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6" r:id="rId5"/>
    <p:sldId id="267" r:id="rId6"/>
    <p:sldId id="260" r:id="rId7"/>
    <p:sldId id="261" r:id="rId8"/>
    <p:sldId id="262" r:id="rId9"/>
    <p:sldId id="270" r:id="rId10"/>
    <p:sldId id="268" r:id="rId11"/>
    <p:sldId id="263" r:id="rId12"/>
    <p:sldId id="269" r:id="rId13"/>
    <p:sldId id="26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7/30/2022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7/30/2022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7/30/2022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7/30/2022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685800"/>
            <a:ext cx="10591800" cy="3657600"/>
          </a:xfrm>
        </p:spPr>
        <p:txBody>
          <a:bodyPr/>
          <a:lstStyle/>
          <a:p>
            <a:pPr algn="ctr"/>
            <a:r>
              <a:rPr lang="en-US" dirty="0" smtClean="0"/>
              <a:t>Make a User persona analysis </a:t>
            </a:r>
            <a:r>
              <a:rPr lang="en-US" dirty="0" err="1" smtClean="0"/>
              <a:t>reaserch</a:t>
            </a:r>
            <a:r>
              <a:rPr lang="en-US" dirty="0" smtClean="0"/>
              <a:t> on </a:t>
            </a:r>
            <a:r>
              <a:rPr lang="en-US" dirty="0" err="1" smtClean="0"/>
              <a:t>Facebook</a:t>
            </a:r>
            <a:r>
              <a:rPr lang="en-US" dirty="0" smtClean="0"/>
              <a:t> and </a:t>
            </a:r>
            <a:br>
              <a:rPr lang="en-US" dirty="0" smtClean="0"/>
            </a:br>
            <a:r>
              <a:rPr lang="en-US" dirty="0" err="1" smtClean="0"/>
              <a:t>Linkedin</a:t>
            </a:r>
            <a:endParaRPr lang="en-US" dirty="0"/>
          </a:p>
        </p:txBody>
      </p:sp>
      <p:sp>
        <p:nvSpPr>
          <p:cNvPr id="4" name="Rectangle 3"/>
          <p:cNvSpPr/>
          <p:nvPr/>
        </p:nvSpPr>
        <p:spPr>
          <a:xfrm>
            <a:off x="533400" y="457200"/>
            <a:ext cx="4469493" cy="923330"/>
          </a:xfrm>
          <a:prstGeom prst="rect">
            <a:avLst/>
          </a:prstGeom>
          <a:noFill/>
        </p:spPr>
        <p:txBody>
          <a:bodyPr wrap="none" lIns="91440" tIns="45720" rIns="91440" bIns="45720">
            <a:spAutoFit/>
          </a:bodyPr>
          <a:lstStyle/>
          <a:p>
            <a:pPr algn="ctr"/>
            <a:r>
              <a:rPr lang="en-US" sz="54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ASSIGNMENT</a:t>
            </a:r>
            <a:endParaRPr lang="en-U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5" name="Rectangle 4"/>
          <p:cNvSpPr/>
          <p:nvPr/>
        </p:nvSpPr>
        <p:spPr>
          <a:xfrm>
            <a:off x="5638800" y="5562600"/>
            <a:ext cx="3363998" cy="1138773"/>
          </a:xfrm>
          <a:prstGeom prst="rect">
            <a:avLst/>
          </a:prstGeom>
          <a:noFill/>
        </p:spPr>
        <p:txBody>
          <a:bodyPr wrap="none" lIns="91440" tIns="45720" rIns="91440" bIns="45720">
            <a:spAutoFit/>
          </a:bodyPr>
          <a:lstStyle/>
          <a:p>
            <a:pPr algn="ctr"/>
            <a:r>
              <a:rPr lang="en-US" sz="36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Made by: Yusuf j</a:t>
            </a:r>
          </a:p>
          <a:p>
            <a:pPr algn="ctr"/>
            <a:r>
              <a:rPr lang="en-US" sz="32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KTC </a:t>
            </a:r>
            <a:r>
              <a:rPr lang="en-US" sz="3200" b="1"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Hubli</a:t>
            </a:r>
            <a:endParaRPr lang="en-US" sz="32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305800" cy="1143000"/>
          </a:xfrm>
        </p:spPr>
        <p:txBody>
          <a:bodyPr>
            <a:normAutofit fontScale="90000"/>
          </a:bodyPr>
          <a:lstStyle/>
          <a:p>
            <a:r>
              <a:rPr lang="en-US" dirty="0" smtClean="0"/>
              <a:t>Collaboration</a:t>
            </a:r>
            <a:br>
              <a:rPr lang="en-US" dirty="0" smtClean="0"/>
            </a:br>
            <a:endParaRPr lang="en-US" dirty="0"/>
          </a:p>
        </p:txBody>
      </p:sp>
      <p:sp>
        <p:nvSpPr>
          <p:cNvPr id="4" name="Rectangle 3"/>
          <p:cNvSpPr/>
          <p:nvPr/>
        </p:nvSpPr>
        <p:spPr>
          <a:xfrm>
            <a:off x="609600" y="889844"/>
            <a:ext cx="8382000" cy="4893647"/>
          </a:xfrm>
          <a:prstGeom prst="rect">
            <a:avLst/>
          </a:prstGeom>
        </p:spPr>
        <p:txBody>
          <a:bodyPr wrap="square">
            <a:spAutoFit/>
          </a:bodyPr>
          <a:lstStyle/>
          <a:p>
            <a:pPr fontAlgn="base"/>
            <a:r>
              <a:rPr lang="en-US" sz="2400" dirty="0" smtClean="0"/>
              <a:t>Triggered </a:t>
            </a:r>
            <a:r>
              <a:rPr lang="en-US" sz="2400" dirty="0" err="1" smtClean="0"/>
              <a:t>Insaan</a:t>
            </a:r>
            <a:r>
              <a:rPr lang="en-US" sz="2400" dirty="0" smtClean="0"/>
              <a:t> first started collaborating with </a:t>
            </a:r>
            <a:r>
              <a:rPr lang="en-US" sz="2400" dirty="0" err="1" smtClean="0"/>
              <a:t>Mythpat</a:t>
            </a:r>
            <a:r>
              <a:rPr lang="en-US" sz="2400" dirty="0" smtClean="0"/>
              <a:t> on April 26, 2020, in the game Grand Theft Auto 5, where they played online together completing fictional missions. The series was successful, and had two more episodes - 3 and 4.</a:t>
            </a:r>
          </a:p>
          <a:p>
            <a:pPr fontAlgn="base"/>
            <a:r>
              <a:rPr lang="en-US" sz="2400" dirty="0" smtClean="0"/>
              <a:t>On June 14, 2020, </a:t>
            </a:r>
            <a:r>
              <a:rPr lang="en-US" sz="2400" dirty="0" err="1" smtClean="0"/>
              <a:t>Mythpat</a:t>
            </a:r>
            <a:r>
              <a:rPr lang="en-US" sz="2400" dirty="0" smtClean="0"/>
              <a:t> uploaded a video titled "PHOTOSHOPPING INDIAN YOUTUBERS", where he messed with the faces of different Indian </a:t>
            </a:r>
            <a:r>
              <a:rPr lang="en-US" sz="2400" dirty="0" err="1" smtClean="0"/>
              <a:t>YouTubers</a:t>
            </a:r>
            <a:r>
              <a:rPr lang="en-US" sz="2400" dirty="0" smtClean="0"/>
              <a:t>, which included </a:t>
            </a:r>
            <a:r>
              <a:rPr lang="en-US" sz="2400" dirty="0" err="1" smtClean="0"/>
              <a:t>Nischay</a:t>
            </a:r>
            <a:r>
              <a:rPr lang="en-US" sz="2400" dirty="0" smtClean="0"/>
              <a:t>. </a:t>
            </a:r>
            <a:r>
              <a:rPr lang="en-US" sz="2400" dirty="0" err="1" smtClean="0"/>
              <a:t>Mythpat</a:t>
            </a:r>
            <a:r>
              <a:rPr lang="en-US" sz="2400" dirty="0" smtClean="0"/>
              <a:t> had drawn a pineapple design across his face, and after showing it to </a:t>
            </a:r>
            <a:r>
              <a:rPr lang="en-US" sz="2400" dirty="0" err="1" smtClean="0"/>
              <a:t>Nischay</a:t>
            </a:r>
            <a:r>
              <a:rPr lang="en-US" sz="2400" dirty="0" smtClean="0"/>
              <a:t>, he conveyed a thumbs up. Later in the game of </a:t>
            </a:r>
            <a:r>
              <a:rPr lang="en-US" sz="2400" dirty="0" err="1" smtClean="0"/>
              <a:t>Minecraft</a:t>
            </a:r>
            <a:r>
              <a:rPr lang="en-US" sz="2400" dirty="0" smtClean="0"/>
              <a:t>, </a:t>
            </a:r>
            <a:r>
              <a:rPr lang="en-US" sz="2400" dirty="0" err="1" smtClean="0"/>
              <a:t>Mythpat</a:t>
            </a:r>
            <a:r>
              <a:rPr lang="en-US" sz="2400" dirty="0" smtClean="0"/>
              <a:t> </a:t>
            </a:r>
            <a:r>
              <a:rPr lang="en-US" sz="2400" i="1" dirty="0" smtClean="0"/>
              <a:t>mysteriously</a:t>
            </a:r>
            <a:r>
              <a:rPr lang="en-US" sz="2400" dirty="0" smtClean="0"/>
              <a:t> lost his pet Llama. Involving </a:t>
            </a:r>
            <a:r>
              <a:rPr lang="en-US" sz="2400" dirty="0" err="1" smtClean="0"/>
              <a:t>Nischay</a:t>
            </a:r>
            <a:r>
              <a:rPr lang="en-US" sz="2400" dirty="0" smtClean="0"/>
              <a:t> in it, the llama was "confirmed" to be "kidnapped" by </a:t>
            </a:r>
            <a:r>
              <a:rPr lang="en-US" sz="2400" dirty="0" err="1" smtClean="0"/>
              <a:t>Nischay</a:t>
            </a:r>
            <a:r>
              <a:rPr lang="en-US" sz="2400" dirty="0" smtClean="0"/>
              <a:t>, and this gave rise to a brand new series.</a:t>
            </a:r>
          </a:p>
          <a:p>
            <a:pPr fontAlgn="base"/>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1143000"/>
          </a:xfrm>
        </p:spPr>
        <p:txBody>
          <a:bodyPr>
            <a:normAutofit fontScale="90000"/>
          </a:bodyPr>
          <a:lstStyle/>
          <a:p>
            <a:r>
              <a:rPr lang="en-US" dirty="0" smtClean="0"/>
              <a:t>Trivia</a:t>
            </a:r>
            <a:br>
              <a:rPr lang="en-US" dirty="0" smtClean="0"/>
            </a:br>
            <a:endParaRPr lang="en-US" dirty="0"/>
          </a:p>
        </p:txBody>
      </p:sp>
      <p:sp>
        <p:nvSpPr>
          <p:cNvPr id="4" name="Rectangle 3"/>
          <p:cNvSpPr/>
          <p:nvPr/>
        </p:nvSpPr>
        <p:spPr>
          <a:xfrm>
            <a:off x="228600" y="1143000"/>
            <a:ext cx="8915400" cy="4524315"/>
          </a:xfrm>
          <a:prstGeom prst="rect">
            <a:avLst/>
          </a:prstGeom>
        </p:spPr>
        <p:txBody>
          <a:bodyPr wrap="square">
            <a:spAutoFit/>
          </a:bodyPr>
          <a:lstStyle/>
          <a:p>
            <a:pPr fontAlgn="base">
              <a:buFont typeface="Arial" pitchFamily="34" charset="0"/>
              <a:buChar char="•"/>
            </a:pPr>
            <a:r>
              <a:rPr lang="en-US" sz="2400" dirty="0" err="1" smtClean="0"/>
              <a:t>Nischay</a:t>
            </a:r>
            <a:r>
              <a:rPr lang="en-US" sz="2400" dirty="0" smtClean="0"/>
              <a:t> did his engineering in ECE from </a:t>
            </a:r>
            <a:r>
              <a:rPr lang="en-US" sz="2400" dirty="0" smtClean="0"/>
              <a:t>IIITDI </a:t>
            </a:r>
            <a:r>
              <a:rPr lang="en-US" sz="2400" dirty="0" err="1" smtClean="0"/>
              <a:t>ndraprastha</a:t>
            </a:r>
            <a:r>
              <a:rPr lang="en-US" sz="2400" dirty="0" smtClean="0"/>
              <a:t> </a:t>
            </a:r>
            <a:r>
              <a:rPr lang="en-US" sz="2400" dirty="0" smtClean="0"/>
              <a:t>Institute </a:t>
            </a:r>
            <a:r>
              <a:rPr lang="en-US" sz="2400" dirty="0" smtClean="0"/>
              <a:t>	of </a:t>
            </a:r>
            <a:r>
              <a:rPr lang="en-US" sz="2400" dirty="0" smtClean="0"/>
              <a:t>Information Technology Delhi (IIIT-Delhi)</a:t>
            </a:r>
            <a:r>
              <a:rPr lang="en-US" sz="2400" dirty="0" smtClean="0"/>
              <a:t>.</a:t>
            </a:r>
            <a:endParaRPr lang="en-US" sz="2400" dirty="0" smtClean="0"/>
          </a:p>
          <a:p>
            <a:pPr fontAlgn="base">
              <a:buFont typeface="Arial" pitchFamily="34" charset="0"/>
              <a:buChar char="•"/>
            </a:pPr>
            <a:r>
              <a:rPr lang="en-US" sz="2400" dirty="0" smtClean="0"/>
              <a:t>He had been a fan of </a:t>
            </a:r>
            <a:r>
              <a:rPr lang="en-US" sz="2400" dirty="0" err="1" smtClean="0"/>
              <a:t>PewDiePie</a:t>
            </a:r>
            <a:r>
              <a:rPr lang="en-US" sz="2400" dirty="0" smtClean="0"/>
              <a:t>, but stopped supporting him after </a:t>
            </a:r>
            <a:r>
              <a:rPr lang="en-US" sz="2400" dirty="0" smtClean="0"/>
              <a:t>	his </a:t>
            </a:r>
            <a:r>
              <a:rPr lang="en-US" sz="2400" dirty="0" smtClean="0"/>
              <a:t>"Bitch Lasagna" </a:t>
            </a:r>
            <a:r>
              <a:rPr lang="en-US" sz="2400" dirty="0" err="1" smtClean="0"/>
              <a:t>diss</a:t>
            </a:r>
            <a:r>
              <a:rPr lang="en-US" sz="2400" dirty="0" smtClean="0"/>
              <a:t>-track on T-Series.</a:t>
            </a:r>
          </a:p>
          <a:p>
            <a:pPr fontAlgn="base">
              <a:buFont typeface="Arial" pitchFamily="34" charset="0"/>
              <a:buChar char="•"/>
            </a:pPr>
            <a:r>
              <a:rPr lang="en-US" sz="2400" dirty="0" err="1" smtClean="0"/>
              <a:t>Nischay</a:t>
            </a:r>
            <a:r>
              <a:rPr lang="en-US" sz="2400" dirty="0" smtClean="0"/>
              <a:t> has also reacted to </a:t>
            </a:r>
            <a:r>
              <a:rPr lang="en-US" sz="2400" i="1" dirty="0" smtClean="0"/>
              <a:t>stupid</a:t>
            </a:r>
            <a:r>
              <a:rPr lang="en-US" sz="2400" dirty="0" smtClean="0"/>
              <a:t> hacks shown by 5-Minute </a:t>
            </a:r>
            <a:r>
              <a:rPr lang="en-US" sz="2400" dirty="0" smtClean="0"/>
              <a:t>	Crafts</a:t>
            </a:r>
            <a:r>
              <a:rPr lang="en-US" sz="2400" dirty="0" smtClean="0"/>
              <a:t> and </a:t>
            </a:r>
            <a:r>
              <a:rPr lang="en-US" sz="2400" dirty="0" err="1" smtClean="0"/>
              <a:t>Troom</a:t>
            </a:r>
            <a:r>
              <a:rPr lang="en-US" sz="2400" dirty="0" smtClean="0"/>
              <a:t> </a:t>
            </a:r>
            <a:r>
              <a:rPr lang="en-US" sz="2400" dirty="0" err="1" smtClean="0"/>
              <a:t>Troom</a:t>
            </a:r>
            <a:r>
              <a:rPr lang="en-US" sz="2400" dirty="0" smtClean="0"/>
              <a:t> India.</a:t>
            </a:r>
          </a:p>
          <a:p>
            <a:pPr fontAlgn="base">
              <a:buFont typeface="Arial" pitchFamily="34" charset="0"/>
              <a:buChar char="•"/>
            </a:pPr>
            <a:r>
              <a:rPr lang="en-US" sz="2400" dirty="0" smtClean="0"/>
              <a:t>In August 2020, </a:t>
            </a:r>
            <a:r>
              <a:rPr lang="en-US" sz="2400" dirty="0" err="1" smtClean="0"/>
              <a:t>Nischay</a:t>
            </a:r>
            <a:r>
              <a:rPr lang="en-US" sz="2400" dirty="0" smtClean="0"/>
              <a:t> live-streamed games for 24-hours straight </a:t>
            </a:r>
            <a:r>
              <a:rPr lang="en-US" sz="2400" dirty="0" smtClean="0"/>
              <a:t>	for </a:t>
            </a:r>
            <a:r>
              <a:rPr lang="en-US" sz="2400" dirty="0" smtClean="0"/>
              <a:t>a fundraising on flood-relief for the states of Assam and 	</a:t>
            </a:r>
            <a:r>
              <a:rPr lang="en-US" sz="2400" dirty="0" smtClean="0"/>
              <a:t>Bihar</a:t>
            </a:r>
            <a:r>
              <a:rPr lang="en-US" sz="2400" dirty="0" smtClean="0"/>
              <a:t>.</a:t>
            </a:r>
          </a:p>
          <a:p>
            <a:pPr fontAlgn="base">
              <a:buFont typeface="Arial" pitchFamily="34" charset="0"/>
              <a:buChar char="•"/>
            </a:pPr>
            <a:r>
              <a:rPr lang="en-US" sz="2400" dirty="0" smtClean="0"/>
              <a:t>In August 2021, </a:t>
            </a:r>
            <a:r>
              <a:rPr lang="en-US" sz="2400" dirty="0" err="1" smtClean="0"/>
              <a:t>Nischay</a:t>
            </a:r>
            <a:r>
              <a:rPr lang="en-US" sz="2400" dirty="0" smtClean="0"/>
              <a:t> revealed in his live-Stream that his </a:t>
            </a:r>
            <a:r>
              <a:rPr lang="en-US" sz="2400" dirty="0" smtClean="0"/>
              <a:t>	</a:t>
            </a:r>
            <a:r>
              <a:rPr lang="en-US" sz="2400" dirty="0" err="1" smtClean="0"/>
              <a:t>favourite</a:t>
            </a:r>
            <a:r>
              <a:rPr lang="en-US" sz="2400" dirty="0" smtClean="0"/>
              <a:t> </a:t>
            </a:r>
            <a:r>
              <a:rPr lang="en-US" sz="2400" dirty="0" err="1" smtClean="0"/>
              <a:t>youtuber</a:t>
            </a:r>
            <a:r>
              <a:rPr lang="en-US" sz="2400" dirty="0" smtClean="0"/>
              <a:t> is KSI.</a:t>
            </a:r>
          </a:p>
          <a:p>
            <a:pPr fontAlgn="base">
              <a:buFont typeface="Arial" pitchFamily="34" charset="0"/>
              <a:buChar char="•"/>
            </a:pPr>
            <a:r>
              <a:rPr lang="en-US" sz="2400" dirty="0" smtClean="0"/>
              <a:t>His Ex-girlfriend name was </a:t>
            </a:r>
            <a:r>
              <a:rPr lang="en-US" sz="2400" dirty="0" err="1" smtClean="0"/>
              <a:t>kaju</a:t>
            </a:r>
            <a:r>
              <a:rPr lang="en-US" sz="2400" dirty="0" smtClean="0"/>
              <a:t> </a:t>
            </a:r>
            <a:r>
              <a:rPr lang="en-US" sz="2400" dirty="0" err="1" smtClean="0"/>
              <a:t>katli</a:t>
            </a:r>
            <a:r>
              <a:rPr lang="en-US" sz="2400" dirty="0" smtClean="0"/>
              <a:t>(not revealed real name)</a:t>
            </a:r>
            <a:r>
              <a:rPr lang="en-US" dirty="0" smtClean="0"/>
              <a: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990600"/>
            <a:ext cx="8991600" cy="5693866"/>
          </a:xfrm>
          <a:prstGeom prst="rect">
            <a:avLst/>
          </a:prstGeom>
        </p:spPr>
        <p:txBody>
          <a:bodyPr wrap="square">
            <a:spAutoFit/>
          </a:bodyPr>
          <a:lstStyle/>
          <a:p>
            <a:pPr marL="514350" indent="-514350">
              <a:buFont typeface="+mj-lt"/>
              <a:buAutoNum type="arabicPeriod"/>
            </a:pPr>
            <a:r>
              <a:rPr lang="en-US" sz="2800" dirty="0" smtClean="0"/>
              <a:t>Does </a:t>
            </a:r>
            <a:r>
              <a:rPr lang="en-US" sz="2800" dirty="0" err="1" smtClean="0"/>
              <a:t>Nischay</a:t>
            </a:r>
            <a:r>
              <a:rPr lang="en-US" sz="2800" dirty="0" smtClean="0"/>
              <a:t> </a:t>
            </a:r>
            <a:r>
              <a:rPr lang="en-US" sz="2800" dirty="0" err="1" smtClean="0"/>
              <a:t>Malhan</a:t>
            </a:r>
            <a:r>
              <a:rPr lang="en-US" sz="2800" dirty="0" smtClean="0"/>
              <a:t>, Consume Alcohol? No</a:t>
            </a:r>
          </a:p>
          <a:p>
            <a:pPr marL="514350" indent="-514350">
              <a:buFont typeface="+mj-lt"/>
              <a:buAutoNum type="arabicPeriod"/>
            </a:pPr>
            <a:r>
              <a:rPr lang="en-US" sz="2800" dirty="0" smtClean="0"/>
              <a:t>Does </a:t>
            </a:r>
            <a:r>
              <a:rPr lang="en-US" sz="2800" dirty="0" err="1" smtClean="0"/>
              <a:t>Nischay</a:t>
            </a:r>
            <a:r>
              <a:rPr lang="en-US" sz="2800" dirty="0" smtClean="0"/>
              <a:t> </a:t>
            </a:r>
            <a:r>
              <a:rPr lang="en-US" sz="2800" dirty="0" err="1" smtClean="0"/>
              <a:t>Malhan</a:t>
            </a:r>
            <a:r>
              <a:rPr lang="en-US" sz="2800" dirty="0" smtClean="0"/>
              <a:t>, Smoke Cigarettes? No</a:t>
            </a:r>
          </a:p>
          <a:p>
            <a:pPr marL="514350" indent="-514350">
              <a:buFont typeface="+mj-lt"/>
              <a:buAutoNum type="arabicPeriod"/>
            </a:pPr>
            <a:r>
              <a:rPr lang="en-US" sz="2800" dirty="0" err="1" smtClean="0"/>
              <a:t>Nischay</a:t>
            </a:r>
            <a:r>
              <a:rPr lang="en-US" sz="2800" dirty="0" smtClean="0"/>
              <a:t> </a:t>
            </a:r>
            <a:r>
              <a:rPr lang="en-US" sz="2800" dirty="0" err="1" smtClean="0"/>
              <a:t>Malhan</a:t>
            </a:r>
            <a:r>
              <a:rPr lang="en-US" sz="2800" dirty="0" smtClean="0"/>
              <a:t> was born on 14 November 1995, in </a:t>
            </a:r>
            <a:r>
              <a:rPr lang="en-US" sz="2800" dirty="0" smtClean="0"/>
              <a:t>Delhi, India</a:t>
            </a:r>
            <a:r>
              <a:rPr lang="en-US" sz="2800" dirty="0" smtClean="0"/>
              <a:t>.</a:t>
            </a:r>
          </a:p>
          <a:p>
            <a:pPr marL="514350" indent="-514350">
              <a:buFont typeface="+mj-lt"/>
              <a:buAutoNum type="arabicPeriod"/>
            </a:pPr>
            <a:r>
              <a:rPr lang="en-US" sz="2800" dirty="0" smtClean="0"/>
              <a:t>He is a very good Driver.</a:t>
            </a:r>
          </a:p>
          <a:p>
            <a:pPr marL="514350" indent="-514350">
              <a:buFont typeface="+mj-lt"/>
              <a:buAutoNum type="arabicPeriod"/>
            </a:pPr>
            <a:r>
              <a:rPr lang="en-US" sz="2800" dirty="0" err="1" smtClean="0"/>
              <a:t>Nischay</a:t>
            </a:r>
            <a:r>
              <a:rPr lang="en-US" sz="2800" dirty="0" smtClean="0"/>
              <a:t> </a:t>
            </a:r>
            <a:r>
              <a:rPr lang="en-US" sz="2800" dirty="0" err="1" smtClean="0"/>
              <a:t>Malhan</a:t>
            </a:r>
            <a:r>
              <a:rPr lang="en-US" sz="2800" dirty="0" smtClean="0"/>
              <a:t> goes to GYM daily.</a:t>
            </a:r>
          </a:p>
          <a:p>
            <a:pPr marL="514350" indent="-514350">
              <a:buFont typeface="+mj-lt"/>
              <a:buAutoNum type="arabicPeriod"/>
            </a:pPr>
            <a:r>
              <a:rPr lang="en-US" sz="2800" dirty="0" smtClean="0"/>
              <a:t>The famous name of </a:t>
            </a:r>
            <a:r>
              <a:rPr lang="en-US" sz="2800" dirty="0" err="1" smtClean="0"/>
              <a:t>Nischay</a:t>
            </a:r>
            <a:r>
              <a:rPr lang="en-US" sz="2800" dirty="0" smtClean="0"/>
              <a:t> </a:t>
            </a:r>
            <a:r>
              <a:rPr lang="en-US" sz="2800" dirty="0" err="1" smtClean="0"/>
              <a:t>Malhan</a:t>
            </a:r>
            <a:r>
              <a:rPr lang="en-US" sz="2800" dirty="0" smtClean="0"/>
              <a:t> is Triggered </a:t>
            </a:r>
            <a:r>
              <a:rPr lang="en-US" sz="2800" dirty="0" err="1" smtClean="0"/>
              <a:t>Insaan</a:t>
            </a:r>
            <a:r>
              <a:rPr lang="en-US" sz="2800" dirty="0" smtClean="0"/>
              <a:t>.</a:t>
            </a:r>
          </a:p>
          <a:p>
            <a:pPr marL="514350" indent="-514350">
              <a:buFont typeface="+mj-lt"/>
              <a:buAutoNum type="arabicPeriod"/>
            </a:pPr>
            <a:r>
              <a:rPr lang="en-US" sz="2800" dirty="0" smtClean="0"/>
              <a:t>He is a Vegetarian.</a:t>
            </a:r>
          </a:p>
          <a:p>
            <a:pPr marL="514350" indent="-514350">
              <a:buFont typeface="+mj-lt"/>
              <a:buAutoNum type="arabicPeriod"/>
            </a:pPr>
            <a:r>
              <a:rPr lang="en-US" sz="2800" dirty="0" err="1" smtClean="0"/>
              <a:t>Nischay</a:t>
            </a:r>
            <a:r>
              <a:rPr lang="en-US" sz="2800" dirty="0" smtClean="0"/>
              <a:t> </a:t>
            </a:r>
            <a:r>
              <a:rPr lang="en-US" sz="2800" dirty="0" err="1" smtClean="0"/>
              <a:t>Malhan</a:t>
            </a:r>
            <a:r>
              <a:rPr lang="en-US" sz="2800" dirty="0" smtClean="0"/>
              <a:t> Net Worth $ 3.8 Million USD in 2022.</a:t>
            </a:r>
          </a:p>
          <a:p>
            <a:pPr marL="514350" indent="-514350">
              <a:buFont typeface="+mj-lt"/>
              <a:buAutoNum type="arabicPeriod"/>
            </a:pPr>
            <a:r>
              <a:rPr lang="en-US" sz="2800" dirty="0" err="1" smtClean="0"/>
              <a:t>Nischay</a:t>
            </a:r>
            <a:r>
              <a:rPr lang="en-US" sz="2800" dirty="0" smtClean="0"/>
              <a:t> </a:t>
            </a:r>
            <a:r>
              <a:rPr lang="en-US" sz="2800" dirty="0" err="1" smtClean="0"/>
              <a:t>Malhan</a:t>
            </a:r>
            <a:r>
              <a:rPr lang="en-US" sz="2800" dirty="0" smtClean="0"/>
              <a:t> has over 4.6M </a:t>
            </a:r>
            <a:r>
              <a:rPr lang="en-US" sz="2800" dirty="0" err="1" smtClean="0"/>
              <a:t>Instagram</a:t>
            </a:r>
            <a:r>
              <a:rPr lang="en-US" sz="2800" dirty="0" smtClean="0"/>
              <a:t> Followers.</a:t>
            </a:r>
          </a:p>
          <a:p>
            <a:pPr marL="514350" indent="-514350">
              <a:buFont typeface="+mj-lt"/>
              <a:buAutoNum type="arabicPeriod"/>
            </a:pPr>
            <a:r>
              <a:rPr lang="en-US" sz="2800" dirty="0" err="1" smtClean="0"/>
              <a:t>Nischay</a:t>
            </a:r>
            <a:r>
              <a:rPr lang="en-US" sz="2800" dirty="0" smtClean="0"/>
              <a:t> </a:t>
            </a:r>
            <a:r>
              <a:rPr lang="en-US" sz="2800" dirty="0" err="1" smtClean="0"/>
              <a:t>Malhan</a:t>
            </a:r>
            <a:r>
              <a:rPr lang="en-US" sz="2800" dirty="0" smtClean="0"/>
              <a:t> has over 16.5M Subscribers on his </a:t>
            </a:r>
            <a:r>
              <a:rPr lang="en-US" sz="2800" dirty="0" err="1" smtClean="0"/>
              <a:t>Youtube</a:t>
            </a:r>
            <a:r>
              <a:rPr lang="en-US" sz="2800" dirty="0" smtClean="0"/>
              <a:t> </a:t>
            </a:r>
            <a:r>
              <a:rPr lang="en-US" sz="2800" dirty="0" smtClean="0"/>
              <a:t>Channel.</a:t>
            </a:r>
            <a:r>
              <a:rPr lang="en-US" sz="2800" dirty="0" smtClean="0"/>
              <a:t/>
            </a:r>
            <a:br>
              <a:rPr lang="en-US" sz="2800" dirty="0" smtClean="0"/>
            </a:br>
            <a:endParaRPr lang="en-US" sz="2800" dirty="0"/>
          </a:p>
        </p:txBody>
      </p:sp>
      <p:sp>
        <p:nvSpPr>
          <p:cNvPr id="6" name="Title 5"/>
          <p:cNvSpPr>
            <a:spLocks noGrp="1"/>
          </p:cNvSpPr>
          <p:nvPr>
            <p:ph type="title"/>
          </p:nvPr>
        </p:nvSpPr>
        <p:spPr>
          <a:xfrm>
            <a:off x="0" y="228600"/>
            <a:ext cx="8305800" cy="1143000"/>
          </a:xfrm>
        </p:spPr>
        <p:txBody>
          <a:bodyPr>
            <a:normAutofit fontScale="90000"/>
          </a:bodyPr>
          <a:lstStyle/>
          <a:p>
            <a:r>
              <a:rPr lang="en-US" dirty="0" smtClean="0"/>
              <a:t>Some Facts of </a:t>
            </a:r>
            <a:r>
              <a:rPr lang="en-US" dirty="0" err="1" smtClean="0"/>
              <a:t>Nischay</a:t>
            </a:r>
            <a:r>
              <a:rPr lang="en-US" dirty="0" smtClean="0"/>
              <a:t> </a:t>
            </a:r>
            <a:r>
              <a:rPr lang="en-US" dirty="0" err="1" smtClean="0"/>
              <a:t>Malhan</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5428" y="1752600"/>
            <a:ext cx="8688725" cy="1862048"/>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1500" b="1" cap="none" spc="0" dirty="0" smtClean="0">
                <a:ln w="11430"/>
                <a:effectLst>
                  <a:outerShdw blurRad="80000" dist="40000" dir="5040000" algn="tl">
                    <a:srgbClr val="000000">
                      <a:alpha val="30000"/>
                    </a:srgbClr>
                  </a:outerShdw>
                </a:effectLst>
              </a:rPr>
              <a:t>THANKYOU</a:t>
            </a:r>
            <a:endParaRPr lang="en-US" sz="11500" b="1" cap="none" spc="0" dirty="0">
              <a:ln w="11430"/>
              <a:effectLst>
                <a:outerShdw blurRad="80000" dist="40000" dir="5040000" algn="tl">
                  <a:srgbClr val="000000">
                    <a:alpha val="30000"/>
                  </a:srgb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What is a user persona?</a:t>
            </a:r>
            <a:br>
              <a:rPr lang="en-US" b="1" dirty="0" smtClean="0"/>
            </a:br>
            <a:endParaRPr lang="en-US" dirty="0"/>
          </a:p>
        </p:txBody>
      </p:sp>
      <p:sp>
        <p:nvSpPr>
          <p:cNvPr id="3" name="Rectangle 2"/>
          <p:cNvSpPr/>
          <p:nvPr/>
        </p:nvSpPr>
        <p:spPr>
          <a:xfrm>
            <a:off x="457200" y="1028343"/>
            <a:ext cx="8686800" cy="5262979"/>
          </a:xfrm>
          <a:prstGeom prst="rect">
            <a:avLst/>
          </a:prstGeom>
        </p:spPr>
        <p:txBody>
          <a:bodyPr wrap="square">
            <a:spAutoFit/>
          </a:bodyPr>
          <a:lstStyle/>
          <a:p>
            <a:r>
              <a:rPr lang="en-US" sz="2800" dirty="0" smtClean="0"/>
              <a:t>User personas are archetypical users whose goals and characteristics represent the needs of a larger group of users. Usually, a persona is presented in a one or two-page </a:t>
            </a:r>
            <a:r>
              <a:rPr lang="en-US" sz="2800" dirty="0" smtClean="0"/>
              <a:t>document. </a:t>
            </a:r>
            <a:r>
              <a:rPr lang="en-US" sz="2800" dirty="0" smtClean="0"/>
              <a:t>Such 1–2-page descriptions include behavior patterns, goals, skills, attitudes, and background information, as well as the environment in which a persona operates. Designers usually create user persona template templates, which include a few fictional personal details to make the persona a realistic character (e.g. quotes of real users), as well as context-specific details (for example, for a banking app it makes sense to include a persona’s financial sophistication and major expenses).</a:t>
            </a:r>
            <a:endParaRPr lang="en-US" sz="2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05800" cy="1143000"/>
          </a:xfrm>
        </p:spPr>
        <p:txBody>
          <a:bodyPr>
            <a:normAutofit fontScale="90000"/>
          </a:bodyPr>
          <a:lstStyle/>
          <a:p>
            <a:r>
              <a:rPr lang="en-US" b="1" dirty="0" smtClean="0"/>
              <a:t>User persona on </a:t>
            </a:r>
            <a:r>
              <a:rPr lang="en-US" b="1" dirty="0" smtClean="0"/>
              <a:t>Triggered </a:t>
            </a:r>
            <a:r>
              <a:rPr lang="en-US" b="1" dirty="0" err="1" smtClean="0"/>
              <a:t>Insaan</a:t>
            </a:r>
            <a:endParaRPr lang="en-US" dirty="0"/>
          </a:p>
        </p:txBody>
      </p:sp>
      <p:sp>
        <p:nvSpPr>
          <p:cNvPr id="5" name="Rectangle 4"/>
          <p:cNvSpPr/>
          <p:nvPr/>
        </p:nvSpPr>
        <p:spPr>
          <a:xfrm>
            <a:off x="304800" y="1524000"/>
            <a:ext cx="5943600" cy="4401205"/>
          </a:xfrm>
          <a:prstGeom prst="rect">
            <a:avLst/>
          </a:prstGeom>
        </p:spPr>
        <p:txBody>
          <a:bodyPr wrap="square">
            <a:spAutoFit/>
          </a:bodyPr>
          <a:lstStyle/>
          <a:p>
            <a:r>
              <a:rPr lang="en-US" sz="2800" dirty="0" err="1" smtClean="0"/>
              <a:t>Nischay</a:t>
            </a:r>
            <a:r>
              <a:rPr lang="en-US" sz="2800" dirty="0" smtClean="0"/>
              <a:t> </a:t>
            </a:r>
            <a:r>
              <a:rPr lang="en-US" sz="2800" dirty="0" err="1" smtClean="0"/>
              <a:t>Malhan</a:t>
            </a:r>
            <a:r>
              <a:rPr lang="en-US" sz="2800" dirty="0" smtClean="0"/>
              <a:t> | Triggered </a:t>
            </a:r>
            <a:r>
              <a:rPr lang="en-US" sz="2800" dirty="0" err="1" smtClean="0"/>
              <a:t>Insaan</a:t>
            </a:r>
            <a:r>
              <a:rPr lang="en-US" sz="2800" dirty="0" smtClean="0"/>
              <a:t> is a very popular </a:t>
            </a:r>
            <a:r>
              <a:rPr lang="en-US" sz="2800" dirty="0" smtClean="0"/>
              <a:t>Indian </a:t>
            </a:r>
            <a:r>
              <a:rPr lang="en-US" sz="2800" dirty="0" err="1" smtClean="0"/>
              <a:t>Youtuber</a:t>
            </a:r>
            <a:r>
              <a:rPr lang="en-US" sz="2800" dirty="0" smtClean="0"/>
              <a:t> known </a:t>
            </a:r>
            <a:r>
              <a:rPr lang="en-US" sz="2800" dirty="0" smtClean="0"/>
              <a:t>for his roasting videos on </a:t>
            </a:r>
            <a:r>
              <a:rPr lang="en-US" sz="2800" dirty="0" err="1" smtClean="0"/>
              <a:t>youtube</a:t>
            </a:r>
            <a:r>
              <a:rPr lang="en-US" sz="2800" dirty="0" smtClean="0"/>
              <a:t>. He also runs a YouTube channel where </a:t>
            </a:r>
            <a:r>
              <a:rPr lang="en-US" sz="2800" dirty="0" smtClean="0"/>
              <a:t>he uploads</a:t>
            </a:r>
            <a:r>
              <a:rPr lang="en-US" sz="2800" dirty="0" smtClean="0"/>
              <a:t> </a:t>
            </a:r>
            <a:r>
              <a:rPr lang="en-US" sz="2800" dirty="0" smtClean="0"/>
              <a:t>Interesting and funny Videos</a:t>
            </a:r>
            <a:r>
              <a:rPr lang="en-US" sz="2800" dirty="0" smtClean="0"/>
              <a:t>. He is also an Indian </a:t>
            </a:r>
            <a:r>
              <a:rPr lang="en-US" sz="2800" dirty="0" err="1" smtClean="0"/>
              <a:t>Youtuber</a:t>
            </a:r>
            <a:r>
              <a:rPr lang="en-US" sz="2800" dirty="0" smtClean="0"/>
              <a:t> and Actor. Mostly He shares his fashionable outfits and Video clips over his own </a:t>
            </a:r>
            <a:r>
              <a:rPr lang="en-US" sz="2800" dirty="0" err="1" smtClean="0"/>
              <a:t>Instagram,Facebook</a:t>
            </a:r>
            <a:r>
              <a:rPr lang="en-US" sz="2800" dirty="0" smtClean="0"/>
              <a:t> account</a:t>
            </a:r>
            <a:r>
              <a:rPr lang="en-US" sz="2800" dirty="0" smtClean="0"/>
              <a:t>.</a:t>
            </a:r>
            <a:endParaRPr lang="en-US" sz="2800" dirty="0"/>
          </a:p>
        </p:txBody>
      </p:sp>
      <p:pic>
        <p:nvPicPr>
          <p:cNvPr id="12289" name="Picture 1" descr="C:\Users\Admin\Downloads\azure\Triggered-InsaanNischay-biography-height-weight-age-girlfriend-networth-more.png"/>
          <p:cNvPicPr>
            <a:picLocks noChangeAspect="1" noChangeArrowheads="1"/>
          </p:cNvPicPr>
          <p:nvPr/>
        </p:nvPicPr>
        <p:blipFill>
          <a:blip r:embed="rId2" cstate="print"/>
          <a:srcRect/>
          <a:stretch>
            <a:fillRect/>
          </a:stretch>
        </p:blipFill>
        <p:spPr bwMode="auto">
          <a:xfrm>
            <a:off x="6229350" y="1752600"/>
            <a:ext cx="2914650" cy="38862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609600"/>
            <a:ext cx="8153400" cy="2677656"/>
          </a:xfrm>
          <a:prstGeom prst="rect">
            <a:avLst/>
          </a:prstGeom>
        </p:spPr>
        <p:txBody>
          <a:bodyPr wrap="square">
            <a:spAutoFit/>
          </a:bodyPr>
          <a:lstStyle/>
          <a:p>
            <a:r>
              <a:rPr lang="en-US" sz="2800" dirty="0" smtClean="0"/>
              <a:t>He was born on 14 November 1995, in Delhi, India in a Hindu family and now in 2022, he is 26 years old. He is an Indian by Nationality. The full name of Triggered </a:t>
            </a:r>
            <a:r>
              <a:rPr lang="en-US" sz="2800" dirty="0" err="1" smtClean="0"/>
              <a:t>Insaan</a:t>
            </a:r>
            <a:r>
              <a:rPr lang="en-US" sz="2800" dirty="0" smtClean="0"/>
              <a:t> is </a:t>
            </a:r>
            <a:r>
              <a:rPr lang="en-US" sz="2800" dirty="0" err="1" smtClean="0"/>
              <a:t>Nischay</a:t>
            </a:r>
            <a:r>
              <a:rPr lang="en-US" sz="2800" dirty="0" smtClean="0"/>
              <a:t> </a:t>
            </a:r>
            <a:r>
              <a:rPr lang="en-US" sz="2800" dirty="0" err="1" smtClean="0"/>
              <a:t>Malhan</a:t>
            </a:r>
            <a:r>
              <a:rPr lang="en-US" sz="2800" dirty="0" smtClean="0"/>
              <a:t> and people call him Triggered </a:t>
            </a:r>
            <a:r>
              <a:rPr lang="en-US" sz="2800" dirty="0" err="1" smtClean="0"/>
              <a:t>Insaan</a:t>
            </a:r>
            <a:r>
              <a:rPr lang="en-US" sz="2800" dirty="0" smtClean="0"/>
              <a:t>. He is </a:t>
            </a:r>
            <a:r>
              <a:rPr lang="en-US" sz="2800" dirty="0" err="1" smtClean="0"/>
              <a:t>Hindusim</a:t>
            </a:r>
            <a:r>
              <a:rPr lang="en-US" sz="2800" dirty="0" smtClean="0"/>
              <a:t> by his religion and his zodiac sign is Scorpio.</a:t>
            </a:r>
            <a:endParaRPr lang="en-US" sz="2800" dirty="0"/>
          </a:p>
        </p:txBody>
      </p:sp>
      <p:sp>
        <p:nvSpPr>
          <p:cNvPr id="4" name="Rectangle 3"/>
          <p:cNvSpPr/>
          <p:nvPr/>
        </p:nvSpPr>
        <p:spPr>
          <a:xfrm>
            <a:off x="304800" y="3581400"/>
            <a:ext cx="8382000" cy="2246769"/>
          </a:xfrm>
          <a:prstGeom prst="rect">
            <a:avLst/>
          </a:prstGeom>
        </p:spPr>
        <p:txBody>
          <a:bodyPr wrap="square">
            <a:spAutoFit/>
          </a:bodyPr>
          <a:lstStyle/>
          <a:p>
            <a:r>
              <a:rPr lang="en-US" sz="2800" dirty="0" smtClean="0"/>
              <a:t>Triggered </a:t>
            </a:r>
            <a:r>
              <a:rPr lang="en-US" sz="2800" dirty="0" err="1" smtClean="0"/>
              <a:t>Insaan</a:t>
            </a:r>
            <a:r>
              <a:rPr lang="en-US" sz="2800" dirty="0" smtClean="0"/>
              <a:t> looks </a:t>
            </a:r>
            <a:r>
              <a:rPr lang="en-US" sz="2800" dirty="0" smtClean="0"/>
              <a:t>very good</a:t>
            </a:r>
            <a:r>
              <a:rPr lang="en-US" sz="2800" dirty="0" smtClean="0"/>
              <a:t> </a:t>
            </a:r>
            <a:r>
              <a:rPr lang="en-US" sz="2800" dirty="0" smtClean="0"/>
              <a:t>and </a:t>
            </a:r>
            <a:r>
              <a:rPr lang="en-US" sz="2800" dirty="0" smtClean="0"/>
              <a:t>also he has a very amazing hairstyle. He has a huge following on Social Media. </a:t>
            </a:r>
            <a:r>
              <a:rPr lang="en-US" sz="2800" dirty="0" err="1" smtClean="0"/>
              <a:t>Nischay</a:t>
            </a:r>
            <a:r>
              <a:rPr lang="en-US" sz="2800" dirty="0" smtClean="0"/>
              <a:t> </a:t>
            </a:r>
            <a:r>
              <a:rPr lang="en-US" sz="2800" dirty="0" err="1" smtClean="0"/>
              <a:t>Malhan</a:t>
            </a:r>
            <a:r>
              <a:rPr lang="en-US" sz="2800" dirty="0" smtClean="0"/>
              <a:t> (Triggered </a:t>
            </a:r>
            <a:r>
              <a:rPr lang="en-US" sz="2800" dirty="0" err="1" smtClean="0"/>
              <a:t>Insaan</a:t>
            </a:r>
            <a:r>
              <a:rPr lang="en-US" sz="2800" dirty="0" smtClean="0"/>
              <a:t>) has over 4.6M Followers on his </a:t>
            </a:r>
            <a:r>
              <a:rPr lang="en-US" sz="2800" dirty="0" err="1" smtClean="0"/>
              <a:t>Instagram</a:t>
            </a:r>
            <a:r>
              <a:rPr lang="en-US" sz="2800" dirty="0" smtClean="0"/>
              <a:t> account and over 16.5 Million Subscribers on his </a:t>
            </a:r>
            <a:r>
              <a:rPr lang="en-US" sz="2800" dirty="0" err="1" smtClean="0"/>
              <a:t>Youtube</a:t>
            </a:r>
            <a:r>
              <a:rPr lang="en-US" sz="2800" dirty="0" smtClean="0"/>
              <a:t> Channel.</a:t>
            </a:r>
            <a:endParaRPr lang="en-US" sz="2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3400" y="838200"/>
            <a:ext cx="8382000" cy="1815882"/>
          </a:xfrm>
          <a:prstGeom prst="rect">
            <a:avLst/>
          </a:prstGeom>
        </p:spPr>
        <p:txBody>
          <a:bodyPr wrap="square">
            <a:spAutoFit/>
          </a:bodyPr>
          <a:lstStyle/>
          <a:p>
            <a:r>
              <a:rPr lang="en-US" sz="2800" dirty="0" smtClean="0"/>
              <a:t>The height of </a:t>
            </a:r>
            <a:r>
              <a:rPr lang="en-US" sz="2800" dirty="0" err="1" smtClean="0"/>
              <a:t>Nischay</a:t>
            </a:r>
            <a:r>
              <a:rPr lang="en-US" sz="2800" dirty="0" smtClean="0"/>
              <a:t> </a:t>
            </a:r>
            <a:r>
              <a:rPr lang="en-US" sz="2800" dirty="0" err="1" smtClean="0"/>
              <a:t>Malhan</a:t>
            </a:r>
            <a:r>
              <a:rPr lang="en-US" sz="2800" dirty="0" smtClean="0"/>
              <a:t> (Triggered </a:t>
            </a:r>
            <a:r>
              <a:rPr lang="en-US" sz="2800" dirty="0" err="1" smtClean="0"/>
              <a:t>Insaan</a:t>
            </a:r>
            <a:r>
              <a:rPr lang="en-US" sz="2800" dirty="0" smtClean="0"/>
              <a:t>) is “185 cm” and his Weight is “65 kg” He has a Heavy Body and his Body Measurements are 42-34-14. He got Black eyes and Black Hair.</a:t>
            </a:r>
            <a:endParaRPr lang="en-US" sz="2800" dirty="0"/>
          </a:p>
        </p:txBody>
      </p:sp>
      <p:sp>
        <p:nvSpPr>
          <p:cNvPr id="4" name="Rectangle 3"/>
          <p:cNvSpPr/>
          <p:nvPr/>
        </p:nvSpPr>
        <p:spPr>
          <a:xfrm>
            <a:off x="533400" y="2971800"/>
            <a:ext cx="8229600" cy="2246769"/>
          </a:xfrm>
          <a:prstGeom prst="rect">
            <a:avLst/>
          </a:prstGeom>
        </p:spPr>
        <p:txBody>
          <a:bodyPr wrap="square">
            <a:spAutoFit/>
          </a:bodyPr>
          <a:lstStyle/>
          <a:p>
            <a:r>
              <a:rPr lang="en-US" sz="2800" dirty="0" smtClean="0"/>
              <a:t>He also has a gaming channel called Live </a:t>
            </a:r>
            <a:r>
              <a:rPr lang="en-US" sz="2800" dirty="0" err="1" smtClean="0"/>
              <a:t>Insaan</a:t>
            </a:r>
            <a:r>
              <a:rPr lang="en-US" sz="2800" dirty="0" smtClean="0"/>
              <a:t> where he uploads gaming Videos like GTA, </a:t>
            </a:r>
            <a:r>
              <a:rPr lang="en-US" sz="2800" dirty="0" err="1" smtClean="0"/>
              <a:t>Minecraft</a:t>
            </a:r>
            <a:r>
              <a:rPr lang="en-US" sz="2800" dirty="0" smtClean="0"/>
              <a:t> And He Used To Upload Getting Over It. He is credited for the </a:t>
            </a:r>
            <a:r>
              <a:rPr lang="en-US" sz="2800" dirty="0" err="1" smtClean="0"/>
              <a:t>popularisation</a:t>
            </a:r>
            <a:r>
              <a:rPr lang="en-US" sz="2800" dirty="0" smtClean="0"/>
              <a:t> of the famous Hindi dialogue "Oh </a:t>
            </a:r>
            <a:r>
              <a:rPr lang="en-US" sz="2800" dirty="0" err="1" smtClean="0"/>
              <a:t>Bhai</a:t>
            </a:r>
            <a:r>
              <a:rPr lang="en-US" sz="2800" dirty="0" smtClean="0"/>
              <a:t>... </a:t>
            </a:r>
            <a:r>
              <a:rPr lang="en-US" sz="2800" dirty="0" err="1" smtClean="0"/>
              <a:t>Maaro</a:t>
            </a:r>
            <a:r>
              <a:rPr lang="en-US" sz="2800" dirty="0" smtClean="0"/>
              <a:t> </a:t>
            </a:r>
            <a:r>
              <a:rPr lang="en-US" sz="2800" dirty="0" err="1" smtClean="0"/>
              <a:t>Mujhe</a:t>
            </a:r>
            <a:r>
              <a:rPr lang="en-US" sz="2800" dirty="0" smtClean="0"/>
              <a:t> </a:t>
            </a:r>
            <a:r>
              <a:rPr lang="en-US" sz="2800" dirty="0" err="1" smtClean="0"/>
              <a:t>Maaro</a:t>
            </a:r>
            <a:r>
              <a:rPr lang="en-US" sz="2800" dirty="0" smtClean="0"/>
              <a:t>! [Oh Man! Beat Me, Beat Me!].</a:t>
            </a: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1143000"/>
          </a:xfrm>
        </p:spPr>
        <p:txBody>
          <a:bodyPr>
            <a:normAutofit fontScale="90000"/>
          </a:bodyPr>
          <a:lstStyle/>
          <a:p>
            <a:r>
              <a:rPr lang="en-US" dirty="0" smtClean="0"/>
              <a:t>Life</a:t>
            </a:r>
            <a:br>
              <a:rPr lang="en-US" dirty="0" smtClean="0"/>
            </a:br>
            <a:endParaRPr lang="en-US" dirty="0"/>
          </a:p>
        </p:txBody>
      </p:sp>
      <p:sp>
        <p:nvSpPr>
          <p:cNvPr id="3" name="Rectangle 2"/>
          <p:cNvSpPr/>
          <p:nvPr/>
        </p:nvSpPr>
        <p:spPr>
          <a:xfrm>
            <a:off x="381000" y="914400"/>
            <a:ext cx="8382000" cy="5632311"/>
          </a:xfrm>
          <a:prstGeom prst="rect">
            <a:avLst/>
          </a:prstGeom>
        </p:spPr>
        <p:txBody>
          <a:bodyPr wrap="square">
            <a:spAutoFit/>
          </a:bodyPr>
          <a:lstStyle/>
          <a:p>
            <a:r>
              <a:rPr lang="en-US" sz="2400" dirty="0" err="1" smtClean="0"/>
              <a:t>Nischay</a:t>
            </a:r>
            <a:r>
              <a:rPr lang="en-US" sz="2400" dirty="0" smtClean="0"/>
              <a:t> was born in </a:t>
            </a:r>
            <a:r>
              <a:rPr lang="en-US" sz="2400" dirty="0" err="1" smtClean="0"/>
              <a:t>Delhi.He</a:t>
            </a:r>
            <a:r>
              <a:rPr lang="en-US" sz="2400" dirty="0" smtClean="0"/>
              <a:t> has an older sister, </a:t>
            </a:r>
            <a:r>
              <a:rPr lang="en-US" sz="2400" dirty="0" err="1" smtClean="0"/>
              <a:t>Prerna</a:t>
            </a:r>
            <a:r>
              <a:rPr lang="en-US" sz="2400" dirty="0" smtClean="0"/>
              <a:t> </a:t>
            </a:r>
            <a:r>
              <a:rPr lang="en-US" sz="2400" dirty="0" err="1" smtClean="0"/>
              <a:t>Malhan</a:t>
            </a:r>
            <a:r>
              <a:rPr lang="en-US" sz="2400" dirty="0" smtClean="0"/>
              <a:t>, she also has a </a:t>
            </a:r>
            <a:r>
              <a:rPr lang="en-US" sz="2400" dirty="0" err="1" smtClean="0"/>
              <a:t>youtube</a:t>
            </a:r>
            <a:r>
              <a:rPr lang="en-US" sz="2400" dirty="0" smtClean="0"/>
              <a:t> channel named Wanderer's hub. He also has a younger brother, </a:t>
            </a:r>
            <a:r>
              <a:rPr lang="en-US" sz="2400" dirty="0" err="1" smtClean="0"/>
              <a:t>Abhishek</a:t>
            </a:r>
            <a:r>
              <a:rPr lang="en-US" sz="2400" dirty="0" smtClean="0"/>
              <a:t> </a:t>
            </a:r>
            <a:r>
              <a:rPr lang="en-US" sz="2400" dirty="0" err="1" smtClean="0"/>
              <a:t>Malhan</a:t>
            </a:r>
            <a:r>
              <a:rPr lang="en-US" sz="2400" dirty="0" smtClean="0"/>
              <a:t>, he has two channels, </a:t>
            </a:r>
            <a:r>
              <a:rPr lang="en-US" sz="2400" dirty="0" err="1" smtClean="0"/>
              <a:t>Fukra</a:t>
            </a:r>
            <a:r>
              <a:rPr lang="en-US" sz="2400" dirty="0" smtClean="0"/>
              <a:t> </a:t>
            </a:r>
            <a:r>
              <a:rPr lang="en-US" sz="2400" dirty="0" err="1" smtClean="0"/>
              <a:t>Insaan</a:t>
            </a:r>
            <a:r>
              <a:rPr lang="en-US" sz="2400" dirty="0" smtClean="0"/>
              <a:t>, and </a:t>
            </a:r>
            <a:r>
              <a:rPr lang="en-US" sz="2400" dirty="0" err="1" smtClean="0"/>
              <a:t>Fukra</a:t>
            </a:r>
            <a:r>
              <a:rPr lang="en-US" sz="2400" dirty="0" smtClean="0"/>
              <a:t> </a:t>
            </a:r>
            <a:r>
              <a:rPr lang="en-US" sz="2400" dirty="0" err="1" smtClean="0"/>
              <a:t>insaan</a:t>
            </a:r>
            <a:r>
              <a:rPr lang="en-US" sz="2400" dirty="0" smtClean="0"/>
              <a:t> Live . He used to be an intelligent student in school and would always come third or second (except 7th standard where he came first) in his standard every year. After passing tenth standard, he became so obsessed due to lack of physical labor that he was in a complete depression for the next two years (eleventh and </a:t>
            </a:r>
            <a:r>
              <a:rPr lang="en-US" sz="2400" dirty="0" err="1" smtClean="0"/>
              <a:t>twelth</a:t>
            </a:r>
            <a:r>
              <a:rPr lang="en-US" sz="2400" dirty="0" smtClean="0"/>
              <a:t> </a:t>
            </a:r>
            <a:r>
              <a:rPr lang="en-US" sz="2400" dirty="0" smtClean="0"/>
              <a:t>standard). In his hostel during his college life, he credits his roommate to help him come out of the severe depression. He completed the Engineering Degree, and went on to work at a job, but he didn't like his manager who taunted him since he would watch videos of other </a:t>
            </a:r>
            <a:r>
              <a:rPr lang="en-US" sz="2400" dirty="0" err="1" smtClean="0"/>
              <a:t>YouTubers</a:t>
            </a:r>
            <a:r>
              <a:rPr lang="en-US" sz="2400" dirty="0" smtClean="0"/>
              <a:t> while eating during the lunch. In the first job, his boss fired him in 3 months.</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05800" cy="1143000"/>
          </a:xfrm>
        </p:spPr>
        <p:txBody>
          <a:bodyPr>
            <a:normAutofit fontScale="90000"/>
          </a:bodyPr>
          <a:lstStyle/>
          <a:p>
            <a:r>
              <a:rPr lang="en-US" dirty="0" smtClean="0"/>
              <a:t>YouTube Career</a:t>
            </a:r>
            <a:br>
              <a:rPr lang="en-US" dirty="0" smtClean="0"/>
            </a:br>
            <a:endParaRPr lang="en-US" dirty="0"/>
          </a:p>
        </p:txBody>
      </p:sp>
      <p:sp>
        <p:nvSpPr>
          <p:cNvPr id="4" name="Rectangle 3"/>
          <p:cNvSpPr/>
          <p:nvPr/>
        </p:nvSpPr>
        <p:spPr>
          <a:xfrm>
            <a:off x="457200" y="685800"/>
            <a:ext cx="8686800" cy="5632311"/>
          </a:xfrm>
          <a:prstGeom prst="rect">
            <a:avLst/>
          </a:prstGeom>
        </p:spPr>
        <p:txBody>
          <a:bodyPr wrap="square">
            <a:spAutoFit/>
          </a:bodyPr>
          <a:lstStyle/>
          <a:p>
            <a:pPr fontAlgn="base"/>
            <a:r>
              <a:rPr lang="en-US" sz="2400" dirty="0" smtClean="0"/>
              <a:t>while doing his second job, he used to record videos late night, and when he was around 100k subs, he left his job and became a full-time </a:t>
            </a:r>
            <a:r>
              <a:rPr lang="en-US" sz="2400" dirty="0" err="1" smtClean="0"/>
              <a:t>YouTuber</a:t>
            </a:r>
            <a:r>
              <a:rPr lang="en-US" sz="2400" dirty="0" smtClean="0"/>
              <a:t>. After that, he continued to post videos on YouTube and gradually became a successful and established </a:t>
            </a:r>
            <a:r>
              <a:rPr lang="en-US" sz="2400" dirty="0" err="1" smtClean="0"/>
              <a:t>YouTuber</a:t>
            </a:r>
            <a:r>
              <a:rPr lang="en-US" sz="2400" dirty="0" smtClean="0"/>
              <a:t>.</a:t>
            </a:r>
          </a:p>
          <a:p>
            <a:pPr fontAlgn="base"/>
            <a:r>
              <a:rPr lang="en-US" sz="2400" dirty="0" smtClean="0"/>
              <a:t>Before coming to the name Triggered </a:t>
            </a:r>
            <a:r>
              <a:rPr lang="en-US" sz="2400" dirty="0" err="1" smtClean="0"/>
              <a:t>Insaan</a:t>
            </a:r>
            <a:r>
              <a:rPr lang="en-US" sz="2400" dirty="0" smtClean="0"/>
              <a:t>, he first named his channel Yes-Yes-</a:t>
            </a:r>
            <a:r>
              <a:rPr lang="en-US" sz="2400" dirty="0" err="1" smtClean="0"/>
              <a:t>Bhai</a:t>
            </a:r>
            <a:r>
              <a:rPr lang="en-US" sz="2400" dirty="0" smtClean="0"/>
              <a:t>. That is because his name </a:t>
            </a:r>
            <a:r>
              <a:rPr lang="en-US" sz="2400" i="1" dirty="0" err="1" smtClean="0"/>
              <a:t>Nischay</a:t>
            </a:r>
            <a:r>
              <a:rPr lang="en-US" sz="2400" dirty="0" smtClean="0"/>
              <a:t> translates to </a:t>
            </a:r>
            <a:r>
              <a:rPr lang="en-US" sz="2400" i="1" dirty="0" smtClean="0"/>
              <a:t>obviously</a:t>
            </a:r>
            <a:r>
              <a:rPr lang="en-US" sz="2400" dirty="0" smtClean="0"/>
              <a:t> in English. After that, he named it It's </a:t>
            </a:r>
            <a:r>
              <a:rPr lang="en-US" sz="2400" dirty="0" err="1" smtClean="0"/>
              <a:t>Nischay</a:t>
            </a:r>
            <a:r>
              <a:rPr lang="en-US" sz="2400" dirty="0" smtClean="0"/>
              <a:t>. But he thought that people won't be able to pronounce his name properly because in Hindi, his name is pronounced "</a:t>
            </a:r>
            <a:r>
              <a:rPr lang="en-US" sz="2400" dirty="0" err="1" smtClean="0"/>
              <a:t>Nishchay</a:t>
            </a:r>
            <a:r>
              <a:rPr lang="en-US" sz="2400" dirty="0" smtClean="0"/>
              <a:t>", but the priest who named him said that two </a:t>
            </a:r>
            <a:r>
              <a:rPr lang="en-US" sz="2400" dirty="0" err="1" smtClean="0"/>
              <a:t>h's</a:t>
            </a:r>
            <a:r>
              <a:rPr lang="en-US" sz="2400" dirty="0" smtClean="0"/>
              <a:t> in his name would be odd and changed it to one h. and he changed it to Triggered </a:t>
            </a:r>
            <a:r>
              <a:rPr lang="en-US" sz="2400" dirty="0" err="1" smtClean="0"/>
              <a:t>Insaan</a:t>
            </a:r>
            <a:r>
              <a:rPr lang="en-US" sz="2400" dirty="0" smtClean="0"/>
              <a:t>. He would watch another </a:t>
            </a:r>
            <a:r>
              <a:rPr lang="en-US" sz="2400" dirty="0" err="1" smtClean="0"/>
              <a:t>YouTuber</a:t>
            </a:r>
            <a:r>
              <a:rPr lang="en-US" sz="2400" dirty="0" smtClean="0"/>
              <a:t> who had the word "</a:t>
            </a:r>
            <a:r>
              <a:rPr lang="en-US" sz="2400" dirty="0" err="1" smtClean="0"/>
              <a:t>Insaan</a:t>
            </a:r>
            <a:r>
              <a:rPr lang="en-US" sz="2400" dirty="0" smtClean="0"/>
              <a:t>" in their name and the word </a:t>
            </a:r>
            <a:r>
              <a:rPr lang="en-US" sz="2400" i="1" dirty="0" smtClean="0"/>
              <a:t>Triggered</a:t>
            </a:r>
            <a:r>
              <a:rPr lang="en-US" sz="2400" dirty="0" smtClean="0"/>
              <a:t> came from the fact that his father would be easily angry on him or get </a:t>
            </a:r>
            <a:r>
              <a:rPr lang="en-US" sz="2400" i="1" dirty="0" smtClean="0"/>
              <a:t>Triggered</a:t>
            </a:r>
            <a:r>
              <a:rPr lang="en-US" sz="2400" dirty="0" smtClean="0"/>
              <a:t>. This was the decision of his final name.</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352800"/>
            <a:ext cx="8305800" cy="1143000"/>
          </a:xfrm>
        </p:spPr>
        <p:txBody>
          <a:bodyPr>
            <a:normAutofit fontScale="90000"/>
          </a:bodyPr>
          <a:lstStyle/>
          <a:p>
            <a:r>
              <a:rPr lang="en-US" dirty="0" smtClean="0"/>
              <a:t>Controversy</a:t>
            </a:r>
            <a:br>
              <a:rPr lang="en-US" dirty="0" smtClean="0"/>
            </a:br>
            <a:endParaRPr lang="en-US" dirty="0"/>
          </a:p>
        </p:txBody>
      </p:sp>
      <p:sp>
        <p:nvSpPr>
          <p:cNvPr id="3" name="Rectangle 2"/>
          <p:cNvSpPr/>
          <p:nvPr/>
        </p:nvSpPr>
        <p:spPr>
          <a:xfrm>
            <a:off x="304800" y="4114800"/>
            <a:ext cx="8610600" cy="830997"/>
          </a:xfrm>
          <a:prstGeom prst="rect">
            <a:avLst/>
          </a:prstGeom>
        </p:spPr>
        <p:txBody>
          <a:bodyPr wrap="square">
            <a:spAutoFit/>
          </a:bodyPr>
          <a:lstStyle/>
          <a:p>
            <a:pPr fontAlgn="base"/>
            <a:r>
              <a:rPr lang="en-US" sz="2400" dirty="0" smtClean="0"/>
              <a:t>Many criticize </a:t>
            </a:r>
            <a:r>
              <a:rPr lang="en-US" sz="2400" dirty="0" err="1" smtClean="0"/>
              <a:t>Nischay</a:t>
            </a:r>
            <a:r>
              <a:rPr lang="en-US" sz="2400" dirty="0" smtClean="0"/>
              <a:t> for being copying style of  </a:t>
            </a:r>
            <a:r>
              <a:rPr lang="en-US" sz="2400" i="1" dirty="0" err="1" smtClean="0"/>
              <a:t>CarryMinati</a:t>
            </a:r>
            <a:r>
              <a:rPr lang="en-US" sz="2400" i="1" dirty="0" smtClean="0"/>
              <a:t>. Now he is a good friend of </a:t>
            </a:r>
            <a:r>
              <a:rPr lang="en-US" sz="2400" i="1" dirty="0" err="1" smtClean="0"/>
              <a:t>carryminati</a:t>
            </a:r>
            <a:r>
              <a:rPr lang="en-US" sz="2400" i="1" dirty="0" smtClean="0"/>
              <a:t>.</a:t>
            </a:r>
            <a:endParaRPr lang="en-US" sz="2400" dirty="0" smtClean="0"/>
          </a:p>
        </p:txBody>
      </p:sp>
      <p:sp>
        <p:nvSpPr>
          <p:cNvPr id="7" name="Rectangle 6"/>
          <p:cNvSpPr/>
          <p:nvPr/>
        </p:nvSpPr>
        <p:spPr>
          <a:xfrm>
            <a:off x="609600" y="1295400"/>
            <a:ext cx="8229600" cy="1200329"/>
          </a:xfrm>
          <a:prstGeom prst="rect">
            <a:avLst/>
          </a:prstGeom>
        </p:spPr>
        <p:txBody>
          <a:bodyPr wrap="square">
            <a:spAutoFit/>
          </a:bodyPr>
          <a:lstStyle/>
          <a:p>
            <a:r>
              <a:rPr lang="en-US" sz="2400" dirty="0" smtClean="0"/>
              <a:t>The Triggered </a:t>
            </a:r>
            <a:r>
              <a:rPr lang="en-US" sz="2400" dirty="0" err="1" smtClean="0"/>
              <a:t>Insaan</a:t>
            </a:r>
            <a:r>
              <a:rPr lang="en-US" sz="2400" dirty="0" smtClean="0"/>
              <a:t> earns a good amount of money. Currently, in 2022 his net worth is $ 3.8 Million, and his main income source is YouTube &amp; Acting.</a:t>
            </a:r>
            <a:endParaRPr lang="en-US" sz="2400" dirty="0"/>
          </a:p>
        </p:txBody>
      </p:sp>
      <p:sp>
        <p:nvSpPr>
          <p:cNvPr id="8" name="Title 1"/>
          <p:cNvSpPr txBox="1">
            <a:spLocks/>
          </p:cNvSpPr>
          <p:nvPr/>
        </p:nvSpPr>
        <p:spPr>
          <a:xfrm>
            <a:off x="-990600" y="228600"/>
            <a:ext cx="8229600" cy="1143000"/>
          </a:xfrm>
          <a:prstGeom prst="rect">
            <a:avLst/>
          </a:prstGeom>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
            </a:r>
            <a:br>
              <a:rPr kumimoji="0" lang="en-US" sz="4400" b="0" i="0" u="none" strike="noStrike" kern="1200" cap="none" spc="0" normalizeH="0" baseline="0" noProof="0" dirty="0" smtClean="0">
                <a:ln>
                  <a:noFill/>
                </a:ln>
                <a:solidFill>
                  <a:schemeClr val="tx1"/>
                </a:solidFill>
                <a:effectLst/>
                <a:uLnTx/>
                <a:uFillTx/>
                <a:latin typeface="+mj-lt"/>
                <a:ea typeface="+mj-ea"/>
                <a:cs typeface="+mj-cs"/>
              </a:rPr>
            </a:b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9" name="Rectangle 8"/>
          <p:cNvSpPr/>
          <p:nvPr/>
        </p:nvSpPr>
        <p:spPr>
          <a:xfrm>
            <a:off x="0" y="457200"/>
            <a:ext cx="6864251" cy="707886"/>
          </a:xfrm>
          <a:prstGeom prst="rect">
            <a:avLst/>
          </a:prstGeom>
        </p:spPr>
        <p:txBody>
          <a:bodyPr wrap="none">
            <a:spAutoFit/>
            <a:scene3d>
              <a:camera prst="orthographicFront"/>
              <a:lightRig rig="soft" dir="t">
                <a:rot lat="0" lon="0" rev="10800000"/>
              </a:lightRig>
            </a:scene3d>
            <a:sp3d>
              <a:bevelT w="27940" h="12700"/>
              <a:contourClr>
                <a:srgbClr val="DDDDDD"/>
              </a:contourClr>
            </a:sp3d>
          </a:bodyPr>
          <a:lstStyle/>
          <a:p>
            <a:r>
              <a:rPr lang="en-US" sz="4000" spc="150" dirty="0" smtClean="0">
                <a:ln w="11430"/>
                <a:solidFill>
                  <a:schemeClr val="accent2">
                    <a:lumMod val="75000"/>
                  </a:schemeClr>
                </a:solidFill>
                <a:effectLst>
                  <a:outerShdw blurRad="25400" algn="tl" rotWithShape="0">
                    <a:srgbClr val="000000">
                      <a:alpha val="43000"/>
                    </a:srgbClr>
                  </a:outerShdw>
                </a:effectLst>
                <a:latin typeface="+mj-lt"/>
              </a:rPr>
              <a:t>Net Worth of </a:t>
            </a:r>
            <a:r>
              <a:rPr lang="en-US" sz="4000" spc="150" dirty="0" err="1" smtClean="0">
                <a:ln w="11430"/>
                <a:solidFill>
                  <a:schemeClr val="accent2">
                    <a:lumMod val="75000"/>
                  </a:schemeClr>
                </a:solidFill>
                <a:effectLst>
                  <a:outerShdw blurRad="25400" algn="tl" rotWithShape="0">
                    <a:srgbClr val="000000">
                      <a:alpha val="43000"/>
                    </a:srgbClr>
                  </a:outerShdw>
                </a:effectLst>
                <a:latin typeface="+mj-lt"/>
              </a:rPr>
              <a:t>Nischay</a:t>
            </a:r>
            <a:r>
              <a:rPr lang="en-US" sz="4000" spc="150" dirty="0" smtClean="0">
                <a:ln w="11430"/>
                <a:solidFill>
                  <a:schemeClr val="accent2">
                    <a:lumMod val="75000"/>
                  </a:schemeClr>
                </a:solidFill>
                <a:effectLst>
                  <a:outerShdw blurRad="25400" algn="tl" rotWithShape="0">
                    <a:srgbClr val="000000">
                      <a:alpha val="43000"/>
                    </a:srgbClr>
                  </a:outerShdw>
                </a:effectLst>
                <a:latin typeface="+mj-lt"/>
              </a:rPr>
              <a:t> </a:t>
            </a:r>
            <a:r>
              <a:rPr lang="en-US" sz="4000" spc="150" dirty="0" err="1" smtClean="0">
                <a:ln w="11430"/>
                <a:solidFill>
                  <a:schemeClr val="accent2">
                    <a:lumMod val="75000"/>
                  </a:schemeClr>
                </a:solidFill>
                <a:effectLst>
                  <a:outerShdw blurRad="25400" algn="tl" rotWithShape="0">
                    <a:srgbClr val="000000">
                      <a:alpha val="43000"/>
                    </a:srgbClr>
                  </a:outerShdw>
                </a:effectLst>
                <a:latin typeface="+mj-lt"/>
              </a:rPr>
              <a:t>Malhan</a:t>
            </a:r>
            <a:endParaRPr lang="en-US" sz="4000" spc="150" dirty="0">
              <a:ln w="11430"/>
              <a:solidFill>
                <a:schemeClr val="accent2">
                  <a:lumMod val="75000"/>
                </a:schemeClr>
              </a:solidFill>
              <a:effectLst>
                <a:outerShdw blurRad="25400" algn="tl" rotWithShape="0">
                  <a:srgbClr val="000000">
                    <a:alpha val="43000"/>
                  </a:srgbClr>
                </a:outerShdw>
              </a:effectLst>
              <a:latin typeface="+mj-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229600" cy="1143000"/>
          </a:xfrm>
        </p:spPr>
        <p:txBody>
          <a:bodyPr>
            <a:normAutofit fontScale="90000"/>
          </a:bodyPr>
          <a:lstStyle/>
          <a:p>
            <a:r>
              <a:rPr lang="en-US" dirty="0" smtClean="0"/>
              <a:t>Hobbies &amp; Interests</a:t>
            </a:r>
            <a:br>
              <a:rPr lang="en-US" dirty="0" smtClean="0"/>
            </a:br>
            <a:endParaRPr lang="en-US" dirty="0"/>
          </a:p>
        </p:txBody>
      </p:sp>
      <p:sp>
        <p:nvSpPr>
          <p:cNvPr id="4" name="Rectangle 3"/>
          <p:cNvSpPr/>
          <p:nvPr/>
        </p:nvSpPr>
        <p:spPr>
          <a:xfrm>
            <a:off x="381000" y="914400"/>
            <a:ext cx="8305800" cy="1384995"/>
          </a:xfrm>
          <a:prstGeom prst="rect">
            <a:avLst/>
          </a:prstGeom>
        </p:spPr>
        <p:txBody>
          <a:bodyPr wrap="square">
            <a:spAutoFit/>
          </a:bodyPr>
          <a:lstStyle/>
          <a:p>
            <a:r>
              <a:rPr lang="en-US" sz="2400" dirty="0" smtClean="0"/>
              <a:t>Hobbies of </a:t>
            </a:r>
            <a:r>
              <a:rPr lang="en-US" sz="2400" dirty="0" err="1" smtClean="0"/>
              <a:t>Nischay</a:t>
            </a:r>
            <a:r>
              <a:rPr lang="en-US" sz="2400" dirty="0" smtClean="0"/>
              <a:t> </a:t>
            </a:r>
            <a:r>
              <a:rPr lang="en-US" sz="2400" dirty="0" err="1" smtClean="0"/>
              <a:t>Malhan</a:t>
            </a:r>
            <a:r>
              <a:rPr lang="en-US" sz="2400" dirty="0" smtClean="0"/>
              <a:t> are Bodybuilding &amp; Traveling. He also loves to Play Games and Watch funny videos.</a:t>
            </a:r>
          </a:p>
          <a:p>
            <a:r>
              <a:rPr lang="en-US" dirty="0" smtClean="0"/>
              <a:t/>
            </a:r>
            <a:br>
              <a:rPr lang="en-US" dirty="0" smtClean="0"/>
            </a:br>
            <a:endParaRPr lang="en-US" dirty="0"/>
          </a:p>
        </p:txBody>
      </p:sp>
      <p:graphicFrame>
        <p:nvGraphicFramePr>
          <p:cNvPr id="5" name="Table 4"/>
          <p:cNvGraphicFramePr>
            <a:graphicFrameLocks noGrp="1"/>
          </p:cNvGraphicFramePr>
          <p:nvPr/>
        </p:nvGraphicFramePr>
        <p:xfrm>
          <a:off x="1219200" y="1905000"/>
          <a:ext cx="5594048" cy="4743264"/>
        </p:xfrm>
        <a:graphic>
          <a:graphicData uri="http://schemas.openxmlformats.org/drawingml/2006/table">
            <a:tbl>
              <a:tblPr/>
              <a:tblGrid>
                <a:gridCol w="2797024"/>
                <a:gridCol w="2797024"/>
              </a:tblGrid>
              <a:tr h="338667">
                <a:tc>
                  <a:txBody>
                    <a:bodyPr/>
                    <a:lstStyle/>
                    <a:p>
                      <a:pPr rtl="0"/>
                      <a:r>
                        <a:rPr lang="en-US" sz="1800" b="1" dirty="0">
                          <a:solidFill>
                            <a:schemeClr val="tx1"/>
                          </a:solidFill>
                        </a:rPr>
                        <a:t>Favorite Food:</a:t>
                      </a:r>
                      <a:endParaRPr lang="en-US" sz="1800" dirty="0">
                        <a:solidFill>
                          <a:schemeClr val="tx1"/>
                        </a:solidFill>
                      </a:endParaRPr>
                    </a:p>
                  </a:txBody>
                  <a:tcPr marL="60476" marR="60476" marT="60476" marB="60476" anchor="ctr">
                    <a:lnL w="9525" cap="flat" cmpd="sng" algn="ctr">
                      <a:solidFill>
                        <a:srgbClr val="D0EBAC"/>
                      </a:solidFill>
                      <a:prstDash val="solid"/>
                      <a:round/>
                      <a:headEnd type="none" w="med" len="med"/>
                      <a:tailEnd type="none" w="med" len="med"/>
                    </a:lnL>
                    <a:lnR w="9525" cap="flat" cmpd="sng" algn="ctr">
                      <a:solidFill>
                        <a:srgbClr val="D0EBAC"/>
                      </a:solidFill>
                      <a:prstDash val="solid"/>
                      <a:round/>
                      <a:headEnd type="none" w="med" len="med"/>
                      <a:tailEnd type="none" w="med" len="med"/>
                    </a:lnR>
                    <a:lnT w="9525" cap="flat" cmpd="sng" algn="ctr">
                      <a:solidFill>
                        <a:srgbClr val="D0EBAC"/>
                      </a:solidFill>
                      <a:prstDash val="solid"/>
                      <a:round/>
                      <a:headEnd type="none" w="med" len="med"/>
                      <a:tailEnd type="none" w="med" len="med"/>
                    </a:lnT>
                    <a:lnB w="9525" cap="flat" cmpd="sng" algn="ctr">
                      <a:solidFill>
                        <a:srgbClr val="D038A1"/>
                      </a:solidFill>
                      <a:prstDash val="solid"/>
                      <a:round/>
                      <a:headEnd type="none" w="med" len="med"/>
                      <a:tailEnd type="none" w="med" len="med"/>
                    </a:lnB>
                    <a:solidFill>
                      <a:srgbClr val="FFFFFF"/>
                    </a:solidFill>
                  </a:tcPr>
                </a:tc>
                <a:tc>
                  <a:txBody>
                    <a:bodyPr/>
                    <a:lstStyle/>
                    <a:p>
                      <a:pPr rtl="0"/>
                      <a:r>
                        <a:rPr lang="en-US" sz="1800">
                          <a:solidFill>
                            <a:schemeClr val="tx1"/>
                          </a:solidFill>
                        </a:rPr>
                        <a:t>Dry Fruits</a:t>
                      </a:r>
                    </a:p>
                  </a:txBody>
                  <a:tcPr marL="60476" marR="60476" marT="60476" marB="60476" anchor="ctr">
                    <a:lnL w="9525" cap="flat" cmpd="sng" algn="ctr">
                      <a:solidFill>
                        <a:srgbClr val="D0EBAC"/>
                      </a:solidFill>
                      <a:prstDash val="solid"/>
                      <a:round/>
                      <a:headEnd type="none" w="med" len="med"/>
                      <a:tailEnd type="none" w="med" len="med"/>
                    </a:lnL>
                    <a:lnR w="9525" cap="flat" cmpd="sng" algn="ctr">
                      <a:solidFill>
                        <a:srgbClr val="D0EBAC"/>
                      </a:solidFill>
                      <a:prstDash val="solid"/>
                      <a:round/>
                      <a:headEnd type="none" w="med" len="med"/>
                      <a:tailEnd type="none" w="med" len="med"/>
                    </a:lnR>
                    <a:lnT w="9525" cap="flat" cmpd="sng" algn="ctr">
                      <a:solidFill>
                        <a:srgbClr val="D0EBAC"/>
                      </a:solidFill>
                      <a:prstDash val="solid"/>
                      <a:round/>
                      <a:headEnd type="none" w="med" len="med"/>
                      <a:tailEnd type="none" w="med" len="med"/>
                    </a:lnT>
                    <a:lnB w="9525" cap="flat" cmpd="sng" algn="ctr">
                      <a:solidFill>
                        <a:srgbClr val="D0EBAC"/>
                      </a:solidFill>
                      <a:prstDash val="solid"/>
                      <a:round/>
                      <a:headEnd type="none" w="med" len="med"/>
                      <a:tailEnd type="none" w="med" len="med"/>
                    </a:lnB>
                    <a:solidFill>
                      <a:srgbClr val="FFFFFF"/>
                    </a:solidFill>
                  </a:tcPr>
                </a:tc>
              </a:tr>
              <a:tr h="338667">
                <a:tc>
                  <a:txBody>
                    <a:bodyPr/>
                    <a:lstStyle/>
                    <a:p>
                      <a:pPr rtl="0"/>
                      <a:r>
                        <a:rPr lang="en-US" sz="1800" b="1" dirty="0">
                          <a:solidFill>
                            <a:schemeClr val="tx1"/>
                          </a:solidFill>
                        </a:rPr>
                        <a:t>Favorite Actor:</a:t>
                      </a:r>
                      <a:endParaRPr lang="en-US" sz="1800" dirty="0">
                        <a:solidFill>
                          <a:schemeClr val="tx1"/>
                        </a:solidFill>
                      </a:endParaRPr>
                    </a:p>
                  </a:txBody>
                  <a:tcPr marL="60476" marR="60476" marT="60476" marB="60476" anchor="ctr">
                    <a:lnL w="9525" cap="flat" cmpd="sng" algn="ctr">
                      <a:solidFill>
                        <a:srgbClr val="D038A1"/>
                      </a:solidFill>
                      <a:prstDash val="solid"/>
                      <a:round/>
                      <a:headEnd type="none" w="med" len="med"/>
                      <a:tailEnd type="none" w="med" len="med"/>
                    </a:lnL>
                    <a:lnR w="9525" cap="flat" cmpd="sng" algn="ctr">
                      <a:solidFill>
                        <a:srgbClr val="D0EBAC"/>
                      </a:solidFill>
                      <a:prstDash val="solid"/>
                      <a:round/>
                      <a:headEnd type="none" w="med" len="med"/>
                      <a:tailEnd type="none" w="med" len="med"/>
                    </a:lnR>
                    <a:lnT w="9525" cap="flat" cmpd="sng" algn="ctr">
                      <a:solidFill>
                        <a:srgbClr val="D038A1"/>
                      </a:solidFill>
                      <a:prstDash val="solid"/>
                      <a:round/>
                      <a:headEnd type="none" w="med" len="med"/>
                      <a:tailEnd type="none" w="med" len="med"/>
                    </a:lnT>
                    <a:lnB w="9525" cap="flat" cmpd="sng" algn="ctr">
                      <a:solidFill>
                        <a:srgbClr val="D0EBAC"/>
                      </a:solidFill>
                      <a:prstDash val="solid"/>
                      <a:round/>
                      <a:headEnd type="none" w="med" len="med"/>
                      <a:tailEnd type="none" w="med" len="med"/>
                    </a:lnB>
                    <a:solidFill>
                      <a:srgbClr val="FFFFFF"/>
                    </a:solidFill>
                  </a:tcPr>
                </a:tc>
                <a:tc>
                  <a:txBody>
                    <a:bodyPr/>
                    <a:lstStyle/>
                    <a:p>
                      <a:pPr rtl="0"/>
                      <a:r>
                        <a:rPr lang="en-US" sz="1800" dirty="0" err="1">
                          <a:solidFill>
                            <a:schemeClr val="tx1"/>
                          </a:solidFill>
                        </a:rPr>
                        <a:t>Hrithik</a:t>
                      </a:r>
                      <a:r>
                        <a:rPr lang="en-US" sz="1800" dirty="0">
                          <a:solidFill>
                            <a:schemeClr val="tx1"/>
                          </a:solidFill>
                        </a:rPr>
                        <a:t> </a:t>
                      </a:r>
                      <a:r>
                        <a:rPr lang="en-US" sz="1800" dirty="0" err="1">
                          <a:solidFill>
                            <a:schemeClr val="tx1"/>
                          </a:solidFill>
                        </a:rPr>
                        <a:t>Roshan</a:t>
                      </a:r>
                      <a:endParaRPr lang="en-US" sz="1800" dirty="0">
                        <a:solidFill>
                          <a:schemeClr val="tx1"/>
                        </a:solidFill>
                      </a:endParaRPr>
                    </a:p>
                  </a:txBody>
                  <a:tcPr marL="60476" marR="60476" marT="60476" marB="60476" anchor="ctr">
                    <a:lnL w="9525" cap="flat" cmpd="sng" algn="ctr">
                      <a:solidFill>
                        <a:srgbClr val="D0EBAC"/>
                      </a:solidFill>
                      <a:prstDash val="solid"/>
                      <a:round/>
                      <a:headEnd type="none" w="med" len="med"/>
                      <a:tailEnd type="none" w="med" len="med"/>
                    </a:lnL>
                    <a:lnR w="9525" cap="flat" cmpd="sng" algn="ctr">
                      <a:solidFill>
                        <a:srgbClr val="D0EBAC"/>
                      </a:solidFill>
                      <a:prstDash val="solid"/>
                      <a:round/>
                      <a:headEnd type="none" w="med" len="med"/>
                      <a:tailEnd type="none" w="med" len="med"/>
                    </a:lnR>
                    <a:lnT w="9525" cap="flat" cmpd="sng" algn="ctr">
                      <a:solidFill>
                        <a:srgbClr val="D0EBAC"/>
                      </a:solidFill>
                      <a:prstDash val="solid"/>
                      <a:round/>
                      <a:headEnd type="none" w="med" len="med"/>
                      <a:tailEnd type="none" w="med" len="med"/>
                    </a:lnT>
                    <a:lnB w="9525" cap="flat" cmpd="sng" algn="ctr">
                      <a:solidFill>
                        <a:srgbClr val="D038A1"/>
                      </a:solidFill>
                      <a:prstDash val="solid"/>
                      <a:round/>
                      <a:headEnd type="none" w="med" len="med"/>
                      <a:tailEnd type="none" w="med" len="med"/>
                    </a:lnB>
                    <a:solidFill>
                      <a:srgbClr val="FFFFFF"/>
                    </a:solidFill>
                  </a:tcPr>
                </a:tc>
              </a:tr>
              <a:tr h="338667">
                <a:tc>
                  <a:txBody>
                    <a:bodyPr/>
                    <a:lstStyle/>
                    <a:p>
                      <a:pPr rtl="0"/>
                      <a:r>
                        <a:rPr lang="en-US" sz="1800" b="1" dirty="0">
                          <a:solidFill>
                            <a:schemeClr val="tx1"/>
                          </a:solidFill>
                        </a:rPr>
                        <a:t>Favorite Actress:</a:t>
                      </a:r>
                      <a:endParaRPr lang="en-US" sz="1800" dirty="0">
                        <a:solidFill>
                          <a:schemeClr val="tx1"/>
                        </a:solidFill>
                      </a:endParaRPr>
                    </a:p>
                  </a:txBody>
                  <a:tcPr marL="60476" marR="60476" marT="60476" marB="60476" anchor="ctr">
                    <a:lnL w="9525" cap="flat" cmpd="sng" algn="ctr">
                      <a:solidFill>
                        <a:srgbClr val="D0EBAC"/>
                      </a:solidFill>
                      <a:prstDash val="solid"/>
                      <a:round/>
                      <a:headEnd type="none" w="med" len="med"/>
                      <a:tailEnd type="none" w="med" len="med"/>
                    </a:lnL>
                    <a:lnR w="9525" cap="flat" cmpd="sng" algn="ctr">
                      <a:solidFill>
                        <a:srgbClr val="D038A1"/>
                      </a:solidFill>
                      <a:prstDash val="solid"/>
                      <a:round/>
                      <a:headEnd type="none" w="med" len="med"/>
                      <a:tailEnd type="none" w="med" len="med"/>
                    </a:lnR>
                    <a:lnT w="9525" cap="flat" cmpd="sng" algn="ctr">
                      <a:solidFill>
                        <a:srgbClr val="D0EBAC"/>
                      </a:solidFill>
                      <a:prstDash val="solid"/>
                      <a:round/>
                      <a:headEnd type="none" w="med" len="med"/>
                      <a:tailEnd type="none" w="med" len="med"/>
                    </a:lnT>
                    <a:lnB w="9525" cap="flat" cmpd="sng" algn="ctr">
                      <a:solidFill>
                        <a:srgbClr val="D038A1"/>
                      </a:solidFill>
                      <a:prstDash val="solid"/>
                      <a:round/>
                      <a:headEnd type="none" w="med" len="med"/>
                      <a:tailEnd type="none" w="med" len="med"/>
                    </a:lnB>
                    <a:solidFill>
                      <a:srgbClr val="FFFFFF"/>
                    </a:solidFill>
                  </a:tcPr>
                </a:tc>
                <a:tc>
                  <a:txBody>
                    <a:bodyPr/>
                    <a:lstStyle/>
                    <a:p>
                      <a:pPr rtl="0"/>
                      <a:r>
                        <a:rPr lang="en-US" sz="1800">
                          <a:solidFill>
                            <a:schemeClr val="tx1"/>
                          </a:solidFill>
                        </a:rPr>
                        <a:t>Disha Patani</a:t>
                      </a:r>
                    </a:p>
                  </a:txBody>
                  <a:tcPr marL="60476" marR="60476" marT="60476" marB="60476" anchor="ctr">
                    <a:lnL w="9525" cap="flat" cmpd="sng" algn="ctr">
                      <a:solidFill>
                        <a:srgbClr val="D038A1"/>
                      </a:solidFill>
                      <a:prstDash val="solid"/>
                      <a:round/>
                      <a:headEnd type="none" w="med" len="med"/>
                      <a:tailEnd type="none" w="med" len="med"/>
                    </a:lnL>
                    <a:lnR w="9525" cap="flat" cmpd="sng" algn="ctr">
                      <a:solidFill>
                        <a:srgbClr val="D038A1"/>
                      </a:solidFill>
                      <a:prstDash val="solid"/>
                      <a:round/>
                      <a:headEnd type="none" w="med" len="med"/>
                      <a:tailEnd type="none" w="med" len="med"/>
                    </a:lnR>
                    <a:lnT w="9525" cap="flat" cmpd="sng" algn="ctr">
                      <a:solidFill>
                        <a:srgbClr val="D038A1"/>
                      </a:solidFill>
                      <a:prstDash val="solid"/>
                      <a:round/>
                      <a:headEnd type="none" w="med" len="med"/>
                      <a:tailEnd type="none" w="med" len="med"/>
                    </a:lnT>
                    <a:lnB w="9525" cap="flat" cmpd="sng" algn="ctr">
                      <a:solidFill>
                        <a:srgbClr val="A88790"/>
                      </a:solidFill>
                      <a:prstDash val="solid"/>
                      <a:round/>
                      <a:headEnd type="none" w="med" len="med"/>
                      <a:tailEnd type="none" w="med" len="med"/>
                    </a:lnB>
                    <a:solidFill>
                      <a:srgbClr val="FFFFFF"/>
                    </a:solidFill>
                  </a:tcPr>
                </a:tc>
              </a:tr>
              <a:tr h="338667">
                <a:tc>
                  <a:txBody>
                    <a:bodyPr/>
                    <a:lstStyle/>
                    <a:p>
                      <a:pPr rtl="0"/>
                      <a:r>
                        <a:rPr lang="en-US" sz="1800" b="1" dirty="0">
                          <a:solidFill>
                            <a:schemeClr val="tx1"/>
                          </a:solidFill>
                        </a:rPr>
                        <a:t>Favorite Movie:</a:t>
                      </a:r>
                      <a:endParaRPr lang="en-US" sz="1800" dirty="0">
                        <a:solidFill>
                          <a:schemeClr val="tx1"/>
                        </a:solidFill>
                      </a:endParaRPr>
                    </a:p>
                  </a:txBody>
                  <a:tcPr marL="60476" marR="60476" marT="60476" marB="60476" anchor="ctr">
                    <a:lnL w="9525" cap="flat" cmpd="sng" algn="ctr">
                      <a:solidFill>
                        <a:srgbClr val="D038A1"/>
                      </a:solidFill>
                      <a:prstDash val="solid"/>
                      <a:round/>
                      <a:headEnd type="none" w="med" len="med"/>
                      <a:tailEnd type="none" w="med" len="med"/>
                    </a:lnL>
                    <a:lnR w="9525" cap="flat" cmpd="sng" algn="ctr">
                      <a:solidFill>
                        <a:srgbClr val="A88790"/>
                      </a:solidFill>
                      <a:prstDash val="solid"/>
                      <a:round/>
                      <a:headEnd type="none" w="med" len="med"/>
                      <a:tailEnd type="none" w="med" len="med"/>
                    </a:lnR>
                    <a:lnT w="9525" cap="flat" cmpd="sng" algn="ctr">
                      <a:solidFill>
                        <a:srgbClr val="D038A1"/>
                      </a:solidFill>
                      <a:prstDash val="solid"/>
                      <a:round/>
                      <a:headEnd type="none" w="med" len="med"/>
                      <a:tailEnd type="none" w="med" len="med"/>
                    </a:lnT>
                    <a:lnB w="9525" cap="flat" cmpd="sng" algn="ctr">
                      <a:solidFill>
                        <a:srgbClr val="0036BB"/>
                      </a:solidFill>
                      <a:prstDash val="solid"/>
                      <a:round/>
                      <a:headEnd type="none" w="med" len="med"/>
                      <a:tailEnd type="none" w="med" len="med"/>
                    </a:lnB>
                    <a:solidFill>
                      <a:srgbClr val="FFFFFF"/>
                    </a:solidFill>
                  </a:tcPr>
                </a:tc>
                <a:tc>
                  <a:txBody>
                    <a:bodyPr/>
                    <a:lstStyle/>
                    <a:p>
                      <a:pPr rtl="0"/>
                      <a:r>
                        <a:rPr lang="en-US" sz="1800">
                          <a:solidFill>
                            <a:schemeClr val="tx1"/>
                          </a:solidFill>
                        </a:rPr>
                        <a:t>Bhaubali 2</a:t>
                      </a:r>
                    </a:p>
                  </a:txBody>
                  <a:tcPr marL="60476" marR="60476" marT="60476" marB="60476" anchor="ctr">
                    <a:lnL w="9525" cap="flat" cmpd="sng" algn="ctr">
                      <a:solidFill>
                        <a:srgbClr val="A88790"/>
                      </a:solidFill>
                      <a:prstDash val="solid"/>
                      <a:round/>
                      <a:headEnd type="none" w="med" len="med"/>
                      <a:tailEnd type="none" w="med" len="med"/>
                    </a:lnL>
                    <a:lnR w="9525" cap="flat" cmpd="sng" algn="ctr">
                      <a:solidFill>
                        <a:srgbClr val="A88790"/>
                      </a:solidFill>
                      <a:prstDash val="solid"/>
                      <a:round/>
                      <a:headEnd type="none" w="med" len="med"/>
                      <a:tailEnd type="none" w="med" len="med"/>
                    </a:lnR>
                    <a:lnT w="9525" cap="flat" cmpd="sng" algn="ctr">
                      <a:solidFill>
                        <a:srgbClr val="A88790"/>
                      </a:solidFill>
                      <a:prstDash val="solid"/>
                      <a:round/>
                      <a:headEnd type="none" w="med" len="med"/>
                      <a:tailEnd type="none" w="med" len="med"/>
                    </a:lnT>
                    <a:lnB w="9525" cap="flat" cmpd="sng" algn="ctr">
                      <a:solidFill>
                        <a:srgbClr val="A88790"/>
                      </a:solidFill>
                      <a:prstDash val="solid"/>
                      <a:round/>
                      <a:headEnd type="none" w="med" len="med"/>
                      <a:tailEnd type="none" w="med" len="med"/>
                    </a:lnB>
                    <a:solidFill>
                      <a:srgbClr val="FFFFFF"/>
                    </a:solidFill>
                  </a:tcPr>
                </a:tc>
              </a:tr>
              <a:tr h="338667">
                <a:tc>
                  <a:txBody>
                    <a:bodyPr/>
                    <a:lstStyle/>
                    <a:p>
                      <a:pPr rtl="0"/>
                      <a:r>
                        <a:rPr lang="en-US" sz="1800" b="1" dirty="0">
                          <a:solidFill>
                            <a:schemeClr val="tx1"/>
                          </a:solidFill>
                        </a:rPr>
                        <a:t>Favorite Drink:</a:t>
                      </a:r>
                      <a:endParaRPr lang="en-US" sz="1800" dirty="0">
                        <a:solidFill>
                          <a:schemeClr val="tx1"/>
                        </a:solidFill>
                      </a:endParaRPr>
                    </a:p>
                  </a:txBody>
                  <a:tcPr marL="60476" marR="60476" marT="60476" marB="60476" anchor="ctr">
                    <a:lnL w="9525" cap="flat" cmpd="sng" algn="ctr">
                      <a:solidFill>
                        <a:srgbClr val="0036BB"/>
                      </a:solidFill>
                      <a:prstDash val="solid"/>
                      <a:round/>
                      <a:headEnd type="none" w="med" len="med"/>
                      <a:tailEnd type="none" w="med" len="med"/>
                    </a:lnL>
                    <a:lnR w="9525" cap="flat" cmpd="sng" algn="ctr">
                      <a:solidFill>
                        <a:srgbClr val="A88790"/>
                      </a:solidFill>
                      <a:prstDash val="solid"/>
                      <a:round/>
                      <a:headEnd type="none" w="med" len="med"/>
                      <a:tailEnd type="none" w="med" len="med"/>
                    </a:lnR>
                    <a:lnT w="9525" cap="flat" cmpd="sng" algn="ctr">
                      <a:solidFill>
                        <a:srgbClr val="0036BB"/>
                      </a:solidFill>
                      <a:prstDash val="solid"/>
                      <a:round/>
                      <a:headEnd type="none" w="med" len="med"/>
                      <a:tailEnd type="none" w="med" len="med"/>
                    </a:lnT>
                    <a:lnB w="9525" cap="flat" cmpd="sng" algn="ctr">
                      <a:solidFill>
                        <a:srgbClr val="0036BB"/>
                      </a:solidFill>
                      <a:prstDash val="solid"/>
                      <a:round/>
                      <a:headEnd type="none" w="med" len="med"/>
                      <a:tailEnd type="none" w="med" len="med"/>
                    </a:lnB>
                    <a:solidFill>
                      <a:srgbClr val="FFFFFF"/>
                    </a:solidFill>
                  </a:tcPr>
                </a:tc>
                <a:tc>
                  <a:txBody>
                    <a:bodyPr/>
                    <a:lstStyle/>
                    <a:p>
                      <a:pPr rtl="0"/>
                      <a:r>
                        <a:rPr lang="en-US" sz="1800" dirty="0">
                          <a:solidFill>
                            <a:schemeClr val="tx1"/>
                          </a:solidFill>
                        </a:rPr>
                        <a:t>Lemon Juice</a:t>
                      </a:r>
                    </a:p>
                  </a:txBody>
                  <a:tcPr marL="60476" marR="60476" marT="60476" marB="60476" anchor="ctr">
                    <a:lnL w="9525" cap="flat" cmpd="sng" algn="ctr">
                      <a:solidFill>
                        <a:srgbClr val="A88790"/>
                      </a:solidFill>
                      <a:prstDash val="solid"/>
                      <a:round/>
                      <a:headEnd type="none" w="med" len="med"/>
                      <a:tailEnd type="none" w="med" len="med"/>
                    </a:lnL>
                    <a:lnR w="9525" cap="flat" cmpd="sng" algn="ctr">
                      <a:solidFill>
                        <a:srgbClr val="A88790"/>
                      </a:solidFill>
                      <a:prstDash val="solid"/>
                      <a:round/>
                      <a:headEnd type="none" w="med" len="med"/>
                      <a:tailEnd type="none" w="med" len="med"/>
                    </a:lnR>
                    <a:lnT w="9525" cap="flat" cmpd="sng" algn="ctr">
                      <a:solidFill>
                        <a:srgbClr val="A88790"/>
                      </a:solidFill>
                      <a:prstDash val="solid"/>
                      <a:round/>
                      <a:headEnd type="none" w="med" len="med"/>
                      <a:tailEnd type="none" w="med" len="med"/>
                    </a:lnT>
                    <a:lnB w="9525" cap="flat" cmpd="sng" algn="ctr">
                      <a:solidFill>
                        <a:srgbClr val="A83DBB"/>
                      </a:solidFill>
                      <a:prstDash val="solid"/>
                      <a:round/>
                      <a:headEnd type="none" w="med" len="med"/>
                      <a:tailEnd type="none" w="med" len="med"/>
                    </a:lnB>
                    <a:solidFill>
                      <a:srgbClr val="FFFFFF"/>
                    </a:solidFill>
                  </a:tcPr>
                </a:tc>
              </a:tr>
              <a:tr h="338667">
                <a:tc>
                  <a:txBody>
                    <a:bodyPr/>
                    <a:lstStyle/>
                    <a:p>
                      <a:pPr rtl="0"/>
                      <a:r>
                        <a:rPr lang="en-US" sz="1800" b="1" dirty="0">
                          <a:solidFill>
                            <a:schemeClr val="tx1"/>
                          </a:solidFill>
                        </a:rPr>
                        <a:t>Favorite Subject:</a:t>
                      </a:r>
                      <a:endParaRPr lang="en-US" sz="1800" dirty="0">
                        <a:solidFill>
                          <a:schemeClr val="tx1"/>
                        </a:solidFill>
                      </a:endParaRPr>
                    </a:p>
                  </a:txBody>
                  <a:tcPr marL="60476" marR="60476" marT="60476" marB="60476" anchor="ctr">
                    <a:lnL w="9525" cap="flat" cmpd="sng" algn="ctr">
                      <a:solidFill>
                        <a:srgbClr val="0036BB"/>
                      </a:solidFill>
                      <a:prstDash val="solid"/>
                      <a:round/>
                      <a:headEnd type="none" w="med" len="med"/>
                      <a:tailEnd type="none" w="med" len="med"/>
                    </a:lnL>
                    <a:lnR w="9525" cap="flat" cmpd="sng" algn="ctr">
                      <a:solidFill>
                        <a:srgbClr val="A83DBB"/>
                      </a:solidFill>
                      <a:prstDash val="solid"/>
                      <a:round/>
                      <a:headEnd type="none" w="med" len="med"/>
                      <a:tailEnd type="none" w="med" len="med"/>
                    </a:lnR>
                    <a:lnT w="9525" cap="flat" cmpd="sng" algn="ctr">
                      <a:solidFill>
                        <a:srgbClr val="0036BB"/>
                      </a:solidFill>
                      <a:prstDash val="solid"/>
                      <a:round/>
                      <a:headEnd type="none" w="med" len="med"/>
                      <a:tailEnd type="none" w="med" len="med"/>
                    </a:lnT>
                    <a:lnB w="9525" cap="flat" cmpd="sng" algn="ctr">
                      <a:solidFill>
                        <a:srgbClr val="0036BB"/>
                      </a:solidFill>
                      <a:prstDash val="solid"/>
                      <a:round/>
                      <a:headEnd type="none" w="med" len="med"/>
                      <a:tailEnd type="none" w="med" len="med"/>
                    </a:lnB>
                    <a:solidFill>
                      <a:srgbClr val="FFFFFF"/>
                    </a:solidFill>
                  </a:tcPr>
                </a:tc>
                <a:tc>
                  <a:txBody>
                    <a:bodyPr/>
                    <a:lstStyle/>
                    <a:p>
                      <a:pPr rtl="0"/>
                      <a:r>
                        <a:rPr lang="en-US" sz="1800" dirty="0">
                          <a:solidFill>
                            <a:schemeClr val="tx1"/>
                          </a:solidFill>
                        </a:rPr>
                        <a:t>Physics</a:t>
                      </a:r>
                    </a:p>
                  </a:txBody>
                  <a:tcPr marL="60476" marR="60476" marT="60476" marB="60476" anchor="ctr">
                    <a:lnL w="9525" cap="flat" cmpd="sng" algn="ctr">
                      <a:solidFill>
                        <a:srgbClr val="A83DBB"/>
                      </a:solidFill>
                      <a:prstDash val="solid"/>
                      <a:round/>
                      <a:headEnd type="none" w="med" len="med"/>
                      <a:tailEnd type="none" w="med" len="med"/>
                    </a:lnL>
                    <a:lnR w="9525" cap="flat" cmpd="sng" algn="ctr">
                      <a:solidFill>
                        <a:srgbClr val="A83DBB"/>
                      </a:solidFill>
                      <a:prstDash val="solid"/>
                      <a:round/>
                      <a:headEnd type="none" w="med" len="med"/>
                      <a:tailEnd type="none" w="med" len="med"/>
                    </a:lnR>
                    <a:lnT w="9525" cap="flat" cmpd="sng" algn="ctr">
                      <a:solidFill>
                        <a:srgbClr val="A83DBB"/>
                      </a:solidFill>
                      <a:prstDash val="solid"/>
                      <a:round/>
                      <a:headEnd type="none" w="med" len="med"/>
                      <a:tailEnd type="none" w="med" len="med"/>
                    </a:lnT>
                    <a:lnB w="9525" cap="flat" cmpd="sng" algn="ctr">
                      <a:solidFill>
                        <a:srgbClr val="A83DBB"/>
                      </a:solidFill>
                      <a:prstDash val="solid"/>
                      <a:round/>
                      <a:headEnd type="none" w="med" len="med"/>
                      <a:tailEnd type="none" w="med" len="med"/>
                    </a:lnB>
                    <a:solidFill>
                      <a:srgbClr val="FFFFFF"/>
                    </a:solidFill>
                  </a:tcPr>
                </a:tc>
              </a:tr>
              <a:tr h="338667">
                <a:tc>
                  <a:txBody>
                    <a:bodyPr/>
                    <a:lstStyle/>
                    <a:p>
                      <a:pPr rtl="0"/>
                      <a:r>
                        <a:rPr lang="en-US" sz="1800" b="1" dirty="0">
                          <a:solidFill>
                            <a:schemeClr val="tx1"/>
                          </a:solidFill>
                        </a:rPr>
                        <a:t>Favorite Animal:</a:t>
                      </a:r>
                      <a:endParaRPr lang="en-US" sz="1800" dirty="0">
                        <a:solidFill>
                          <a:schemeClr val="tx1"/>
                        </a:solidFill>
                      </a:endParaRPr>
                    </a:p>
                  </a:txBody>
                  <a:tcPr marL="60476" marR="60476" marT="60476" marB="60476" anchor="ctr">
                    <a:lnL w="9525" cap="flat" cmpd="sng" algn="ctr">
                      <a:solidFill>
                        <a:srgbClr val="0036BB"/>
                      </a:solidFill>
                      <a:prstDash val="solid"/>
                      <a:round/>
                      <a:headEnd type="none" w="med" len="med"/>
                      <a:tailEnd type="none" w="med" len="med"/>
                    </a:lnL>
                    <a:lnR w="9525" cap="flat" cmpd="sng" algn="ctr">
                      <a:solidFill>
                        <a:srgbClr val="A83DBB"/>
                      </a:solidFill>
                      <a:prstDash val="solid"/>
                      <a:round/>
                      <a:headEnd type="none" w="med" len="med"/>
                      <a:tailEnd type="none" w="med" len="med"/>
                    </a:lnR>
                    <a:lnT w="9525" cap="flat" cmpd="sng" algn="ctr">
                      <a:solidFill>
                        <a:srgbClr val="0036BB"/>
                      </a:solidFill>
                      <a:prstDash val="solid"/>
                      <a:round/>
                      <a:headEnd type="none" w="med" len="med"/>
                      <a:tailEnd type="none" w="med" len="med"/>
                    </a:lnT>
                    <a:lnB w="9525" cap="flat" cmpd="sng" algn="ctr">
                      <a:solidFill>
                        <a:srgbClr val="0036BB"/>
                      </a:solidFill>
                      <a:prstDash val="solid"/>
                      <a:round/>
                      <a:headEnd type="none" w="med" len="med"/>
                      <a:tailEnd type="none" w="med" len="med"/>
                    </a:lnB>
                    <a:solidFill>
                      <a:srgbClr val="FFFFFF"/>
                    </a:solidFill>
                  </a:tcPr>
                </a:tc>
                <a:tc>
                  <a:txBody>
                    <a:bodyPr/>
                    <a:lstStyle/>
                    <a:p>
                      <a:pPr rtl="0"/>
                      <a:r>
                        <a:rPr lang="en-US" sz="1800" dirty="0">
                          <a:solidFill>
                            <a:schemeClr val="tx1"/>
                          </a:solidFill>
                        </a:rPr>
                        <a:t>Horse</a:t>
                      </a:r>
                    </a:p>
                  </a:txBody>
                  <a:tcPr marL="60476" marR="60476" marT="60476" marB="60476" anchor="ctr">
                    <a:lnL w="9525" cap="flat" cmpd="sng" algn="ctr">
                      <a:solidFill>
                        <a:srgbClr val="A83DBB"/>
                      </a:solidFill>
                      <a:prstDash val="solid"/>
                      <a:round/>
                      <a:headEnd type="none" w="med" len="med"/>
                      <a:tailEnd type="none" w="med" len="med"/>
                    </a:lnL>
                    <a:lnR w="9525" cap="flat" cmpd="sng" algn="ctr">
                      <a:solidFill>
                        <a:srgbClr val="A83DBB"/>
                      </a:solidFill>
                      <a:prstDash val="solid"/>
                      <a:round/>
                      <a:headEnd type="none" w="med" len="med"/>
                      <a:tailEnd type="none" w="med" len="med"/>
                    </a:lnR>
                    <a:lnT w="9525" cap="flat" cmpd="sng" algn="ctr">
                      <a:solidFill>
                        <a:srgbClr val="A83DBB"/>
                      </a:solidFill>
                      <a:prstDash val="solid"/>
                      <a:round/>
                      <a:headEnd type="none" w="med" len="med"/>
                      <a:tailEnd type="none" w="med" len="med"/>
                    </a:lnT>
                    <a:lnB w="9525" cap="flat" cmpd="sng" algn="ctr">
                      <a:solidFill>
                        <a:srgbClr val="A83DBB"/>
                      </a:solidFill>
                      <a:prstDash val="solid"/>
                      <a:round/>
                      <a:headEnd type="none" w="med" len="med"/>
                      <a:tailEnd type="none" w="med" len="med"/>
                    </a:lnB>
                    <a:solidFill>
                      <a:srgbClr val="FFFFFF"/>
                    </a:solidFill>
                  </a:tcPr>
                </a:tc>
              </a:tr>
              <a:tr h="338667">
                <a:tc>
                  <a:txBody>
                    <a:bodyPr/>
                    <a:lstStyle/>
                    <a:p>
                      <a:pPr rtl="0"/>
                      <a:r>
                        <a:rPr lang="en-US" sz="1800" b="1">
                          <a:solidFill>
                            <a:schemeClr val="tx1"/>
                          </a:solidFill>
                        </a:rPr>
                        <a:t>Favorite Website:</a:t>
                      </a:r>
                      <a:endParaRPr lang="en-US" sz="1800">
                        <a:solidFill>
                          <a:schemeClr val="tx1"/>
                        </a:solidFill>
                      </a:endParaRPr>
                    </a:p>
                  </a:txBody>
                  <a:tcPr marL="60476" marR="60476" marT="60476" marB="60476" anchor="ctr">
                    <a:lnL w="9525" cap="flat" cmpd="sng" algn="ctr">
                      <a:solidFill>
                        <a:srgbClr val="0036BB"/>
                      </a:solidFill>
                      <a:prstDash val="solid"/>
                      <a:round/>
                      <a:headEnd type="none" w="med" len="med"/>
                      <a:tailEnd type="none" w="med" len="med"/>
                    </a:lnL>
                    <a:lnR w="9525" cap="flat" cmpd="sng" algn="ctr">
                      <a:solidFill>
                        <a:srgbClr val="A83DBB"/>
                      </a:solidFill>
                      <a:prstDash val="solid"/>
                      <a:round/>
                      <a:headEnd type="none" w="med" len="med"/>
                      <a:tailEnd type="none" w="med" len="med"/>
                    </a:lnR>
                    <a:lnT w="9525" cap="flat" cmpd="sng" algn="ctr">
                      <a:solidFill>
                        <a:srgbClr val="0036BB"/>
                      </a:solidFill>
                      <a:prstDash val="solid"/>
                      <a:round/>
                      <a:headEnd type="none" w="med" len="med"/>
                      <a:tailEnd type="none" w="med" len="med"/>
                    </a:lnT>
                    <a:lnB w="9525" cap="flat" cmpd="sng" algn="ctr">
                      <a:solidFill>
                        <a:srgbClr val="0036BB"/>
                      </a:solidFill>
                      <a:prstDash val="solid"/>
                      <a:round/>
                      <a:headEnd type="none" w="med" len="med"/>
                      <a:tailEnd type="none" w="med" len="med"/>
                    </a:lnB>
                    <a:solidFill>
                      <a:srgbClr val="FFFFFF"/>
                    </a:solidFill>
                  </a:tcPr>
                </a:tc>
                <a:tc>
                  <a:txBody>
                    <a:bodyPr/>
                    <a:lstStyle/>
                    <a:p>
                      <a:pPr rtl="0"/>
                      <a:r>
                        <a:rPr lang="en-US" sz="1800" dirty="0" err="1">
                          <a:solidFill>
                            <a:schemeClr val="tx1"/>
                          </a:solidFill>
                        </a:rPr>
                        <a:t>Instagram</a:t>
                      </a:r>
                      <a:endParaRPr lang="en-US" sz="1800" dirty="0">
                        <a:solidFill>
                          <a:schemeClr val="tx1"/>
                        </a:solidFill>
                      </a:endParaRPr>
                    </a:p>
                  </a:txBody>
                  <a:tcPr marL="60476" marR="60476" marT="60476" marB="60476" anchor="ctr">
                    <a:lnL w="9525" cap="flat" cmpd="sng" algn="ctr">
                      <a:solidFill>
                        <a:srgbClr val="A83DBB"/>
                      </a:solidFill>
                      <a:prstDash val="solid"/>
                      <a:round/>
                      <a:headEnd type="none" w="med" len="med"/>
                      <a:tailEnd type="none" w="med" len="med"/>
                    </a:lnL>
                    <a:lnR w="9525" cap="flat" cmpd="sng" algn="ctr">
                      <a:solidFill>
                        <a:srgbClr val="A83DBB"/>
                      </a:solidFill>
                      <a:prstDash val="solid"/>
                      <a:round/>
                      <a:headEnd type="none" w="med" len="med"/>
                      <a:tailEnd type="none" w="med" len="med"/>
                    </a:lnR>
                    <a:lnT w="9525" cap="flat" cmpd="sng" algn="ctr">
                      <a:solidFill>
                        <a:srgbClr val="A83DBB"/>
                      </a:solidFill>
                      <a:prstDash val="solid"/>
                      <a:round/>
                      <a:headEnd type="none" w="med" len="med"/>
                      <a:tailEnd type="none" w="med" len="med"/>
                    </a:lnT>
                    <a:lnB w="9525" cap="flat" cmpd="sng" algn="ctr">
                      <a:solidFill>
                        <a:srgbClr val="A83DBB"/>
                      </a:solidFill>
                      <a:prstDash val="solid"/>
                      <a:round/>
                      <a:headEnd type="none" w="med" len="med"/>
                      <a:tailEnd type="none" w="med" len="med"/>
                    </a:lnB>
                    <a:solidFill>
                      <a:srgbClr val="FFFFFF"/>
                    </a:solidFill>
                  </a:tcPr>
                </a:tc>
              </a:tr>
              <a:tr h="338667">
                <a:tc>
                  <a:txBody>
                    <a:bodyPr/>
                    <a:lstStyle/>
                    <a:p>
                      <a:pPr rtl="0"/>
                      <a:r>
                        <a:rPr lang="en-US" sz="1800" b="1">
                          <a:solidFill>
                            <a:schemeClr val="tx1"/>
                          </a:solidFill>
                        </a:rPr>
                        <a:t>Favorite Color:</a:t>
                      </a:r>
                      <a:endParaRPr lang="en-US" sz="1800">
                        <a:solidFill>
                          <a:schemeClr val="tx1"/>
                        </a:solidFill>
                      </a:endParaRPr>
                    </a:p>
                  </a:txBody>
                  <a:tcPr marL="60476" marR="60476" marT="60476" marB="60476" anchor="ctr">
                    <a:lnL w="9525" cap="flat" cmpd="sng" algn="ctr">
                      <a:solidFill>
                        <a:srgbClr val="0036BB"/>
                      </a:solidFill>
                      <a:prstDash val="solid"/>
                      <a:round/>
                      <a:headEnd type="none" w="med" len="med"/>
                      <a:tailEnd type="none" w="med" len="med"/>
                    </a:lnL>
                    <a:lnR w="9525" cap="flat" cmpd="sng" algn="ctr">
                      <a:solidFill>
                        <a:srgbClr val="A83DBB"/>
                      </a:solidFill>
                      <a:prstDash val="solid"/>
                      <a:round/>
                      <a:headEnd type="none" w="med" len="med"/>
                      <a:tailEnd type="none" w="med" len="med"/>
                    </a:lnR>
                    <a:lnT w="9525" cap="flat" cmpd="sng" algn="ctr">
                      <a:solidFill>
                        <a:srgbClr val="0036BB"/>
                      </a:solidFill>
                      <a:prstDash val="solid"/>
                      <a:round/>
                      <a:headEnd type="none" w="med" len="med"/>
                      <a:tailEnd type="none" w="med" len="med"/>
                    </a:lnT>
                    <a:lnB w="9525" cap="flat" cmpd="sng" algn="ctr">
                      <a:solidFill>
                        <a:srgbClr val="0036BB"/>
                      </a:solidFill>
                      <a:prstDash val="solid"/>
                      <a:round/>
                      <a:headEnd type="none" w="med" len="med"/>
                      <a:tailEnd type="none" w="med" len="med"/>
                    </a:lnB>
                    <a:solidFill>
                      <a:srgbClr val="FFFFFF"/>
                    </a:solidFill>
                  </a:tcPr>
                </a:tc>
                <a:tc>
                  <a:txBody>
                    <a:bodyPr/>
                    <a:lstStyle/>
                    <a:p>
                      <a:pPr rtl="0"/>
                      <a:r>
                        <a:rPr lang="en-US" sz="1800" dirty="0">
                          <a:solidFill>
                            <a:schemeClr val="tx1"/>
                          </a:solidFill>
                        </a:rPr>
                        <a:t>White</a:t>
                      </a:r>
                    </a:p>
                  </a:txBody>
                  <a:tcPr marL="60476" marR="60476" marT="60476" marB="60476" anchor="ctr">
                    <a:lnL w="9525" cap="flat" cmpd="sng" algn="ctr">
                      <a:solidFill>
                        <a:srgbClr val="A83DBB"/>
                      </a:solidFill>
                      <a:prstDash val="solid"/>
                      <a:round/>
                      <a:headEnd type="none" w="med" len="med"/>
                      <a:tailEnd type="none" w="med" len="med"/>
                    </a:lnL>
                    <a:lnR w="9525" cap="flat" cmpd="sng" algn="ctr">
                      <a:solidFill>
                        <a:srgbClr val="A83DBB"/>
                      </a:solidFill>
                      <a:prstDash val="solid"/>
                      <a:round/>
                      <a:headEnd type="none" w="med" len="med"/>
                      <a:tailEnd type="none" w="med" len="med"/>
                    </a:lnR>
                    <a:lnT w="9525" cap="flat" cmpd="sng" algn="ctr">
                      <a:solidFill>
                        <a:srgbClr val="A83DBB"/>
                      </a:solidFill>
                      <a:prstDash val="solid"/>
                      <a:round/>
                      <a:headEnd type="none" w="med" len="med"/>
                      <a:tailEnd type="none" w="med" len="med"/>
                    </a:lnT>
                    <a:lnB w="9525" cap="flat" cmpd="sng" algn="ctr">
                      <a:solidFill>
                        <a:srgbClr val="0036BB"/>
                      </a:solidFill>
                      <a:prstDash val="solid"/>
                      <a:round/>
                      <a:headEnd type="none" w="med" len="med"/>
                      <a:tailEnd type="none" w="med" len="med"/>
                    </a:lnB>
                    <a:solidFill>
                      <a:srgbClr val="FFFFFF"/>
                    </a:solidFill>
                  </a:tcPr>
                </a:tc>
              </a:tr>
              <a:tr h="338667">
                <a:tc>
                  <a:txBody>
                    <a:bodyPr/>
                    <a:lstStyle/>
                    <a:p>
                      <a:pPr rtl="0"/>
                      <a:r>
                        <a:rPr lang="en-US" sz="1800" b="1">
                          <a:solidFill>
                            <a:schemeClr val="tx1"/>
                          </a:solidFill>
                        </a:rPr>
                        <a:t>Favorite Car:</a:t>
                      </a:r>
                      <a:endParaRPr lang="en-US" sz="1800">
                        <a:solidFill>
                          <a:schemeClr val="tx1"/>
                        </a:solidFill>
                      </a:endParaRPr>
                    </a:p>
                  </a:txBody>
                  <a:tcPr marL="60476" marR="60476" marT="60476" marB="60476" anchor="ctr">
                    <a:lnL w="9525" cap="flat" cmpd="sng" algn="ctr">
                      <a:solidFill>
                        <a:srgbClr val="0036BB"/>
                      </a:solidFill>
                      <a:prstDash val="solid"/>
                      <a:round/>
                      <a:headEnd type="none" w="med" len="med"/>
                      <a:tailEnd type="none" w="med" len="med"/>
                    </a:lnL>
                    <a:lnR w="9525" cap="flat" cmpd="sng" algn="ctr">
                      <a:solidFill>
                        <a:srgbClr val="0036BB"/>
                      </a:solidFill>
                      <a:prstDash val="solid"/>
                      <a:round/>
                      <a:headEnd type="none" w="med" len="med"/>
                      <a:tailEnd type="none" w="med" len="med"/>
                    </a:lnR>
                    <a:lnT w="9525" cap="flat" cmpd="sng" algn="ctr">
                      <a:solidFill>
                        <a:srgbClr val="0036BB"/>
                      </a:solidFill>
                      <a:prstDash val="solid"/>
                      <a:round/>
                      <a:headEnd type="none" w="med" len="med"/>
                      <a:tailEnd type="none" w="med" len="med"/>
                    </a:lnT>
                    <a:lnB w="9525" cap="flat" cmpd="sng" algn="ctr">
                      <a:solidFill>
                        <a:srgbClr val="809FB9"/>
                      </a:solidFill>
                      <a:prstDash val="solid"/>
                      <a:round/>
                      <a:headEnd type="none" w="med" len="med"/>
                      <a:tailEnd type="none" w="med" len="med"/>
                    </a:lnB>
                    <a:solidFill>
                      <a:srgbClr val="FFFFFF"/>
                    </a:solidFill>
                  </a:tcPr>
                </a:tc>
                <a:tc>
                  <a:txBody>
                    <a:bodyPr/>
                    <a:lstStyle/>
                    <a:p>
                      <a:pPr rtl="0"/>
                      <a:r>
                        <a:rPr lang="en-US" sz="1800" dirty="0">
                          <a:solidFill>
                            <a:schemeClr val="tx1"/>
                          </a:solidFill>
                        </a:rPr>
                        <a:t>Lamborghini</a:t>
                      </a:r>
                    </a:p>
                  </a:txBody>
                  <a:tcPr marL="60476" marR="60476" marT="60476" marB="60476" anchor="ctr">
                    <a:lnL w="9525" cap="flat" cmpd="sng" algn="ctr">
                      <a:solidFill>
                        <a:srgbClr val="0036BB"/>
                      </a:solidFill>
                      <a:prstDash val="solid"/>
                      <a:round/>
                      <a:headEnd type="none" w="med" len="med"/>
                      <a:tailEnd type="none" w="med" len="med"/>
                    </a:lnL>
                    <a:lnR w="9525" cap="flat" cmpd="sng" algn="ctr">
                      <a:solidFill>
                        <a:srgbClr val="0036BB"/>
                      </a:solidFill>
                      <a:prstDash val="solid"/>
                      <a:round/>
                      <a:headEnd type="none" w="med" len="med"/>
                      <a:tailEnd type="none" w="med" len="med"/>
                    </a:lnR>
                    <a:lnT w="9525" cap="flat" cmpd="sng" algn="ctr">
                      <a:solidFill>
                        <a:srgbClr val="0036BB"/>
                      </a:solidFill>
                      <a:prstDash val="solid"/>
                      <a:round/>
                      <a:headEnd type="none" w="med" len="med"/>
                      <a:tailEnd type="none" w="med" len="med"/>
                    </a:lnT>
                    <a:lnB w="9525" cap="flat" cmpd="sng" algn="ctr">
                      <a:solidFill>
                        <a:srgbClr val="803ABB"/>
                      </a:solidFill>
                      <a:prstDash val="solid"/>
                      <a:round/>
                      <a:headEnd type="none" w="med" len="med"/>
                      <a:tailEnd type="none" w="med" len="med"/>
                    </a:lnB>
                    <a:solidFill>
                      <a:srgbClr val="FFFFFF"/>
                    </a:solidFill>
                  </a:tcPr>
                </a:tc>
              </a:tr>
              <a:tr h="338667">
                <a:tc>
                  <a:txBody>
                    <a:bodyPr/>
                    <a:lstStyle/>
                    <a:p>
                      <a:pPr rtl="0"/>
                      <a:r>
                        <a:rPr lang="en-US" sz="1800" b="1">
                          <a:solidFill>
                            <a:schemeClr val="tx1"/>
                          </a:solidFill>
                        </a:rPr>
                        <a:t>Favorite Singer:</a:t>
                      </a:r>
                      <a:endParaRPr lang="en-US" sz="1800">
                        <a:solidFill>
                          <a:schemeClr val="tx1"/>
                        </a:solidFill>
                      </a:endParaRPr>
                    </a:p>
                  </a:txBody>
                  <a:tcPr marL="60476" marR="60476" marT="60476" marB="60476" anchor="ctr">
                    <a:lnL w="9525" cap="flat" cmpd="sng" algn="ctr">
                      <a:solidFill>
                        <a:srgbClr val="809FB9"/>
                      </a:solidFill>
                      <a:prstDash val="solid"/>
                      <a:round/>
                      <a:headEnd type="none" w="med" len="med"/>
                      <a:tailEnd type="none" w="med" len="med"/>
                    </a:lnL>
                    <a:lnR w="9525" cap="flat" cmpd="sng" algn="ctr">
                      <a:solidFill>
                        <a:srgbClr val="803ABB"/>
                      </a:solidFill>
                      <a:prstDash val="solid"/>
                      <a:round/>
                      <a:headEnd type="none" w="med" len="med"/>
                      <a:tailEnd type="none" w="med" len="med"/>
                    </a:lnR>
                    <a:lnT w="9525" cap="flat" cmpd="sng" algn="ctr">
                      <a:solidFill>
                        <a:srgbClr val="809FB9"/>
                      </a:solidFill>
                      <a:prstDash val="solid"/>
                      <a:round/>
                      <a:headEnd type="none" w="med" len="med"/>
                      <a:tailEnd type="none" w="med" len="med"/>
                    </a:lnT>
                    <a:lnB w="9525" cap="flat" cmpd="sng" algn="ctr">
                      <a:solidFill>
                        <a:srgbClr val="803ABB"/>
                      </a:solidFill>
                      <a:prstDash val="solid"/>
                      <a:round/>
                      <a:headEnd type="none" w="med" len="med"/>
                      <a:tailEnd type="none" w="med" len="med"/>
                    </a:lnB>
                    <a:solidFill>
                      <a:srgbClr val="FFFFFF"/>
                    </a:solidFill>
                  </a:tcPr>
                </a:tc>
                <a:tc>
                  <a:txBody>
                    <a:bodyPr/>
                    <a:lstStyle/>
                    <a:p>
                      <a:pPr rtl="0"/>
                      <a:r>
                        <a:rPr lang="en-US" sz="1800" dirty="0">
                          <a:solidFill>
                            <a:schemeClr val="tx1"/>
                          </a:solidFill>
                        </a:rPr>
                        <a:t>Guru </a:t>
                      </a:r>
                      <a:r>
                        <a:rPr lang="en-US" sz="1800" dirty="0" err="1">
                          <a:solidFill>
                            <a:schemeClr val="tx1"/>
                          </a:solidFill>
                        </a:rPr>
                        <a:t>Randhawa</a:t>
                      </a:r>
                      <a:endParaRPr lang="en-US" sz="1800" dirty="0">
                        <a:solidFill>
                          <a:schemeClr val="tx1"/>
                        </a:solidFill>
                      </a:endParaRPr>
                    </a:p>
                  </a:txBody>
                  <a:tcPr marL="60476" marR="60476" marT="60476" marB="60476" anchor="ctr">
                    <a:lnL w="9525" cap="flat" cmpd="sng" algn="ctr">
                      <a:solidFill>
                        <a:srgbClr val="803ABB"/>
                      </a:solidFill>
                      <a:prstDash val="solid"/>
                      <a:round/>
                      <a:headEnd type="none" w="med" len="med"/>
                      <a:tailEnd type="none" w="med" len="med"/>
                    </a:lnL>
                    <a:lnR w="9525" cap="flat" cmpd="sng" algn="ctr">
                      <a:solidFill>
                        <a:srgbClr val="803ABB"/>
                      </a:solidFill>
                      <a:prstDash val="solid"/>
                      <a:round/>
                      <a:headEnd type="none" w="med" len="med"/>
                      <a:tailEnd type="none" w="med" len="med"/>
                    </a:lnR>
                    <a:lnT w="9525" cap="flat" cmpd="sng" algn="ctr">
                      <a:solidFill>
                        <a:srgbClr val="803ABB"/>
                      </a:solidFill>
                      <a:prstDash val="solid"/>
                      <a:round/>
                      <a:headEnd type="none" w="med" len="med"/>
                      <a:tailEnd type="none" w="med" len="med"/>
                    </a:lnT>
                    <a:lnB w="9525" cap="flat" cmpd="sng" algn="ctr">
                      <a:solidFill>
                        <a:srgbClr val="509EB9"/>
                      </a:solidFill>
                      <a:prstDash val="solid"/>
                      <a:round/>
                      <a:headEnd type="none" w="med" len="med"/>
                      <a:tailEnd type="none" w="med" len="med"/>
                    </a:lnB>
                    <a:solidFill>
                      <a:srgbClr val="FFFFFF"/>
                    </a:solidFill>
                  </a:tcPr>
                </a:tc>
              </a:tr>
              <a:tr h="338667">
                <a:tc>
                  <a:txBody>
                    <a:bodyPr/>
                    <a:lstStyle/>
                    <a:p>
                      <a:pPr rtl="0"/>
                      <a:r>
                        <a:rPr lang="en-US" sz="1800" b="1">
                          <a:solidFill>
                            <a:schemeClr val="tx1"/>
                          </a:solidFill>
                        </a:rPr>
                        <a:t>Hobbies:</a:t>
                      </a:r>
                      <a:endParaRPr lang="en-US" sz="1800">
                        <a:solidFill>
                          <a:schemeClr val="tx1"/>
                        </a:solidFill>
                      </a:endParaRPr>
                    </a:p>
                  </a:txBody>
                  <a:tcPr marL="60476" marR="60476" marT="60476" marB="60476" anchor="ctr">
                    <a:lnL w="9525" cap="flat" cmpd="sng" algn="ctr">
                      <a:solidFill>
                        <a:srgbClr val="803ABB"/>
                      </a:solidFill>
                      <a:prstDash val="solid"/>
                      <a:round/>
                      <a:headEnd type="none" w="med" len="med"/>
                      <a:tailEnd type="none" w="med" len="med"/>
                    </a:lnL>
                    <a:lnR w="9525" cap="flat" cmpd="sng" algn="ctr">
                      <a:solidFill>
                        <a:srgbClr val="509EB9"/>
                      </a:solidFill>
                      <a:prstDash val="solid"/>
                      <a:round/>
                      <a:headEnd type="none" w="med" len="med"/>
                      <a:tailEnd type="none" w="med" len="med"/>
                    </a:lnR>
                    <a:lnT w="9525" cap="flat" cmpd="sng" algn="ctr">
                      <a:solidFill>
                        <a:srgbClr val="803ABB"/>
                      </a:solidFill>
                      <a:prstDash val="solid"/>
                      <a:round/>
                      <a:headEnd type="none" w="med" len="med"/>
                      <a:tailEnd type="none" w="med" len="med"/>
                    </a:lnT>
                    <a:lnB w="9525" cap="flat" cmpd="sng" algn="ctr">
                      <a:solidFill>
                        <a:srgbClr val="803ABB"/>
                      </a:solidFill>
                      <a:prstDash val="solid"/>
                      <a:round/>
                      <a:headEnd type="none" w="med" len="med"/>
                      <a:tailEnd type="none" w="med" len="med"/>
                    </a:lnB>
                    <a:solidFill>
                      <a:srgbClr val="FFFFFF"/>
                    </a:solidFill>
                  </a:tcPr>
                </a:tc>
                <a:tc>
                  <a:txBody>
                    <a:bodyPr/>
                    <a:lstStyle/>
                    <a:p>
                      <a:pPr rtl="0"/>
                      <a:r>
                        <a:rPr lang="en-US" sz="1800" dirty="0">
                          <a:solidFill>
                            <a:schemeClr val="tx1"/>
                          </a:solidFill>
                        </a:rPr>
                        <a:t>Travelling &amp; Gaming</a:t>
                      </a:r>
                    </a:p>
                  </a:txBody>
                  <a:tcPr marL="60476" marR="60476" marT="60476" marB="60476" anchor="ctr">
                    <a:lnL w="9525" cap="flat" cmpd="sng" algn="ctr">
                      <a:solidFill>
                        <a:srgbClr val="509EB9"/>
                      </a:solidFill>
                      <a:prstDash val="solid"/>
                      <a:round/>
                      <a:headEnd type="none" w="med" len="med"/>
                      <a:tailEnd type="none" w="med" len="med"/>
                    </a:lnL>
                    <a:lnR w="9525" cap="flat" cmpd="sng" algn="ctr">
                      <a:solidFill>
                        <a:srgbClr val="509EB9"/>
                      </a:solidFill>
                      <a:prstDash val="solid"/>
                      <a:round/>
                      <a:headEnd type="none" w="med" len="med"/>
                      <a:tailEnd type="none" w="med" len="med"/>
                    </a:lnR>
                    <a:lnT w="9525" cap="flat" cmpd="sng" algn="ctr">
                      <a:solidFill>
                        <a:srgbClr val="509EB9"/>
                      </a:solidFill>
                      <a:prstDash val="solid"/>
                      <a:round/>
                      <a:headEnd type="none" w="med" len="med"/>
                      <a:tailEnd type="none" w="med" len="med"/>
                    </a:lnT>
                    <a:lnB w="9525" cap="flat" cmpd="sng" algn="ctr">
                      <a:solidFill>
                        <a:srgbClr val="509EB9"/>
                      </a:solidFill>
                      <a:prstDash val="solid"/>
                      <a:round/>
                      <a:headEnd type="none" w="med" len="med"/>
                      <a:tailEnd type="none" w="med" len="med"/>
                    </a:lnB>
                    <a:solidFill>
                      <a:srgbClr val="FFFFFF"/>
                    </a:solidFill>
                  </a:tcPr>
                </a:tc>
              </a:tr>
            </a:tbl>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91</TotalTime>
  <Words>696</Words>
  <Application>Microsoft Office PowerPoint</Application>
  <PresentationFormat>On-screen Show (4:3)</PresentationFormat>
  <Paragraphs>71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Flow</vt:lpstr>
      <vt:lpstr>Make a User persona analysis reaserch on Facebook and  Linkedin</vt:lpstr>
      <vt:lpstr>What is a user persona? </vt:lpstr>
      <vt:lpstr>User persona on Triggered Insaan</vt:lpstr>
      <vt:lpstr>Slide 4</vt:lpstr>
      <vt:lpstr>Slide 5</vt:lpstr>
      <vt:lpstr>Life </vt:lpstr>
      <vt:lpstr>YouTube Career </vt:lpstr>
      <vt:lpstr>Controversy </vt:lpstr>
      <vt:lpstr>Hobbies &amp; Interests </vt:lpstr>
      <vt:lpstr>Collaboration </vt:lpstr>
      <vt:lpstr>Trivia </vt:lpstr>
      <vt:lpstr>Some Facts of Nischay Malhan </vt:lpstr>
      <vt:lpstr>Slide 13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11</cp:revision>
  <dcterms:created xsi:type="dcterms:W3CDTF">2006-08-16T00:00:00Z</dcterms:created>
  <dcterms:modified xsi:type="dcterms:W3CDTF">2022-07-30T17:12:28Z</dcterms:modified>
</cp:coreProperties>
</file>