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274"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596"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7/31/2022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7/31/2022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7/31/2022</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white"/>
                </a:solidFill>
              </a:rPr>
              <a:pPr/>
              <a:t>7/31/2022</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prstClr val="white"/>
                </a:solidFill>
              </a:rPr>
              <a:pPr/>
              <a:t>7/31/2022</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prstClr val="black"/>
                </a:solidFill>
              </a:rPr>
              <a:pPr/>
              <a:t>7/31/2022</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solidFill>
                  <a:prstClr val="white"/>
                </a:solidFill>
              </a:rPr>
              <a:pPr/>
              <a:t>7/31/2022</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solidFill>
                  <a:prstClr val="black"/>
                </a:solidFill>
              </a:rPr>
              <a:pPr/>
              <a:t>7/31/2022</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solidFill>
                  <a:prstClr val="black"/>
                </a:solidFill>
              </a:rPr>
              <a:pPr/>
              <a:t>7/31/2022</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7/31/2022</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7/31/2022</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7/31/2022</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7/31/2022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7/31/2022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7/31/2022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7/31/2022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7/31/2022</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8200"/>
            <a:ext cx="7772400" cy="1829761"/>
          </a:xfrm>
        </p:spPr>
        <p:txBody>
          <a:bodyPr/>
          <a:lstStyle/>
          <a:p>
            <a:r>
              <a:rPr lang="en-US" dirty="0" smtClean="0">
                <a:solidFill>
                  <a:schemeClr val="bg1"/>
                </a:solidFill>
              </a:rPr>
              <a:t>ASSIGNMENT</a:t>
            </a:r>
            <a:endParaRPr lang="en-US" dirty="0">
              <a:solidFill>
                <a:schemeClr val="bg1"/>
              </a:solidFill>
            </a:endParaRPr>
          </a:p>
        </p:txBody>
      </p:sp>
      <p:sp>
        <p:nvSpPr>
          <p:cNvPr id="3" name="Subtitle 2"/>
          <p:cNvSpPr>
            <a:spLocks noGrp="1"/>
          </p:cNvSpPr>
          <p:nvPr>
            <p:ph type="subTitle" idx="1"/>
          </p:nvPr>
        </p:nvSpPr>
        <p:spPr>
          <a:xfrm>
            <a:off x="381000" y="2514600"/>
            <a:ext cx="8153400" cy="1199704"/>
          </a:xfrm>
        </p:spPr>
        <p:txBody>
          <a:bodyPr/>
          <a:lstStyle/>
          <a:p>
            <a:r>
              <a:rPr lang="en-US" dirty="0" smtClean="0">
                <a:solidFill>
                  <a:schemeClr val="bg1"/>
                </a:solidFill>
              </a:rPr>
              <a:t>Case study of any two leading Cloud innovators</a:t>
            </a:r>
            <a:endParaRPr lang="en-US" dirty="0">
              <a:solidFill>
                <a:schemeClr val="bg1"/>
              </a:solidFill>
            </a:endParaRPr>
          </a:p>
        </p:txBody>
      </p:sp>
      <p:sp>
        <p:nvSpPr>
          <p:cNvPr id="4" name="Rectangle 3"/>
          <p:cNvSpPr/>
          <p:nvPr/>
        </p:nvSpPr>
        <p:spPr>
          <a:xfrm>
            <a:off x="4926179" y="5657671"/>
            <a:ext cx="4217821" cy="1200329"/>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600" b="1" cap="none" spc="150" dirty="0" smtClean="0">
                <a:ln w="11430"/>
                <a:solidFill>
                  <a:srgbClr val="FF0000"/>
                </a:solidFill>
                <a:effectLst>
                  <a:outerShdw blurRad="25400" algn="tl" rotWithShape="0">
                    <a:srgbClr val="000000">
                      <a:alpha val="43000"/>
                    </a:srgbClr>
                  </a:outerShdw>
                </a:effectLst>
              </a:rPr>
              <a:t>Made by: Yusuf j</a:t>
            </a:r>
          </a:p>
          <a:p>
            <a:pPr algn="ctr"/>
            <a:r>
              <a:rPr lang="en-US" sz="3600" b="1" spc="150" dirty="0" smtClean="0">
                <a:ln w="11430"/>
                <a:solidFill>
                  <a:srgbClr val="FF0000"/>
                </a:solidFill>
                <a:effectLst>
                  <a:outerShdw blurRad="25400" algn="tl" rotWithShape="0">
                    <a:srgbClr val="000000">
                      <a:alpha val="43000"/>
                    </a:srgbClr>
                  </a:outerShdw>
                </a:effectLst>
              </a:rPr>
              <a:t>KTC </a:t>
            </a:r>
            <a:r>
              <a:rPr lang="en-US" sz="3600" b="1" spc="150" dirty="0" err="1" smtClean="0">
                <a:ln w="11430"/>
                <a:solidFill>
                  <a:srgbClr val="FF0000"/>
                </a:solidFill>
                <a:effectLst>
                  <a:outerShdw blurRad="25400" algn="tl" rotWithShape="0">
                    <a:srgbClr val="000000">
                      <a:alpha val="43000"/>
                    </a:srgbClr>
                  </a:outerShdw>
                </a:effectLst>
              </a:rPr>
              <a:t>Hubli</a:t>
            </a:r>
            <a:endParaRPr lang="en-US" sz="3600" b="1" cap="none" spc="150" dirty="0">
              <a:ln w="11430"/>
              <a:solidFill>
                <a:srgbClr val="FF0000"/>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Backup and restore</a:t>
            </a:r>
            <a:endParaRPr lang="en-US" dirty="0">
              <a:solidFill>
                <a:schemeClr val="bg1"/>
              </a:solidFill>
            </a:endParaRPr>
          </a:p>
        </p:txBody>
      </p:sp>
      <p:sp>
        <p:nvSpPr>
          <p:cNvPr id="3" name="Rectangle 2"/>
          <p:cNvSpPr/>
          <p:nvPr/>
        </p:nvSpPr>
        <p:spPr>
          <a:xfrm>
            <a:off x="533400" y="1828800"/>
            <a:ext cx="7924800" cy="2677656"/>
          </a:xfrm>
          <a:prstGeom prst="rect">
            <a:avLst/>
          </a:prstGeom>
        </p:spPr>
        <p:txBody>
          <a:bodyPr wrap="square">
            <a:spAutoFit/>
          </a:bodyPr>
          <a:lstStyle/>
          <a:p>
            <a:r>
              <a:rPr lang="en-US" sz="2400" dirty="0" smtClean="0">
                <a:solidFill>
                  <a:prstClr val="black"/>
                </a:solidFill>
              </a:rPr>
              <a:t> </a:t>
            </a:r>
            <a:r>
              <a:rPr lang="en-US" sz="2800" dirty="0" err="1" smtClean="0">
                <a:solidFill>
                  <a:prstClr val="black"/>
                </a:solidFill>
              </a:rPr>
              <a:t>iCloud</a:t>
            </a:r>
            <a:r>
              <a:rPr lang="en-US" sz="2800" dirty="0" smtClean="0">
                <a:solidFill>
                  <a:prstClr val="black"/>
                </a:solidFill>
              </a:rPr>
              <a:t> automatically backs up your </a:t>
            </a:r>
            <a:r>
              <a:rPr lang="en-US" sz="2800" dirty="0" err="1" smtClean="0">
                <a:solidFill>
                  <a:prstClr val="black"/>
                </a:solidFill>
              </a:rPr>
              <a:t>iOS</a:t>
            </a:r>
            <a:r>
              <a:rPr lang="en-US" sz="2800" dirty="0" smtClean="0">
                <a:solidFill>
                  <a:prstClr val="black"/>
                </a:solidFill>
              </a:rPr>
              <a:t> device daily over Wi-Fi when your device is turned on, locked, and connected to a power source. You can use your </a:t>
            </a:r>
            <a:r>
              <a:rPr lang="en-US" sz="2800" dirty="0" err="1" smtClean="0">
                <a:solidFill>
                  <a:prstClr val="black"/>
                </a:solidFill>
              </a:rPr>
              <a:t>iCloud</a:t>
            </a:r>
            <a:r>
              <a:rPr lang="en-US" sz="2800" dirty="0" smtClean="0">
                <a:solidFill>
                  <a:prstClr val="black"/>
                </a:solidFill>
              </a:rPr>
              <a:t> backup to restore your </a:t>
            </a:r>
            <a:r>
              <a:rPr lang="en-US" sz="2800" dirty="0" err="1" smtClean="0">
                <a:solidFill>
                  <a:prstClr val="black"/>
                </a:solidFill>
              </a:rPr>
              <a:t>iOS</a:t>
            </a:r>
            <a:r>
              <a:rPr lang="en-US" sz="2800" dirty="0" smtClean="0">
                <a:solidFill>
                  <a:prstClr val="black"/>
                </a:solidFill>
              </a:rPr>
              <a:t> device or set up a new one. </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Music , Movies ,Books</a:t>
            </a:r>
            <a:endParaRPr lang="en-US" dirty="0">
              <a:solidFill>
                <a:schemeClr val="bg1"/>
              </a:solidFill>
            </a:endParaRPr>
          </a:p>
        </p:txBody>
      </p:sp>
      <p:sp>
        <p:nvSpPr>
          <p:cNvPr id="3" name="Rectangle 2"/>
          <p:cNvSpPr/>
          <p:nvPr/>
        </p:nvSpPr>
        <p:spPr>
          <a:xfrm>
            <a:off x="457200" y="1524000"/>
            <a:ext cx="8153400" cy="2677656"/>
          </a:xfrm>
          <a:prstGeom prst="rect">
            <a:avLst/>
          </a:prstGeom>
        </p:spPr>
        <p:txBody>
          <a:bodyPr wrap="square">
            <a:spAutoFit/>
          </a:bodyPr>
          <a:lstStyle/>
          <a:p>
            <a:r>
              <a:rPr lang="en-US" sz="2400" dirty="0" smtClean="0">
                <a:solidFill>
                  <a:prstClr val="black"/>
                </a:solidFill>
              </a:rPr>
              <a:t>With </a:t>
            </a:r>
            <a:r>
              <a:rPr lang="en-US" sz="2400" dirty="0" err="1" smtClean="0">
                <a:solidFill>
                  <a:prstClr val="black"/>
                </a:solidFill>
              </a:rPr>
              <a:t>iCloud</a:t>
            </a:r>
            <a:r>
              <a:rPr lang="en-US" sz="2400" dirty="0" smtClean="0">
                <a:solidFill>
                  <a:prstClr val="black"/>
                </a:solidFill>
              </a:rPr>
              <a:t>, anything you purchase in the iTunes Store, the App Store, and </a:t>
            </a:r>
            <a:r>
              <a:rPr lang="en-US" sz="2400" dirty="0" err="1" smtClean="0">
                <a:solidFill>
                  <a:prstClr val="black"/>
                </a:solidFill>
              </a:rPr>
              <a:t>iBooks</a:t>
            </a:r>
            <a:r>
              <a:rPr lang="en-US" sz="2400" dirty="0" smtClean="0">
                <a:solidFill>
                  <a:prstClr val="black"/>
                </a:solidFill>
              </a:rPr>
              <a:t> is automatically available on all your devices the moment you tap Buy. You can also access past purchases from any of your devices. And whenever you start something on one device, all your other devices automatically remember where you left off. </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9800"/>
            <a:ext cx="9296400" cy="1143000"/>
          </a:xfrm>
        </p:spPr>
        <p:txBody>
          <a:bodyPr>
            <a:noAutofit/>
          </a:bodyPr>
          <a:lstStyle/>
          <a:p>
            <a:pPr algn="ctr"/>
            <a:r>
              <a:rPr lang="en-US" sz="8000" dirty="0" smtClean="0">
                <a:solidFill>
                  <a:schemeClr val="bg1"/>
                </a:solidFill>
              </a:rPr>
              <a:t>Why do </a:t>
            </a:r>
            <a:r>
              <a:rPr lang="en-US" sz="8000" dirty="0" smtClean="0">
                <a:solidFill>
                  <a:schemeClr val="bg1"/>
                </a:solidFill>
              </a:rPr>
              <a:t>we</a:t>
            </a:r>
            <a:r>
              <a:rPr lang="en-US" sz="8000" dirty="0" smtClean="0">
                <a:solidFill>
                  <a:schemeClr val="bg1"/>
                </a:solidFill>
              </a:rPr>
              <a:t> </a:t>
            </a:r>
            <a:r>
              <a:rPr lang="en-US" sz="8000" dirty="0" smtClean="0">
                <a:solidFill>
                  <a:schemeClr val="bg1"/>
                </a:solidFill>
              </a:rPr>
              <a:t>need </a:t>
            </a:r>
            <a:r>
              <a:rPr lang="en-US" sz="8000" dirty="0" err="1" smtClean="0">
                <a:solidFill>
                  <a:schemeClr val="bg1"/>
                </a:solidFill>
              </a:rPr>
              <a:t>iCLOUD</a:t>
            </a:r>
            <a:endParaRPr lang="en-US" sz="80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Back to My Mac</a:t>
            </a:r>
            <a:endParaRPr lang="en-US" dirty="0">
              <a:solidFill>
                <a:schemeClr val="bg1"/>
              </a:solidFill>
            </a:endParaRPr>
          </a:p>
        </p:txBody>
      </p:sp>
      <p:sp>
        <p:nvSpPr>
          <p:cNvPr id="3" name="Rectangle 2"/>
          <p:cNvSpPr/>
          <p:nvPr/>
        </p:nvSpPr>
        <p:spPr>
          <a:xfrm>
            <a:off x="304800" y="1524000"/>
            <a:ext cx="8077200" cy="2677656"/>
          </a:xfrm>
          <a:prstGeom prst="rect">
            <a:avLst/>
          </a:prstGeom>
        </p:spPr>
        <p:txBody>
          <a:bodyPr wrap="square">
            <a:spAutoFit/>
          </a:bodyPr>
          <a:lstStyle/>
          <a:p>
            <a:r>
              <a:rPr lang="en-US" sz="2800" dirty="0" smtClean="0">
                <a:solidFill>
                  <a:prstClr val="black"/>
                </a:solidFill>
              </a:rPr>
              <a:t>Control your remote Mac just as if you were sitting in front of it. Screen sharing opens a window displaying the desktop of your remote Mac. You can use your mouse and keyboard to open applications, edit documents, and more. </a:t>
            </a:r>
            <a:endParaRPr lang="en-US" sz="2800" dirty="0">
              <a:solidFill>
                <a:prstClr val="blac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bg1"/>
                </a:solidFill>
              </a:rPr>
              <a:t>Advantages </a:t>
            </a:r>
            <a:br>
              <a:rPr lang="en-US" sz="4400" dirty="0" smtClean="0">
                <a:solidFill>
                  <a:schemeClr val="bg1"/>
                </a:solidFill>
              </a:rPr>
            </a:br>
            <a:endParaRPr lang="en-US" dirty="0"/>
          </a:p>
        </p:txBody>
      </p:sp>
      <p:sp>
        <p:nvSpPr>
          <p:cNvPr id="3" name="Rectangle 2"/>
          <p:cNvSpPr/>
          <p:nvPr/>
        </p:nvSpPr>
        <p:spPr>
          <a:xfrm>
            <a:off x="533400" y="1143000"/>
            <a:ext cx="7620000" cy="2677656"/>
          </a:xfrm>
          <a:prstGeom prst="rect">
            <a:avLst/>
          </a:prstGeom>
        </p:spPr>
        <p:txBody>
          <a:bodyPr wrap="square">
            <a:spAutoFit/>
          </a:bodyPr>
          <a:lstStyle/>
          <a:p>
            <a:pPr>
              <a:buFont typeface="Arial" pitchFamily="34" charset="0"/>
              <a:buChar char="•"/>
            </a:pPr>
            <a:r>
              <a:rPr lang="en-US" sz="2400" dirty="0" smtClean="0">
                <a:solidFill>
                  <a:prstClr val="black"/>
                </a:solidFill>
              </a:rPr>
              <a:t>Don't have to use a USB chord to sync information </a:t>
            </a:r>
          </a:p>
          <a:p>
            <a:pPr>
              <a:buFont typeface="Arial" pitchFamily="34" charset="0"/>
              <a:buChar char="•"/>
            </a:pPr>
            <a:r>
              <a:rPr lang="en-US" sz="2400" dirty="0" smtClean="0">
                <a:solidFill>
                  <a:prstClr val="black"/>
                </a:solidFill>
              </a:rPr>
              <a:t> Pushes all your information to listed devices . </a:t>
            </a:r>
          </a:p>
          <a:p>
            <a:pPr>
              <a:buFont typeface="Arial" pitchFamily="34" charset="0"/>
              <a:buChar char="•"/>
            </a:pPr>
            <a:r>
              <a:rPr lang="en-US" sz="2400" dirty="0" smtClean="0">
                <a:solidFill>
                  <a:prstClr val="black"/>
                </a:solidFill>
              </a:rPr>
              <a:t> Makes it easier to sync information when you get a new device </a:t>
            </a:r>
          </a:p>
          <a:p>
            <a:pPr>
              <a:buFont typeface="Arial" pitchFamily="34" charset="0"/>
              <a:buChar char="•"/>
            </a:pPr>
            <a:r>
              <a:rPr lang="en-US" sz="2400" dirty="0" smtClean="0">
                <a:solidFill>
                  <a:prstClr val="black"/>
                </a:solidFill>
              </a:rPr>
              <a:t> It's free to get 5GB of storage </a:t>
            </a:r>
          </a:p>
          <a:p>
            <a:pPr>
              <a:buFont typeface="Arial" pitchFamily="34" charset="0"/>
              <a:buChar char="•"/>
            </a:pPr>
            <a:r>
              <a:rPr lang="en-US" sz="2400" dirty="0" smtClean="0">
                <a:solidFill>
                  <a:prstClr val="black"/>
                </a:solidFill>
              </a:rPr>
              <a:t> Easier access to information </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bg1"/>
                </a:solidFill>
              </a:rPr>
              <a:t>Disadvantages </a:t>
            </a:r>
            <a:br>
              <a:rPr lang="en-US" sz="4400" dirty="0" smtClean="0">
                <a:solidFill>
                  <a:schemeClr val="bg1"/>
                </a:solidFill>
              </a:rPr>
            </a:br>
            <a:endParaRPr lang="en-US" dirty="0"/>
          </a:p>
        </p:txBody>
      </p:sp>
      <p:sp>
        <p:nvSpPr>
          <p:cNvPr id="3" name="Rectangle 2"/>
          <p:cNvSpPr/>
          <p:nvPr/>
        </p:nvSpPr>
        <p:spPr>
          <a:xfrm>
            <a:off x="381000" y="1447800"/>
            <a:ext cx="8458200" cy="3046988"/>
          </a:xfrm>
          <a:prstGeom prst="rect">
            <a:avLst/>
          </a:prstGeom>
        </p:spPr>
        <p:txBody>
          <a:bodyPr wrap="square">
            <a:spAutoFit/>
          </a:bodyPr>
          <a:lstStyle/>
          <a:p>
            <a:pPr>
              <a:buFont typeface="Arial" pitchFamily="34" charset="0"/>
              <a:buChar char="•"/>
            </a:pPr>
            <a:r>
              <a:rPr lang="en-US" sz="2400" dirty="0" err="1" smtClean="0">
                <a:solidFill>
                  <a:prstClr val="black"/>
                </a:solidFill>
              </a:rPr>
              <a:t>iCloud</a:t>
            </a:r>
            <a:r>
              <a:rPr lang="en-US" sz="2400" dirty="0" smtClean="0">
                <a:solidFill>
                  <a:prstClr val="black"/>
                </a:solidFill>
              </a:rPr>
              <a:t> service is compatible only with IOS devices and has widespread accessibility issues. </a:t>
            </a:r>
          </a:p>
          <a:p>
            <a:pPr>
              <a:buFont typeface="Arial" pitchFamily="34" charset="0"/>
              <a:buChar char="•"/>
            </a:pPr>
            <a:r>
              <a:rPr lang="en-US" sz="2400" dirty="0" smtClean="0">
                <a:solidFill>
                  <a:prstClr val="black"/>
                </a:solidFill>
              </a:rPr>
              <a:t> </a:t>
            </a:r>
            <a:r>
              <a:rPr lang="en-US" sz="2400" dirty="0" err="1" smtClean="0">
                <a:solidFill>
                  <a:prstClr val="black"/>
                </a:solidFill>
              </a:rPr>
              <a:t>iCloud</a:t>
            </a:r>
            <a:r>
              <a:rPr lang="en-US" sz="2400" dirty="0" smtClean="0">
                <a:solidFill>
                  <a:prstClr val="black"/>
                </a:solidFill>
              </a:rPr>
              <a:t> will only keep new photos for 30 days using the </a:t>
            </a:r>
            <a:r>
              <a:rPr lang="en-US" sz="2400" dirty="0" err="1" smtClean="0">
                <a:solidFill>
                  <a:prstClr val="black"/>
                </a:solidFill>
              </a:rPr>
              <a:t>iPhone</a:t>
            </a:r>
            <a:r>
              <a:rPr lang="en-US" sz="2400" dirty="0" smtClean="0">
                <a:solidFill>
                  <a:prstClr val="black"/>
                </a:solidFill>
              </a:rPr>
              <a:t> </a:t>
            </a:r>
          </a:p>
          <a:p>
            <a:pPr>
              <a:buFont typeface="Arial" pitchFamily="34" charset="0"/>
              <a:buChar char="•"/>
            </a:pPr>
            <a:r>
              <a:rPr lang="en-US" sz="2400" dirty="0" smtClean="0">
                <a:solidFill>
                  <a:prstClr val="black"/>
                </a:solidFill>
              </a:rPr>
              <a:t> iTunes has to be open in order to sync music, apps, etc. </a:t>
            </a:r>
          </a:p>
          <a:p>
            <a:pPr>
              <a:buFont typeface="Arial" pitchFamily="34" charset="0"/>
              <a:buChar char="•"/>
            </a:pPr>
            <a:r>
              <a:rPr lang="en-US" sz="2400" dirty="0" smtClean="0">
                <a:solidFill>
                  <a:prstClr val="black"/>
                </a:solidFill>
              </a:rPr>
              <a:t> Possible security issues when you have multiple devices synced to one account. </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bg1"/>
                </a:solidFill>
              </a:rPr>
              <a:t>Conclusion</a:t>
            </a:r>
            <a:endParaRPr lang="en-US" dirty="0"/>
          </a:p>
        </p:txBody>
      </p:sp>
      <p:sp>
        <p:nvSpPr>
          <p:cNvPr id="3" name="Rectangle 2"/>
          <p:cNvSpPr/>
          <p:nvPr/>
        </p:nvSpPr>
        <p:spPr>
          <a:xfrm>
            <a:off x="609600" y="1143000"/>
            <a:ext cx="7924800" cy="2677656"/>
          </a:xfrm>
          <a:prstGeom prst="rect">
            <a:avLst/>
          </a:prstGeom>
        </p:spPr>
        <p:txBody>
          <a:bodyPr wrap="square">
            <a:spAutoFit/>
          </a:bodyPr>
          <a:lstStyle/>
          <a:p>
            <a:r>
              <a:rPr lang="en-US" sz="2800" dirty="0" smtClean="0">
                <a:solidFill>
                  <a:prstClr val="black"/>
                </a:solidFill>
              </a:rPr>
              <a:t> </a:t>
            </a:r>
          </a:p>
          <a:p>
            <a:r>
              <a:rPr lang="en-US" sz="2800" dirty="0" smtClean="0">
                <a:solidFill>
                  <a:prstClr val="black"/>
                </a:solidFill>
              </a:rPr>
              <a:t>Apple's </a:t>
            </a:r>
            <a:r>
              <a:rPr lang="en-US" sz="2800" dirty="0" err="1" smtClean="0">
                <a:solidFill>
                  <a:prstClr val="black"/>
                </a:solidFill>
              </a:rPr>
              <a:t>iCloud</a:t>
            </a:r>
            <a:r>
              <a:rPr lang="en-US" sz="2800" dirty="0" smtClean="0">
                <a:solidFill>
                  <a:prstClr val="black"/>
                </a:solidFill>
              </a:rPr>
              <a:t> can automatically synchronize data from Macs, PCs and </a:t>
            </a:r>
            <a:r>
              <a:rPr lang="en-US" sz="2800" dirty="0" err="1" smtClean="0">
                <a:solidFill>
                  <a:prstClr val="black"/>
                </a:solidFill>
              </a:rPr>
              <a:t>iOS</a:t>
            </a:r>
            <a:r>
              <a:rPr lang="en-US" sz="2800" dirty="0" smtClean="0">
                <a:solidFill>
                  <a:prstClr val="black"/>
                </a:solidFill>
              </a:rPr>
              <a:t> devices, which can help people who are forced to deal with multiple computer worlds. </a:t>
            </a:r>
            <a:endParaRPr lang="en-US" sz="2800" dirty="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Pictures\Camera Roll\cloud\GitHub-logo.jpg"/>
          <p:cNvPicPr>
            <a:picLocks noChangeAspect="1" noChangeArrowheads="1"/>
          </p:cNvPicPr>
          <p:nvPr/>
        </p:nvPicPr>
        <p:blipFill>
          <a:blip r:embed="rId2" cstate="print"/>
          <a:srcRect/>
          <a:stretch>
            <a:fillRect/>
          </a:stretch>
        </p:blipFill>
        <p:spPr bwMode="auto">
          <a:xfrm>
            <a:off x="2590800" y="1447800"/>
            <a:ext cx="5334000" cy="4800600"/>
          </a:xfrm>
          <a:prstGeom prst="rect">
            <a:avLst/>
          </a:prstGeom>
          <a:noFill/>
        </p:spPr>
      </p:pic>
      <p:sp>
        <p:nvSpPr>
          <p:cNvPr id="3" name="Rectangle 2"/>
          <p:cNvSpPr/>
          <p:nvPr/>
        </p:nvSpPr>
        <p:spPr>
          <a:xfrm>
            <a:off x="0" y="228600"/>
            <a:ext cx="3576620"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2) </a:t>
            </a:r>
            <a:r>
              <a:rPr lang="en-US" sz="5400" b="1" cap="none" spc="150" dirty="0" err="1" smtClean="0">
                <a:ln w="11430"/>
                <a:solidFill>
                  <a:srgbClr val="F8F8F8"/>
                </a:solidFill>
                <a:effectLst>
                  <a:outerShdw blurRad="25400" algn="tl" rotWithShape="0">
                    <a:srgbClr val="000000">
                      <a:alpha val="43000"/>
                    </a:srgbClr>
                  </a:outerShdw>
                </a:effectLst>
              </a:rPr>
              <a:t>GitHub</a:t>
            </a:r>
            <a:endParaRPr lang="en-US" sz="5400" b="1" cap="none"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Pictures\Camera Roll\cloud\Capture.PNG"/>
          <p:cNvPicPr>
            <a:picLocks noChangeAspect="1" noChangeArrowheads="1"/>
          </p:cNvPicPr>
          <p:nvPr/>
        </p:nvPicPr>
        <p:blipFill>
          <a:blip r:embed="rId2" cstate="print"/>
          <a:srcRect b="16889"/>
          <a:stretch>
            <a:fillRect/>
          </a:stretch>
        </p:blipFill>
        <p:spPr bwMode="auto">
          <a:xfrm>
            <a:off x="0" y="457200"/>
            <a:ext cx="9144000" cy="394735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What is </a:t>
            </a:r>
            <a:r>
              <a:rPr lang="en-US" dirty="0" err="1" smtClean="0">
                <a:solidFill>
                  <a:schemeClr val="bg1"/>
                </a:solidFill>
              </a:rPr>
              <a:t>Github</a:t>
            </a:r>
            <a:r>
              <a:rPr lang="en-US" dirty="0" smtClean="0">
                <a:solidFill>
                  <a:schemeClr val="bg1"/>
                </a:solidFill>
              </a:rPr>
              <a:t>?</a:t>
            </a:r>
            <a:endParaRPr lang="en-US" dirty="0">
              <a:solidFill>
                <a:schemeClr val="bg1"/>
              </a:solidFill>
            </a:endParaRPr>
          </a:p>
        </p:txBody>
      </p:sp>
      <p:sp>
        <p:nvSpPr>
          <p:cNvPr id="5" name="Rectangle 4"/>
          <p:cNvSpPr/>
          <p:nvPr/>
        </p:nvSpPr>
        <p:spPr>
          <a:xfrm>
            <a:off x="304800" y="1371600"/>
            <a:ext cx="8839200" cy="3970318"/>
          </a:xfrm>
          <a:prstGeom prst="rect">
            <a:avLst/>
          </a:prstGeom>
        </p:spPr>
        <p:txBody>
          <a:bodyPr wrap="square">
            <a:spAutoFit/>
          </a:bodyPr>
          <a:lstStyle/>
          <a:p>
            <a:pPr>
              <a:buFont typeface="Arial" pitchFamily="34" charset="0"/>
              <a:buChar char="•"/>
            </a:pPr>
            <a:r>
              <a:rPr lang="en-US" sz="2800" dirty="0" smtClean="0">
                <a:solidFill>
                  <a:schemeClr val="bg1"/>
                </a:solidFill>
              </a:rPr>
              <a:t>Github.com is a website that hosts </a:t>
            </a:r>
            <a:r>
              <a:rPr lang="en-US" sz="2800" dirty="0" err="1" smtClean="0">
                <a:solidFill>
                  <a:schemeClr val="bg1"/>
                </a:solidFill>
              </a:rPr>
              <a:t>git</a:t>
            </a:r>
            <a:r>
              <a:rPr lang="en-US" sz="2800" dirty="0" smtClean="0">
                <a:solidFill>
                  <a:schemeClr val="bg1"/>
                </a:solidFill>
              </a:rPr>
              <a:t> </a:t>
            </a:r>
            <a:r>
              <a:rPr lang="en-US" sz="2800" dirty="0" err="1" smtClean="0">
                <a:solidFill>
                  <a:schemeClr val="bg1"/>
                </a:solidFill>
              </a:rPr>
              <a:t>reposotories</a:t>
            </a:r>
            <a:r>
              <a:rPr lang="en-US" sz="2800" dirty="0" smtClean="0">
                <a:solidFill>
                  <a:schemeClr val="bg1"/>
                </a:solidFill>
              </a:rPr>
              <a:t> on a remote server</a:t>
            </a:r>
          </a:p>
          <a:p>
            <a:pPr>
              <a:buFont typeface="Arial" pitchFamily="34" charset="0"/>
              <a:buChar char="•"/>
            </a:pPr>
            <a:r>
              <a:rPr lang="en-US" sz="2800" dirty="0" smtClean="0">
                <a:solidFill>
                  <a:schemeClr val="bg1"/>
                </a:solidFill>
              </a:rPr>
              <a:t>Hosting </a:t>
            </a:r>
            <a:r>
              <a:rPr lang="en-US" sz="2800" dirty="0" err="1" smtClean="0">
                <a:solidFill>
                  <a:schemeClr val="bg1"/>
                </a:solidFill>
              </a:rPr>
              <a:t>reposories</a:t>
            </a:r>
            <a:r>
              <a:rPr lang="en-US" sz="2800" dirty="0" smtClean="0">
                <a:solidFill>
                  <a:schemeClr val="bg1"/>
                </a:solidFill>
              </a:rPr>
              <a:t> on </a:t>
            </a:r>
            <a:r>
              <a:rPr lang="en-US" sz="2800" dirty="0" err="1" smtClean="0">
                <a:solidFill>
                  <a:schemeClr val="bg1"/>
                </a:solidFill>
              </a:rPr>
              <a:t>Github</a:t>
            </a:r>
            <a:r>
              <a:rPr lang="en-US" sz="2800" dirty="0" smtClean="0">
                <a:solidFill>
                  <a:schemeClr val="bg1"/>
                </a:solidFill>
              </a:rPr>
              <a:t> facilitates the sharing of codebases among teams by providing a GUI to easily fork or clone repos to a local machine</a:t>
            </a:r>
          </a:p>
          <a:p>
            <a:pPr>
              <a:buFont typeface="Arial" pitchFamily="34" charset="0"/>
              <a:buChar char="•"/>
            </a:pPr>
            <a:r>
              <a:rPr lang="en-US" sz="2800" dirty="0" smtClean="0">
                <a:solidFill>
                  <a:schemeClr val="bg1"/>
                </a:solidFill>
              </a:rPr>
              <a:t>By pushing </a:t>
            </a:r>
            <a:r>
              <a:rPr lang="en-US" sz="2800" dirty="0" err="1" smtClean="0">
                <a:solidFill>
                  <a:schemeClr val="bg1"/>
                </a:solidFill>
              </a:rPr>
              <a:t>reposotories</a:t>
            </a:r>
            <a:r>
              <a:rPr lang="en-US" sz="2800" dirty="0" smtClean="0">
                <a:solidFill>
                  <a:schemeClr val="bg1"/>
                </a:solidFill>
              </a:rPr>
              <a:t> to </a:t>
            </a:r>
            <a:r>
              <a:rPr lang="en-US" sz="2800" dirty="0" err="1" smtClean="0">
                <a:solidFill>
                  <a:schemeClr val="bg1"/>
                </a:solidFill>
              </a:rPr>
              <a:t>Github,you</a:t>
            </a:r>
            <a:r>
              <a:rPr lang="en-US" sz="2800" dirty="0" smtClean="0">
                <a:solidFill>
                  <a:schemeClr val="bg1"/>
                </a:solidFill>
              </a:rPr>
              <a:t> will pretty much automatically create your own developer portfolio as well</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Pictures\Camera Roll\cloud\icloud-icone.jpg"/>
          <p:cNvPicPr>
            <a:picLocks noChangeAspect="1" noChangeArrowheads="1"/>
          </p:cNvPicPr>
          <p:nvPr/>
        </p:nvPicPr>
        <p:blipFill>
          <a:blip r:embed="rId2" cstate="print"/>
          <a:srcRect/>
          <a:stretch>
            <a:fillRect/>
          </a:stretch>
        </p:blipFill>
        <p:spPr bwMode="auto">
          <a:xfrm>
            <a:off x="1676400" y="1600200"/>
            <a:ext cx="6426200" cy="4278013"/>
          </a:xfrm>
          <a:prstGeom prst="rect">
            <a:avLst/>
          </a:prstGeom>
          <a:noFill/>
        </p:spPr>
      </p:pic>
      <p:sp>
        <p:nvSpPr>
          <p:cNvPr id="3" name="Rectangle 2"/>
          <p:cNvSpPr/>
          <p:nvPr/>
        </p:nvSpPr>
        <p:spPr>
          <a:xfrm>
            <a:off x="32232" y="381000"/>
            <a:ext cx="3829896"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rPr>
              <a:t>1) </a:t>
            </a:r>
            <a:r>
              <a:rPr lang="en-US" sz="5400" b="1" spc="150" dirty="0" err="1" smtClean="0">
                <a:ln w="11430"/>
                <a:solidFill>
                  <a:srgbClr val="F8F8F8"/>
                </a:solidFill>
                <a:effectLst>
                  <a:outerShdw blurRad="25400" algn="tl" rotWithShape="0">
                    <a:srgbClr val="000000">
                      <a:alpha val="43000"/>
                    </a:srgbClr>
                  </a:outerShdw>
                </a:effectLst>
              </a:rPr>
              <a:t>iCLOUD</a:t>
            </a:r>
            <a:endParaRPr lang="en-US" sz="5400" b="1"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229600" cy="1143000"/>
          </a:xfrm>
        </p:spPr>
        <p:txBody>
          <a:bodyPr/>
          <a:lstStyle/>
          <a:p>
            <a:r>
              <a:rPr lang="en-US" dirty="0" smtClean="0">
                <a:solidFill>
                  <a:schemeClr val="bg1"/>
                </a:solidFill>
              </a:rPr>
              <a:t>History About </a:t>
            </a:r>
            <a:r>
              <a:rPr lang="en-US" dirty="0" err="1" smtClean="0">
                <a:solidFill>
                  <a:schemeClr val="bg1"/>
                </a:solidFill>
              </a:rPr>
              <a:t>Github</a:t>
            </a:r>
            <a:endParaRPr lang="en-US" dirty="0">
              <a:solidFill>
                <a:schemeClr val="bg1"/>
              </a:solidFill>
            </a:endParaRPr>
          </a:p>
        </p:txBody>
      </p:sp>
      <p:sp>
        <p:nvSpPr>
          <p:cNvPr id="5" name="Rectangle 4"/>
          <p:cNvSpPr/>
          <p:nvPr/>
        </p:nvSpPr>
        <p:spPr>
          <a:xfrm>
            <a:off x="304800" y="1066800"/>
            <a:ext cx="8610600" cy="5262979"/>
          </a:xfrm>
          <a:prstGeom prst="rect">
            <a:avLst/>
          </a:prstGeom>
        </p:spPr>
        <p:txBody>
          <a:bodyPr wrap="square">
            <a:spAutoFit/>
          </a:bodyPr>
          <a:lstStyle/>
          <a:p>
            <a:r>
              <a:rPr lang="en-US" sz="2400" dirty="0" err="1" smtClean="0">
                <a:solidFill>
                  <a:schemeClr val="bg1"/>
                </a:solidFill>
              </a:rPr>
              <a:t>GitHub</a:t>
            </a:r>
            <a:r>
              <a:rPr lang="en-US" sz="2400" dirty="0" smtClean="0">
                <a:solidFill>
                  <a:schemeClr val="bg1"/>
                </a:solidFill>
              </a:rPr>
              <a:t> is a popular web service that facilitates users to host their code online and share it with others for collaborative development. As of 2017, </a:t>
            </a:r>
            <a:r>
              <a:rPr lang="en-US" sz="2400" dirty="0" err="1" smtClean="0">
                <a:solidFill>
                  <a:schemeClr val="bg1"/>
                </a:solidFill>
              </a:rPr>
              <a:t>GitHub</a:t>
            </a:r>
            <a:r>
              <a:rPr lang="en-US" sz="2400" dirty="0" smtClean="0">
                <a:solidFill>
                  <a:schemeClr val="bg1"/>
                </a:solidFill>
              </a:rPr>
              <a:t> seems to host over 67 million repositories by 24 million developers and is used by over 117,000 businesses worldwide. Development of the GitHub.com platform began on October 19, 2007.The site was launched in April 2008 by Tom Preston-Werner, Chris </a:t>
            </a:r>
            <a:r>
              <a:rPr lang="en-US" sz="2400" dirty="0" err="1" smtClean="0">
                <a:solidFill>
                  <a:schemeClr val="bg1"/>
                </a:solidFill>
              </a:rPr>
              <a:t>Wanstrath</a:t>
            </a:r>
            <a:r>
              <a:rPr lang="en-US" sz="2400" dirty="0" smtClean="0">
                <a:solidFill>
                  <a:schemeClr val="bg1"/>
                </a:solidFill>
              </a:rPr>
              <a:t>, P. J. </a:t>
            </a:r>
            <a:r>
              <a:rPr lang="en-US" sz="2400" dirty="0" err="1" smtClean="0">
                <a:solidFill>
                  <a:schemeClr val="bg1"/>
                </a:solidFill>
              </a:rPr>
              <a:t>Hyett</a:t>
            </a:r>
            <a:r>
              <a:rPr lang="en-US" sz="2400" dirty="0" smtClean="0">
                <a:solidFill>
                  <a:schemeClr val="bg1"/>
                </a:solidFill>
              </a:rPr>
              <a:t> and Scott Chacon after it had been made available for a few months prior as a beta release.[14] </a:t>
            </a:r>
            <a:r>
              <a:rPr lang="en-US" sz="2400" dirty="0" err="1" smtClean="0">
                <a:solidFill>
                  <a:schemeClr val="bg1"/>
                </a:solidFill>
              </a:rPr>
              <a:t>GitHub</a:t>
            </a:r>
            <a:r>
              <a:rPr lang="en-US" sz="2400" dirty="0" smtClean="0">
                <a:solidFill>
                  <a:schemeClr val="bg1"/>
                </a:solidFill>
              </a:rPr>
              <a:t> has an annual keynote called </a:t>
            </a:r>
            <a:r>
              <a:rPr lang="en-US" sz="2400" dirty="0" err="1" smtClean="0">
                <a:solidFill>
                  <a:schemeClr val="bg1"/>
                </a:solidFill>
              </a:rPr>
              <a:t>GitHub</a:t>
            </a:r>
            <a:r>
              <a:rPr lang="en-US" sz="2400" dirty="0" smtClean="0">
                <a:solidFill>
                  <a:schemeClr val="bg1"/>
                </a:solidFill>
              </a:rPr>
              <a:t> Universe.[15] As of November 2021, </a:t>
            </a:r>
            <a:r>
              <a:rPr lang="en-US" sz="2400" dirty="0" err="1" smtClean="0">
                <a:solidFill>
                  <a:schemeClr val="bg1"/>
                </a:solidFill>
              </a:rPr>
              <a:t>GitHub</a:t>
            </a:r>
            <a:r>
              <a:rPr lang="en-US" sz="2400" dirty="0" smtClean="0">
                <a:solidFill>
                  <a:schemeClr val="bg1"/>
                </a:solidFill>
              </a:rPr>
              <a:t> reports having over 73 million developers and more than 200 million repositories </a:t>
            </a:r>
            <a:endParaRPr lang="en-US" sz="24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METHODOLOGY</a:t>
            </a:r>
            <a:endParaRPr lang="en-US" dirty="0">
              <a:solidFill>
                <a:schemeClr val="bg1"/>
              </a:solidFill>
            </a:endParaRPr>
          </a:p>
        </p:txBody>
      </p:sp>
      <p:sp>
        <p:nvSpPr>
          <p:cNvPr id="5" name="Rectangle 4"/>
          <p:cNvSpPr/>
          <p:nvPr/>
        </p:nvSpPr>
        <p:spPr>
          <a:xfrm>
            <a:off x="152400" y="1371600"/>
            <a:ext cx="9144000" cy="3970318"/>
          </a:xfrm>
          <a:prstGeom prst="rect">
            <a:avLst/>
          </a:prstGeom>
        </p:spPr>
        <p:txBody>
          <a:bodyPr wrap="square">
            <a:spAutoFit/>
          </a:bodyPr>
          <a:lstStyle/>
          <a:p>
            <a:r>
              <a:rPr lang="en-US" sz="2800" dirty="0" smtClean="0">
                <a:solidFill>
                  <a:schemeClr val="bg1"/>
                </a:solidFill>
              </a:rPr>
              <a:t>• Create a branch. Create a branch in your repository. </a:t>
            </a:r>
          </a:p>
          <a:p>
            <a:r>
              <a:rPr lang="en-US" sz="2800" dirty="0" smtClean="0">
                <a:solidFill>
                  <a:schemeClr val="bg1"/>
                </a:solidFill>
              </a:rPr>
              <a:t>• Make changes. On your branch, make any desired changes 	to the repository.</a:t>
            </a:r>
          </a:p>
          <a:p>
            <a:r>
              <a:rPr lang="en-US" sz="2800" dirty="0" smtClean="0">
                <a:solidFill>
                  <a:schemeClr val="bg1"/>
                </a:solidFill>
              </a:rPr>
              <a:t> • Create a pull request. Create a pull request to ask 	collaborators for feedback on your changes. </a:t>
            </a:r>
          </a:p>
          <a:p>
            <a:r>
              <a:rPr lang="en-US" sz="2800" dirty="0" smtClean="0">
                <a:solidFill>
                  <a:schemeClr val="bg1"/>
                </a:solidFill>
              </a:rPr>
              <a:t>• Address review comments. </a:t>
            </a:r>
          </a:p>
          <a:p>
            <a:r>
              <a:rPr lang="en-US" sz="2800" dirty="0" smtClean="0">
                <a:solidFill>
                  <a:schemeClr val="bg1"/>
                </a:solidFill>
              </a:rPr>
              <a:t>• Merge your pull request. </a:t>
            </a:r>
          </a:p>
          <a:p>
            <a:r>
              <a:rPr lang="en-US" sz="2800" dirty="0" smtClean="0">
                <a:solidFill>
                  <a:schemeClr val="bg1"/>
                </a:solidFill>
              </a:rPr>
              <a:t>• Delete your branch. </a:t>
            </a:r>
            <a:endParaRPr lang="en-US" sz="28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229600" cy="1143000"/>
          </a:xfrm>
        </p:spPr>
        <p:txBody>
          <a:bodyPr/>
          <a:lstStyle/>
          <a:p>
            <a:r>
              <a:rPr lang="en-US" dirty="0" smtClean="0">
                <a:solidFill>
                  <a:schemeClr val="bg1"/>
                </a:solidFill>
              </a:rPr>
              <a:t>MODELS USED IN GITHUB</a:t>
            </a:r>
            <a:endParaRPr lang="en-US" dirty="0">
              <a:solidFill>
                <a:schemeClr val="bg1"/>
              </a:solidFill>
            </a:endParaRPr>
          </a:p>
        </p:txBody>
      </p:sp>
      <p:sp>
        <p:nvSpPr>
          <p:cNvPr id="5" name="Rectangle 4"/>
          <p:cNvSpPr/>
          <p:nvPr/>
        </p:nvSpPr>
        <p:spPr>
          <a:xfrm>
            <a:off x="381000" y="3962400"/>
            <a:ext cx="8534400" cy="2677656"/>
          </a:xfrm>
          <a:prstGeom prst="rect">
            <a:avLst/>
          </a:prstGeom>
        </p:spPr>
        <p:txBody>
          <a:bodyPr wrap="square">
            <a:spAutoFit/>
          </a:bodyPr>
          <a:lstStyle/>
          <a:p>
            <a:r>
              <a:rPr lang="en-US" sz="2800" dirty="0" smtClean="0">
                <a:solidFill>
                  <a:schemeClr val="bg1"/>
                </a:solidFill>
              </a:rPr>
              <a:t>It is a software-as-a-service (</a:t>
            </a:r>
            <a:r>
              <a:rPr lang="en-US" sz="2800" dirty="0" err="1" smtClean="0">
                <a:solidFill>
                  <a:schemeClr val="bg1"/>
                </a:solidFill>
              </a:rPr>
              <a:t>SaaS</a:t>
            </a:r>
            <a:r>
              <a:rPr lang="en-US" sz="2800" dirty="0" smtClean="0">
                <a:solidFill>
                  <a:schemeClr val="bg1"/>
                </a:solidFill>
              </a:rPr>
              <a:t>) business model, was started in 2008 and was founded on </a:t>
            </a:r>
            <a:r>
              <a:rPr lang="en-US" sz="2800" dirty="0" err="1" smtClean="0">
                <a:solidFill>
                  <a:schemeClr val="bg1"/>
                </a:solidFill>
              </a:rPr>
              <a:t>Git</a:t>
            </a:r>
            <a:r>
              <a:rPr lang="en-US" sz="2800" dirty="0" smtClean="0">
                <a:solidFill>
                  <a:schemeClr val="bg1"/>
                </a:solidFill>
              </a:rPr>
              <a:t>, an open source code management system created by Linux </a:t>
            </a:r>
          </a:p>
          <a:p>
            <a:endParaRPr lang="en-US" sz="2800" dirty="0" smtClean="0">
              <a:solidFill>
                <a:schemeClr val="bg1"/>
              </a:solidFill>
            </a:endParaRPr>
          </a:p>
          <a:p>
            <a:pPr algn="ctr"/>
            <a:r>
              <a:rPr lang="en-US" sz="2800" dirty="0" smtClean="0">
                <a:solidFill>
                  <a:schemeClr val="bg1"/>
                </a:solidFill>
              </a:rPr>
              <a:t>Written in: Ruby, </a:t>
            </a:r>
            <a:r>
              <a:rPr lang="en-US" sz="2800" dirty="0" err="1" smtClean="0">
                <a:solidFill>
                  <a:schemeClr val="bg1"/>
                </a:solidFill>
              </a:rPr>
              <a:t>ECMAScript</a:t>
            </a:r>
            <a:r>
              <a:rPr lang="en-US" sz="2800" dirty="0" smtClean="0">
                <a:solidFill>
                  <a:schemeClr val="bg1"/>
                </a:solidFill>
              </a:rPr>
              <a:t>, Go &amp; C </a:t>
            </a:r>
            <a:endParaRPr lang="en-US" sz="2800" dirty="0">
              <a:solidFill>
                <a:schemeClr val="bg1"/>
              </a:solidFill>
            </a:endParaRPr>
          </a:p>
        </p:txBody>
      </p:sp>
      <p:pic>
        <p:nvPicPr>
          <p:cNvPr id="2050" name="Picture 2" descr="C:\Users\Admin\Pictures\Camera Roll\cloud\capture4.png"/>
          <p:cNvPicPr>
            <a:picLocks noChangeAspect="1" noChangeArrowheads="1"/>
          </p:cNvPicPr>
          <p:nvPr/>
        </p:nvPicPr>
        <p:blipFill>
          <a:blip r:embed="rId2" cstate="print"/>
          <a:srcRect/>
          <a:stretch>
            <a:fillRect/>
          </a:stretch>
        </p:blipFill>
        <p:spPr bwMode="auto">
          <a:xfrm>
            <a:off x="1447800" y="609600"/>
            <a:ext cx="5878513" cy="361754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bg1"/>
                </a:solidFill>
              </a:rPr>
              <a:t>Other products and features of </a:t>
            </a:r>
            <a:r>
              <a:rPr lang="en-US" dirty="0" err="1" smtClean="0">
                <a:solidFill>
                  <a:schemeClr val="bg1"/>
                </a:solidFill>
              </a:rPr>
              <a:t>Github</a:t>
            </a:r>
            <a:r>
              <a:rPr lang="en-US" dirty="0" smtClean="0">
                <a:solidFill>
                  <a:schemeClr val="bg1"/>
                </a:solidFill>
              </a:rPr>
              <a:t>: </a:t>
            </a:r>
            <a:endParaRPr lang="en-US" dirty="0">
              <a:solidFill>
                <a:schemeClr val="bg1"/>
              </a:solidFill>
            </a:endParaRPr>
          </a:p>
        </p:txBody>
      </p:sp>
      <p:sp>
        <p:nvSpPr>
          <p:cNvPr id="6" name="Rectangle 5"/>
          <p:cNvSpPr/>
          <p:nvPr/>
        </p:nvSpPr>
        <p:spPr>
          <a:xfrm>
            <a:off x="533400" y="1305342"/>
            <a:ext cx="8610600" cy="5262979"/>
          </a:xfrm>
          <a:prstGeom prst="rect">
            <a:avLst/>
          </a:prstGeom>
        </p:spPr>
        <p:txBody>
          <a:bodyPr wrap="square">
            <a:spAutoFit/>
          </a:bodyPr>
          <a:lstStyle/>
          <a:p>
            <a:r>
              <a:rPr lang="en-US" sz="2400" dirty="0" smtClean="0">
                <a:solidFill>
                  <a:schemeClr val="bg1"/>
                </a:solidFill>
              </a:rPr>
              <a:t>• </a:t>
            </a:r>
            <a:r>
              <a:rPr lang="en-US" sz="2400" dirty="0" err="1" smtClean="0">
                <a:solidFill>
                  <a:schemeClr val="bg1"/>
                </a:solidFill>
              </a:rPr>
              <a:t>Github</a:t>
            </a:r>
            <a:r>
              <a:rPr lang="en-US" sz="2400" dirty="0" smtClean="0">
                <a:solidFill>
                  <a:schemeClr val="bg1"/>
                </a:solidFill>
              </a:rPr>
              <a:t> Gist allows </a:t>
            </a:r>
            <a:r>
              <a:rPr lang="en-US" sz="2400" dirty="0" err="1" smtClean="0">
                <a:solidFill>
                  <a:schemeClr val="bg1"/>
                </a:solidFill>
              </a:rPr>
              <a:t>GitHub</a:t>
            </a:r>
            <a:r>
              <a:rPr lang="en-US" sz="2400" dirty="0" smtClean="0">
                <a:solidFill>
                  <a:schemeClr val="bg1"/>
                </a:solidFill>
              </a:rPr>
              <a:t> users to share pieces of code or other notes </a:t>
            </a:r>
          </a:p>
          <a:p>
            <a:r>
              <a:rPr lang="en-US" sz="2400" dirty="0" smtClean="0">
                <a:solidFill>
                  <a:schemeClr val="bg1"/>
                </a:solidFill>
              </a:rPr>
              <a:t>• </a:t>
            </a:r>
            <a:r>
              <a:rPr lang="en-US" sz="2400" dirty="0" err="1" smtClean="0">
                <a:solidFill>
                  <a:schemeClr val="bg1"/>
                </a:solidFill>
              </a:rPr>
              <a:t>GitHub</a:t>
            </a:r>
            <a:r>
              <a:rPr lang="en-US" sz="2400" dirty="0" smtClean="0">
                <a:solidFill>
                  <a:schemeClr val="bg1"/>
                </a:solidFill>
              </a:rPr>
              <a:t> Flow is a lightweight, branch-based workflow for regularly updated deployments. </a:t>
            </a:r>
          </a:p>
          <a:p>
            <a:r>
              <a:rPr lang="en-US" sz="2400" dirty="0" smtClean="0">
                <a:solidFill>
                  <a:schemeClr val="bg1"/>
                </a:solidFill>
              </a:rPr>
              <a:t>• </a:t>
            </a:r>
            <a:r>
              <a:rPr lang="en-US" sz="2400" dirty="0" err="1" smtClean="0">
                <a:solidFill>
                  <a:schemeClr val="bg1"/>
                </a:solidFill>
              </a:rPr>
              <a:t>GitHub</a:t>
            </a:r>
            <a:r>
              <a:rPr lang="en-US" sz="2400" dirty="0" smtClean="0">
                <a:solidFill>
                  <a:schemeClr val="bg1"/>
                </a:solidFill>
              </a:rPr>
              <a:t> Pages are static web pages to host a project, pulling information directly from an individual's or organization's </a:t>
            </a:r>
            <a:r>
              <a:rPr lang="en-US" sz="2400" dirty="0" err="1" smtClean="0">
                <a:solidFill>
                  <a:schemeClr val="bg1"/>
                </a:solidFill>
              </a:rPr>
              <a:t>GitHub</a:t>
            </a:r>
            <a:r>
              <a:rPr lang="en-US" sz="2400" dirty="0" smtClean="0">
                <a:solidFill>
                  <a:schemeClr val="bg1"/>
                </a:solidFill>
              </a:rPr>
              <a:t> repository. </a:t>
            </a:r>
          </a:p>
          <a:p>
            <a:r>
              <a:rPr lang="en-US" sz="2400" dirty="0" smtClean="0">
                <a:solidFill>
                  <a:schemeClr val="bg1"/>
                </a:solidFill>
              </a:rPr>
              <a:t>• </a:t>
            </a:r>
            <a:r>
              <a:rPr lang="en-US" sz="2400" dirty="0" err="1" smtClean="0">
                <a:solidFill>
                  <a:schemeClr val="bg1"/>
                </a:solidFill>
              </a:rPr>
              <a:t>GitHub</a:t>
            </a:r>
            <a:r>
              <a:rPr lang="en-US" sz="2400" dirty="0" smtClean="0">
                <a:solidFill>
                  <a:schemeClr val="bg1"/>
                </a:solidFill>
              </a:rPr>
              <a:t> Desktop enables users to access </a:t>
            </a:r>
            <a:r>
              <a:rPr lang="en-US" sz="2400" dirty="0" err="1" smtClean="0">
                <a:solidFill>
                  <a:schemeClr val="bg1"/>
                </a:solidFill>
              </a:rPr>
              <a:t>GitHub</a:t>
            </a:r>
            <a:r>
              <a:rPr lang="en-US" sz="2400" dirty="0" smtClean="0">
                <a:solidFill>
                  <a:schemeClr val="bg1"/>
                </a:solidFill>
              </a:rPr>
              <a:t> from Windows or Mac desktops, rather than going to </a:t>
            </a:r>
            <a:r>
              <a:rPr lang="en-US" sz="2400" dirty="0" err="1" smtClean="0">
                <a:solidFill>
                  <a:schemeClr val="bg1"/>
                </a:solidFill>
              </a:rPr>
              <a:t>GitHub's</a:t>
            </a:r>
            <a:r>
              <a:rPr lang="en-US" sz="2400" dirty="0" smtClean="0">
                <a:solidFill>
                  <a:schemeClr val="bg1"/>
                </a:solidFill>
              </a:rPr>
              <a:t> website. </a:t>
            </a:r>
          </a:p>
          <a:p>
            <a:r>
              <a:rPr lang="en-US" sz="2400" dirty="0" smtClean="0">
                <a:solidFill>
                  <a:schemeClr val="bg1"/>
                </a:solidFill>
              </a:rPr>
              <a:t>• </a:t>
            </a:r>
            <a:r>
              <a:rPr lang="en-US" sz="2400" dirty="0" err="1" smtClean="0">
                <a:solidFill>
                  <a:schemeClr val="bg1"/>
                </a:solidFill>
              </a:rPr>
              <a:t>GitHub</a:t>
            </a:r>
            <a:r>
              <a:rPr lang="en-US" sz="2400" dirty="0" smtClean="0">
                <a:solidFill>
                  <a:schemeClr val="bg1"/>
                </a:solidFill>
              </a:rPr>
              <a:t> Student Developer Pack is a free offering of developer tools that is limited to students, and includes cloud resources, programming tools and support, and </a:t>
            </a:r>
            <a:r>
              <a:rPr lang="en-US" sz="2400" dirty="0" err="1" smtClean="0">
                <a:solidFill>
                  <a:schemeClr val="bg1"/>
                </a:solidFill>
              </a:rPr>
              <a:t>GitHub</a:t>
            </a:r>
            <a:r>
              <a:rPr lang="en-US" sz="2400" dirty="0" smtClean="0">
                <a:solidFill>
                  <a:schemeClr val="bg1"/>
                </a:solidFill>
              </a:rPr>
              <a:t> access. </a:t>
            </a:r>
            <a:endParaRPr lang="en-US" sz="24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Business Model</a:t>
            </a:r>
            <a:endParaRPr lang="en-US" dirty="0">
              <a:solidFill>
                <a:schemeClr val="bg1"/>
              </a:solidFill>
            </a:endParaRPr>
          </a:p>
        </p:txBody>
      </p:sp>
      <p:sp>
        <p:nvSpPr>
          <p:cNvPr id="5" name="Rectangle 4"/>
          <p:cNvSpPr/>
          <p:nvPr/>
        </p:nvSpPr>
        <p:spPr>
          <a:xfrm>
            <a:off x="457200" y="1447800"/>
            <a:ext cx="8382000" cy="3539430"/>
          </a:xfrm>
          <a:prstGeom prst="rect">
            <a:avLst/>
          </a:prstGeom>
        </p:spPr>
        <p:txBody>
          <a:bodyPr wrap="square">
            <a:spAutoFit/>
          </a:bodyPr>
          <a:lstStyle/>
          <a:p>
            <a:r>
              <a:rPr lang="en-US" sz="2800" dirty="0" err="1" smtClean="0">
                <a:solidFill>
                  <a:schemeClr val="bg1"/>
                </a:solidFill>
              </a:rPr>
              <a:t>GitHub</a:t>
            </a:r>
            <a:r>
              <a:rPr lang="en-US" sz="2800" dirty="0" smtClean="0">
                <a:solidFill>
                  <a:schemeClr val="bg1"/>
                </a:solidFill>
              </a:rPr>
              <a:t> makes money by offering premium subscription plans to teams and organizations as well as a fee it generates when users purchase third-party apps on their platform. Founded in 2008 and headquartered in San Francisco, California, </a:t>
            </a:r>
            <a:r>
              <a:rPr lang="en-US" sz="2800" dirty="0" err="1" smtClean="0">
                <a:solidFill>
                  <a:schemeClr val="bg1"/>
                </a:solidFill>
              </a:rPr>
              <a:t>GitHub</a:t>
            </a:r>
            <a:r>
              <a:rPr lang="en-US" sz="2800" dirty="0" smtClean="0">
                <a:solidFill>
                  <a:schemeClr val="bg1"/>
                </a:solidFill>
              </a:rPr>
              <a:t> has become the leading online collaboration tool for all things software.</a:t>
            </a:r>
            <a:endParaRPr lang="en-US" sz="28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CHALLENGES</a:t>
            </a:r>
            <a:endParaRPr lang="en-US" dirty="0">
              <a:solidFill>
                <a:schemeClr val="bg1"/>
              </a:solidFill>
            </a:endParaRPr>
          </a:p>
        </p:txBody>
      </p:sp>
      <p:sp>
        <p:nvSpPr>
          <p:cNvPr id="6" name="Rectangle 5"/>
          <p:cNvSpPr/>
          <p:nvPr/>
        </p:nvSpPr>
        <p:spPr>
          <a:xfrm>
            <a:off x="457200" y="1524000"/>
            <a:ext cx="8458200" cy="2246769"/>
          </a:xfrm>
          <a:prstGeom prst="rect">
            <a:avLst/>
          </a:prstGeom>
        </p:spPr>
        <p:txBody>
          <a:bodyPr wrap="square">
            <a:spAutoFit/>
          </a:bodyPr>
          <a:lstStyle/>
          <a:p>
            <a:r>
              <a:rPr lang="en-US" sz="2800" dirty="0" smtClean="0">
                <a:solidFill>
                  <a:schemeClr val="bg1"/>
                </a:solidFill>
              </a:rPr>
              <a:t>Well there are more than 15+ Alternatives Like </a:t>
            </a:r>
            <a:r>
              <a:rPr lang="en-US" sz="2800" dirty="0" err="1" smtClean="0">
                <a:solidFill>
                  <a:schemeClr val="bg1"/>
                </a:solidFill>
              </a:rPr>
              <a:t>GitLab</a:t>
            </a:r>
            <a:r>
              <a:rPr lang="en-US" sz="2800" dirty="0" smtClean="0">
                <a:solidFill>
                  <a:schemeClr val="bg1"/>
                </a:solidFill>
              </a:rPr>
              <a:t>, </a:t>
            </a:r>
            <a:r>
              <a:rPr lang="en-US" sz="2800" dirty="0" err="1" smtClean="0">
                <a:solidFill>
                  <a:schemeClr val="bg1"/>
                </a:solidFill>
              </a:rPr>
              <a:t>Bitbucket</a:t>
            </a:r>
            <a:r>
              <a:rPr lang="en-US" sz="2800" dirty="0" smtClean="0">
                <a:solidFill>
                  <a:schemeClr val="bg1"/>
                </a:solidFill>
              </a:rPr>
              <a:t> ,</a:t>
            </a:r>
            <a:r>
              <a:rPr lang="en-US" sz="2800" dirty="0" err="1" smtClean="0">
                <a:solidFill>
                  <a:schemeClr val="bg1"/>
                </a:solidFill>
              </a:rPr>
              <a:t>Gitea</a:t>
            </a:r>
            <a:r>
              <a:rPr lang="en-US" sz="2800" dirty="0" smtClean="0">
                <a:solidFill>
                  <a:schemeClr val="bg1"/>
                </a:solidFill>
              </a:rPr>
              <a:t>, </a:t>
            </a:r>
            <a:r>
              <a:rPr lang="en-US" sz="2800" dirty="0" err="1" smtClean="0">
                <a:solidFill>
                  <a:schemeClr val="bg1"/>
                </a:solidFill>
              </a:rPr>
              <a:t>Gogs</a:t>
            </a:r>
            <a:r>
              <a:rPr lang="en-US" sz="2800" dirty="0" smtClean="0">
                <a:solidFill>
                  <a:schemeClr val="bg1"/>
                </a:solidFill>
              </a:rPr>
              <a:t> ,</a:t>
            </a:r>
            <a:r>
              <a:rPr lang="en-US" sz="2800" dirty="0" err="1" smtClean="0">
                <a:solidFill>
                  <a:schemeClr val="bg1"/>
                </a:solidFill>
              </a:rPr>
              <a:t>SourceForge</a:t>
            </a:r>
            <a:r>
              <a:rPr lang="en-US" sz="2800" dirty="0" smtClean="0">
                <a:solidFill>
                  <a:schemeClr val="bg1"/>
                </a:solidFill>
              </a:rPr>
              <a:t> </a:t>
            </a:r>
            <a:r>
              <a:rPr lang="en-US" sz="2800" dirty="0" smtClean="0">
                <a:solidFill>
                  <a:schemeClr val="bg1"/>
                </a:solidFill>
              </a:rPr>
              <a:t>,</a:t>
            </a:r>
            <a:r>
              <a:rPr lang="en-US" sz="2800" dirty="0" err="1" smtClean="0">
                <a:solidFill>
                  <a:schemeClr val="bg1"/>
                </a:solidFill>
              </a:rPr>
              <a:t>Launchpad</a:t>
            </a:r>
            <a:r>
              <a:rPr lang="en-US" sz="2800" dirty="0" smtClean="0">
                <a:solidFill>
                  <a:schemeClr val="bg1"/>
                </a:solidFill>
              </a:rPr>
              <a:t> </a:t>
            </a:r>
            <a:r>
              <a:rPr lang="en-US" sz="2800" dirty="0" smtClean="0">
                <a:solidFill>
                  <a:schemeClr val="bg1"/>
                </a:solidFill>
              </a:rPr>
              <a:t>,</a:t>
            </a:r>
            <a:r>
              <a:rPr lang="en-US" sz="2800" dirty="0" err="1" smtClean="0">
                <a:solidFill>
                  <a:schemeClr val="bg1"/>
                </a:solidFill>
              </a:rPr>
              <a:t>GitBucket</a:t>
            </a:r>
            <a:r>
              <a:rPr lang="en-US" sz="2800" dirty="0" smtClean="0">
                <a:solidFill>
                  <a:schemeClr val="bg1"/>
                </a:solidFill>
              </a:rPr>
              <a:t> ,</a:t>
            </a:r>
            <a:r>
              <a:rPr lang="en-US" sz="2800" dirty="0" err="1" smtClean="0">
                <a:solidFill>
                  <a:schemeClr val="bg1"/>
                </a:solidFill>
              </a:rPr>
              <a:t>Trac</a:t>
            </a:r>
            <a:r>
              <a:rPr lang="en-US" sz="2800" dirty="0" smtClean="0">
                <a:solidFill>
                  <a:schemeClr val="bg1"/>
                </a:solidFill>
              </a:rPr>
              <a:t>...etc. </a:t>
            </a:r>
          </a:p>
          <a:p>
            <a:r>
              <a:rPr lang="en-US" sz="2800" dirty="0" smtClean="0">
                <a:solidFill>
                  <a:schemeClr val="bg1"/>
                </a:solidFill>
              </a:rPr>
              <a:t>But we only compare the top two alternatives of </a:t>
            </a:r>
            <a:r>
              <a:rPr lang="en-US" sz="2800" dirty="0" err="1" smtClean="0">
                <a:solidFill>
                  <a:schemeClr val="bg1"/>
                </a:solidFill>
              </a:rPr>
              <a:t>github</a:t>
            </a:r>
            <a:r>
              <a:rPr lang="en-US" sz="2800" dirty="0" smtClean="0">
                <a:solidFill>
                  <a:schemeClr val="bg1"/>
                </a:solidFill>
              </a:rPr>
              <a:t> which is </a:t>
            </a:r>
            <a:r>
              <a:rPr lang="en-US" sz="2800" dirty="0" err="1" smtClean="0">
                <a:solidFill>
                  <a:schemeClr val="bg1"/>
                </a:solidFill>
              </a:rPr>
              <a:t>Gitlab</a:t>
            </a:r>
            <a:r>
              <a:rPr lang="en-US" sz="2800" dirty="0" smtClean="0">
                <a:solidFill>
                  <a:schemeClr val="bg1"/>
                </a:solidFill>
              </a:rPr>
              <a:t> and </a:t>
            </a:r>
            <a:r>
              <a:rPr lang="en-US" sz="2800" dirty="0" err="1" smtClean="0">
                <a:solidFill>
                  <a:schemeClr val="bg1"/>
                </a:solidFill>
              </a:rPr>
              <a:t>Bitbucket</a:t>
            </a:r>
            <a:r>
              <a:rPr lang="en-US" sz="2800" dirty="0" smtClean="0">
                <a:solidFill>
                  <a:schemeClr val="bg1"/>
                </a:solidFill>
              </a:rPr>
              <a:t>. </a:t>
            </a:r>
            <a:endParaRPr lang="en-US" sz="28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71910"/>
            <a:ext cx="4648200" cy="5386090"/>
          </a:xfrm>
          <a:prstGeom prst="rect">
            <a:avLst/>
          </a:prstGeom>
        </p:spPr>
        <p:txBody>
          <a:bodyPr wrap="square">
            <a:spAutoFit/>
          </a:bodyPr>
          <a:lstStyle/>
          <a:p>
            <a:r>
              <a:rPr lang="en-US" sz="2000" dirty="0" smtClean="0">
                <a:solidFill>
                  <a:schemeClr val="bg1"/>
                </a:solidFill>
              </a:rPr>
              <a:t>• </a:t>
            </a:r>
            <a:r>
              <a:rPr lang="en-US" dirty="0" err="1" smtClean="0">
                <a:solidFill>
                  <a:schemeClr val="bg1"/>
                </a:solidFill>
              </a:rPr>
              <a:t>GitHub</a:t>
            </a:r>
            <a:r>
              <a:rPr lang="en-US" dirty="0" smtClean="0">
                <a:solidFill>
                  <a:schemeClr val="bg1"/>
                </a:solidFill>
              </a:rPr>
              <a:t> was developed by Chris </a:t>
            </a:r>
            <a:r>
              <a:rPr lang="en-US" dirty="0" err="1" smtClean="0">
                <a:solidFill>
                  <a:schemeClr val="bg1"/>
                </a:solidFill>
              </a:rPr>
              <a:t>Wanstrath</a:t>
            </a:r>
            <a:r>
              <a:rPr lang="en-US" dirty="0" smtClean="0">
                <a:solidFill>
                  <a:schemeClr val="bg1"/>
                </a:solidFill>
              </a:rPr>
              <a:t>, Tom Preston-Werner, P. J. </a:t>
            </a:r>
            <a:r>
              <a:rPr lang="en-US" dirty="0" err="1" smtClean="0">
                <a:solidFill>
                  <a:schemeClr val="bg1"/>
                </a:solidFill>
              </a:rPr>
              <a:t>Hyett</a:t>
            </a:r>
            <a:r>
              <a:rPr lang="en-US" dirty="0" smtClean="0">
                <a:solidFill>
                  <a:schemeClr val="bg1"/>
                </a:solidFill>
              </a:rPr>
              <a:t>, and Scott Chacon. </a:t>
            </a:r>
          </a:p>
          <a:p>
            <a:r>
              <a:rPr lang="en-US" dirty="0" smtClean="0">
                <a:solidFill>
                  <a:schemeClr val="bg1"/>
                </a:solidFill>
              </a:rPr>
              <a:t>• </a:t>
            </a:r>
            <a:r>
              <a:rPr lang="en-US" dirty="0" err="1" smtClean="0">
                <a:solidFill>
                  <a:schemeClr val="bg1"/>
                </a:solidFill>
              </a:rPr>
              <a:t>GitHub</a:t>
            </a:r>
            <a:r>
              <a:rPr lang="en-US" dirty="0" smtClean="0">
                <a:solidFill>
                  <a:schemeClr val="bg1"/>
                </a:solidFill>
              </a:rPr>
              <a:t> is not open source. </a:t>
            </a:r>
          </a:p>
          <a:p>
            <a:r>
              <a:rPr lang="en-US" dirty="0" smtClean="0">
                <a:solidFill>
                  <a:schemeClr val="bg1"/>
                </a:solidFill>
              </a:rPr>
              <a:t>• It allows users to have unlimited free repository. </a:t>
            </a:r>
          </a:p>
          <a:p>
            <a:r>
              <a:rPr lang="en-US" dirty="0" smtClean="0">
                <a:solidFill>
                  <a:schemeClr val="bg1"/>
                </a:solidFill>
              </a:rPr>
              <a:t>• </a:t>
            </a:r>
            <a:r>
              <a:rPr lang="en-US" dirty="0" err="1" smtClean="0">
                <a:solidFill>
                  <a:schemeClr val="bg1"/>
                </a:solidFill>
              </a:rPr>
              <a:t>GitHub</a:t>
            </a:r>
            <a:r>
              <a:rPr lang="en-US" dirty="0" smtClean="0">
                <a:solidFill>
                  <a:schemeClr val="bg1"/>
                </a:solidFill>
              </a:rPr>
              <a:t> allows users to have free private repository but with maximum of three collaborators. </a:t>
            </a:r>
          </a:p>
          <a:p>
            <a:r>
              <a:rPr lang="en-US" dirty="0" smtClean="0">
                <a:solidFill>
                  <a:schemeClr val="bg1"/>
                </a:solidFill>
              </a:rPr>
              <a:t>• It helps us create an organized document for the project. </a:t>
            </a:r>
          </a:p>
          <a:p>
            <a:r>
              <a:rPr lang="en-US" dirty="0" smtClean="0">
                <a:solidFill>
                  <a:schemeClr val="bg1"/>
                </a:solidFill>
              </a:rPr>
              <a:t>• </a:t>
            </a:r>
            <a:r>
              <a:rPr lang="en-US" dirty="0" err="1" smtClean="0">
                <a:solidFill>
                  <a:schemeClr val="bg1"/>
                </a:solidFill>
              </a:rPr>
              <a:t>GitHub</a:t>
            </a:r>
            <a:r>
              <a:rPr lang="en-US" dirty="0" smtClean="0">
                <a:solidFill>
                  <a:schemeClr val="bg1"/>
                </a:solidFill>
              </a:rPr>
              <a:t> doesn't have this feature yet but they can check the commit history. </a:t>
            </a:r>
          </a:p>
          <a:p>
            <a:r>
              <a:rPr lang="en-US" dirty="0" smtClean="0">
                <a:solidFill>
                  <a:schemeClr val="bg1"/>
                </a:solidFill>
              </a:rPr>
              <a:t>• It helps us create an organized document for the project. </a:t>
            </a:r>
          </a:p>
          <a:p>
            <a:r>
              <a:rPr lang="en-US" dirty="0" smtClean="0">
                <a:solidFill>
                  <a:schemeClr val="bg1"/>
                </a:solidFill>
              </a:rPr>
              <a:t>• It is used for sharing the work in front of the public </a:t>
            </a:r>
          </a:p>
          <a:p>
            <a:r>
              <a:rPr lang="en-US" dirty="0" smtClean="0">
                <a:solidFill>
                  <a:schemeClr val="bg1"/>
                </a:solidFill>
              </a:rPr>
              <a:t>• There is a limited private repository. </a:t>
            </a:r>
          </a:p>
          <a:p>
            <a:r>
              <a:rPr lang="en-US" dirty="0" smtClean="0">
                <a:solidFill>
                  <a:schemeClr val="bg1"/>
                </a:solidFill>
              </a:rPr>
              <a:t>• It supports only </a:t>
            </a:r>
            <a:r>
              <a:rPr lang="en-US" dirty="0" err="1" smtClean="0">
                <a:solidFill>
                  <a:schemeClr val="bg1"/>
                </a:solidFill>
              </a:rPr>
              <a:t>Git</a:t>
            </a:r>
            <a:r>
              <a:rPr lang="en-US" dirty="0" smtClean="0">
                <a:solidFill>
                  <a:schemeClr val="bg1"/>
                </a:solidFill>
              </a:rPr>
              <a:t> version control. </a:t>
            </a:r>
            <a:endParaRPr lang="en-US" dirty="0">
              <a:solidFill>
                <a:schemeClr val="bg1"/>
              </a:solidFill>
            </a:endParaRPr>
          </a:p>
        </p:txBody>
      </p:sp>
      <p:sp>
        <p:nvSpPr>
          <p:cNvPr id="5" name="Rectangle 4"/>
          <p:cNvSpPr/>
          <p:nvPr/>
        </p:nvSpPr>
        <p:spPr>
          <a:xfrm>
            <a:off x="4572000" y="1447800"/>
            <a:ext cx="4572000" cy="5355312"/>
          </a:xfrm>
          <a:prstGeom prst="rect">
            <a:avLst/>
          </a:prstGeom>
        </p:spPr>
        <p:txBody>
          <a:bodyPr>
            <a:spAutoFit/>
          </a:bodyPr>
          <a:lstStyle/>
          <a:p>
            <a:r>
              <a:rPr lang="en-US" dirty="0" smtClean="0">
                <a:solidFill>
                  <a:schemeClr val="bg1"/>
                </a:solidFill>
              </a:rPr>
              <a:t>• </a:t>
            </a:r>
            <a:r>
              <a:rPr lang="en-US" dirty="0" err="1" smtClean="0">
                <a:solidFill>
                  <a:schemeClr val="bg1"/>
                </a:solidFill>
              </a:rPr>
              <a:t>GitLab</a:t>
            </a:r>
            <a:r>
              <a:rPr lang="en-US" dirty="0" smtClean="0">
                <a:solidFill>
                  <a:schemeClr val="bg1"/>
                </a:solidFill>
              </a:rPr>
              <a:t> was developed by </a:t>
            </a:r>
            <a:r>
              <a:rPr lang="en-US" dirty="0" err="1" smtClean="0">
                <a:solidFill>
                  <a:schemeClr val="bg1"/>
                </a:solidFill>
              </a:rPr>
              <a:t>Dmitriy</a:t>
            </a:r>
            <a:r>
              <a:rPr lang="en-US" dirty="0" smtClean="0">
                <a:solidFill>
                  <a:schemeClr val="bg1"/>
                </a:solidFill>
              </a:rPr>
              <a:t> </a:t>
            </a:r>
            <a:r>
              <a:rPr lang="en-US" dirty="0" err="1" smtClean="0">
                <a:solidFill>
                  <a:schemeClr val="bg1"/>
                </a:solidFill>
              </a:rPr>
              <a:t>Zaporozhets</a:t>
            </a:r>
            <a:r>
              <a:rPr lang="en-US" dirty="0" smtClean="0">
                <a:solidFill>
                  <a:schemeClr val="bg1"/>
                </a:solidFill>
              </a:rPr>
              <a:t> and Valery </a:t>
            </a:r>
            <a:r>
              <a:rPr lang="en-US" dirty="0" err="1" smtClean="0">
                <a:solidFill>
                  <a:schemeClr val="bg1"/>
                </a:solidFill>
              </a:rPr>
              <a:t>Sizov</a:t>
            </a:r>
            <a:r>
              <a:rPr lang="en-US" dirty="0" smtClean="0">
                <a:solidFill>
                  <a:schemeClr val="bg1"/>
                </a:solidFill>
              </a:rPr>
              <a:t> </a:t>
            </a:r>
          </a:p>
          <a:p>
            <a:r>
              <a:rPr lang="en-US" dirty="0" smtClean="0">
                <a:solidFill>
                  <a:schemeClr val="bg1"/>
                </a:solidFill>
              </a:rPr>
              <a:t>• </a:t>
            </a:r>
            <a:r>
              <a:rPr lang="en-US" dirty="0" err="1" smtClean="0">
                <a:solidFill>
                  <a:schemeClr val="bg1"/>
                </a:solidFill>
              </a:rPr>
              <a:t>GitLab</a:t>
            </a:r>
            <a:r>
              <a:rPr lang="en-US" dirty="0" smtClean="0">
                <a:solidFill>
                  <a:schemeClr val="bg1"/>
                </a:solidFill>
              </a:rPr>
              <a:t> is open-source for community edition. • It allows users to make public repository. </a:t>
            </a:r>
          </a:p>
          <a:p>
            <a:r>
              <a:rPr lang="en-US" dirty="0" smtClean="0">
                <a:solidFill>
                  <a:schemeClr val="bg1"/>
                </a:solidFill>
              </a:rPr>
              <a:t>• </a:t>
            </a:r>
            <a:r>
              <a:rPr lang="en-US" dirty="0" err="1" smtClean="0">
                <a:solidFill>
                  <a:schemeClr val="bg1"/>
                </a:solidFill>
              </a:rPr>
              <a:t>GitLab</a:t>
            </a:r>
            <a:r>
              <a:rPr lang="en-US" dirty="0" smtClean="0">
                <a:solidFill>
                  <a:schemeClr val="bg1"/>
                </a:solidFill>
              </a:rPr>
              <a:t> also provides free private repository. </a:t>
            </a:r>
          </a:p>
          <a:p>
            <a:r>
              <a:rPr lang="en-US" dirty="0" smtClean="0">
                <a:solidFill>
                  <a:schemeClr val="bg1"/>
                </a:solidFill>
              </a:rPr>
              <a:t>• </a:t>
            </a:r>
            <a:r>
              <a:rPr lang="en-US" dirty="0" err="1" smtClean="0">
                <a:solidFill>
                  <a:schemeClr val="bg1"/>
                </a:solidFill>
              </a:rPr>
              <a:t>GitLab</a:t>
            </a:r>
            <a:r>
              <a:rPr lang="en-US" dirty="0" smtClean="0">
                <a:solidFill>
                  <a:schemeClr val="bg1"/>
                </a:solidFill>
              </a:rPr>
              <a:t> is freely available and open is source for community edition </a:t>
            </a:r>
          </a:p>
          <a:p>
            <a:r>
              <a:rPr lang="en-US" dirty="0" smtClean="0">
                <a:solidFill>
                  <a:schemeClr val="bg1"/>
                </a:solidFill>
              </a:rPr>
              <a:t>• </a:t>
            </a:r>
            <a:r>
              <a:rPr lang="en-US" dirty="0" err="1" smtClean="0">
                <a:solidFill>
                  <a:schemeClr val="bg1"/>
                </a:solidFill>
              </a:rPr>
              <a:t>GitLab</a:t>
            </a:r>
            <a:r>
              <a:rPr lang="en-US" dirty="0" smtClean="0">
                <a:solidFill>
                  <a:schemeClr val="bg1"/>
                </a:solidFill>
              </a:rPr>
              <a:t> allows users to see project development charts. </a:t>
            </a:r>
          </a:p>
          <a:p>
            <a:r>
              <a:rPr lang="en-US" dirty="0" smtClean="0">
                <a:solidFill>
                  <a:schemeClr val="bg1"/>
                </a:solidFill>
              </a:rPr>
              <a:t>• </a:t>
            </a:r>
            <a:r>
              <a:rPr lang="en-US" dirty="0" err="1" smtClean="0">
                <a:solidFill>
                  <a:schemeClr val="bg1"/>
                </a:solidFill>
              </a:rPr>
              <a:t>GitLab</a:t>
            </a:r>
            <a:r>
              <a:rPr lang="en-US" dirty="0" smtClean="0">
                <a:solidFill>
                  <a:schemeClr val="bg1"/>
                </a:solidFill>
              </a:rPr>
              <a:t> is freely available and open is source for community edition </a:t>
            </a:r>
          </a:p>
          <a:p>
            <a:r>
              <a:rPr lang="en-US" dirty="0" smtClean="0">
                <a:solidFill>
                  <a:schemeClr val="bg1"/>
                </a:solidFill>
              </a:rPr>
              <a:t>• It is a cloud-native application and is highly secure. </a:t>
            </a:r>
          </a:p>
          <a:p>
            <a:r>
              <a:rPr lang="en-US" dirty="0" smtClean="0">
                <a:solidFill>
                  <a:schemeClr val="bg1"/>
                </a:solidFill>
              </a:rPr>
              <a:t>• </a:t>
            </a:r>
            <a:r>
              <a:rPr lang="en-US" dirty="0" err="1" smtClean="0">
                <a:solidFill>
                  <a:schemeClr val="bg1"/>
                </a:solidFill>
              </a:rPr>
              <a:t>GitLab</a:t>
            </a:r>
            <a:r>
              <a:rPr lang="en-US" dirty="0" smtClean="0">
                <a:solidFill>
                  <a:schemeClr val="bg1"/>
                </a:solidFill>
              </a:rPr>
              <a:t> is available with many bugs and it makes user experience sloppy. </a:t>
            </a:r>
          </a:p>
          <a:p>
            <a:r>
              <a:rPr lang="en-US" dirty="0" smtClean="0">
                <a:solidFill>
                  <a:schemeClr val="bg1"/>
                </a:solidFill>
              </a:rPr>
              <a:t>• It is difficult to manage code reviews for the first timers. </a:t>
            </a:r>
            <a:endParaRPr lang="en-US" dirty="0">
              <a:solidFill>
                <a:schemeClr val="bg1"/>
              </a:solidFill>
            </a:endParaRPr>
          </a:p>
        </p:txBody>
      </p:sp>
      <p:pic>
        <p:nvPicPr>
          <p:cNvPr id="1027" name="Picture 3" descr="C:\Users\Admin\Pictures\Camera Roll\cloud\github-vs-gitlab.jpg"/>
          <p:cNvPicPr>
            <a:picLocks noChangeAspect="1" noChangeArrowheads="1"/>
          </p:cNvPicPr>
          <p:nvPr/>
        </p:nvPicPr>
        <p:blipFill>
          <a:blip r:embed="rId2" cstate="print"/>
          <a:srcRect l="3750" t="14667" r="5250" b="25333"/>
          <a:stretch>
            <a:fillRect/>
          </a:stretch>
        </p:blipFill>
        <p:spPr bwMode="auto">
          <a:xfrm>
            <a:off x="838200" y="0"/>
            <a:ext cx="7162800" cy="152013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Application of </a:t>
            </a:r>
            <a:r>
              <a:rPr lang="en-US" dirty="0" err="1" smtClean="0">
                <a:solidFill>
                  <a:schemeClr val="bg1"/>
                </a:solidFill>
              </a:rPr>
              <a:t>Github</a:t>
            </a:r>
            <a:endParaRPr lang="en-US" dirty="0">
              <a:solidFill>
                <a:schemeClr val="bg1"/>
              </a:solidFill>
            </a:endParaRPr>
          </a:p>
        </p:txBody>
      </p:sp>
      <p:sp>
        <p:nvSpPr>
          <p:cNvPr id="3" name="Rectangle 2"/>
          <p:cNvSpPr/>
          <p:nvPr/>
        </p:nvSpPr>
        <p:spPr>
          <a:xfrm>
            <a:off x="304800" y="1295400"/>
            <a:ext cx="8686800" cy="4524315"/>
          </a:xfrm>
          <a:prstGeom prst="rect">
            <a:avLst/>
          </a:prstGeom>
        </p:spPr>
        <p:txBody>
          <a:bodyPr wrap="square">
            <a:spAutoFit/>
          </a:bodyPr>
          <a:lstStyle/>
          <a:p>
            <a:r>
              <a:rPr lang="en-US" sz="2400" dirty="0" smtClean="0">
                <a:solidFill>
                  <a:schemeClr val="bg1"/>
                </a:solidFill>
              </a:rPr>
              <a:t>• It Makes It Easy to Contribute to Your Open Source Projects </a:t>
            </a:r>
          </a:p>
          <a:p>
            <a:r>
              <a:rPr lang="en-US" sz="2400" dirty="0" smtClean="0">
                <a:solidFill>
                  <a:schemeClr val="bg1"/>
                </a:solidFill>
              </a:rPr>
              <a:t>• Documentation</a:t>
            </a:r>
          </a:p>
          <a:p>
            <a:r>
              <a:rPr lang="en-US" sz="2400" dirty="0" smtClean="0">
                <a:solidFill>
                  <a:schemeClr val="bg1"/>
                </a:solidFill>
              </a:rPr>
              <a:t>• Showcase Your Work </a:t>
            </a:r>
          </a:p>
          <a:p>
            <a:r>
              <a:rPr lang="en-US" sz="2400" dirty="0" smtClean="0">
                <a:solidFill>
                  <a:schemeClr val="bg1"/>
                </a:solidFill>
              </a:rPr>
              <a:t>• Markdown (text editor) </a:t>
            </a:r>
          </a:p>
          <a:p>
            <a:r>
              <a:rPr lang="en-US" sz="2400" dirty="0" smtClean="0">
                <a:solidFill>
                  <a:schemeClr val="bg1"/>
                </a:solidFill>
              </a:rPr>
              <a:t>• </a:t>
            </a:r>
            <a:r>
              <a:rPr lang="en-US" sz="2400" dirty="0" err="1" smtClean="0">
                <a:solidFill>
                  <a:schemeClr val="bg1"/>
                </a:solidFill>
              </a:rPr>
              <a:t>GitHub</a:t>
            </a:r>
            <a:r>
              <a:rPr lang="en-US" sz="2400" dirty="0" smtClean="0">
                <a:solidFill>
                  <a:schemeClr val="bg1"/>
                </a:solidFill>
              </a:rPr>
              <a:t> is a Repository </a:t>
            </a:r>
          </a:p>
          <a:p>
            <a:r>
              <a:rPr lang="en-US" sz="2400" dirty="0" smtClean="0">
                <a:solidFill>
                  <a:schemeClr val="bg1"/>
                </a:solidFill>
              </a:rPr>
              <a:t>• Track Changes in Your Code Across Versions </a:t>
            </a:r>
          </a:p>
          <a:p>
            <a:r>
              <a:rPr lang="en-US" sz="2400" dirty="0" smtClean="0">
                <a:solidFill>
                  <a:schemeClr val="bg1"/>
                </a:solidFill>
              </a:rPr>
              <a:t>• Integration Options </a:t>
            </a:r>
            <a:r>
              <a:rPr lang="en-US" sz="2400" dirty="0" err="1" smtClean="0">
                <a:solidFill>
                  <a:schemeClr val="bg1"/>
                </a:solidFill>
              </a:rPr>
              <a:t>GitHub</a:t>
            </a:r>
            <a:r>
              <a:rPr lang="en-US" sz="2400" dirty="0" smtClean="0">
                <a:solidFill>
                  <a:schemeClr val="bg1"/>
                </a:solidFill>
              </a:rPr>
              <a:t> can integrate with common platforms such as Amazon and Google Cloud, services such as Code Climate to track your feedback, and can highlight syntax in over 200 different programming languages. </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Application of </a:t>
            </a:r>
            <a:r>
              <a:rPr lang="en-US" dirty="0" err="1" smtClean="0">
                <a:solidFill>
                  <a:schemeClr val="bg1"/>
                </a:solidFill>
              </a:rPr>
              <a:t>Github</a:t>
            </a:r>
            <a:endParaRPr lang="en-US" dirty="0">
              <a:solidFill>
                <a:schemeClr val="bg1"/>
              </a:solidFill>
            </a:endParaRPr>
          </a:p>
        </p:txBody>
      </p:sp>
      <p:sp>
        <p:nvSpPr>
          <p:cNvPr id="3" name="Rectangle 2"/>
          <p:cNvSpPr/>
          <p:nvPr/>
        </p:nvSpPr>
        <p:spPr>
          <a:xfrm>
            <a:off x="304800" y="1447800"/>
            <a:ext cx="8610600" cy="4401205"/>
          </a:xfrm>
          <a:prstGeom prst="rect">
            <a:avLst/>
          </a:prstGeom>
        </p:spPr>
        <p:txBody>
          <a:bodyPr wrap="square">
            <a:spAutoFit/>
          </a:bodyPr>
          <a:lstStyle/>
          <a:p>
            <a:r>
              <a:rPr lang="en-US" sz="2800" dirty="0" err="1" smtClean="0">
                <a:solidFill>
                  <a:schemeClr val="bg1"/>
                </a:solidFill>
              </a:rPr>
              <a:t>DevOps</a:t>
            </a:r>
            <a:r>
              <a:rPr lang="en-US" sz="2800" dirty="0" smtClean="0">
                <a:solidFill>
                  <a:schemeClr val="bg1"/>
                </a:solidFill>
              </a:rPr>
              <a:t> that encourages the companies to use techniques that help developers and operations teams to work together. </a:t>
            </a:r>
            <a:r>
              <a:rPr lang="en-US" sz="2800" dirty="0" err="1" smtClean="0">
                <a:solidFill>
                  <a:schemeClr val="bg1"/>
                </a:solidFill>
              </a:rPr>
              <a:t>GitHub</a:t>
            </a:r>
            <a:r>
              <a:rPr lang="en-US" sz="2800" dirty="0" smtClean="0">
                <a:solidFill>
                  <a:schemeClr val="bg1"/>
                </a:solidFill>
              </a:rPr>
              <a:t> has played a vital role in </a:t>
            </a:r>
            <a:r>
              <a:rPr lang="en-US" sz="2800" dirty="0" err="1" smtClean="0">
                <a:solidFill>
                  <a:schemeClr val="bg1"/>
                </a:solidFill>
              </a:rPr>
              <a:t>DevOps</a:t>
            </a:r>
            <a:r>
              <a:rPr lang="en-US" sz="2800" dirty="0" smtClean="0">
                <a:solidFill>
                  <a:schemeClr val="bg1"/>
                </a:solidFill>
              </a:rPr>
              <a:t> method (</a:t>
            </a:r>
            <a:r>
              <a:rPr lang="en-US" sz="2800" dirty="0" err="1" smtClean="0">
                <a:solidFill>
                  <a:schemeClr val="bg1"/>
                </a:solidFill>
              </a:rPr>
              <a:t>Bissyande</a:t>
            </a:r>
            <a:r>
              <a:rPr lang="en-US" sz="2800" dirty="0" smtClean="0">
                <a:solidFill>
                  <a:schemeClr val="bg1"/>
                </a:solidFill>
              </a:rPr>
              <a:t> et al., 2013). Apart from these methods companies and developers had to wait for the testing feedback to know the bugs and fix them. One of the most recent methodology implemented by the companies is continuous integration (CI) and continuous development (CD). </a:t>
            </a:r>
            <a:endParaRPr lang="en-US" sz="280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solidFill>
                  <a:schemeClr val="bg1"/>
                </a:solidFill>
              </a:rPr>
              <a:t>Conclusion</a:t>
            </a:r>
            <a:endParaRPr lang="en-US" sz="4400" dirty="0">
              <a:solidFill>
                <a:schemeClr val="bg1"/>
              </a:solidFill>
            </a:endParaRPr>
          </a:p>
        </p:txBody>
      </p:sp>
      <p:sp>
        <p:nvSpPr>
          <p:cNvPr id="3" name="Rectangle 2"/>
          <p:cNvSpPr/>
          <p:nvPr/>
        </p:nvSpPr>
        <p:spPr>
          <a:xfrm>
            <a:off x="533400" y="1524000"/>
            <a:ext cx="8305800" cy="3970318"/>
          </a:xfrm>
          <a:prstGeom prst="rect">
            <a:avLst/>
          </a:prstGeom>
        </p:spPr>
        <p:txBody>
          <a:bodyPr wrap="square">
            <a:spAutoFit/>
          </a:bodyPr>
          <a:lstStyle/>
          <a:p>
            <a:r>
              <a:rPr lang="en-US" sz="2800" dirty="0" err="1" smtClean="0">
                <a:solidFill>
                  <a:schemeClr val="bg1"/>
                </a:solidFill>
              </a:rPr>
              <a:t>GitHub</a:t>
            </a:r>
            <a:r>
              <a:rPr lang="en-US" sz="2800" dirty="0" smtClean="0">
                <a:solidFill>
                  <a:schemeClr val="bg1"/>
                </a:solidFill>
              </a:rPr>
              <a:t> plays a vital role in assisting projects with a large number of distributed users by providing an open development environment and a simple user-friendly interface which showcases all the activities that take place within a given project. This promotes a better understanding of the project within the team members and a better collaboration with minimal communication needs. </a:t>
            </a:r>
            <a:endParaRPr lang="en-US" sz="2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Introduction</a:t>
            </a:r>
            <a:endParaRPr lang="en-US" dirty="0">
              <a:solidFill>
                <a:schemeClr val="bg1"/>
              </a:solidFill>
            </a:endParaRPr>
          </a:p>
        </p:txBody>
      </p:sp>
      <p:sp>
        <p:nvSpPr>
          <p:cNvPr id="4" name="Rectangle 3"/>
          <p:cNvSpPr/>
          <p:nvPr/>
        </p:nvSpPr>
        <p:spPr>
          <a:xfrm>
            <a:off x="914400" y="1600200"/>
            <a:ext cx="6858000" cy="2246769"/>
          </a:xfrm>
          <a:prstGeom prst="rect">
            <a:avLst/>
          </a:prstGeom>
        </p:spPr>
        <p:txBody>
          <a:bodyPr wrap="square">
            <a:spAutoFit/>
          </a:bodyPr>
          <a:lstStyle/>
          <a:p>
            <a:r>
              <a:rPr lang="en-US" sz="2800" dirty="0" err="1" smtClean="0">
                <a:solidFill>
                  <a:prstClr val="black"/>
                </a:solidFill>
              </a:rPr>
              <a:t>Icloud</a:t>
            </a:r>
            <a:r>
              <a:rPr lang="en-US" sz="2800" dirty="0" smtClean="0">
                <a:solidFill>
                  <a:prstClr val="black"/>
                </a:solidFill>
              </a:rPr>
              <a:t> is a cloud storage and cloud computing from Apple launched on </a:t>
            </a:r>
            <a:r>
              <a:rPr lang="en-US" sz="2800" dirty="0" err="1" smtClean="0">
                <a:solidFill>
                  <a:prstClr val="black"/>
                </a:solidFill>
              </a:rPr>
              <a:t>october</a:t>
            </a:r>
            <a:r>
              <a:rPr lang="en-US" sz="2800" dirty="0" smtClean="0">
                <a:solidFill>
                  <a:prstClr val="black"/>
                </a:solidFill>
              </a:rPr>
              <a:t> 12 2011.</a:t>
            </a:r>
          </a:p>
          <a:p>
            <a:r>
              <a:rPr lang="en-US" sz="2800" dirty="0" smtClean="0">
                <a:solidFill>
                  <a:prstClr val="black"/>
                </a:solidFill>
              </a:rPr>
              <a:t>The service allows users to store data such as music or </a:t>
            </a:r>
            <a:r>
              <a:rPr lang="en-US" sz="2800" dirty="0" err="1" smtClean="0">
                <a:solidFill>
                  <a:prstClr val="black"/>
                </a:solidFill>
              </a:rPr>
              <a:t>ios</a:t>
            </a:r>
            <a:r>
              <a:rPr lang="en-US" sz="2800" dirty="0" smtClean="0">
                <a:solidFill>
                  <a:prstClr val="black"/>
                </a:solidFill>
              </a:rPr>
              <a:t> applications.</a:t>
            </a:r>
            <a:endParaRPr lang="en-US" sz="2800" dirty="0">
              <a:solidFill>
                <a:prstClr val="black"/>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00"/>
            <a:ext cx="8363187" cy="186204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15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THANKYOU</a:t>
            </a:r>
            <a:endParaRPr lang="en-US" sz="115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762000" y="1371600"/>
            <a:ext cx="6477000" cy="2677656"/>
          </a:xfrm>
          <a:prstGeom prst="rect">
            <a:avLst/>
          </a:prstGeom>
        </p:spPr>
        <p:txBody>
          <a:bodyPr wrap="square">
            <a:spAutoFit/>
          </a:bodyPr>
          <a:lstStyle/>
          <a:p>
            <a:r>
              <a:rPr lang="en-US" sz="2800" dirty="0" smtClean="0">
                <a:solidFill>
                  <a:prstClr val="black"/>
                </a:solidFill>
              </a:rPr>
              <a:t>Anything you purchase from the iTunes Store, App Store, and </a:t>
            </a:r>
            <a:r>
              <a:rPr lang="en-US" sz="2800" dirty="0" err="1" smtClean="0">
                <a:solidFill>
                  <a:prstClr val="black"/>
                </a:solidFill>
              </a:rPr>
              <a:t>iBooks</a:t>
            </a:r>
            <a:r>
              <a:rPr lang="en-US" sz="2800" dirty="0" smtClean="0">
                <a:solidFill>
                  <a:prstClr val="black"/>
                </a:solidFill>
              </a:rPr>
              <a:t> Store is automatically available on all your devices. You can also access past purchases from any of your devices. </a:t>
            </a:r>
            <a:endParaRPr lang="en-US" sz="2800" dirty="0">
              <a:solidFill>
                <a:prstClr val="black"/>
              </a:solidFill>
            </a:endParaRPr>
          </a:p>
        </p:txBody>
      </p:sp>
      <p:sp>
        <p:nvSpPr>
          <p:cNvPr id="4" name="Title 3"/>
          <p:cNvSpPr>
            <a:spLocks noGrp="1"/>
          </p:cNvSpPr>
          <p:nvPr>
            <p:ph type="title"/>
          </p:nvPr>
        </p:nvSpPr>
        <p:spPr>
          <a:xfrm>
            <a:off x="457200" y="533400"/>
            <a:ext cx="8229600" cy="1143000"/>
          </a:xfrm>
        </p:spPr>
        <p:txBody>
          <a:bodyPr>
            <a:normAutofit fontScale="90000"/>
          </a:bodyPr>
          <a:lstStyle/>
          <a:p>
            <a:r>
              <a:rPr lang="en-US" dirty="0" smtClean="0">
                <a:solidFill>
                  <a:prstClr val="black"/>
                </a:solidFill>
              </a:rPr>
              <a:t>Content everywhere</a:t>
            </a:r>
            <a:br>
              <a:rPr lang="en-US" dirty="0" smtClean="0">
                <a:solidFill>
                  <a:prstClr val="black"/>
                </a:solidFill>
              </a:rPr>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Basic Features of </a:t>
            </a:r>
            <a:r>
              <a:rPr lang="en-US" dirty="0" err="1" smtClean="0">
                <a:solidFill>
                  <a:schemeClr val="bg1"/>
                </a:solidFill>
              </a:rPr>
              <a:t>iCLOUD</a:t>
            </a:r>
            <a:endParaRPr lang="en-US" dirty="0">
              <a:solidFill>
                <a:schemeClr val="bg1"/>
              </a:solidFill>
            </a:endParaRPr>
          </a:p>
        </p:txBody>
      </p:sp>
      <p:sp>
        <p:nvSpPr>
          <p:cNvPr id="3" name="Rectangle 2"/>
          <p:cNvSpPr/>
          <p:nvPr/>
        </p:nvSpPr>
        <p:spPr>
          <a:xfrm>
            <a:off x="304800" y="1524000"/>
            <a:ext cx="6858000" cy="3477875"/>
          </a:xfrm>
          <a:prstGeom prst="rect">
            <a:avLst/>
          </a:prstGeom>
        </p:spPr>
        <p:txBody>
          <a:bodyPr wrap="square">
            <a:spAutoFit/>
          </a:bodyPr>
          <a:lstStyle/>
          <a:p>
            <a:r>
              <a:rPr lang="en-US" sz="2000" dirty="0" smtClean="0">
                <a:solidFill>
                  <a:prstClr val="black"/>
                </a:solidFill>
              </a:rPr>
              <a:t>The cloud-based system allows users to store:</a:t>
            </a:r>
          </a:p>
          <a:p>
            <a:pPr>
              <a:buFont typeface="Arial" pitchFamily="34" charset="0"/>
              <a:buChar char="•"/>
            </a:pPr>
            <a:r>
              <a:rPr lang="en-US" sz="2000" dirty="0" smtClean="0">
                <a:solidFill>
                  <a:prstClr val="black"/>
                </a:solidFill>
              </a:rPr>
              <a:t>Music</a:t>
            </a:r>
          </a:p>
          <a:p>
            <a:pPr>
              <a:buFont typeface="Arial" pitchFamily="34" charset="0"/>
              <a:buChar char="•"/>
            </a:pPr>
            <a:r>
              <a:rPr lang="en-US" sz="2000" dirty="0" smtClean="0">
                <a:solidFill>
                  <a:prstClr val="black"/>
                </a:solidFill>
              </a:rPr>
              <a:t>Photos</a:t>
            </a:r>
          </a:p>
          <a:p>
            <a:pPr>
              <a:buFont typeface="Arial" pitchFamily="34" charset="0"/>
              <a:buChar char="•"/>
            </a:pPr>
            <a:r>
              <a:rPr lang="en-US" sz="2000" dirty="0" smtClean="0">
                <a:solidFill>
                  <a:prstClr val="black"/>
                </a:solidFill>
              </a:rPr>
              <a:t>Applications</a:t>
            </a:r>
          </a:p>
          <a:p>
            <a:pPr>
              <a:buFont typeface="Arial" pitchFamily="34" charset="0"/>
              <a:buChar char="•"/>
            </a:pPr>
            <a:r>
              <a:rPr lang="en-US" sz="2000" dirty="0" smtClean="0">
                <a:solidFill>
                  <a:prstClr val="black"/>
                </a:solidFill>
              </a:rPr>
              <a:t>Documents</a:t>
            </a:r>
          </a:p>
          <a:p>
            <a:pPr>
              <a:buFont typeface="Arial" pitchFamily="34" charset="0"/>
              <a:buChar char="•"/>
            </a:pPr>
            <a:r>
              <a:rPr lang="en-US" sz="2000" dirty="0" smtClean="0">
                <a:solidFill>
                  <a:prstClr val="black"/>
                </a:solidFill>
              </a:rPr>
              <a:t>Bookmark</a:t>
            </a:r>
          </a:p>
          <a:p>
            <a:pPr>
              <a:buFont typeface="Arial" pitchFamily="34" charset="0"/>
              <a:buChar char="•"/>
            </a:pPr>
            <a:r>
              <a:rPr lang="en-US" sz="2000" dirty="0" smtClean="0">
                <a:solidFill>
                  <a:prstClr val="black"/>
                </a:solidFill>
              </a:rPr>
              <a:t>Reminders</a:t>
            </a:r>
          </a:p>
          <a:p>
            <a:pPr>
              <a:buFont typeface="Arial" pitchFamily="34" charset="0"/>
              <a:buChar char="•"/>
            </a:pPr>
            <a:r>
              <a:rPr lang="en-US" sz="2000" dirty="0" smtClean="0">
                <a:solidFill>
                  <a:prstClr val="black"/>
                </a:solidFill>
              </a:rPr>
              <a:t>Backups</a:t>
            </a:r>
          </a:p>
          <a:p>
            <a:pPr>
              <a:buFont typeface="Arial" pitchFamily="34" charset="0"/>
              <a:buChar char="•"/>
            </a:pPr>
            <a:r>
              <a:rPr lang="en-US" sz="2000" dirty="0" err="1" smtClean="0">
                <a:solidFill>
                  <a:prstClr val="black"/>
                </a:solidFill>
              </a:rPr>
              <a:t>Ibooks</a:t>
            </a:r>
            <a:endParaRPr lang="en-US" sz="2000" dirty="0" smtClean="0">
              <a:solidFill>
                <a:prstClr val="black"/>
              </a:solidFill>
            </a:endParaRPr>
          </a:p>
          <a:p>
            <a:pPr>
              <a:buFont typeface="Arial" pitchFamily="34" charset="0"/>
              <a:buChar char="•"/>
            </a:pPr>
            <a:r>
              <a:rPr lang="en-US" sz="2000" dirty="0" smtClean="0">
                <a:solidFill>
                  <a:prstClr val="black"/>
                </a:solidFill>
              </a:rPr>
              <a:t>Contacts and provides </a:t>
            </a:r>
            <a:r>
              <a:rPr lang="en-US" sz="2000" dirty="0" err="1" smtClean="0">
                <a:solidFill>
                  <a:prstClr val="black"/>
                </a:solidFill>
              </a:rPr>
              <a:t>apalt</a:t>
            </a:r>
            <a:r>
              <a:rPr lang="en-US" sz="2000" dirty="0" smtClean="0">
                <a:solidFill>
                  <a:prstClr val="black"/>
                </a:solidFill>
              </a:rPr>
              <a:t> form for Apple’s email</a:t>
            </a:r>
          </a:p>
          <a:p>
            <a:r>
              <a:rPr lang="en-US" sz="2000" dirty="0" smtClean="0">
                <a:solidFill>
                  <a:prstClr val="black"/>
                </a:solidFill>
              </a:rPr>
              <a:t> Services and Calendars</a:t>
            </a:r>
            <a:endParaRPr lang="en-US" sz="2000" dirty="0">
              <a:solidFill>
                <a:prstClr val="black"/>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Photos and Video </a:t>
            </a:r>
            <a:endParaRPr lang="en-US" dirty="0">
              <a:solidFill>
                <a:schemeClr val="bg1"/>
              </a:solidFill>
            </a:endParaRPr>
          </a:p>
        </p:txBody>
      </p:sp>
      <p:sp>
        <p:nvSpPr>
          <p:cNvPr id="3" name="Rectangle 2"/>
          <p:cNvSpPr/>
          <p:nvPr/>
        </p:nvSpPr>
        <p:spPr>
          <a:xfrm>
            <a:off x="533400" y="1371600"/>
            <a:ext cx="8077200" cy="2677656"/>
          </a:xfrm>
          <a:prstGeom prst="rect">
            <a:avLst/>
          </a:prstGeom>
        </p:spPr>
        <p:txBody>
          <a:bodyPr wrap="square">
            <a:spAutoFit/>
          </a:bodyPr>
          <a:lstStyle/>
          <a:p>
            <a:r>
              <a:rPr lang="en-US" sz="2400" dirty="0" err="1" smtClean="0">
                <a:solidFill>
                  <a:prstClr val="black"/>
                </a:solidFill>
              </a:rPr>
              <a:t>iCloud</a:t>
            </a:r>
            <a:r>
              <a:rPr lang="en-US" sz="2400" dirty="0" smtClean="0">
                <a:solidFill>
                  <a:prstClr val="black"/>
                </a:solidFill>
              </a:rPr>
              <a:t> service which allows users to store the most recent 1,000 photos on the </a:t>
            </a:r>
            <a:r>
              <a:rPr lang="en-US" sz="2400" dirty="0" err="1" smtClean="0">
                <a:solidFill>
                  <a:prstClr val="black"/>
                </a:solidFill>
              </a:rPr>
              <a:t>iCloud</a:t>
            </a:r>
            <a:r>
              <a:rPr lang="en-US" sz="2400" dirty="0" smtClean="0">
                <a:solidFill>
                  <a:prstClr val="black"/>
                </a:solidFill>
              </a:rPr>
              <a:t> servers up to 30 days free of charge. When a photo is taken on a device with Photo Stream enabled, it is automatically uploaded to the </a:t>
            </a:r>
            <a:r>
              <a:rPr lang="en-US" sz="2400" dirty="0" err="1" smtClean="0">
                <a:solidFill>
                  <a:prstClr val="black"/>
                </a:solidFill>
              </a:rPr>
              <a:t>iCloud</a:t>
            </a:r>
            <a:r>
              <a:rPr lang="en-US" sz="2400" dirty="0" smtClean="0">
                <a:solidFill>
                  <a:prstClr val="black"/>
                </a:solidFill>
              </a:rPr>
              <a:t> servers; from there, it is automatically pushed to the rest of device you have got.</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Find My </a:t>
            </a:r>
            <a:r>
              <a:rPr lang="en-US" dirty="0" err="1" smtClean="0">
                <a:solidFill>
                  <a:schemeClr val="bg1"/>
                </a:solidFill>
              </a:rPr>
              <a:t>iphone</a:t>
            </a:r>
            <a:endParaRPr lang="en-US" dirty="0">
              <a:solidFill>
                <a:schemeClr val="bg1"/>
              </a:solidFill>
            </a:endParaRPr>
          </a:p>
        </p:txBody>
      </p:sp>
      <p:sp>
        <p:nvSpPr>
          <p:cNvPr id="3" name="Rectangle 2"/>
          <p:cNvSpPr/>
          <p:nvPr/>
        </p:nvSpPr>
        <p:spPr>
          <a:xfrm>
            <a:off x="457200" y="1447800"/>
            <a:ext cx="8305800" cy="2677656"/>
          </a:xfrm>
          <a:prstGeom prst="rect">
            <a:avLst/>
          </a:prstGeom>
        </p:spPr>
        <p:txBody>
          <a:bodyPr wrap="square">
            <a:spAutoFit/>
          </a:bodyPr>
          <a:lstStyle/>
          <a:p>
            <a:r>
              <a:rPr lang="en-US" sz="2800" dirty="0" smtClean="0">
                <a:solidFill>
                  <a:prstClr val="black"/>
                </a:solidFill>
              </a:rPr>
              <a:t>Allows users to track the location of their </a:t>
            </a:r>
            <a:r>
              <a:rPr lang="en-US" sz="2800" dirty="0" err="1" smtClean="0">
                <a:solidFill>
                  <a:prstClr val="black"/>
                </a:solidFill>
              </a:rPr>
              <a:t>ios</a:t>
            </a:r>
            <a:r>
              <a:rPr lang="en-US" sz="2800" dirty="0" smtClean="0">
                <a:solidFill>
                  <a:prstClr val="black"/>
                </a:solidFill>
              </a:rPr>
              <a:t> device or Mac. </a:t>
            </a:r>
            <a:r>
              <a:rPr lang="en-US" sz="2800" dirty="0" err="1" smtClean="0">
                <a:solidFill>
                  <a:prstClr val="black"/>
                </a:solidFill>
              </a:rPr>
              <a:t>Auser</a:t>
            </a:r>
            <a:r>
              <a:rPr lang="en-US" sz="2800" dirty="0" smtClean="0">
                <a:solidFill>
                  <a:prstClr val="black"/>
                </a:solidFill>
              </a:rPr>
              <a:t> can see the device’s approximate location on a map and display a message or play a sound on the device (even if it is set to silent), change the password on the </a:t>
            </a:r>
            <a:r>
              <a:rPr lang="en-US" sz="2800" dirty="0" err="1" smtClean="0">
                <a:solidFill>
                  <a:prstClr val="black"/>
                </a:solidFill>
              </a:rPr>
              <a:t>device,and</a:t>
            </a:r>
            <a:r>
              <a:rPr lang="en-US" sz="2800" dirty="0" smtClean="0">
                <a:solidFill>
                  <a:prstClr val="black"/>
                </a:solidFill>
              </a:rPr>
              <a:t> remotely erase its contents.</a:t>
            </a:r>
            <a:endParaRPr lang="en-US" sz="2800" dirty="0">
              <a:solidFill>
                <a:prstClr val="white"/>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iCloud</a:t>
            </a:r>
            <a:r>
              <a:rPr lang="en-US" dirty="0" smtClean="0">
                <a:solidFill>
                  <a:schemeClr val="bg1"/>
                </a:solidFill>
              </a:rPr>
              <a:t> Key-chain</a:t>
            </a:r>
            <a:endParaRPr lang="en-US" dirty="0">
              <a:solidFill>
                <a:schemeClr val="bg1"/>
              </a:solidFill>
            </a:endParaRPr>
          </a:p>
        </p:txBody>
      </p:sp>
      <p:sp>
        <p:nvSpPr>
          <p:cNvPr id="3" name="Rectangle 2"/>
          <p:cNvSpPr/>
          <p:nvPr/>
        </p:nvSpPr>
        <p:spPr>
          <a:xfrm>
            <a:off x="457200" y="1600200"/>
            <a:ext cx="8382000" cy="2246769"/>
          </a:xfrm>
          <a:prstGeom prst="rect">
            <a:avLst/>
          </a:prstGeom>
        </p:spPr>
        <p:txBody>
          <a:bodyPr wrap="square">
            <a:spAutoFit/>
          </a:bodyPr>
          <a:lstStyle/>
          <a:p>
            <a:r>
              <a:rPr lang="en-US" sz="2800" dirty="0" smtClean="0">
                <a:solidFill>
                  <a:prstClr val="black"/>
                </a:solidFill>
              </a:rPr>
              <a:t>Keeps website, credit card, and Wi-Fi account information up to date across your </a:t>
            </a:r>
            <a:r>
              <a:rPr lang="en-US" sz="2800" dirty="0" err="1" smtClean="0">
                <a:solidFill>
                  <a:prstClr val="black"/>
                </a:solidFill>
              </a:rPr>
              <a:t>iOS</a:t>
            </a:r>
            <a:r>
              <a:rPr lang="en-US" sz="2800" dirty="0" smtClean="0">
                <a:solidFill>
                  <a:prstClr val="black"/>
                </a:solidFill>
              </a:rPr>
              <a:t> devices and Mac computers. It also keeps Internet account names, passwords, and settings up to date on your Mac computers. </a:t>
            </a:r>
            <a:endParaRPr lang="en-US" sz="2800" dirty="0">
              <a:solidFill>
                <a:prstClr val="black"/>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Find My Friends</a:t>
            </a:r>
            <a:endParaRPr lang="en-US" dirty="0">
              <a:solidFill>
                <a:schemeClr val="bg1"/>
              </a:solidFill>
            </a:endParaRPr>
          </a:p>
        </p:txBody>
      </p:sp>
      <p:sp>
        <p:nvSpPr>
          <p:cNvPr id="3" name="Rectangle 2"/>
          <p:cNvSpPr/>
          <p:nvPr/>
        </p:nvSpPr>
        <p:spPr>
          <a:xfrm>
            <a:off x="381000" y="1524000"/>
            <a:ext cx="8458200" cy="3539430"/>
          </a:xfrm>
          <a:prstGeom prst="rect">
            <a:avLst/>
          </a:prstGeom>
        </p:spPr>
        <p:txBody>
          <a:bodyPr wrap="square">
            <a:spAutoFit/>
          </a:bodyPr>
          <a:lstStyle/>
          <a:p>
            <a:pPr>
              <a:buFont typeface="Arial" pitchFamily="34" charset="0"/>
              <a:buChar char="•"/>
            </a:pPr>
            <a:r>
              <a:rPr lang="en-US" sz="3200" dirty="0" smtClean="0">
                <a:solidFill>
                  <a:prstClr val="black"/>
                </a:solidFill>
              </a:rPr>
              <a:t>Find My Friends is very similar to Find My </a:t>
            </a:r>
            <a:r>
              <a:rPr lang="en-US" sz="3200" dirty="0" err="1" smtClean="0">
                <a:solidFill>
                  <a:prstClr val="black"/>
                </a:solidFill>
              </a:rPr>
              <a:t>iPhone</a:t>
            </a:r>
            <a:r>
              <a:rPr lang="en-US" sz="3200" dirty="0" smtClean="0">
                <a:solidFill>
                  <a:prstClr val="black"/>
                </a:solidFill>
              </a:rPr>
              <a:t>, except users can share their location with other friends or family using the feature. </a:t>
            </a:r>
          </a:p>
          <a:p>
            <a:pPr>
              <a:buFont typeface="Arial" pitchFamily="34" charset="0"/>
              <a:buChar char="•"/>
            </a:pPr>
            <a:r>
              <a:rPr lang="en-US" sz="3200" dirty="0" err="1" smtClean="0">
                <a:solidFill>
                  <a:prstClr val="black"/>
                </a:solidFill>
              </a:rPr>
              <a:t>iOS</a:t>
            </a:r>
            <a:r>
              <a:rPr lang="en-US" sz="3200" dirty="0" smtClean="0">
                <a:solidFill>
                  <a:prstClr val="black"/>
                </a:solidFill>
              </a:rPr>
              <a:t> 6 added location-based alerts to notify the user when a device arrives at a certain location </a:t>
            </a:r>
            <a:endParaRPr lang="en-US" sz="3200" dirty="0">
              <a:solidFill>
                <a:prstClr val="black"/>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191</TotalTime>
  <Words>1547</Words>
  <Application>Microsoft Office PowerPoint</Application>
  <PresentationFormat>On-screen Show (4:3)</PresentationFormat>
  <Paragraphs>113</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Concourse</vt:lpstr>
      <vt:lpstr>1_Concourse</vt:lpstr>
      <vt:lpstr>ASSIGNMENT</vt:lpstr>
      <vt:lpstr>Slide 2</vt:lpstr>
      <vt:lpstr>Introduction</vt:lpstr>
      <vt:lpstr>Content everywhere </vt:lpstr>
      <vt:lpstr>Basic Features of iCLOUD</vt:lpstr>
      <vt:lpstr>Photos and Video </vt:lpstr>
      <vt:lpstr>Find My iphone</vt:lpstr>
      <vt:lpstr>iCloud Key-chain</vt:lpstr>
      <vt:lpstr>Find My Friends</vt:lpstr>
      <vt:lpstr>Backup and restore</vt:lpstr>
      <vt:lpstr>Music , Movies ,Books</vt:lpstr>
      <vt:lpstr>Why do we need iCLOUD</vt:lpstr>
      <vt:lpstr>Back to My Mac</vt:lpstr>
      <vt:lpstr>Advantages  </vt:lpstr>
      <vt:lpstr>Disadvantages  </vt:lpstr>
      <vt:lpstr>Conclusion</vt:lpstr>
      <vt:lpstr>Slide 17</vt:lpstr>
      <vt:lpstr>Slide 18</vt:lpstr>
      <vt:lpstr>What is Github?</vt:lpstr>
      <vt:lpstr>History About Github</vt:lpstr>
      <vt:lpstr>METHODOLOGY</vt:lpstr>
      <vt:lpstr>MODELS USED IN GITHUB</vt:lpstr>
      <vt:lpstr>Other products and features of Github: </vt:lpstr>
      <vt:lpstr>Business Model</vt:lpstr>
      <vt:lpstr>CHALLENGES</vt:lpstr>
      <vt:lpstr>Slide 26</vt:lpstr>
      <vt:lpstr>Application of Github</vt:lpstr>
      <vt:lpstr>Application of Github</vt:lpstr>
      <vt:lpstr>Conclusion</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21</cp:revision>
  <dcterms:created xsi:type="dcterms:W3CDTF">2006-08-16T00:00:00Z</dcterms:created>
  <dcterms:modified xsi:type="dcterms:W3CDTF">2022-07-31T06:11:26Z</dcterms:modified>
</cp:coreProperties>
</file>