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9" r:id="rId3"/>
    <p:sldId id="257" r:id="rId4"/>
    <p:sldId id="272" r:id="rId5"/>
    <p:sldId id="267" r:id="rId6"/>
    <p:sldId id="268" r:id="rId7"/>
    <p:sldId id="273" r:id="rId8"/>
    <p:sldId id="270" r:id="rId9"/>
    <p:sldId id="261" r:id="rId10"/>
    <p:sldId id="274" r:id="rId11"/>
    <p:sldId id="263" r:id="rId12"/>
    <p:sldId id="264"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5" d="100"/>
          <a:sy n="85" d="100"/>
        </p:scale>
        <p:origin x="-485" y="-29"/>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4877AC91-E8A9-4E79-BD51-0F6242646FD5}" type="datetimeFigureOut">
              <a:rPr lang="en-US" smtClean="0"/>
              <a:t>8/21/2022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A499BD3B-15C3-490B-B0A1-D82CAA6C8F44}" type="slidenum">
              <a:rPr lang="en-US" smtClean="0"/>
              <a:t>‹#›</a:t>
            </a:fld>
            <a:endParaRPr lang="en-US"/>
          </a:p>
        </p:txBody>
      </p:sp>
    </p:spTree>
    <p:extLst>
      <p:ext uri="{BB962C8B-B14F-4D97-AF65-F5344CB8AC3E}">
        <p14:creationId xmlns:p14="http://schemas.microsoft.com/office/powerpoint/2010/main" val="330775157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877AC91-E8A9-4E79-BD51-0F6242646FD5}" type="datetimeFigureOut">
              <a:rPr lang="en-US" smtClean="0"/>
              <a:t>8/21/2022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99BD3B-15C3-490B-B0A1-D82CAA6C8F44}" type="slidenum">
              <a:rPr lang="en-US" smtClean="0"/>
              <a:t>‹#›</a:t>
            </a:fld>
            <a:endParaRPr lang="en-US"/>
          </a:p>
        </p:txBody>
      </p:sp>
    </p:spTree>
    <p:extLst>
      <p:ext uri="{BB962C8B-B14F-4D97-AF65-F5344CB8AC3E}">
        <p14:creationId xmlns:p14="http://schemas.microsoft.com/office/powerpoint/2010/main" val="3582659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877AC91-E8A9-4E79-BD51-0F6242646FD5}" type="datetimeFigureOut">
              <a:rPr lang="en-US" smtClean="0"/>
              <a:t>8/21/2022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99BD3B-15C3-490B-B0A1-D82CAA6C8F44}" type="slidenum">
              <a:rPr lang="en-US" smtClean="0"/>
              <a:t>‹#›</a:t>
            </a:fld>
            <a:endParaRPr lang="en-US"/>
          </a:p>
        </p:txBody>
      </p:sp>
    </p:spTree>
    <p:extLst>
      <p:ext uri="{BB962C8B-B14F-4D97-AF65-F5344CB8AC3E}">
        <p14:creationId xmlns:p14="http://schemas.microsoft.com/office/powerpoint/2010/main" val="4294596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877AC91-E8A9-4E79-BD51-0F6242646FD5}" type="datetimeFigureOut">
              <a:rPr lang="en-US" smtClean="0"/>
              <a:t>8/21/2022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99BD3B-15C3-490B-B0A1-D82CAA6C8F44}" type="slidenum">
              <a:rPr lang="en-US" smtClean="0"/>
              <a:t>‹#›</a:t>
            </a:fld>
            <a:endParaRPr lang="en-US"/>
          </a:p>
        </p:txBody>
      </p:sp>
    </p:spTree>
    <p:extLst>
      <p:ext uri="{BB962C8B-B14F-4D97-AF65-F5344CB8AC3E}">
        <p14:creationId xmlns:p14="http://schemas.microsoft.com/office/powerpoint/2010/main" val="1326461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4877AC91-E8A9-4E79-BD51-0F6242646FD5}" type="datetimeFigureOut">
              <a:rPr lang="en-US" smtClean="0"/>
              <a:t>8/21/2022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99BD3B-15C3-490B-B0A1-D82CAA6C8F44}" type="slidenum">
              <a:rPr lang="en-US" smtClean="0"/>
              <a:t>‹#›</a:t>
            </a:fld>
            <a:endParaRPr lang="en-US"/>
          </a:p>
        </p:txBody>
      </p:sp>
    </p:spTree>
    <p:extLst>
      <p:ext uri="{BB962C8B-B14F-4D97-AF65-F5344CB8AC3E}">
        <p14:creationId xmlns:p14="http://schemas.microsoft.com/office/powerpoint/2010/main" val="247960607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877AC91-E8A9-4E79-BD51-0F6242646FD5}" type="datetimeFigureOut">
              <a:rPr lang="en-US" smtClean="0"/>
              <a:t>8/21/2022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99BD3B-15C3-490B-B0A1-D82CAA6C8F44}" type="slidenum">
              <a:rPr lang="en-US" smtClean="0"/>
              <a:t>‹#›</a:t>
            </a:fld>
            <a:endParaRPr lang="en-US"/>
          </a:p>
        </p:txBody>
      </p:sp>
    </p:spTree>
    <p:extLst>
      <p:ext uri="{BB962C8B-B14F-4D97-AF65-F5344CB8AC3E}">
        <p14:creationId xmlns:p14="http://schemas.microsoft.com/office/powerpoint/2010/main" val="1932961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4877AC91-E8A9-4E79-BD51-0F6242646FD5}" type="datetimeFigureOut">
              <a:rPr lang="en-US" smtClean="0"/>
              <a:t>8/21/2022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99BD3B-15C3-490B-B0A1-D82CAA6C8F44}" type="slidenum">
              <a:rPr lang="en-US" smtClean="0"/>
              <a:t>‹#›</a:t>
            </a:fld>
            <a:endParaRPr lang="en-US"/>
          </a:p>
        </p:txBody>
      </p:sp>
    </p:spTree>
    <p:extLst>
      <p:ext uri="{BB962C8B-B14F-4D97-AF65-F5344CB8AC3E}">
        <p14:creationId xmlns:p14="http://schemas.microsoft.com/office/powerpoint/2010/main" val="1150532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4877AC91-E8A9-4E79-BD51-0F6242646FD5}" type="datetimeFigureOut">
              <a:rPr lang="en-US" smtClean="0"/>
              <a:t>8/21/2022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99BD3B-15C3-490B-B0A1-D82CAA6C8F44}" type="slidenum">
              <a:rPr lang="en-US" smtClean="0"/>
              <a:t>‹#›</a:t>
            </a:fld>
            <a:endParaRPr lang="en-US"/>
          </a:p>
        </p:txBody>
      </p:sp>
    </p:spTree>
    <p:extLst>
      <p:ext uri="{BB962C8B-B14F-4D97-AF65-F5344CB8AC3E}">
        <p14:creationId xmlns:p14="http://schemas.microsoft.com/office/powerpoint/2010/main" val="1397401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77AC91-E8A9-4E79-BD51-0F6242646FD5}" type="datetimeFigureOut">
              <a:rPr lang="en-US" smtClean="0"/>
              <a:t>8/21/2022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99BD3B-15C3-490B-B0A1-D82CAA6C8F44}" type="slidenum">
              <a:rPr lang="en-US" smtClean="0"/>
              <a:t>‹#›</a:t>
            </a:fld>
            <a:endParaRPr lang="en-US"/>
          </a:p>
        </p:txBody>
      </p:sp>
    </p:spTree>
    <p:extLst>
      <p:ext uri="{BB962C8B-B14F-4D97-AF65-F5344CB8AC3E}">
        <p14:creationId xmlns:p14="http://schemas.microsoft.com/office/powerpoint/2010/main" val="2495115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877AC91-E8A9-4E79-BD51-0F6242646FD5}" type="datetimeFigureOut">
              <a:rPr lang="en-US" smtClean="0"/>
              <a:t>8/21/2022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99BD3B-15C3-490B-B0A1-D82CAA6C8F44}" type="slidenum">
              <a:rPr lang="en-US" smtClean="0"/>
              <a:t>‹#›</a:t>
            </a:fld>
            <a:endParaRPr lang="en-US"/>
          </a:p>
        </p:txBody>
      </p:sp>
    </p:spTree>
    <p:extLst>
      <p:ext uri="{BB962C8B-B14F-4D97-AF65-F5344CB8AC3E}">
        <p14:creationId xmlns:p14="http://schemas.microsoft.com/office/powerpoint/2010/main" val="4095499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4877AC91-E8A9-4E79-BD51-0F6242646FD5}" type="datetimeFigureOut">
              <a:rPr lang="en-US" smtClean="0"/>
              <a:t>8/21/2022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69600" y="6356351"/>
            <a:ext cx="812800" cy="365125"/>
          </a:xfrm>
        </p:spPr>
        <p:txBody>
          <a:bodyPr/>
          <a:lstStyle/>
          <a:p>
            <a:fld id="{A499BD3B-15C3-490B-B0A1-D82CAA6C8F44}" type="slidenum">
              <a:rPr lang="en-US" smtClean="0"/>
              <a:t>‹#›</a:t>
            </a:fld>
            <a:endParaRPr lang="en-US"/>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Tree>
    <p:extLst>
      <p:ext uri="{BB962C8B-B14F-4D97-AF65-F5344CB8AC3E}">
        <p14:creationId xmlns:p14="http://schemas.microsoft.com/office/powerpoint/2010/main" val="1281014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877AC91-E8A9-4E79-BD51-0F6242646FD5}" type="datetimeFigureOut">
              <a:rPr lang="en-US" smtClean="0"/>
              <a:t>8/21/2022</a:t>
            </a:fld>
            <a:endParaRPr lang="en-US"/>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A499BD3B-15C3-490B-B0A1-D82CAA6C8F44}" type="slidenum">
              <a:rPr lang="en-US" smtClean="0"/>
              <a:t>‹#›</a:t>
            </a:fld>
            <a:endParaRPr lang="en-US"/>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grpSp>
    </p:spTree>
    <p:extLst>
      <p:ext uri="{BB962C8B-B14F-4D97-AF65-F5344CB8AC3E}">
        <p14:creationId xmlns:p14="http://schemas.microsoft.com/office/powerpoint/2010/main" val="22422178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B62448B-4D90-4DCF-9B04-6FDA24693696}"/>
              </a:ext>
            </a:extLst>
          </p:cNvPr>
          <p:cNvSpPr>
            <a:spLocks noGrp="1"/>
          </p:cNvSpPr>
          <p:nvPr>
            <p:ph type="ctrTitle"/>
          </p:nvPr>
        </p:nvSpPr>
        <p:spPr>
          <a:xfrm>
            <a:off x="-4154330" y="674176"/>
            <a:ext cx="10468864" cy="1828800"/>
          </a:xfrm>
        </p:spPr>
        <p:txBody>
          <a:bodyPr>
            <a:normAutofit/>
          </a:bodyPr>
          <a:lstStyle/>
          <a:p>
            <a:r>
              <a:rPr lang="en-US" sz="6600" dirty="0">
                <a:latin typeface="Times New Roman" panose="02020603050405020304" pitchFamily="18" charset="0"/>
                <a:cs typeface="Times New Roman" panose="02020603050405020304" pitchFamily="18" charset="0"/>
              </a:rPr>
              <a:t>ASSIGNMENT</a:t>
            </a:r>
          </a:p>
        </p:txBody>
      </p:sp>
      <p:sp>
        <p:nvSpPr>
          <p:cNvPr id="3" name="Subtitle 2">
            <a:extLst>
              <a:ext uri="{FF2B5EF4-FFF2-40B4-BE49-F238E27FC236}">
                <a16:creationId xmlns="" xmlns:a16="http://schemas.microsoft.com/office/drawing/2014/main" id="{4CA8845E-0400-46D2-9191-87FC95EA2EC4}"/>
              </a:ext>
            </a:extLst>
          </p:cNvPr>
          <p:cNvSpPr>
            <a:spLocks noGrp="1"/>
          </p:cNvSpPr>
          <p:nvPr>
            <p:ph type="subTitle" idx="1"/>
          </p:nvPr>
        </p:nvSpPr>
        <p:spPr>
          <a:xfrm>
            <a:off x="-4425967" y="2502976"/>
            <a:ext cx="10472928" cy="1752600"/>
          </a:xfrm>
        </p:spPr>
        <p:txBody>
          <a:bodyPr>
            <a:normAutofit/>
          </a:bodyPr>
          <a:lstStyle/>
          <a:p>
            <a:r>
              <a:rPr lang="en-US" sz="3200" dirty="0">
                <a:latin typeface="Times New Roman" panose="02020603050405020304" pitchFamily="18" charset="0"/>
                <a:cs typeface="Times New Roman" panose="02020603050405020304" pitchFamily="18" charset="0"/>
              </a:rPr>
              <a:t>Drones in Healthcare </a:t>
            </a:r>
          </a:p>
        </p:txBody>
      </p:sp>
      <p:sp>
        <p:nvSpPr>
          <p:cNvPr id="4" name="Rectangle 3">
            <a:extLst>
              <a:ext uri="{FF2B5EF4-FFF2-40B4-BE49-F238E27FC236}">
                <a16:creationId xmlns="" xmlns:a16="http://schemas.microsoft.com/office/drawing/2014/main" id="{8FF05A84-2DD3-4C87-9417-B16235F9962B}"/>
              </a:ext>
            </a:extLst>
          </p:cNvPr>
          <p:cNvSpPr/>
          <p:nvPr/>
        </p:nvSpPr>
        <p:spPr>
          <a:xfrm>
            <a:off x="6832936" y="4549676"/>
            <a:ext cx="5006499" cy="2308324"/>
          </a:xfrm>
          <a:prstGeom prst="rect">
            <a:avLst/>
          </a:prstGeom>
          <a:noFill/>
        </p:spPr>
        <p:txBody>
          <a:bodyPr wrap="none" lIns="91440" tIns="45720" rIns="91440" bIns="45720">
            <a:spAutoFit/>
          </a:bodyPr>
          <a:lstStyle/>
          <a:p>
            <a:pPr algn="ct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rPr>
              <a:t>Made by:-  Yusuf j</a:t>
            </a:r>
          </a:p>
          <a:p>
            <a:pPr algn="ct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rPr>
              <a:t>                         </a:t>
            </a:r>
            <a:r>
              <a:rPr lang="en-US" sz="360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rPr>
              <a:t>Hemanth</a:t>
            </a:r>
            <a:r>
              <a:rPr lang="en-U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rPr>
              <a:t> </a:t>
            </a: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rPr>
              <a:t>j</a:t>
            </a:r>
          </a:p>
          <a:p>
            <a:pPr algn="ct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rPr>
              <a:t>                     </a:t>
            </a:r>
            <a:r>
              <a:rPr lang="en-U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rPr>
              <a:t>Sagar </a:t>
            </a: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rPr>
              <a:t>h</a:t>
            </a:r>
          </a:p>
          <a:p>
            <a:pPr algn="ct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rPr>
              <a:t>                  </a:t>
            </a:r>
            <a:r>
              <a:rPr lang="en-US" sz="360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rPr>
              <a:t>Ijaz</a:t>
            </a:r>
            <a:r>
              <a:rPr lang="en-U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rPr>
              <a:t> </a:t>
            </a: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rPr>
              <a:t>h</a:t>
            </a:r>
          </a:p>
        </p:txBody>
      </p:sp>
    </p:spTree>
    <p:extLst>
      <p:ext uri="{BB962C8B-B14F-4D97-AF65-F5344CB8AC3E}">
        <p14:creationId xmlns:p14="http://schemas.microsoft.com/office/powerpoint/2010/main" val="1469519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2DC789-60FF-48CE-AAB5-8ABD7B0C6FE4}"/>
              </a:ext>
            </a:extLst>
          </p:cNvPr>
          <p:cNvSpPr>
            <a:spLocks noGrp="1"/>
          </p:cNvSpPr>
          <p:nvPr>
            <p:ph type="title"/>
          </p:nvPr>
        </p:nvSpPr>
        <p:spPr>
          <a:xfrm>
            <a:off x="558800" y="419275"/>
            <a:ext cx="11074400" cy="1143000"/>
          </a:xfrm>
        </p:spPr>
        <p:txBody>
          <a:bodyPr/>
          <a:lstStyle/>
          <a:p>
            <a:r>
              <a:rPr lang="en-US" dirty="0">
                <a:latin typeface="Times New Roman" panose="02020603050405020304" pitchFamily="18" charset="0"/>
                <a:cs typeface="Times New Roman" panose="02020603050405020304" pitchFamily="18" charset="0"/>
              </a:rPr>
              <a:t>Haitian Earthquake relief</a:t>
            </a:r>
          </a:p>
        </p:txBody>
      </p:sp>
      <p:sp>
        <p:nvSpPr>
          <p:cNvPr id="4" name="TextBox 3">
            <a:extLst>
              <a:ext uri="{FF2B5EF4-FFF2-40B4-BE49-F238E27FC236}">
                <a16:creationId xmlns:a16="http://schemas.microsoft.com/office/drawing/2014/main" xmlns="" id="{91335DFC-8167-45F8-8B9D-AC00C97FE250}"/>
              </a:ext>
            </a:extLst>
          </p:cNvPr>
          <p:cNvSpPr txBox="1"/>
          <p:nvPr/>
        </p:nvSpPr>
        <p:spPr>
          <a:xfrm>
            <a:off x="384034" y="1562275"/>
            <a:ext cx="10265229" cy="1815882"/>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 After the Haitian earthquake in 2012, drones were used to   deliver </a:t>
            </a:r>
          </a:p>
          <a:p>
            <a:r>
              <a:rPr lang="en-US" sz="2800" dirty="0">
                <a:latin typeface="Times New Roman" panose="02020603050405020304" pitchFamily="18" charset="0"/>
                <a:cs typeface="Times New Roman" panose="02020603050405020304" pitchFamily="18" charset="0"/>
              </a:rPr>
              <a:t>  ■ Medicine </a:t>
            </a:r>
          </a:p>
          <a:p>
            <a:r>
              <a:rPr lang="en-US" sz="2800" dirty="0">
                <a:latin typeface="Times New Roman" panose="02020603050405020304" pitchFamily="18" charset="0"/>
                <a:cs typeface="Times New Roman" panose="02020603050405020304" pitchFamily="18" charset="0"/>
              </a:rPr>
              <a:t>  ■ </a:t>
            </a:r>
            <a:r>
              <a:rPr lang="en-US" sz="2800" dirty="0" smtClean="0">
                <a:latin typeface="Times New Roman" panose="02020603050405020304" pitchFamily="18" charset="0"/>
                <a:cs typeface="Times New Roman" panose="02020603050405020304" pitchFamily="18" charset="0"/>
              </a:rPr>
              <a:t>Eatables</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  ■ Other Essential Supplies </a:t>
            </a:r>
            <a:endParaRPr lang="en-US"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xmlns="" id="{8FCD3F60-8F05-4A54-AB84-38D60CD748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5552" y="2358878"/>
            <a:ext cx="7106448" cy="4317167"/>
          </a:xfrm>
          <a:prstGeom prst="rect">
            <a:avLst/>
          </a:prstGeom>
        </p:spPr>
      </p:pic>
    </p:spTree>
    <p:extLst>
      <p:ext uri="{BB962C8B-B14F-4D97-AF65-F5344CB8AC3E}">
        <p14:creationId xmlns:p14="http://schemas.microsoft.com/office/powerpoint/2010/main" val="2176102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BB3A468-112B-4394-892B-921C1D44581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Medical Sample Transportation</a:t>
            </a:r>
          </a:p>
        </p:txBody>
      </p:sp>
      <p:sp>
        <p:nvSpPr>
          <p:cNvPr id="4" name="TextBox 3">
            <a:extLst>
              <a:ext uri="{FF2B5EF4-FFF2-40B4-BE49-F238E27FC236}">
                <a16:creationId xmlns="" xmlns:a16="http://schemas.microsoft.com/office/drawing/2014/main" id="{946962DC-9329-4503-9625-8CC1D19F2669}"/>
              </a:ext>
            </a:extLst>
          </p:cNvPr>
          <p:cNvSpPr txBox="1"/>
          <p:nvPr/>
        </p:nvSpPr>
        <p:spPr>
          <a:xfrm>
            <a:off x="838200" y="2013581"/>
            <a:ext cx="10671629" cy="4031873"/>
          </a:xfrm>
          <a:prstGeom prst="rect">
            <a:avLst/>
          </a:prstGeom>
          <a:noFill/>
        </p:spPr>
        <p:txBody>
          <a:bodyPr wrap="square">
            <a:spAutoFit/>
          </a:bodyPr>
          <a:lstStyle/>
          <a:p>
            <a:r>
              <a:rPr lang="en-US" sz="3200" dirty="0">
                <a:latin typeface="Times New Roman" panose="02020603050405020304" pitchFamily="18" charset="0"/>
                <a:cs typeface="Times New Roman" panose="02020603050405020304" pitchFamily="18" charset="0"/>
              </a:rPr>
              <a:t>Medical Sample test Procedures </a:t>
            </a:r>
          </a:p>
          <a:p>
            <a:r>
              <a:rPr lang="en-US" sz="3200" dirty="0">
                <a:latin typeface="Times New Roman" panose="02020603050405020304" pitchFamily="18" charset="0"/>
                <a:cs typeface="Times New Roman" panose="02020603050405020304" pitchFamily="18" charset="0"/>
              </a:rPr>
              <a:t>   ■ Most labs only apply a single test to a sample </a:t>
            </a:r>
          </a:p>
          <a:p>
            <a:r>
              <a:rPr lang="en-US" sz="3200" dirty="0">
                <a:latin typeface="Times New Roman" panose="02020603050405020304" pitchFamily="18" charset="0"/>
                <a:cs typeface="Times New Roman" panose="02020603050405020304" pitchFamily="18" charset="0"/>
              </a:rPr>
              <a:t>   ■ Then send it on to another specialist lab </a:t>
            </a:r>
          </a:p>
          <a:p>
            <a:r>
              <a:rPr lang="en-US" sz="3200" dirty="0">
                <a:latin typeface="Times New Roman" panose="02020603050405020304" pitchFamily="18" charset="0"/>
                <a:cs typeface="Times New Roman" panose="02020603050405020304" pitchFamily="18" charset="0"/>
              </a:rPr>
              <a:t>   ■ There is a strict time limit between tests </a:t>
            </a:r>
          </a:p>
          <a:p>
            <a:endParaRPr lang="en-US" sz="32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UAVs can provide invaluable assistance in</a:t>
            </a:r>
          </a:p>
          <a:p>
            <a:r>
              <a:rPr lang="en-US" sz="3200" dirty="0">
                <a:latin typeface="Times New Roman" panose="02020603050405020304" pitchFamily="18" charset="0"/>
                <a:cs typeface="Times New Roman" panose="02020603050405020304" pitchFamily="18" charset="0"/>
              </a:rPr>
              <a:t>   ■ Delivering samples between specialist labs </a:t>
            </a:r>
          </a:p>
          <a:p>
            <a:r>
              <a:rPr lang="en-US" sz="3200" dirty="0">
                <a:latin typeface="Times New Roman" panose="02020603050405020304" pitchFamily="18" charset="0"/>
                <a:cs typeface="Times New Roman" panose="02020603050405020304" pitchFamily="18" charset="0"/>
              </a:rPr>
              <a:t>   ■ Both Urban &amp; Suburban areas </a:t>
            </a:r>
          </a:p>
        </p:txBody>
      </p:sp>
    </p:spTree>
    <p:extLst>
      <p:ext uri="{BB962C8B-B14F-4D97-AF65-F5344CB8AC3E}">
        <p14:creationId xmlns:p14="http://schemas.microsoft.com/office/powerpoint/2010/main" val="1672901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CF4C33-0F33-4D39-9372-0195C30D6629}"/>
              </a:ext>
            </a:extLst>
          </p:cNvPr>
          <p:cNvSpPr>
            <a:spLocks noGrp="1"/>
          </p:cNvSpPr>
          <p:nvPr>
            <p:ph type="title"/>
          </p:nvPr>
        </p:nvSpPr>
        <p:spPr>
          <a:xfrm>
            <a:off x="444708" y="314344"/>
            <a:ext cx="11074400" cy="1143000"/>
          </a:xfrm>
        </p:spPr>
        <p:txBody>
          <a:bodyPr/>
          <a:lstStyle/>
          <a:p>
            <a:r>
              <a:rPr lang="en-US" sz="4400" dirty="0">
                <a:latin typeface="Times New Roman" panose="02020603050405020304" pitchFamily="18" charset="0"/>
                <a:cs typeface="Times New Roman" panose="02020603050405020304" pitchFamily="18" charset="0"/>
              </a:rPr>
              <a:t>Delivering Emergency Medical Aid</a:t>
            </a:r>
            <a:endParaRPr lang="en-US"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 xmlns:a16="http://schemas.microsoft.com/office/drawing/2014/main" id="{C4C1C5E1-FCA7-49E0-95A1-33BB0ADC3A9E}"/>
              </a:ext>
            </a:extLst>
          </p:cNvPr>
          <p:cNvSpPr txBox="1"/>
          <p:nvPr/>
        </p:nvSpPr>
        <p:spPr>
          <a:xfrm>
            <a:off x="838200" y="1690688"/>
            <a:ext cx="10515600" cy="3539430"/>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Depending on the type of emergency </a:t>
            </a:r>
          </a:p>
          <a:p>
            <a:r>
              <a:rPr lang="en-US" sz="2800" dirty="0">
                <a:latin typeface="Times New Roman" panose="02020603050405020304" pitchFamily="18" charset="0"/>
                <a:cs typeface="Times New Roman" panose="02020603050405020304" pitchFamily="18" charset="0"/>
              </a:rPr>
              <a:t>     ■ Drones can carry necessary tools to incident scene </a:t>
            </a:r>
          </a:p>
          <a:p>
            <a:r>
              <a:rPr lang="en-US" sz="2800" dirty="0">
                <a:latin typeface="Times New Roman" panose="02020603050405020304" pitchFamily="18" charset="0"/>
                <a:cs typeface="Times New Roman" panose="02020603050405020304" pitchFamily="18" charset="0"/>
              </a:rPr>
              <a:t>     ■ Response time to an emergency makes all the difference </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A Simple Example: </a:t>
            </a:r>
          </a:p>
          <a:p>
            <a:r>
              <a:rPr lang="en-US" sz="2800" dirty="0">
                <a:latin typeface="Times New Roman" panose="02020603050405020304" pitchFamily="18" charset="0"/>
                <a:cs typeface="Times New Roman" panose="02020603050405020304" pitchFamily="18" charset="0"/>
              </a:rPr>
              <a:t>     ■ An ambulance drone can get a defibrillator to a patient in 1 minute </a:t>
            </a:r>
          </a:p>
          <a:p>
            <a:r>
              <a:rPr lang="en-US" sz="2800" dirty="0">
                <a:latin typeface="Times New Roman" panose="02020603050405020304" pitchFamily="18" charset="0"/>
                <a:cs typeface="Times New Roman" panose="02020603050405020304" pitchFamily="18" charset="0"/>
              </a:rPr>
              <a:t>     ■ Within a 12 square </a:t>
            </a:r>
            <a:r>
              <a:rPr lang="en-US" sz="2800" dirty="0" smtClean="0">
                <a:latin typeface="Times New Roman" panose="02020603050405020304" pitchFamily="18" charset="0"/>
                <a:cs typeface="Times New Roman" panose="02020603050405020304" pitchFamily="18" charset="0"/>
              </a:rPr>
              <a:t>kilometers </a:t>
            </a:r>
            <a:r>
              <a:rPr lang="en-US" sz="2800" dirty="0">
                <a:latin typeface="Times New Roman" panose="02020603050405020304" pitchFamily="18" charset="0"/>
                <a:cs typeface="Times New Roman" panose="02020603050405020304" pitchFamily="18" charset="0"/>
              </a:rPr>
              <a:t>(4.6 square miles) zone</a:t>
            </a:r>
          </a:p>
          <a:p>
            <a:r>
              <a:rPr lang="en-US" sz="2800" dirty="0">
                <a:latin typeface="Times New Roman" panose="02020603050405020304" pitchFamily="18" charset="0"/>
                <a:cs typeface="Times New Roman" panose="02020603050405020304" pitchFamily="18" charset="0"/>
              </a:rPr>
              <a:t>     ■ Increasing the chance of survival from 8% to 80% </a:t>
            </a:r>
          </a:p>
        </p:txBody>
      </p:sp>
    </p:spTree>
    <p:extLst>
      <p:ext uri="{BB962C8B-B14F-4D97-AF65-F5344CB8AC3E}">
        <p14:creationId xmlns:p14="http://schemas.microsoft.com/office/powerpoint/2010/main" val="2842116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D51975AE-22FB-4C50-B8B0-0BB77D7851A1}"/>
              </a:ext>
            </a:extLst>
          </p:cNvPr>
          <p:cNvSpPr/>
          <p:nvPr/>
        </p:nvSpPr>
        <p:spPr>
          <a:xfrm>
            <a:off x="3098226" y="2967335"/>
            <a:ext cx="5995552" cy="1323439"/>
          </a:xfrm>
          <a:prstGeom prst="rect">
            <a:avLst/>
          </a:prstGeom>
          <a:noFill/>
        </p:spPr>
        <p:txBody>
          <a:bodyPr wrap="none" lIns="91440" tIns="45720" rIns="91440" bIns="45720">
            <a:spAutoFit/>
          </a:bodyPr>
          <a:lstStyle/>
          <a:p>
            <a:pPr algn="ctr"/>
            <a:r>
              <a:rPr lang="en-US" sz="8000" b="0" cap="none" spc="0" dirty="0">
                <a:ln w="0"/>
                <a:solidFill>
                  <a:schemeClr val="tx1">
                    <a:lumMod val="95000"/>
                    <a:lumOff val="5000"/>
                  </a:schemeClr>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THANKYOU</a:t>
            </a:r>
          </a:p>
        </p:txBody>
      </p:sp>
    </p:spTree>
    <p:extLst>
      <p:ext uri="{BB962C8B-B14F-4D97-AF65-F5344CB8AC3E}">
        <p14:creationId xmlns:p14="http://schemas.microsoft.com/office/powerpoint/2010/main" val="2754469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 xmlns:a16="http://schemas.microsoft.com/office/drawing/2014/main" id="{7AA3EC61-0715-401D-AA9E-29CA2D8A1BB5}"/>
              </a:ext>
            </a:extLst>
          </p:cNvPr>
          <p:cNvSpPr txBox="1"/>
          <p:nvPr/>
        </p:nvSpPr>
        <p:spPr>
          <a:xfrm>
            <a:off x="558800" y="640992"/>
            <a:ext cx="11074400" cy="2308324"/>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What is a drone?</a:t>
            </a:r>
          </a:p>
          <a:p>
            <a:r>
              <a:rPr lang="en-US" sz="2400" dirty="0">
                <a:latin typeface="Times New Roman" panose="02020603050405020304" pitchFamily="18" charset="0"/>
                <a:cs typeface="Times New Roman" panose="02020603050405020304" pitchFamily="18" charset="0"/>
              </a:rPr>
              <a:t>A drone is an unmanned aircraft. Drones are more formally known as unmanned aerial vehicles (UAVs) or unmanned aircraft systems. Essentially, a drone is a flying robot that can be remotely controlled or fly autonomously using software-controlled flight plans in its embedded systems, that work in conjunction with onboard sensors and a global positioning system (GPS).</a:t>
            </a:r>
          </a:p>
        </p:txBody>
      </p:sp>
      <p:sp>
        <p:nvSpPr>
          <p:cNvPr id="8" name="TextBox 7">
            <a:extLst>
              <a:ext uri="{FF2B5EF4-FFF2-40B4-BE49-F238E27FC236}">
                <a16:creationId xmlns="" xmlns:a16="http://schemas.microsoft.com/office/drawing/2014/main" id="{1579A28A-B4A5-47E8-89F7-C9BE98152F50}"/>
              </a:ext>
            </a:extLst>
          </p:cNvPr>
          <p:cNvSpPr txBox="1"/>
          <p:nvPr/>
        </p:nvSpPr>
        <p:spPr>
          <a:xfrm>
            <a:off x="558800" y="3072348"/>
            <a:ext cx="11074400" cy="3416320"/>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How do drones work?</a:t>
            </a:r>
          </a:p>
          <a:p>
            <a:r>
              <a:rPr lang="en-US" sz="2400" dirty="0">
                <a:latin typeface="Times New Roman" panose="02020603050405020304" pitchFamily="18" charset="0"/>
                <a:cs typeface="Times New Roman" panose="02020603050405020304" pitchFamily="18" charset="0"/>
              </a:rPr>
              <a:t>Drones have two basic functions: flight mode and navigation.</a:t>
            </a:r>
          </a:p>
          <a:p>
            <a:r>
              <a:rPr lang="en-US" sz="2400" dirty="0">
                <a:latin typeface="Times New Roman" panose="02020603050405020304" pitchFamily="18" charset="0"/>
                <a:cs typeface="Times New Roman" panose="02020603050405020304" pitchFamily="18" charset="0"/>
              </a:rPr>
              <a:t>To fly, drones must have a power source, such as battery or fuel. They also have rotors, propellers and a frame. The frame of a drone is typically made of a lightweight, composite material to reduce weight and increase maneuverability.</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Drones require a controller, which lets the operator use remote controls or it is automated to launch, navigate and land the aircraft. Controllers communicate with the drone using radio waves, such as Wi-Fi.</a:t>
            </a:r>
          </a:p>
        </p:txBody>
      </p:sp>
    </p:spTree>
    <p:extLst>
      <p:ext uri="{BB962C8B-B14F-4D97-AF65-F5344CB8AC3E}">
        <p14:creationId xmlns:p14="http://schemas.microsoft.com/office/powerpoint/2010/main" val="1939495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BBA93A-FE0F-4603-935D-16D5DB37AB79}"/>
              </a:ext>
            </a:extLst>
          </p:cNvPr>
          <p:cNvSpPr>
            <a:spLocks noGrp="1"/>
          </p:cNvSpPr>
          <p:nvPr>
            <p:ph type="title"/>
          </p:nvPr>
        </p:nvSpPr>
        <p:spPr>
          <a:xfrm>
            <a:off x="838200" y="2272650"/>
            <a:ext cx="10515600" cy="1325563"/>
          </a:xfrm>
        </p:spPr>
        <p:txBody>
          <a:bodyPr>
            <a:normAutofit fontScale="90000"/>
          </a:bodyPr>
          <a:lstStyle/>
          <a:p>
            <a:r>
              <a:rPr lang="en-US" dirty="0">
                <a:latin typeface="Times New Roman" panose="02020603050405020304" pitchFamily="18" charset="0"/>
                <a:cs typeface="Times New Roman" panose="02020603050405020304" pitchFamily="18" charset="0"/>
              </a:rPr>
              <a:t>Drones in Healthcare </a:t>
            </a:r>
            <a:br>
              <a:rPr lang="en-US" dirty="0">
                <a:latin typeface="Times New Roman" panose="02020603050405020304" pitchFamily="18" charset="0"/>
                <a:cs typeface="Times New Roman" panose="02020603050405020304" pitchFamily="18" charset="0"/>
              </a:rPr>
            </a:br>
            <a:r>
              <a:rPr lang="en-US" dirty="0"/>
              <a:t/>
            </a:r>
            <a:br>
              <a:rPr lang="en-US" dirty="0"/>
            </a:br>
            <a:r>
              <a:rPr lang="en-US" dirty="0"/>
              <a:t/>
            </a:r>
            <a:br>
              <a:rPr lang="en-US" dirty="0"/>
            </a:br>
            <a:endParaRPr lang="en-US" dirty="0"/>
          </a:p>
        </p:txBody>
      </p:sp>
      <p:sp>
        <p:nvSpPr>
          <p:cNvPr id="4" name="TextBox 3">
            <a:extLst>
              <a:ext uri="{FF2B5EF4-FFF2-40B4-BE49-F238E27FC236}">
                <a16:creationId xmlns="" xmlns:a16="http://schemas.microsoft.com/office/drawing/2014/main" id="{758C0B3D-3752-4FA8-86A9-D7128CAEACBA}"/>
              </a:ext>
            </a:extLst>
          </p:cNvPr>
          <p:cNvSpPr txBox="1"/>
          <p:nvPr/>
        </p:nvSpPr>
        <p:spPr>
          <a:xfrm>
            <a:off x="838200" y="1556434"/>
            <a:ext cx="10515600" cy="2062103"/>
          </a:xfrm>
          <a:prstGeom prst="rect">
            <a:avLst/>
          </a:prstGeom>
          <a:noFill/>
        </p:spPr>
        <p:txBody>
          <a:bodyPr wrap="square">
            <a:spAutoFit/>
          </a:bodyPr>
          <a:lstStyle/>
          <a:p>
            <a:r>
              <a:rPr lang="en-US" sz="3200" dirty="0"/>
              <a:t> </a:t>
            </a:r>
            <a:r>
              <a:rPr lang="en-US" sz="3200" dirty="0">
                <a:latin typeface="Times New Roman" panose="02020603050405020304" pitchFamily="18" charset="0"/>
                <a:cs typeface="Times New Roman" panose="02020603050405020304" pitchFamily="18" charset="0"/>
              </a:rPr>
              <a:t>Discover How Drones can Save Lives by </a:t>
            </a:r>
          </a:p>
          <a:p>
            <a:pPr marL="457200" indent="-457200">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Delivering Urgent Supplies </a:t>
            </a:r>
          </a:p>
          <a:p>
            <a:pPr marL="457200" indent="-457200">
              <a:buFont typeface="Wingdings" panose="05000000000000000000" pitchFamily="2" charset="2"/>
              <a:buChar char="Ø"/>
            </a:pPr>
            <a:r>
              <a:rPr lang="en-US" sz="3200" smtClean="0">
                <a:latin typeface="Times New Roman" panose="02020603050405020304" pitchFamily="18" charset="0"/>
                <a:cs typeface="Times New Roman" panose="02020603050405020304" pitchFamily="18" charset="0"/>
              </a:rPr>
              <a:t>Transferring </a:t>
            </a:r>
            <a:r>
              <a:rPr lang="en-US" sz="3200" dirty="0">
                <a:latin typeface="Times New Roman" panose="02020603050405020304" pitchFamily="18" charset="0"/>
                <a:cs typeface="Times New Roman" panose="02020603050405020304" pitchFamily="18" charset="0"/>
              </a:rPr>
              <a:t>Medical Samples between Labs </a:t>
            </a:r>
          </a:p>
          <a:p>
            <a:pPr marL="457200" indent="-457200">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Reacting quickly during disasters </a:t>
            </a:r>
          </a:p>
        </p:txBody>
      </p:sp>
      <p:pic>
        <p:nvPicPr>
          <p:cNvPr id="6" name="Picture 5">
            <a:extLst>
              <a:ext uri="{FF2B5EF4-FFF2-40B4-BE49-F238E27FC236}">
                <a16:creationId xmlns="" xmlns:a16="http://schemas.microsoft.com/office/drawing/2014/main" id="{F3C75B08-BA37-4C7D-95FA-2C72B83754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7512" y="4432475"/>
            <a:ext cx="3276715" cy="1905067"/>
          </a:xfrm>
          <a:prstGeom prst="rect">
            <a:avLst/>
          </a:prstGeom>
        </p:spPr>
      </p:pic>
      <p:pic>
        <p:nvPicPr>
          <p:cNvPr id="8" name="Picture 7">
            <a:extLst>
              <a:ext uri="{FF2B5EF4-FFF2-40B4-BE49-F238E27FC236}">
                <a16:creationId xmlns="" xmlns:a16="http://schemas.microsoft.com/office/drawing/2014/main" id="{44C75B36-3116-43CB-8BD3-A8DC84642D6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40170" y="584406"/>
            <a:ext cx="3802744" cy="1944056"/>
          </a:xfrm>
          <a:prstGeom prst="rect">
            <a:avLst/>
          </a:prstGeom>
        </p:spPr>
      </p:pic>
      <p:pic>
        <p:nvPicPr>
          <p:cNvPr id="10" name="Picture 9">
            <a:extLst>
              <a:ext uri="{FF2B5EF4-FFF2-40B4-BE49-F238E27FC236}">
                <a16:creationId xmlns="" xmlns:a16="http://schemas.microsoft.com/office/drawing/2014/main" id="{D6566808-53E3-454B-8647-61D43A96DF7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02171" y="4627414"/>
            <a:ext cx="3678742" cy="1742562"/>
          </a:xfrm>
          <a:prstGeom prst="rect">
            <a:avLst/>
          </a:prstGeom>
        </p:spPr>
      </p:pic>
    </p:spTree>
    <p:extLst>
      <p:ext uri="{BB962C8B-B14F-4D97-AF65-F5344CB8AC3E}">
        <p14:creationId xmlns:p14="http://schemas.microsoft.com/office/powerpoint/2010/main" val="4027992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EAA729A-A9C8-4909-A9B6-565989CDE790}"/>
              </a:ext>
            </a:extLst>
          </p:cNvPr>
          <p:cNvSpPr>
            <a:spLocks noGrp="1"/>
          </p:cNvSpPr>
          <p:nvPr>
            <p:ph type="title"/>
          </p:nvPr>
        </p:nvSpPr>
        <p:spPr>
          <a:xfrm>
            <a:off x="272143" y="-163927"/>
            <a:ext cx="11074400" cy="1143000"/>
          </a:xfrm>
        </p:spPr>
        <p:txBody>
          <a:bodyPr/>
          <a:lstStyle/>
          <a:p>
            <a:r>
              <a:rPr lang="en-US" dirty="0">
                <a:latin typeface="Times New Roman" panose="02020603050405020304" pitchFamily="18" charset="0"/>
                <a:cs typeface="Times New Roman" panose="02020603050405020304" pitchFamily="18" charset="0"/>
              </a:rPr>
              <a:t>Medical supply delivery  in India</a:t>
            </a:r>
          </a:p>
        </p:txBody>
      </p:sp>
      <p:sp>
        <p:nvSpPr>
          <p:cNvPr id="4" name="TextBox 3">
            <a:extLst>
              <a:ext uri="{FF2B5EF4-FFF2-40B4-BE49-F238E27FC236}">
                <a16:creationId xmlns="" xmlns:a16="http://schemas.microsoft.com/office/drawing/2014/main" id="{2ED1DA9D-F885-42E2-8620-E4F125B5C16A}"/>
              </a:ext>
            </a:extLst>
          </p:cNvPr>
          <p:cNvSpPr txBox="1"/>
          <p:nvPr/>
        </p:nvSpPr>
        <p:spPr>
          <a:xfrm>
            <a:off x="234319" y="979073"/>
            <a:ext cx="11868034" cy="5262979"/>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UAVs can be used to deliver urgent and precious supplies </a:t>
            </a:r>
          </a:p>
          <a:p>
            <a:r>
              <a:rPr lang="en-US" sz="2800" dirty="0">
                <a:latin typeface="Times New Roman" panose="02020603050405020304" pitchFamily="18" charset="0"/>
                <a:cs typeface="Times New Roman" panose="02020603050405020304" pitchFamily="18" charset="0"/>
              </a:rPr>
              <a:t>	■ Especially advantageous for Delivering </a:t>
            </a:r>
          </a:p>
          <a:p>
            <a:r>
              <a:rPr lang="en-US" sz="2800" dirty="0">
                <a:latin typeface="Times New Roman" panose="02020603050405020304" pitchFamily="18" charset="0"/>
                <a:cs typeface="Times New Roman" panose="02020603050405020304" pitchFamily="18" charset="0"/>
              </a:rPr>
              <a:t>	■ To rural areas, </a:t>
            </a:r>
          </a:p>
          <a:p>
            <a:r>
              <a:rPr lang="en-US" sz="2800" dirty="0">
                <a:latin typeface="Times New Roman" panose="02020603050405020304" pitchFamily="18" charset="0"/>
                <a:cs typeface="Times New Roman" panose="02020603050405020304" pitchFamily="18" charset="0"/>
              </a:rPr>
              <a:t>	■ Supplies that expire in short time </a:t>
            </a:r>
          </a:p>
          <a:p>
            <a:r>
              <a:rPr lang="en-US" sz="2800" dirty="0">
                <a:latin typeface="Times New Roman" panose="02020603050405020304" pitchFamily="18" charset="0"/>
                <a:cs typeface="Times New Roman" panose="02020603050405020304" pitchFamily="18" charset="0"/>
              </a:rPr>
              <a:t>	■ To Home bound patients </a:t>
            </a:r>
          </a:p>
          <a:p>
            <a:r>
              <a:rPr lang="en-US" sz="2800" dirty="0">
                <a:latin typeface="Times New Roman" panose="02020603050405020304" pitchFamily="18" charset="0"/>
                <a:cs typeface="Times New Roman" panose="02020603050405020304" pitchFamily="18" charset="0"/>
              </a:rPr>
              <a:t>	■ To offshore vessels </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Example: Blood transfer to local hospitals</a:t>
            </a:r>
          </a:p>
          <a:p>
            <a:r>
              <a:rPr lang="en-US" sz="2800" dirty="0">
                <a:latin typeface="Times New Roman" panose="02020603050405020304" pitchFamily="18" charset="0"/>
                <a:cs typeface="Times New Roman" panose="02020603050405020304" pitchFamily="18" charset="0"/>
              </a:rPr>
              <a:t>	■ Blood is expensive and expires quickly — platelets and thawed 	  </a:t>
            </a:r>
            <a:r>
              <a:rPr lang="en-US" sz="2800" dirty="0" smtClean="0">
                <a:latin typeface="Times New Roman" panose="02020603050405020304" pitchFamily="18" charset="0"/>
                <a:cs typeface="Times New Roman" panose="02020603050405020304" pitchFamily="18" charset="0"/>
              </a:rPr>
              <a:t>	    plasma </a:t>
            </a:r>
            <a:r>
              <a:rPr lang="en-US" sz="2800" dirty="0">
                <a:latin typeface="Times New Roman" panose="02020603050405020304" pitchFamily="18" charset="0"/>
                <a:cs typeface="Times New Roman" panose="02020603050405020304" pitchFamily="18" charset="0"/>
              </a:rPr>
              <a:t>last only a few days</a:t>
            </a:r>
          </a:p>
          <a:p>
            <a:r>
              <a:rPr lang="en-US" sz="2800" dirty="0">
                <a:latin typeface="Times New Roman" panose="02020603050405020304" pitchFamily="18" charset="0"/>
                <a:cs typeface="Times New Roman" panose="02020603050405020304" pitchFamily="18" charset="0"/>
              </a:rPr>
              <a:t>	■ Small hospitals can only stock limited amounts </a:t>
            </a:r>
          </a:p>
          <a:p>
            <a:r>
              <a:rPr lang="en-US" sz="2800" dirty="0">
                <a:latin typeface="Times New Roman" panose="02020603050405020304" pitchFamily="18" charset="0"/>
                <a:cs typeface="Times New Roman" panose="02020603050405020304" pitchFamily="18" charset="0"/>
              </a:rPr>
              <a:t>	■ In emergencies; Drones can save lives by delivering blood </a:t>
            </a:r>
            <a:r>
              <a:rPr lang="en-US" sz="2800" dirty="0" smtClean="0">
                <a:latin typeface="Times New Roman" panose="02020603050405020304" pitchFamily="18" charset="0"/>
                <a:cs typeface="Times New Roman" panose="02020603050405020304" pitchFamily="18" charset="0"/>
              </a:rPr>
              <a:t>rapidly </a:t>
            </a:r>
            <a:endParaRPr lang="en-US" sz="2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 xmlns:a16="http://schemas.microsoft.com/office/drawing/2014/main" id="{606B9840-8652-4579-AE77-D2C33B3C07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9347" y="1508316"/>
            <a:ext cx="3538826" cy="1910966"/>
          </a:xfrm>
          <a:prstGeom prst="rect">
            <a:avLst/>
          </a:prstGeom>
        </p:spPr>
      </p:pic>
      <p:sp>
        <p:nvSpPr>
          <p:cNvPr id="7" name="TextBox 6">
            <a:extLst>
              <a:ext uri="{FF2B5EF4-FFF2-40B4-BE49-F238E27FC236}">
                <a16:creationId xmlns="" xmlns:a16="http://schemas.microsoft.com/office/drawing/2014/main" id="{B97C4B51-A250-4496-BF1F-A61A88EE7D0E}"/>
              </a:ext>
            </a:extLst>
          </p:cNvPr>
          <p:cNvSpPr txBox="1"/>
          <p:nvPr/>
        </p:nvSpPr>
        <p:spPr>
          <a:xfrm>
            <a:off x="8089347" y="3419282"/>
            <a:ext cx="6114080" cy="369332"/>
          </a:xfrm>
          <a:prstGeom prst="rect">
            <a:avLst/>
          </a:prstGeom>
          <a:noFill/>
        </p:spPr>
        <p:txBody>
          <a:bodyPr wrap="square">
            <a:spAutoFit/>
          </a:bodyPr>
          <a:lstStyle/>
          <a:p>
            <a:r>
              <a:rPr lang="en-US" dirty="0"/>
              <a:t>Transportation of blood samples </a:t>
            </a:r>
          </a:p>
        </p:txBody>
      </p:sp>
    </p:spTree>
    <p:extLst>
      <p:ext uri="{BB962C8B-B14F-4D97-AF65-F5344CB8AC3E}">
        <p14:creationId xmlns:p14="http://schemas.microsoft.com/office/powerpoint/2010/main" val="1609883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110414-B042-4247-BEAA-3B06AE3CF064}"/>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How drones will be helpful for medical purpose in India</a:t>
            </a:r>
          </a:p>
        </p:txBody>
      </p:sp>
      <p:sp>
        <p:nvSpPr>
          <p:cNvPr id="6" name="TextBox 5">
            <a:extLst>
              <a:ext uri="{FF2B5EF4-FFF2-40B4-BE49-F238E27FC236}">
                <a16:creationId xmlns="" xmlns:a16="http://schemas.microsoft.com/office/drawing/2014/main" id="{58D904C4-E657-411E-B34E-451093DF6DC2}"/>
              </a:ext>
            </a:extLst>
          </p:cNvPr>
          <p:cNvSpPr txBox="1"/>
          <p:nvPr/>
        </p:nvSpPr>
        <p:spPr>
          <a:xfrm>
            <a:off x="838200" y="1861653"/>
            <a:ext cx="10860314" cy="1200329"/>
          </a:xfrm>
          <a:prstGeom prst="rect">
            <a:avLst/>
          </a:prstGeom>
          <a:noFill/>
        </p:spPr>
        <p:txBody>
          <a:bodyPr wrap="square">
            <a:spAutoFit/>
          </a:bodyPr>
          <a:lstStyle/>
          <a:p>
            <a:r>
              <a:rPr lang="en-US" sz="2400" b="0" i="0" dirty="0">
                <a:solidFill>
                  <a:srgbClr val="000000"/>
                </a:solidFill>
                <a:effectLst/>
                <a:latin typeface="Times New Roman" panose="02020603050405020304" pitchFamily="18" charset="0"/>
                <a:cs typeface="Times New Roman" panose="02020603050405020304" pitchFamily="18" charset="0"/>
              </a:rPr>
              <a:t>The Indian Council of Medical Research (ICMR) released guidelines for drone use in the healthcare sector to ensure access to medicines, vaccines and other paraphernalia to all, especially in the geographically difficult terrains in the country.</a:t>
            </a:r>
            <a:endParaRPr lang="en-US"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 xmlns:a16="http://schemas.microsoft.com/office/drawing/2014/main" id="{26DD90EE-D69E-4B6E-AA48-C0BC90757243}"/>
              </a:ext>
            </a:extLst>
          </p:cNvPr>
          <p:cNvSpPr txBox="1"/>
          <p:nvPr/>
        </p:nvSpPr>
        <p:spPr>
          <a:xfrm>
            <a:off x="838200" y="3720909"/>
            <a:ext cx="10860314" cy="1569660"/>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The move was based on an October 2021 pilot project conducted in Manipur and Nagaland, where COVID-19 vaccines, vaccines for routine </a:t>
            </a:r>
            <a:r>
              <a:rPr lang="en-US" sz="2400" dirty="0" err="1">
                <a:latin typeface="Times New Roman" panose="02020603050405020304" pitchFamily="18" charset="0"/>
                <a:cs typeface="Times New Roman" panose="02020603050405020304" pitchFamily="18" charset="0"/>
              </a:rPr>
              <a:t>immunisation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programmes</a:t>
            </a:r>
            <a:r>
              <a:rPr lang="en-US" sz="2400" dirty="0">
                <a:latin typeface="Times New Roman" panose="02020603050405020304" pitchFamily="18" charset="0"/>
                <a:cs typeface="Times New Roman" panose="02020603050405020304" pitchFamily="18" charset="0"/>
              </a:rPr>
              <a:t> such as measles, mumps and rubella, antenatal care medicines, multi-vitamins, syringes and gloves were delivered. </a:t>
            </a:r>
          </a:p>
        </p:txBody>
      </p:sp>
    </p:spTree>
    <p:extLst>
      <p:ext uri="{BB962C8B-B14F-4D97-AF65-F5344CB8AC3E}">
        <p14:creationId xmlns:p14="http://schemas.microsoft.com/office/powerpoint/2010/main" val="118338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82E3A232-5460-4785-89F1-D33781321671}"/>
              </a:ext>
            </a:extLst>
          </p:cNvPr>
          <p:cNvSpPr txBox="1"/>
          <p:nvPr/>
        </p:nvSpPr>
        <p:spPr>
          <a:xfrm>
            <a:off x="1048063" y="1002668"/>
            <a:ext cx="10515600" cy="2677656"/>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The guidelines were released on June 2 during the Bharat Drone Mahotsav 2022 in Delhi. It was based on field experience, which included an </a:t>
            </a:r>
            <a:r>
              <a:rPr lang="en-US" sz="2800" dirty="0" err="1">
                <a:latin typeface="Times New Roman" panose="02020603050405020304" pitchFamily="18" charset="0"/>
                <a:cs typeface="Times New Roman" panose="02020603050405020304" pitchFamily="18" charset="0"/>
              </a:rPr>
              <a:t>indegenious</a:t>
            </a:r>
            <a:r>
              <a:rPr lang="en-US" sz="2800" dirty="0">
                <a:latin typeface="Times New Roman" panose="02020603050405020304" pitchFamily="18" charset="0"/>
                <a:cs typeface="Times New Roman" panose="02020603050405020304" pitchFamily="18" charset="0"/>
              </a:rPr>
              <a:t> drone transporting COVID-19 vaccines in 12-15 minutes over an aerial distance of 15 </a:t>
            </a:r>
            <a:r>
              <a:rPr lang="en-US" sz="2800" dirty="0" err="1">
                <a:latin typeface="Times New Roman" panose="02020603050405020304" pitchFamily="18" charset="0"/>
                <a:cs typeface="Times New Roman" panose="02020603050405020304" pitchFamily="18" charset="0"/>
              </a:rPr>
              <a:t>kilometres</a:t>
            </a:r>
            <a:r>
              <a:rPr lang="en-US" sz="2800" dirty="0">
                <a:latin typeface="Times New Roman" panose="02020603050405020304" pitchFamily="18" charset="0"/>
                <a:cs typeface="Times New Roman" panose="02020603050405020304" pitchFamily="18" charset="0"/>
              </a:rPr>
              <a:t> from Manipur’s Bishnupur district hospital to a primary health </a:t>
            </a:r>
            <a:r>
              <a:rPr lang="en-US" sz="2800" dirty="0" err="1">
                <a:latin typeface="Times New Roman" panose="02020603050405020304" pitchFamily="18" charset="0"/>
                <a:cs typeface="Times New Roman" panose="02020603050405020304" pitchFamily="18" charset="0"/>
              </a:rPr>
              <a:t>centre</a:t>
            </a:r>
            <a:r>
              <a:rPr lang="en-US" sz="2800" dirty="0">
                <a:latin typeface="Times New Roman" panose="02020603050405020304" pitchFamily="18" charset="0"/>
                <a:cs typeface="Times New Roman" panose="02020603050405020304" pitchFamily="18" charset="0"/>
              </a:rPr>
              <a:t> in </a:t>
            </a:r>
            <a:r>
              <a:rPr lang="en-US" sz="2800" dirty="0" err="1">
                <a:latin typeface="Times New Roman" panose="02020603050405020304" pitchFamily="18" charset="0"/>
                <a:cs typeface="Times New Roman" panose="02020603050405020304" pitchFamily="18" charset="0"/>
              </a:rPr>
              <a:t>Loktak</a:t>
            </a:r>
            <a:r>
              <a:rPr lang="en-US" sz="2800" dirty="0">
                <a:latin typeface="Times New Roman" panose="02020603050405020304" pitchFamily="18" charset="0"/>
                <a:cs typeface="Times New Roman" panose="02020603050405020304" pitchFamily="18" charset="0"/>
              </a:rPr>
              <a:t> lake, </a:t>
            </a:r>
            <a:r>
              <a:rPr lang="en-US" sz="2800" dirty="0" err="1">
                <a:latin typeface="Times New Roman" panose="02020603050405020304" pitchFamily="18" charset="0"/>
                <a:cs typeface="Times New Roman" panose="02020603050405020304" pitchFamily="18" charset="0"/>
              </a:rPr>
              <a:t>Karang</a:t>
            </a:r>
            <a:r>
              <a:rPr lang="en-US" sz="2800" dirty="0">
                <a:latin typeface="Times New Roman" panose="02020603050405020304" pitchFamily="18" charset="0"/>
                <a:cs typeface="Times New Roman" panose="02020603050405020304" pitchFamily="18" charset="0"/>
              </a:rPr>
              <a:t> island. </a:t>
            </a:r>
          </a:p>
        </p:txBody>
      </p:sp>
      <p:sp>
        <p:nvSpPr>
          <p:cNvPr id="6" name="TextBox 5">
            <a:extLst>
              <a:ext uri="{FF2B5EF4-FFF2-40B4-BE49-F238E27FC236}">
                <a16:creationId xmlns="" xmlns:a16="http://schemas.microsoft.com/office/drawing/2014/main" id="{D923DDB2-EE41-426C-8FD5-D112A8C42B1E}"/>
              </a:ext>
            </a:extLst>
          </p:cNvPr>
          <p:cNvSpPr txBox="1"/>
          <p:nvPr/>
        </p:nvSpPr>
        <p:spPr>
          <a:xfrm>
            <a:off x="1048063" y="4020712"/>
            <a:ext cx="10515600" cy="1815882"/>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The COVID-19 pandemic has highlighted fissures in the healthcare supply chain across the world and India is no exception. As per Our World in Data, 72.61 per cent of the population has either fully or partially completed their vaccination protocol as of June 2.</a:t>
            </a:r>
          </a:p>
        </p:txBody>
      </p:sp>
    </p:spTree>
    <p:extLst>
      <p:ext uri="{BB962C8B-B14F-4D97-AF65-F5344CB8AC3E}">
        <p14:creationId xmlns:p14="http://schemas.microsoft.com/office/powerpoint/2010/main" val="951357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Working Mechanism</a:t>
            </a:r>
            <a:endParaRPr lang="en-IN" dirty="0"/>
          </a:p>
        </p:txBody>
      </p:sp>
      <p:sp>
        <p:nvSpPr>
          <p:cNvPr id="3" name="TextBox 2"/>
          <p:cNvSpPr txBox="1"/>
          <p:nvPr/>
        </p:nvSpPr>
        <p:spPr>
          <a:xfrm>
            <a:off x="690282" y="2079812"/>
            <a:ext cx="11017624" cy="3416320"/>
          </a:xfrm>
          <a:prstGeom prst="rect">
            <a:avLst/>
          </a:prstGeom>
          <a:noFill/>
        </p:spPr>
        <p:txBody>
          <a:bodyPr wrap="square" rtlCol="0">
            <a:spAutoFit/>
          </a:bodyPr>
          <a:lstStyle/>
          <a:p>
            <a:pPr marL="285750" indent="-285750">
              <a:buFont typeface="Wingdings" pitchFamily="2" charset="2"/>
              <a:buChar char="q"/>
            </a:pPr>
            <a:r>
              <a:rPr lang="en-IN" sz="2400" dirty="0" smtClean="0">
                <a:latin typeface="Times New Roman" pitchFamily="18" charset="0"/>
                <a:cs typeface="Times New Roman" pitchFamily="18" charset="0"/>
              </a:rPr>
              <a:t>Drone controlling centre is established on the centre of a city so that all the hospitals can contact easily for necessary needs.</a:t>
            </a:r>
          </a:p>
          <a:p>
            <a:pPr marL="285750" indent="-285750">
              <a:buFont typeface="Wingdings" pitchFamily="2" charset="2"/>
              <a:buChar char="q"/>
            </a:pPr>
            <a:endParaRPr lang="en-IN" sz="2400" dirty="0">
              <a:latin typeface="Times New Roman" pitchFamily="18" charset="0"/>
              <a:cs typeface="Times New Roman" pitchFamily="18" charset="0"/>
            </a:endParaRPr>
          </a:p>
          <a:p>
            <a:pPr marL="285750" indent="-285750">
              <a:buFont typeface="Wingdings" pitchFamily="2" charset="2"/>
              <a:buChar char="q"/>
            </a:pPr>
            <a:r>
              <a:rPr lang="en-IN" sz="2400" dirty="0" smtClean="0">
                <a:latin typeface="Times New Roman" pitchFamily="18" charset="0"/>
                <a:cs typeface="Times New Roman" pitchFamily="18" charset="0"/>
              </a:rPr>
              <a:t>Drone carries a special container box that has a cooling system to carry blood and human organs to transport from one place to another place.</a:t>
            </a:r>
          </a:p>
          <a:p>
            <a:pPr marL="285750" indent="-285750">
              <a:buFont typeface="Wingdings" pitchFamily="2" charset="2"/>
              <a:buChar char="q"/>
            </a:pPr>
            <a:endParaRPr lang="en-IN" sz="2400" dirty="0">
              <a:latin typeface="Times New Roman" pitchFamily="18" charset="0"/>
              <a:cs typeface="Times New Roman" pitchFamily="18" charset="0"/>
            </a:endParaRPr>
          </a:p>
          <a:p>
            <a:pPr marL="285750" indent="-285750">
              <a:buFont typeface="Wingdings" pitchFamily="2" charset="2"/>
              <a:buChar char="q"/>
            </a:pPr>
            <a:r>
              <a:rPr lang="en-IN" sz="2400" dirty="0" smtClean="0">
                <a:latin typeface="Times New Roman" pitchFamily="18" charset="0"/>
                <a:cs typeface="Times New Roman" pitchFamily="18" charset="0"/>
              </a:rPr>
              <a:t>All the necessary need can be supplied from a donor hospital to the required hospital.</a:t>
            </a:r>
          </a:p>
          <a:p>
            <a:pPr marL="285750" indent="-285750">
              <a:buFont typeface="Wingdings" pitchFamily="2" charset="2"/>
              <a:buChar char="q"/>
            </a:pPr>
            <a:endParaRPr lang="en-IN" sz="2400" dirty="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3639841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AA7094B-1877-4C99-B8A4-E2613EB9F89C}"/>
              </a:ext>
            </a:extLst>
          </p:cNvPr>
          <p:cNvSpPr>
            <a:spLocks noGrp="1"/>
          </p:cNvSpPr>
          <p:nvPr>
            <p:ph type="title"/>
          </p:nvPr>
        </p:nvSpPr>
        <p:spPr>
          <a:xfrm>
            <a:off x="353339" y="-404735"/>
            <a:ext cx="11074400" cy="1143000"/>
          </a:xfrm>
        </p:spPr>
        <p:txBody>
          <a:bodyPr/>
          <a:lstStyle/>
          <a:p>
            <a:r>
              <a:rPr lang="en-US" dirty="0">
                <a:latin typeface="Times New Roman" panose="02020603050405020304" pitchFamily="18" charset="0"/>
                <a:cs typeface="Times New Roman" panose="02020603050405020304" pitchFamily="18" charset="0"/>
              </a:rPr>
              <a:t>Medical  Drones</a:t>
            </a:r>
          </a:p>
        </p:txBody>
      </p:sp>
      <p:pic>
        <p:nvPicPr>
          <p:cNvPr id="3" name="Picture 2">
            <a:extLst>
              <a:ext uri="{FF2B5EF4-FFF2-40B4-BE49-F238E27FC236}">
                <a16:creationId xmlns="" xmlns:a16="http://schemas.microsoft.com/office/drawing/2014/main" id="{12E3A86C-4BCE-4D6F-B80D-0A0BB8A5A8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110" y="858187"/>
            <a:ext cx="11030857" cy="6339961"/>
          </a:xfrm>
          <a:prstGeom prst="rect">
            <a:avLst/>
          </a:prstGeom>
        </p:spPr>
      </p:pic>
    </p:spTree>
    <p:extLst>
      <p:ext uri="{BB962C8B-B14F-4D97-AF65-F5344CB8AC3E}">
        <p14:creationId xmlns:p14="http://schemas.microsoft.com/office/powerpoint/2010/main" val="1487508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5836B8-EF13-4412-8AFE-4927801954BA}"/>
              </a:ext>
            </a:extLst>
          </p:cNvPr>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Medical Disaster </a:t>
            </a:r>
            <a:r>
              <a:rPr lang="en-US" dirty="0">
                <a:latin typeface="Times New Roman" panose="02020603050405020304" pitchFamily="18" charset="0"/>
                <a:cs typeface="Times New Roman" panose="02020603050405020304" pitchFamily="18" charset="0"/>
              </a:rPr>
              <a:t>Relief</a:t>
            </a:r>
          </a:p>
        </p:txBody>
      </p:sp>
      <p:sp>
        <p:nvSpPr>
          <p:cNvPr id="4" name="TextBox 3">
            <a:extLst>
              <a:ext uri="{FF2B5EF4-FFF2-40B4-BE49-F238E27FC236}">
                <a16:creationId xmlns="" xmlns:a16="http://schemas.microsoft.com/office/drawing/2014/main" id="{1EA2062A-EEEF-46DC-84D4-3A096009B5CC}"/>
              </a:ext>
            </a:extLst>
          </p:cNvPr>
          <p:cNvSpPr txBox="1"/>
          <p:nvPr/>
        </p:nvSpPr>
        <p:spPr>
          <a:xfrm>
            <a:off x="883169" y="2278284"/>
            <a:ext cx="10887489" cy="3539430"/>
          </a:xfrm>
          <a:prstGeom prst="rect">
            <a:avLst/>
          </a:prstGeom>
          <a:noFill/>
        </p:spPr>
        <p:txBody>
          <a:bodyPr wrap="square">
            <a:spAutoFit/>
          </a:bodyPr>
          <a:lstStyle/>
          <a:p>
            <a:r>
              <a:rPr lang="en-US" sz="3200" dirty="0">
                <a:latin typeface="Times New Roman" panose="02020603050405020304" pitchFamily="18" charset="0"/>
                <a:cs typeface="Times New Roman" panose="02020603050405020304" pitchFamily="18" charset="0"/>
              </a:rPr>
              <a:t>■ Rapid Response following</a:t>
            </a:r>
          </a:p>
          <a:p>
            <a:r>
              <a:rPr lang="en-US" sz="3200" dirty="0">
                <a:latin typeface="Times New Roman" panose="02020603050405020304" pitchFamily="18" charset="0"/>
                <a:cs typeface="Times New Roman" panose="02020603050405020304" pitchFamily="18" charset="0"/>
              </a:rPr>
              <a:t>  ■ Floods </a:t>
            </a:r>
          </a:p>
          <a:p>
            <a:r>
              <a:rPr lang="en-US" sz="3200" dirty="0">
                <a:latin typeface="Times New Roman" panose="02020603050405020304" pitchFamily="18" charset="0"/>
                <a:cs typeface="Times New Roman" panose="02020603050405020304" pitchFamily="18" charset="0"/>
              </a:rPr>
              <a:t>  ■ Earthquakes </a:t>
            </a:r>
          </a:p>
          <a:p>
            <a:r>
              <a:rPr lang="en-US" sz="3200" dirty="0">
                <a:latin typeface="Times New Roman" panose="02020603050405020304" pitchFamily="18" charset="0"/>
                <a:cs typeface="Times New Roman" panose="02020603050405020304" pitchFamily="18" charset="0"/>
              </a:rPr>
              <a:t>  ■ Hurricanes</a:t>
            </a:r>
          </a:p>
          <a:p>
            <a:r>
              <a:rPr lang="en-US" sz="3200" dirty="0">
                <a:latin typeface="Times New Roman" panose="02020603050405020304" pitchFamily="18" charset="0"/>
                <a:cs typeface="Times New Roman" panose="02020603050405020304" pitchFamily="18" charset="0"/>
              </a:rPr>
              <a:t>  ■ Avalanches </a:t>
            </a:r>
          </a:p>
          <a:p>
            <a:r>
              <a:rPr lang="en-US" sz="3200" dirty="0">
                <a:latin typeface="Times New Roman" panose="02020603050405020304" pitchFamily="18" charset="0"/>
                <a:cs typeface="Times New Roman" panose="02020603050405020304" pitchFamily="18" charset="0"/>
              </a:rPr>
              <a:t>  ■ UAVs can help delivering Medicines and Aid Kits </a:t>
            </a:r>
            <a:r>
              <a:rPr lang="en-US" sz="3200" dirty="0" smtClean="0">
                <a:latin typeface="Times New Roman" panose="02020603050405020304" pitchFamily="18" charset="0"/>
                <a:cs typeface="Times New Roman" panose="02020603050405020304" pitchFamily="18" charset="0"/>
              </a:rPr>
              <a:t>after       	disasters </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21225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2">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extLst>
    <a:ext uri="{05A4C25C-085E-4340-85A3-A5531E510DB2}">
      <thm15:themeFamily xmlns="" xmlns:thm15="http://schemas.microsoft.com/office/thememl/2012/main" name="Theme2" id="{E9E6AB00-1FFC-4C6E-92C2-D7F0D4DB302B}" vid="{5B5FE1FA-F623-439D-B407-89FA4E9C2060}"/>
    </a:ext>
  </a:extLst>
</a:theme>
</file>

<file path=docProps/app.xml><?xml version="1.0" encoding="utf-8"?>
<Properties xmlns="http://schemas.openxmlformats.org/officeDocument/2006/extended-properties" xmlns:vt="http://schemas.openxmlformats.org/officeDocument/2006/docPropsVTypes">
  <Template>Theme2</Template>
  <TotalTime>238</TotalTime>
  <Words>693</Words>
  <Application>Microsoft Office PowerPoint</Application>
  <PresentationFormat>Custom</PresentationFormat>
  <Paragraphs>74</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Theme2</vt:lpstr>
      <vt:lpstr>ASSIGNMENT</vt:lpstr>
      <vt:lpstr>PowerPoint Presentation</vt:lpstr>
      <vt:lpstr>Drones in Healthcare    </vt:lpstr>
      <vt:lpstr>Medical supply delivery  in India</vt:lpstr>
      <vt:lpstr>How drones will be helpful for medical purpose in India</vt:lpstr>
      <vt:lpstr>PowerPoint Presentation</vt:lpstr>
      <vt:lpstr>Working Mechanism</vt:lpstr>
      <vt:lpstr>Medical  Drones</vt:lpstr>
      <vt:lpstr>Medical Disaster Relief</vt:lpstr>
      <vt:lpstr>Haitian Earthquake relief</vt:lpstr>
      <vt:lpstr>Medical Sample Transportation</vt:lpstr>
      <vt:lpstr>Delivering Emergency Medical Aid</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YUSUF JAMADAR</dc:creator>
  <cp:lastModifiedBy>Sagar Honnabindagi</cp:lastModifiedBy>
  <cp:revision>20</cp:revision>
  <dcterms:created xsi:type="dcterms:W3CDTF">2022-08-20T03:58:44Z</dcterms:created>
  <dcterms:modified xsi:type="dcterms:W3CDTF">2022-08-21T08:57:51Z</dcterms:modified>
</cp:coreProperties>
</file>