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8" r:id="rId3"/>
    <p:sldId id="296" r:id="rId4"/>
    <p:sldId id="269" r:id="rId5"/>
    <p:sldId id="257" r:id="rId6"/>
    <p:sldId id="263" r:id="rId7"/>
    <p:sldId id="294" r:id="rId8"/>
    <p:sldId id="299" r:id="rId9"/>
    <p:sldId id="298"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25D8E5-8ACE-413E-B02F-3321B909A551}" type="datetimeFigureOut">
              <a:rPr lang="en-US" smtClean="0"/>
              <a:pPr/>
              <a:t>8/5/2022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819A7-9FA9-4BD3-A6E4-DC4157D162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8/5/2022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8/5/2022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470025"/>
          </a:xfrm>
        </p:spPr>
        <p:txBody>
          <a:bodyPr/>
          <a:lstStyle/>
          <a:p>
            <a:r>
              <a:rPr lang="en-US" sz="6600" dirty="0" smtClean="0">
                <a:solidFill>
                  <a:srgbClr val="00B0F0"/>
                </a:solidFill>
              </a:rPr>
              <a:t>Assignment</a:t>
            </a:r>
            <a:endParaRPr lang="en-US" sz="6600" dirty="0">
              <a:solidFill>
                <a:srgbClr val="00B0F0"/>
              </a:solidFill>
            </a:endParaRPr>
          </a:p>
        </p:txBody>
      </p:sp>
      <p:sp>
        <p:nvSpPr>
          <p:cNvPr id="5" name="Rectangle 4"/>
          <p:cNvSpPr/>
          <p:nvPr/>
        </p:nvSpPr>
        <p:spPr>
          <a:xfrm>
            <a:off x="5562600" y="5486400"/>
            <a:ext cx="3314049" cy="769441"/>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BY:-Yusuf j</a:t>
            </a:r>
            <a:endParaRPr lang="en-US" sz="4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Rectangle 5"/>
          <p:cNvSpPr/>
          <p:nvPr/>
        </p:nvSpPr>
        <p:spPr>
          <a:xfrm>
            <a:off x="5334000" y="6273225"/>
            <a:ext cx="3382833"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KTC </a:t>
            </a:r>
            <a:r>
              <a:rPr lang="en-US" sz="32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Hubli</a:t>
            </a:r>
            <a:endPar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6"/>
          <p:cNvSpPr/>
          <p:nvPr/>
        </p:nvSpPr>
        <p:spPr>
          <a:xfrm>
            <a:off x="1371600" y="1905000"/>
            <a:ext cx="7543800" cy="2308324"/>
          </a:xfrm>
          <a:prstGeom prst="rect">
            <a:avLst/>
          </a:prstGeom>
        </p:spPr>
        <p:txBody>
          <a:bodyPr wrap="square">
            <a:spAutoFit/>
          </a:bodyPr>
          <a:lstStyle/>
          <a:p>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 create a high level concept type of fertilizers  and </a:t>
            </a:r>
            <a:r>
              <a:rPr lang="en-US" sz="3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pestisides</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required for agriculture products to be </a:t>
            </a:r>
            <a:r>
              <a:rPr lang="en-US" sz="3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harvesten</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 monsoon</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3656" y="2362200"/>
            <a:ext cx="8052268" cy="1862048"/>
          </a:xfrm>
          <a:prstGeom prst="rect">
            <a:avLst/>
          </a:prstGeom>
          <a:noFill/>
        </p:spPr>
        <p:txBody>
          <a:bodyPr wrap="none" lIns="91440" tIns="45720" rIns="91440" bIns="45720">
            <a:spAutoFit/>
          </a:bodyPr>
          <a:lstStyle/>
          <a:p>
            <a:pPr algn="ctr"/>
            <a:r>
              <a:rPr lang="en-US" sz="115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Thankyou</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229600" cy="1143000"/>
          </a:xfrm>
        </p:spPr>
        <p:txBody>
          <a:bodyPr/>
          <a:lstStyle/>
          <a:p>
            <a:r>
              <a:rPr lang="en-US" dirty="0" smtClean="0"/>
              <a:t>What are monsoon crops</a:t>
            </a:r>
            <a:endParaRPr lang="en-US" dirty="0"/>
          </a:p>
        </p:txBody>
      </p:sp>
      <p:sp>
        <p:nvSpPr>
          <p:cNvPr id="5" name="Rectangle 4"/>
          <p:cNvSpPr/>
          <p:nvPr/>
        </p:nvSpPr>
        <p:spPr>
          <a:xfrm>
            <a:off x="457200" y="1676400"/>
            <a:ext cx="8305800" cy="2677656"/>
          </a:xfrm>
          <a:prstGeom prst="rect">
            <a:avLst/>
          </a:prstGeom>
        </p:spPr>
        <p:txBody>
          <a:bodyPr wrap="square">
            <a:spAutoFit/>
          </a:bodyPr>
          <a:lstStyle/>
          <a:p>
            <a:r>
              <a:rPr lang="en-US" sz="2800" dirty="0" err="1" smtClean="0"/>
              <a:t>Kharif</a:t>
            </a:r>
            <a:r>
              <a:rPr lang="en-US" sz="2800" dirty="0" smtClean="0"/>
              <a:t> crops, which are also known as monsoon crops, are the crops that are grown during the monsoon or rainy season (June to October). These crops require a good amount of rainfall. Their seeds are sown at the beginning of the monsoon season. The crops are harvested at the end of the monsoon season.</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Fertilizers: Types, Uses and Importance 2022 You must know."/>
          <p:cNvPicPr>
            <a:picLocks noChangeAspect="1" noChangeArrowheads="1"/>
          </p:cNvPicPr>
          <p:nvPr/>
        </p:nvPicPr>
        <p:blipFill>
          <a:blip r:embed="rId2" cstate="print"/>
          <a:srcRect/>
          <a:stretch>
            <a:fillRect/>
          </a:stretch>
        </p:blipFill>
        <p:spPr bwMode="auto">
          <a:xfrm>
            <a:off x="0" y="0"/>
            <a:ext cx="9457417"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512763"/>
            <a:ext cx="7772400" cy="914400"/>
          </a:xfrm>
        </p:spPr>
        <p:txBody>
          <a:bodyPr/>
          <a:lstStyle/>
          <a:p>
            <a:r>
              <a:rPr lang="en-US" dirty="0" smtClean="0"/>
              <a:t>What is Fertilizer</a:t>
            </a:r>
            <a:endParaRPr lang="en-US" dirty="0"/>
          </a:p>
        </p:txBody>
      </p:sp>
      <p:sp>
        <p:nvSpPr>
          <p:cNvPr id="3" name="Rectangle 2"/>
          <p:cNvSpPr/>
          <p:nvPr/>
        </p:nvSpPr>
        <p:spPr>
          <a:xfrm>
            <a:off x="457200" y="1752600"/>
            <a:ext cx="8305800" cy="2677656"/>
          </a:xfrm>
          <a:prstGeom prst="rect">
            <a:avLst/>
          </a:prstGeom>
        </p:spPr>
        <p:txBody>
          <a:bodyPr wrap="square">
            <a:spAutoFit/>
          </a:bodyPr>
          <a:lstStyle/>
          <a:p>
            <a:r>
              <a:rPr lang="en-US" sz="2800" dirty="0" smtClean="0"/>
              <a:t>Fertilizers are chemical substances supplied to the crops to increase their productivity. These are used by the farmers daily to increase the crop yield. The fertilizers contain the essential nutrients required by the plants, including nitrogen, potassium, and phosphorus.</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143000"/>
          </a:xfrm>
        </p:spPr>
        <p:txBody>
          <a:bodyPr/>
          <a:lstStyle/>
          <a:p>
            <a:r>
              <a:rPr lang="en-US" dirty="0" smtClean="0"/>
              <a:t>Soybean</a:t>
            </a:r>
            <a:endParaRPr lang="en-US" dirty="0"/>
          </a:p>
        </p:txBody>
      </p:sp>
      <p:pic>
        <p:nvPicPr>
          <p:cNvPr id="4" name="Picture 2" descr="C:\Users\Admin\Pictures\Camera Roll\dark-hilum-soybeans2_27952870.jpg"/>
          <p:cNvPicPr>
            <a:picLocks noChangeAspect="1" noChangeArrowheads="1"/>
          </p:cNvPicPr>
          <p:nvPr/>
        </p:nvPicPr>
        <p:blipFill>
          <a:blip r:embed="rId2" cstate="print"/>
          <a:srcRect/>
          <a:stretch>
            <a:fillRect/>
          </a:stretch>
        </p:blipFill>
        <p:spPr bwMode="auto">
          <a:xfrm>
            <a:off x="6172200" y="457200"/>
            <a:ext cx="2971800" cy="2600325"/>
          </a:xfrm>
          <a:prstGeom prst="rect">
            <a:avLst/>
          </a:prstGeom>
          <a:noFill/>
        </p:spPr>
      </p:pic>
      <p:sp>
        <p:nvSpPr>
          <p:cNvPr id="8" name="Rectangle 7"/>
          <p:cNvSpPr/>
          <p:nvPr/>
        </p:nvSpPr>
        <p:spPr>
          <a:xfrm>
            <a:off x="152400" y="914400"/>
            <a:ext cx="5638800" cy="923330"/>
          </a:xfrm>
          <a:prstGeom prst="rect">
            <a:avLst/>
          </a:prstGeom>
        </p:spPr>
        <p:txBody>
          <a:bodyPr wrap="square">
            <a:spAutoFit/>
          </a:bodyPr>
          <a:lstStyle/>
          <a:p>
            <a:r>
              <a:rPr lang="en-US" b="1" dirty="0" smtClean="0"/>
              <a:t>Seed Treatment</a:t>
            </a:r>
            <a:r>
              <a:rPr lang="en-US" dirty="0" smtClean="0"/>
              <a:t/>
            </a:r>
            <a:br>
              <a:rPr lang="en-US" dirty="0" smtClean="0"/>
            </a:br>
            <a:r>
              <a:rPr lang="en-US" dirty="0" smtClean="0"/>
              <a:t>To protect seeds from soil borne diseases, treat seeds with </a:t>
            </a:r>
            <a:r>
              <a:rPr lang="en-US" dirty="0" err="1" smtClean="0"/>
              <a:t>Thiram</a:t>
            </a:r>
            <a:r>
              <a:rPr lang="en-US" dirty="0" smtClean="0"/>
              <a:t> or Captan@3 gm per kg of seeds.</a:t>
            </a:r>
            <a:endParaRPr lang="en-US" dirty="0"/>
          </a:p>
        </p:txBody>
      </p:sp>
      <p:sp>
        <p:nvSpPr>
          <p:cNvPr id="35841" name="Rectangle 1"/>
          <p:cNvSpPr>
            <a:spLocks noChangeArrowheads="1"/>
          </p:cNvSpPr>
          <p:nvPr/>
        </p:nvSpPr>
        <p:spPr bwMode="auto">
          <a:xfrm>
            <a:off x="0" y="3472937"/>
            <a:ext cx="65" cy="369332"/>
          </a:xfrm>
          <a:prstGeom prst="rect">
            <a:avLst/>
          </a:prstGeom>
          <a:solidFill>
            <a:srgbClr val="E5EFEA"/>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228600" y="1905000"/>
            <a:ext cx="4572000" cy="923330"/>
          </a:xfrm>
          <a:prstGeom prst="rect">
            <a:avLst/>
          </a:prstGeom>
        </p:spPr>
        <p:txBody>
          <a:bodyPr>
            <a:spAutoFit/>
          </a:bodyPr>
          <a:lstStyle/>
          <a:p>
            <a:pPr lvl="0" fontAlgn="base">
              <a:spcBef>
                <a:spcPct val="0"/>
              </a:spcBef>
              <a:spcAft>
                <a:spcPct val="0"/>
              </a:spcAft>
            </a:pPr>
            <a:r>
              <a:rPr lang="en-US" b="1" dirty="0" smtClean="0">
                <a:latin typeface="Open Sans" pitchFamily="34" charset="0"/>
                <a:cs typeface="Open Sans" pitchFamily="34" charset="0"/>
              </a:rPr>
              <a:t>Fertilizer Requirements (kg/acre)</a:t>
            </a:r>
            <a:endParaRPr lang="en-US" sz="11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1F1F1F"/>
                </a:solidFill>
                <a:latin typeface="Open Sans" pitchFamily="34" charset="0"/>
                <a:cs typeface="Open Sans" pitchFamily="34" charset="0"/>
              </a:rPr>
              <a:t> </a:t>
            </a:r>
            <a:endParaRPr lang="en-US" sz="11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1F1F1F"/>
                </a:solidFill>
                <a:latin typeface="Open Sans" pitchFamily="34" charset="0"/>
                <a:cs typeface="Open Sans" pitchFamily="34" charset="0"/>
              </a:rPr>
              <a:t>.</a:t>
            </a:r>
            <a:endParaRPr lang="en-US" sz="3200" dirty="0" smtClean="0">
              <a:latin typeface="Arial" pitchFamily="34" charset="0"/>
              <a:cs typeface="Arial" pitchFamily="34" charset="0"/>
            </a:endParaRPr>
          </a:p>
        </p:txBody>
      </p:sp>
      <p:graphicFrame>
        <p:nvGraphicFramePr>
          <p:cNvPr id="12" name="Table 11"/>
          <p:cNvGraphicFramePr>
            <a:graphicFrameLocks noGrp="1"/>
          </p:cNvGraphicFramePr>
          <p:nvPr/>
        </p:nvGraphicFramePr>
        <p:xfrm>
          <a:off x="0" y="2362200"/>
          <a:ext cx="6096000" cy="674102"/>
        </p:xfrm>
        <a:graphic>
          <a:graphicData uri="http://schemas.openxmlformats.org/drawingml/2006/table">
            <a:tbl>
              <a:tblPr/>
              <a:tblGrid>
                <a:gridCol w="2032000"/>
                <a:gridCol w="2032000"/>
                <a:gridCol w="2032000"/>
              </a:tblGrid>
              <a:tr h="229672">
                <a:tc>
                  <a:txBody>
                    <a:bodyPr/>
                    <a:lstStyle/>
                    <a:p>
                      <a:pPr algn="ctr"/>
                      <a:r>
                        <a:rPr lang="en-US" sz="1400" b="1" dirty="0">
                          <a:solidFill>
                            <a:schemeClr val="bg1"/>
                          </a:solidFill>
                        </a:rPr>
                        <a:t>UREA</a:t>
                      </a:r>
                      <a:endParaRPr lang="en-US" sz="1400" dirty="0">
                        <a:solidFill>
                          <a:schemeClr val="bg1"/>
                        </a:solidFill>
                      </a:endParaRP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b="1" dirty="0">
                          <a:solidFill>
                            <a:schemeClr val="bg1"/>
                          </a:solidFill>
                        </a:rPr>
                        <a:t>SSP</a:t>
                      </a:r>
                      <a:endParaRPr lang="en-US" sz="1400" dirty="0">
                        <a:solidFill>
                          <a:schemeClr val="bg1"/>
                        </a:solidFill>
                      </a:endParaRP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b="1">
                          <a:solidFill>
                            <a:schemeClr val="bg1"/>
                          </a:solidFill>
                        </a:rPr>
                        <a:t>MURIATE OF POTASH</a:t>
                      </a:r>
                      <a:endParaRPr lang="en-US" sz="1400">
                        <a:solidFill>
                          <a:schemeClr val="bg1"/>
                        </a:solidFill>
                      </a:endParaRPr>
                    </a:p>
                  </a:txBody>
                  <a:tcPr marL="7457" marR="7457" marT="7457" marB="7457" anchor="ctr">
                    <a:lnL>
                      <a:noFill/>
                    </a:lnL>
                    <a:lnR>
                      <a:noFill/>
                    </a:lnR>
                    <a:lnT>
                      <a:noFill/>
                    </a:lnT>
                    <a:lnB>
                      <a:noFill/>
                    </a:lnB>
                    <a:solidFill>
                      <a:srgbClr val="E5EFEA">
                        <a:alpha val="80000"/>
                      </a:srgbClr>
                    </a:solidFill>
                  </a:tcPr>
                </a:tc>
              </a:tr>
              <a:tr h="444430">
                <a:tc>
                  <a:txBody>
                    <a:bodyPr/>
                    <a:lstStyle/>
                    <a:p>
                      <a:pPr algn="ctr"/>
                      <a:r>
                        <a:rPr lang="en-US" sz="1400" dirty="0">
                          <a:solidFill>
                            <a:schemeClr val="bg1"/>
                          </a:solidFill>
                        </a:rPr>
                        <a:t>28</a:t>
                      </a: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dirty="0">
                          <a:solidFill>
                            <a:schemeClr val="bg1"/>
                          </a:solidFill>
                        </a:rPr>
                        <a:t>200</a:t>
                      </a: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dirty="0">
                          <a:solidFill>
                            <a:schemeClr val="bg1"/>
                          </a:solidFill>
                        </a:rPr>
                        <a:t>Apply if deficiency observed</a:t>
                      </a:r>
                    </a:p>
                  </a:txBody>
                  <a:tcPr marL="7457" marR="7457" marT="7457" marB="7457" anchor="ctr">
                    <a:lnL>
                      <a:noFill/>
                    </a:lnL>
                    <a:lnR>
                      <a:noFill/>
                    </a:lnR>
                    <a:lnT>
                      <a:noFill/>
                    </a:lnT>
                    <a:lnB>
                      <a:noFill/>
                    </a:lnB>
                    <a:solidFill>
                      <a:srgbClr val="E5EFEA">
                        <a:alpha val="80000"/>
                      </a:srgbClr>
                    </a:solidFill>
                  </a:tcPr>
                </a:tc>
              </a:tr>
            </a:tbl>
          </a:graphicData>
        </a:graphic>
      </p:graphicFrame>
      <p:sp>
        <p:nvSpPr>
          <p:cNvPr id="13" name="Rectangle 12"/>
          <p:cNvSpPr/>
          <p:nvPr/>
        </p:nvSpPr>
        <p:spPr>
          <a:xfrm>
            <a:off x="228600" y="3200400"/>
            <a:ext cx="4572000" cy="646331"/>
          </a:xfrm>
          <a:prstGeom prst="rect">
            <a:avLst/>
          </a:prstGeom>
        </p:spPr>
        <p:txBody>
          <a:bodyPr>
            <a:spAutoFit/>
          </a:bodyPr>
          <a:lstStyle/>
          <a:p>
            <a:pPr lvl="0" eaLnBrk="0" fontAlgn="base" hangingPunct="0">
              <a:spcBef>
                <a:spcPct val="0"/>
              </a:spcBef>
              <a:spcAft>
                <a:spcPct val="0"/>
              </a:spcAft>
            </a:pPr>
            <a:r>
              <a:rPr lang="en-US" b="1" dirty="0" smtClean="0">
                <a:latin typeface="Open Sans" pitchFamily="34" charset="0"/>
                <a:cs typeface="Open Sans" pitchFamily="34" charset="0"/>
              </a:rPr>
              <a:t>Nutrient Requirements (kg/acre)</a:t>
            </a:r>
            <a:endParaRPr lang="en-US" sz="110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1F1F1F"/>
                </a:solidFill>
                <a:latin typeface="Open Sans" pitchFamily="34" charset="0"/>
                <a:cs typeface="Open Sans" pitchFamily="34" charset="0"/>
              </a:rPr>
              <a:t> </a:t>
            </a:r>
            <a:endParaRPr lang="en-US" sz="1100" dirty="0" smtClean="0">
              <a:latin typeface="Arial" pitchFamily="34" charset="0"/>
              <a:cs typeface="Arial" pitchFamily="34" charset="0"/>
            </a:endParaRPr>
          </a:p>
        </p:txBody>
      </p:sp>
      <p:graphicFrame>
        <p:nvGraphicFramePr>
          <p:cNvPr id="14" name="Table 13"/>
          <p:cNvGraphicFramePr>
            <a:graphicFrameLocks noGrp="1"/>
          </p:cNvGraphicFramePr>
          <p:nvPr/>
        </p:nvGraphicFramePr>
        <p:xfrm>
          <a:off x="0" y="3810000"/>
          <a:ext cx="6096000" cy="674102"/>
        </p:xfrm>
        <a:graphic>
          <a:graphicData uri="http://schemas.openxmlformats.org/drawingml/2006/table">
            <a:tbl>
              <a:tblPr/>
              <a:tblGrid>
                <a:gridCol w="2032000"/>
                <a:gridCol w="2032000"/>
                <a:gridCol w="2032000"/>
              </a:tblGrid>
              <a:tr h="229672">
                <a:tc>
                  <a:txBody>
                    <a:bodyPr/>
                    <a:lstStyle/>
                    <a:p>
                      <a:pPr algn="ctr"/>
                      <a:r>
                        <a:rPr lang="en-US" sz="1400" b="1" dirty="0">
                          <a:solidFill>
                            <a:schemeClr val="bg1"/>
                          </a:solidFill>
                        </a:rPr>
                        <a:t>NITROGEN</a:t>
                      </a:r>
                      <a:endParaRPr lang="en-US" sz="1400" dirty="0">
                        <a:solidFill>
                          <a:schemeClr val="bg1"/>
                        </a:solidFill>
                      </a:endParaRP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b="1" dirty="0">
                          <a:solidFill>
                            <a:schemeClr val="bg1"/>
                          </a:solidFill>
                        </a:rPr>
                        <a:t>PHOSPHORUS</a:t>
                      </a:r>
                      <a:endParaRPr lang="en-US" sz="1400" dirty="0">
                        <a:solidFill>
                          <a:schemeClr val="bg1"/>
                        </a:solidFill>
                      </a:endParaRP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b="1" dirty="0">
                          <a:solidFill>
                            <a:schemeClr val="bg1"/>
                          </a:solidFill>
                        </a:rPr>
                        <a:t>POTASH</a:t>
                      </a:r>
                      <a:endParaRPr lang="en-US" sz="1400" dirty="0">
                        <a:solidFill>
                          <a:schemeClr val="bg1"/>
                        </a:solidFill>
                      </a:endParaRPr>
                    </a:p>
                  </a:txBody>
                  <a:tcPr marL="7457" marR="7457" marT="7457" marB="7457" anchor="ctr">
                    <a:lnL>
                      <a:noFill/>
                    </a:lnL>
                    <a:lnR>
                      <a:noFill/>
                    </a:lnR>
                    <a:lnT>
                      <a:noFill/>
                    </a:lnT>
                    <a:lnB>
                      <a:noFill/>
                    </a:lnB>
                    <a:solidFill>
                      <a:srgbClr val="E5EFEA">
                        <a:alpha val="80000"/>
                      </a:srgbClr>
                    </a:solidFill>
                  </a:tcPr>
                </a:tc>
              </a:tr>
              <a:tr h="444430">
                <a:tc>
                  <a:txBody>
                    <a:bodyPr/>
                    <a:lstStyle/>
                    <a:p>
                      <a:pPr algn="ctr"/>
                      <a:r>
                        <a:rPr lang="en-US" sz="1400" dirty="0" smtClean="0">
                          <a:solidFill>
                            <a:schemeClr val="bg1"/>
                          </a:solidFill>
                        </a:rPr>
                        <a:t>12.5</a:t>
                      </a:r>
                      <a:endParaRPr lang="en-US" sz="1400" dirty="0">
                        <a:solidFill>
                          <a:schemeClr val="bg1"/>
                        </a:solidFill>
                      </a:endParaRP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dirty="0">
                          <a:solidFill>
                            <a:schemeClr val="bg1"/>
                          </a:solidFill>
                        </a:rPr>
                        <a:t>32</a:t>
                      </a:r>
                    </a:p>
                  </a:txBody>
                  <a:tcPr marL="7457" marR="7457" marT="7457" marB="7457" anchor="ctr">
                    <a:lnL>
                      <a:noFill/>
                    </a:lnL>
                    <a:lnR>
                      <a:noFill/>
                    </a:lnR>
                    <a:lnT>
                      <a:noFill/>
                    </a:lnT>
                    <a:lnB>
                      <a:noFill/>
                    </a:lnB>
                    <a:solidFill>
                      <a:srgbClr val="E5EFEA">
                        <a:alpha val="80000"/>
                      </a:srgbClr>
                    </a:solidFill>
                  </a:tcPr>
                </a:tc>
                <a:tc>
                  <a:txBody>
                    <a:bodyPr/>
                    <a:lstStyle/>
                    <a:p>
                      <a:pPr algn="ctr"/>
                      <a:r>
                        <a:rPr lang="en-US" sz="1400" dirty="0">
                          <a:solidFill>
                            <a:schemeClr val="bg1"/>
                          </a:solidFill>
                        </a:rPr>
                        <a:t>Apply if deficiency observed</a:t>
                      </a:r>
                    </a:p>
                  </a:txBody>
                  <a:tcPr marL="7457" marR="7457" marT="7457" marB="7457" anchor="ctr">
                    <a:lnL>
                      <a:noFill/>
                    </a:lnL>
                    <a:lnR>
                      <a:noFill/>
                    </a:lnR>
                    <a:lnT>
                      <a:noFill/>
                    </a:lnT>
                    <a:lnB>
                      <a:noFill/>
                    </a:lnB>
                    <a:solidFill>
                      <a:srgbClr val="E5EFEA">
                        <a:alpha val="80000"/>
                      </a:srgbClr>
                    </a:solidFill>
                  </a:tcPr>
                </a:tc>
              </a:tr>
            </a:tbl>
          </a:graphicData>
        </a:graphic>
      </p:graphicFrame>
      <p:sp>
        <p:nvSpPr>
          <p:cNvPr id="15" name="Rectangle 14"/>
          <p:cNvSpPr/>
          <p:nvPr/>
        </p:nvSpPr>
        <p:spPr>
          <a:xfrm>
            <a:off x="228600" y="4800600"/>
            <a:ext cx="8610600" cy="1754326"/>
          </a:xfrm>
          <a:prstGeom prst="rect">
            <a:avLst/>
          </a:prstGeom>
        </p:spPr>
        <p:txBody>
          <a:bodyPr wrap="square">
            <a:spAutoFit/>
          </a:bodyPr>
          <a:lstStyle/>
          <a:p>
            <a:r>
              <a:rPr lang="en-US" dirty="0" smtClean="0">
                <a:latin typeface="Open Sans" pitchFamily="34" charset="0"/>
                <a:cs typeface="Open Sans" pitchFamily="34" charset="0"/>
              </a:rPr>
              <a:t>Apply FYM or well decomposed cowdung@4 ton/acre. Also apply Nitrogen@12.5 kg and Phosphorus@32 kg in form of Urea@28kg and SSP@200 kg per acre at time of sowing.</a:t>
            </a:r>
            <a:br>
              <a:rPr lang="en-US" dirty="0" smtClean="0">
                <a:latin typeface="Open Sans" pitchFamily="34" charset="0"/>
                <a:cs typeface="Open Sans" pitchFamily="34" charset="0"/>
              </a:rPr>
            </a:br>
            <a:r>
              <a:rPr lang="en-US" dirty="0" smtClean="0">
                <a:latin typeface="Open Sans" pitchFamily="34" charset="0"/>
                <a:cs typeface="Open Sans" pitchFamily="34" charset="0"/>
              </a:rPr>
              <a:t/>
            </a:r>
            <a:br>
              <a:rPr lang="en-US" dirty="0" smtClean="0">
                <a:latin typeface="Open Sans" pitchFamily="34" charset="0"/>
                <a:cs typeface="Open Sans" pitchFamily="34" charset="0"/>
              </a:rPr>
            </a:br>
            <a:r>
              <a:rPr lang="en-US" dirty="0" smtClean="0">
                <a:latin typeface="Open Sans" pitchFamily="34" charset="0"/>
                <a:cs typeface="Open Sans" pitchFamily="34" charset="0"/>
              </a:rPr>
              <a:t>To obtain good growth and optimum yield, take spray of Urea@3 kg/150 </a:t>
            </a:r>
            <a:r>
              <a:rPr lang="en-US" dirty="0" err="1" smtClean="0">
                <a:latin typeface="Open Sans" pitchFamily="34" charset="0"/>
                <a:cs typeface="Open Sans" pitchFamily="34" charset="0"/>
              </a:rPr>
              <a:t>ltr</a:t>
            </a:r>
            <a:r>
              <a:rPr lang="en-US" dirty="0" smtClean="0">
                <a:latin typeface="Open Sans" pitchFamily="34" charset="0"/>
                <a:cs typeface="Open Sans" pitchFamily="34" charset="0"/>
              </a:rPr>
              <a:t> of water on 60th and 75th day after sowing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r="-29000"/>
          </a:stretch>
        </a:blipFill>
        <a:effectLst/>
      </p:bgPr>
    </p:bg>
    <p:spTree>
      <p:nvGrpSpPr>
        <p:cNvPr id="1" name=""/>
        <p:cNvGrpSpPr/>
        <p:nvPr/>
      </p:nvGrpSpPr>
      <p:grpSpPr>
        <a:xfrm>
          <a:off x="0" y="0"/>
          <a:ext cx="0" cy="0"/>
          <a:chOff x="0" y="0"/>
          <a:chExt cx="0" cy="0"/>
        </a:xfrm>
      </p:grpSpPr>
      <p:sp>
        <p:nvSpPr>
          <p:cNvPr id="3" name="Rectangle 2"/>
          <p:cNvSpPr/>
          <p:nvPr/>
        </p:nvSpPr>
        <p:spPr>
          <a:xfrm>
            <a:off x="381000" y="1981200"/>
            <a:ext cx="6781800" cy="4524315"/>
          </a:xfrm>
          <a:prstGeom prst="rect">
            <a:avLst/>
          </a:prstGeom>
        </p:spPr>
        <p:txBody>
          <a:bodyPr wrap="square">
            <a:spAutoFit/>
          </a:bodyPr>
          <a:lstStyle/>
          <a:p>
            <a:r>
              <a:rPr lang="en-US" sz="3200" b="1" dirty="0" smtClean="0">
                <a:solidFill>
                  <a:schemeClr val="bg1"/>
                </a:solidFill>
                <a:effectLst>
                  <a:outerShdw blurRad="38100" dist="38100" dir="2700000" algn="tl">
                    <a:srgbClr val="000000">
                      <a:alpha val="43137"/>
                    </a:srgbClr>
                  </a:outerShdw>
                </a:effectLst>
              </a:rPr>
              <a:t>Pesticides are chemical compounds that are used to kill pests, including insects, rodents, fungi and unwanted plants (weeds). Over 1000 different pesticides are used around the world. Pesticides are used in public health to kill vectors of disease, such as mosquitoes, and in agriculture to kill pests that damage crops</a:t>
            </a:r>
            <a:r>
              <a:rPr lang="en-US" sz="2400" b="1" dirty="0" smtClean="0">
                <a:solidFill>
                  <a:schemeClr val="bg1"/>
                </a:solidFill>
                <a:effectLst>
                  <a:outerShdw blurRad="38100" dist="38100" dir="2700000" algn="tl">
                    <a:srgbClr val="000000">
                      <a:alpha val="43137"/>
                    </a:srgbClr>
                  </a:outerShdw>
                </a:effectLst>
              </a:rPr>
              <a:t>.</a:t>
            </a:r>
            <a:endParaRPr lang="en-US" sz="24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81200" y="1143000"/>
            <a:ext cx="7162800" cy="1200329"/>
          </a:xfrm>
          <a:prstGeom prst="rect">
            <a:avLst/>
          </a:prstGeom>
        </p:spPr>
        <p:txBody>
          <a:bodyPr wrap="square">
            <a:spAutoFit/>
          </a:bodyPr>
          <a:lstStyle/>
          <a:p>
            <a:r>
              <a:rPr lang="en-US" b="1" dirty="0" smtClean="0"/>
              <a:t>Pest and their control:</a:t>
            </a:r>
            <a:endParaRPr lang="en-US" dirty="0" smtClean="0"/>
          </a:p>
          <a:p>
            <a:r>
              <a:rPr lang="en-US" b="1" dirty="0" smtClean="0"/>
              <a:t>White Fly:</a:t>
            </a:r>
            <a:r>
              <a:rPr lang="en-US" dirty="0" smtClean="0"/>
              <a:t> For white fly control, take spray of Thiamethoxam@40 gm or Triazophos@300 ml/acre. If necessary take second spray 10 days after first spray.</a:t>
            </a:r>
            <a:endParaRPr lang="en-US" dirty="0"/>
          </a:p>
        </p:txBody>
      </p:sp>
      <p:sp>
        <p:nvSpPr>
          <p:cNvPr id="7" name="Rectangle 6"/>
          <p:cNvSpPr/>
          <p:nvPr/>
        </p:nvSpPr>
        <p:spPr>
          <a:xfrm>
            <a:off x="1981200" y="2667000"/>
            <a:ext cx="7162800" cy="1477328"/>
          </a:xfrm>
          <a:prstGeom prst="rect">
            <a:avLst/>
          </a:prstGeom>
        </p:spPr>
        <p:txBody>
          <a:bodyPr wrap="square">
            <a:spAutoFit/>
          </a:bodyPr>
          <a:lstStyle/>
          <a:p>
            <a:r>
              <a:rPr lang="en-US" b="1" dirty="0" smtClean="0"/>
              <a:t>Blister beetle:</a:t>
            </a:r>
            <a:r>
              <a:rPr lang="en-US" dirty="0" smtClean="0"/>
              <a:t> They cause damage at flowering stage. They feed on flowers, buds thus prevent grain formation.</a:t>
            </a:r>
            <a:br>
              <a:rPr lang="en-US" dirty="0" smtClean="0"/>
            </a:br>
            <a:r>
              <a:rPr lang="en-US" dirty="0" smtClean="0"/>
              <a:t>If infestation is observed, take spray of </a:t>
            </a:r>
            <a:r>
              <a:rPr lang="en-US" dirty="0" err="1" smtClean="0"/>
              <a:t>Indoxacarb</a:t>
            </a:r>
            <a:r>
              <a:rPr lang="en-US" dirty="0" smtClean="0"/>
              <a:t> 14.5SC@200 ml or </a:t>
            </a:r>
            <a:r>
              <a:rPr lang="en-US" dirty="0" err="1" smtClean="0"/>
              <a:t>Acephate</a:t>
            </a:r>
            <a:r>
              <a:rPr lang="en-US" dirty="0" smtClean="0"/>
              <a:t> 75SC@800 gm/acre. Carry out spraying in evening hours and if necessary take second spray 10 days after first spray.     </a:t>
            </a:r>
            <a:endParaRPr lang="en-US" dirty="0"/>
          </a:p>
        </p:txBody>
      </p:sp>
      <p:sp>
        <p:nvSpPr>
          <p:cNvPr id="8" name="Rectangle 7"/>
          <p:cNvSpPr/>
          <p:nvPr/>
        </p:nvSpPr>
        <p:spPr>
          <a:xfrm>
            <a:off x="2057400" y="4419600"/>
            <a:ext cx="7086600" cy="1754326"/>
          </a:xfrm>
          <a:prstGeom prst="rect">
            <a:avLst/>
          </a:prstGeom>
        </p:spPr>
        <p:txBody>
          <a:bodyPr wrap="square">
            <a:spAutoFit/>
          </a:bodyPr>
          <a:lstStyle/>
          <a:p>
            <a:r>
              <a:rPr lang="en-US" b="1" dirty="0" smtClean="0"/>
              <a:t>Disease and their control:</a:t>
            </a:r>
            <a:endParaRPr lang="en-US" dirty="0" smtClean="0"/>
          </a:p>
          <a:p>
            <a:r>
              <a:rPr lang="en-US" b="1" dirty="0" smtClean="0"/>
              <a:t>Yellow mosaic virus:</a:t>
            </a:r>
            <a:r>
              <a:rPr lang="en-US" dirty="0" smtClean="0"/>
              <a:t> It is spread due to white fly. Irregular yellow, green patches are observed on leaves. Pods not developed on infected plants.</a:t>
            </a:r>
            <a:br>
              <a:rPr lang="en-US" dirty="0" smtClean="0"/>
            </a:br>
            <a:r>
              <a:rPr lang="en-US" dirty="0" smtClean="0"/>
              <a:t>Grow yellow mosaic virus resistant varieties. For white fly control, take spray of Thiamethoxam@40 gm, </a:t>
            </a:r>
            <a:r>
              <a:rPr lang="en-US" dirty="0" err="1" smtClean="0"/>
              <a:t>Triazophos</a:t>
            </a:r>
            <a:r>
              <a:rPr lang="en-US" dirty="0" smtClean="0"/>
              <a:t>@ 400 ml/acre. If necessary take second spray 10 days after first spray. </a:t>
            </a:r>
            <a:endParaRPr lang="en-US" dirty="0"/>
          </a:p>
        </p:txBody>
      </p:sp>
      <p:pic>
        <p:nvPicPr>
          <p:cNvPr id="53250" name="Picture 2" descr="C:\Users\Admin\Pictures\Camera Roll\cloud\616x493.jpeg"/>
          <p:cNvPicPr>
            <a:picLocks noChangeAspect="1" noChangeArrowheads="1"/>
          </p:cNvPicPr>
          <p:nvPr/>
        </p:nvPicPr>
        <p:blipFill>
          <a:blip r:embed="rId2" cstate="print"/>
          <a:srcRect/>
          <a:stretch>
            <a:fillRect/>
          </a:stretch>
        </p:blipFill>
        <p:spPr bwMode="auto">
          <a:xfrm>
            <a:off x="152400" y="914400"/>
            <a:ext cx="1806079" cy="1447800"/>
          </a:xfrm>
          <a:prstGeom prst="rect">
            <a:avLst/>
          </a:prstGeom>
          <a:noFill/>
        </p:spPr>
      </p:pic>
      <p:pic>
        <p:nvPicPr>
          <p:cNvPr id="53251" name="Picture 3" descr="C:\Users\Admin\Pictures\Camera Roll\cloud\f0f48162-f556-4d8a-826c-095ec60820a6.png"/>
          <p:cNvPicPr>
            <a:picLocks noChangeAspect="1" noChangeArrowheads="1"/>
          </p:cNvPicPr>
          <p:nvPr/>
        </p:nvPicPr>
        <p:blipFill>
          <a:blip r:embed="rId3" cstate="print"/>
          <a:srcRect/>
          <a:stretch>
            <a:fillRect/>
          </a:stretch>
        </p:blipFill>
        <p:spPr bwMode="auto">
          <a:xfrm>
            <a:off x="152400" y="2590800"/>
            <a:ext cx="1716087" cy="1752600"/>
          </a:xfrm>
          <a:prstGeom prst="rect">
            <a:avLst/>
          </a:prstGeom>
          <a:noFill/>
        </p:spPr>
      </p:pic>
      <p:pic>
        <p:nvPicPr>
          <p:cNvPr id="53252" name="Picture 4" descr="C:\Users\Admin\Pictures\Camera Roll\cloud\download.jpeg"/>
          <p:cNvPicPr>
            <a:picLocks noChangeAspect="1" noChangeArrowheads="1"/>
          </p:cNvPicPr>
          <p:nvPr/>
        </p:nvPicPr>
        <p:blipFill>
          <a:blip r:embed="rId4" cstate="print"/>
          <a:srcRect/>
          <a:stretch>
            <a:fillRect/>
          </a:stretch>
        </p:blipFill>
        <p:spPr bwMode="auto">
          <a:xfrm>
            <a:off x="0" y="4572000"/>
            <a:ext cx="2005781" cy="1371600"/>
          </a:xfrm>
          <a:prstGeom prst="rect">
            <a:avLst/>
          </a:prstGeom>
          <a:noFill/>
        </p:spPr>
      </p:pic>
      <p:sp>
        <p:nvSpPr>
          <p:cNvPr id="9" name="Rectangle 8"/>
          <p:cNvSpPr/>
          <p:nvPr/>
        </p:nvSpPr>
        <p:spPr>
          <a:xfrm>
            <a:off x="533400" y="228600"/>
            <a:ext cx="4662045" cy="523220"/>
          </a:xfrm>
          <a:prstGeom prst="rect">
            <a:avLst/>
          </a:prstGeom>
        </p:spPr>
        <p:txBody>
          <a:bodyPr wrap="none">
            <a:spAutoFit/>
          </a:bodyPr>
          <a:lstStyle/>
          <a:p>
            <a:r>
              <a:rPr lang="en-US" sz="2800" b="1" dirty="0" smtClean="0"/>
              <a:t>Pesticides require for soybean</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381000"/>
            <a:ext cx="6934200" cy="923330"/>
          </a:xfrm>
          <a:prstGeom prst="rect">
            <a:avLst/>
          </a:prstGeom>
        </p:spPr>
        <p:txBody>
          <a:bodyPr wrap="square">
            <a:spAutoFit/>
          </a:bodyPr>
          <a:lstStyle/>
          <a:p>
            <a:r>
              <a:rPr lang="en-US" b="1" dirty="0" smtClean="0"/>
              <a:t>Tobacco caterpillar:</a:t>
            </a:r>
            <a:r>
              <a:rPr lang="en-US" dirty="0" smtClean="0"/>
              <a:t> If infestation is observed, take spray of </a:t>
            </a:r>
            <a:r>
              <a:rPr lang="en-US" dirty="0" err="1" smtClean="0"/>
              <a:t>Acephate</a:t>
            </a:r>
            <a:r>
              <a:rPr lang="en-US" dirty="0" smtClean="0"/>
              <a:t> 57SP@800 gm/acre or </a:t>
            </a:r>
            <a:r>
              <a:rPr lang="en-US" dirty="0" err="1" smtClean="0"/>
              <a:t>Chlorpyriphos</a:t>
            </a:r>
            <a:r>
              <a:rPr lang="en-US" dirty="0" smtClean="0"/>
              <a:t> 20EC@ 1.5 </a:t>
            </a:r>
            <a:r>
              <a:rPr lang="en-US" dirty="0" err="1" smtClean="0"/>
              <a:t>ltr</a:t>
            </a:r>
            <a:r>
              <a:rPr lang="en-US" dirty="0" smtClean="0"/>
              <a:t>/acre. If necessary take second spray 10 days after first spray.</a:t>
            </a:r>
            <a:endParaRPr lang="en-US" dirty="0"/>
          </a:p>
        </p:txBody>
      </p:sp>
      <p:sp>
        <p:nvSpPr>
          <p:cNvPr id="4" name="Rectangle 3"/>
          <p:cNvSpPr/>
          <p:nvPr/>
        </p:nvSpPr>
        <p:spPr>
          <a:xfrm>
            <a:off x="1981200" y="2971800"/>
            <a:ext cx="6858000" cy="1200329"/>
          </a:xfrm>
          <a:prstGeom prst="rect">
            <a:avLst/>
          </a:prstGeom>
        </p:spPr>
        <p:txBody>
          <a:bodyPr wrap="square">
            <a:spAutoFit/>
          </a:bodyPr>
          <a:lstStyle/>
          <a:p>
            <a:r>
              <a:rPr lang="en-US" b="1" dirty="0" smtClean="0"/>
              <a:t>Hairy Caterpillar: </a:t>
            </a:r>
            <a:r>
              <a:rPr lang="en-US" dirty="0" smtClean="0"/>
              <a:t>To control hairy caterpillar pick caterpillar manually and destroyed by crushing or putting in kerosene water when infestation is low. In case of high infestation, take spray of Quinalphos@300 ml or Dichlorvos@200 ml/acre.</a:t>
            </a:r>
            <a:endParaRPr lang="en-US" dirty="0"/>
          </a:p>
        </p:txBody>
      </p:sp>
      <p:pic>
        <p:nvPicPr>
          <p:cNvPr id="54274" name="Picture 2" descr="C:\Users\Admin\Pictures\Camera Roll\cloud\Hairy_caterpillar_with_black_and_red_spots_on_the_leaf_-_3.jpg"/>
          <p:cNvPicPr>
            <a:picLocks noChangeAspect="1" noChangeArrowheads="1"/>
          </p:cNvPicPr>
          <p:nvPr/>
        </p:nvPicPr>
        <p:blipFill>
          <a:blip r:embed="rId2" cstate="print"/>
          <a:srcRect/>
          <a:stretch>
            <a:fillRect/>
          </a:stretch>
        </p:blipFill>
        <p:spPr bwMode="auto">
          <a:xfrm>
            <a:off x="166048" y="2934269"/>
            <a:ext cx="1828800" cy="2438400"/>
          </a:xfrm>
          <a:prstGeom prst="rect">
            <a:avLst/>
          </a:prstGeom>
          <a:noFill/>
        </p:spPr>
      </p:pic>
      <p:pic>
        <p:nvPicPr>
          <p:cNvPr id="54275" name="Picture 3" descr="C:\Users\Admin\Pictures\Camera Roll\cloud\Spodoptera.png"/>
          <p:cNvPicPr>
            <a:picLocks noChangeAspect="1" noChangeArrowheads="1"/>
          </p:cNvPicPr>
          <p:nvPr/>
        </p:nvPicPr>
        <p:blipFill>
          <a:blip r:embed="rId3" cstate="print"/>
          <a:srcRect/>
          <a:stretch>
            <a:fillRect/>
          </a:stretch>
        </p:blipFill>
        <p:spPr bwMode="auto">
          <a:xfrm>
            <a:off x="152400" y="228600"/>
            <a:ext cx="1744313" cy="252412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143000"/>
          </a:xfrm>
        </p:spPr>
        <p:txBody>
          <a:bodyPr/>
          <a:lstStyle/>
          <a:p>
            <a:r>
              <a:rPr lang="en-US" dirty="0" smtClean="0"/>
              <a:t>Climate and soil</a:t>
            </a:r>
            <a:endParaRPr lang="en-US" dirty="0"/>
          </a:p>
        </p:txBody>
      </p:sp>
      <p:pic>
        <p:nvPicPr>
          <p:cNvPr id="55298" name="Picture 2" descr="C:\Users\Admin\Pictures\Camera Roll\cloud\Capture2012.PNG"/>
          <p:cNvPicPr>
            <a:picLocks noChangeAspect="1" noChangeArrowheads="1"/>
          </p:cNvPicPr>
          <p:nvPr/>
        </p:nvPicPr>
        <p:blipFill>
          <a:blip r:embed="rId2" cstate="print"/>
          <a:srcRect/>
          <a:stretch>
            <a:fillRect/>
          </a:stretch>
        </p:blipFill>
        <p:spPr bwMode="auto">
          <a:xfrm>
            <a:off x="0" y="1066800"/>
            <a:ext cx="8915400" cy="2851520"/>
          </a:xfrm>
          <a:prstGeom prst="rect">
            <a:avLst/>
          </a:prstGeom>
          <a:noFill/>
        </p:spPr>
      </p:pic>
      <p:sp>
        <p:nvSpPr>
          <p:cNvPr id="4" name="Rectangle 3"/>
          <p:cNvSpPr/>
          <p:nvPr/>
        </p:nvSpPr>
        <p:spPr>
          <a:xfrm>
            <a:off x="381000" y="4267200"/>
            <a:ext cx="8458200" cy="923330"/>
          </a:xfrm>
          <a:prstGeom prst="rect">
            <a:avLst/>
          </a:prstGeom>
        </p:spPr>
        <p:txBody>
          <a:bodyPr wrap="square">
            <a:spAutoFit/>
          </a:bodyPr>
          <a:lstStyle/>
          <a:p>
            <a:r>
              <a:rPr lang="en-US" dirty="0" smtClean="0"/>
              <a:t>Soybean is a warm season crop to grow in summer. And loamy well drained fertile soil is good for growing soybean. Land preparation for soybean should be done by proper </a:t>
            </a:r>
            <a:r>
              <a:rPr lang="en-US" dirty="0" err="1" smtClean="0"/>
              <a:t>ploughing</a:t>
            </a:r>
            <a:r>
              <a:rPr lang="en-US" dirty="0" smtClean="0"/>
              <a:t> followed by laddering.</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506</TotalTime>
  <Words>181</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Assignment</vt:lpstr>
      <vt:lpstr>What are monsoon crops</vt:lpstr>
      <vt:lpstr>Slide 3</vt:lpstr>
      <vt:lpstr>What is Fertilizer</vt:lpstr>
      <vt:lpstr>Soybean</vt:lpstr>
      <vt:lpstr>Slide 6</vt:lpstr>
      <vt:lpstr>Slide 7</vt:lpstr>
      <vt:lpstr>Slide 8</vt:lpstr>
      <vt:lpstr>Climate and soil</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User4</dc:creator>
  <cp:lastModifiedBy>Admin</cp:lastModifiedBy>
  <cp:revision>57</cp:revision>
  <dcterms:created xsi:type="dcterms:W3CDTF">2006-08-16T00:00:00Z</dcterms:created>
  <dcterms:modified xsi:type="dcterms:W3CDTF">2022-08-05T08:50:30Z</dcterms:modified>
</cp:coreProperties>
</file>