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97" r:id="rId3"/>
    <p:sldId id="302" r:id="rId4"/>
    <p:sldId id="257" r:id="rId5"/>
    <p:sldId id="258" r:id="rId6"/>
    <p:sldId id="259" r:id="rId7"/>
    <p:sldId id="260" r:id="rId8"/>
    <p:sldId id="261" r:id="rId9"/>
    <p:sldId id="262" r:id="rId10"/>
    <p:sldId id="263" r:id="rId11"/>
    <p:sldId id="264" r:id="rId12"/>
    <p:sldId id="265" r:id="rId13"/>
    <p:sldId id="266" r:id="rId14"/>
    <p:sldId id="267" r:id="rId15"/>
    <p:sldId id="305" r:id="rId16"/>
    <p:sldId id="306" r:id="rId17"/>
    <p:sldId id="303" r:id="rId18"/>
    <p:sldId id="268" r:id="rId19"/>
    <p:sldId id="269" r:id="rId20"/>
    <p:sldId id="270" r:id="rId21"/>
    <p:sldId id="304"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0B336B-46D9-4ACF-9DB2-781DD88C426B}" type="datetimeFigureOut">
              <a:rPr lang="en-US" smtClean="0"/>
              <a:t>3/3/2025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34D875-EE78-4755-AB4F-C56ECF1ED6C6}" type="slidenum">
              <a:rPr lang="en-US" smtClean="0"/>
              <a:t>‹#›</a:t>
            </a:fld>
            <a:endParaRPr lang="en-US"/>
          </a:p>
        </p:txBody>
      </p:sp>
    </p:spTree>
    <p:extLst>
      <p:ext uri="{BB962C8B-B14F-4D97-AF65-F5344CB8AC3E}">
        <p14:creationId xmlns:p14="http://schemas.microsoft.com/office/powerpoint/2010/main" val="1139150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34D875-EE78-4755-AB4F-C56ECF1ED6C6}" type="slidenum">
              <a:rPr lang="en-US" smtClean="0"/>
              <a:t>6</a:t>
            </a:fld>
            <a:endParaRPr lang="en-US"/>
          </a:p>
        </p:txBody>
      </p:sp>
    </p:spTree>
    <p:extLst>
      <p:ext uri="{BB962C8B-B14F-4D97-AF65-F5344CB8AC3E}">
        <p14:creationId xmlns:p14="http://schemas.microsoft.com/office/powerpoint/2010/main" val="2592616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3DAA0-CA6B-258C-AA2A-8D478F34A6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F8096E-7DB9-6D01-21EF-5542C0490F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B9B8FD-9365-EF1A-FA6F-9D44660ED8DF}"/>
              </a:ext>
            </a:extLst>
          </p:cNvPr>
          <p:cNvSpPr>
            <a:spLocks noGrp="1"/>
          </p:cNvSpPr>
          <p:nvPr>
            <p:ph type="dt" sz="half" idx="10"/>
          </p:nvPr>
        </p:nvSpPr>
        <p:spPr/>
        <p:txBody>
          <a:bodyPr/>
          <a:lstStyle/>
          <a:p>
            <a:fld id="{50EA7B32-456B-4D69-B4BB-742F9AF3CD58}" type="datetimeFigureOut">
              <a:rPr lang="en-US" smtClean="0"/>
              <a:t>3/3/2025</a:t>
            </a:fld>
            <a:endParaRPr lang="en-US"/>
          </a:p>
        </p:txBody>
      </p:sp>
      <p:sp>
        <p:nvSpPr>
          <p:cNvPr id="5" name="Footer Placeholder 4">
            <a:extLst>
              <a:ext uri="{FF2B5EF4-FFF2-40B4-BE49-F238E27FC236}">
                <a16:creationId xmlns:a16="http://schemas.microsoft.com/office/drawing/2014/main" id="{9A1F19C8-ADE9-94F4-9283-979EBCBADE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7C87AB-5B9B-8F70-B595-866A0A555590}"/>
              </a:ext>
            </a:extLst>
          </p:cNvPr>
          <p:cNvSpPr>
            <a:spLocks noGrp="1"/>
          </p:cNvSpPr>
          <p:nvPr>
            <p:ph type="sldNum" sz="quarter" idx="12"/>
          </p:nvPr>
        </p:nvSpPr>
        <p:spPr/>
        <p:txBody>
          <a:bodyPr/>
          <a:lstStyle/>
          <a:p>
            <a:fld id="{357E6D79-8246-4C89-A1AC-CF081ED31177}" type="slidenum">
              <a:rPr lang="en-US" smtClean="0"/>
              <a:t>‹#›</a:t>
            </a:fld>
            <a:endParaRPr lang="en-US"/>
          </a:p>
        </p:txBody>
      </p:sp>
    </p:spTree>
    <p:extLst>
      <p:ext uri="{BB962C8B-B14F-4D97-AF65-F5344CB8AC3E}">
        <p14:creationId xmlns:p14="http://schemas.microsoft.com/office/powerpoint/2010/main" val="534113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CB2A1-74DC-1B68-D232-B3FB0059FA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85CD9E-CF09-9FBA-139B-48FB9BE196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D6A1D9-218F-63DB-BFF7-CB9CDD711751}"/>
              </a:ext>
            </a:extLst>
          </p:cNvPr>
          <p:cNvSpPr>
            <a:spLocks noGrp="1"/>
          </p:cNvSpPr>
          <p:nvPr>
            <p:ph type="dt" sz="half" idx="10"/>
          </p:nvPr>
        </p:nvSpPr>
        <p:spPr/>
        <p:txBody>
          <a:bodyPr/>
          <a:lstStyle/>
          <a:p>
            <a:fld id="{50EA7B32-456B-4D69-B4BB-742F9AF3CD58}" type="datetimeFigureOut">
              <a:rPr lang="en-US" smtClean="0"/>
              <a:t>3/3/2025</a:t>
            </a:fld>
            <a:endParaRPr lang="en-US"/>
          </a:p>
        </p:txBody>
      </p:sp>
      <p:sp>
        <p:nvSpPr>
          <p:cNvPr id="5" name="Footer Placeholder 4">
            <a:extLst>
              <a:ext uri="{FF2B5EF4-FFF2-40B4-BE49-F238E27FC236}">
                <a16:creationId xmlns:a16="http://schemas.microsoft.com/office/drawing/2014/main" id="{FD201943-90EA-88BE-B9FD-78E8F22842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578099-0BB8-3CAC-1D97-9B2FCB08B682}"/>
              </a:ext>
            </a:extLst>
          </p:cNvPr>
          <p:cNvSpPr>
            <a:spLocks noGrp="1"/>
          </p:cNvSpPr>
          <p:nvPr>
            <p:ph type="sldNum" sz="quarter" idx="12"/>
          </p:nvPr>
        </p:nvSpPr>
        <p:spPr/>
        <p:txBody>
          <a:bodyPr/>
          <a:lstStyle/>
          <a:p>
            <a:fld id="{357E6D79-8246-4C89-A1AC-CF081ED31177}" type="slidenum">
              <a:rPr lang="en-US" smtClean="0"/>
              <a:t>‹#›</a:t>
            </a:fld>
            <a:endParaRPr lang="en-US"/>
          </a:p>
        </p:txBody>
      </p:sp>
    </p:spTree>
    <p:extLst>
      <p:ext uri="{BB962C8B-B14F-4D97-AF65-F5344CB8AC3E}">
        <p14:creationId xmlns:p14="http://schemas.microsoft.com/office/powerpoint/2010/main" val="2489513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42C771-83DE-C592-4077-7167B970E0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A16B54-5A9F-34D7-2962-0A5F45AA95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8E509C-8E9D-5DB8-18E2-62460FC170D4}"/>
              </a:ext>
            </a:extLst>
          </p:cNvPr>
          <p:cNvSpPr>
            <a:spLocks noGrp="1"/>
          </p:cNvSpPr>
          <p:nvPr>
            <p:ph type="dt" sz="half" idx="10"/>
          </p:nvPr>
        </p:nvSpPr>
        <p:spPr/>
        <p:txBody>
          <a:bodyPr/>
          <a:lstStyle/>
          <a:p>
            <a:fld id="{50EA7B32-456B-4D69-B4BB-742F9AF3CD58}" type="datetimeFigureOut">
              <a:rPr lang="en-US" smtClean="0"/>
              <a:t>3/3/2025</a:t>
            </a:fld>
            <a:endParaRPr lang="en-US"/>
          </a:p>
        </p:txBody>
      </p:sp>
      <p:sp>
        <p:nvSpPr>
          <p:cNvPr id="5" name="Footer Placeholder 4">
            <a:extLst>
              <a:ext uri="{FF2B5EF4-FFF2-40B4-BE49-F238E27FC236}">
                <a16:creationId xmlns:a16="http://schemas.microsoft.com/office/drawing/2014/main" id="{82855AB2-CFA7-9AB4-D33B-9920E955FD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783BA7-2658-D3A8-2D3E-574CBADAED9D}"/>
              </a:ext>
            </a:extLst>
          </p:cNvPr>
          <p:cNvSpPr>
            <a:spLocks noGrp="1"/>
          </p:cNvSpPr>
          <p:nvPr>
            <p:ph type="sldNum" sz="quarter" idx="12"/>
          </p:nvPr>
        </p:nvSpPr>
        <p:spPr/>
        <p:txBody>
          <a:bodyPr/>
          <a:lstStyle/>
          <a:p>
            <a:fld id="{357E6D79-8246-4C89-A1AC-CF081ED31177}" type="slidenum">
              <a:rPr lang="en-US" smtClean="0"/>
              <a:t>‹#›</a:t>
            </a:fld>
            <a:endParaRPr lang="en-US"/>
          </a:p>
        </p:txBody>
      </p:sp>
    </p:spTree>
    <p:extLst>
      <p:ext uri="{BB962C8B-B14F-4D97-AF65-F5344CB8AC3E}">
        <p14:creationId xmlns:p14="http://schemas.microsoft.com/office/powerpoint/2010/main" val="301549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C377B-826C-B714-4F08-3D202434D7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24425F-42F4-D647-3A5B-C610831EC5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F8013D-C892-CAA9-676C-79AEABA4D4D8}"/>
              </a:ext>
            </a:extLst>
          </p:cNvPr>
          <p:cNvSpPr>
            <a:spLocks noGrp="1"/>
          </p:cNvSpPr>
          <p:nvPr>
            <p:ph type="dt" sz="half" idx="10"/>
          </p:nvPr>
        </p:nvSpPr>
        <p:spPr/>
        <p:txBody>
          <a:bodyPr/>
          <a:lstStyle/>
          <a:p>
            <a:fld id="{50EA7B32-456B-4D69-B4BB-742F9AF3CD58}" type="datetimeFigureOut">
              <a:rPr lang="en-US" smtClean="0"/>
              <a:t>3/3/2025</a:t>
            </a:fld>
            <a:endParaRPr lang="en-US"/>
          </a:p>
        </p:txBody>
      </p:sp>
      <p:sp>
        <p:nvSpPr>
          <p:cNvPr id="5" name="Footer Placeholder 4">
            <a:extLst>
              <a:ext uri="{FF2B5EF4-FFF2-40B4-BE49-F238E27FC236}">
                <a16:creationId xmlns:a16="http://schemas.microsoft.com/office/drawing/2014/main" id="{BFEC492B-22C5-EDF8-E41B-4880789AD8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FF0F06-56B6-1975-D239-AF146B10F360}"/>
              </a:ext>
            </a:extLst>
          </p:cNvPr>
          <p:cNvSpPr>
            <a:spLocks noGrp="1"/>
          </p:cNvSpPr>
          <p:nvPr>
            <p:ph type="sldNum" sz="quarter" idx="12"/>
          </p:nvPr>
        </p:nvSpPr>
        <p:spPr/>
        <p:txBody>
          <a:bodyPr/>
          <a:lstStyle/>
          <a:p>
            <a:fld id="{357E6D79-8246-4C89-A1AC-CF081ED31177}" type="slidenum">
              <a:rPr lang="en-US" smtClean="0"/>
              <a:t>‹#›</a:t>
            </a:fld>
            <a:endParaRPr lang="en-US"/>
          </a:p>
        </p:txBody>
      </p:sp>
    </p:spTree>
    <p:extLst>
      <p:ext uri="{BB962C8B-B14F-4D97-AF65-F5344CB8AC3E}">
        <p14:creationId xmlns:p14="http://schemas.microsoft.com/office/powerpoint/2010/main" val="342749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8BE82-C60D-7EDB-19F6-758B4F7C74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45E76E-64C6-2AA0-0EC6-1DA1440DF0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22BE96-8CDB-C533-8C5D-C8FDF6F76E4C}"/>
              </a:ext>
            </a:extLst>
          </p:cNvPr>
          <p:cNvSpPr>
            <a:spLocks noGrp="1"/>
          </p:cNvSpPr>
          <p:nvPr>
            <p:ph type="dt" sz="half" idx="10"/>
          </p:nvPr>
        </p:nvSpPr>
        <p:spPr/>
        <p:txBody>
          <a:bodyPr/>
          <a:lstStyle/>
          <a:p>
            <a:fld id="{50EA7B32-456B-4D69-B4BB-742F9AF3CD58}" type="datetimeFigureOut">
              <a:rPr lang="en-US" smtClean="0"/>
              <a:t>3/3/2025</a:t>
            </a:fld>
            <a:endParaRPr lang="en-US"/>
          </a:p>
        </p:txBody>
      </p:sp>
      <p:sp>
        <p:nvSpPr>
          <p:cNvPr id="5" name="Footer Placeholder 4">
            <a:extLst>
              <a:ext uri="{FF2B5EF4-FFF2-40B4-BE49-F238E27FC236}">
                <a16:creationId xmlns:a16="http://schemas.microsoft.com/office/drawing/2014/main" id="{C65A5F3F-3BCE-4F85-4CED-3FA965347A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50692D-E43C-988D-5BA9-FC558FAB2E14}"/>
              </a:ext>
            </a:extLst>
          </p:cNvPr>
          <p:cNvSpPr>
            <a:spLocks noGrp="1"/>
          </p:cNvSpPr>
          <p:nvPr>
            <p:ph type="sldNum" sz="quarter" idx="12"/>
          </p:nvPr>
        </p:nvSpPr>
        <p:spPr/>
        <p:txBody>
          <a:bodyPr/>
          <a:lstStyle/>
          <a:p>
            <a:fld id="{357E6D79-8246-4C89-A1AC-CF081ED31177}" type="slidenum">
              <a:rPr lang="en-US" smtClean="0"/>
              <a:t>‹#›</a:t>
            </a:fld>
            <a:endParaRPr lang="en-US"/>
          </a:p>
        </p:txBody>
      </p:sp>
    </p:spTree>
    <p:extLst>
      <p:ext uri="{BB962C8B-B14F-4D97-AF65-F5344CB8AC3E}">
        <p14:creationId xmlns:p14="http://schemas.microsoft.com/office/powerpoint/2010/main" val="2937215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B1635-DDF7-CD2B-D381-230B3936E3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9768A4-7ECD-FF3B-53C1-3A71D22F03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8AD77A-6EAE-2235-B47E-CD4BC8568D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9922B3-CA25-0BCC-897F-5765861D268A}"/>
              </a:ext>
            </a:extLst>
          </p:cNvPr>
          <p:cNvSpPr>
            <a:spLocks noGrp="1"/>
          </p:cNvSpPr>
          <p:nvPr>
            <p:ph type="dt" sz="half" idx="10"/>
          </p:nvPr>
        </p:nvSpPr>
        <p:spPr/>
        <p:txBody>
          <a:bodyPr/>
          <a:lstStyle/>
          <a:p>
            <a:fld id="{50EA7B32-456B-4D69-B4BB-742F9AF3CD58}" type="datetimeFigureOut">
              <a:rPr lang="en-US" smtClean="0"/>
              <a:t>3/3/2025</a:t>
            </a:fld>
            <a:endParaRPr lang="en-US"/>
          </a:p>
        </p:txBody>
      </p:sp>
      <p:sp>
        <p:nvSpPr>
          <p:cNvPr id="6" name="Footer Placeholder 5">
            <a:extLst>
              <a:ext uri="{FF2B5EF4-FFF2-40B4-BE49-F238E27FC236}">
                <a16:creationId xmlns:a16="http://schemas.microsoft.com/office/drawing/2014/main" id="{0DFFC38F-EF06-B76C-2494-9C2C74C969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2B650B-D68F-3E87-DE36-21436479C94D}"/>
              </a:ext>
            </a:extLst>
          </p:cNvPr>
          <p:cNvSpPr>
            <a:spLocks noGrp="1"/>
          </p:cNvSpPr>
          <p:nvPr>
            <p:ph type="sldNum" sz="quarter" idx="12"/>
          </p:nvPr>
        </p:nvSpPr>
        <p:spPr/>
        <p:txBody>
          <a:bodyPr/>
          <a:lstStyle/>
          <a:p>
            <a:fld id="{357E6D79-8246-4C89-A1AC-CF081ED31177}" type="slidenum">
              <a:rPr lang="en-US" smtClean="0"/>
              <a:t>‹#›</a:t>
            </a:fld>
            <a:endParaRPr lang="en-US"/>
          </a:p>
        </p:txBody>
      </p:sp>
    </p:spTree>
    <p:extLst>
      <p:ext uri="{BB962C8B-B14F-4D97-AF65-F5344CB8AC3E}">
        <p14:creationId xmlns:p14="http://schemas.microsoft.com/office/powerpoint/2010/main" val="4117807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A5E08-AE1C-85DC-B419-C29FD75BFB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4194F9-7616-5526-40B5-E5E3B213E7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E97171-D483-079A-EFAC-129087FD2B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757409-AE0B-08CF-28E8-5D21EA8653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7019D8-A1C6-950E-92E1-635CE5F389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436435-7DE7-79DE-23E1-9F47EA973881}"/>
              </a:ext>
            </a:extLst>
          </p:cNvPr>
          <p:cNvSpPr>
            <a:spLocks noGrp="1"/>
          </p:cNvSpPr>
          <p:nvPr>
            <p:ph type="dt" sz="half" idx="10"/>
          </p:nvPr>
        </p:nvSpPr>
        <p:spPr/>
        <p:txBody>
          <a:bodyPr/>
          <a:lstStyle/>
          <a:p>
            <a:fld id="{50EA7B32-456B-4D69-B4BB-742F9AF3CD58}" type="datetimeFigureOut">
              <a:rPr lang="en-US" smtClean="0"/>
              <a:t>3/3/2025</a:t>
            </a:fld>
            <a:endParaRPr lang="en-US"/>
          </a:p>
        </p:txBody>
      </p:sp>
      <p:sp>
        <p:nvSpPr>
          <p:cNvPr id="8" name="Footer Placeholder 7">
            <a:extLst>
              <a:ext uri="{FF2B5EF4-FFF2-40B4-BE49-F238E27FC236}">
                <a16:creationId xmlns:a16="http://schemas.microsoft.com/office/drawing/2014/main" id="{A5EFA476-59AC-6FE1-35A1-4D92A3982C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A0104E-081F-DB9A-50FE-15F18C5CD99C}"/>
              </a:ext>
            </a:extLst>
          </p:cNvPr>
          <p:cNvSpPr>
            <a:spLocks noGrp="1"/>
          </p:cNvSpPr>
          <p:nvPr>
            <p:ph type="sldNum" sz="quarter" idx="12"/>
          </p:nvPr>
        </p:nvSpPr>
        <p:spPr/>
        <p:txBody>
          <a:bodyPr/>
          <a:lstStyle/>
          <a:p>
            <a:fld id="{357E6D79-8246-4C89-A1AC-CF081ED31177}" type="slidenum">
              <a:rPr lang="en-US" smtClean="0"/>
              <a:t>‹#›</a:t>
            </a:fld>
            <a:endParaRPr lang="en-US"/>
          </a:p>
        </p:txBody>
      </p:sp>
    </p:spTree>
    <p:extLst>
      <p:ext uri="{BB962C8B-B14F-4D97-AF65-F5344CB8AC3E}">
        <p14:creationId xmlns:p14="http://schemas.microsoft.com/office/powerpoint/2010/main" val="3906400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F98BC-3D40-55C6-5B30-D16E78ED08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33D19D-E3BF-2F03-9920-485B6D56FC0E}"/>
              </a:ext>
            </a:extLst>
          </p:cNvPr>
          <p:cNvSpPr>
            <a:spLocks noGrp="1"/>
          </p:cNvSpPr>
          <p:nvPr>
            <p:ph type="dt" sz="half" idx="10"/>
          </p:nvPr>
        </p:nvSpPr>
        <p:spPr/>
        <p:txBody>
          <a:bodyPr/>
          <a:lstStyle/>
          <a:p>
            <a:fld id="{50EA7B32-456B-4D69-B4BB-742F9AF3CD58}" type="datetimeFigureOut">
              <a:rPr lang="en-US" smtClean="0"/>
              <a:t>3/3/2025</a:t>
            </a:fld>
            <a:endParaRPr lang="en-US"/>
          </a:p>
        </p:txBody>
      </p:sp>
      <p:sp>
        <p:nvSpPr>
          <p:cNvPr id="4" name="Footer Placeholder 3">
            <a:extLst>
              <a:ext uri="{FF2B5EF4-FFF2-40B4-BE49-F238E27FC236}">
                <a16:creationId xmlns:a16="http://schemas.microsoft.com/office/drawing/2014/main" id="{C2B860F0-711D-3F4E-88F6-D8785B04D6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F756D-48CB-25B9-DDAE-4DC1A97610FE}"/>
              </a:ext>
            </a:extLst>
          </p:cNvPr>
          <p:cNvSpPr>
            <a:spLocks noGrp="1"/>
          </p:cNvSpPr>
          <p:nvPr>
            <p:ph type="sldNum" sz="quarter" idx="12"/>
          </p:nvPr>
        </p:nvSpPr>
        <p:spPr/>
        <p:txBody>
          <a:bodyPr/>
          <a:lstStyle/>
          <a:p>
            <a:fld id="{357E6D79-8246-4C89-A1AC-CF081ED31177}" type="slidenum">
              <a:rPr lang="en-US" smtClean="0"/>
              <a:t>‹#›</a:t>
            </a:fld>
            <a:endParaRPr lang="en-US"/>
          </a:p>
        </p:txBody>
      </p:sp>
    </p:spTree>
    <p:extLst>
      <p:ext uri="{BB962C8B-B14F-4D97-AF65-F5344CB8AC3E}">
        <p14:creationId xmlns:p14="http://schemas.microsoft.com/office/powerpoint/2010/main" val="543716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81CF9C-B65D-081D-F78F-261CE70AE584}"/>
              </a:ext>
            </a:extLst>
          </p:cNvPr>
          <p:cNvSpPr>
            <a:spLocks noGrp="1"/>
          </p:cNvSpPr>
          <p:nvPr>
            <p:ph type="dt" sz="half" idx="10"/>
          </p:nvPr>
        </p:nvSpPr>
        <p:spPr/>
        <p:txBody>
          <a:bodyPr/>
          <a:lstStyle/>
          <a:p>
            <a:fld id="{50EA7B32-456B-4D69-B4BB-742F9AF3CD58}" type="datetimeFigureOut">
              <a:rPr lang="en-US" smtClean="0"/>
              <a:t>3/3/2025</a:t>
            </a:fld>
            <a:endParaRPr lang="en-US"/>
          </a:p>
        </p:txBody>
      </p:sp>
      <p:sp>
        <p:nvSpPr>
          <p:cNvPr id="3" name="Footer Placeholder 2">
            <a:extLst>
              <a:ext uri="{FF2B5EF4-FFF2-40B4-BE49-F238E27FC236}">
                <a16:creationId xmlns:a16="http://schemas.microsoft.com/office/drawing/2014/main" id="{27BE92FF-CBCC-0F3C-D697-2DB71CE623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F3D85F-04AE-431A-227F-13E499F69C6F}"/>
              </a:ext>
            </a:extLst>
          </p:cNvPr>
          <p:cNvSpPr>
            <a:spLocks noGrp="1"/>
          </p:cNvSpPr>
          <p:nvPr>
            <p:ph type="sldNum" sz="quarter" idx="12"/>
          </p:nvPr>
        </p:nvSpPr>
        <p:spPr/>
        <p:txBody>
          <a:bodyPr/>
          <a:lstStyle/>
          <a:p>
            <a:fld id="{357E6D79-8246-4C89-A1AC-CF081ED31177}" type="slidenum">
              <a:rPr lang="en-US" smtClean="0"/>
              <a:t>‹#›</a:t>
            </a:fld>
            <a:endParaRPr lang="en-US"/>
          </a:p>
        </p:txBody>
      </p:sp>
    </p:spTree>
    <p:extLst>
      <p:ext uri="{BB962C8B-B14F-4D97-AF65-F5344CB8AC3E}">
        <p14:creationId xmlns:p14="http://schemas.microsoft.com/office/powerpoint/2010/main" val="518682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1D44A-9542-ED28-3ED8-5E1E3B5D16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C3114D-5A97-7208-BDD1-8524559415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CA8F71-3DCF-60AC-F771-65CA324996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7D726B-C161-96C5-8395-02A88AA8EF19}"/>
              </a:ext>
            </a:extLst>
          </p:cNvPr>
          <p:cNvSpPr>
            <a:spLocks noGrp="1"/>
          </p:cNvSpPr>
          <p:nvPr>
            <p:ph type="dt" sz="half" idx="10"/>
          </p:nvPr>
        </p:nvSpPr>
        <p:spPr/>
        <p:txBody>
          <a:bodyPr/>
          <a:lstStyle/>
          <a:p>
            <a:fld id="{50EA7B32-456B-4D69-B4BB-742F9AF3CD58}" type="datetimeFigureOut">
              <a:rPr lang="en-US" smtClean="0"/>
              <a:t>3/3/2025</a:t>
            </a:fld>
            <a:endParaRPr lang="en-US"/>
          </a:p>
        </p:txBody>
      </p:sp>
      <p:sp>
        <p:nvSpPr>
          <p:cNvPr id="6" name="Footer Placeholder 5">
            <a:extLst>
              <a:ext uri="{FF2B5EF4-FFF2-40B4-BE49-F238E27FC236}">
                <a16:creationId xmlns:a16="http://schemas.microsoft.com/office/drawing/2014/main" id="{69344231-ED89-51AB-317B-485AF6A595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E2385B-A718-DF05-BEB1-BC6BD8AD811A}"/>
              </a:ext>
            </a:extLst>
          </p:cNvPr>
          <p:cNvSpPr>
            <a:spLocks noGrp="1"/>
          </p:cNvSpPr>
          <p:nvPr>
            <p:ph type="sldNum" sz="quarter" idx="12"/>
          </p:nvPr>
        </p:nvSpPr>
        <p:spPr/>
        <p:txBody>
          <a:bodyPr/>
          <a:lstStyle/>
          <a:p>
            <a:fld id="{357E6D79-8246-4C89-A1AC-CF081ED31177}" type="slidenum">
              <a:rPr lang="en-US" smtClean="0"/>
              <a:t>‹#›</a:t>
            </a:fld>
            <a:endParaRPr lang="en-US"/>
          </a:p>
        </p:txBody>
      </p:sp>
    </p:spTree>
    <p:extLst>
      <p:ext uri="{BB962C8B-B14F-4D97-AF65-F5344CB8AC3E}">
        <p14:creationId xmlns:p14="http://schemas.microsoft.com/office/powerpoint/2010/main" val="91796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79A30-A610-84F0-7C8B-EF4D73BF40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1C3417-1693-E389-1559-23CEDBE944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0A4DEB-EF4D-8231-93CE-E006E13C8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AC2809-F6A8-66FC-7D98-8CAC59ED21AD}"/>
              </a:ext>
            </a:extLst>
          </p:cNvPr>
          <p:cNvSpPr>
            <a:spLocks noGrp="1"/>
          </p:cNvSpPr>
          <p:nvPr>
            <p:ph type="dt" sz="half" idx="10"/>
          </p:nvPr>
        </p:nvSpPr>
        <p:spPr/>
        <p:txBody>
          <a:bodyPr/>
          <a:lstStyle/>
          <a:p>
            <a:fld id="{50EA7B32-456B-4D69-B4BB-742F9AF3CD58}" type="datetimeFigureOut">
              <a:rPr lang="en-US" smtClean="0"/>
              <a:t>3/3/2025</a:t>
            </a:fld>
            <a:endParaRPr lang="en-US"/>
          </a:p>
        </p:txBody>
      </p:sp>
      <p:sp>
        <p:nvSpPr>
          <p:cNvPr id="6" name="Footer Placeholder 5">
            <a:extLst>
              <a:ext uri="{FF2B5EF4-FFF2-40B4-BE49-F238E27FC236}">
                <a16:creationId xmlns:a16="http://schemas.microsoft.com/office/drawing/2014/main" id="{A84588A1-DE2F-2D9D-17DD-A6040C5785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336E0B-DB7F-12B8-4173-E69A2B44DB0A}"/>
              </a:ext>
            </a:extLst>
          </p:cNvPr>
          <p:cNvSpPr>
            <a:spLocks noGrp="1"/>
          </p:cNvSpPr>
          <p:nvPr>
            <p:ph type="sldNum" sz="quarter" idx="12"/>
          </p:nvPr>
        </p:nvSpPr>
        <p:spPr/>
        <p:txBody>
          <a:bodyPr/>
          <a:lstStyle/>
          <a:p>
            <a:fld id="{357E6D79-8246-4C89-A1AC-CF081ED31177}" type="slidenum">
              <a:rPr lang="en-US" smtClean="0"/>
              <a:t>‹#›</a:t>
            </a:fld>
            <a:endParaRPr lang="en-US"/>
          </a:p>
        </p:txBody>
      </p:sp>
    </p:spTree>
    <p:extLst>
      <p:ext uri="{BB962C8B-B14F-4D97-AF65-F5344CB8AC3E}">
        <p14:creationId xmlns:p14="http://schemas.microsoft.com/office/powerpoint/2010/main" val="4041674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960C2B-911F-AB3B-EB15-05A2C532F1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558103-A41E-7CD6-09AA-9B67719320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BB7CB0-3FF8-A937-B102-6B2F9FFE72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EA7B32-456B-4D69-B4BB-742F9AF3CD58}" type="datetimeFigureOut">
              <a:rPr lang="en-US" smtClean="0"/>
              <a:t>3/3/2025</a:t>
            </a:fld>
            <a:endParaRPr lang="en-US"/>
          </a:p>
        </p:txBody>
      </p:sp>
      <p:sp>
        <p:nvSpPr>
          <p:cNvPr id="5" name="Footer Placeholder 4">
            <a:extLst>
              <a:ext uri="{FF2B5EF4-FFF2-40B4-BE49-F238E27FC236}">
                <a16:creationId xmlns:a16="http://schemas.microsoft.com/office/drawing/2014/main" id="{EF12742A-7F9B-4D54-D3B8-1AECC1E07D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666373-6AFC-B160-3067-6FF0D4EDA2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7E6D79-8246-4C89-A1AC-CF081ED31177}" type="slidenum">
              <a:rPr lang="en-US" smtClean="0"/>
              <a:t>‹#›</a:t>
            </a:fld>
            <a:endParaRPr lang="en-US"/>
          </a:p>
        </p:txBody>
      </p:sp>
    </p:spTree>
    <p:extLst>
      <p:ext uri="{BB962C8B-B14F-4D97-AF65-F5344CB8AC3E}">
        <p14:creationId xmlns:p14="http://schemas.microsoft.com/office/powerpoint/2010/main" val="3822272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87D7A-346C-D18D-C901-53CDF9717771}"/>
              </a:ext>
            </a:extLst>
          </p:cNvPr>
          <p:cNvSpPr>
            <a:spLocks noGrp="1"/>
          </p:cNvSpPr>
          <p:nvPr>
            <p:ph type="ctrTitle"/>
          </p:nvPr>
        </p:nvSpPr>
        <p:spPr/>
        <p:txBody>
          <a:bodyPr/>
          <a:lstStyle/>
          <a:p>
            <a:r>
              <a:rPr lang="en-US" dirty="0"/>
              <a:t>Software engineering</a:t>
            </a:r>
          </a:p>
        </p:txBody>
      </p:sp>
      <p:sp>
        <p:nvSpPr>
          <p:cNvPr id="3" name="Subtitle 2">
            <a:extLst>
              <a:ext uri="{FF2B5EF4-FFF2-40B4-BE49-F238E27FC236}">
                <a16:creationId xmlns:a16="http://schemas.microsoft.com/office/drawing/2014/main" id="{056953B4-8BCE-E10A-9A66-E522CFDD656A}"/>
              </a:ext>
            </a:extLst>
          </p:cNvPr>
          <p:cNvSpPr>
            <a:spLocks noGrp="1"/>
          </p:cNvSpPr>
          <p:nvPr>
            <p:ph type="subTitle" idx="1"/>
          </p:nvPr>
        </p:nvSpPr>
        <p:spPr/>
        <p:txBody>
          <a:bodyPr/>
          <a:lstStyle/>
          <a:p>
            <a:r>
              <a:rPr lang="en-US" dirty="0"/>
              <a:t>Professor Sabina Umirzakova </a:t>
            </a:r>
          </a:p>
          <a:p>
            <a:endParaRPr lang="en-US" dirty="0"/>
          </a:p>
        </p:txBody>
      </p:sp>
    </p:spTree>
    <p:extLst>
      <p:ext uri="{BB962C8B-B14F-4D97-AF65-F5344CB8AC3E}">
        <p14:creationId xmlns:p14="http://schemas.microsoft.com/office/powerpoint/2010/main" val="37301126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E9D53-3EA7-4A09-3CA5-599CF0886FE3}"/>
              </a:ext>
            </a:extLst>
          </p:cNvPr>
          <p:cNvSpPr>
            <a:spLocks noGrp="1"/>
          </p:cNvSpPr>
          <p:nvPr>
            <p:ph type="title"/>
          </p:nvPr>
        </p:nvSpPr>
        <p:spPr/>
        <p:txBody>
          <a:bodyPr/>
          <a:lstStyle/>
          <a:p>
            <a:pPr algn="ctr"/>
            <a:r>
              <a:rPr lang="en-US" b="0" i="0" dirty="0">
                <a:effectLst/>
                <a:latin typeface="erdana"/>
              </a:rPr>
              <a:t>Characteristics of a good software engineer</a:t>
            </a:r>
            <a:endParaRPr lang="en-US" dirty="0"/>
          </a:p>
        </p:txBody>
      </p:sp>
      <p:sp>
        <p:nvSpPr>
          <p:cNvPr id="3" name="Content Placeholder 2">
            <a:extLst>
              <a:ext uri="{FF2B5EF4-FFF2-40B4-BE49-F238E27FC236}">
                <a16:creationId xmlns:a16="http://schemas.microsoft.com/office/drawing/2014/main" id="{3B36CCC0-8D9F-625E-B09F-B7BFD0BBF1AF}"/>
              </a:ext>
            </a:extLst>
          </p:cNvPr>
          <p:cNvSpPr>
            <a:spLocks noGrp="1"/>
          </p:cNvSpPr>
          <p:nvPr>
            <p:ph idx="1"/>
          </p:nvPr>
        </p:nvSpPr>
        <p:spPr/>
        <p:txBody>
          <a:bodyPr>
            <a:normAutofit lnSpcReduction="10000"/>
          </a:bodyPr>
          <a:lstStyle/>
          <a:p>
            <a:pPr algn="just"/>
            <a:r>
              <a:rPr lang="en-US" b="1" i="0" dirty="0">
                <a:effectLst/>
                <a:latin typeface="Times New Roman" panose="02020603050405020304" pitchFamily="18" charset="0"/>
                <a:cs typeface="Times New Roman" panose="02020603050405020304" pitchFamily="18" charset="0"/>
              </a:rPr>
              <a:t>The features that good software engineers should possess are as follows:</a:t>
            </a:r>
            <a:endParaRPr lang="en-US" b="0" i="0" dirty="0">
              <a:effectLst/>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Exposure to systematic methods, i.e., familiarity with software engineering principles.</a:t>
            </a:r>
          </a:p>
          <a:p>
            <a:pPr algn="just"/>
            <a:r>
              <a:rPr lang="en-US" b="0" i="0" dirty="0">
                <a:effectLst/>
                <a:latin typeface="Times New Roman" panose="02020603050405020304" pitchFamily="18" charset="0"/>
                <a:cs typeface="Times New Roman" panose="02020603050405020304" pitchFamily="18" charset="0"/>
              </a:rPr>
              <a:t>Good technical knowledge of the project range (Domain knowledge).</a:t>
            </a:r>
          </a:p>
          <a:p>
            <a:pPr algn="just"/>
            <a:r>
              <a:rPr lang="en-US" b="0" i="1" dirty="0">
                <a:effectLst/>
                <a:highlight>
                  <a:srgbClr val="FFFF00"/>
                </a:highlight>
                <a:latin typeface="Times New Roman" panose="02020603050405020304" pitchFamily="18" charset="0"/>
                <a:cs typeface="Times New Roman" panose="02020603050405020304" pitchFamily="18" charset="0"/>
              </a:rPr>
              <a:t>Good programming abilities</a:t>
            </a:r>
            <a:r>
              <a:rPr lang="en-US" b="0" i="0" dirty="0">
                <a:effectLst/>
                <a:latin typeface="Times New Roman" panose="02020603050405020304" pitchFamily="18" charset="0"/>
                <a:cs typeface="Times New Roman" panose="02020603050405020304" pitchFamily="18" charset="0"/>
              </a:rPr>
              <a:t>.</a:t>
            </a:r>
          </a:p>
          <a:p>
            <a:pPr algn="just"/>
            <a:r>
              <a:rPr lang="en-US" b="0" i="0" dirty="0">
                <a:effectLst/>
                <a:latin typeface="Times New Roman" panose="02020603050405020304" pitchFamily="18" charset="0"/>
                <a:cs typeface="Times New Roman" panose="02020603050405020304" pitchFamily="18" charset="0"/>
              </a:rPr>
              <a:t>Good communication skills. These skills comprise of </a:t>
            </a:r>
            <a:r>
              <a:rPr lang="en-US" b="1" i="0" dirty="0">
                <a:effectLst/>
                <a:latin typeface="Times New Roman" panose="02020603050405020304" pitchFamily="18" charset="0"/>
                <a:cs typeface="Times New Roman" panose="02020603050405020304" pitchFamily="18" charset="0"/>
              </a:rPr>
              <a:t>oral, written, and interpersonal skills.</a:t>
            </a:r>
          </a:p>
          <a:p>
            <a:pPr algn="just"/>
            <a:r>
              <a:rPr lang="en-US" b="0" i="0" dirty="0">
                <a:effectLst/>
                <a:latin typeface="Times New Roman" panose="02020603050405020304" pitchFamily="18" charset="0"/>
                <a:cs typeface="Times New Roman" panose="02020603050405020304" pitchFamily="18" charset="0"/>
              </a:rPr>
              <a:t>High motivation.</a:t>
            </a:r>
          </a:p>
          <a:p>
            <a:r>
              <a:rPr lang="en-US" dirty="0">
                <a:latin typeface="Times New Roman" panose="02020603050405020304" pitchFamily="18" charset="0"/>
                <a:cs typeface="Times New Roman" panose="02020603050405020304" pitchFamily="18" charset="0"/>
              </a:rPr>
              <a:t>ETC…</a:t>
            </a:r>
          </a:p>
        </p:txBody>
      </p:sp>
    </p:spTree>
    <p:extLst>
      <p:ext uri="{BB962C8B-B14F-4D97-AF65-F5344CB8AC3E}">
        <p14:creationId xmlns:p14="http://schemas.microsoft.com/office/powerpoint/2010/main" val="17893572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1BFC7-9823-DB18-B9C0-CAD2A591D01F}"/>
              </a:ext>
            </a:extLst>
          </p:cNvPr>
          <p:cNvSpPr>
            <a:spLocks noGrp="1"/>
          </p:cNvSpPr>
          <p:nvPr>
            <p:ph type="title"/>
          </p:nvPr>
        </p:nvSpPr>
        <p:spPr/>
        <p:txBody>
          <a:bodyPr/>
          <a:lstStyle/>
          <a:p>
            <a:pPr algn="ctr"/>
            <a:r>
              <a:rPr lang="en-US" b="0" i="0" dirty="0">
                <a:effectLst/>
                <a:latin typeface="erdana"/>
              </a:rPr>
              <a:t>Importance of Software Engineering</a:t>
            </a:r>
            <a:endParaRPr lang="en-US" dirty="0"/>
          </a:p>
        </p:txBody>
      </p:sp>
      <p:sp>
        <p:nvSpPr>
          <p:cNvPr id="3" name="Content Placeholder 2">
            <a:extLst>
              <a:ext uri="{FF2B5EF4-FFF2-40B4-BE49-F238E27FC236}">
                <a16:creationId xmlns:a16="http://schemas.microsoft.com/office/drawing/2014/main" id="{D028C9EB-C815-21AE-EE1D-4CA94526741B}"/>
              </a:ext>
            </a:extLst>
          </p:cNvPr>
          <p:cNvSpPr>
            <a:spLocks noGrp="1"/>
          </p:cNvSpPr>
          <p:nvPr>
            <p:ph idx="1"/>
          </p:nvPr>
        </p:nvSpPr>
        <p:spPr/>
        <p:txBody>
          <a:bodyPr/>
          <a:lstStyle/>
          <a:p>
            <a:endParaRPr lang="en-US" dirty="0"/>
          </a:p>
        </p:txBody>
      </p:sp>
      <p:pic>
        <p:nvPicPr>
          <p:cNvPr id="2050" name="Picture 2" descr="Software Engineering Introduction">
            <a:extLst>
              <a:ext uri="{FF2B5EF4-FFF2-40B4-BE49-F238E27FC236}">
                <a16:creationId xmlns:a16="http://schemas.microsoft.com/office/drawing/2014/main" id="{B1180DAA-AC39-29EC-2FA3-0EFD73EC1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6474" y="2387216"/>
            <a:ext cx="6749064" cy="3492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8896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903DD-F6DA-14EC-2609-2112AC5BB444}"/>
              </a:ext>
            </a:extLst>
          </p:cNvPr>
          <p:cNvSpPr>
            <a:spLocks noGrp="1"/>
          </p:cNvSpPr>
          <p:nvPr>
            <p:ph type="title"/>
          </p:nvPr>
        </p:nvSpPr>
        <p:spPr>
          <a:xfrm>
            <a:off x="838200" y="365126"/>
            <a:ext cx="10515600" cy="638052"/>
          </a:xfrm>
        </p:spPr>
        <p:txBody>
          <a:bodyPr>
            <a:normAutofit fontScale="90000"/>
          </a:bodyPr>
          <a:lstStyle/>
          <a:p>
            <a:pPr algn="ctr"/>
            <a:r>
              <a:rPr lang="en-US" b="0" i="0" dirty="0">
                <a:effectLst/>
                <a:latin typeface="erdana"/>
              </a:rPr>
              <a:t>Software Processes</a:t>
            </a:r>
            <a:endParaRPr lang="en-US" dirty="0"/>
          </a:p>
        </p:txBody>
      </p:sp>
      <p:sp>
        <p:nvSpPr>
          <p:cNvPr id="3" name="Content Placeholder 2">
            <a:extLst>
              <a:ext uri="{FF2B5EF4-FFF2-40B4-BE49-F238E27FC236}">
                <a16:creationId xmlns:a16="http://schemas.microsoft.com/office/drawing/2014/main" id="{310EFB27-2430-B3B7-E14B-171CA85B600D}"/>
              </a:ext>
            </a:extLst>
          </p:cNvPr>
          <p:cNvSpPr>
            <a:spLocks noGrp="1"/>
          </p:cNvSpPr>
          <p:nvPr>
            <p:ph idx="1"/>
          </p:nvPr>
        </p:nvSpPr>
        <p:spPr>
          <a:xfrm>
            <a:off x="838200" y="1411550"/>
            <a:ext cx="10515600" cy="5081324"/>
          </a:xfrm>
        </p:spPr>
        <p:txBody>
          <a:bodyPr>
            <a:normAutofit fontScale="92500" lnSpcReduction="10000"/>
          </a:bodyPr>
          <a:lstStyle/>
          <a:p>
            <a:pPr algn="just"/>
            <a:r>
              <a:rPr lang="en-US" b="0" i="0" dirty="0">
                <a:effectLst/>
                <a:latin typeface="Times New Roman" panose="02020603050405020304" pitchFamily="18" charset="0"/>
                <a:cs typeface="Times New Roman" panose="02020603050405020304" pitchFamily="18" charset="0"/>
              </a:rPr>
              <a:t>The term </a:t>
            </a:r>
            <a:r>
              <a:rPr lang="en-US" b="1" i="0" dirty="0">
                <a:effectLst/>
                <a:latin typeface="Times New Roman" panose="02020603050405020304" pitchFamily="18" charset="0"/>
                <a:cs typeface="Times New Roman" panose="02020603050405020304" pitchFamily="18" charset="0"/>
              </a:rPr>
              <a:t>software</a:t>
            </a:r>
            <a:r>
              <a:rPr lang="en-US" b="0" i="0" dirty="0">
                <a:effectLst/>
                <a:latin typeface="Times New Roman" panose="02020603050405020304" pitchFamily="18" charset="0"/>
                <a:cs typeface="Times New Roman" panose="02020603050405020304" pitchFamily="18" charset="0"/>
              </a:rPr>
              <a:t> specifies to the set of computer programs, procedures and associated documents (Flowcharts, manuals, etc.) </a:t>
            </a:r>
            <a:r>
              <a:rPr lang="en-US" b="1" i="0" dirty="0">
                <a:effectLst/>
                <a:latin typeface="Times New Roman" panose="02020603050405020304" pitchFamily="18" charset="0"/>
                <a:cs typeface="Times New Roman" panose="02020603050405020304" pitchFamily="18" charset="0"/>
              </a:rPr>
              <a:t>that describe the program and how they are to be used</a:t>
            </a:r>
            <a:r>
              <a:rPr lang="en-US" b="0" i="0" dirty="0">
                <a:effectLst/>
                <a:latin typeface="Times New Roman" panose="02020603050405020304" pitchFamily="18" charset="0"/>
                <a:cs typeface="Times New Roman" panose="02020603050405020304" pitchFamily="18" charset="0"/>
              </a:rPr>
              <a:t>.</a:t>
            </a:r>
          </a:p>
          <a:p>
            <a:pPr algn="just"/>
            <a:r>
              <a:rPr lang="en-US" b="0" i="0" dirty="0">
                <a:effectLst/>
                <a:latin typeface="Times New Roman" panose="02020603050405020304" pitchFamily="18" charset="0"/>
                <a:cs typeface="Times New Roman" panose="02020603050405020304" pitchFamily="18" charset="0"/>
              </a:rPr>
              <a:t>These are four key process activities, which are common to all software processes:</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Software specifications:</a:t>
            </a:r>
            <a:r>
              <a:rPr lang="en-US" b="0" i="0" dirty="0">
                <a:effectLst/>
                <a:latin typeface="Times New Roman" panose="02020603050405020304" pitchFamily="18" charset="0"/>
                <a:cs typeface="Times New Roman" panose="02020603050405020304" pitchFamily="18" charset="0"/>
              </a:rPr>
              <a:t> The functionality of the software and constraints on its operation must be defined.</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Software development:</a:t>
            </a:r>
            <a:r>
              <a:rPr lang="en-US" b="0" i="0" dirty="0">
                <a:effectLst/>
                <a:latin typeface="Times New Roman" panose="02020603050405020304" pitchFamily="18" charset="0"/>
                <a:cs typeface="Times New Roman" panose="02020603050405020304" pitchFamily="18" charset="0"/>
              </a:rPr>
              <a:t> The software to meet the requirement must be produced.</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Software validation:</a:t>
            </a:r>
            <a:r>
              <a:rPr lang="en-US" b="0" i="0" dirty="0">
                <a:effectLst/>
                <a:latin typeface="Times New Roman" panose="02020603050405020304" pitchFamily="18" charset="0"/>
                <a:cs typeface="Times New Roman" panose="02020603050405020304" pitchFamily="18" charset="0"/>
              </a:rPr>
              <a:t> The software must be validated to ensure that it does what the customer wants.</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Software evolution:</a:t>
            </a:r>
            <a:r>
              <a:rPr lang="en-US" b="0" i="0" dirty="0">
                <a:effectLst/>
                <a:latin typeface="Times New Roman" panose="02020603050405020304" pitchFamily="18" charset="0"/>
                <a:cs typeface="Times New Roman" panose="02020603050405020304" pitchFamily="18" charset="0"/>
              </a:rPr>
              <a:t> The software must evolve to meet changing client needs.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67406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170AF-FDF3-03B7-637F-271F44566F3C}"/>
              </a:ext>
            </a:extLst>
          </p:cNvPr>
          <p:cNvSpPr>
            <a:spLocks noGrp="1"/>
          </p:cNvSpPr>
          <p:nvPr>
            <p:ph type="title"/>
          </p:nvPr>
        </p:nvSpPr>
        <p:spPr/>
        <p:txBody>
          <a:bodyPr/>
          <a:lstStyle/>
          <a:p>
            <a:pPr algn="ctr"/>
            <a:r>
              <a:rPr lang="en-US" b="0" i="0" dirty="0">
                <a:effectLst/>
                <a:latin typeface="erdana"/>
              </a:rPr>
              <a:t>The Software Process Model</a:t>
            </a:r>
            <a:endParaRPr lang="en-US" dirty="0"/>
          </a:p>
        </p:txBody>
      </p:sp>
      <p:sp>
        <p:nvSpPr>
          <p:cNvPr id="3" name="Content Placeholder 2">
            <a:extLst>
              <a:ext uri="{FF2B5EF4-FFF2-40B4-BE49-F238E27FC236}">
                <a16:creationId xmlns:a16="http://schemas.microsoft.com/office/drawing/2014/main" id="{2DC467CC-F0E6-6749-31B4-7D38B0AB53A6}"/>
              </a:ext>
            </a:extLst>
          </p:cNvPr>
          <p:cNvSpPr>
            <a:spLocks noGrp="1"/>
          </p:cNvSpPr>
          <p:nvPr>
            <p:ph idx="1"/>
          </p:nvPr>
        </p:nvSpPr>
        <p:spPr/>
        <p:txBody>
          <a:bodyPr/>
          <a:lstStyle/>
          <a:p>
            <a:pPr algn="just"/>
            <a:r>
              <a:rPr lang="en-US" b="0" i="0" dirty="0">
                <a:effectLst/>
                <a:latin typeface="Times New Roman" panose="02020603050405020304" pitchFamily="18" charset="0"/>
                <a:cs typeface="Times New Roman" panose="02020603050405020304" pitchFamily="18" charset="0"/>
              </a:rPr>
              <a:t>A software process model is a specified definition of a software process, which is presented from a particular perspective. </a:t>
            </a:r>
          </a:p>
          <a:p>
            <a:pPr algn="just"/>
            <a:r>
              <a:rPr lang="en-US" b="0" i="0" dirty="0">
                <a:effectLst/>
                <a:latin typeface="Times New Roman" panose="02020603050405020304" pitchFamily="18" charset="0"/>
                <a:cs typeface="Times New Roman" panose="02020603050405020304" pitchFamily="18" charset="0"/>
              </a:rPr>
              <a:t>Models, by their nature, are a simplification, so a software process model is an abstraction of the actual process, which is being described. </a:t>
            </a:r>
          </a:p>
          <a:p>
            <a:pPr algn="just"/>
            <a:r>
              <a:rPr lang="en-US" b="0" i="0" dirty="0">
                <a:effectLst/>
                <a:latin typeface="Times New Roman" panose="02020603050405020304" pitchFamily="18" charset="0"/>
                <a:cs typeface="Times New Roman" panose="02020603050405020304" pitchFamily="18" charset="0"/>
              </a:rPr>
              <a:t>Process models may contain </a:t>
            </a:r>
            <a:r>
              <a:rPr lang="en-US" b="1" i="0" dirty="0">
                <a:effectLst/>
                <a:latin typeface="Times New Roman" panose="02020603050405020304" pitchFamily="18" charset="0"/>
                <a:cs typeface="Times New Roman" panose="02020603050405020304" pitchFamily="18" charset="0"/>
              </a:rPr>
              <a:t>activities</a:t>
            </a:r>
            <a:r>
              <a:rPr lang="en-US" b="0" i="0" dirty="0">
                <a:effectLst/>
                <a:latin typeface="Times New Roman" panose="02020603050405020304" pitchFamily="18" charset="0"/>
                <a:cs typeface="Times New Roman" panose="02020603050405020304" pitchFamily="18" charset="0"/>
              </a:rPr>
              <a:t>, which are part of the software process, </a:t>
            </a:r>
            <a:r>
              <a:rPr lang="en-US" b="1" i="0" dirty="0">
                <a:effectLst/>
                <a:latin typeface="Times New Roman" panose="02020603050405020304" pitchFamily="18" charset="0"/>
                <a:cs typeface="Times New Roman" panose="02020603050405020304" pitchFamily="18" charset="0"/>
              </a:rPr>
              <a:t>software product, </a:t>
            </a:r>
            <a:r>
              <a:rPr lang="en-US" b="0" i="0" dirty="0">
                <a:effectLst/>
                <a:latin typeface="Times New Roman" panose="02020603050405020304" pitchFamily="18" charset="0"/>
                <a:cs typeface="Times New Roman" panose="02020603050405020304" pitchFamily="18" charset="0"/>
              </a:rPr>
              <a:t>and the </a:t>
            </a:r>
            <a:r>
              <a:rPr lang="en-US" b="1" i="0" dirty="0">
                <a:effectLst/>
                <a:latin typeface="Times New Roman" panose="02020603050405020304" pitchFamily="18" charset="0"/>
                <a:cs typeface="Times New Roman" panose="02020603050405020304" pitchFamily="18" charset="0"/>
              </a:rPr>
              <a:t>roles of people </a:t>
            </a:r>
            <a:r>
              <a:rPr lang="en-US" b="0" i="0" dirty="0">
                <a:effectLst/>
                <a:latin typeface="Times New Roman" panose="02020603050405020304" pitchFamily="18" charset="0"/>
                <a:cs typeface="Times New Roman" panose="02020603050405020304" pitchFamily="18" charset="0"/>
              </a:rPr>
              <a:t>involved in software engineering.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24101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8CB3F-EE1F-7847-116C-AD64DB10E667}"/>
              </a:ext>
            </a:extLst>
          </p:cNvPr>
          <p:cNvSpPr>
            <a:spLocks noGrp="1"/>
          </p:cNvSpPr>
          <p:nvPr>
            <p:ph type="title"/>
          </p:nvPr>
        </p:nvSpPr>
        <p:spPr>
          <a:xfrm>
            <a:off x="838200" y="365125"/>
            <a:ext cx="10515600" cy="558153"/>
          </a:xfrm>
        </p:spPr>
        <p:txBody>
          <a:bodyPr>
            <a:normAutofit fontScale="90000"/>
          </a:bodyPr>
          <a:lstStyle/>
          <a:p>
            <a:pPr algn="ctr"/>
            <a:r>
              <a:rPr lang="en-US" b="0" i="0" dirty="0">
                <a:effectLst/>
                <a:latin typeface="erdana"/>
              </a:rPr>
              <a:t>The Software Process Model</a:t>
            </a:r>
            <a:endParaRPr lang="en-US" dirty="0"/>
          </a:p>
        </p:txBody>
      </p:sp>
      <p:sp>
        <p:nvSpPr>
          <p:cNvPr id="3" name="Content Placeholder 2">
            <a:extLst>
              <a:ext uri="{FF2B5EF4-FFF2-40B4-BE49-F238E27FC236}">
                <a16:creationId xmlns:a16="http://schemas.microsoft.com/office/drawing/2014/main" id="{C2395A28-5A30-DE3F-8F31-EAA15D833253}"/>
              </a:ext>
            </a:extLst>
          </p:cNvPr>
          <p:cNvSpPr>
            <a:spLocks noGrp="1"/>
          </p:cNvSpPr>
          <p:nvPr>
            <p:ph idx="1"/>
          </p:nvPr>
        </p:nvSpPr>
        <p:spPr>
          <a:xfrm>
            <a:off x="838200" y="1464816"/>
            <a:ext cx="10515600" cy="4909351"/>
          </a:xfrm>
        </p:spPr>
        <p:txBody>
          <a:bodyPr>
            <a:normAutofit/>
          </a:bodyPr>
          <a:lstStyle/>
          <a:p>
            <a:pPr algn="just"/>
            <a:r>
              <a:rPr lang="en-US" b="0" i="0" dirty="0">
                <a:effectLst/>
                <a:latin typeface="Times New Roman" panose="02020603050405020304" pitchFamily="18" charset="0"/>
                <a:cs typeface="Times New Roman" panose="02020603050405020304" pitchFamily="18" charset="0"/>
              </a:rPr>
              <a:t>Some examples of the types of software process models that may be produced are:</a:t>
            </a:r>
          </a:p>
          <a:p>
            <a:pPr algn="just">
              <a:buFont typeface="+mj-lt"/>
              <a:buAutoNum type="arabicPeriod"/>
            </a:pPr>
            <a:r>
              <a:rPr lang="en-US" dirty="0"/>
              <a:t>In software engineering, a "</a:t>
            </a:r>
            <a:r>
              <a:rPr lang="en-US" b="1" dirty="0"/>
              <a:t>workflow model</a:t>
            </a:r>
            <a:r>
              <a:rPr lang="en-US" dirty="0"/>
              <a:t>" refers to a visual representation of the sequential steps and decision points involved in a software development process, outlining the tasks, dependencies, and flow of information from the initial concept to the final product delivery, essentially acting as a roadmap for a project to ensure efficient development and organization. </a:t>
            </a:r>
            <a:endParaRPr lang="en-US" dirty="0">
              <a:latin typeface="Times New Roman" panose="02020603050405020304" pitchFamily="18" charset="0"/>
              <a:cs typeface="Times New Roman" panose="02020603050405020304" pitchFamily="18" charset="0"/>
            </a:endParaRPr>
          </a:p>
        </p:txBody>
      </p:sp>
      <p:pic>
        <p:nvPicPr>
          <p:cNvPr id="1026" name="Picture 2" descr="Software Engineering — Software Process and Software Process Models (Part  2) | by Omar Elgabry | OmarElgabry's Blog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9886" y="4252729"/>
            <a:ext cx="4391089" cy="2502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0807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8CB3F-EE1F-7847-116C-AD64DB10E667}"/>
              </a:ext>
            </a:extLst>
          </p:cNvPr>
          <p:cNvSpPr>
            <a:spLocks noGrp="1"/>
          </p:cNvSpPr>
          <p:nvPr>
            <p:ph type="title"/>
          </p:nvPr>
        </p:nvSpPr>
        <p:spPr>
          <a:xfrm>
            <a:off x="838200" y="365125"/>
            <a:ext cx="10515600" cy="558153"/>
          </a:xfrm>
        </p:spPr>
        <p:txBody>
          <a:bodyPr>
            <a:normAutofit fontScale="90000"/>
          </a:bodyPr>
          <a:lstStyle/>
          <a:p>
            <a:pPr algn="ctr"/>
            <a:r>
              <a:rPr lang="en-US" b="0" i="0" dirty="0">
                <a:effectLst/>
                <a:latin typeface="erdana"/>
              </a:rPr>
              <a:t>The Software Process Model</a:t>
            </a:r>
            <a:endParaRPr lang="en-US" dirty="0"/>
          </a:p>
        </p:txBody>
      </p:sp>
      <p:sp>
        <p:nvSpPr>
          <p:cNvPr id="3" name="Content Placeholder 2">
            <a:extLst>
              <a:ext uri="{FF2B5EF4-FFF2-40B4-BE49-F238E27FC236}">
                <a16:creationId xmlns:a16="http://schemas.microsoft.com/office/drawing/2014/main" id="{C2395A28-5A30-DE3F-8F31-EAA15D833253}"/>
              </a:ext>
            </a:extLst>
          </p:cNvPr>
          <p:cNvSpPr>
            <a:spLocks noGrp="1"/>
          </p:cNvSpPr>
          <p:nvPr>
            <p:ph idx="1"/>
          </p:nvPr>
        </p:nvSpPr>
        <p:spPr>
          <a:xfrm>
            <a:off x="838200" y="1464816"/>
            <a:ext cx="10515600" cy="4909351"/>
          </a:xfrm>
        </p:spPr>
        <p:txBody>
          <a:bodyPr>
            <a:normAutofit/>
          </a:bodyPr>
          <a:lstStyle/>
          <a:p>
            <a:pPr algn="just"/>
            <a:r>
              <a:rPr lang="en-US" b="1" i="0" dirty="0" smtClean="0">
                <a:effectLst/>
                <a:latin typeface="Times New Roman" panose="02020603050405020304" pitchFamily="18" charset="0"/>
                <a:cs typeface="Times New Roman" panose="02020603050405020304" pitchFamily="18" charset="0"/>
              </a:rPr>
              <a:t>2. A </a:t>
            </a:r>
            <a:r>
              <a:rPr lang="en-US" b="1" i="0" dirty="0">
                <a:effectLst/>
                <a:latin typeface="Times New Roman" panose="02020603050405020304" pitchFamily="18" charset="0"/>
                <a:cs typeface="Times New Roman" panose="02020603050405020304" pitchFamily="18" charset="0"/>
              </a:rPr>
              <a:t>dataflow or activity </a:t>
            </a:r>
            <a:r>
              <a:rPr lang="en-US" b="1" i="0" dirty="0" smtClean="0">
                <a:effectLst/>
                <a:latin typeface="Times New Roman" panose="02020603050405020304" pitchFamily="18" charset="0"/>
                <a:cs typeface="Times New Roman" panose="02020603050405020304" pitchFamily="18" charset="0"/>
              </a:rPr>
              <a:t>model.</a:t>
            </a:r>
            <a:r>
              <a:rPr lang="en-US" b="0" i="0" dirty="0">
                <a:effectLst/>
                <a:latin typeface="Times New Roman" panose="02020603050405020304" pitchFamily="18" charset="0"/>
                <a:cs typeface="Times New Roman" panose="02020603050405020304" pitchFamily="18" charset="0"/>
              </a:rPr>
              <a:t> This represents the process as a set of activities, each of which carries out some data transformations. It shows how the input to the process, such as a specification is converted to an output such as a design.</a:t>
            </a: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2052" name="Picture 4" descr="Software Engineering — Software Process Activities (Part 3) | by Omar  Elgabry | OmarElgabry's Blog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1867" y="3467878"/>
            <a:ext cx="5888265" cy="3083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21135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8CB3F-EE1F-7847-116C-AD64DB10E667}"/>
              </a:ext>
            </a:extLst>
          </p:cNvPr>
          <p:cNvSpPr>
            <a:spLocks noGrp="1"/>
          </p:cNvSpPr>
          <p:nvPr>
            <p:ph type="title"/>
          </p:nvPr>
        </p:nvSpPr>
        <p:spPr>
          <a:xfrm>
            <a:off x="838200" y="365125"/>
            <a:ext cx="10515600" cy="558153"/>
          </a:xfrm>
        </p:spPr>
        <p:txBody>
          <a:bodyPr>
            <a:normAutofit fontScale="90000"/>
          </a:bodyPr>
          <a:lstStyle/>
          <a:p>
            <a:pPr algn="ctr"/>
            <a:r>
              <a:rPr lang="en-US" b="0" i="0" dirty="0">
                <a:effectLst/>
                <a:latin typeface="erdana"/>
              </a:rPr>
              <a:t>The Software Process Model</a:t>
            </a:r>
            <a:endParaRPr lang="en-US" dirty="0"/>
          </a:p>
        </p:txBody>
      </p:sp>
      <p:sp>
        <p:nvSpPr>
          <p:cNvPr id="3" name="Content Placeholder 2">
            <a:extLst>
              <a:ext uri="{FF2B5EF4-FFF2-40B4-BE49-F238E27FC236}">
                <a16:creationId xmlns:a16="http://schemas.microsoft.com/office/drawing/2014/main" id="{C2395A28-5A30-DE3F-8F31-EAA15D833253}"/>
              </a:ext>
            </a:extLst>
          </p:cNvPr>
          <p:cNvSpPr>
            <a:spLocks noGrp="1"/>
          </p:cNvSpPr>
          <p:nvPr>
            <p:ph idx="1"/>
          </p:nvPr>
        </p:nvSpPr>
        <p:spPr>
          <a:xfrm>
            <a:off x="838200" y="1296865"/>
            <a:ext cx="10515600" cy="4909351"/>
          </a:xfrm>
        </p:spPr>
        <p:txBody>
          <a:bodyPr>
            <a:normAutofit/>
          </a:bodyPr>
          <a:lstStyle/>
          <a:p>
            <a:pPr algn="just"/>
            <a:r>
              <a:rPr lang="en-US" b="1" i="0" dirty="0" smtClean="0">
                <a:effectLst/>
                <a:latin typeface="Times New Roman" panose="02020603050405020304" pitchFamily="18" charset="0"/>
                <a:cs typeface="Times New Roman" panose="02020603050405020304" pitchFamily="18" charset="0"/>
              </a:rPr>
              <a:t>A </a:t>
            </a:r>
            <a:r>
              <a:rPr lang="en-US" b="1" i="0" dirty="0">
                <a:effectLst/>
                <a:latin typeface="Times New Roman" panose="02020603050405020304" pitchFamily="18" charset="0"/>
                <a:cs typeface="Times New Roman" panose="02020603050405020304" pitchFamily="18" charset="0"/>
              </a:rPr>
              <a:t>role/action </a:t>
            </a:r>
            <a:r>
              <a:rPr lang="en-US" b="1" i="0" dirty="0" smtClean="0">
                <a:effectLst/>
                <a:latin typeface="Times New Roman" panose="02020603050405020304" pitchFamily="18" charset="0"/>
                <a:cs typeface="Times New Roman" panose="02020603050405020304" pitchFamily="18" charset="0"/>
              </a:rPr>
              <a:t>model.</a:t>
            </a:r>
            <a:r>
              <a:rPr lang="en-US" b="0" i="0" dirty="0">
                <a:effectLst/>
                <a:latin typeface="Times New Roman" panose="02020603050405020304" pitchFamily="18" charset="0"/>
                <a:cs typeface="Times New Roman" panose="02020603050405020304" pitchFamily="18" charset="0"/>
              </a:rPr>
              <a:t> This means the roles of the people involved in the software process and the activities for which they are responsible.</a:t>
            </a:r>
          </a:p>
          <a:p>
            <a:endParaRPr lang="en-US" dirty="0">
              <a:latin typeface="Times New Roman" panose="02020603050405020304" pitchFamily="18" charset="0"/>
              <a:cs typeface="Times New Roman" panose="02020603050405020304" pitchFamily="18" charset="0"/>
            </a:endParaRPr>
          </a:p>
        </p:txBody>
      </p:sp>
      <p:pic>
        <p:nvPicPr>
          <p:cNvPr id="3074" name="Picture 2" descr="CS 410/510 - Software Engineering class no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0399" y="2511053"/>
            <a:ext cx="7047658" cy="3799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1549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AFA2B-563D-A52B-1A25-861CEE918E0F}"/>
              </a:ext>
            </a:extLst>
          </p:cNvPr>
          <p:cNvSpPr>
            <a:spLocks noGrp="1"/>
          </p:cNvSpPr>
          <p:nvPr>
            <p:ph type="title"/>
          </p:nvPr>
        </p:nvSpPr>
        <p:spPr>
          <a:xfrm>
            <a:off x="838200" y="365126"/>
            <a:ext cx="10515600" cy="673562"/>
          </a:xfrm>
        </p:spPr>
        <p:txBody>
          <a:bodyPr>
            <a:normAutofit fontScale="90000"/>
          </a:bodyPr>
          <a:lstStyle/>
          <a:p>
            <a:pPr algn="ctr"/>
            <a:r>
              <a:rPr lang="en-US" b="0" i="0" dirty="0">
                <a:effectLst/>
                <a:latin typeface="erdana"/>
              </a:rPr>
              <a:t>Software Crisis</a:t>
            </a:r>
            <a:endParaRPr lang="en-US" dirty="0"/>
          </a:p>
        </p:txBody>
      </p:sp>
      <p:sp>
        <p:nvSpPr>
          <p:cNvPr id="3" name="Content Placeholder 2">
            <a:extLst>
              <a:ext uri="{FF2B5EF4-FFF2-40B4-BE49-F238E27FC236}">
                <a16:creationId xmlns:a16="http://schemas.microsoft.com/office/drawing/2014/main" id="{9B57E5DF-9DE1-407D-3F19-87B64E09076C}"/>
              </a:ext>
            </a:extLst>
          </p:cNvPr>
          <p:cNvSpPr>
            <a:spLocks noGrp="1"/>
          </p:cNvSpPr>
          <p:nvPr>
            <p:ph idx="1"/>
          </p:nvPr>
        </p:nvSpPr>
        <p:spPr/>
        <p:txBody>
          <a:bodyPr/>
          <a:lstStyle/>
          <a:p>
            <a:r>
              <a:rPr lang="en-US" b="1" dirty="0"/>
              <a:t>Software crisis </a:t>
            </a:r>
            <a:r>
              <a:rPr lang="en-US" dirty="0"/>
              <a:t>it is a term describing difficulties of writing </a:t>
            </a:r>
            <a:r>
              <a:rPr lang="en-US" b="1" dirty="0"/>
              <a:t>useful</a:t>
            </a:r>
            <a:r>
              <a:rPr lang="en-US" dirty="0"/>
              <a:t> and </a:t>
            </a:r>
            <a:r>
              <a:rPr lang="en-US" b="1" dirty="0"/>
              <a:t>efficient</a:t>
            </a:r>
            <a:r>
              <a:rPr lang="en-US" dirty="0"/>
              <a:t> program in </a:t>
            </a:r>
            <a:r>
              <a:rPr lang="en-US" dirty="0">
                <a:highlight>
                  <a:srgbClr val="FFFF00"/>
                </a:highlight>
              </a:rPr>
              <a:t>required time. </a:t>
            </a:r>
          </a:p>
        </p:txBody>
      </p:sp>
    </p:spTree>
    <p:extLst>
      <p:ext uri="{BB962C8B-B14F-4D97-AF65-F5344CB8AC3E}">
        <p14:creationId xmlns:p14="http://schemas.microsoft.com/office/powerpoint/2010/main" val="17229851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7A04A-0CA5-D592-DAAC-0B1768D87F36}"/>
              </a:ext>
            </a:extLst>
          </p:cNvPr>
          <p:cNvSpPr>
            <a:spLocks noGrp="1"/>
          </p:cNvSpPr>
          <p:nvPr>
            <p:ph type="title"/>
          </p:nvPr>
        </p:nvSpPr>
        <p:spPr>
          <a:xfrm>
            <a:off x="838200" y="365125"/>
            <a:ext cx="10515600" cy="451621"/>
          </a:xfrm>
        </p:spPr>
        <p:txBody>
          <a:bodyPr>
            <a:normAutofit fontScale="90000"/>
          </a:bodyPr>
          <a:lstStyle/>
          <a:p>
            <a:pPr algn="ctr"/>
            <a:r>
              <a:rPr lang="en-US" b="0" i="0" dirty="0">
                <a:effectLst/>
                <a:latin typeface="erdana"/>
              </a:rPr>
              <a:t>Software Crisis</a:t>
            </a:r>
            <a:endParaRPr lang="en-US" dirty="0"/>
          </a:p>
        </p:txBody>
      </p:sp>
      <p:sp>
        <p:nvSpPr>
          <p:cNvPr id="3" name="Content Placeholder 2">
            <a:extLst>
              <a:ext uri="{FF2B5EF4-FFF2-40B4-BE49-F238E27FC236}">
                <a16:creationId xmlns:a16="http://schemas.microsoft.com/office/drawing/2014/main" id="{DFE67B33-5F25-5712-237A-E4D744F9C28B}"/>
              </a:ext>
            </a:extLst>
          </p:cNvPr>
          <p:cNvSpPr>
            <a:spLocks noGrp="1"/>
          </p:cNvSpPr>
          <p:nvPr>
            <p:ph idx="1"/>
          </p:nvPr>
        </p:nvSpPr>
        <p:spPr>
          <a:xfrm>
            <a:off x="838200" y="1083076"/>
            <a:ext cx="10515600" cy="5409799"/>
          </a:xfrm>
        </p:spPr>
        <p:txBody>
          <a:bodyPr>
            <a:normAutofit fontScale="92500" lnSpcReduction="10000"/>
          </a:bodyPr>
          <a:lstStyle/>
          <a:p>
            <a:pPr algn="just">
              <a:buFont typeface="+mj-lt"/>
              <a:buAutoNum type="arabicPeriod"/>
            </a:pPr>
            <a:r>
              <a:rPr lang="en-US" b="1" i="0" dirty="0">
                <a:solidFill>
                  <a:srgbClr val="000000"/>
                </a:solidFill>
                <a:effectLst/>
                <a:latin typeface="Times New Roman" panose="02020603050405020304" pitchFamily="18" charset="0"/>
                <a:cs typeface="Times New Roman" panose="02020603050405020304" pitchFamily="18" charset="0"/>
              </a:rPr>
              <a:t>Size:</a:t>
            </a:r>
            <a:r>
              <a:rPr lang="en-US" b="0" i="0" dirty="0">
                <a:solidFill>
                  <a:srgbClr val="000000"/>
                </a:solidFill>
                <a:effectLst/>
                <a:latin typeface="Times New Roman" panose="02020603050405020304" pitchFamily="18" charset="0"/>
                <a:cs typeface="Times New Roman" panose="02020603050405020304" pitchFamily="18" charset="0"/>
              </a:rPr>
              <a:t> Software is becoming more expensive and more complex with the growing complexity and expectation out of software. For example, the code in the consumer product is </a:t>
            </a:r>
            <a:r>
              <a:rPr lang="en-US" b="1" i="0" dirty="0">
                <a:solidFill>
                  <a:srgbClr val="000000"/>
                </a:solidFill>
                <a:effectLst/>
                <a:latin typeface="Times New Roman" panose="02020603050405020304" pitchFamily="18" charset="0"/>
                <a:cs typeface="Times New Roman" panose="02020603050405020304" pitchFamily="18" charset="0"/>
              </a:rPr>
              <a:t>doubling every couple of years</a:t>
            </a:r>
            <a:r>
              <a:rPr lang="en-US" b="0" i="0" dirty="0">
                <a:solidFill>
                  <a:srgbClr val="000000"/>
                </a:solidFill>
                <a:effectLst/>
                <a:latin typeface="Times New Roman" panose="02020603050405020304" pitchFamily="18" charset="0"/>
                <a:cs typeface="Times New Roman" panose="02020603050405020304" pitchFamily="18" charset="0"/>
              </a:rPr>
              <a:t>.</a:t>
            </a:r>
          </a:p>
          <a:p>
            <a:pPr algn="just">
              <a:buFont typeface="+mj-lt"/>
              <a:buAutoNum type="arabicPeriod"/>
            </a:pPr>
            <a:r>
              <a:rPr lang="en-US" b="1" i="0" dirty="0">
                <a:solidFill>
                  <a:srgbClr val="000000"/>
                </a:solidFill>
                <a:effectLst/>
                <a:latin typeface="Times New Roman" panose="02020603050405020304" pitchFamily="18" charset="0"/>
                <a:cs typeface="Times New Roman" panose="02020603050405020304" pitchFamily="18" charset="0"/>
              </a:rPr>
              <a:t>Quality:</a:t>
            </a:r>
            <a:r>
              <a:rPr lang="en-US" b="0" i="0" dirty="0">
                <a:solidFill>
                  <a:srgbClr val="000000"/>
                </a:solidFill>
                <a:effectLst/>
                <a:latin typeface="Times New Roman" panose="02020603050405020304" pitchFamily="18" charset="0"/>
                <a:cs typeface="Times New Roman" panose="02020603050405020304" pitchFamily="18" charset="0"/>
              </a:rPr>
              <a:t> Many software products have </a:t>
            </a:r>
            <a:r>
              <a:rPr lang="en-US" b="1" i="0" dirty="0">
                <a:solidFill>
                  <a:srgbClr val="000000"/>
                </a:solidFill>
                <a:effectLst/>
                <a:latin typeface="Times New Roman" panose="02020603050405020304" pitchFamily="18" charset="0"/>
                <a:cs typeface="Times New Roman" panose="02020603050405020304" pitchFamily="18" charset="0"/>
              </a:rPr>
              <a:t>poor quality</a:t>
            </a:r>
            <a:r>
              <a:rPr lang="en-US" b="0" i="0" dirty="0">
                <a:solidFill>
                  <a:srgbClr val="000000"/>
                </a:solidFill>
                <a:effectLst/>
                <a:latin typeface="Times New Roman" panose="02020603050405020304" pitchFamily="18" charset="0"/>
                <a:cs typeface="Times New Roman" panose="02020603050405020304" pitchFamily="18" charset="0"/>
              </a:rPr>
              <a:t>, i.e., the software products defects after putting into use due to ineffective testing technique. For example, Software testing typically finds 25 errors per 1000 lines of code.</a:t>
            </a:r>
          </a:p>
          <a:p>
            <a:pPr algn="just">
              <a:buFont typeface="+mj-lt"/>
              <a:buAutoNum type="arabicPeriod"/>
            </a:pPr>
            <a:r>
              <a:rPr lang="en-US" b="1" i="0" dirty="0">
                <a:solidFill>
                  <a:srgbClr val="000000"/>
                </a:solidFill>
                <a:effectLst/>
                <a:latin typeface="Times New Roman" panose="02020603050405020304" pitchFamily="18" charset="0"/>
                <a:cs typeface="Times New Roman" panose="02020603050405020304" pitchFamily="18" charset="0"/>
              </a:rPr>
              <a:t>Cost:</a:t>
            </a:r>
            <a:r>
              <a:rPr lang="en-US" b="0" i="0" dirty="0">
                <a:solidFill>
                  <a:srgbClr val="000000"/>
                </a:solidFill>
                <a:effectLst/>
                <a:latin typeface="Times New Roman" panose="02020603050405020304" pitchFamily="18" charset="0"/>
                <a:cs typeface="Times New Roman" panose="02020603050405020304" pitchFamily="18" charset="0"/>
              </a:rPr>
              <a:t> Software development is costly i.e. </a:t>
            </a:r>
            <a:r>
              <a:rPr lang="en-US" b="1" i="0" dirty="0">
                <a:solidFill>
                  <a:srgbClr val="000000"/>
                </a:solidFill>
                <a:effectLst/>
                <a:latin typeface="Times New Roman" panose="02020603050405020304" pitchFamily="18" charset="0"/>
                <a:cs typeface="Times New Roman" panose="02020603050405020304" pitchFamily="18" charset="0"/>
              </a:rPr>
              <a:t>in terms of time </a:t>
            </a:r>
            <a:r>
              <a:rPr lang="en-US" b="0" i="0" dirty="0">
                <a:solidFill>
                  <a:srgbClr val="000000"/>
                </a:solidFill>
                <a:effectLst/>
                <a:latin typeface="Times New Roman" panose="02020603050405020304" pitchFamily="18" charset="0"/>
                <a:cs typeface="Times New Roman" panose="02020603050405020304" pitchFamily="18" charset="0"/>
              </a:rPr>
              <a:t>taken to develop and the money involved. For example, Development of the FAA's Advanced Automation System cost over $700 per lines of code.</a:t>
            </a:r>
          </a:p>
          <a:p>
            <a:pPr algn="just">
              <a:buFont typeface="+mj-lt"/>
              <a:buAutoNum type="arabicPeriod"/>
            </a:pPr>
            <a:r>
              <a:rPr lang="en-US" b="1" i="0" dirty="0">
                <a:solidFill>
                  <a:srgbClr val="000000"/>
                </a:solidFill>
                <a:effectLst/>
                <a:latin typeface="Times New Roman" panose="02020603050405020304" pitchFamily="18" charset="0"/>
                <a:cs typeface="Times New Roman" panose="02020603050405020304" pitchFamily="18" charset="0"/>
              </a:rPr>
              <a:t>Delayed Delivery:</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a:solidFill>
                  <a:srgbClr val="000000"/>
                </a:solidFill>
                <a:effectLst/>
                <a:highlight>
                  <a:srgbClr val="FFFF00"/>
                </a:highlight>
                <a:latin typeface="Times New Roman" panose="02020603050405020304" pitchFamily="18" charset="0"/>
                <a:cs typeface="Times New Roman" panose="02020603050405020304" pitchFamily="18" charset="0"/>
              </a:rPr>
              <a:t>Serious schedule </a:t>
            </a:r>
            <a:r>
              <a:rPr lang="en-US" b="0" i="0" dirty="0">
                <a:solidFill>
                  <a:srgbClr val="000000"/>
                </a:solidFill>
                <a:effectLst/>
                <a:latin typeface="Times New Roman" panose="02020603050405020304" pitchFamily="18" charset="0"/>
                <a:cs typeface="Times New Roman" panose="02020603050405020304" pitchFamily="18" charset="0"/>
              </a:rPr>
              <a:t>overruns are common. Very often the software takes longer than the estimated time to develop, which in turn leads to cost shooting up. For example, one in four large-scale development projects is never completed.</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1664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E0760-EC38-7825-4BA3-6934DDFE498B}"/>
              </a:ext>
            </a:extLst>
          </p:cNvPr>
          <p:cNvSpPr>
            <a:spLocks noGrp="1"/>
          </p:cNvSpPr>
          <p:nvPr>
            <p:ph type="title"/>
          </p:nvPr>
        </p:nvSpPr>
        <p:spPr>
          <a:xfrm>
            <a:off x="838200" y="365126"/>
            <a:ext cx="10515600" cy="726828"/>
          </a:xfrm>
        </p:spPr>
        <p:txBody>
          <a:bodyPr/>
          <a:lstStyle/>
          <a:p>
            <a:pPr algn="ctr"/>
            <a:r>
              <a:rPr lang="en-US" b="0" i="0" dirty="0">
                <a:effectLst/>
                <a:latin typeface="erdana"/>
              </a:rPr>
              <a:t>Program vs. Software</a:t>
            </a:r>
            <a:endParaRPr lang="en-US" b="1" dirty="0"/>
          </a:p>
        </p:txBody>
      </p:sp>
      <p:sp>
        <p:nvSpPr>
          <p:cNvPr id="3" name="Content Placeholder 2">
            <a:extLst>
              <a:ext uri="{FF2B5EF4-FFF2-40B4-BE49-F238E27FC236}">
                <a16:creationId xmlns:a16="http://schemas.microsoft.com/office/drawing/2014/main" id="{CCBF1580-4022-6AA2-C61C-F15EFC72377F}"/>
              </a:ext>
            </a:extLst>
          </p:cNvPr>
          <p:cNvSpPr>
            <a:spLocks noGrp="1"/>
          </p:cNvSpPr>
          <p:nvPr>
            <p:ph idx="1"/>
          </p:nvPr>
        </p:nvSpPr>
        <p:spPr>
          <a:xfrm>
            <a:off x="838200" y="1553592"/>
            <a:ext cx="10515600" cy="4623371"/>
          </a:xfrm>
        </p:spPr>
        <p:txBody>
          <a:bodyPr>
            <a:normAutofit fontScale="92500" lnSpcReduction="10000"/>
          </a:bodyPr>
          <a:lstStyle/>
          <a:p>
            <a:pPr algn="just"/>
            <a:r>
              <a:rPr lang="en-US" b="0" i="0" dirty="0">
                <a:effectLst/>
                <a:latin typeface="Times New Roman" panose="02020603050405020304" pitchFamily="18" charset="0"/>
                <a:cs typeface="Times New Roman" panose="02020603050405020304" pitchFamily="18" charset="0"/>
              </a:rPr>
              <a:t>Software is more than programs. Any program is a subset of software, and it becomes software only if </a:t>
            </a:r>
            <a:r>
              <a:rPr lang="en-US" b="0" i="0" dirty="0">
                <a:effectLst/>
                <a:highlight>
                  <a:srgbClr val="FFFF00"/>
                </a:highlight>
                <a:latin typeface="Times New Roman" panose="02020603050405020304" pitchFamily="18" charset="0"/>
                <a:cs typeface="Times New Roman" panose="02020603050405020304" pitchFamily="18" charset="0"/>
              </a:rPr>
              <a:t>documentation &amp; operating procedures manuals are prepared</a:t>
            </a:r>
            <a:r>
              <a:rPr lang="en-US" b="0" i="0" dirty="0">
                <a:effectLst/>
                <a:latin typeface="Times New Roman" panose="02020603050405020304" pitchFamily="18" charset="0"/>
                <a:cs typeface="Times New Roman" panose="02020603050405020304" pitchFamily="18" charset="0"/>
              </a:rPr>
              <a:t>. There are three components of the software: </a:t>
            </a:r>
          </a:p>
          <a:p>
            <a:pPr algn="just"/>
            <a:r>
              <a:rPr lang="en-US" b="1" i="0" dirty="0">
                <a:effectLst/>
                <a:latin typeface="Times New Roman" panose="02020603050405020304" pitchFamily="18" charset="0"/>
                <a:cs typeface="Times New Roman" panose="02020603050405020304" pitchFamily="18" charset="0"/>
              </a:rPr>
              <a:t>1. Program:</a:t>
            </a:r>
            <a:r>
              <a:rPr lang="en-US" b="0" i="0" dirty="0">
                <a:effectLst/>
                <a:latin typeface="Times New Roman" panose="02020603050405020304" pitchFamily="18" charset="0"/>
                <a:cs typeface="Times New Roman" panose="02020603050405020304" pitchFamily="18" charset="0"/>
              </a:rPr>
              <a:t> Program is a combination of </a:t>
            </a:r>
            <a:r>
              <a:rPr lang="en-US" b="1" i="0" dirty="0">
                <a:effectLst/>
                <a:latin typeface="Times New Roman" panose="02020603050405020304" pitchFamily="18" charset="0"/>
                <a:cs typeface="Times New Roman" panose="02020603050405020304" pitchFamily="18" charset="0"/>
              </a:rPr>
              <a:t>source code &amp; object code</a:t>
            </a:r>
            <a:r>
              <a:rPr lang="en-US" b="0" i="0" dirty="0">
                <a:effectLst/>
                <a:latin typeface="Times New Roman" panose="02020603050405020304" pitchFamily="18" charset="0"/>
                <a:cs typeface="Times New Roman" panose="02020603050405020304" pitchFamily="18" charset="0"/>
              </a:rPr>
              <a:t>.</a:t>
            </a:r>
          </a:p>
          <a:p>
            <a:pPr algn="just"/>
            <a:r>
              <a:rPr lang="en-US" b="1" i="0" dirty="0">
                <a:effectLst/>
                <a:latin typeface="Times New Roman" panose="02020603050405020304" pitchFamily="18" charset="0"/>
                <a:cs typeface="Times New Roman" panose="02020603050405020304" pitchFamily="18" charset="0"/>
              </a:rPr>
              <a:t>2. Documentation:</a:t>
            </a:r>
            <a:r>
              <a:rPr lang="en-US" b="0" i="0" dirty="0">
                <a:effectLst/>
                <a:latin typeface="Times New Roman" panose="02020603050405020304" pitchFamily="18" charset="0"/>
                <a:cs typeface="Times New Roman" panose="02020603050405020304" pitchFamily="18" charset="0"/>
              </a:rPr>
              <a:t> Documentation consists of different types of manuals. Examples of documentation manuals are: </a:t>
            </a:r>
            <a:r>
              <a:rPr lang="en-US" b="1" i="0" dirty="0">
                <a:effectLst/>
                <a:latin typeface="Times New Roman" panose="02020603050405020304" pitchFamily="18" charset="0"/>
                <a:cs typeface="Times New Roman" panose="02020603050405020304" pitchFamily="18" charset="0"/>
              </a:rPr>
              <a:t>Data Flow Diagram, Flow Charts, ER diagrams, etc.</a:t>
            </a:r>
          </a:p>
          <a:p>
            <a:pPr algn="just"/>
            <a:r>
              <a:rPr lang="en-US" b="1" i="0" dirty="0">
                <a:effectLst/>
                <a:latin typeface="Times New Roman" panose="02020603050405020304" pitchFamily="18" charset="0"/>
                <a:cs typeface="Times New Roman" panose="02020603050405020304" pitchFamily="18" charset="0"/>
              </a:rPr>
              <a:t>3. Operating Procedures:</a:t>
            </a:r>
            <a:r>
              <a:rPr lang="en-US" b="0" i="0" dirty="0">
                <a:effectLst/>
                <a:latin typeface="Times New Roman" panose="02020603050405020304" pitchFamily="18" charset="0"/>
                <a:cs typeface="Times New Roman" panose="02020603050405020304" pitchFamily="18" charset="0"/>
              </a:rPr>
              <a:t> Operating Procedures consist of instructions to set up and use the software system and instructions on how react to the </a:t>
            </a:r>
            <a:r>
              <a:rPr lang="en-US" b="1" i="0" dirty="0">
                <a:effectLst/>
                <a:latin typeface="Times New Roman" panose="02020603050405020304" pitchFamily="18" charset="0"/>
                <a:cs typeface="Times New Roman" panose="02020603050405020304" pitchFamily="18" charset="0"/>
              </a:rPr>
              <a:t>system failure</a:t>
            </a:r>
            <a:r>
              <a:rPr lang="en-US" b="0" i="0" dirty="0">
                <a:effectLst/>
                <a:latin typeface="Times New Roman" panose="02020603050405020304" pitchFamily="18" charset="0"/>
                <a:cs typeface="Times New Roman" panose="02020603050405020304" pitchFamily="18" charset="0"/>
              </a:rPr>
              <a:t>. Example of operating system procedures manuals is: installation guide</a:t>
            </a:r>
            <a:r>
              <a:rPr lang="en-US" b="0" i="0" dirty="0">
                <a:effectLst/>
                <a:highlight>
                  <a:srgbClr val="FFFF00"/>
                </a:highlight>
                <a:latin typeface="Times New Roman" panose="02020603050405020304" pitchFamily="18" charset="0"/>
                <a:cs typeface="Times New Roman" panose="02020603050405020304" pitchFamily="18" charset="0"/>
              </a:rPr>
              <a:t>, Beginner's guide, reference guide, system administration guide, etc.</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02751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5ECCB-2290-072F-9DF1-B021A5A2D86D}"/>
              </a:ext>
            </a:extLst>
          </p:cNvPr>
          <p:cNvSpPr>
            <a:spLocks noGrp="1"/>
          </p:cNvSpPr>
          <p:nvPr>
            <p:ph type="title"/>
          </p:nvPr>
        </p:nvSpPr>
        <p:spPr/>
        <p:txBody>
          <a:bodyPr/>
          <a:lstStyle/>
          <a:p>
            <a:r>
              <a:rPr lang="en-US" dirty="0"/>
              <a:t>Introducing yourself</a:t>
            </a:r>
          </a:p>
        </p:txBody>
      </p:sp>
      <p:sp>
        <p:nvSpPr>
          <p:cNvPr id="3" name="Content Placeholder 2">
            <a:extLst>
              <a:ext uri="{FF2B5EF4-FFF2-40B4-BE49-F238E27FC236}">
                <a16:creationId xmlns:a16="http://schemas.microsoft.com/office/drawing/2014/main" id="{8DB0B0AA-B674-1689-30C7-810B4E0E7164}"/>
              </a:ext>
            </a:extLst>
          </p:cNvPr>
          <p:cNvSpPr>
            <a:spLocks noGrp="1"/>
          </p:cNvSpPr>
          <p:nvPr>
            <p:ph idx="1"/>
          </p:nvPr>
        </p:nvSpPr>
        <p:spPr/>
        <p:txBody>
          <a:bodyPr/>
          <a:lstStyle/>
          <a:p>
            <a:r>
              <a:rPr lang="en-US" dirty="0"/>
              <a:t>1. Name</a:t>
            </a:r>
          </a:p>
          <a:p>
            <a:r>
              <a:rPr lang="en-US" dirty="0" smtClean="0"/>
              <a:t>2. Which computer language do you know?</a:t>
            </a:r>
          </a:p>
          <a:p>
            <a:r>
              <a:rPr lang="en-GB" dirty="0" smtClean="0"/>
              <a:t>3. Your programme skills from 1 to 5 ?</a:t>
            </a:r>
            <a:endParaRPr lang="en-US" dirty="0"/>
          </a:p>
        </p:txBody>
      </p:sp>
    </p:spTree>
    <p:extLst>
      <p:ext uri="{BB962C8B-B14F-4D97-AF65-F5344CB8AC3E}">
        <p14:creationId xmlns:p14="http://schemas.microsoft.com/office/powerpoint/2010/main" val="4289088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31AC0-2DD9-0290-FC77-D52E5D60C41F}"/>
              </a:ext>
            </a:extLst>
          </p:cNvPr>
          <p:cNvSpPr>
            <a:spLocks noGrp="1"/>
          </p:cNvSpPr>
          <p:nvPr>
            <p:ph type="title"/>
          </p:nvPr>
        </p:nvSpPr>
        <p:spPr/>
        <p:txBody>
          <a:bodyPr/>
          <a:lstStyle/>
          <a:p>
            <a:pPr algn="ctr"/>
            <a:r>
              <a:rPr lang="en-US" b="0" i="0" dirty="0">
                <a:effectLst/>
                <a:latin typeface="var(--ff-lato)"/>
              </a:rPr>
              <a:t>Characteristics of good software</a:t>
            </a:r>
            <a:endParaRPr lang="en-US" dirty="0"/>
          </a:p>
        </p:txBody>
      </p:sp>
      <p:sp>
        <p:nvSpPr>
          <p:cNvPr id="3" name="Content Placeholder 2">
            <a:extLst>
              <a:ext uri="{FF2B5EF4-FFF2-40B4-BE49-F238E27FC236}">
                <a16:creationId xmlns:a16="http://schemas.microsoft.com/office/drawing/2014/main" id="{DF60F53A-F589-EC16-3C4F-1C7AE4E193A8}"/>
              </a:ext>
            </a:extLst>
          </p:cNvPr>
          <p:cNvSpPr>
            <a:spLocks noGrp="1"/>
          </p:cNvSpPr>
          <p:nvPr>
            <p:ph idx="1"/>
          </p:nvPr>
        </p:nvSpPr>
        <p:spPr>
          <a:xfrm>
            <a:off x="1133668" y="1690688"/>
            <a:ext cx="10515600" cy="4351338"/>
          </a:xfrm>
        </p:spPr>
        <p:txBody>
          <a:bodyPr/>
          <a:lstStyle/>
          <a:p>
            <a:pPr algn="l"/>
            <a:r>
              <a:rPr lang="en-US" b="0" i="0" dirty="0">
                <a:solidFill>
                  <a:srgbClr val="000000"/>
                </a:solidFill>
                <a:effectLst/>
                <a:latin typeface="Times New Roman" panose="02020603050405020304" pitchFamily="18" charset="0"/>
                <a:cs typeface="Times New Roman" panose="02020603050405020304" pitchFamily="18" charset="0"/>
              </a:rPr>
              <a:t>A software product can be judged by what it offers and how well it can be used. This software must satisfy on the following grounds:</a:t>
            </a:r>
          </a:p>
          <a:p>
            <a:endParaRPr lang="en-US" dirty="0">
              <a:latin typeface="Times New Roman" panose="02020603050405020304" pitchFamily="18" charset="0"/>
              <a:cs typeface="Times New Roman" panose="02020603050405020304" pitchFamily="18" charset="0"/>
            </a:endParaRPr>
          </a:p>
        </p:txBody>
      </p:sp>
      <p:pic>
        <p:nvPicPr>
          <p:cNvPr id="4098" name="Picture 2" descr="characteristics-softw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8839" y="3016251"/>
            <a:ext cx="8114742" cy="2960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647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838DA-E319-35E5-87B9-9E12EA915B70}"/>
              </a:ext>
            </a:extLst>
          </p:cNvPr>
          <p:cNvSpPr>
            <a:spLocks noGrp="1"/>
          </p:cNvSpPr>
          <p:nvPr>
            <p:ph type="title"/>
          </p:nvPr>
        </p:nvSpPr>
        <p:spPr/>
        <p:txBody>
          <a:bodyPr/>
          <a:lstStyle/>
          <a:p>
            <a:pPr algn="ctr"/>
            <a:r>
              <a:rPr lang="en-US" b="0" i="0" dirty="0">
                <a:effectLst/>
                <a:latin typeface="erdana"/>
              </a:rPr>
              <a:t>Software Development Life Cycle (SDLC)</a:t>
            </a:r>
            <a:endParaRPr lang="en-US" dirty="0"/>
          </a:p>
        </p:txBody>
      </p:sp>
      <p:sp>
        <p:nvSpPr>
          <p:cNvPr id="3" name="Content Placeholder 2">
            <a:extLst>
              <a:ext uri="{FF2B5EF4-FFF2-40B4-BE49-F238E27FC236}">
                <a16:creationId xmlns:a16="http://schemas.microsoft.com/office/drawing/2014/main" id="{79257420-A6F5-72A3-FECE-7010E5ECBF9F}"/>
              </a:ext>
            </a:extLst>
          </p:cNvPr>
          <p:cNvSpPr>
            <a:spLocks noGrp="1"/>
          </p:cNvSpPr>
          <p:nvPr>
            <p:ph idx="1"/>
          </p:nvPr>
        </p:nvSpPr>
        <p:spPr/>
        <p:txBody>
          <a:bodyPr/>
          <a:lstStyle/>
          <a:p>
            <a:r>
              <a:rPr lang="en-US" b="0" i="0" dirty="0">
                <a:effectLst/>
                <a:latin typeface="inter-regular"/>
              </a:rPr>
              <a:t>A </a:t>
            </a:r>
            <a:r>
              <a:rPr lang="en-US" b="1" i="0" dirty="0">
                <a:effectLst/>
                <a:latin typeface="inter-regular"/>
              </a:rPr>
              <a:t>software life cycle model is a sequence of work to final output (results)</a:t>
            </a:r>
            <a:endParaRPr lang="en-US" dirty="0"/>
          </a:p>
        </p:txBody>
      </p:sp>
      <p:sp>
        <p:nvSpPr>
          <p:cNvPr id="4" name="Arrow: Pentagon 3">
            <a:extLst>
              <a:ext uri="{FF2B5EF4-FFF2-40B4-BE49-F238E27FC236}">
                <a16:creationId xmlns:a16="http://schemas.microsoft.com/office/drawing/2014/main" id="{88D7D422-BB76-C0ED-0BB5-779B555B31A3}"/>
              </a:ext>
            </a:extLst>
          </p:cNvPr>
          <p:cNvSpPr/>
          <p:nvPr/>
        </p:nvSpPr>
        <p:spPr>
          <a:xfrm>
            <a:off x="1722267" y="3604334"/>
            <a:ext cx="1731146" cy="941033"/>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Kinde garden </a:t>
            </a:r>
          </a:p>
        </p:txBody>
      </p:sp>
      <p:sp>
        <p:nvSpPr>
          <p:cNvPr id="5" name="Arrow: Pentagon 4">
            <a:extLst>
              <a:ext uri="{FF2B5EF4-FFF2-40B4-BE49-F238E27FC236}">
                <a16:creationId xmlns:a16="http://schemas.microsoft.com/office/drawing/2014/main" id="{675AA587-F87A-77D7-5B49-6365A83217B3}"/>
              </a:ext>
            </a:extLst>
          </p:cNvPr>
          <p:cNvSpPr/>
          <p:nvPr/>
        </p:nvSpPr>
        <p:spPr>
          <a:xfrm>
            <a:off x="3453413" y="3604333"/>
            <a:ext cx="1731146" cy="941033"/>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School </a:t>
            </a:r>
          </a:p>
        </p:txBody>
      </p:sp>
      <p:sp>
        <p:nvSpPr>
          <p:cNvPr id="6" name="Arrow: Pentagon 5">
            <a:extLst>
              <a:ext uri="{FF2B5EF4-FFF2-40B4-BE49-F238E27FC236}">
                <a16:creationId xmlns:a16="http://schemas.microsoft.com/office/drawing/2014/main" id="{296565D6-D731-C2AC-D861-6C8C1F0A1A86}"/>
              </a:ext>
            </a:extLst>
          </p:cNvPr>
          <p:cNvSpPr/>
          <p:nvPr/>
        </p:nvSpPr>
        <p:spPr>
          <a:xfrm>
            <a:off x="5184559" y="3604333"/>
            <a:ext cx="1731146" cy="941033"/>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College </a:t>
            </a:r>
          </a:p>
        </p:txBody>
      </p:sp>
      <p:sp>
        <p:nvSpPr>
          <p:cNvPr id="7" name="Arrow: Pentagon 6">
            <a:extLst>
              <a:ext uri="{FF2B5EF4-FFF2-40B4-BE49-F238E27FC236}">
                <a16:creationId xmlns:a16="http://schemas.microsoft.com/office/drawing/2014/main" id="{20EA2AF2-278A-8089-4E7B-79CBD03E865B}"/>
              </a:ext>
            </a:extLst>
          </p:cNvPr>
          <p:cNvSpPr/>
          <p:nvPr/>
        </p:nvSpPr>
        <p:spPr>
          <a:xfrm>
            <a:off x="6915705" y="3604333"/>
            <a:ext cx="1731146" cy="941033"/>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University </a:t>
            </a:r>
          </a:p>
        </p:txBody>
      </p:sp>
      <p:sp>
        <p:nvSpPr>
          <p:cNvPr id="8" name="Arrow: Pentagon 7">
            <a:extLst>
              <a:ext uri="{FF2B5EF4-FFF2-40B4-BE49-F238E27FC236}">
                <a16:creationId xmlns:a16="http://schemas.microsoft.com/office/drawing/2014/main" id="{BC6EB148-DC77-91A0-C2C8-816D1221413C}"/>
              </a:ext>
            </a:extLst>
          </p:cNvPr>
          <p:cNvSpPr/>
          <p:nvPr/>
        </p:nvSpPr>
        <p:spPr>
          <a:xfrm>
            <a:off x="8646851" y="3604333"/>
            <a:ext cx="1731146" cy="941033"/>
          </a:xfrm>
          <a:prstGeom prst="homePlat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Job: Industry </a:t>
            </a:r>
          </a:p>
        </p:txBody>
      </p:sp>
    </p:spTree>
    <p:extLst>
      <p:ext uri="{BB962C8B-B14F-4D97-AF65-F5344CB8AC3E}">
        <p14:creationId xmlns:p14="http://schemas.microsoft.com/office/powerpoint/2010/main" val="9459042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7DBD1-89DA-0701-DE90-54FBF4945EA1}"/>
              </a:ext>
            </a:extLst>
          </p:cNvPr>
          <p:cNvSpPr>
            <a:spLocks noGrp="1"/>
          </p:cNvSpPr>
          <p:nvPr>
            <p:ph type="title"/>
          </p:nvPr>
        </p:nvSpPr>
        <p:spPr/>
        <p:txBody>
          <a:bodyPr/>
          <a:lstStyle/>
          <a:p>
            <a:pPr algn="ctr"/>
            <a:r>
              <a:rPr lang="en-US" b="0" i="0" dirty="0">
                <a:effectLst/>
                <a:latin typeface="erdana"/>
              </a:rPr>
              <a:t>Software Development Life Cycle (SDLC)</a:t>
            </a:r>
            <a:endParaRPr lang="en-US" dirty="0"/>
          </a:p>
        </p:txBody>
      </p:sp>
      <p:sp>
        <p:nvSpPr>
          <p:cNvPr id="3" name="Content Placeholder 2">
            <a:extLst>
              <a:ext uri="{FF2B5EF4-FFF2-40B4-BE49-F238E27FC236}">
                <a16:creationId xmlns:a16="http://schemas.microsoft.com/office/drawing/2014/main" id="{773F5F0D-3B5B-91D3-1285-B9B5D04E45EA}"/>
              </a:ext>
            </a:extLst>
          </p:cNvPr>
          <p:cNvSpPr>
            <a:spLocks noGrp="1"/>
          </p:cNvSpPr>
          <p:nvPr>
            <p:ph idx="1"/>
          </p:nvPr>
        </p:nvSpPr>
        <p:spPr/>
        <p:txBody>
          <a:bodyPr>
            <a:normAutofit lnSpcReduction="10000"/>
          </a:bodyPr>
          <a:lstStyle/>
          <a:p>
            <a:pPr algn="just"/>
            <a:r>
              <a:rPr lang="en-US" b="0" i="0" dirty="0">
                <a:effectLst/>
                <a:latin typeface="inter-regular"/>
              </a:rPr>
              <a:t>A </a:t>
            </a:r>
            <a:r>
              <a:rPr lang="en-US" b="1" i="0" dirty="0">
                <a:effectLst/>
                <a:latin typeface="inter-regular"/>
              </a:rPr>
              <a:t>software life cycle model </a:t>
            </a:r>
            <a:r>
              <a:rPr lang="en-US" b="0" i="0" dirty="0">
                <a:effectLst/>
                <a:latin typeface="inter-regular"/>
              </a:rPr>
              <a:t>(also termed process model) is a pictorial and diagrammatic representation of the software life cycle. A life cycle model represents all the methods required to make a software product transit through its </a:t>
            </a:r>
            <a:r>
              <a:rPr lang="en-US" b="1" i="0" dirty="0">
                <a:effectLst/>
                <a:latin typeface="inter-regular"/>
              </a:rPr>
              <a:t>life cycle stages (step by step)</a:t>
            </a:r>
            <a:r>
              <a:rPr lang="en-US" b="0" i="0" dirty="0">
                <a:effectLst/>
                <a:latin typeface="inter-regular"/>
              </a:rPr>
              <a:t>. </a:t>
            </a:r>
          </a:p>
          <a:p>
            <a:pPr algn="just"/>
            <a:r>
              <a:rPr lang="en-US" b="0" i="0" dirty="0">
                <a:effectLst/>
                <a:latin typeface="inter-regular"/>
              </a:rPr>
              <a:t>A </a:t>
            </a:r>
            <a:r>
              <a:rPr lang="en-US" b="1" i="0" dirty="0">
                <a:effectLst/>
                <a:latin typeface="inter-regular"/>
              </a:rPr>
              <a:t>life cycle model </a:t>
            </a:r>
            <a:r>
              <a:rPr lang="en-US" b="0" i="0" dirty="0">
                <a:effectLst/>
                <a:latin typeface="inter-regular"/>
              </a:rPr>
              <a:t>maps the various activities performed on a software product from its inception to retirement. </a:t>
            </a:r>
          </a:p>
          <a:p>
            <a:pPr algn="just"/>
            <a:r>
              <a:rPr lang="en-US" b="0" i="0" dirty="0">
                <a:effectLst/>
                <a:latin typeface="inter-regular"/>
              </a:rPr>
              <a:t>Different life cycle models may plan the necessary development activities to phases in different ways. </a:t>
            </a:r>
          </a:p>
          <a:p>
            <a:pPr algn="just"/>
            <a:r>
              <a:rPr lang="en-US" b="0" i="0" dirty="0">
                <a:effectLst/>
                <a:latin typeface="inter-regular"/>
              </a:rPr>
              <a:t>During any life cycle stage, more than one activity may also be carried out.</a:t>
            </a:r>
            <a:endParaRPr lang="en-US" dirty="0"/>
          </a:p>
        </p:txBody>
      </p:sp>
    </p:spTree>
    <p:extLst>
      <p:ext uri="{BB962C8B-B14F-4D97-AF65-F5344CB8AC3E}">
        <p14:creationId xmlns:p14="http://schemas.microsoft.com/office/powerpoint/2010/main" val="39119657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A23E4-DA53-8D97-5BFC-5F2AE05A5578}"/>
              </a:ext>
            </a:extLst>
          </p:cNvPr>
          <p:cNvSpPr>
            <a:spLocks noGrp="1"/>
          </p:cNvSpPr>
          <p:nvPr>
            <p:ph type="title"/>
          </p:nvPr>
        </p:nvSpPr>
        <p:spPr/>
        <p:txBody>
          <a:bodyPr/>
          <a:lstStyle/>
          <a:p>
            <a:pPr algn="ctr"/>
            <a:r>
              <a:rPr lang="en-US" b="0" i="0" dirty="0">
                <a:effectLst/>
                <a:latin typeface="erdana"/>
              </a:rPr>
              <a:t>Need of SDLC</a:t>
            </a:r>
            <a:endParaRPr lang="en-US" dirty="0"/>
          </a:p>
        </p:txBody>
      </p:sp>
      <p:sp>
        <p:nvSpPr>
          <p:cNvPr id="3" name="Content Placeholder 2">
            <a:extLst>
              <a:ext uri="{FF2B5EF4-FFF2-40B4-BE49-F238E27FC236}">
                <a16:creationId xmlns:a16="http://schemas.microsoft.com/office/drawing/2014/main" id="{17352E84-BC19-31B1-9D65-965417D71CF4}"/>
              </a:ext>
            </a:extLst>
          </p:cNvPr>
          <p:cNvSpPr>
            <a:spLocks noGrp="1"/>
          </p:cNvSpPr>
          <p:nvPr>
            <p:ph idx="1"/>
          </p:nvPr>
        </p:nvSpPr>
        <p:spPr/>
        <p:txBody>
          <a:bodyPr/>
          <a:lstStyle/>
          <a:p>
            <a:pPr algn="just"/>
            <a:r>
              <a:rPr lang="en-US" b="0" i="0" dirty="0">
                <a:effectLst/>
                <a:latin typeface="Times New Roman" panose="02020603050405020304" pitchFamily="18" charset="0"/>
                <a:cs typeface="Times New Roman" panose="02020603050405020304" pitchFamily="18" charset="0"/>
              </a:rPr>
              <a:t>The development team must determine a suitable life cycle model for a particular plan and then observe to it.</a:t>
            </a:r>
          </a:p>
          <a:p>
            <a:pPr algn="just"/>
            <a:r>
              <a:rPr lang="en-US" b="0" i="0" dirty="0">
                <a:effectLst/>
                <a:latin typeface="Times New Roman" panose="02020603050405020304" pitchFamily="18" charset="0"/>
                <a:cs typeface="Times New Roman" panose="02020603050405020304" pitchFamily="18" charset="0"/>
              </a:rPr>
              <a:t>Without using an </a:t>
            </a:r>
            <a:r>
              <a:rPr lang="en-US" b="1" i="0" dirty="0">
                <a:effectLst/>
                <a:latin typeface="Times New Roman" panose="02020603050405020304" pitchFamily="18" charset="0"/>
                <a:cs typeface="Times New Roman" panose="02020603050405020304" pitchFamily="18" charset="0"/>
              </a:rPr>
              <a:t>exact life cycle model</a:t>
            </a:r>
            <a:r>
              <a:rPr lang="en-US" b="0" i="0" dirty="0">
                <a:effectLst/>
                <a:latin typeface="Times New Roman" panose="02020603050405020304" pitchFamily="18" charset="0"/>
                <a:cs typeface="Times New Roman" panose="02020603050405020304" pitchFamily="18" charset="0"/>
              </a:rPr>
              <a:t>, the development of a software product would not be in a systematic and disciplined manner. </a:t>
            </a:r>
          </a:p>
          <a:p>
            <a:pPr algn="just"/>
            <a:r>
              <a:rPr lang="en-US" b="0" i="0" dirty="0">
                <a:effectLst/>
                <a:latin typeface="Times New Roman" panose="02020603050405020304" pitchFamily="18" charset="0"/>
                <a:cs typeface="Times New Roman" panose="02020603050405020304" pitchFamily="18" charset="0"/>
              </a:rPr>
              <a:t>When a team is developing a software product, there must be a clear understanding among team representative about when and what to do. Otherwise, it </a:t>
            </a:r>
            <a:r>
              <a:rPr lang="en-US" b="1" i="0" dirty="0">
                <a:effectLst/>
                <a:latin typeface="Times New Roman" panose="02020603050405020304" pitchFamily="18" charset="0"/>
                <a:cs typeface="Times New Roman" panose="02020603050405020304" pitchFamily="18" charset="0"/>
              </a:rPr>
              <a:t>would point to chaos and project failure</a:t>
            </a:r>
            <a:r>
              <a:rPr lang="en-US" b="0" i="0" dirty="0">
                <a:effectLst/>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44771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DC775-7804-29B4-96EC-AB413B418276}"/>
              </a:ext>
            </a:extLst>
          </p:cNvPr>
          <p:cNvSpPr>
            <a:spLocks noGrp="1"/>
          </p:cNvSpPr>
          <p:nvPr>
            <p:ph type="title"/>
          </p:nvPr>
        </p:nvSpPr>
        <p:spPr/>
        <p:txBody>
          <a:bodyPr/>
          <a:lstStyle/>
          <a:p>
            <a:pPr algn="ctr"/>
            <a:r>
              <a:rPr lang="en-US" b="0" i="0" dirty="0">
                <a:effectLst/>
                <a:latin typeface="erdana"/>
              </a:rPr>
              <a:t>SDLC Cycle</a:t>
            </a:r>
            <a:endParaRPr lang="en-US" dirty="0"/>
          </a:p>
        </p:txBody>
      </p:sp>
      <p:sp>
        <p:nvSpPr>
          <p:cNvPr id="3" name="Content Placeholder 2">
            <a:extLst>
              <a:ext uri="{FF2B5EF4-FFF2-40B4-BE49-F238E27FC236}">
                <a16:creationId xmlns:a16="http://schemas.microsoft.com/office/drawing/2014/main" id="{E1D32DEB-29A8-34D3-B72B-70BA8CF0042E}"/>
              </a:ext>
            </a:extLst>
          </p:cNvPr>
          <p:cNvSpPr>
            <a:spLocks noGrp="1"/>
          </p:cNvSpPr>
          <p:nvPr>
            <p:ph idx="1"/>
          </p:nvPr>
        </p:nvSpPr>
        <p:spPr/>
        <p:txBody>
          <a:bodyPr/>
          <a:lstStyle/>
          <a:p>
            <a:pPr algn="just"/>
            <a:r>
              <a:rPr lang="en-US" b="0" i="0" dirty="0">
                <a:effectLst/>
                <a:latin typeface="Times New Roman" panose="02020603050405020304" pitchFamily="18" charset="0"/>
                <a:cs typeface="Times New Roman" panose="02020603050405020304" pitchFamily="18" charset="0"/>
              </a:rPr>
              <a:t>SDLC Cycle represents the process of developing software. SDLC framework includes the following steps:</a:t>
            </a:r>
            <a:endParaRPr lang="en-US" dirty="0">
              <a:latin typeface="Times New Roman" panose="02020603050405020304" pitchFamily="18" charset="0"/>
              <a:cs typeface="Times New Roman" panose="02020603050405020304" pitchFamily="18" charset="0"/>
            </a:endParaRPr>
          </a:p>
        </p:txBody>
      </p:sp>
      <p:pic>
        <p:nvPicPr>
          <p:cNvPr id="1028" name="Picture 4" descr="A Deep Dive into SDLC: From Planning to Deployment | Product Coalition">
            <a:extLst>
              <a:ext uri="{FF2B5EF4-FFF2-40B4-BE49-F238E27FC236}">
                <a16:creationId xmlns:a16="http://schemas.microsoft.com/office/drawing/2014/main" id="{80BCAFC8-D6AF-FE4A-B847-09A8915122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7374" y="2613539"/>
            <a:ext cx="7750205" cy="418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1616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58243-1E7A-5048-0240-564932A912B3}"/>
              </a:ext>
            </a:extLst>
          </p:cNvPr>
          <p:cNvSpPr>
            <a:spLocks noGrp="1"/>
          </p:cNvSpPr>
          <p:nvPr>
            <p:ph type="title"/>
          </p:nvPr>
        </p:nvSpPr>
        <p:spPr/>
        <p:txBody>
          <a:bodyPr/>
          <a:lstStyle/>
          <a:p>
            <a:pPr algn="ctr"/>
            <a:r>
              <a:rPr lang="en-US" b="0" i="0" dirty="0">
                <a:solidFill>
                  <a:srgbClr val="610B38"/>
                </a:solidFill>
                <a:effectLst/>
                <a:latin typeface="erdana"/>
              </a:rPr>
              <a:t>The stages of SDLC: </a:t>
            </a:r>
            <a:r>
              <a:rPr lang="en-US" b="1" i="0" dirty="0">
                <a:solidFill>
                  <a:srgbClr val="333333"/>
                </a:solidFill>
                <a:effectLst/>
                <a:latin typeface="inter-bold"/>
              </a:rPr>
              <a:t>Planning and requirement analysis</a:t>
            </a:r>
            <a:endParaRPr lang="en-US" dirty="0"/>
          </a:p>
        </p:txBody>
      </p:sp>
      <p:sp>
        <p:nvSpPr>
          <p:cNvPr id="3" name="Content Placeholder 2">
            <a:extLst>
              <a:ext uri="{FF2B5EF4-FFF2-40B4-BE49-F238E27FC236}">
                <a16:creationId xmlns:a16="http://schemas.microsoft.com/office/drawing/2014/main" id="{641D8D25-F241-7326-A7D0-A2E0A6B69030}"/>
              </a:ext>
            </a:extLst>
          </p:cNvPr>
          <p:cNvSpPr>
            <a:spLocks noGrp="1"/>
          </p:cNvSpPr>
          <p:nvPr>
            <p:ph idx="1"/>
          </p:nvPr>
        </p:nvSpPr>
        <p:spPr/>
        <p:txBody>
          <a:bodyPr>
            <a:normAutofit/>
          </a:bodyPr>
          <a:lstStyle/>
          <a:p>
            <a:pPr algn="just"/>
            <a:r>
              <a:rPr lang="en-US" b="1" i="0" dirty="0">
                <a:effectLst/>
                <a:latin typeface="Times New Roman" panose="02020603050405020304" pitchFamily="18" charset="0"/>
                <a:cs typeface="Times New Roman" panose="02020603050405020304" pitchFamily="18" charset="0"/>
              </a:rPr>
              <a:t>Requirement Analysis </a:t>
            </a:r>
            <a:r>
              <a:rPr lang="en-US" b="0" i="0" dirty="0">
                <a:effectLst/>
                <a:latin typeface="Times New Roman" panose="02020603050405020304" pitchFamily="18" charset="0"/>
                <a:cs typeface="Times New Roman" panose="02020603050405020304" pitchFamily="18" charset="0"/>
              </a:rPr>
              <a:t>is the most important and necessary stage in SDLC.</a:t>
            </a:r>
          </a:p>
          <a:p>
            <a:pPr algn="just"/>
            <a:r>
              <a:rPr lang="en-US" b="1" i="0" dirty="0">
                <a:effectLst/>
                <a:latin typeface="Times New Roman" panose="02020603050405020304" pitchFamily="18" charset="0"/>
                <a:cs typeface="Times New Roman" panose="02020603050405020304" pitchFamily="18" charset="0"/>
              </a:rPr>
              <a:t>Planning</a:t>
            </a:r>
            <a:r>
              <a:rPr lang="en-US" b="0" i="0" dirty="0">
                <a:effectLst/>
                <a:latin typeface="Times New Roman" panose="02020603050405020304" pitchFamily="18" charset="0"/>
                <a:cs typeface="Times New Roman" panose="02020603050405020304" pitchFamily="18" charset="0"/>
              </a:rPr>
              <a:t> for the quality assurance </a:t>
            </a:r>
            <a:r>
              <a:rPr lang="en-US" b="1" i="0" dirty="0">
                <a:effectLst/>
                <a:latin typeface="Times New Roman" panose="02020603050405020304" pitchFamily="18" charset="0"/>
                <a:cs typeface="Times New Roman" panose="02020603050405020304" pitchFamily="18" charset="0"/>
              </a:rPr>
              <a:t>requirements</a:t>
            </a:r>
            <a:r>
              <a:rPr lang="en-US" b="0" i="0" dirty="0">
                <a:effectLst/>
                <a:latin typeface="Times New Roman" panose="02020603050405020304" pitchFamily="18" charset="0"/>
                <a:cs typeface="Times New Roman" panose="02020603050405020304" pitchFamily="18" charset="0"/>
              </a:rPr>
              <a:t> and identifications of the </a:t>
            </a:r>
            <a:r>
              <a:rPr lang="en-US" b="1" i="0" dirty="0">
                <a:effectLst/>
                <a:latin typeface="Times New Roman" panose="02020603050405020304" pitchFamily="18" charset="0"/>
                <a:cs typeface="Times New Roman" panose="02020603050405020304" pitchFamily="18" charset="0"/>
              </a:rPr>
              <a:t>risks</a:t>
            </a:r>
            <a:r>
              <a:rPr lang="en-US" b="0" i="0" dirty="0">
                <a:effectLst/>
                <a:latin typeface="Times New Roman" panose="02020603050405020304" pitchFamily="18" charset="0"/>
                <a:cs typeface="Times New Roman" panose="02020603050405020304" pitchFamily="18" charset="0"/>
              </a:rPr>
              <a:t> associated with the projects is also done at this stage.</a:t>
            </a:r>
          </a:p>
          <a:p>
            <a:pPr algn="just"/>
            <a:r>
              <a:rPr lang="en-US" b="0" i="0" dirty="0">
                <a:effectLst/>
                <a:latin typeface="Times New Roman" panose="02020603050405020304" pitchFamily="18" charset="0"/>
                <a:cs typeface="Times New Roman" panose="02020603050405020304" pitchFamily="18" charset="0"/>
              </a:rPr>
              <a:t>Business analyst and Project organizer set up a meeting with the client to gather all the data like what the customer wants to build, who will be the end user, what is the objective of the product.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51477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76EA1-7DCD-7F90-ADA7-D2E2D955A2A9}"/>
              </a:ext>
            </a:extLst>
          </p:cNvPr>
          <p:cNvSpPr>
            <a:spLocks noGrp="1"/>
          </p:cNvSpPr>
          <p:nvPr>
            <p:ph type="title"/>
          </p:nvPr>
        </p:nvSpPr>
        <p:spPr/>
        <p:txBody>
          <a:bodyPr/>
          <a:lstStyle/>
          <a:p>
            <a:r>
              <a:rPr lang="en-US" b="0" i="0" dirty="0">
                <a:solidFill>
                  <a:srgbClr val="610B38"/>
                </a:solidFill>
                <a:effectLst/>
                <a:latin typeface="erdana"/>
              </a:rPr>
              <a:t>The stages of SDLC:</a:t>
            </a:r>
            <a:r>
              <a:rPr lang="en-US" b="1" i="0" dirty="0">
                <a:solidFill>
                  <a:srgbClr val="333333"/>
                </a:solidFill>
                <a:effectLst/>
                <a:latin typeface="inter-bold"/>
              </a:rPr>
              <a:t> Defining Requirements</a:t>
            </a:r>
            <a:endParaRPr lang="en-US" dirty="0"/>
          </a:p>
        </p:txBody>
      </p:sp>
      <p:sp>
        <p:nvSpPr>
          <p:cNvPr id="3" name="Content Placeholder 2">
            <a:extLst>
              <a:ext uri="{FF2B5EF4-FFF2-40B4-BE49-F238E27FC236}">
                <a16:creationId xmlns:a16="http://schemas.microsoft.com/office/drawing/2014/main" id="{D4ED740A-0093-0847-82CF-274495D16BD9}"/>
              </a:ext>
            </a:extLst>
          </p:cNvPr>
          <p:cNvSpPr>
            <a:spLocks noGrp="1"/>
          </p:cNvSpPr>
          <p:nvPr>
            <p:ph idx="1"/>
          </p:nvPr>
        </p:nvSpPr>
        <p:spPr/>
        <p:txBody>
          <a:bodyPr/>
          <a:lstStyle/>
          <a:p>
            <a:pPr algn="just"/>
            <a:r>
              <a:rPr lang="en-US" b="0" i="0" dirty="0">
                <a:effectLst/>
                <a:latin typeface="Times New Roman" panose="02020603050405020304" pitchFamily="18" charset="0"/>
                <a:cs typeface="Times New Roman" panose="02020603050405020304" pitchFamily="18" charset="0"/>
              </a:rPr>
              <a:t>Once the requirement analysis is done, the next stage is to certainly </a:t>
            </a:r>
            <a:r>
              <a:rPr lang="en-US" b="1" i="0" dirty="0">
                <a:effectLst/>
                <a:latin typeface="Times New Roman" panose="02020603050405020304" pitchFamily="18" charset="0"/>
                <a:cs typeface="Times New Roman" panose="02020603050405020304" pitchFamily="18" charset="0"/>
              </a:rPr>
              <a:t>represent and document the software requirements </a:t>
            </a:r>
            <a:r>
              <a:rPr lang="en-US" b="0" i="0" dirty="0">
                <a:effectLst/>
                <a:latin typeface="Times New Roman" panose="02020603050405020304" pitchFamily="18" charset="0"/>
                <a:cs typeface="Times New Roman" panose="02020603050405020304" pitchFamily="18" charset="0"/>
              </a:rPr>
              <a:t>and get them accepted from the project stakeholders.</a:t>
            </a:r>
          </a:p>
          <a:p>
            <a:pPr algn="just"/>
            <a:r>
              <a:rPr lang="en-US" b="0" i="0" dirty="0">
                <a:effectLst/>
                <a:latin typeface="Times New Roman" panose="02020603050405020304" pitchFamily="18" charset="0"/>
                <a:cs typeface="Times New Roman" panose="02020603050405020304" pitchFamily="18" charset="0"/>
              </a:rPr>
              <a:t>This is accomplished through "SRS"- </a:t>
            </a:r>
            <a:r>
              <a:rPr lang="en-US" b="1" i="0" dirty="0">
                <a:effectLst/>
                <a:latin typeface="Times New Roman" panose="02020603050405020304" pitchFamily="18" charset="0"/>
                <a:cs typeface="Times New Roman" panose="02020603050405020304" pitchFamily="18" charset="0"/>
              </a:rPr>
              <a:t>Software Requirement Specification document which contains</a:t>
            </a:r>
            <a:r>
              <a:rPr lang="en-US" b="0" i="0" dirty="0">
                <a:effectLst/>
                <a:latin typeface="Times New Roman" panose="02020603050405020304" pitchFamily="18" charset="0"/>
                <a:cs typeface="Times New Roman" panose="02020603050405020304" pitchFamily="18" charset="0"/>
              </a:rPr>
              <a:t> all the product requirements to be constructed and developed during the project life cycle.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07612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666BF-97DA-2C6F-F101-A411A04A2361}"/>
              </a:ext>
            </a:extLst>
          </p:cNvPr>
          <p:cNvSpPr>
            <a:spLocks noGrp="1"/>
          </p:cNvSpPr>
          <p:nvPr>
            <p:ph type="title"/>
          </p:nvPr>
        </p:nvSpPr>
        <p:spPr>
          <a:xfrm>
            <a:off x="838200" y="495754"/>
            <a:ext cx="10515600" cy="1325563"/>
          </a:xfrm>
        </p:spPr>
        <p:txBody>
          <a:bodyPr/>
          <a:lstStyle/>
          <a:p>
            <a:pPr algn="ctr"/>
            <a:r>
              <a:rPr lang="en-US" b="0" i="0" dirty="0">
                <a:solidFill>
                  <a:srgbClr val="610B38"/>
                </a:solidFill>
                <a:effectLst/>
                <a:latin typeface="erdana"/>
              </a:rPr>
              <a:t>The stages of SDLC:</a:t>
            </a:r>
            <a:r>
              <a:rPr lang="en-US" b="1" i="0" dirty="0">
                <a:solidFill>
                  <a:srgbClr val="333333"/>
                </a:solidFill>
                <a:effectLst/>
                <a:latin typeface="inter-bold"/>
              </a:rPr>
              <a:t> Designing the Software</a:t>
            </a:r>
            <a:endParaRPr lang="en-US" dirty="0"/>
          </a:p>
        </p:txBody>
      </p:sp>
      <p:sp>
        <p:nvSpPr>
          <p:cNvPr id="3" name="Content Placeholder 2">
            <a:extLst>
              <a:ext uri="{FF2B5EF4-FFF2-40B4-BE49-F238E27FC236}">
                <a16:creationId xmlns:a16="http://schemas.microsoft.com/office/drawing/2014/main" id="{431BC87E-FFFD-0503-223B-38D8322A6989}"/>
              </a:ext>
            </a:extLst>
          </p:cNvPr>
          <p:cNvSpPr>
            <a:spLocks noGrp="1"/>
          </p:cNvSpPr>
          <p:nvPr>
            <p:ph idx="1"/>
          </p:nvPr>
        </p:nvSpPr>
        <p:spPr>
          <a:xfrm>
            <a:off x="838200" y="2258007"/>
            <a:ext cx="10515600" cy="3918955"/>
          </a:xfrm>
        </p:spPr>
        <p:txBody>
          <a:bodyPr/>
          <a:lstStyle/>
          <a:p>
            <a:pPr algn="just"/>
            <a:r>
              <a:rPr lang="en-US" b="0" i="0" dirty="0">
                <a:effectLst/>
                <a:latin typeface="Times New Roman" panose="02020603050405020304" pitchFamily="18" charset="0"/>
                <a:cs typeface="Times New Roman" panose="02020603050405020304" pitchFamily="18" charset="0"/>
              </a:rPr>
              <a:t>The next phase is about to bring down all the knowledge of requirements, analysis, and design of the software project. </a:t>
            </a:r>
          </a:p>
          <a:p>
            <a:pPr algn="just"/>
            <a:r>
              <a:rPr lang="en-US" b="0" i="0" dirty="0">
                <a:effectLst/>
                <a:latin typeface="Times New Roman" panose="02020603050405020304" pitchFamily="18" charset="0"/>
                <a:cs typeface="Times New Roman" panose="02020603050405020304" pitchFamily="18" charset="0"/>
              </a:rPr>
              <a:t>This phase is the product of the last two, like inputs from the customer </a:t>
            </a:r>
            <a:r>
              <a:rPr lang="en-US" b="1" i="0" dirty="0">
                <a:effectLst/>
                <a:latin typeface="Times New Roman" panose="02020603050405020304" pitchFamily="18" charset="0"/>
                <a:cs typeface="Times New Roman" panose="02020603050405020304" pitchFamily="18" charset="0"/>
              </a:rPr>
              <a:t>and requirement gathering.</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32565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825B8-1128-4AAA-348F-96561E074775}"/>
              </a:ext>
            </a:extLst>
          </p:cNvPr>
          <p:cNvSpPr>
            <a:spLocks noGrp="1"/>
          </p:cNvSpPr>
          <p:nvPr>
            <p:ph type="title"/>
          </p:nvPr>
        </p:nvSpPr>
        <p:spPr>
          <a:xfrm>
            <a:off x="838200" y="523745"/>
            <a:ext cx="10515600" cy="1325563"/>
          </a:xfrm>
        </p:spPr>
        <p:txBody>
          <a:bodyPr/>
          <a:lstStyle/>
          <a:p>
            <a:pPr algn="ctr"/>
            <a:r>
              <a:rPr lang="en-US" b="0" i="0" dirty="0">
                <a:solidFill>
                  <a:srgbClr val="610B38"/>
                </a:solidFill>
                <a:effectLst/>
                <a:latin typeface="erdana"/>
              </a:rPr>
              <a:t>The stages of SDLC:</a:t>
            </a:r>
            <a:r>
              <a:rPr lang="en-US" b="1" i="0" dirty="0">
                <a:solidFill>
                  <a:srgbClr val="333333"/>
                </a:solidFill>
                <a:effectLst/>
                <a:latin typeface="inter-bold"/>
              </a:rPr>
              <a:t> Developing the project</a:t>
            </a:r>
            <a:endParaRPr lang="en-US" dirty="0"/>
          </a:p>
        </p:txBody>
      </p:sp>
      <p:sp>
        <p:nvSpPr>
          <p:cNvPr id="3" name="Content Placeholder 2">
            <a:extLst>
              <a:ext uri="{FF2B5EF4-FFF2-40B4-BE49-F238E27FC236}">
                <a16:creationId xmlns:a16="http://schemas.microsoft.com/office/drawing/2014/main" id="{06D2C2F6-8B09-4ABF-31ED-7AF563BF226E}"/>
              </a:ext>
            </a:extLst>
          </p:cNvPr>
          <p:cNvSpPr>
            <a:spLocks noGrp="1"/>
          </p:cNvSpPr>
          <p:nvPr>
            <p:ph idx="1"/>
          </p:nvPr>
        </p:nvSpPr>
        <p:spPr>
          <a:xfrm>
            <a:off x="838200" y="2267339"/>
            <a:ext cx="10515600" cy="3909624"/>
          </a:xfrm>
        </p:spPr>
        <p:txBody>
          <a:bodyPr/>
          <a:lstStyle/>
          <a:p>
            <a:pPr algn="just"/>
            <a:r>
              <a:rPr lang="en-US" b="0" i="0" dirty="0">
                <a:effectLst/>
                <a:latin typeface="Times New Roman" panose="02020603050405020304" pitchFamily="18" charset="0"/>
                <a:cs typeface="Times New Roman" panose="02020603050405020304" pitchFamily="18" charset="0"/>
              </a:rPr>
              <a:t>In this phase of SDLC, the actual development begins, and the programming is built. </a:t>
            </a:r>
          </a:p>
          <a:p>
            <a:pPr algn="just"/>
            <a:r>
              <a:rPr lang="en-US" b="0" i="0" dirty="0">
                <a:effectLst/>
                <a:latin typeface="Times New Roman" panose="02020603050405020304" pitchFamily="18" charset="0"/>
                <a:cs typeface="Times New Roman" panose="02020603050405020304" pitchFamily="18" charset="0"/>
              </a:rPr>
              <a:t>The implementation of </a:t>
            </a:r>
            <a:r>
              <a:rPr lang="en-US" b="1" i="0" dirty="0">
                <a:effectLst/>
                <a:latin typeface="Times New Roman" panose="02020603050405020304" pitchFamily="18" charset="0"/>
                <a:cs typeface="Times New Roman" panose="02020603050405020304" pitchFamily="18" charset="0"/>
              </a:rPr>
              <a:t>design begins </a:t>
            </a:r>
            <a:r>
              <a:rPr lang="en-US" b="0" i="0" dirty="0">
                <a:effectLst/>
                <a:latin typeface="Times New Roman" panose="02020603050405020304" pitchFamily="18" charset="0"/>
                <a:cs typeface="Times New Roman" panose="02020603050405020304" pitchFamily="18" charset="0"/>
              </a:rPr>
              <a:t>concerning </a:t>
            </a:r>
            <a:r>
              <a:rPr lang="en-US" b="1" i="0" dirty="0">
                <a:effectLst/>
                <a:latin typeface="Times New Roman" panose="02020603050405020304" pitchFamily="18" charset="0"/>
                <a:cs typeface="Times New Roman" panose="02020603050405020304" pitchFamily="18" charset="0"/>
              </a:rPr>
              <a:t>writing code. </a:t>
            </a:r>
          </a:p>
          <a:p>
            <a:pPr algn="just"/>
            <a:r>
              <a:rPr lang="en-US" b="0" i="0" dirty="0">
                <a:effectLst/>
                <a:latin typeface="Times New Roman" panose="02020603050405020304" pitchFamily="18" charset="0"/>
                <a:cs typeface="Times New Roman" panose="02020603050405020304" pitchFamily="18" charset="0"/>
              </a:rPr>
              <a:t>Developers have to follow the coding guidelines described by their management and programming tools like compilers, interpreters, debuggers, etc. are used to develop and </a:t>
            </a:r>
            <a:r>
              <a:rPr lang="en-US" b="1" i="0" dirty="0">
                <a:effectLst/>
                <a:latin typeface="Times New Roman" panose="02020603050405020304" pitchFamily="18" charset="0"/>
                <a:cs typeface="Times New Roman" panose="02020603050405020304" pitchFamily="18" charset="0"/>
              </a:rPr>
              <a:t>implement the code</a:t>
            </a:r>
            <a:r>
              <a:rPr lang="en-US" b="0" i="0" dirty="0">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0128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605F7-F9B9-2338-32E2-41D74B35C9E2}"/>
              </a:ext>
            </a:extLst>
          </p:cNvPr>
          <p:cNvSpPr>
            <a:spLocks noGrp="1"/>
          </p:cNvSpPr>
          <p:nvPr>
            <p:ph type="title"/>
          </p:nvPr>
        </p:nvSpPr>
        <p:spPr/>
        <p:txBody>
          <a:bodyPr/>
          <a:lstStyle/>
          <a:p>
            <a:pPr algn="ctr"/>
            <a:r>
              <a:rPr lang="en-US" b="0" i="0" dirty="0">
                <a:solidFill>
                  <a:srgbClr val="610B38"/>
                </a:solidFill>
                <a:effectLst/>
                <a:latin typeface="erdana"/>
              </a:rPr>
              <a:t>The stages of SDLC:</a:t>
            </a:r>
            <a:r>
              <a:rPr lang="en-US" b="1" i="0" dirty="0">
                <a:solidFill>
                  <a:srgbClr val="333333"/>
                </a:solidFill>
                <a:effectLst/>
                <a:latin typeface="inter-bold"/>
              </a:rPr>
              <a:t> Testing</a:t>
            </a:r>
            <a:endParaRPr lang="en-US" dirty="0"/>
          </a:p>
        </p:txBody>
      </p:sp>
      <p:sp>
        <p:nvSpPr>
          <p:cNvPr id="3" name="Content Placeholder 2">
            <a:extLst>
              <a:ext uri="{FF2B5EF4-FFF2-40B4-BE49-F238E27FC236}">
                <a16:creationId xmlns:a16="http://schemas.microsoft.com/office/drawing/2014/main" id="{C068DC81-76F2-AA67-145C-2F61E7EF2475}"/>
              </a:ext>
            </a:extLst>
          </p:cNvPr>
          <p:cNvSpPr>
            <a:spLocks noGrp="1"/>
          </p:cNvSpPr>
          <p:nvPr>
            <p:ph idx="1"/>
          </p:nvPr>
        </p:nvSpPr>
        <p:spPr>
          <a:xfrm>
            <a:off x="838200" y="2230015"/>
            <a:ext cx="10515600" cy="3946947"/>
          </a:xfrm>
        </p:spPr>
        <p:txBody>
          <a:bodyPr/>
          <a:lstStyle/>
          <a:p>
            <a:pPr algn="just"/>
            <a:r>
              <a:rPr lang="en-US" b="0" i="0" dirty="0">
                <a:effectLst/>
                <a:latin typeface="Times New Roman" panose="02020603050405020304" pitchFamily="18" charset="0"/>
                <a:cs typeface="Times New Roman" panose="02020603050405020304" pitchFamily="18" charset="0"/>
              </a:rPr>
              <a:t>After the code is generated, </a:t>
            </a:r>
            <a:r>
              <a:rPr lang="en-US" b="1" i="0" dirty="0">
                <a:effectLst/>
                <a:latin typeface="Times New Roman" panose="02020603050405020304" pitchFamily="18" charset="0"/>
                <a:cs typeface="Times New Roman" panose="02020603050405020304" pitchFamily="18" charset="0"/>
              </a:rPr>
              <a:t>it is tested against the requirements </a:t>
            </a:r>
            <a:r>
              <a:rPr lang="en-US" b="0" i="0" dirty="0">
                <a:effectLst/>
                <a:latin typeface="Times New Roman" panose="02020603050405020304" pitchFamily="18" charset="0"/>
                <a:cs typeface="Times New Roman" panose="02020603050405020304" pitchFamily="18" charset="0"/>
              </a:rPr>
              <a:t>to make sure that the products are solving the needs addressed and gathered </a:t>
            </a:r>
            <a:r>
              <a:rPr lang="en-US" b="1" i="0" dirty="0">
                <a:effectLst/>
                <a:latin typeface="Times New Roman" panose="02020603050405020304" pitchFamily="18" charset="0"/>
                <a:cs typeface="Times New Roman" panose="02020603050405020304" pitchFamily="18" charset="0"/>
              </a:rPr>
              <a:t>during the requirements stage</a:t>
            </a:r>
            <a:r>
              <a:rPr lang="en-US" b="0" i="0" dirty="0">
                <a:effectLst/>
                <a:latin typeface="Times New Roman" panose="02020603050405020304" pitchFamily="18" charset="0"/>
                <a:cs typeface="Times New Roman" panose="02020603050405020304" pitchFamily="18" charset="0"/>
              </a:rPr>
              <a:t>.</a:t>
            </a:r>
          </a:p>
          <a:p>
            <a:pPr algn="just"/>
            <a:r>
              <a:rPr lang="en-US" b="0" i="0" dirty="0">
                <a:effectLst/>
                <a:latin typeface="Times New Roman" panose="02020603050405020304" pitchFamily="18" charset="0"/>
                <a:cs typeface="Times New Roman" panose="02020603050405020304" pitchFamily="18" charset="0"/>
              </a:rPr>
              <a:t>During this stage, </a:t>
            </a:r>
            <a:r>
              <a:rPr lang="en-US" b="1" i="0" dirty="0">
                <a:effectLst/>
                <a:highlight>
                  <a:srgbClr val="FFFF00"/>
                </a:highlight>
                <a:latin typeface="Times New Roman" panose="02020603050405020304" pitchFamily="18" charset="0"/>
                <a:cs typeface="Times New Roman" panose="02020603050405020304" pitchFamily="18" charset="0"/>
              </a:rPr>
              <a:t>unit testing, integration testing, system testing, acceptance testing are done</a:t>
            </a:r>
            <a:r>
              <a:rPr lang="en-US" b="1" i="0" dirty="0">
                <a:effectLst/>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2130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92591-5CBC-8D0D-B610-2253CDF243E6}"/>
              </a:ext>
            </a:extLst>
          </p:cNvPr>
          <p:cNvSpPr>
            <a:spLocks noGrp="1"/>
          </p:cNvSpPr>
          <p:nvPr>
            <p:ph type="title"/>
          </p:nvPr>
        </p:nvSpPr>
        <p:spPr/>
        <p:txBody>
          <a:bodyPr/>
          <a:lstStyle/>
          <a:p>
            <a:pPr algn="ctr"/>
            <a:r>
              <a:rPr lang="en-US" dirty="0"/>
              <a:t>Grading</a:t>
            </a:r>
          </a:p>
        </p:txBody>
      </p:sp>
      <p:graphicFrame>
        <p:nvGraphicFramePr>
          <p:cNvPr id="4" name="Content Placeholder 12">
            <a:extLst>
              <a:ext uri="{FF2B5EF4-FFF2-40B4-BE49-F238E27FC236}">
                <a16:creationId xmlns:a16="http://schemas.microsoft.com/office/drawing/2014/main" id="{6D62BF58-AC3C-F56D-8D8A-ABB101C021B0}"/>
              </a:ext>
            </a:extLst>
          </p:cNvPr>
          <p:cNvGraphicFramePr>
            <a:graphicFrameLocks noGrp="1"/>
          </p:cNvGraphicFramePr>
          <p:nvPr>
            <p:ph idx="1"/>
            <p:extLst>
              <p:ext uri="{D42A27DB-BD31-4B8C-83A1-F6EECF244321}">
                <p14:modId xmlns:p14="http://schemas.microsoft.com/office/powerpoint/2010/main" val="3813653707"/>
              </p:ext>
            </p:extLst>
          </p:nvPr>
        </p:nvGraphicFramePr>
        <p:xfrm>
          <a:off x="932155" y="1924235"/>
          <a:ext cx="8059445" cy="1706880"/>
        </p:xfrm>
        <a:graphic>
          <a:graphicData uri="http://schemas.openxmlformats.org/drawingml/2006/table">
            <a:tbl>
              <a:tblPr firstRow="1" bandRow="1">
                <a:tableStyleId>{8A107856-5554-42FB-B03E-39F5DBC370BA}</a:tableStyleId>
              </a:tblPr>
              <a:tblGrid>
                <a:gridCol w="3982745">
                  <a:extLst>
                    <a:ext uri="{9D8B030D-6E8A-4147-A177-3AD203B41FA5}">
                      <a16:colId xmlns:a16="http://schemas.microsoft.com/office/drawing/2014/main" val="20000"/>
                    </a:ext>
                  </a:extLst>
                </a:gridCol>
                <a:gridCol w="4076700">
                  <a:extLst>
                    <a:ext uri="{9D8B030D-6E8A-4147-A177-3AD203B41FA5}">
                      <a16:colId xmlns:a16="http://schemas.microsoft.com/office/drawing/2014/main" val="20001"/>
                    </a:ext>
                  </a:extLst>
                </a:gridCol>
              </a:tblGrid>
              <a:tr h="370840">
                <a:tc>
                  <a:txBody>
                    <a:bodyPr/>
                    <a:lstStyle/>
                    <a:p>
                      <a:pPr algn="l" fontAlgn="b"/>
                      <a:r>
                        <a:rPr lang="en-US" sz="2800" b="1" u="none" strike="noStrike" dirty="0">
                          <a:effectLst/>
                        </a:rPr>
                        <a:t>Attendance</a:t>
                      </a:r>
                      <a:endParaRPr lang="en-US" sz="2800" b="1" i="0" u="none" strike="noStrike" dirty="0">
                        <a:solidFill>
                          <a:srgbClr val="000000"/>
                        </a:solidFill>
                        <a:effectLst/>
                        <a:latin typeface="Calibri"/>
                      </a:endParaRPr>
                    </a:p>
                  </a:txBody>
                  <a:tcPr marL="0" marR="0" marT="0" marB="0" anchor="b"/>
                </a:tc>
                <a:tc>
                  <a:txBody>
                    <a:bodyPr/>
                    <a:lstStyle/>
                    <a:p>
                      <a:pPr algn="r" fontAlgn="b"/>
                      <a:r>
                        <a:rPr lang="en-US" sz="2800" b="0" u="none" strike="noStrike" dirty="0">
                          <a:effectLst/>
                        </a:rPr>
                        <a:t>10%</a:t>
                      </a:r>
                      <a:endParaRPr lang="en-US" sz="2800" b="0" i="0" u="none" strike="noStrike" dirty="0">
                        <a:solidFill>
                          <a:srgbClr val="000000"/>
                        </a:solidFill>
                        <a:effectLst/>
                        <a:latin typeface="Calibri"/>
                      </a:endParaRPr>
                    </a:p>
                  </a:txBody>
                  <a:tcPr marL="0" marR="0" marT="0" marB="0" anchor="b"/>
                </a:tc>
                <a:extLst>
                  <a:ext uri="{0D108BD9-81ED-4DB2-BD59-A6C34878D82A}">
                    <a16:rowId xmlns:a16="http://schemas.microsoft.com/office/drawing/2014/main" val="10000"/>
                  </a:ext>
                </a:extLst>
              </a:tr>
              <a:tr h="370840">
                <a:tc>
                  <a:txBody>
                    <a:bodyPr/>
                    <a:lstStyle/>
                    <a:p>
                      <a:pPr algn="l" fontAlgn="b"/>
                      <a:r>
                        <a:rPr lang="en-US" sz="2800" b="1" u="none" strike="noStrike" dirty="0">
                          <a:effectLst/>
                        </a:rPr>
                        <a:t>Midterm Exam</a:t>
                      </a:r>
                      <a:endParaRPr lang="en-US" sz="2800" b="1" i="0" u="none" strike="noStrike" dirty="0">
                        <a:solidFill>
                          <a:srgbClr val="000000"/>
                        </a:solidFill>
                        <a:effectLst/>
                        <a:latin typeface="Calibri"/>
                      </a:endParaRPr>
                    </a:p>
                  </a:txBody>
                  <a:tcPr marL="0" marR="0" marT="0" marB="0" anchor="b"/>
                </a:tc>
                <a:tc>
                  <a:txBody>
                    <a:bodyPr/>
                    <a:lstStyle/>
                    <a:p>
                      <a:pPr algn="r" fontAlgn="b"/>
                      <a:r>
                        <a:rPr lang="en-US" sz="2800" u="none" strike="noStrike" dirty="0">
                          <a:effectLst/>
                        </a:rPr>
                        <a:t>2</a:t>
                      </a:r>
                      <a:r>
                        <a:rPr lang="en-US" sz="2800" u="none" strike="noStrike" dirty="0" smtClean="0">
                          <a:effectLst/>
                        </a:rPr>
                        <a:t>0</a:t>
                      </a:r>
                      <a:r>
                        <a:rPr lang="en-US" sz="2800" u="none" strike="noStrike" dirty="0">
                          <a:effectLst/>
                        </a:rPr>
                        <a:t>%</a:t>
                      </a:r>
                      <a:endParaRPr lang="en-US" sz="2800" b="0" i="0" u="none" strike="noStrike" dirty="0">
                        <a:solidFill>
                          <a:srgbClr val="000000"/>
                        </a:solidFill>
                        <a:effectLst/>
                        <a:latin typeface="Calibri"/>
                      </a:endParaRPr>
                    </a:p>
                  </a:txBody>
                  <a:tcPr marL="0" marR="0" marT="0" marB="0" anchor="b"/>
                </a:tc>
                <a:extLst>
                  <a:ext uri="{0D108BD9-81ED-4DB2-BD59-A6C34878D82A}">
                    <a16:rowId xmlns:a16="http://schemas.microsoft.com/office/drawing/2014/main" val="10001"/>
                  </a:ext>
                </a:extLst>
              </a:tr>
              <a:tr h="370840">
                <a:tc>
                  <a:txBody>
                    <a:bodyPr/>
                    <a:lstStyle/>
                    <a:p>
                      <a:pPr algn="l" fontAlgn="b"/>
                      <a:r>
                        <a:rPr lang="en-US" sz="2800" b="1" i="0" u="none" strike="noStrike" dirty="0">
                          <a:solidFill>
                            <a:srgbClr val="000000"/>
                          </a:solidFill>
                          <a:effectLst/>
                          <a:latin typeface="Calibri"/>
                        </a:rPr>
                        <a:t>Assignments(</a:t>
                      </a:r>
                      <a:r>
                        <a:rPr lang="en-US" sz="2800" b="1" i="0" u="none" strike="noStrike" dirty="0">
                          <a:solidFill>
                            <a:srgbClr val="000000"/>
                          </a:solidFill>
                          <a:effectLst/>
                          <a:highlight>
                            <a:srgbClr val="FFFF00"/>
                          </a:highlight>
                          <a:latin typeface="Calibri"/>
                        </a:rPr>
                        <a:t>presentation</a:t>
                      </a:r>
                      <a:r>
                        <a:rPr lang="en-US" sz="2800" b="1" i="0" u="none" strike="noStrike" dirty="0">
                          <a:solidFill>
                            <a:srgbClr val="000000"/>
                          </a:solidFill>
                          <a:effectLst/>
                          <a:latin typeface="Calibri"/>
                        </a:rPr>
                        <a:t>)</a:t>
                      </a:r>
                    </a:p>
                  </a:txBody>
                  <a:tcPr marL="0" marR="0" marT="0" marB="0" anchor="b"/>
                </a:tc>
                <a:tc>
                  <a:txBody>
                    <a:bodyPr/>
                    <a:lstStyle/>
                    <a:p>
                      <a:pPr algn="r" fontAlgn="b"/>
                      <a:r>
                        <a:rPr lang="en-US" sz="2800" u="none" strike="noStrike" dirty="0">
                          <a:effectLst/>
                        </a:rPr>
                        <a:t>30%</a:t>
                      </a:r>
                      <a:endParaRPr lang="en-US" sz="2800" b="0" i="0" u="none" strike="noStrike" dirty="0">
                        <a:solidFill>
                          <a:srgbClr val="000000"/>
                        </a:solidFill>
                        <a:effectLst/>
                        <a:latin typeface="Calibri"/>
                      </a:endParaRPr>
                    </a:p>
                  </a:txBody>
                  <a:tcPr marL="0" marR="0" marT="0" marB="0" anchor="b"/>
                </a:tc>
                <a:extLst>
                  <a:ext uri="{0D108BD9-81ED-4DB2-BD59-A6C34878D82A}">
                    <a16:rowId xmlns:a16="http://schemas.microsoft.com/office/drawing/2014/main" val="10002"/>
                  </a:ext>
                </a:extLst>
              </a:tr>
              <a:tr h="370840">
                <a:tc>
                  <a:txBody>
                    <a:bodyPr/>
                    <a:lstStyle/>
                    <a:p>
                      <a:pPr algn="l" fontAlgn="b"/>
                      <a:r>
                        <a:rPr lang="en-US" sz="2800" b="1" u="none" strike="noStrike" dirty="0">
                          <a:effectLst/>
                        </a:rPr>
                        <a:t>Final exam</a:t>
                      </a:r>
                      <a:endParaRPr lang="en-US" sz="2800" b="1" i="0" u="none" strike="noStrike" dirty="0">
                        <a:solidFill>
                          <a:srgbClr val="000000"/>
                        </a:solidFill>
                        <a:effectLst/>
                        <a:latin typeface="Calibri"/>
                      </a:endParaRPr>
                    </a:p>
                  </a:txBody>
                  <a:tcPr marL="0" marR="0" marT="0" marB="0" anchor="b"/>
                </a:tc>
                <a:tc>
                  <a:txBody>
                    <a:bodyPr/>
                    <a:lstStyle/>
                    <a:p>
                      <a:pPr algn="r" fontAlgn="b"/>
                      <a:r>
                        <a:rPr lang="en-US" sz="2800" u="none" strike="noStrike" dirty="0">
                          <a:effectLst/>
                        </a:rPr>
                        <a:t>4</a:t>
                      </a:r>
                      <a:r>
                        <a:rPr lang="en-US" sz="2800" u="none" strike="noStrike" dirty="0" smtClean="0">
                          <a:effectLst/>
                        </a:rPr>
                        <a:t>0</a:t>
                      </a:r>
                      <a:r>
                        <a:rPr lang="en-US" sz="2800" u="none" strike="noStrike" dirty="0">
                          <a:effectLst/>
                        </a:rPr>
                        <a:t>%</a:t>
                      </a:r>
                      <a:endParaRPr lang="en-US" sz="2800" b="0" i="0" u="none" strike="noStrike" dirty="0">
                        <a:solidFill>
                          <a:srgbClr val="000000"/>
                        </a:solidFill>
                        <a:effectLst/>
                        <a:latin typeface="Calibri"/>
                      </a:endParaRPr>
                    </a:p>
                  </a:txBody>
                  <a:tcPr marL="0" marR="0" marT="0" marB="0" anchor="b"/>
                </a:tc>
                <a:extLst>
                  <a:ext uri="{0D108BD9-81ED-4DB2-BD59-A6C34878D82A}">
                    <a16:rowId xmlns:a16="http://schemas.microsoft.com/office/drawing/2014/main" val="10003"/>
                  </a:ext>
                </a:extLst>
              </a:tr>
            </a:tbl>
          </a:graphicData>
        </a:graphic>
      </p:graphicFrame>
      <p:sp>
        <p:nvSpPr>
          <p:cNvPr id="6" name="TextBox 5">
            <a:extLst>
              <a:ext uri="{FF2B5EF4-FFF2-40B4-BE49-F238E27FC236}">
                <a16:creationId xmlns:a16="http://schemas.microsoft.com/office/drawing/2014/main" id="{F3325993-CFB1-7D28-F3B0-F2178C591D1D}"/>
              </a:ext>
            </a:extLst>
          </p:cNvPr>
          <p:cNvSpPr txBox="1"/>
          <p:nvPr/>
        </p:nvSpPr>
        <p:spPr>
          <a:xfrm>
            <a:off x="277426" y="4860497"/>
            <a:ext cx="11600896" cy="1133965"/>
          </a:xfrm>
          <a:prstGeom prst="rect">
            <a:avLst/>
          </a:prstGeom>
          <a:noFill/>
        </p:spPr>
        <p:txBody>
          <a:bodyPr wrap="square">
            <a:spAutoFit/>
          </a:bodyPr>
          <a:lstStyle/>
          <a:p>
            <a:pPr lvl="1">
              <a:lnSpc>
                <a:spcPct val="150000"/>
              </a:lnSpc>
            </a:pPr>
            <a:r>
              <a:rPr lang="en-US" sz="2400" b="1" dirty="0">
                <a:latin typeface="Times New Roman" panose="02020603050405020304" pitchFamily="18" charset="0"/>
                <a:cs typeface="Times New Roman" panose="02020603050405020304" pitchFamily="18" charset="0"/>
              </a:rPr>
              <a:t>Homework and Programming projects will be posted online on the class webpage</a:t>
            </a:r>
          </a:p>
          <a:p>
            <a:pPr lvl="1">
              <a:lnSpc>
                <a:spcPct val="150000"/>
              </a:lnSpc>
            </a:pPr>
            <a:r>
              <a:rPr lang="en-US" sz="2400" b="1" dirty="0">
                <a:latin typeface="Times New Roman" panose="02020603050405020304" pitchFamily="18" charset="0"/>
                <a:cs typeface="Times New Roman" panose="02020603050405020304" pitchFamily="18" charset="0"/>
              </a:rPr>
              <a:t>Those who miss </a:t>
            </a:r>
            <a:r>
              <a:rPr lang="en-US" sz="2400" b="1" dirty="0">
                <a:solidFill>
                  <a:srgbClr val="FF0000"/>
                </a:solidFill>
                <a:latin typeface="Times New Roman" panose="02020603050405020304" pitchFamily="18" charset="0"/>
                <a:cs typeface="Times New Roman" panose="02020603050405020304" pitchFamily="18" charset="0"/>
              </a:rPr>
              <a:t>4 classes </a:t>
            </a:r>
            <a:r>
              <a:rPr lang="en-US" sz="2400" b="1" dirty="0">
                <a:latin typeface="Times New Roman" panose="02020603050405020304" pitchFamily="18" charset="0"/>
                <a:cs typeface="Times New Roman" panose="02020603050405020304" pitchFamily="18" charset="0"/>
              </a:rPr>
              <a:t>will be awarded F</a:t>
            </a:r>
          </a:p>
        </p:txBody>
      </p:sp>
    </p:spTree>
    <p:extLst>
      <p:ext uri="{BB962C8B-B14F-4D97-AF65-F5344CB8AC3E}">
        <p14:creationId xmlns:p14="http://schemas.microsoft.com/office/powerpoint/2010/main" val="12700738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9246-FFC9-385E-994B-18D37239537A}"/>
              </a:ext>
            </a:extLst>
          </p:cNvPr>
          <p:cNvSpPr>
            <a:spLocks noGrp="1"/>
          </p:cNvSpPr>
          <p:nvPr>
            <p:ph type="title"/>
          </p:nvPr>
        </p:nvSpPr>
        <p:spPr/>
        <p:txBody>
          <a:bodyPr/>
          <a:lstStyle/>
          <a:p>
            <a:pPr algn="ctr"/>
            <a:r>
              <a:rPr lang="en-US" b="0" i="0" dirty="0">
                <a:solidFill>
                  <a:srgbClr val="610B38"/>
                </a:solidFill>
                <a:effectLst/>
                <a:latin typeface="erdana"/>
              </a:rPr>
              <a:t>The stages of SDLC:</a:t>
            </a:r>
            <a:r>
              <a:rPr lang="en-US" b="1" i="0" dirty="0">
                <a:solidFill>
                  <a:srgbClr val="333333"/>
                </a:solidFill>
                <a:effectLst/>
                <a:latin typeface="inter-bold"/>
              </a:rPr>
              <a:t> Deployment</a:t>
            </a:r>
            <a:endParaRPr lang="en-US" dirty="0"/>
          </a:p>
        </p:txBody>
      </p:sp>
      <p:sp>
        <p:nvSpPr>
          <p:cNvPr id="3" name="Content Placeholder 2">
            <a:extLst>
              <a:ext uri="{FF2B5EF4-FFF2-40B4-BE49-F238E27FC236}">
                <a16:creationId xmlns:a16="http://schemas.microsoft.com/office/drawing/2014/main" id="{8E2039D1-2DA2-26FB-C02A-159CDD483F8C}"/>
              </a:ext>
            </a:extLst>
          </p:cNvPr>
          <p:cNvSpPr>
            <a:spLocks noGrp="1"/>
          </p:cNvSpPr>
          <p:nvPr>
            <p:ph idx="1"/>
          </p:nvPr>
        </p:nvSpPr>
        <p:spPr>
          <a:xfrm>
            <a:off x="838200" y="2071395"/>
            <a:ext cx="10515600" cy="4105567"/>
          </a:xfrm>
        </p:spPr>
        <p:txBody>
          <a:bodyPr/>
          <a:lstStyle/>
          <a:p>
            <a:pPr algn="just"/>
            <a:r>
              <a:rPr lang="en-US" b="0" i="0" dirty="0">
                <a:effectLst/>
                <a:latin typeface="Times New Roman" panose="02020603050405020304" pitchFamily="18" charset="0"/>
                <a:cs typeface="Times New Roman" panose="02020603050405020304" pitchFamily="18" charset="0"/>
              </a:rPr>
              <a:t>Once the software is certified, and no bugs or errors are stated, then it is deployed.</a:t>
            </a:r>
          </a:p>
          <a:p>
            <a:pPr algn="just"/>
            <a:r>
              <a:rPr lang="en-US" b="0" i="0" dirty="0">
                <a:effectLst/>
                <a:latin typeface="Times New Roman" panose="02020603050405020304" pitchFamily="18" charset="0"/>
                <a:cs typeface="Times New Roman" panose="02020603050405020304" pitchFamily="18" charset="0"/>
              </a:rPr>
              <a:t>Then based on the assessment, the software may be released as it is or </a:t>
            </a:r>
            <a:r>
              <a:rPr lang="en-US" b="1" i="0" dirty="0">
                <a:effectLst/>
                <a:latin typeface="Times New Roman" panose="02020603050405020304" pitchFamily="18" charset="0"/>
                <a:cs typeface="Times New Roman" panose="02020603050405020304" pitchFamily="18" charset="0"/>
              </a:rPr>
              <a:t>with suggested enhancement in the object segment</a:t>
            </a:r>
            <a:r>
              <a:rPr lang="en-US" b="0" i="0" dirty="0">
                <a:effectLst/>
                <a:latin typeface="Times New Roman" panose="02020603050405020304" pitchFamily="18" charset="0"/>
                <a:cs typeface="Times New Roman" panose="02020603050405020304" pitchFamily="18" charset="0"/>
              </a:rPr>
              <a:t>.</a:t>
            </a:r>
          </a:p>
          <a:p>
            <a:pPr algn="just"/>
            <a:r>
              <a:rPr lang="en-US" b="0" i="0" dirty="0">
                <a:effectLst/>
                <a:latin typeface="Times New Roman" panose="02020603050405020304" pitchFamily="18" charset="0"/>
                <a:cs typeface="Times New Roman" panose="02020603050405020304" pitchFamily="18" charset="0"/>
              </a:rPr>
              <a:t>After the software is deployed, then its maintenance begins.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15875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88C70-3B96-9EC6-254A-070B882E66FA}"/>
              </a:ext>
            </a:extLst>
          </p:cNvPr>
          <p:cNvSpPr>
            <a:spLocks noGrp="1"/>
          </p:cNvSpPr>
          <p:nvPr>
            <p:ph type="title"/>
          </p:nvPr>
        </p:nvSpPr>
        <p:spPr/>
        <p:txBody>
          <a:bodyPr/>
          <a:lstStyle/>
          <a:p>
            <a:pPr algn="ctr"/>
            <a:r>
              <a:rPr lang="en-US" b="0" i="0" dirty="0">
                <a:solidFill>
                  <a:srgbClr val="610B38"/>
                </a:solidFill>
                <a:effectLst/>
                <a:latin typeface="erdana"/>
              </a:rPr>
              <a:t>The stages of SDLC:</a:t>
            </a:r>
            <a:r>
              <a:rPr lang="en-US" b="1" i="0" dirty="0">
                <a:solidFill>
                  <a:srgbClr val="333333"/>
                </a:solidFill>
                <a:effectLst/>
                <a:latin typeface="inter-bold"/>
              </a:rPr>
              <a:t> Maintenance</a:t>
            </a:r>
            <a:endParaRPr lang="en-US" dirty="0"/>
          </a:p>
        </p:txBody>
      </p:sp>
      <p:sp>
        <p:nvSpPr>
          <p:cNvPr id="3" name="Content Placeholder 2">
            <a:extLst>
              <a:ext uri="{FF2B5EF4-FFF2-40B4-BE49-F238E27FC236}">
                <a16:creationId xmlns:a16="http://schemas.microsoft.com/office/drawing/2014/main" id="{6741BD13-A07B-DE2F-3A80-DB30901A5A6E}"/>
              </a:ext>
            </a:extLst>
          </p:cNvPr>
          <p:cNvSpPr>
            <a:spLocks noGrp="1"/>
          </p:cNvSpPr>
          <p:nvPr>
            <p:ph idx="1"/>
          </p:nvPr>
        </p:nvSpPr>
        <p:spPr/>
        <p:txBody>
          <a:bodyPr/>
          <a:lstStyle/>
          <a:p>
            <a:pPr algn="just"/>
            <a:r>
              <a:rPr lang="en-US" b="0" i="0" dirty="0">
                <a:effectLst/>
                <a:latin typeface="Times New Roman" panose="02020603050405020304" pitchFamily="18" charset="0"/>
                <a:cs typeface="Times New Roman" panose="02020603050405020304" pitchFamily="18" charset="0"/>
              </a:rPr>
              <a:t>Once when the client starts using the developed systems, then the real issues come up and requirements to be solved </a:t>
            </a:r>
            <a:r>
              <a:rPr lang="en-US" b="1" i="0" dirty="0">
                <a:effectLst/>
                <a:latin typeface="Times New Roman" panose="02020603050405020304" pitchFamily="18" charset="0"/>
                <a:cs typeface="Times New Roman" panose="02020603050405020304" pitchFamily="18" charset="0"/>
              </a:rPr>
              <a:t>from time to time</a:t>
            </a:r>
            <a:r>
              <a:rPr lang="en-US" b="0" i="0" dirty="0">
                <a:effectLst/>
                <a:latin typeface="Times New Roman" panose="02020603050405020304" pitchFamily="18" charset="0"/>
                <a:cs typeface="Times New Roman" panose="02020603050405020304" pitchFamily="18" charset="0"/>
              </a:rPr>
              <a:t>.</a:t>
            </a:r>
          </a:p>
          <a:p>
            <a:pPr algn="just"/>
            <a:r>
              <a:rPr lang="en-US" b="0" i="0" dirty="0">
                <a:effectLst/>
                <a:latin typeface="Times New Roman" panose="02020603050405020304" pitchFamily="18" charset="0"/>
                <a:cs typeface="Times New Roman" panose="02020603050405020304" pitchFamily="18" charset="0"/>
              </a:rPr>
              <a:t>This procedure where the care is taken for the developed product is known as maintenance.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55681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37564-7F92-6C2F-EA40-68D0095495B4}"/>
              </a:ext>
            </a:extLst>
          </p:cNvPr>
          <p:cNvSpPr>
            <a:spLocks noGrp="1"/>
          </p:cNvSpPr>
          <p:nvPr>
            <p:ph type="title"/>
          </p:nvPr>
        </p:nvSpPr>
        <p:spPr/>
        <p:txBody>
          <a:bodyPr/>
          <a:lstStyle/>
          <a:p>
            <a:pPr algn="ctr"/>
            <a:r>
              <a:rPr lang="en-US" dirty="0"/>
              <a:t>Homework</a:t>
            </a:r>
          </a:p>
        </p:txBody>
      </p:sp>
      <p:sp>
        <p:nvSpPr>
          <p:cNvPr id="3" name="Content Placeholder 2">
            <a:extLst>
              <a:ext uri="{FF2B5EF4-FFF2-40B4-BE49-F238E27FC236}">
                <a16:creationId xmlns:a16="http://schemas.microsoft.com/office/drawing/2014/main" id="{B87198AC-0F09-EA6B-2640-04518195FF98}"/>
              </a:ext>
            </a:extLst>
          </p:cNvPr>
          <p:cNvSpPr>
            <a:spLocks noGrp="1"/>
          </p:cNvSpPr>
          <p:nvPr>
            <p:ph idx="1"/>
          </p:nvPr>
        </p:nvSpPr>
        <p:spPr/>
        <p:txBody>
          <a:bodyPr>
            <a:normAutofit lnSpcReduction="10000"/>
          </a:bodyPr>
          <a:lstStyle/>
          <a:p>
            <a:pPr algn="just"/>
            <a:r>
              <a:rPr lang="en-US" b="0" i="0" dirty="0">
                <a:effectLst/>
                <a:latin typeface="Times New Roman" panose="02020603050405020304" pitchFamily="18" charset="0"/>
                <a:cs typeface="Times New Roman" panose="02020603050405020304" pitchFamily="18" charset="0"/>
              </a:rPr>
              <a:t>Math Exercises. Calculator </a:t>
            </a:r>
            <a:endParaRPr lang="en-US" b="1" i="0" dirty="0">
              <a:effectLst/>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Math exercises are a good place to get comfortable with Python’s syntax and style. Write some code to conduct simple math calculations (addition, subtraction, etc.) but with caveats.</a:t>
            </a:r>
          </a:p>
          <a:p>
            <a:pPr algn="just"/>
            <a:r>
              <a:rPr lang="en-US" b="0" i="0" dirty="0">
                <a:effectLst/>
                <a:latin typeface="Times New Roman" panose="02020603050405020304" pitchFamily="18" charset="0"/>
                <a:cs typeface="Times New Roman" panose="02020603050405020304" pitchFamily="18" charset="0"/>
              </a:rPr>
              <a:t>For instance, write a short program that asks the computer to request and add two variable inputs. Then, adjust the program to perform a specific task based on the result. For example, print a specific statement if the sum is between 10 and 20, above 100, or print “no negative numbers” if a subtraction problem delivers a corresponding result. You can gradually expand the program to make it more elaborate and the tasks more complex.</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1750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99758-6ADE-8A7A-982E-DEB0F7DC809B}"/>
              </a:ext>
            </a:extLst>
          </p:cNvPr>
          <p:cNvSpPr>
            <a:spLocks noGrp="1"/>
          </p:cNvSpPr>
          <p:nvPr>
            <p:ph type="title"/>
          </p:nvPr>
        </p:nvSpPr>
        <p:spPr/>
        <p:txBody>
          <a:bodyPr/>
          <a:lstStyle/>
          <a:p>
            <a:pPr algn="ctr"/>
            <a:r>
              <a:rPr lang="en-US" dirty="0"/>
              <a:t>Homework</a:t>
            </a:r>
          </a:p>
        </p:txBody>
      </p:sp>
      <p:sp>
        <p:nvSpPr>
          <p:cNvPr id="3" name="Content Placeholder 2">
            <a:extLst>
              <a:ext uri="{FF2B5EF4-FFF2-40B4-BE49-F238E27FC236}">
                <a16:creationId xmlns:a16="http://schemas.microsoft.com/office/drawing/2014/main" id="{A2AD2FF4-8813-C53B-F173-14C9228F1D60}"/>
              </a:ext>
            </a:extLst>
          </p:cNvPr>
          <p:cNvSpPr>
            <a:spLocks noGrp="1"/>
          </p:cNvSpPr>
          <p:nvPr>
            <p:ph idx="1"/>
          </p:nvPr>
        </p:nvSpPr>
        <p:spPr/>
        <p:txBody>
          <a:bodyPr/>
          <a:lstStyle/>
          <a:p>
            <a:r>
              <a:rPr lang="en-US" dirty="0"/>
              <a:t>1. Prepare program based on description.</a:t>
            </a:r>
          </a:p>
          <a:p>
            <a:r>
              <a:rPr lang="en-US" dirty="0"/>
              <a:t>2. Prepare detailed presentation of how your code is working.</a:t>
            </a:r>
          </a:p>
          <a:p>
            <a:r>
              <a:rPr lang="en-US" dirty="0"/>
              <a:t>3. Explanation on desc 5~10 minutes.</a:t>
            </a:r>
          </a:p>
        </p:txBody>
      </p:sp>
    </p:spTree>
    <p:extLst>
      <p:ext uri="{BB962C8B-B14F-4D97-AF65-F5344CB8AC3E}">
        <p14:creationId xmlns:p14="http://schemas.microsoft.com/office/powerpoint/2010/main" val="30168003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94346-6876-1893-91A8-7FFF705B01DF}"/>
              </a:ext>
            </a:extLst>
          </p:cNvPr>
          <p:cNvSpPr>
            <a:spLocks noGrp="1"/>
          </p:cNvSpPr>
          <p:nvPr>
            <p:ph type="title"/>
          </p:nvPr>
        </p:nvSpPr>
        <p:spPr/>
        <p:txBody>
          <a:bodyPr/>
          <a:lstStyle/>
          <a:p>
            <a:r>
              <a:rPr lang="en-US" dirty="0"/>
              <a:t>This course focus</a:t>
            </a:r>
          </a:p>
        </p:txBody>
      </p:sp>
      <p:sp>
        <p:nvSpPr>
          <p:cNvPr id="3" name="Content Placeholder 2">
            <a:extLst>
              <a:ext uri="{FF2B5EF4-FFF2-40B4-BE49-F238E27FC236}">
                <a16:creationId xmlns:a16="http://schemas.microsoft.com/office/drawing/2014/main" id="{72A0FE75-633A-3D6F-0F5C-80116A9EF849}"/>
              </a:ext>
            </a:extLst>
          </p:cNvPr>
          <p:cNvSpPr>
            <a:spLocks noGrp="1"/>
          </p:cNvSpPr>
          <p:nvPr>
            <p:ph idx="1"/>
          </p:nvPr>
        </p:nvSpPr>
        <p:spPr>
          <a:xfrm>
            <a:off x="838200" y="1870014"/>
            <a:ext cx="10515600" cy="4351338"/>
          </a:xfrm>
        </p:spPr>
        <p:txBody>
          <a:bodyPr/>
          <a:lstStyle/>
          <a:p>
            <a:pPr algn="just"/>
            <a:r>
              <a:rPr lang="en-US" b="1" i="0" dirty="0">
                <a:solidFill>
                  <a:srgbClr val="333333"/>
                </a:solidFill>
                <a:effectLst/>
                <a:latin typeface="Times New Roman" panose="02020603050405020304" pitchFamily="18" charset="0"/>
                <a:cs typeface="Times New Roman" panose="02020603050405020304" pitchFamily="18" charset="0"/>
              </a:rPr>
              <a:t>Software Engineering </a:t>
            </a:r>
            <a:r>
              <a:rPr lang="en-US" b="0" i="0" dirty="0">
                <a:solidFill>
                  <a:srgbClr val="333333"/>
                </a:solidFill>
                <a:effectLst/>
                <a:latin typeface="Times New Roman" panose="02020603050405020304" pitchFamily="18" charset="0"/>
                <a:cs typeface="Times New Roman" panose="02020603050405020304" pitchFamily="18" charset="0"/>
              </a:rPr>
              <a:t>course delivers basic and advanced concepts of Software Engineering. </a:t>
            </a:r>
          </a:p>
          <a:p>
            <a:pPr algn="just"/>
            <a:r>
              <a:rPr lang="en-US" b="0" i="0" dirty="0">
                <a:solidFill>
                  <a:srgbClr val="333333"/>
                </a:solidFill>
                <a:effectLst/>
                <a:latin typeface="Times New Roman" panose="02020603050405020304" pitchFamily="18" charset="0"/>
                <a:cs typeface="Times New Roman" panose="02020603050405020304" pitchFamily="18" charset="0"/>
              </a:rPr>
              <a:t>Software Engineering course is designed to help beginners and professionals both.</a:t>
            </a:r>
          </a:p>
          <a:p>
            <a:pPr algn="just"/>
            <a:r>
              <a:rPr lang="en-US" b="0" i="0" dirty="0">
                <a:solidFill>
                  <a:srgbClr val="333333"/>
                </a:solidFill>
                <a:effectLst/>
                <a:latin typeface="Times New Roman" panose="02020603050405020304" pitchFamily="18" charset="0"/>
                <a:cs typeface="Times New Roman" panose="02020603050405020304" pitchFamily="18" charset="0"/>
              </a:rPr>
              <a:t>Software Engineering provides a standard procedure to </a:t>
            </a:r>
            <a:r>
              <a:rPr lang="en-US" b="1" i="0" dirty="0">
                <a:solidFill>
                  <a:srgbClr val="333333"/>
                </a:solidFill>
                <a:effectLst/>
                <a:latin typeface="Times New Roman" panose="02020603050405020304" pitchFamily="18" charset="0"/>
                <a:cs typeface="Times New Roman" panose="02020603050405020304" pitchFamily="18" charset="0"/>
              </a:rPr>
              <a:t>design and develop a software.</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8816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5C74A-9DAC-689F-885B-FEE4C08A222F}"/>
              </a:ext>
            </a:extLst>
          </p:cNvPr>
          <p:cNvSpPr>
            <a:spLocks noGrp="1"/>
          </p:cNvSpPr>
          <p:nvPr>
            <p:ph type="title"/>
          </p:nvPr>
        </p:nvSpPr>
        <p:spPr/>
        <p:txBody>
          <a:bodyPr/>
          <a:lstStyle/>
          <a:p>
            <a:r>
              <a:rPr lang="en-US" dirty="0"/>
              <a:t>This course focus</a:t>
            </a:r>
          </a:p>
        </p:txBody>
      </p:sp>
      <p:sp>
        <p:nvSpPr>
          <p:cNvPr id="3" name="Content Placeholder 2">
            <a:extLst>
              <a:ext uri="{FF2B5EF4-FFF2-40B4-BE49-F238E27FC236}">
                <a16:creationId xmlns:a16="http://schemas.microsoft.com/office/drawing/2014/main" id="{2C61737B-316C-CA8F-769A-70677248D532}"/>
              </a:ext>
            </a:extLst>
          </p:cNvPr>
          <p:cNvSpPr>
            <a:spLocks noGrp="1"/>
          </p:cNvSpPr>
          <p:nvPr>
            <p:ph idx="1"/>
          </p:nvPr>
        </p:nvSpPr>
        <p:spPr/>
        <p:txBody>
          <a:bodyPr/>
          <a:lstStyle/>
          <a:p>
            <a:r>
              <a:rPr lang="en-US" dirty="0"/>
              <a:t>This course will focus how to work with </a:t>
            </a:r>
            <a:r>
              <a:rPr lang="en-US" dirty="0">
                <a:solidFill>
                  <a:srgbClr val="FF0000"/>
                </a:solidFill>
                <a:highlight>
                  <a:srgbClr val="FFFF00"/>
                </a:highlight>
              </a:rPr>
              <a:t>projects</a:t>
            </a:r>
            <a:r>
              <a:rPr lang="en-US" dirty="0"/>
              <a:t> !!!!!!!!!!!!</a:t>
            </a:r>
          </a:p>
          <a:p>
            <a:r>
              <a:rPr lang="en-US" dirty="0"/>
              <a:t>For project you can use any </a:t>
            </a:r>
            <a:r>
              <a:rPr lang="en-US" b="1" dirty="0"/>
              <a:t>program language</a:t>
            </a:r>
            <a:r>
              <a:rPr lang="en-US" dirty="0"/>
              <a:t>.</a:t>
            </a:r>
          </a:p>
          <a:p>
            <a:r>
              <a:rPr lang="en-US" dirty="0"/>
              <a:t>In this course will be many </a:t>
            </a:r>
            <a:r>
              <a:rPr lang="en-US" b="1" u="sng" dirty="0"/>
              <a:t>assignment (every class).</a:t>
            </a:r>
          </a:p>
        </p:txBody>
      </p:sp>
    </p:spTree>
    <p:extLst>
      <p:ext uri="{BB962C8B-B14F-4D97-AF65-F5344CB8AC3E}">
        <p14:creationId xmlns:p14="http://schemas.microsoft.com/office/powerpoint/2010/main" val="42173890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CECE9-7242-4DA1-9F24-6EFEFC19E76B}"/>
              </a:ext>
            </a:extLst>
          </p:cNvPr>
          <p:cNvSpPr>
            <a:spLocks noGrp="1"/>
          </p:cNvSpPr>
          <p:nvPr>
            <p:ph type="title"/>
          </p:nvPr>
        </p:nvSpPr>
        <p:spPr/>
        <p:txBody>
          <a:bodyPr/>
          <a:lstStyle/>
          <a:p>
            <a:pPr algn="ctr"/>
            <a:r>
              <a:rPr lang="en-US" b="0" i="0" dirty="0">
                <a:effectLst/>
                <a:latin typeface="erdana"/>
              </a:rPr>
              <a:t>What is Software Engineering</a:t>
            </a:r>
            <a:endParaRPr lang="en-US" dirty="0"/>
          </a:p>
        </p:txBody>
      </p:sp>
      <p:sp>
        <p:nvSpPr>
          <p:cNvPr id="3" name="Content Placeholder 2">
            <a:extLst>
              <a:ext uri="{FF2B5EF4-FFF2-40B4-BE49-F238E27FC236}">
                <a16:creationId xmlns:a16="http://schemas.microsoft.com/office/drawing/2014/main" id="{38146CDF-0B36-2507-6920-F248ACDFADEA}"/>
              </a:ext>
            </a:extLst>
          </p:cNvPr>
          <p:cNvSpPr>
            <a:spLocks noGrp="1"/>
          </p:cNvSpPr>
          <p:nvPr>
            <p:ph idx="1"/>
          </p:nvPr>
        </p:nvSpPr>
        <p:spPr/>
        <p:txBody>
          <a:bodyPr>
            <a:normAutofit fontScale="92500"/>
          </a:bodyPr>
          <a:lstStyle/>
          <a:p>
            <a:pPr algn="just"/>
            <a:r>
              <a:rPr lang="en-US" b="0" i="0" dirty="0">
                <a:effectLst/>
                <a:latin typeface="Times New Roman" panose="02020603050405020304" pitchFamily="18" charset="0"/>
                <a:cs typeface="Times New Roman" panose="02020603050405020304" pitchFamily="18" charset="0"/>
              </a:rPr>
              <a:t>The term </a:t>
            </a:r>
            <a:r>
              <a:rPr lang="en-US" b="1" i="0" dirty="0">
                <a:effectLst/>
                <a:latin typeface="Times New Roman" panose="02020603050405020304" pitchFamily="18" charset="0"/>
                <a:cs typeface="Times New Roman" panose="02020603050405020304" pitchFamily="18" charset="0"/>
              </a:rPr>
              <a:t>software engineering</a:t>
            </a:r>
            <a:r>
              <a:rPr lang="en-US" b="0" i="0" dirty="0">
                <a:effectLst/>
                <a:latin typeface="Times New Roman" panose="02020603050405020304" pitchFamily="18" charset="0"/>
                <a:cs typeface="Times New Roman" panose="02020603050405020304" pitchFamily="18" charset="0"/>
              </a:rPr>
              <a:t> is the product of two words, </a:t>
            </a:r>
            <a:r>
              <a:rPr lang="en-US" b="1" i="0" dirty="0">
                <a:effectLst/>
                <a:latin typeface="Times New Roman" panose="02020603050405020304" pitchFamily="18" charset="0"/>
                <a:cs typeface="Times New Roman" panose="02020603050405020304" pitchFamily="18" charset="0"/>
              </a:rPr>
              <a:t>software</a:t>
            </a:r>
            <a:r>
              <a:rPr lang="en-US" b="0" i="0" dirty="0">
                <a:effectLst/>
                <a:latin typeface="Times New Roman" panose="02020603050405020304" pitchFamily="18" charset="0"/>
                <a:cs typeface="Times New Roman" panose="02020603050405020304" pitchFamily="18" charset="0"/>
              </a:rPr>
              <a:t>, and </a:t>
            </a:r>
            <a:r>
              <a:rPr lang="en-US" b="1" i="0" dirty="0">
                <a:effectLst/>
                <a:latin typeface="Times New Roman" panose="02020603050405020304" pitchFamily="18" charset="0"/>
                <a:cs typeface="Times New Roman" panose="02020603050405020304" pitchFamily="18" charset="0"/>
              </a:rPr>
              <a:t>engineering</a:t>
            </a:r>
            <a:r>
              <a:rPr lang="en-US" b="0" i="0" dirty="0">
                <a:effectLst/>
                <a:latin typeface="Times New Roman" panose="02020603050405020304" pitchFamily="18" charset="0"/>
                <a:cs typeface="Times New Roman" panose="02020603050405020304" pitchFamily="18" charset="0"/>
              </a:rPr>
              <a:t>.</a:t>
            </a:r>
          </a:p>
          <a:p>
            <a:pPr algn="just"/>
            <a:r>
              <a:rPr lang="en-US" b="0" i="0" dirty="0">
                <a:effectLst/>
                <a:latin typeface="Times New Roman" panose="02020603050405020304" pitchFamily="18" charset="0"/>
                <a:cs typeface="Times New Roman" panose="02020603050405020304" pitchFamily="18" charset="0"/>
              </a:rPr>
              <a:t>The </a:t>
            </a:r>
            <a:r>
              <a:rPr lang="en-US" b="1" i="0" dirty="0">
                <a:effectLst/>
                <a:latin typeface="Times New Roman" panose="02020603050405020304" pitchFamily="18" charset="0"/>
                <a:cs typeface="Times New Roman" panose="02020603050405020304" pitchFamily="18" charset="0"/>
              </a:rPr>
              <a:t>software</a:t>
            </a:r>
            <a:r>
              <a:rPr lang="en-US" b="0" i="0" dirty="0">
                <a:effectLst/>
                <a:latin typeface="Times New Roman" panose="02020603050405020304" pitchFamily="18" charset="0"/>
                <a:cs typeface="Times New Roman" panose="02020603050405020304" pitchFamily="18" charset="0"/>
              </a:rPr>
              <a:t> is a collection of integrated programs.</a:t>
            </a:r>
          </a:p>
          <a:p>
            <a:pPr algn="just"/>
            <a:r>
              <a:rPr lang="en-US" b="0" i="0" dirty="0">
                <a:effectLst/>
                <a:latin typeface="Times New Roman" panose="02020603050405020304" pitchFamily="18" charset="0"/>
                <a:cs typeface="Times New Roman" panose="02020603050405020304" pitchFamily="18" charset="0"/>
              </a:rPr>
              <a:t>Software subsists of carefully-organized instructions and code written by developers on any of various </a:t>
            </a:r>
            <a:r>
              <a:rPr lang="en-US" b="1" i="0" dirty="0">
                <a:effectLst/>
                <a:latin typeface="Times New Roman" panose="02020603050405020304" pitchFamily="18" charset="0"/>
                <a:cs typeface="Times New Roman" panose="02020603050405020304" pitchFamily="18" charset="0"/>
              </a:rPr>
              <a:t>particular computer languages.</a:t>
            </a:r>
          </a:p>
          <a:p>
            <a:pPr algn="just"/>
            <a:r>
              <a:rPr lang="en-US" b="0" i="0" dirty="0">
                <a:effectLst/>
                <a:latin typeface="Times New Roman" panose="02020603050405020304" pitchFamily="18" charset="0"/>
                <a:cs typeface="Times New Roman" panose="02020603050405020304" pitchFamily="18" charset="0"/>
              </a:rPr>
              <a:t>Computer programs and related documentation such as requirements, design models and user manuals.</a:t>
            </a:r>
          </a:p>
          <a:p>
            <a:pPr algn="just"/>
            <a:r>
              <a:rPr lang="en-US" b="1" i="0" dirty="0">
                <a:effectLst/>
                <a:latin typeface="Times New Roman" panose="02020603050405020304" pitchFamily="18" charset="0"/>
                <a:cs typeface="Times New Roman" panose="02020603050405020304" pitchFamily="18" charset="0"/>
              </a:rPr>
              <a:t>Engineering</a:t>
            </a:r>
            <a:r>
              <a:rPr lang="en-US" b="0" i="0" dirty="0">
                <a:effectLst/>
                <a:latin typeface="Times New Roman" panose="02020603050405020304" pitchFamily="18" charset="0"/>
                <a:cs typeface="Times New Roman" panose="02020603050405020304" pitchFamily="18" charset="0"/>
              </a:rPr>
              <a:t> is the application of </a:t>
            </a:r>
            <a:r>
              <a:rPr lang="en-US" b="1" i="0" dirty="0">
                <a:effectLst/>
                <a:latin typeface="Times New Roman" panose="02020603050405020304" pitchFamily="18" charset="0"/>
                <a:cs typeface="Times New Roman" panose="02020603050405020304" pitchFamily="18" charset="0"/>
              </a:rPr>
              <a:t>scientific</a:t>
            </a:r>
            <a:r>
              <a:rPr lang="en-US" b="0" i="0" dirty="0">
                <a:effectLst/>
                <a:latin typeface="Times New Roman" panose="02020603050405020304" pitchFamily="18" charset="0"/>
                <a:cs typeface="Times New Roman" panose="02020603050405020304" pitchFamily="18" charset="0"/>
              </a:rPr>
              <a:t> and </a:t>
            </a:r>
            <a:r>
              <a:rPr lang="en-US" b="1" i="0" dirty="0">
                <a:effectLst/>
                <a:latin typeface="Times New Roman" panose="02020603050405020304" pitchFamily="18" charset="0"/>
                <a:cs typeface="Times New Roman" panose="02020603050405020304" pitchFamily="18" charset="0"/>
              </a:rPr>
              <a:t>practical</a:t>
            </a:r>
            <a:r>
              <a:rPr lang="en-US" b="0" i="0" dirty="0">
                <a:effectLst/>
                <a:latin typeface="Times New Roman" panose="02020603050405020304" pitchFamily="18" charset="0"/>
                <a:cs typeface="Times New Roman" panose="02020603050405020304" pitchFamily="18" charset="0"/>
              </a:rPr>
              <a:t> knowledge to </a:t>
            </a:r>
            <a:r>
              <a:rPr lang="en-US" b="1" i="0" dirty="0">
                <a:effectLst/>
                <a:latin typeface="Times New Roman" panose="02020603050405020304" pitchFamily="18" charset="0"/>
                <a:cs typeface="Times New Roman" panose="02020603050405020304" pitchFamily="18" charset="0"/>
              </a:rPr>
              <a:t>invent, design, build, maintain</a:t>
            </a:r>
            <a:r>
              <a:rPr lang="en-US" b="0" i="0" dirty="0">
                <a:effectLst/>
                <a:latin typeface="Times New Roman" panose="02020603050405020304" pitchFamily="18" charset="0"/>
                <a:cs typeface="Times New Roman" panose="02020603050405020304" pitchFamily="18" charset="0"/>
              </a:rPr>
              <a:t>, and </a:t>
            </a:r>
            <a:r>
              <a:rPr lang="en-US" b="1" i="0" dirty="0">
                <a:effectLst/>
                <a:latin typeface="Times New Roman" panose="02020603050405020304" pitchFamily="18" charset="0"/>
                <a:cs typeface="Times New Roman" panose="02020603050405020304" pitchFamily="18" charset="0"/>
              </a:rPr>
              <a:t>improve frameworks, processes, etc</a:t>
            </a:r>
            <a:r>
              <a:rPr lang="en-US" b="0" i="0" dirty="0">
                <a:effectLst/>
                <a:latin typeface="Times New Roman" panose="02020603050405020304" pitchFamily="18" charset="0"/>
                <a:cs typeface="Times New Roman" panose="02020603050405020304" pitchFamily="18" charset="0"/>
              </a:rPr>
              <a:t>. </a:t>
            </a:r>
            <a:r>
              <a:rPr lang="en-US" b="0" i="0" dirty="0">
                <a:effectLst/>
                <a:highlight>
                  <a:srgbClr val="FFFF00"/>
                </a:highlight>
                <a:latin typeface="Times New Roman" panose="02020603050405020304" pitchFamily="18" charset="0"/>
                <a:cs typeface="Times New Roman" panose="02020603050405020304" pitchFamily="18" charset="0"/>
              </a:rPr>
              <a:t>Aka tools and methods to find effective solution to problems. </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45350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CDAA6-DB11-B8CA-176A-66E1CF3079D1}"/>
              </a:ext>
            </a:extLst>
          </p:cNvPr>
          <p:cNvSpPr>
            <a:spLocks noGrp="1"/>
          </p:cNvSpPr>
          <p:nvPr>
            <p:ph type="title"/>
          </p:nvPr>
        </p:nvSpPr>
        <p:spPr>
          <a:xfrm>
            <a:off x="838200" y="365125"/>
            <a:ext cx="10515600" cy="504887"/>
          </a:xfrm>
        </p:spPr>
        <p:txBody>
          <a:bodyPr>
            <a:normAutofit fontScale="90000"/>
          </a:bodyPr>
          <a:lstStyle/>
          <a:p>
            <a:pPr algn="ctr"/>
            <a:r>
              <a:rPr lang="en-US" b="0" i="0" dirty="0">
                <a:effectLst/>
                <a:latin typeface="erdana"/>
              </a:rPr>
              <a:t>What is Software Engineering</a:t>
            </a:r>
            <a:endParaRPr lang="en-US" dirty="0"/>
          </a:p>
        </p:txBody>
      </p:sp>
      <p:sp>
        <p:nvSpPr>
          <p:cNvPr id="3" name="Content Placeholder 2">
            <a:extLst>
              <a:ext uri="{FF2B5EF4-FFF2-40B4-BE49-F238E27FC236}">
                <a16:creationId xmlns:a16="http://schemas.microsoft.com/office/drawing/2014/main" id="{4443FBC7-776D-D4F4-B7F7-2B6E82263E9A}"/>
              </a:ext>
            </a:extLst>
          </p:cNvPr>
          <p:cNvSpPr>
            <a:spLocks noGrp="1"/>
          </p:cNvSpPr>
          <p:nvPr>
            <p:ph idx="1"/>
          </p:nvPr>
        </p:nvSpPr>
        <p:spPr>
          <a:xfrm>
            <a:off x="838200" y="1313895"/>
            <a:ext cx="10515600" cy="4863068"/>
          </a:xfrm>
        </p:spPr>
        <p:txBody>
          <a:bodyPr/>
          <a:lstStyle/>
          <a:p>
            <a:pPr algn="just"/>
            <a:r>
              <a:rPr lang="en-US" b="1" i="0" dirty="0">
                <a:effectLst/>
                <a:latin typeface="Times New Roman" panose="02020603050405020304" pitchFamily="18" charset="0"/>
                <a:cs typeface="Times New Roman" panose="02020603050405020304" pitchFamily="18" charset="0"/>
              </a:rPr>
              <a:t>Software Engineering</a:t>
            </a:r>
            <a:r>
              <a:rPr lang="en-US" b="0" i="0" dirty="0">
                <a:effectLst/>
                <a:latin typeface="Times New Roman" panose="02020603050405020304" pitchFamily="18" charset="0"/>
                <a:cs typeface="Times New Roman" panose="02020603050405020304" pitchFamily="18" charset="0"/>
              </a:rPr>
              <a:t> is an engineering branch related to the evolution of software product using </a:t>
            </a:r>
            <a:r>
              <a:rPr lang="en-US" b="1" i="0" dirty="0">
                <a:effectLst/>
                <a:latin typeface="Times New Roman" panose="02020603050405020304" pitchFamily="18" charset="0"/>
                <a:cs typeface="Times New Roman" panose="02020603050405020304" pitchFamily="18" charset="0"/>
              </a:rPr>
              <a:t>well-defined scientific principles, techniques, and procedures</a:t>
            </a:r>
            <a:r>
              <a:rPr lang="en-US" b="0" i="0" dirty="0">
                <a:effectLst/>
                <a:latin typeface="Times New Roman" panose="02020603050405020304" pitchFamily="18" charset="0"/>
                <a:cs typeface="Times New Roman" panose="02020603050405020304" pitchFamily="18" charset="0"/>
              </a:rPr>
              <a:t>. </a:t>
            </a:r>
          </a:p>
          <a:p>
            <a:pPr algn="just"/>
            <a:r>
              <a:rPr lang="en-US" b="0" i="0" dirty="0">
                <a:effectLst/>
                <a:latin typeface="Times New Roman" panose="02020603050405020304" pitchFamily="18" charset="0"/>
                <a:cs typeface="Times New Roman" panose="02020603050405020304" pitchFamily="18" charset="0"/>
              </a:rPr>
              <a:t>The result of software engineering is an </a:t>
            </a:r>
            <a:r>
              <a:rPr lang="en-US" b="0" i="0" u="sng" dirty="0">
                <a:effectLst/>
                <a:highlight>
                  <a:srgbClr val="FFFF00"/>
                </a:highlight>
                <a:latin typeface="Times New Roman" panose="02020603050405020304" pitchFamily="18" charset="0"/>
                <a:cs typeface="Times New Roman" panose="02020603050405020304" pitchFamily="18" charset="0"/>
              </a:rPr>
              <a:t>effective and reliable software product.</a:t>
            </a:r>
          </a:p>
          <a:p>
            <a:pPr algn="just"/>
            <a:endParaRPr lang="en-US" dirty="0">
              <a:latin typeface="Times New Roman" panose="02020603050405020304" pitchFamily="18" charset="0"/>
              <a:cs typeface="Times New Roman" panose="02020603050405020304" pitchFamily="18" charset="0"/>
            </a:endParaRPr>
          </a:p>
        </p:txBody>
      </p:sp>
      <p:pic>
        <p:nvPicPr>
          <p:cNvPr id="1026" name="Picture 2" descr="Software Engineering Introduction">
            <a:extLst>
              <a:ext uri="{FF2B5EF4-FFF2-40B4-BE49-F238E27FC236}">
                <a16:creationId xmlns:a16="http://schemas.microsoft.com/office/drawing/2014/main" id="{A996E3E8-15A8-B521-5672-9BED0B186D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9984" y="3494118"/>
            <a:ext cx="4632351" cy="2998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6551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DA944-03F2-C1FE-8492-C5344D390F50}"/>
              </a:ext>
            </a:extLst>
          </p:cNvPr>
          <p:cNvSpPr>
            <a:spLocks noGrp="1"/>
          </p:cNvSpPr>
          <p:nvPr>
            <p:ph type="title"/>
          </p:nvPr>
        </p:nvSpPr>
        <p:spPr/>
        <p:txBody>
          <a:bodyPr/>
          <a:lstStyle/>
          <a:p>
            <a:pPr algn="ctr"/>
            <a:r>
              <a:rPr lang="en-US" b="0" i="0" dirty="0">
                <a:effectLst/>
                <a:latin typeface="erdana"/>
              </a:rPr>
              <a:t>Why is Software Engineering required</a:t>
            </a:r>
            <a:endParaRPr lang="en-US" dirty="0"/>
          </a:p>
        </p:txBody>
      </p:sp>
      <p:sp>
        <p:nvSpPr>
          <p:cNvPr id="3" name="Content Placeholder 2">
            <a:extLst>
              <a:ext uri="{FF2B5EF4-FFF2-40B4-BE49-F238E27FC236}">
                <a16:creationId xmlns:a16="http://schemas.microsoft.com/office/drawing/2014/main" id="{331154CD-C9B5-4FD0-3051-349BB45D6032}"/>
              </a:ext>
            </a:extLst>
          </p:cNvPr>
          <p:cNvSpPr>
            <a:spLocks noGrp="1"/>
          </p:cNvSpPr>
          <p:nvPr>
            <p:ph idx="1"/>
          </p:nvPr>
        </p:nvSpPr>
        <p:spPr/>
        <p:txBody>
          <a:bodyPr/>
          <a:lstStyle/>
          <a:p>
            <a:pPr marL="0" indent="0" algn="just">
              <a:buNone/>
            </a:pPr>
            <a:r>
              <a:rPr lang="en-US" b="0" i="0" dirty="0">
                <a:effectLst/>
                <a:latin typeface="Times New Roman" panose="02020603050405020304" pitchFamily="18" charset="0"/>
                <a:cs typeface="Times New Roman" panose="02020603050405020304" pitchFamily="18" charset="0"/>
              </a:rPr>
              <a:t>Software Engineering is required due to the following reasons:</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To manage Large software</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For more Scalability</a:t>
            </a:r>
          </a:p>
          <a:p>
            <a:pPr algn="just">
              <a:buFont typeface="Arial" panose="020B0604020202020204" pitchFamily="34" charset="0"/>
              <a:buChar char="•"/>
            </a:pPr>
            <a:r>
              <a:rPr lang="en-US" b="0" i="0" dirty="0">
                <a:effectLst/>
                <a:highlight>
                  <a:srgbClr val="FFFF00"/>
                </a:highlight>
                <a:latin typeface="Times New Roman" panose="02020603050405020304" pitchFamily="18" charset="0"/>
                <a:cs typeface="Times New Roman" panose="02020603050405020304" pitchFamily="18" charset="0"/>
              </a:rPr>
              <a:t>Cost Management</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To manage the dynamic nature of software</a:t>
            </a:r>
          </a:p>
          <a:p>
            <a:pPr algn="just">
              <a:buFont typeface="Arial" panose="020B0604020202020204" pitchFamily="34" charset="0"/>
              <a:buChar char="•"/>
            </a:pPr>
            <a:r>
              <a:rPr lang="en-US" b="0" i="0" dirty="0">
                <a:effectLst/>
                <a:highlight>
                  <a:srgbClr val="FFFF00"/>
                </a:highlight>
                <a:latin typeface="Times New Roman" panose="02020603050405020304" pitchFamily="18" charset="0"/>
                <a:cs typeface="Times New Roman" panose="02020603050405020304" pitchFamily="18" charset="0"/>
              </a:rPr>
              <a:t>For better quality Management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59192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DED7D-D133-F9F0-D8CF-A5D4612EF7B6}"/>
              </a:ext>
            </a:extLst>
          </p:cNvPr>
          <p:cNvSpPr>
            <a:spLocks noGrp="1"/>
          </p:cNvSpPr>
          <p:nvPr>
            <p:ph type="title"/>
          </p:nvPr>
        </p:nvSpPr>
        <p:spPr>
          <a:xfrm>
            <a:off x="838200" y="365126"/>
            <a:ext cx="10515600" cy="682440"/>
          </a:xfrm>
        </p:spPr>
        <p:txBody>
          <a:bodyPr>
            <a:normAutofit fontScale="90000"/>
          </a:bodyPr>
          <a:lstStyle/>
          <a:p>
            <a:pPr algn="ctr"/>
            <a:r>
              <a:rPr lang="en-US" b="0" i="0" dirty="0">
                <a:effectLst/>
                <a:latin typeface="erdana"/>
              </a:rPr>
              <a:t>Need of Software Engineering</a:t>
            </a:r>
            <a:endParaRPr lang="en-US" dirty="0"/>
          </a:p>
        </p:txBody>
      </p:sp>
      <p:sp>
        <p:nvSpPr>
          <p:cNvPr id="3" name="Content Placeholder 2">
            <a:extLst>
              <a:ext uri="{FF2B5EF4-FFF2-40B4-BE49-F238E27FC236}">
                <a16:creationId xmlns:a16="http://schemas.microsoft.com/office/drawing/2014/main" id="{40B4814F-B738-384C-AEA4-1318F197746D}"/>
              </a:ext>
            </a:extLst>
          </p:cNvPr>
          <p:cNvSpPr>
            <a:spLocks noGrp="1"/>
          </p:cNvSpPr>
          <p:nvPr>
            <p:ph idx="1"/>
          </p:nvPr>
        </p:nvSpPr>
        <p:spPr>
          <a:xfrm>
            <a:off x="838200" y="1411550"/>
            <a:ext cx="10515600" cy="4765413"/>
          </a:xfrm>
        </p:spPr>
        <p:txBody>
          <a:bodyPr>
            <a:normAutofit fontScale="85000" lnSpcReduction="20000"/>
          </a:bodyPr>
          <a:lstStyle/>
          <a:p>
            <a:pPr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Huge Programming: </a:t>
            </a:r>
            <a:r>
              <a:rPr lang="en-US" b="0" i="0" dirty="0">
                <a:effectLst/>
                <a:latin typeface="Times New Roman" panose="02020603050405020304" pitchFamily="18" charset="0"/>
                <a:cs typeface="Times New Roman" panose="02020603050405020304" pitchFamily="18" charset="0"/>
              </a:rPr>
              <a:t>It is simpler to manufacture a wall than to a house or building, similarly, as the measure of programming become extensive engineering has to step to give it a scientific process.</a:t>
            </a:r>
          </a:p>
          <a:p>
            <a:pPr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Adaptability: </a:t>
            </a:r>
            <a:r>
              <a:rPr lang="en-US" b="0" i="0" dirty="0">
                <a:effectLst/>
                <a:latin typeface="Times New Roman" panose="02020603050405020304" pitchFamily="18" charset="0"/>
                <a:cs typeface="Times New Roman" panose="02020603050405020304" pitchFamily="18" charset="0"/>
              </a:rPr>
              <a:t>If the software procedure were not based on scientific and engineering ideas, it would be simpler to re-create new software than to scale an existing one.</a:t>
            </a:r>
          </a:p>
          <a:p>
            <a:pPr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Cost: </a:t>
            </a:r>
            <a:r>
              <a:rPr lang="en-US" b="0" i="0" dirty="0">
                <a:effectLst/>
                <a:latin typeface="Times New Roman" panose="02020603050405020304" pitchFamily="18" charset="0"/>
                <a:cs typeface="Times New Roman" panose="02020603050405020304" pitchFamily="18" charset="0"/>
              </a:rPr>
              <a:t>As the hardware industry has demonstrated its skills and huge manufacturing has let down the cost of computer and electronic hardware. </a:t>
            </a:r>
            <a:r>
              <a:rPr lang="en-US" b="0" i="0" dirty="0">
                <a:effectLst/>
                <a:highlight>
                  <a:srgbClr val="FFFF00"/>
                </a:highlight>
                <a:latin typeface="Times New Roman" panose="02020603050405020304" pitchFamily="18" charset="0"/>
                <a:cs typeface="Times New Roman" panose="02020603050405020304" pitchFamily="18" charset="0"/>
              </a:rPr>
              <a:t>But the cost of programming remains high if the proper process is not adapted.</a:t>
            </a:r>
          </a:p>
          <a:p>
            <a:pPr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Dynamic Nature: </a:t>
            </a:r>
            <a:r>
              <a:rPr lang="en-US" b="0" i="0" dirty="0">
                <a:effectLst/>
                <a:latin typeface="Times New Roman" panose="02020603050405020304" pitchFamily="18" charset="0"/>
                <a:cs typeface="Times New Roman" panose="02020603050405020304" pitchFamily="18" charset="0"/>
              </a:rPr>
              <a:t>The continually growing and adapting nature of programming hugely depends upon the environment in which the client works. If the quality of the software is continually changing, new upgrades need to be done in the existing one.</a:t>
            </a:r>
          </a:p>
          <a:p>
            <a:pPr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Quality Management:</a:t>
            </a:r>
            <a:r>
              <a:rPr lang="en-US" b="0" i="0" dirty="0">
                <a:effectLst/>
                <a:latin typeface="Times New Roman" panose="02020603050405020304" pitchFamily="18" charset="0"/>
                <a:cs typeface="Times New Roman" panose="02020603050405020304" pitchFamily="18" charset="0"/>
              </a:rPr>
              <a:t> Better procedure of software development provides a better and quality software product.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45821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TotalTime>
  <Words>1313</Words>
  <Application>Microsoft Office PowerPoint</Application>
  <PresentationFormat>와이드스크린</PresentationFormat>
  <Paragraphs>139</Paragraphs>
  <Slides>33</Slides>
  <Notes>1</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33</vt:i4>
      </vt:variant>
    </vt:vector>
  </HeadingPairs>
  <TitlesOfParts>
    <vt:vector size="42" baseType="lpstr">
      <vt:lpstr>Arial</vt:lpstr>
      <vt:lpstr>Calibri</vt:lpstr>
      <vt:lpstr>Calibri Light</vt:lpstr>
      <vt:lpstr>erdana</vt:lpstr>
      <vt:lpstr>inter-bold</vt:lpstr>
      <vt:lpstr>inter-regular</vt:lpstr>
      <vt:lpstr>Times New Roman</vt:lpstr>
      <vt:lpstr>var(--ff-lato)</vt:lpstr>
      <vt:lpstr>Office Theme</vt:lpstr>
      <vt:lpstr>Software engineering</vt:lpstr>
      <vt:lpstr>Introducing yourself</vt:lpstr>
      <vt:lpstr>Grading</vt:lpstr>
      <vt:lpstr>This course focus</vt:lpstr>
      <vt:lpstr>This course focus</vt:lpstr>
      <vt:lpstr>What is Software Engineering</vt:lpstr>
      <vt:lpstr>What is Software Engineering</vt:lpstr>
      <vt:lpstr>Why is Software Engineering required</vt:lpstr>
      <vt:lpstr>Need of Software Engineering</vt:lpstr>
      <vt:lpstr>Characteristics of a good software engineer</vt:lpstr>
      <vt:lpstr>Importance of Software Engineering</vt:lpstr>
      <vt:lpstr>Software Processes</vt:lpstr>
      <vt:lpstr>The Software Process Model</vt:lpstr>
      <vt:lpstr>The Software Process Model</vt:lpstr>
      <vt:lpstr>The Software Process Model</vt:lpstr>
      <vt:lpstr>The Software Process Model</vt:lpstr>
      <vt:lpstr>Software Crisis</vt:lpstr>
      <vt:lpstr>Software Crisis</vt:lpstr>
      <vt:lpstr>Program vs. Software</vt:lpstr>
      <vt:lpstr>Characteristics of good software</vt:lpstr>
      <vt:lpstr>Software Development Life Cycle (SDLC)</vt:lpstr>
      <vt:lpstr>Software Development Life Cycle (SDLC)</vt:lpstr>
      <vt:lpstr>Need of SDLC</vt:lpstr>
      <vt:lpstr>SDLC Cycle</vt:lpstr>
      <vt:lpstr>The stages of SDLC: Planning and requirement analysis</vt:lpstr>
      <vt:lpstr>The stages of SDLC: Defining Requirements</vt:lpstr>
      <vt:lpstr>The stages of SDLC: Designing the Software</vt:lpstr>
      <vt:lpstr>The stages of SDLC: Developing the project</vt:lpstr>
      <vt:lpstr>The stages of SDLC: Testing</vt:lpstr>
      <vt:lpstr>The stages of SDLC: Deployment</vt:lpstr>
      <vt:lpstr>The stages of SDLC: Maintenance</vt:lpstr>
      <vt:lpstr>Homework</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Sabina Umirzakova</dc:creator>
  <cp:lastModifiedBy>GACHON</cp:lastModifiedBy>
  <cp:revision>129</cp:revision>
  <dcterms:created xsi:type="dcterms:W3CDTF">2024-01-18T02:32:12Z</dcterms:created>
  <dcterms:modified xsi:type="dcterms:W3CDTF">2025-03-03T12:57:07Z</dcterms:modified>
</cp:coreProperties>
</file>