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1577" r:id="rId8"/>
    <p:sldId id="1579" r:id="rId9"/>
    <p:sldId id="1580" r:id="rId10"/>
    <p:sldId id="1581" r:id="rId11"/>
    <p:sldId id="1582" r:id="rId12"/>
    <p:sldId id="1583" r:id="rId13"/>
    <p:sldId id="158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3"/>
    <a:srgbClr val="EFF0F1"/>
    <a:srgbClr val="E9ECEF"/>
    <a:srgbClr val="EDEFEF"/>
    <a:srgbClr val="F9FAFA"/>
    <a:srgbClr val="D5D7D7"/>
    <a:srgbClr val="AFB7B7"/>
    <a:srgbClr val="2A38D5"/>
    <a:srgbClr val="0909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5"/>
    <p:restoredTop sz="94694"/>
  </p:normalViewPr>
  <p:slideViewPr>
    <p:cSldViewPr snapToGrid="0">
      <p:cViewPr varScale="1">
        <p:scale>
          <a:sx n="87" d="100"/>
          <a:sy n="87" d="100"/>
        </p:scale>
        <p:origin x="224" y="9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34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3/17/25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80" y="441434"/>
            <a:ext cx="7550920" cy="3743005"/>
          </a:xfrm>
        </p:spPr>
        <p:txBody>
          <a:bodyPr anchor="t">
            <a:normAutofit/>
          </a:bodyPr>
          <a:lstStyle>
            <a:lvl1pPr algn="l">
              <a:defRPr sz="7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9135837" cy="7750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097E-7A3A-4F11-9373-FCEF70D478AE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2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1" cy="2892972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9506608" cy="2215056"/>
          </a:xfrm>
        </p:spPr>
        <p:txBody>
          <a:bodyPr anchor="b">
            <a:no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4F8487-233E-737D-E06C-88B1E20D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892425"/>
            <a:ext cx="5888421" cy="3965575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5" y="3231931"/>
            <a:ext cx="5328745" cy="27918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1385" y="6397586"/>
            <a:ext cx="2435774" cy="365125"/>
          </a:xfrm>
        </p:spPr>
        <p:txBody>
          <a:bodyPr/>
          <a:lstStyle/>
          <a:p>
            <a:fld id="{07E5ED5B-F431-4291-9350-DE25B4E24A2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78917" y="6397586"/>
            <a:ext cx="288340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" y="151598"/>
            <a:ext cx="11924209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776037"/>
            <a:ext cx="11924209" cy="562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370-9C4A-4A34-917A-E6D78BC68C7C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2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62" y="413752"/>
            <a:ext cx="11479378" cy="6030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AD6C-AC8D-431F-8590-AA5F2823E2A7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9710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EF1D-0703-4248-81C2-B6D58E3222B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0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418F682-5C62-E822-83E8-6084E0F4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EF1D-0703-4248-81C2-B6D58E3222B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7D191-B699-A268-2B37-AF87FB6A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58292" y="0"/>
            <a:ext cx="703370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5" y="2385975"/>
            <a:ext cx="3635640" cy="2561582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79626" y="2386584"/>
            <a:ext cx="4827810" cy="245973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0">
              <a:buNone/>
              <a:defRPr sz="1800"/>
            </a:lvl2pPr>
            <a:lvl3pPr marL="457200" indent="0">
              <a:buNone/>
              <a:defRPr sz="1600"/>
            </a:lvl3pPr>
            <a:lvl4pPr marL="685800" indent="0">
              <a:buNone/>
              <a:defRPr sz="14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E61-84D8-4124-A60F-8C1591231F2F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4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C977C0-EDF0-01D2-4B36-D815C4C62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998404" cy="6858000"/>
          </a:xfrm>
          <a:prstGeom prst="rect">
            <a:avLst/>
          </a:prstGeom>
          <a:ln>
            <a:noFill/>
          </a:ln>
          <a:effectLst>
            <a:outerShdw blurRad="304800" dist="50800" dir="54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61457"/>
            <a:ext cx="3902530" cy="390033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861457"/>
            <a:ext cx="4956175" cy="3895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AB-AC02-447A-B1D9-D29255284012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EC3E4-62E5-4C6F-9887-208672447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98404" y="0"/>
            <a:ext cx="7193595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1997"/>
            <a:ext cx="4023360" cy="463882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332432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B269-0EA9-4840-8B00-D6F4D5623A66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CD6CB-7CF3-6170-4CDE-A7067B3B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4998404" cy="6858000"/>
          </a:xfrm>
          <a:prstGeom prst="rect">
            <a:avLst/>
          </a:prstGeom>
          <a:ln>
            <a:noFill/>
          </a:ln>
          <a:effectLst>
            <a:outerShdw blurRad="292100" dist="25400" dir="54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94391"/>
            <a:ext cx="4031619" cy="494066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94391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CF09-9C6A-488F-912B-7484594F36CA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1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DD0-471C-4A47-B83D-2C9E45A89DDD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80" y="441434"/>
            <a:ext cx="7550920" cy="3743005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9135837" cy="7750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097E-7A3A-4F11-9373-FCEF70D478AE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84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889D7E3-7299-8FE5-8307-00CC93EF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73690" cy="6858000"/>
          </a:xfrm>
          <a:prstGeom prst="rect">
            <a:avLst/>
          </a:prstGeom>
          <a:ln>
            <a:noFill/>
          </a:ln>
          <a:effectLst>
            <a:outerShdw blurRad="254000" dist="25400" dir="540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DD0-471C-4A47-B83D-2C9E45A89DDD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9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9F1FBB-CDF9-0670-184F-9A88B51EF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710407" cy="6858000"/>
          </a:xfrm>
          <a:prstGeom prst="rect">
            <a:avLst/>
          </a:prstGeom>
          <a:ln>
            <a:noFill/>
          </a:ln>
          <a:effectLst>
            <a:outerShdw blurRad="279400" dist="381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827" y="722294"/>
            <a:ext cx="6399335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10407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33913" y="2038167"/>
            <a:ext cx="6376640" cy="4237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232827" y="6397585"/>
            <a:ext cx="3091366" cy="365125"/>
          </a:xfrm>
        </p:spPr>
        <p:txBody>
          <a:bodyPr/>
          <a:lstStyle/>
          <a:p>
            <a:fld id="{CE4FD0D0-EFA3-4773-9A17-8984A9F3894E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35C6F1D-29B8-BAD8-4A04-26165093E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715534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5ACC7DB-B90B-195F-A4A9-CBAC728A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00542" y="0"/>
            <a:ext cx="4791457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12"/>
            <a:ext cx="6249032" cy="98755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031143"/>
            <a:ext cx="6249032" cy="4203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307438" cy="365125"/>
          </a:xfrm>
        </p:spPr>
        <p:txBody>
          <a:bodyPr/>
          <a:lstStyle/>
          <a:p>
            <a:fld id="{1EDE0F73-15D4-4675-AC83-2116B6713E0D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397490"/>
            <a:ext cx="275564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397490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4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35C4E8-9A24-3BEF-0D59-220009169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993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64" y="320040"/>
            <a:ext cx="7062472" cy="11053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19930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41264" y="1595300"/>
            <a:ext cx="7062472" cy="4768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41264" y="6397586"/>
            <a:ext cx="3698786" cy="365125"/>
          </a:xfrm>
        </p:spPr>
        <p:txBody>
          <a:bodyPr/>
          <a:lstStyle/>
          <a:p>
            <a:fld id="{0A2676FB-3D7D-40C8-BF49-5420830A3578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326257" y="6397586"/>
            <a:ext cx="318463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7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9B6B00-AC17-D2DA-234C-12A24C08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91732" y="0"/>
            <a:ext cx="410026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84142" cy="968895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596044"/>
            <a:ext cx="7084143" cy="4686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643070" cy="365125"/>
          </a:xfrm>
        </p:spPr>
        <p:txBody>
          <a:bodyPr/>
          <a:lstStyle/>
          <a:p>
            <a:fld id="{4509B7BD-ED9F-4BE8-9CB0-6580F3DA5AD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01338" y="6397956"/>
            <a:ext cx="2988813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290151" y="6397956"/>
            <a:ext cx="499902" cy="36475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6B02D-6E01-2EBF-F325-B8DA39114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721068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21068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2463" y="2034314"/>
            <a:ext cx="4437283" cy="4274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4F0-7A62-A99F-32EF-20CD6D15875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242464" y="6397586"/>
            <a:ext cx="1081730" cy="365125"/>
          </a:xfrm>
        </p:spPr>
        <p:txBody>
          <a:bodyPr/>
          <a:lstStyle/>
          <a:p>
            <a:fld id="{D1E4CDFE-4149-497F-9AB2-FC1DA668517A}" type="datetime1">
              <a:rPr lang="en-US" smtClean="0"/>
              <a:pPr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7113-6F8F-6484-6394-7073CDE03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8A66-183A-7844-870D-C3A684106A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44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7EE1131-07A4-11FC-0FF4-FD66B6F29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6014" y="0"/>
            <a:ext cx="6525986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4596493" cy="184323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67530"/>
            <a:ext cx="4596493" cy="3841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1"/>
            <a:ext cx="2103432" cy="365125"/>
          </a:xfrm>
        </p:spPr>
        <p:txBody>
          <a:bodyPr/>
          <a:lstStyle/>
          <a:p>
            <a:fld id="{530A2420-C19C-4EDE-B6F5-403698632D18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632" y="6400801"/>
            <a:ext cx="23869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30576" y="6400801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6014" y="0"/>
            <a:ext cx="6525986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93A28-9D93-5E59-7AE5-C62D4A70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6012" y="0"/>
            <a:ext cx="652598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4702629" cy="967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596593"/>
            <a:ext cx="4702629" cy="4765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926771" cy="365125"/>
          </a:xfrm>
        </p:spPr>
        <p:txBody>
          <a:bodyPr/>
          <a:lstStyle/>
          <a:p>
            <a:fld id="{9E86C564-3F7A-4713-A853-F25E5506815F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971" y="6400800"/>
            <a:ext cx="25309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0215" y="6400800"/>
            <a:ext cx="529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6014" y="0"/>
            <a:ext cx="6525985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BF16A2-8C4A-C525-68AF-0E38D15F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42724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62" y="457199"/>
            <a:ext cx="3617863" cy="186033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542725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4061" y="2486370"/>
            <a:ext cx="3617863" cy="385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064061" y="6397585"/>
            <a:ext cx="1070974" cy="365125"/>
          </a:xfrm>
        </p:spPr>
        <p:txBody>
          <a:bodyPr/>
          <a:lstStyle/>
          <a:p>
            <a:fld id="{AAF53DBC-D325-47EB-9AE2-DBA8CFEB104F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397586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82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7FFA00-F19D-35C4-43F5-7774CF78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191999" cy="2028525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A3749AB-C065-8805-5DB3-B2B6037D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61780" y="0"/>
            <a:ext cx="743022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551"/>
            <a:ext cx="3836126" cy="143466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13678"/>
            <a:ext cx="3836126" cy="38925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8016"/>
            <a:ext cx="1505607" cy="365125"/>
          </a:xfrm>
        </p:spPr>
        <p:txBody>
          <a:bodyPr/>
          <a:lstStyle/>
          <a:p>
            <a:fld id="{17CB1A90-8BC5-45FC-8522-57E9740F0D0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2807" y="6398016"/>
            <a:ext cx="22048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0345" y="6398016"/>
            <a:ext cx="5123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F3B096F-F950-72C3-095D-2538032D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925186"/>
            <a:ext cx="7876287" cy="3592629"/>
          </a:xfr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376439"/>
            <a:ext cx="7876287" cy="98145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6397585"/>
            <a:ext cx="4043855" cy="365125"/>
          </a:xfrm>
        </p:spPr>
        <p:txBody>
          <a:bodyPr/>
          <a:lstStyle/>
          <a:p>
            <a:fld id="{90A7993E-BF8D-483D-835F-218BE3FC2648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37833-A2C4-7FCB-8584-0EB3A49F1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820774" cy="6858000"/>
          </a:xfrm>
          <a:prstGeom prst="rect">
            <a:avLst/>
          </a:prstGeom>
          <a:ln>
            <a:noFill/>
          </a:ln>
          <a:effectLst>
            <a:outerShdw blurRad="304800" dist="381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820774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188858"/>
            <a:ext cx="3273552" cy="286446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397586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B5E29B-D4CF-40DB-8415-CDEF746A4884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397586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4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B6CED154-A4D5-E707-22BD-0D80A9C97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4635132"/>
          </a:xfrm>
          <a:prstGeom prst="rect">
            <a:avLst/>
          </a:prstGeom>
          <a:ln>
            <a:noFill/>
          </a:ln>
          <a:effectLst>
            <a:outerShdw blurRad="2540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12268"/>
            <a:ext cx="4028615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35132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EB0-1A85-4415-B0DD-DB56CB89A1A3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8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61C5781-4169-FC90-2551-F1D73FBC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3778270"/>
          </a:xfrm>
          <a:prstGeom prst="rect">
            <a:avLst/>
          </a:prstGeom>
          <a:ln>
            <a:noFill/>
          </a:ln>
          <a:effectLst>
            <a:outerShdw blurRad="2286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2318"/>
            <a:ext cx="2953618" cy="206068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158015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7FB-F6CB-4A83-AB01-DE96AD12BDE0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19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2B848B-B9C7-8732-7DEB-4C1970F46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128248" cy="52457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347108"/>
            <a:ext cx="6831915" cy="5510891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2494" y="1804308"/>
            <a:ext cx="425196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2494" y="6397586"/>
            <a:ext cx="961699" cy="365125"/>
          </a:xfrm>
        </p:spPr>
        <p:txBody>
          <a:bodyPr/>
          <a:lstStyle/>
          <a:p>
            <a:fld id="{D43F2FFC-4D61-478E-A5DA-B134F1C3F45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67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65422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448257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02" y="2175642"/>
            <a:ext cx="4380271" cy="4124756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4E6-0835-4A9E-AB77-03E72BA07261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8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584207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80272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175642"/>
            <a:ext cx="5584206" cy="4682358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397586"/>
            <a:ext cx="2228193" cy="365125"/>
          </a:xfrm>
        </p:spPr>
        <p:txBody>
          <a:bodyPr/>
          <a:lstStyle/>
          <a:p>
            <a:fld id="{A77EF4E6-0835-4A9E-AB77-03E72BA07261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0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809B3C-AC74-5DC3-09FA-57A871BE9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612921" cy="6858001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81507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03" y="2295144"/>
            <a:ext cx="3515063" cy="4005253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1BA2-1729-4125-80E1-73B10B108A05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3500" y="457200"/>
            <a:ext cx="6434138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7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0CD10E-DCDC-D077-124D-D9AD1F8B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06823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5198"/>
            <a:ext cx="7064188" cy="4707604"/>
          </a:xfrm>
        </p:spPr>
        <p:txBody>
          <a:bodyPr anchor="ctr">
            <a:normAutofit/>
          </a:bodyPr>
          <a:lstStyle>
            <a:lvl1pPr algn="ctr">
              <a:defRPr sz="22500">
                <a:solidFill>
                  <a:schemeClr val="accent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2740" y="1487780"/>
            <a:ext cx="3193022" cy="3882441"/>
          </a:xfr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buNone/>
              <a:defRPr sz="28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98E-FA98-43EB-9FC8-AACA19803591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8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75349-64D8-04FF-E6A4-A9F3EA3F3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78426"/>
            <a:ext cx="10543032" cy="3677264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5201266"/>
            <a:ext cx="9733936" cy="11538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9B7BD5-FE6F-4EB1-9820-1E079398680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E64F7-E11B-F55A-F8C7-2938BC548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78426"/>
            <a:ext cx="10543032" cy="3677264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5321789"/>
            <a:ext cx="9733936" cy="11538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9B7BD5-FE6F-4EB1-9820-1E0793986809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FFB9803-9D1D-4898-AAE2-D2FBD12B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292100" dist="63500" dir="5400000" sx="96000" sy="96000" algn="t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121129"/>
            <a:ext cx="11277604" cy="786384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915481"/>
            <a:ext cx="11277603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944351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5881F7-61E7-464A-B25B-D06EF371E7B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9B519-1D75-197C-822E-7971723CEF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199" y="1929384"/>
            <a:ext cx="8421625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44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40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B50A41-BBB0-4E99-933A-0D54E921223C}" type="datetime1">
              <a:rPr lang="en-US" smtClean="0"/>
              <a:pPr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0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2E0AEC-8368-EAD3-F78A-8DD00AD5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4072" y="706212"/>
            <a:ext cx="9473189" cy="3526971"/>
          </a:xfrm>
        </p:spPr>
        <p:txBody>
          <a:bodyPr anchor="ctr">
            <a:normAutofit/>
          </a:bodyPr>
          <a:lstStyle>
            <a:lvl1pPr marL="173736" indent="-173736" algn="l">
              <a:lnSpc>
                <a:spcPct val="100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800" y="5592286"/>
            <a:ext cx="8991270" cy="61282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EBA9-38A4-4A5F-86B3-1B3385D5906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0835389-478C-7F74-F6E0-89AF30735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494270"/>
            <a:ext cx="9116569" cy="3781168"/>
          </a:xfrm>
        </p:spPr>
        <p:txBody>
          <a:bodyPr anchor="t">
            <a:normAutofit/>
          </a:bodyPr>
          <a:lstStyle>
            <a:lvl1pPr marL="173736" indent="-173736" algn="l">
              <a:lnSpc>
                <a:spcPct val="100000"/>
              </a:lnSpc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4982" y="5520007"/>
            <a:ext cx="8968785" cy="757379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6DFB-2C6F-4036-AEBC-4AAB690F37DF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272016" cy="3291840"/>
          </a:xfrm>
        </p:spPr>
        <p:txBody>
          <a:bodyPr anchor="ctr">
            <a:normAutofit/>
          </a:bodyPr>
          <a:lstStyle>
            <a:lvl1pPr marL="155448" indent="-155448"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7397" y="5349240"/>
            <a:ext cx="9088027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A76E-6AB8-4A60-98AF-4814163FD320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2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E94611-9B68-3A55-1A34-78D9B5624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032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10896601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663264"/>
            <a:ext cx="5218931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663264"/>
            <a:ext cx="5181600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D92A-FD65-4630-8EF9-DCFDE3EFD6C4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34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884ADE-F00C-2AA5-CD3A-1CBC4D425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159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1"/>
            <a:ext cx="10898189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300"/>
            <a:ext cx="5262890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271365"/>
            <a:ext cx="5262891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5300"/>
            <a:ext cx="5183188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271365"/>
            <a:ext cx="5183188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3491-7B77-49C6-AD2D-C13ED48C2EBA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8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113225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ED9-56B8-4F05-AB54-2CC756DCB8EE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9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6C3F-BF2A-44FE-B216-339938B7BC3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4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E2D00-4497-60C5-E8FC-FA83BE12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2"/>
            <a:ext cx="460412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57601" cy="175750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585544"/>
            <a:ext cx="3657601" cy="367523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457201"/>
            <a:ext cx="6440258" cy="58515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AE2-251E-4D0E-B879-45475D6F38C8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9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FBFB14-839E-7A12-0510-8689D86E6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5423" y="0"/>
            <a:ext cx="758657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88868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823" y="2826137"/>
            <a:ext cx="367350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2833-867D-45B3-9E62-3A71290884E3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3207" y="557785"/>
            <a:ext cx="6471008" cy="574243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03EC21-D784-9EDB-F275-60428E05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AEA52D-0CD6-21E0-5777-2F16DC4C9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67" y="0"/>
            <a:ext cx="6584949" cy="6858000"/>
          </a:xfrm>
          <a:prstGeom prst="rect">
            <a:avLst/>
          </a:prstGeom>
          <a:ln>
            <a:noFill/>
          </a:ln>
          <a:effectLst>
            <a:outerShdw blurRad="457200" dist="76200" sx="96000" sy="96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555706"/>
            <a:ext cx="4361688" cy="4049084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5298623"/>
            <a:ext cx="4371463" cy="9710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5766" y="0"/>
            <a:ext cx="6663325" cy="6858000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397585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EAE0971-16E1-4804-BCF7-2D4AE159BC5F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16F33D-BC3B-B205-F219-8E637AE6519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55738-04DB-F8B9-B985-BD4FFF62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5418"/>
            <a:ext cx="12191999" cy="2583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5572"/>
            <a:ext cx="10499834" cy="1434662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044" y="3593592"/>
            <a:ext cx="10890504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654AB-C2AE-417E-9E7B-1A38F8EEF46E}" type="datetime1">
              <a:rPr lang="en-US" smtClean="0"/>
              <a:pPr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936B30-203F-4712-8AB4-D6468F07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24264"/>
            <a:ext cx="12191999" cy="4299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1111"/>
            <a:ext cx="8430767" cy="2940268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696445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228600" indent="0"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buNone/>
              <a:defRPr sz="1800">
                <a:solidFill>
                  <a:schemeClr val="tx2"/>
                </a:solidFill>
              </a:defRPr>
            </a:lvl3pPr>
            <a:lvl4pPr marL="685800" indent="0">
              <a:buNone/>
              <a:defRPr sz="1600">
                <a:solidFill>
                  <a:schemeClr val="tx2"/>
                </a:solidFill>
              </a:defRPr>
            </a:lvl4pPr>
            <a:lvl5pPr marL="9144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424E-2F7C-42CF-80D9-5F65DA459DD0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anchor="b">
            <a:normAutofit/>
          </a:bodyPr>
          <a:lstStyle>
            <a:lvl1pPr algn="l"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" y="484632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1" y="2295144"/>
            <a:ext cx="3490176" cy="40416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9B523C6-1C5C-6DE8-4A3F-21360DF86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5059528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025153" cy="3739896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32780"/>
            <a:ext cx="4025153" cy="1016813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9201" y="0"/>
            <a:ext cx="7162800" cy="6858000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96802"/>
            <a:ext cx="1631737" cy="365125"/>
          </a:xfrm>
        </p:spPr>
        <p:txBody>
          <a:bodyPr/>
          <a:lstStyle/>
          <a:p>
            <a:fld id="{5017E961-8070-4076-BC89-E9A21E8B1DD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63428" y="6396802"/>
            <a:ext cx="254085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19970" y="6396802"/>
            <a:ext cx="53956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67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6D593C-5636-A3D4-D0B4-7C5D4B4D69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3507830"/>
            <a:ext cx="7589521" cy="2944368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9CE-172D-4858-ACF7-34679969C52A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3507830"/>
            <a:ext cx="7589521" cy="2944368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49CE-172D-4858-ACF7-34679969C52A}" type="datetime1">
              <a:rPr lang="en-US" smtClean="0"/>
              <a:pPr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1" cy="2892972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9506608" cy="2215056"/>
          </a:xfrm>
        </p:spPr>
        <p:txBody>
          <a:bodyPr anchor="b">
            <a:no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6" y="3231931"/>
            <a:ext cx="5200938" cy="27918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ED5B-F431-4291-9350-DE25B4E24A2B}" type="datetime1">
              <a:rPr lang="en-US" smtClean="0"/>
              <a:t>3/17/25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F3CE03C6-DBD5-2C9E-3C9A-B3B83F63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970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595301"/>
            <a:ext cx="10809026" cy="47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99" y="6397586"/>
            <a:ext cx="4043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D1E4CDFE-4149-497F-9AB2-FC1DA668517A}" type="datetime1">
              <a:rPr lang="en-US" smtClean="0"/>
              <a:pPr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24193" y="6397586"/>
            <a:ext cx="3238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2323" y="6397586"/>
            <a:ext cx="530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675" r:id="rId3"/>
    <p:sldLayoutId id="2147483712" r:id="rId4"/>
    <p:sldLayoutId id="2147483698" r:id="rId5"/>
    <p:sldLayoutId id="2147483728" r:id="rId6"/>
    <p:sldLayoutId id="2147483761" r:id="rId7"/>
    <p:sldLayoutId id="2147483760" r:id="rId8"/>
    <p:sldLayoutId id="2147483786" r:id="rId9"/>
    <p:sldLayoutId id="2147483788" r:id="rId10"/>
    <p:sldLayoutId id="2147483713" r:id="rId11"/>
    <p:sldLayoutId id="2147483729" r:id="rId12"/>
    <p:sldLayoutId id="2147483662" r:id="rId13"/>
    <p:sldLayoutId id="2147483767" r:id="rId14"/>
    <p:sldLayoutId id="2147483679" r:id="rId15"/>
    <p:sldLayoutId id="2147483680" r:id="rId16"/>
    <p:sldLayoutId id="2147483681" r:id="rId17"/>
    <p:sldLayoutId id="2147483682" r:id="rId18"/>
    <p:sldLayoutId id="2147483706" r:id="rId19"/>
    <p:sldLayoutId id="2147483789" r:id="rId20"/>
    <p:sldLayoutId id="2147483689" r:id="rId21"/>
    <p:sldLayoutId id="2147483690" r:id="rId22"/>
    <p:sldLayoutId id="2147483707" r:id="rId23"/>
    <p:sldLayoutId id="2147483708" r:id="rId24"/>
    <p:sldLayoutId id="2147483692" r:id="rId25"/>
    <p:sldLayoutId id="2147483691" r:id="rId26"/>
    <p:sldLayoutId id="2147483733" r:id="rId27"/>
    <p:sldLayoutId id="2147483731" r:id="rId28"/>
    <p:sldLayoutId id="2147483780" r:id="rId29"/>
    <p:sldLayoutId id="2147483694" r:id="rId30"/>
    <p:sldLayoutId id="2147483726" r:id="rId31"/>
    <p:sldLayoutId id="2147483693" r:id="rId32"/>
    <p:sldLayoutId id="2147483672" r:id="rId33"/>
    <p:sldLayoutId id="2147483756" r:id="rId34"/>
    <p:sldLayoutId id="2147483757" r:id="rId35"/>
    <p:sldLayoutId id="2147483696" r:id="rId36"/>
    <p:sldLayoutId id="2147483752" r:id="rId37"/>
    <p:sldLayoutId id="2147483758" r:id="rId38"/>
    <p:sldLayoutId id="2147483753" r:id="rId39"/>
    <p:sldLayoutId id="2147483759" r:id="rId40"/>
    <p:sldLayoutId id="2147483742" r:id="rId41"/>
    <p:sldLayoutId id="2147483740" r:id="rId42"/>
    <p:sldLayoutId id="2147483743" r:id="rId43"/>
    <p:sldLayoutId id="2147483664" r:id="rId44"/>
    <p:sldLayoutId id="2147483665" r:id="rId45"/>
    <p:sldLayoutId id="2147483666" r:id="rId46"/>
    <p:sldLayoutId id="2147483667" r:id="rId47"/>
    <p:sldLayoutId id="2147483668" r:id="rId48"/>
    <p:sldLayoutId id="2147483784" r:id="rId49"/>
    <p:sldLayoutId id="2147483783" r:id="rId50"/>
    <p:sldLayoutId id="2147483687" r:id="rId51"/>
    <p:sldLayoutId id="2147483790" r:id="rId52"/>
    <p:sldLayoutId id="2147483791" r:id="rId5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321A2-65AC-4C18-CA75-0FB5084CA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Food Delivery Application (Requirements)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A3257-663D-61CE-A5D5-22B53DB71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Yusufjon</a:t>
            </a:r>
            <a:r>
              <a:rPr lang="en-US" dirty="0"/>
              <a:t> </a:t>
            </a:r>
            <a:r>
              <a:rPr lang="en-US" dirty="0" err="1"/>
              <a:t>Akhmedov</a:t>
            </a:r>
            <a:endParaRPr lang="en-US" dirty="0"/>
          </a:p>
        </p:txBody>
      </p:sp>
      <p:pic>
        <p:nvPicPr>
          <p:cNvPr id="1026" name="Picture 2" descr="Food delivery via bike">
            <a:extLst>
              <a:ext uri="{FF2B5EF4-FFF2-40B4-BE49-F238E27FC236}">
                <a16:creationId xmlns:a16="http://schemas.microsoft.com/office/drawing/2014/main" id="{4784CC7E-3340-F008-3F3E-3F14A089C17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0" b="195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C779-6029-5EA0-5C2F-93248928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74AE-3098-629C-D932-1B602D06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11604171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Requirement</a:t>
            </a:r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Management</a:t>
            </a:r>
          </a:p>
        </p:txBody>
      </p:sp>
      <p:pic>
        <p:nvPicPr>
          <p:cNvPr id="8194" name="Picture 2" descr="Jira (software) - Wikipedia">
            <a:extLst>
              <a:ext uri="{FF2B5EF4-FFF2-40B4-BE49-F238E27FC236}">
                <a16:creationId xmlns:a16="http://schemas.microsoft.com/office/drawing/2014/main" id="{75D0B762-81CF-08C2-78D5-F717199B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2384429"/>
            <a:ext cx="3600048" cy="15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24A63-67E4-7F41-ACF7-954537D3B7B0}"/>
              </a:ext>
            </a:extLst>
          </p:cNvPr>
          <p:cNvSpPr txBox="1"/>
          <p:nvPr/>
        </p:nvSpPr>
        <p:spPr>
          <a:xfrm>
            <a:off x="566999" y="1094177"/>
            <a:ext cx="4120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3200" b="1" dirty="0"/>
              <a:t>Tool for requirement </a:t>
            </a:r>
            <a:br>
              <a:rPr lang="en-UZ" sz="3200" b="1" dirty="0"/>
            </a:br>
            <a:r>
              <a:rPr lang="en-UZ" sz="3200" b="1" dirty="0"/>
              <a:t>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E5DE-427D-C608-3E9E-99BF60FDC90F}"/>
              </a:ext>
            </a:extLst>
          </p:cNvPr>
          <p:cNvSpPr txBox="1"/>
          <p:nvPr/>
        </p:nvSpPr>
        <p:spPr>
          <a:xfrm>
            <a:off x="5722374" y="1283110"/>
            <a:ext cx="4807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Client wants to add mobile application for tracking orders: +5,000$, +1month, </a:t>
            </a:r>
            <a:r>
              <a:rPr lang="en-UZ" dirty="0">
                <a:solidFill>
                  <a:srgbClr val="00B050"/>
                </a:solidFill>
              </a:rPr>
              <a:t>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Telegram bot to order foods: +200$, +1week, </a:t>
            </a:r>
            <a:r>
              <a:rPr lang="en-UZ" dirty="0">
                <a:solidFill>
                  <a:srgbClr val="00B050"/>
                </a:solidFill>
              </a:rPr>
              <a:t>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Monthly reports on graphical charts for each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RestAPI with clear documentation for POS systems, +250$, </a:t>
            </a:r>
            <a:r>
              <a:rPr lang="en-UZ" dirty="0">
                <a:solidFill>
                  <a:srgbClr val="00B050"/>
                </a:solidFill>
              </a:rPr>
              <a:t>approved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232B2-F04A-AB42-5AD6-BEC1C8E5FCD9}"/>
              </a:ext>
            </a:extLst>
          </p:cNvPr>
          <p:cNvSpPr txBox="1"/>
          <p:nvPr/>
        </p:nvSpPr>
        <p:spPr>
          <a:xfrm>
            <a:off x="6108821" y="765006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i="1" dirty="0"/>
              <a:t>Potential changes </a:t>
            </a:r>
          </a:p>
        </p:txBody>
      </p:sp>
    </p:spTree>
    <p:extLst>
      <p:ext uri="{BB962C8B-B14F-4D97-AF65-F5344CB8AC3E}">
        <p14:creationId xmlns:p14="http://schemas.microsoft.com/office/powerpoint/2010/main" val="27216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09B1-CECE-7466-7044-9D73619E5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025153" cy="3739896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6681B-5E1B-BD2B-6960-3B46EFE8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32780"/>
            <a:ext cx="4025153" cy="1016813"/>
          </a:xfrm>
        </p:spPr>
        <p:txBody>
          <a:bodyPr>
            <a:normAutofit/>
          </a:bodyPr>
          <a:lstStyle/>
          <a:p>
            <a:r>
              <a:rPr lang="en-US" dirty="0"/>
              <a:t>Relevant questions or offers</a:t>
            </a:r>
          </a:p>
        </p:txBody>
      </p:sp>
      <p:pic>
        <p:nvPicPr>
          <p:cNvPr id="7" name="Picture Placeholder 6" descr="A close-up of a white building">
            <a:extLst>
              <a:ext uri="{FF2B5EF4-FFF2-40B4-BE49-F238E27FC236}">
                <a16:creationId xmlns:a16="http://schemas.microsoft.com/office/drawing/2014/main" id="{6054CDE6-5AE7-5175-EDEB-61445D4D2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200" y="0"/>
            <a:ext cx="7162800" cy="6858000"/>
          </a:xfrm>
        </p:spPr>
      </p:pic>
      <p:pic>
        <p:nvPicPr>
          <p:cNvPr id="9218" name="Picture 2" descr="listening ear clipart">
            <a:extLst>
              <a:ext uri="{FF2B5EF4-FFF2-40B4-BE49-F238E27FC236}">
                <a16:creationId xmlns:a16="http://schemas.microsoft.com/office/drawing/2014/main" id="{E72CB4D1-3F49-F96A-8509-A5148FDC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2235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8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9506608" cy="22150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6" y="3231931"/>
            <a:ext cx="5200938" cy="2791839"/>
          </a:xfrm>
        </p:spPr>
        <p:txBody>
          <a:bodyPr>
            <a:normAutofit/>
          </a:bodyPr>
          <a:lstStyle/>
          <a:p>
            <a:r>
              <a:rPr lang="en-US" dirty="0"/>
              <a:t>Introducing yourself</a:t>
            </a:r>
          </a:p>
          <a:p>
            <a:r>
              <a:rPr lang="en-US" dirty="0"/>
              <a:t>Main goal</a:t>
            </a:r>
          </a:p>
          <a:p>
            <a:r>
              <a:rPr lang="en-US" dirty="0"/>
              <a:t>Steps needed</a:t>
            </a:r>
          </a:p>
          <a:p>
            <a:r>
              <a:rPr lang="en-US" dirty="0"/>
              <a:t>Every steps detailed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13679"/>
            <a:ext cx="3836126" cy="247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 am </a:t>
            </a:r>
            <a:r>
              <a:rPr lang="en-US" i="1" dirty="0" err="1"/>
              <a:t>Yusufjon</a:t>
            </a:r>
            <a:r>
              <a:rPr lang="en-US" i="1" dirty="0"/>
              <a:t> </a:t>
            </a:r>
            <a:r>
              <a:rPr lang="en-US" i="1" dirty="0" err="1"/>
              <a:t>Akhmedov</a:t>
            </a:r>
            <a:r>
              <a:rPr lang="en-US" i="1" dirty="0"/>
              <a:t> (Yusuf) first-year second semester computer engineering student. I have relevant experience in web programming, (Python, PHP, </a:t>
            </a:r>
            <a:r>
              <a:rPr lang="en-US" i="1" dirty="0" err="1"/>
              <a:t>Javascript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I am excited to find about  requirement engineering stuff.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75532E-3C23-A4FE-6371-0560942F47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Z"/>
          </a:p>
        </p:txBody>
      </p:sp>
      <p:pic>
        <p:nvPicPr>
          <p:cNvPr id="10242" name="Picture 2" descr="Student graduated avatar isolated Royalty Free Vector Image">
            <a:extLst>
              <a:ext uri="{FF2B5EF4-FFF2-40B4-BE49-F238E27FC236}">
                <a16:creationId xmlns:a16="http://schemas.microsoft.com/office/drawing/2014/main" id="{09CA9F3C-8A0A-B08E-CF7E-B523C5C5F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8"/>
          <a:stretch/>
        </p:blipFill>
        <p:spPr bwMode="auto">
          <a:xfrm>
            <a:off x="4761780" y="0"/>
            <a:ext cx="7430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366307"/>
            <a:ext cx="5443538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MAIN 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A7684-C132-25B9-AA9F-EE47648E1E20}"/>
              </a:ext>
            </a:extLst>
          </p:cNvPr>
          <p:cNvSpPr txBox="1"/>
          <p:nvPr/>
        </p:nvSpPr>
        <p:spPr>
          <a:xfrm>
            <a:off x="871538" y="377826"/>
            <a:ext cx="957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v"/>
            </a:pPr>
            <a:r>
              <a:rPr lang="en-US" sz="5400" dirty="0">
                <a:solidFill>
                  <a:srgbClr val="000000"/>
                </a:solidFill>
                <a:latin typeface="Calibri Light" panose="020F0302020204030204" pitchFamily="34" charset="0"/>
              </a:rPr>
              <a:t>D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efining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5400" dirty="0">
                <a:solidFill>
                  <a:srgbClr val="000000"/>
                </a:solidFill>
                <a:latin typeface="Calibri Light" panose="020F0302020204030204" pitchFamily="34" charset="0"/>
              </a:rPr>
              <a:t>D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ocumenting 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5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Maintaining requirements of </a:t>
            </a:r>
            <a:r>
              <a:rPr lang="en-US" sz="5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</a:rPr>
              <a:t>Food Delivery Application</a:t>
            </a:r>
            <a:endParaRPr lang="en-UZ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A3E40-0AF4-DE94-5467-551852B8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EAEE-516F-FEC4-A012-4D59F1693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9339943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REQUIREMENT </a:t>
            </a:r>
            <a:r>
              <a:rPr lang="en-US" sz="8000" b="1" dirty="0">
                <a:solidFill>
                  <a:srgbClr val="0070C0"/>
                </a:solidFill>
              </a:rPr>
              <a:t>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8EDA4-4D2E-B36C-0F96-3A6DDFE7A29F}"/>
              </a:ext>
            </a:extLst>
          </p:cNvPr>
          <p:cNvSpPr txBox="1"/>
          <p:nvPr/>
        </p:nvSpPr>
        <p:spPr>
          <a:xfrm>
            <a:off x="871538" y="377826"/>
            <a:ext cx="5561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Z" sz="5400" dirty="0"/>
              <a:t>Gathering</a:t>
            </a:r>
          </a:p>
          <a:p>
            <a:pPr marL="914400" indent="-914400">
              <a:buFont typeface="+mj-lt"/>
              <a:buAutoNum type="arabicPeriod"/>
            </a:pPr>
            <a:r>
              <a:rPr lang="en-UZ" sz="5400" dirty="0"/>
              <a:t>Analyzing</a:t>
            </a:r>
          </a:p>
          <a:p>
            <a:pPr marL="914400" indent="-914400">
              <a:buFont typeface="+mj-lt"/>
              <a:buAutoNum type="arabicPeriod"/>
            </a:pPr>
            <a:r>
              <a:rPr lang="en-UZ" sz="5400" dirty="0"/>
              <a:t>Specification</a:t>
            </a:r>
          </a:p>
          <a:p>
            <a:pPr marL="914400" indent="-914400">
              <a:buFont typeface="+mj-lt"/>
              <a:buAutoNum type="arabicPeriod"/>
            </a:pPr>
            <a:r>
              <a:rPr lang="en-UZ" sz="5400" dirty="0"/>
              <a:t>Validation</a:t>
            </a:r>
          </a:p>
          <a:p>
            <a:pPr marL="914400" indent="-914400">
              <a:buFont typeface="+mj-lt"/>
              <a:buAutoNum type="arabicPeriod"/>
            </a:pPr>
            <a:r>
              <a:rPr lang="en-UZ" sz="5400" dirty="0"/>
              <a:t>Management</a:t>
            </a:r>
          </a:p>
        </p:txBody>
      </p:sp>
      <p:pic>
        <p:nvPicPr>
          <p:cNvPr id="3076" name="Picture 4" descr="Common Mistakes in Requirements Gathering - SourceBae">
            <a:extLst>
              <a:ext uri="{FF2B5EF4-FFF2-40B4-BE49-F238E27FC236}">
                <a16:creationId xmlns:a16="http://schemas.microsoft.com/office/drawing/2014/main" id="{12FBB98D-5D4B-DDC7-A7B9-C3FBAAB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9" y="0"/>
            <a:ext cx="5834741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89807-AAAF-0748-4049-150BC64E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496F-964E-07A5-E7F1-D87BDB6A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11604171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</a:t>
            </a:r>
            <a:r>
              <a:rPr lang="en-US" sz="8000" b="1" dirty="0">
                <a:solidFill>
                  <a:srgbClr val="0070C0"/>
                </a:solidFill>
              </a:rPr>
              <a:t> GATHERING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666DD-BB88-655E-95C1-E235048D9A79}"/>
              </a:ext>
            </a:extLst>
          </p:cNvPr>
          <p:cNvSpPr txBox="1"/>
          <p:nvPr/>
        </p:nvSpPr>
        <p:spPr>
          <a:xfrm>
            <a:off x="871538" y="377826"/>
            <a:ext cx="556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3600" b="1" dirty="0"/>
              <a:t>Stakeholders</a:t>
            </a:r>
            <a:r>
              <a:rPr lang="en-UZ" sz="3600" dirty="0"/>
              <a:t>: public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Z" sz="3600" dirty="0"/>
              <a:t>restaurants and deliverers</a:t>
            </a:r>
          </a:p>
        </p:txBody>
      </p:sp>
      <p:pic>
        <p:nvPicPr>
          <p:cNvPr id="4100" name="Picture 4" descr="QUESTIONNAIRE">
            <a:extLst>
              <a:ext uri="{FF2B5EF4-FFF2-40B4-BE49-F238E27FC236}">
                <a16:creationId xmlns:a16="http://schemas.microsoft.com/office/drawing/2014/main" id="{F5E0CE76-0272-316F-921C-2E6463C2C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21" y="0"/>
            <a:ext cx="4844141" cy="48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2A427-488E-1225-294B-9178AE6408B2}"/>
              </a:ext>
            </a:extLst>
          </p:cNvPr>
          <p:cNvSpPr txBox="1"/>
          <p:nvPr/>
        </p:nvSpPr>
        <p:spPr>
          <a:xfrm>
            <a:off x="849084" y="1729572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Surveys &amp; Questionnaires </a:t>
            </a:r>
          </a:p>
          <a:p>
            <a:r>
              <a:rPr lang="en-US" sz="28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potential large number of users </a:t>
            </a:r>
          </a:p>
          <a:p>
            <a:r>
              <a:rPr lang="en-US" sz="2800" b="0" i="1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online messengers, leaflets</a:t>
            </a:r>
            <a:endParaRPr lang="en-UZ" sz="2800" i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2FBA9-B202-EBAE-B8B7-D0ACB06BBDE7}"/>
              </a:ext>
            </a:extLst>
          </p:cNvPr>
          <p:cNvSpPr txBox="1"/>
          <p:nvPr/>
        </p:nvSpPr>
        <p:spPr>
          <a:xfrm>
            <a:off x="772884" y="3545454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Cases &amp; Scenarios </a:t>
            </a:r>
          </a:p>
          <a:p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</a:rPr>
              <a:t>Many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 examples and 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</a:rPr>
              <a:t>best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 practices</a:t>
            </a:r>
            <a:endParaRPr lang="en-UZ" sz="2800" i="1" dirty="0"/>
          </a:p>
        </p:txBody>
      </p:sp>
    </p:spTree>
    <p:extLst>
      <p:ext uri="{BB962C8B-B14F-4D97-AF65-F5344CB8AC3E}">
        <p14:creationId xmlns:p14="http://schemas.microsoft.com/office/powerpoint/2010/main" val="33560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F79A0-CEC7-AE08-94D3-7BD7F9BA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5E35-88E2-D9B9-BC08-C624C6B71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11604171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</a:t>
            </a:r>
            <a:r>
              <a:rPr lang="en-US" sz="80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AC498-A4AF-F662-D6B9-FE4606D56583}"/>
              </a:ext>
            </a:extLst>
          </p:cNvPr>
          <p:cNvSpPr txBox="1"/>
          <p:nvPr/>
        </p:nvSpPr>
        <p:spPr>
          <a:xfrm>
            <a:off x="7886700" y="710352"/>
            <a:ext cx="4040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Inconsistencies</a:t>
            </a:r>
            <a:endParaRPr lang="en-US" sz="2000" b="0" i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Z" sz="2000" i="1" dirty="0">
                <a:solidFill>
                  <a:srgbClr val="C00000"/>
                </a:solidFill>
              </a:rPr>
              <a:t>order cancelation, payment 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019A9-FE3C-ABD1-37EB-67547DD0C83E}"/>
              </a:ext>
            </a:extLst>
          </p:cNvPr>
          <p:cNvSpPr txBox="1"/>
          <p:nvPr/>
        </p:nvSpPr>
        <p:spPr>
          <a:xfrm>
            <a:off x="7878534" y="2126754"/>
            <a:ext cx="38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Ambiguities 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w</a:t>
            </a:r>
            <a:r>
              <a:rPr lang="en-UZ" sz="2000" i="1" dirty="0">
                <a:solidFill>
                  <a:srgbClr val="C00000"/>
                </a:solidFill>
              </a:rPr>
              <a:t>rong EDT or doubling total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63ED-D8F4-F472-0360-4FABBBE37DFE}"/>
              </a:ext>
            </a:extLst>
          </p:cNvPr>
          <p:cNvSpPr txBox="1"/>
          <p:nvPr/>
        </p:nvSpPr>
        <p:spPr>
          <a:xfrm>
            <a:off x="7878534" y="3315475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Feasibilities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free delivery or discounts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8F91E2-3133-C657-1744-96CA363B5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75735"/>
              </p:ext>
            </p:extLst>
          </p:nvPr>
        </p:nvGraphicFramePr>
        <p:xfrm>
          <a:off x="241301" y="228600"/>
          <a:ext cx="72643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168">
                  <a:extLst>
                    <a:ext uri="{9D8B030D-6E8A-4147-A177-3AD203B41FA5}">
                      <a16:colId xmlns:a16="http://schemas.microsoft.com/office/drawing/2014/main" val="2860508838"/>
                    </a:ext>
                  </a:extLst>
                </a:gridCol>
                <a:gridCol w="2984231">
                  <a:extLst>
                    <a:ext uri="{9D8B030D-6E8A-4147-A177-3AD203B41FA5}">
                      <a16:colId xmlns:a16="http://schemas.microsoft.com/office/drawing/2014/main" val="543422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Z" dirty="0"/>
                        <a:t>Functional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Non-functional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Register or login with </a:t>
                      </a:r>
                      <a:r>
                        <a:rPr lang="en-UZ" b="1" dirty="0"/>
                        <a:t>Google or Telegram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at least </a:t>
                      </a:r>
                      <a:r>
                        <a:rPr lang="en-US" b="1" dirty="0"/>
                        <a:t>100,000 </a:t>
                      </a:r>
                      <a:r>
                        <a:rPr lang="en-US" b="0" dirty="0"/>
                        <a:t>concurrent users </a:t>
                      </a:r>
                      <a:r>
                        <a:rPr lang="en-US" dirty="0"/>
                        <a:t>without performance issues</a:t>
                      </a:r>
                      <a:endParaRPr lang="en-U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5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Roles: </a:t>
                      </a:r>
                      <a:r>
                        <a:rPr lang="en-UZ" dirty="0">
                          <a:solidFill>
                            <a:srgbClr val="0070C0"/>
                          </a:solidFill>
                        </a:rPr>
                        <a:t>client</a:t>
                      </a:r>
                      <a:r>
                        <a:rPr lang="en-UZ" dirty="0"/>
                        <a:t> ordering, </a:t>
                      </a:r>
                      <a:r>
                        <a:rPr lang="en-UZ" dirty="0">
                          <a:solidFill>
                            <a:srgbClr val="0070C0"/>
                          </a:solidFill>
                        </a:rPr>
                        <a:t>restaurant</a:t>
                      </a:r>
                      <a:r>
                        <a:rPr lang="en-UZ" dirty="0"/>
                        <a:t> accepting orders and provide to </a:t>
                      </a:r>
                      <a:r>
                        <a:rPr lang="en-UZ" dirty="0">
                          <a:solidFill>
                            <a:srgbClr val="0070C0"/>
                          </a:solidFill>
                        </a:rPr>
                        <a:t>deliverer</a:t>
                      </a:r>
                      <a:r>
                        <a:rPr lang="en-UZ" dirty="0"/>
                        <a:t> carrying the </a:t>
                      </a:r>
                      <a:r>
                        <a:rPr lang="en-UZ" b="1" dirty="0"/>
                        <a:t>order from A to B</a:t>
                      </a:r>
                      <a:r>
                        <a:rPr lang="en-UZ" dirty="0"/>
                        <a:t>.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Response time is up to </a:t>
                      </a:r>
                      <a:r>
                        <a:rPr lang="en-UZ" b="1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One order can include two,more items.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Order confirmation is in </a:t>
                      </a:r>
                      <a:r>
                        <a:rPr lang="en-UZ" b="1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Statuses of order presents the real process of food delivery: </a:t>
                      </a:r>
                      <a:r>
                        <a:rPr lang="en-UZ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pending,payment,  cooking, onway, done, cancelled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horizontal scaling </a:t>
                      </a:r>
                      <a:r>
                        <a:rPr lang="en-US" dirty="0"/>
                        <a:t>using </a:t>
                      </a:r>
                      <a:r>
                        <a:rPr lang="en-US" b="0" dirty="0"/>
                        <a:t>cloud services (AWS, Azure, GCP)</a:t>
                      </a:r>
                      <a:endParaRPr lang="en-U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4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Ranking system for restaurants and EDT (Estimated Delivery Time) based on distance and traffic (Kakao Map)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Should support </a:t>
                      </a:r>
                      <a:r>
                        <a:rPr lang="en-UZ" b="1" dirty="0"/>
                        <a:t>muliple langues</a:t>
                      </a:r>
                      <a:r>
                        <a:rPr lang="en-UZ" dirty="0"/>
                        <a:t>, Korean, Uzbek, English, Russian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A0D1-D486-BD3C-D099-B3F08E527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648F-CDB8-7C75-8D2A-57DA47D4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11604171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FDE7F-C138-DE4C-F658-870EDBB4CCB1}"/>
              </a:ext>
            </a:extLst>
          </p:cNvPr>
          <p:cNvSpPr txBox="1"/>
          <p:nvPr/>
        </p:nvSpPr>
        <p:spPr>
          <a:xfrm>
            <a:off x="457199" y="228600"/>
            <a:ext cx="7099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Software Requirement Specification (SRS)</a:t>
            </a:r>
            <a:endParaRPr lang="en-UZ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EEF45-06BC-CBEB-9210-2F2A2AEBDF92}"/>
              </a:ext>
            </a:extLst>
          </p:cNvPr>
          <p:cNvSpPr txBox="1"/>
          <p:nvPr/>
        </p:nvSpPr>
        <p:spPr>
          <a:xfrm>
            <a:off x="546100" y="1257300"/>
            <a:ext cx="707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3200" dirty="0"/>
              <a:t>SRS Document Standart: </a:t>
            </a:r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inter-regular"/>
              </a:rPr>
              <a:t>IEEE 830-1998</a:t>
            </a:r>
            <a:endParaRPr lang="en-UZ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5F81F-13CC-361D-EBAC-856E89AF76F3}"/>
              </a:ext>
            </a:extLst>
          </p:cNvPr>
          <p:cNvSpPr txBox="1"/>
          <p:nvPr/>
        </p:nvSpPr>
        <p:spPr>
          <a:xfrm>
            <a:off x="546100" y="1938139"/>
            <a:ext cx="11315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2400" dirty="0"/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sz="2400" dirty="0"/>
              <a:t>Budget: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sz="2400" dirty="0"/>
              <a:t>Deadline: Final product through </a:t>
            </a:r>
            <a:r>
              <a:rPr lang="en-UZ" sz="2400" dirty="0">
                <a:solidFill>
                  <a:schemeClr val="accent2">
                    <a:lumMod val="50000"/>
                  </a:schemeClr>
                </a:solidFill>
              </a:rPr>
              <a:t>20.05.2025</a:t>
            </a:r>
            <a:endParaRPr lang="en-U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echnical limitations: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FastAPI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for backend, MongoDB data storage, Microsoft Azure to deploy, Kafka for notifications, Kakao Map (routing, EDT), Stripe, Kakao Pay for paying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endParaRPr lang="en-UZ" sz="2400" dirty="0"/>
          </a:p>
        </p:txBody>
      </p:sp>
    </p:spTree>
    <p:extLst>
      <p:ext uri="{BB962C8B-B14F-4D97-AF65-F5344CB8AC3E}">
        <p14:creationId xmlns:p14="http://schemas.microsoft.com/office/powerpoint/2010/main" val="2211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6C1BD-506C-3194-99B8-76939929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0751-958A-8D54-CD2A-888345C6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66307"/>
            <a:ext cx="11604171" cy="126309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Requirement</a:t>
            </a:r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E81C7-8975-903B-5C0D-943C1146C0BA}"/>
              </a:ext>
            </a:extLst>
          </p:cNvPr>
          <p:cNvSpPr txBox="1"/>
          <p:nvPr/>
        </p:nvSpPr>
        <p:spPr>
          <a:xfrm>
            <a:off x="638465" y="795635"/>
            <a:ext cx="11315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4400" dirty="0"/>
              <a:t>Meetup with restaurant owners: </a:t>
            </a:r>
            <a:r>
              <a:rPr lang="en-UZ" sz="4400" dirty="0">
                <a:solidFill>
                  <a:schemeClr val="accent3">
                    <a:lumMod val="75000"/>
                  </a:schemeClr>
                </a:solidFill>
              </a:rPr>
              <a:t>25.03.2025</a:t>
            </a:r>
          </a:p>
          <a:p>
            <a:r>
              <a:rPr lang="en-UZ" sz="4400" dirty="0"/>
              <a:t>Reviews from users: </a:t>
            </a:r>
            <a:r>
              <a:rPr lang="en-UZ" sz="4400" dirty="0">
                <a:solidFill>
                  <a:schemeClr val="accent2">
                    <a:lumMod val="75000"/>
                  </a:schemeClr>
                </a:solidFill>
              </a:rPr>
              <a:t>YouTube, Instagram</a:t>
            </a:r>
          </a:p>
          <a:p>
            <a:r>
              <a:rPr lang="en-UZ" sz="4400" dirty="0"/>
              <a:t>Checking testability: Meeting with developers</a:t>
            </a:r>
          </a:p>
        </p:txBody>
      </p:sp>
    </p:spTree>
    <p:extLst>
      <p:ext uri="{BB962C8B-B14F-4D97-AF65-F5344CB8AC3E}">
        <p14:creationId xmlns:p14="http://schemas.microsoft.com/office/powerpoint/2010/main" val="40388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vel">
  <a:themeElements>
    <a:clrScheme name="Bevel">
      <a:dk1>
        <a:srgbClr val="090909"/>
      </a:dk1>
      <a:lt1>
        <a:sysClr val="window" lastClr="FFFFFF"/>
      </a:lt1>
      <a:dk2>
        <a:srgbClr val="1D1D1D"/>
      </a:dk2>
      <a:lt2>
        <a:srgbClr val="F1F2F3"/>
      </a:lt2>
      <a:accent1>
        <a:srgbClr val="2A38D5"/>
      </a:accent1>
      <a:accent2>
        <a:srgbClr val="F15928"/>
      </a:accent2>
      <a:accent3>
        <a:srgbClr val="00B4E6"/>
      </a:accent3>
      <a:accent4>
        <a:srgbClr val="0372FF"/>
      </a:accent4>
      <a:accent5>
        <a:srgbClr val="9196F3"/>
      </a:accent5>
      <a:accent6>
        <a:srgbClr val="90A0AD"/>
      </a:accent6>
      <a:hlink>
        <a:srgbClr val="F15928"/>
      </a:hlink>
      <a:folHlink>
        <a:srgbClr val="00B4E6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_win32_DN_V2" id="{35DA499A-085A-4E3E-92EC-48B4922E938B}" vid="{14DDC8D4-282F-4E4E-AFE2-B9DA7AC991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158E40-F7DA-40AB-8148-7BFE214862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6DB660-963C-494F-94DE-7146A8B0492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E80FF7E-CA47-446F-8D7B-99E0A289B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Bevel</Template>
  <TotalTime>189</TotalTime>
  <Words>404</Words>
  <Application>Microsoft Macintosh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inter-regular</vt:lpstr>
      <vt:lpstr>NanumGothic</vt:lpstr>
      <vt:lpstr>Aptos</vt:lpstr>
      <vt:lpstr>Arial</vt:lpstr>
      <vt:lpstr>Bierstadt</vt:lpstr>
      <vt:lpstr>Calibri</vt:lpstr>
      <vt:lpstr>Calibri Light</vt:lpstr>
      <vt:lpstr>Wingdings</vt:lpstr>
      <vt:lpstr>Bevel</vt:lpstr>
      <vt:lpstr>Food Delivery Application (Requirements)</vt:lpstr>
      <vt:lpstr>Agenda</vt:lpstr>
      <vt:lpstr>Introduction</vt:lpstr>
      <vt:lpstr>MAIN GOAL</vt:lpstr>
      <vt:lpstr>REQUIREMENT STEPS</vt:lpstr>
      <vt:lpstr>REQUIREMENT GATHERING</vt:lpstr>
      <vt:lpstr>REQUIREMENT ANALYSIS</vt:lpstr>
      <vt:lpstr>SPECIFICATIONS</vt:lpstr>
      <vt:lpstr>Requirement VALIDATION</vt:lpstr>
      <vt:lpstr>Requirement Management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유수프존</dc:creator>
  <cp:lastModifiedBy>유수프존</cp:lastModifiedBy>
  <cp:revision>2</cp:revision>
  <dcterms:created xsi:type="dcterms:W3CDTF">2025-03-17T05:18:26Z</dcterms:created>
  <dcterms:modified xsi:type="dcterms:W3CDTF">2025-03-17T15:12:45Z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