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99" r:id="rId7"/>
    <p:sldId id="288" r:id="rId8"/>
    <p:sldId id="289" r:id="rId9"/>
    <p:sldId id="297" r:id="rId10"/>
    <p:sldId id="300" r:id="rId11"/>
    <p:sldId id="290" r:id="rId12"/>
    <p:sldId id="301" r:id="rId13"/>
    <p:sldId id="302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1" autoAdjust="0"/>
    <p:restoredTop sz="95672" autoAdjust="0"/>
  </p:normalViewPr>
  <p:slideViewPr>
    <p:cSldViewPr snapToGrid="0">
      <p:cViewPr>
        <p:scale>
          <a:sx n="101" d="100"/>
          <a:sy n="101" d="100"/>
        </p:scale>
        <p:origin x="240" y="80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6AD1-B383-39F1-3CF1-92AA1355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5E12FF-4E0D-738D-567E-CF230A294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BB3ACC-D5BE-9DBD-A505-8F747A124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97D7D-3282-077A-D286-5983BB01C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0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E52E0-ADDC-C136-48BA-38F1B528A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45A59C-0C3E-DCEF-9C2B-08D4606FB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BAFC49-A45E-C9A8-F279-A5CECE873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885E-DCAA-E180-3A95-0774304A2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4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A9E7C-C196-8DDB-C906-1D4DBC6F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F1AFC-1754-CF30-59E5-3F79ECEF7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0FBA03-245C-88CA-22BE-C12A49EEB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44C10-1830-6DB3-66D2-07BC28691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2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75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Web Programming</a:t>
            </a:r>
            <a:br>
              <a:rPr lang="en-US" dirty="0"/>
            </a:br>
            <a:r>
              <a:rPr lang="en-US" dirty="0"/>
              <a:t>Assignment #2</a:t>
            </a:r>
          </a:p>
        </p:txBody>
      </p:sp>
      <p:sp>
        <p:nvSpPr>
          <p:cNvPr id="4" name="副标题 7">
            <a:extLst>
              <a:ext uri="{FF2B5EF4-FFF2-40B4-BE49-F238E27FC236}">
                <a16:creationId xmlns:a16="http://schemas.microsoft.com/office/drawing/2014/main" id="{5C63BCC6-8460-898C-ADAB-46A7AB35CC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598804" y="4675393"/>
            <a:ext cx="6359392" cy="14695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i="1" dirty="0">
                <a:solidFill>
                  <a:schemeClr val="accent4"/>
                </a:solidFill>
              </a:rPr>
              <a:t>Name: </a:t>
            </a:r>
            <a:r>
              <a:rPr lang="en-US" altLang="zh-CN" sz="1800" i="1" dirty="0" err="1">
                <a:solidFill>
                  <a:schemeClr val="accent4"/>
                </a:solidFill>
              </a:rPr>
              <a:t>Akhmedov</a:t>
            </a:r>
            <a:r>
              <a:rPr lang="en-US" altLang="zh-CN" sz="1800" i="1" dirty="0">
                <a:solidFill>
                  <a:schemeClr val="accent4"/>
                </a:solidFill>
              </a:rPr>
              <a:t> </a:t>
            </a:r>
            <a:r>
              <a:rPr lang="en-US" altLang="zh-CN" sz="1800" b="1" i="1" dirty="0" err="1">
                <a:solidFill>
                  <a:schemeClr val="accent4"/>
                </a:solidFill>
              </a:rPr>
              <a:t>Yusufjon</a:t>
            </a:r>
            <a:r>
              <a:rPr lang="en-US" altLang="zh-CN" sz="1800" i="1" dirty="0">
                <a:solidFill>
                  <a:schemeClr val="accent4"/>
                </a:solidFill>
              </a:rPr>
              <a:t> Muhammad </a:t>
            </a:r>
            <a:r>
              <a:rPr lang="en-US" altLang="zh-CN" sz="1800" i="1" dirty="0" err="1">
                <a:solidFill>
                  <a:schemeClr val="accent4"/>
                </a:solidFill>
              </a:rPr>
              <a:t>ugli</a:t>
            </a:r>
            <a:r>
              <a:rPr lang="en-US" altLang="zh-CN" sz="1800" i="1" dirty="0">
                <a:solidFill>
                  <a:schemeClr val="accent4"/>
                </a:solidFill>
              </a:rPr>
              <a:t> 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i="1" dirty="0">
                <a:solidFill>
                  <a:schemeClr val="accent4"/>
                </a:solidFill>
              </a:rPr>
              <a:t>Major: </a:t>
            </a:r>
            <a:r>
              <a:rPr lang="en-US" altLang="zh-CN" sz="1800" b="1" i="1" dirty="0">
                <a:solidFill>
                  <a:schemeClr val="accent4"/>
                </a:solidFill>
              </a:rPr>
              <a:t>Computer Engineering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i="1" dirty="0">
                <a:solidFill>
                  <a:schemeClr val="accent4"/>
                </a:solidFill>
              </a:rPr>
              <a:t>Student Number: </a:t>
            </a:r>
            <a:r>
              <a:rPr lang="en-US" altLang="zh-CN" sz="1800" b="1" i="1" dirty="0">
                <a:solidFill>
                  <a:schemeClr val="accent4"/>
                </a:solidFill>
              </a:rPr>
              <a:t>202438404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1800" dirty="0">
              <a:solidFill>
                <a:schemeClr val="accent4"/>
              </a:solidFill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accent4"/>
                </a:solidFill>
              </a:rPr>
              <a:t>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3E822-C07F-92B2-04AE-F318DB6E40EE}"/>
              </a:ext>
            </a:extLst>
          </p:cNvPr>
          <p:cNvSpPr txBox="1"/>
          <p:nvPr/>
        </p:nvSpPr>
        <p:spPr>
          <a:xfrm>
            <a:off x="7672039" y="5675971"/>
            <a:ext cx="3028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dirty="0">
                <a:solidFill>
                  <a:schemeClr val="accent4"/>
                </a:solidFill>
              </a:rPr>
              <a:t>Due date: 2025.03.31</a:t>
            </a:r>
          </a:p>
          <a:p>
            <a:r>
              <a:rPr lang="en-UZ" dirty="0">
                <a:solidFill>
                  <a:schemeClr val="accent4"/>
                </a:solidFill>
              </a:rPr>
              <a:t>Submission date: 2025.03.28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78349-BD8E-E8F9-F8F9-2ADD244E2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202A-15EA-2E66-F843-E9183FA6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1" y="2935941"/>
            <a:ext cx="2626658" cy="98611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0A3598-C5B4-272F-E51E-2F1C8029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36" y="466282"/>
            <a:ext cx="6933164" cy="592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2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384" y="482600"/>
            <a:ext cx="10643508" cy="1663699"/>
          </a:xfrm>
        </p:spPr>
        <p:txBody>
          <a:bodyPr/>
          <a:lstStyle/>
          <a:p>
            <a:r>
              <a:rPr lang="en-US" dirty="0"/>
              <a:t>Question 4</a:t>
            </a:r>
            <a:br>
              <a:rPr lang="en-US" dirty="0"/>
            </a:br>
            <a:r>
              <a:rPr lang="en-US" sz="2400" dirty="0">
                <a:effectLst/>
                <a:latin typeface="Helvetica" pitchFamily="2" charset="0"/>
              </a:rPr>
              <a:t>Why external CSS is better than inline and internal. Please write answer with 2~3 sentences only.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>
            <a:normAutofit/>
          </a:bodyPr>
          <a:lstStyle/>
          <a:p>
            <a:r>
              <a:rPr lang="en-US" sz="2400" dirty="0"/>
              <a:t>External CSS files can be cached by browser reducing load time. They also can be applied for multiple pages globally providing faster development time and will be easy to update.</a:t>
            </a:r>
          </a:p>
        </p:txBody>
      </p:sp>
      <p:pic>
        <p:nvPicPr>
          <p:cNvPr id="8" name="Picture Placeholder 7" descr="A blue and white logo&#10;&#10;Description automatically generated">
            <a:extLst>
              <a:ext uri="{FF2B5EF4-FFF2-40B4-BE49-F238E27FC236}">
                <a16:creationId xmlns:a16="http://schemas.microsoft.com/office/drawing/2014/main" id="{7B75F2FB-926F-25A9-AAC3-11D0DA3AC5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981" r="169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Question 1.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110B63-4DF4-365D-C098-74AC8FAF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64" y="1846436"/>
            <a:ext cx="5999845" cy="470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BC116-AF5F-B18B-9377-E8C5C7E709FA}"/>
              </a:ext>
            </a:extLst>
          </p:cNvPr>
          <p:cNvSpPr txBox="1"/>
          <p:nvPr/>
        </p:nvSpPr>
        <p:spPr>
          <a:xfrm>
            <a:off x="7622941" y="1846436"/>
            <a:ext cx="41807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/>
                <a:latin typeface="Helvetica" pitchFamily="2" charset="0"/>
              </a:rPr>
              <a:t>Write an HTML code and display your biography in the below format. Please apply relevant CSS to name (Times New Roman font, alignment: right), nationality (align left), and other formation (solid blue border, etc.)</a:t>
            </a:r>
            <a:endParaRPr lang="en-UZ" sz="2400" i="1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DAC4-36FB-3E13-FE36-1D72568CF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509488"/>
            <a:ext cx="5932553" cy="2919512"/>
          </a:xfrm>
        </p:spPr>
        <p:txBody>
          <a:bodyPr/>
          <a:lstStyle/>
          <a:p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&lt;!doctype html&gt; &lt;html lang=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en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&gt; &lt;head&gt; &lt;title&gt;Short Biography&lt;/title&gt; &lt;link 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rel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=stylesheet 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href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=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style.css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&gt; &lt;/head&gt; &lt;body&gt; &lt;span id=title&gt; Short Biography &lt;/span&gt; &lt;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img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 align=right id=portrait 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src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=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portrait.png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 alt="My portrait image"&gt; &lt;div id=text&gt; &lt;div id=name&gt;&lt;b&gt;Name:&lt;/b&gt;&lt;u&gt;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Yusufjon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&lt;/u&gt;&lt;/div&gt; &lt;div id=nationality&gt; &lt;span style=color:#39c176&gt;Nationality&lt;/span&gt; &lt;span style=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color:red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&gt;: &lt;/span&gt; &lt;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img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 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src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=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flag.png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 height=35 alt="Nationality flag"&gt; &lt;/div&gt; &lt;/div&gt; &lt;div id=info&gt; Semester: 2&lt;sup&gt;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nd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&lt;/sup&gt; &lt;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br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&gt; Address: 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Seongnam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 &lt;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br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&gt; University name: </a:t>
            </a:r>
            <a:r>
              <a:rPr lang="en-US" sz="1800" b="0" i="0" dirty="0" err="1">
                <a:solidFill>
                  <a:srgbClr val="0070C0"/>
                </a:solidFill>
                <a:effectLst/>
                <a:latin typeface="proxima-nova"/>
              </a:rPr>
              <a:t>Gachon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proxima-nova"/>
              </a:rPr>
              <a:t> University &lt;/div&gt; &lt;/body&gt; &lt;/html&gt;</a:t>
            </a:r>
            <a:endParaRPr lang="en-UZ" sz="44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07BB3-3AAF-9670-988B-83CE243D2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29000"/>
            <a:ext cx="6220277" cy="291951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@import </a:t>
            </a:r>
            <a:r>
              <a:rPr lang="en-US" dirty="0" err="1">
                <a:solidFill>
                  <a:srgbClr val="7030A0"/>
                </a:solidFill>
              </a:rPr>
              <a:t>url</a:t>
            </a:r>
            <a:r>
              <a:rPr lang="en-US" dirty="0">
                <a:solidFill>
                  <a:srgbClr val="7030A0"/>
                </a:solidFill>
              </a:rPr>
              <a:t>(https://</a:t>
            </a:r>
            <a:r>
              <a:rPr lang="en-US" dirty="0" err="1">
                <a:solidFill>
                  <a:srgbClr val="7030A0"/>
                </a:solidFill>
              </a:rPr>
              <a:t>fonts.googleapis.com</a:t>
            </a:r>
            <a:r>
              <a:rPr lang="en-US" dirty="0">
                <a:solidFill>
                  <a:srgbClr val="7030A0"/>
                </a:solidFill>
              </a:rPr>
              <a:t>/css2?family=Rubik:ital,wght@0,300..900;1,300..900&amp;display=swap);#</a:t>
            </a:r>
            <a:r>
              <a:rPr lang="en-US" dirty="0" err="1">
                <a:solidFill>
                  <a:srgbClr val="7030A0"/>
                </a:solidFill>
              </a:rPr>
              <a:t>info,body</a:t>
            </a:r>
            <a:r>
              <a:rPr lang="en-US" dirty="0">
                <a:solidFill>
                  <a:srgbClr val="7030A0"/>
                </a:solidFill>
              </a:rPr>
              <a:t>{padding:1rem}#header{height:45vh}#title{font-size:12vh;color:#0070c0;font-family:sans-serif}#</a:t>
            </a:r>
            <a:r>
              <a:rPr lang="en-US" dirty="0" err="1">
                <a:solidFill>
                  <a:srgbClr val="7030A0"/>
                </a:solidFill>
              </a:rPr>
              <a:t>info,#nationality,#text</a:t>
            </a:r>
            <a:r>
              <a:rPr lang="en-US" dirty="0">
                <a:solidFill>
                  <a:srgbClr val="7030A0"/>
                </a:solidFill>
              </a:rPr>
              <a:t>{font-size:5vh}#portrait{width:30vh;border:1px solid #000}#text{margin-top:27vh}#name{</a:t>
            </a:r>
            <a:r>
              <a:rPr lang="en-US" dirty="0" err="1">
                <a:solidFill>
                  <a:srgbClr val="7030A0"/>
                </a:solidFill>
              </a:rPr>
              <a:t>font-family:"Times</a:t>
            </a:r>
            <a:r>
              <a:rPr lang="en-US" dirty="0">
                <a:solidFill>
                  <a:srgbClr val="7030A0"/>
                </a:solidFill>
              </a:rPr>
              <a:t> New Roman",</a:t>
            </a:r>
            <a:r>
              <a:rPr lang="en-US" dirty="0" err="1">
                <a:solidFill>
                  <a:srgbClr val="7030A0"/>
                </a:solidFill>
              </a:rPr>
              <a:t>Times,serif;text-align:right</a:t>
            </a:r>
            <a:r>
              <a:rPr lang="en-US" dirty="0">
                <a:solidFill>
                  <a:srgbClr val="7030A0"/>
                </a:solidFill>
              </a:rPr>
              <a:t>}#nationality{</a:t>
            </a:r>
            <a:r>
              <a:rPr lang="en-US" dirty="0" err="1">
                <a:solidFill>
                  <a:srgbClr val="7030A0"/>
                </a:solidFill>
              </a:rPr>
              <a:t>display:flex;align-items:center;font-family</a:t>
            </a:r>
            <a:r>
              <a:rPr lang="en-US" dirty="0">
                <a:solidFill>
                  <a:srgbClr val="7030A0"/>
                </a:solidFill>
              </a:rPr>
              <a:t>:'Franklin Gothic </a:t>
            </a:r>
            <a:r>
              <a:rPr lang="en-US" dirty="0" err="1">
                <a:solidFill>
                  <a:srgbClr val="7030A0"/>
                </a:solidFill>
              </a:rPr>
              <a:t>Medium','Arial</a:t>
            </a:r>
            <a:r>
              <a:rPr lang="en-US" dirty="0">
                <a:solidFill>
                  <a:srgbClr val="7030A0"/>
                </a:solidFill>
              </a:rPr>
              <a:t> Narrow',</a:t>
            </a:r>
            <a:r>
              <a:rPr lang="en-US" dirty="0" err="1">
                <a:solidFill>
                  <a:srgbClr val="7030A0"/>
                </a:solidFill>
              </a:rPr>
              <a:t>Arial,sans</a:t>
            </a:r>
            <a:r>
              <a:rPr lang="en-US" dirty="0">
                <a:solidFill>
                  <a:srgbClr val="7030A0"/>
                </a:solidFill>
              </a:rPr>
              <a:t>-serif}#nationality </a:t>
            </a:r>
            <a:r>
              <a:rPr lang="en-US" dirty="0" err="1">
                <a:solidFill>
                  <a:srgbClr val="7030A0"/>
                </a:solidFill>
              </a:rPr>
              <a:t>img</a:t>
            </a:r>
            <a:r>
              <a:rPr lang="en-US" dirty="0">
                <a:solidFill>
                  <a:srgbClr val="7030A0"/>
                </a:solidFill>
              </a:rPr>
              <a:t>{margin-left:10px}#info{border:2px solid #0070c0;width:fit-content;margin:10vh auto;font-family:Rubik,sans-serif;font-weight:400}</a:t>
            </a:r>
            <a:endParaRPr lang="en-UZ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48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1" y="2935941"/>
            <a:ext cx="2626658" cy="98611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F2D0A-908C-0F22-27A1-AC7C8122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69" y="343342"/>
            <a:ext cx="7772400" cy="61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F77A976-138A-C09F-4A5F-F1D018F90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2" y="259355"/>
            <a:ext cx="11040036" cy="63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C7B67B3-9558-61A9-47E0-20017EBF6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5004"/>
            <a:ext cx="12192000" cy="706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128B2-7532-6B78-ABB2-2E406B8AC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1A17-F998-70E1-56AF-7E0AEA26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1" y="2935941"/>
            <a:ext cx="2626658" cy="98611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9AD3276-9564-E9C8-700F-2BA675B3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94" y="499868"/>
            <a:ext cx="7044106" cy="58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96A1590-F7B4-22BD-FD54-5E60690E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565950"/>
            <a:ext cx="10386867" cy="34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1E21C-B0DE-C638-39DC-07BA5C496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FD804DA-E938-8B39-1A98-894BE9C8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28" y="660400"/>
            <a:ext cx="12208528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7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Macintosh PowerPoint</Application>
  <PresentationFormat>Widescreen</PresentationFormat>
  <Paragraphs>28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proxima-nova</vt:lpstr>
      <vt:lpstr>Arial</vt:lpstr>
      <vt:lpstr>Calibri</vt:lpstr>
      <vt:lpstr>Helvetica</vt:lpstr>
      <vt:lpstr>Tenorite</vt:lpstr>
      <vt:lpstr>Custom</vt:lpstr>
      <vt:lpstr>Web Programming Assignment #2</vt:lpstr>
      <vt:lpstr>Question 1.</vt:lpstr>
      <vt:lpstr>&lt;!doctype html&gt; &lt;html lang=en&gt; &lt;head&gt; &lt;title&gt;Short Biography&lt;/title&gt; &lt;link rel=stylesheet href=style.css&gt; &lt;/head&gt; &lt;body&gt; &lt;span id=title&gt; Short Biography &lt;/span&gt; &lt;img align=right id=portrait src=portrait.png alt="My portrait image"&gt; &lt;div id=text&gt; &lt;div id=name&gt;&lt;b&gt;Name:&lt;/b&gt;&lt;u&gt;Yusufjon&lt;/u&gt;&lt;/div&gt; &lt;div id=nationality&gt; &lt;span style=color:#39c176&gt;Nationality&lt;/span&gt; &lt;span style=color:red&gt;: &lt;/span&gt; &lt;img src=flag.png height=35 alt="Nationality flag"&gt; &lt;/div&gt; &lt;/div&gt; &lt;div id=info&gt; Semester: 2&lt;sup&gt;nd&lt;/sup&gt; &lt;br&gt; Address: Seongnam &lt;br&gt; University name: Gachon University &lt;/div&gt; &lt;/body&gt; &lt;/html&gt;</vt:lpstr>
      <vt:lpstr>Output</vt:lpstr>
      <vt:lpstr>PowerPoint Presentation</vt:lpstr>
      <vt:lpstr>PowerPoint Presentation</vt:lpstr>
      <vt:lpstr>Output</vt:lpstr>
      <vt:lpstr>PowerPoint Presentation</vt:lpstr>
      <vt:lpstr>PowerPoint Presentation</vt:lpstr>
      <vt:lpstr>Output</vt:lpstr>
      <vt:lpstr>Question 4 Why external CSS is better than inline and internal. Please write answer with 2~3 sentences only.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2025-03-27T17:11:06Z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