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7"/>
  </p:notesMasterIdLst>
  <p:handoutMasterIdLst>
    <p:handoutMasterId r:id="rId18"/>
  </p:handoutMasterIdLst>
  <p:sldIdLst>
    <p:sldId id="256" r:id="rId5"/>
    <p:sldId id="303" r:id="rId6"/>
    <p:sldId id="304" r:id="rId7"/>
    <p:sldId id="305" r:id="rId8"/>
    <p:sldId id="306" r:id="rId9"/>
    <p:sldId id="307" r:id="rId10"/>
    <p:sldId id="308" r:id="rId11"/>
    <p:sldId id="309" r:id="rId12"/>
    <p:sldId id="310" r:id="rId13"/>
    <p:sldId id="311" r:id="rId14"/>
    <p:sldId id="312" r:id="rId15"/>
    <p:sldId id="31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84" autoAdjust="0"/>
    <p:restoredTop sz="95672" autoAdjust="0"/>
  </p:normalViewPr>
  <p:slideViewPr>
    <p:cSldViewPr snapToGrid="0">
      <p:cViewPr varScale="1">
        <p:scale>
          <a:sx n="101" d="100"/>
          <a:sy n="101" d="100"/>
        </p:scale>
        <p:origin x="232" y="800"/>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5/19/25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5/19/25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axify.io/blog/what-is-sdlc"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1167493" y="232913"/>
            <a:ext cx="7096933" cy="3830130"/>
          </a:xfrm>
        </p:spPr>
        <p:txBody>
          <a:bodyPr/>
          <a:lstStyle/>
          <a:p>
            <a:pPr algn="l"/>
            <a:r>
              <a:rPr lang="en-US" b="1" i="0" u="none" strike="noStrike" dirty="0">
                <a:solidFill>
                  <a:srgbClr val="101828"/>
                </a:solidFill>
                <a:effectLst/>
                <a:latin typeface="Inter"/>
              </a:rPr>
              <a:t>What Is SDLC? Benefits, Phases, Comparisons</a:t>
            </a:r>
          </a:p>
        </p:txBody>
      </p:sp>
      <p:sp>
        <p:nvSpPr>
          <p:cNvPr id="4" name="副标题 7">
            <a:extLst>
              <a:ext uri="{FF2B5EF4-FFF2-40B4-BE49-F238E27FC236}">
                <a16:creationId xmlns:a16="http://schemas.microsoft.com/office/drawing/2014/main" id="{5C63BCC6-8460-898C-ADAB-46A7AB35CC5D}"/>
              </a:ext>
            </a:extLst>
          </p:cNvPr>
          <p:cNvSpPr txBox="1">
            <a:spLocks/>
          </p:cNvSpPr>
          <p:nvPr>
            <p:custDataLst>
              <p:tags r:id="rId1"/>
            </p:custDataLst>
          </p:nvPr>
        </p:nvSpPr>
        <p:spPr>
          <a:xfrm>
            <a:off x="2598804" y="4675393"/>
            <a:ext cx="6359392" cy="1469558"/>
          </a:xfrm>
          <a:prstGeom prst="rect">
            <a:avLst/>
          </a:prstGeom>
        </p:spPr>
        <p:txBody>
          <a:bodyPr/>
          <a:lstStyle>
            <a:lvl1pPr marL="228600" indent="-228600" algn="l" defTabSz="914400" rtl="0" eaLnBrk="1" latinLnBrk="0" hangingPunct="1">
              <a:lnSpc>
                <a:spcPct val="100000"/>
              </a:lnSpc>
              <a:spcBef>
                <a:spcPts val="0"/>
              </a:spcBef>
              <a:spcAft>
                <a:spcPts val="1200"/>
              </a:spcAft>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0"/>
              </a:spcBef>
              <a:spcAft>
                <a:spcPts val="1200"/>
              </a:spcAft>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0"/>
              </a:spcBef>
              <a:spcAft>
                <a:spcPts val="1200"/>
              </a:spcAft>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0"/>
              </a:spcBef>
              <a:spcAft>
                <a:spcPts val="1200"/>
              </a:spcAft>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spcAft>
                <a:spcPts val="0"/>
              </a:spcAft>
              <a:buNone/>
            </a:pPr>
            <a:r>
              <a:rPr lang="en-US" altLang="zh-CN" sz="1800" i="1" dirty="0">
                <a:solidFill>
                  <a:schemeClr val="accent4"/>
                </a:solidFill>
              </a:rPr>
              <a:t>Name: </a:t>
            </a:r>
            <a:r>
              <a:rPr lang="en-US" altLang="zh-CN" sz="1800" i="1" dirty="0" err="1">
                <a:solidFill>
                  <a:schemeClr val="accent4"/>
                </a:solidFill>
              </a:rPr>
              <a:t>Akhmedov</a:t>
            </a:r>
            <a:r>
              <a:rPr lang="en-US" altLang="zh-CN" sz="1800" i="1" dirty="0">
                <a:solidFill>
                  <a:schemeClr val="accent4"/>
                </a:solidFill>
              </a:rPr>
              <a:t> </a:t>
            </a:r>
            <a:r>
              <a:rPr lang="en-US" altLang="zh-CN" sz="1800" b="1" i="1" dirty="0" err="1">
                <a:solidFill>
                  <a:schemeClr val="accent4"/>
                </a:solidFill>
              </a:rPr>
              <a:t>Yusufjon</a:t>
            </a:r>
            <a:r>
              <a:rPr lang="en-US" altLang="zh-CN" sz="1800" i="1" dirty="0">
                <a:solidFill>
                  <a:schemeClr val="accent4"/>
                </a:solidFill>
              </a:rPr>
              <a:t> Muhammad </a:t>
            </a:r>
            <a:r>
              <a:rPr lang="en-US" altLang="zh-CN" sz="1800" i="1" dirty="0" err="1">
                <a:solidFill>
                  <a:schemeClr val="accent4"/>
                </a:solidFill>
              </a:rPr>
              <a:t>ugli</a:t>
            </a:r>
            <a:r>
              <a:rPr lang="en-US" altLang="zh-CN" sz="1800" i="1" dirty="0">
                <a:solidFill>
                  <a:schemeClr val="accent4"/>
                </a:solidFill>
              </a:rPr>
              <a:t> </a:t>
            </a:r>
          </a:p>
          <a:p>
            <a:pPr marL="0" indent="0">
              <a:lnSpc>
                <a:spcPct val="150000"/>
              </a:lnSpc>
              <a:spcAft>
                <a:spcPts val="0"/>
              </a:spcAft>
              <a:buNone/>
            </a:pPr>
            <a:r>
              <a:rPr lang="en-US" altLang="zh-CN" sz="1800" i="1" dirty="0">
                <a:solidFill>
                  <a:schemeClr val="accent4"/>
                </a:solidFill>
              </a:rPr>
              <a:t>Major: </a:t>
            </a:r>
            <a:r>
              <a:rPr lang="en-US" altLang="zh-CN" sz="1800" b="1" i="1" dirty="0">
                <a:solidFill>
                  <a:schemeClr val="accent4"/>
                </a:solidFill>
              </a:rPr>
              <a:t>Computer Engineering</a:t>
            </a:r>
          </a:p>
          <a:p>
            <a:pPr marL="0" indent="0">
              <a:lnSpc>
                <a:spcPct val="150000"/>
              </a:lnSpc>
              <a:spcAft>
                <a:spcPts val="0"/>
              </a:spcAft>
              <a:buNone/>
            </a:pPr>
            <a:r>
              <a:rPr lang="en-US" altLang="zh-CN" sz="1800" i="1" dirty="0">
                <a:solidFill>
                  <a:schemeClr val="accent4"/>
                </a:solidFill>
              </a:rPr>
              <a:t>Student Number: </a:t>
            </a:r>
            <a:r>
              <a:rPr lang="en-US" altLang="zh-CN" sz="1800" b="1" i="1" dirty="0">
                <a:solidFill>
                  <a:schemeClr val="accent4"/>
                </a:solidFill>
              </a:rPr>
              <a:t>202438404</a:t>
            </a:r>
          </a:p>
          <a:p>
            <a:pPr marL="0" indent="0">
              <a:lnSpc>
                <a:spcPct val="150000"/>
              </a:lnSpc>
              <a:spcAft>
                <a:spcPts val="0"/>
              </a:spcAft>
              <a:buNone/>
            </a:pPr>
            <a:endParaRPr lang="en-US" altLang="zh-CN" sz="1800" dirty="0">
              <a:solidFill>
                <a:schemeClr val="accent4"/>
              </a:solidFill>
            </a:endParaRPr>
          </a:p>
          <a:p>
            <a:pPr marL="0" indent="0">
              <a:lnSpc>
                <a:spcPct val="150000"/>
              </a:lnSpc>
              <a:spcAft>
                <a:spcPts val="0"/>
              </a:spcAft>
              <a:buNone/>
            </a:pPr>
            <a:r>
              <a:rPr lang="en-US" altLang="zh-CN" sz="1800" dirty="0">
                <a:solidFill>
                  <a:schemeClr val="accent4"/>
                </a:solidFill>
              </a:rPr>
              <a:t>          </a:t>
            </a:r>
          </a:p>
        </p:txBody>
      </p:sp>
      <p:sp>
        <p:nvSpPr>
          <p:cNvPr id="5" name="TextBox 4">
            <a:extLst>
              <a:ext uri="{FF2B5EF4-FFF2-40B4-BE49-F238E27FC236}">
                <a16:creationId xmlns:a16="http://schemas.microsoft.com/office/drawing/2014/main" id="{AA03E822-C07F-92B2-04AE-F318DB6E40EE}"/>
              </a:ext>
            </a:extLst>
          </p:cNvPr>
          <p:cNvSpPr txBox="1"/>
          <p:nvPr/>
        </p:nvSpPr>
        <p:spPr>
          <a:xfrm>
            <a:off x="7672039" y="5675971"/>
            <a:ext cx="3028971" cy="646331"/>
          </a:xfrm>
          <a:prstGeom prst="rect">
            <a:avLst/>
          </a:prstGeom>
          <a:noFill/>
        </p:spPr>
        <p:txBody>
          <a:bodyPr wrap="none" rtlCol="0">
            <a:spAutoFit/>
          </a:bodyPr>
          <a:lstStyle/>
          <a:p>
            <a:r>
              <a:rPr lang="en-UZ" dirty="0">
                <a:solidFill>
                  <a:schemeClr val="accent4"/>
                </a:solidFill>
              </a:rPr>
              <a:t>Due date: 2025.03.31</a:t>
            </a:r>
          </a:p>
          <a:p>
            <a:r>
              <a:rPr lang="en-UZ" dirty="0">
                <a:solidFill>
                  <a:schemeClr val="accent4"/>
                </a:solidFill>
              </a:rPr>
              <a:t>Submission date: 2025.03.28</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F1A2AD-C188-5ACA-16E7-07CED3334A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9F6265-DCB7-C9B7-B1AF-6066484C595F}"/>
              </a:ext>
            </a:extLst>
          </p:cNvPr>
          <p:cNvSpPr>
            <a:spLocks noGrp="1"/>
          </p:cNvSpPr>
          <p:nvPr>
            <p:ph type="title"/>
          </p:nvPr>
        </p:nvSpPr>
        <p:spPr/>
        <p:txBody>
          <a:bodyPr/>
          <a:lstStyle/>
          <a:p>
            <a:endParaRPr lang="en-UZ" dirty="0"/>
          </a:p>
        </p:txBody>
      </p:sp>
      <p:pic>
        <p:nvPicPr>
          <p:cNvPr id="7" name="Content Placeholder 6" descr="A blue circle with arrows&#10;&#10;Description automatically generated">
            <a:extLst>
              <a:ext uri="{FF2B5EF4-FFF2-40B4-BE49-F238E27FC236}">
                <a16:creationId xmlns:a16="http://schemas.microsoft.com/office/drawing/2014/main" id="{B09F820C-E7A0-8358-DCDA-FE2A809DA595}"/>
              </a:ext>
            </a:extLst>
          </p:cNvPr>
          <p:cNvPicPr>
            <a:picLocks noGrp="1" noChangeAspect="1"/>
          </p:cNvPicPr>
          <p:nvPr>
            <p:ph idx="1"/>
          </p:nvPr>
        </p:nvPicPr>
        <p:blipFill>
          <a:blip r:embed="rId2"/>
          <a:stretch>
            <a:fillRect/>
          </a:stretch>
        </p:blipFill>
        <p:spPr>
          <a:xfrm>
            <a:off x="0" y="700088"/>
            <a:ext cx="12192000" cy="5429810"/>
          </a:xfrm>
        </p:spPr>
      </p:pic>
    </p:spTree>
    <p:extLst>
      <p:ext uri="{BB962C8B-B14F-4D97-AF65-F5344CB8AC3E}">
        <p14:creationId xmlns:p14="http://schemas.microsoft.com/office/powerpoint/2010/main" val="3530043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D1512-74F8-32EB-426B-2AA24E079D1D}"/>
              </a:ext>
            </a:extLst>
          </p:cNvPr>
          <p:cNvSpPr>
            <a:spLocks noGrp="1"/>
          </p:cNvSpPr>
          <p:nvPr>
            <p:ph type="title"/>
          </p:nvPr>
        </p:nvSpPr>
        <p:spPr>
          <a:xfrm>
            <a:off x="970021" y="0"/>
            <a:ext cx="9779183" cy="1279906"/>
          </a:xfrm>
        </p:spPr>
        <p:txBody>
          <a:bodyPr/>
          <a:lstStyle/>
          <a:p>
            <a:r>
              <a:rPr lang="en-US" b="1" i="0" u="none" strike="noStrike" dirty="0">
                <a:solidFill>
                  <a:srgbClr val="373E47"/>
                </a:solidFill>
                <a:effectLst/>
                <a:latin typeface="Inter"/>
              </a:rPr>
              <a:t>SDLC vs. Other Lifecycle Management Methodologies</a:t>
            </a:r>
            <a:endParaRPr lang="en-UZ" dirty="0"/>
          </a:p>
        </p:txBody>
      </p:sp>
      <p:sp>
        <p:nvSpPr>
          <p:cNvPr id="4" name="TextBox 3">
            <a:extLst>
              <a:ext uri="{FF2B5EF4-FFF2-40B4-BE49-F238E27FC236}">
                <a16:creationId xmlns:a16="http://schemas.microsoft.com/office/drawing/2014/main" id="{A3711042-D7A3-8C25-6ED6-6BBA005DBB19}"/>
              </a:ext>
            </a:extLst>
          </p:cNvPr>
          <p:cNvSpPr txBox="1"/>
          <p:nvPr/>
        </p:nvSpPr>
        <p:spPr>
          <a:xfrm>
            <a:off x="970020" y="1580321"/>
            <a:ext cx="3025510" cy="1384995"/>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Agile</a:t>
            </a:r>
          </a:p>
          <a:p>
            <a:pPr algn="l"/>
            <a:r>
              <a:rPr lang="en-US" sz="1600" b="0" i="0" dirty="0">
                <a:solidFill>
                  <a:srgbClr val="475467"/>
                </a:solidFill>
                <a:effectLst/>
                <a:latin typeface="Inter"/>
              </a:rPr>
              <a:t>SDLC is a structured approach that follows a sequential process, while Agile emphasizes flexibility and iterative progress.</a:t>
            </a:r>
          </a:p>
        </p:txBody>
      </p:sp>
      <p:sp>
        <p:nvSpPr>
          <p:cNvPr id="6" name="TextBox 5">
            <a:extLst>
              <a:ext uri="{FF2B5EF4-FFF2-40B4-BE49-F238E27FC236}">
                <a16:creationId xmlns:a16="http://schemas.microsoft.com/office/drawing/2014/main" id="{D46F182A-A4E4-8C2E-6A41-79BA82AB97B6}"/>
              </a:ext>
            </a:extLst>
          </p:cNvPr>
          <p:cNvSpPr txBox="1"/>
          <p:nvPr/>
        </p:nvSpPr>
        <p:spPr>
          <a:xfrm>
            <a:off x="970020" y="3404878"/>
            <a:ext cx="3025510" cy="2616101"/>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DevOps</a:t>
            </a:r>
          </a:p>
          <a:p>
            <a:pPr algn="l"/>
            <a:r>
              <a:rPr lang="en-US" sz="1600" b="0" i="0" dirty="0">
                <a:solidFill>
                  <a:srgbClr val="475467"/>
                </a:solidFill>
                <a:effectLst/>
                <a:latin typeface="Inter"/>
              </a:rPr>
              <a:t>SDLC and DevOps both aim to streamline the software development process, but they focus on different aspects. SDLC is more about the development lifecycle, while DevOps integrates development and operations to improve deployment and maintenance.</a:t>
            </a:r>
          </a:p>
        </p:txBody>
      </p:sp>
      <p:sp>
        <p:nvSpPr>
          <p:cNvPr id="7" name="TextBox 6">
            <a:extLst>
              <a:ext uri="{FF2B5EF4-FFF2-40B4-BE49-F238E27FC236}">
                <a16:creationId xmlns:a16="http://schemas.microsoft.com/office/drawing/2014/main" id="{B80FA391-AE30-B6CC-9E84-B5FBFABF6BD6}"/>
              </a:ext>
            </a:extLst>
          </p:cNvPr>
          <p:cNvSpPr txBox="1"/>
          <p:nvPr/>
        </p:nvSpPr>
        <p:spPr>
          <a:xfrm>
            <a:off x="4514275" y="1580321"/>
            <a:ext cx="3025510" cy="1631216"/>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Lean</a:t>
            </a:r>
          </a:p>
          <a:p>
            <a:pPr algn="l"/>
            <a:r>
              <a:rPr lang="en-US" sz="1600" b="0" i="0" dirty="0">
                <a:solidFill>
                  <a:srgbClr val="475467"/>
                </a:solidFill>
                <a:effectLst/>
                <a:latin typeface="Inter"/>
              </a:rPr>
              <a:t>have different focuses. SDLC is a detailed and structured approach to software development, while Lean focuses on optimizing efficiency and minimizing waste.</a:t>
            </a:r>
          </a:p>
        </p:txBody>
      </p:sp>
      <p:sp>
        <p:nvSpPr>
          <p:cNvPr id="8" name="TextBox 7">
            <a:extLst>
              <a:ext uri="{FF2B5EF4-FFF2-40B4-BE49-F238E27FC236}">
                <a16:creationId xmlns:a16="http://schemas.microsoft.com/office/drawing/2014/main" id="{AE6C0A6A-7285-8085-4E34-3075EA577B40}"/>
              </a:ext>
            </a:extLst>
          </p:cNvPr>
          <p:cNvSpPr txBox="1"/>
          <p:nvPr/>
        </p:nvSpPr>
        <p:spPr>
          <a:xfrm>
            <a:off x="4583245" y="3404878"/>
            <a:ext cx="3025510" cy="2123658"/>
          </a:xfrm>
          <a:prstGeom prst="rect">
            <a:avLst/>
          </a:prstGeom>
          <a:noFill/>
        </p:spPr>
        <p:txBody>
          <a:bodyPr wrap="square" rtlCol="0">
            <a:spAutoFit/>
          </a:bodyPr>
          <a:lstStyle/>
          <a:p>
            <a:pPr algn="l"/>
            <a:r>
              <a:rPr lang="en-US" sz="2000" b="1" i="0" u="none" strike="noStrike" dirty="0">
                <a:solidFill>
                  <a:srgbClr val="373E47"/>
                </a:solidFill>
                <a:effectLst/>
                <a:latin typeface="Inter"/>
              </a:rPr>
              <a:t>SDLC vs. Six Sigma</a:t>
            </a:r>
          </a:p>
          <a:p>
            <a:pPr algn="l"/>
            <a:r>
              <a:rPr lang="en-US" sz="1600" b="0" i="0" dirty="0">
                <a:solidFill>
                  <a:srgbClr val="475467"/>
                </a:solidFill>
                <a:effectLst/>
                <a:latin typeface="Inter"/>
              </a:rPr>
              <a:t>SDLC and Six Sigma are methodologies that serve different purposes. SDLC is a framework for managing software development, whereas Six Sigma is a data-driven approach to improving processes and quality.</a:t>
            </a:r>
          </a:p>
        </p:txBody>
      </p:sp>
      <p:sp>
        <p:nvSpPr>
          <p:cNvPr id="10" name="TextBox 9">
            <a:extLst>
              <a:ext uri="{FF2B5EF4-FFF2-40B4-BE49-F238E27FC236}">
                <a16:creationId xmlns:a16="http://schemas.microsoft.com/office/drawing/2014/main" id="{D9CEE156-B2DD-7249-F902-FAF4BEF4BE9E}"/>
              </a:ext>
            </a:extLst>
          </p:cNvPr>
          <p:cNvSpPr txBox="1"/>
          <p:nvPr/>
        </p:nvSpPr>
        <p:spPr>
          <a:xfrm>
            <a:off x="8065760" y="2120949"/>
            <a:ext cx="3025510" cy="2616101"/>
          </a:xfrm>
          <a:prstGeom prst="rect">
            <a:avLst/>
          </a:prstGeom>
          <a:noFill/>
        </p:spPr>
        <p:txBody>
          <a:bodyPr wrap="square" rtlCol="0">
            <a:spAutoFit/>
          </a:bodyPr>
          <a:lstStyle/>
          <a:p>
            <a:r>
              <a:rPr lang="en-US" sz="2000" b="1" i="0" u="none" strike="noStrike" dirty="0">
                <a:solidFill>
                  <a:srgbClr val="373E47"/>
                </a:solidFill>
                <a:effectLst/>
                <a:latin typeface="Inter"/>
              </a:rPr>
              <a:t>SDLC vs. ITIL</a:t>
            </a:r>
          </a:p>
          <a:p>
            <a:pPr algn="l"/>
            <a:r>
              <a:rPr lang="en-US" sz="1600" b="0" i="0" dirty="0">
                <a:solidFill>
                  <a:srgbClr val="475467"/>
                </a:solidFill>
                <a:effectLst/>
                <a:latin typeface="Inter"/>
              </a:rPr>
              <a:t>SDLC and ITIL (Information Technology Infrastructure Library) are both solid methodologies for managing IT processes, but they have different scopes and focuses. SDLC focuses on software development, while ITIL provides a framework for delivering IT services.</a:t>
            </a:r>
          </a:p>
        </p:txBody>
      </p:sp>
    </p:spTree>
    <p:extLst>
      <p:ext uri="{BB962C8B-B14F-4D97-AF65-F5344CB8AC3E}">
        <p14:creationId xmlns:p14="http://schemas.microsoft.com/office/powerpoint/2010/main" val="1670049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8">
                                            <p:txEl>
                                              <p:pRg st="0" end="0"/>
                                            </p:txEl>
                                          </p:spTgt>
                                        </p:tgtEl>
                                        <p:attrNameLst>
                                          <p:attrName>style.visibility</p:attrName>
                                        </p:attrNameLst>
                                      </p:cBhvr>
                                      <p:to>
                                        <p:strVal val="visible"/>
                                      </p:to>
                                    </p:set>
                                    <p:animEffect transition="in" filter="dissolve">
                                      <p:cBhvr>
                                        <p:cTn id="22" dur="500"/>
                                        <p:tgtEl>
                                          <p:spTgt spid="8">
                                            <p:txEl>
                                              <p:pRg st="0" end="0"/>
                                            </p:txEl>
                                          </p:spTgt>
                                        </p:tgtEl>
                                      </p:cBhvr>
                                    </p:animEffect>
                                  </p:childTnLst>
                                </p:cTn>
                              </p:par>
                              <p:par>
                                <p:cTn id="23" presetID="9" presetClass="entr" presetSubtype="0" fill="hold" nodeType="withEffect">
                                  <p:stCondLst>
                                    <p:cond delay="0"/>
                                  </p:stCondLst>
                                  <p:childTnLst>
                                    <p:set>
                                      <p:cBhvr>
                                        <p:cTn id="24" dur="1" fill="hold">
                                          <p:stCondLst>
                                            <p:cond delay="0"/>
                                          </p:stCondLst>
                                        </p:cTn>
                                        <p:tgtEl>
                                          <p:spTgt spid="8">
                                            <p:txEl>
                                              <p:pRg st="1" end="1"/>
                                            </p:txEl>
                                          </p:spTgt>
                                        </p:tgtEl>
                                        <p:attrNameLst>
                                          <p:attrName>style.visibility</p:attrName>
                                        </p:attrNameLst>
                                      </p:cBhvr>
                                      <p:to>
                                        <p:strVal val="visible"/>
                                      </p:to>
                                    </p:set>
                                    <p:animEffect transition="in" filter="dissolve">
                                      <p:cBhvr>
                                        <p:cTn id="25" dur="500"/>
                                        <p:tgtEl>
                                          <p:spTgt spid="8">
                                            <p:txEl>
                                              <p:pRg st="1" end="1"/>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10">
                                            <p:txEl>
                                              <p:pRg st="0" end="0"/>
                                            </p:txEl>
                                          </p:spTgt>
                                        </p:tgtEl>
                                        <p:attrNameLst>
                                          <p:attrName>style.visibility</p:attrName>
                                        </p:attrNameLst>
                                      </p:cBhvr>
                                      <p:to>
                                        <p:strVal val="visible"/>
                                      </p:to>
                                    </p:set>
                                    <p:animEffect transition="in" filter="dissolve">
                                      <p:cBhvr>
                                        <p:cTn id="30" dur="500"/>
                                        <p:tgtEl>
                                          <p:spTgt spid="10">
                                            <p:txEl>
                                              <p:pRg st="0" end="0"/>
                                            </p:txEl>
                                          </p:spTgt>
                                        </p:tgtEl>
                                      </p:cBhvr>
                                    </p:animEffect>
                                  </p:childTnLst>
                                </p:cTn>
                              </p:par>
                              <p:par>
                                <p:cTn id="31" presetID="9" presetClass="entr" presetSubtype="0" fill="hold" nodeType="withEffect">
                                  <p:stCondLst>
                                    <p:cond delay="0"/>
                                  </p:stCondLst>
                                  <p:childTnLst>
                                    <p:set>
                                      <p:cBhvr>
                                        <p:cTn id="32" dur="1" fill="hold">
                                          <p:stCondLst>
                                            <p:cond delay="0"/>
                                          </p:stCondLst>
                                        </p:cTn>
                                        <p:tgtEl>
                                          <p:spTgt spid="10">
                                            <p:txEl>
                                              <p:pRg st="1" end="1"/>
                                            </p:txEl>
                                          </p:spTgt>
                                        </p:tgtEl>
                                        <p:attrNameLst>
                                          <p:attrName>style.visibility</p:attrName>
                                        </p:attrNameLst>
                                      </p:cBhvr>
                                      <p:to>
                                        <p:strVal val="visible"/>
                                      </p:to>
                                    </p:set>
                                    <p:animEffect transition="in" filter="dissolve">
                                      <p:cBhvr>
                                        <p:cTn id="33"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72B4-32C1-43DD-781D-8BDAF0BD1FF2}"/>
              </a:ext>
            </a:extLst>
          </p:cNvPr>
          <p:cNvSpPr>
            <a:spLocks noGrp="1"/>
          </p:cNvSpPr>
          <p:nvPr>
            <p:ph type="title"/>
          </p:nvPr>
        </p:nvSpPr>
        <p:spPr>
          <a:xfrm>
            <a:off x="881160" y="3732769"/>
            <a:ext cx="9779183" cy="1092200"/>
          </a:xfrm>
        </p:spPr>
        <p:txBody>
          <a:bodyPr/>
          <a:lstStyle/>
          <a:p>
            <a:r>
              <a:rPr lang="en-UZ" sz="16600" dirty="0"/>
              <a:t>Thanks!</a:t>
            </a:r>
          </a:p>
        </p:txBody>
      </p:sp>
      <p:sp>
        <p:nvSpPr>
          <p:cNvPr id="5" name="Title 1">
            <a:extLst>
              <a:ext uri="{FF2B5EF4-FFF2-40B4-BE49-F238E27FC236}">
                <a16:creationId xmlns:a16="http://schemas.microsoft.com/office/drawing/2014/main" id="{F2D0989C-8B99-75B5-7132-ED902A9211AB}"/>
              </a:ext>
            </a:extLst>
          </p:cNvPr>
          <p:cNvSpPr txBox="1">
            <a:spLocks/>
          </p:cNvSpPr>
          <p:nvPr/>
        </p:nvSpPr>
        <p:spPr>
          <a:xfrm>
            <a:off x="1065891" y="1092200"/>
            <a:ext cx="9779183" cy="937371"/>
          </a:xfrm>
          <a:prstGeom prst="rect">
            <a:avLst/>
          </a:prstGeom>
        </p:spPr>
        <p:txBody>
          <a:bodyPr vert="horz" lIns="91440" tIns="45720" rIns="91440" bIns="45720" rtlCol="0" anchor="b">
            <a:noAutofit/>
          </a:bodyPr>
          <a:lstStyle>
            <a:lvl1pPr algn="l" defTabSz="914400" rtl="0" eaLnBrk="1" latinLnBrk="0" hangingPunct="1">
              <a:lnSpc>
                <a:spcPct val="80000"/>
              </a:lnSpc>
              <a:spcBef>
                <a:spcPct val="0"/>
              </a:spcBef>
              <a:buNone/>
              <a:defRPr sz="4200" b="1" kern="1200">
                <a:solidFill>
                  <a:schemeClr val="bg1"/>
                </a:solidFill>
                <a:latin typeface="+mj-lt"/>
                <a:ea typeface="+mj-ea"/>
                <a:cs typeface="+mj-cs"/>
              </a:defRPr>
            </a:lvl1pPr>
          </a:lstStyle>
          <a:p>
            <a:r>
              <a:rPr lang="en-UZ" dirty="0"/>
              <a:t>Questions about SDLC?</a:t>
            </a:r>
          </a:p>
        </p:txBody>
      </p:sp>
      <p:sp>
        <p:nvSpPr>
          <p:cNvPr id="6" name="TextBox 5">
            <a:extLst>
              <a:ext uri="{FF2B5EF4-FFF2-40B4-BE49-F238E27FC236}">
                <a16:creationId xmlns:a16="http://schemas.microsoft.com/office/drawing/2014/main" id="{094BBA62-2AF4-2A52-7289-1CE511FB2CAF}"/>
              </a:ext>
            </a:extLst>
          </p:cNvPr>
          <p:cNvSpPr txBox="1"/>
          <p:nvPr/>
        </p:nvSpPr>
        <p:spPr>
          <a:xfrm>
            <a:off x="6375400" y="1663700"/>
            <a:ext cx="184731" cy="369332"/>
          </a:xfrm>
          <a:prstGeom prst="rect">
            <a:avLst/>
          </a:prstGeom>
          <a:noFill/>
        </p:spPr>
        <p:txBody>
          <a:bodyPr wrap="none" rtlCol="0">
            <a:spAutoFit/>
          </a:bodyPr>
          <a:lstStyle/>
          <a:p>
            <a:endParaRPr lang="en-UZ" dirty="0"/>
          </a:p>
        </p:txBody>
      </p:sp>
      <p:sp>
        <p:nvSpPr>
          <p:cNvPr id="7" name="TextBox 6">
            <a:extLst>
              <a:ext uri="{FF2B5EF4-FFF2-40B4-BE49-F238E27FC236}">
                <a16:creationId xmlns:a16="http://schemas.microsoft.com/office/drawing/2014/main" id="{AF4033F1-57D6-5DA9-3AC8-B1686A41F5B1}"/>
              </a:ext>
            </a:extLst>
          </p:cNvPr>
          <p:cNvSpPr txBox="1"/>
          <p:nvPr/>
        </p:nvSpPr>
        <p:spPr>
          <a:xfrm>
            <a:off x="101600" y="6340040"/>
            <a:ext cx="4635500" cy="369332"/>
          </a:xfrm>
          <a:prstGeom prst="rect">
            <a:avLst/>
          </a:prstGeom>
          <a:noFill/>
        </p:spPr>
        <p:txBody>
          <a:bodyPr wrap="square" rtlCol="0">
            <a:spAutoFit/>
          </a:bodyPr>
          <a:lstStyle/>
          <a:p>
            <a:r>
              <a:rPr lang="en-UZ" dirty="0">
                <a:hlinkClick r:id="rId2"/>
              </a:rPr>
              <a:t>Source</a:t>
            </a:r>
            <a:endParaRPr lang="en-UZ" dirty="0"/>
          </a:p>
        </p:txBody>
      </p:sp>
    </p:spTree>
    <p:extLst>
      <p:ext uri="{BB962C8B-B14F-4D97-AF65-F5344CB8AC3E}">
        <p14:creationId xmlns:p14="http://schemas.microsoft.com/office/powerpoint/2010/main" val="4018024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C74C-2DD6-D5FB-D65D-61EFE722FFEE}"/>
              </a:ext>
            </a:extLst>
          </p:cNvPr>
          <p:cNvSpPr>
            <a:spLocks noGrp="1"/>
          </p:cNvSpPr>
          <p:nvPr>
            <p:ph type="title"/>
          </p:nvPr>
        </p:nvSpPr>
        <p:spPr>
          <a:xfrm>
            <a:off x="1295400" y="489233"/>
            <a:ext cx="9601200" cy="641240"/>
          </a:xfrm>
        </p:spPr>
        <p:txBody>
          <a:bodyPr/>
          <a:lstStyle/>
          <a:p>
            <a:pPr algn="l"/>
            <a:r>
              <a:rPr lang="en-US" b="1" i="0" u="none" strike="noStrike" dirty="0">
                <a:solidFill>
                  <a:srgbClr val="373E47"/>
                </a:solidFill>
                <a:effectLst/>
                <a:latin typeface="Inter"/>
              </a:rPr>
              <a:t>What Is SDLC?</a:t>
            </a:r>
          </a:p>
        </p:txBody>
      </p:sp>
      <p:sp>
        <p:nvSpPr>
          <p:cNvPr id="8" name="TextBox 7">
            <a:extLst>
              <a:ext uri="{FF2B5EF4-FFF2-40B4-BE49-F238E27FC236}">
                <a16:creationId xmlns:a16="http://schemas.microsoft.com/office/drawing/2014/main" id="{9503E2DD-299B-7803-B858-A569E6DDA98F}"/>
              </a:ext>
            </a:extLst>
          </p:cNvPr>
          <p:cNvSpPr txBox="1"/>
          <p:nvPr/>
        </p:nvSpPr>
        <p:spPr>
          <a:xfrm>
            <a:off x="1295400" y="1265082"/>
            <a:ext cx="10109200" cy="646331"/>
          </a:xfrm>
          <a:prstGeom prst="rect">
            <a:avLst/>
          </a:prstGeom>
          <a:noFill/>
        </p:spPr>
        <p:txBody>
          <a:bodyPr wrap="square">
            <a:spAutoFit/>
          </a:bodyPr>
          <a:lstStyle/>
          <a:p>
            <a:r>
              <a:rPr lang="en-US" dirty="0"/>
              <a:t>SDLC, or Software Development Life Cycle, is a structured approach to software development. This approach outlines the steps to create high-quality software, from initial planning to maintenance. </a:t>
            </a:r>
            <a:endParaRPr lang="en-UZ" dirty="0"/>
          </a:p>
        </p:txBody>
      </p:sp>
      <p:pic>
        <p:nvPicPr>
          <p:cNvPr id="2050" name="Picture 2" descr="Software development life cycle (SDLC) diagram">
            <a:extLst>
              <a:ext uri="{FF2B5EF4-FFF2-40B4-BE49-F238E27FC236}">
                <a16:creationId xmlns:a16="http://schemas.microsoft.com/office/drawing/2014/main" id="{8C303C52-8C59-DE5E-8009-67A323DAB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046022"/>
            <a:ext cx="6179544" cy="37451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739292D2-8F5D-F75B-79DE-383A160A83DE}"/>
              </a:ext>
            </a:extLst>
          </p:cNvPr>
          <p:cNvSpPr txBox="1"/>
          <p:nvPr/>
        </p:nvSpPr>
        <p:spPr>
          <a:xfrm>
            <a:off x="7872735" y="3100314"/>
            <a:ext cx="3531865" cy="954107"/>
          </a:xfrm>
          <a:prstGeom prst="rect">
            <a:avLst/>
          </a:prstGeom>
          <a:noFill/>
        </p:spPr>
        <p:txBody>
          <a:bodyPr wrap="none" rtlCol="0">
            <a:spAutoFit/>
          </a:bodyPr>
          <a:lstStyle/>
          <a:p>
            <a:pPr algn="r"/>
            <a:r>
              <a:rPr lang="en-US" sz="2800" dirty="0">
                <a:solidFill>
                  <a:srgbClr val="475467"/>
                </a:solidFill>
                <a:latin typeface="Inter"/>
              </a:rPr>
              <a:t>C</a:t>
            </a:r>
            <a:r>
              <a:rPr lang="en-US" sz="2800" b="0" i="0" dirty="0">
                <a:solidFill>
                  <a:srgbClr val="475467"/>
                </a:solidFill>
                <a:effectLst/>
                <a:latin typeface="Inter"/>
              </a:rPr>
              <a:t>ustomer expectations</a:t>
            </a:r>
          </a:p>
          <a:p>
            <a:pPr algn="r"/>
            <a:r>
              <a:rPr lang="en-US" sz="2800" dirty="0">
                <a:solidFill>
                  <a:srgbClr val="475467"/>
                </a:solidFill>
                <a:latin typeface="Inter"/>
              </a:rPr>
              <a:t>Project requirements</a:t>
            </a:r>
            <a:endParaRPr lang="en-UZ" sz="2800" dirty="0"/>
          </a:p>
        </p:txBody>
      </p:sp>
    </p:spTree>
    <p:extLst>
      <p:ext uri="{BB962C8B-B14F-4D97-AF65-F5344CB8AC3E}">
        <p14:creationId xmlns:p14="http://schemas.microsoft.com/office/powerpoint/2010/main" val="232598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blinds(horizontal)">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blinds(horizontal)">
                                      <p:cBhvr>
                                        <p:cTn id="12" dur="500"/>
                                        <p:tgtEl>
                                          <p:spTgt spid="10">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3D12D6A-B656-3E2B-F3C7-C937A33A272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12083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8379EC0D-7934-0B5E-B235-E6D64B795D65}"/>
              </a:ext>
            </a:extLst>
          </p:cNvPr>
          <p:cNvSpPr>
            <a:spLocks noGrp="1"/>
          </p:cNvSpPr>
          <p:nvPr>
            <p:ph type="title"/>
          </p:nvPr>
        </p:nvSpPr>
        <p:spPr>
          <a:xfrm>
            <a:off x="1495483" y="99392"/>
            <a:ext cx="9779183" cy="742468"/>
          </a:xfrm>
        </p:spPr>
        <p:txBody>
          <a:bodyPr/>
          <a:lstStyle/>
          <a:p>
            <a:r>
              <a:rPr lang="en-US" b="1" i="0" u="none" strike="noStrike" dirty="0">
                <a:solidFill>
                  <a:srgbClr val="373E47"/>
                </a:solidFill>
                <a:effectLst/>
                <a:latin typeface="Inter"/>
              </a:rPr>
              <a:t>7 SDLC Phases + How to Tackle Them</a:t>
            </a:r>
            <a:endParaRPr lang="en-US" dirty="0"/>
          </a:p>
        </p:txBody>
      </p:sp>
      <p:pic>
        <p:nvPicPr>
          <p:cNvPr id="4" name="Picture 2" descr="7 steps of software development life cycle (SDLC)">
            <a:extLst>
              <a:ext uri="{FF2B5EF4-FFF2-40B4-BE49-F238E27FC236}">
                <a16:creationId xmlns:a16="http://schemas.microsoft.com/office/drawing/2014/main" id="{8A2CA930-C090-1995-3405-8F9EEDBA4D1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495483" y="1021345"/>
            <a:ext cx="6386247" cy="3863680"/>
          </a:xfrm>
          <a:prstGeom prst="rect">
            <a:avLst/>
          </a:prstGeom>
          <a:solidFill>
            <a:srgbClr val="FFFFFF"/>
          </a:solid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F16CFFE-3F47-C926-9067-48C35DD47C2C}"/>
              </a:ext>
            </a:extLst>
          </p:cNvPr>
          <p:cNvSpPr txBox="1"/>
          <p:nvPr/>
        </p:nvSpPr>
        <p:spPr>
          <a:xfrm>
            <a:off x="1495483" y="5327373"/>
            <a:ext cx="8458200" cy="646331"/>
          </a:xfrm>
          <a:prstGeom prst="rect">
            <a:avLst/>
          </a:prstGeom>
          <a:noFill/>
        </p:spPr>
        <p:txBody>
          <a:bodyPr wrap="square" rtlCol="0">
            <a:spAutoFit/>
          </a:bodyPr>
          <a:lstStyle/>
          <a:p>
            <a:r>
              <a:rPr lang="en-UZ" dirty="0"/>
              <a:t>“</a:t>
            </a:r>
            <a:r>
              <a:rPr lang="en-US" dirty="0"/>
              <a:t>These phases can be followed using different models like </a:t>
            </a:r>
            <a:r>
              <a:rPr lang="en-US" b="1" dirty="0"/>
              <a:t>Waterfall</a:t>
            </a:r>
            <a:r>
              <a:rPr lang="en-US" dirty="0"/>
              <a:t> (step-by-step), </a:t>
            </a:r>
            <a:r>
              <a:rPr lang="en-US" b="1" dirty="0"/>
              <a:t>Agile</a:t>
            </a:r>
            <a:r>
              <a:rPr lang="en-US" dirty="0"/>
              <a:t> (iterative and flexible), or a </a:t>
            </a:r>
            <a:r>
              <a:rPr lang="en-US" b="1" dirty="0"/>
              <a:t>Hybrid</a:t>
            </a:r>
            <a:r>
              <a:rPr lang="en-US" dirty="0"/>
              <a:t> approach (combining both).</a:t>
            </a:r>
            <a:r>
              <a:rPr lang="en-UZ" dirty="0"/>
              <a:t>”</a:t>
            </a:r>
          </a:p>
        </p:txBody>
      </p:sp>
    </p:spTree>
    <p:extLst>
      <p:ext uri="{BB962C8B-B14F-4D97-AF65-F5344CB8AC3E}">
        <p14:creationId xmlns:p14="http://schemas.microsoft.com/office/powerpoint/2010/main" val="21952836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F3A73-1527-5859-C78E-A80E096A5AF5}"/>
              </a:ext>
            </a:extLst>
          </p:cNvPr>
          <p:cNvSpPr>
            <a:spLocks noGrp="1"/>
          </p:cNvSpPr>
          <p:nvPr>
            <p:ph type="ctrTitle"/>
          </p:nvPr>
        </p:nvSpPr>
        <p:spPr/>
        <p:txBody>
          <a:bodyPr/>
          <a:lstStyle/>
          <a:p>
            <a:r>
              <a:rPr lang="en-UZ" dirty="0"/>
              <a:t>SDLC Models</a:t>
            </a:r>
          </a:p>
        </p:txBody>
      </p:sp>
      <p:sp>
        <p:nvSpPr>
          <p:cNvPr id="3" name="Subtitle 2">
            <a:extLst>
              <a:ext uri="{FF2B5EF4-FFF2-40B4-BE49-F238E27FC236}">
                <a16:creationId xmlns:a16="http://schemas.microsoft.com/office/drawing/2014/main" id="{E0C10773-C12B-25A7-7255-EE1732B814A3}"/>
              </a:ext>
            </a:extLst>
          </p:cNvPr>
          <p:cNvSpPr>
            <a:spLocks noGrp="1"/>
          </p:cNvSpPr>
          <p:nvPr>
            <p:ph type="subTitle" idx="1"/>
          </p:nvPr>
        </p:nvSpPr>
        <p:spPr/>
        <p:txBody>
          <a:bodyPr/>
          <a:lstStyle/>
          <a:p>
            <a:r>
              <a:rPr lang="en-UZ" dirty="0"/>
              <a:t>5 general model types</a:t>
            </a:r>
          </a:p>
        </p:txBody>
      </p:sp>
    </p:spTree>
    <p:extLst>
      <p:ext uri="{BB962C8B-B14F-4D97-AF65-F5344CB8AC3E}">
        <p14:creationId xmlns:p14="http://schemas.microsoft.com/office/powerpoint/2010/main" val="1590223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648FA-440C-72F8-C4BF-0A6B3201C897}"/>
              </a:ext>
            </a:extLst>
          </p:cNvPr>
          <p:cNvSpPr>
            <a:spLocks noGrp="1"/>
          </p:cNvSpPr>
          <p:nvPr>
            <p:ph type="title"/>
          </p:nvPr>
        </p:nvSpPr>
        <p:spPr/>
        <p:txBody>
          <a:bodyPr/>
          <a:lstStyle/>
          <a:p>
            <a:endParaRPr lang="en-UZ"/>
          </a:p>
        </p:txBody>
      </p:sp>
      <p:pic>
        <p:nvPicPr>
          <p:cNvPr id="5" name="Content Placeholder 4" descr="A diagram of a waterfall model&#10;&#10;Description automatically generated">
            <a:extLst>
              <a:ext uri="{FF2B5EF4-FFF2-40B4-BE49-F238E27FC236}">
                <a16:creationId xmlns:a16="http://schemas.microsoft.com/office/drawing/2014/main" id="{4AF0A7D5-8E16-9746-0D3A-63A34F5D6EC7}"/>
              </a:ext>
            </a:extLst>
          </p:cNvPr>
          <p:cNvPicPr>
            <a:picLocks noGrp="1" noChangeAspect="1"/>
          </p:cNvPicPr>
          <p:nvPr>
            <p:ph idx="1"/>
          </p:nvPr>
        </p:nvPicPr>
        <p:blipFill>
          <a:blip r:embed="rId2"/>
          <a:stretch>
            <a:fillRect/>
          </a:stretch>
        </p:blipFill>
        <p:spPr>
          <a:xfrm>
            <a:off x="26266" y="698500"/>
            <a:ext cx="12165734" cy="5461000"/>
          </a:xfrm>
        </p:spPr>
      </p:pic>
    </p:spTree>
    <p:extLst>
      <p:ext uri="{BB962C8B-B14F-4D97-AF65-F5344CB8AC3E}">
        <p14:creationId xmlns:p14="http://schemas.microsoft.com/office/powerpoint/2010/main" val="462562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591EA-66F0-AA72-A9D9-513B3BF4F6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F7CD9B-DDDD-D9CB-0C25-056405E5CAB0}"/>
              </a:ext>
            </a:extLst>
          </p:cNvPr>
          <p:cNvSpPr>
            <a:spLocks noGrp="1"/>
          </p:cNvSpPr>
          <p:nvPr>
            <p:ph type="title"/>
          </p:nvPr>
        </p:nvSpPr>
        <p:spPr/>
        <p:txBody>
          <a:bodyPr/>
          <a:lstStyle/>
          <a:p>
            <a:endParaRPr lang="en-UZ"/>
          </a:p>
        </p:txBody>
      </p:sp>
      <p:pic>
        <p:nvPicPr>
          <p:cNvPr id="5" name="Content Placeholder 4" descr="A diagram of a software development&#10;&#10;Description automatically generated">
            <a:extLst>
              <a:ext uri="{FF2B5EF4-FFF2-40B4-BE49-F238E27FC236}">
                <a16:creationId xmlns:a16="http://schemas.microsoft.com/office/drawing/2014/main" id="{5BAD56D8-B32A-138B-8284-1FCFF01A06E1}"/>
              </a:ext>
            </a:extLst>
          </p:cNvPr>
          <p:cNvPicPr>
            <a:picLocks noGrp="1" noChangeAspect="1"/>
          </p:cNvPicPr>
          <p:nvPr>
            <p:ph idx="1"/>
          </p:nvPr>
        </p:nvPicPr>
        <p:blipFill>
          <a:blip r:embed="rId2"/>
          <a:stretch>
            <a:fillRect/>
          </a:stretch>
        </p:blipFill>
        <p:spPr>
          <a:xfrm>
            <a:off x="-20188" y="781050"/>
            <a:ext cx="12212188" cy="5295900"/>
          </a:xfrm>
        </p:spPr>
      </p:pic>
    </p:spTree>
    <p:extLst>
      <p:ext uri="{BB962C8B-B14F-4D97-AF65-F5344CB8AC3E}">
        <p14:creationId xmlns:p14="http://schemas.microsoft.com/office/powerpoint/2010/main" val="7136772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22938-BBA3-E0F2-3ECB-EC2436FA83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1DD2D0-2C23-31D6-9C51-DFD43BFAB1F6}"/>
              </a:ext>
            </a:extLst>
          </p:cNvPr>
          <p:cNvSpPr>
            <a:spLocks noGrp="1"/>
          </p:cNvSpPr>
          <p:nvPr>
            <p:ph type="title"/>
          </p:nvPr>
        </p:nvSpPr>
        <p:spPr/>
        <p:txBody>
          <a:bodyPr/>
          <a:lstStyle/>
          <a:p>
            <a:endParaRPr lang="en-UZ"/>
          </a:p>
        </p:txBody>
      </p:sp>
      <p:pic>
        <p:nvPicPr>
          <p:cNvPr id="5" name="Content Placeholder 4" descr="A blue spiral model with arrows pointing upwards&#10;&#10;Description automatically generated">
            <a:extLst>
              <a:ext uri="{FF2B5EF4-FFF2-40B4-BE49-F238E27FC236}">
                <a16:creationId xmlns:a16="http://schemas.microsoft.com/office/drawing/2014/main" id="{458E0992-A9BC-EBE5-A507-8E13AB1FC945}"/>
              </a:ext>
            </a:extLst>
          </p:cNvPr>
          <p:cNvPicPr>
            <a:picLocks noGrp="1" noChangeAspect="1"/>
          </p:cNvPicPr>
          <p:nvPr>
            <p:ph idx="1"/>
          </p:nvPr>
        </p:nvPicPr>
        <p:blipFill>
          <a:blip r:embed="rId2"/>
          <a:stretch>
            <a:fillRect/>
          </a:stretch>
        </p:blipFill>
        <p:spPr>
          <a:xfrm>
            <a:off x="0" y="788988"/>
            <a:ext cx="12192000" cy="5251719"/>
          </a:xfrm>
        </p:spPr>
      </p:pic>
    </p:spTree>
    <p:extLst>
      <p:ext uri="{BB962C8B-B14F-4D97-AF65-F5344CB8AC3E}">
        <p14:creationId xmlns:p14="http://schemas.microsoft.com/office/powerpoint/2010/main" val="3806880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F2E93-A6AB-CAA7-DF30-C23FF3F2BE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C79BF9-377F-1CEB-C977-45405A3AC613}"/>
              </a:ext>
            </a:extLst>
          </p:cNvPr>
          <p:cNvSpPr>
            <a:spLocks noGrp="1"/>
          </p:cNvSpPr>
          <p:nvPr>
            <p:ph type="title"/>
          </p:nvPr>
        </p:nvSpPr>
        <p:spPr/>
        <p:txBody>
          <a:bodyPr/>
          <a:lstStyle/>
          <a:p>
            <a:endParaRPr lang="en-UZ"/>
          </a:p>
        </p:txBody>
      </p:sp>
      <p:pic>
        <p:nvPicPr>
          <p:cNvPr id="5" name="Content Placeholder 4" descr="A diagram of a v-shaped model&#10;&#10;Description automatically generated">
            <a:extLst>
              <a:ext uri="{FF2B5EF4-FFF2-40B4-BE49-F238E27FC236}">
                <a16:creationId xmlns:a16="http://schemas.microsoft.com/office/drawing/2014/main" id="{005F9BDD-D028-3B5E-D4BC-970B6F6D044D}"/>
              </a:ext>
            </a:extLst>
          </p:cNvPr>
          <p:cNvPicPr>
            <a:picLocks noGrp="1" noChangeAspect="1"/>
          </p:cNvPicPr>
          <p:nvPr>
            <p:ph idx="1"/>
          </p:nvPr>
        </p:nvPicPr>
        <p:blipFill>
          <a:blip r:embed="rId2"/>
          <a:stretch>
            <a:fillRect/>
          </a:stretch>
        </p:blipFill>
        <p:spPr>
          <a:xfrm>
            <a:off x="0" y="774631"/>
            <a:ext cx="12192000" cy="5245562"/>
          </a:xfrm>
        </p:spPr>
      </p:pic>
    </p:spTree>
    <p:extLst>
      <p:ext uri="{BB962C8B-B14F-4D97-AF65-F5344CB8AC3E}">
        <p14:creationId xmlns:p14="http://schemas.microsoft.com/office/powerpoint/2010/main" val="19083447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在此输入您的封面副标题"/>
  <p:tag name="KSO_WM_UNIT_NOCLEAR" val="0"/>
  <p:tag name="KSO_WM_UNIT_VALUE" val="156"/>
  <p:tag name="KSO_WM_UNIT_HIGHLIGHT" val="0"/>
  <p:tag name="KSO_WM_UNIT_COMPATIBLE" val="0"/>
  <p:tag name="KSO_WM_UNIT_DIAGRAM_ISNUMVISUAL" val="0"/>
  <p:tag name="KSO_WM_UNIT_DIAGRAM_ISREFERUNIT" val="0"/>
  <p:tag name="KSO_WM_UNIT_TYPE" val="b"/>
  <p:tag name="KSO_WM_UNIT_INDEX" val="1"/>
  <p:tag name="KSO_WM_UNIT_ID" val="custom20187308_1*b*1"/>
  <p:tag name="KSO_WM_TEMPLATE_CATEGORY" val="custom"/>
  <p:tag name="KSO_WM_TEMPLATE_INDEX" val="20187308"/>
  <p:tag name="KSO_WM_UNIT_LAYERLEVEL" val="1"/>
  <p:tag name="KSO_WM_TAG_VERSION" val="1.0"/>
  <p:tag name="KSO_WM_BEAUTIFY_FLAG" val="#wm#"/>
</p:tagLst>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ssignment_2" id="{229E6DE7-11C9-E347-8711-5DBF88046475}" vid="{E27108DB-1486-7E4F-AC02-6036EF9C79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A7188B1-CB43-4216-A332-EE7733BC221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E52C7A-8834-4F18-859F-7167A187E138}">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731D3D4E-040D-4F59-9215-B1F04B81B9F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96</TotalTime>
  <Words>309</Words>
  <Application>Microsoft Macintosh PowerPoint</Application>
  <PresentationFormat>Widescreen</PresentationFormat>
  <Paragraphs>31</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Inter</vt:lpstr>
      <vt:lpstr>Arial</vt:lpstr>
      <vt:lpstr>Calibri</vt:lpstr>
      <vt:lpstr>Tenorite</vt:lpstr>
      <vt:lpstr>Custom</vt:lpstr>
      <vt:lpstr>What Is SDLC? Benefits, Phases, Comparisons</vt:lpstr>
      <vt:lpstr>What Is SDLC?</vt:lpstr>
      <vt:lpstr>PowerPoint Presentation</vt:lpstr>
      <vt:lpstr>7 SDLC Phases + How to Tackle Them</vt:lpstr>
      <vt:lpstr>SDLC Models</vt:lpstr>
      <vt:lpstr>PowerPoint Presentation</vt:lpstr>
      <vt:lpstr>PowerPoint Presentation</vt:lpstr>
      <vt:lpstr>PowerPoint Presentation</vt:lpstr>
      <vt:lpstr>PowerPoint Presentation</vt:lpstr>
      <vt:lpstr>PowerPoint Presentation</vt:lpstr>
      <vt:lpstr>SDLC vs. Other Lifecycle Management Methodologies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유수프존</dc:creator>
  <cp:lastModifiedBy>유수프존</cp:lastModifiedBy>
  <cp:revision>2</cp:revision>
  <dcterms:created xsi:type="dcterms:W3CDTF">2025-05-19T03:22:51Z</dcterms:created>
  <dcterms:modified xsi:type="dcterms:W3CDTF">2025-05-19T04:58:54Z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