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notesMasterIdLst>
    <p:notesMasterId r:id="rId17"/>
  </p:notesMasterIdLst>
  <p:sldIdLst>
    <p:sldId id="259" r:id="rId2"/>
    <p:sldId id="260" r:id="rId3"/>
    <p:sldId id="261" r:id="rId4"/>
    <p:sldId id="265" r:id="rId5"/>
    <p:sldId id="266" r:id="rId6"/>
    <p:sldId id="267" r:id="rId7"/>
    <p:sldId id="268" r:id="rId8"/>
    <p:sldId id="270" r:id="rId9"/>
    <p:sldId id="271" r:id="rId10"/>
    <p:sldId id="272" r:id="rId11"/>
    <p:sldId id="273" r:id="rId12"/>
    <p:sldId id="262" r:id="rId13"/>
    <p:sldId id="263" r:id="rId14"/>
    <p:sldId id="264" r:id="rId15"/>
    <p:sldId id="269" r:id="rId16"/>
  </p:sldIdLst>
  <p:sldSz cx="12192000" cy="6858000"/>
  <p:notesSz cx="6735763" cy="9866313"/>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5" d="100"/>
          <a:sy n="105"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CE4EE50-1C8B-4FFB-8362-FFFEF21C27CC}" type="datetimeFigureOut">
              <a:rPr lang="ru-RU" smtClean="0"/>
              <a:t>25.09.2020</a:t>
            </a:fld>
            <a:endParaRPr lang="ru-RU"/>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FD631376-1CC3-4640-93D0-FF5CA7B98C45}" type="slidenum">
              <a:rPr lang="ru-RU" smtClean="0"/>
              <a:t>‹#›</a:t>
            </a:fld>
            <a:endParaRPr lang="ru-RU"/>
          </a:p>
        </p:txBody>
      </p:sp>
    </p:spTree>
    <p:extLst>
      <p:ext uri="{BB962C8B-B14F-4D97-AF65-F5344CB8AC3E}">
        <p14:creationId xmlns:p14="http://schemas.microsoft.com/office/powerpoint/2010/main" val="58032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50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C6B4A9-1611-4792-9094-5F34BCA07E0B}" type="datetimeFigureOut">
              <a:rPr lang="en-US" smtClean="0"/>
              <a:t>9/25/2020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3353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811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2A54C80-263E-416B-A8E0-580EDEADCBDC}" type="datetimeFigureOut">
              <a:rPr lang="en-US" smtClean="0"/>
              <a:t>9/25/2020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9470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3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2A54C80-263E-416B-A8E0-580EDEADCBDC}" type="datetimeFigureOut">
              <a:rPr lang="en-US" smtClean="0"/>
              <a:t>9/25/2020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1088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7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23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85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2A54C80-263E-416B-A8E0-580EDEADCBDC}" type="datetimeFigureOut">
              <a:rPr lang="en-US" smtClean="0"/>
              <a:t>9/25/2020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9848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68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9/25/2020</a:t>
            </a:fld>
            <a:endParaRPr lang="en-US"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70829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medium.com/@algorithmuzb/chiziqli-qidirish-algoritmi-a5c7b2b910d6"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medium.com/@algorithmuzb/chiziqli-qidirish-vs-ikkilik-qidirish-59ab25c6284" TargetMode="External"/><Relationship Id="rId5" Type="http://schemas.openxmlformats.org/officeDocument/2006/relationships/hyperlink" Target="https://www.texnoman.uz/post/binar-qidiruv-binary-search.html" TargetMode="External"/><Relationship Id="rId4" Type="http://schemas.openxmlformats.org/officeDocument/2006/relationships/hyperlink" Target="https://www.texnoman.uz/post/chiziqli-va-binar-qidiruv.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45720"/>
            <a:ext cx="12192000" cy="6858000"/>
          </a:xfrm>
          <a:prstGeom prst="rect">
            <a:avLst/>
          </a:prstGeom>
        </p:spPr>
      </p:pic>
      <p:pic>
        <p:nvPicPr>
          <p:cNvPr id="21" name="Рисунок 20"/>
          <p:cNvPicPr>
            <a:picLocks noChangeAspect="1"/>
          </p:cNvPicPr>
          <p:nvPr/>
        </p:nvPicPr>
        <p:blipFill>
          <a:blip r:embed="rId3"/>
          <a:stretch>
            <a:fillRect/>
          </a:stretch>
        </p:blipFill>
        <p:spPr>
          <a:xfrm>
            <a:off x="101917" y="196691"/>
            <a:ext cx="9610725" cy="1362075"/>
          </a:xfrm>
          <a:prstGeom prst="rect">
            <a:avLst/>
          </a:prstGeom>
        </p:spPr>
      </p:pic>
      <p:pic>
        <p:nvPicPr>
          <p:cNvPr id="19"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15317" t="7896" r="15540" b="7858"/>
          <a:stretch/>
        </p:blipFill>
        <p:spPr>
          <a:xfrm>
            <a:off x="6662625" y="1110996"/>
            <a:ext cx="5529375" cy="5747004"/>
          </a:xfrm>
          <a:prstGeom prst="rect">
            <a:avLst/>
          </a:prstGeom>
        </p:spPr>
      </p:pic>
      <p:pic>
        <p:nvPicPr>
          <p:cNvPr id="22" name="Рисунок 21"/>
          <p:cNvPicPr>
            <a:picLocks noChangeAspect="1"/>
          </p:cNvPicPr>
          <p:nvPr/>
        </p:nvPicPr>
        <p:blipFill>
          <a:blip r:embed="rId5"/>
          <a:stretch>
            <a:fillRect/>
          </a:stretch>
        </p:blipFill>
        <p:spPr>
          <a:xfrm rot="21230862">
            <a:off x="7798769" y="2479389"/>
            <a:ext cx="3477006" cy="2388615"/>
          </a:xfrm>
          <a:prstGeom prst="rect">
            <a:avLst/>
          </a:prstGeom>
        </p:spPr>
      </p:pic>
      <p:sp>
        <p:nvSpPr>
          <p:cNvPr id="23" name="Прямоугольник 22"/>
          <p:cNvSpPr/>
          <p:nvPr/>
        </p:nvSpPr>
        <p:spPr>
          <a:xfrm>
            <a:off x="1900810" y="2007561"/>
            <a:ext cx="2208233" cy="584775"/>
          </a:xfrm>
          <a:prstGeom prst="rect">
            <a:avLst/>
          </a:prstGeom>
        </p:spPr>
        <p:txBody>
          <a:bodyPr wrap="none">
            <a:spAutoFit/>
          </a:bodyPr>
          <a:lstStyle/>
          <a:p>
            <a:r>
              <a:rPr lang="en-US" sz="3200" b="1" dirty="0">
                <a:solidFill>
                  <a:schemeClr val="bg1"/>
                </a:solidFill>
              </a:rPr>
              <a:t>2</a:t>
            </a:r>
            <a:r>
              <a:rPr lang="ru-RU" sz="3200" b="1" dirty="0" smtClean="0">
                <a:solidFill>
                  <a:schemeClr val="bg1"/>
                </a:solidFill>
              </a:rPr>
              <a:t>-</a:t>
            </a:r>
            <a:r>
              <a:rPr lang="ru-RU" sz="3200" b="1" smtClean="0">
                <a:solidFill>
                  <a:schemeClr val="bg1"/>
                </a:solidFill>
              </a:rPr>
              <a:t>Маъруза</a:t>
            </a:r>
            <a:r>
              <a:rPr lang="ru-RU" sz="3200" b="1" dirty="0" smtClean="0">
                <a:solidFill>
                  <a:schemeClr val="bg1"/>
                </a:solidFill>
              </a:rPr>
              <a:t>:</a:t>
            </a:r>
            <a:endParaRPr lang="ru-RU" sz="3200" b="1" dirty="0">
              <a:solidFill>
                <a:schemeClr val="bg1"/>
              </a:solidFill>
            </a:endParaRPr>
          </a:p>
        </p:txBody>
      </p:sp>
      <p:sp>
        <p:nvSpPr>
          <p:cNvPr id="24" name="Прямоугольник 23"/>
          <p:cNvSpPr/>
          <p:nvPr/>
        </p:nvSpPr>
        <p:spPr>
          <a:xfrm>
            <a:off x="167640" y="2683406"/>
            <a:ext cx="6096000" cy="1569660"/>
          </a:xfrm>
          <a:prstGeom prst="rect">
            <a:avLst/>
          </a:prstGeom>
        </p:spPr>
        <p:txBody>
          <a:bodyPr>
            <a:spAutoFit/>
          </a:bodyPr>
          <a:lstStyle/>
          <a:p>
            <a:r>
              <a:rPr lang="en-US" sz="3200" b="1" dirty="0" err="1" smtClean="0">
                <a:solidFill>
                  <a:schemeClr val="bg1"/>
                </a:solidFill>
              </a:rPr>
              <a:t>Qidiruv</a:t>
            </a:r>
            <a:r>
              <a:rPr lang="en-US" sz="3200" b="1" dirty="0" smtClean="0">
                <a:solidFill>
                  <a:schemeClr val="bg1"/>
                </a:solidFill>
              </a:rPr>
              <a:t> </a:t>
            </a:r>
            <a:r>
              <a:rPr lang="en-US" sz="3200" b="1" dirty="0" err="1" smtClean="0">
                <a:solidFill>
                  <a:schemeClr val="bg1"/>
                </a:solidFill>
              </a:rPr>
              <a:t>va</a:t>
            </a:r>
            <a:r>
              <a:rPr lang="en-US" sz="3200" b="1" dirty="0" smtClean="0">
                <a:solidFill>
                  <a:schemeClr val="bg1"/>
                </a:solidFill>
              </a:rPr>
              <a:t> </a:t>
            </a:r>
            <a:r>
              <a:rPr lang="en-US" sz="3200" b="1" dirty="0" err="1" smtClean="0">
                <a:solidFill>
                  <a:schemeClr val="bg1"/>
                </a:solidFill>
              </a:rPr>
              <a:t>xeshlash</a:t>
            </a:r>
            <a:r>
              <a:rPr lang="en-US" sz="3200" b="1" dirty="0" smtClean="0">
                <a:solidFill>
                  <a:schemeClr val="bg1"/>
                </a:solidFill>
              </a:rPr>
              <a:t> </a:t>
            </a:r>
            <a:r>
              <a:rPr lang="en-US" sz="3200" b="1" dirty="0" err="1" smtClean="0">
                <a:solidFill>
                  <a:schemeClr val="bg1"/>
                </a:solidFill>
              </a:rPr>
              <a:t>algoritmlar</a:t>
            </a:r>
            <a:r>
              <a:rPr lang="en-US" sz="3200" b="1" dirty="0" smtClean="0">
                <a:solidFill>
                  <a:schemeClr val="bg1"/>
                </a:solidFill>
              </a:rPr>
              <a:t>. </a:t>
            </a:r>
            <a:r>
              <a:rPr lang="en-US" sz="3200" b="1" dirty="0" err="1" smtClean="0">
                <a:solidFill>
                  <a:schemeClr val="bg1"/>
                </a:solidFill>
              </a:rPr>
              <a:t>Qiduruv</a:t>
            </a:r>
            <a:r>
              <a:rPr lang="en-US" sz="3200" b="1" dirty="0" smtClean="0">
                <a:solidFill>
                  <a:schemeClr val="bg1"/>
                </a:solidFill>
              </a:rPr>
              <a:t> </a:t>
            </a:r>
            <a:r>
              <a:rPr lang="en-US" sz="3200" b="1" dirty="0" err="1" smtClean="0">
                <a:solidFill>
                  <a:schemeClr val="bg1"/>
                </a:solidFill>
              </a:rPr>
              <a:t>algoritmlar</a:t>
            </a:r>
            <a:r>
              <a:rPr lang="en-US" sz="3200" b="1" dirty="0" smtClean="0">
                <a:solidFill>
                  <a:schemeClr val="bg1"/>
                </a:solidFill>
              </a:rPr>
              <a:t>: </a:t>
            </a:r>
            <a:r>
              <a:rPr lang="en-US" sz="3200" b="1" dirty="0" err="1" smtClean="0">
                <a:solidFill>
                  <a:schemeClr val="bg1"/>
                </a:solidFill>
              </a:rPr>
              <a:t>chiziqli</a:t>
            </a:r>
            <a:r>
              <a:rPr lang="en-US" sz="3200" b="1" dirty="0" smtClean="0">
                <a:solidFill>
                  <a:schemeClr val="bg1"/>
                </a:solidFill>
              </a:rPr>
              <a:t> </a:t>
            </a:r>
            <a:r>
              <a:rPr lang="en-US" sz="3200" b="1" dirty="0" err="1" smtClean="0">
                <a:solidFill>
                  <a:schemeClr val="bg1"/>
                </a:solidFill>
              </a:rPr>
              <a:t>algoritm</a:t>
            </a:r>
            <a:r>
              <a:rPr lang="en-US" sz="3200" b="1" dirty="0" smtClean="0">
                <a:solidFill>
                  <a:schemeClr val="bg1"/>
                </a:solidFill>
              </a:rPr>
              <a:t>, </a:t>
            </a:r>
            <a:r>
              <a:rPr lang="en-US" sz="3200" b="1" dirty="0" err="1" smtClean="0">
                <a:solidFill>
                  <a:schemeClr val="bg1"/>
                </a:solidFill>
              </a:rPr>
              <a:t>binar</a:t>
            </a:r>
            <a:r>
              <a:rPr lang="en-US" sz="3200" b="1" dirty="0" smtClean="0">
                <a:solidFill>
                  <a:schemeClr val="bg1"/>
                </a:solidFill>
              </a:rPr>
              <a:t> </a:t>
            </a:r>
            <a:r>
              <a:rPr lang="en-US" sz="3200" b="1" dirty="0" err="1" smtClean="0">
                <a:solidFill>
                  <a:schemeClr val="bg1"/>
                </a:solidFill>
              </a:rPr>
              <a:t>qiduruv</a:t>
            </a:r>
            <a:endParaRPr lang="ru-RU" sz="3200" b="1" dirty="0">
              <a:solidFill>
                <a:schemeClr val="bg1"/>
              </a:solidFill>
            </a:endParaRPr>
          </a:p>
        </p:txBody>
      </p:sp>
    </p:spTree>
    <p:extLst>
      <p:ext uri="{BB962C8B-B14F-4D97-AF65-F5344CB8AC3E}">
        <p14:creationId xmlns:p14="http://schemas.microsoft.com/office/powerpoint/2010/main" val="322600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6512" y="234619"/>
            <a:ext cx="11518392" cy="954107"/>
          </a:xfrm>
          <a:prstGeom prst="rect">
            <a:avLst/>
          </a:prstGeom>
        </p:spPr>
        <p:txBody>
          <a:bodyPr wrap="square">
            <a:spAutoFit/>
          </a:bodyPr>
          <a:lstStyle/>
          <a:p>
            <a:pPr indent="449580" algn="just"/>
            <a:r>
              <a:rPr lang="uz-Cyrl-UZ" sz="2800" dirty="0">
                <a:solidFill>
                  <a:srgbClr val="000000"/>
                </a:solidFill>
                <a:latin typeface="Times New Roman" panose="02020603050405020304" pitchFamily="18" charset="0"/>
                <a:ea typeface="Times New Roman" panose="02020603050405020304" pitchFamily="18" charset="0"/>
              </a:rPr>
              <a:t>Buni tushinib olish uchun quyidagicha chizmani olamiz. Bunda 100 ta elementdan iborat massiv berilgan</a:t>
            </a:r>
            <a:r>
              <a:rPr lang="en-US" sz="2800" dirty="0">
                <a:solidFill>
                  <a:srgbClr val="000000"/>
                </a:solidFill>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p:pic>
        <p:nvPicPr>
          <p:cNvPr id="6" name="Рисунок 5"/>
          <p:cNvPicPr/>
          <p:nvPr/>
        </p:nvPicPr>
        <p:blipFill>
          <a:blip r:embed="rId2"/>
          <a:stretch>
            <a:fillRect/>
          </a:stretch>
        </p:blipFill>
        <p:spPr>
          <a:xfrm>
            <a:off x="5610986" y="922782"/>
            <a:ext cx="4026789" cy="2320212"/>
          </a:xfrm>
          <a:prstGeom prst="rect">
            <a:avLst/>
          </a:prstGeom>
        </p:spPr>
      </p:pic>
      <p:sp>
        <p:nvSpPr>
          <p:cNvPr id="5" name="Прямоугольник 4"/>
          <p:cNvSpPr/>
          <p:nvPr/>
        </p:nvSpPr>
        <p:spPr>
          <a:xfrm>
            <a:off x="391668" y="3318570"/>
            <a:ext cx="11239500" cy="3108543"/>
          </a:xfrm>
          <a:prstGeom prst="rect">
            <a:avLst/>
          </a:prstGeom>
        </p:spPr>
        <p:txBody>
          <a:bodyPr wrap="square">
            <a:spAutoFit/>
          </a:bodyPr>
          <a:lstStyle/>
          <a:p>
            <a:pPr indent="449580" algn="just"/>
            <a:r>
              <a:rPr lang="uz-Cyrl-UZ" sz="2800" dirty="0">
                <a:solidFill>
                  <a:srgbClr val="000000"/>
                </a:solidFill>
                <a:latin typeface="Times New Roman" panose="02020603050405020304" pitchFamily="18" charset="0"/>
                <a:ea typeface="Times New Roman" panose="02020603050405020304" pitchFamily="18" charset="0"/>
              </a:rPr>
              <a:t>Buni hisoblash formulasi juda sodda bo’lib, qidirilayotgan element va birinchi element orasidagi masofa (uzunlik)ni hisoblaydi (misolda 20-1). Xuddi shunday birinchi va oxirgi elementlar orasidagi uzunlik hisoblanadi (misoldagi 100-1). Aniqlangan uzunliklar o’zaro bo’linadi(misoldagi (20-1)/(100-1)) (o’xshashlik sohasi uzunligi va birinchi va oxirgi elementlar orasidagi uzunlikka). Xuddi shunday qiymatlarning chegaralari orasidagi uzunlik ham hisoblanadi (misoldagi 200-5).</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885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16280" y="943832"/>
            <a:ext cx="10613136" cy="3108543"/>
          </a:xfrm>
          <a:prstGeom prst="rect">
            <a:avLst/>
          </a:prstGeom>
        </p:spPr>
        <p:txBody>
          <a:bodyPr wrap="square">
            <a:spAutoFit/>
          </a:bodyPr>
          <a:lstStyle/>
          <a:p>
            <a:pPr algn="just"/>
            <a:r>
              <a:rPr lang="uz-Cyrl-UZ" sz="2800" dirty="0">
                <a:solidFill>
                  <a:srgbClr val="000000"/>
                </a:solidFill>
                <a:latin typeface="Times New Roman" panose="02020603050405020304" pitchFamily="18" charset="0"/>
                <a:ea typeface="Times New Roman" panose="02020603050405020304" pitchFamily="18" charset="0"/>
              </a:rPr>
              <a:t>Olingan natijalar o’zaro ko’paytriladi va birinchi yacheyka nomeriga ko’paytiriladi. Ya’ni</a:t>
            </a:r>
            <a:r>
              <a:rPr lang="uz-Cyrl-UZ" sz="2800" dirty="0" smtClean="0">
                <a:solidFill>
                  <a:srgbClr val="000000"/>
                </a:solidFill>
                <a:latin typeface="Times New Roman" panose="02020603050405020304" pitchFamily="18" charset="0"/>
                <a:ea typeface="Times New Roman" panose="02020603050405020304" pitchFamily="18" charset="0"/>
              </a:rPr>
              <a:t>,</a:t>
            </a:r>
            <a:endParaRPr lang="en-US" sz="2800" dirty="0" smtClean="0">
              <a:solidFill>
                <a:srgbClr val="000000"/>
              </a:solidFill>
              <a:latin typeface="Times New Roman" panose="02020603050405020304" pitchFamily="18" charset="0"/>
              <a:ea typeface="Times New Roman" panose="02020603050405020304" pitchFamily="18" charset="0"/>
            </a:endParaRPr>
          </a:p>
          <a:p>
            <a:pPr algn="just"/>
            <a:endParaRPr lang="ru-RU" sz="2800" dirty="0">
              <a:latin typeface="Times New Roman" panose="02020603050405020304" pitchFamily="18" charset="0"/>
              <a:ea typeface="Times New Roman" panose="02020603050405020304" pitchFamily="18" charset="0"/>
            </a:endParaRPr>
          </a:p>
          <a:p>
            <a:pPr indent="449580" algn="just"/>
            <a:r>
              <a:rPr lang="uz-Cyrl-UZ" sz="2800" b="1" dirty="0">
                <a:solidFill>
                  <a:srgbClr val="000000"/>
                </a:solidFill>
                <a:latin typeface="Times New Roman" panose="02020603050405020304" pitchFamily="18" charset="0"/>
                <a:ea typeface="Times New Roman" panose="02020603050405020304" pitchFamily="18" charset="0"/>
              </a:rPr>
              <a:t>1 + (20-1)/(100-1) * (200-5) = 38 (qoldiq bilan</a:t>
            </a:r>
            <a:r>
              <a:rPr lang="uz-Cyrl-UZ" sz="2800" b="1" dirty="0" smtClean="0">
                <a:solidFill>
                  <a:srgbClr val="000000"/>
                </a:solidFill>
                <a:latin typeface="Times New Roman" panose="02020603050405020304" pitchFamily="18" charset="0"/>
                <a:ea typeface="Times New Roman" panose="02020603050405020304" pitchFamily="18" charset="0"/>
              </a:rPr>
              <a:t>).</a:t>
            </a:r>
            <a:endParaRPr lang="en-US" sz="2800" b="1" dirty="0" smtClean="0">
              <a:solidFill>
                <a:srgbClr val="000000"/>
              </a:solidFill>
              <a:latin typeface="Times New Roman" panose="02020603050405020304" pitchFamily="18" charset="0"/>
              <a:ea typeface="Times New Roman" panose="02020603050405020304" pitchFamily="18" charset="0"/>
            </a:endParaRPr>
          </a:p>
          <a:p>
            <a:pPr indent="449580" algn="just"/>
            <a:endParaRPr lang="ru-RU" sz="2800" dirty="0">
              <a:latin typeface="Times New Roman" panose="02020603050405020304" pitchFamily="18" charset="0"/>
              <a:ea typeface="Times New Roman" panose="02020603050405020304" pitchFamily="18" charset="0"/>
            </a:endParaRPr>
          </a:p>
          <a:p>
            <a:pPr algn="just"/>
            <a:r>
              <a:rPr lang="uz-Cyrl-UZ" sz="2800" dirty="0">
                <a:solidFill>
                  <a:srgbClr val="000000"/>
                </a:solidFill>
                <a:latin typeface="Times New Roman" panose="02020603050405020304" pitchFamily="18" charset="0"/>
                <a:ea typeface="Times New Roman" panose="02020603050405020304" pitchFamily="18" charset="0"/>
              </a:rPr>
              <a:t>Olingan natija aynan qidirilayotgan qiymatni beradi. Ya’ni misoldagi №20 nomerda 38 qiymati joylashgan.</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027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0383" y="937559"/>
            <a:ext cx="7330854" cy="743473"/>
          </a:xfrm>
          <a:prstGeom prst="rect">
            <a:avLst/>
          </a:prstGeom>
        </p:spPr>
        <p:txBody>
          <a:bodyPr wrap="none">
            <a:spAutoFit/>
          </a:bodyPr>
          <a:lstStyle/>
          <a:p>
            <a:pPr algn="ctr">
              <a:lnSpc>
                <a:spcPct val="115000"/>
              </a:lnSpc>
              <a:spcAft>
                <a:spcPts val="0"/>
              </a:spcAft>
            </a:pPr>
            <a:r>
              <a:rPr lang="en-US" sz="4000" b="1" dirty="0" err="1">
                <a:solidFill>
                  <a:srgbClr val="000000"/>
                </a:solidFill>
                <a:latin typeface="Times New Roman" panose="02020603050405020304" pitchFamily="18" charset="0"/>
                <a:ea typeface="Times New Roman" panose="02020603050405020304" pitchFamily="18" charset="0"/>
              </a:rPr>
              <a:t>Mustaqil</a:t>
            </a:r>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err="1">
                <a:solidFill>
                  <a:srgbClr val="000000"/>
                </a:solidFill>
                <a:latin typeface="Times New Roman" panose="02020603050405020304" pitchFamily="18" charset="0"/>
                <a:ea typeface="Times New Roman" panose="02020603050405020304" pitchFamily="18" charset="0"/>
              </a:rPr>
              <a:t>ishlash</a:t>
            </a:r>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err="1">
                <a:solidFill>
                  <a:srgbClr val="000000"/>
                </a:solidFill>
                <a:latin typeface="Times New Roman" panose="02020603050405020304" pitchFamily="18" charset="0"/>
                <a:ea typeface="Times New Roman" panose="02020603050405020304" pitchFamily="18" charset="0"/>
              </a:rPr>
              <a:t>uchun</a:t>
            </a:r>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err="1">
                <a:solidFill>
                  <a:srgbClr val="000000"/>
                </a:solidFill>
                <a:latin typeface="Times New Roman" panose="02020603050405020304" pitchFamily="18" charset="0"/>
                <a:ea typeface="Times New Roman" panose="02020603050405020304" pitchFamily="18" charset="0"/>
              </a:rPr>
              <a:t>savollar</a:t>
            </a:r>
            <a:r>
              <a:rPr lang="uz-Cyrl-UZ" sz="4000" b="1" dirty="0">
                <a:solidFill>
                  <a:srgbClr val="000000"/>
                </a:solidFill>
                <a:latin typeface="Times New Roman" panose="02020603050405020304" pitchFamily="18" charset="0"/>
                <a:ea typeface="Times New Roman" panose="02020603050405020304" pitchFamily="18" charset="0"/>
              </a:rPr>
              <a:t>:</a:t>
            </a:r>
            <a:endParaRPr lang="ru-RU" sz="3600" dirty="0">
              <a:effectLst/>
              <a:latin typeface="Times New Roman" panose="02020603050405020304" pitchFamily="18" charset="0"/>
              <a:ea typeface="Times New Roman" panose="02020603050405020304" pitchFamily="18" charset="0"/>
            </a:endParaRPr>
          </a:p>
        </p:txBody>
      </p:sp>
      <p:pic>
        <p:nvPicPr>
          <p:cNvPr id="4098" name="Picture 2" descr="Викторина «Цветные вопросы» с ответами для детей школьного возрас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8315"/>
            <a:ext cx="2704763" cy="253288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048000" y="2586462"/>
            <a:ext cx="8537448" cy="2569934"/>
          </a:xfrm>
          <a:prstGeom prst="rect">
            <a:avLst/>
          </a:prstGeom>
        </p:spPr>
        <p:txBody>
          <a:bodyPr wrap="square">
            <a:spAutoFit/>
          </a:bodyPr>
          <a:lstStyle/>
          <a:p>
            <a:pPr algn="just">
              <a:lnSpc>
                <a:spcPct val="115000"/>
              </a:lnSpc>
              <a:spcAft>
                <a:spcPts val="0"/>
              </a:spcAft>
            </a:pPr>
            <a:r>
              <a:rPr lang="en-US" sz="2800" dirty="0">
                <a:solidFill>
                  <a:srgbClr val="000000"/>
                </a:solidFill>
                <a:latin typeface="Times New Roman" panose="02020603050405020304" pitchFamily="18" charset="0"/>
                <a:ea typeface="Times New Roman" panose="02020603050405020304" pitchFamily="18" charset="0"/>
              </a:rPr>
              <a:t>1.  </a:t>
            </a:r>
            <a:r>
              <a:rPr lang="en-US" sz="2800" dirty="0" err="1" smtClean="0">
                <a:solidFill>
                  <a:srgbClr val="000000"/>
                </a:solidFill>
                <a:latin typeface="Times New Roman" panose="02020603050405020304" pitchFamily="18" charset="0"/>
                <a:ea typeface="Times New Roman" panose="02020603050405020304" pitchFamily="18" charset="0"/>
              </a:rPr>
              <a:t>Qidiruv</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nima</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algn="just">
              <a:lnSpc>
                <a:spcPct val="115000"/>
              </a:lnSpc>
              <a:spcAft>
                <a:spcPts val="0"/>
              </a:spcAft>
            </a:pPr>
            <a:r>
              <a:rPr lang="en-US" sz="2800" dirty="0">
                <a:solidFill>
                  <a:srgbClr val="000000"/>
                </a:solidFill>
                <a:latin typeface="Times New Roman" panose="02020603050405020304" pitchFamily="18" charset="0"/>
                <a:ea typeface="Times New Roman" panose="02020603050405020304" pitchFamily="18" charset="0"/>
              </a:rPr>
              <a:t>2. </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smtClean="0">
                <a:solidFill>
                  <a:srgbClr val="000000"/>
                </a:solidFill>
                <a:latin typeface="Times New Roman" panose="02020603050405020304" pitchFamily="18" charset="0"/>
                <a:ea typeface="Times New Roman" panose="02020603050405020304" pitchFamily="18" charset="0"/>
              </a:rPr>
              <a:t>Tuzilma</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nima</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algn="just">
              <a:lnSpc>
                <a:spcPct val="115000"/>
              </a:lnSpc>
              <a:spcAft>
                <a:spcPts val="0"/>
              </a:spcAft>
            </a:pPr>
            <a:r>
              <a:rPr lang="en-US" sz="2800" dirty="0" smtClean="0">
                <a:solidFill>
                  <a:srgbClr val="000000"/>
                </a:solidFill>
                <a:latin typeface="Times New Roman" panose="02020603050405020304" pitchFamily="18" charset="0"/>
                <a:ea typeface="Times New Roman" panose="02020603050405020304" pitchFamily="18" charset="0"/>
              </a:rPr>
              <a:t>3.	</a:t>
            </a:r>
            <a:r>
              <a:rPr lang="en-US" sz="2800" dirty="0" err="1" smtClean="0">
                <a:solidFill>
                  <a:srgbClr val="000000"/>
                </a:solidFill>
                <a:latin typeface="Times New Roman" panose="02020603050405020304" pitchFamily="18" charset="0"/>
                <a:ea typeface="Times New Roman" panose="02020603050405020304" pitchFamily="18" charset="0"/>
              </a:rPr>
              <a:t>Chiziqli</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qidiruvni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ta’riflang</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algn="just">
              <a:lnSpc>
                <a:spcPct val="115000"/>
              </a:lnSpc>
              <a:spcAft>
                <a:spcPts val="0"/>
              </a:spcAft>
            </a:pPr>
            <a:r>
              <a:rPr lang="en-US" sz="2800" dirty="0" smtClean="0">
                <a:solidFill>
                  <a:srgbClr val="000000"/>
                </a:solidFill>
                <a:latin typeface="Times New Roman" panose="02020603050405020304" pitchFamily="18" charset="0"/>
                <a:ea typeface="Times New Roman" panose="02020603050405020304" pitchFamily="18" charset="0"/>
              </a:rPr>
              <a:t>4.	</a:t>
            </a:r>
            <a:r>
              <a:rPr lang="en-US" sz="2800" dirty="0" err="1" smtClean="0">
                <a:solidFill>
                  <a:srgbClr val="000000"/>
                </a:solidFill>
                <a:latin typeface="Times New Roman" panose="02020603050405020304" pitchFamily="18" charset="0"/>
                <a:ea typeface="Times New Roman" panose="02020603050405020304" pitchFamily="18" charset="0"/>
              </a:rPr>
              <a:t>Binar</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qidiruv</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qanday</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ishlaydi</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algn="just">
              <a:lnSpc>
                <a:spcPct val="115000"/>
              </a:lnSpc>
              <a:spcAft>
                <a:spcPts val="0"/>
              </a:spcAft>
            </a:pPr>
            <a:r>
              <a:rPr lang="en-US" sz="2800" dirty="0" smtClean="0">
                <a:solidFill>
                  <a:srgbClr val="000000"/>
                </a:solidFill>
                <a:latin typeface="Times New Roman" panose="02020603050405020304" pitchFamily="18" charset="0"/>
                <a:ea typeface="Times New Roman" panose="02020603050405020304" pitchFamily="18" charset="0"/>
              </a:rPr>
              <a:t>5.	</a:t>
            </a:r>
            <a:r>
              <a:rPr lang="uz-Cyrl-UZ" sz="2800" dirty="0" smtClean="0">
                <a:solidFill>
                  <a:srgbClr val="000000"/>
                </a:solidFill>
                <a:latin typeface="Times New Roman" panose="02020603050405020304" pitchFamily="18" charset="0"/>
                <a:ea typeface="Times New Roman" panose="02020603050405020304" pitchFamily="18" charset="0"/>
              </a:rPr>
              <a:t>Interpolyatsiya </a:t>
            </a:r>
            <a:r>
              <a:rPr lang="uz-Cyrl-UZ" sz="2800" dirty="0">
                <a:solidFill>
                  <a:srgbClr val="000000"/>
                </a:solidFill>
                <a:latin typeface="Times New Roman" panose="02020603050405020304" pitchFamily="18" charset="0"/>
                <a:ea typeface="Times New Roman" panose="02020603050405020304" pitchFamily="18" charset="0"/>
              </a:rPr>
              <a:t>qidiruv</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qanday</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bo’ladi</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0940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01948" y="1024374"/>
            <a:ext cx="6157455" cy="743473"/>
          </a:xfrm>
          <a:prstGeom prst="rect">
            <a:avLst/>
          </a:prstGeom>
        </p:spPr>
        <p:txBody>
          <a:bodyPr wrap="none">
            <a:spAutoFit/>
          </a:bodyPr>
          <a:lstStyle/>
          <a:p>
            <a:pPr algn="ctr">
              <a:lnSpc>
                <a:spcPct val="115000"/>
              </a:lnSpc>
              <a:spcAft>
                <a:spcPts val="0"/>
              </a:spcAft>
            </a:pPr>
            <a:r>
              <a:rPr lang="en-US" sz="4000" b="1" dirty="0" err="1">
                <a:solidFill>
                  <a:srgbClr val="000000"/>
                </a:solidFill>
                <a:latin typeface="Times New Roman" panose="02020603050405020304" pitchFamily="18" charset="0"/>
                <a:ea typeface="Times New Roman" panose="02020603050405020304" pitchFamily="18" charset="0"/>
              </a:rPr>
              <a:t>Foydalanilgan</a:t>
            </a:r>
            <a:r>
              <a:rPr lang="en-US" sz="4000" b="1" dirty="0">
                <a:solidFill>
                  <a:srgbClr val="000000"/>
                </a:solidFill>
                <a:latin typeface="Times New Roman" panose="02020603050405020304" pitchFamily="18" charset="0"/>
                <a:ea typeface="Times New Roman" panose="02020603050405020304" pitchFamily="18" charset="0"/>
              </a:rPr>
              <a:t> </a:t>
            </a:r>
            <a:r>
              <a:rPr lang="en-US" sz="4000" b="1" dirty="0" err="1" smtClean="0">
                <a:solidFill>
                  <a:srgbClr val="000000"/>
                </a:solidFill>
                <a:latin typeface="Times New Roman" panose="02020603050405020304" pitchFamily="18" charset="0"/>
                <a:ea typeface="Times New Roman" panose="02020603050405020304" pitchFamily="18" charset="0"/>
              </a:rPr>
              <a:t>adabiyotlar</a:t>
            </a:r>
            <a:r>
              <a:rPr lang="en-US" sz="4000" b="1" dirty="0" smtClean="0">
                <a:solidFill>
                  <a:srgbClr val="000000"/>
                </a:solidFill>
                <a:latin typeface="Times New Roman" panose="02020603050405020304" pitchFamily="18" charset="0"/>
                <a:ea typeface="Times New Roman" panose="02020603050405020304" pitchFamily="18" charset="0"/>
              </a:rPr>
              <a:t>:</a:t>
            </a:r>
            <a:endParaRPr lang="ru-RU" sz="3600" dirty="0">
              <a:effectLst/>
              <a:latin typeface="Times New Roman" panose="02020603050405020304" pitchFamily="18" charset="0"/>
              <a:ea typeface="Times New Roman" panose="02020603050405020304" pitchFamily="18" charset="0"/>
            </a:endParaRPr>
          </a:p>
        </p:txBody>
      </p:sp>
      <p:pic>
        <p:nvPicPr>
          <p:cNvPr id="5122" name="Picture 2" descr="Изучение литературы в школ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4" y="82296"/>
            <a:ext cx="3009724" cy="262763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310640" y="2905774"/>
            <a:ext cx="10219944" cy="3539430"/>
          </a:xfrm>
          <a:prstGeom prst="rect">
            <a:avLst/>
          </a:prstGeom>
        </p:spPr>
        <p:txBody>
          <a:bodyPr wrap="square">
            <a:spAutoFit/>
          </a:bodyPr>
          <a:lstStyle/>
          <a:p>
            <a:pPr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1. Алфред В. Ахо., Джон Э. Хопкрофт, Джефри Д. Ульман. </a:t>
            </a:r>
            <a:r>
              <a:rPr lang="ru-RU" sz="2800" dirty="0">
                <a:solidFill>
                  <a:srgbClr val="000000"/>
                </a:solidFill>
                <a:latin typeface="Times New Roman" panose="02020603050405020304" pitchFamily="18" charset="0"/>
                <a:ea typeface="Times New Roman" panose="02020603050405020304" pitchFamily="18" charset="0"/>
              </a:rPr>
              <a:t>Структура данных и алгоритмы</a:t>
            </a:r>
            <a:r>
              <a:rPr lang="uz-Cyrl-UZ" sz="2800" dirty="0">
                <a:solidFill>
                  <a:srgbClr val="000000"/>
                </a:solidFill>
                <a:latin typeface="Times New Roman" panose="02020603050405020304" pitchFamily="18" charset="0"/>
                <a:ea typeface="Times New Roman" panose="02020603050405020304" pitchFamily="18" charset="0"/>
              </a:rPr>
              <a:t>. </a:t>
            </a:r>
            <a:r>
              <a:rPr lang="ru-RU" sz="2800" dirty="0">
                <a:solidFill>
                  <a:srgbClr val="000000"/>
                </a:solidFill>
                <a:latin typeface="Times New Roman" panose="02020603050405020304" pitchFamily="18" charset="0"/>
                <a:ea typeface="Times New Roman" panose="02020603050405020304" pitchFamily="18" charset="0"/>
              </a:rPr>
              <a:t>//</a:t>
            </a:r>
            <a:r>
              <a:rPr lang="ru-RU" sz="2800" dirty="0" err="1">
                <a:solidFill>
                  <a:srgbClr val="000000"/>
                </a:solidFill>
                <a:latin typeface="Times New Roman" panose="02020603050405020304" pitchFamily="18" charset="0"/>
                <a:ea typeface="Times New Roman" panose="02020603050405020304" pitchFamily="18" charset="0"/>
              </a:rPr>
              <a:t>Учеб.пос</a:t>
            </a:r>
            <a:r>
              <a:rPr lang="ru-RU" sz="2800" dirty="0">
                <a:solidFill>
                  <a:srgbClr val="000000"/>
                </a:solidFill>
                <a:latin typeface="Times New Roman" panose="02020603050405020304" pitchFamily="18" charset="0"/>
                <a:ea typeface="Times New Roman" panose="02020603050405020304" pitchFamily="18" charset="0"/>
              </a:rPr>
              <a:t>., М.: </a:t>
            </a:r>
            <a:r>
              <a:rPr lang="ru-RU" sz="2800" dirty="0" err="1">
                <a:solidFill>
                  <a:srgbClr val="000000"/>
                </a:solidFill>
                <a:latin typeface="Times New Roman" panose="02020603050405020304" pitchFamily="18" charset="0"/>
                <a:ea typeface="Times New Roman" panose="02020603050405020304" pitchFamily="18" charset="0"/>
              </a:rPr>
              <a:t>Изд.дом</a:t>
            </a:r>
            <a:r>
              <a:rPr lang="ru-RU" sz="2800" dirty="0">
                <a:solidFill>
                  <a:srgbClr val="000000"/>
                </a:solidFill>
                <a:latin typeface="Times New Roman" panose="02020603050405020304" pitchFamily="18" charset="0"/>
                <a:ea typeface="Times New Roman" panose="02020603050405020304" pitchFamily="18" charset="0"/>
              </a:rPr>
              <a:t>: "Вильямс", 2000, — 384 с.</a:t>
            </a:r>
            <a:endParaRPr lang="ru-RU" sz="2800" dirty="0">
              <a:latin typeface="Times New Roman" panose="02020603050405020304" pitchFamily="18" charset="0"/>
              <a:ea typeface="Times New Roman" panose="02020603050405020304" pitchFamily="18" charset="0"/>
            </a:endParaRPr>
          </a:p>
          <a:p>
            <a:pPr algn="just"/>
            <a:r>
              <a:rPr lang="uz-Cyrl-UZ" sz="2800" dirty="0">
                <a:solidFill>
                  <a:srgbClr val="000000"/>
                </a:solidFill>
                <a:latin typeface="Times New Roman" panose="02020603050405020304" pitchFamily="18" charset="0"/>
                <a:ea typeface="Times New Roman" panose="02020603050405020304" pitchFamily="18" charset="0"/>
              </a:rPr>
              <a:t>2. </a:t>
            </a:r>
            <a:r>
              <a:rPr lang="en-US" sz="2800" dirty="0">
                <a:solidFill>
                  <a:srgbClr val="000000"/>
                </a:solidFill>
                <a:latin typeface="Times New Roman" panose="02020603050405020304" pitchFamily="18" charset="0"/>
                <a:ea typeface="Times New Roman" panose="02020603050405020304" pitchFamily="18" charset="0"/>
              </a:rPr>
              <a:t>Adam Drozdek</a:t>
            </a:r>
            <a:r>
              <a:rPr lang="en-US" sz="2800" i="1" dirty="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Data structures and algorithms in C++. Fourth </a:t>
            </a:r>
            <a:r>
              <a:rPr lang="en-US" sz="2800" dirty="0" err="1">
                <a:solidFill>
                  <a:srgbClr val="000000"/>
                </a:solidFill>
                <a:latin typeface="Times New Roman" panose="02020603050405020304" pitchFamily="18" charset="0"/>
                <a:ea typeface="Times New Roman" panose="02020603050405020304" pitchFamily="18" charset="0"/>
              </a:rPr>
              <a:t>edition.Cengage</a:t>
            </a:r>
            <a:r>
              <a:rPr lang="en-US" sz="2800" dirty="0">
                <a:solidFill>
                  <a:srgbClr val="000000"/>
                </a:solidFill>
                <a:latin typeface="Times New Roman" panose="02020603050405020304" pitchFamily="18" charset="0"/>
                <a:ea typeface="Times New Roman" panose="02020603050405020304" pitchFamily="18" charset="0"/>
              </a:rPr>
              <a:t> Learning, 2013. </a:t>
            </a:r>
            <a:endParaRPr lang="ru-RU" sz="2800" dirty="0">
              <a:latin typeface="Times New Roman" panose="02020603050405020304" pitchFamily="18" charset="0"/>
              <a:ea typeface="Times New Roman" panose="02020603050405020304" pitchFamily="18" charset="0"/>
            </a:endParaRPr>
          </a:p>
          <a:p>
            <a:pPr algn="just"/>
            <a:r>
              <a:rPr lang="uz-Cyrl-UZ" sz="2800" dirty="0">
                <a:solidFill>
                  <a:srgbClr val="000000"/>
                </a:solidFill>
                <a:latin typeface="Times New Roman" panose="02020603050405020304" pitchFamily="18" charset="0"/>
                <a:ea typeface="Times New Roman" panose="02020603050405020304" pitchFamily="18" charset="0"/>
              </a:rPr>
              <a:t>3. Narzullaev U.X., Qarshiev A.B., Boynazarov I.M. Ma’lumotlar tuzilmasi va algoritmlar. //O’quv qo’llanma. Toshkent: Tafakkur nashriyoti, 2013 y. – 192 b.</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658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Wordpress: как убрать ссылки на изображ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91" y="51206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013517" y="1110621"/>
            <a:ext cx="2379177" cy="707886"/>
          </a:xfrm>
          <a:prstGeom prst="rect">
            <a:avLst/>
          </a:prstGeom>
        </p:spPr>
        <p:txBody>
          <a:bodyPr wrap="none">
            <a:spAutoFit/>
          </a:bodyPr>
          <a:lstStyle/>
          <a:p>
            <a:r>
              <a:rPr lang="en-US" sz="4000" b="1" dirty="0" err="1" smtClean="0">
                <a:latin typeface="Times New Roman" panose="02020603050405020304" pitchFamily="18" charset="0"/>
                <a:cs typeface="Times New Roman" panose="02020603050405020304" pitchFamily="18" charset="0"/>
              </a:rPr>
              <a:t>H</a:t>
            </a:r>
            <a:r>
              <a:rPr lang="ru-RU" sz="4000" b="1" dirty="0" err="1" smtClean="0">
                <a:latin typeface="Times New Roman" panose="02020603050405020304" pitchFamily="18" charset="0"/>
                <a:cs typeface="Times New Roman" panose="02020603050405020304" pitchFamily="18" charset="0"/>
              </a:rPr>
              <a:t>avolalar</a:t>
            </a:r>
            <a:endParaRPr lang="ru-RU" sz="4000" b="1" dirty="0">
              <a:latin typeface="Times New Roman" panose="02020603050405020304" pitchFamily="18" charset="0"/>
              <a:cs typeface="Times New Roman" panose="02020603050405020304" pitchFamily="18" charset="0"/>
            </a:endParaRPr>
          </a:p>
        </p:txBody>
      </p:sp>
      <p:pic>
        <p:nvPicPr>
          <p:cNvPr id="6152" name="Picture 8" descr="5 способов создания ссылок-якорей с отступом сверху. Устранение смещения  из-за фиксированного блока (шапка, меню)."/>
          <p:cNvPicPr>
            <a:picLocks noChangeAspect="1" noChangeArrowheads="1"/>
          </p:cNvPicPr>
          <p:nvPr/>
        </p:nvPicPr>
        <p:blipFill rotWithShape="1">
          <a:blip r:embed="rId3">
            <a:extLst>
              <a:ext uri="{28A0092B-C50C-407E-A947-70E740481C1C}">
                <a14:useLocalDpi xmlns:a14="http://schemas.microsoft.com/office/drawing/2010/main" val="0"/>
              </a:ext>
            </a:extLst>
          </a:blip>
          <a:srcRect b="21280"/>
          <a:stretch/>
        </p:blipFill>
        <p:spPr bwMode="auto">
          <a:xfrm>
            <a:off x="9692767" y="4764024"/>
            <a:ext cx="2381250" cy="1874520"/>
          </a:xfrm>
          <a:prstGeom prst="rect">
            <a:avLst/>
          </a:prstGeom>
          <a:noFill/>
          <a:extLst>
            <a:ext uri="{909E8E84-426E-40DD-AFC4-6F175D3DCCD1}">
              <a14:hiddenFill xmlns:a14="http://schemas.microsoft.com/office/drawing/2010/main">
                <a:solidFill>
                  <a:srgbClr val="FFFFFF"/>
                </a:solidFill>
              </a14:hiddenFill>
            </a:ext>
          </a:extLst>
        </p:spPr>
      </p:pic>
      <p:sp>
        <p:nvSpPr>
          <p:cNvPr id="7" name="Oval 24"/>
          <p:cNvSpPr/>
          <p:nvPr/>
        </p:nvSpPr>
        <p:spPr>
          <a:xfrm>
            <a:off x="439666" y="5183038"/>
            <a:ext cx="1196476" cy="1196476"/>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449"/>
          <p:cNvSpPr>
            <a:spLocks noEditPoints="1"/>
          </p:cNvSpPr>
          <p:nvPr/>
        </p:nvSpPr>
        <p:spPr bwMode="auto">
          <a:xfrm>
            <a:off x="804791" y="5526284"/>
            <a:ext cx="437198" cy="593506"/>
          </a:xfrm>
          <a:custGeom>
            <a:avLst/>
            <a:gdLst>
              <a:gd name="T0" fmla="*/ 10071 w 12851"/>
              <a:gd name="T1" fmla="*/ 13998 h 16128"/>
              <a:gd name="T2" fmla="*/ 6585 w 12851"/>
              <a:gd name="T3" fmla="*/ 14102 h 16128"/>
              <a:gd name="T4" fmla="*/ 3240 w 12851"/>
              <a:gd name="T5" fmla="*/ 14019 h 16128"/>
              <a:gd name="T6" fmla="*/ 1993 w 12851"/>
              <a:gd name="T7" fmla="*/ 13451 h 16128"/>
              <a:gd name="T8" fmla="*/ 1504 w 12851"/>
              <a:gd name="T9" fmla="*/ 10294 h 16128"/>
              <a:gd name="T10" fmla="*/ 1160 w 12851"/>
              <a:gd name="T11" fmla="*/ 6036 h 16128"/>
              <a:gd name="T12" fmla="*/ 1085 w 12851"/>
              <a:gd name="T13" fmla="*/ 3225 h 16128"/>
              <a:gd name="T14" fmla="*/ 2432 w 12851"/>
              <a:gd name="T15" fmla="*/ 2694 h 16128"/>
              <a:gd name="T16" fmla="*/ 6222 w 12851"/>
              <a:gd name="T17" fmla="*/ 2074 h 16128"/>
              <a:gd name="T18" fmla="*/ 10073 w 12851"/>
              <a:gd name="T19" fmla="*/ 1670 h 16128"/>
              <a:gd name="T20" fmla="*/ 11603 w 12851"/>
              <a:gd name="T21" fmla="*/ 2001 h 16128"/>
              <a:gd name="T22" fmla="*/ 11780 w 12851"/>
              <a:gd name="T23" fmla="*/ 5253 h 16128"/>
              <a:gd name="T24" fmla="*/ 11727 w 12851"/>
              <a:gd name="T25" fmla="*/ 10040 h 16128"/>
              <a:gd name="T26" fmla="*/ 11573 w 12851"/>
              <a:gd name="T27" fmla="*/ 13473 h 16128"/>
              <a:gd name="T28" fmla="*/ 6605 w 12851"/>
              <a:gd name="T29" fmla="*/ 15743 h 16128"/>
              <a:gd name="T30" fmla="*/ 6261 w 12851"/>
              <a:gd name="T31" fmla="*/ 15793 h 16128"/>
              <a:gd name="T32" fmla="*/ 5950 w 12851"/>
              <a:gd name="T33" fmla="*/ 15707 h 16128"/>
              <a:gd name="T34" fmla="*/ 5721 w 12851"/>
              <a:gd name="T35" fmla="*/ 15491 h 16128"/>
              <a:gd name="T36" fmla="*/ 5631 w 12851"/>
              <a:gd name="T37" fmla="*/ 15191 h 16128"/>
              <a:gd name="T38" fmla="*/ 5693 w 12851"/>
              <a:gd name="T39" fmla="*/ 14874 h 16128"/>
              <a:gd name="T40" fmla="*/ 5892 w 12851"/>
              <a:gd name="T41" fmla="*/ 14590 h 16128"/>
              <a:gd name="T42" fmla="*/ 6206 w 12851"/>
              <a:gd name="T43" fmla="*/ 14387 h 16128"/>
              <a:gd name="T44" fmla="*/ 6552 w 12851"/>
              <a:gd name="T45" fmla="*/ 14321 h 16128"/>
              <a:gd name="T46" fmla="*/ 6869 w 12851"/>
              <a:gd name="T47" fmla="*/ 14393 h 16128"/>
              <a:gd name="T48" fmla="*/ 7109 w 12851"/>
              <a:gd name="T49" fmla="*/ 14595 h 16128"/>
              <a:gd name="T50" fmla="*/ 7217 w 12851"/>
              <a:gd name="T51" fmla="*/ 14889 h 16128"/>
              <a:gd name="T52" fmla="*/ 7171 w 12851"/>
              <a:gd name="T53" fmla="*/ 15206 h 16128"/>
              <a:gd name="T54" fmla="*/ 6986 w 12851"/>
              <a:gd name="T55" fmla="*/ 15496 h 16128"/>
              <a:gd name="T56" fmla="*/ 6279 w 12851"/>
              <a:gd name="T57" fmla="*/ 1064 h 16128"/>
              <a:gd name="T58" fmla="*/ 6417 w 12851"/>
              <a:gd name="T59" fmla="*/ 998 h 16128"/>
              <a:gd name="T60" fmla="*/ 6555 w 12851"/>
              <a:gd name="T61" fmla="*/ 989 h 16128"/>
              <a:gd name="T62" fmla="*/ 6670 w 12851"/>
              <a:gd name="T63" fmla="*/ 1037 h 16128"/>
              <a:gd name="T64" fmla="*/ 6739 w 12851"/>
              <a:gd name="T65" fmla="*/ 1139 h 16128"/>
              <a:gd name="T66" fmla="*/ 6746 w 12851"/>
              <a:gd name="T67" fmla="*/ 1267 h 16128"/>
              <a:gd name="T68" fmla="*/ 6693 w 12851"/>
              <a:gd name="T69" fmla="*/ 1399 h 16128"/>
              <a:gd name="T70" fmla="*/ 6586 w 12851"/>
              <a:gd name="T71" fmla="*/ 1516 h 16128"/>
              <a:gd name="T72" fmla="*/ 6448 w 12851"/>
              <a:gd name="T73" fmla="*/ 1589 h 16128"/>
              <a:gd name="T74" fmla="*/ 6309 w 12851"/>
              <a:gd name="T75" fmla="*/ 1605 h 16128"/>
              <a:gd name="T76" fmla="*/ 6190 w 12851"/>
              <a:gd name="T77" fmla="*/ 1562 h 16128"/>
              <a:gd name="T78" fmla="*/ 6115 w 12851"/>
              <a:gd name="T79" fmla="*/ 1466 h 16128"/>
              <a:gd name="T80" fmla="*/ 6101 w 12851"/>
              <a:gd name="T81" fmla="*/ 1340 h 16128"/>
              <a:gd name="T82" fmla="*/ 6149 w 12851"/>
              <a:gd name="T83" fmla="*/ 1207 h 16128"/>
              <a:gd name="T84" fmla="*/ 6251 w 12851"/>
              <a:gd name="T85" fmla="*/ 1087 h 16128"/>
              <a:gd name="T86" fmla="*/ 10415 w 12851"/>
              <a:gd name="T87" fmla="*/ 46 h 16128"/>
              <a:gd name="T88" fmla="*/ 5632 w 12851"/>
              <a:gd name="T89" fmla="*/ 586 h 16128"/>
              <a:gd name="T90" fmla="*/ 1254 w 12851"/>
              <a:gd name="T91" fmla="*/ 1325 h 16128"/>
              <a:gd name="T92" fmla="*/ 4 w 12851"/>
              <a:gd name="T93" fmla="*/ 2107 h 16128"/>
              <a:gd name="T94" fmla="*/ 125 w 12851"/>
              <a:gd name="T95" fmla="*/ 6172 h 16128"/>
              <a:gd name="T96" fmla="*/ 528 w 12851"/>
              <a:gd name="T97" fmla="*/ 11773 h 16128"/>
              <a:gd name="T98" fmla="*/ 1071 w 12851"/>
              <a:gd name="T99" fmla="*/ 15540 h 16128"/>
              <a:gd name="T100" fmla="*/ 2837 w 12851"/>
              <a:gd name="T101" fmla="*/ 16052 h 16128"/>
              <a:gd name="T102" fmla="*/ 7058 w 12851"/>
              <a:gd name="T103" fmla="*/ 16121 h 16128"/>
              <a:gd name="T104" fmla="*/ 11167 w 12851"/>
              <a:gd name="T105" fmla="*/ 15980 h 16128"/>
              <a:gd name="T106" fmla="*/ 12600 w 12851"/>
              <a:gd name="T107" fmla="*/ 15569 h 16128"/>
              <a:gd name="T108" fmla="*/ 12773 w 12851"/>
              <a:gd name="T109" fmla="*/ 11528 h 16128"/>
              <a:gd name="T110" fmla="*/ 12850 w 12851"/>
              <a:gd name="T111" fmla="*/ 5306 h 16128"/>
              <a:gd name="T112" fmla="*/ 12691 w 12851"/>
              <a:gd name="T113" fmla="*/ 681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51" h="16128">
                <a:moveTo>
                  <a:pt x="11520" y="13818"/>
                </a:moveTo>
                <a:lnTo>
                  <a:pt x="11480" y="13843"/>
                </a:lnTo>
                <a:lnTo>
                  <a:pt x="11393" y="13867"/>
                </a:lnTo>
                <a:lnTo>
                  <a:pt x="11263" y="13891"/>
                </a:lnTo>
                <a:lnTo>
                  <a:pt x="11093" y="13914"/>
                </a:lnTo>
                <a:lnTo>
                  <a:pt x="10887" y="13937"/>
                </a:lnTo>
                <a:lnTo>
                  <a:pt x="10644" y="13958"/>
                </a:lnTo>
                <a:lnTo>
                  <a:pt x="10372" y="13979"/>
                </a:lnTo>
                <a:lnTo>
                  <a:pt x="10071" y="13998"/>
                </a:lnTo>
                <a:lnTo>
                  <a:pt x="9745" y="14016"/>
                </a:lnTo>
                <a:lnTo>
                  <a:pt x="9396" y="14032"/>
                </a:lnTo>
                <a:lnTo>
                  <a:pt x="9028" y="14048"/>
                </a:lnTo>
                <a:lnTo>
                  <a:pt x="8644" y="14062"/>
                </a:lnTo>
                <a:lnTo>
                  <a:pt x="8247" y="14074"/>
                </a:lnTo>
                <a:lnTo>
                  <a:pt x="7840" y="14084"/>
                </a:lnTo>
                <a:lnTo>
                  <a:pt x="7425" y="14092"/>
                </a:lnTo>
                <a:lnTo>
                  <a:pt x="7006" y="14098"/>
                </a:lnTo>
                <a:lnTo>
                  <a:pt x="6585" y="14102"/>
                </a:lnTo>
                <a:lnTo>
                  <a:pt x="6167" y="14103"/>
                </a:lnTo>
                <a:lnTo>
                  <a:pt x="5753" y="14102"/>
                </a:lnTo>
                <a:lnTo>
                  <a:pt x="5346" y="14099"/>
                </a:lnTo>
                <a:lnTo>
                  <a:pt x="4952" y="14093"/>
                </a:lnTo>
                <a:lnTo>
                  <a:pt x="4570" y="14084"/>
                </a:lnTo>
                <a:lnTo>
                  <a:pt x="4205" y="14073"/>
                </a:lnTo>
                <a:lnTo>
                  <a:pt x="3859" y="14058"/>
                </a:lnTo>
                <a:lnTo>
                  <a:pt x="3536" y="14039"/>
                </a:lnTo>
                <a:lnTo>
                  <a:pt x="3240" y="14019"/>
                </a:lnTo>
                <a:lnTo>
                  <a:pt x="2971" y="13994"/>
                </a:lnTo>
                <a:lnTo>
                  <a:pt x="2735" y="13967"/>
                </a:lnTo>
                <a:lnTo>
                  <a:pt x="2533" y="13935"/>
                </a:lnTo>
                <a:lnTo>
                  <a:pt x="2368" y="13900"/>
                </a:lnTo>
                <a:lnTo>
                  <a:pt x="2245" y="13861"/>
                </a:lnTo>
                <a:lnTo>
                  <a:pt x="2164" y="13818"/>
                </a:lnTo>
                <a:lnTo>
                  <a:pt x="2108" y="13746"/>
                </a:lnTo>
                <a:lnTo>
                  <a:pt x="2050" y="13623"/>
                </a:lnTo>
                <a:lnTo>
                  <a:pt x="1993" y="13451"/>
                </a:lnTo>
                <a:lnTo>
                  <a:pt x="1935" y="13234"/>
                </a:lnTo>
                <a:lnTo>
                  <a:pt x="1879" y="12975"/>
                </a:lnTo>
                <a:lnTo>
                  <a:pt x="1822" y="12678"/>
                </a:lnTo>
                <a:lnTo>
                  <a:pt x="1766" y="12347"/>
                </a:lnTo>
                <a:lnTo>
                  <a:pt x="1711" y="11984"/>
                </a:lnTo>
                <a:lnTo>
                  <a:pt x="1658" y="11594"/>
                </a:lnTo>
                <a:lnTo>
                  <a:pt x="1605" y="11181"/>
                </a:lnTo>
                <a:lnTo>
                  <a:pt x="1554" y="10745"/>
                </a:lnTo>
                <a:lnTo>
                  <a:pt x="1504" y="10294"/>
                </a:lnTo>
                <a:lnTo>
                  <a:pt x="1457" y="9829"/>
                </a:lnTo>
                <a:lnTo>
                  <a:pt x="1411" y="9353"/>
                </a:lnTo>
                <a:lnTo>
                  <a:pt x="1367" y="8871"/>
                </a:lnTo>
                <a:lnTo>
                  <a:pt x="1325" y="8387"/>
                </a:lnTo>
                <a:lnTo>
                  <a:pt x="1287" y="7902"/>
                </a:lnTo>
                <a:lnTo>
                  <a:pt x="1251" y="7421"/>
                </a:lnTo>
                <a:lnTo>
                  <a:pt x="1217" y="6947"/>
                </a:lnTo>
                <a:lnTo>
                  <a:pt x="1187" y="6484"/>
                </a:lnTo>
                <a:lnTo>
                  <a:pt x="1160" y="6036"/>
                </a:lnTo>
                <a:lnTo>
                  <a:pt x="1136" y="5605"/>
                </a:lnTo>
                <a:lnTo>
                  <a:pt x="1116" y="5197"/>
                </a:lnTo>
                <a:lnTo>
                  <a:pt x="1098" y="4812"/>
                </a:lnTo>
                <a:lnTo>
                  <a:pt x="1085" y="4456"/>
                </a:lnTo>
                <a:lnTo>
                  <a:pt x="1077" y="4133"/>
                </a:lnTo>
                <a:lnTo>
                  <a:pt x="1072" y="3844"/>
                </a:lnTo>
                <a:lnTo>
                  <a:pt x="1072" y="3595"/>
                </a:lnTo>
                <a:lnTo>
                  <a:pt x="1076" y="3387"/>
                </a:lnTo>
                <a:lnTo>
                  <a:pt x="1085" y="3225"/>
                </a:lnTo>
                <a:lnTo>
                  <a:pt x="1099" y="3112"/>
                </a:lnTo>
                <a:lnTo>
                  <a:pt x="1119" y="3052"/>
                </a:lnTo>
                <a:lnTo>
                  <a:pt x="1168" y="3017"/>
                </a:lnTo>
                <a:lnTo>
                  <a:pt x="1269" y="2975"/>
                </a:lnTo>
                <a:lnTo>
                  <a:pt x="1418" y="2927"/>
                </a:lnTo>
                <a:lnTo>
                  <a:pt x="1612" y="2875"/>
                </a:lnTo>
                <a:lnTo>
                  <a:pt x="1848" y="2818"/>
                </a:lnTo>
                <a:lnTo>
                  <a:pt x="2123" y="2758"/>
                </a:lnTo>
                <a:lnTo>
                  <a:pt x="2432" y="2694"/>
                </a:lnTo>
                <a:lnTo>
                  <a:pt x="2773" y="2628"/>
                </a:lnTo>
                <a:lnTo>
                  <a:pt x="3142" y="2559"/>
                </a:lnTo>
                <a:lnTo>
                  <a:pt x="3535" y="2490"/>
                </a:lnTo>
                <a:lnTo>
                  <a:pt x="3949" y="2419"/>
                </a:lnTo>
                <a:lnTo>
                  <a:pt x="4382" y="2349"/>
                </a:lnTo>
                <a:lnTo>
                  <a:pt x="4828" y="2278"/>
                </a:lnTo>
                <a:lnTo>
                  <a:pt x="5287" y="2209"/>
                </a:lnTo>
                <a:lnTo>
                  <a:pt x="5752" y="2140"/>
                </a:lnTo>
                <a:lnTo>
                  <a:pt x="6222" y="2074"/>
                </a:lnTo>
                <a:lnTo>
                  <a:pt x="6692" y="2011"/>
                </a:lnTo>
                <a:lnTo>
                  <a:pt x="7159" y="1951"/>
                </a:lnTo>
                <a:lnTo>
                  <a:pt x="7622" y="1895"/>
                </a:lnTo>
                <a:lnTo>
                  <a:pt x="8074" y="1844"/>
                </a:lnTo>
                <a:lnTo>
                  <a:pt x="8513" y="1796"/>
                </a:lnTo>
                <a:lnTo>
                  <a:pt x="8936" y="1755"/>
                </a:lnTo>
                <a:lnTo>
                  <a:pt x="9339" y="1720"/>
                </a:lnTo>
                <a:lnTo>
                  <a:pt x="9720" y="1691"/>
                </a:lnTo>
                <a:lnTo>
                  <a:pt x="10073" y="1670"/>
                </a:lnTo>
                <a:lnTo>
                  <a:pt x="10397" y="1657"/>
                </a:lnTo>
                <a:lnTo>
                  <a:pt x="10688" y="1653"/>
                </a:lnTo>
                <a:lnTo>
                  <a:pt x="10941" y="1657"/>
                </a:lnTo>
                <a:lnTo>
                  <a:pt x="11155" y="1671"/>
                </a:lnTo>
                <a:lnTo>
                  <a:pt x="11325" y="1695"/>
                </a:lnTo>
                <a:lnTo>
                  <a:pt x="11448" y="1731"/>
                </a:lnTo>
                <a:lnTo>
                  <a:pt x="11520" y="1777"/>
                </a:lnTo>
                <a:lnTo>
                  <a:pt x="11564" y="1860"/>
                </a:lnTo>
                <a:lnTo>
                  <a:pt x="11603" y="2001"/>
                </a:lnTo>
                <a:lnTo>
                  <a:pt x="11639" y="2196"/>
                </a:lnTo>
                <a:lnTo>
                  <a:pt x="11669" y="2443"/>
                </a:lnTo>
                <a:lnTo>
                  <a:pt x="11696" y="2736"/>
                </a:lnTo>
                <a:lnTo>
                  <a:pt x="11718" y="3071"/>
                </a:lnTo>
                <a:lnTo>
                  <a:pt x="11738" y="3446"/>
                </a:lnTo>
                <a:lnTo>
                  <a:pt x="11753" y="3856"/>
                </a:lnTo>
                <a:lnTo>
                  <a:pt x="11765" y="4296"/>
                </a:lnTo>
                <a:lnTo>
                  <a:pt x="11774" y="4763"/>
                </a:lnTo>
                <a:lnTo>
                  <a:pt x="11780" y="5253"/>
                </a:lnTo>
                <a:lnTo>
                  <a:pt x="11783" y="5762"/>
                </a:lnTo>
                <a:lnTo>
                  <a:pt x="11784" y="6286"/>
                </a:lnTo>
                <a:lnTo>
                  <a:pt x="11782" y="6820"/>
                </a:lnTo>
                <a:lnTo>
                  <a:pt x="11777" y="7362"/>
                </a:lnTo>
                <a:lnTo>
                  <a:pt x="11771" y="7908"/>
                </a:lnTo>
                <a:lnTo>
                  <a:pt x="11763" y="8451"/>
                </a:lnTo>
                <a:lnTo>
                  <a:pt x="11752" y="8990"/>
                </a:lnTo>
                <a:lnTo>
                  <a:pt x="11741" y="9522"/>
                </a:lnTo>
                <a:lnTo>
                  <a:pt x="11727" y="10040"/>
                </a:lnTo>
                <a:lnTo>
                  <a:pt x="11712" y="10541"/>
                </a:lnTo>
                <a:lnTo>
                  <a:pt x="11697" y="11021"/>
                </a:lnTo>
                <a:lnTo>
                  <a:pt x="11680" y="11477"/>
                </a:lnTo>
                <a:lnTo>
                  <a:pt x="11663" y="11904"/>
                </a:lnTo>
                <a:lnTo>
                  <a:pt x="11646" y="12299"/>
                </a:lnTo>
                <a:lnTo>
                  <a:pt x="11627" y="12657"/>
                </a:lnTo>
                <a:lnTo>
                  <a:pt x="11609" y="12975"/>
                </a:lnTo>
                <a:lnTo>
                  <a:pt x="11591" y="13248"/>
                </a:lnTo>
                <a:lnTo>
                  <a:pt x="11573" y="13473"/>
                </a:lnTo>
                <a:lnTo>
                  <a:pt x="11555" y="13645"/>
                </a:lnTo>
                <a:lnTo>
                  <a:pt x="11538" y="13762"/>
                </a:lnTo>
                <a:lnTo>
                  <a:pt x="11520" y="13818"/>
                </a:lnTo>
                <a:close/>
                <a:moveTo>
                  <a:pt x="6793" y="15652"/>
                </a:moveTo>
                <a:lnTo>
                  <a:pt x="6757" y="15674"/>
                </a:lnTo>
                <a:lnTo>
                  <a:pt x="6719" y="15695"/>
                </a:lnTo>
                <a:lnTo>
                  <a:pt x="6682" y="15713"/>
                </a:lnTo>
                <a:lnTo>
                  <a:pt x="6644" y="15729"/>
                </a:lnTo>
                <a:lnTo>
                  <a:pt x="6605" y="15743"/>
                </a:lnTo>
                <a:lnTo>
                  <a:pt x="6567" y="15756"/>
                </a:lnTo>
                <a:lnTo>
                  <a:pt x="6528" y="15766"/>
                </a:lnTo>
                <a:lnTo>
                  <a:pt x="6490" y="15775"/>
                </a:lnTo>
                <a:lnTo>
                  <a:pt x="6452" y="15783"/>
                </a:lnTo>
                <a:lnTo>
                  <a:pt x="6413" y="15788"/>
                </a:lnTo>
                <a:lnTo>
                  <a:pt x="6375" y="15792"/>
                </a:lnTo>
                <a:lnTo>
                  <a:pt x="6337" y="15794"/>
                </a:lnTo>
                <a:lnTo>
                  <a:pt x="6298" y="15794"/>
                </a:lnTo>
                <a:lnTo>
                  <a:pt x="6261" y="15793"/>
                </a:lnTo>
                <a:lnTo>
                  <a:pt x="6224" y="15790"/>
                </a:lnTo>
                <a:lnTo>
                  <a:pt x="6187" y="15785"/>
                </a:lnTo>
                <a:lnTo>
                  <a:pt x="6151" y="15779"/>
                </a:lnTo>
                <a:lnTo>
                  <a:pt x="6116" y="15771"/>
                </a:lnTo>
                <a:lnTo>
                  <a:pt x="6081" y="15761"/>
                </a:lnTo>
                <a:lnTo>
                  <a:pt x="6047" y="15750"/>
                </a:lnTo>
                <a:lnTo>
                  <a:pt x="6014" y="15737"/>
                </a:lnTo>
                <a:lnTo>
                  <a:pt x="5981" y="15723"/>
                </a:lnTo>
                <a:lnTo>
                  <a:pt x="5950" y="15707"/>
                </a:lnTo>
                <a:lnTo>
                  <a:pt x="5920" y="15689"/>
                </a:lnTo>
                <a:lnTo>
                  <a:pt x="5890" y="15669"/>
                </a:lnTo>
                <a:lnTo>
                  <a:pt x="5862" y="15648"/>
                </a:lnTo>
                <a:lnTo>
                  <a:pt x="5835" y="15626"/>
                </a:lnTo>
                <a:lnTo>
                  <a:pt x="5810" y="15602"/>
                </a:lnTo>
                <a:lnTo>
                  <a:pt x="5785" y="15577"/>
                </a:lnTo>
                <a:lnTo>
                  <a:pt x="5762" y="15549"/>
                </a:lnTo>
                <a:lnTo>
                  <a:pt x="5741" y="15521"/>
                </a:lnTo>
                <a:lnTo>
                  <a:pt x="5721" y="15491"/>
                </a:lnTo>
                <a:lnTo>
                  <a:pt x="5703" y="15461"/>
                </a:lnTo>
                <a:lnTo>
                  <a:pt x="5687" y="15428"/>
                </a:lnTo>
                <a:lnTo>
                  <a:pt x="5672" y="15396"/>
                </a:lnTo>
                <a:lnTo>
                  <a:pt x="5661" y="15363"/>
                </a:lnTo>
                <a:lnTo>
                  <a:pt x="5651" y="15330"/>
                </a:lnTo>
                <a:lnTo>
                  <a:pt x="5643" y="15295"/>
                </a:lnTo>
                <a:lnTo>
                  <a:pt x="5637" y="15261"/>
                </a:lnTo>
                <a:lnTo>
                  <a:pt x="5633" y="15226"/>
                </a:lnTo>
                <a:lnTo>
                  <a:pt x="5631" y="15191"/>
                </a:lnTo>
                <a:lnTo>
                  <a:pt x="5630" y="15155"/>
                </a:lnTo>
                <a:lnTo>
                  <a:pt x="5632" y="15120"/>
                </a:lnTo>
                <a:lnTo>
                  <a:pt x="5635" y="15085"/>
                </a:lnTo>
                <a:lnTo>
                  <a:pt x="5640" y="15049"/>
                </a:lnTo>
                <a:lnTo>
                  <a:pt x="5647" y="15013"/>
                </a:lnTo>
                <a:lnTo>
                  <a:pt x="5656" y="14978"/>
                </a:lnTo>
                <a:lnTo>
                  <a:pt x="5666" y="14944"/>
                </a:lnTo>
                <a:lnTo>
                  <a:pt x="5679" y="14908"/>
                </a:lnTo>
                <a:lnTo>
                  <a:pt x="5693" y="14874"/>
                </a:lnTo>
                <a:lnTo>
                  <a:pt x="5709" y="14840"/>
                </a:lnTo>
                <a:lnTo>
                  <a:pt x="5726" y="14807"/>
                </a:lnTo>
                <a:lnTo>
                  <a:pt x="5745" y="14773"/>
                </a:lnTo>
                <a:lnTo>
                  <a:pt x="5765" y="14741"/>
                </a:lnTo>
                <a:lnTo>
                  <a:pt x="5787" y="14709"/>
                </a:lnTo>
                <a:lnTo>
                  <a:pt x="5812" y="14677"/>
                </a:lnTo>
                <a:lnTo>
                  <a:pt x="5837" y="14647"/>
                </a:lnTo>
                <a:lnTo>
                  <a:pt x="5864" y="14618"/>
                </a:lnTo>
                <a:lnTo>
                  <a:pt x="5892" y="14590"/>
                </a:lnTo>
                <a:lnTo>
                  <a:pt x="5923" y="14562"/>
                </a:lnTo>
                <a:lnTo>
                  <a:pt x="5954" y="14535"/>
                </a:lnTo>
                <a:lnTo>
                  <a:pt x="5986" y="14510"/>
                </a:lnTo>
                <a:lnTo>
                  <a:pt x="6021" y="14486"/>
                </a:lnTo>
                <a:lnTo>
                  <a:pt x="6057" y="14463"/>
                </a:lnTo>
                <a:lnTo>
                  <a:pt x="6093" y="14442"/>
                </a:lnTo>
                <a:lnTo>
                  <a:pt x="6131" y="14421"/>
                </a:lnTo>
                <a:lnTo>
                  <a:pt x="6168" y="14403"/>
                </a:lnTo>
                <a:lnTo>
                  <a:pt x="6206" y="14387"/>
                </a:lnTo>
                <a:lnTo>
                  <a:pt x="6245" y="14373"/>
                </a:lnTo>
                <a:lnTo>
                  <a:pt x="6283" y="14360"/>
                </a:lnTo>
                <a:lnTo>
                  <a:pt x="6322" y="14350"/>
                </a:lnTo>
                <a:lnTo>
                  <a:pt x="6360" y="14340"/>
                </a:lnTo>
                <a:lnTo>
                  <a:pt x="6398" y="14333"/>
                </a:lnTo>
                <a:lnTo>
                  <a:pt x="6438" y="14328"/>
                </a:lnTo>
                <a:lnTo>
                  <a:pt x="6476" y="14324"/>
                </a:lnTo>
                <a:lnTo>
                  <a:pt x="6513" y="14322"/>
                </a:lnTo>
                <a:lnTo>
                  <a:pt x="6552" y="14321"/>
                </a:lnTo>
                <a:lnTo>
                  <a:pt x="6589" y="14323"/>
                </a:lnTo>
                <a:lnTo>
                  <a:pt x="6626" y="14326"/>
                </a:lnTo>
                <a:lnTo>
                  <a:pt x="6663" y="14331"/>
                </a:lnTo>
                <a:lnTo>
                  <a:pt x="6699" y="14337"/>
                </a:lnTo>
                <a:lnTo>
                  <a:pt x="6734" y="14345"/>
                </a:lnTo>
                <a:lnTo>
                  <a:pt x="6770" y="14354"/>
                </a:lnTo>
                <a:lnTo>
                  <a:pt x="6803" y="14366"/>
                </a:lnTo>
                <a:lnTo>
                  <a:pt x="6836" y="14379"/>
                </a:lnTo>
                <a:lnTo>
                  <a:pt x="6869" y="14393"/>
                </a:lnTo>
                <a:lnTo>
                  <a:pt x="6900" y="14409"/>
                </a:lnTo>
                <a:lnTo>
                  <a:pt x="6930" y="14428"/>
                </a:lnTo>
                <a:lnTo>
                  <a:pt x="6960" y="14447"/>
                </a:lnTo>
                <a:lnTo>
                  <a:pt x="6988" y="14467"/>
                </a:lnTo>
                <a:lnTo>
                  <a:pt x="7015" y="14490"/>
                </a:lnTo>
                <a:lnTo>
                  <a:pt x="7040" y="14513"/>
                </a:lnTo>
                <a:lnTo>
                  <a:pt x="7065" y="14539"/>
                </a:lnTo>
                <a:lnTo>
                  <a:pt x="7088" y="14567"/>
                </a:lnTo>
                <a:lnTo>
                  <a:pt x="7109" y="14595"/>
                </a:lnTo>
                <a:lnTo>
                  <a:pt x="7129" y="14625"/>
                </a:lnTo>
                <a:lnTo>
                  <a:pt x="7147" y="14655"/>
                </a:lnTo>
                <a:lnTo>
                  <a:pt x="7163" y="14688"/>
                </a:lnTo>
                <a:lnTo>
                  <a:pt x="7177" y="14720"/>
                </a:lnTo>
                <a:lnTo>
                  <a:pt x="7189" y="14753"/>
                </a:lnTo>
                <a:lnTo>
                  <a:pt x="7199" y="14786"/>
                </a:lnTo>
                <a:lnTo>
                  <a:pt x="7207" y="14821"/>
                </a:lnTo>
                <a:lnTo>
                  <a:pt x="7213" y="14855"/>
                </a:lnTo>
                <a:lnTo>
                  <a:pt x="7217" y="14889"/>
                </a:lnTo>
                <a:lnTo>
                  <a:pt x="7219" y="14924"/>
                </a:lnTo>
                <a:lnTo>
                  <a:pt x="7220" y="14960"/>
                </a:lnTo>
                <a:lnTo>
                  <a:pt x="7218" y="14995"/>
                </a:lnTo>
                <a:lnTo>
                  <a:pt x="7215" y="15030"/>
                </a:lnTo>
                <a:lnTo>
                  <a:pt x="7210" y="15066"/>
                </a:lnTo>
                <a:lnTo>
                  <a:pt x="7203" y="15101"/>
                </a:lnTo>
                <a:lnTo>
                  <a:pt x="7194" y="15136"/>
                </a:lnTo>
                <a:lnTo>
                  <a:pt x="7184" y="15170"/>
                </a:lnTo>
                <a:lnTo>
                  <a:pt x="7171" y="15206"/>
                </a:lnTo>
                <a:lnTo>
                  <a:pt x="7156" y="15240"/>
                </a:lnTo>
                <a:lnTo>
                  <a:pt x="7141" y="15274"/>
                </a:lnTo>
                <a:lnTo>
                  <a:pt x="7124" y="15307"/>
                </a:lnTo>
                <a:lnTo>
                  <a:pt x="7105" y="15341"/>
                </a:lnTo>
                <a:lnTo>
                  <a:pt x="7085" y="15373"/>
                </a:lnTo>
                <a:lnTo>
                  <a:pt x="7061" y="15405"/>
                </a:lnTo>
                <a:lnTo>
                  <a:pt x="7038" y="15437"/>
                </a:lnTo>
                <a:lnTo>
                  <a:pt x="7013" y="15467"/>
                </a:lnTo>
                <a:lnTo>
                  <a:pt x="6986" y="15496"/>
                </a:lnTo>
                <a:lnTo>
                  <a:pt x="6958" y="15525"/>
                </a:lnTo>
                <a:lnTo>
                  <a:pt x="6927" y="15552"/>
                </a:lnTo>
                <a:lnTo>
                  <a:pt x="6896" y="15580"/>
                </a:lnTo>
                <a:lnTo>
                  <a:pt x="6863" y="15605"/>
                </a:lnTo>
                <a:lnTo>
                  <a:pt x="6828" y="15629"/>
                </a:lnTo>
                <a:lnTo>
                  <a:pt x="6793" y="15652"/>
                </a:lnTo>
                <a:close/>
                <a:moveTo>
                  <a:pt x="6251" y="1087"/>
                </a:moveTo>
                <a:lnTo>
                  <a:pt x="6265" y="1076"/>
                </a:lnTo>
                <a:lnTo>
                  <a:pt x="6279" y="1064"/>
                </a:lnTo>
                <a:lnTo>
                  <a:pt x="6294" y="1054"/>
                </a:lnTo>
                <a:lnTo>
                  <a:pt x="6309" y="1045"/>
                </a:lnTo>
                <a:lnTo>
                  <a:pt x="6325" y="1036"/>
                </a:lnTo>
                <a:lnTo>
                  <a:pt x="6340" y="1028"/>
                </a:lnTo>
                <a:lnTo>
                  <a:pt x="6355" y="1021"/>
                </a:lnTo>
                <a:lnTo>
                  <a:pt x="6371" y="1014"/>
                </a:lnTo>
                <a:lnTo>
                  <a:pt x="6386" y="1008"/>
                </a:lnTo>
                <a:lnTo>
                  <a:pt x="6402" y="1003"/>
                </a:lnTo>
                <a:lnTo>
                  <a:pt x="6417" y="998"/>
                </a:lnTo>
                <a:lnTo>
                  <a:pt x="6434" y="994"/>
                </a:lnTo>
                <a:lnTo>
                  <a:pt x="6449" y="991"/>
                </a:lnTo>
                <a:lnTo>
                  <a:pt x="6465" y="989"/>
                </a:lnTo>
                <a:lnTo>
                  <a:pt x="6480" y="987"/>
                </a:lnTo>
                <a:lnTo>
                  <a:pt x="6495" y="986"/>
                </a:lnTo>
                <a:lnTo>
                  <a:pt x="6510" y="986"/>
                </a:lnTo>
                <a:lnTo>
                  <a:pt x="6525" y="986"/>
                </a:lnTo>
                <a:lnTo>
                  <a:pt x="6541" y="987"/>
                </a:lnTo>
                <a:lnTo>
                  <a:pt x="6555" y="989"/>
                </a:lnTo>
                <a:lnTo>
                  <a:pt x="6569" y="991"/>
                </a:lnTo>
                <a:lnTo>
                  <a:pt x="6583" y="995"/>
                </a:lnTo>
                <a:lnTo>
                  <a:pt x="6597" y="998"/>
                </a:lnTo>
                <a:lnTo>
                  <a:pt x="6610" y="1003"/>
                </a:lnTo>
                <a:lnTo>
                  <a:pt x="6623" y="1009"/>
                </a:lnTo>
                <a:lnTo>
                  <a:pt x="6635" y="1014"/>
                </a:lnTo>
                <a:lnTo>
                  <a:pt x="6648" y="1021"/>
                </a:lnTo>
                <a:lnTo>
                  <a:pt x="6659" y="1029"/>
                </a:lnTo>
                <a:lnTo>
                  <a:pt x="6670" y="1037"/>
                </a:lnTo>
                <a:lnTo>
                  <a:pt x="6681" y="1046"/>
                </a:lnTo>
                <a:lnTo>
                  <a:pt x="6691" y="1056"/>
                </a:lnTo>
                <a:lnTo>
                  <a:pt x="6700" y="1066"/>
                </a:lnTo>
                <a:lnTo>
                  <a:pt x="6708" y="1078"/>
                </a:lnTo>
                <a:lnTo>
                  <a:pt x="6716" y="1089"/>
                </a:lnTo>
                <a:lnTo>
                  <a:pt x="6723" y="1101"/>
                </a:lnTo>
                <a:lnTo>
                  <a:pt x="6729" y="1114"/>
                </a:lnTo>
                <a:lnTo>
                  <a:pt x="6734" y="1126"/>
                </a:lnTo>
                <a:lnTo>
                  <a:pt x="6739" y="1139"/>
                </a:lnTo>
                <a:lnTo>
                  <a:pt x="6743" y="1152"/>
                </a:lnTo>
                <a:lnTo>
                  <a:pt x="6747" y="1166"/>
                </a:lnTo>
                <a:lnTo>
                  <a:pt x="6749" y="1180"/>
                </a:lnTo>
                <a:lnTo>
                  <a:pt x="6750" y="1194"/>
                </a:lnTo>
                <a:lnTo>
                  <a:pt x="6751" y="1209"/>
                </a:lnTo>
                <a:lnTo>
                  <a:pt x="6751" y="1223"/>
                </a:lnTo>
                <a:lnTo>
                  <a:pt x="6750" y="1238"/>
                </a:lnTo>
                <a:lnTo>
                  <a:pt x="6749" y="1252"/>
                </a:lnTo>
                <a:lnTo>
                  <a:pt x="6746" y="1267"/>
                </a:lnTo>
                <a:lnTo>
                  <a:pt x="6742" y="1282"/>
                </a:lnTo>
                <a:lnTo>
                  <a:pt x="6738" y="1297"/>
                </a:lnTo>
                <a:lnTo>
                  <a:pt x="6734" y="1311"/>
                </a:lnTo>
                <a:lnTo>
                  <a:pt x="6729" y="1327"/>
                </a:lnTo>
                <a:lnTo>
                  <a:pt x="6723" y="1342"/>
                </a:lnTo>
                <a:lnTo>
                  <a:pt x="6716" y="1356"/>
                </a:lnTo>
                <a:lnTo>
                  <a:pt x="6709" y="1371"/>
                </a:lnTo>
                <a:lnTo>
                  <a:pt x="6701" y="1385"/>
                </a:lnTo>
                <a:lnTo>
                  <a:pt x="6693" y="1399"/>
                </a:lnTo>
                <a:lnTo>
                  <a:pt x="6684" y="1413"/>
                </a:lnTo>
                <a:lnTo>
                  <a:pt x="6674" y="1427"/>
                </a:lnTo>
                <a:lnTo>
                  <a:pt x="6663" y="1441"/>
                </a:lnTo>
                <a:lnTo>
                  <a:pt x="6652" y="1455"/>
                </a:lnTo>
                <a:lnTo>
                  <a:pt x="6640" y="1468"/>
                </a:lnTo>
                <a:lnTo>
                  <a:pt x="6627" y="1481"/>
                </a:lnTo>
                <a:lnTo>
                  <a:pt x="6614" y="1493"/>
                </a:lnTo>
                <a:lnTo>
                  <a:pt x="6600" y="1505"/>
                </a:lnTo>
                <a:lnTo>
                  <a:pt x="6586" y="1516"/>
                </a:lnTo>
                <a:lnTo>
                  <a:pt x="6571" y="1527"/>
                </a:lnTo>
                <a:lnTo>
                  <a:pt x="6556" y="1537"/>
                </a:lnTo>
                <a:lnTo>
                  <a:pt x="6541" y="1547"/>
                </a:lnTo>
                <a:lnTo>
                  <a:pt x="6525" y="1555"/>
                </a:lnTo>
                <a:lnTo>
                  <a:pt x="6510" y="1563"/>
                </a:lnTo>
                <a:lnTo>
                  <a:pt x="6495" y="1571"/>
                </a:lnTo>
                <a:lnTo>
                  <a:pt x="6479" y="1578"/>
                </a:lnTo>
                <a:lnTo>
                  <a:pt x="6464" y="1584"/>
                </a:lnTo>
                <a:lnTo>
                  <a:pt x="6448" y="1589"/>
                </a:lnTo>
                <a:lnTo>
                  <a:pt x="6432" y="1594"/>
                </a:lnTo>
                <a:lnTo>
                  <a:pt x="6416" y="1598"/>
                </a:lnTo>
                <a:lnTo>
                  <a:pt x="6400" y="1601"/>
                </a:lnTo>
                <a:lnTo>
                  <a:pt x="6385" y="1603"/>
                </a:lnTo>
                <a:lnTo>
                  <a:pt x="6370" y="1605"/>
                </a:lnTo>
                <a:lnTo>
                  <a:pt x="6354" y="1606"/>
                </a:lnTo>
                <a:lnTo>
                  <a:pt x="6339" y="1606"/>
                </a:lnTo>
                <a:lnTo>
                  <a:pt x="6324" y="1606"/>
                </a:lnTo>
                <a:lnTo>
                  <a:pt x="6309" y="1605"/>
                </a:lnTo>
                <a:lnTo>
                  <a:pt x="6294" y="1603"/>
                </a:lnTo>
                <a:lnTo>
                  <a:pt x="6280" y="1601"/>
                </a:lnTo>
                <a:lnTo>
                  <a:pt x="6266" y="1598"/>
                </a:lnTo>
                <a:lnTo>
                  <a:pt x="6253" y="1594"/>
                </a:lnTo>
                <a:lnTo>
                  <a:pt x="6240" y="1589"/>
                </a:lnTo>
                <a:lnTo>
                  <a:pt x="6227" y="1584"/>
                </a:lnTo>
                <a:lnTo>
                  <a:pt x="6215" y="1578"/>
                </a:lnTo>
                <a:lnTo>
                  <a:pt x="6202" y="1570"/>
                </a:lnTo>
                <a:lnTo>
                  <a:pt x="6190" y="1562"/>
                </a:lnTo>
                <a:lnTo>
                  <a:pt x="6179" y="1554"/>
                </a:lnTo>
                <a:lnTo>
                  <a:pt x="6169" y="1545"/>
                </a:lnTo>
                <a:lnTo>
                  <a:pt x="6159" y="1536"/>
                </a:lnTo>
                <a:lnTo>
                  <a:pt x="6150" y="1525"/>
                </a:lnTo>
                <a:lnTo>
                  <a:pt x="6141" y="1514"/>
                </a:lnTo>
                <a:lnTo>
                  <a:pt x="6134" y="1503"/>
                </a:lnTo>
                <a:lnTo>
                  <a:pt x="6127" y="1491"/>
                </a:lnTo>
                <a:lnTo>
                  <a:pt x="6121" y="1479"/>
                </a:lnTo>
                <a:lnTo>
                  <a:pt x="6115" y="1466"/>
                </a:lnTo>
                <a:lnTo>
                  <a:pt x="6111" y="1453"/>
                </a:lnTo>
                <a:lnTo>
                  <a:pt x="6107" y="1439"/>
                </a:lnTo>
                <a:lnTo>
                  <a:pt x="6103" y="1425"/>
                </a:lnTo>
                <a:lnTo>
                  <a:pt x="6101" y="1411"/>
                </a:lnTo>
                <a:lnTo>
                  <a:pt x="6099" y="1397"/>
                </a:lnTo>
                <a:lnTo>
                  <a:pt x="6099" y="1383"/>
                </a:lnTo>
                <a:lnTo>
                  <a:pt x="6099" y="1369"/>
                </a:lnTo>
                <a:lnTo>
                  <a:pt x="6100" y="1354"/>
                </a:lnTo>
                <a:lnTo>
                  <a:pt x="6101" y="1340"/>
                </a:lnTo>
                <a:lnTo>
                  <a:pt x="6104" y="1325"/>
                </a:lnTo>
                <a:lnTo>
                  <a:pt x="6108" y="1309"/>
                </a:lnTo>
                <a:lnTo>
                  <a:pt x="6111" y="1295"/>
                </a:lnTo>
                <a:lnTo>
                  <a:pt x="6116" y="1280"/>
                </a:lnTo>
                <a:lnTo>
                  <a:pt x="6121" y="1265"/>
                </a:lnTo>
                <a:lnTo>
                  <a:pt x="6127" y="1250"/>
                </a:lnTo>
                <a:lnTo>
                  <a:pt x="6133" y="1236"/>
                </a:lnTo>
                <a:lnTo>
                  <a:pt x="6141" y="1221"/>
                </a:lnTo>
                <a:lnTo>
                  <a:pt x="6149" y="1207"/>
                </a:lnTo>
                <a:lnTo>
                  <a:pt x="6157" y="1192"/>
                </a:lnTo>
                <a:lnTo>
                  <a:pt x="6166" y="1178"/>
                </a:lnTo>
                <a:lnTo>
                  <a:pt x="6176" y="1164"/>
                </a:lnTo>
                <a:lnTo>
                  <a:pt x="6187" y="1150"/>
                </a:lnTo>
                <a:lnTo>
                  <a:pt x="6198" y="1137"/>
                </a:lnTo>
                <a:lnTo>
                  <a:pt x="6210" y="1124"/>
                </a:lnTo>
                <a:lnTo>
                  <a:pt x="6224" y="1111"/>
                </a:lnTo>
                <a:lnTo>
                  <a:pt x="6237" y="1099"/>
                </a:lnTo>
                <a:lnTo>
                  <a:pt x="6251" y="1087"/>
                </a:lnTo>
                <a:close/>
                <a:moveTo>
                  <a:pt x="12562" y="149"/>
                </a:moveTo>
                <a:lnTo>
                  <a:pt x="12480" y="94"/>
                </a:lnTo>
                <a:lnTo>
                  <a:pt x="12335" y="51"/>
                </a:lnTo>
                <a:lnTo>
                  <a:pt x="12134" y="22"/>
                </a:lnTo>
                <a:lnTo>
                  <a:pt x="11880" y="5"/>
                </a:lnTo>
                <a:lnTo>
                  <a:pt x="11576" y="0"/>
                </a:lnTo>
                <a:lnTo>
                  <a:pt x="11229" y="6"/>
                </a:lnTo>
                <a:lnTo>
                  <a:pt x="10840" y="21"/>
                </a:lnTo>
                <a:lnTo>
                  <a:pt x="10415" y="46"/>
                </a:lnTo>
                <a:lnTo>
                  <a:pt x="9958" y="81"/>
                </a:lnTo>
                <a:lnTo>
                  <a:pt x="9472" y="123"/>
                </a:lnTo>
                <a:lnTo>
                  <a:pt x="8962" y="172"/>
                </a:lnTo>
                <a:lnTo>
                  <a:pt x="8432" y="229"/>
                </a:lnTo>
                <a:lnTo>
                  <a:pt x="7887" y="291"/>
                </a:lnTo>
                <a:lnTo>
                  <a:pt x="7331" y="359"/>
                </a:lnTo>
                <a:lnTo>
                  <a:pt x="6767" y="430"/>
                </a:lnTo>
                <a:lnTo>
                  <a:pt x="6199" y="506"/>
                </a:lnTo>
                <a:lnTo>
                  <a:pt x="5632" y="586"/>
                </a:lnTo>
                <a:lnTo>
                  <a:pt x="5071" y="667"/>
                </a:lnTo>
                <a:lnTo>
                  <a:pt x="4518" y="750"/>
                </a:lnTo>
                <a:lnTo>
                  <a:pt x="3978" y="835"/>
                </a:lnTo>
                <a:lnTo>
                  <a:pt x="3457" y="919"/>
                </a:lnTo>
                <a:lnTo>
                  <a:pt x="2956" y="1004"/>
                </a:lnTo>
                <a:lnTo>
                  <a:pt x="2481" y="1088"/>
                </a:lnTo>
                <a:lnTo>
                  <a:pt x="2037" y="1169"/>
                </a:lnTo>
                <a:lnTo>
                  <a:pt x="1626" y="1248"/>
                </a:lnTo>
                <a:lnTo>
                  <a:pt x="1254" y="1325"/>
                </a:lnTo>
                <a:lnTo>
                  <a:pt x="923" y="1397"/>
                </a:lnTo>
                <a:lnTo>
                  <a:pt x="639" y="1465"/>
                </a:lnTo>
                <a:lnTo>
                  <a:pt x="406" y="1527"/>
                </a:lnTo>
                <a:lnTo>
                  <a:pt x="227" y="1584"/>
                </a:lnTo>
                <a:lnTo>
                  <a:pt x="108" y="1634"/>
                </a:lnTo>
                <a:lnTo>
                  <a:pt x="50" y="1676"/>
                </a:lnTo>
                <a:lnTo>
                  <a:pt x="29" y="1752"/>
                </a:lnTo>
                <a:lnTo>
                  <a:pt x="14" y="1897"/>
                </a:lnTo>
                <a:lnTo>
                  <a:pt x="4" y="2107"/>
                </a:lnTo>
                <a:lnTo>
                  <a:pt x="0" y="2378"/>
                </a:lnTo>
                <a:lnTo>
                  <a:pt x="0" y="2704"/>
                </a:lnTo>
                <a:lnTo>
                  <a:pt x="5" y="3083"/>
                </a:lnTo>
                <a:lnTo>
                  <a:pt x="14" y="3508"/>
                </a:lnTo>
                <a:lnTo>
                  <a:pt x="28" y="3976"/>
                </a:lnTo>
                <a:lnTo>
                  <a:pt x="46" y="4480"/>
                </a:lnTo>
                <a:lnTo>
                  <a:pt x="70" y="5017"/>
                </a:lnTo>
                <a:lnTo>
                  <a:pt x="96" y="5582"/>
                </a:lnTo>
                <a:lnTo>
                  <a:pt x="125" y="6172"/>
                </a:lnTo>
                <a:lnTo>
                  <a:pt x="159" y="6780"/>
                </a:lnTo>
                <a:lnTo>
                  <a:pt x="196" y="7403"/>
                </a:lnTo>
                <a:lnTo>
                  <a:pt x="235" y="8035"/>
                </a:lnTo>
                <a:lnTo>
                  <a:pt x="278" y="8672"/>
                </a:lnTo>
                <a:lnTo>
                  <a:pt x="323" y="9310"/>
                </a:lnTo>
                <a:lnTo>
                  <a:pt x="372" y="9944"/>
                </a:lnTo>
                <a:lnTo>
                  <a:pt x="421" y="10569"/>
                </a:lnTo>
                <a:lnTo>
                  <a:pt x="473" y="11180"/>
                </a:lnTo>
                <a:lnTo>
                  <a:pt x="528" y="11773"/>
                </a:lnTo>
                <a:lnTo>
                  <a:pt x="584" y="12344"/>
                </a:lnTo>
                <a:lnTo>
                  <a:pt x="641" y="12888"/>
                </a:lnTo>
                <a:lnTo>
                  <a:pt x="700" y="13399"/>
                </a:lnTo>
                <a:lnTo>
                  <a:pt x="760" y="13874"/>
                </a:lnTo>
                <a:lnTo>
                  <a:pt x="822" y="14309"/>
                </a:lnTo>
                <a:lnTo>
                  <a:pt x="883" y="14697"/>
                </a:lnTo>
                <a:lnTo>
                  <a:pt x="946" y="15034"/>
                </a:lnTo>
                <a:lnTo>
                  <a:pt x="1009" y="15318"/>
                </a:lnTo>
                <a:lnTo>
                  <a:pt x="1071" y="15540"/>
                </a:lnTo>
                <a:lnTo>
                  <a:pt x="1135" y="15699"/>
                </a:lnTo>
                <a:lnTo>
                  <a:pt x="1197" y="15789"/>
                </a:lnTo>
                <a:lnTo>
                  <a:pt x="1288" y="15840"/>
                </a:lnTo>
                <a:lnTo>
                  <a:pt x="1432" y="15886"/>
                </a:lnTo>
                <a:lnTo>
                  <a:pt x="1627" y="15928"/>
                </a:lnTo>
                <a:lnTo>
                  <a:pt x="1870" y="15966"/>
                </a:lnTo>
                <a:lnTo>
                  <a:pt x="2154" y="15999"/>
                </a:lnTo>
                <a:lnTo>
                  <a:pt x="2477" y="16027"/>
                </a:lnTo>
                <a:lnTo>
                  <a:pt x="2837" y="16052"/>
                </a:lnTo>
                <a:lnTo>
                  <a:pt x="3228" y="16074"/>
                </a:lnTo>
                <a:lnTo>
                  <a:pt x="3647" y="16092"/>
                </a:lnTo>
                <a:lnTo>
                  <a:pt x="4091" y="16105"/>
                </a:lnTo>
                <a:lnTo>
                  <a:pt x="4555" y="16116"/>
                </a:lnTo>
                <a:lnTo>
                  <a:pt x="5036" y="16123"/>
                </a:lnTo>
                <a:lnTo>
                  <a:pt x="5531" y="16127"/>
                </a:lnTo>
                <a:lnTo>
                  <a:pt x="6036" y="16128"/>
                </a:lnTo>
                <a:lnTo>
                  <a:pt x="6546" y="16126"/>
                </a:lnTo>
                <a:lnTo>
                  <a:pt x="7058" y="16121"/>
                </a:lnTo>
                <a:lnTo>
                  <a:pt x="7570" y="16114"/>
                </a:lnTo>
                <a:lnTo>
                  <a:pt x="8076" y="16105"/>
                </a:lnTo>
                <a:lnTo>
                  <a:pt x="8574" y="16093"/>
                </a:lnTo>
                <a:lnTo>
                  <a:pt x="9058" y="16079"/>
                </a:lnTo>
                <a:lnTo>
                  <a:pt x="9527" y="16062"/>
                </a:lnTo>
                <a:lnTo>
                  <a:pt x="9976" y="16044"/>
                </a:lnTo>
                <a:lnTo>
                  <a:pt x="10402" y="16024"/>
                </a:lnTo>
                <a:lnTo>
                  <a:pt x="10800" y="16003"/>
                </a:lnTo>
                <a:lnTo>
                  <a:pt x="11167" y="15980"/>
                </a:lnTo>
                <a:lnTo>
                  <a:pt x="11499" y="15956"/>
                </a:lnTo>
                <a:lnTo>
                  <a:pt x="11794" y="15930"/>
                </a:lnTo>
                <a:lnTo>
                  <a:pt x="12046" y="15903"/>
                </a:lnTo>
                <a:lnTo>
                  <a:pt x="12253" y="15876"/>
                </a:lnTo>
                <a:lnTo>
                  <a:pt x="12410" y="15848"/>
                </a:lnTo>
                <a:lnTo>
                  <a:pt x="12515" y="15819"/>
                </a:lnTo>
                <a:lnTo>
                  <a:pt x="12562" y="15789"/>
                </a:lnTo>
                <a:lnTo>
                  <a:pt x="12580" y="15718"/>
                </a:lnTo>
                <a:lnTo>
                  <a:pt x="12600" y="15569"/>
                </a:lnTo>
                <a:lnTo>
                  <a:pt x="12620" y="15345"/>
                </a:lnTo>
                <a:lnTo>
                  <a:pt x="12639" y="15052"/>
                </a:lnTo>
                <a:lnTo>
                  <a:pt x="12659" y="14698"/>
                </a:lnTo>
                <a:lnTo>
                  <a:pt x="12679" y="14284"/>
                </a:lnTo>
                <a:lnTo>
                  <a:pt x="12700" y="13819"/>
                </a:lnTo>
                <a:lnTo>
                  <a:pt x="12719" y="13305"/>
                </a:lnTo>
                <a:lnTo>
                  <a:pt x="12738" y="12748"/>
                </a:lnTo>
                <a:lnTo>
                  <a:pt x="12756" y="12154"/>
                </a:lnTo>
                <a:lnTo>
                  <a:pt x="12773" y="11528"/>
                </a:lnTo>
                <a:lnTo>
                  <a:pt x="12788" y="10876"/>
                </a:lnTo>
                <a:lnTo>
                  <a:pt x="12804" y="10202"/>
                </a:lnTo>
                <a:lnTo>
                  <a:pt x="12817" y="9510"/>
                </a:lnTo>
                <a:lnTo>
                  <a:pt x="12828" y="8808"/>
                </a:lnTo>
                <a:lnTo>
                  <a:pt x="12837" y="8099"/>
                </a:lnTo>
                <a:lnTo>
                  <a:pt x="12844" y="7390"/>
                </a:lnTo>
                <a:lnTo>
                  <a:pt x="12849" y="6684"/>
                </a:lnTo>
                <a:lnTo>
                  <a:pt x="12851" y="5988"/>
                </a:lnTo>
                <a:lnTo>
                  <a:pt x="12850" y="5306"/>
                </a:lnTo>
                <a:lnTo>
                  <a:pt x="12847" y="4644"/>
                </a:lnTo>
                <a:lnTo>
                  <a:pt x="12841" y="4008"/>
                </a:lnTo>
                <a:lnTo>
                  <a:pt x="12831" y="3400"/>
                </a:lnTo>
                <a:lnTo>
                  <a:pt x="12818" y="2828"/>
                </a:lnTo>
                <a:lnTo>
                  <a:pt x="12801" y="2297"/>
                </a:lnTo>
                <a:lnTo>
                  <a:pt x="12779" y="1812"/>
                </a:lnTo>
                <a:lnTo>
                  <a:pt x="12754" y="1378"/>
                </a:lnTo>
                <a:lnTo>
                  <a:pt x="12726" y="999"/>
                </a:lnTo>
                <a:lnTo>
                  <a:pt x="12691" y="681"/>
                </a:lnTo>
                <a:lnTo>
                  <a:pt x="12653" y="430"/>
                </a:lnTo>
                <a:lnTo>
                  <a:pt x="12611" y="252"/>
                </a:lnTo>
                <a:lnTo>
                  <a:pt x="12562" y="149"/>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 name="Oval 27"/>
          <p:cNvSpPr/>
          <p:nvPr/>
        </p:nvSpPr>
        <p:spPr>
          <a:xfrm>
            <a:off x="2001267" y="5183038"/>
            <a:ext cx="1196476" cy="1196476"/>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28"/>
          <p:cNvSpPr/>
          <p:nvPr/>
        </p:nvSpPr>
        <p:spPr>
          <a:xfrm>
            <a:off x="3562868" y="5183038"/>
            <a:ext cx="1196476" cy="1196476"/>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29"/>
          <p:cNvSpPr/>
          <p:nvPr/>
        </p:nvSpPr>
        <p:spPr>
          <a:xfrm>
            <a:off x="5124469" y="5183038"/>
            <a:ext cx="1196476" cy="1196476"/>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405"/>
          <p:cNvSpPr>
            <a:spLocks noEditPoints="1"/>
          </p:cNvSpPr>
          <p:nvPr/>
        </p:nvSpPr>
        <p:spPr bwMode="auto">
          <a:xfrm>
            <a:off x="5372886" y="5554636"/>
            <a:ext cx="699642" cy="454815"/>
          </a:xfrm>
          <a:custGeom>
            <a:avLst/>
            <a:gdLst>
              <a:gd name="T0" fmla="*/ 5850 w 16127"/>
              <a:gd name="T1" fmla="*/ 9196 h 11276"/>
              <a:gd name="T2" fmla="*/ 5313 w 16127"/>
              <a:gd name="T3" fmla="*/ 8448 h 11276"/>
              <a:gd name="T4" fmla="*/ 4793 w 16127"/>
              <a:gd name="T5" fmla="*/ 7771 h 11276"/>
              <a:gd name="T6" fmla="*/ 4322 w 16127"/>
              <a:gd name="T7" fmla="*/ 7199 h 11276"/>
              <a:gd name="T8" fmla="*/ 5017 w 16127"/>
              <a:gd name="T9" fmla="*/ 6536 h 11276"/>
              <a:gd name="T10" fmla="*/ 5396 w 16127"/>
              <a:gd name="T11" fmla="*/ 6933 h 11276"/>
              <a:gd name="T12" fmla="*/ 5967 w 16127"/>
              <a:gd name="T13" fmla="*/ 7586 h 11276"/>
              <a:gd name="T14" fmla="*/ 6283 w 16127"/>
              <a:gd name="T15" fmla="*/ 7969 h 11276"/>
              <a:gd name="T16" fmla="*/ 6935 w 16127"/>
              <a:gd name="T17" fmla="*/ 6883 h 11276"/>
              <a:gd name="T18" fmla="*/ 7615 w 16127"/>
              <a:gd name="T19" fmla="*/ 5877 h 11276"/>
              <a:gd name="T20" fmla="*/ 8238 w 16127"/>
              <a:gd name="T21" fmla="*/ 5027 h 11276"/>
              <a:gd name="T22" fmla="*/ 8918 w 16127"/>
              <a:gd name="T23" fmla="*/ 4164 h 11276"/>
              <a:gd name="T24" fmla="*/ 9564 w 16127"/>
              <a:gd name="T25" fmla="*/ 6558 h 11276"/>
              <a:gd name="T26" fmla="*/ 8464 w 16127"/>
              <a:gd name="T27" fmla="*/ 7527 h 11276"/>
              <a:gd name="T28" fmla="*/ 7552 w 16127"/>
              <a:gd name="T29" fmla="*/ 8461 h 11276"/>
              <a:gd name="T30" fmla="*/ 6868 w 16127"/>
              <a:gd name="T31" fmla="*/ 9244 h 11276"/>
              <a:gd name="T32" fmla="*/ 6451 w 16127"/>
              <a:gd name="T33" fmla="*/ 9765 h 11276"/>
              <a:gd name="T34" fmla="*/ 16074 w 16127"/>
              <a:gd name="T35" fmla="*/ 7011 h 11276"/>
              <a:gd name="T36" fmla="*/ 15693 w 16127"/>
              <a:gd name="T37" fmla="*/ 6121 h 11276"/>
              <a:gd name="T38" fmla="*/ 15080 w 16127"/>
              <a:gd name="T39" fmla="*/ 5634 h 11276"/>
              <a:gd name="T40" fmla="*/ 14381 w 16127"/>
              <a:gd name="T41" fmla="*/ 5466 h 11276"/>
              <a:gd name="T42" fmla="*/ 13746 w 16127"/>
              <a:gd name="T43" fmla="*/ 5536 h 11276"/>
              <a:gd name="T44" fmla="*/ 13318 w 16127"/>
              <a:gd name="T45" fmla="*/ 5760 h 11276"/>
              <a:gd name="T46" fmla="*/ 13487 w 16127"/>
              <a:gd name="T47" fmla="*/ 5474 h 11276"/>
              <a:gd name="T48" fmla="*/ 13696 w 16127"/>
              <a:gd name="T49" fmla="*/ 4966 h 11276"/>
              <a:gd name="T50" fmla="*/ 13807 w 16127"/>
              <a:gd name="T51" fmla="*/ 4299 h 11276"/>
              <a:gd name="T52" fmla="*/ 13666 w 16127"/>
              <a:gd name="T53" fmla="*/ 3563 h 11276"/>
              <a:gd name="T54" fmla="*/ 13122 w 16127"/>
              <a:gd name="T55" fmla="*/ 2842 h 11276"/>
              <a:gd name="T56" fmla="*/ 12338 w 16127"/>
              <a:gd name="T57" fmla="*/ 2388 h 11276"/>
              <a:gd name="T58" fmla="*/ 11598 w 16127"/>
              <a:gd name="T59" fmla="*/ 2324 h 11276"/>
              <a:gd name="T60" fmla="*/ 10938 w 16127"/>
              <a:gd name="T61" fmla="*/ 2554 h 11276"/>
              <a:gd name="T62" fmla="*/ 10392 w 16127"/>
              <a:gd name="T63" fmla="*/ 2976 h 11276"/>
              <a:gd name="T64" fmla="*/ 9996 w 16127"/>
              <a:gd name="T65" fmla="*/ 3490 h 11276"/>
              <a:gd name="T66" fmla="*/ 9943 w 16127"/>
              <a:gd name="T67" fmla="*/ 3494 h 11276"/>
              <a:gd name="T68" fmla="*/ 10037 w 16127"/>
              <a:gd name="T69" fmla="*/ 2752 h 11276"/>
              <a:gd name="T70" fmla="*/ 9955 w 16127"/>
              <a:gd name="T71" fmla="*/ 1717 h 11276"/>
              <a:gd name="T72" fmla="*/ 9454 w 16127"/>
              <a:gd name="T73" fmla="*/ 716 h 11276"/>
              <a:gd name="T74" fmla="*/ 8290 w 16127"/>
              <a:gd name="T75" fmla="*/ 79 h 11276"/>
              <a:gd name="T76" fmla="*/ 6349 w 16127"/>
              <a:gd name="T77" fmla="*/ 108 h 11276"/>
              <a:gd name="T78" fmla="*/ 4658 w 16127"/>
              <a:gd name="T79" fmla="*/ 702 h 11276"/>
              <a:gd name="T80" fmla="*/ 3467 w 16127"/>
              <a:gd name="T81" fmla="*/ 1703 h 11276"/>
              <a:gd name="T82" fmla="*/ 2773 w 16127"/>
              <a:gd name="T83" fmla="*/ 3010 h 11276"/>
              <a:gd name="T84" fmla="*/ 2577 w 16127"/>
              <a:gd name="T85" fmla="*/ 4525 h 11276"/>
              <a:gd name="T86" fmla="*/ 2878 w 16127"/>
              <a:gd name="T87" fmla="*/ 6146 h 11276"/>
              <a:gd name="T88" fmla="*/ 2428 w 16127"/>
              <a:gd name="T89" fmla="*/ 6128 h 11276"/>
              <a:gd name="T90" fmla="*/ 1708 w 16127"/>
              <a:gd name="T91" fmla="*/ 6217 h 11276"/>
              <a:gd name="T92" fmla="*/ 911 w 16127"/>
              <a:gd name="T93" fmla="*/ 6547 h 11276"/>
              <a:gd name="T94" fmla="*/ 265 w 16127"/>
              <a:gd name="T95" fmla="*/ 7255 h 11276"/>
              <a:gd name="T96" fmla="*/ 0 w 16127"/>
              <a:gd name="T97" fmla="*/ 8482 h 11276"/>
              <a:gd name="T98" fmla="*/ 507 w 16127"/>
              <a:gd name="T99" fmla="*/ 9822 h 11276"/>
              <a:gd name="T100" fmla="*/ 1976 w 16127"/>
              <a:gd name="T101" fmla="*/ 10749 h 11276"/>
              <a:gd name="T102" fmla="*/ 4329 w 16127"/>
              <a:gd name="T103" fmla="*/ 11222 h 11276"/>
              <a:gd name="T104" fmla="*/ 7491 w 16127"/>
              <a:gd name="T105" fmla="*/ 11200 h 11276"/>
              <a:gd name="T106" fmla="*/ 11383 w 16127"/>
              <a:gd name="T107" fmla="*/ 10639 h 11276"/>
              <a:gd name="T108" fmla="*/ 13147 w 16127"/>
              <a:gd name="T109" fmla="*/ 10252 h 11276"/>
              <a:gd name="T110" fmla="*/ 13910 w 16127"/>
              <a:gd name="T111" fmla="*/ 10006 h 11276"/>
              <a:gd name="T112" fmla="*/ 14845 w 16127"/>
              <a:gd name="T113" fmla="*/ 9546 h 11276"/>
              <a:gd name="T114" fmla="*/ 15670 w 16127"/>
              <a:gd name="T115" fmla="*/ 8831 h 11276"/>
              <a:gd name="T116" fmla="*/ 16111 w 16127"/>
              <a:gd name="T117" fmla="*/ 7822 h 1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27" h="11276">
                <a:moveTo>
                  <a:pt x="6336" y="9918"/>
                </a:moveTo>
                <a:lnTo>
                  <a:pt x="6238" y="9767"/>
                </a:lnTo>
                <a:lnTo>
                  <a:pt x="6140" y="9620"/>
                </a:lnTo>
                <a:lnTo>
                  <a:pt x="6042" y="9475"/>
                </a:lnTo>
                <a:lnTo>
                  <a:pt x="5946" y="9333"/>
                </a:lnTo>
                <a:lnTo>
                  <a:pt x="5850" y="9196"/>
                </a:lnTo>
                <a:lnTo>
                  <a:pt x="5757" y="9061"/>
                </a:lnTo>
                <a:lnTo>
                  <a:pt x="5664" y="8932"/>
                </a:lnTo>
                <a:lnTo>
                  <a:pt x="5573" y="8805"/>
                </a:lnTo>
                <a:lnTo>
                  <a:pt x="5485" y="8681"/>
                </a:lnTo>
                <a:lnTo>
                  <a:pt x="5398" y="8563"/>
                </a:lnTo>
                <a:lnTo>
                  <a:pt x="5313" y="8448"/>
                </a:lnTo>
                <a:lnTo>
                  <a:pt x="5231" y="8339"/>
                </a:lnTo>
                <a:lnTo>
                  <a:pt x="5151" y="8233"/>
                </a:lnTo>
                <a:lnTo>
                  <a:pt x="5073" y="8131"/>
                </a:lnTo>
                <a:lnTo>
                  <a:pt x="4999" y="8034"/>
                </a:lnTo>
                <a:lnTo>
                  <a:pt x="4927" y="7942"/>
                </a:lnTo>
                <a:lnTo>
                  <a:pt x="4793" y="7771"/>
                </a:lnTo>
                <a:lnTo>
                  <a:pt x="4673" y="7622"/>
                </a:lnTo>
                <a:lnTo>
                  <a:pt x="4567" y="7492"/>
                </a:lnTo>
                <a:lnTo>
                  <a:pt x="4479" y="7384"/>
                </a:lnTo>
                <a:lnTo>
                  <a:pt x="4407" y="7298"/>
                </a:lnTo>
                <a:lnTo>
                  <a:pt x="4355" y="7237"/>
                </a:lnTo>
                <a:lnTo>
                  <a:pt x="4322" y="7199"/>
                </a:lnTo>
                <a:lnTo>
                  <a:pt x="4311" y="7186"/>
                </a:lnTo>
                <a:lnTo>
                  <a:pt x="4777" y="6312"/>
                </a:lnTo>
                <a:lnTo>
                  <a:pt x="4834" y="6363"/>
                </a:lnTo>
                <a:lnTo>
                  <a:pt x="4894" y="6418"/>
                </a:lnTo>
                <a:lnTo>
                  <a:pt x="4955" y="6476"/>
                </a:lnTo>
                <a:lnTo>
                  <a:pt x="5017" y="6536"/>
                </a:lnTo>
                <a:lnTo>
                  <a:pt x="5079" y="6598"/>
                </a:lnTo>
                <a:lnTo>
                  <a:pt x="5142" y="6663"/>
                </a:lnTo>
                <a:lnTo>
                  <a:pt x="5205" y="6729"/>
                </a:lnTo>
                <a:lnTo>
                  <a:pt x="5269" y="6796"/>
                </a:lnTo>
                <a:lnTo>
                  <a:pt x="5333" y="6863"/>
                </a:lnTo>
                <a:lnTo>
                  <a:pt x="5396" y="6933"/>
                </a:lnTo>
                <a:lnTo>
                  <a:pt x="5459" y="7001"/>
                </a:lnTo>
                <a:lnTo>
                  <a:pt x="5521" y="7070"/>
                </a:lnTo>
                <a:lnTo>
                  <a:pt x="5643" y="7207"/>
                </a:lnTo>
                <a:lnTo>
                  <a:pt x="5759" y="7341"/>
                </a:lnTo>
                <a:lnTo>
                  <a:pt x="5868" y="7467"/>
                </a:lnTo>
                <a:lnTo>
                  <a:pt x="5967" y="7586"/>
                </a:lnTo>
                <a:lnTo>
                  <a:pt x="6056" y="7692"/>
                </a:lnTo>
                <a:lnTo>
                  <a:pt x="6134" y="7786"/>
                </a:lnTo>
                <a:lnTo>
                  <a:pt x="6196" y="7862"/>
                </a:lnTo>
                <a:lnTo>
                  <a:pt x="6244" y="7920"/>
                </a:lnTo>
                <a:lnTo>
                  <a:pt x="6273" y="7956"/>
                </a:lnTo>
                <a:lnTo>
                  <a:pt x="6283" y="7969"/>
                </a:lnTo>
                <a:lnTo>
                  <a:pt x="6386" y="7787"/>
                </a:lnTo>
                <a:lnTo>
                  <a:pt x="6492" y="7603"/>
                </a:lnTo>
                <a:lnTo>
                  <a:pt x="6600" y="7421"/>
                </a:lnTo>
                <a:lnTo>
                  <a:pt x="6710" y="7240"/>
                </a:lnTo>
                <a:lnTo>
                  <a:pt x="6822" y="7060"/>
                </a:lnTo>
                <a:lnTo>
                  <a:pt x="6935" y="6883"/>
                </a:lnTo>
                <a:lnTo>
                  <a:pt x="7049" y="6708"/>
                </a:lnTo>
                <a:lnTo>
                  <a:pt x="7163" y="6535"/>
                </a:lnTo>
                <a:lnTo>
                  <a:pt x="7278" y="6365"/>
                </a:lnTo>
                <a:lnTo>
                  <a:pt x="7391" y="6198"/>
                </a:lnTo>
                <a:lnTo>
                  <a:pt x="7504" y="6036"/>
                </a:lnTo>
                <a:lnTo>
                  <a:pt x="7615" y="5877"/>
                </a:lnTo>
                <a:lnTo>
                  <a:pt x="7726" y="5722"/>
                </a:lnTo>
                <a:lnTo>
                  <a:pt x="7834" y="5573"/>
                </a:lnTo>
                <a:lnTo>
                  <a:pt x="7940" y="5428"/>
                </a:lnTo>
                <a:lnTo>
                  <a:pt x="8043" y="5288"/>
                </a:lnTo>
                <a:lnTo>
                  <a:pt x="8143" y="5155"/>
                </a:lnTo>
                <a:lnTo>
                  <a:pt x="8238" y="5027"/>
                </a:lnTo>
                <a:lnTo>
                  <a:pt x="8331" y="4907"/>
                </a:lnTo>
                <a:lnTo>
                  <a:pt x="8419" y="4792"/>
                </a:lnTo>
                <a:lnTo>
                  <a:pt x="8580" y="4585"/>
                </a:lnTo>
                <a:lnTo>
                  <a:pt x="8719" y="4410"/>
                </a:lnTo>
                <a:lnTo>
                  <a:pt x="8832" y="4269"/>
                </a:lnTo>
                <a:lnTo>
                  <a:pt x="8918" y="4164"/>
                </a:lnTo>
                <a:lnTo>
                  <a:pt x="8971" y="4099"/>
                </a:lnTo>
                <a:lnTo>
                  <a:pt x="8989" y="4077"/>
                </a:lnTo>
                <a:lnTo>
                  <a:pt x="10173" y="6096"/>
                </a:lnTo>
                <a:lnTo>
                  <a:pt x="9966" y="6248"/>
                </a:lnTo>
                <a:lnTo>
                  <a:pt x="9762" y="6401"/>
                </a:lnTo>
                <a:lnTo>
                  <a:pt x="9564" y="6558"/>
                </a:lnTo>
                <a:lnTo>
                  <a:pt x="9369" y="6718"/>
                </a:lnTo>
                <a:lnTo>
                  <a:pt x="9179" y="6879"/>
                </a:lnTo>
                <a:lnTo>
                  <a:pt x="8993" y="7040"/>
                </a:lnTo>
                <a:lnTo>
                  <a:pt x="8812" y="7203"/>
                </a:lnTo>
                <a:lnTo>
                  <a:pt x="8636" y="7365"/>
                </a:lnTo>
                <a:lnTo>
                  <a:pt x="8464" y="7527"/>
                </a:lnTo>
                <a:lnTo>
                  <a:pt x="8298" y="7688"/>
                </a:lnTo>
                <a:lnTo>
                  <a:pt x="8138" y="7848"/>
                </a:lnTo>
                <a:lnTo>
                  <a:pt x="7982" y="8005"/>
                </a:lnTo>
                <a:lnTo>
                  <a:pt x="7832" y="8160"/>
                </a:lnTo>
                <a:lnTo>
                  <a:pt x="7689" y="8312"/>
                </a:lnTo>
                <a:lnTo>
                  <a:pt x="7552" y="8461"/>
                </a:lnTo>
                <a:lnTo>
                  <a:pt x="7421" y="8604"/>
                </a:lnTo>
                <a:lnTo>
                  <a:pt x="7297" y="8744"/>
                </a:lnTo>
                <a:lnTo>
                  <a:pt x="7179" y="8877"/>
                </a:lnTo>
                <a:lnTo>
                  <a:pt x="7068" y="9006"/>
                </a:lnTo>
                <a:lnTo>
                  <a:pt x="6964" y="9128"/>
                </a:lnTo>
                <a:lnTo>
                  <a:pt x="6868" y="9244"/>
                </a:lnTo>
                <a:lnTo>
                  <a:pt x="6779" y="9352"/>
                </a:lnTo>
                <a:lnTo>
                  <a:pt x="6697" y="9453"/>
                </a:lnTo>
                <a:lnTo>
                  <a:pt x="6624" y="9545"/>
                </a:lnTo>
                <a:lnTo>
                  <a:pt x="6558" y="9628"/>
                </a:lnTo>
                <a:lnTo>
                  <a:pt x="6501" y="9702"/>
                </a:lnTo>
                <a:lnTo>
                  <a:pt x="6451" y="9765"/>
                </a:lnTo>
                <a:lnTo>
                  <a:pt x="6411" y="9820"/>
                </a:lnTo>
                <a:lnTo>
                  <a:pt x="6355" y="9893"/>
                </a:lnTo>
                <a:lnTo>
                  <a:pt x="6336" y="9918"/>
                </a:lnTo>
                <a:close/>
                <a:moveTo>
                  <a:pt x="16123" y="7412"/>
                </a:moveTo>
                <a:lnTo>
                  <a:pt x="16104" y="7205"/>
                </a:lnTo>
                <a:lnTo>
                  <a:pt x="16074" y="7011"/>
                </a:lnTo>
                <a:lnTo>
                  <a:pt x="16032" y="6831"/>
                </a:lnTo>
                <a:lnTo>
                  <a:pt x="15981" y="6665"/>
                </a:lnTo>
                <a:lnTo>
                  <a:pt x="15920" y="6511"/>
                </a:lnTo>
                <a:lnTo>
                  <a:pt x="15852" y="6369"/>
                </a:lnTo>
                <a:lnTo>
                  <a:pt x="15775" y="6240"/>
                </a:lnTo>
                <a:lnTo>
                  <a:pt x="15693" y="6121"/>
                </a:lnTo>
                <a:lnTo>
                  <a:pt x="15602" y="6015"/>
                </a:lnTo>
                <a:lnTo>
                  <a:pt x="15506" y="5918"/>
                </a:lnTo>
                <a:lnTo>
                  <a:pt x="15405" y="5833"/>
                </a:lnTo>
                <a:lnTo>
                  <a:pt x="15300" y="5757"/>
                </a:lnTo>
                <a:lnTo>
                  <a:pt x="15192" y="5690"/>
                </a:lnTo>
                <a:lnTo>
                  <a:pt x="15080" y="5634"/>
                </a:lnTo>
                <a:lnTo>
                  <a:pt x="14965" y="5586"/>
                </a:lnTo>
                <a:lnTo>
                  <a:pt x="14849" y="5547"/>
                </a:lnTo>
                <a:lnTo>
                  <a:pt x="14732" y="5515"/>
                </a:lnTo>
                <a:lnTo>
                  <a:pt x="14615" y="5491"/>
                </a:lnTo>
                <a:lnTo>
                  <a:pt x="14498" y="5475"/>
                </a:lnTo>
                <a:lnTo>
                  <a:pt x="14381" y="5466"/>
                </a:lnTo>
                <a:lnTo>
                  <a:pt x="14267" y="5463"/>
                </a:lnTo>
                <a:lnTo>
                  <a:pt x="14155" y="5467"/>
                </a:lnTo>
                <a:lnTo>
                  <a:pt x="14046" y="5476"/>
                </a:lnTo>
                <a:lnTo>
                  <a:pt x="13942" y="5491"/>
                </a:lnTo>
                <a:lnTo>
                  <a:pt x="13841" y="5510"/>
                </a:lnTo>
                <a:lnTo>
                  <a:pt x="13746" y="5536"/>
                </a:lnTo>
                <a:lnTo>
                  <a:pt x="13656" y="5565"/>
                </a:lnTo>
                <a:lnTo>
                  <a:pt x="13573" y="5597"/>
                </a:lnTo>
                <a:lnTo>
                  <a:pt x="13497" y="5634"/>
                </a:lnTo>
                <a:lnTo>
                  <a:pt x="13429" y="5673"/>
                </a:lnTo>
                <a:lnTo>
                  <a:pt x="13369" y="5715"/>
                </a:lnTo>
                <a:lnTo>
                  <a:pt x="13318" y="5760"/>
                </a:lnTo>
                <a:lnTo>
                  <a:pt x="13332" y="5740"/>
                </a:lnTo>
                <a:lnTo>
                  <a:pt x="13368" y="5684"/>
                </a:lnTo>
                <a:lnTo>
                  <a:pt x="13393" y="5643"/>
                </a:lnTo>
                <a:lnTo>
                  <a:pt x="13422" y="5595"/>
                </a:lnTo>
                <a:lnTo>
                  <a:pt x="13453" y="5539"/>
                </a:lnTo>
                <a:lnTo>
                  <a:pt x="13487" y="5474"/>
                </a:lnTo>
                <a:lnTo>
                  <a:pt x="13522" y="5404"/>
                </a:lnTo>
                <a:lnTo>
                  <a:pt x="13558" y="5328"/>
                </a:lnTo>
                <a:lnTo>
                  <a:pt x="13594" y="5245"/>
                </a:lnTo>
                <a:lnTo>
                  <a:pt x="13629" y="5157"/>
                </a:lnTo>
                <a:lnTo>
                  <a:pt x="13663" y="5063"/>
                </a:lnTo>
                <a:lnTo>
                  <a:pt x="13696" y="4966"/>
                </a:lnTo>
                <a:lnTo>
                  <a:pt x="13725" y="4863"/>
                </a:lnTo>
                <a:lnTo>
                  <a:pt x="13751" y="4756"/>
                </a:lnTo>
                <a:lnTo>
                  <a:pt x="13773" y="4647"/>
                </a:lnTo>
                <a:lnTo>
                  <a:pt x="13789" y="4533"/>
                </a:lnTo>
                <a:lnTo>
                  <a:pt x="13802" y="4418"/>
                </a:lnTo>
                <a:lnTo>
                  <a:pt x="13807" y="4299"/>
                </a:lnTo>
                <a:lnTo>
                  <a:pt x="13805" y="4179"/>
                </a:lnTo>
                <a:lnTo>
                  <a:pt x="13795" y="4057"/>
                </a:lnTo>
                <a:lnTo>
                  <a:pt x="13777" y="3934"/>
                </a:lnTo>
                <a:lnTo>
                  <a:pt x="13750" y="3811"/>
                </a:lnTo>
                <a:lnTo>
                  <a:pt x="13714" y="3686"/>
                </a:lnTo>
                <a:lnTo>
                  <a:pt x="13666" y="3563"/>
                </a:lnTo>
                <a:lnTo>
                  <a:pt x="13608" y="3439"/>
                </a:lnTo>
                <a:lnTo>
                  <a:pt x="13537" y="3316"/>
                </a:lnTo>
                <a:lnTo>
                  <a:pt x="13455" y="3194"/>
                </a:lnTo>
                <a:lnTo>
                  <a:pt x="13358" y="3075"/>
                </a:lnTo>
                <a:lnTo>
                  <a:pt x="13247" y="2957"/>
                </a:lnTo>
                <a:lnTo>
                  <a:pt x="13122" y="2842"/>
                </a:lnTo>
                <a:lnTo>
                  <a:pt x="12990" y="2734"/>
                </a:lnTo>
                <a:lnTo>
                  <a:pt x="12858" y="2641"/>
                </a:lnTo>
                <a:lnTo>
                  <a:pt x="12727" y="2559"/>
                </a:lnTo>
                <a:lnTo>
                  <a:pt x="12596" y="2490"/>
                </a:lnTo>
                <a:lnTo>
                  <a:pt x="12467" y="2433"/>
                </a:lnTo>
                <a:lnTo>
                  <a:pt x="12338" y="2388"/>
                </a:lnTo>
                <a:lnTo>
                  <a:pt x="12211" y="2352"/>
                </a:lnTo>
                <a:lnTo>
                  <a:pt x="12085" y="2327"/>
                </a:lnTo>
                <a:lnTo>
                  <a:pt x="11960" y="2313"/>
                </a:lnTo>
                <a:lnTo>
                  <a:pt x="11838" y="2308"/>
                </a:lnTo>
                <a:lnTo>
                  <a:pt x="11717" y="2312"/>
                </a:lnTo>
                <a:lnTo>
                  <a:pt x="11598" y="2324"/>
                </a:lnTo>
                <a:lnTo>
                  <a:pt x="11481" y="2345"/>
                </a:lnTo>
                <a:lnTo>
                  <a:pt x="11367" y="2374"/>
                </a:lnTo>
                <a:lnTo>
                  <a:pt x="11256" y="2409"/>
                </a:lnTo>
                <a:lnTo>
                  <a:pt x="11147" y="2451"/>
                </a:lnTo>
                <a:lnTo>
                  <a:pt x="11041" y="2500"/>
                </a:lnTo>
                <a:lnTo>
                  <a:pt x="10938" y="2554"/>
                </a:lnTo>
                <a:lnTo>
                  <a:pt x="10838" y="2614"/>
                </a:lnTo>
                <a:lnTo>
                  <a:pt x="10741" y="2678"/>
                </a:lnTo>
                <a:lnTo>
                  <a:pt x="10649" y="2747"/>
                </a:lnTo>
                <a:lnTo>
                  <a:pt x="10560" y="2821"/>
                </a:lnTo>
                <a:lnTo>
                  <a:pt x="10474" y="2897"/>
                </a:lnTo>
                <a:lnTo>
                  <a:pt x="10392" y="2976"/>
                </a:lnTo>
                <a:lnTo>
                  <a:pt x="10315" y="3058"/>
                </a:lnTo>
                <a:lnTo>
                  <a:pt x="10242" y="3142"/>
                </a:lnTo>
                <a:lnTo>
                  <a:pt x="10174" y="3228"/>
                </a:lnTo>
                <a:lnTo>
                  <a:pt x="10109" y="3315"/>
                </a:lnTo>
                <a:lnTo>
                  <a:pt x="10050" y="3403"/>
                </a:lnTo>
                <a:lnTo>
                  <a:pt x="9996" y="3490"/>
                </a:lnTo>
                <a:lnTo>
                  <a:pt x="9947" y="3578"/>
                </a:lnTo>
                <a:lnTo>
                  <a:pt x="9904" y="3665"/>
                </a:lnTo>
                <a:lnTo>
                  <a:pt x="9906" y="3654"/>
                </a:lnTo>
                <a:lnTo>
                  <a:pt x="9915" y="3621"/>
                </a:lnTo>
                <a:lnTo>
                  <a:pt x="9927" y="3567"/>
                </a:lnTo>
                <a:lnTo>
                  <a:pt x="9943" y="3494"/>
                </a:lnTo>
                <a:lnTo>
                  <a:pt x="9960" y="3405"/>
                </a:lnTo>
                <a:lnTo>
                  <a:pt x="9978" y="3301"/>
                </a:lnTo>
                <a:lnTo>
                  <a:pt x="9996" y="3180"/>
                </a:lnTo>
                <a:lnTo>
                  <a:pt x="10012" y="3049"/>
                </a:lnTo>
                <a:lnTo>
                  <a:pt x="10027" y="2905"/>
                </a:lnTo>
                <a:lnTo>
                  <a:pt x="10037" y="2752"/>
                </a:lnTo>
                <a:lnTo>
                  <a:pt x="10042" y="2590"/>
                </a:lnTo>
                <a:lnTo>
                  <a:pt x="10041" y="2423"/>
                </a:lnTo>
                <a:lnTo>
                  <a:pt x="10033" y="2250"/>
                </a:lnTo>
                <a:lnTo>
                  <a:pt x="10016" y="2073"/>
                </a:lnTo>
                <a:lnTo>
                  <a:pt x="9991" y="1895"/>
                </a:lnTo>
                <a:lnTo>
                  <a:pt x="9955" y="1717"/>
                </a:lnTo>
                <a:lnTo>
                  <a:pt x="9907" y="1538"/>
                </a:lnTo>
                <a:lnTo>
                  <a:pt x="9846" y="1363"/>
                </a:lnTo>
                <a:lnTo>
                  <a:pt x="9772" y="1191"/>
                </a:lnTo>
                <a:lnTo>
                  <a:pt x="9683" y="1025"/>
                </a:lnTo>
                <a:lnTo>
                  <a:pt x="9577" y="866"/>
                </a:lnTo>
                <a:lnTo>
                  <a:pt x="9454" y="716"/>
                </a:lnTo>
                <a:lnTo>
                  <a:pt x="9312" y="576"/>
                </a:lnTo>
                <a:lnTo>
                  <a:pt x="9152" y="447"/>
                </a:lnTo>
                <a:lnTo>
                  <a:pt x="8970" y="331"/>
                </a:lnTo>
                <a:lnTo>
                  <a:pt x="8767" y="231"/>
                </a:lnTo>
                <a:lnTo>
                  <a:pt x="8540" y="147"/>
                </a:lnTo>
                <a:lnTo>
                  <a:pt x="8290" y="79"/>
                </a:lnTo>
                <a:lnTo>
                  <a:pt x="8014" y="31"/>
                </a:lnTo>
                <a:lnTo>
                  <a:pt x="7712" y="5"/>
                </a:lnTo>
                <a:lnTo>
                  <a:pt x="7383" y="0"/>
                </a:lnTo>
                <a:lnTo>
                  <a:pt x="7024" y="19"/>
                </a:lnTo>
                <a:lnTo>
                  <a:pt x="6680" y="57"/>
                </a:lnTo>
                <a:lnTo>
                  <a:pt x="6349" y="108"/>
                </a:lnTo>
                <a:lnTo>
                  <a:pt x="6033" y="175"/>
                </a:lnTo>
                <a:lnTo>
                  <a:pt x="5729" y="255"/>
                </a:lnTo>
                <a:lnTo>
                  <a:pt x="5441" y="349"/>
                </a:lnTo>
                <a:lnTo>
                  <a:pt x="5166" y="454"/>
                </a:lnTo>
                <a:lnTo>
                  <a:pt x="4905" y="572"/>
                </a:lnTo>
                <a:lnTo>
                  <a:pt x="4658" y="702"/>
                </a:lnTo>
                <a:lnTo>
                  <a:pt x="4424" y="843"/>
                </a:lnTo>
                <a:lnTo>
                  <a:pt x="4205" y="995"/>
                </a:lnTo>
                <a:lnTo>
                  <a:pt x="4000" y="1157"/>
                </a:lnTo>
                <a:lnTo>
                  <a:pt x="3808" y="1330"/>
                </a:lnTo>
                <a:lnTo>
                  <a:pt x="3630" y="1512"/>
                </a:lnTo>
                <a:lnTo>
                  <a:pt x="3467" y="1703"/>
                </a:lnTo>
                <a:lnTo>
                  <a:pt x="3316" y="1901"/>
                </a:lnTo>
                <a:lnTo>
                  <a:pt x="3179" y="2109"/>
                </a:lnTo>
                <a:lnTo>
                  <a:pt x="3057" y="2324"/>
                </a:lnTo>
                <a:lnTo>
                  <a:pt x="2948" y="2546"/>
                </a:lnTo>
                <a:lnTo>
                  <a:pt x="2854" y="2775"/>
                </a:lnTo>
                <a:lnTo>
                  <a:pt x="2773" y="3010"/>
                </a:lnTo>
                <a:lnTo>
                  <a:pt x="2705" y="3251"/>
                </a:lnTo>
                <a:lnTo>
                  <a:pt x="2652" y="3498"/>
                </a:lnTo>
                <a:lnTo>
                  <a:pt x="2613" y="3748"/>
                </a:lnTo>
                <a:lnTo>
                  <a:pt x="2588" y="4004"/>
                </a:lnTo>
                <a:lnTo>
                  <a:pt x="2575" y="4262"/>
                </a:lnTo>
                <a:lnTo>
                  <a:pt x="2577" y="4525"/>
                </a:lnTo>
                <a:lnTo>
                  <a:pt x="2593" y="4790"/>
                </a:lnTo>
                <a:lnTo>
                  <a:pt x="2623" y="5058"/>
                </a:lnTo>
                <a:lnTo>
                  <a:pt x="2666" y="5329"/>
                </a:lnTo>
                <a:lnTo>
                  <a:pt x="2723" y="5601"/>
                </a:lnTo>
                <a:lnTo>
                  <a:pt x="2794" y="5873"/>
                </a:lnTo>
                <a:lnTo>
                  <a:pt x="2878" y="6146"/>
                </a:lnTo>
                <a:lnTo>
                  <a:pt x="2846" y="6143"/>
                </a:lnTo>
                <a:lnTo>
                  <a:pt x="2755" y="6135"/>
                </a:lnTo>
                <a:lnTo>
                  <a:pt x="2689" y="6131"/>
                </a:lnTo>
                <a:lnTo>
                  <a:pt x="2613" y="6128"/>
                </a:lnTo>
                <a:lnTo>
                  <a:pt x="2525" y="6127"/>
                </a:lnTo>
                <a:lnTo>
                  <a:pt x="2428" y="6128"/>
                </a:lnTo>
                <a:lnTo>
                  <a:pt x="2323" y="6132"/>
                </a:lnTo>
                <a:lnTo>
                  <a:pt x="2211" y="6140"/>
                </a:lnTo>
                <a:lnTo>
                  <a:pt x="2092" y="6151"/>
                </a:lnTo>
                <a:lnTo>
                  <a:pt x="1968" y="6167"/>
                </a:lnTo>
                <a:lnTo>
                  <a:pt x="1840" y="6189"/>
                </a:lnTo>
                <a:lnTo>
                  <a:pt x="1708" y="6217"/>
                </a:lnTo>
                <a:lnTo>
                  <a:pt x="1573" y="6252"/>
                </a:lnTo>
                <a:lnTo>
                  <a:pt x="1439" y="6293"/>
                </a:lnTo>
                <a:lnTo>
                  <a:pt x="1304" y="6343"/>
                </a:lnTo>
                <a:lnTo>
                  <a:pt x="1170" y="6401"/>
                </a:lnTo>
                <a:lnTo>
                  <a:pt x="1039" y="6470"/>
                </a:lnTo>
                <a:lnTo>
                  <a:pt x="911" y="6547"/>
                </a:lnTo>
                <a:lnTo>
                  <a:pt x="786" y="6634"/>
                </a:lnTo>
                <a:lnTo>
                  <a:pt x="667" y="6734"/>
                </a:lnTo>
                <a:lnTo>
                  <a:pt x="555" y="6845"/>
                </a:lnTo>
                <a:lnTo>
                  <a:pt x="450" y="6969"/>
                </a:lnTo>
                <a:lnTo>
                  <a:pt x="353" y="7106"/>
                </a:lnTo>
                <a:lnTo>
                  <a:pt x="265" y="7255"/>
                </a:lnTo>
                <a:lnTo>
                  <a:pt x="188" y="7420"/>
                </a:lnTo>
                <a:lnTo>
                  <a:pt x="124" y="7600"/>
                </a:lnTo>
                <a:lnTo>
                  <a:pt x="72" y="7796"/>
                </a:lnTo>
                <a:lnTo>
                  <a:pt x="32" y="8008"/>
                </a:lnTo>
                <a:lnTo>
                  <a:pt x="8" y="8236"/>
                </a:lnTo>
                <a:lnTo>
                  <a:pt x="0" y="8482"/>
                </a:lnTo>
                <a:lnTo>
                  <a:pt x="14" y="8732"/>
                </a:lnTo>
                <a:lnTo>
                  <a:pt x="57" y="8972"/>
                </a:lnTo>
                <a:lnTo>
                  <a:pt x="128" y="9201"/>
                </a:lnTo>
                <a:lnTo>
                  <a:pt x="227" y="9419"/>
                </a:lnTo>
                <a:lnTo>
                  <a:pt x="354" y="9626"/>
                </a:lnTo>
                <a:lnTo>
                  <a:pt x="507" y="9822"/>
                </a:lnTo>
                <a:lnTo>
                  <a:pt x="686" y="10005"/>
                </a:lnTo>
                <a:lnTo>
                  <a:pt x="893" y="10178"/>
                </a:lnTo>
                <a:lnTo>
                  <a:pt x="1126" y="10339"/>
                </a:lnTo>
                <a:lnTo>
                  <a:pt x="1384" y="10488"/>
                </a:lnTo>
                <a:lnTo>
                  <a:pt x="1667" y="10624"/>
                </a:lnTo>
                <a:lnTo>
                  <a:pt x="1976" y="10749"/>
                </a:lnTo>
                <a:lnTo>
                  <a:pt x="2308" y="10860"/>
                </a:lnTo>
                <a:lnTo>
                  <a:pt x="2666" y="10959"/>
                </a:lnTo>
                <a:lnTo>
                  <a:pt x="3047" y="11045"/>
                </a:lnTo>
                <a:lnTo>
                  <a:pt x="3451" y="11117"/>
                </a:lnTo>
                <a:lnTo>
                  <a:pt x="3879" y="11177"/>
                </a:lnTo>
                <a:lnTo>
                  <a:pt x="4329" y="11222"/>
                </a:lnTo>
                <a:lnTo>
                  <a:pt x="4802" y="11254"/>
                </a:lnTo>
                <a:lnTo>
                  <a:pt x="5297" y="11272"/>
                </a:lnTo>
                <a:lnTo>
                  <a:pt x="5814" y="11276"/>
                </a:lnTo>
                <a:lnTo>
                  <a:pt x="6352" y="11265"/>
                </a:lnTo>
                <a:lnTo>
                  <a:pt x="6912" y="11240"/>
                </a:lnTo>
                <a:lnTo>
                  <a:pt x="7491" y="11200"/>
                </a:lnTo>
                <a:lnTo>
                  <a:pt x="8091" y="11144"/>
                </a:lnTo>
                <a:lnTo>
                  <a:pt x="8711" y="11074"/>
                </a:lnTo>
                <a:lnTo>
                  <a:pt x="9351" y="10989"/>
                </a:lnTo>
                <a:lnTo>
                  <a:pt x="10009" y="10888"/>
                </a:lnTo>
                <a:lnTo>
                  <a:pt x="10688" y="10772"/>
                </a:lnTo>
                <a:lnTo>
                  <a:pt x="11383" y="10639"/>
                </a:lnTo>
                <a:lnTo>
                  <a:pt x="12098" y="10491"/>
                </a:lnTo>
                <a:lnTo>
                  <a:pt x="12830" y="10325"/>
                </a:lnTo>
                <a:lnTo>
                  <a:pt x="12869" y="10318"/>
                </a:lnTo>
                <a:lnTo>
                  <a:pt x="12978" y="10294"/>
                </a:lnTo>
                <a:lnTo>
                  <a:pt x="13056" y="10276"/>
                </a:lnTo>
                <a:lnTo>
                  <a:pt x="13147" y="10252"/>
                </a:lnTo>
                <a:lnTo>
                  <a:pt x="13250" y="10224"/>
                </a:lnTo>
                <a:lnTo>
                  <a:pt x="13365" y="10191"/>
                </a:lnTo>
                <a:lnTo>
                  <a:pt x="13490" y="10153"/>
                </a:lnTo>
                <a:lnTo>
                  <a:pt x="13623" y="10110"/>
                </a:lnTo>
                <a:lnTo>
                  <a:pt x="13764" y="10061"/>
                </a:lnTo>
                <a:lnTo>
                  <a:pt x="13910" y="10006"/>
                </a:lnTo>
                <a:lnTo>
                  <a:pt x="14063" y="9945"/>
                </a:lnTo>
                <a:lnTo>
                  <a:pt x="14217" y="9879"/>
                </a:lnTo>
                <a:lnTo>
                  <a:pt x="14374" y="9805"/>
                </a:lnTo>
                <a:lnTo>
                  <a:pt x="14532" y="9725"/>
                </a:lnTo>
                <a:lnTo>
                  <a:pt x="14690" y="9639"/>
                </a:lnTo>
                <a:lnTo>
                  <a:pt x="14845" y="9546"/>
                </a:lnTo>
                <a:lnTo>
                  <a:pt x="14997" y="9446"/>
                </a:lnTo>
                <a:lnTo>
                  <a:pt x="15146" y="9338"/>
                </a:lnTo>
                <a:lnTo>
                  <a:pt x="15288" y="9223"/>
                </a:lnTo>
                <a:lnTo>
                  <a:pt x="15424" y="9100"/>
                </a:lnTo>
                <a:lnTo>
                  <a:pt x="15552" y="8970"/>
                </a:lnTo>
                <a:lnTo>
                  <a:pt x="15670" y="8831"/>
                </a:lnTo>
                <a:lnTo>
                  <a:pt x="15778" y="8685"/>
                </a:lnTo>
                <a:lnTo>
                  <a:pt x="15874" y="8530"/>
                </a:lnTo>
                <a:lnTo>
                  <a:pt x="15957" y="8366"/>
                </a:lnTo>
                <a:lnTo>
                  <a:pt x="16024" y="8193"/>
                </a:lnTo>
                <a:lnTo>
                  <a:pt x="16076" y="8012"/>
                </a:lnTo>
                <a:lnTo>
                  <a:pt x="16111" y="7822"/>
                </a:lnTo>
                <a:lnTo>
                  <a:pt x="16127" y="7622"/>
                </a:lnTo>
                <a:lnTo>
                  <a:pt x="16123" y="7412"/>
                </a:lnTo>
                <a:close/>
              </a:path>
            </a:pathLst>
          </a:custGeom>
          <a:solidFill>
            <a:schemeClr val="tx2"/>
          </a:solidFill>
          <a:ln w="19050">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13" name="Freeform 17"/>
          <p:cNvSpPr>
            <a:spLocks noEditPoints="1"/>
          </p:cNvSpPr>
          <p:nvPr/>
        </p:nvSpPr>
        <p:spPr bwMode="auto">
          <a:xfrm>
            <a:off x="2272479" y="5493417"/>
            <a:ext cx="655433" cy="625282"/>
          </a:xfrm>
          <a:custGeom>
            <a:avLst/>
            <a:gdLst>
              <a:gd name="T0" fmla="*/ 5544 w 14805"/>
              <a:gd name="T1" fmla="*/ 10460 h 16128"/>
              <a:gd name="T2" fmla="*/ 4997 w 14805"/>
              <a:gd name="T3" fmla="*/ 9839 h 16128"/>
              <a:gd name="T4" fmla="*/ 4655 w 14805"/>
              <a:gd name="T5" fmla="*/ 9048 h 16128"/>
              <a:gd name="T6" fmla="*/ 4534 w 14805"/>
              <a:gd name="T7" fmla="*/ 8141 h 16128"/>
              <a:gd name="T8" fmla="*/ 4654 w 14805"/>
              <a:gd name="T9" fmla="*/ 7174 h 16128"/>
              <a:gd name="T10" fmla="*/ 5023 w 14805"/>
              <a:gd name="T11" fmla="*/ 6220 h 16128"/>
              <a:gd name="T12" fmla="*/ 5588 w 14805"/>
              <a:gd name="T13" fmla="*/ 5427 h 16128"/>
              <a:gd name="T14" fmla="*/ 6289 w 14805"/>
              <a:gd name="T15" fmla="*/ 4839 h 16128"/>
              <a:gd name="T16" fmla="*/ 7076 w 14805"/>
              <a:gd name="T17" fmla="*/ 4487 h 16128"/>
              <a:gd name="T18" fmla="*/ 7898 w 14805"/>
              <a:gd name="T19" fmla="*/ 4398 h 16128"/>
              <a:gd name="T20" fmla="*/ 8703 w 14805"/>
              <a:gd name="T21" fmla="*/ 4603 h 16128"/>
              <a:gd name="T22" fmla="*/ 9376 w 14805"/>
              <a:gd name="T23" fmla="*/ 5077 h 16128"/>
              <a:gd name="T24" fmla="*/ 9857 w 14805"/>
              <a:gd name="T25" fmla="*/ 5762 h 16128"/>
              <a:gd name="T26" fmla="*/ 10127 w 14805"/>
              <a:gd name="T27" fmla="*/ 6598 h 16128"/>
              <a:gd name="T28" fmla="*/ 10170 w 14805"/>
              <a:gd name="T29" fmla="*/ 7532 h 16128"/>
              <a:gd name="T30" fmla="*/ 9966 w 14805"/>
              <a:gd name="T31" fmla="*/ 8506 h 16128"/>
              <a:gd name="T32" fmla="*/ 9523 w 14805"/>
              <a:gd name="T33" fmla="*/ 9419 h 16128"/>
              <a:gd name="T34" fmla="*/ 8907 w 14805"/>
              <a:gd name="T35" fmla="*/ 10148 h 16128"/>
              <a:gd name="T36" fmla="*/ 8172 w 14805"/>
              <a:gd name="T37" fmla="*/ 10660 h 16128"/>
              <a:gd name="T38" fmla="*/ 7368 w 14805"/>
              <a:gd name="T39" fmla="*/ 10928 h 16128"/>
              <a:gd name="T40" fmla="*/ 6545 w 14805"/>
              <a:gd name="T41" fmla="*/ 10921 h 16128"/>
              <a:gd name="T42" fmla="*/ 13077 w 14805"/>
              <a:gd name="T43" fmla="*/ 6530 h 16128"/>
              <a:gd name="T44" fmla="*/ 13003 w 14805"/>
              <a:gd name="T45" fmla="*/ 6198 h 16128"/>
              <a:gd name="T46" fmla="*/ 12909 w 14805"/>
              <a:gd name="T47" fmla="*/ 5872 h 16128"/>
              <a:gd name="T48" fmla="*/ 12798 w 14805"/>
              <a:gd name="T49" fmla="*/ 5553 h 16128"/>
              <a:gd name="T50" fmla="*/ 12669 w 14805"/>
              <a:gd name="T51" fmla="*/ 5243 h 16128"/>
              <a:gd name="T52" fmla="*/ 12522 w 14805"/>
              <a:gd name="T53" fmla="*/ 4941 h 16128"/>
              <a:gd name="T54" fmla="*/ 10098 w 14805"/>
              <a:gd name="T55" fmla="*/ 2581 h 16128"/>
              <a:gd name="T56" fmla="*/ 9808 w 14805"/>
              <a:gd name="T57" fmla="*/ 2452 h 16128"/>
              <a:gd name="T58" fmla="*/ 9514 w 14805"/>
              <a:gd name="T59" fmla="*/ 2342 h 16128"/>
              <a:gd name="T60" fmla="*/ 9216 w 14805"/>
              <a:gd name="T61" fmla="*/ 2250 h 16128"/>
              <a:gd name="T62" fmla="*/ 8867 w 14805"/>
              <a:gd name="T63" fmla="*/ 2166 h 16128"/>
              <a:gd name="T64" fmla="*/ 5824 w 14805"/>
              <a:gd name="T65" fmla="*/ 413 h 16128"/>
              <a:gd name="T66" fmla="*/ 5030 w 14805"/>
              <a:gd name="T67" fmla="*/ 2776 h 16128"/>
              <a:gd name="T68" fmla="*/ 4545 w 14805"/>
              <a:gd name="T69" fmla="*/ 3072 h 16128"/>
              <a:gd name="T70" fmla="*/ 4084 w 14805"/>
              <a:gd name="T71" fmla="*/ 3416 h 16128"/>
              <a:gd name="T72" fmla="*/ 2252 w 14805"/>
              <a:gd name="T73" fmla="*/ 5912 h 16128"/>
              <a:gd name="T74" fmla="*/ 2037 w 14805"/>
              <a:gd name="T75" fmla="*/ 6515 h 16128"/>
              <a:gd name="T76" fmla="*/ 1887 w 14805"/>
              <a:gd name="T77" fmla="*/ 7124 h 16128"/>
              <a:gd name="T78" fmla="*/ 2070 w 14805"/>
              <a:gd name="T79" fmla="*/ 10199 h 16128"/>
              <a:gd name="T80" fmla="*/ 2247 w 14805"/>
              <a:gd name="T81" fmla="*/ 10667 h 16128"/>
              <a:gd name="T82" fmla="*/ 2462 w 14805"/>
              <a:gd name="T83" fmla="*/ 11115 h 16128"/>
              <a:gd name="T84" fmla="*/ 1353 w 14805"/>
              <a:gd name="T85" fmla="*/ 12970 h 16128"/>
              <a:gd name="T86" fmla="*/ 4591 w 14805"/>
              <a:gd name="T87" fmla="*/ 13287 h 16128"/>
              <a:gd name="T88" fmla="*/ 4882 w 14805"/>
              <a:gd name="T89" fmla="*/ 13440 h 16128"/>
              <a:gd name="T90" fmla="*/ 5294 w 14805"/>
              <a:gd name="T91" fmla="*/ 13614 h 16128"/>
              <a:gd name="T92" fmla="*/ 8656 w 14805"/>
              <a:gd name="T93" fmla="*/ 13752 h 16128"/>
              <a:gd name="T94" fmla="*/ 9181 w 14805"/>
              <a:gd name="T95" fmla="*/ 13581 h 16128"/>
              <a:gd name="T96" fmla="*/ 9692 w 14805"/>
              <a:gd name="T97" fmla="*/ 13359 h 16128"/>
              <a:gd name="T98" fmla="*/ 12822 w 14805"/>
              <a:gd name="T99" fmla="*/ 12857 h 16128"/>
              <a:gd name="T100" fmla="*/ 12169 w 14805"/>
              <a:gd name="T101" fmla="*/ 11132 h 16128"/>
              <a:gd name="T102" fmla="*/ 12373 w 14805"/>
              <a:gd name="T103" fmla="*/ 10795 h 16128"/>
              <a:gd name="T104" fmla="*/ 12570 w 14805"/>
              <a:gd name="T105" fmla="*/ 10413 h 16128"/>
              <a:gd name="T106" fmla="*/ 12790 w 14805"/>
              <a:gd name="T107" fmla="*/ 9889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05" h="16128">
                <a:moveTo>
                  <a:pt x="6143" y="10806"/>
                </a:moveTo>
                <a:lnTo>
                  <a:pt x="6013" y="10750"/>
                </a:lnTo>
                <a:lnTo>
                  <a:pt x="5889" y="10688"/>
                </a:lnTo>
                <a:lnTo>
                  <a:pt x="5769" y="10619"/>
                </a:lnTo>
                <a:lnTo>
                  <a:pt x="5654" y="10543"/>
                </a:lnTo>
                <a:lnTo>
                  <a:pt x="5544" y="10460"/>
                </a:lnTo>
                <a:lnTo>
                  <a:pt x="5439" y="10370"/>
                </a:lnTo>
                <a:lnTo>
                  <a:pt x="5340" y="10276"/>
                </a:lnTo>
                <a:lnTo>
                  <a:pt x="5246" y="10175"/>
                </a:lnTo>
                <a:lnTo>
                  <a:pt x="5157" y="10068"/>
                </a:lnTo>
                <a:lnTo>
                  <a:pt x="5075" y="9956"/>
                </a:lnTo>
                <a:lnTo>
                  <a:pt x="4997" y="9839"/>
                </a:lnTo>
                <a:lnTo>
                  <a:pt x="4926" y="9718"/>
                </a:lnTo>
                <a:lnTo>
                  <a:pt x="4859" y="9591"/>
                </a:lnTo>
                <a:lnTo>
                  <a:pt x="4799" y="9461"/>
                </a:lnTo>
                <a:lnTo>
                  <a:pt x="4744" y="9327"/>
                </a:lnTo>
                <a:lnTo>
                  <a:pt x="4696" y="9189"/>
                </a:lnTo>
                <a:lnTo>
                  <a:pt x="4655" y="9048"/>
                </a:lnTo>
                <a:lnTo>
                  <a:pt x="4618" y="8903"/>
                </a:lnTo>
                <a:lnTo>
                  <a:pt x="4588" y="8755"/>
                </a:lnTo>
                <a:lnTo>
                  <a:pt x="4565" y="8605"/>
                </a:lnTo>
                <a:lnTo>
                  <a:pt x="4548" y="8452"/>
                </a:lnTo>
                <a:lnTo>
                  <a:pt x="4538" y="8297"/>
                </a:lnTo>
                <a:lnTo>
                  <a:pt x="4534" y="8141"/>
                </a:lnTo>
                <a:lnTo>
                  <a:pt x="4537" y="7982"/>
                </a:lnTo>
                <a:lnTo>
                  <a:pt x="4546" y="7822"/>
                </a:lnTo>
                <a:lnTo>
                  <a:pt x="4563" y="7661"/>
                </a:lnTo>
                <a:lnTo>
                  <a:pt x="4586" y="7500"/>
                </a:lnTo>
                <a:lnTo>
                  <a:pt x="4616" y="7336"/>
                </a:lnTo>
                <a:lnTo>
                  <a:pt x="4654" y="7174"/>
                </a:lnTo>
                <a:lnTo>
                  <a:pt x="4698" y="7011"/>
                </a:lnTo>
                <a:lnTo>
                  <a:pt x="4750" y="6848"/>
                </a:lnTo>
                <a:lnTo>
                  <a:pt x="4810" y="6686"/>
                </a:lnTo>
                <a:lnTo>
                  <a:pt x="4875" y="6527"/>
                </a:lnTo>
                <a:lnTo>
                  <a:pt x="4947" y="6372"/>
                </a:lnTo>
                <a:lnTo>
                  <a:pt x="5023" y="6220"/>
                </a:lnTo>
                <a:lnTo>
                  <a:pt x="5106" y="6075"/>
                </a:lnTo>
                <a:lnTo>
                  <a:pt x="5194" y="5935"/>
                </a:lnTo>
                <a:lnTo>
                  <a:pt x="5285" y="5800"/>
                </a:lnTo>
                <a:lnTo>
                  <a:pt x="5382" y="5670"/>
                </a:lnTo>
                <a:lnTo>
                  <a:pt x="5483" y="5546"/>
                </a:lnTo>
                <a:lnTo>
                  <a:pt x="5588" y="5427"/>
                </a:lnTo>
                <a:lnTo>
                  <a:pt x="5696" y="5314"/>
                </a:lnTo>
                <a:lnTo>
                  <a:pt x="5808" y="5206"/>
                </a:lnTo>
                <a:lnTo>
                  <a:pt x="5924" y="5106"/>
                </a:lnTo>
                <a:lnTo>
                  <a:pt x="6043" y="5010"/>
                </a:lnTo>
                <a:lnTo>
                  <a:pt x="6165" y="4921"/>
                </a:lnTo>
                <a:lnTo>
                  <a:pt x="6289" y="4839"/>
                </a:lnTo>
                <a:lnTo>
                  <a:pt x="6415" y="4763"/>
                </a:lnTo>
                <a:lnTo>
                  <a:pt x="6544" y="4694"/>
                </a:lnTo>
                <a:lnTo>
                  <a:pt x="6675" y="4632"/>
                </a:lnTo>
                <a:lnTo>
                  <a:pt x="6807" y="4576"/>
                </a:lnTo>
                <a:lnTo>
                  <a:pt x="6941" y="4528"/>
                </a:lnTo>
                <a:lnTo>
                  <a:pt x="7076" y="4487"/>
                </a:lnTo>
                <a:lnTo>
                  <a:pt x="7212" y="4452"/>
                </a:lnTo>
                <a:lnTo>
                  <a:pt x="7349" y="4426"/>
                </a:lnTo>
                <a:lnTo>
                  <a:pt x="7486" y="4407"/>
                </a:lnTo>
                <a:lnTo>
                  <a:pt x="7624" y="4396"/>
                </a:lnTo>
                <a:lnTo>
                  <a:pt x="7761" y="4393"/>
                </a:lnTo>
                <a:lnTo>
                  <a:pt x="7898" y="4398"/>
                </a:lnTo>
                <a:lnTo>
                  <a:pt x="8035" y="4411"/>
                </a:lnTo>
                <a:lnTo>
                  <a:pt x="8172" y="4432"/>
                </a:lnTo>
                <a:lnTo>
                  <a:pt x="8307" y="4462"/>
                </a:lnTo>
                <a:lnTo>
                  <a:pt x="8441" y="4501"/>
                </a:lnTo>
                <a:lnTo>
                  <a:pt x="8574" y="4547"/>
                </a:lnTo>
                <a:lnTo>
                  <a:pt x="8703" y="4603"/>
                </a:lnTo>
                <a:lnTo>
                  <a:pt x="8828" y="4665"/>
                </a:lnTo>
                <a:lnTo>
                  <a:pt x="8947" y="4735"/>
                </a:lnTo>
                <a:lnTo>
                  <a:pt x="9062" y="4810"/>
                </a:lnTo>
                <a:lnTo>
                  <a:pt x="9172" y="4893"/>
                </a:lnTo>
                <a:lnTo>
                  <a:pt x="9277" y="4983"/>
                </a:lnTo>
                <a:lnTo>
                  <a:pt x="9376" y="5077"/>
                </a:lnTo>
                <a:lnTo>
                  <a:pt x="9470" y="5179"/>
                </a:lnTo>
                <a:lnTo>
                  <a:pt x="9559" y="5285"/>
                </a:lnTo>
                <a:lnTo>
                  <a:pt x="9642" y="5397"/>
                </a:lnTo>
                <a:lnTo>
                  <a:pt x="9719" y="5514"/>
                </a:lnTo>
                <a:lnTo>
                  <a:pt x="9791" y="5636"/>
                </a:lnTo>
                <a:lnTo>
                  <a:pt x="9857" y="5762"/>
                </a:lnTo>
                <a:lnTo>
                  <a:pt x="9917" y="5892"/>
                </a:lnTo>
                <a:lnTo>
                  <a:pt x="9971" y="6027"/>
                </a:lnTo>
                <a:lnTo>
                  <a:pt x="10019" y="6164"/>
                </a:lnTo>
                <a:lnTo>
                  <a:pt x="10062" y="6306"/>
                </a:lnTo>
                <a:lnTo>
                  <a:pt x="10098" y="6450"/>
                </a:lnTo>
                <a:lnTo>
                  <a:pt x="10127" y="6598"/>
                </a:lnTo>
                <a:lnTo>
                  <a:pt x="10150" y="6749"/>
                </a:lnTo>
                <a:lnTo>
                  <a:pt x="10168" y="6902"/>
                </a:lnTo>
                <a:lnTo>
                  <a:pt x="10179" y="7056"/>
                </a:lnTo>
                <a:lnTo>
                  <a:pt x="10183" y="7213"/>
                </a:lnTo>
                <a:lnTo>
                  <a:pt x="10180" y="7372"/>
                </a:lnTo>
                <a:lnTo>
                  <a:pt x="10170" y="7532"/>
                </a:lnTo>
                <a:lnTo>
                  <a:pt x="10153" y="7693"/>
                </a:lnTo>
                <a:lnTo>
                  <a:pt x="10130" y="7854"/>
                </a:lnTo>
                <a:lnTo>
                  <a:pt x="10100" y="8017"/>
                </a:lnTo>
                <a:lnTo>
                  <a:pt x="10062" y="8180"/>
                </a:lnTo>
                <a:lnTo>
                  <a:pt x="10017" y="8343"/>
                </a:lnTo>
                <a:lnTo>
                  <a:pt x="9966" y="8506"/>
                </a:lnTo>
                <a:lnTo>
                  <a:pt x="9907" y="8668"/>
                </a:lnTo>
                <a:lnTo>
                  <a:pt x="9840" y="8828"/>
                </a:lnTo>
                <a:lnTo>
                  <a:pt x="9769" y="8983"/>
                </a:lnTo>
                <a:lnTo>
                  <a:pt x="9692" y="9133"/>
                </a:lnTo>
                <a:lnTo>
                  <a:pt x="9609" y="9279"/>
                </a:lnTo>
                <a:lnTo>
                  <a:pt x="9523" y="9419"/>
                </a:lnTo>
                <a:lnTo>
                  <a:pt x="9430" y="9554"/>
                </a:lnTo>
                <a:lnTo>
                  <a:pt x="9334" y="9684"/>
                </a:lnTo>
                <a:lnTo>
                  <a:pt x="9234" y="9808"/>
                </a:lnTo>
                <a:lnTo>
                  <a:pt x="9128" y="9927"/>
                </a:lnTo>
                <a:lnTo>
                  <a:pt x="9020" y="10040"/>
                </a:lnTo>
                <a:lnTo>
                  <a:pt x="8907" y="10148"/>
                </a:lnTo>
                <a:lnTo>
                  <a:pt x="8791" y="10248"/>
                </a:lnTo>
                <a:lnTo>
                  <a:pt x="8672" y="10343"/>
                </a:lnTo>
                <a:lnTo>
                  <a:pt x="8552" y="10432"/>
                </a:lnTo>
                <a:lnTo>
                  <a:pt x="8428" y="10514"/>
                </a:lnTo>
                <a:lnTo>
                  <a:pt x="8301" y="10591"/>
                </a:lnTo>
                <a:lnTo>
                  <a:pt x="8172" y="10660"/>
                </a:lnTo>
                <a:lnTo>
                  <a:pt x="8041" y="10722"/>
                </a:lnTo>
                <a:lnTo>
                  <a:pt x="7909" y="10778"/>
                </a:lnTo>
                <a:lnTo>
                  <a:pt x="7775" y="10826"/>
                </a:lnTo>
                <a:lnTo>
                  <a:pt x="7640" y="10867"/>
                </a:lnTo>
                <a:lnTo>
                  <a:pt x="7504" y="10901"/>
                </a:lnTo>
                <a:lnTo>
                  <a:pt x="7368" y="10928"/>
                </a:lnTo>
                <a:lnTo>
                  <a:pt x="7230" y="10946"/>
                </a:lnTo>
                <a:lnTo>
                  <a:pt x="7093" y="10957"/>
                </a:lnTo>
                <a:lnTo>
                  <a:pt x="6955" y="10960"/>
                </a:lnTo>
                <a:lnTo>
                  <a:pt x="6818" y="10955"/>
                </a:lnTo>
                <a:lnTo>
                  <a:pt x="6681" y="10942"/>
                </a:lnTo>
                <a:lnTo>
                  <a:pt x="6545" y="10921"/>
                </a:lnTo>
                <a:lnTo>
                  <a:pt x="6410" y="10890"/>
                </a:lnTo>
                <a:lnTo>
                  <a:pt x="6276" y="10852"/>
                </a:lnTo>
                <a:lnTo>
                  <a:pt x="6143" y="10806"/>
                </a:lnTo>
                <a:close/>
                <a:moveTo>
                  <a:pt x="13087" y="6583"/>
                </a:moveTo>
                <a:lnTo>
                  <a:pt x="13087" y="6586"/>
                </a:lnTo>
                <a:lnTo>
                  <a:pt x="13077" y="6530"/>
                </a:lnTo>
                <a:lnTo>
                  <a:pt x="13065" y="6474"/>
                </a:lnTo>
                <a:lnTo>
                  <a:pt x="13054" y="6419"/>
                </a:lnTo>
                <a:lnTo>
                  <a:pt x="13042" y="6364"/>
                </a:lnTo>
                <a:lnTo>
                  <a:pt x="13029" y="6308"/>
                </a:lnTo>
                <a:lnTo>
                  <a:pt x="13016" y="6253"/>
                </a:lnTo>
                <a:lnTo>
                  <a:pt x="13003" y="6198"/>
                </a:lnTo>
                <a:lnTo>
                  <a:pt x="12987" y="6143"/>
                </a:lnTo>
                <a:lnTo>
                  <a:pt x="12973" y="6088"/>
                </a:lnTo>
                <a:lnTo>
                  <a:pt x="12958" y="6034"/>
                </a:lnTo>
                <a:lnTo>
                  <a:pt x="12942" y="5979"/>
                </a:lnTo>
                <a:lnTo>
                  <a:pt x="12926" y="5926"/>
                </a:lnTo>
                <a:lnTo>
                  <a:pt x="12909" y="5872"/>
                </a:lnTo>
                <a:lnTo>
                  <a:pt x="12892" y="5818"/>
                </a:lnTo>
                <a:lnTo>
                  <a:pt x="12875" y="5765"/>
                </a:lnTo>
                <a:lnTo>
                  <a:pt x="12856" y="5711"/>
                </a:lnTo>
                <a:lnTo>
                  <a:pt x="12837" y="5659"/>
                </a:lnTo>
                <a:lnTo>
                  <a:pt x="12818" y="5606"/>
                </a:lnTo>
                <a:lnTo>
                  <a:pt x="12798" y="5553"/>
                </a:lnTo>
                <a:lnTo>
                  <a:pt x="12778" y="5501"/>
                </a:lnTo>
                <a:lnTo>
                  <a:pt x="12757" y="5449"/>
                </a:lnTo>
                <a:lnTo>
                  <a:pt x="12736" y="5397"/>
                </a:lnTo>
                <a:lnTo>
                  <a:pt x="12714" y="5345"/>
                </a:lnTo>
                <a:lnTo>
                  <a:pt x="12692" y="5294"/>
                </a:lnTo>
                <a:lnTo>
                  <a:pt x="12669" y="5243"/>
                </a:lnTo>
                <a:lnTo>
                  <a:pt x="12646" y="5192"/>
                </a:lnTo>
                <a:lnTo>
                  <a:pt x="12622" y="5141"/>
                </a:lnTo>
                <a:lnTo>
                  <a:pt x="12598" y="5090"/>
                </a:lnTo>
                <a:lnTo>
                  <a:pt x="12573" y="5040"/>
                </a:lnTo>
                <a:lnTo>
                  <a:pt x="12548" y="4991"/>
                </a:lnTo>
                <a:lnTo>
                  <a:pt x="12522" y="4941"/>
                </a:lnTo>
                <a:lnTo>
                  <a:pt x="12496" y="4892"/>
                </a:lnTo>
                <a:lnTo>
                  <a:pt x="12498" y="4892"/>
                </a:lnTo>
                <a:lnTo>
                  <a:pt x="13566" y="3233"/>
                </a:lnTo>
                <a:lnTo>
                  <a:pt x="11686" y="1541"/>
                </a:lnTo>
                <a:lnTo>
                  <a:pt x="10145" y="2606"/>
                </a:lnTo>
                <a:lnTo>
                  <a:pt x="10098" y="2581"/>
                </a:lnTo>
                <a:lnTo>
                  <a:pt x="10050" y="2559"/>
                </a:lnTo>
                <a:lnTo>
                  <a:pt x="10001" y="2536"/>
                </a:lnTo>
                <a:lnTo>
                  <a:pt x="9953" y="2515"/>
                </a:lnTo>
                <a:lnTo>
                  <a:pt x="9905" y="2494"/>
                </a:lnTo>
                <a:lnTo>
                  <a:pt x="9856" y="2473"/>
                </a:lnTo>
                <a:lnTo>
                  <a:pt x="9808" y="2452"/>
                </a:lnTo>
                <a:lnTo>
                  <a:pt x="9760" y="2432"/>
                </a:lnTo>
                <a:lnTo>
                  <a:pt x="9710" y="2413"/>
                </a:lnTo>
                <a:lnTo>
                  <a:pt x="9662" y="2395"/>
                </a:lnTo>
                <a:lnTo>
                  <a:pt x="9612" y="2377"/>
                </a:lnTo>
                <a:lnTo>
                  <a:pt x="9563" y="2359"/>
                </a:lnTo>
                <a:lnTo>
                  <a:pt x="9514" y="2342"/>
                </a:lnTo>
                <a:lnTo>
                  <a:pt x="9464" y="2325"/>
                </a:lnTo>
                <a:lnTo>
                  <a:pt x="9415" y="2309"/>
                </a:lnTo>
                <a:lnTo>
                  <a:pt x="9366" y="2294"/>
                </a:lnTo>
                <a:lnTo>
                  <a:pt x="9316" y="2279"/>
                </a:lnTo>
                <a:lnTo>
                  <a:pt x="9267" y="2264"/>
                </a:lnTo>
                <a:lnTo>
                  <a:pt x="9216" y="2250"/>
                </a:lnTo>
                <a:lnTo>
                  <a:pt x="9167" y="2237"/>
                </a:lnTo>
                <a:lnTo>
                  <a:pt x="9117" y="2224"/>
                </a:lnTo>
                <a:lnTo>
                  <a:pt x="9067" y="2211"/>
                </a:lnTo>
                <a:lnTo>
                  <a:pt x="9017" y="2198"/>
                </a:lnTo>
                <a:lnTo>
                  <a:pt x="8967" y="2187"/>
                </a:lnTo>
                <a:lnTo>
                  <a:pt x="8867" y="2166"/>
                </a:lnTo>
                <a:lnTo>
                  <a:pt x="8766" y="2146"/>
                </a:lnTo>
                <a:lnTo>
                  <a:pt x="8665" y="2129"/>
                </a:lnTo>
                <a:lnTo>
                  <a:pt x="8565" y="2113"/>
                </a:lnTo>
                <a:lnTo>
                  <a:pt x="8568" y="2112"/>
                </a:lnTo>
                <a:lnTo>
                  <a:pt x="8003" y="0"/>
                </a:lnTo>
                <a:lnTo>
                  <a:pt x="5824" y="413"/>
                </a:lnTo>
                <a:lnTo>
                  <a:pt x="5364" y="2607"/>
                </a:lnTo>
                <a:lnTo>
                  <a:pt x="5366" y="2606"/>
                </a:lnTo>
                <a:lnTo>
                  <a:pt x="5281" y="2646"/>
                </a:lnTo>
                <a:lnTo>
                  <a:pt x="5198" y="2687"/>
                </a:lnTo>
                <a:lnTo>
                  <a:pt x="5114" y="2731"/>
                </a:lnTo>
                <a:lnTo>
                  <a:pt x="5030" y="2776"/>
                </a:lnTo>
                <a:lnTo>
                  <a:pt x="4948" y="2821"/>
                </a:lnTo>
                <a:lnTo>
                  <a:pt x="4866" y="2869"/>
                </a:lnTo>
                <a:lnTo>
                  <a:pt x="4785" y="2918"/>
                </a:lnTo>
                <a:lnTo>
                  <a:pt x="4704" y="2968"/>
                </a:lnTo>
                <a:lnTo>
                  <a:pt x="4624" y="3019"/>
                </a:lnTo>
                <a:lnTo>
                  <a:pt x="4545" y="3072"/>
                </a:lnTo>
                <a:lnTo>
                  <a:pt x="4466" y="3126"/>
                </a:lnTo>
                <a:lnTo>
                  <a:pt x="4389" y="3181"/>
                </a:lnTo>
                <a:lnTo>
                  <a:pt x="4311" y="3238"/>
                </a:lnTo>
                <a:lnTo>
                  <a:pt x="4234" y="3296"/>
                </a:lnTo>
                <a:lnTo>
                  <a:pt x="4159" y="3356"/>
                </a:lnTo>
                <a:lnTo>
                  <a:pt x="4084" y="3416"/>
                </a:lnTo>
                <a:lnTo>
                  <a:pt x="2336" y="2607"/>
                </a:lnTo>
                <a:lnTo>
                  <a:pt x="1353" y="4022"/>
                </a:lnTo>
                <a:lnTo>
                  <a:pt x="2336" y="5714"/>
                </a:lnTo>
                <a:lnTo>
                  <a:pt x="2338" y="5713"/>
                </a:lnTo>
                <a:lnTo>
                  <a:pt x="2294" y="5812"/>
                </a:lnTo>
                <a:lnTo>
                  <a:pt x="2252" y="5912"/>
                </a:lnTo>
                <a:lnTo>
                  <a:pt x="2211" y="6012"/>
                </a:lnTo>
                <a:lnTo>
                  <a:pt x="2173" y="6112"/>
                </a:lnTo>
                <a:lnTo>
                  <a:pt x="2137" y="6212"/>
                </a:lnTo>
                <a:lnTo>
                  <a:pt x="2102" y="6312"/>
                </a:lnTo>
                <a:lnTo>
                  <a:pt x="2069" y="6413"/>
                </a:lnTo>
                <a:lnTo>
                  <a:pt x="2037" y="6515"/>
                </a:lnTo>
                <a:lnTo>
                  <a:pt x="2008" y="6616"/>
                </a:lnTo>
                <a:lnTo>
                  <a:pt x="1981" y="6717"/>
                </a:lnTo>
                <a:lnTo>
                  <a:pt x="1955" y="6818"/>
                </a:lnTo>
                <a:lnTo>
                  <a:pt x="1930" y="6920"/>
                </a:lnTo>
                <a:lnTo>
                  <a:pt x="1908" y="7022"/>
                </a:lnTo>
                <a:lnTo>
                  <a:pt x="1887" y="7124"/>
                </a:lnTo>
                <a:lnTo>
                  <a:pt x="1868" y="7225"/>
                </a:lnTo>
                <a:lnTo>
                  <a:pt x="1851" y="7328"/>
                </a:lnTo>
                <a:lnTo>
                  <a:pt x="1851" y="7326"/>
                </a:lnTo>
                <a:lnTo>
                  <a:pt x="0" y="7594"/>
                </a:lnTo>
                <a:lnTo>
                  <a:pt x="0" y="9549"/>
                </a:lnTo>
                <a:lnTo>
                  <a:pt x="2070" y="10199"/>
                </a:lnTo>
                <a:lnTo>
                  <a:pt x="2098" y="10279"/>
                </a:lnTo>
                <a:lnTo>
                  <a:pt x="2125" y="10357"/>
                </a:lnTo>
                <a:lnTo>
                  <a:pt x="2154" y="10435"/>
                </a:lnTo>
                <a:lnTo>
                  <a:pt x="2184" y="10512"/>
                </a:lnTo>
                <a:lnTo>
                  <a:pt x="2215" y="10590"/>
                </a:lnTo>
                <a:lnTo>
                  <a:pt x="2247" y="10667"/>
                </a:lnTo>
                <a:lnTo>
                  <a:pt x="2280" y="10742"/>
                </a:lnTo>
                <a:lnTo>
                  <a:pt x="2314" y="10818"/>
                </a:lnTo>
                <a:lnTo>
                  <a:pt x="2349" y="10893"/>
                </a:lnTo>
                <a:lnTo>
                  <a:pt x="2387" y="10967"/>
                </a:lnTo>
                <a:lnTo>
                  <a:pt x="2424" y="11042"/>
                </a:lnTo>
                <a:lnTo>
                  <a:pt x="2462" y="11115"/>
                </a:lnTo>
                <a:lnTo>
                  <a:pt x="2502" y="11188"/>
                </a:lnTo>
                <a:lnTo>
                  <a:pt x="2543" y="11259"/>
                </a:lnTo>
                <a:lnTo>
                  <a:pt x="2584" y="11331"/>
                </a:lnTo>
                <a:lnTo>
                  <a:pt x="2628" y="11402"/>
                </a:lnTo>
                <a:lnTo>
                  <a:pt x="2627" y="11400"/>
                </a:lnTo>
                <a:lnTo>
                  <a:pt x="1353" y="12970"/>
                </a:lnTo>
                <a:lnTo>
                  <a:pt x="2908" y="14398"/>
                </a:lnTo>
                <a:lnTo>
                  <a:pt x="4462" y="13213"/>
                </a:lnTo>
                <a:lnTo>
                  <a:pt x="4461" y="13213"/>
                </a:lnTo>
                <a:lnTo>
                  <a:pt x="4504" y="13238"/>
                </a:lnTo>
                <a:lnTo>
                  <a:pt x="4548" y="13263"/>
                </a:lnTo>
                <a:lnTo>
                  <a:pt x="4591" y="13287"/>
                </a:lnTo>
                <a:lnTo>
                  <a:pt x="4635" y="13313"/>
                </a:lnTo>
                <a:lnTo>
                  <a:pt x="4679" y="13337"/>
                </a:lnTo>
                <a:lnTo>
                  <a:pt x="4724" y="13360"/>
                </a:lnTo>
                <a:lnTo>
                  <a:pt x="4768" y="13384"/>
                </a:lnTo>
                <a:lnTo>
                  <a:pt x="4815" y="13406"/>
                </a:lnTo>
                <a:lnTo>
                  <a:pt x="4882" y="13440"/>
                </a:lnTo>
                <a:lnTo>
                  <a:pt x="4950" y="13471"/>
                </a:lnTo>
                <a:lnTo>
                  <a:pt x="5018" y="13502"/>
                </a:lnTo>
                <a:lnTo>
                  <a:pt x="5087" y="13531"/>
                </a:lnTo>
                <a:lnTo>
                  <a:pt x="5156" y="13561"/>
                </a:lnTo>
                <a:lnTo>
                  <a:pt x="5225" y="13588"/>
                </a:lnTo>
                <a:lnTo>
                  <a:pt x="5294" y="13614"/>
                </a:lnTo>
                <a:lnTo>
                  <a:pt x="5364" y="13640"/>
                </a:lnTo>
                <a:lnTo>
                  <a:pt x="6238" y="16128"/>
                </a:lnTo>
                <a:lnTo>
                  <a:pt x="8192" y="16128"/>
                </a:lnTo>
                <a:lnTo>
                  <a:pt x="8568" y="13775"/>
                </a:lnTo>
                <a:lnTo>
                  <a:pt x="8568" y="13775"/>
                </a:lnTo>
                <a:lnTo>
                  <a:pt x="8656" y="13752"/>
                </a:lnTo>
                <a:lnTo>
                  <a:pt x="8745" y="13727"/>
                </a:lnTo>
                <a:lnTo>
                  <a:pt x="8833" y="13701"/>
                </a:lnTo>
                <a:lnTo>
                  <a:pt x="8920" y="13673"/>
                </a:lnTo>
                <a:lnTo>
                  <a:pt x="9008" y="13643"/>
                </a:lnTo>
                <a:lnTo>
                  <a:pt x="9095" y="13613"/>
                </a:lnTo>
                <a:lnTo>
                  <a:pt x="9181" y="13581"/>
                </a:lnTo>
                <a:lnTo>
                  <a:pt x="9268" y="13548"/>
                </a:lnTo>
                <a:lnTo>
                  <a:pt x="9353" y="13512"/>
                </a:lnTo>
                <a:lnTo>
                  <a:pt x="9439" y="13476"/>
                </a:lnTo>
                <a:lnTo>
                  <a:pt x="9524" y="13439"/>
                </a:lnTo>
                <a:lnTo>
                  <a:pt x="9607" y="13399"/>
                </a:lnTo>
                <a:lnTo>
                  <a:pt x="9692" y="13359"/>
                </a:lnTo>
                <a:lnTo>
                  <a:pt x="9775" y="13318"/>
                </a:lnTo>
                <a:lnTo>
                  <a:pt x="9857" y="13274"/>
                </a:lnTo>
                <a:lnTo>
                  <a:pt x="9940" y="13230"/>
                </a:lnTo>
                <a:lnTo>
                  <a:pt x="9940" y="13230"/>
                </a:lnTo>
                <a:lnTo>
                  <a:pt x="11536" y="14211"/>
                </a:lnTo>
                <a:lnTo>
                  <a:pt x="12822" y="12857"/>
                </a:lnTo>
                <a:lnTo>
                  <a:pt x="11987" y="11400"/>
                </a:lnTo>
                <a:lnTo>
                  <a:pt x="12024" y="11348"/>
                </a:lnTo>
                <a:lnTo>
                  <a:pt x="12061" y="11295"/>
                </a:lnTo>
                <a:lnTo>
                  <a:pt x="12098" y="11241"/>
                </a:lnTo>
                <a:lnTo>
                  <a:pt x="12134" y="11187"/>
                </a:lnTo>
                <a:lnTo>
                  <a:pt x="12169" y="11132"/>
                </a:lnTo>
                <a:lnTo>
                  <a:pt x="12205" y="11077"/>
                </a:lnTo>
                <a:lnTo>
                  <a:pt x="12239" y="11021"/>
                </a:lnTo>
                <a:lnTo>
                  <a:pt x="12273" y="10966"/>
                </a:lnTo>
                <a:lnTo>
                  <a:pt x="12307" y="10909"/>
                </a:lnTo>
                <a:lnTo>
                  <a:pt x="12341" y="10852"/>
                </a:lnTo>
                <a:lnTo>
                  <a:pt x="12373" y="10795"/>
                </a:lnTo>
                <a:lnTo>
                  <a:pt x="12405" y="10736"/>
                </a:lnTo>
                <a:lnTo>
                  <a:pt x="12436" y="10678"/>
                </a:lnTo>
                <a:lnTo>
                  <a:pt x="12468" y="10619"/>
                </a:lnTo>
                <a:lnTo>
                  <a:pt x="12498" y="10560"/>
                </a:lnTo>
                <a:lnTo>
                  <a:pt x="12528" y="10499"/>
                </a:lnTo>
                <a:lnTo>
                  <a:pt x="12570" y="10413"/>
                </a:lnTo>
                <a:lnTo>
                  <a:pt x="12611" y="10326"/>
                </a:lnTo>
                <a:lnTo>
                  <a:pt x="12649" y="10239"/>
                </a:lnTo>
                <a:lnTo>
                  <a:pt x="12686" y="10153"/>
                </a:lnTo>
                <a:lnTo>
                  <a:pt x="12723" y="10065"/>
                </a:lnTo>
                <a:lnTo>
                  <a:pt x="12757" y="9977"/>
                </a:lnTo>
                <a:lnTo>
                  <a:pt x="12790" y="9889"/>
                </a:lnTo>
                <a:lnTo>
                  <a:pt x="12822" y="9802"/>
                </a:lnTo>
                <a:lnTo>
                  <a:pt x="12822" y="9803"/>
                </a:lnTo>
                <a:lnTo>
                  <a:pt x="14805" y="8984"/>
                </a:lnTo>
                <a:lnTo>
                  <a:pt x="14805" y="7218"/>
                </a:lnTo>
                <a:lnTo>
                  <a:pt x="13087" y="6583"/>
                </a:lnTo>
                <a:close/>
              </a:path>
            </a:pathLst>
          </a:custGeom>
          <a:solidFill>
            <a:schemeClr val="tx2"/>
          </a:solidFill>
          <a:ln w="19050">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14" name="Freeform 61"/>
          <p:cNvSpPr>
            <a:spLocks noEditPoints="1"/>
          </p:cNvSpPr>
          <p:nvPr/>
        </p:nvSpPr>
        <p:spPr bwMode="auto">
          <a:xfrm rot="1771258">
            <a:off x="3928548" y="5426874"/>
            <a:ext cx="552835" cy="682742"/>
          </a:xfrm>
          <a:custGeom>
            <a:avLst/>
            <a:gdLst>
              <a:gd name="T0" fmla="*/ 7458 w 13481"/>
              <a:gd name="T1" fmla="*/ 5717 h 16128"/>
              <a:gd name="T2" fmla="*/ 6677 w 13481"/>
              <a:gd name="T3" fmla="*/ 6089 h 16128"/>
              <a:gd name="T4" fmla="*/ 5884 w 13481"/>
              <a:gd name="T5" fmla="*/ 5855 h 16128"/>
              <a:gd name="T6" fmla="*/ 5440 w 13481"/>
              <a:gd name="T7" fmla="*/ 5123 h 16128"/>
              <a:gd name="T8" fmla="*/ 5489 w 13481"/>
              <a:gd name="T9" fmla="*/ 4152 h 16128"/>
              <a:gd name="T10" fmla="*/ 6025 w 13481"/>
              <a:gd name="T11" fmla="*/ 3337 h 16128"/>
              <a:gd name="T12" fmla="*/ 6818 w 13481"/>
              <a:gd name="T13" fmla="*/ 3007 h 16128"/>
              <a:gd name="T14" fmla="*/ 7596 w 13481"/>
              <a:gd name="T15" fmla="*/ 3287 h 16128"/>
              <a:gd name="T16" fmla="*/ 8005 w 13481"/>
              <a:gd name="T17" fmla="*/ 4049 h 16128"/>
              <a:gd name="T18" fmla="*/ 7814 w 13481"/>
              <a:gd name="T19" fmla="*/ 9534 h 16128"/>
              <a:gd name="T20" fmla="*/ 7184 w 13481"/>
              <a:gd name="T21" fmla="*/ 10502 h 16128"/>
              <a:gd name="T22" fmla="*/ 6263 w 13481"/>
              <a:gd name="T23" fmla="*/ 10903 h 16128"/>
              <a:gd name="T24" fmla="*/ 5365 w 13481"/>
              <a:gd name="T25" fmla="*/ 10579 h 16128"/>
              <a:gd name="T26" fmla="*/ 4900 w 13481"/>
              <a:gd name="T27" fmla="*/ 9682 h 16128"/>
              <a:gd name="T28" fmla="*/ 5016 w 13481"/>
              <a:gd name="T29" fmla="*/ 8521 h 16128"/>
              <a:gd name="T30" fmla="*/ 5678 w 13481"/>
              <a:gd name="T31" fmla="*/ 7586 h 16128"/>
              <a:gd name="T32" fmla="*/ 6611 w 13481"/>
              <a:gd name="T33" fmla="*/ 7236 h 16128"/>
              <a:gd name="T34" fmla="*/ 7487 w 13481"/>
              <a:gd name="T35" fmla="*/ 7614 h 16128"/>
              <a:gd name="T36" fmla="*/ 7912 w 13481"/>
              <a:gd name="T37" fmla="*/ 8545 h 16128"/>
              <a:gd name="T38" fmla="*/ 7133 w 13481"/>
              <a:gd name="T39" fmla="*/ 13577 h 16128"/>
              <a:gd name="T40" fmla="*/ 6660 w 13481"/>
              <a:gd name="T41" fmla="*/ 14210 h 16128"/>
              <a:gd name="T42" fmla="*/ 5977 w 13481"/>
              <a:gd name="T43" fmla="*/ 14435 h 16128"/>
              <a:gd name="T44" fmla="*/ 5319 w 13481"/>
              <a:gd name="T45" fmla="*/ 14156 h 16128"/>
              <a:gd name="T46" fmla="*/ 4987 w 13481"/>
              <a:gd name="T47" fmla="*/ 13508 h 16128"/>
              <a:gd name="T48" fmla="*/ 5087 w 13481"/>
              <a:gd name="T49" fmla="*/ 12707 h 16128"/>
              <a:gd name="T50" fmla="*/ 5583 w 13481"/>
              <a:gd name="T51" fmla="*/ 12101 h 16128"/>
              <a:gd name="T52" fmla="*/ 6275 w 13481"/>
              <a:gd name="T53" fmla="*/ 11913 h 16128"/>
              <a:gd name="T54" fmla="*/ 6915 w 13481"/>
              <a:gd name="T55" fmla="*/ 12227 h 16128"/>
              <a:gd name="T56" fmla="*/ 7217 w 13481"/>
              <a:gd name="T57" fmla="*/ 12895 h 16128"/>
              <a:gd name="T58" fmla="*/ 10677 w 13481"/>
              <a:gd name="T59" fmla="*/ 8424 h 16128"/>
              <a:gd name="T60" fmla="*/ 10759 w 13481"/>
              <a:gd name="T61" fmla="*/ 7474 h 16128"/>
              <a:gd name="T62" fmla="*/ 10075 w 13481"/>
              <a:gd name="T63" fmla="*/ 3513 h 16128"/>
              <a:gd name="T64" fmla="*/ 8247 w 13481"/>
              <a:gd name="T65" fmla="*/ 513 h 16128"/>
              <a:gd name="T66" fmla="*/ 5844 w 13481"/>
              <a:gd name="T67" fmla="*/ 408 h 16128"/>
              <a:gd name="T68" fmla="*/ 3622 w 13481"/>
              <a:gd name="T69" fmla="*/ 3372 h 16128"/>
              <a:gd name="T70" fmla="*/ 2677 w 13481"/>
              <a:gd name="T71" fmla="*/ 7524 h 16128"/>
              <a:gd name="T72" fmla="*/ 2724 w 13481"/>
              <a:gd name="T73" fmla="*/ 8852 h 16128"/>
              <a:gd name="T74" fmla="*/ 253 w 13481"/>
              <a:gd name="T75" fmla="*/ 11570 h 16128"/>
              <a:gd name="T76" fmla="*/ 312 w 13481"/>
              <a:gd name="T77" fmla="*/ 14903 h 16128"/>
              <a:gd name="T78" fmla="*/ 931 w 13481"/>
              <a:gd name="T79" fmla="*/ 15942 h 16128"/>
              <a:gd name="T80" fmla="*/ 1802 w 13481"/>
              <a:gd name="T81" fmla="*/ 15953 h 16128"/>
              <a:gd name="T82" fmla="*/ 2524 w 13481"/>
              <a:gd name="T83" fmla="*/ 15825 h 16128"/>
              <a:gd name="T84" fmla="*/ 2313 w 13481"/>
              <a:gd name="T85" fmla="*/ 14796 h 16128"/>
              <a:gd name="T86" fmla="*/ 2531 w 13481"/>
              <a:gd name="T87" fmla="*/ 12936 h 16128"/>
              <a:gd name="T88" fmla="*/ 3679 w 13481"/>
              <a:gd name="T89" fmla="*/ 13497 h 16128"/>
              <a:gd name="T90" fmla="*/ 4480 w 13481"/>
              <a:gd name="T91" fmla="*/ 15281 h 16128"/>
              <a:gd name="T92" fmla="*/ 4986 w 13481"/>
              <a:gd name="T93" fmla="*/ 15958 h 16128"/>
              <a:gd name="T94" fmla="*/ 5816 w 13481"/>
              <a:gd name="T95" fmla="*/ 16088 h 16128"/>
              <a:gd name="T96" fmla="*/ 6801 w 13481"/>
              <a:gd name="T97" fmla="*/ 15971 h 16128"/>
              <a:gd name="T98" fmla="*/ 7380 w 13481"/>
              <a:gd name="T99" fmla="*/ 15472 h 16128"/>
              <a:gd name="T100" fmla="*/ 8410 w 13481"/>
              <a:gd name="T101" fmla="*/ 13964 h 16128"/>
              <a:gd name="T102" fmla="*/ 9604 w 13481"/>
              <a:gd name="T103" fmla="*/ 12337 h 16128"/>
              <a:gd name="T104" fmla="*/ 9805 w 13481"/>
              <a:gd name="T105" fmla="*/ 14217 h 16128"/>
              <a:gd name="T106" fmla="*/ 9488 w 13481"/>
              <a:gd name="T107" fmla="*/ 15736 h 16128"/>
              <a:gd name="T108" fmla="*/ 10026 w 13481"/>
              <a:gd name="T109" fmla="*/ 16013 h 16128"/>
              <a:gd name="T110" fmla="*/ 10968 w 13481"/>
              <a:gd name="T111" fmla="*/ 16128 h 16128"/>
              <a:gd name="T112" fmla="*/ 11800 w 13481"/>
              <a:gd name="T113" fmla="*/ 15643 h 16128"/>
              <a:gd name="T114" fmla="*/ 13428 w 13481"/>
              <a:gd name="T115" fmla="*/ 12169 h 16128"/>
              <a:gd name="T116" fmla="*/ 11159 w 13481"/>
              <a:gd name="T117" fmla="*/ 8714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81" h="16128">
                <a:moveTo>
                  <a:pt x="7941" y="4953"/>
                </a:moveTo>
                <a:lnTo>
                  <a:pt x="7914" y="5030"/>
                </a:lnTo>
                <a:lnTo>
                  <a:pt x="7885" y="5104"/>
                </a:lnTo>
                <a:lnTo>
                  <a:pt x="7852" y="5175"/>
                </a:lnTo>
                <a:lnTo>
                  <a:pt x="7818" y="5246"/>
                </a:lnTo>
                <a:lnTo>
                  <a:pt x="7780" y="5313"/>
                </a:lnTo>
                <a:lnTo>
                  <a:pt x="7740" y="5378"/>
                </a:lnTo>
                <a:lnTo>
                  <a:pt x="7699" y="5441"/>
                </a:lnTo>
                <a:lnTo>
                  <a:pt x="7654" y="5502"/>
                </a:lnTo>
                <a:lnTo>
                  <a:pt x="7608" y="5559"/>
                </a:lnTo>
                <a:lnTo>
                  <a:pt x="7560" y="5615"/>
                </a:lnTo>
                <a:lnTo>
                  <a:pt x="7509" y="5667"/>
                </a:lnTo>
                <a:lnTo>
                  <a:pt x="7458" y="5717"/>
                </a:lnTo>
                <a:lnTo>
                  <a:pt x="7404" y="5765"/>
                </a:lnTo>
                <a:lnTo>
                  <a:pt x="7350" y="5809"/>
                </a:lnTo>
                <a:lnTo>
                  <a:pt x="7293" y="5850"/>
                </a:lnTo>
                <a:lnTo>
                  <a:pt x="7235" y="5889"/>
                </a:lnTo>
                <a:lnTo>
                  <a:pt x="7177" y="5924"/>
                </a:lnTo>
                <a:lnTo>
                  <a:pt x="7117" y="5956"/>
                </a:lnTo>
                <a:lnTo>
                  <a:pt x="7056" y="5986"/>
                </a:lnTo>
                <a:lnTo>
                  <a:pt x="6995" y="6012"/>
                </a:lnTo>
                <a:lnTo>
                  <a:pt x="6932" y="6034"/>
                </a:lnTo>
                <a:lnTo>
                  <a:pt x="6869" y="6053"/>
                </a:lnTo>
                <a:lnTo>
                  <a:pt x="6806" y="6069"/>
                </a:lnTo>
                <a:lnTo>
                  <a:pt x="6741" y="6081"/>
                </a:lnTo>
                <a:lnTo>
                  <a:pt x="6677" y="6089"/>
                </a:lnTo>
                <a:lnTo>
                  <a:pt x="6613" y="6094"/>
                </a:lnTo>
                <a:lnTo>
                  <a:pt x="6548" y="6095"/>
                </a:lnTo>
                <a:lnTo>
                  <a:pt x="6482" y="6092"/>
                </a:lnTo>
                <a:lnTo>
                  <a:pt x="6418" y="6086"/>
                </a:lnTo>
                <a:lnTo>
                  <a:pt x="6354" y="6075"/>
                </a:lnTo>
                <a:lnTo>
                  <a:pt x="6289" y="6061"/>
                </a:lnTo>
                <a:lnTo>
                  <a:pt x="6225" y="6042"/>
                </a:lnTo>
                <a:lnTo>
                  <a:pt x="6164" y="6020"/>
                </a:lnTo>
                <a:lnTo>
                  <a:pt x="6103" y="5994"/>
                </a:lnTo>
                <a:lnTo>
                  <a:pt x="6044" y="5963"/>
                </a:lnTo>
                <a:lnTo>
                  <a:pt x="5989" y="5931"/>
                </a:lnTo>
                <a:lnTo>
                  <a:pt x="5935" y="5895"/>
                </a:lnTo>
                <a:lnTo>
                  <a:pt x="5884" y="5855"/>
                </a:lnTo>
                <a:lnTo>
                  <a:pt x="5834" y="5814"/>
                </a:lnTo>
                <a:lnTo>
                  <a:pt x="5787" y="5769"/>
                </a:lnTo>
                <a:lnTo>
                  <a:pt x="5742" y="5721"/>
                </a:lnTo>
                <a:lnTo>
                  <a:pt x="5701" y="5671"/>
                </a:lnTo>
                <a:lnTo>
                  <a:pt x="5661" y="5619"/>
                </a:lnTo>
                <a:lnTo>
                  <a:pt x="5624" y="5563"/>
                </a:lnTo>
                <a:lnTo>
                  <a:pt x="5589" y="5506"/>
                </a:lnTo>
                <a:lnTo>
                  <a:pt x="5557" y="5447"/>
                </a:lnTo>
                <a:lnTo>
                  <a:pt x="5529" y="5386"/>
                </a:lnTo>
                <a:lnTo>
                  <a:pt x="5502" y="5322"/>
                </a:lnTo>
                <a:lnTo>
                  <a:pt x="5478" y="5257"/>
                </a:lnTo>
                <a:lnTo>
                  <a:pt x="5458" y="5190"/>
                </a:lnTo>
                <a:lnTo>
                  <a:pt x="5440" y="5123"/>
                </a:lnTo>
                <a:lnTo>
                  <a:pt x="5425" y="5053"/>
                </a:lnTo>
                <a:lnTo>
                  <a:pt x="5412" y="4982"/>
                </a:lnTo>
                <a:lnTo>
                  <a:pt x="5403" y="4910"/>
                </a:lnTo>
                <a:lnTo>
                  <a:pt x="5397" y="4837"/>
                </a:lnTo>
                <a:lnTo>
                  <a:pt x="5394" y="4763"/>
                </a:lnTo>
                <a:lnTo>
                  <a:pt x="5395" y="4688"/>
                </a:lnTo>
                <a:lnTo>
                  <a:pt x="5398" y="4613"/>
                </a:lnTo>
                <a:lnTo>
                  <a:pt x="5405" y="4537"/>
                </a:lnTo>
                <a:lnTo>
                  <a:pt x="5415" y="4460"/>
                </a:lnTo>
                <a:lnTo>
                  <a:pt x="5429" y="4384"/>
                </a:lnTo>
                <a:lnTo>
                  <a:pt x="5445" y="4306"/>
                </a:lnTo>
                <a:lnTo>
                  <a:pt x="5465" y="4230"/>
                </a:lnTo>
                <a:lnTo>
                  <a:pt x="5489" y="4152"/>
                </a:lnTo>
                <a:lnTo>
                  <a:pt x="5516" y="4075"/>
                </a:lnTo>
                <a:lnTo>
                  <a:pt x="5545" y="4002"/>
                </a:lnTo>
                <a:lnTo>
                  <a:pt x="5577" y="3929"/>
                </a:lnTo>
                <a:lnTo>
                  <a:pt x="5613" y="3859"/>
                </a:lnTo>
                <a:lnTo>
                  <a:pt x="5650" y="3791"/>
                </a:lnTo>
                <a:lnTo>
                  <a:pt x="5689" y="3726"/>
                </a:lnTo>
                <a:lnTo>
                  <a:pt x="5732" y="3662"/>
                </a:lnTo>
                <a:lnTo>
                  <a:pt x="5775" y="3602"/>
                </a:lnTo>
                <a:lnTo>
                  <a:pt x="5822" y="3543"/>
                </a:lnTo>
                <a:lnTo>
                  <a:pt x="5870" y="3488"/>
                </a:lnTo>
                <a:lnTo>
                  <a:pt x="5920" y="3435"/>
                </a:lnTo>
                <a:lnTo>
                  <a:pt x="5972" y="3385"/>
                </a:lnTo>
                <a:lnTo>
                  <a:pt x="6025" y="3337"/>
                </a:lnTo>
                <a:lnTo>
                  <a:pt x="6081" y="3293"/>
                </a:lnTo>
                <a:lnTo>
                  <a:pt x="6136" y="3251"/>
                </a:lnTo>
                <a:lnTo>
                  <a:pt x="6194" y="3212"/>
                </a:lnTo>
                <a:lnTo>
                  <a:pt x="6253" y="3177"/>
                </a:lnTo>
                <a:lnTo>
                  <a:pt x="6312" y="3145"/>
                </a:lnTo>
                <a:lnTo>
                  <a:pt x="6374" y="3116"/>
                </a:lnTo>
                <a:lnTo>
                  <a:pt x="6436" y="3090"/>
                </a:lnTo>
                <a:lnTo>
                  <a:pt x="6497" y="3067"/>
                </a:lnTo>
                <a:lnTo>
                  <a:pt x="6561" y="3048"/>
                </a:lnTo>
                <a:lnTo>
                  <a:pt x="6625" y="3032"/>
                </a:lnTo>
                <a:lnTo>
                  <a:pt x="6688" y="3020"/>
                </a:lnTo>
                <a:lnTo>
                  <a:pt x="6753" y="3012"/>
                </a:lnTo>
                <a:lnTo>
                  <a:pt x="6818" y="3007"/>
                </a:lnTo>
                <a:lnTo>
                  <a:pt x="6883" y="3006"/>
                </a:lnTo>
                <a:lnTo>
                  <a:pt x="6947" y="3008"/>
                </a:lnTo>
                <a:lnTo>
                  <a:pt x="7012" y="3015"/>
                </a:lnTo>
                <a:lnTo>
                  <a:pt x="7077" y="3026"/>
                </a:lnTo>
                <a:lnTo>
                  <a:pt x="7140" y="3040"/>
                </a:lnTo>
                <a:lnTo>
                  <a:pt x="7204" y="3059"/>
                </a:lnTo>
                <a:lnTo>
                  <a:pt x="7267" y="3081"/>
                </a:lnTo>
                <a:lnTo>
                  <a:pt x="7327" y="3108"/>
                </a:lnTo>
                <a:lnTo>
                  <a:pt x="7385" y="3137"/>
                </a:lnTo>
                <a:lnTo>
                  <a:pt x="7442" y="3170"/>
                </a:lnTo>
                <a:lnTo>
                  <a:pt x="7495" y="3206"/>
                </a:lnTo>
                <a:lnTo>
                  <a:pt x="7547" y="3245"/>
                </a:lnTo>
                <a:lnTo>
                  <a:pt x="7596" y="3287"/>
                </a:lnTo>
                <a:lnTo>
                  <a:pt x="7643" y="3332"/>
                </a:lnTo>
                <a:lnTo>
                  <a:pt x="7687" y="3380"/>
                </a:lnTo>
                <a:lnTo>
                  <a:pt x="7730" y="3430"/>
                </a:lnTo>
                <a:lnTo>
                  <a:pt x="7769" y="3483"/>
                </a:lnTo>
                <a:lnTo>
                  <a:pt x="7807" y="3538"/>
                </a:lnTo>
                <a:lnTo>
                  <a:pt x="7841" y="3596"/>
                </a:lnTo>
                <a:lnTo>
                  <a:pt x="7872" y="3655"/>
                </a:lnTo>
                <a:lnTo>
                  <a:pt x="7902" y="3716"/>
                </a:lnTo>
                <a:lnTo>
                  <a:pt x="7928" y="3779"/>
                </a:lnTo>
                <a:lnTo>
                  <a:pt x="7951" y="3845"/>
                </a:lnTo>
                <a:lnTo>
                  <a:pt x="7973" y="3911"/>
                </a:lnTo>
                <a:lnTo>
                  <a:pt x="7991" y="3980"/>
                </a:lnTo>
                <a:lnTo>
                  <a:pt x="8005" y="4049"/>
                </a:lnTo>
                <a:lnTo>
                  <a:pt x="8017" y="4121"/>
                </a:lnTo>
                <a:lnTo>
                  <a:pt x="8026" y="4192"/>
                </a:lnTo>
                <a:lnTo>
                  <a:pt x="8032" y="4266"/>
                </a:lnTo>
                <a:lnTo>
                  <a:pt x="8035" y="4340"/>
                </a:lnTo>
                <a:lnTo>
                  <a:pt x="8035" y="4415"/>
                </a:lnTo>
                <a:lnTo>
                  <a:pt x="8031" y="4491"/>
                </a:lnTo>
                <a:lnTo>
                  <a:pt x="8025" y="4567"/>
                </a:lnTo>
                <a:lnTo>
                  <a:pt x="8015" y="4644"/>
                </a:lnTo>
                <a:lnTo>
                  <a:pt x="8001" y="4721"/>
                </a:lnTo>
                <a:lnTo>
                  <a:pt x="7985" y="4798"/>
                </a:lnTo>
                <a:lnTo>
                  <a:pt x="7964" y="4876"/>
                </a:lnTo>
                <a:lnTo>
                  <a:pt x="7941" y="4953"/>
                </a:lnTo>
                <a:close/>
                <a:moveTo>
                  <a:pt x="7814" y="9534"/>
                </a:moveTo>
                <a:lnTo>
                  <a:pt x="7782" y="9624"/>
                </a:lnTo>
                <a:lnTo>
                  <a:pt x="7747" y="9713"/>
                </a:lnTo>
                <a:lnTo>
                  <a:pt x="7709" y="9799"/>
                </a:lnTo>
                <a:lnTo>
                  <a:pt x="7668" y="9881"/>
                </a:lnTo>
                <a:lnTo>
                  <a:pt x="7624" y="9962"/>
                </a:lnTo>
                <a:lnTo>
                  <a:pt x="7577" y="10040"/>
                </a:lnTo>
                <a:lnTo>
                  <a:pt x="7528" y="10115"/>
                </a:lnTo>
                <a:lnTo>
                  <a:pt x="7476" y="10187"/>
                </a:lnTo>
                <a:lnTo>
                  <a:pt x="7421" y="10256"/>
                </a:lnTo>
                <a:lnTo>
                  <a:pt x="7366" y="10323"/>
                </a:lnTo>
                <a:lnTo>
                  <a:pt x="7307" y="10386"/>
                </a:lnTo>
                <a:lnTo>
                  <a:pt x="7247" y="10446"/>
                </a:lnTo>
                <a:lnTo>
                  <a:pt x="7184" y="10502"/>
                </a:lnTo>
                <a:lnTo>
                  <a:pt x="7120" y="10556"/>
                </a:lnTo>
                <a:lnTo>
                  <a:pt x="7054" y="10606"/>
                </a:lnTo>
                <a:lnTo>
                  <a:pt x="6988" y="10653"/>
                </a:lnTo>
                <a:lnTo>
                  <a:pt x="6919" y="10695"/>
                </a:lnTo>
                <a:lnTo>
                  <a:pt x="6849" y="10734"/>
                </a:lnTo>
                <a:lnTo>
                  <a:pt x="6778" y="10769"/>
                </a:lnTo>
                <a:lnTo>
                  <a:pt x="6707" y="10801"/>
                </a:lnTo>
                <a:lnTo>
                  <a:pt x="6634" y="10828"/>
                </a:lnTo>
                <a:lnTo>
                  <a:pt x="6561" y="10851"/>
                </a:lnTo>
                <a:lnTo>
                  <a:pt x="6487" y="10870"/>
                </a:lnTo>
                <a:lnTo>
                  <a:pt x="6412" y="10885"/>
                </a:lnTo>
                <a:lnTo>
                  <a:pt x="6339" y="10896"/>
                </a:lnTo>
                <a:lnTo>
                  <a:pt x="6263" y="10903"/>
                </a:lnTo>
                <a:lnTo>
                  <a:pt x="6188" y="10905"/>
                </a:lnTo>
                <a:lnTo>
                  <a:pt x="6113" y="10902"/>
                </a:lnTo>
                <a:lnTo>
                  <a:pt x="6038" y="10894"/>
                </a:lnTo>
                <a:lnTo>
                  <a:pt x="5964" y="10882"/>
                </a:lnTo>
                <a:lnTo>
                  <a:pt x="5890" y="10866"/>
                </a:lnTo>
                <a:lnTo>
                  <a:pt x="5817" y="10844"/>
                </a:lnTo>
                <a:lnTo>
                  <a:pt x="5744" y="10819"/>
                </a:lnTo>
                <a:lnTo>
                  <a:pt x="5674" y="10789"/>
                </a:lnTo>
                <a:lnTo>
                  <a:pt x="5608" y="10754"/>
                </a:lnTo>
                <a:lnTo>
                  <a:pt x="5543" y="10716"/>
                </a:lnTo>
                <a:lnTo>
                  <a:pt x="5481" y="10674"/>
                </a:lnTo>
                <a:lnTo>
                  <a:pt x="5422" y="10628"/>
                </a:lnTo>
                <a:lnTo>
                  <a:pt x="5365" y="10579"/>
                </a:lnTo>
                <a:lnTo>
                  <a:pt x="5311" y="10527"/>
                </a:lnTo>
                <a:lnTo>
                  <a:pt x="5260" y="10471"/>
                </a:lnTo>
                <a:lnTo>
                  <a:pt x="5212" y="10412"/>
                </a:lnTo>
                <a:lnTo>
                  <a:pt x="5167" y="10350"/>
                </a:lnTo>
                <a:lnTo>
                  <a:pt x="5124" y="10285"/>
                </a:lnTo>
                <a:lnTo>
                  <a:pt x="5085" y="10217"/>
                </a:lnTo>
                <a:lnTo>
                  <a:pt x="5049" y="10148"/>
                </a:lnTo>
                <a:lnTo>
                  <a:pt x="5016" y="10075"/>
                </a:lnTo>
                <a:lnTo>
                  <a:pt x="4986" y="10000"/>
                </a:lnTo>
                <a:lnTo>
                  <a:pt x="4959" y="9924"/>
                </a:lnTo>
                <a:lnTo>
                  <a:pt x="4936" y="9844"/>
                </a:lnTo>
                <a:lnTo>
                  <a:pt x="4916" y="9763"/>
                </a:lnTo>
                <a:lnTo>
                  <a:pt x="4900" y="9682"/>
                </a:lnTo>
                <a:lnTo>
                  <a:pt x="4887" y="9597"/>
                </a:lnTo>
                <a:lnTo>
                  <a:pt x="4877" y="9512"/>
                </a:lnTo>
                <a:lnTo>
                  <a:pt x="4870" y="9426"/>
                </a:lnTo>
                <a:lnTo>
                  <a:pt x="4868" y="9338"/>
                </a:lnTo>
                <a:lnTo>
                  <a:pt x="4869" y="9249"/>
                </a:lnTo>
                <a:lnTo>
                  <a:pt x="4875" y="9160"/>
                </a:lnTo>
                <a:lnTo>
                  <a:pt x="4883" y="9069"/>
                </a:lnTo>
                <a:lnTo>
                  <a:pt x="4896" y="8978"/>
                </a:lnTo>
                <a:lnTo>
                  <a:pt x="4912" y="8887"/>
                </a:lnTo>
                <a:lnTo>
                  <a:pt x="4932" y="8796"/>
                </a:lnTo>
                <a:lnTo>
                  <a:pt x="4956" y="8704"/>
                </a:lnTo>
                <a:lnTo>
                  <a:pt x="4985" y="8612"/>
                </a:lnTo>
                <a:lnTo>
                  <a:pt x="5016" y="8521"/>
                </a:lnTo>
                <a:lnTo>
                  <a:pt x="5051" y="8432"/>
                </a:lnTo>
                <a:lnTo>
                  <a:pt x="5090" y="8346"/>
                </a:lnTo>
                <a:lnTo>
                  <a:pt x="5130" y="8263"/>
                </a:lnTo>
                <a:lnTo>
                  <a:pt x="5175" y="8182"/>
                </a:lnTo>
                <a:lnTo>
                  <a:pt x="5221" y="8103"/>
                </a:lnTo>
                <a:lnTo>
                  <a:pt x="5271" y="8029"/>
                </a:lnTo>
                <a:lnTo>
                  <a:pt x="5322" y="7956"/>
                </a:lnTo>
                <a:lnTo>
                  <a:pt x="5377" y="7887"/>
                </a:lnTo>
                <a:lnTo>
                  <a:pt x="5433" y="7820"/>
                </a:lnTo>
                <a:lnTo>
                  <a:pt x="5491" y="7757"/>
                </a:lnTo>
                <a:lnTo>
                  <a:pt x="5552" y="7696"/>
                </a:lnTo>
                <a:lnTo>
                  <a:pt x="5615" y="7640"/>
                </a:lnTo>
                <a:lnTo>
                  <a:pt x="5678" y="7586"/>
                </a:lnTo>
                <a:lnTo>
                  <a:pt x="5744" y="7536"/>
                </a:lnTo>
                <a:lnTo>
                  <a:pt x="5811" y="7489"/>
                </a:lnTo>
                <a:lnTo>
                  <a:pt x="5880" y="7447"/>
                </a:lnTo>
                <a:lnTo>
                  <a:pt x="5949" y="7408"/>
                </a:lnTo>
                <a:lnTo>
                  <a:pt x="6020" y="7373"/>
                </a:lnTo>
                <a:lnTo>
                  <a:pt x="6092" y="7341"/>
                </a:lnTo>
                <a:lnTo>
                  <a:pt x="6165" y="7313"/>
                </a:lnTo>
                <a:lnTo>
                  <a:pt x="6237" y="7290"/>
                </a:lnTo>
                <a:lnTo>
                  <a:pt x="6311" y="7271"/>
                </a:lnTo>
                <a:lnTo>
                  <a:pt x="6386" y="7256"/>
                </a:lnTo>
                <a:lnTo>
                  <a:pt x="6461" y="7244"/>
                </a:lnTo>
                <a:lnTo>
                  <a:pt x="6536" y="7238"/>
                </a:lnTo>
                <a:lnTo>
                  <a:pt x="6611" y="7236"/>
                </a:lnTo>
                <a:lnTo>
                  <a:pt x="6685" y="7239"/>
                </a:lnTo>
                <a:lnTo>
                  <a:pt x="6760" y="7247"/>
                </a:lnTo>
                <a:lnTo>
                  <a:pt x="6835" y="7259"/>
                </a:lnTo>
                <a:lnTo>
                  <a:pt x="6909" y="7276"/>
                </a:lnTo>
                <a:lnTo>
                  <a:pt x="6983" y="7297"/>
                </a:lnTo>
                <a:lnTo>
                  <a:pt x="7054" y="7322"/>
                </a:lnTo>
                <a:lnTo>
                  <a:pt x="7124" y="7352"/>
                </a:lnTo>
                <a:lnTo>
                  <a:pt x="7191" y="7387"/>
                </a:lnTo>
                <a:lnTo>
                  <a:pt x="7256" y="7425"/>
                </a:lnTo>
                <a:lnTo>
                  <a:pt x="7317" y="7467"/>
                </a:lnTo>
                <a:lnTo>
                  <a:pt x="7377" y="7513"/>
                </a:lnTo>
                <a:lnTo>
                  <a:pt x="7434" y="7562"/>
                </a:lnTo>
                <a:lnTo>
                  <a:pt x="7487" y="7614"/>
                </a:lnTo>
                <a:lnTo>
                  <a:pt x="7538" y="7670"/>
                </a:lnTo>
                <a:lnTo>
                  <a:pt x="7586" y="7729"/>
                </a:lnTo>
                <a:lnTo>
                  <a:pt x="7632" y="7791"/>
                </a:lnTo>
                <a:lnTo>
                  <a:pt x="7674" y="7856"/>
                </a:lnTo>
                <a:lnTo>
                  <a:pt x="7713" y="7924"/>
                </a:lnTo>
                <a:lnTo>
                  <a:pt x="7749" y="7994"/>
                </a:lnTo>
                <a:lnTo>
                  <a:pt x="7782" y="8067"/>
                </a:lnTo>
                <a:lnTo>
                  <a:pt x="7812" y="8142"/>
                </a:lnTo>
                <a:lnTo>
                  <a:pt x="7838" y="8218"/>
                </a:lnTo>
                <a:lnTo>
                  <a:pt x="7861" y="8298"/>
                </a:lnTo>
                <a:lnTo>
                  <a:pt x="7882" y="8378"/>
                </a:lnTo>
                <a:lnTo>
                  <a:pt x="7899" y="8461"/>
                </a:lnTo>
                <a:lnTo>
                  <a:pt x="7912" y="8545"/>
                </a:lnTo>
                <a:lnTo>
                  <a:pt x="7921" y="8630"/>
                </a:lnTo>
                <a:lnTo>
                  <a:pt x="7927" y="8717"/>
                </a:lnTo>
                <a:lnTo>
                  <a:pt x="7930" y="8805"/>
                </a:lnTo>
                <a:lnTo>
                  <a:pt x="7929" y="8895"/>
                </a:lnTo>
                <a:lnTo>
                  <a:pt x="7924" y="8984"/>
                </a:lnTo>
                <a:lnTo>
                  <a:pt x="7915" y="9075"/>
                </a:lnTo>
                <a:lnTo>
                  <a:pt x="7903" y="9166"/>
                </a:lnTo>
                <a:lnTo>
                  <a:pt x="7887" y="9257"/>
                </a:lnTo>
                <a:lnTo>
                  <a:pt x="7866" y="9350"/>
                </a:lnTo>
                <a:lnTo>
                  <a:pt x="7842" y="9442"/>
                </a:lnTo>
                <a:lnTo>
                  <a:pt x="7814" y="9534"/>
                </a:lnTo>
                <a:close/>
                <a:moveTo>
                  <a:pt x="7156" y="13514"/>
                </a:moveTo>
                <a:lnTo>
                  <a:pt x="7133" y="13577"/>
                </a:lnTo>
                <a:lnTo>
                  <a:pt x="7109" y="13637"/>
                </a:lnTo>
                <a:lnTo>
                  <a:pt x="7082" y="13696"/>
                </a:lnTo>
                <a:lnTo>
                  <a:pt x="7053" y="13752"/>
                </a:lnTo>
                <a:lnTo>
                  <a:pt x="7022" y="13808"/>
                </a:lnTo>
                <a:lnTo>
                  <a:pt x="6989" y="13861"/>
                </a:lnTo>
                <a:lnTo>
                  <a:pt x="6953" y="13911"/>
                </a:lnTo>
                <a:lnTo>
                  <a:pt x="6917" y="13961"/>
                </a:lnTo>
                <a:lnTo>
                  <a:pt x="6878" y="14008"/>
                </a:lnTo>
                <a:lnTo>
                  <a:pt x="6837" y="14053"/>
                </a:lnTo>
                <a:lnTo>
                  <a:pt x="6796" y="14095"/>
                </a:lnTo>
                <a:lnTo>
                  <a:pt x="6751" y="14135"/>
                </a:lnTo>
                <a:lnTo>
                  <a:pt x="6707" y="14173"/>
                </a:lnTo>
                <a:lnTo>
                  <a:pt x="6660" y="14210"/>
                </a:lnTo>
                <a:lnTo>
                  <a:pt x="6613" y="14243"/>
                </a:lnTo>
                <a:lnTo>
                  <a:pt x="6563" y="14274"/>
                </a:lnTo>
                <a:lnTo>
                  <a:pt x="6514" y="14303"/>
                </a:lnTo>
                <a:lnTo>
                  <a:pt x="6463" y="14328"/>
                </a:lnTo>
                <a:lnTo>
                  <a:pt x="6410" y="14351"/>
                </a:lnTo>
                <a:lnTo>
                  <a:pt x="6359" y="14372"/>
                </a:lnTo>
                <a:lnTo>
                  <a:pt x="6305" y="14389"/>
                </a:lnTo>
                <a:lnTo>
                  <a:pt x="6252" y="14404"/>
                </a:lnTo>
                <a:lnTo>
                  <a:pt x="6197" y="14416"/>
                </a:lnTo>
                <a:lnTo>
                  <a:pt x="6142" y="14425"/>
                </a:lnTo>
                <a:lnTo>
                  <a:pt x="6087" y="14432"/>
                </a:lnTo>
                <a:lnTo>
                  <a:pt x="6031" y="14435"/>
                </a:lnTo>
                <a:lnTo>
                  <a:pt x="5977" y="14435"/>
                </a:lnTo>
                <a:lnTo>
                  <a:pt x="5921" y="14432"/>
                </a:lnTo>
                <a:lnTo>
                  <a:pt x="5865" y="14425"/>
                </a:lnTo>
                <a:lnTo>
                  <a:pt x="5810" y="14416"/>
                </a:lnTo>
                <a:lnTo>
                  <a:pt x="5754" y="14403"/>
                </a:lnTo>
                <a:lnTo>
                  <a:pt x="5700" y="14387"/>
                </a:lnTo>
                <a:lnTo>
                  <a:pt x="5646" y="14367"/>
                </a:lnTo>
                <a:lnTo>
                  <a:pt x="5593" y="14345"/>
                </a:lnTo>
                <a:lnTo>
                  <a:pt x="5543" y="14320"/>
                </a:lnTo>
                <a:lnTo>
                  <a:pt x="5494" y="14292"/>
                </a:lnTo>
                <a:lnTo>
                  <a:pt x="5448" y="14262"/>
                </a:lnTo>
                <a:lnTo>
                  <a:pt x="5403" y="14229"/>
                </a:lnTo>
                <a:lnTo>
                  <a:pt x="5360" y="14195"/>
                </a:lnTo>
                <a:lnTo>
                  <a:pt x="5319" y="14156"/>
                </a:lnTo>
                <a:lnTo>
                  <a:pt x="5281" y="14117"/>
                </a:lnTo>
                <a:lnTo>
                  <a:pt x="5244" y="14076"/>
                </a:lnTo>
                <a:lnTo>
                  <a:pt x="5209" y="14032"/>
                </a:lnTo>
                <a:lnTo>
                  <a:pt x="5177" y="13987"/>
                </a:lnTo>
                <a:lnTo>
                  <a:pt x="5147" y="13940"/>
                </a:lnTo>
                <a:lnTo>
                  <a:pt x="5118" y="13890"/>
                </a:lnTo>
                <a:lnTo>
                  <a:pt x="5092" y="13840"/>
                </a:lnTo>
                <a:lnTo>
                  <a:pt x="5069" y="13787"/>
                </a:lnTo>
                <a:lnTo>
                  <a:pt x="5047" y="13734"/>
                </a:lnTo>
                <a:lnTo>
                  <a:pt x="5029" y="13680"/>
                </a:lnTo>
                <a:lnTo>
                  <a:pt x="5012" y="13623"/>
                </a:lnTo>
                <a:lnTo>
                  <a:pt x="4999" y="13567"/>
                </a:lnTo>
                <a:lnTo>
                  <a:pt x="4987" y="13508"/>
                </a:lnTo>
                <a:lnTo>
                  <a:pt x="4979" y="13449"/>
                </a:lnTo>
                <a:lnTo>
                  <a:pt x="4973" y="13389"/>
                </a:lnTo>
                <a:lnTo>
                  <a:pt x="4969" y="13329"/>
                </a:lnTo>
                <a:lnTo>
                  <a:pt x="4968" y="13267"/>
                </a:lnTo>
                <a:lnTo>
                  <a:pt x="4970" y="13206"/>
                </a:lnTo>
                <a:lnTo>
                  <a:pt x="4975" y="13143"/>
                </a:lnTo>
                <a:lnTo>
                  <a:pt x="4982" y="13081"/>
                </a:lnTo>
                <a:lnTo>
                  <a:pt x="4993" y="13018"/>
                </a:lnTo>
                <a:lnTo>
                  <a:pt x="5006" y="12956"/>
                </a:lnTo>
                <a:lnTo>
                  <a:pt x="5022" y="12892"/>
                </a:lnTo>
                <a:lnTo>
                  <a:pt x="5041" y="12830"/>
                </a:lnTo>
                <a:lnTo>
                  <a:pt x="5063" y="12767"/>
                </a:lnTo>
                <a:lnTo>
                  <a:pt x="5087" y="12707"/>
                </a:lnTo>
                <a:lnTo>
                  <a:pt x="5114" y="12648"/>
                </a:lnTo>
                <a:lnTo>
                  <a:pt x="5142" y="12592"/>
                </a:lnTo>
                <a:lnTo>
                  <a:pt x="5174" y="12538"/>
                </a:lnTo>
                <a:lnTo>
                  <a:pt x="5207" y="12484"/>
                </a:lnTo>
                <a:lnTo>
                  <a:pt x="5243" y="12433"/>
                </a:lnTo>
                <a:lnTo>
                  <a:pt x="5279" y="12383"/>
                </a:lnTo>
                <a:lnTo>
                  <a:pt x="5318" y="12337"/>
                </a:lnTo>
                <a:lnTo>
                  <a:pt x="5359" y="12292"/>
                </a:lnTo>
                <a:lnTo>
                  <a:pt x="5400" y="12249"/>
                </a:lnTo>
                <a:lnTo>
                  <a:pt x="5445" y="12209"/>
                </a:lnTo>
                <a:lnTo>
                  <a:pt x="5489" y="12171"/>
                </a:lnTo>
                <a:lnTo>
                  <a:pt x="5536" y="12135"/>
                </a:lnTo>
                <a:lnTo>
                  <a:pt x="5583" y="12101"/>
                </a:lnTo>
                <a:lnTo>
                  <a:pt x="5633" y="12071"/>
                </a:lnTo>
                <a:lnTo>
                  <a:pt x="5682" y="12043"/>
                </a:lnTo>
                <a:lnTo>
                  <a:pt x="5733" y="12016"/>
                </a:lnTo>
                <a:lnTo>
                  <a:pt x="5786" y="11993"/>
                </a:lnTo>
                <a:lnTo>
                  <a:pt x="5838" y="11973"/>
                </a:lnTo>
                <a:lnTo>
                  <a:pt x="5891" y="11955"/>
                </a:lnTo>
                <a:lnTo>
                  <a:pt x="5944" y="11940"/>
                </a:lnTo>
                <a:lnTo>
                  <a:pt x="5999" y="11929"/>
                </a:lnTo>
                <a:lnTo>
                  <a:pt x="6053" y="11919"/>
                </a:lnTo>
                <a:lnTo>
                  <a:pt x="6109" y="11913"/>
                </a:lnTo>
                <a:lnTo>
                  <a:pt x="6165" y="11910"/>
                </a:lnTo>
                <a:lnTo>
                  <a:pt x="6219" y="11910"/>
                </a:lnTo>
                <a:lnTo>
                  <a:pt x="6275" y="11913"/>
                </a:lnTo>
                <a:lnTo>
                  <a:pt x="6331" y="11920"/>
                </a:lnTo>
                <a:lnTo>
                  <a:pt x="6386" y="11929"/>
                </a:lnTo>
                <a:lnTo>
                  <a:pt x="6442" y="11942"/>
                </a:lnTo>
                <a:lnTo>
                  <a:pt x="6496" y="11958"/>
                </a:lnTo>
                <a:lnTo>
                  <a:pt x="6550" y="11977"/>
                </a:lnTo>
                <a:lnTo>
                  <a:pt x="6602" y="11999"/>
                </a:lnTo>
                <a:lnTo>
                  <a:pt x="6653" y="12024"/>
                </a:lnTo>
                <a:lnTo>
                  <a:pt x="6702" y="12053"/>
                </a:lnTo>
                <a:lnTo>
                  <a:pt x="6748" y="12083"/>
                </a:lnTo>
                <a:lnTo>
                  <a:pt x="6793" y="12115"/>
                </a:lnTo>
                <a:lnTo>
                  <a:pt x="6835" y="12150"/>
                </a:lnTo>
                <a:lnTo>
                  <a:pt x="6876" y="12188"/>
                </a:lnTo>
                <a:lnTo>
                  <a:pt x="6915" y="12227"/>
                </a:lnTo>
                <a:lnTo>
                  <a:pt x="6952" y="12269"/>
                </a:lnTo>
                <a:lnTo>
                  <a:pt x="6987" y="12313"/>
                </a:lnTo>
                <a:lnTo>
                  <a:pt x="7019" y="12358"/>
                </a:lnTo>
                <a:lnTo>
                  <a:pt x="7049" y="12405"/>
                </a:lnTo>
                <a:lnTo>
                  <a:pt x="7078" y="12454"/>
                </a:lnTo>
                <a:lnTo>
                  <a:pt x="7103" y="12504"/>
                </a:lnTo>
                <a:lnTo>
                  <a:pt x="7127" y="12557"/>
                </a:lnTo>
                <a:lnTo>
                  <a:pt x="7148" y="12610"/>
                </a:lnTo>
                <a:lnTo>
                  <a:pt x="7167" y="12666"/>
                </a:lnTo>
                <a:lnTo>
                  <a:pt x="7183" y="12721"/>
                </a:lnTo>
                <a:lnTo>
                  <a:pt x="7197" y="12778"/>
                </a:lnTo>
                <a:lnTo>
                  <a:pt x="7208" y="12836"/>
                </a:lnTo>
                <a:lnTo>
                  <a:pt x="7217" y="12895"/>
                </a:lnTo>
                <a:lnTo>
                  <a:pt x="7223" y="12955"/>
                </a:lnTo>
                <a:lnTo>
                  <a:pt x="7227" y="13016"/>
                </a:lnTo>
                <a:lnTo>
                  <a:pt x="7227" y="13077"/>
                </a:lnTo>
                <a:lnTo>
                  <a:pt x="7226" y="13138"/>
                </a:lnTo>
                <a:lnTo>
                  <a:pt x="7221" y="13201"/>
                </a:lnTo>
                <a:lnTo>
                  <a:pt x="7214" y="13263"/>
                </a:lnTo>
                <a:lnTo>
                  <a:pt x="7203" y="13326"/>
                </a:lnTo>
                <a:lnTo>
                  <a:pt x="7190" y="13389"/>
                </a:lnTo>
                <a:lnTo>
                  <a:pt x="7174" y="13452"/>
                </a:lnTo>
                <a:lnTo>
                  <a:pt x="7156" y="13514"/>
                </a:lnTo>
                <a:close/>
                <a:moveTo>
                  <a:pt x="10653" y="8571"/>
                </a:moveTo>
                <a:lnTo>
                  <a:pt x="10665" y="8497"/>
                </a:lnTo>
                <a:lnTo>
                  <a:pt x="10677" y="8424"/>
                </a:lnTo>
                <a:lnTo>
                  <a:pt x="10688" y="8350"/>
                </a:lnTo>
                <a:lnTo>
                  <a:pt x="10698" y="8277"/>
                </a:lnTo>
                <a:lnTo>
                  <a:pt x="10708" y="8203"/>
                </a:lnTo>
                <a:lnTo>
                  <a:pt x="10717" y="8130"/>
                </a:lnTo>
                <a:lnTo>
                  <a:pt x="10725" y="8057"/>
                </a:lnTo>
                <a:lnTo>
                  <a:pt x="10732" y="7983"/>
                </a:lnTo>
                <a:lnTo>
                  <a:pt x="10738" y="7910"/>
                </a:lnTo>
                <a:lnTo>
                  <a:pt x="10744" y="7837"/>
                </a:lnTo>
                <a:lnTo>
                  <a:pt x="10749" y="7765"/>
                </a:lnTo>
                <a:lnTo>
                  <a:pt x="10753" y="7692"/>
                </a:lnTo>
                <a:lnTo>
                  <a:pt x="10756" y="7619"/>
                </a:lnTo>
                <a:lnTo>
                  <a:pt x="10758" y="7547"/>
                </a:lnTo>
                <a:lnTo>
                  <a:pt x="10759" y="7474"/>
                </a:lnTo>
                <a:lnTo>
                  <a:pt x="10760" y="7403"/>
                </a:lnTo>
                <a:lnTo>
                  <a:pt x="10754" y="7071"/>
                </a:lnTo>
                <a:lnTo>
                  <a:pt x="10739" y="6739"/>
                </a:lnTo>
                <a:lnTo>
                  <a:pt x="10713" y="6406"/>
                </a:lnTo>
                <a:lnTo>
                  <a:pt x="10676" y="6073"/>
                </a:lnTo>
                <a:lnTo>
                  <a:pt x="10631" y="5742"/>
                </a:lnTo>
                <a:lnTo>
                  <a:pt x="10576" y="5412"/>
                </a:lnTo>
                <a:lnTo>
                  <a:pt x="10512" y="5084"/>
                </a:lnTo>
                <a:lnTo>
                  <a:pt x="10441" y="4760"/>
                </a:lnTo>
                <a:lnTo>
                  <a:pt x="10361" y="4440"/>
                </a:lnTo>
                <a:lnTo>
                  <a:pt x="10273" y="4125"/>
                </a:lnTo>
                <a:lnTo>
                  <a:pt x="10178" y="3815"/>
                </a:lnTo>
                <a:lnTo>
                  <a:pt x="10075" y="3513"/>
                </a:lnTo>
                <a:lnTo>
                  <a:pt x="9965" y="3217"/>
                </a:lnTo>
                <a:lnTo>
                  <a:pt x="9849" y="2929"/>
                </a:lnTo>
                <a:lnTo>
                  <a:pt x="9728" y="2650"/>
                </a:lnTo>
                <a:lnTo>
                  <a:pt x="9600" y="2381"/>
                </a:lnTo>
                <a:lnTo>
                  <a:pt x="9467" y="2121"/>
                </a:lnTo>
                <a:lnTo>
                  <a:pt x="9328" y="1873"/>
                </a:lnTo>
                <a:lnTo>
                  <a:pt x="9186" y="1637"/>
                </a:lnTo>
                <a:lnTo>
                  <a:pt x="9038" y="1413"/>
                </a:lnTo>
                <a:lnTo>
                  <a:pt x="8887" y="1204"/>
                </a:lnTo>
                <a:lnTo>
                  <a:pt x="8731" y="1008"/>
                </a:lnTo>
                <a:lnTo>
                  <a:pt x="8572" y="827"/>
                </a:lnTo>
                <a:lnTo>
                  <a:pt x="8410" y="661"/>
                </a:lnTo>
                <a:lnTo>
                  <a:pt x="8247" y="513"/>
                </a:lnTo>
                <a:lnTo>
                  <a:pt x="8080" y="381"/>
                </a:lnTo>
                <a:lnTo>
                  <a:pt x="7911" y="268"/>
                </a:lnTo>
                <a:lnTo>
                  <a:pt x="7740" y="173"/>
                </a:lnTo>
                <a:lnTo>
                  <a:pt x="7568" y="99"/>
                </a:lnTo>
                <a:lnTo>
                  <a:pt x="7395" y="44"/>
                </a:lnTo>
                <a:lnTo>
                  <a:pt x="7221" y="11"/>
                </a:lnTo>
                <a:lnTo>
                  <a:pt x="7047" y="0"/>
                </a:lnTo>
                <a:lnTo>
                  <a:pt x="6845" y="12"/>
                </a:lnTo>
                <a:lnTo>
                  <a:pt x="6644" y="47"/>
                </a:lnTo>
                <a:lnTo>
                  <a:pt x="6442" y="106"/>
                </a:lnTo>
                <a:lnTo>
                  <a:pt x="6242" y="186"/>
                </a:lnTo>
                <a:lnTo>
                  <a:pt x="6041" y="287"/>
                </a:lnTo>
                <a:lnTo>
                  <a:pt x="5844" y="408"/>
                </a:lnTo>
                <a:lnTo>
                  <a:pt x="5649" y="548"/>
                </a:lnTo>
                <a:lnTo>
                  <a:pt x="5456" y="706"/>
                </a:lnTo>
                <a:lnTo>
                  <a:pt x="5266" y="881"/>
                </a:lnTo>
                <a:lnTo>
                  <a:pt x="5079" y="1073"/>
                </a:lnTo>
                <a:lnTo>
                  <a:pt x="4896" y="1279"/>
                </a:lnTo>
                <a:lnTo>
                  <a:pt x="4718" y="1500"/>
                </a:lnTo>
                <a:lnTo>
                  <a:pt x="4544" y="1734"/>
                </a:lnTo>
                <a:lnTo>
                  <a:pt x="4375" y="1981"/>
                </a:lnTo>
                <a:lnTo>
                  <a:pt x="4211" y="2240"/>
                </a:lnTo>
                <a:lnTo>
                  <a:pt x="4055" y="2509"/>
                </a:lnTo>
                <a:lnTo>
                  <a:pt x="3903" y="2788"/>
                </a:lnTo>
                <a:lnTo>
                  <a:pt x="3758" y="3076"/>
                </a:lnTo>
                <a:lnTo>
                  <a:pt x="3622" y="3372"/>
                </a:lnTo>
                <a:lnTo>
                  <a:pt x="3491" y="3675"/>
                </a:lnTo>
                <a:lnTo>
                  <a:pt x="3370" y="3984"/>
                </a:lnTo>
                <a:lnTo>
                  <a:pt x="3257" y="4298"/>
                </a:lnTo>
                <a:lnTo>
                  <a:pt x="3152" y="4617"/>
                </a:lnTo>
                <a:lnTo>
                  <a:pt x="3057" y="4938"/>
                </a:lnTo>
                <a:lnTo>
                  <a:pt x="2972" y="5263"/>
                </a:lnTo>
                <a:lnTo>
                  <a:pt x="2896" y="5588"/>
                </a:lnTo>
                <a:lnTo>
                  <a:pt x="2830" y="5915"/>
                </a:lnTo>
                <a:lnTo>
                  <a:pt x="2776" y="6242"/>
                </a:lnTo>
                <a:lnTo>
                  <a:pt x="2734" y="6566"/>
                </a:lnTo>
                <a:lnTo>
                  <a:pt x="2703" y="6889"/>
                </a:lnTo>
                <a:lnTo>
                  <a:pt x="2683" y="7208"/>
                </a:lnTo>
                <a:lnTo>
                  <a:pt x="2677" y="7524"/>
                </a:lnTo>
                <a:lnTo>
                  <a:pt x="2677" y="7630"/>
                </a:lnTo>
                <a:lnTo>
                  <a:pt x="2678" y="7734"/>
                </a:lnTo>
                <a:lnTo>
                  <a:pt x="2679" y="7838"/>
                </a:lnTo>
                <a:lnTo>
                  <a:pt x="2681" y="7942"/>
                </a:lnTo>
                <a:lnTo>
                  <a:pt x="2684" y="8046"/>
                </a:lnTo>
                <a:lnTo>
                  <a:pt x="2688" y="8148"/>
                </a:lnTo>
                <a:lnTo>
                  <a:pt x="2692" y="8250"/>
                </a:lnTo>
                <a:lnTo>
                  <a:pt x="2696" y="8352"/>
                </a:lnTo>
                <a:lnTo>
                  <a:pt x="2701" y="8453"/>
                </a:lnTo>
                <a:lnTo>
                  <a:pt x="2706" y="8554"/>
                </a:lnTo>
                <a:lnTo>
                  <a:pt x="2711" y="8654"/>
                </a:lnTo>
                <a:lnTo>
                  <a:pt x="2718" y="8753"/>
                </a:lnTo>
                <a:lnTo>
                  <a:pt x="2724" y="8852"/>
                </a:lnTo>
                <a:lnTo>
                  <a:pt x="2731" y="8951"/>
                </a:lnTo>
                <a:lnTo>
                  <a:pt x="2739" y="9049"/>
                </a:lnTo>
                <a:lnTo>
                  <a:pt x="2747" y="9147"/>
                </a:lnTo>
                <a:lnTo>
                  <a:pt x="2344" y="9339"/>
                </a:lnTo>
                <a:lnTo>
                  <a:pt x="1979" y="9546"/>
                </a:lnTo>
                <a:lnTo>
                  <a:pt x="1651" y="9767"/>
                </a:lnTo>
                <a:lnTo>
                  <a:pt x="1358" y="9999"/>
                </a:lnTo>
                <a:lnTo>
                  <a:pt x="1099" y="10242"/>
                </a:lnTo>
                <a:lnTo>
                  <a:pt x="873" y="10494"/>
                </a:lnTo>
                <a:lnTo>
                  <a:pt x="676" y="10755"/>
                </a:lnTo>
                <a:lnTo>
                  <a:pt x="509" y="11021"/>
                </a:lnTo>
                <a:lnTo>
                  <a:pt x="368" y="11295"/>
                </a:lnTo>
                <a:lnTo>
                  <a:pt x="253" y="11570"/>
                </a:lnTo>
                <a:lnTo>
                  <a:pt x="162" y="11849"/>
                </a:lnTo>
                <a:lnTo>
                  <a:pt x="92" y="12129"/>
                </a:lnTo>
                <a:lnTo>
                  <a:pt x="43" y="12408"/>
                </a:lnTo>
                <a:lnTo>
                  <a:pt x="13" y="12687"/>
                </a:lnTo>
                <a:lnTo>
                  <a:pt x="0" y="12963"/>
                </a:lnTo>
                <a:lnTo>
                  <a:pt x="2" y="13234"/>
                </a:lnTo>
                <a:lnTo>
                  <a:pt x="18" y="13500"/>
                </a:lnTo>
                <a:lnTo>
                  <a:pt x="47" y="13759"/>
                </a:lnTo>
                <a:lnTo>
                  <a:pt x="86" y="14009"/>
                </a:lnTo>
                <a:lnTo>
                  <a:pt x="133" y="14251"/>
                </a:lnTo>
                <a:lnTo>
                  <a:pt x="188" y="14481"/>
                </a:lnTo>
                <a:lnTo>
                  <a:pt x="249" y="14699"/>
                </a:lnTo>
                <a:lnTo>
                  <a:pt x="312" y="14903"/>
                </a:lnTo>
                <a:lnTo>
                  <a:pt x="379" y="15093"/>
                </a:lnTo>
                <a:lnTo>
                  <a:pt x="447" y="15266"/>
                </a:lnTo>
                <a:lnTo>
                  <a:pt x="513" y="15421"/>
                </a:lnTo>
                <a:lnTo>
                  <a:pt x="575" y="15558"/>
                </a:lnTo>
                <a:lnTo>
                  <a:pt x="634" y="15674"/>
                </a:lnTo>
                <a:lnTo>
                  <a:pt x="687" y="15769"/>
                </a:lnTo>
                <a:lnTo>
                  <a:pt x="731" y="15840"/>
                </a:lnTo>
                <a:lnTo>
                  <a:pt x="766" y="15887"/>
                </a:lnTo>
                <a:lnTo>
                  <a:pt x="791" y="15908"/>
                </a:lnTo>
                <a:lnTo>
                  <a:pt x="817" y="15918"/>
                </a:lnTo>
                <a:lnTo>
                  <a:pt x="849" y="15926"/>
                </a:lnTo>
                <a:lnTo>
                  <a:pt x="888" y="15934"/>
                </a:lnTo>
                <a:lnTo>
                  <a:pt x="931" y="15942"/>
                </a:lnTo>
                <a:lnTo>
                  <a:pt x="981" y="15948"/>
                </a:lnTo>
                <a:lnTo>
                  <a:pt x="1034" y="15953"/>
                </a:lnTo>
                <a:lnTo>
                  <a:pt x="1093" y="15957"/>
                </a:lnTo>
                <a:lnTo>
                  <a:pt x="1155" y="15960"/>
                </a:lnTo>
                <a:lnTo>
                  <a:pt x="1219" y="15963"/>
                </a:lnTo>
                <a:lnTo>
                  <a:pt x="1287" y="15964"/>
                </a:lnTo>
                <a:lnTo>
                  <a:pt x="1357" y="15965"/>
                </a:lnTo>
                <a:lnTo>
                  <a:pt x="1430" y="15965"/>
                </a:lnTo>
                <a:lnTo>
                  <a:pt x="1503" y="15964"/>
                </a:lnTo>
                <a:lnTo>
                  <a:pt x="1577" y="15963"/>
                </a:lnTo>
                <a:lnTo>
                  <a:pt x="1652" y="15960"/>
                </a:lnTo>
                <a:lnTo>
                  <a:pt x="1727" y="15957"/>
                </a:lnTo>
                <a:lnTo>
                  <a:pt x="1802" y="15953"/>
                </a:lnTo>
                <a:lnTo>
                  <a:pt x="1876" y="15948"/>
                </a:lnTo>
                <a:lnTo>
                  <a:pt x="1948" y="15942"/>
                </a:lnTo>
                <a:lnTo>
                  <a:pt x="2018" y="15934"/>
                </a:lnTo>
                <a:lnTo>
                  <a:pt x="2087" y="15927"/>
                </a:lnTo>
                <a:lnTo>
                  <a:pt x="2153" y="15919"/>
                </a:lnTo>
                <a:lnTo>
                  <a:pt x="2215" y="15910"/>
                </a:lnTo>
                <a:lnTo>
                  <a:pt x="2274" y="15900"/>
                </a:lnTo>
                <a:lnTo>
                  <a:pt x="2329" y="15889"/>
                </a:lnTo>
                <a:lnTo>
                  <a:pt x="2378" y="15878"/>
                </a:lnTo>
                <a:lnTo>
                  <a:pt x="2424" y="15866"/>
                </a:lnTo>
                <a:lnTo>
                  <a:pt x="2463" y="15853"/>
                </a:lnTo>
                <a:lnTo>
                  <a:pt x="2496" y="15839"/>
                </a:lnTo>
                <a:lnTo>
                  <a:pt x="2524" y="15825"/>
                </a:lnTo>
                <a:lnTo>
                  <a:pt x="2544" y="15808"/>
                </a:lnTo>
                <a:lnTo>
                  <a:pt x="2557" y="15792"/>
                </a:lnTo>
                <a:lnTo>
                  <a:pt x="2560" y="15774"/>
                </a:lnTo>
                <a:lnTo>
                  <a:pt x="2557" y="15744"/>
                </a:lnTo>
                <a:lnTo>
                  <a:pt x="2548" y="15703"/>
                </a:lnTo>
                <a:lnTo>
                  <a:pt x="2534" y="15651"/>
                </a:lnTo>
                <a:lnTo>
                  <a:pt x="2494" y="15517"/>
                </a:lnTo>
                <a:lnTo>
                  <a:pt x="2445" y="15349"/>
                </a:lnTo>
                <a:lnTo>
                  <a:pt x="2418" y="15251"/>
                </a:lnTo>
                <a:lnTo>
                  <a:pt x="2390" y="15147"/>
                </a:lnTo>
                <a:lnTo>
                  <a:pt x="2363" y="15036"/>
                </a:lnTo>
                <a:lnTo>
                  <a:pt x="2338" y="14919"/>
                </a:lnTo>
                <a:lnTo>
                  <a:pt x="2313" y="14796"/>
                </a:lnTo>
                <a:lnTo>
                  <a:pt x="2292" y="14668"/>
                </a:lnTo>
                <a:lnTo>
                  <a:pt x="2275" y="14536"/>
                </a:lnTo>
                <a:lnTo>
                  <a:pt x="2261" y="14400"/>
                </a:lnTo>
                <a:lnTo>
                  <a:pt x="2253" y="14260"/>
                </a:lnTo>
                <a:lnTo>
                  <a:pt x="2251" y="14117"/>
                </a:lnTo>
                <a:lnTo>
                  <a:pt x="2255" y="13972"/>
                </a:lnTo>
                <a:lnTo>
                  <a:pt x="2266" y="13825"/>
                </a:lnTo>
                <a:lnTo>
                  <a:pt x="2285" y="13677"/>
                </a:lnTo>
                <a:lnTo>
                  <a:pt x="2313" y="13527"/>
                </a:lnTo>
                <a:lnTo>
                  <a:pt x="2352" y="13378"/>
                </a:lnTo>
                <a:lnTo>
                  <a:pt x="2400" y="13230"/>
                </a:lnTo>
                <a:lnTo>
                  <a:pt x="2460" y="13082"/>
                </a:lnTo>
                <a:lnTo>
                  <a:pt x="2531" y="12936"/>
                </a:lnTo>
                <a:lnTo>
                  <a:pt x="2616" y="12791"/>
                </a:lnTo>
                <a:lnTo>
                  <a:pt x="2713" y="12649"/>
                </a:lnTo>
                <a:lnTo>
                  <a:pt x="2825" y="12510"/>
                </a:lnTo>
                <a:lnTo>
                  <a:pt x="2951" y="12376"/>
                </a:lnTo>
                <a:lnTo>
                  <a:pt x="3094" y="12245"/>
                </a:lnTo>
                <a:lnTo>
                  <a:pt x="3254" y="12119"/>
                </a:lnTo>
                <a:lnTo>
                  <a:pt x="3310" y="12333"/>
                </a:lnTo>
                <a:lnTo>
                  <a:pt x="3370" y="12541"/>
                </a:lnTo>
                <a:lnTo>
                  <a:pt x="3430" y="12743"/>
                </a:lnTo>
                <a:lnTo>
                  <a:pt x="3490" y="12941"/>
                </a:lnTo>
                <a:lnTo>
                  <a:pt x="3553" y="13132"/>
                </a:lnTo>
                <a:lnTo>
                  <a:pt x="3616" y="13318"/>
                </a:lnTo>
                <a:lnTo>
                  <a:pt x="3679" y="13497"/>
                </a:lnTo>
                <a:lnTo>
                  <a:pt x="3743" y="13672"/>
                </a:lnTo>
                <a:lnTo>
                  <a:pt x="3807" y="13839"/>
                </a:lnTo>
                <a:lnTo>
                  <a:pt x="3872" y="14001"/>
                </a:lnTo>
                <a:lnTo>
                  <a:pt x="3935" y="14157"/>
                </a:lnTo>
                <a:lnTo>
                  <a:pt x="4000" y="14308"/>
                </a:lnTo>
                <a:lnTo>
                  <a:pt x="4063" y="14452"/>
                </a:lnTo>
                <a:lnTo>
                  <a:pt x="4125" y="14589"/>
                </a:lnTo>
                <a:lnTo>
                  <a:pt x="4188" y="14720"/>
                </a:lnTo>
                <a:lnTo>
                  <a:pt x="4249" y="14845"/>
                </a:lnTo>
                <a:lnTo>
                  <a:pt x="4308" y="14964"/>
                </a:lnTo>
                <a:lnTo>
                  <a:pt x="4367" y="15076"/>
                </a:lnTo>
                <a:lnTo>
                  <a:pt x="4425" y="15181"/>
                </a:lnTo>
                <a:lnTo>
                  <a:pt x="4480" y="15281"/>
                </a:lnTo>
                <a:lnTo>
                  <a:pt x="4534" y="15374"/>
                </a:lnTo>
                <a:lnTo>
                  <a:pt x="4585" y="15460"/>
                </a:lnTo>
                <a:lnTo>
                  <a:pt x="4635" y="15538"/>
                </a:lnTo>
                <a:lnTo>
                  <a:pt x="4681" y="15611"/>
                </a:lnTo>
                <a:lnTo>
                  <a:pt x="4726" y="15676"/>
                </a:lnTo>
                <a:lnTo>
                  <a:pt x="4768" y="15735"/>
                </a:lnTo>
                <a:lnTo>
                  <a:pt x="4807" y="15787"/>
                </a:lnTo>
                <a:lnTo>
                  <a:pt x="4842" y="15832"/>
                </a:lnTo>
                <a:lnTo>
                  <a:pt x="4876" y="15869"/>
                </a:lnTo>
                <a:lnTo>
                  <a:pt x="4905" y="15899"/>
                </a:lnTo>
                <a:lnTo>
                  <a:pt x="4930" y="15922"/>
                </a:lnTo>
                <a:lnTo>
                  <a:pt x="4952" y="15938"/>
                </a:lnTo>
                <a:lnTo>
                  <a:pt x="4986" y="15958"/>
                </a:lnTo>
                <a:lnTo>
                  <a:pt x="5025" y="15976"/>
                </a:lnTo>
                <a:lnTo>
                  <a:pt x="5071" y="15993"/>
                </a:lnTo>
                <a:lnTo>
                  <a:pt x="5121" y="16008"/>
                </a:lnTo>
                <a:lnTo>
                  <a:pt x="5176" y="16022"/>
                </a:lnTo>
                <a:lnTo>
                  <a:pt x="5234" y="16035"/>
                </a:lnTo>
                <a:lnTo>
                  <a:pt x="5297" y="16046"/>
                </a:lnTo>
                <a:lnTo>
                  <a:pt x="5364" y="16056"/>
                </a:lnTo>
                <a:lnTo>
                  <a:pt x="5434" y="16066"/>
                </a:lnTo>
                <a:lnTo>
                  <a:pt x="5505" y="16073"/>
                </a:lnTo>
                <a:lnTo>
                  <a:pt x="5580" y="16079"/>
                </a:lnTo>
                <a:lnTo>
                  <a:pt x="5657" y="16083"/>
                </a:lnTo>
                <a:lnTo>
                  <a:pt x="5736" y="16086"/>
                </a:lnTo>
                <a:lnTo>
                  <a:pt x="5816" y="16088"/>
                </a:lnTo>
                <a:lnTo>
                  <a:pt x="5897" y="16088"/>
                </a:lnTo>
                <a:lnTo>
                  <a:pt x="5978" y="16087"/>
                </a:lnTo>
                <a:lnTo>
                  <a:pt x="6059" y="16084"/>
                </a:lnTo>
                <a:lnTo>
                  <a:pt x="6140" y="16080"/>
                </a:lnTo>
                <a:lnTo>
                  <a:pt x="6220" y="16074"/>
                </a:lnTo>
                <a:lnTo>
                  <a:pt x="6300" y="16067"/>
                </a:lnTo>
                <a:lnTo>
                  <a:pt x="6379" y="16057"/>
                </a:lnTo>
                <a:lnTo>
                  <a:pt x="6456" y="16047"/>
                </a:lnTo>
                <a:lnTo>
                  <a:pt x="6531" y="16035"/>
                </a:lnTo>
                <a:lnTo>
                  <a:pt x="6602" y="16022"/>
                </a:lnTo>
                <a:lnTo>
                  <a:pt x="6672" y="16006"/>
                </a:lnTo>
                <a:lnTo>
                  <a:pt x="6738" y="15990"/>
                </a:lnTo>
                <a:lnTo>
                  <a:pt x="6801" y="15971"/>
                </a:lnTo>
                <a:lnTo>
                  <a:pt x="6859" y="15951"/>
                </a:lnTo>
                <a:lnTo>
                  <a:pt x="6914" y="15929"/>
                </a:lnTo>
                <a:lnTo>
                  <a:pt x="6963" y="15905"/>
                </a:lnTo>
                <a:lnTo>
                  <a:pt x="7009" y="15880"/>
                </a:lnTo>
                <a:lnTo>
                  <a:pt x="7047" y="15853"/>
                </a:lnTo>
                <a:lnTo>
                  <a:pt x="7072" y="15833"/>
                </a:lnTo>
                <a:lnTo>
                  <a:pt x="7101" y="15803"/>
                </a:lnTo>
                <a:lnTo>
                  <a:pt x="7135" y="15767"/>
                </a:lnTo>
                <a:lnTo>
                  <a:pt x="7176" y="15723"/>
                </a:lnTo>
                <a:lnTo>
                  <a:pt x="7219" y="15671"/>
                </a:lnTo>
                <a:lnTo>
                  <a:pt x="7269" y="15612"/>
                </a:lnTo>
                <a:lnTo>
                  <a:pt x="7322" y="15545"/>
                </a:lnTo>
                <a:lnTo>
                  <a:pt x="7380" y="15472"/>
                </a:lnTo>
                <a:lnTo>
                  <a:pt x="7442" y="15391"/>
                </a:lnTo>
                <a:lnTo>
                  <a:pt x="7507" y="15304"/>
                </a:lnTo>
                <a:lnTo>
                  <a:pt x="7576" y="15212"/>
                </a:lnTo>
                <a:lnTo>
                  <a:pt x="7648" y="15112"/>
                </a:lnTo>
                <a:lnTo>
                  <a:pt x="7724" y="15006"/>
                </a:lnTo>
                <a:lnTo>
                  <a:pt x="7802" y="14894"/>
                </a:lnTo>
                <a:lnTo>
                  <a:pt x="7883" y="14777"/>
                </a:lnTo>
                <a:lnTo>
                  <a:pt x="7965" y="14654"/>
                </a:lnTo>
                <a:lnTo>
                  <a:pt x="8050" y="14526"/>
                </a:lnTo>
                <a:lnTo>
                  <a:pt x="8138" y="14393"/>
                </a:lnTo>
                <a:lnTo>
                  <a:pt x="8227" y="14254"/>
                </a:lnTo>
                <a:lnTo>
                  <a:pt x="8318" y="14111"/>
                </a:lnTo>
                <a:lnTo>
                  <a:pt x="8410" y="13964"/>
                </a:lnTo>
                <a:lnTo>
                  <a:pt x="8503" y="13812"/>
                </a:lnTo>
                <a:lnTo>
                  <a:pt x="8597" y="13654"/>
                </a:lnTo>
                <a:lnTo>
                  <a:pt x="8691" y="13494"/>
                </a:lnTo>
                <a:lnTo>
                  <a:pt x="8786" y="13330"/>
                </a:lnTo>
                <a:lnTo>
                  <a:pt x="8883" y="13161"/>
                </a:lnTo>
                <a:lnTo>
                  <a:pt x="8978" y="12990"/>
                </a:lnTo>
                <a:lnTo>
                  <a:pt x="9073" y="12815"/>
                </a:lnTo>
                <a:lnTo>
                  <a:pt x="9168" y="12636"/>
                </a:lnTo>
                <a:lnTo>
                  <a:pt x="9262" y="12455"/>
                </a:lnTo>
                <a:lnTo>
                  <a:pt x="9355" y="12270"/>
                </a:lnTo>
                <a:lnTo>
                  <a:pt x="9447" y="12084"/>
                </a:lnTo>
                <a:lnTo>
                  <a:pt x="9532" y="12208"/>
                </a:lnTo>
                <a:lnTo>
                  <a:pt x="9604" y="12337"/>
                </a:lnTo>
                <a:lnTo>
                  <a:pt x="9667" y="12470"/>
                </a:lnTo>
                <a:lnTo>
                  <a:pt x="9720" y="12608"/>
                </a:lnTo>
                <a:lnTo>
                  <a:pt x="9763" y="12748"/>
                </a:lnTo>
                <a:lnTo>
                  <a:pt x="9798" y="12892"/>
                </a:lnTo>
                <a:lnTo>
                  <a:pt x="9824" y="13037"/>
                </a:lnTo>
                <a:lnTo>
                  <a:pt x="9842" y="13185"/>
                </a:lnTo>
                <a:lnTo>
                  <a:pt x="9853" y="13334"/>
                </a:lnTo>
                <a:lnTo>
                  <a:pt x="9858" y="13482"/>
                </a:lnTo>
                <a:lnTo>
                  <a:pt x="9857" y="13631"/>
                </a:lnTo>
                <a:lnTo>
                  <a:pt x="9850" y="13779"/>
                </a:lnTo>
                <a:lnTo>
                  <a:pt x="9839" y="13928"/>
                </a:lnTo>
                <a:lnTo>
                  <a:pt x="9824" y="14073"/>
                </a:lnTo>
                <a:lnTo>
                  <a:pt x="9805" y="14217"/>
                </a:lnTo>
                <a:lnTo>
                  <a:pt x="9782" y="14358"/>
                </a:lnTo>
                <a:lnTo>
                  <a:pt x="9758" y="14495"/>
                </a:lnTo>
                <a:lnTo>
                  <a:pt x="9732" y="14629"/>
                </a:lnTo>
                <a:lnTo>
                  <a:pt x="9705" y="14758"/>
                </a:lnTo>
                <a:lnTo>
                  <a:pt x="9676" y="14883"/>
                </a:lnTo>
                <a:lnTo>
                  <a:pt x="9620" y="15115"/>
                </a:lnTo>
                <a:lnTo>
                  <a:pt x="9569" y="15321"/>
                </a:lnTo>
                <a:lnTo>
                  <a:pt x="9546" y="15412"/>
                </a:lnTo>
                <a:lnTo>
                  <a:pt x="9527" y="15496"/>
                </a:lnTo>
                <a:lnTo>
                  <a:pt x="9510" y="15571"/>
                </a:lnTo>
                <a:lnTo>
                  <a:pt x="9498" y="15636"/>
                </a:lnTo>
                <a:lnTo>
                  <a:pt x="9491" y="15692"/>
                </a:lnTo>
                <a:lnTo>
                  <a:pt x="9488" y="15736"/>
                </a:lnTo>
                <a:lnTo>
                  <a:pt x="9492" y="15770"/>
                </a:lnTo>
                <a:lnTo>
                  <a:pt x="9502" y="15792"/>
                </a:lnTo>
                <a:lnTo>
                  <a:pt x="9526" y="15816"/>
                </a:lnTo>
                <a:lnTo>
                  <a:pt x="9554" y="15839"/>
                </a:lnTo>
                <a:lnTo>
                  <a:pt x="9588" y="15861"/>
                </a:lnTo>
                <a:lnTo>
                  <a:pt x="9629" y="15883"/>
                </a:lnTo>
                <a:lnTo>
                  <a:pt x="9673" y="15903"/>
                </a:lnTo>
                <a:lnTo>
                  <a:pt x="9723" y="15924"/>
                </a:lnTo>
                <a:lnTo>
                  <a:pt x="9776" y="15944"/>
                </a:lnTo>
                <a:lnTo>
                  <a:pt x="9834" y="15962"/>
                </a:lnTo>
                <a:lnTo>
                  <a:pt x="9895" y="15980"/>
                </a:lnTo>
                <a:lnTo>
                  <a:pt x="9959" y="15997"/>
                </a:lnTo>
                <a:lnTo>
                  <a:pt x="10026" y="16013"/>
                </a:lnTo>
                <a:lnTo>
                  <a:pt x="10095" y="16029"/>
                </a:lnTo>
                <a:lnTo>
                  <a:pt x="10166" y="16043"/>
                </a:lnTo>
                <a:lnTo>
                  <a:pt x="10238" y="16056"/>
                </a:lnTo>
                <a:lnTo>
                  <a:pt x="10312" y="16069"/>
                </a:lnTo>
                <a:lnTo>
                  <a:pt x="10387" y="16081"/>
                </a:lnTo>
                <a:lnTo>
                  <a:pt x="10462" y="16091"/>
                </a:lnTo>
                <a:lnTo>
                  <a:pt x="10537" y="16100"/>
                </a:lnTo>
                <a:lnTo>
                  <a:pt x="10611" y="16108"/>
                </a:lnTo>
                <a:lnTo>
                  <a:pt x="10686" y="16114"/>
                </a:lnTo>
                <a:lnTo>
                  <a:pt x="10759" y="16120"/>
                </a:lnTo>
                <a:lnTo>
                  <a:pt x="10831" y="16124"/>
                </a:lnTo>
                <a:lnTo>
                  <a:pt x="10901" y="16126"/>
                </a:lnTo>
                <a:lnTo>
                  <a:pt x="10968" y="16128"/>
                </a:lnTo>
                <a:lnTo>
                  <a:pt x="11034" y="16128"/>
                </a:lnTo>
                <a:lnTo>
                  <a:pt x="11097" y="16126"/>
                </a:lnTo>
                <a:lnTo>
                  <a:pt x="11155" y="16123"/>
                </a:lnTo>
                <a:lnTo>
                  <a:pt x="11211" y="16119"/>
                </a:lnTo>
                <a:lnTo>
                  <a:pt x="11263" y="16113"/>
                </a:lnTo>
                <a:lnTo>
                  <a:pt x="11309" y="16105"/>
                </a:lnTo>
                <a:lnTo>
                  <a:pt x="11352" y="16096"/>
                </a:lnTo>
                <a:lnTo>
                  <a:pt x="11389" y="16085"/>
                </a:lnTo>
                <a:lnTo>
                  <a:pt x="11430" y="16058"/>
                </a:lnTo>
                <a:lnTo>
                  <a:pt x="11495" y="15999"/>
                </a:lnTo>
                <a:lnTo>
                  <a:pt x="11580" y="15908"/>
                </a:lnTo>
                <a:lnTo>
                  <a:pt x="11682" y="15789"/>
                </a:lnTo>
                <a:lnTo>
                  <a:pt x="11800" y="15643"/>
                </a:lnTo>
                <a:lnTo>
                  <a:pt x="11928" y="15473"/>
                </a:lnTo>
                <a:lnTo>
                  <a:pt x="12066" y="15278"/>
                </a:lnTo>
                <a:lnTo>
                  <a:pt x="12211" y="15063"/>
                </a:lnTo>
                <a:lnTo>
                  <a:pt x="12360" y="14828"/>
                </a:lnTo>
                <a:lnTo>
                  <a:pt x="12509" y="14576"/>
                </a:lnTo>
                <a:lnTo>
                  <a:pt x="12658" y="14309"/>
                </a:lnTo>
                <a:lnTo>
                  <a:pt x="12803" y="14027"/>
                </a:lnTo>
                <a:lnTo>
                  <a:pt x="12939" y="13735"/>
                </a:lnTo>
                <a:lnTo>
                  <a:pt x="13067" y="13433"/>
                </a:lnTo>
                <a:lnTo>
                  <a:pt x="13183" y="13123"/>
                </a:lnTo>
                <a:lnTo>
                  <a:pt x="13283" y="12808"/>
                </a:lnTo>
                <a:lnTo>
                  <a:pt x="13366" y="12489"/>
                </a:lnTo>
                <a:lnTo>
                  <a:pt x="13428" y="12169"/>
                </a:lnTo>
                <a:lnTo>
                  <a:pt x="13468" y="11848"/>
                </a:lnTo>
                <a:lnTo>
                  <a:pt x="13481" y="11528"/>
                </a:lnTo>
                <a:lnTo>
                  <a:pt x="13466" y="11214"/>
                </a:lnTo>
                <a:lnTo>
                  <a:pt x="13420" y="10906"/>
                </a:lnTo>
                <a:lnTo>
                  <a:pt x="13340" y="10605"/>
                </a:lnTo>
                <a:lnTo>
                  <a:pt x="13223" y="10314"/>
                </a:lnTo>
                <a:lnTo>
                  <a:pt x="13067" y="10035"/>
                </a:lnTo>
                <a:lnTo>
                  <a:pt x="12870" y="9769"/>
                </a:lnTo>
                <a:lnTo>
                  <a:pt x="12628" y="9520"/>
                </a:lnTo>
                <a:lnTo>
                  <a:pt x="12338" y="9287"/>
                </a:lnTo>
                <a:lnTo>
                  <a:pt x="11999" y="9074"/>
                </a:lnTo>
                <a:lnTo>
                  <a:pt x="11606" y="8882"/>
                </a:lnTo>
                <a:lnTo>
                  <a:pt x="11159" y="8714"/>
                </a:lnTo>
                <a:lnTo>
                  <a:pt x="10653" y="8571"/>
                </a:lnTo>
                <a:close/>
              </a:path>
            </a:pathLst>
          </a:custGeom>
          <a:solidFill>
            <a:schemeClr val="tx2"/>
          </a:solidFill>
          <a:ln w="19050">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4" name="Прямоугольник 3"/>
          <p:cNvSpPr/>
          <p:nvPr/>
        </p:nvSpPr>
        <p:spPr>
          <a:xfrm>
            <a:off x="804791" y="2653409"/>
            <a:ext cx="10779426" cy="1938992"/>
          </a:xfrm>
          <a:prstGeom prst="rect">
            <a:avLst/>
          </a:prstGeom>
        </p:spPr>
        <p:txBody>
          <a:bodyPr wrap="none">
            <a:spAutoFit/>
          </a:bodyPr>
          <a:lstStyle/>
          <a:p>
            <a:r>
              <a:rPr lang="ru-RU" sz="2400" dirty="0">
                <a:hlinkClick r:id="rId4"/>
              </a:rPr>
              <a:t>https://</a:t>
            </a:r>
            <a:r>
              <a:rPr lang="ru-RU" sz="2400" dirty="0" smtClean="0">
                <a:hlinkClick r:id="rId4"/>
              </a:rPr>
              <a:t>www.texnoman.uz/post/chiziqli-va-binar-qidiruv.html</a:t>
            </a:r>
            <a:endParaRPr lang="en-US" sz="2400" dirty="0" smtClean="0"/>
          </a:p>
          <a:p>
            <a:r>
              <a:rPr lang="en-US" sz="2400" dirty="0">
                <a:hlinkClick r:id="rId5"/>
              </a:rPr>
              <a:t>https://</a:t>
            </a:r>
            <a:r>
              <a:rPr lang="en-US" sz="2400" dirty="0" smtClean="0">
                <a:hlinkClick r:id="rId5"/>
              </a:rPr>
              <a:t>www.texnoman.uz/post/binar-qidiruv-binary-search.html</a:t>
            </a:r>
            <a:endParaRPr lang="en-US" sz="2400" dirty="0" smtClean="0"/>
          </a:p>
          <a:p>
            <a:r>
              <a:rPr lang="en-US" sz="2400" dirty="0">
                <a:hlinkClick r:id="rId6"/>
              </a:rPr>
              <a:t>https://medium.com/@</a:t>
            </a:r>
            <a:r>
              <a:rPr lang="en-US" sz="2400" dirty="0" smtClean="0">
                <a:hlinkClick r:id="rId6"/>
              </a:rPr>
              <a:t>algorithmuzb/chiziqli-qidirish-vs-ikkilik-qidirish-59ab25c6284</a:t>
            </a:r>
            <a:endParaRPr lang="en-US" sz="2400" dirty="0" smtClean="0"/>
          </a:p>
          <a:p>
            <a:r>
              <a:rPr lang="en-US" sz="2400" dirty="0">
                <a:hlinkClick r:id="rId7"/>
              </a:rPr>
              <a:t>https://medium.com/@</a:t>
            </a:r>
            <a:r>
              <a:rPr lang="en-US" sz="2400" dirty="0" smtClean="0">
                <a:hlinkClick r:id="rId7"/>
              </a:rPr>
              <a:t>algorithmuzb/chiziqli-qidirish-algoritmi-a5c7b2b910d6</a:t>
            </a:r>
            <a:endParaRPr lang="en-US" sz="2400" dirty="0" smtClean="0"/>
          </a:p>
          <a:p>
            <a:endParaRPr lang="ru-RU" sz="2400" dirty="0"/>
          </a:p>
        </p:txBody>
      </p:sp>
    </p:spTree>
    <p:extLst>
      <p:ext uri="{BB962C8B-B14F-4D97-AF65-F5344CB8AC3E}">
        <p14:creationId xmlns:p14="http://schemas.microsoft.com/office/powerpoint/2010/main" val="100265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236" y="2791465"/>
            <a:ext cx="6524376" cy="1323439"/>
          </a:xfrm>
          <a:prstGeom prst="rect">
            <a:avLst/>
          </a:prstGeom>
          <a:noFill/>
        </p:spPr>
        <p:txBody>
          <a:bodyPr wrap="square" rtlCol="0">
            <a:spAutoFit/>
          </a:bodyPr>
          <a:lstStyle/>
          <a:p>
            <a:pPr algn="ctr"/>
            <a:r>
              <a:rPr lang="id-ID" sz="8000" dirty="0" smtClean="0">
                <a:solidFill>
                  <a:schemeClr val="tx2"/>
                </a:solidFill>
                <a:latin typeface="Neris Black" panose="00000A00000000000000" pitchFamily="50" charset="0"/>
              </a:rPr>
              <a:t>THANK</a:t>
            </a:r>
            <a:r>
              <a:rPr lang="ru-RU" sz="8000" dirty="0" smtClean="0">
                <a:solidFill>
                  <a:schemeClr val="tx2"/>
                </a:solidFill>
                <a:latin typeface="Neris Black" panose="00000A00000000000000" pitchFamily="50" charset="0"/>
              </a:rPr>
              <a:t> </a:t>
            </a:r>
            <a:r>
              <a:rPr lang="id-ID" sz="8000" dirty="0" smtClean="0">
                <a:solidFill>
                  <a:schemeClr val="tx2"/>
                </a:solidFill>
                <a:latin typeface="Neris Black" panose="00000A00000000000000" pitchFamily="50" charset="0"/>
              </a:rPr>
              <a:t>YOU</a:t>
            </a:r>
            <a:endParaRPr lang="id-ID" sz="8000" dirty="0">
              <a:solidFill>
                <a:schemeClr val="tx2"/>
              </a:solidFill>
              <a:latin typeface="Neris Black" panose="00000A00000000000000" pitchFamily="50" charset="0"/>
            </a:endParaRPr>
          </a:p>
        </p:txBody>
      </p:sp>
      <p:sp>
        <p:nvSpPr>
          <p:cNvPr id="3" name="TextBox 2"/>
          <p:cNvSpPr txBox="1"/>
          <p:nvPr/>
        </p:nvSpPr>
        <p:spPr>
          <a:xfrm>
            <a:off x="2964474" y="4195343"/>
            <a:ext cx="6057900" cy="461665"/>
          </a:xfrm>
          <a:prstGeom prst="rect">
            <a:avLst/>
          </a:prstGeom>
          <a:noFill/>
        </p:spPr>
        <p:txBody>
          <a:bodyPr wrap="square" rtlCol="0">
            <a:spAutoFit/>
          </a:bodyPr>
          <a:lstStyle/>
          <a:p>
            <a:pPr algn="ctr"/>
            <a:r>
              <a:rPr lang="en-US" sz="2400" dirty="0">
                <a:solidFill>
                  <a:schemeClr val="tx2"/>
                </a:solidFill>
              </a:rPr>
              <a:t>that you took the time to watch</a:t>
            </a:r>
            <a:endParaRPr lang="id-ID" sz="2400" strike="sngStrike" dirty="0">
              <a:solidFill>
                <a:schemeClr val="tx2"/>
              </a:solidFill>
            </a:endParaRPr>
          </a:p>
        </p:txBody>
      </p:sp>
      <p:sp>
        <p:nvSpPr>
          <p:cNvPr id="4" name="Oval 11"/>
          <p:cNvSpPr/>
          <p:nvPr/>
        </p:nvSpPr>
        <p:spPr>
          <a:xfrm>
            <a:off x="5364774" y="4896239"/>
            <a:ext cx="251460" cy="2514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12"/>
          <p:cNvSpPr/>
          <p:nvPr/>
        </p:nvSpPr>
        <p:spPr>
          <a:xfrm>
            <a:off x="5616234" y="4896239"/>
            <a:ext cx="251460" cy="251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13"/>
          <p:cNvSpPr/>
          <p:nvPr/>
        </p:nvSpPr>
        <p:spPr>
          <a:xfrm>
            <a:off x="5867694" y="4896239"/>
            <a:ext cx="251460" cy="2514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14"/>
          <p:cNvSpPr/>
          <p:nvPr/>
        </p:nvSpPr>
        <p:spPr>
          <a:xfrm>
            <a:off x="6119154" y="4896239"/>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15"/>
          <p:cNvSpPr/>
          <p:nvPr/>
        </p:nvSpPr>
        <p:spPr>
          <a:xfrm>
            <a:off x="6370614" y="4896239"/>
            <a:ext cx="251460" cy="2514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16"/>
          <p:cNvSpPr/>
          <p:nvPr/>
        </p:nvSpPr>
        <p:spPr>
          <a:xfrm>
            <a:off x="6622074" y="4896239"/>
            <a:ext cx="251460" cy="2514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2"/>
          <p:cNvGrpSpPr/>
          <p:nvPr/>
        </p:nvGrpSpPr>
        <p:grpSpPr>
          <a:xfrm>
            <a:off x="281186" y="619813"/>
            <a:ext cx="2028428" cy="2028428"/>
            <a:chOff x="5081786" y="1315096"/>
            <a:chExt cx="2028428" cy="2028428"/>
          </a:xfrm>
        </p:grpSpPr>
        <p:grpSp>
          <p:nvGrpSpPr>
            <p:cNvPr id="11" name="Group 6"/>
            <p:cNvGrpSpPr/>
            <p:nvPr/>
          </p:nvGrpSpPr>
          <p:grpSpPr>
            <a:xfrm>
              <a:off x="5081786" y="1315096"/>
              <a:ext cx="2028428" cy="2028428"/>
              <a:chOff x="3545058" y="2015197"/>
              <a:chExt cx="2827606" cy="2827606"/>
            </a:xfrm>
          </p:grpSpPr>
          <p:sp>
            <p:nvSpPr>
              <p:cNvPr id="15" name="Oval 3"/>
              <p:cNvSpPr/>
              <p:nvPr/>
            </p:nvSpPr>
            <p:spPr>
              <a:xfrm>
                <a:off x="3545058" y="2015197"/>
                <a:ext cx="2827606" cy="28276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4"/>
              <p:cNvSpPr/>
              <p:nvPr/>
            </p:nvSpPr>
            <p:spPr>
              <a:xfrm>
                <a:off x="3939540" y="2403427"/>
                <a:ext cx="2313744" cy="2313744"/>
              </a:xfrm>
              <a:prstGeom prst="ellipse">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2" name="Group 1"/>
            <p:cNvGrpSpPr/>
            <p:nvPr/>
          </p:nvGrpSpPr>
          <p:grpSpPr>
            <a:xfrm>
              <a:off x="5691754" y="1962981"/>
              <a:ext cx="1094859" cy="1008613"/>
              <a:chOff x="5364774" y="1187772"/>
              <a:chExt cx="2119666" cy="1952692"/>
            </a:xfrm>
            <a:solidFill>
              <a:schemeClr val="bg1"/>
            </a:solidFill>
          </p:grpSpPr>
          <p:sp>
            <p:nvSpPr>
              <p:cNvPr id="13" name="Freeform 34"/>
              <p:cNvSpPr>
                <a:spLocks noEditPoints="1"/>
              </p:cNvSpPr>
              <p:nvPr/>
            </p:nvSpPr>
            <p:spPr bwMode="auto">
              <a:xfrm>
                <a:off x="5364774" y="1187772"/>
                <a:ext cx="1511630" cy="1513107"/>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20"/>
              <p:cNvSpPr>
                <a:spLocks noEditPoints="1"/>
              </p:cNvSpPr>
              <p:nvPr/>
            </p:nvSpPr>
            <p:spPr bwMode="auto">
              <a:xfrm>
                <a:off x="6434166" y="2089164"/>
                <a:ext cx="1050274" cy="1051300"/>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grpFill/>
              <a:ln w="28575">
                <a:solidFill>
                  <a:srgbClr val="222A35"/>
                </a:solidFill>
              </a:ln>
            </p:spPr>
            <p:txBody>
              <a:bodyPr vert="horz" wrap="square" lIns="91440" tIns="45720" rIns="91440" bIns="45720" numCol="1" anchor="t" anchorCtr="0" compatLnSpc="1">
                <a:prstTxWarp prst="textNoShape">
                  <a:avLst/>
                </a:prstTxWarp>
              </a:bodyPr>
              <a:lstStyle/>
              <a:p>
                <a:endParaRPr lang="id-ID"/>
              </a:p>
            </p:txBody>
          </p:sp>
        </p:grpSp>
      </p:grpSp>
      <p:pic>
        <p:nvPicPr>
          <p:cNvPr id="17" name="Рисунок 16"/>
          <p:cNvPicPr>
            <a:picLocks noChangeAspect="1"/>
          </p:cNvPicPr>
          <p:nvPr/>
        </p:nvPicPr>
        <p:blipFill>
          <a:blip r:embed="rId2"/>
          <a:stretch>
            <a:fillRect/>
          </a:stretch>
        </p:blipFill>
        <p:spPr>
          <a:xfrm>
            <a:off x="2581275" y="952990"/>
            <a:ext cx="9610725" cy="1362075"/>
          </a:xfrm>
          <a:prstGeom prst="rect">
            <a:avLst/>
          </a:prstGeom>
        </p:spPr>
      </p:pic>
    </p:spTree>
    <p:extLst>
      <p:ext uri="{BB962C8B-B14F-4D97-AF65-F5344CB8AC3E}">
        <p14:creationId xmlns:p14="http://schemas.microsoft.com/office/powerpoint/2010/main" val="1053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fltVal val="0"/>
                                          </p:val>
                                        </p:tav>
                                        <p:tav tm="100000">
                                          <p:val>
                                            <p:strVal val="#ppt_w"/>
                                          </p:val>
                                        </p:tav>
                                      </p:tavLst>
                                    </p:anim>
                                    <p:anim calcmode="lin" valueType="num">
                                      <p:cBhvr>
                                        <p:cTn id="14" dur="250" fill="hold"/>
                                        <p:tgtEl>
                                          <p:spTgt spid="5"/>
                                        </p:tgtEl>
                                        <p:attrNameLst>
                                          <p:attrName>ppt_h</p:attrName>
                                        </p:attrNameLst>
                                      </p:cBhvr>
                                      <p:tavLst>
                                        <p:tav tm="0">
                                          <p:val>
                                            <p:fltVal val="0"/>
                                          </p:val>
                                        </p:tav>
                                        <p:tav tm="100000">
                                          <p:val>
                                            <p:strVal val="#ppt_h"/>
                                          </p:val>
                                        </p:tav>
                                      </p:tavLst>
                                    </p:anim>
                                    <p:animEffect transition="in" filter="fade">
                                      <p:cBhvr>
                                        <p:cTn id="15" dur="250"/>
                                        <p:tgtEl>
                                          <p:spTgt spid="5"/>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250" fill="hold"/>
                                        <p:tgtEl>
                                          <p:spTgt spid="6"/>
                                        </p:tgtEl>
                                        <p:attrNameLst>
                                          <p:attrName>ppt_w</p:attrName>
                                        </p:attrNameLst>
                                      </p:cBhvr>
                                      <p:tavLst>
                                        <p:tav tm="0">
                                          <p:val>
                                            <p:fltVal val="0"/>
                                          </p:val>
                                        </p:tav>
                                        <p:tav tm="100000">
                                          <p:val>
                                            <p:strVal val="#ppt_w"/>
                                          </p:val>
                                        </p:tav>
                                      </p:tavLst>
                                    </p:anim>
                                    <p:anim calcmode="lin" valueType="num">
                                      <p:cBhvr>
                                        <p:cTn id="20" dur="250" fill="hold"/>
                                        <p:tgtEl>
                                          <p:spTgt spid="6"/>
                                        </p:tgtEl>
                                        <p:attrNameLst>
                                          <p:attrName>ppt_h</p:attrName>
                                        </p:attrNameLst>
                                      </p:cBhvr>
                                      <p:tavLst>
                                        <p:tav tm="0">
                                          <p:val>
                                            <p:fltVal val="0"/>
                                          </p:val>
                                        </p:tav>
                                        <p:tav tm="100000">
                                          <p:val>
                                            <p:strVal val="#ppt_h"/>
                                          </p:val>
                                        </p:tav>
                                      </p:tavLst>
                                    </p:anim>
                                    <p:animEffect transition="in" filter="fade">
                                      <p:cBhvr>
                                        <p:cTn id="21" dur="250"/>
                                        <p:tgtEl>
                                          <p:spTgt spid="6"/>
                                        </p:tgtEl>
                                      </p:cBhvr>
                                    </p:animEffect>
                                  </p:childTnLst>
                                </p:cTn>
                              </p:par>
                            </p:childTnLst>
                          </p:cTn>
                        </p:par>
                        <p:par>
                          <p:cTn id="22" fill="hold">
                            <p:stCondLst>
                              <p:cond delay="75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250" fill="hold"/>
                                        <p:tgtEl>
                                          <p:spTgt spid="7"/>
                                        </p:tgtEl>
                                        <p:attrNameLst>
                                          <p:attrName>ppt_w</p:attrName>
                                        </p:attrNameLst>
                                      </p:cBhvr>
                                      <p:tavLst>
                                        <p:tav tm="0">
                                          <p:val>
                                            <p:fltVal val="0"/>
                                          </p:val>
                                        </p:tav>
                                        <p:tav tm="100000">
                                          <p:val>
                                            <p:strVal val="#ppt_w"/>
                                          </p:val>
                                        </p:tav>
                                      </p:tavLst>
                                    </p:anim>
                                    <p:anim calcmode="lin" valueType="num">
                                      <p:cBhvr>
                                        <p:cTn id="26" dur="250" fill="hold"/>
                                        <p:tgtEl>
                                          <p:spTgt spid="7"/>
                                        </p:tgtEl>
                                        <p:attrNameLst>
                                          <p:attrName>ppt_h</p:attrName>
                                        </p:attrNameLst>
                                      </p:cBhvr>
                                      <p:tavLst>
                                        <p:tav tm="0">
                                          <p:val>
                                            <p:fltVal val="0"/>
                                          </p:val>
                                        </p:tav>
                                        <p:tav tm="100000">
                                          <p:val>
                                            <p:strVal val="#ppt_h"/>
                                          </p:val>
                                        </p:tav>
                                      </p:tavLst>
                                    </p:anim>
                                    <p:animEffect transition="in" filter="fade">
                                      <p:cBhvr>
                                        <p:cTn id="27" dur="250"/>
                                        <p:tgtEl>
                                          <p:spTgt spid="7"/>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250" fill="hold"/>
                                        <p:tgtEl>
                                          <p:spTgt spid="8"/>
                                        </p:tgtEl>
                                        <p:attrNameLst>
                                          <p:attrName>ppt_w</p:attrName>
                                        </p:attrNameLst>
                                      </p:cBhvr>
                                      <p:tavLst>
                                        <p:tav tm="0">
                                          <p:val>
                                            <p:fltVal val="0"/>
                                          </p:val>
                                        </p:tav>
                                        <p:tav tm="100000">
                                          <p:val>
                                            <p:strVal val="#ppt_w"/>
                                          </p:val>
                                        </p:tav>
                                      </p:tavLst>
                                    </p:anim>
                                    <p:anim calcmode="lin" valueType="num">
                                      <p:cBhvr>
                                        <p:cTn id="32" dur="250" fill="hold"/>
                                        <p:tgtEl>
                                          <p:spTgt spid="8"/>
                                        </p:tgtEl>
                                        <p:attrNameLst>
                                          <p:attrName>ppt_h</p:attrName>
                                        </p:attrNameLst>
                                      </p:cBhvr>
                                      <p:tavLst>
                                        <p:tav tm="0">
                                          <p:val>
                                            <p:fltVal val="0"/>
                                          </p:val>
                                        </p:tav>
                                        <p:tav tm="100000">
                                          <p:val>
                                            <p:strVal val="#ppt_h"/>
                                          </p:val>
                                        </p:tav>
                                      </p:tavLst>
                                    </p:anim>
                                    <p:animEffect transition="in" filter="fade">
                                      <p:cBhvr>
                                        <p:cTn id="33" dur="250"/>
                                        <p:tgtEl>
                                          <p:spTgt spid="8"/>
                                        </p:tgtEl>
                                      </p:cBhvr>
                                    </p:animEffect>
                                  </p:childTnLst>
                                </p:cTn>
                              </p:par>
                            </p:childTnLst>
                          </p:cTn>
                        </p:par>
                        <p:par>
                          <p:cTn id="34" fill="hold">
                            <p:stCondLst>
                              <p:cond delay="125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250" fill="hold"/>
                                        <p:tgtEl>
                                          <p:spTgt spid="9"/>
                                        </p:tgtEl>
                                        <p:attrNameLst>
                                          <p:attrName>ppt_w</p:attrName>
                                        </p:attrNameLst>
                                      </p:cBhvr>
                                      <p:tavLst>
                                        <p:tav tm="0">
                                          <p:val>
                                            <p:fltVal val="0"/>
                                          </p:val>
                                        </p:tav>
                                        <p:tav tm="100000">
                                          <p:val>
                                            <p:strVal val="#ppt_w"/>
                                          </p:val>
                                        </p:tav>
                                      </p:tavLst>
                                    </p:anim>
                                    <p:anim calcmode="lin" valueType="num">
                                      <p:cBhvr>
                                        <p:cTn id="38" dur="250" fill="hold"/>
                                        <p:tgtEl>
                                          <p:spTgt spid="9"/>
                                        </p:tgtEl>
                                        <p:attrNameLst>
                                          <p:attrName>ppt_h</p:attrName>
                                        </p:attrNameLst>
                                      </p:cBhvr>
                                      <p:tavLst>
                                        <p:tav tm="0">
                                          <p:val>
                                            <p:fltVal val="0"/>
                                          </p:val>
                                        </p:tav>
                                        <p:tav tm="100000">
                                          <p:val>
                                            <p:strVal val="#ppt_h"/>
                                          </p:val>
                                        </p:tav>
                                      </p:tavLst>
                                    </p:anim>
                                    <p:animEffect transition="in" filter="fade">
                                      <p:cBhvr>
                                        <p:cTn id="39"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Что делать, если не выполняется план продаж? | Фитнес Эксперт | Fitness  Expert (отраслевая бизнес-площад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1397" y="0"/>
            <a:ext cx="3950603" cy="3453956"/>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354154" y="1924099"/>
            <a:ext cx="1382110" cy="743473"/>
          </a:xfrm>
          <a:prstGeom prst="rect">
            <a:avLst/>
          </a:prstGeom>
        </p:spPr>
        <p:txBody>
          <a:bodyPr wrap="none">
            <a:spAutoFit/>
          </a:bodyPr>
          <a:lstStyle/>
          <a:p>
            <a:pPr algn="ctr">
              <a:lnSpc>
                <a:spcPct val="115000"/>
              </a:lnSpc>
              <a:spcAft>
                <a:spcPts val="0"/>
              </a:spcAft>
            </a:pPr>
            <a:r>
              <a:rPr lang="en-US" sz="4000" b="1" dirty="0" err="1">
                <a:solidFill>
                  <a:srgbClr val="000000"/>
                </a:solidFill>
                <a:latin typeface="Times New Roman" panose="02020603050405020304" pitchFamily="18" charset="0"/>
                <a:ea typeface="Times New Roman" panose="02020603050405020304" pitchFamily="18" charset="0"/>
              </a:rPr>
              <a:t>Reja</a:t>
            </a:r>
            <a:r>
              <a:rPr lang="en-US" sz="4000" b="1" dirty="0">
                <a:solidFill>
                  <a:srgbClr val="000000"/>
                </a:solidFill>
                <a:latin typeface="Times New Roman" panose="02020603050405020304" pitchFamily="18" charset="0"/>
                <a:ea typeface="Times New Roman" panose="02020603050405020304" pitchFamily="18" charset="0"/>
              </a:rPr>
              <a:t>:</a:t>
            </a:r>
            <a:endParaRPr lang="ru-RU" sz="3600" dirty="0">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1045464" y="3453956"/>
            <a:ext cx="6096000" cy="1514261"/>
          </a:xfrm>
          <a:prstGeom prst="rect">
            <a:avLst/>
          </a:prstGeom>
        </p:spPr>
        <p:txBody>
          <a:bodyPr>
            <a:spAutoFit/>
          </a:bodyPr>
          <a:lstStyle/>
          <a:p>
            <a:pPr indent="449580" algn="just">
              <a:lnSpc>
                <a:spcPct val="115000"/>
              </a:lnSpc>
              <a:spcAft>
                <a:spcPts val="0"/>
              </a:spcAft>
            </a:pPr>
            <a:r>
              <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8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Qidiruv</a:t>
            </a:r>
            <a:r>
              <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tizimlari</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haqida</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tushuncha</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a:p>
            <a:pPr indent="449580" algn="just">
              <a:lnSpc>
                <a:spcPct val="115000"/>
              </a:lnSpc>
              <a:spcAft>
                <a:spcPts val="0"/>
              </a:spcAft>
            </a:pPr>
            <a:r>
              <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28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Binar</a:t>
            </a:r>
            <a:r>
              <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qidiruv</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usuli</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a:p>
            <a:pPr indent="449580">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3. 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Interpolyatsiya </a:t>
            </a:r>
            <a:r>
              <a:rPr lang="uz-Cyrl-UZ"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algoritmi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435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eywords - wiki студи Клондай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789"/>
            <a:ext cx="3745478" cy="260604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68774" y="3245138"/>
            <a:ext cx="3207929" cy="707886"/>
          </a:xfrm>
          <a:prstGeom prst="rect">
            <a:avLst/>
          </a:prstGeom>
        </p:spPr>
        <p:txBody>
          <a:bodyPr wrap="none">
            <a:spAutoFit/>
          </a:bodyPr>
          <a:lstStyle/>
          <a:p>
            <a:r>
              <a:rPr lang="uz-Cyrl-UZ" sz="4000" b="1" dirty="0">
                <a:solidFill>
                  <a:srgbClr val="000000"/>
                </a:solidFill>
                <a:latin typeface="Times New Roman" panose="02020603050405020304" pitchFamily="18" charset="0"/>
                <a:ea typeface="Times New Roman" panose="02020603050405020304" pitchFamily="18" charset="0"/>
              </a:rPr>
              <a:t>K</a:t>
            </a:r>
            <a:r>
              <a:rPr lang="en-US" sz="4000" b="1" dirty="0">
                <a:solidFill>
                  <a:srgbClr val="000000"/>
                </a:solidFill>
                <a:latin typeface="Times New Roman" panose="02020603050405020304" pitchFamily="18" charset="0"/>
                <a:ea typeface="Times New Roman" panose="02020603050405020304" pitchFamily="18" charset="0"/>
              </a:rPr>
              <a:t>alit </a:t>
            </a:r>
            <a:r>
              <a:rPr lang="en-US" sz="4000" b="1" dirty="0" err="1">
                <a:solidFill>
                  <a:srgbClr val="000000"/>
                </a:solidFill>
                <a:latin typeface="Times New Roman" panose="02020603050405020304" pitchFamily="18" charset="0"/>
                <a:ea typeface="Times New Roman" panose="02020603050405020304" pitchFamily="18" charset="0"/>
              </a:rPr>
              <a:t>so‘zlar</a:t>
            </a:r>
            <a:r>
              <a:rPr lang="en-US" sz="4000" b="1" dirty="0">
                <a:solidFill>
                  <a:srgbClr val="000000"/>
                </a:solidFill>
                <a:latin typeface="Times New Roman" panose="02020603050405020304" pitchFamily="18" charset="0"/>
                <a:ea typeface="Times New Roman" panose="02020603050405020304" pitchFamily="18" charset="0"/>
              </a:rPr>
              <a:t>: </a:t>
            </a:r>
            <a:endParaRPr lang="ru-RU" sz="4000" dirty="0"/>
          </a:p>
        </p:txBody>
      </p:sp>
      <p:pic>
        <p:nvPicPr>
          <p:cNvPr id="5" name="Рисунок 4"/>
          <p:cNvPicPr>
            <a:picLocks noChangeAspect="1"/>
          </p:cNvPicPr>
          <p:nvPr/>
        </p:nvPicPr>
        <p:blipFill>
          <a:blip r:embed="rId3"/>
          <a:stretch>
            <a:fillRect/>
          </a:stretch>
        </p:blipFill>
        <p:spPr>
          <a:xfrm>
            <a:off x="1238204" y="5331333"/>
            <a:ext cx="9777984" cy="1362075"/>
          </a:xfrm>
          <a:prstGeom prst="rect">
            <a:avLst/>
          </a:prstGeom>
        </p:spPr>
      </p:pic>
      <p:sp>
        <p:nvSpPr>
          <p:cNvPr id="4" name="Прямоугольник 3"/>
          <p:cNvSpPr/>
          <p:nvPr/>
        </p:nvSpPr>
        <p:spPr>
          <a:xfrm>
            <a:off x="2414073" y="4083333"/>
            <a:ext cx="7985648" cy="548099"/>
          </a:xfrm>
          <a:prstGeom prst="rect">
            <a:avLst/>
          </a:prstGeom>
        </p:spPr>
        <p:txBody>
          <a:bodyPr wrap="none">
            <a:spAutoFit/>
          </a:bodyPr>
          <a:lstStyle/>
          <a:p>
            <a:pPr algn="just">
              <a:lnSpc>
                <a:spcPct val="115000"/>
              </a:lnSpc>
              <a:spcAft>
                <a:spcPts val="0"/>
              </a:spcAft>
            </a:pPr>
            <a:r>
              <a:rPr lang="en-US" sz="2800" dirty="0" err="1">
                <a:solidFill>
                  <a:srgbClr val="000000"/>
                </a:solidFill>
                <a:latin typeface="Times New Roman" panose="02020603050405020304" pitchFamily="18" charset="0"/>
                <a:ea typeface="Times New Roman" panose="02020603050405020304" pitchFamily="18" charset="0"/>
              </a:rPr>
              <a:t>Qidiruv</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chiziqli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binar</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ma’lumotlar</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tzuilmasi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sinflari</a:t>
            </a:r>
            <a:r>
              <a:rPr lang="en-US" sz="2800" dirty="0">
                <a:solidFill>
                  <a:srgbClr val="000000"/>
                </a:solidFill>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5107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2816" y="725484"/>
            <a:ext cx="11042904" cy="5185522"/>
          </a:xfrm>
          <a:prstGeom prst="rect">
            <a:avLst/>
          </a:prstGeom>
        </p:spPr>
        <p:txBody>
          <a:bodyPr wrap="square">
            <a:spAutoFit/>
          </a:bodyPr>
          <a:lstStyle/>
          <a:p>
            <a:pPr indent="449580" algn="just">
              <a:lnSpc>
                <a:spcPct val="150000"/>
              </a:lnSpc>
              <a:spcAft>
                <a:spcPts val="0"/>
              </a:spcAft>
            </a:pPr>
            <a:r>
              <a:rPr lang="uz-Cyrl-UZ" sz="2800" dirty="0">
                <a:solidFill>
                  <a:srgbClr val="000000"/>
                </a:solidFill>
                <a:latin typeface="Times New Roman" panose="02020603050405020304" pitchFamily="18" charset="0"/>
                <a:ea typeface="Times New Roman" panose="02020603050405020304" pitchFamily="18" charset="0"/>
              </a:rPr>
              <a:t>Bu qidiruv algoritmining asosiy g’oyasi – massivning barcha elementlarini qidirilayotgan kalit-qiymat bilan ketma-ket taqqoslab chiqish va topilgan elementning joylashgan pozitsiyasini qaytrishdan iborat. Shuning uchun ham bu qidiruv usuli odatda ketma-ket qidiruv deb ataladi.</a:t>
            </a:r>
            <a:endParaRPr lang="ru-RU" sz="2800" dirty="0">
              <a:latin typeface="Times New Roman" panose="02020603050405020304" pitchFamily="18" charset="0"/>
              <a:ea typeface="Times New Roman" panose="02020603050405020304" pitchFamily="18" charset="0"/>
            </a:endParaRPr>
          </a:p>
          <a:p>
            <a:pPr indent="449580" algn="just">
              <a:lnSpc>
                <a:spcPct val="150000"/>
              </a:lnSpc>
              <a:spcAft>
                <a:spcPts val="0"/>
              </a:spcAft>
            </a:pPr>
            <a:r>
              <a:rPr lang="uz-Cyrl-UZ" sz="2800" dirty="0">
                <a:solidFill>
                  <a:srgbClr val="000000"/>
                </a:solidFill>
                <a:latin typeface="Times New Roman" panose="02020603050405020304" pitchFamily="18" charset="0"/>
                <a:ea typeface="Times New Roman" panose="02020603050405020304" pitchFamily="18" charset="0"/>
              </a:rPr>
              <a:t>Bu usulda qidiruv algoritmining ish samaradorligi juda past.</a:t>
            </a:r>
            <a:endParaRPr lang="ru-RU" sz="2800" dirty="0">
              <a:latin typeface="Times New Roman" panose="02020603050405020304" pitchFamily="18" charset="0"/>
              <a:ea typeface="Times New Roman" panose="02020603050405020304" pitchFamily="18" charset="0"/>
            </a:endParaRPr>
          </a:p>
          <a:p>
            <a:pPr indent="449580" algn="just">
              <a:lnSpc>
                <a:spcPct val="150000"/>
              </a:lnSpc>
              <a:spcAft>
                <a:spcPts val="0"/>
              </a:spcAft>
            </a:pPr>
            <a:r>
              <a:rPr lang="uz-Cyrl-UZ" sz="2800" dirty="0">
                <a:solidFill>
                  <a:srgbClr val="000000"/>
                </a:solidFill>
                <a:latin typeface="Times New Roman" panose="02020603050405020304" pitchFamily="18" charset="0"/>
                <a:ea typeface="Times New Roman" panose="02020603050405020304" pitchFamily="18" charset="0"/>
              </a:rPr>
              <a:t>Bu algoritmni namunaviy misol yordamida o’rganib chiqamiz. Misol. Tasodifiy sonlar bilan to’ldirilgan massivdan oldindan berilgan kalit-qiymatli elementning joylashgan pozitsiyasi (indeksi)ni aniqlang.</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4377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7680" y="549301"/>
            <a:ext cx="11033760" cy="2677656"/>
          </a:xfrm>
          <a:prstGeom prst="rect">
            <a:avLst/>
          </a:prstGeom>
        </p:spPr>
        <p:txBody>
          <a:bodyPr wrap="square">
            <a:spAutoFit/>
          </a:bodyPr>
          <a:lstStyle/>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Buning uchun butun sonli </a:t>
            </a:r>
            <a:r>
              <a:rPr lang="uz-Cyrl-UZ" sz="2800" b="1" dirty="0">
                <a:solidFill>
                  <a:srgbClr val="000000"/>
                </a:solidFill>
                <a:latin typeface="Times New Roman" panose="02020603050405020304" pitchFamily="18" charset="0"/>
                <a:ea typeface="Times New Roman" panose="02020603050405020304" pitchFamily="18" charset="0"/>
              </a:rPr>
              <a:t>arr[]</a:t>
            </a:r>
            <a:r>
              <a:rPr lang="uz-Cyrl-UZ" sz="2800" dirty="0">
                <a:solidFill>
                  <a:srgbClr val="000000"/>
                </a:solidFill>
                <a:latin typeface="Times New Roman" panose="02020603050405020304" pitchFamily="18" charset="0"/>
                <a:ea typeface="Times New Roman" panose="02020603050405020304" pitchFamily="18" charset="0"/>
              </a:rPr>
              <a:t> massivini tavsiflab, uni tasodifiy sonlar generatori </a:t>
            </a:r>
            <a:r>
              <a:rPr lang="uz-Cyrl-UZ" sz="2800" b="1" dirty="0">
                <a:solidFill>
                  <a:srgbClr val="000000"/>
                </a:solidFill>
                <a:latin typeface="Times New Roman" panose="02020603050405020304" pitchFamily="18" charset="0"/>
                <a:ea typeface="Times New Roman" panose="02020603050405020304" pitchFamily="18" charset="0"/>
              </a:rPr>
              <a:t>rand()</a:t>
            </a:r>
            <a:r>
              <a:rPr lang="uz-Cyrl-UZ" sz="2800" dirty="0">
                <a:solidFill>
                  <a:srgbClr val="000000"/>
                </a:solidFill>
                <a:latin typeface="Times New Roman" panose="02020603050405020304" pitchFamily="18" charset="0"/>
                <a:ea typeface="Times New Roman" panose="02020603050405020304" pitchFamily="18" charset="0"/>
              </a:rPr>
              <a:t> funktsiyasi yordamida qiymatlarga to’ldiramiz (misol uchun 50 ta butun son bilan).</a:t>
            </a:r>
            <a:endParaRPr lang="ru-RU" sz="2800" dirty="0">
              <a:latin typeface="Times New Roman" panose="02020603050405020304" pitchFamily="18" charset="0"/>
              <a:ea typeface="Times New Roman" panose="02020603050405020304" pitchFamily="18" charset="0"/>
            </a:endParaRPr>
          </a:p>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Klaviaturadan kiritilgan kalit-qiymatga teng bo’lgan qiymatga teng element massivda bor yoki yo’qligini aniqlash funktsiyasi </a:t>
            </a:r>
            <a:r>
              <a:rPr lang="uz-Cyrl-UZ" sz="2800" b="1" dirty="0">
                <a:solidFill>
                  <a:srgbClr val="000000"/>
                </a:solidFill>
                <a:latin typeface="Times New Roman" panose="02020603050405020304" pitchFamily="18" charset="0"/>
                <a:ea typeface="Times New Roman" panose="02020603050405020304" pitchFamily="18" charset="0"/>
              </a:rPr>
              <a:t>linSearch()</a:t>
            </a:r>
            <a:r>
              <a:rPr lang="uz-Cyrl-UZ" sz="2800" dirty="0">
                <a:solidFill>
                  <a:srgbClr val="000000"/>
                </a:solidFill>
                <a:latin typeface="Times New Roman" panose="02020603050405020304" pitchFamily="18" charset="0"/>
                <a:ea typeface="Times New Roman" panose="02020603050405020304" pitchFamily="18" charset="0"/>
              </a:rPr>
              <a:t> ni tavsiflaymiz.</a:t>
            </a:r>
            <a:endParaRPr lang="ru-RU" sz="2800" dirty="0">
              <a:effectLst/>
              <a:latin typeface="Times New Roman" panose="02020603050405020304" pitchFamily="18" charset="0"/>
              <a:ea typeface="Times New Roman" panose="02020603050405020304" pitchFamily="18" charset="0"/>
            </a:endParaRPr>
          </a:p>
        </p:txBody>
      </p:sp>
      <p:pic>
        <p:nvPicPr>
          <p:cNvPr id="11266" name="Picture 2" descr="Binar qidiruv( Binary Searc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38" y="3226957"/>
            <a:ext cx="3953002" cy="326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38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080" y="332368"/>
            <a:ext cx="11390376" cy="4520597"/>
          </a:xfrm>
          <a:prstGeom prst="rect">
            <a:avLst/>
          </a:prstGeom>
        </p:spPr>
        <p:txBody>
          <a:bodyPr wrap="square">
            <a:spAutoFit/>
          </a:bodyPr>
          <a:lstStyle/>
          <a:p>
            <a:pPr indent="449580" algn="just">
              <a:lnSpc>
                <a:spcPct val="115000"/>
              </a:lnSpc>
              <a:spcAft>
                <a:spcPts val="0"/>
              </a:spcAft>
            </a:pPr>
            <a:r>
              <a:rPr lang="uz-Cyrl-UZ" sz="2800" b="1" kern="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Binar qidiruv usuli</a:t>
            </a:r>
            <a:endParaRPr lang="ru-RU" sz="2800" dirty="0">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15000"/>
              </a:lnSpc>
              <a:spcAft>
                <a:spcPts val="0"/>
              </a:spcAft>
            </a:pPr>
            <a:r>
              <a:rPr lang="uz-Cyrl-UZ"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Biz chiziqli qidiruv algoritmlarini qarab chiqdik. Qidiruvning boshqa algoritmlari ham mavjud. Masalan, ikkilik (binar) qidiruv algoritmi. Biz yuqorida chiziqli qidiruv algorimtlaridan indeksli ketma-ket qidirish usulini qarab chiqdik. Bunda qayta ishlanayotgan tuzilma elementlarini saralangan bo’lishi kerak edi. Xuddi shunday binar qidiruv algoritmi ham saralangan tuzilmalar ustida qo’llanilsa, yuqori samara beradi.</a:t>
            </a:r>
            <a:endParaRPr lang="ru-RU" sz="2800" dirty="0">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15000"/>
              </a:lnSpc>
              <a:spcAft>
                <a:spcPts val="1000"/>
              </a:spcAft>
            </a:pPr>
            <a:r>
              <a:rPr lang="uz-Cyrl-UZ"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Faraz qilaylik, bizga 12 ta elementdan iborat, o’sish tartibida saralangan quyidagi massiv berilgan bo’lsin:</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2"/>
          <a:stretch>
            <a:fillRect/>
          </a:stretch>
        </p:blipFill>
        <p:spPr>
          <a:xfrm>
            <a:off x="812355" y="4985829"/>
            <a:ext cx="10114725" cy="1744155"/>
          </a:xfrm>
          <a:prstGeom prst="rect">
            <a:avLst/>
          </a:prstGeom>
        </p:spPr>
      </p:pic>
    </p:spTree>
    <p:extLst>
      <p:ext uri="{BB962C8B-B14F-4D97-AF65-F5344CB8AC3E}">
        <p14:creationId xmlns:p14="http://schemas.microsoft.com/office/powerpoint/2010/main" val="219399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1960" y="287911"/>
            <a:ext cx="11436096" cy="3539430"/>
          </a:xfrm>
          <a:prstGeom prst="rect">
            <a:avLst/>
          </a:prstGeom>
        </p:spPr>
        <p:txBody>
          <a:bodyPr wrap="square">
            <a:spAutoFit/>
          </a:bodyPr>
          <a:lstStyle/>
          <a:p>
            <a:pPr indent="449580" algn="just">
              <a:spcAft>
                <a:spcPts val="0"/>
              </a:spcAft>
            </a:pPr>
            <a:r>
              <a:rPr lang="en-US" sz="2800" dirty="0" err="1">
                <a:solidFill>
                  <a:srgbClr val="000000"/>
                </a:solidFill>
                <a:latin typeface="Times New Roman" panose="02020603050405020304" pitchFamily="18" charset="0"/>
                <a:ea typeface="Times New Roman" panose="02020603050405020304" pitchFamily="18" charset="0"/>
              </a:rPr>
              <a:t>Foydalanuvchi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tomomnidan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kiritilgan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qidiruv</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kaliti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asosida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qidirilayotgan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elementni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topish</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masalasi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qo’yilgan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Masalan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kalit</a:t>
            </a:r>
            <a:r>
              <a:rPr lang="en-US" sz="2800" dirty="0">
                <a:solidFill>
                  <a:srgbClr val="000000"/>
                </a:solidFill>
                <a:latin typeface="Times New Roman" panose="02020603050405020304" pitchFamily="18" charset="0"/>
                <a:ea typeface="Times New Roman" panose="02020603050405020304" pitchFamily="18" charset="0"/>
              </a:rPr>
              <a:t> 4 </a:t>
            </a:r>
            <a:r>
              <a:rPr lang="en-US" sz="2800" dirty="0" err="1">
                <a:solidFill>
                  <a:srgbClr val="000000"/>
                </a:solidFill>
                <a:latin typeface="Times New Roman" panose="02020603050405020304" pitchFamily="18" charset="0"/>
                <a:ea typeface="Times New Roman" panose="02020603050405020304" pitchFamily="18" charset="0"/>
              </a:rPr>
              <a:t>ga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teng</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Birinchi qadamda massiv teng ikkiga bo’linadi (buning uchun o’rta element - midd ni topib olamiz): (0 + 11) / 2 = 5 (bo’linmaning butun qism olinadi, 0.5 tashlab yuboriladi). Birinchi massiv elementlarining o’rta qiymatini tekshiramiz, agar u kalit bilan mos kelsa, algoritm o’z ishini yakunlaydi va topilgan element haqida axborot beradi. Qaralayotgan misolda o’rta qiymat qidirilayotgan kalitga mos kelmaydi.</a:t>
            </a:r>
            <a:endParaRPr lang="ru-RU" sz="2800" dirty="0">
              <a:effectLst/>
              <a:latin typeface="Times New Roman" panose="02020603050405020304" pitchFamily="18" charset="0"/>
              <a:ea typeface="Times New Roman" panose="02020603050405020304" pitchFamily="18" charset="0"/>
            </a:endParaRPr>
          </a:p>
        </p:txBody>
      </p:sp>
      <p:pic>
        <p:nvPicPr>
          <p:cNvPr id="3" name="Рисунок 2"/>
          <p:cNvPicPr/>
          <p:nvPr/>
        </p:nvPicPr>
        <p:blipFill>
          <a:blip r:embed="rId2"/>
          <a:stretch>
            <a:fillRect/>
          </a:stretch>
        </p:blipFill>
        <p:spPr>
          <a:xfrm>
            <a:off x="656907" y="4199128"/>
            <a:ext cx="10645077" cy="1909064"/>
          </a:xfrm>
          <a:prstGeom prst="rect">
            <a:avLst/>
          </a:prstGeom>
        </p:spPr>
      </p:pic>
    </p:spTree>
    <p:extLst>
      <p:ext uri="{BB962C8B-B14F-4D97-AF65-F5344CB8AC3E}">
        <p14:creationId xmlns:p14="http://schemas.microsoft.com/office/powerpoint/2010/main" val="209152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244" y="347272"/>
            <a:ext cx="11116056" cy="2677656"/>
          </a:xfrm>
          <a:prstGeom prst="rect">
            <a:avLst/>
          </a:prstGeom>
        </p:spPr>
        <p:txBody>
          <a:bodyPr wrap="square">
            <a:spAutoFit/>
          </a:bodyPr>
          <a:lstStyle/>
          <a:p>
            <a:pPr indent="449580" algn="just">
              <a:spcAft>
                <a:spcPts val="0"/>
              </a:spcAft>
            </a:pPr>
            <a:r>
              <a:rPr lang="en-US" sz="2800" dirty="0">
                <a:solidFill>
                  <a:srgbClr val="000000"/>
                </a:solidFill>
                <a:latin typeface="Times New Roman" panose="02020603050405020304" pitchFamily="18" charset="0"/>
                <a:ea typeface="Times New Roman" panose="02020603050405020304" pitchFamily="18" charset="0"/>
              </a:rPr>
              <a:t>Agar </a:t>
            </a:r>
            <a:r>
              <a:rPr lang="en-US" sz="2800" dirty="0" err="1">
                <a:solidFill>
                  <a:srgbClr val="000000"/>
                </a:solidFill>
                <a:latin typeface="Times New Roman" panose="02020603050405020304" pitchFamily="18" charset="0"/>
                <a:ea typeface="Times New Roman" panose="02020603050405020304" pitchFamily="18" charset="0"/>
              </a:rPr>
              <a:t>qidirilayotgan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kalit</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qiymatli</a:t>
            </a:r>
            <a:r>
              <a:rPr lang="en-US" sz="2800" dirty="0">
                <a:solidFill>
                  <a:srgbClr val="000000"/>
                </a:solidFill>
                <a:latin typeface="Times New Roman" panose="02020603050405020304" pitchFamily="18" charset="0"/>
                <a:ea typeface="Times New Roman" panose="02020603050405020304" pitchFamily="18" charset="0"/>
              </a:rPr>
              <a:t> element </a:t>
            </a:r>
            <a:r>
              <a:rPr lang="en-US" sz="2800" dirty="0" err="1">
                <a:solidFill>
                  <a:srgbClr val="000000"/>
                </a:solidFill>
                <a:latin typeface="Times New Roman" panose="02020603050405020304" pitchFamily="18" charset="0"/>
                <a:ea typeface="Times New Roman" panose="02020603050405020304" pitchFamily="18" charset="0"/>
              </a:rPr>
              <a:t>o’rta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qiymatdan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kichik</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bo’lsa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algoritm</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o’rta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qiymatdan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katta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elementlar</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joylashgan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qismini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tekshirmaydi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Qidiruvning</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o’ng</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tomondagi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chegarasi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midd</a:t>
            </a:r>
            <a:r>
              <a:rPr lang="en-US" sz="2800" dirty="0">
                <a:solidFill>
                  <a:srgbClr val="000000"/>
                </a:solidFill>
                <a:latin typeface="Times New Roman" panose="02020603050405020304" pitchFamily="18" charset="0"/>
                <a:ea typeface="Times New Roman" panose="02020603050405020304" pitchFamily="18" charset="0"/>
              </a:rPr>
              <a:t> - 1) </a:t>
            </a:r>
            <a:r>
              <a:rPr lang="en-US" sz="2800" dirty="0" err="1">
                <a:solidFill>
                  <a:srgbClr val="000000"/>
                </a:solidFill>
                <a:latin typeface="Times New Roman" panose="02020603050405020304" pitchFamily="18" charset="0"/>
                <a:ea typeface="Times New Roman" panose="02020603050405020304" pitchFamily="18" charset="0"/>
              </a:rPr>
              <a:t>ga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joylashadi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Hosil</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bo’lgan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qism</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massivni</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yana</a:t>
            </a:r>
            <a:r>
              <a:rPr lang="en-US" sz="2800" dirty="0">
                <a:solidFill>
                  <a:srgbClr val="000000"/>
                </a:solidFill>
                <a:latin typeface="Times New Roman" panose="02020603050405020304" pitchFamily="18" charset="0"/>
                <a:ea typeface="Times New Roman" panose="02020603050405020304" pitchFamily="18" charset="0"/>
              </a:rPr>
              <a:t> 2 </a:t>
            </a:r>
            <a:r>
              <a:rPr lang="en-US" sz="2800" dirty="0" err="1">
                <a:solidFill>
                  <a:srgbClr val="000000"/>
                </a:solidFill>
                <a:latin typeface="Times New Roman" panose="02020603050405020304" pitchFamily="18" charset="0"/>
                <a:ea typeface="Times New Roman" panose="02020603050405020304" pitchFamily="18" charset="0"/>
              </a:rPr>
              <a:t>ga</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bo’lamiz</a:t>
            </a:r>
            <a:r>
              <a:rPr lang="en-US" sz="2800" dirty="0">
                <a:solidFill>
                  <a:srgbClr val="000000"/>
                </a:solidFill>
                <a:latin typeface="Times New Roman" panose="02020603050405020304" pitchFamily="18" charset="0"/>
                <a:ea typeface="Times New Roman" panose="02020603050405020304" pitchFamily="18" charset="0"/>
              </a:rPr>
              <a:t>.</a:t>
            </a:r>
            <a:endParaRPr lang="ru-RU" sz="2800" dirty="0">
              <a:latin typeface="Times New Roman" panose="02020603050405020304" pitchFamily="18" charset="0"/>
              <a:ea typeface="Times New Roman" panose="02020603050405020304" pitchFamily="18" charset="0"/>
            </a:endParaRPr>
          </a:p>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Qidiruv kaliti yana o’rta elementga teng emas, katta. Endi qidiruvning chap chegarasi (midd + 1) ga joylashadi.</a:t>
            </a:r>
            <a:endParaRPr lang="ru-RU" sz="2800" dirty="0">
              <a:effectLst/>
              <a:latin typeface="Times New Roman" panose="02020603050405020304" pitchFamily="18" charset="0"/>
              <a:ea typeface="Times New Roman" panose="02020603050405020304" pitchFamily="18" charset="0"/>
            </a:endParaRPr>
          </a:p>
        </p:txBody>
      </p:sp>
      <p:pic>
        <p:nvPicPr>
          <p:cNvPr id="3" name="Рисунок 2"/>
          <p:cNvPicPr/>
          <p:nvPr/>
        </p:nvPicPr>
        <p:blipFill>
          <a:blip r:embed="rId2"/>
          <a:stretch>
            <a:fillRect/>
          </a:stretch>
        </p:blipFill>
        <p:spPr>
          <a:xfrm>
            <a:off x="693483" y="3327450"/>
            <a:ext cx="10453053" cy="1546302"/>
          </a:xfrm>
          <a:prstGeom prst="rect">
            <a:avLst/>
          </a:prstGeom>
        </p:spPr>
      </p:pic>
      <p:sp>
        <p:nvSpPr>
          <p:cNvPr id="4" name="Прямоугольник 3"/>
          <p:cNvSpPr/>
          <p:nvPr/>
        </p:nvSpPr>
        <p:spPr>
          <a:xfrm>
            <a:off x="428244" y="5042118"/>
            <a:ext cx="11276076" cy="954107"/>
          </a:xfrm>
          <a:prstGeom prst="rect">
            <a:avLst/>
          </a:prstGeom>
        </p:spPr>
        <p:txBody>
          <a:bodyPr wrap="square">
            <a:spAutoFit/>
          </a:bodyPr>
          <a:lstStyle/>
          <a:p>
            <a:pPr algn="just"/>
            <a:r>
              <a:rPr lang="uz-Cyrl-UZ" sz="2800" dirty="0">
                <a:solidFill>
                  <a:srgbClr val="000000"/>
                </a:solidFill>
                <a:latin typeface="Times New Roman" panose="02020603050405020304" pitchFamily="18" charset="0"/>
                <a:ea typeface="Times New Roman" panose="02020603050405020304" pitchFamily="18" charset="0"/>
              </a:rPr>
              <a:t>Uchinchi qadamda o’rta element 3 indeksli elementga teng</a:t>
            </a:r>
            <a:r>
              <a:rPr lang="en-US" sz="2800" dirty="0">
                <a:solidFill>
                  <a:srgbClr val="000000"/>
                </a:solidFill>
                <a:latin typeface="Times New Roman" panose="02020603050405020304" pitchFamily="18" charset="0"/>
                <a:ea typeface="Times New Roman" panose="02020603050405020304" pitchFamily="18" charset="0"/>
              </a:rPr>
              <a:t>: (3 + 4) / 2 = 3. </a:t>
            </a:r>
            <a:r>
              <a:rPr lang="uz-Cyrl-UZ" sz="2800" dirty="0">
                <a:solidFill>
                  <a:srgbClr val="000000"/>
                </a:solidFill>
                <a:latin typeface="Times New Roman" panose="02020603050405020304" pitchFamily="18" charset="0"/>
                <a:ea typeface="Times New Roman" panose="02020603050405020304" pitchFamily="18" charset="0"/>
              </a:rPr>
              <a:t>U kalitga teng. Algoritm o’z ishini yakunlaydi.</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146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8264" y="547729"/>
            <a:ext cx="10988040" cy="4832092"/>
          </a:xfrm>
          <a:prstGeom prst="rect">
            <a:avLst/>
          </a:prstGeom>
        </p:spPr>
        <p:txBody>
          <a:bodyPr wrap="square">
            <a:spAutoFit/>
          </a:bodyPr>
          <a:lstStyle/>
          <a:p>
            <a:pPr indent="449580" algn="just">
              <a:spcAft>
                <a:spcPts val="0"/>
              </a:spcAft>
            </a:pPr>
            <a:r>
              <a:rPr lang="uz-Cyrl-UZ" sz="2800" b="1" dirty="0">
                <a:solidFill>
                  <a:srgbClr val="000000"/>
                </a:solidFill>
                <a:latin typeface="Times New Roman" panose="02020603050405020304" pitchFamily="18" charset="0"/>
                <a:ea typeface="Times New Roman" panose="02020603050405020304" pitchFamily="18" charset="0"/>
              </a:rPr>
              <a:t>Interpolyatsiya</a:t>
            </a:r>
            <a:r>
              <a:rPr lang="uz-Cyrl-UZ" sz="2800" dirty="0">
                <a:solidFill>
                  <a:srgbClr val="000000"/>
                </a:solidFill>
                <a:latin typeface="Times New Roman" panose="02020603050405020304" pitchFamily="18" charset="0"/>
                <a:ea typeface="Times New Roman" panose="02020603050405020304" pitchFamily="18" charset="0"/>
              </a:rPr>
              <a:t> — bu butun soha va qidirilayotgan qiymatga o’xshash elementlar joylashishgan masofani hisoblash orqali qidiruv sohasini aniqlash usuli hisoblanadi. Bunga misol sifatida geometriyadagi o’xshash uchburchaklarni olish mumkin, bunda burchaklar qiymati bir xil, lekin proportsiyasi har xil bo’ladi.</a:t>
            </a:r>
            <a:endParaRPr lang="ru-RU" sz="2800" dirty="0">
              <a:latin typeface="Times New Roman" panose="02020603050405020304" pitchFamily="18" charset="0"/>
              <a:ea typeface="Times New Roman" panose="02020603050405020304" pitchFamily="18" charset="0"/>
            </a:endParaRPr>
          </a:p>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Interpolyatsiya usulida ham aynan shunday printsipdan foydalaniladi.</a:t>
            </a:r>
            <a:endParaRPr lang="ru-RU" sz="2800" dirty="0">
              <a:latin typeface="Times New Roman" panose="02020603050405020304" pitchFamily="18" charset="0"/>
              <a:ea typeface="Times New Roman" panose="02020603050405020304" pitchFamily="18" charset="0"/>
            </a:endParaRPr>
          </a:p>
          <a:p>
            <a:pPr indent="449580" algn="just">
              <a:spcAft>
                <a:spcPts val="0"/>
              </a:spcAft>
            </a:pPr>
            <a:r>
              <a:rPr lang="uz-Cyrl-UZ" sz="2800" dirty="0">
                <a:solidFill>
                  <a:srgbClr val="000000"/>
                </a:solidFill>
                <a:latin typeface="Times New Roman" panose="02020603050405020304" pitchFamily="18" charset="0"/>
                <a:ea typeface="Times New Roman" panose="02020603050405020304" pitchFamily="18" charset="0"/>
              </a:rPr>
              <a:t>Qidiruv sohasi uzunligi soha boshidan kerakli songacha (masalan, markazdagi elementgacha) masofa hisoblanadi. Hisoblash element nomeri va qiymatlari bo’yicha amalga oshiriladi,  undan keyin aniqlangan soha uzunligi bilan qiymatlar orasidagi uzunlik ko’paytiriladi va natijaga soha boshining qiymati qo’shilib, qidirilayotgan qiymat aniqlanadi.</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36452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8DF3DBA6-211E-46DE-83D6-CC2D2C113BF3"/>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Каталог"/>
  <p:tag name="ISPRINGCLOUDFOLDERID" val="0"/>
  <p:tag name="ISPRINGCLOUDFOLDERPATH" val="Каталог"/>
  <p:tag name="ISPRING_OUTPUT_FOLDER" val="C:\Users\TATUSF\Dropbox\Ma'lumotlar tuzilmasi"/>
  <p:tag name="ISPRING_PRESENTATION_TITLE" val="16-ma'ruza"/>
  <p:tag name="ISPRING_FIRST_PUBLISH" val="1"/>
  <p:tag name="ISPRING_RESOURCE_PATHS_HASH_2" val="41e129992ebc36e39de646b9174e438ed54ec65"/>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3931</TotalTime>
  <Words>516</Words>
  <Application>Microsoft Office PowerPoint</Application>
  <PresentationFormat>Широкоэкранный</PresentationFormat>
  <Paragraphs>48</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Neris Black</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16-ma'ruza</dc:title>
  <dc:creator>Пользователь Windows</dc:creator>
  <cp:lastModifiedBy>Azex_PC</cp:lastModifiedBy>
  <cp:revision>254</cp:revision>
  <cp:lastPrinted>2017-06-09T05:03:38Z</cp:lastPrinted>
  <dcterms:created xsi:type="dcterms:W3CDTF">2017-02-25T17:34:31Z</dcterms:created>
  <dcterms:modified xsi:type="dcterms:W3CDTF">2020-09-24T21:05:48Z</dcterms:modified>
</cp:coreProperties>
</file>