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Inter SemiBold"/>
      <p:regular r:id="rId35"/>
      <p:bold r:id="rId36"/>
    </p:embeddedFont>
    <p:embeddedFont>
      <p:font typeface="Maven Pro SemiBold"/>
      <p:regular r:id="rId37"/>
      <p:bold r:id="rId38"/>
    </p:embeddedFont>
    <p:embeddedFont>
      <p:font typeface="Inter"/>
      <p:regular r:id="rId39"/>
      <p:bold r:id="rId40"/>
    </p:embeddedFont>
    <p:embeddedFont>
      <p:font typeface="Inter Medium"/>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gxQPVWHaH53xoliUH4GBXYkbKC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bold.fntdata"/><Relationship Id="rId20" Type="http://schemas.openxmlformats.org/officeDocument/2006/relationships/slide" Target="slides/slide15.xml"/><Relationship Id="rId42" Type="http://schemas.openxmlformats.org/officeDocument/2006/relationships/font" Target="fonts/InterMedium-bold.fntdata"/><Relationship Id="rId41" Type="http://schemas.openxmlformats.org/officeDocument/2006/relationships/font" Target="fonts/InterMedium-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InterSemiBold-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avenProSemiBold-regular.fntdata"/><Relationship Id="rId14" Type="http://schemas.openxmlformats.org/officeDocument/2006/relationships/slide" Target="slides/slide9.xml"/><Relationship Id="rId36" Type="http://schemas.openxmlformats.org/officeDocument/2006/relationships/font" Target="fonts/InterSemiBold-bold.fntdata"/><Relationship Id="rId17" Type="http://schemas.openxmlformats.org/officeDocument/2006/relationships/slide" Target="slides/slide12.xml"/><Relationship Id="rId39" Type="http://schemas.openxmlformats.org/officeDocument/2006/relationships/font" Target="fonts/Inter-regular.fntdata"/><Relationship Id="rId16" Type="http://schemas.openxmlformats.org/officeDocument/2006/relationships/slide" Target="slides/slide11.xml"/><Relationship Id="rId38" Type="http://schemas.openxmlformats.org/officeDocument/2006/relationships/font" Target="fonts/MavenPro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b4e73317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3b4e73317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b653455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3b653455f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b653455f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3b653455f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b653455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3b653455f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b653455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3b653455f1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b653455f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3b653455f1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b653455f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3b653455f1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b653455f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3b653455f1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b653455f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3b653455f1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b653455f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3b653455f1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b653455f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3b653455f1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b653455f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3b653455f1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3b653455f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3b653455f1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b727112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13b727112f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b653455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3b653455f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8.png"/><Relationship Id="rId5" Type="http://schemas.openxmlformats.org/officeDocument/2006/relationships/image" Target="../media/image14.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8.png"/><Relationship Id="rId5" Type="http://schemas.openxmlformats.org/officeDocument/2006/relationships/image" Target="../media/image14.png"/><Relationship Id="rId6" Type="http://schemas.openxmlformats.org/officeDocument/2006/relationships/image" Target="../media/image30.png"/><Relationship Id="rId7" Type="http://schemas.openxmlformats.org/officeDocument/2006/relationships/image" Target="../media/image29.png"/><Relationship Id="rId8"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8.png"/><Relationship Id="rId5" Type="http://schemas.openxmlformats.org/officeDocument/2006/relationships/image" Target="../media/image14.png"/><Relationship Id="rId6" Type="http://schemas.openxmlformats.org/officeDocument/2006/relationships/image" Target="../media/image35.png"/><Relationship Id="rId7" Type="http://schemas.openxmlformats.org/officeDocument/2006/relationships/image" Target="../media/image33.png"/><Relationship Id="rId8"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teyang/singapore-hdb-flat-resale-prices-19902020"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id.wikipedia.org/w/index.php?title=Kementerian_Pembangunan_Negara_(Singapura)&amp;action=edit&amp;redlink=1" TargetMode="External"/><Relationship Id="rId4" Type="http://schemas.openxmlformats.org/officeDocument/2006/relationships/hyperlink" Target="https://id.wikipedia.org/wiki/1960-an" TargetMode="External"/><Relationship Id="rId5" Type="http://schemas.openxmlformats.org/officeDocument/2006/relationships/hyperlink" Target="https://id.wikipedia.org/wiki/Dolar_Singapura" TargetMode="External"/><Relationship Id="rId6" Type="http://schemas.openxmlformats.org/officeDocument/2006/relationships/image" Target="../media/image3.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2</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Diajeng Ciptaning Ayu</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Yusuf Kamal</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Sinta Asanah</a:t>
            </a:r>
            <a:endParaRPr sz="1800">
              <a:solidFill>
                <a:schemeClr val="lt1"/>
              </a:solidFill>
              <a:latin typeface="Inter SemiBold"/>
              <a:ea typeface="Inter SemiBold"/>
              <a:cs typeface="Inter SemiBold"/>
              <a:sym typeface="Inter SemiBold"/>
            </a:endParaRPr>
          </a:p>
        </p:txBody>
      </p:sp>
      <p:sp>
        <p:nvSpPr>
          <p:cNvPr id="58" name="Google Shape;58;p1"/>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
          <p:cNvGrpSpPr/>
          <p:nvPr/>
        </p:nvGrpSpPr>
        <p:grpSpPr>
          <a:xfrm>
            <a:off x="384040" y="392237"/>
            <a:ext cx="2423786" cy="634878"/>
            <a:chOff x="384019" y="392240"/>
            <a:chExt cx="2701500" cy="707700"/>
          </a:xfrm>
        </p:grpSpPr>
        <p:sp>
          <p:nvSpPr>
            <p:cNvPr id="62" name="Google Shape;62;p1"/>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3b4e733174_0_25"/>
          <p:cNvSpPr txBox="1"/>
          <p:nvPr>
            <p:ph idx="1" type="body"/>
          </p:nvPr>
        </p:nvSpPr>
        <p:spPr>
          <a:xfrm>
            <a:off x="5256525" y="1839925"/>
            <a:ext cx="3617400" cy="2304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350">
                <a:solidFill>
                  <a:schemeClr val="dk1"/>
                </a:solidFill>
                <a:highlight>
                  <a:srgbClr val="FFFFFE"/>
                </a:highlight>
                <a:latin typeface="Inter"/>
                <a:ea typeface="Inter"/>
                <a:cs typeface="Inter"/>
                <a:sym typeface="Inter"/>
              </a:rPr>
              <a:t>Berdasarkan nilai korelasi untuk variabel numerik, terlihat bahwa </a:t>
            </a:r>
            <a:r>
              <a:rPr lang="en" sz="1350">
                <a:solidFill>
                  <a:srgbClr val="001080"/>
                </a:solidFill>
                <a:highlight>
                  <a:srgbClr val="FFFFFE"/>
                </a:highlight>
                <a:latin typeface="Inter"/>
                <a:ea typeface="Inter"/>
                <a:cs typeface="Inter"/>
                <a:sym typeface="Inter"/>
              </a:rPr>
              <a:t>`resale_price`</a:t>
            </a:r>
            <a:r>
              <a:rPr lang="en" sz="1350">
                <a:solidFill>
                  <a:schemeClr val="dk1"/>
                </a:solidFill>
                <a:highlight>
                  <a:srgbClr val="FFFFFE"/>
                </a:highlight>
                <a:latin typeface="Inter"/>
                <a:ea typeface="Inter"/>
                <a:cs typeface="Inter"/>
                <a:sym typeface="Inter"/>
              </a:rPr>
              <a:t> dengan </a:t>
            </a:r>
            <a:r>
              <a:rPr lang="en" sz="1350">
                <a:solidFill>
                  <a:srgbClr val="001080"/>
                </a:solidFill>
                <a:highlight>
                  <a:srgbClr val="FFFFFE"/>
                </a:highlight>
                <a:latin typeface="Inter"/>
                <a:ea typeface="Inter"/>
                <a:cs typeface="Inter"/>
                <a:sym typeface="Inter"/>
              </a:rPr>
              <a:t>`lease_commence_date`</a:t>
            </a:r>
            <a:r>
              <a:rPr lang="en" sz="1350">
                <a:solidFill>
                  <a:schemeClr val="dk1"/>
                </a:solidFill>
                <a:highlight>
                  <a:srgbClr val="FFFFFE"/>
                </a:highlight>
                <a:latin typeface="Inter"/>
                <a:ea typeface="Inter"/>
                <a:cs typeface="Inter"/>
                <a:sym typeface="Inter"/>
              </a:rPr>
              <a:t> memiliki nilai korelasi yang searah atau positif dengan nilai korelasi sebesar 0.55. </a:t>
            </a:r>
            <a:endParaRPr sz="135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350">
                <a:solidFill>
                  <a:schemeClr val="dk1"/>
                </a:solidFill>
                <a:highlight>
                  <a:srgbClr val="FFFFFE"/>
                </a:highlight>
                <a:latin typeface="Inter"/>
                <a:ea typeface="Inter"/>
                <a:cs typeface="Inter"/>
                <a:sym typeface="Inter"/>
              </a:rPr>
              <a:t>Artinya </a:t>
            </a:r>
            <a:r>
              <a:rPr lang="en" sz="1350">
                <a:solidFill>
                  <a:srgbClr val="001080"/>
                </a:solidFill>
                <a:highlight>
                  <a:srgbClr val="FFFFFE"/>
                </a:highlight>
                <a:latin typeface="Inter"/>
                <a:ea typeface="Inter"/>
                <a:cs typeface="Inter"/>
                <a:sym typeface="Inter"/>
              </a:rPr>
              <a:t>`resale_price`</a:t>
            </a:r>
            <a:r>
              <a:rPr lang="en" sz="1350">
                <a:solidFill>
                  <a:schemeClr val="dk1"/>
                </a:solidFill>
                <a:highlight>
                  <a:srgbClr val="FFFFFE"/>
                </a:highlight>
                <a:latin typeface="Inter"/>
                <a:ea typeface="Inter"/>
                <a:cs typeface="Inter"/>
                <a:sym typeface="Inter"/>
              </a:rPr>
              <a:t> dengan </a:t>
            </a:r>
            <a:r>
              <a:rPr lang="en" sz="1350">
                <a:solidFill>
                  <a:srgbClr val="001080"/>
                </a:solidFill>
                <a:highlight>
                  <a:srgbClr val="FFFFFE"/>
                </a:highlight>
                <a:latin typeface="Inter"/>
                <a:ea typeface="Inter"/>
                <a:cs typeface="Inter"/>
                <a:sym typeface="Inter"/>
              </a:rPr>
              <a:t>`lease_ commence_date`</a:t>
            </a:r>
            <a:r>
              <a:rPr lang="en" sz="1350">
                <a:solidFill>
                  <a:schemeClr val="dk1"/>
                </a:solidFill>
                <a:highlight>
                  <a:srgbClr val="FFFFFE"/>
                </a:highlight>
                <a:latin typeface="Inter"/>
                <a:ea typeface="Inter"/>
                <a:cs typeface="Inter"/>
                <a:sym typeface="Inter"/>
              </a:rPr>
              <a:t> memiliki hubungan yang kuat.</a:t>
            </a:r>
            <a:endParaRPr sz="1350">
              <a:solidFill>
                <a:schemeClr val="dk1"/>
              </a:solidFill>
              <a:highlight>
                <a:srgbClr val="FFFFFE"/>
              </a:highlight>
              <a:latin typeface="Inter"/>
              <a:ea typeface="Inter"/>
              <a:cs typeface="Inter"/>
              <a:sym typeface="Inter"/>
            </a:endParaRPr>
          </a:p>
        </p:txBody>
      </p:sp>
      <p:sp>
        <p:nvSpPr>
          <p:cNvPr id="183" name="Google Shape;183;g13b4e733174_0_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4" name="Google Shape;184;g13b4e733174_0_25"/>
          <p:cNvGrpSpPr/>
          <p:nvPr/>
        </p:nvGrpSpPr>
        <p:grpSpPr>
          <a:xfrm>
            <a:off x="7503019" y="95797"/>
            <a:ext cx="1516771" cy="323122"/>
            <a:chOff x="400885" y="325214"/>
            <a:chExt cx="2298835" cy="489727"/>
          </a:xfrm>
        </p:grpSpPr>
        <p:pic>
          <p:nvPicPr>
            <p:cNvPr id="185" name="Google Shape;185;g13b4e733174_0_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6" name="Google Shape;186;g13b4e733174_0_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87" name="Google Shape;187;g13b4e733174_0_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88" name="Google Shape;188;g13b4e733174_0_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89" name="Google Shape;189;g13b4e733174_0_2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90" name="Google Shape;190;g13b4e733174_0_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91" name="Google Shape;191;g13b4e733174_0_25"/>
          <p:cNvPicPr preferRelativeResize="0"/>
          <p:nvPr/>
        </p:nvPicPr>
        <p:blipFill>
          <a:blip r:embed="rId5">
            <a:alphaModFix/>
          </a:blip>
          <a:stretch>
            <a:fillRect/>
          </a:stretch>
        </p:blipFill>
        <p:spPr>
          <a:xfrm>
            <a:off x="311700" y="1911713"/>
            <a:ext cx="4793476" cy="21613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ph idx="1" type="body"/>
          </p:nvPr>
        </p:nvSpPr>
        <p:spPr>
          <a:xfrm>
            <a:off x="4746000" y="2336650"/>
            <a:ext cx="4046100" cy="12831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Berdasarkan</a:t>
            </a:r>
            <a:r>
              <a:rPr b="1" lang="en" sz="1400">
                <a:solidFill>
                  <a:schemeClr val="dk1"/>
                </a:solidFill>
                <a:highlight>
                  <a:srgbClr val="FFFFFE"/>
                </a:highlight>
                <a:latin typeface="Inter"/>
                <a:ea typeface="Inter"/>
                <a:cs typeface="Inter"/>
                <a:sym typeface="Inter"/>
              </a:rPr>
              <a:t> </a:t>
            </a:r>
            <a:r>
              <a:rPr lang="en" sz="1400">
                <a:solidFill>
                  <a:schemeClr val="dk1"/>
                </a:solidFill>
                <a:highlight>
                  <a:srgbClr val="FFFFFE"/>
                </a:highlight>
                <a:latin typeface="Inter"/>
                <a:ea typeface="Inter"/>
                <a:cs typeface="Inter"/>
                <a:sym typeface="Inter"/>
              </a:rPr>
              <a:t>Barplot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dengan </a:t>
            </a:r>
            <a:r>
              <a:rPr lang="en" sz="1400">
                <a:solidFill>
                  <a:srgbClr val="001080"/>
                </a:solidFill>
                <a:highlight>
                  <a:srgbClr val="FFFFFE"/>
                </a:highlight>
                <a:latin typeface="Inter"/>
                <a:ea typeface="Inter"/>
                <a:cs typeface="Inter"/>
                <a:sym typeface="Inter"/>
              </a:rPr>
              <a:t>`town`</a:t>
            </a:r>
            <a:r>
              <a:rPr lang="en" sz="1400">
                <a:solidFill>
                  <a:schemeClr val="dk1"/>
                </a:solidFill>
                <a:highlight>
                  <a:srgbClr val="FFFFFE"/>
                </a:highlight>
                <a:latin typeface="Inter"/>
                <a:ea typeface="Inter"/>
                <a:cs typeface="Inter"/>
                <a:sym typeface="Inter"/>
              </a:rPr>
              <a:t>,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tertinggi berada di kota BUKIT MERAH dan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terendah berada di kota JURONG EAST.</a:t>
            </a:r>
            <a:endParaRPr sz="1400">
              <a:solidFill>
                <a:srgbClr val="282828"/>
              </a:solidFill>
              <a:latin typeface="Inter"/>
              <a:ea typeface="Inter"/>
              <a:cs typeface="Inter"/>
              <a:sym typeface="Inter"/>
            </a:endParaRPr>
          </a:p>
        </p:txBody>
      </p:sp>
      <p:sp>
        <p:nvSpPr>
          <p:cNvPr id="197" name="Google Shape;197;p1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98" name="Google Shape;198;p10"/>
          <p:cNvGrpSpPr/>
          <p:nvPr/>
        </p:nvGrpSpPr>
        <p:grpSpPr>
          <a:xfrm>
            <a:off x="7503019" y="95797"/>
            <a:ext cx="1516771" cy="323122"/>
            <a:chOff x="400885" y="325214"/>
            <a:chExt cx="2298835" cy="489727"/>
          </a:xfrm>
        </p:grpSpPr>
        <p:pic>
          <p:nvPicPr>
            <p:cNvPr id="199" name="Google Shape;199;p1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0" name="Google Shape;200;p1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01" name="Google Shape;201;p1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02" name="Google Shape;202;p1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03" name="Google Shape;203;p1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04" name="Google Shape;204;p1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05" name="Google Shape;205;p10"/>
          <p:cNvPicPr preferRelativeResize="0"/>
          <p:nvPr/>
        </p:nvPicPr>
        <p:blipFill>
          <a:blip r:embed="rId5">
            <a:alphaModFix/>
          </a:blip>
          <a:stretch>
            <a:fillRect/>
          </a:stretch>
        </p:blipFill>
        <p:spPr>
          <a:xfrm>
            <a:off x="389925" y="1739850"/>
            <a:ext cx="4271524" cy="248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3b653455f1_0_31"/>
          <p:cNvSpPr txBox="1"/>
          <p:nvPr>
            <p:ph idx="1" type="body"/>
          </p:nvPr>
        </p:nvSpPr>
        <p:spPr>
          <a:xfrm>
            <a:off x="5208600" y="2222717"/>
            <a:ext cx="3583500" cy="1359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Berdasarkan Scatteplot disamping terlihat bahwa persebaran data </a:t>
            </a:r>
            <a:r>
              <a:rPr lang="en" sz="1400">
                <a:solidFill>
                  <a:srgbClr val="001080"/>
                </a:solidFill>
                <a:highlight>
                  <a:srgbClr val="FFFFFE"/>
                </a:highlight>
                <a:latin typeface="Inter"/>
                <a:ea typeface="Inter"/>
                <a:cs typeface="Inter"/>
                <a:sym typeface="Inter"/>
              </a:rPr>
              <a:t>`street_name`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 </a:t>
            </a:r>
            <a:r>
              <a:rPr lang="en" sz="1400">
                <a:solidFill>
                  <a:schemeClr val="dk1"/>
                </a:solidFill>
                <a:highlight>
                  <a:srgbClr val="FFFFFE"/>
                </a:highlight>
                <a:latin typeface="Inter"/>
                <a:ea typeface="Inter"/>
                <a:cs typeface="Inter"/>
                <a:sym typeface="Inter"/>
              </a:rPr>
              <a:t>tidak beraturan dan tidak berpola</a:t>
            </a:r>
            <a:endParaRPr sz="1400">
              <a:solidFill>
                <a:schemeClr val="dk1"/>
              </a:solidFill>
              <a:highlight>
                <a:srgbClr val="FFFFFE"/>
              </a:highlight>
              <a:latin typeface="Inter"/>
              <a:ea typeface="Inter"/>
              <a:cs typeface="Inter"/>
              <a:sym typeface="Inter"/>
            </a:endParaRPr>
          </a:p>
        </p:txBody>
      </p:sp>
      <p:sp>
        <p:nvSpPr>
          <p:cNvPr id="211" name="Google Shape;211;g13b653455f1_0_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2" name="Google Shape;212;g13b653455f1_0_31"/>
          <p:cNvGrpSpPr/>
          <p:nvPr/>
        </p:nvGrpSpPr>
        <p:grpSpPr>
          <a:xfrm>
            <a:off x="7503019" y="95797"/>
            <a:ext cx="1516771" cy="323122"/>
            <a:chOff x="400885" y="325214"/>
            <a:chExt cx="2298835" cy="489727"/>
          </a:xfrm>
        </p:grpSpPr>
        <p:pic>
          <p:nvPicPr>
            <p:cNvPr id="213" name="Google Shape;213;g13b653455f1_0_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4" name="Google Shape;214;g13b653455f1_0_3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5" name="Google Shape;215;g13b653455f1_0_3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16" name="Google Shape;216;g13b653455f1_0_3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7" name="Google Shape;217;g13b653455f1_0_3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18" name="Google Shape;218;g13b653455f1_0_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19" name="Google Shape;219;g13b653455f1_0_31"/>
          <p:cNvPicPr preferRelativeResize="0"/>
          <p:nvPr/>
        </p:nvPicPr>
        <p:blipFill>
          <a:blip r:embed="rId5">
            <a:alphaModFix/>
          </a:blip>
          <a:stretch>
            <a:fillRect/>
          </a:stretch>
        </p:blipFill>
        <p:spPr>
          <a:xfrm>
            <a:off x="418275" y="1573950"/>
            <a:ext cx="4532100" cy="265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3b653455f1_0_48"/>
          <p:cNvSpPr txBox="1"/>
          <p:nvPr>
            <p:ph idx="1" type="body"/>
          </p:nvPr>
        </p:nvSpPr>
        <p:spPr>
          <a:xfrm>
            <a:off x="5095575" y="2223652"/>
            <a:ext cx="3348900" cy="15408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Berdasarkan Scatteplot disamping terlihat bahwa persebaran data </a:t>
            </a:r>
            <a:r>
              <a:rPr lang="en" sz="1400">
                <a:solidFill>
                  <a:srgbClr val="001080"/>
                </a:solidFill>
                <a:highlight>
                  <a:srgbClr val="FFFFFE"/>
                </a:highlight>
                <a:latin typeface="Inter"/>
                <a:ea typeface="Inter"/>
                <a:cs typeface="Inter"/>
                <a:sym typeface="Inter"/>
              </a:rPr>
              <a:t>`remaining_lease`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 price` </a:t>
            </a:r>
            <a:r>
              <a:rPr lang="en" sz="1400">
                <a:solidFill>
                  <a:schemeClr val="dk1"/>
                </a:solidFill>
                <a:highlight>
                  <a:srgbClr val="FFFFFE"/>
                </a:highlight>
                <a:latin typeface="Inter"/>
                <a:ea typeface="Inter"/>
                <a:cs typeface="Inter"/>
                <a:sym typeface="Inter"/>
              </a:rPr>
              <a:t>tidak beraturan dan tidak berpola</a:t>
            </a:r>
            <a:endParaRPr sz="1400">
              <a:solidFill>
                <a:schemeClr val="dk1"/>
              </a:solidFill>
              <a:highlight>
                <a:srgbClr val="FFFFFE"/>
              </a:highlight>
              <a:latin typeface="Inter"/>
              <a:ea typeface="Inter"/>
              <a:cs typeface="Inter"/>
              <a:sym typeface="Inter"/>
            </a:endParaRPr>
          </a:p>
        </p:txBody>
      </p:sp>
      <p:sp>
        <p:nvSpPr>
          <p:cNvPr id="225" name="Google Shape;225;g13b653455f1_0_4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6" name="Google Shape;226;g13b653455f1_0_48"/>
          <p:cNvGrpSpPr/>
          <p:nvPr/>
        </p:nvGrpSpPr>
        <p:grpSpPr>
          <a:xfrm>
            <a:off x="7503019" y="95797"/>
            <a:ext cx="1516771" cy="323122"/>
            <a:chOff x="400885" y="325214"/>
            <a:chExt cx="2298835" cy="489727"/>
          </a:xfrm>
        </p:grpSpPr>
        <p:pic>
          <p:nvPicPr>
            <p:cNvPr id="227" name="Google Shape;227;g13b653455f1_0_4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28" name="Google Shape;228;g13b653455f1_0_4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29" name="Google Shape;229;g13b653455f1_0_4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30" name="Google Shape;230;g13b653455f1_0_4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1" name="Google Shape;231;g13b653455f1_0_4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2" name="Google Shape;232;g13b653455f1_0_4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3" name="Google Shape;233;g13b653455f1_0_48"/>
          <p:cNvPicPr preferRelativeResize="0"/>
          <p:nvPr/>
        </p:nvPicPr>
        <p:blipFill>
          <a:blip r:embed="rId5">
            <a:alphaModFix/>
          </a:blip>
          <a:stretch>
            <a:fillRect/>
          </a:stretch>
        </p:blipFill>
        <p:spPr>
          <a:xfrm>
            <a:off x="610450" y="1739850"/>
            <a:ext cx="4199575" cy="25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3b653455f1_0_63"/>
          <p:cNvSpPr txBox="1"/>
          <p:nvPr>
            <p:ph idx="1" type="body"/>
          </p:nvPr>
        </p:nvSpPr>
        <p:spPr>
          <a:xfrm>
            <a:off x="5231225" y="1588276"/>
            <a:ext cx="3348900" cy="2562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disamping terlihat bahwa data </a:t>
            </a:r>
            <a:r>
              <a:rPr lang="en" sz="1400">
                <a:solidFill>
                  <a:srgbClr val="001080"/>
                </a:solidFill>
                <a:highlight>
                  <a:srgbClr val="FFFFFE"/>
                </a:highlight>
                <a:latin typeface="Inter"/>
                <a:ea typeface="Inter"/>
                <a:cs typeface="Inter"/>
                <a:sym typeface="Inter"/>
              </a:rPr>
              <a:t>`remaining_lease`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cenderung saling tumpang tindih sehingga tidak menujukkan persebaran yang signifikan. Oleh karena itu, tidak cocok untuk dijadikan sebagai variabel prediktor.</a:t>
            </a:r>
            <a:endParaRPr sz="1400">
              <a:solidFill>
                <a:schemeClr val="dk1"/>
              </a:solidFill>
              <a:highlight>
                <a:srgbClr val="FFFFFE"/>
              </a:highlight>
              <a:latin typeface="Inter"/>
              <a:ea typeface="Inter"/>
              <a:cs typeface="Inter"/>
              <a:sym typeface="Inter"/>
            </a:endParaRPr>
          </a:p>
        </p:txBody>
      </p:sp>
      <p:sp>
        <p:nvSpPr>
          <p:cNvPr id="239" name="Google Shape;239;g13b653455f1_0_6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40" name="Google Shape;240;g13b653455f1_0_63"/>
          <p:cNvGrpSpPr/>
          <p:nvPr/>
        </p:nvGrpSpPr>
        <p:grpSpPr>
          <a:xfrm>
            <a:off x="7503019" y="95797"/>
            <a:ext cx="1516771" cy="323122"/>
            <a:chOff x="400885" y="325214"/>
            <a:chExt cx="2298835" cy="489727"/>
          </a:xfrm>
        </p:grpSpPr>
        <p:pic>
          <p:nvPicPr>
            <p:cNvPr id="241" name="Google Shape;241;g13b653455f1_0_6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42" name="Google Shape;242;g13b653455f1_0_6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43" name="Google Shape;243;g13b653455f1_0_6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44" name="Google Shape;244;g13b653455f1_0_6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45" name="Google Shape;245;g13b653455f1_0_63"/>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46" name="Google Shape;246;g13b653455f1_0_6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47" name="Google Shape;247;g13b653455f1_0_63"/>
          <p:cNvPicPr preferRelativeResize="0"/>
          <p:nvPr/>
        </p:nvPicPr>
        <p:blipFill>
          <a:blip r:embed="rId5">
            <a:alphaModFix/>
          </a:blip>
          <a:stretch>
            <a:fillRect/>
          </a:stretch>
        </p:blipFill>
        <p:spPr>
          <a:xfrm>
            <a:off x="628200" y="1588275"/>
            <a:ext cx="4317451" cy="25629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3b653455f1_0_84"/>
          <p:cNvSpPr txBox="1"/>
          <p:nvPr>
            <p:ph idx="1" type="body"/>
          </p:nvPr>
        </p:nvSpPr>
        <p:spPr>
          <a:xfrm>
            <a:off x="5208625" y="1536076"/>
            <a:ext cx="3348900" cy="2721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diatas terlihat bahwa variabel </a:t>
            </a:r>
            <a:r>
              <a:rPr lang="en" sz="1400">
                <a:solidFill>
                  <a:srgbClr val="001080"/>
                </a:solidFill>
                <a:highlight>
                  <a:srgbClr val="FFFFFE"/>
                </a:highlight>
                <a:latin typeface="Inter"/>
                <a:ea typeface="Inter"/>
                <a:cs typeface="Inter"/>
                <a:sym typeface="Inter"/>
              </a:rPr>
              <a:t>`town`</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 price`</a:t>
            </a:r>
            <a:r>
              <a:rPr lang="en" sz="1400">
                <a:solidFill>
                  <a:schemeClr val="dk1"/>
                </a:solidFill>
                <a:highlight>
                  <a:srgbClr val="FFFFFE"/>
                </a:highlight>
                <a:latin typeface="Inter"/>
                <a:ea typeface="Inter"/>
                <a:cs typeface="Inter"/>
                <a:sym typeface="Inter"/>
              </a:rPr>
              <a:t> memiliki pola yang beberapa boxplotnya cukup berbeda dengan boxplot yang lain sehingga beberapa boxplotnya tidak saling tumpang tindih. Oleh karena itu, varibel </a:t>
            </a:r>
            <a:r>
              <a:rPr lang="en" sz="1400">
                <a:solidFill>
                  <a:srgbClr val="001080"/>
                </a:solidFill>
                <a:highlight>
                  <a:srgbClr val="FFFFFE"/>
                </a:highlight>
                <a:latin typeface="Inter"/>
                <a:ea typeface="Inter"/>
                <a:cs typeface="Inter"/>
                <a:sym typeface="Inter"/>
              </a:rPr>
              <a:t>`town`</a:t>
            </a:r>
            <a:r>
              <a:rPr lang="en" sz="1400">
                <a:solidFill>
                  <a:schemeClr val="dk1"/>
                </a:solidFill>
                <a:highlight>
                  <a:srgbClr val="FFFFFE"/>
                </a:highlight>
                <a:latin typeface="Inter"/>
                <a:ea typeface="Inter"/>
                <a:cs typeface="Inter"/>
                <a:sym typeface="Inter"/>
              </a:rPr>
              <a:t> dapat dijadikan sebagai variabel prediktor.</a:t>
            </a:r>
            <a:endParaRPr sz="1400">
              <a:solidFill>
                <a:schemeClr val="dk1"/>
              </a:solidFill>
              <a:highlight>
                <a:srgbClr val="FFFFFE"/>
              </a:highlight>
              <a:latin typeface="Inter"/>
              <a:ea typeface="Inter"/>
              <a:cs typeface="Inter"/>
              <a:sym typeface="Inter"/>
            </a:endParaRPr>
          </a:p>
        </p:txBody>
      </p:sp>
      <p:sp>
        <p:nvSpPr>
          <p:cNvPr id="253" name="Google Shape;253;g13b653455f1_0_8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4" name="Google Shape;254;g13b653455f1_0_84"/>
          <p:cNvGrpSpPr/>
          <p:nvPr/>
        </p:nvGrpSpPr>
        <p:grpSpPr>
          <a:xfrm>
            <a:off x="7503019" y="95797"/>
            <a:ext cx="1516771" cy="323122"/>
            <a:chOff x="400885" y="325214"/>
            <a:chExt cx="2298835" cy="489727"/>
          </a:xfrm>
        </p:grpSpPr>
        <p:pic>
          <p:nvPicPr>
            <p:cNvPr id="255" name="Google Shape;255;g13b653455f1_0_8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56" name="Google Shape;256;g13b653455f1_0_8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57" name="Google Shape;257;g13b653455f1_0_8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58" name="Google Shape;258;g13b653455f1_0_8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59" name="Google Shape;259;g13b653455f1_0_8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60" name="Google Shape;260;g13b653455f1_0_8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61" name="Google Shape;261;g13b653455f1_0_84"/>
          <p:cNvPicPr preferRelativeResize="0"/>
          <p:nvPr/>
        </p:nvPicPr>
        <p:blipFill>
          <a:blip r:embed="rId5">
            <a:alphaModFix/>
          </a:blip>
          <a:stretch>
            <a:fillRect/>
          </a:stretch>
        </p:blipFill>
        <p:spPr>
          <a:xfrm>
            <a:off x="458825" y="1590700"/>
            <a:ext cx="4429341" cy="261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3b653455f1_0_100"/>
          <p:cNvSpPr txBox="1"/>
          <p:nvPr>
            <p:ph idx="1" type="body"/>
          </p:nvPr>
        </p:nvSpPr>
        <p:spPr>
          <a:xfrm>
            <a:off x="4793075" y="1536075"/>
            <a:ext cx="3809700" cy="27219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diatas terlihat bahwa data </a:t>
            </a:r>
            <a:r>
              <a:rPr lang="en" sz="1400">
                <a:solidFill>
                  <a:srgbClr val="001080"/>
                </a:solidFill>
                <a:highlight>
                  <a:srgbClr val="FFFFFE"/>
                </a:highlight>
                <a:latin typeface="Inter"/>
                <a:ea typeface="Inter"/>
                <a:cs typeface="Inter"/>
                <a:sym typeface="Inter"/>
              </a:rPr>
              <a:t>`storey_range`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memiliki pola boxplot berbeda. </a:t>
            </a:r>
            <a:endParaRPr sz="14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400">
                <a:solidFill>
                  <a:srgbClr val="0000FF"/>
                </a:solidFill>
                <a:highlight>
                  <a:srgbClr val="FFFFFE"/>
                </a:highlight>
                <a:latin typeface="Inter"/>
                <a:ea typeface="Inter"/>
                <a:cs typeface="Inter"/>
                <a:sym typeface="Inter"/>
              </a:rPr>
              <a:t>1. </a:t>
            </a:r>
            <a:r>
              <a:rPr lang="en" sz="1400">
                <a:solidFill>
                  <a:schemeClr val="dk1"/>
                </a:solidFill>
                <a:highlight>
                  <a:srgbClr val="FFFFFE"/>
                </a:highlight>
                <a:latin typeface="Inter"/>
                <a:ea typeface="Inter"/>
                <a:cs typeface="Inter"/>
                <a:sym typeface="Inter"/>
              </a:rPr>
              <a:t>Boxplot tidak saling tumpang tindih seperti boxplot </a:t>
            </a:r>
            <a:r>
              <a:rPr lang="en" sz="1400">
                <a:solidFill>
                  <a:srgbClr val="001080"/>
                </a:solidFill>
                <a:highlight>
                  <a:srgbClr val="FFFFFE"/>
                </a:highlight>
                <a:latin typeface="Inter"/>
                <a:ea typeface="Inter"/>
                <a:cs typeface="Inter"/>
                <a:sym typeface="Inter"/>
              </a:rPr>
              <a:t>`storey_range`</a:t>
            </a:r>
            <a:r>
              <a:rPr lang="en" sz="1400">
                <a:solidFill>
                  <a:schemeClr val="dk1"/>
                </a:solidFill>
                <a:highlight>
                  <a:srgbClr val="FFFFFE"/>
                </a:highlight>
                <a:latin typeface="Inter"/>
                <a:ea typeface="Inter"/>
                <a:cs typeface="Inter"/>
                <a:sym typeface="Inter"/>
              </a:rPr>
              <a:t> (37 to 39) dan (28 to 30).</a:t>
            </a:r>
            <a:endParaRPr sz="14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400">
                <a:solidFill>
                  <a:srgbClr val="0000FF"/>
                </a:solidFill>
                <a:highlight>
                  <a:srgbClr val="FFFFFE"/>
                </a:highlight>
                <a:latin typeface="Inter"/>
                <a:ea typeface="Inter"/>
                <a:cs typeface="Inter"/>
                <a:sym typeface="Inter"/>
              </a:rPr>
              <a:t>2. </a:t>
            </a:r>
            <a:r>
              <a:rPr lang="en" sz="1400">
                <a:solidFill>
                  <a:schemeClr val="dk1"/>
                </a:solidFill>
                <a:highlight>
                  <a:srgbClr val="FFFFFE"/>
                </a:highlight>
                <a:latin typeface="Inter"/>
                <a:ea typeface="Inter"/>
                <a:cs typeface="Inter"/>
                <a:sym typeface="Inter"/>
              </a:rPr>
              <a:t>Boxplot yang saling tumpang tindih tetapi data </a:t>
            </a:r>
            <a:r>
              <a:rPr lang="en" sz="1400">
                <a:solidFill>
                  <a:srgbClr val="001080"/>
                </a:solidFill>
                <a:highlight>
                  <a:srgbClr val="FFFFFE"/>
                </a:highlight>
                <a:latin typeface="Inter"/>
                <a:ea typeface="Inter"/>
                <a:cs typeface="Inter"/>
                <a:sym typeface="Inter"/>
              </a:rPr>
              <a:t>`storey_range`</a:t>
            </a:r>
            <a:r>
              <a:rPr lang="en" sz="1400">
                <a:solidFill>
                  <a:schemeClr val="dk1"/>
                </a:solidFill>
                <a:highlight>
                  <a:srgbClr val="FFFFFE"/>
                </a:highlight>
                <a:latin typeface="Inter"/>
                <a:ea typeface="Inter"/>
                <a:cs typeface="Inter"/>
                <a:sym typeface="Inter"/>
              </a:rPr>
              <a:t> masih cukup untuk dijadikan sebagai variabel prediktor.</a:t>
            </a:r>
            <a:endParaRPr sz="1400">
              <a:solidFill>
                <a:schemeClr val="dk1"/>
              </a:solidFill>
              <a:highlight>
                <a:srgbClr val="FFFFFE"/>
              </a:highlight>
              <a:latin typeface="Inter"/>
              <a:ea typeface="Inter"/>
              <a:cs typeface="Inter"/>
              <a:sym typeface="Inter"/>
            </a:endParaRPr>
          </a:p>
        </p:txBody>
      </p:sp>
      <p:sp>
        <p:nvSpPr>
          <p:cNvPr id="267" name="Google Shape;267;g13b653455f1_0_10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68" name="Google Shape;268;g13b653455f1_0_100"/>
          <p:cNvGrpSpPr/>
          <p:nvPr/>
        </p:nvGrpSpPr>
        <p:grpSpPr>
          <a:xfrm>
            <a:off x="7503019" y="95797"/>
            <a:ext cx="1516771" cy="323122"/>
            <a:chOff x="400885" y="325214"/>
            <a:chExt cx="2298835" cy="489727"/>
          </a:xfrm>
        </p:grpSpPr>
        <p:pic>
          <p:nvPicPr>
            <p:cNvPr id="269" name="Google Shape;269;g13b653455f1_0_10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0" name="Google Shape;270;g13b653455f1_0_10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1" name="Google Shape;271;g13b653455f1_0_10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72" name="Google Shape;272;g13b653455f1_0_10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3" name="Google Shape;273;g13b653455f1_0_10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74" name="Google Shape;274;g13b653455f1_0_10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75" name="Google Shape;275;g13b653455f1_0_100"/>
          <p:cNvPicPr preferRelativeResize="0"/>
          <p:nvPr/>
        </p:nvPicPr>
        <p:blipFill>
          <a:blip r:embed="rId5">
            <a:alphaModFix/>
          </a:blip>
          <a:stretch>
            <a:fillRect/>
          </a:stretch>
        </p:blipFill>
        <p:spPr>
          <a:xfrm>
            <a:off x="491525" y="1568275"/>
            <a:ext cx="3962400" cy="2657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3b653455f1_0_115"/>
          <p:cNvSpPr txBox="1"/>
          <p:nvPr>
            <p:ph idx="1" type="body"/>
          </p:nvPr>
        </p:nvSpPr>
        <p:spPr>
          <a:xfrm>
            <a:off x="4815675" y="1969413"/>
            <a:ext cx="3809700" cy="18552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diatas terlihat bahwa variabel </a:t>
            </a:r>
            <a:r>
              <a:rPr lang="en" sz="1400">
                <a:solidFill>
                  <a:srgbClr val="001080"/>
                </a:solidFill>
                <a:highlight>
                  <a:srgbClr val="FFFFFE"/>
                </a:highlight>
                <a:latin typeface="Inter"/>
                <a:ea typeface="Inter"/>
                <a:cs typeface="Inter"/>
                <a:sym typeface="Inter"/>
              </a:rPr>
              <a:t>`street_name`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cenderung saling tumpang tindih dan tidak menujukkan persebaran yang signifikan sehingga tidak cocok untuk dijadikan sebagai variabel prediktor</a:t>
            </a:r>
            <a:endParaRPr sz="1400">
              <a:solidFill>
                <a:schemeClr val="dk1"/>
              </a:solidFill>
              <a:highlight>
                <a:srgbClr val="FFFFFE"/>
              </a:highlight>
              <a:latin typeface="Inter"/>
              <a:ea typeface="Inter"/>
              <a:cs typeface="Inter"/>
              <a:sym typeface="Inter"/>
            </a:endParaRPr>
          </a:p>
        </p:txBody>
      </p:sp>
      <p:sp>
        <p:nvSpPr>
          <p:cNvPr id="281" name="Google Shape;281;g13b653455f1_0_1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82" name="Google Shape;282;g13b653455f1_0_115"/>
          <p:cNvGrpSpPr/>
          <p:nvPr/>
        </p:nvGrpSpPr>
        <p:grpSpPr>
          <a:xfrm>
            <a:off x="7503019" y="95797"/>
            <a:ext cx="1516771" cy="323122"/>
            <a:chOff x="400885" y="325214"/>
            <a:chExt cx="2298835" cy="489727"/>
          </a:xfrm>
        </p:grpSpPr>
        <p:pic>
          <p:nvPicPr>
            <p:cNvPr id="283" name="Google Shape;283;g13b653455f1_0_11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84" name="Google Shape;284;g13b653455f1_0_11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85" name="Google Shape;285;g13b653455f1_0_11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86" name="Google Shape;286;g13b653455f1_0_11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87" name="Google Shape;287;g13b653455f1_0_11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88" name="Google Shape;288;g13b653455f1_0_1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89" name="Google Shape;289;g13b653455f1_0_115"/>
          <p:cNvPicPr preferRelativeResize="0"/>
          <p:nvPr/>
        </p:nvPicPr>
        <p:blipFill>
          <a:blip r:embed="rId5">
            <a:alphaModFix/>
          </a:blip>
          <a:stretch>
            <a:fillRect/>
          </a:stretch>
        </p:blipFill>
        <p:spPr>
          <a:xfrm>
            <a:off x="435050" y="1659038"/>
            <a:ext cx="4321875" cy="247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3b653455f1_0_130"/>
          <p:cNvSpPr txBox="1"/>
          <p:nvPr>
            <p:ph idx="1" type="body"/>
          </p:nvPr>
        </p:nvSpPr>
        <p:spPr>
          <a:xfrm>
            <a:off x="4838325" y="1969413"/>
            <a:ext cx="4047000" cy="18552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disamping terlihat bahwa variabel </a:t>
            </a:r>
            <a:r>
              <a:rPr lang="en" sz="1400">
                <a:solidFill>
                  <a:srgbClr val="001080"/>
                </a:solidFill>
                <a:highlight>
                  <a:srgbClr val="FFFFFE"/>
                </a:highlight>
                <a:latin typeface="Inter"/>
                <a:ea typeface="Inter"/>
                <a:cs typeface="Inter"/>
                <a:sym typeface="Inter"/>
              </a:rPr>
              <a:t>`month`</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cenderung saling tumpang tindih dan tidak menujukkan persebaran yang signifikan sehingga tidak cocok untuk dijadikan sebagai variabel prediktor.</a:t>
            </a:r>
            <a:endParaRPr sz="1400">
              <a:solidFill>
                <a:schemeClr val="dk1"/>
              </a:solidFill>
              <a:highlight>
                <a:srgbClr val="FFFFFE"/>
              </a:highlight>
              <a:latin typeface="Inter"/>
              <a:ea typeface="Inter"/>
              <a:cs typeface="Inter"/>
              <a:sym typeface="Inter"/>
            </a:endParaRPr>
          </a:p>
        </p:txBody>
      </p:sp>
      <p:sp>
        <p:nvSpPr>
          <p:cNvPr id="295" name="Google Shape;295;g13b653455f1_0_1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6" name="Google Shape;296;g13b653455f1_0_130"/>
          <p:cNvGrpSpPr/>
          <p:nvPr/>
        </p:nvGrpSpPr>
        <p:grpSpPr>
          <a:xfrm>
            <a:off x="7503019" y="95797"/>
            <a:ext cx="1516771" cy="323122"/>
            <a:chOff x="400885" y="325214"/>
            <a:chExt cx="2298835" cy="489727"/>
          </a:xfrm>
        </p:grpSpPr>
        <p:pic>
          <p:nvPicPr>
            <p:cNvPr id="297" name="Google Shape;297;g13b653455f1_0_1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98" name="Google Shape;298;g13b653455f1_0_13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99" name="Google Shape;299;g13b653455f1_0_13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00" name="Google Shape;300;g13b653455f1_0_13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01" name="Google Shape;301;g13b653455f1_0_13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02" name="Google Shape;302;g13b653455f1_0_1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03" name="Google Shape;303;g13b653455f1_0_130"/>
          <p:cNvPicPr preferRelativeResize="0"/>
          <p:nvPr/>
        </p:nvPicPr>
        <p:blipFill>
          <a:blip r:embed="rId5">
            <a:alphaModFix/>
          </a:blip>
          <a:stretch>
            <a:fillRect/>
          </a:stretch>
        </p:blipFill>
        <p:spPr>
          <a:xfrm>
            <a:off x="751500" y="1568275"/>
            <a:ext cx="3914775" cy="265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3b653455f1_0_145"/>
          <p:cNvSpPr txBox="1"/>
          <p:nvPr>
            <p:ph idx="1" type="body"/>
          </p:nvPr>
        </p:nvSpPr>
        <p:spPr>
          <a:xfrm>
            <a:off x="531300" y="3717038"/>
            <a:ext cx="8037600" cy="9063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Pada boxplot diatas terlihat bahwa variabel </a:t>
            </a:r>
            <a:r>
              <a:rPr lang="en" sz="1400">
                <a:solidFill>
                  <a:srgbClr val="001080"/>
                </a:solidFill>
                <a:highlight>
                  <a:srgbClr val="FFFFFE"/>
                </a:highlight>
                <a:latin typeface="Inter"/>
                <a:ea typeface="Inter"/>
                <a:cs typeface="Inter"/>
                <a:sym typeface="Inter"/>
              </a:rPr>
              <a:t>`flat_type`</a:t>
            </a:r>
            <a:r>
              <a:rPr lang="en" sz="1400">
                <a:solidFill>
                  <a:schemeClr val="dk1"/>
                </a:solidFill>
                <a:highlight>
                  <a:srgbClr val="FFFFFE"/>
                </a:highlight>
                <a:latin typeface="Inter"/>
                <a:ea typeface="Inter"/>
                <a:cs typeface="Inter"/>
                <a:sym typeface="Inter"/>
              </a:rPr>
              <a:t> terhadap </a:t>
            </a:r>
            <a:r>
              <a:rPr lang="en" sz="1400">
                <a:solidFill>
                  <a:srgbClr val="001080"/>
                </a:solidFill>
                <a:highlight>
                  <a:srgbClr val="FFFFFE"/>
                </a:highlight>
                <a:latin typeface="Inter"/>
                <a:ea typeface="Inter"/>
                <a:cs typeface="Inter"/>
                <a:sym typeface="Inter"/>
              </a:rPr>
              <a:t>`resale_ price`</a:t>
            </a:r>
            <a:r>
              <a:rPr lang="en" sz="1400">
                <a:solidFill>
                  <a:schemeClr val="dk1"/>
                </a:solidFill>
                <a:highlight>
                  <a:srgbClr val="FFFFFE"/>
                </a:highlight>
                <a:latin typeface="Inter"/>
                <a:ea typeface="Inter"/>
                <a:cs typeface="Inter"/>
                <a:sym typeface="Inter"/>
              </a:rPr>
              <a:t> dan </a:t>
            </a:r>
            <a:r>
              <a:rPr lang="en" sz="1400">
                <a:solidFill>
                  <a:srgbClr val="001080"/>
                </a:solidFill>
                <a:highlight>
                  <a:srgbClr val="FFFFFE"/>
                </a:highlight>
                <a:latin typeface="Inter"/>
                <a:ea typeface="Inter"/>
                <a:cs typeface="Inter"/>
                <a:sym typeface="Inter"/>
              </a:rPr>
              <a:t>`flat_model`</a:t>
            </a:r>
            <a:r>
              <a:rPr lang="en" sz="1400">
                <a:solidFill>
                  <a:schemeClr val="dk1"/>
                </a:solidFill>
                <a:highlight>
                  <a:srgbClr val="FFFFFE"/>
                </a:highlight>
                <a:latin typeface="Inter"/>
                <a:ea typeface="Inter"/>
                <a:cs typeface="Inter"/>
                <a:sym typeface="Inter"/>
              </a:rPr>
              <a:t> memiliki boxplot yang cukup berbeda dengan yang lain sehingga variabel </a:t>
            </a:r>
            <a:r>
              <a:rPr lang="en" sz="1400">
                <a:solidFill>
                  <a:srgbClr val="001080"/>
                </a:solidFill>
                <a:highlight>
                  <a:srgbClr val="FFFFFE"/>
                </a:highlight>
                <a:latin typeface="Inter"/>
                <a:ea typeface="Inter"/>
                <a:cs typeface="Inter"/>
                <a:sym typeface="Inter"/>
              </a:rPr>
              <a:t>`flat_model`</a:t>
            </a:r>
            <a:r>
              <a:rPr lang="en" sz="1400">
                <a:solidFill>
                  <a:schemeClr val="dk1"/>
                </a:solidFill>
                <a:highlight>
                  <a:srgbClr val="FFFFFE"/>
                </a:highlight>
                <a:latin typeface="Inter"/>
                <a:ea typeface="Inter"/>
                <a:cs typeface="Inter"/>
                <a:sym typeface="Inter"/>
              </a:rPr>
              <a:t> dan </a:t>
            </a:r>
            <a:r>
              <a:rPr lang="en" sz="1400">
                <a:solidFill>
                  <a:srgbClr val="001080"/>
                </a:solidFill>
                <a:highlight>
                  <a:srgbClr val="FFFFFE"/>
                </a:highlight>
                <a:latin typeface="Inter"/>
                <a:ea typeface="Inter"/>
                <a:cs typeface="Inter"/>
                <a:sym typeface="Inter"/>
              </a:rPr>
              <a:t>`flat_type`</a:t>
            </a:r>
            <a:r>
              <a:rPr lang="en" sz="1400">
                <a:solidFill>
                  <a:schemeClr val="dk1"/>
                </a:solidFill>
                <a:highlight>
                  <a:srgbClr val="FFFFFE"/>
                </a:highlight>
                <a:latin typeface="Inter"/>
                <a:ea typeface="Inter"/>
                <a:cs typeface="Inter"/>
                <a:sym typeface="Inter"/>
              </a:rPr>
              <a:t> cocok dijadikan sebagai variabel prediktor.</a:t>
            </a:r>
            <a:endParaRPr sz="1400">
              <a:solidFill>
                <a:schemeClr val="dk1"/>
              </a:solidFill>
              <a:highlight>
                <a:srgbClr val="FFFFFE"/>
              </a:highlight>
              <a:latin typeface="Inter"/>
              <a:ea typeface="Inter"/>
              <a:cs typeface="Inter"/>
              <a:sym typeface="Inter"/>
            </a:endParaRPr>
          </a:p>
        </p:txBody>
      </p:sp>
      <p:sp>
        <p:nvSpPr>
          <p:cNvPr id="309" name="Google Shape;309;g13b653455f1_0_14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0" name="Google Shape;310;g13b653455f1_0_145"/>
          <p:cNvGrpSpPr/>
          <p:nvPr/>
        </p:nvGrpSpPr>
        <p:grpSpPr>
          <a:xfrm>
            <a:off x="7503019" y="95797"/>
            <a:ext cx="1516771" cy="323122"/>
            <a:chOff x="400885" y="325214"/>
            <a:chExt cx="2298835" cy="489727"/>
          </a:xfrm>
        </p:grpSpPr>
        <p:pic>
          <p:nvPicPr>
            <p:cNvPr id="311" name="Google Shape;311;g13b653455f1_0_14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12" name="Google Shape;312;g13b653455f1_0_14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13" name="Google Shape;313;g13b653455f1_0_14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14" name="Google Shape;314;g13b653455f1_0_14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15" name="Google Shape;315;g13b653455f1_0_14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16" name="Google Shape;316;g13b653455f1_0_14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17" name="Google Shape;317;g13b653455f1_0_145"/>
          <p:cNvPicPr preferRelativeResize="0"/>
          <p:nvPr/>
        </p:nvPicPr>
        <p:blipFill>
          <a:blip r:embed="rId5">
            <a:alphaModFix/>
          </a:blip>
          <a:stretch>
            <a:fillRect/>
          </a:stretch>
        </p:blipFill>
        <p:spPr>
          <a:xfrm>
            <a:off x="531300" y="1543150"/>
            <a:ext cx="8056946" cy="197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2"/>
          <p:cNvSpPr txBox="1"/>
          <p:nvPr>
            <p:ph idx="1" type="body"/>
          </p:nvPr>
        </p:nvSpPr>
        <p:spPr>
          <a:xfrm>
            <a:off x="311700" y="1744750"/>
            <a:ext cx="78534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73" name="Google Shape;73;p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74" name="Google Shape;74;p2"/>
          <p:cNvGrpSpPr/>
          <p:nvPr/>
        </p:nvGrpSpPr>
        <p:grpSpPr>
          <a:xfrm>
            <a:off x="7503019" y="95797"/>
            <a:ext cx="1516771" cy="323122"/>
            <a:chOff x="400885" y="325214"/>
            <a:chExt cx="2298835" cy="489727"/>
          </a:xfrm>
        </p:grpSpPr>
        <p:pic>
          <p:nvPicPr>
            <p:cNvPr id="75" name="Google Shape;75;p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76" name="Google Shape;76;p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7" name="Google Shape;77;p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8" name="Google Shape;78;p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79" name="Google Shape;79;p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21" name="Shape 321"/>
        <p:cNvGrpSpPr/>
        <p:nvPr/>
      </p:nvGrpSpPr>
      <p:grpSpPr>
        <a:xfrm>
          <a:off x="0" y="0"/>
          <a:ext cx="0" cy="0"/>
          <a:chOff x="0" y="0"/>
          <a:chExt cx="0" cy="0"/>
        </a:xfrm>
      </p:grpSpPr>
      <p:sp>
        <p:nvSpPr>
          <p:cNvPr id="322" name="Google Shape;322;p11"/>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23" name="Google Shape;323;p11"/>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24" name="Google Shape;324;p1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25" name="Google Shape;325;p1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26" name="Google Shape;326;p11"/>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27" name="Google Shape;327;p11"/>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328" name="Google Shape;328;p11"/>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329" name="Google Shape;329;p11"/>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330" name="Google Shape;330;p11"/>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331" name="Google Shape;331;p1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332" name="Google Shape;332;p11"/>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38" name="Google Shape;338;p12"/>
          <p:cNvGrpSpPr/>
          <p:nvPr/>
        </p:nvGrpSpPr>
        <p:grpSpPr>
          <a:xfrm>
            <a:off x="7503019" y="95797"/>
            <a:ext cx="1516771" cy="323122"/>
            <a:chOff x="400885" y="325214"/>
            <a:chExt cx="2298835" cy="489727"/>
          </a:xfrm>
        </p:grpSpPr>
        <p:pic>
          <p:nvPicPr>
            <p:cNvPr id="339" name="Google Shape;339;p1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40" name="Google Shape;340;p1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41" name="Google Shape;341;p1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42" name="Google Shape;342;p1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43" name="Google Shape;343;p1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44" name="Google Shape;344;p12"/>
          <p:cNvSpPr txBox="1"/>
          <p:nvPr/>
        </p:nvSpPr>
        <p:spPr>
          <a:xfrm>
            <a:off x="790650" y="2713050"/>
            <a:ext cx="7686900" cy="10422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b="1" lang="en" sz="1500">
                <a:solidFill>
                  <a:schemeClr val="dk1"/>
                </a:solidFill>
                <a:highlight>
                  <a:srgbClr val="FFFFFE"/>
                </a:highlight>
                <a:latin typeface="Inter"/>
                <a:ea typeface="Inter"/>
                <a:cs typeface="Inter"/>
                <a:sym typeface="Inter"/>
              </a:rPr>
              <a:t>Variabel Data 2</a:t>
            </a:r>
            <a:endParaRPr b="1" sz="15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None/>
            </a:pPr>
            <a:r>
              <a:rPr lang="en" sz="1500">
                <a:solidFill>
                  <a:srgbClr val="001080"/>
                </a:solidFill>
                <a:highlight>
                  <a:srgbClr val="FFFFFE"/>
                </a:highlight>
                <a:latin typeface="Inter"/>
                <a:ea typeface="Inter"/>
                <a:cs typeface="Inter"/>
                <a:sym typeface="Inter"/>
              </a:rPr>
              <a:t>town</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flat_type</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storey_range</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floor_area_sqm</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flat_model</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month_f</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year_f</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block_f</a:t>
            </a:r>
            <a:r>
              <a:rPr lang="en" sz="1500">
                <a:solidFill>
                  <a:schemeClr val="dk1"/>
                </a:solidFill>
                <a:highlight>
                  <a:srgbClr val="FFFFFE"/>
                </a:highlight>
                <a:latin typeface="Inter"/>
                <a:ea typeface="Inter"/>
                <a:cs typeface="Inter"/>
                <a:sym typeface="Inter"/>
              </a:rPr>
              <a:t> dan </a:t>
            </a:r>
            <a:r>
              <a:rPr lang="en" sz="1500">
                <a:solidFill>
                  <a:srgbClr val="001080"/>
                </a:solidFill>
                <a:highlight>
                  <a:srgbClr val="FFFFFE"/>
                </a:highlight>
                <a:latin typeface="Inter"/>
                <a:ea typeface="Inter"/>
                <a:cs typeface="Inter"/>
                <a:sym typeface="Inter"/>
              </a:rPr>
              <a:t>resale_price.</a:t>
            </a:r>
            <a:endParaRPr sz="1500">
              <a:solidFill>
                <a:schemeClr val="dk1"/>
              </a:solidFill>
              <a:highlight>
                <a:srgbClr val="FFFFFE"/>
              </a:highlight>
              <a:latin typeface="Inter"/>
              <a:ea typeface="Inter"/>
              <a:cs typeface="Inter"/>
              <a:sym typeface="Inter"/>
            </a:endParaRPr>
          </a:p>
        </p:txBody>
      </p:sp>
      <p:sp>
        <p:nvSpPr>
          <p:cNvPr id="345" name="Google Shape;345;p12"/>
          <p:cNvSpPr txBox="1"/>
          <p:nvPr/>
        </p:nvSpPr>
        <p:spPr>
          <a:xfrm>
            <a:off x="790650" y="1842750"/>
            <a:ext cx="7562700" cy="7290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b="1" lang="en" sz="1500">
                <a:solidFill>
                  <a:schemeClr val="dk1"/>
                </a:solidFill>
                <a:highlight>
                  <a:srgbClr val="FFFFFE"/>
                </a:highlight>
                <a:latin typeface="Inter"/>
                <a:ea typeface="Inter"/>
                <a:cs typeface="Inter"/>
                <a:sym typeface="Inter"/>
              </a:rPr>
              <a:t>Variabel Data 1</a:t>
            </a:r>
            <a:endParaRPr b="1" sz="1500">
              <a:solidFill>
                <a:srgbClr val="001080"/>
              </a:solidFill>
              <a:highlight>
                <a:srgbClr val="FFFFFE"/>
              </a:highlight>
              <a:latin typeface="Inter"/>
              <a:ea typeface="Inter"/>
              <a:cs typeface="Inter"/>
              <a:sym typeface="Inter"/>
            </a:endParaRPr>
          </a:p>
          <a:p>
            <a:pPr indent="0" lvl="0" marL="0" rtl="0" algn="just">
              <a:lnSpc>
                <a:spcPct val="135714"/>
              </a:lnSpc>
              <a:spcBef>
                <a:spcPts val="0"/>
              </a:spcBef>
              <a:spcAft>
                <a:spcPts val="0"/>
              </a:spcAft>
              <a:buNone/>
            </a:pPr>
            <a:r>
              <a:rPr lang="en" sz="1500">
                <a:solidFill>
                  <a:srgbClr val="001080"/>
                </a:solidFill>
                <a:highlight>
                  <a:srgbClr val="FFFFFE"/>
                </a:highlight>
                <a:latin typeface="Inter"/>
                <a:ea typeface="Inter"/>
                <a:cs typeface="Inter"/>
                <a:sym typeface="Inter"/>
              </a:rPr>
              <a:t>town</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flat_type</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storey_range</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floor_area_sqm</a:t>
            </a:r>
            <a:r>
              <a:rPr lang="en" sz="1500">
                <a:solidFill>
                  <a:schemeClr val="dk1"/>
                </a:solidFill>
                <a:highlight>
                  <a:srgbClr val="FFFFFE"/>
                </a:highlight>
                <a:latin typeface="Inter"/>
                <a:ea typeface="Inter"/>
                <a:cs typeface="Inter"/>
                <a:sym typeface="Inter"/>
              </a:rPr>
              <a:t>, </a:t>
            </a:r>
            <a:r>
              <a:rPr lang="en" sz="1500">
                <a:solidFill>
                  <a:srgbClr val="001080"/>
                </a:solidFill>
                <a:highlight>
                  <a:srgbClr val="FFFFFE"/>
                </a:highlight>
                <a:latin typeface="Inter"/>
                <a:ea typeface="Inter"/>
                <a:cs typeface="Inter"/>
                <a:sym typeface="Inter"/>
              </a:rPr>
              <a:t>flat_model</a:t>
            </a:r>
            <a:r>
              <a:rPr lang="en" sz="1500">
                <a:solidFill>
                  <a:schemeClr val="dk1"/>
                </a:solidFill>
                <a:highlight>
                  <a:srgbClr val="FFFFFE"/>
                </a:highlight>
                <a:latin typeface="Inter"/>
                <a:ea typeface="Inter"/>
                <a:cs typeface="Inter"/>
                <a:sym typeface="Inter"/>
              </a:rPr>
              <a:t> dan </a:t>
            </a:r>
            <a:r>
              <a:rPr lang="en" sz="1500">
                <a:solidFill>
                  <a:srgbClr val="001080"/>
                </a:solidFill>
                <a:highlight>
                  <a:srgbClr val="FFFFFE"/>
                </a:highlight>
                <a:latin typeface="Inter"/>
                <a:ea typeface="Inter"/>
                <a:cs typeface="Inter"/>
                <a:sym typeface="Inter"/>
              </a:rPr>
              <a:t>resale_price.</a:t>
            </a:r>
            <a:endParaRPr sz="1500">
              <a:solidFill>
                <a:srgbClr val="001080"/>
              </a:solidFill>
              <a:highlight>
                <a:srgbClr val="FFFFFE"/>
              </a:highlight>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3b653455f1_0_20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1" name="Google Shape;351;g13b653455f1_0_209"/>
          <p:cNvGrpSpPr/>
          <p:nvPr/>
        </p:nvGrpSpPr>
        <p:grpSpPr>
          <a:xfrm>
            <a:off x="7503019" y="95797"/>
            <a:ext cx="1516771" cy="323122"/>
            <a:chOff x="400885" y="325214"/>
            <a:chExt cx="2298835" cy="489727"/>
          </a:xfrm>
        </p:grpSpPr>
        <p:pic>
          <p:nvPicPr>
            <p:cNvPr id="352" name="Google Shape;352;g13b653455f1_0_20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53" name="Google Shape;353;g13b653455f1_0_20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54" name="Google Shape;354;g13b653455f1_0_20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55" name="Google Shape;355;g13b653455f1_0_20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56" name="Google Shape;356;g13b653455f1_0_209"/>
          <p:cNvSpPr txBox="1"/>
          <p:nvPr>
            <p:ph type="title"/>
          </p:nvPr>
        </p:nvSpPr>
        <p:spPr>
          <a:xfrm>
            <a:off x="331800" y="6277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Multivariate </a:t>
            </a:r>
            <a:r>
              <a:rPr lang="en" sz="2820">
                <a:solidFill>
                  <a:srgbClr val="A338EB"/>
                </a:solidFill>
                <a:latin typeface="Maven Pro SemiBold"/>
                <a:ea typeface="Maven Pro SemiBold"/>
                <a:cs typeface="Maven Pro SemiBold"/>
                <a:sym typeface="Maven Pro SemiBold"/>
              </a:rPr>
              <a:t>Regression - Data 1</a:t>
            </a:r>
            <a:endParaRPr sz="2820">
              <a:solidFill>
                <a:srgbClr val="A338EB"/>
              </a:solidFill>
              <a:latin typeface="Maven Pro SemiBold"/>
              <a:ea typeface="Maven Pro SemiBold"/>
              <a:cs typeface="Maven Pro SemiBold"/>
              <a:sym typeface="Maven Pro SemiBold"/>
            </a:endParaRPr>
          </a:p>
        </p:txBody>
      </p:sp>
      <p:sp>
        <p:nvSpPr>
          <p:cNvPr id="357" name="Google Shape;357;g13b653455f1_0_20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58" name="Google Shape;358;g13b653455f1_0_209"/>
          <p:cNvPicPr preferRelativeResize="0"/>
          <p:nvPr/>
        </p:nvPicPr>
        <p:blipFill rotWithShape="1">
          <a:blip r:embed="rId5">
            <a:alphaModFix/>
          </a:blip>
          <a:srcRect b="93105" l="0" r="0" t="0"/>
          <a:stretch/>
        </p:blipFill>
        <p:spPr>
          <a:xfrm>
            <a:off x="4676300" y="1391175"/>
            <a:ext cx="4135900" cy="259998"/>
          </a:xfrm>
          <a:prstGeom prst="rect">
            <a:avLst/>
          </a:prstGeom>
          <a:noFill/>
          <a:ln>
            <a:noFill/>
          </a:ln>
        </p:spPr>
      </p:pic>
      <p:pic>
        <p:nvPicPr>
          <p:cNvPr id="359" name="Google Shape;359;g13b653455f1_0_209"/>
          <p:cNvPicPr preferRelativeResize="0"/>
          <p:nvPr/>
        </p:nvPicPr>
        <p:blipFill rotWithShape="1">
          <a:blip r:embed="rId5">
            <a:alphaModFix/>
          </a:blip>
          <a:srcRect b="71987" l="0" r="0" t="21118"/>
          <a:stretch/>
        </p:blipFill>
        <p:spPr>
          <a:xfrm>
            <a:off x="4676300" y="1655874"/>
            <a:ext cx="4135896" cy="259998"/>
          </a:xfrm>
          <a:prstGeom prst="rect">
            <a:avLst/>
          </a:prstGeom>
          <a:noFill/>
          <a:ln>
            <a:noFill/>
          </a:ln>
        </p:spPr>
      </p:pic>
      <p:pic>
        <p:nvPicPr>
          <p:cNvPr id="360" name="Google Shape;360;g13b653455f1_0_209"/>
          <p:cNvPicPr preferRelativeResize="0"/>
          <p:nvPr/>
        </p:nvPicPr>
        <p:blipFill rotWithShape="1">
          <a:blip r:embed="rId5">
            <a:alphaModFix/>
          </a:blip>
          <a:srcRect b="57374" l="0" r="0" t="35730"/>
          <a:stretch/>
        </p:blipFill>
        <p:spPr>
          <a:xfrm>
            <a:off x="4676300" y="2046822"/>
            <a:ext cx="4135900" cy="259998"/>
          </a:xfrm>
          <a:prstGeom prst="rect">
            <a:avLst/>
          </a:prstGeom>
          <a:noFill/>
          <a:ln>
            <a:noFill/>
          </a:ln>
        </p:spPr>
      </p:pic>
      <p:pic>
        <p:nvPicPr>
          <p:cNvPr id="361" name="Google Shape;361;g13b653455f1_0_209"/>
          <p:cNvPicPr preferRelativeResize="0"/>
          <p:nvPr/>
        </p:nvPicPr>
        <p:blipFill rotWithShape="1">
          <a:blip r:embed="rId5">
            <a:alphaModFix/>
          </a:blip>
          <a:srcRect b="36682" l="0" r="0" t="56423"/>
          <a:stretch/>
        </p:blipFill>
        <p:spPr>
          <a:xfrm>
            <a:off x="4676300" y="2406269"/>
            <a:ext cx="4135896" cy="259998"/>
          </a:xfrm>
          <a:prstGeom prst="rect">
            <a:avLst/>
          </a:prstGeom>
          <a:noFill/>
          <a:ln>
            <a:noFill/>
          </a:ln>
        </p:spPr>
      </p:pic>
      <p:pic>
        <p:nvPicPr>
          <p:cNvPr id="362" name="Google Shape;362;g13b653455f1_0_209"/>
          <p:cNvPicPr preferRelativeResize="0"/>
          <p:nvPr/>
        </p:nvPicPr>
        <p:blipFill rotWithShape="1">
          <a:blip r:embed="rId5">
            <a:alphaModFix/>
          </a:blip>
          <a:srcRect b="0" l="0" r="0" t="91625"/>
          <a:stretch/>
        </p:blipFill>
        <p:spPr>
          <a:xfrm>
            <a:off x="4676300" y="3085703"/>
            <a:ext cx="4135896" cy="315812"/>
          </a:xfrm>
          <a:prstGeom prst="rect">
            <a:avLst/>
          </a:prstGeom>
          <a:noFill/>
          <a:ln>
            <a:noFill/>
          </a:ln>
        </p:spPr>
      </p:pic>
      <p:pic>
        <p:nvPicPr>
          <p:cNvPr id="363" name="Google Shape;363;g13b653455f1_0_209"/>
          <p:cNvPicPr preferRelativeResize="0"/>
          <p:nvPr/>
        </p:nvPicPr>
        <p:blipFill rotWithShape="1">
          <a:blip r:embed="rId5">
            <a:alphaModFix/>
          </a:blip>
          <a:srcRect b="22823" l="0" r="0" t="70437"/>
          <a:stretch/>
        </p:blipFill>
        <p:spPr>
          <a:xfrm>
            <a:off x="4676300" y="2805217"/>
            <a:ext cx="4135896" cy="254135"/>
          </a:xfrm>
          <a:prstGeom prst="rect">
            <a:avLst/>
          </a:prstGeom>
          <a:noFill/>
          <a:ln>
            <a:noFill/>
          </a:ln>
        </p:spPr>
      </p:pic>
      <p:sp>
        <p:nvSpPr>
          <p:cNvPr id="364" name="Google Shape;364;g13b653455f1_0_209"/>
          <p:cNvSpPr txBox="1"/>
          <p:nvPr/>
        </p:nvSpPr>
        <p:spPr>
          <a:xfrm>
            <a:off x="4729100" y="3583375"/>
            <a:ext cx="4083300" cy="9279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 sz="1300">
                <a:solidFill>
                  <a:schemeClr val="dk1"/>
                </a:solidFill>
                <a:highlight>
                  <a:srgbClr val="FFFFFE"/>
                </a:highlight>
                <a:latin typeface="Inter"/>
                <a:ea typeface="Inter"/>
                <a:cs typeface="Inter"/>
                <a:sym typeface="Inter"/>
              </a:rPr>
              <a:t>Diperoleh nilai R-Square sebesar 0.96.3 artinya sebesar 96% variabel independen mempengaruhi variabel dependen.</a:t>
            </a:r>
            <a:endParaRPr sz="1300">
              <a:latin typeface="Inter"/>
              <a:ea typeface="Inter"/>
              <a:cs typeface="Inter"/>
              <a:sym typeface="Inter"/>
            </a:endParaRPr>
          </a:p>
        </p:txBody>
      </p:sp>
      <p:cxnSp>
        <p:nvCxnSpPr>
          <p:cNvPr id="365" name="Google Shape;365;g13b653455f1_0_209"/>
          <p:cNvCxnSpPr/>
          <p:nvPr/>
        </p:nvCxnSpPr>
        <p:spPr>
          <a:xfrm>
            <a:off x="6803238" y="3305427"/>
            <a:ext cx="6300" cy="342300"/>
          </a:xfrm>
          <a:prstGeom prst="straightConnector1">
            <a:avLst/>
          </a:prstGeom>
          <a:noFill/>
          <a:ln cap="flat" cmpd="sng" w="9525">
            <a:solidFill>
              <a:schemeClr val="dk2"/>
            </a:solidFill>
            <a:prstDash val="solid"/>
            <a:round/>
            <a:headEnd len="med" w="med" type="none"/>
            <a:tailEnd len="med" w="med" type="triangle"/>
          </a:ln>
        </p:spPr>
      </p:cxnSp>
      <p:pic>
        <p:nvPicPr>
          <p:cNvPr id="366" name="Google Shape;366;g13b653455f1_0_209"/>
          <p:cNvPicPr preferRelativeResize="0"/>
          <p:nvPr/>
        </p:nvPicPr>
        <p:blipFill rotWithShape="1">
          <a:blip r:embed="rId6">
            <a:alphaModFix/>
          </a:blip>
          <a:srcRect b="65605" l="0" r="0" t="0"/>
          <a:stretch/>
        </p:blipFill>
        <p:spPr>
          <a:xfrm>
            <a:off x="331800" y="3160350"/>
            <a:ext cx="4135899" cy="1073175"/>
          </a:xfrm>
          <a:prstGeom prst="rect">
            <a:avLst/>
          </a:prstGeom>
          <a:noFill/>
          <a:ln>
            <a:noFill/>
          </a:ln>
        </p:spPr>
      </p:pic>
      <p:sp>
        <p:nvSpPr>
          <p:cNvPr id="367" name="Google Shape;367;g13b653455f1_0_209"/>
          <p:cNvSpPr txBox="1"/>
          <p:nvPr/>
        </p:nvSpPr>
        <p:spPr>
          <a:xfrm>
            <a:off x="331800" y="1648100"/>
            <a:ext cx="40170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rPr>
              <a:t>Model cukup baik karena</a:t>
            </a:r>
            <a:r>
              <a:rPr lang="en" sz="1200">
                <a:solidFill>
                  <a:schemeClr val="dk1"/>
                </a:solidFill>
              </a:rPr>
              <a:t> nilai rata-rata kuadrat dari jumlah kesalahan pada model prediksi lebih kecil dari nilai rata-ratanya.</a:t>
            </a:r>
            <a:endParaRPr>
              <a:solidFill>
                <a:schemeClr val="dk1"/>
              </a:solidFill>
            </a:endParaRPr>
          </a:p>
        </p:txBody>
      </p:sp>
      <p:cxnSp>
        <p:nvCxnSpPr>
          <p:cNvPr id="368" name="Google Shape;368;g13b653455f1_0_209"/>
          <p:cNvCxnSpPr/>
          <p:nvPr/>
        </p:nvCxnSpPr>
        <p:spPr>
          <a:xfrm rot="10800000">
            <a:off x="3754025" y="2406275"/>
            <a:ext cx="0" cy="63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3b653455f1_0_2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74" name="Google Shape;374;g13b653455f1_0_230"/>
          <p:cNvGrpSpPr/>
          <p:nvPr/>
        </p:nvGrpSpPr>
        <p:grpSpPr>
          <a:xfrm>
            <a:off x="7503019" y="95797"/>
            <a:ext cx="1516771" cy="323122"/>
            <a:chOff x="400885" y="325214"/>
            <a:chExt cx="2298835" cy="489727"/>
          </a:xfrm>
        </p:grpSpPr>
        <p:pic>
          <p:nvPicPr>
            <p:cNvPr id="375" name="Google Shape;375;g13b653455f1_0_2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76" name="Google Shape;376;g13b653455f1_0_23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77" name="Google Shape;377;g13b653455f1_0_23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78" name="Google Shape;378;g13b653455f1_0_23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79" name="Google Shape;379;g13b653455f1_0_230"/>
          <p:cNvSpPr txBox="1"/>
          <p:nvPr>
            <p:ph type="title"/>
          </p:nvPr>
        </p:nvSpPr>
        <p:spPr>
          <a:xfrm>
            <a:off x="331800" y="5942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Multivariate</a:t>
            </a:r>
            <a:r>
              <a:rPr lang="en" sz="2820">
                <a:solidFill>
                  <a:srgbClr val="A338EB"/>
                </a:solidFill>
                <a:latin typeface="Maven Pro SemiBold"/>
                <a:ea typeface="Maven Pro SemiBold"/>
                <a:cs typeface="Maven Pro SemiBold"/>
                <a:sym typeface="Maven Pro SemiBold"/>
              </a:rPr>
              <a:t> Regression - Data 2</a:t>
            </a:r>
            <a:endParaRPr sz="2820">
              <a:solidFill>
                <a:srgbClr val="A338EB"/>
              </a:solidFill>
              <a:latin typeface="Maven Pro SemiBold"/>
              <a:ea typeface="Maven Pro SemiBold"/>
              <a:cs typeface="Maven Pro SemiBold"/>
              <a:sym typeface="Maven Pro SemiBold"/>
            </a:endParaRPr>
          </a:p>
        </p:txBody>
      </p:sp>
      <p:sp>
        <p:nvSpPr>
          <p:cNvPr id="380" name="Google Shape;380;g13b653455f1_0_2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81" name="Google Shape;381;g13b653455f1_0_230"/>
          <p:cNvPicPr preferRelativeResize="0"/>
          <p:nvPr/>
        </p:nvPicPr>
        <p:blipFill rotWithShape="1">
          <a:blip r:embed="rId5">
            <a:alphaModFix/>
          </a:blip>
          <a:srcRect b="93105" l="0" r="0" t="0"/>
          <a:stretch/>
        </p:blipFill>
        <p:spPr>
          <a:xfrm>
            <a:off x="4572000" y="1463750"/>
            <a:ext cx="4371504" cy="260000"/>
          </a:xfrm>
          <a:prstGeom prst="rect">
            <a:avLst/>
          </a:prstGeom>
          <a:noFill/>
          <a:ln>
            <a:noFill/>
          </a:ln>
        </p:spPr>
      </p:pic>
      <p:pic>
        <p:nvPicPr>
          <p:cNvPr id="382" name="Google Shape;382;g13b653455f1_0_230"/>
          <p:cNvPicPr preferRelativeResize="0"/>
          <p:nvPr/>
        </p:nvPicPr>
        <p:blipFill rotWithShape="1">
          <a:blip r:embed="rId5">
            <a:alphaModFix/>
          </a:blip>
          <a:srcRect b="57374" l="0" r="0" t="35730"/>
          <a:stretch/>
        </p:blipFill>
        <p:spPr>
          <a:xfrm>
            <a:off x="4572000" y="2119400"/>
            <a:ext cx="4371504" cy="260000"/>
          </a:xfrm>
          <a:prstGeom prst="rect">
            <a:avLst/>
          </a:prstGeom>
          <a:noFill/>
          <a:ln>
            <a:noFill/>
          </a:ln>
        </p:spPr>
      </p:pic>
      <p:pic>
        <p:nvPicPr>
          <p:cNvPr id="383" name="Google Shape;383;g13b653455f1_0_230"/>
          <p:cNvPicPr preferRelativeResize="0"/>
          <p:nvPr/>
        </p:nvPicPr>
        <p:blipFill rotWithShape="1">
          <a:blip r:embed="rId5">
            <a:alphaModFix/>
          </a:blip>
          <a:srcRect b="22823" l="0" r="0" t="70437"/>
          <a:stretch/>
        </p:blipFill>
        <p:spPr>
          <a:xfrm>
            <a:off x="4572000" y="2877800"/>
            <a:ext cx="4371500" cy="254137"/>
          </a:xfrm>
          <a:prstGeom prst="rect">
            <a:avLst/>
          </a:prstGeom>
          <a:noFill/>
          <a:ln>
            <a:noFill/>
          </a:ln>
        </p:spPr>
      </p:pic>
      <p:pic>
        <p:nvPicPr>
          <p:cNvPr id="384" name="Google Shape;384;g13b653455f1_0_230"/>
          <p:cNvPicPr preferRelativeResize="0"/>
          <p:nvPr/>
        </p:nvPicPr>
        <p:blipFill rotWithShape="1">
          <a:blip r:embed="rId6">
            <a:alphaModFix/>
          </a:blip>
          <a:srcRect b="0" l="0" r="12372" t="0"/>
          <a:stretch/>
        </p:blipFill>
        <p:spPr>
          <a:xfrm>
            <a:off x="4572000" y="1773950"/>
            <a:ext cx="4254875" cy="366250"/>
          </a:xfrm>
          <a:prstGeom prst="rect">
            <a:avLst/>
          </a:prstGeom>
          <a:noFill/>
          <a:ln>
            <a:noFill/>
          </a:ln>
        </p:spPr>
      </p:pic>
      <p:pic>
        <p:nvPicPr>
          <p:cNvPr id="385" name="Google Shape;385;g13b653455f1_0_230"/>
          <p:cNvPicPr preferRelativeResize="0"/>
          <p:nvPr/>
        </p:nvPicPr>
        <p:blipFill rotWithShape="1">
          <a:blip r:embed="rId7">
            <a:alphaModFix/>
          </a:blip>
          <a:srcRect b="3418" l="0" r="37035" t="0"/>
          <a:stretch/>
        </p:blipFill>
        <p:spPr>
          <a:xfrm>
            <a:off x="4572000" y="2515150"/>
            <a:ext cx="3830550" cy="323100"/>
          </a:xfrm>
          <a:prstGeom prst="rect">
            <a:avLst/>
          </a:prstGeom>
          <a:noFill/>
          <a:ln>
            <a:noFill/>
          </a:ln>
        </p:spPr>
      </p:pic>
      <p:pic>
        <p:nvPicPr>
          <p:cNvPr id="386" name="Google Shape;386;g13b653455f1_0_230"/>
          <p:cNvPicPr preferRelativeResize="0"/>
          <p:nvPr/>
        </p:nvPicPr>
        <p:blipFill>
          <a:blip r:embed="rId8">
            <a:alphaModFix/>
          </a:blip>
          <a:stretch>
            <a:fillRect/>
          </a:stretch>
        </p:blipFill>
        <p:spPr>
          <a:xfrm>
            <a:off x="4571999" y="3249725"/>
            <a:ext cx="4371500" cy="366261"/>
          </a:xfrm>
          <a:prstGeom prst="rect">
            <a:avLst/>
          </a:prstGeom>
          <a:noFill/>
          <a:ln>
            <a:noFill/>
          </a:ln>
        </p:spPr>
      </p:pic>
      <p:pic>
        <p:nvPicPr>
          <p:cNvPr id="387" name="Google Shape;387;g13b653455f1_0_230"/>
          <p:cNvPicPr preferRelativeResize="0"/>
          <p:nvPr/>
        </p:nvPicPr>
        <p:blipFill rotWithShape="1">
          <a:blip r:embed="rId9">
            <a:alphaModFix/>
          </a:blip>
          <a:srcRect b="65605" l="0" r="0" t="0"/>
          <a:stretch/>
        </p:blipFill>
        <p:spPr>
          <a:xfrm>
            <a:off x="331800" y="3026575"/>
            <a:ext cx="4135899" cy="1073175"/>
          </a:xfrm>
          <a:prstGeom prst="rect">
            <a:avLst/>
          </a:prstGeom>
          <a:noFill/>
          <a:ln>
            <a:noFill/>
          </a:ln>
        </p:spPr>
      </p:pic>
      <p:sp>
        <p:nvSpPr>
          <p:cNvPr id="388" name="Google Shape;388;g13b653455f1_0_230"/>
          <p:cNvSpPr txBox="1"/>
          <p:nvPr/>
        </p:nvSpPr>
        <p:spPr>
          <a:xfrm>
            <a:off x="331800" y="1581100"/>
            <a:ext cx="40170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rPr>
              <a:t>Model cukup baik karena nilai rata-rata kuadrat dari jumlah kesalahan pada model prediksi lebih kecil dari nilai rata-ratanya.</a:t>
            </a:r>
            <a:endParaRPr>
              <a:solidFill>
                <a:schemeClr val="dk1"/>
              </a:solidFill>
            </a:endParaRPr>
          </a:p>
        </p:txBody>
      </p:sp>
      <p:cxnSp>
        <p:nvCxnSpPr>
          <p:cNvPr id="389" name="Google Shape;389;g13b653455f1_0_230"/>
          <p:cNvCxnSpPr/>
          <p:nvPr/>
        </p:nvCxnSpPr>
        <p:spPr>
          <a:xfrm rot="10800000">
            <a:off x="3758950" y="2140200"/>
            <a:ext cx="0" cy="63780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g13b653455f1_0_230"/>
          <p:cNvCxnSpPr/>
          <p:nvPr/>
        </p:nvCxnSpPr>
        <p:spPr>
          <a:xfrm>
            <a:off x="6754638" y="3615964"/>
            <a:ext cx="6300" cy="342300"/>
          </a:xfrm>
          <a:prstGeom prst="straightConnector1">
            <a:avLst/>
          </a:prstGeom>
          <a:noFill/>
          <a:ln cap="flat" cmpd="sng" w="9525">
            <a:solidFill>
              <a:schemeClr val="dk2"/>
            </a:solidFill>
            <a:prstDash val="solid"/>
            <a:round/>
            <a:headEnd len="med" w="med" type="none"/>
            <a:tailEnd len="med" w="med" type="triangle"/>
          </a:ln>
        </p:spPr>
      </p:cxnSp>
      <p:sp>
        <p:nvSpPr>
          <p:cNvPr id="391" name="Google Shape;391;g13b653455f1_0_230"/>
          <p:cNvSpPr txBox="1"/>
          <p:nvPr/>
        </p:nvSpPr>
        <p:spPr>
          <a:xfrm>
            <a:off x="4572000" y="3869525"/>
            <a:ext cx="4371600" cy="9279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 sz="1300">
                <a:solidFill>
                  <a:schemeClr val="dk1"/>
                </a:solidFill>
                <a:highlight>
                  <a:srgbClr val="FFFFFE"/>
                </a:highlight>
                <a:latin typeface="Inter"/>
                <a:ea typeface="Inter"/>
                <a:cs typeface="Inter"/>
                <a:sym typeface="Inter"/>
              </a:rPr>
              <a:t>Diperoleh nilai R-Square sebesar 0.963 artinya sebesar 96.3% variabel independen mempengaruhi variabel dependen.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3b653455f1_0_25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97" name="Google Shape;397;g13b653455f1_0_250"/>
          <p:cNvGrpSpPr/>
          <p:nvPr/>
        </p:nvGrpSpPr>
        <p:grpSpPr>
          <a:xfrm>
            <a:off x="7503019" y="95797"/>
            <a:ext cx="1516771" cy="323122"/>
            <a:chOff x="400885" y="325214"/>
            <a:chExt cx="2298835" cy="489727"/>
          </a:xfrm>
        </p:grpSpPr>
        <p:pic>
          <p:nvPicPr>
            <p:cNvPr id="398" name="Google Shape;398;g13b653455f1_0_25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99" name="Google Shape;399;g13b653455f1_0_25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00" name="Google Shape;400;g13b653455f1_0_25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01" name="Google Shape;401;g13b653455f1_0_25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02" name="Google Shape;402;g13b653455f1_0_250"/>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Ridge</a:t>
            </a:r>
            <a:r>
              <a:rPr lang="en" sz="2820">
                <a:solidFill>
                  <a:srgbClr val="A338EB"/>
                </a:solidFill>
                <a:latin typeface="Maven Pro SemiBold"/>
                <a:ea typeface="Maven Pro SemiBold"/>
                <a:cs typeface="Maven Pro SemiBold"/>
                <a:sym typeface="Maven Pro SemiBold"/>
              </a:rPr>
              <a:t> Regression - Data 1</a:t>
            </a:r>
            <a:endParaRPr sz="2820">
              <a:solidFill>
                <a:srgbClr val="A338EB"/>
              </a:solidFill>
              <a:latin typeface="Maven Pro SemiBold"/>
              <a:ea typeface="Maven Pro SemiBold"/>
              <a:cs typeface="Maven Pro SemiBold"/>
              <a:sym typeface="Maven Pro SemiBold"/>
            </a:endParaRPr>
          </a:p>
        </p:txBody>
      </p:sp>
      <p:sp>
        <p:nvSpPr>
          <p:cNvPr id="403" name="Google Shape;403;g13b653455f1_0_25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04" name="Google Shape;404;g13b653455f1_0_250"/>
          <p:cNvPicPr preferRelativeResize="0"/>
          <p:nvPr/>
        </p:nvPicPr>
        <p:blipFill rotWithShape="1">
          <a:blip r:embed="rId5">
            <a:alphaModFix/>
          </a:blip>
          <a:srcRect b="93105" l="0" r="0" t="0"/>
          <a:stretch/>
        </p:blipFill>
        <p:spPr>
          <a:xfrm>
            <a:off x="401125" y="1391175"/>
            <a:ext cx="4371504" cy="260000"/>
          </a:xfrm>
          <a:prstGeom prst="rect">
            <a:avLst/>
          </a:prstGeom>
          <a:noFill/>
          <a:ln>
            <a:noFill/>
          </a:ln>
        </p:spPr>
      </p:pic>
      <p:pic>
        <p:nvPicPr>
          <p:cNvPr id="405" name="Google Shape;405;g13b653455f1_0_250"/>
          <p:cNvPicPr preferRelativeResize="0"/>
          <p:nvPr/>
        </p:nvPicPr>
        <p:blipFill rotWithShape="1">
          <a:blip r:embed="rId5">
            <a:alphaModFix/>
          </a:blip>
          <a:srcRect b="57374" l="0" r="0" t="35730"/>
          <a:stretch/>
        </p:blipFill>
        <p:spPr>
          <a:xfrm>
            <a:off x="401125" y="2046825"/>
            <a:ext cx="4371504" cy="260000"/>
          </a:xfrm>
          <a:prstGeom prst="rect">
            <a:avLst/>
          </a:prstGeom>
          <a:noFill/>
          <a:ln>
            <a:noFill/>
          </a:ln>
        </p:spPr>
      </p:pic>
      <p:pic>
        <p:nvPicPr>
          <p:cNvPr id="406" name="Google Shape;406;g13b653455f1_0_250"/>
          <p:cNvPicPr preferRelativeResize="0"/>
          <p:nvPr/>
        </p:nvPicPr>
        <p:blipFill rotWithShape="1">
          <a:blip r:embed="rId5">
            <a:alphaModFix/>
          </a:blip>
          <a:srcRect b="22823" l="0" r="0" t="70437"/>
          <a:stretch/>
        </p:blipFill>
        <p:spPr>
          <a:xfrm>
            <a:off x="401125" y="2805225"/>
            <a:ext cx="4371500" cy="254137"/>
          </a:xfrm>
          <a:prstGeom prst="rect">
            <a:avLst/>
          </a:prstGeom>
          <a:noFill/>
          <a:ln>
            <a:noFill/>
          </a:ln>
        </p:spPr>
      </p:pic>
      <p:pic>
        <p:nvPicPr>
          <p:cNvPr id="407" name="Google Shape;407;g13b653455f1_0_250"/>
          <p:cNvPicPr preferRelativeResize="0"/>
          <p:nvPr/>
        </p:nvPicPr>
        <p:blipFill>
          <a:blip r:embed="rId6">
            <a:alphaModFix/>
          </a:blip>
          <a:stretch>
            <a:fillRect/>
          </a:stretch>
        </p:blipFill>
        <p:spPr>
          <a:xfrm>
            <a:off x="401125" y="1687075"/>
            <a:ext cx="3985662" cy="366250"/>
          </a:xfrm>
          <a:prstGeom prst="rect">
            <a:avLst/>
          </a:prstGeom>
          <a:noFill/>
          <a:ln>
            <a:noFill/>
          </a:ln>
        </p:spPr>
      </p:pic>
      <p:pic>
        <p:nvPicPr>
          <p:cNvPr id="408" name="Google Shape;408;g13b653455f1_0_250"/>
          <p:cNvPicPr preferRelativeResize="0"/>
          <p:nvPr/>
        </p:nvPicPr>
        <p:blipFill>
          <a:blip r:embed="rId7">
            <a:alphaModFix/>
          </a:blip>
          <a:stretch>
            <a:fillRect/>
          </a:stretch>
        </p:blipFill>
        <p:spPr>
          <a:xfrm>
            <a:off x="401124" y="2405302"/>
            <a:ext cx="3985650" cy="301436"/>
          </a:xfrm>
          <a:prstGeom prst="rect">
            <a:avLst/>
          </a:prstGeom>
          <a:noFill/>
          <a:ln>
            <a:noFill/>
          </a:ln>
        </p:spPr>
      </p:pic>
      <p:pic>
        <p:nvPicPr>
          <p:cNvPr id="409" name="Google Shape;409;g13b653455f1_0_250"/>
          <p:cNvPicPr preferRelativeResize="0"/>
          <p:nvPr/>
        </p:nvPicPr>
        <p:blipFill>
          <a:blip r:embed="rId8">
            <a:alphaModFix/>
          </a:blip>
          <a:stretch>
            <a:fillRect/>
          </a:stretch>
        </p:blipFill>
        <p:spPr>
          <a:xfrm>
            <a:off x="401125" y="3206250"/>
            <a:ext cx="2708330" cy="260000"/>
          </a:xfrm>
          <a:prstGeom prst="rect">
            <a:avLst/>
          </a:prstGeom>
          <a:noFill/>
          <a:ln>
            <a:noFill/>
          </a:ln>
        </p:spPr>
      </p:pic>
      <p:cxnSp>
        <p:nvCxnSpPr>
          <p:cNvPr id="410" name="Google Shape;410;g13b653455f1_0_250"/>
          <p:cNvCxnSpPr/>
          <p:nvPr/>
        </p:nvCxnSpPr>
        <p:spPr>
          <a:xfrm>
            <a:off x="2514438" y="3460864"/>
            <a:ext cx="6300" cy="342300"/>
          </a:xfrm>
          <a:prstGeom prst="straightConnector1">
            <a:avLst/>
          </a:prstGeom>
          <a:noFill/>
          <a:ln cap="flat" cmpd="sng" w="9525">
            <a:solidFill>
              <a:schemeClr val="dk2"/>
            </a:solidFill>
            <a:prstDash val="solid"/>
            <a:round/>
            <a:headEnd len="med" w="med" type="none"/>
            <a:tailEnd len="med" w="med" type="triangle"/>
          </a:ln>
        </p:spPr>
      </p:cxnSp>
      <p:sp>
        <p:nvSpPr>
          <p:cNvPr id="411" name="Google Shape;411;g13b653455f1_0_250"/>
          <p:cNvSpPr txBox="1"/>
          <p:nvPr/>
        </p:nvSpPr>
        <p:spPr>
          <a:xfrm>
            <a:off x="331800" y="3714425"/>
            <a:ext cx="4371600" cy="9279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 sz="1300">
                <a:solidFill>
                  <a:schemeClr val="dk1"/>
                </a:solidFill>
                <a:highlight>
                  <a:srgbClr val="FFFFFE"/>
                </a:highlight>
                <a:latin typeface="Inter"/>
                <a:ea typeface="Inter"/>
                <a:cs typeface="Inter"/>
                <a:sym typeface="Inter"/>
              </a:rPr>
              <a:t>Diperoleh nilai R-Square sebesar 0.964 artinya sebesar 96.4% variabel independen mempengaruhi variabel dependen.</a:t>
            </a:r>
            <a:endParaRPr/>
          </a:p>
        </p:txBody>
      </p:sp>
      <p:pic>
        <p:nvPicPr>
          <p:cNvPr id="412" name="Google Shape;412;g13b653455f1_0_250"/>
          <p:cNvPicPr preferRelativeResize="0"/>
          <p:nvPr/>
        </p:nvPicPr>
        <p:blipFill rotWithShape="1">
          <a:blip r:embed="rId9">
            <a:alphaModFix/>
          </a:blip>
          <a:srcRect b="65605" l="0" r="0" t="0"/>
          <a:stretch/>
        </p:blipFill>
        <p:spPr>
          <a:xfrm>
            <a:off x="4703400" y="3118438"/>
            <a:ext cx="4135899" cy="1073175"/>
          </a:xfrm>
          <a:prstGeom prst="rect">
            <a:avLst/>
          </a:prstGeom>
          <a:noFill/>
          <a:ln>
            <a:noFill/>
          </a:ln>
        </p:spPr>
      </p:pic>
      <p:sp>
        <p:nvSpPr>
          <p:cNvPr id="413" name="Google Shape;413;g13b653455f1_0_250"/>
          <p:cNvSpPr txBox="1"/>
          <p:nvPr/>
        </p:nvSpPr>
        <p:spPr>
          <a:xfrm>
            <a:off x="4703400" y="1672963"/>
            <a:ext cx="40170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rPr>
              <a:t>Model cukup baik karena nilai rata-rata kuadrat dari jumlah kesalahan pada model prediksi lebih kecil dari nilai rata-ratanya.</a:t>
            </a:r>
            <a:endParaRPr>
              <a:solidFill>
                <a:schemeClr val="dk1"/>
              </a:solidFill>
            </a:endParaRPr>
          </a:p>
        </p:txBody>
      </p:sp>
      <p:cxnSp>
        <p:nvCxnSpPr>
          <p:cNvPr id="414" name="Google Shape;414;g13b653455f1_0_250"/>
          <p:cNvCxnSpPr/>
          <p:nvPr/>
        </p:nvCxnSpPr>
        <p:spPr>
          <a:xfrm>
            <a:off x="8260963" y="2411875"/>
            <a:ext cx="900" cy="70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3b653455f1_0_27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20" name="Google Shape;420;g13b653455f1_0_270"/>
          <p:cNvGrpSpPr/>
          <p:nvPr/>
        </p:nvGrpSpPr>
        <p:grpSpPr>
          <a:xfrm>
            <a:off x="7503019" y="95797"/>
            <a:ext cx="1516771" cy="323122"/>
            <a:chOff x="400885" y="325214"/>
            <a:chExt cx="2298835" cy="489727"/>
          </a:xfrm>
        </p:grpSpPr>
        <p:pic>
          <p:nvPicPr>
            <p:cNvPr id="421" name="Google Shape;421;g13b653455f1_0_27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22" name="Google Shape;422;g13b653455f1_0_27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23" name="Google Shape;423;g13b653455f1_0_27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24" name="Google Shape;424;g13b653455f1_0_27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25" name="Google Shape;425;g13b653455f1_0_270"/>
          <p:cNvSpPr txBox="1"/>
          <p:nvPr>
            <p:ph type="title"/>
          </p:nvPr>
        </p:nvSpPr>
        <p:spPr>
          <a:xfrm>
            <a:off x="331800" y="5718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Ridge </a:t>
            </a:r>
            <a:r>
              <a:rPr lang="en" sz="2820">
                <a:solidFill>
                  <a:srgbClr val="A338EB"/>
                </a:solidFill>
                <a:latin typeface="Maven Pro SemiBold"/>
                <a:ea typeface="Maven Pro SemiBold"/>
                <a:cs typeface="Maven Pro SemiBold"/>
                <a:sym typeface="Maven Pro SemiBold"/>
              </a:rPr>
              <a:t>Regression - Data 2</a:t>
            </a:r>
            <a:endParaRPr sz="2820">
              <a:solidFill>
                <a:srgbClr val="A338EB"/>
              </a:solidFill>
              <a:latin typeface="Maven Pro SemiBold"/>
              <a:ea typeface="Maven Pro SemiBold"/>
              <a:cs typeface="Maven Pro SemiBold"/>
              <a:sym typeface="Maven Pro SemiBold"/>
            </a:endParaRPr>
          </a:p>
        </p:txBody>
      </p:sp>
      <p:sp>
        <p:nvSpPr>
          <p:cNvPr id="426" name="Google Shape;426;g13b653455f1_0_27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27" name="Google Shape;427;g13b653455f1_0_270"/>
          <p:cNvPicPr preferRelativeResize="0"/>
          <p:nvPr/>
        </p:nvPicPr>
        <p:blipFill rotWithShape="1">
          <a:blip r:embed="rId5">
            <a:alphaModFix/>
          </a:blip>
          <a:srcRect b="93105" l="0" r="0" t="0"/>
          <a:stretch/>
        </p:blipFill>
        <p:spPr>
          <a:xfrm>
            <a:off x="446325" y="1431013"/>
            <a:ext cx="4371504" cy="260000"/>
          </a:xfrm>
          <a:prstGeom prst="rect">
            <a:avLst/>
          </a:prstGeom>
          <a:noFill/>
          <a:ln>
            <a:noFill/>
          </a:ln>
        </p:spPr>
      </p:pic>
      <p:pic>
        <p:nvPicPr>
          <p:cNvPr id="428" name="Google Shape;428;g13b653455f1_0_270"/>
          <p:cNvPicPr preferRelativeResize="0"/>
          <p:nvPr/>
        </p:nvPicPr>
        <p:blipFill rotWithShape="1">
          <a:blip r:embed="rId5">
            <a:alphaModFix/>
          </a:blip>
          <a:srcRect b="57374" l="0" r="0" t="35730"/>
          <a:stretch/>
        </p:blipFill>
        <p:spPr>
          <a:xfrm>
            <a:off x="446325" y="2086663"/>
            <a:ext cx="4371504" cy="260000"/>
          </a:xfrm>
          <a:prstGeom prst="rect">
            <a:avLst/>
          </a:prstGeom>
          <a:noFill/>
          <a:ln>
            <a:noFill/>
          </a:ln>
        </p:spPr>
      </p:pic>
      <p:pic>
        <p:nvPicPr>
          <p:cNvPr id="429" name="Google Shape;429;g13b653455f1_0_270"/>
          <p:cNvPicPr preferRelativeResize="0"/>
          <p:nvPr/>
        </p:nvPicPr>
        <p:blipFill rotWithShape="1">
          <a:blip r:embed="rId5">
            <a:alphaModFix/>
          </a:blip>
          <a:srcRect b="22823" l="0" r="0" t="70437"/>
          <a:stretch/>
        </p:blipFill>
        <p:spPr>
          <a:xfrm>
            <a:off x="446325" y="2845063"/>
            <a:ext cx="4371500" cy="254137"/>
          </a:xfrm>
          <a:prstGeom prst="rect">
            <a:avLst/>
          </a:prstGeom>
          <a:noFill/>
          <a:ln>
            <a:noFill/>
          </a:ln>
        </p:spPr>
      </p:pic>
      <p:pic>
        <p:nvPicPr>
          <p:cNvPr id="430" name="Google Shape;430;g13b653455f1_0_270"/>
          <p:cNvPicPr preferRelativeResize="0"/>
          <p:nvPr/>
        </p:nvPicPr>
        <p:blipFill>
          <a:blip r:embed="rId6">
            <a:alphaModFix/>
          </a:blip>
          <a:stretch>
            <a:fillRect/>
          </a:stretch>
        </p:blipFill>
        <p:spPr>
          <a:xfrm>
            <a:off x="446324" y="1755488"/>
            <a:ext cx="3908084" cy="301450"/>
          </a:xfrm>
          <a:prstGeom prst="rect">
            <a:avLst/>
          </a:prstGeom>
          <a:noFill/>
          <a:ln>
            <a:noFill/>
          </a:ln>
        </p:spPr>
      </p:pic>
      <p:pic>
        <p:nvPicPr>
          <p:cNvPr id="431" name="Google Shape;431;g13b653455f1_0_270"/>
          <p:cNvPicPr preferRelativeResize="0"/>
          <p:nvPr/>
        </p:nvPicPr>
        <p:blipFill>
          <a:blip r:embed="rId7">
            <a:alphaModFix/>
          </a:blip>
          <a:stretch>
            <a:fillRect/>
          </a:stretch>
        </p:blipFill>
        <p:spPr>
          <a:xfrm>
            <a:off x="446319" y="2445138"/>
            <a:ext cx="4162329" cy="301450"/>
          </a:xfrm>
          <a:prstGeom prst="rect">
            <a:avLst/>
          </a:prstGeom>
          <a:noFill/>
          <a:ln>
            <a:noFill/>
          </a:ln>
        </p:spPr>
      </p:pic>
      <p:pic>
        <p:nvPicPr>
          <p:cNvPr id="432" name="Google Shape;432;g13b653455f1_0_270"/>
          <p:cNvPicPr preferRelativeResize="0"/>
          <p:nvPr/>
        </p:nvPicPr>
        <p:blipFill>
          <a:blip r:embed="rId8">
            <a:alphaModFix/>
          </a:blip>
          <a:stretch>
            <a:fillRect/>
          </a:stretch>
        </p:blipFill>
        <p:spPr>
          <a:xfrm>
            <a:off x="446325" y="3134788"/>
            <a:ext cx="4162325" cy="286250"/>
          </a:xfrm>
          <a:prstGeom prst="rect">
            <a:avLst/>
          </a:prstGeom>
          <a:noFill/>
          <a:ln>
            <a:noFill/>
          </a:ln>
        </p:spPr>
      </p:pic>
      <p:cxnSp>
        <p:nvCxnSpPr>
          <p:cNvPr id="433" name="Google Shape;433;g13b653455f1_0_270"/>
          <p:cNvCxnSpPr/>
          <p:nvPr/>
        </p:nvCxnSpPr>
        <p:spPr>
          <a:xfrm>
            <a:off x="2514438" y="3460864"/>
            <a:ext cx="6300" cy="342300"/>
          </a:xfrm>
          <a:prstGeom prst="straightConnector1">
            <a:avLst/>
          </a:prstGeom>
          <a:noFill/>
          <a:ln cap="flat" cmpd="sng" w="9525">
            <a:solidFill>
              <a:schemeClr val="dk2"/>
            </a:solidFill>
            <a:prstDash val="solid"/>
            <a:round/>
            <a:headEnd len="med" w="med" type="none"/>
            <a:tailEnd len="med" w="med" type="triangle"/>
          </a:ln>
        </p:spPr>
      </p:cxnSp>
      <p:sp>
        <p:nvSpPr>
          <p:cNvPr id="434" name="Google Shape;434;g13b653455f1_0_270"/>
          <p:cNvSpPr txBox="1"/>
          <p:nvPr/>
        </p:nvSpPr>
        <p:spPr>
          <a:xfrm>
            <a:off x="331800" y="3714425"/>
            <a:ext cx="4371600" cy="9279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 sz="1300">
                <a:solidFill>
                  <a:schemeClr val="dk1"/>
                </a:solidFill>
                <a:highlight>
                  <a:srgbClr val="FFFFFE"/>
                </a:highlight>
                <a:latin typeface="Inter"/>
                <a:ea typeface="Inter"/>
                <a:cs typeface="Inter"/>
                <a:sym typeface="Inter"/>
              </a:rPr>
              <a:t>Diperoleh nilai R-Square sebesar 0.964 artinya sebesar 96.4% variabel independen mempengaruhi variabel dependen.</a:t>
            </a:r>
            <a:endParaRPr/>
          </a:p>
        </p:txBody>
      </p:sp>
      <p:pic>
        <p:nvPicPr>
          <p:cNvPr id="435" name="Google Shape;435;g13b653455f1_0_270"/>
          <p:cNvPicPr preferRelativeResize="0"/>
          <p:nvPr/>
        </p:nvPicPr>
        <p:blipFill rotWithShape="1">
          <a:blip r:embed="rId9">
            <a:alphaModFix/>
          </a:blip>
          <a:srcRect b="65605" l="0" r="0" t="0"/>
          <a:stretch/>
        </p:blipFill>
        <p:spPr>
          <a:xfrm>
            <a:off x="4703400" y="3102650"/>
            <a:ext cx="4135899" cy="1073175"/>
          </a:xfrm>
          <a:prstGeom prst="rect">
            <a:avLst/>
          </a:prstGeom>
          <a:noFill/>
          <a:ln>
            <a:noFill/>
          </a:ln>
        </p:spPr>
      </p:pic>
      <p:sp>
        <p:nvSpPr>
          <p:cNvPr id="436" name="Google Shape;436;g13b653455f1_0_270"/>
          <p:cNvSpPr txBox="1"/>
          <p:nvPr/>
        </p:nvSpPr>
        <p:spPr>
          <a:xfrm>
            <a:off x="4703400" y="1657175"/>
            <a:ext cx="40170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rPr>
              <a:t>Model cukup baik karena nilai rata-rata kuadrat dari jumlah kesalahan pada model prediksi lebih kecil dari nilai rata-ratanya.</a:t>
            </a:r>
            <a:endParaRPr>
              <a:solidFill>
                <a:schemeClr val="dk1"/>
              </a:solidFill>
            </a:endParaRPr>
          </a:p>
        </p:txBody>
      </p:sp>
      <p:cxnSp>
        <p:nvCxnSpPr>
          <p:cNvPr id="437" name="Google Shape;437;g13b653455f1_0_270"/>
          <p:cNvCxnSpPr/>
          <p:nvPr/>
        </p:nvCxnSpPr>
        <p:spPr>
          <a:xfrm>
            <a:off x="8184375" y="2346675"/>
            <a:ext cx="900" cy="70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13b727112fb_0_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43" name="Google Shape;443;g13b727112fb_0_24"/>
          <p:cNvGrpSpPr/>
          <p:nvPr/>
        </p:nvGrpSpPr>
        <p:grpSpPr>
          <a:xfrm>
            <a:off x="7503019" y="95797"/>
            <a:ext cx="1516771" cy="323122"/>
            <a:chOff x="400885" y="325214"/>
            <a:chExt cx="2298835" cy="489727"/>
          </a:xfrm>
        </p:grpSpPr>
        <p:pic>
          <p:nvPicPr>
            <p:cNvPr id="444" name="Google Shape;444;g13b727112fb_0_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45" name="Google Shape;445;g13b727112fb_0_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46" name="Google Shape;446;g13b727112fb_0_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47" name="Google Shape;447;g13b727112fb_0_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48" name="Google Shape;448;g13b727112fb_0_24"/>
          <p:cNvSpPr txBox="1"/>
          <p:nvPr>
            <p:ph type="title"/>
          </p:nvPr>
        </p:nvSpPr>
        <p:spPr>
          <a:xfrm>
            <a:off x="331800" y="6480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Final - Multivariate Regression - Data 1</a:t>
            </a:r>
            <a:endParaRPr sz="2820">
              <a:solidFill>
                <a:srgbClr val="A338EB"/>
              </a:solidFill>
              <a:latin typeface="Maven Pro SemiBold"/>
              <a:ea typeface="Maven Pro SemiBold"/>
              <a:cs typeface="Maven Pro SemiBold"/>
              <a:sym typeface="Maven Pro SemiBold"/>
            </a:endParaRPr>
          </a:p>
        </p:txBody>
      </p:sp>
      <p:sp>
        <p:nvSpPr>
          <p:cNvPr id="449" name="Google Shape;449;g13b727112fb_0_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50" name="Google Shape;450;g13b727112fb_0_24"/>
          <p:cNvSpPr txBox="1"/>
          <p:nvPr/>
        </p:nvSpPr>
        <p:spPr>
          <a:xfrm>
            <a:off x="331800" y="1467376"/>
            <a:ext cx="8480400" cy="221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solidFill>
                  <a:srgbClr val="001080"/>
                </a:solidFill>
                <a:highlight>
                  <a:srgbClr val="FFFFFE"/>
                </a:highlight>
                <a:latin typeface="Inter"/>
                <a:ea typeface="Inter"/>
                <a:cs typeface="Inter"/>
                <a:sym typeface="Inter"/>
              </a:rPr>
              <a:t>R</a:t>
            </a:r>
            <a:r>
              <a:rPr b="1" lang="en" sz="1200">
                <a:solidFill>
                  <a:srgbClr val="001080"/>
                </a:solidFill>
                <a:highlight>
                  <a:srgbClr val="FFFFFE"/>
                </a:highlight>
                <a:latin typeface="Inter"/>
                <a:ea typeface="Inter"/>
                <a:cs typeface="Inter"/>
                <a:sym typeface="Inter"/>
              </a:rPr>
              <a:t>esale_price</a:t>
            </a:r>
            <a:r>
              <a:rPr lang="en" sz="1200">
                <a:solidFill>
                  <a:srgbClr val="001080"/>
                </a:solidFill>
                <a:highlight>
                  <a:srgbClr val="FFFFFE"/>
                </a:highlight>
                <a:latin typeface="Inter"/>
                <a:ea typeface="Inter"/>
                <a:cs typeface="Inter"/>
                <a:sym typeface="Inter"/>
              </a:rPr>
              <a:t> = </a:t>
            </a:r>
            <a:r>
              <a:rPr lang="en" sz="1200">
                <a:solidFill>
                  <a:schemeClr val="accent2"/>
                </a:solidFill>
                <a:highlight>
                  <a:srgbClr val="FFFFFF"/>
                </a:highlight>
                <a:latin typeface="Inter"/>
                <a:ea typeface="Inter"/>
                <a:cs typeface="Inter"/>
                <a:sym typeface="Inter"/>
              </a:rPr>
              <a:t>-2.921</a:t>
            </a:r>
            <a:r>
              <a:rPr lang="en" sz="1200">
                <a:solidFill>
                  <a:srgbClr val="001080"/>
                </a:solidFill>
                <a:highlight>
                  <a:srgbClr val="FFFFFE"/>
                </a:highlight>
                <a:latin typeface="Inter"/>
                <a:ea typeface="Inter"/>
                <a:cs typeface="Inter"/>
                <a:sym typeface="Inter"/>
              </a:rPr>
              <a:t> </a:t>
            </a:r>
            <a:r>
              <a:rPr lang="en" sz="1200">
                <a:solidFill>
                  <a:schemeClr val="accent2"/>
                </a:solidFill>
                <a:highlight>
                  <a:srgbClr val="FFFFFF"/>
                </a:highlight>
                <a:latin typeface="Inter"/>
                <a:ea typeface="Inter"/>
                <a:cs typeface="Inter"/>
                <a:sym typeface="Inter"/>
              </a:rPr>
              <a:t>+ 2.921</a:t>
            </a:r>
            <a:r>
              <a:rPr lang="en" sz="1200">
                <a:solidFill>
                  <a:srgbClr val="001080"/>
                </a:solidFill>
                <a:highlight>
                  <a:srgbClr val="FFFFFE"/>
                </a:highlight>
                <a:latin typeface="Inter"/>
                <a:ea typeface="Inter"/>
                <a:cs typeface="Inter"/>
                <a:sym typeface="Inter"/>
              </a:rPr>
              <a:t>town_BEDOK</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town_BUKIT MERAH</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town_BUKIT PANJANG</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town_CHOA CHU KANG</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town_CLEMENTI</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town_GEYLANG</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town_HOUGANG</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town_JURONG EAST</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town_KALLANG/WHAMPOA</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town_PUNGGOL</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town_QUEENSTOWN</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town_SENGKANG</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town_TAMPINES</a:t>
            </a:r>
            <a:r>
              <a:rPr lang="en" sz="1200">
                <a:solidFill>
                  <a:schemeClr val="accent2"/>
                </a:solidFill>
                <a:highlight>
                  <a:srgbClr val="FFFFFF"/>
                </a:highlight>
                <a:latin typeface="Inter"/>
                <a:ea typeface="Inter"/>
                <a:cs typeface="Inter"/>
                <a:sym typeface="Inter"/>
              </a:rPr>
              <a:t> + 2.921</a:t>
            </a:r>
            <a:r>
              <a:rPr lang="en" sz="1200">
                <a:solidFill>
                  <a:srgbClr val="001080"/>
                </a:solidFill>
                <a:highlight>
                  <a:srgbClr val="FFFFFE"/>
                </a:highlight>
                <a:latin typeface="Inter"/>
                <a:ea typeface="Inter"/>
                <a:cs typeface="Inter"/>
                <a:sym typeface="Inter"/>
              </a:rPr>
              <a:t>town_YISHUN</a:t>
            </a:r>
            <a:r>
              <a:rPr lang="en" sz="1200">
                <a:solidFill>
                  <a:schemeClr val="accent2"/>
                </a:solidFill>
                <a:highlight>
                  <a:srgbClr val="FFFFFF"/>
                </a:highlight>
                <a:latin typeface="Inter"/>
                <a:ea typeface="Inter"/>
                <a:cs typeface="Inter"/>
                <a:sym typeface="Inter"/>
              </a:rPr>
              <a:t> - 2.495</a:t>
            </a:r>
            <a:r>
              <a:rPr lang="en" sz="1200">
                <a:solidFill>
                  <a:srgbClr val="001080"/>
                </a:solidFill>
                <a:highlight>
                  <a:srgbClr val="FFFFFE"/>
                </a:highlight>
                <a:latin typeface="Inter"/>
                <a:ea typeface="Inter"/>
                <a:cs typeface="Inter"/>
                <a:sym typeface="Inter"/>
              </a:rPr>
              <a:t>flat_type_2 ROOM</a:t>
            </a:r>
            <a:r>
              <a:rPr lang="en" sz="1200">
                <a:solidFill>
                  <a:schemeClr val="accent2"/>
                </a:solidFill>
                <a:highlight>
                  <a:srgbClr val="FFFFFF"/>
                </a:highlight>
                <a:latin typeface="Inter"/>
                <a:ea typeface="Inter"/>
                <a:cs typeface="Inter"/>
                <a:sym typeface="Inter"/>
              </a:rPr>
              <a:t> - 4.200</a:t>
            </a:r>
            <a:r>
              <a:rPr lang="en" sz="1200">
                <a:solidFill>
                  <a:srgbClr val="001080"/>
                </a:solidFill>
                <a:highlight>
                  <a:srgbClr val="FFFFFE"/>
                </a:highlight>
                <a:latin typeface="Inter"/>
                <a:ea typeface="Inter"/>
                <a:cs typeface="Inter"/>
                <a:sym typeface="Inter"/>
              </a:rPr>
              <a:t>flat_type_3 ROOM</a:t>
            </a:r>
            <a:r>
              <a:rPr lang="en" sz="1200">
                <a:solidFill>
                  <a:schemeClr val="accent2"/>
                </a:solidFill>
                <a:highlight>
                  <a:srgbClr val="FFFFFF"/>
                </a:highlight>
                <a:latin typeface="Inter"/>
                <a:ea typeface="Inter"/>
                <a:cs typeface="Inter"/>
                <a:sym typeface="Inter"/>
              </a:rPr>
              <a:t> + 7.159</a:t>
            </a:r>
            <a:r>
              <a:rPr lang="en" sz="1200">
                <a:solidFill>
                  <a:srgbClr val="001080"/>
                </a:solidFill>
                <a:highlight>
                  <a:srgbClr val="FFFFFE"/>
                </a:highlight>
                <a:latin typeface="Inter"/>
                <a:ea typeface="Inter"/>
                <a:cs typeface="Inter"/>
                <a:sym typeface="Inter"/>
              </a:rPr>
              <a:t>flat_type_4 ROOM</a:t>
            </a:r>
            <a:r>
              <a:rPr lang="en" sz="1200">
                <a:solidFill>
                  <a:schemeClr val="accent2"/>
                </a:solidFill>
                <a:highlight>
                  <a:srgbClr val="FFFFFF"/>
                </a:highlight>
                <a:latin typeface="Inter"/>
                <a:ea typeface="Inter"/>
                <a:cs typeface="Inter"/>
                <a:sym typeface="Inter"/>
              </a:rPr>
              <a:t> + 2.198</a:t>
            </a:r>
            <a:r>
              <a:rPr lang="en" sz="1200">
                <a:solidFill>
                  <a:srgbClr val="001080"/>
                </a:solidFill>
                <a:highlight>
                  <a:srgbClr val="FFFFFE"/>
                </a:highlight>
                <a:latin typeface="Inter"/>
                <a:ea typeface="Inter"/>
                <a:cs typeface="Inter"/>
                <a:sym typeface="Inter"/>
              </a:rPr>
              <a:t>flat_type_5 ROOM</a:t>
            </a:r>
            <a:r>
              <a:rPr lang="en" sz="1200">
                <a:solidFill>
                  <a:schemeClr val="accent2"/>
                </a:solidFill>
                <a:highlight>
                  <a:srgbClr val="FFFFFF"/>
                </a:highlight>
                <a:latin typeface="Inter"/>
                <a:ea typeface="Inter"/>
                <a:cs typeface="Inter"/>
                <a:sym typeface="Inter"/>
              </a:rPr>
              <a:t> - 6.894</a:t>
            </a:r>
            <a:r>
              <a:rPr lang="en" sz="1200">
                <a:solidFill>
                  <a:srgbClr val="001080"/>
                </a:solidFill>
                <a:highlight>
                  <a:srgbClr val="FFFFFE"/>
                </a:highlight>
                <a:latin typeface="Inter"/>
                <a:ea typeface="Inter"/>
                <a:cs typeface="Inter"/>
                <a:sym typeface="Inter"/>
              </a:rPr>
              <a:t>storey_range_01 TO 03</a:t>
            </a:r>
            <a:r>
              <a:rPr lang="en" sz="1200">
                <a:solidFill>
                  <a:schemeClr val="accent2"/>
                </a:solidFill>
                <a:highlight>
                  <a:srgbClr val="FFFFFF"/>
                </a:highlight>
                <a:latin typeface="Inter"/>
                <a:ea typeface="Inter"/>
                <a:cs typeface="Inter"/>
                <a:sym typeface="Inter"/>
              </a:rPr>
              <a:t> - 5.142</a:t>
            </a:r>
            <a:r>
              <a:rPr lang="en" sz="1200">
                <a:solidFill>
                  <a:srgbClr val="001080"/>
                </a:solidFill>
                <a:highlight>
                  <a:srgbClr val="FFFFFE"/>
                </a:highlight>
                <a:latin typeface="Inter"/>
                <a:ea typeface="Inter"/>
                <a:cs typeface="Inter"/>
                <a:sym typeface="Inter"/>
              </a:rPr>
              <a:t>storey_range_04 TO 06</a:t>
            </a:r>
            <a:r>
              <a:rPr lang="en" sz="1200">
                <a:solidFill>
                  <a:schemeClr val="accent2"/>
                </a:solidFill>
                <a:highlight>
                  <a:srgbClr val="FFFFFF"/>
                </a:highlight>
                <a:latin typeface="Inter"/>
                <a:ea typeface="Inter"/>
                <a:cs typeface="Inter"/>
                <a:sym typeface="Inter"/>
              </a:rPr>
              <a:t> - 3.178</a:t>
            </a:r>
            <a:r>
              <a:rPr lang="en" sz="1200">
                <a:solidFill>
                  <a:srgbClr val="001080"/>
                </a:solidFill>
                <a:highlight>
                  <a:srgbClr val="FFFFFE"/>
                </a:highlight>
                <a:latin typeface="Inter"/>
                <a:ea typeface="Inter"/>
                <a:cs typeface="Inter"/>
                <a:sym typeface="Inter"/>
              </a:rPr>
              <a:t>storey_range_07 TO 09</a:t>
            </a:r>
            <a:r>
              <a:rPr lang="en" sz="1200">
                <a:solidFill>
                  <a:schemeClr val="accent2"/>
                </a:solidFill>
                <a:highlight>
                  <a:srgbClr val="FFFFFF"/>
                </a:highlight>
                <a:latin typeface="Inter"/>
                <a:ea typeface="Inter"/>
                <a:cs typeface="Inter"/>
                <a:sym typeface="Inter"/>
              </a:rPr>
              <a:t> - 2.342</a:t>
            </a:r>
            <a:r>
              <a:rPr lang="en" sz="1200">
                <a:solidFill>
                  <a:srgbClr val="001080"/>
                </a:solidFill>
                <a:highlight>
                  <a:srgbClr val="FFFFFE"/>
                </a:highlight>
                <a:latin typeface="Inter"/>
                <a:ea typeface="Inter"/>
                <a:cs typeface="Inter"/>
                <a:sym typeface="Inter"/>
              </a:rPr>
              <a:t>storey_range_10 TO 12</a:t>
            </a:r>
            <a:r>
              <a:rPr lang="en" sz="1200">
                <a:solidFill>
                  <a:schemeClr val="accent2"/>
                </a:solidFill>
                <a:highlight>
                  <a:srgbClr val="FFFFFF"/>
                </a:highlight>
                <a:latin typeface="Inter"/>
                <a:ea typeface="Inter"/>
                <a:cs typeface="Inter"/>
                <a:sym typeface="Inter"/>
              </a:rPr>
              <a:t> - 1.875</a:t>
            </a:r>
            <a:r>
              <a:rPr lang="en" sz="1200">
                <a:solidFill>
                  <a:srgbClr val="001080"/>
                </a:solidFill>
                <a:highlight>
                  <a:srgbClr val="FFFFFE"/>
                </a:highlight>
                <a:latin typeface="Inter"/>
                <a:ea typeface="Inter"/>
                <a:cs typeface="Inter"/>
                <a:sym typeface="Inter"/>
              </a:rPr>
              <a:t>storey_range_13 TO 15</a:t>
            </a:r>
            <a:r>
              <a:rPr lang="en" sz="1200">
                <a:solidFill>
                  <a:schemeClr val="accent2"/>
                </a:solidFill>
                <a:highlight>
                  <a:srgbClr val="FFFFFF"/>
                </a:highlight>
                <a:latin typeface="Inter"/>
                <a:ea typeface="Inter"/>
                <a:cs typeface="Inter"/>
                <a:sym typeface="Inter"/>
              </a:rPr>
              <a:t> - 1.440</a:t>
            </a:r>
            <a:r>
              <a:rPr lang="en" sz="1200">
                <a:solidFill>
                  <a:srgbClr val="001080"/>
                </a:solidFill>
                <a:highlight>
                  <a:srgbClr val="FFFFFE"/>
                </a:highlight>
                <a:latin typeface="Inter"/>
                <a:ea typeface="Inter"/>
                <a:cs typeface="Inter"/>
                <a:sym typeface="Inter"/>
              </a:rPr>
              <a:t>storey_range_16 TO 18</a:t>
            </a:r>
            <a:r>
              <a:rPr lang="en" sz="1200">
                <a:solidFill>
                  <a:schemeClr val="accent2"/>
                </a:solidFill>
                <a:highlight>
                  <a:srgbClr val="FFFFFF"/>
                </a:highlight>
                <a:latin typeface="Inter"/>
                <a:ea typeface="Inter"/>
                <a:cs typeface="Inter"/>
                <a:sym typeface="Inter"/>
              </a:rPr>
              <a:t> + 5.371</a:t>
            </a:r>
            <a:r>
              <a:rPr lang="en" sz="1200">
                <a:solidFill>
                  <a:srgbClr val="001080"/>
                </a:solidFill>
                <a:highlight>
                  <a:srgbClr val="FFFFFE"/>
                </a:highlight>
                <a:latin typeface="Inter"/>
                <a:ea typeface="Inter"/>
                <a:cs typeface="Inter"/>
                <a:sym typeface="Inter"/>
              </a:rPr>
              <a:t>storey_range_19 TO 21</a:t>
            </a:r>
            <a:r>
              <a:rPr lang="en" sz="1200">
                <a:solidFill>
                  <a:schemeClr val="accent2"/>
                </a:solidFill>
                <a:highlight>
                  <a:srgbClr val="FFFFFF"/>
                </a:highlight>
                <a:latin typeface="Inter"/>
                <a:ea typeface="Inter"/>
                <a:cs typeface="Inter"/>
                <a:sym typeface="Inter"/>
              </a:rPr>
              <a:t> - 7.293</a:t>
            </a:r>
            <a:r>
              <a:rPr lang="en" sz="1200">
                <a:solidFill>
                  <a:srgbClr val="001080"/>
                </a:solidFill>
                <a:highlight>
                  <a:srgbClr val="FFFFFE"/>
                </a:highlight>
                <a:latin typeface="Inter"/>
                <a:ea typeface="Inter"/>
                <a:cs typeface="Inter"/>
                <a:sym typeface="Inter"/>
              </a:rPr>
              <a:t>storey_range_22 TO 24</a:t>
            </a:r>
            <a:r>
              <a:rPr lang="en" sz="1200">
                <a:solidFill>
                  <a:schemeClr val="accent2"/>
                </a:solidFill>
                <a:highlight>
                  <a:srgbClr val="FFFFFF"/>
                </a:highlight>
                <a:latin typeface="Inter"/>
                <a:ea typeface="Inter"/>
                <a:cs typeface="Inter"/>
                <a:sym typeface="Inter"/>
              </a:rPr>
              <a:t> + 2.567</a:t>
            </a:r>
            <a:r>
              <a:rPr lang="en" sz="1200">
                <a:solidFill>
                  <a:srgbClr val="001080"/>
                </a:solidFill>
                <a:highlight>
                  <a:srgbClr val="FFFFFE"/>
                </a:highlight>
                <a:latin typeface="Inter"/>
                <a:ea typeface="Inter"/>
                <a:cs typeface="Inter"/>
                <a:sym typeface="Inter"/>
              </a:rPr>
              <a:t>storey_range_25 TO 27</a:t>
            </a:r>
            <a:r>
              <a:rPr lang="en" sz="1200">
                <a:solidFill>
                  <a:schemeClr val="accent2"/>
                </a:solidFill>
                <a:highlight>
                  <a:srgbClr val="FFFFFF"/>
                </a:highlight>
                <a:latin typeface="Inter"/>
                <a:ea typeface="Inter"/>
                <a:cs typeface="Inter"/>
                <a:sym typeface="Inter"/>
              </a:rPr>
              <a:t> - 5.736</a:t>
            </a:r>
            <a:r>
              <a:rPr lang="en" sz="1200">
                <a:solidFill>
                  <a:srgbClr val="001080"/>
                </a:solidFill>
                <a:highlight>
                  <a:srgbClr val="FFFFFE"/>
                </a:highlight>
                <a:latin typeface="Inter"/>
                <a:ea typeface="Inter"/>
                <a:cs typeface="Inter"/>
                <a:sym typeface="Inter"/>
              </a:rPr>
              <a:t>storey_range_28 TO 30</a:t>
            </a:r>
            <a:r>
              <a:rPr lang="en" sz="1200">
                <a:solidFill>
                  <a:schemeClr val="accent2"/>
                </a:solidFill>
                <a:highlight>
                  <a:srgbClr val="FFFFFF"/>
                </a:highlight>
                <a:latin typeface="Inter"/>
                <a:ea typeface="Inter"/>
                <a:cs typeface="Inter"/>
                <a:sym typeface="Inter"/>
              </a:rPr>
              <a:t> + 1.146</a:t>
            </a:r>
            <a:r>
              <a:rPr lang="en" sz="1200">
                <a:solidFill>
                  <a:srgbClr val="001080"/>
                </a:solidFill>
                <a:highlight>
                  <a:srgbClr val="FFFFFE"/>
                </a:highlight>
                <a:latin typeface="Inter"/>
                <a:ea typeface="Inter"/>
                <a:cs typeface="Inter"/>
                <a:sym typeface="Inter"/>
              </a:rPr>
              <a:t>storey_range_31 TO 33</a:t>
            </a:r>
            <a:r>
              <a:rPr lang="en" sz="1200">
                <a:solidFill>
                  <a:schemeClr val="accent2"/>
                </a:solidFill>
                <a:highlight>
                  <a:srgbClr val="FFFFFF"/>
                </a:highlight>
                <a:latin typeface="Inter"/>
                <a:ea typeface="Inter"/>
                <a:cs typeface="Inter"/>
                <a:sym typeface="Inter"/>
              </a:rPr>
              <a:t> + 4.975</a:t>
            </a:r>
            <a:r>
              <a:rPr lang="en" sz="1200">
                <a:solidFill>
                  <a:srgbClr val="001080"/>
                </a:solidFill>
                <a:highlight>
                  <a:srgbClr val="FFFFFE"/>
                </a:highlight>
                <a:latin typeface="Inter"/>
                <a:ea typeface="Inter"/>
                <a:cs typeface="Inter"/>
                <a:sym typeface="Inter"/>
              </a:rPr>
              <a:t>storey_range_34 TO 36</a:t>
            </a:r>
            <a:r>
              <a:rPr lang="en" sz="1200">
                <a:solidFill>
                  <a:schemeClr val="accent2"/>
                </a:solidFill>
                <a:highlight>
                  <a:srgbClr val="FFFFFF"/>
                </a:highlight>
                <a:latin typeface="Inter"/>
                <a:ea typeface="Inter"/>
                <a:cs typeface="Inter"/>
                <a:sym typeface="Inter"/>
              </a:rPr>
              <a:t> + 1.291</a:t>
            </a:r>
            <a:r>
              <a:rPr lang="en" sz="1200">
                <a:solidFill>
                  <a:srgbClr val="001080"/>
                </a:solidFill>
                <a:highlight>
                  <a:srgbClr val="FFFFFE"/>
                </a:highlight>
                <a:latin typeface="Inter"/>
                <a:ea typeface="Inter"/>
                <a:cs typeface="Inter"/>
                <a:sym typeface="Inter"/>
              </a:rPr>
              <a:t>storey_range_37 TO 39</a:t>
            </a:r>
            <a:r>
              <a:rPr lang="en" sz="1200">
                <a:solidFill>
                  <a:schemeClr val="accent2"/>
                </a:solidFill>
                <a:highlight>
                  <a:srgbClr val="FFFFFF"/>
                </a:highlight>
                <a:latin typeface="Inter"/>
                <a:ea typeface="Inter"/>
                <a:cs typeface="Inter"/>
                <a:sym typeface="Inter"/>
              </a:rPr>
              <a:t> + 6.635</a:t>
            </a:r>
            <a:r>
              <a:rPr lang="en" sz="1200">
                <a:solidFill>
                  <a:srgbClr val="001080"/>
                </a:solidFill>
                <a:highlight>
                  <a:srgbClr val="FFFFFE"/>
                </a:highlight>
                <a:latin typeface="Inter"/>
                <a:ea typeface="Inter"/>
                <a:cs typeface="Inter"/>
                <a:sym typeface="Inter"/>
              </a:rPr>
              <a:t>storey_range_40 TO 42</a:t>
            </a:r>
            <a:r>
              <a:rPr lang="en" sz="1200">
                <a:solidFill>
                  <a:schemeClr val="accent2"/>
                </a:solidFill>
                <a:highlight>
                  <a:srgbClr val="FFFFFF"/>
                </a:highlight>
                <a:latin typeface="Inter"/>
                <a:ea typeface="Inter"/>
                <a:cs typeface="Inter"/>
                <a:sym typeface="Inter"/>
              </a:rPr>
              <a:t> + 7.596</a:t>
            </a:r>
            <a:r>
              <a:rPr lang="en" sz="1200">
                <a:solidFill>
                  <a:srgbClr val="001080"/>
                </a:solidFill>
                <a:highlight>
                  <a:srgbClr val="FFFFFE"/>
                </a:highlight>
                <a:latin typeface="Inter"/>
                <a:ea typeface="Inter"/>
                <a:cs typeface="Inter"/>
                <a:sym typeface="Inter"/>
              </a:rPr>
              <a:t>storey_range_43 TO 45</a:t>
            </a:r>
            <a:r>
              <a:rPr lang="en" sz="1200">
                <a:solidFill>
                  <a:schemeClr val="accent2"/>
                </a:solidFill>
                <a:highlight>
                  <a:srgbClr val="FFFFFF"/>
                </a:highlight>
                <a:latin typeface="Inter"/>
                <a:ea typeface="Inter"/>
                <a:cs typeface="Inter"/>
                <a:sym typeface="Inter"/>
              </a:rPr>
              <a:t> + 9.765</a:t>
            </a:r>
            <a:r>
              <a:rPr lang="en" sz="1200">
                <a:solidFill>
                  <a:srgbClr val="001080"/>
                </a:solidFill>
                <a:highlight>
                  <a:srgbClr val="FFFFFE"/>
                </a:highlight>
                <a:latin typeface="Inter"/>
                <a:ea typeface="Inter"/>
                <a:cs typeface="Inter"/>
                <a:sym typeface="Inter"/>
              </a:rPr>
              <a:t>storey_range_46 TO 48</a:t>
            </a:r>
            <a:r>
              <a:rPr lang="en" sz="1200">
                <a:solidFill>
                  <a:schemeClr val="accent2"/>
                </a:solidFill>
                <a:highlight>
                  <a:srgbClr val="FFFFFF"/>
                </a:highlight>
                <a:latin typeface="Inter"/>
                <a:ea typeface="Inter"/>
                <a:cs typeface="Inter"/>
                <a:sym typeface="Inter"/>
              </a:rPr>
              <a:t> - 6.295</a:t>
            </a:r>
            <a:r>
              <a:rPr lang="en" sz="1200">
                <a:solidFill>
                  <a:srgbClr val="001080"/>
                </a:solidFill>
                <a:highlight>
                  <a:srgbClr val="FFFFFE"/>
                </a:highlight>
                <a:latin typeface="Inter"/>
                <a:ea typeface="Inter"/>
                <a:cs typeface="Inter"/>
                <a:sym typeface="Inter"/>
              </a:rPr>
              <a:t>flat_model_Improved</a:t>
            </a:r>
            <a:r>
              <a:rPr lang="en" sz="1200">
                <a:solidFill>
                  <a:schemeClr val="accent2"/>
                </a:solidFill>
                <a:highlight>
                  <a:srgbClr val="FFFFFF"/>
                </a:highlight>
                <a:latin typeface="Inter"/>
                <a:ea typeface="Inter"/>
                <a:cs typeface="Inter"/>
                <a:sym typeface="Inter"/>
              </a:rPr>
              <a:t> - 2.003</a:t>
            </a:r>
            <a:r>
              <a:rPr lang="en" sz="1200">
                <a:solidFill>
                  <a:srgbClr val="001080"/>
                </a:solidFill>
                <a:highlight>
                  <a:srgbClr val="FFFFFE"/>
                </a:highlight>
                <a:latin typeface="Inter"/>
                <a:ea typeface="Inter"/>
                <a:cs typeface="Inter"/>
                <a:sym typeface="Inter"/>
              </a:rPr>
              <a:t>flat_model_Model A</a:t>
            </a:r>
            <a:r>
              <a:rPr lang="en" sz="1200">
                <a:solidFill>
                  <a:schemeClr val="accent2"/>
                </a:solidFill>
                <a:highlight>
                  <a:srgbClr val="FFFFFF"/>
                </a:highlight>
                <a:latin typeface="Inter"/>
                <a:ea typeface="Inter"/>
                <a:cs typeface="Inter"/>
                <a:sym typeface="Inter"/>
              </a:rPr>
              <a:t> + 8.567</a:t>
            </a:r>
            <a:r>
              <a:rPr lang="en" sz="1200">
                <a:solidFill>
                  <a:srgbClr val="001080"/>
                </a:solidFill>
                <a:highlight>
                  <a:srgbClr val="FFFFFE"/>
                </a:highlight>
                <a:latin typeface="Inter"/>
                <a:ea typeface="Inter"/>
                <a:cs typeface="Inter"/>
                <a:sym typeface="Inter"/>
              </a:rPr>
              <a:t>flat_model_Premium Apartment</a:t>
            </a:r>
            <a:r>
              <a:rPr lang="en" sz="1200">
                <a:solidFill>
                  <a:schemeClr val="accent2"/>
                </a:solidFill>
                <a:highlight>
                  <a:srgbClr val="FFFFFF"/>
                </a:highlight>
                <a:latin typeface="Inter"/>
                <a:ea typeface="Inter"/>
                <a:cs typeface="Inter"/>
                <a:sym typeface="Inter"/>
              </a:rPr>
              <a:t> + 7.656</a:t>
            </a:r>
            <a:r>
              <a:rPr lang="en" sz="1200">
                <a:solidFill>
                  <a:srgbClr val="001080"/>
                </a:solidFill>
                <a:highlight>
                  <a:srgbClr val="FFFFFE"/>
                </a:highlight>
                <a:latin typeface="Inter"/>
                <a:ea typeface="Inter"/>
                <a:cs typeface="Inter"/>
                <a:sym typeface="Inter"/>
              </a:rPr>
              <a:t>flat_model_Premium Apartment Loft</a:t>
            </a:r>
            <a:r>
              <a:rPr lang="en" sz="1200">
                <a:solidFill>
                  <a:schemeClr val="accent2"/>
                </a:solidFill>
                <a:highlight>
                  <a:srgbClr val="FFFFFF"/>
                </a:highlight>
                <a:latin typeface="Inter"/>
                <a:ea typeface="Inter"/>
                <a:cs typeface="Inter"/>
                <a:sym typeface="Inter"/>
              </a:rPr>
              <a:t> + 5.720</a:t>
            </a:r>
            <a:r>
              <a:rPr lang="en" sz="1200">
                <a:solidFill>
                  <a:srgbClr val="001080"/>
                </a:solidFill>
                <a:highlight>
                  <a:srgbClr val="FFFFFE"/>
                </a:highlight>
                <a:latin typeface="Inter"/>
                <a:ea typeface="Inter"/>
                <a:cs typeface="Inter"/>
                <a:sym typeface="Inter"/>
              </a:rPr>
              <a:t>floor_area_sqm</a:t>
            </a:r>
            <a:endParaRPr sz="1200">
              <a:latin typeface="Inter"/>
              <a:ea typeface="Inter"/>
              <a:cs typeface="Inter"/>
              <a:sym typeface="Inter"/>
            </a:endParaRPr>
          </a:p>
        </p:txBody>
      </p:sp>
      <p:sp>
        <p:nvSpPr>
          <p:cNvPr id="451" name="Google Shape;451;g13b727112fb_0_24"/>
          <p:cNvSpPr txBox="1"/>
          <p:nvPr/>
        </p:nvSpPr>
        <p:spPr>
          <a:xfrm>
            <a:off x="331800" y="3797100"/>
            <a:ext cx="8611800" cy="8421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 sz="1150">
                <a:solidFill>
                  <a:schemeClr val="dk1"/>
                </a:solidFill>
                <a:highlight>
                  <a:srgbClr val="FFFFFE"/>
                </a:highlight>
                <a:latin typeface="Inter"/>
                <a:ea typeface="Inter"/>
                <a:cs typeface="Inter"/>
                <a:sym typeface="Inter"/>
              </a:rPr>
              <a:t>Data yang cukup mempengaruhi </a:t>
            </a:r>
            <a:r>
              <a:rPr lang="en" sz="1150">
                <a:solidFill>
                  <a:srgbClr val="001080"/>
                </a:solidFill>
                <a:highlight>
                  <a:srgbClr val="FFFFFE"/>
                </a:highlight>
                <a:latin typeface="Inter"/>
                <a:ea typeface="Inter"/>
                <a:cs typeface="Inter"/>
                <a:sym typeface="Inter"/>
              </a:rPr>
              <a:t>resale_price</a:t>
            </a:r>
            <a:r>
              <a:rPr lang="en" sz="1150">
                <a:solidFill>
                  <a:schemeClr val="dk1"/>
                </a:solidFill>
                <a:highlight>
                  <a:srgbClr val="FFFFFE"/>
                </a:highlight>
                <a:latin typeface="Inter"/>
                <a:ea typeface="Inter"/>
                <a:cs typeface="Inter"/>
                <a:sym typeface="Inter"/>
              </a:rPr>
              <a:t> yaitu </a:t>
            </a:r>
            <a:r>
              <a:rPr lang="en" sz="1150">
                <a:solidFill>
                  <a:srgbClr val="001080"/>
                </a:solidFill>
                <a:highlight>
                  <a:srgbClr val="FFFFFE"/>
                </a:highlight>
                <a:latin typeface="Inter"/>
                <a:ea typeface="Inter"/>
                <a:cs typeface="Inter"/>
                <a:sym typeface="Inter"/>
              </a:rPr>
              <a:t>floor_area_sqm</a:t>
            </a:r>
            <a:r>
              <a:rPr lang="en" sz="1150">
                <a:solidFill>
                  <a:schemeClr val="dk1"/>
                </a:solidFill>
                <a:highlight>
                  <a:srgbClr val="FFFFFE"/>
                </a:highlight>
                <a:latin typeface="Inter"/>
                <a:ea typeface="Inter"/>
                <a:cs typeface="Inter"/>
                <a:sym typeface="Inter"/>
              </a:rPr>
              <a:t>, </a:t>
            </a:r>
            <a:r>
              <a:rPr lang="en" sz="1150">
                <a:solidFill>
                  <a:srgbClr val="001080"/>
                </a:solidFill>
                <a:highlight>
                  <a:srgbClr val="FFFFFE"/>
                </a:highlight>
                <a:latin typeface="Inter"/>
                <a:ea typeface="Inter"/>
                <a:cs typeface="Inter"/>
                <a:sym typeface="Inter"/>
              </a:rPr>
              <a:t>flat_model</a:t>
            </a:r>
            <a:r>
              <a:rPr lang="en" sz="1150">
                <a:solidFill>
                  <a:schemeClr val="dk1"/>
                </a:solidFill>
                <a:highlight>
                  <a:srgbClr val="FFFFFE"/>
                </a:highlight>
                <a:latin typeface="Inter"/>
                <a:ea typeface="Inter"/>
                <a:cs typeface="Inter"/>
                <a:sym typeface="Inter"/>
              </a:rPr>
              <a:t>, </a:t>
            </a:r>
            <a:r>
              <a:rPr lang="en" sz="1150">
                <a:solidFill>
                  <a:srgbClr val="001080"/>
                </a:solidFill>
                <a:highlight>
                  <a:srgbClr val="FFFFFE"/>
                </a:highlight>
                <a:latin typeface="Inter"/>
                <a:ea typeface="Inter"/>
                <a:cs typeface="Inter"/>
                <a:sym typeface="Inter"/>
              </a:rPr>
              <a:t>storey_range</a:t>
            </a:r>
            <a:r>
              <a:rPr lang="en" sz="1150">
                <a:solidFill>
                  <a:schemeClr val="dk1"/>
                </a:solidFill>
                <a:highlight>
                  <a:srgbClr val="FFFFFE"/>
                </a:highlight>
                <a:latin typeface="Inter"/>
                <a:ea typeface="Inter"/>
                <a:cs typeface="Inter"/>
                <a:sym typeface="Inter"/>
              </a:rPr>
              <a:t>, dan </a:t>
            </a:r>
            <a:r>
              <a:rPr lang="en" sz="1150">
                <a:solidFill>
                  <a:srgbClr val="001080"/>
                </a:solidFill>
                <a:highlight>
                  <a:srgbClr val="FFFFFE"/>
                </a:highlight>
                <a:latin typeface="Inter"/>
                <a:ea typeface="Inter"/>
                <a:cs typeface="Inter"/>
                <a:sym typeface="Inter"/>
              </a:rPr>
              <a:t>flat_type</a:t>
            </a:r>
            <a:r>
              <a:rPr lang="en" sz="1150">
                <a:solidFill>
                  <a:schemeClr val="dk1"/>
                </a:solidFill>
                <a:highlight>
                  <a:srgbClr val="FFFFFE"/>
                </a:highlight>
                <a:latin typeface="Inter"/>
                <a:ea typeface="Inter"/>
                <a:cs typeface="Inter"/>
                <a:sym typeface="Inter"/>
              </a:rPr>
              <a:t> dengan melihat besar nilai koefisien dan tanda positif atau negatifnya. Misalnya  </a:t>
            </a:r>
            <a:r>
              <a:rPr lang="en" sz="1150">
                <a:solidFill>
                  <a:srgbClr val="001080"/>
                </a:solidFill>
                <a:highlight>
                  <a:srgbClr val="FFFFFE"/>
                </a:highlight>
                <a:latin typeface="Inter"/>
                <a:ea typeface="Inter"/>
                <a:cs typeface="Inter"/>
                <a:sym typeface="Inter"/>
              </a:rPr>
              <a:t>floor_area_sqm</a:t>
            </a:r>
            <a:r>
              <a:rPr lang="en" sz="1150">
                <a:solidFill>
                  <a:schemeClr val="dk1"/>
                </a:solidFill>
                <a:highlight>
                  <a:srgbClr val="FFFFFE"/>
                </a:highlight>
                <a:latin typeface="Inter"/>
                <a:ea typeface="Inter"/>
                <a:cs typeface="Inter"/>
                <a:sym typeface="Inter"/>
              </a:rPr>
              <a:t> yang berkofisien positif yang berarti semakin besar </a:t>
            </a:r>
            <a:r>
              <a:rPr lang="en" sz="1150">
                <a:solidFill>
                  <a:srgbClr val="001080"/>
                </a:solidFill>
                <a:highlight>
                  <a:srgbClr val="FFFFFE"/>
                </a:highlight>
                <a:latin typeface="Inter"/>
                <a:ea typeface="Inter"/>
                <a:cs typeface="Inter"/>
                <a:sym typeface="Inter"/>
              </a:rPr>
              <a:t>floor_area_sqm</a:t>
            </a:r>
            <a:r>
              <a:rPr lang="en" sz="1150">
                <a:solidFill>
                  <a:schemeClr val="dk1"/>
                </a:solidFill>
                <a:highlight>
                  <a:srgbClr val="FFFFFE"/>
                </a:highlight>
                <a:latin typeface="Inter"/>
                <a:ea typeface="Inter"/>
                <a:cs typeface="Inter"/>
                <a:sym typeface="Inter"/>
              </a:rPr>
              <a:t> maka semakin besar </a:t>
            </a:r>
            <a:r>
              <a:rPr lang="en" sz="1150">
                <a:solidFill>
                  <a:srgbClr val="001080"/>
                </a:solidFill>
                <a:highlight>
                  <a:srgbClr val="FFFFFE"/>
                </a:highlight>
                <a:latin typeface="Inter"/>
                <a:ea typeface="Inter"/>
                <a:cs typeface="Inter"/>
                <a:sym typeface="Inter"/>
              </a:rPr>
              <a:t>resale_price</a:t>
            </a:r>
            <a:r>
              <a:rPr lang="en" sz="1150">
                <a:solidFill>
                  <a:schemeClr val="dk1"/>
                </a:solidFill>
                <a:highlight>
                  <a:srgbClr val="FFFFFE"/>
                </a:highlight>
                <a:latin typeface="Inter"/>
                <a:ea typeface="Inter"/>
                <a:cs typeface="Inter"/>
                <a:sym typeface="Inter"/>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55" name="Shape 455"/>
        <p:cNvGrpSpPr/>
        <p:nvPr/>
      </p:nvGrpSpPr>
      <p:grpSpPr>
        <a:xfrm>
          <a:off x="0" y="0"/>
          <a:ext cx="0" cy="0"/>
          <a:chOff x="0" y="0"/>
          <a:chExt cx="0" cy="0"/>
        </a:xfrm>
      </p:grpSpPr>
      <p:sp>
        <p:nvSpPr>
          <p:cNvPr id="456" name="Google Shape;456;p15"/>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457" name="Google Shape;457;p15"/>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458" name="Google Shape;458;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459" name="Google Shape;459;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460" name="Google Shape;460;p15"/>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461" name="Google Shape;461;p15"/>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462" name="Google Shape;462;p15"/>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463" name="Google Shape;463;p15"/>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464" name="Google Shape;464;p15"/>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465" name="Google Shape;465;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466" name="Google Shape;466;p15"/>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6"/>
          <p:cNvSpPr txBox="1"/>
          <p:nvPr>
            <p:ph idx="1" type="body"/>
          </p:nvPr>
        </p:nvSpPr>
        <p:spPr>
          <a:xfrm>
            <a:off x="311700" y="2017825"/>
            <a:ext cx="7934100" cy="1525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SzPts val="1800"/>
              <a:buNone/>
            </a:pPr>
            <a:r>
              <a:rPr lang="en" sz="1500">
                <a:solidFill>
                  <a:srgbClr val="282828"/>
                </a:solidFill>
                <a:latin typeface="Inter"/>
                <a:ea typeface="Inter"/>
                <a:cs typeface="Inter"/>
                <a:sym typeface="Inter"/>
              </a:rPr>
              <a:t>H</a:t>
            </a:r>
            <a:r>
              <a:rPr lang="en" sz="1500">
                <a:solidFill>
                  <a:srgbClr val="282828"/>
                </a:solidFill>
                <a:latin typeface="Inter"/>
                <a:ea typeface="Inter"/>
                <a:cs typeface="Inter"/>
                <a:sym typeface="Inter"/>
              </a:rPr>
              <a:t>arga jual properti yang tersedia pada </a:t>
            </a:r>
            <a:r>
              <a:rPr lang="en" sz="1500">
                <a:solidFill>
                  <a:srgbClr val="202122"/>
                </a:solidFill>
                <a:highlight>
                  <a:schemeClr val="lt1"/>
                </a:highlight>
                <a:latin typeface="Inter"/>
                <a:ea typeface="Inter"/>
                <a:cs typeface="Inter"/>
                <a:sym typeface="Inter"/>
              </a:rPr>
              <a:t>HDB (Lembaga Perumahan dan Pembangunan) bergantung pada faktor luas ruangan, tingkat lantai, jumlah kamar, dan model dari ruangan/kamar. Sehingga jika ingin membeli properti di HBD disarankan untuk melihat faktor-faktor tersebut, yaitu mempertimbangakan luas ruangan yang diinginkan, model dari ruangan dan jumlah kamar yang dibutuhkan.</a:t>
            </a:r>
            <a:endParaRPr sz="1500">
              <a:solidFill>
                <a:srgbClr val="282828"/>
              </a:solidFill>
              <a:latin typeface="Inter"/>
              <a:ea typeface="Inter"/>
              <a:cs typeface="Inter"/>
              <a:sym typeface="Inter"/>
            </a:endParaRPr>
          </a:p>
        </p:txBody>
      </p:sp>
      <p:sp>
        <p:nvSpPr>
          <p:cNvPr id="472" name="Google Shape;472;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73" name="Google Shape;473;p16"/>
          <p:cNvGrpSpPr/>
          <p:nvPr/>
        </p:nvGrpSpPr>
        <p:grpSpPr>
          <a:xfrm>
            <a:off x="7503019" y="95797"/>
            <a:ext cx="1516771" cy="323122"/>
            <a:chOff x="400885" y="325214"/>
            <a:chExt cx="2298835" cy="489727"/>
          </a:xfrm>
        </p:grpSpPr>
        <p:pic>
          <p:nvPicPr>
            <p:cNvPr id="474" name="Google Shape;474;p1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75" name="Google Shape;475;p1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76" name="Google Shape;476;p1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77" name="Google Shape;477;p16"/>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478" name="Google Shape;478;p1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Kesimpulan</a:t>
            </a:r>
            <a:endParaRPr sz="2820">
              <a:solidFill>
                <a:srgbClr val="A338EB"/>
              </a:solidFill>
              <a:latin typeface="Maven Pro SemiBold"/>
              <a:ea typeface="Maven Pro SemiBold"/>
              <a:cs typeface="Maven Pro SemiBold"/>
              <a:sym typeface="Maven Pro SemiBold"/>
            </a:endParaRPr>
          </a:p>
        </p:txBody>
      </p:sp>
      <p:sp>
        <p:nvSpPr>
          <p:cNvPr id="479" name="Google Shape;479;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83" name="Shape 483"/>
        <p:cNvGrpSpPr/>
        <p:nvPr/>
      </p:nvGrpSpPr>
      <p:grpSpPr>
        <a:xfrm>
          <a:off x="0" y="0"/>
          <a:ext cx="0" cy="0"/>
          <a:chOff x="0" y="0"/>
          <a:chExt cx="0" cy="0"/>
        </a:xfrm>
      </p:grpSpPr>
      <p:sp>
        <p:nvSpPr>
          <p:cNvPr id="484" name="Google Shape;484;p17"/>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485" name="Google Shape;485;p17"/>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486" name="Google Shape;486;p17"/>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7" name="Google Shape;487;p17"/>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3"/>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3"/>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86" name="Google Shape;86;p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87" name="Google Shape;87;p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88" name="Google Shape;88;p3"/>
          <p:cNvGrpSpPr/>
          <p:nvPr/>
        </p:nvGrpSpPr>
        <p:grpSpPr>
          <a:xfrm>
            <a:off x="7503019" y="95797"/>
            <a:ext cx="1516771" cy="323122"/>
            <a:chOff x="400885" y="325214"/>
            <a:chExt cx="2298835" cy="489727"/>
          </a:xfrm>
        </p:grpSpPr>
        <p:pic>
          <p:nvPicPr>
            <p:cNvPr id="89" name="Google Shape;89;p3"/>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90" name="Google Shape;90;p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91" name="Google Shape;91;p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92" name="Google Shape;92;p3"/>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4"/>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4"/>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99" name="Google Shape;99;p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00" name="Google Shape;100;p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01" name="Google Shape;101;p4"/>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102" name="Google Shape;102;p4"/>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103" name="Google Shape;103;p4"/>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04" name="Google Shape;104;p4"/>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05" name="Google Shape;105;p4"/>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06" name="Google Shape;106;p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107" name="Google Shape;107;p4"/>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311700" y="1744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Sumber Data: </a:t>
            </a:r>
            <a:r>
              <a:rPr lang="en" sz="1300" u="sng">
                <a:solidFill>
                  <a:srgbClr val="1155CC"/>
                </a:solidFill>
                <a:latin typeface="Inter"/>
                <a:ea typeface="Inter"/>
                <a:cs typeface="Inter"/>
                <a:sym typeface="Inter"/>
                <a:hlinkClick r:id="rId3">
                  <a:extLst>
                    <a:ext uri="{A12FA001-AC4F-418D-AE19-62706E023703}">
                      <ahyp:hlinkClr val="tx"/>
                    </a:ext>
                  </a:extLst>
                </a:hlinkClick>
              </a:rPr>
              <a:t>https://www.kaggle.com/datasets/teyang/singapore-hdb-flat-resale-prices-19902020</a:t>
            </a:r>
            <a:endParaRPr sz="17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regression </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just">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Untuk mengetahui faktor apa yang paling mempengaruhi tinggi rendahnya harga properti </a:t>
            </a:r>
            <a:r>
              <a:rPr lang="en" sz="1500">
                <a:solidFill>
                  <a:schemeClr val="dk1"/>
                </a:solidFill>
                <a:latin typeface="Inter"/>
                <a:ea typeface="Inter"/>
                <a:cs typeface="Inter"/>
                <a:sym typeface="Inter"/>
              </a:rPr>
              <a:t>dan pergolakan trend serta volume transaksi properti dari tahun 2016 sampai tahun 2020.</a:t>
            </a:r>
            <a:endParaRPr sz="19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13" name="Google Shape;113;p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14" name="Google Shape;114;p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15" name="Google Shape;115;p5"/>
          <p:cNvGrpSpPr/>
          <p:nvPr/>
        </p:nvGrpSpPr>
        <p:grpSpPr>
          <a:xfrm>
            <a:off x="7503019" y="95797"/>
            <a:ext cx="1516771" cy="323122"/>
            <a:chOff x="400885" y="325214"/>
            <a:chExt cx="2298835" cy="489727"/>
          </a:xfrm>
        </p:grpSpPr>
        <p:pic>
          <p:nvPicPr>
            <p:cNvPr id="116" name="Google Shape;116;p5"/>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17" name="Google Shape;117;p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18" name="Google Shape;118;p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19" name="Google Shape;119;p5"/>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20" name="Google Shape;120;p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27" name="Google Shape;127;p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28" name="Google Shape;128;p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29" name="Google Shape;129;p6"/>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30" name="Google Shape;130;p6"/>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31" name="Google Shape;131;p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32" name="Google Shape;132;p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33" name="Google Shape;133;p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4" name="Google Shape;134;p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35" name="Google Shape;135;p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1" type="body"/>
          </p:nvPr>
        </p:nvSpPr>
        <p:spPr>
          <a:xfrm>
            <a:off x="311700" y="1492925"/>
            <a:ext cx="8189100" cy="283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rPr lang="en" sz="1250">
                <a:solidFill>
                  <a:srgbClr val="202122"/>
                </a:solidFill>
                <a:highlight>
                  <a:srgbClr val="FFFFFF"/>
                </a:highlight>
                <a:latin typeface="Inter"/>
                <a:ea typeface="Inter"/>
                <a:cs typeface="Inter"/>
                <a:sym typeface="Inter"/>
              </a:rPr>
              <a:t>HDB (Lembaga Perumahan dan Pembangunan) adalah sebuah lembaga negara yang berada di bawah </a:t>
            </a:r>
            <a:r>
              <a:rPr lang="en" sz="1250">
                <a:solidFill>
                  <a:schemeClr val="dk1"/>
                </a:solidFill>
                <a:highlight>
                  <a:srgbClr val="FFFFFF"/>
                </a:highlight>
                <a:uFill>
                  <a:noFill/>
                </a:uFill>
                <a:latin typeface="Inter"/>
                <a:ea typeface="Inter"/>
                <a:cs typeface="Inter"/>
                <a:sym typeface="Inter"/>
                <a:hlinkClick r:id="rId3">
                  <a:extLst>
                    <a:ext uri="{A12FA001-AC4F-418D-AE19-62706E023703}">
                      <ahyp:hlinkClr val="tx"/>
                    </a:ext>
                  </a:extLst>
                </a:hlinkClick>
              </a:rPr>
              <a:t>Kementerian Pembangunan Negara</a:t>
            </a:r>
            <a:r>
              <a:rPr lang="en" sz="1250">
                <a:solidFill>
                  <a:srgbClr val="202122"/>
                </a:solidFill>
                <a:highlight>
                  <a:srgbClr val="FFFFFF"/>
                </a:highlight>
                <a:latin typeface="Inter"/>
                <a:ea typeface="Inter"/>
                <a:cs typeface="Inter"/>
                <a:sym typeface="Inter"/>
              </a:rPr>
              <a:t> yang bertugas di bidang perumahan publik di Singapura. Menurut HDB, pengembangan perumahan ini berjasa mengubah Singapura yang pada tahun </a:t>
            </a:r>
            <a:r>
              <a:rPr lang="en" sz="1250">
                <a:solidFill>
                  <a:srgbClr val="0645AD"/>
                </a:solidFill>
                <a:highlight>
                  <a:srgbClr val="FFFFFF"/>
                </a:highlight>
                <a:uFill>
                  <a:noFill/>
                </a:uFill>
                <a:latin typeface="Inter"/>
                <a:ea typeface="Inter"/>
                <a:cs typeface="Inter"/>
                <a:sym typeface="Inter"/>
                <a:hlinkClick r:id="rId4">
                  <a:extLst>
                    <a:ext uri="{A12FA001-AC4F-418D-AE19-62706E023703}">
                      <ahyp:hlinkClr val="tx"/>
                    </a:ext>
                  </a:extLst>
                </a:hlinkClick>
              </a:rPr>
              <a:t>1960-an</a:t>
            </a:r>
            <a:r>
              <a:rPr lang="en" sz="1250">
                <a:solidFill>
                  <a:srgbClr val="202122"/>
                </a:solidFill>
                <a:highlight>
                  <a:srgbClr val="FFFFFF"/>
                </a:highlight>
                <a:latin typeface="Inter"/>
                <a:ea typeface="Inter"/>
                <a:cs typeface="Inter"/>
                <a:sym typeface="Inter"/>
              </a:rPr>
              <a:t> dipenuhi gubuk-gubuk dan penghuni liar menjadi perumahan yang teratur dan berkepadatan tinggi</a:t>
            </a:r>
            <a:endParaRPr sz="1250">
              <a:solidFill>
                <a:srgbClr val="202122"/>
              </a:solidFill>
              <a:highlight>
                <a:srgbClr val="FFFFFF"/>
              </a:highlight>
              <a:latin typeface="Inter"/>
              <a:ea typeface="Inter"/>
              <a:cs typeface="Inter"/>
              <a:sym typeface="Inter"/>
            </a:endParaRPr>
          </a:p>
          <a:p>
            <a:pPr indent="0" lvl="0" marL="0" rtl="0" algn="just">
              <a:lnSpc>
                <a:spcPct val="115000"/>
              </a:lnSpc>
              <a:spcBef>
                <a:spcPts val="1000"/>
              </a:spcBef>
              <a:spcAft>
                <a:spcPts val="0"/>
              </a:spcAft>
              <a:buClr>
                <a:schemeClr val="dk1"/>
              </a:buClr>
              <a:buSzPts val="1100"/>
              <a:buFont typeface="Arial"/>
              <a:buNone/>
            </a:pPr>
            <a:r>
              <a:rPr lang="en" sz="1250">
                <a:solidFill>
                  <a:srgbClr val="202122"/>
                </a:solidFill>
                <a:highlight>
                  <a:srgbClr val="FFFFFF"/>
                </a:highlight>
                <a:latin typeface="Inter"/>
                <a:ea typeface="Inter"/>
                <a:cs typeface="Inter"/>
                <a:sym typeface="Inter"/>
              </a:rPr>
              <a:t>Warga dengan pendapatan keluarga melebihi batas tertentu tidak boleh memiliki rumah HDB (misal, pembeli apartemen 2-kamar atau 3-kamar standar tidak boleh memiliki pendapatan bulanan di atas </a:t>
            </a:r>
            <a:r>
              <a:rPr lang="en" sz="1250">
                <a:solidFill>
                  <a:srgbClr val="0645AD"/>
                </a:solidFill>
                <a:highlight>
                  <a:srgbClr val="FFFFFF"/>
                </a:highlight>
                <a:uFill>
                  <a:noFill/>
                </a:uFill>
                <a:latin typeface="Inter"/>
                <a:ea typeface="Inter"/>
                <a:cs typeface="Inter"/>
                <a:sym typeface="Inter"/>
                <a:hlinkClick r:id="rId5">
                  <a:extLst>
                    <a:ext uri="{A12FA001-AC4F-418D-AE19-62706E023703}">
                      <ahyp:hlinkClr val="tx"/>
                    </a:ext>
                  </a:extLst>
                </a:hlinkClick>
              </a:rPr>
              <a:t>S$</a:t>
            </a:r>
            <a:r>
              <a:rPr lang="en" sz="1250">
                <a:solidFill>
                  <a:srgbClr val="202122"/>
                </a:solidFill>
                <a:highlight>
                  <a:srgbClr val="FFFFFF"/>
                </a:highlight>
                <a:latin typeface="Inter"/>
                <a:ea typeface="Inter"/>
                <a:cs typeface="Inter"/>
                <a:sym typeface="Inter"/>
              </a:rPr>
              <a:t>5.000). Tujuannya adalah memprioritaskan perumahan publik untuk warga yang lebih membutuhkan.</a:t>
            </a:r>
            <a:endParaRPr sz="1250">
              <a:solidFill>
                <a:srgbClr val="202122"/>
              </a:solidFill>
              <a:highlight>
                <a:srgbClr val="FFFFFF"/>
              </a:highlight>
              <a:latin typeface="Inter"/>
              <a:ea typeface="Inter"/>
              <a:cs typeface="Inter"/>
              <a:sym typeface="Inter"/>
            </a:endParaRPr>
          </a:p>
          <a:p>
            <a:pPr indent="0" lvl="0" marL="0" rtl="0" algn="just">
              <a:spcBef>
                <a:spcPts val="1200"/>
              </a:spcBef>
              <a:spcAft>
                <a:spcPts val="1200"/>
              </a:spcAft>
              <a:buClr>
                <a:schemeClr val="dk1"/>
              </a:buClr>
              <a:buSzPts val="1100"/>
              <a:buFont typeface="Arial"/>
              <a:buNone/>
            </a:pPr>
            <a:r>
              <a:rPr lang="en" sz="1250">
                <a:solidFill>
                  <a:srgbClr val="333333"/>
                </a:solidFill>
                <a:latin typeface="Inter"/>
                <a:ea typeface="Inter"/>
                <a:cs typeface="Inter"/>
                <a:sym typeface="Inter"/>
              </a:rPr>
              <a:t>Lebih dari 80% populasi penduduk di Singapura tinggal di flat HDB. Flat atau rumah susun HDB di Singapura dijual dengan perjanjian sewa 99 tahun. Ada beberpa lokasi rumah susun HDB di Singapura, salah satunya adalah di kawasan Yishun. Dikutip dari laman propertyguru.com.sg, harga rumah susun di kawasan Yishuni tergantung dari besaran unit dan lokasi bloknya. </a:t>
            </a:r>
            <a:endParaRPr sz="1250">
              <a:solidFill>
                <a:srgbClr val="202122"/>
              </a:solidFill>
              <a:highlight>
                <a:srgbClr val="FFFFFF"/>
              </a:highlight>
              <a:latin typeface="Inter"/>
              <a:ea typeface="Inter"/>
              <a:cs typeface="Inter"/>
              <a:sym typeface="Inter"/>
            </a:endParaRPr>
          </a:p>
        </p:txBody>
      </p:sp>
      <p:sp>
        <p:nvSpPr>
          <p:cNvPr id="141" name="Google Shape;141;p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7"/>
          <p:cNvGrpSpPr/>
          <p:nvPr/>
        </p:nvGrpSpPr>
        <p:grpSpPr>
          <a:xfrm>
            <a:off x="7503019" y="95797"/>
            <a:ext cx="1516771" cy="323122"/>
            <a:chOff x="400885" y="325214"/>
            <a:chExt cx="2298835" cy="489727"/>
          </a:xfrm>
        </p:grpSpPr>
        <p:pic>
          <p:nvPicPr>
            <p:cNvPr id="144" name="Google Shape;144;p7"/>
            <p:cNvPicPr preferRelativeResize="0"/>
            <p:nvPr/>
          </p:nvPicPr>
          <p:blipFill rotWithShape="1">
            <a:blip r:embed="rId6">
              <a:alphaModFix/>
            </a:blip>
            <a:srcRect b="0" l="0" r="0" t="0"/>
            <a:stretch/>
          </p:blipFill>
          <p:spPr>
            <a:xfrm>
              <a:off x="1906971" y="358726"/>
              <a:ext cx="792749" cy="422701"/>
            </a:xfrm>
            <a:prstGeom prst="rect">
              <a:avLst/>
            </a:prstGeom>
            <a:noFill/>
            <a:ln>
              <a:noFill/>
            </a:ln>
          </p:spPr>
        </p:pic>
        <p:cxnSp>
          <p:nvCxnSpPr>
            <p:cNvPr id="145" name="Google Shape;145;p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47" name="Google Shape;147;p7"/>
            <p:cNvPicPr preferRelativeResize="0"/>
            <p:nvPr/>
          </p:nvPicPr>
          <p:blipFill rotWithShape="1">
            <a:blip r:embed="rId7">
              <a:alphaModFix/>
            </a:blip>
            <a:srcRect b="0" l="9894" r="8731" t="0"/>
            <a:stretch/>
          </p:blipFill>
          <p:spPr>
            <a:xfrm>
              <a:off x="400885" y="325214"/>
              <a:ext cx="1033078" cy="489727"/>
            </a:xfrm>
            <a:prstGeom prst="rect">
              <a:avLst/>
            </a:prstGeom>
            <a:noFill/>
            <a:ln>
              <a:noFill/>
            </a:ln>
          </p:spPr>
        </p:pic>
      </p:grpSp>
      <p:sp>
        <p:nvSpPr>
          <p:cNvPr id="148" name="Google Shape;148;p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
        <p:nvSpPr>
          <p:cNvPr id="149" name="Google Shape;149;p7"/>
          <p:cNvSpPr txBox="1"/>
          <p:nvPr/>
        </p:nvSpPr>
        <p:spPr>
          <a:xfrm>
            <a:off x="311700" y="4420625"/>
            <a:ext cx="8732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2"/>
                </a:solidFill>
                <a:latin typeface="Inter"/>
                <a:ea typeface="Inter"/>
                <a:cs typeface="Inter"/>
                <a:sym typeface="Inter"/>
              </a:rPr>
              <a:t>Sumber : Wikipedia </a:t>
            </a:r>
            <a:endParaRPr sz="900">
              <a:solidFill>
                <a:schemeClr val="dk2"/>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900"/>
              <a:buFont typeface="Arial"/>
              <a:buNone/>
            </a:pPr>
            <a:r>
              <a:rPr lang="en" sz="900">
                <a:solidFill>
                  <a:schemeClr val="dk2"/>
                </a:solidFill>
                <a:latin typeface="Inter"/>
                <a:ea typeface="Inter"/>
                <a:cs typeface="Inter"/>
                <a:sym typeface="Inter"/>
              </a:rPr>
              <a:t>grid.id : (www.grid.id/read/04147790/ternyata-segini-lho-harga-rumah-susun-yang-ditinggali-presiden-terpilih-singapura-halimah-yacob?page=all)</a:t>
            </a:r>
            <a:endParaRPr b="0" i="0" sz="900" u="none" cap="none" strike="noStrike">
              <a:solidFill>
                <a:schemeClr val="dk2"/>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idx="1" type="body"/>
          </p:nvPr>
        </p:nvSpPr>
        <p:spPr>
          <a:xfrm>
            <a:off x="4137400" y="2089525"/>
            <a:ext cx="4600800" cy="15972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300">
                <a:solidFill>
                  <a:schemeClr val="dk1"/>
                </a:solidFill>
                <a:highlight>
                  <a:srgbClr val="FFFFFE"/>
                </a:highlight>
                <a:latin typeface="Inter"/>
                <a:ea typeface="Inter"/>
                <a:cs typeface="Inter"/>
                <a:sym typeface="Inter"/>
              </a:rPr>
              <a:t>Dari </a:t>
            </a:r>
            <a:r>
              <a:rPr b="1" lang="en" sz="1300">
                <a:solidFill>
                  <a:schemeClr val="dk1"/>
                </a:solidFill>
                <a:highlight>
                  <a:srgbClr val="FFFFFE"/>
                </a:highlight>
                <a:latin typeface="Inter"/>
                <a:ea typeface="Inter"/>
                <a:cs typeface="Inter"/>
                <a:sym typeface="Inter"/>
              </a:rPr>
              <a:t>informasi data</a:t>
            </a:r>
            <a:r>
              <a:rPr lang="en" sz="1300">
                <a:solidFill>
                  <a:schemeClr val="dk1"/>
                </a:solidFill>
                <a:highlight>
                  <a:srgbClr val="FFFFFE"/>
                </a:highlight>
                <a:latin typeface="Inter"/>
                <a:ea typeface="Inter"/>
                <a:cs typeface="Inter"/>
                <a:sym typeface="Inter"/>
              </a:rPr>
              <a:t>, terlihat tidak ada data dengan non-null. Selain itu, data terdiri dari 3 tipe data :</a:t>
            </a:r>
            <a:endParaRPr sz="13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300">
                <a:solidFill>
                  <a:srgbClr val="0000FF"/>
                </a:solidFill>
                <a:highlight>
                  <a:srgbClr val="FFFFFE"/>
                </a:highlight>
                <a:latin typeface="Inter"/>
                <a:ea typeface="Inter"/>
                <a:cs typeface="Inter"/>
                <a:sym typeface="Inter"/>
              </a:rPr>
              <a:t>1. </a:t>
            </a:r>
            <a:r>
              <a:rPr lang="en" sz="1300">
                <a:solidFill>
                  <a:schemeClr val="dk1"/>
                </a:solidFill>
                <a:highlight>
                  <a:srgbClr val="FFFFFE"/>
                </a:highlight>
                <a:latin typeface="Inter"/>
                <a:ea typeface="Inter"/>
                <a:cs typeface="Inter"/>
                <a:sym typeface="Inter"/>
              </a:rPr>
              <a:t>Tipe data float64 yaitu kolom </a:t>
            </a:r>
            <a:r>
              <a:rPr lang="en" sz="1300">
                <a:solidFill>
                  <a:srgbClr val="001080"/>
                </a:solidFill>
                <a:highlight>
                  <a:srgbClr val="FFFFFE"/>
                </a:highlight>
                <a:latin typeface="Inter"/>
                <a:ea typeface="Inter"/>
                <a:cs typeface="Inter"/>
                <a:sym typeface="Inter"/>
              </a:rPr>
              <a:t>`floor_area_sqm`</a:t>
            </a:r>
            <a:r>
              <a:rPr lang="en" sz="1300">
                <a:solidFill>
                  <a:schemeClr val="dk1"/>
                </a:solidFill>
                <a:highlight>
                  <a:srgbClr val="FFFFFE"/>
                </a:highlight>
                <a:latin typeface="Inter"/>
                <a:ea typeface="Inter"/>
                <a:cs typeface="Inter"/>
                <a:sym typeface="Inter"/>
              </a:rPr>
              <a:t> dan </a:t>
            </a:r>
            <a:r>
              <a:rPr lang="en" sz="1300">
                <a:solidFill>
                  <a:srgbClr val="001080"/>
                </a:solidFill>
                <a:highlight>
                  <a:srgbClr val="FFFFFE"/>
                </a:highlight>
                <a:latin typeface="Inter"/>
                <a:ea typeface="Inter"/>
                <a:cs typeface="Inter"/>
                <a:sym typeface="Inter"/>
              </a:rPr>
              <a:t>`resale_price`</a:t>
            </a:r>
            <a:endParaRPr sz="1300">
              <a:solidFill>
                <a:srgbClr val="001080"/>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300">
                <a:solidFill>
                  <a:srgbClr val="0000FF"/>
                </a:solidFill>
                <a:highlight>
                  <a:srgbClr val="FFFFFE"/>
                </a:highlight>
                <a:latin typeface="Inter"/>
                <a:ea typeface="Inter"/>
                <a:cs typeface="Inter"/>
                <a:sym typeface="Inter"/>
              </a:rPr>
              <a:t>2. </a:t>
            </a:r>
            <a:r>
              <a:rPr lang="en" sz="1300">
                <a:solidFill>
                  <a:schemeClr val="dk1"/>
                </a:solidFill>
                <a:highlight>
                  <a:srgbClr val="FFFFFE"/>
                </a:highlight>
                <a:latin typeface="Inter"/>
                <a:ea typeface="Inter"/>
                <a:cs typeface="Inter"/>
                <a:sym typeface="Inter"/>
              </a:rPr>
              <a:t>Tipe data int64 yaitu kolom </a:t>
            </a:r>
            <a:r>
              <a:rPr lang="en" sz="1300">
                <a:solidFill>
                  <a:srgbClr val="001080"/>
                </a:solidFill>
                <a:highlight>
                  <a:srgbClr val="FFFFFE"/>
                </a:highlight>
                <a:latin typeface="Inter"/>
                <a:ea typeface="Inter"/>
                <a:cs typeface="Inter"/>
                <a:sym typeface="Inter"/>
              </a:rPr>
              <a:t>`lease_commence_date`</a:t>
            </a:r>
            <a:endParaRPr sz="1300">
              <a:solidFill>
                <a:srgbClr val="001080"/>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300">
                <a:solidFill>
                  <a:srgbClr val="0000FF"/>
                </a:solidFill>
                <a:highlight>
                  <a:srgbClr val="FFFFFE"/>
                </a:highlight>
                <a:latin typeface="Inter"/>
                <a:ea typeface="Inter"/>
                <a:cs typeface="Inter"/>
                <a:sym typeface="Inter"/>
              </a:rPr>
              <a:t>3. </a:t>
            </a:r>
            <a:r>
              <a:rPr lang="en" sz="1300">
                <a:solidFill>
                  <a:schemeClr val="dk1"/>
                </a:solidFill>
                <a:highlight>
                  <a:srgbClr val="FFFFFE"/>
                </a:highlight>
                <a:latin typeface="Inter"/>
                <a:ea typeface="Inter"/>
                <a:cs typeface="Inter"/>
                <a:sym typeface="Inter"/>
              </a:rPr>
              <a:t>Tipe data object terdapat 8 kolom</a:t>
            </a:r>
            <a:endParaRPr sz="1300">
              <a:solidFill>
                <a:schemeClr val="dk1"/>
              </a:solidFill>
              <a:highlight>
                <a:srgbClr val="FFFFFE"/>
              </a:highlight>
              <a:latin typeface="Inter"/>
              <a:ea typeface="Inter"/>
              <a:cs typeface="Inter"/>
              <a:sym typeface="Inter"/>
            </a:endParaRPr>
          </a:p>
        </p:txBody>
      </p:sp>
      <p:sp>
        <p:nvSpPr>
          <p:cNvPr id="155" name="Google Shape;155;p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6" name="Google Shape;156;p8"/>
          <p:cNvGrpSpPr/>
          <p:nvPr/>
        </p:nvGrpSpPr>
        <p:grpSpPr>
          <a:xfrm>
            <a:off x="7503019" y="95797"/>
            <a:ext cx="1516771" cy="323122"/>
            <a:chOff x="400885" y="325214"/>
            <a:chExt cx="2298835" cy="489727"/>
          </a:xfrm>
        </p:grpSpPr>
        <p:pic>
          <p:nvPicPr>
            <p:cNvPr id="157" name="Google Shape;157;p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8" name="Google Shape;158;p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59" name="Google Shape;159;p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60" name="Google Shape;160;p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61" name="Google Shape;161;p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2" name="Google Shape;162;p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63" name="Google Shape;163;p8"/>
          <p:cNvPicPr preferRelativeResize="0"/>
          <p:nvPr/>
        </p:nvPicPr>
        <p:blipFill>
          <a:blip r:embed="rId5">
            <a:alphaModFix/>
          </a:blip>
          <a:stretch>
            <a:fillRect/>
          </a:stretch>
        </p:blipFill>
        <p:spPr>
          <a:xfrm>
            <a:off x="560400" y="1492963"/>
            <a:ext cx="3369125" cy="27903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3b653455f1_0_16"/>
          <p:cNvSpPr txBox="1"/>
          <p:nvPr>
            <p:ph idx="1" type="body"/>
          </p:nvPr>
        </p:nvSpPr>
        <p:spPr>
          <a:xfrm>
            <a:off x="3799800" y="1211250"/>
            <a:ext cx="5012400" cy="27210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Berdasarkan boxplot di samping, dapat dikatakan bahwa:</a:t>
            </a:r>
            <a:endParaRPr sz="1400">
              <a:solidFill>
                <a:schemeClr val="dk1"/>
              </a:solidFill>
              <a:highlight>
                <a:srgbClr val="FFFFFE"/>
              </a:highlight>
              <a:latin typeface="Inter"/>
              <a:ea typeface="Inter"/>
              <a:cs typeface="Inter"/>
              <a:sym typeface="Inter"/>
            </a:endParaRPr>
          </a:p>
          <a:p>
            <a:pPr indent="-317500" lvl="0" marL="457200" rtl="0" algn="just">
              <a:lnSpc>
                <a:spcPct val="135714"/>
              </a:lnSpc>
              <a:spcBef>
                <a:spcPts val="0"/>
              </a:spcBef>
              <a:spcAft>
                <a:spcPts val="0"/>
              </a:spcAft>
              <a:buSzPts val="1400"/>
              <a:buFont typeface="Inter"/>
              <a:buAutoNum type="arabicPeriod"/>
            </a:pPr>
            <a:r>
              <a:rPr lang="en" sz="1400">
                <a:solidFill>
                  <a:schemeClr val="dk1"/>
                </a:solidFill>
                <a:highlight>
                  <a:srgbClr val="FFFFFE"/>
                </a:highlight>
                <a:latin typeface="Inter"/>
                <a:ea typeface="Inter"/>
                <a:cs typeface="Inter"/>
                <a:sym typeface="Inter"/>
              </a:rPr>
              <a:t>Boxplot </a:t>
            </a:r>
            <a:r>
              <a:rPr lang="en" sz="1400">
                <a:solidFill>
                  <a:srgbClr val="001080"/>
                </a:solidFill>
                <a:highlight>
                  <a:srgbClr val="FFFFFE"/>
                </a:highlight>
                <a:latin typeface="Inter"/>
                <a:ea typeface="Inter"/>
                <a:cs typeface="Inter"/>
                <a:sym typeface="Inter"/>
              </a:rPr>
              <a:t>`floor_area_sqm`</a:t>
            </a:r>
            <a:r>
              <a:rPr lang="en" sz="1400">
                <a:solidFill>
                  <a:schemeClr val="dk1"/>
                </a:solidFill>
                <a:highlight>
                  <a:srgbClr val="FFFFFE"/>
                </a:highlight>
                <a:latin typeface="Inter"/>
                <a:ea typeface="Inter"/>
                <a:cs typeface="Inter"/>
                <a:sym typeface="Inter"/>
              </a:rPr>
              <a:t> terdapat satu outlier</a:t>
            </a:r>
            <a:endParaRPr sz="1400">
              <a:solidFill>
                <a:schemeClr val="dk1"/>
              </a:solidFill>
              <a:highlight>
                <a:srgbClr val="FFFFFE"/>
              </a:highlight>
              <a:latin typeface="Inter"/>
              <a:ea typeface="Inter"/>
              <a:cs typeface="Inter"/>
              <a:sym typeface="Inter"/>
            </a:endParaRPr>
          </a:p>
          <a:p>
            <a:pPr indent="-317500" lvl="0" marL="457200" rtl="0" algn="just">
              <a:lnSpc>
                <a:spcPct val="135714"/>
              </a:lnSpc>
              <a:spcBef>
                <a:spcPts val="0"/>
              </a:spcBef>
              <a:spcAft>
                <a:spcPts val="0"/>
              </a:spcAft>
              <a:buSzPts val="1400"/>
              <a:buFont typeface="Inter"/>
              <a:buAutoNum type="arabicPeriod"/>
            </a:pPr>
            <a:r>
              <a:rPr lang="en" sz="1400">
                <a:solidFill>
                  <a:schemeClr val="dk1"/>
                </a:solidFill>
                <a:highlight>
                  <a:srgbClr val="FFFFFE"/>
                </a:highlight>
                <a:latin typeface="Inter"/>
                <a:ea typeface="Inter"/>
                <a:cs typeface="Inter"/>
                <a:sym typeface="Inter"/>
              </a:rPr>
              <a:t>Boxplot </a:t>
            </a:r>
            <a:r>
              <a:rPr lang="en" sz="1400">
                <a:solidFill>
                  <a:srgbClr val="001080"/>
                </a:solidFill>
                <a:highlight>
                  <a:srgbClr val="FFFFFE"/>
                </a:highlight>
                <a:latin typeface="Inter"/>
                <a:ea typeface="Inter"/>
                <a:cs typeface="Inter"/>
                <a:sym typeface="Inter"/>
              </a:rPr>
              <a:t>`lease_commence_date`</a:t>
            </a:r>
            <a:r>
              <a:rPr lang="en" sz="1400">
                <a:solidFill>
                  <a:schemeClr val="dk1"/>
                </a:solidFill>
                <a:highlight>
                  <a:srgbClr val="FFFFFE"/>
                </a:highlight>
                <a:latin typeface="Inter"/>
                <a:ea typeface="Inter"/>
                <a:cs typeface="Inter"/>
                <a:sym typeface="Inter"/>
              </a:rPr>
              <a:t> terdapat beberapa outlier</a:t>
            </a:r>
            <a:endParaRPr sz="1400">
              <a:solidFill>
                <a:schemeClr val="dk1"/>
              </a:solidFill>
              <a:highlight>
                <a:srgbClr val="FFFFFE"/>
              </a:highlight>
              <a:latin typeface="Inter"/>
              <a:ea typeface="Inter"/>
              <a:cs typeface="Inter"/>
              <a:sym typeface="Inter"/>
            </a:endParaRPr>
          </a:p>
          <a:p>
            <a:pPr indent="-317500" lvl="0" marL="457200" rtl="0" algn="just">
              <a:lnSpc>
                <a:spcPct val="135714"/>
              </a:lnSpc>
              <a:spcBef>
                <a:spcPts val="0"/>
              </a:spcBef>
              <a:spcAft>
                <a:spcPts val="0"/>
              </a:spcAft>
              <a:buSzPts val="1400"/>
              <a:buFont typeface="Inter"/>
              <a:buAutoNum type="arabicPeriod"/>
            </a:pPr>
            <a:r>
              <a:rPr lang="en" sz="1400">
                <a:solidFill>
                  <a:schemeClr val="dk1"/>
                </a:solidFill>
                <a:highlight>
                  <a:srgbClr val="FFFFFE"/>
                </a:highlight>
                <a:latin typeface="Inter"/>
                <a:ea typeface="Inter"/>
                <a:cs typeface="Inter"/>
                <a:sym typeface="Inter"/>
              </a:rPr>
              <a:t>Boxplot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terdapat beberapa outlier</a:t>
            </a:r>
            <a:endParaRPr sz="14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400">
                <a:solidFill>
                  <a:schemeClr val="dk1"/>
                </a:solidFill>
                <a:highlight>
                  <a:srgbClr val="FFFFFE"/>
                </a:highlight>
                <a:latin typeface="Inter"/>
                <a:ea typeface="Inter"/>
                <a:cs typeface="Inter"/>
                <a:sym typeface="Inter"/>
              </a:rPr>
              <a:t>Outlier pada data 'df' ini tidak dilakukan penanganan, Karena data outlier yang berada pada variabel </a:t>
            </a:r>
            <a:r>
              <a:rPr lang="en" sz="1400">
                <a:solidFill>
                  <a:srgbClr val="001080"/>
                </a:solidFill>
                <a:highlight>
                  <a:srgbClr val="FFFFFE"/>
                </a:highlight>
                <a:latin typeface="Inter"/>
                <a:ea typeface="Inter"/>
                <a:cs typeface="Inter"/>
                <a:sym typeface="Inter"/>
              </a:rPr>
              <a:t>`resale_price`</a:t>
            </a:r>
            <a:r>
              <a:rPr lang="en" sz="1400">
                <a:solidFill>
                  <a:schemeClr val="dk1"/>
                </a:solidFill>
                <a:highlight>
                  <a:srgbClr val="FFFFFE"/>
                </a:highlight>
                <a:latin typeface="Inter"/>
                <a:ea typeface="Inter"/>
                <a:cs typeface="Inter"/>
                <a:sym typeface="Inter"/>
              </a:rPr>
              <a:t> merupakan hal yang wajar untuk nominal resale price of flat yang tinggi.</a:t>
            </a:r>
            <a:endParaRPr sz="1400">
              <a:solidFill>
                <a:srgbClr val="282828"/>
              </a:solidFill>
              <a:latin typeface="Inter"/>
              <a:ea typeface="Inter"/>
              <a:cs typeface="Inter"/>
              <a:sym typeface="Inter"/>
            </a:endParaRPr>
          </a:p>
        </p:txBody>
      </p:sp>
      <p:sp>
        <p:nvSpPr>
          <p:cNvPr id="169" name="Google Shape;169;g13b653455f1_0_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70" name="Google Shape;170;g13b653455f1_0_16"/>
          <p:cNvGrpSpPr/>
          <p:nvPr/>
        </p:nvGrpSpPr>
        <p:grpSpPr>
          <a:xfrm>
            <a:off x="7503019" y="95797"/>
            <a:ext cx="1516771" cy="323122"/>
            <a:chOff x="400885" y="325214"/>
            <a:chExt cx="2298835" cy="489727"/>
          </a:xfrm>
        </p:grpSpPr>
        <p:pic>
          <p:nvPicPr>
            <p:cNvPr id="171" name="Google Shape;171;g13b653455f1_0_1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2" name="Google Shape;172;g13b653455f1_0_1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73" name="Google Shape;173;g13b653455f1_0_1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74" name="Google Shape;174;g13b653455f1_0_1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5" name="Google Shape;175;g13b653455f1_0_16"/>
          <p:cNvSpPr txBox="1"/>
          <p:nvPr>
            <p:ph type="title"/>
          </p:nvPr>
        </p:nvSpPr>
        <p:spPr>
          <a:xfrm>
            <a:off x="331800" y="31953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6" name="Google Shape;176;g13b653455f1_0_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77" name="Google Shape;177;g13b653455f1_0_16"/>
          <p:cNvPicPr preferRelativeResize="0"/>
          <p:nvPr/>
        </p:nvPicPr>
        <p:blipFill rotWithShape="1">
          <a:blip r:embed="rId5">
            <a:alphaModFix/>
          </a:blip>
          <a:srcRect b="-11482" l="0" r="-11482" t="0"/>
          <a:stretch/>
        </p:blipFill>
        <p:spPr>
          <a:xfrm>
            <a:off x="331800" y="1530800"/>
            <a:ext cx="3656150" cy="250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