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3"/>
  </p:normalViewPr>
  <p:slideViewPr>
    <p:cSldViewPr snapToGrid="0" snapToObjects="1">
      <p:cViewPr varScale="1">
        <p:scale>
          <a:sx n="91" d="100"/>
          <a:sy n="91" d="100"/>
        </p:scale>
        <p:origin x="744"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154307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93A048-3E54-6741-9797-FC0A713B1490}" type="datetimeFigureOut">
              <a:rPr lang="en-US" smtClean="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8819689"/>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815825032"/>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2200236369"/>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4188066199"/>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1421082279"/>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4079280430"/>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86450425"/>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1586422971"/>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3542677621"/>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93A048-3E54-6741-9797-FC0A713B1490}" type="datetimeFigureOut">
              <a:rPr lang="en-US" smtClean="0"/>
              <a:t>12/28/23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3665705305"/>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3A048-3E54-6741-9797-FC0A713B1490}" type="datetimeFigureOut">
              <a:rPr lang="en-US" smtClean="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2472894464"/>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3A048-3E54-6741-9797-FC0A713B1490}" type="datetimeFigureOut">
              <a:rPr lang="en-US" smtClean="0"/>
              <a:t>12/28/23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258561112"/>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93A048-3E54-6741-9797-FC0A713B1490}" type="datetimeFigureOut">
              <a:rPr lang="en-US" smtClean="0"/>
              <a:t>12/28/23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3765380573"/>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F93A048-3E54-6741-9797-FC0A713B1490}" type="datetimeFigureOut">
              <a:rPr lang="en-US" smtClean="0"/>
              <a:t>12/28/23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2585418917"/>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93A048-3E54-6741-9797-FC0A713B1490}" type="datetimeFigureOut">
              <a:rPr lang="en-US" smtClean="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348382130"/>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93A048-3E54-6741-9797-FC0A713B1490}" type="datetimeFigureOut">
              <a:rPr lang="en-US" smtClean="0"/>
              <a:t>12/28/23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8A7C-2665-E049-AC32-B825EAAE9832}" type="slidenum">
              <a:rPr lang="en-US" smtClean="0"/>
              <a:t>‹#›</a:t>
            </a:fld>
            <a:endParaRPr lang="en-US"/>
          </a:p>
        </p:txBody>
      </p:sp>
    </p:spTree>
    <p:extLst>
      <p:ext uri="{BB962C8B-B14F-4D97-AF65-F5344CB8AC3E}">
        <p14:creationId xmlns:p14="http://schemas.microsoft.com/office/powerpoint/2010/main" val="4152779203"/>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93A048-3E54-6741-9797-FC0A713B1490}" type="datetimeFigureOut">
              <a:rPr lang="en-US" smtClean="0"/>
              <a:t>12/28/23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F18A7C-2665-E049-AC32-B825EAAE9832}" type="slidenum">
              <a:rPr lang="en-US" smtClean="0"/>
              <a:t>‹#›</a:t>
            </a:fld>
            <a:endParaRPr lang="en-US"/>
          </a:p>
        </p:txBody>
      </p:sp>
    </p:spTree>
    <p:extLst>
      <p:ext uri="{BB962C8B-B14F-4D97-AF65-F5344CB8AC3E}">
        <p14:creationId xmlns:p14="http://schemas.microsoft.com/office/powerpoint/2010/main" val="129768807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47BB-2529-954A-8641-DA453EE6EC69}"/>
              </a:ext>
            </a:extLst>
          </p:cNvPr>
          <p:cNvSpPr>
            <a:spLocks noGrp="1"/>
          </p:cNvSpPr>
          <p:nvPr>
            <p:ph type="ctrTitle"/>
          </p:nvPr>
        </p:nvSpPr>
        <p:spPr>
          <a:xfrm>
            <a:off x="3531078" y="0"/>
            <a:ext cx="7197726" cy="2421464"/>
          </a:xfrm>
        </p:spPr>
        <p:txBody>
          <a:bodyPr>
            <a:noAutofit/>
          </a:bodyPr>
          <a:lstStyle/>
          <a:p>
            <a:r>
              <a:rPr lang="en-US" sz="4400" b="1" dirty="0">
                <a:latin typeface="Arial Hebrew" pitchFamily="2" charset="-79"/>
                <a:cs typeface="Arial Hebrew" pitchFamily="2" charset="-79"/>
              </a:rPr>
              <a:t>Cybersecurity is Incredibly Important In Digital Age</a:t>
            </a:r>
          </a:p>
        </p:txBody>
      </p:sp>
      <p:sp>
        <p:nvSpPr>
          <p:cNvPr id="4" name="TextBox 3">
            <a:extLst>
              <a:ext uri="{FF2B5EF4-FFF2-40B4-BE49-F238E27FC236}">
                <a16:creationId xmlns:a16="http://schemas.microsoft.com/office/drawing/2014/main" id="{DA62A23E-4BE0-0B45-8DB3-4C0CB4B6C620}"/>
              </a:ext>
            </a:extLst>
          </p:cNvPr>
          <p:cNvSpPr txBox="1"/>
          <p:nvPr/>
        </p:nvSpPr>
        <p:spPr>
          <a:xfrm>
            <a:off x="5052622" y="2528322"/>
            <a:ext cx="5676182" cy="3816429"/>
          </a:xfrm>
          <a:prstGeom prst="rect">
            <a:avLst/>
          </a:prstGeom>
          <a:noFill/>
        </p:spPr>
        <p:txBody>
          <a:bodyPr wrap="square" rtlCol="0">
            <a:spAutoFit/>
          </a:bodyPr>
          <a:lstStyle/>
          <a:p>
            <a:r>
              <a:rPr lang="en-US" sz="3200" b="1" dirty="0">
                <a:latin typeface="Arial Hebrew" pitchFamily="2" charset="-79"/>
                <a:cs typeface="Arial Hebrew" pitchFamily="2" charset="-79"/>
              </a:rPr>
              <a:t>Introduction to cybersecurity: highlight the significance of cybersecurity in todays interconnected world, where cyber threats are prevalent and can have severe consequences.</a:t>
            </a:r>
          </a:p>
          <a:p>
            <a:endParaRPr lang="en-US" dirty="0"/>
          </a:p>
        </p:txBody>
      </p:sp>
    </p:spTree>
    <p:extLst>
      <p:ext uri="{BB962C8B-B14F-4D97-AF65-F5344CB8AC3E}">
        <p14:creationId xmlns:p14="http://schemas.microsoft.com/office/powerpoint/2010/main" val="1643391516"/>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47BB-2529-954A-8641-DA453EE6EC69}"/>
              </a:ext>
            </a:extLst>
          </p:cNvPr>
          <p:cNvSpPr>
            <a:spLocks noGrp="1"/>
          </p:cNvSpPr>
          <p:nvPr>
            <p:ph type="ctrTitle"/>
          </p:nvPr>
        </p:nvSpPr>
        <p:spPr>
          <a:xfrm>
            <a:off x="0" y="-776377"/>
            <a:ext cx="9632833" cy="2421464"/>
          </a:xfrm>
        </p:spPr>
        <p:txBody>
          <a:bodyPr>
            <a:noAutofit/>
          </a:bodyPr>
          <a:lstStyle/>
          <a:p>
            <a:r>
              <a:rPr lang="en-US" sz="5400" b="1" dirty="0">
                <a:latin typeface="Arial Hebrew" pitchFamily="2" charset="-79"/>
                <a:cs typeface="Arial Hebrew" pitchFamily="2" charset="-79"/>
              </a:rPr>
              <a:t>WHAT IS CYBER SECURITY?</a:t>
            </a:r>
          </a:p>
        </p:txBody>
      </p:sp>
      <p:sp>
        <p:nvSpPr>
          <p:cNvPr id="6" name="TextBox 5">
            <a:extLst>
              <a:ext uri="{FF2B5EF4-FFF2-40B4-BE49-F238E27FC236}">
                <a16:creationId xmlns:a16="http://schemas.microsoft.com/office/drawing/2014/main" id="{F1521035-F431-364E-8D62-32407CEBFF5D}"/>
              </a:ext>
            </a:extLst>
          </p:cNvPr>
          <p:cNvSpPr txBox="1"/>
          <p:nvPr/>
        </p:nvSpPr>
        <p:spPr>
          <a:xfrm>
            <a:off x="1483744" y="2025908"/>
            <a:ext cx="8850702" cy="4832092"/>
          </a:xfrm>
          <a:prstGeom prst="rect">
            <a:avLst/>
          </a:prstGeom>
          <a:noFill/>
        </p:spPr>
        <p:txBody>
          <a:bodyPr wrap="square" rtlCol="0">
            <a:spAutoFit/>
          </a:bodyPr>
          <a:lstStyle/>
          <a:p>
            <a:r>
              <a:rPr lang="en-US" sz="2800" b="1" dirty="0">
                <a:latin typeface="Arial Hebrew" pitchFamily="2" charset="-79"/>
                <a:cs typeface="Arial Hebrew" pitchFamily="2" charset="-79"/>
              </a:rPr>
              <a:t>Cyber security is a discipline that covers how to defend devices and services from electronic attacks by nefarious actors such as hackers, spammers, and cybercriminals. While some components of cyber security are designed to strike first, most of today's professionals focus more on determining the best way to defend all assets, from computers and smartphones to networks and databases, from attacks.</a:t>
            </a:r>
          </a:p>
          <a:p>
            <a:br>
              <a:rPr lang="en-US" sz="2800" b="1" dirty="0">
                <a:latin typeface="Arial Hebrew" pitchFamily="2" charset="-79"/>
                <a:cs typeface="Arial Hebrew" pitchFamily="2" charset="-79"/>
              </a:rPr>
            </a:br>
            <a:endParaRPr lang="en-US" sz="2800" b="1" dirty="0">
              <a:latin typeface="Arial Hebrew" pitchFamily="2" charset="-79"/>
              <a:cs typeface="Arial Hebrew" pitchFamily="2" charset="-79"/>
            </a:endParaRPr>
          </a:p>
        </p:txBody>
      </p:sp>
    </p:spTree>
    <p:extLst>
      <p:ext uri="{BB962C8B-B14F-4D97-AF65-F5344CB8AC3E}">
        <p14:creationId xmlns:p14="http://schemas.microsoft.com/office/powerpoint/2010/main" val="3531521132"/>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5E0C-5AA8-FF4D-89E6-4E39C5DCEE8B}"/>
              </a:ext>
            </a:extLst>
          </p:cNvPr>
          <p:cNvSpPr>
            <a:spLocks noGrp="1"/>
          </p:cNvSpPr>
          <p:nvPr>
            <p:ph type="title"/>
          </p:nvPr>
        </p:nvSpPr>
        <p:spPr>
          <a:xfrm>
            <a:off x="715781" y="-199869"/>
            <a:ext cx="10131425" cy="1456267"/>
          </a:xfrm>
        </p:spPr>
        <p:txBody>
          <a:bodyPr/>
          <a:lstStyle/>
          <a:p>
            <a:r>
              <a:rPr lang="en-US" b="1" dirty="0">
                <a:latin typeface="Arial Hebrew" pitchFamily="2" charset="-79"/>
                <a:cs typeface="Arial Hebrew" pitchFamily="2" charset="-79"/>
              </a:rPr>
              <a:t>Common Cyber threats</a:t>
            </a:r>
          </a:p>
        </p:txBody>
      </p:sp>
      <p:sp>
        <p:nvSpPr>
          <p:cNvPr id="4" name="TextBox 3">
            <a:extLst>
              <a:ext uri="{FF2B5EF4-FFF2-40B4-BE49-F238E27FC236}">
                <a16:creationId xmlns:a16="http://schemas.microsoft.com/office/drawing/2014/main" id="{B8A69E85-704D-374B-B4EF-3FBAB87A7817}"/>
              </a:ext>
            </a:extLst>
          </p:cNvPr>
          <p:cNvSpPr txBox="1"/>
          <p:nvPr/>
        </p:nvSpPr>
        <p:spPr>
          <a:xfrm>
            <a:off x="359764" y="1139253"/>
            <a:ext cx="9218951" cy="6494085"/>
          </a:xfrm>
          <a:prstGeom prst="rect">
            <a:avLst/>
          </a:prstGeom>
          <a:noFill/>
        </p:spPr>
        <p:txBody>
          <a:bodyPr wrap="square" rtlCol="0">
            <a:spAutoFit/>
          </a:bodyPr>
          <a:lstStyle/>
          <a:p>
            <a:r>
              <a:rPr lang="en-US" sz="2400" b="1" dirty="0">
                <a:latin typeface="Arial Hebrew" pitchFamily="2" charset="-79"/>
                <a:cs typeface="Arial Hebrew" pitchFamily="2" charset="-79"/>
              </a:rPr>
              <a:t>MALWARE</a:t>
            </a:r>
            <a:r>
              <a:rPr lang="en-US" dirty="0">
                <a:latin typeface="Arial Hebrew" pitchFamily="2" charset="-79"/>
                <a:cs typeface="Arial Hebrew" pitchFamily="2" charset="-79"/>
              </a:rPr>
              <a:t>: </a:t>
            </a:r>
            <a:r>
              <a:rPr lang="en-US" sz="2400" b="1" dirty="0"/>
              <a:t>malware is malicious software designed to harm or gain unauthorized access to a computer system. it can include viruses, worms, trojans, and ransomware. Emphasize the importance of having up Antivirus software to detect and prevent malware infections.</a:t>
            </a:r>
          </a:p>
          <a:p>
            <a:endParaRPr lang="en-US" sz="2400" b="1" dirty="0"/>
          </a:p>
          <a:p>
            <a:r>
              <a:rPr lang="en-US" sz="2400" b="1" dirty="0">
                <a:latin typeface="Arial Hebrew" pitchFamily="2" charset="-79"/>
                <a:cs typeface="Arial Hebrew" pitchFamily="2" charset="-79"/>
              </a:rPr>
              <a:t>PHISHING</a:t>
            </a:r>
            <a:r>
              <a:rPr lang="en-US" dirty="0">
                <a:latin typeface="Arial Hebrew" pitchFamily="2" charset="-79"/>
                <a:cs typeface="Arial Hebrew" pitchFamily="2" charset="-79"/>
              </a:rPr>
              <a:t>: </a:t>
            </a:r>
            <a:r>
              <a:rPr lang="en-US" sz="2400" b="1" dirty="0">
                <a:latin typeface="Arial Hebrew" pitchFamily="2" charset="-79"/>
                <a:cs typeface="Arial Hebrew" pitchFamily="2" charset="-79"/>
              </a:rPr>
              <a:t>describe phishing as techniques where cybercriminals trick </a:t>
            </a:r>
          </a:p>
          <a:p>
            <a:r>
              <a:rPr lang="en-US" sz="2400" b="1" dirty="0">
                <a:latin typeface="Arial Hebrew" pitchFamily="2" charset="-79"/>
                <a:cs typeface="Arial Hebrew" pitchFamily="2" charset="-79"/>
              </a:rPr>
              <a:t>individuals into revealing sensitive information Such as passwords, credit card numbers or social security numbers, by posing as a trustworthy entity .</a:t>
            </a:r>
          </a:p>
          <a:p>
            <a:endParaRPr lang="en-US" sz="2400" b="1" dirty="0">
              <a:latin typeface="Arial Hebrew" pitchFamily="2" charset="-79"/>
              <a:cs typeface="Arial Hebrew" pitchFamily="2" charset="-79"/>
            </a:endParaRPr>
          </a:p>
          <a:p>
            <a:r>
              <a:rPr lang="en-US" sz="2400" b="1" dirty="0">
                <a:latin typeface="Arial Hebrew" pitchFamily="2" charset="-79"/>
                <a:cs typeface="Arial Hebrew" pitchFamily="2" charset="-79"/>
              </a:rPr>
              <a:t>RANSOMWARE:</a:t>
            </a:r>
            <a:r>
              <a:rPr lang="en-US" sz="2000" b="1" dirty="0">
                <a:latin typeface="Arial Hebrew" pitchFamily="2" charset="-79"/>
                <a:cs typeface="Arial Hebrew" pitchFamily="2" charset="-79"/>
              </a:rPr>
              <a:t> </a:t>
            </a:r>
            <a:r>
              <a:rPr lang="en-US" sz="2400" b="1" dirty="0"/>
              <a:t>is a type of malware that  encrypts files on victims computer and demands a ransom to restore access.</a:t>
            </a:r>
          </a:p>
          <a:p>
            <a:endParaRPr lang="en-US" dirty="0"/>
          </a:p>
          <a:p>
            <a:endParaRPr lang="en-US" sz="2000" b="1" dirty="0">
              <a:latin typeface="Arial Hebrew" pitchFamily="2" charset="-79"/>
              <a:cs typeface="Arial Hebrew" pitchFamily="2" charset="-79"/>
            </a:endParaRPr>
          </a:p>
          <a:p>
            <a:br>
              <a:rPr lang="en-US" sz="2000" b="1" dirty="0"/>
            </a:br>
            <a:endParaRPr lang="en-US" sz="2000" b="1" dirty="0"/>
          </a:p>
          <a:p>
            <a:endParaRPr lang="en-US" dirty="0"/>
          </a:p>
        </p:txBody>
      </p:sp>
    </p:spTree>
    <p:extLst>
      <p:ext uri="{BB962C8B-B14F-4D97-AF65-F5344CB8AC3E}">
        <p14:creationId xmlns:p14="http://schemas.microsoft.com/office/powerpoint/2010/main" val="1565446945"/>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137E-0870-7649-A1CC-5E9132302156}"/>
              </a:ext>
            </a:extLst>
          </p:cNvPr>
          <p:cNvSpPr>
            <a:spLocks noGrp="1"/>
          </p:cNvSpPr>
          <p:nvPr>
            <p:ph type="title"/>
          </p:nvPr>
        </p:nvSpPr>
        <p:spPr/>
        <p:txBody>
          <a:bodyPr>
            <a:normAutofit/>
          </a:bodyPr>
          <a:lstStyle/>
          <a:p>
            <a:r>
              <a:rPr lang="en-US" sz="4000" b="1" dirty="0">
                <a:latin typeface="Arial Hebrew" pitchFamily="2" charset="-79"/>
                <a:cs typeface="Arial Hebrew" pitchFamily="2" charset="-79"/>
              </a:rPr>
              <a:t>PREVENTION MEASURES</a:t>
            </a:r>
          </a:p>
        </p:txBody>
      </p:sp>
      <p:sp>
        <p:nvSpPr>
          <p:cNvPr id="3" name="Content Placeholder 2">
            <a:extLst>
              <a:ext uri="{FF2B5EF4-FFF2-40B4-BE49-F238E27FC236}">
                <a16:creationId xmlns:a16="http://schemas.microsoft.com/office/drawing/2014/main" id="{09AE05B6-6F5C-5740-8173-D5AE49E1E3DB}"/>
              </a:ext>
            </a:extLst>
          </p:cNvPr>
          <p:cNvSpPr>
            <a:spLocks noGrp="1"/>
          </p:cNvSpPr>
          <p:nvPr>
            <p:ph idx="1"/>
          </p:nvPr>
        </p:nvSpPr>
        <p:spPr/>
        <p:txBody>
          <a:bodyPr>
            <a:normAutofit fontScale="32500" lnSpcReduction="20000"/>
          </a:bodyPr>
          <a:lstStyle/>
          <a:p>
            <a:pPr marL="0" indent="0">
              <a:buNone/>
            </a:pPr>
            <a:r>
              <a:rPr lang="en-US" sz="9600" b="1" dirty="0">
                <a:latin typeface="Arial Hebrew" pitchFamily="2" charset="-79"/>
                <a:cs typeface="Arial Hebrew" pitchFamily="2" charset="-79"/>
              </a:rPr>
              <a:t>CONTROL METHOD ARE DESCRIBED BELOW:</a:t>
            </a:r>
          </a:p>
          <a:p>
            <a:pPr marL="1143000" indent="-1143000">
              <a:buFont typeface="Arial" panose="020B0604020202020204" pitchFamily="34" charset="0"/>
              <a:buChar char="•"/>
            </a:pPr>
            <a:r>
              <a:rPr lang="en-US" sz="9600" b="1" dirty="0">
                <a:latin typeface="Arial Hebrew" pitchFamily="2" charset="-79"/>
                <a:cs typeface="Arial Hebrew" pitchFamily="2" charset="-79"/>
              </a:rPr>
              <a:t>Use strong and complex passwords</a:t>
            </a:r>
          </a:p>
          <a:p>
            <a:pPr marL="1143000" indent="-1143000">
              <a:buFont typeface="Arial" panose="020B0604020202020204" pitchFamily="34" charset="0"/>
              <a:buChar char="•"/>
            </a:pPr>
            <a:r>
              <a:rPr lang="en-US" sz="9600" b="1" dirty="0">
                <a:latin typeface="Arial Hebrew" pitchFamily="2" charset="-79"/>
                <a:cs typeface="Arial Hebrew" pitchFamily="2" charset="-79"/>
              </a:rPr>
              <a:t>Keep Your Software Up to Date</a:t>
            </a:r>
          </a:p>
          <a:p>
            <a:pPr marL="1143000" indent="-1143000">
              <a:buFont typeface="Arial" panose="020B0604020202020204" pitchFamily="34" charset="0"/>
              <a:buChar char="•"/>
            </a:pPr>
            <a:r>
              <a:rPr lang="en-US" sz="9600" b="1" dirty="0">
                <a:latin typeface="Arial Hebrew" pitchFamily="2" charset="-79"/>
                <a:cs typeface="Arial Hebrew" pitchFamily="2" charset="-79"/>
              </a:rPr>
              <a:t>Use Anti-Virus Protection</a:t>
            </a:r>
          </a:p>
          <a:p>
            <a:pPr marL="1143000" indent="-1143000">
              <a:buFont typeface="Arial" panose="020B0604020202020204" pitchFamily="34" charset="0"/>
              <a:buChar char="•"/>
            </a:pPr>
            <a:r>
              <a:rPr lang="en-US" sz="9600" b="1" dirty="0">
                <a:latin typeface="Arial Hebrew" pitchFamily="2" charset="-79"/>
                <a:cs typeface="Arial Hebrew" pitchFamily="2" charset="-79"/>
              </a:rPr>
              <a:t>Use Two-Factor or Multi-Factor Authentication</a:t>
            </a:r>
          </a:p>
          <a:p>
            <a:pPr marL="1143000" indent="-1143000">
              <a:buFont typeface="Arial" panose="020B0604020202020204" pitchFamily="34" charset="0"/>
              <a:buChar char="•"/>
            </a:pPr>
            <a:r>
              <a:rPr lang="en-US" sz="9600" b="1" dirty="0">
                <a:latin typeface="Arial Hebrew" pitchFamily="2" charset="-79"/>
                <a:cs typeface="Arial Hebrew" pitchFamily="2" charset="-79"/>
              </a:rPr>
              <a:t>Access Control to data and systems</a:t>
            </a:r>
          </a:p>
          <a:p>
            <a:endParaRPr lang="en-US" dirty="0"/>
          </a:p>
        </p:txBody>
      </p:sp>
    </p:spTree>
    <p:extLst>
      <p:ext uri="{BB962C8B-B14F-4D97-AF65-F5344CB8AC3E}">
        <p14:creationId xmlns:p14="http://schemas.microsoft.com/office/powerpoint/2010/main" val="3885339833"/>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B757-66D8-904F-86C8-564CBCE9CF10}"/>
              </a:ext>
            </a:extLst>
          </p:cNvPr>
          <p:cNvSpPr>
            <a:spLocks noGrp="1"/>
          </p:cNvSpPr>
          <p:nvPr>
            <p:ph type="title"/>
          </p:nvPr>
        </p:nvSpPr>
        <p:spPr>
          <a:xfrm>
            <a:off x="520910" y="0"/>
            <a:ext cx="10131425" cy="1456267"/>
          </a:xfrm>
        </p:spPr>
        <p:txBody>
          <a:bodyPr/>
          <a:lstStyle/>
          <a:p>
            <a:r>
              <a:rPr lang="en-US" b="1" dirty="0">
                <a:latin typeface="Arial Hebrew" pitchFamily="2" charset="-79"/>
                <a:cs typeface="Arial Hebrew" pitchFamily="2" charset="-79"/>
              </a:rPr>
              <a:t>THE ROLE OF INDIVIDUALS AND ORGANIZATIONS</a:t>
            </a:r>
          </a:p>
        </p:txBody>
      </p:sp>
      <p:sp>
        <p:nvSpPr>
          <p:cNvPr id="6" name="TextBox 5">
            <a:extLst>
              <a:ext uri="{FF2B5EF4-FFF2-40B4-BE49-F238E27FC236}">
                <a16:creationId xmlns:a16="http://schemas.microsoft.com/office/drawing/2014/main" id="{EAC86352-3467-AC45-BD2E-2A4501C84D09}"/>
              </a:ext>
            </a:extLst>
          </p:cNvPr>
          <p:cNvSpPr txBox="1"/>
          <p:nvPr/>
        </p:nvSpPr>
        <p:spPr>
          <a:xfrm>
            <a:off x="760751" y="1199213"/>
            <a:ext cx="9891584" cy="5970865"/>
          </a:xfrm>
          <a:prstGeom prst="rect">
            <a:avLst/>
          </a:prstGeom>
          <a:noFill/>
        </p:spPr>
        <p:txBody>
          <a:bodyPr wrap="square" rtlCol="0">
            <a:spAutoFit/>
          </a:bodyPr>
          <a:lstStyle/>
          <a:p>
            <a:r>
              <a:rPr lang="en-US" sz="2400" b="1" dirty="0">
                <a:latin typeface="Arial Hebrew" pitchFamily="2" charset="-79"/>
                <a:cs typeface="Arial Hebrew" pitchFamily="2" charset="-79"/>
              </a:rPr>
              <a:t>Awareness and Education:</a:t>
            </a:r>
          </a:p>
          <a:p>
            <a:pPr lvl="1"/>
            <a:r>
              <a:rPr lang="en-US" sz="2400" b="1" dirty="0"/>
              <a:t>Individuals need to be aware of potential cyber threats and stay informed about the latest security practices. Regular training and education programs can help individuals understand the risks and best practices for cybersecurity.</a:t>
            </a:r>
            <a:endParaRPr lang="en-US" sz="2000" b="1" dirty="0"/>
          </a:p>
          <a:p>
            <a:r>
              <a:rPr lang="en-US" sz="2400" b="1" dirty="0">
                <a:latin typeface="Arial Hebrew" pitchFamily="2" charset="-79"/>
                <a:cs typeface="Arial Hebrew" pitchFamily="2" charset="-79"/>
              </a:rPr>
              <a:t>Secure Behavior:</a:t>
            </a:r>
          </a:p>
          <a:p>
            <a:pPr lvl="1"/>
            <a:r>
              <a:rPr lang="en-US" sz="2400" b="1" dirty="0"/>
              <a:t>Individuals should practice secure online behavior, including using strong, unique passwords, being cautious with email attachments and links, and avoiding suspicious websites. Following best practices such as enabling two-factor authentication (2FA) adds an extra layer of security.</a:t>
            </a:r>
            <a:endParaRPr lang="en-US" sz="2000" b="1" dirty="0"/>
          </a:p>
          <a:p>
            <a:r>
              <a:rPr lang="en-US" sz="2800" b="1" dirty="0">
                <a:latin typeface="Arial Hebrew" pitchFamily="2" charset="-79"/>
                <a:cs typeface="Arial Hebrew" pitchFamily="2" charset="-79"/>
              </a:rPr>
              <a:t>Device Security:</a:t>
            </a:r>
          </a:p>
          <a:p>
            <a:pPr lvl="1"/>
            <a:r>
              <a:rPr lang="en-US" sz="2400" b="1" dirty="0">
                <a:latin typeface="Arial Hebrew" pitchFamily="2" charset="-79"/>
                <a:cs typeface="Arial Hebrew" pitchFamily="2" charset="-79"/>
              </a:rPr>
              <a:t>Individuals must ensure the security of their devices, including keeping software and antivirus programs updated.</a:t>
            </a:r>
          </a:p>
          <a:p>
            <a:pPr lvl="1"/>
            <a:r>
              <a:rPr lang="en-US" sz="2400" b="1" dirty="0">
                <a:latin typeface="Arial Hebrew" pitchFamily="2" charset="-79"/>
                <a:cs typeface="Arial Hebrew" pitchFamily="2" charset="-79"/>
              </a:rPr>
              <a:t>Protecting personal devices with passwords or biometric authentication is essential.</a:t>
            </a:r>
          </a:p>
          <a:p>
            <a:endParaRPr lang="en-US" dirty="0"/>
          </a:p>
        </p:txBody>
      </p:sp>
    </p:spTree>
    <p:extLst>
      <p:ext uri="{BB962C8B-B14F-4D97-AF65-F5344CB8AC3E}">
        <p14:creationId xmlns:p14="http://schemas.microsoft.com/office/powerpoint/2010/main" val="1330785940"/>
      </p:ext>
    </p:extLst>
  </p:cSld>
  <p:clrMapOvr>
    <a:masterClrMapping/>
  </p:clrMapOvr>
  <mc:AlternateContent xmlns:mc="http://schemas.openxmlformats.org/markup-compatibility/2006" xmlns:p14="http://schemas.microsoft.com/office/powerpoint/2010/main">
    <mc:Choice Requires="p14">
      <p:transition p14:dur="3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{96F718DC-9D0C-CE44-9BE3-3911D61AC761}tf10001058</Template>
  <TotalTime>175</TotalTime>
  <Words>364</Words>
  <Application>Microsoft Macintosh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Hebrew</vt:lpstr>
      <vt:lpstr>Calibri</vt:lpstr>
      <vt:lpstr>Calibri Light</vt:lpstr>
      <vt:lpstr>Celestial</vt:lpstr>
      <vt:lpstr>Cybersecurity is Incredibly Important In Digital Age</vt:lpstr>
      <vt:lpstr>WHAT IS CYBER SECURITY?</vt:lpstr>
      <vt:lpstr>Common Cyber threats</vt:lpstr>
      <vt:lpstr>PREVENTION MEASURES</vt:lpstr>
      <vt:lpstr>THE ROLE OF INDIVIDUALS AND ORGANIZATIONS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is in</dc:title>
  <dc:creator>Microsoft Office User</dc:creator>
  <cp:lastModifiedBy>Microsoft Office User</cp:lastModifiedBy>
  <cp:revision>18</cp:revision>
  <dcterms:created xsi:type="dcterms:W3CDTF">2023-12-25T18:52:42Z</dcterms:created>
  <dcterms:modified xsi:type="dcterms:W3CDTF">2023-12-28T10:25:54Z</dcterms:modified>
</cp:coreProperties>
</file>