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6" r:id="rId18"/>
    <p:sldId id="277" r:id="rId19"/>
    <p:sldId id="278" r:id="rId20"/>
    <p:sldId id="279" r:id="rId21"/>
    <p:sldId id="280" r:id="rId22"/>
    <p:sldId id="281" r:id="rId23"/>
    <p:sldId id="282" r:id="rId24"/>
    <p:sldId id="283"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B61675-0AC0-43CA-8A01-B7C8A7137482}"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C6130-4ADF-44CC-9F31-2DFE465D8B0D}" type="slidenum">
              <a:rPr lang="en-IN" smtClean="0"/>
              <a:t>‹#›</a:t>
            </a:fld>
            <a:endParaRPr lang="en-IN"/>
          </a:p>
        </p:txBody>
      </p:sp>
    </p:spTree>
    <p:extLst>
      <p:ext uri="{BB962C8B-B14F-4D97-AF65-F5344CB8AC3E}">
        <p14:creationId xmlns:p14="http://schemas.microsoft.com/office/powerpoint/2010/main" val="3862001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61675-0AC0-43CA-8A01-B7C8A7137482}"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C6130-4ADF-44CC-9F31-2DFE465D8B0D}" type="slidenum">
              <a:rPr lang="en-IN" smtClean="0"/>
              <a:t>‹#›</a:t>
            </a:fld>
            <a:endParaRPr lang="en-IN"/>
          </a:p>
        </p:txBody>
      </p:sp>
    </p:spTree>
    <p:extLst>
      <p:ext uri="{BB962C8B-B14F-4D97-AF65-F5344CB8AC3E}">
        <p14:creationId xmlns:p14="http://schemas.microsoft.com/office/powerpoint/2010/main" val="348142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61675-0AC0-43CA-8A01-B7C8A7137482}"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C6130-4ADF-44CC-9F31-2DFE465D8B0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45502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61675-0AC0-43CA-8A01-B7C8A7137482}"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C6130-4ADF-44CC-9F31-2DFE465D8B0D}" type="slidenum">
              <a:rPr lang="en-IN" smtClean="0"/>
              <a:t>‹#›</a:t>
            </a:fld>
            <a:endParaRPr lang="en-IN"/>
          </a:p>
        </p:txBody>
      </p:sp>
    </p:spTree>
    <p:extLst>
      <p:ext uri="{BB962C8B-B14F-4D97-AF65-F5344CB8AC3E}">
        <p14:creationId xmlns:p14="http://schemas.microsoft.com/office/powerpoint/2010/main" val="2445901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61675-0AC0-43CA-8A01-B7C8A7137482}"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C6130-4ADF-44CC-9F31-2DFE465D8B0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2341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61675-0AC0-43CA-8A01-B7C8A7137482}"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C6130-4ADF-44CC-9F31-2DFE465D8B0D}" type="slidenum">
              <a:rPr lang="en-IN" smtClean="0"/>
              <a:t>‹#›</a:t>
            </a:fld>
            <a:endParaRPr lang="en-IN"/>
          </a:p>
        </p:txBody>
      </p:sp>
    </p:spTree>
    <p:extLst>
      <p:ext uri="{BB962C8B-B14F-4D97-AF65-F5344CB8AC3E}">
        <p14:creationId xmlns:p14="http://schemas.microsoft.com/office/powerpoint/2010/main" val="1896613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61675-0AC0-43CA-8A01-B7C8A7137482}"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C6130-4ADF-44CC-9F31-2DFE465D8B0D}" type="slidenum">
              <a:rPr lang="en-IN" smtClean="0"/>
              <a:t>‹#›</a:t>
            </a:fld>
            <a:endParaRPr lang="en-IN"/>
          </a:p>
        </p:txBody>
      </p:sp>
    </p:spTree>
    <p:extLst>
      <p:ext uri="{BB962C8B-B14F-4D97-AF65-F5344CB8AC3E}">
        <p14:creationId xmlns:p14="http://schemas.microsoft.com/office/powerpoint/2010/main" val="159462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61675-0AC0-43CA-8A01-B7C8A7137482}"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C6130-4ADF-44CC-9F31-2DFE465D8B0D}" type="slidenum">
              <a:rPr lang="en-IN" smtClean="0"/>
              <a:t>‹#›</a:t>
            </a:fld>
            <a:endParaRPr lang="en-IN"/>
          </a:p>
        </p:txBody>
      </p:sp>
    </p:spTree>
    <p:extLst>
      <p:ext uri="{BB962C8B-B14F-4D97-AF65-F5344CB8AC3E}">
        <p14:creationId xmlns:p14="http://schemas.microsoft.com/office/powerpoint/2010/main" val="227113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61675-0AC0-43CA-8A01-B7C8A7137482}"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C6130-4ADF-44CC-9F31-2DFE465D8B0D}" type="slidenum">
              <a:rPr lang="en-IN" smtClean="0"/>
              <a:t>‹#›</a:t>
            </a:fld>
            <a:endParaRPr lang="en-IN"/>
          </a:p>
        </p:txBody>
      </p:sp>
    </p:spTree>
    <p:extLst>
      <p:ext uri="{BB962C8B-B14F-4D97-AF65-F5344CB8AC3E}">
        <p14:creationId xmlns:p14="http://schemas.microsoft.com/office/powerpoint/2010/main" val="3994056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61675-0AC0-43CA-8A01-B7C8A7137482}"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C6130-4ADF-44CC-9F31-2DFE465D8B0D}" type="slidenum">
              <a:rPr lang="en-IN" smtClean="0"/>
              <a:t>‹#›</a:t>
            </a:fld>
            <a:endParaRPr lang="en-IN"/>
          </a:p>
        </p:txBody>
      </p:sp>
    </p:spTree>
    <p:extLst>
      <p:ext uri="{BB962C8B-B14F-4D97-AF65-F5344CB8AC3E}">
        <p14:creationId xmlns:p14="http://schemas.microsoft.com/office/powerpoint/2010/main" val="250419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61675-0AC0-43CA-8A01-B7C8A7137482}"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BC6130-4ADF-44CC-9F31-2DFE465D8B0D}" type="slidenum">
              <a:rPr lang="en-IN" smtClean="0"/>
              <a:t>‹#›</a:t>
            </a:fld>
            <a:endParaRPr lang="en-IN"/>
          </a:p>
        </p:txBody>
      </p:sp>
    </p:spTree>
    <p:extLst>
      <p:ext uri="{BB962C8B-B14F-4D97-AF65-F5344CB8AC3E}">
        <p14:creationId xmlns:p14="http://schemas.microsoft.com/office/powerpoint/2010/main" val="1083070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B61675-0AC0-43CA-8A01-B7C8A7137482}" type="datetimeFigureOut">
              <a:rPr lang="en-IN" smtClean="0"/>
              <a:t>09-09-2023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BC6130-4ADF-44CC-9F31-2DFE465D8B0D}" type="slidenum">
              <a:rPr lang="en-IN" smtClean="0"/>
              <a:t>‹#›</a:t>
            </a:fld>
            <a:endParaRPr lang="en-IN"/>
          </a:p>
        </p:txBody>
      </p:sp>
    </p:spTree>
    <p:extLst>
      <p:ext uri="{BB962C8B-B14F-4D97-AF65-F5344CB8AC3E}">
        <p14:creationId xmlns:p14="http://schemas.microsoft.com/office/powerpoint/2010/main" val="191478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B61675-0AC0-43CA-8A01-B7C8A7137482}" type="datetimeFigureOut">
              <a:rPr lang="en-IN" smtClean="0"/>
              <a:t>09-09-2023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BC6130-4ADF-44CC-9F31-2DFE465D8B0D}" type="slidenum">
              <a:rPr lang="en-IN" smtClean="0"/>
              <a:t>‹#›</a:t>
            </a:fld>
            <a:endParaRPr lang="en-IN"/>
          </a:p>
        </p:txBody>
      </p:sp>
    </p:spTree>
    <p:extLst>
      <p:ext uri="{BB962C8B-B14F-4D97-AF65-F5344CB8AC3E}">
        <p14:creationId xmlns:p14="http://schemas.microsoft.com/office/powerpoint/2010/main" val="2349218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61675-0AC0-43CA-8A01-B7C8A7137482}" type="datetimeFigureOut">
              <a:rPr lang="en-IN" smtClean="0"/>
              <a:t>09-09-2023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BC6130-4ADF-44CC-9F31-2DFE465D8B0D}" type="slidenum">
              <a:rPr lang="en-IN" smtClean="0"/>
              <a:t>‹#›</a:t>
            </a:fld>
            <a:endParaRPr lang="en-IN"/>
          </a:p>
        </p:txBody>
      </p:sp>
    </p:spTree>
    <p:extLst>
      <p:ext uri="{BB962C8B-B14F-4D97-AF65-F5344CB8AC3E}">
        <p14:creationId xmlns:p14="http://schemas.microsoft.com/office/powerpoint/2010/main" val="266112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B61675-0AC0-43CA-8A01-B7C8A7137482}"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BC6130-4ADF-44CC-9F31-2DFE465D8B0D}" type="slidenum">
              <a:rPr lang="en-IN" smtClean="0"/>
              <a:t>‹#›</a:t>
            </a:fld>
            <a:endParaRPr lang="en-IN"/>
          </a:p>
        </p:txBody>
      </p:sp>
    </p:spTree>
    <p:extLst>
      <p:ext uri="{BB962C8B-B14F-4D97-AF65-F5344CB8AC3E}">
        <p14:creationId xmlns:p14="http://schemas.microsoft.com/office/powerpoint/2010/main" val="49970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B61675-0AC0-43CA-8A01-B7C8A7137482}"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BC6130-4ADF-44CC-9F31-2DFE465D8B0D}" type="slidenum">
              <a:rPr lang="en-IN" smtClean="0"/>
              <a:t>‹#›</a:t>
            </a:fld>
            <a:endParaRPr lang="en-IN"/>
          </a:p>
        </p:txBody>
      </p:sp>
    </p:spTree>
    <p:extLst>
      <p:ext uri="{BB962C8B-B14F-4D97-AF65-F5344CB8AC3E}">
        <p14:creationId xmlns:p14="http://schemas.microsoft.com/office/powerpoint/2010/main" val="421626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B61675-0AC0-43CA-8A01-B7C8A7137482}" type="datetimeFigureOut">
              <a:rPr lang="en-IN" smtClean="0"/>
              <a:t>09-09-2023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BC6130-4ADF-44CC-9F31-2DFE465D8B0D}" type="slidenum">
              <a:rPr lang="en-IN" smtClean="0"/>
              <a:t>‹#›</a:t>
            </a:fld>
            <a:endParaRPr lang="en-IN"/>
          </a:p>
        </p:txBody>
      </p:sp>
    </p:spTree>
    <p:extLst>
      <p:ext uri="{BB962C8B-B14F-4D97-AF65-F5344CB8AC3E}">
        <p14:creationId xmlns:p14="http://schemas.microsoft.com/office/powerpoint/2010/main" val="4088024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63E-CAE6-ECEC-724B-1FBD0544E348}"/>
              </a:ext>
            </a:extLst>
          </p:cNvPr>
          <p:cNvSpPr>
            <a:spLocks noGrp="1"/>
          </p:cNvSpPr>
          <p:nvPr>
            <p:ph type="ctrTitle"/>
          </p:nvPr>
        </p:nvSpPr>
        <p:spPr/>
        <p:txBody>
          <a:bodyPr>
            <a:normAutofit fontScale="90000"/>
          </a:bodyPr>
          <a:lstStyle/>
          <a:p>
            <a:r>
              <a:rPr lang="en-US" dirty="0"/>
              <a:t>ETL PROCESS</a:t>
            </a:r>
            <a:br>
              <a:rPr lang="en-US" dirty="0"/>
            </a:br>
            <a:r>
              <a:rPr lang="en-US" dirty="0"/>
              <a:t>A complete Guide</a:t>
            </a:r>
            <a:br>
              <a:rPr lang="en-US" dirty="0"/>
            </a:br>
            <a:endParaRPr lang="en-IN" dirty="0"/>
          </a:p>
        </p:txBody>
      </p:sp>
      <p:sp>
        <p:nvSpPr>
          <p:cNvPr id="3" name="Subtitle 2">
            <a:extLst>
              <a:ext uri="{FF2B5EF4-FFF2-40B4-BE49-F238E27FC236}">
                <a16:creationId xmlns:a16="http://schemas.microsoft.com/office/drawing/2014/main" id="{271DBB19-D5C9-0346-B607-7EE88D9AD983}"/>
              </a:ext>
            </a:extLst>
          </p:cNvPr>
          <p:cNvSpPr>
            <a:spLocks noGrp="1"/>
          </p:cNvSpPr>
          <p:nvPr>
            <p:ph type="subTitle" idx="1"/>
          </p:nvPr>
        </p:nvSpPr>
        <p:spPr>
          <a:xfrm>
            <a:off x="1507067" y="3785789"/>
            <a:ext cx="7766936" cy="1096899"/>
          </a:xfrm>
        </p:spPr>
        <p:txBody>
          <a:bodyPr>
            <a:noAutofit/>
          </a:bodyPr>
          <a:lstStyle/>
          <a:p>
            <a:pPr algn="r"/>
            <a:r>
              <a:rPr lang="en-US" dirty="0"/>
              <a:t>Done By</a:t>
            </a:r>
          </a:p>
          <a:p>
            <a:pPr algn="r"/>
            <a:r>
              <a:rPr lang="en-US" dirty="0"/>
              <a:t>Mohamed Yusuf R</a:t>
            </a:r>
          </a:p>
          <a:p>
            <a:pPr algn="r"/>
            <a:r>
              <a:rPr lang="en-US" dirty="0"/>
              <a:t>Crescent University</a:t>
            </a:r>
          </a:p>
          <a:p>
            <a:pPr algn="r"/>
            <a:r>
              <a:rPr lang="en-US" dirty="0" err="1"/>
              <a:t>B.Tech</a:t>
            </a:r>
            <a:r>
              <a:rPr lang="en-US" dirty="0"/>
              <a:t> IT-4</a:t>
            </a:r>
            <a:r>
              <a:rPr lang="en-US" baseline="30000" dirty="0"/>
              <a:t>th</a:t>
            </a:r>
            <a:r>
              <a:rPr lang="en-US" dirty="0"/>
              <a:t> Year</a:t>
            </a:r>
            <a:endParaRPr lang="en-IN" dirty="0"/>
          </a:p>
        </p:txBody>
      </p:sp>
    </p:spTree>
    <p:extLst>
      <p:ext uri="{BB962C8B-B14F-4D97-AF65-F5344CB8AC3E}">
        <p14:creationId xmlns:p14="http://schemas.microsoft.com/office/powerpoint/2010/main" val="2343747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837F-F75D-B6F0-F7A4-965E8B029223}"/>
              </a:ext>
            </a:extLst>
          </p:cNvPr>
          <p:cNvSpPr>
            <a:spLocks noGrp="1"/>
          </p:cNvSpPr>
          <p:nvPr>
            <p:ph type="title"/>
          </p:nvPr>
        </p:nvSpPr>
        <p:spPr>
          <a:xfrm>
            <a:off x="838200" y="365126"/>
            <a:ext cx="10515600" cy="496266"/>
          </a:xfrm>
        </p:spPr>
        <p:txBody>
          <a:bodyPr>
            <a:normAutofit fontScale="90000"/>
          </a:bodyPr>
          <a:lstStyle/>
          <a:p>
            <a:r>
              <a:rPr lang="en-US" dirty="0"/>
              <a:t>Major elements in ETL Process:-</a:t>
            </a:r>
            <a:endParaRPr lang="en-IN" dirty="0"/>
          </a:p>
        </p:txBody>
      </p:sp>
      <p:sp>
        <p:nvSpPr>
          <p:cNvPr id="3" name="Content Placeholder 2">
            <a:extLst>
              <a:ext uri="{FF2B5EF4-FFF2-40B4-BE49-F238E27FC236}">
                <a16:creationId xmlns:a16="http://schemas.microsoft.com/office/drawing/2014/main" id="{CA2761A8-ADBC-0B8F-19CB-CDCAC4369E99}"/>
              </a:ext>
            </a:extLst>
          </p:cNvPr>
          <p:cNvSpPr>
            <a:spLocks noGrp="1"/>
          </p:cNvSpPr>
          <p:nvPr>
            <p:ph idx="1"/>
          </p:nvPr>
        </p:nvSpPr>
        <p:spPr>
          <a:xfrm>
            <a:off x="490330" y="1060174"/>
            <a:ext cx="10863470" cy="5116789"/>
          </a:xfrm>
        </p:spPr>
        <p:txBody>
          <a:bodyPr>
            <a:normAutofit/>
          </a:bodyPr>
          <a:lstStyle/>
          <a:p>
            <a:pPr marL="514350" indent="-514350">
              <a:buAutoNum type="arabicPeriod"/>
            </a:pPr>
            <a:r>
              <a:rPr lang="en-IN" b="1" i="0" dirty="0">
                <a:effectLst/>
                <a:latin typeface="Söhne"/>
              </a:rPr>
              <a:t>Data Extraction (E)</a:t>
            </a:r>
            <a:endParaRPr lang="en-IN" dirty="0">
              <a:solidFill>
                <a:srgbClr val="374151"/>
              </a:solidFill>
              <a:latin typeface="Söhne"/>
            </a:endParaRPr>
          </a:p>
          <a:p>
            <a:pPr marL="514350" indent="-514350">
              <a:buAutoNum type="arabicPeriod"/>
            </a:pPr>
            <a:r>
              <a:rPr lang="en-IN" b="1" i="0" dirty="0">
                <a:effectLst/>
                <a:latin typeface="Söhne"/>
              </a:rPr>
              <a:t>Data Transformation (T)</a:t>
            </a:r>
            <a:endParaRPr lang="en-IN" dirty="0">
              <a:solidFill>
                <a:srgbClr val="374151"/>
              </a:solidFill>
              <a:latin typeface="Söhne"/>
            </a:endParaRPr>
          </a:p>
          <a:p>
            <a:pPr marL="514350" indent="-514350">
              <a:buAutoNum type="arabicPeriod"/>
            </a:pPr>
            <a:r>
              <a:rPr lang="en-IN" b="1" i="0" dirty="0">
                <a:effectLst/>
                <a:latin typeface="Söhne"/>
              </a:rPr>
              <a:t>Data Loading (L)</a:t>
            </a:r>
            <a:endParaRPr lang="en-IN" dirty="0">
              <a:solidFill>
                <a:srgbClr val="374151"/>
              </a:solidFill>
              <a:latin typeface="Söhne"/>
            </a:endParaRPr>
          </a:p>
          <a:p>
            <a:pPr marL="514350" indent="-514350">
              <a:buAutoNum type="arabicPeriod"/>
            </a:pPr>
            <a:r>
              <a:rPr lang="en-IN" b="1" i="0" dirty="0">
                <a:effectLst/>
                <a:latin typeface="Söhne"/>
              </a:rPr>
              <a:t>Job Orchestration</a:t>
            </a:r>
            <a:endParaRPr lang="en-IN" dirty="0">
              <a:solidFill>
                <a:srgbClr val="374151"/>
              </a:solidFill>
              <a:latin typeface="Söhne"/>
            </a:endParaRPr>
          </a:p>
          <a:p>
            <a:pPr marL="514350" indent="-514350">
              <a:buAutoNum type="arabicPeriod"/>
            </a:pPr>
            <a:r>
              <a:rPr lang="en-IN" b="1" i="0" dirty="0">
                <a:effectLst/>
                <a:latin typeface="Söhne"/>
              </a:rPr>
              <a:t>Metadata Managemen</a:t>
            </a:r>
            <a:r>
              <a:rPr lang="en-IN" b="1" i="0" dirty="0">
                <a:solidFill>
                  <a:srgbClr val="374151"/>
                </a:solidFill>
                <a:effectLst/>
                <a:latin typeface="Söhne"/>
              </a:rPr>
              <a:t>t</a:t>
            </a:r>
          </a:p>
          <a:p>
            <a:pPr marL="514350" indent="-514350">
              <a:buAutoNum type="arabicPeriod"/>
            </a:pPr>
            <a:r>
              <a:rPr lang="en-IN" b="1" i="0" dirty="0">
                <a:effectLst/>
                <a:latin typeface="Söhne"/>
              </a:rPr>
              <a:t>Data Quality Assurance</a:t>
            </a:r>
            <a:endParaRPr lang="en-IN" b="1" dirty="0">
              <a:solidFill>
                <a:srgbClr val="374151"/>
              </a:solidFill>
              <a:latin typeface="Söhne"/>
            </a:endParaRPr>
          </a:p>
          <a:p>
            <a:pPr marL="514350" indent="-514350">
              <a:buAutoNum type="arabicPeriod"/>
            </a:pPr>
            <a:r>
              <a:rPr lang="en-IN" b="1" i="0" dirty="0">
                <a:effectLst/>
                <a:latin typeface="Söhne"/>
              </a:rPr>
              <a:t>Security and Compliance</a:t>
            </a:r>
            <a:endParaRPr lang="en-IN" b="1" i="0" dirty="0">
              <a:solidFill>
                <a:srgbClr val="374151"/>
              </a:solidFill>
              <a:effectLst/>
              <a:latin typeface="Söhne"/>
            </a:endParaRPr>
          </a:p>
          <a:p>
            <a:pPr marL="514350" indent="-514350">
              <a:buAutoNum type="arabicPeriod"/>
            </a:pPr>
            <a:r>
              <a:rPr lang="en-IN" b="1" i="0" dirty="0">
                <a:effectLst/>
                <a:latin typeface="Söhne"/>
              </a:rPr>
              <a:t>Performance Optimization</a:t>
            </a:r>
            <a:endParaRPr lang="en-IN" b="1" dirty="0">
              <a:solidFill>
                <a:srgbClr val="374151"/>
              </a:solidFill>
              <a:latin typeface="Söhne"/>
            </a:endParaRPr>
          </a:p>
          <a:p>
            <a:pPr marL="514350" indent="-514350">
              <a:buAutoNum type="arabicPeriod"/>
            </a:pPr>
            <a:r>
              <a:rPr lang="en-IN" b="1" i="0" dirty="0">
                <a:effectLst/>
                <a:latin typeface="Söhne"/>
              </a:rPr>
              <a:t>Documentation and Reporting</a:t>
            </a:r>
            <a:br>
              <a:rPr lang="en-IN" b="0" i="0" dirty="0">
                <a:solidFill>
                  <a:srgbClr val="374151"/>
                </a:solidFill>
                <a:effectLst/>
                <a:latin typeface="Söhne"/>
              </a:rPr>
            </a:br>
            <a:br>
              <a:rPr lang="en-IN" b="0" i="0" dirty="0">
                <a:solidFill>
                  <a:srgbClr val="374151"/>
                </a:solidFill>
                <a:effectLst/>
                <a:latin typeface="Söhne"/>
              </a:rPr>
            </a:br>
            <a:endParaRPr lang="en-IN" dirty="0"/>
          </a:p>
        </p:txBody>
      </p:sp>
    </p:spTree>
    <p:extLst>
      <p:ext uri="{BB962C8B-B14F-4D97-AF65-F5344CB8AC3E}">
        <p14:creationId xmlns:p14="http://schemas.microsoft.com/office/powerpoint/2010/main" val="1917864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8A0D-89D3-2E3C-4CA9-CA7A737CF163}"/>
              </a:ext>
            </a:extLst>
          </p:cNvPr>
          <p:cNvSpPr>
            <a:spLocks noGrp="1"/>
          </p:cNvSpPr>
          <p:nvPr>
            <p:ph type="title"/>
          </p:nvPr>
        </p:nvSpPr>
        <p:spPr>
          <a:xfrm>
            <a:off x="477078" y="365126"/>
            <a:ext cx="10876722" cy="443258"/>
          </a:xfrm>
        </p:spPr>
        <p:txBody>
          <a:bodyPr>
            <a:normAutofit fontScale="90000"/>
          </a:bodyPr>
          <a:lstStyle/>
          <a:p>
            <a:r>
              <a:rPr lang="en-US" dirty="0"/>
              <a:t>Data Warehouse:-</a:t>
            </a:r>
            <a:endParaRPr lang="en-IN" dirty="0"/>
          </a:p>
        </p:txBody>
      </p:sp>
      <p:sp>
        <p:nvSpPr>
          <p:cNvPr id="3" name="Content Placeholder 2">
            <a:extLst>
              <a:ext uri="{FF2B5EF4-FFF2-40B4-BE49-F238E27FC236}">
                <a16:creationId xmlns:a16="http://schemas.microsoft.com/office/drawing/2014/main" id="{CFCBABC2-BE76-5B68-5CB7-B3DDF9A1E50F}"/>
              </a:ext>
            </a:extLst>
          </p:cNvPr>
          <p:cNvSpPr>
            <a:spLocks noGrp="1"/>
          </p:cNvSpPr>
          <p:nvPr>
            <p:ph idx="1"/>
          </p:nvPr>
        </p:nvSpPr>
        <p:spPr>
          <a:xfrm>
            <a:off x="477078" y="940904"/>
            <a:ext cx="10876722" cy="5236059"/>
          </a:xfrm>
        </p:spPr>
        <p:txBody>
          <a:bodyPr/>
          <a:lstStyle/>
          <a:p>
            <a:r>
              <a:rPr lang="en-US" b="0" i="0" dirty="0">
                <a:solidFill>
                  <a:srgbClr val="374151"/>
                </a:solidFill>
                <a:effectLst/>
                <a:latin typeface="Söhne"/>
              </a:rPr>
              <a:t>A data warehouse is a specialized type of database designed for the efficient storage, retrieval, and analysis of large volumes of data. It serves as a centralized repository that collects, integrates, and stores data from various sources, making it accessible for business intelligence (BI), analytics, and reporting purposes. Data warehouses play a critical role in helping organizations make data-driven decisions.</a:t>
            </a:r>
          </a:p>
          <a:p>
            <a:endParaRPr lang="en-US" b="0" i="0" dirty="0">
              <a:solidFill>
                <a:srgbClr val="374151"/>
              </a:solidFill>
              <a:effectLst/>
              <a:latin typeface="Söhne"/>
            </a:endParaRPr>
          </a:p>
          <a:p>
            <a:r>
              <a:rPr lang="en-US" b="0" i="0" dirty="0">
                <a:solidFill>
                  <a:srgbClr val="374151"/>
                </a:solidFill>
                <a:effectLst/>
                <a:latin typeface="Söhne"/>
              </a:rPr>
              <a:t>A data warehouse is a centralized, integrated, and subject-oriented repository of data collected from various sources within an organization. It is designed to support business intelligence (BI), reporting, and data analysis activities. Data warehouses are constructed to provide a historical, consistent, and optimized view of an organization's data, making it easier for decision-makers to access and analyze information for strategic planning and decision-making.</a:t>
            </a:r>
            <a:endParaRPr lang="en-IN" dirty="0"/>
          </a:p>
        </p:txBody>
      </p:sp>
    </p:spTree>
    <p:extLst>
      <p:ext uri="{BB962C8B-B14F-4D97-AF65-F5344CB8AC3E}">
        <p14:creationId xmlns:p14="http://schemas.microsoft.com/office/powerpoint/2010/main" val="66969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C255-296C-ED4F-6C69-FE2195EC3F68}"/>
              </a:ext>
            </a:extLst>
          </p:cNvPr>
          <p:cNvSpPr>
            <a:spLocks noGrp="1"/>
          </p:cNvSpPr>
          <p:nvPr>
            <p:ph type="title"/>
          </p:nvPr>
        </p:nvSpPr>
        <p:spPr>
          <a:xfrm>
            <a:off x="556591" y="365126"/>
            <a:ext cx="10797209" cy="602284"/>
          </a:xfrm>
        </p:spPr>
        <p:txBody>
          <a:bodyPr>
            <a:normAutofit fontScale="90000"/>
          </a:bodyPr>
          <a:lstStyle/>
          <a:p>
            <a:r>
              <a:rPr lang="en-US" dirty="0"/>
              <a:t>Different Warehouses Available:-</a:t>
            </a:r>
            <a:endParaRPr lang="en-IN" dirty="0"/>
          </a:p>
        </p:txBody>
      </p:sp>
      <p:sp>
        <p:nvSpPr>
          <p:cNvPr id="3" name="Content Placeholder 2">
            <a:extLst>
              <a:ext uri="{FF2B5EF4-FFF2-40B4-BE49-F238E27FC236}">
                <a16:creationId xmlns:a16="http://schemas.microsoft.com/office/drawing/2014/main" id="{F6DBB4DE-75EC-D59F-6235-6580AD98D9F3}"/>
              </a:ext>
            </a:extLst>
          </p:cNvPr>
          <p:cNvSpPr>
            <a:spLocks noGrp="1"/>
          </p:cNvSpPr>
          <p:nvPr>
            <p:ph idx="1"/>
          </p:nvPr>
        </p:nvSpPr>
        <p:spPr>
          <a:xfrm>
            <a:off x="675861" y="1192696"/>
            <a:ext cx="10677939" cy="4984267"/>
          </a:xfrm>
        </p:spPr>
        <p:txBody>
          <a:bodyPr>
            <a:normAutofit/>
          </a:bodyPr>
          <a:lstStyle/>
          <a:p>
            <a:pPr marL="514350" indent="-514350">
              <a:buAutoNum type="arabicPeriod"/>
            </a:pPr>
            <a:r>
              <a:rPr lang="en-IN" b="1" i="0" dirty="0">
                <a:effectLst/>
                <a:latin typeface="Söhne"/>
              </a:rPr>
              <a:t>Amazon Redshift</a:t>
            </a:r>
          </a:p>
          <a:p>
            <a:pPr marL="514350" indent="-514350">
              <a:buAutoNum type="arabicPeriod"/>
            </a:pPr>
            <a:r>
              <a:rPr lang="en-IN" b="1" i="0" dirty="0">
                <a:effectLst/>
                <a:latin typeface="Söhne"/>
              </a:rPr>
              <a:t>Google </a:t>
            </a:r>
            <a:r>
              <a:rPr lang="en-IN" b="1" i="0" dirty="0" err="1">
                <a:effectLst/>
                <a:latin typeface="Söhne"/>
              </a:rPr>
              <a:t>BigQuer</a:t>
            </a:r>
            <a:r>
              <a:rPr lang="en-IN" b="1" dirty="0" err="1">
                <a:latin typeface="Söhne"/>
              </a:rPr>
              <a:t>y</a:t>
            </a:r>
            <a:endParaRPr lang="en-IN" b="1" dirty="0">
              <a:latin typeface="Söhne"/>
            </a:endParaRPr>
          </a:p>
          <a:p>
            <a:pPr marL="514350" indent="-514350">
              <a:buAutoNum type="arabicPeriod"/>
            </a:pPr>
            <a:r>
              <a:rPr lang="en-IN" b="1" i="0" dirty="0">
                <a:effectLst/>
                <a:latin typeface="Söhne"/>
              </a:rPr>
              <a:t>Snowflake</a:t>
            </a:r>
          </a:p>
          <a:p>
            <a:pPr marL="514350" indent="-514350">
              <a:buAutoNum type="arabicPeriod"/>
            </a:pPr>
            <a:r>
              <a:rPr lang="en-US" b="1" i="0" dirty="0">
                <a:effectLst/>
                <a:latin typeface="Söhne"/>
              </a:rPr>
              <a:t>Microsoft Azure Synapse Analytics (formerly SQL Data Warehouse)</a:t>
            </a:r>
            <a:endParaRPr lang="en-IN" b="1" dirty="0">
              <a:latin typeface="Söhne"/>
            </a:endParaRPr>
          </a:p>
          <a:p>
            <a:pPr marL="514350" indent="-514350">
              <a:buAutoNum type="arabicPeriod"/>
            </a:pPr>
            <a:r>
              <a:rPr lang="en-US" b="1" i="0" dirty="0">
                <a:effectLst/>
                <a:latin typeface="Söhne"/>
              </a:rPr>
              <a:t>IBM Db2 Warehouse on Cloud</a:t>
            </a:r>
            <a:endParaRPr lang="en-IN" b="1" i="0" dirty="0">
              <a:effectLst/>
              <a:latin typeface="Söhne"/>
            </a:endParaRPr>
          </a:p>
          <a:p>
            <a:pPr marL="514350" indent="-514350">
              <a:buAutoNum type="arabicPeriod"/>
            </a:pPr>
            <a:r>
              <a:rPr lang="en-IN" b="1" i="0" dirty="0">
                <a:effectLst/>
                <a:latin typeface="Söhne"/>
              </a:rPr>
              <a:t>Oracle Autonomous Data Warehouse</a:t>
            </a:r>
            <a:endParaRPr lang="en-IN" b="1" dirty="0">
              <a:latin typeface="Söhne"/>
            </a:endParaRPr>
          </a:p>
          <a:p>
            <a:pPr marL="514350" indent="-514350">
              <a:buAutoNum type="arabicPeriod"/>
            </a:pPr>
            <a:r>
              <a:rPr lang="en-IN" b="1" i="0" dirty="0">
                <a:effectLst/>
                <a:latin typeface="Söhne"/>
              </a:rPr>
              <a:t>Teradata</a:t>
            </a:r>
          </a:p>
          <a:p>
            <a:pPr marL="514350" indent="-514350">
              <a:buAutoNum type="arabicPeriod"/>
            </a:pPr>
            <a:r>
              <a:rPr lang="en-IN" b="1" i="0" dirty="0">
                <a:effectLst/>
                <a:latin typeface="Söhne"/>
              </a:rPr>
              <a:t>SAP HANA</a:t>
            </a:r>
            <a:endParaRPr lang="en-IN" b="1" dirty="0">
              <a:latin typeface="Söhne"/>
            </a:endParaRPr>
          </a:p>
          <a:p>
            <a:pPr marL="514350" indent="-514350">
              <a:buAutoNum type="arabicPeriod"/>
            </a:pPr>
            <a:r>
              <a:rPr lang="en-IN" b="1" i="0" dirty="0" err="1">
                <a:effectLst/>
                <a:latin typeface="Söhne"/>
              </a:rPr>
              <a:t>Exasol</a:t>
            </a:r>
            <a:endParaRPr lang="en-IN" dirty="0">
              <a:solidFill>
                <a:srgbClr val="374151"/>
              </a:solidFill>
              <a:latin typeface="Söhne"/>
            </a:endParaRPr>
          </a:p>
          <a:p>
            <a:pPr marL="514350" indent="-514350">
              <a:buAutoNum type="arabicPeriod"/>
            </a:pPr>
            <a:r>
              <a:rPr lang="en-IN" b="1" i="0" dirty="0" err="1">
                <a:effectLst/>
                <a:latin typeface="Söhne"/>
              </a:rPr>
              <a:t>CockroachDB</a:t>
            </a:r>
            <a:endParaRPr lang="en-IN" dirty="0"/>
          </a:p>
        </p:txBody>
      </p:sp>
    </p:spTree>
    <p:extLst>
      <p:ext uri="{BB962C8B-B14F-4D97-AF65-F5344CB8AC3E}">
        <p14:creationId xmlns:p14="http://schemas.microsoft.com/office/powerpoint/2010/main" val="3789802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DE23-DD00-FD14-FCE9-E9AEE1DB567D}"/>
              </a:ext>
            </a:extLst>
          </p:cNvPr>
          <p:cNvSpPr>
            <a:spLocks noGrp="1"/>
          </p:cNvSpPr>
          <p:nvPr>
            <p:ph type="title"/>
          </p:nvPr>
        </p:nvSpPr>
        <p:spPr>
          <a:xfrm>
            <a:off x="556591" y="365126"/>
            <a:ext cx="10797209" cy="602284"/>
          </a:xfrm>
        </p:spPr>
        <p:txBody>
          <a:bodyPr>
            <a:normAutofit fontScale="90000"/>
          </a:bodyPr>
          <a:lstStyle/>
          <a:p>
            <a:r>
              <a:rPr lang="en-US" dirty="0"/>
              <a:t>How to use Data Warehouse:-</a:t>
            </a:r>
            <a:endParaRPr lang="en-IN" dirty="0"/>
          </a:p>
        </p:txBody>
      </p:sp>
      <p:sp>
        <p:nvSpPr>
          <p:cNvPr id="3" name="Content Placeholder 2">
            <a:extLst>
              <a:ext uri="{FF2B5EF4-FFF2-40B4-BE49-F238E27FC236}">
                <a16:creationId xmlns:a16="http://schemas.microsoft.com/office/drawing/2014/main" id="{72DEE689-4992-BF75-9B52-C1F907B5BAEE}"/>
              </a:ext>
            </a:extLst>
          </p:cNvPr>
          <p:cNvSpPr>
            <a:spLocks noGrp="1"/>
          </p:cNvSpPr>
          <p:nvPr>
            <p:ph idx="1"/>
          </p:nvPr>
        </p:nvSpPr>
        <p:spPr>
          <a:xfrm>
            <a:off x="556591" y="967410"/>
            <a:ext cx="10797209" cy="5645425"/>
          </a:xfrm>
        </p:spPr>
        <p:txBody>
          <a:bodyPr>
            <a:normAutofit/>
          </a:bodyPr>
          <a:lstStyle/>
          <a:p>
            <a:pPr marL="0" indent="0" algn="l">
              <a:buNone/>
            </a:pPr>
            <a:r>
              <a:rPr lang="en-US" sz="2200" b="1" i="0" dirty="0">
                <a:solidFill>
                  <a:srgbClr val="374151"/>
                </a:solidFill>
                <a:effectLst/>
                <a:latin typeface="Söhne"/>
              </a:rPr>
              <a:t>1.Data Warehouse Setup</a:t>
            </a:r>
            <a:r>
              <a:rPr lang="en-US" sz="2200" b="0" i="0" dirty="0">
                <a:solidFill>
                  <a:srgbClr val="374151"/>
                </a:solidFill>
                <a:effectLst/>
                <a:latin typeface="Söhne"/>
              </a:rPr>
              <a:t>:</a:t>
            </a:r>
          </a:p>
          <a:p>
            <a:pPr algn="l">
              <a:buFont typeface="Arial" panose="020B0604020202020204" pitchFamily="34" charset="0"/>
              <a:buChar char="•"/>
            </a:pPr>
            <a:r>
              <a:rPr lang="en-US" sz="2200" b="1" i="0" dirty="0">
                <a:solidFill>
                  <a:srgbClr val="374151"/>
                </a:solidFill>
                <a:effectLst/>
                <a:latin typeface="Söhne"/>
              </a:rPr>
              <a:t>Choose a Data Warehouse</a:t>
            </a:r>
            <a:r>
              <a:rPr lang="en-US" sz="2200" b="0" i="0" dirty="0">
                <a:solidFill>
                  <a:srgbClr val="374151"/>
                </a:solidFill>
                <a:effectLst/>
                <a:latin typeface="Söhne"/>
              </a:rPr>
              <a:t>: Select a data warehouse solution that suits your organization's needs, such as Amazon Redshift, Google </a:t>
            </a:r>
            <a:r>
              <a:rPr lang="en-US" sz="2200" b="0" i="0" dirty="0" err="1">
                <a:solidFill>
                  <a:srgbClr val="374151"/>
                </a:solidFill>
                <a:effectLst/>
                <a:latin typeface="Söhne"/>
              </a:rPr>
              <a:t>BigQuery</a:t>
            </a:r>
            <a:r>
              <a:rPr lang="en-US" sz="2200" b="0" i="0" dirty="0">
                <a:solidFill>
                  <a:srgbClr val="374151"/>
                </a:solidFill>
                <a:effectLst/>
                <a:latin typeface="Söhne"/>
              </a:rPr>
              <a:t>, or others mentioned earlier.</a:t>
            </a:r>
          </a:p>
          <a:p>
            <a:pPr algn="l">
              <a:buFont typeface="Arial" panose="020B0604020202020204" pitchFamily="34" charset="0"/>
              <a:buChar char="•"/>
            </a:pPr>
            <a:r>
              <a:rPr lang="en-US" sz="2200" b="1" i="0" dirty="0">
                <a:solidFill>
                  <a:srgbClr val="374151"/>
                </a:solidFill>
                <a:effectLst/>
                <a:latin typeface="Söhne"/>
              </a:rPr>
              <a:t>Provision Resources</a:t>
            </a:r>
            <a:r>
              <a:rPr lang="en-US" sz="2200" b="0" i="0" dirty="0">
                <a:solidFill>
                  <a:srgbClr val="374151"/>
                </a:solidFill>
                <a:effectLst/>
                <a:latin typeface="Söhne"/>
              </a:rPr>
              <a:t>: Configure and provision the necessary computing and storage resources in your chosen data warehouse platform. This often involves selecting the appropriate instance size and storage capacity.</a:t>
            </a:r>
          </a:p>
          <a:p>
            <a:pPr algn="l">
              <a:buFont typeface="Arial" panose="020B0604020202020204" pitchFamily="34" charset="0"/>
              <a:buChar char="•"/>
            </a:pPr>
            <a:r>
              <a:rPr lang="en-US" sz="2200" b="1" i="0" dirty="0">
                <a:solidFill>
                  <a:srgbClr val="374151"/>
                </a:solidFill>
                <a:effectLst/>
                <a:latin typeface="Söhne"/>
              </a:rPr>
              <a:t>Data Ingestion</a:t>
            </a:r>
            <a:r>
              <a:rPr lang="en-US" sz="2200" b="0" i="0" dirty="0">
                <a:solidFill>
                  <a:srgbClr val="374151"/>
                </a:solidFill>
                <a:effectLst/>
                <a:latin typeface="Söhne"/>
              </a:rPr>
              <a:t>: Use ETL (Extract, Transform, Load) processes to extract data from various source systems, transform it as needed, and load it into the data warehouse</a:t>
            </a:r>
            <a:r>
              <a:rPr lang="en-US" b="0" i="0" dirty="0">
                <a:solidFill>
                  <a:srgbClr val="374151"/>
                </a:solidFill>
                <a:effectLst/>
                <a:latin typeface="Söhne"/>
              </a:rPr>
              <a:t>.</a:t>
            </a:r>
          </a:p>
          <a:p>
            <a:pPr marL="0" indent="0" algn="l">
              <a:buNone/>
            </a:pPr>
            <a:r>
              <a:rPr lang="en-US" sz="2200" b="1" i="0" dirty="0">
                <a:solidFill>
                  <a:srgbClr val="374151"/>
                </a:solidFill>
                <a:effectLst/>
                <a:latin typeface="Söhne"/>
              </a:rPr>
              <a:t>2. Data Modeling and Schema Design</a:t>
            </a:r>
            <a:r>
              <a:rPr lang="en-US" sz="2200" b="0" i="0" dirty="0">
                <a:solidFill>
                  <a:srgbClr val="374151"/>
                </a:solidFill>
                <a:effectLst/>
                <a:latin typeface="Söhne"/>
              </a:rPr>
              <a:t>:</a:t>
            </a:r>
          </a:p>
          <a:p>
            <a:pPr algn="l">
              <a:buFont typeface="Arial" panose="020B0604020202020204" pitchFamily="34" charset="0"/>
              <a:buChar char="•"/>
            </a:pPr>
            <a:r>
              <a:rPr lang="en-US" sz="2200" b="1" i="0" dirty="0">
                <a:solidFill>
                  <a:srgbClr val="374151"/>
                </a:solidFill>
                <a:effectLst/>
                <a:latin typeface="Söhne"/>
              </a:rPr>
              <a:t>Define Data Structures</a:t>
            </a:r>
            <a:r>
              <a:rPr lang="en-US" sz="2200" b="0" i="0" dirty="0">
                <a:solidFill>
                  <a:srgbClr val="374151"/>
                </a:solidFill>
                <a:effectLst/>
                <a:latin typeface="Söhne"/>
              </a:rPr>
              <a:t>: Design the schema (structure) of your data warehouse tables. This includes deciding on how data will be organized into facts (measurable data) and dimensions (descriptive attributes).</a:t>
            </a:r>
          </a:p>
          <a:p>
            <a:pPr algn="l">
              <a:buFont typeface="Arial" panose="020B0604020202020204" pitchFamily="34" charset="0"/>
              <a:buChar char="•"/>
            </a:pPr>
            <a:r>
              <a:rPr lang="en-US" sz="2200" b="1" i="0" dirty="0">
                <a:solidFill>
                  <a:srgbClr val="374151"/>
                </a:solidFill>
                <a:effectLst/>
                <a:latin typeface="Söhne"/>
              </a:rPr>
              <a:t>Create Indexes</a:t>
            </a:r>
            <a:r>
              <a:rPr lang="en-US" sz="2200" b="0" i="0" dirty="0">
                <a:solidFill>
                  <a:srgbClr val="374151"/>
                </a:solidFill>
                <a:effectLst/>
                <a:latin typeface="Söhne"/>
              </a:rPr>
              <a:t>: Set up indexes to optimize query performance for frequently accessed columns</a:t>
            </a:r>
            <a:r>
              <a:rPr lang="en-US" b="0" i="0" dirty="0">
                <a:solidFill>
                  <a:srgbClr val="374151"/>
                </a:solidFill>
                <a:effectLst/>
                <a:latin typeface="Söhne"/>
              </a:rPr>
              <a:t>.</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875817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76E112-3D48-B8E6-4EDB-13A4DEC5BEAD}"/>
              </a:ext>
            </a:extLst>
          </p:cNvPr>
          <p:cNvSpPr>
            <a:spLocks noGrp="1"/>
          </p:cNvSpPr>
          <p:nvPr>
            <p:ph idx="1"/>
          </p:nvPr>
        </p:nvSpPr>
        <p:spPr>
          <a:xfrm>
            <a:off x="569843" y="212034"/>
            <a:ext cx="10783957" cy="6347791"/>
          </a:xfrm>
        </p:spPr>
        <p:txBody>
          <a:bodyPr>
            <a:normAutofit fontScale="92500" lnSpcReduction="10000"/>
          </a:bodyPr>
          <a:lstStyle/>
          <a:p>
            <a:pPr marL="0" indent="0" algn="l">
              <a:buNone/>
            </a:pPr>
            <a:r>
              <a:rPr lang="en-US" sz="2200" b="1" i="0" dirty="0">
                <a:solidFill>
                  <a:srgbClr val="374151"/>
                </a:solidFill>
                <a:effectLst/>
                <a:latin typeface="Söhne"/>
              </a:rPr>
              <a:t>3. Data Integration</a:t>
            </a:r>
            <a:r>
              <a:rPr lang="en-US" sz="2200" b="0" i="0" dirty="0">
                <a:solidFill>
                  <a:srgbClr val="374151"/>
                </a:solidFill>
                <a:effectLst/>
                <a:latin typeface="Söhne"/>
              </a:rPr>
              <a:t>:</a:t>
            </a:r>
          </a:p>
          <a:p>
            <a:pPr algn="l">
              <a:buFont typeface="Arial" panose="020B0604020202020204" pitchFamily="34" charset="0"/>
              <a:buChar char="•"/>
            </a:pPr>
            <a:r>
              <a:rPr lang="en-US" sz="2200" b="1" i="0" dirty="0">
                <a:solidFill>
                  <a:srgbClr val="374151"/>
                </a:solidFill>
                <a:effectLst/>
                <a:latin typeface="Söhne"/>
              </a:rPr>
              <a:t>ETL Processes</a:t>
            </a:r>
            <a:r>
              <a:rPr lang="en-US" sz="2200" b="0" i="0" dirty="0">
                <a:solidFill>
                  <a:srgbClr val="374151"/>
                </a:solidFill>
                <a:effectLst/>
                <a:latin typeface="Söhne"/>
              </a:rPr>
              <a:t>: Continue to run ETL processes to keep your data warehouse up to date with fresh data from source systems.</a:t>
            </a:r>
          </a:p>
          <a:p>
            <a:pPr marL="0" indent="0" algn="l">
              <a:buNone/>
            </a:pPr>
            <a:r>
              <a:rPr lang="en-US" sz="2200" b="1" i="0" dirty="0">
                <a:solidFill>
                  <a:srgbClr val="374151"/>
                </a:solidFill>
                <a:effectLst/>
                <a:latin typeface="Söhne"/>
              </a:rPr>
              <a:t>4. Data Access and Querying</a:t>
            </a:r>
            <a:r>
              <a:rPr lang="en-US" sz="2200" b="0" i="0" dirty="0">
                <a:solidFill>
                  <a:srgbClr val="374151"/>
                </a:solidFill>
                <a:effectLst/>
                <a:latin typeface="Söhne"/>
              </a:rPr>
              <a:t>:</a:t>
            </a:r>
          </a:p>
          <a:p>
            <a:pPr algn="l">
              <a:buFont typeface="Arial" panose="020B0604020202020204" pitchFamily="34" charset="0"/>
              <a:buChar char="•"/>
            </a:pPr>
            <a:r>
              <a:rPr lang="en-US" sz="2200" b="1" i="0" dirty="0">
                <a:solidFill>
                  <a:srgbClr val="374151"/>
                </a:solidFill>
                <a:effectLst/>
                <a:latin typeface="Söhne"/>
              </a:rPr>
              <a:t>Connect Tools</a:t>
            </a:r>
            <a:r>
              <a:rPr lang="en-US" sz="2200" b="0" i="0" dirty="0">
                <a:solidFill>
                  <a:srgbClr val="374151"/>
                </a:solidFill>
                <a:effectLst/>
                <a:latin typeface="Söhne"/>
              </a:rPr>
              <a:t>: Use BI (Business Intelligence) tools, data analytics platforms, or programming languages like SQL to connect to your data warehouse.</a:t>
            </a:r>
          </a:p>
          <a:p>
            <a:pPr algn="l">
              <a:buFont typeface="Arial" panose="020B0604020202020204" pitchFamily="34" charset="0"/>
              <a:buChar char="•"/>
            </a:pPr>
            <a:r>
              <a:rPr lang="en-US" sz="2200" b="1" i="0" dirty="0">
                <a:solidFill>
                  <a:srgbClr val="374151"/>
                </a:solidFill>
                <a:effectLst/>
                <a:latin typeface="Söhne"/>
              </a:rPr>
              <a:t>Write Queries</a:t>
            </a:r>
            <a:r>
              <a:rPr lang="en-US" sz="2200" b="0" i="0" dirty="0">
                <a:solidFill>
                  <a:srgbClr val="374151"/>
                </a:solidFill>
                <a:effectLst/>
                <a:latin typeface="Söhne"/>
              </a:rPr>
              <a:t>: Write SQL queries or use visual query builders to retrieve and analyze data. You can write queries to aggregate data, filter records, and perform complex calculations.</a:t>
            </a:r>
          </a:p>
          <a:p>
            <a:pPr algn="l">
              <a:buFont typeface="Arial" panose="020B0604020202020204" pitchFamily="34" charset="0"/>
              <a:buChar char="•"/>
            </a:pPr>
            <a:r>
              <a:rPr lang="en-US" sz="2200" b="1" i="0" dirty="0">
                <a:solidFill>
                  <a:srgbClr val="374151"/>
                </a:solidFill>
                <a:effectLst/>
                <a:latin typeface="Söhne"/>
              </a:rPr>
              <a:t>Optimize Queries</a:t>
            </a:r>
            <a:r>
              <a:rPr lang="en-US" sz="2200" b="0" i="0" dirty="0">
                <a:solidFill>
                  <a:srgbClr val="374151"/>
                </a:solidFill>
                <a:effectLst/>
                <a:latin typeface="Söhne"/>
              </a:rPr>
              <a:t>: Optimize your SQL queries to ensure they run efficiently. This may involve using indexing, tuning, and avoiding expensive operations.</a:t>
            </a:r>
          </a:p>
          <a:p>
            <a:pPr algn="l">
              <a:buFont typeface="Arial" panose="020B0604020202020204" pitchFamily="34" charset="0"/>
              <a:buChar char="•"/>
            </a:pPr>
            <a:r>
              <a:rPr lang="en-US" sz="2200" b="1" i="0" dirty="0">
                <a:solidFill>
                  <a:srgbClr val="374151"/>
                </a:solidFill>
                <a:effectLst/>
                <a:latin typeface="Söhne"/>
              </a:rPr>
              <a:t>Security</a:t>
            </a:r>
            <a:r>
              <a:rPr lang="en-US" sz="2200" b="0" i="0" dirty="0">
                <a:solidFill>
                  <a:srgbClr val="374151"/>
                </a:solidFill>
                <a:effectLst/>
                <a:latin typeface="Söhne"/>
              </a:rPr>
              <a:t>: Implement security measures to control access to your data warehouse. Most data warehouses offer role-based access control (RBAC) and encryption options.</a:t>
            </a:r>
          </a:p>
          <a:p>
            <a:pPr marL="0" indent="0" algn="l">
              <a:buNone/>
            </a:pPr>
            <a:r>
              <a:rPr lang="en-US" sz="2200" b="1" i="0" dirty="0">
                <a:solidFill>
                  <a:srgbClr val="374151"/>
                </a:solidFill>
                <a:effectLst/>
                <a:latin typeface="Söhne"/>
              </a:rPr>
              <a:t>5. Data Visualization and Reporting</a:t>
            </a:r>
            <a:r>
              <a:rPr lang="en-US" sz="2200" b="0" i="0" dirty="0">
                <a:solidFill>
                  <a:srgbClr val="374151"/>
                </a:solidFill>
                <a:effectLst/>
                <a:latin typeface="Söhne"/>
              </a:rPr>
              <a:t>:</a:t>
            </a:r>
          </a:p>
          <a:p>
            <a:pPr algn="l">
              <a:buFont typeface="Arial" panose="020B0604020202020204" pitchFamily="34" charset="0"/>
              <a:buChar char="•"/>
            </a:pPr>
            <a:r>
              <a:rPr lang="en-US" sz="2200" b="1" i="0" dirty="0">
                <a:solidFill>
                  <a:srgbClr val="374151"/>
                </a:solidFill>
                <a:effectLst/>
                <a:latin typeface="Söhne"/>
              </a:rPr>
              <a:t>Business Intelligence Tools</a:t>
            </a:r>
            <a:r>
              <a:rPr lang="en-US" sz="2200" b="0" i="0" dirty="0">
                <a:solidFill>
                  <a:srgbClr val="374151"/>
                </a:solidFill>
                <a:effectLst/>
                <a:latin typeface="Söhne"/>
              </a:rPr>
              <a:t>: Use BI tools like Tableau, Power BI, or Looker to create reports and dashboards that visualize your data.</a:t>
            </a:r>
          </a:p>
          <a:p>
            <a:pPr algn="l">
              <a:buFont typeface="Arial" panose="020B0604020202020204" pitchFamily="34" charset="0"/>
              <a:buChar char="•"/>
            </a:pPr>
            <a:r>
              <a:rPr lang="en-US" sz="2200" b="1" i="0" dirty="0">
                <a:solidFill>
                  <a:srgbClr val="374151"/>
                </a:solidFill>
                <a:effectLst/>
                <a:latin typeface="Söhne"/>
              </a:rPr>
              <a:t>Custom Dashboards</a:t>
            </a:r>
            <a:r>
              <a:rPr lang="en-US" sz="2200" b="0" i="0" dirty="0">
                <a:solidFill>
                  <a:srgbClr val="374151"/>
                </a:solidFill>
                <a:effectLst/>
                <a:latin typeface="Söhne"/>
              </a:rPr>
              <a:t>: Build custom dashboards and reports to track key performance indicators (KPIs) and monitor business metrics.</a:t>
            </a:r>
          </a:p>
          <a:p>
            <a:endParaRPr lang="en-IN" dirty="0"/>
          </a:p>
        </p:txBody>
      </p:sp>
    </p:spTree>
    <p:extLst>
      <p:ext uri="{BB962C8B-B14F-4D97-AF65-F5344CB8AC3E}">
        <p14:creationId xmlns:p14="http://schemas.microsoft.com/office/powerpoint/2010/main" val="3619068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288120-070B-DE11-4F64-B777B253940A}"/>
              </a:ext>
            </a:extLst>
          </p:cNvPr>
          <p:cNvSpPr>
            <a:spLocks noGrp="1"/>
          </p:cNvSpPr>
          <p:nvPr>
            <p:ph idx="1"/>
          </p:nvPr>
        </p:nvSpPr>
        <p:spPr>
          <a:xfrm>
            <a:off x="516835" y="212035"/>
            <a:ext cx="10836965" cy="5964928"/>
          </a:xfrm>
        </p:spPr>
        <p:txBody>
          <a:bodyPr>
            <a:normAutofit lnSpcReduction="10000"/>
          </a:bodyPr>
          <a:lstStyle/>
          <a:p>
            <a:pPr marL="0" indent="0" algn="l">
              <a:buNone/>
            </a:pPr>
            <a:r>
              <a:rPr lang="en-US" sz="2200" b="1" i="0" dirty="0">
                <a:solidFill>
                  <a:srgbClr val="374151"/>
                </a:solidFill>
                <a:effectLst/>
                <a:latin typeface="Söhne"/>
              </a:rPr>
              <a:t>6. Monitoring and Performance Tuning</a:t>
            </a:r>
            <a:r>
              <a:rPr lang="en-US" sz="2200" b="0" i="0" dirty="0">
                <a:solidFill>
                  <a:srgbClr val="374151"/>
                </a:solidFill>
                <a:effectLst/>
                <a:latin typeface="Söhne"/>
              </a:rPr>
              <a:t>:</a:t>
            </a:r>
          </a:p>
          <a:p>
            <a:pPr algn="l">
              <a:buFont typeface="Arial" panose="020B0604020202020204" pitchFamily="34" charset="0"/>
              <a:buChar char="•"/>
            </a:pPr>
            <a:r>
              <a:rPr lang="en-US" sz="2200" b="1" i="0" dirty="0">
                <a:solidFill>
                  <a:srgbClr val="374151"/>
                </a:solidFill>
                <a:effectLst/>
                <a:latin typeface="Söhne"/>
              </a:rPr>
              <a:t>Performance Monitoring</a:t>
            </a:r>
            <a:r>
              <a:rPr lang="en-US" sz="2200" b="0" i="0" dirty="0">
                <a:solidFill>
                  <a:srgbClr val="374151"/>
                </a:solidFill>
                <a:effectLst/>
                <a:latin typeface="Söhne"/>
              </a:rPr>
              <a:t>: Continuously monitor the performance of your data warehouse to ensure that queries run efficiently.</a:t>
            </a:r>
          </a:p>
          <a:p>
            <a:pPr algn="l">
              <a:buFont typeface="Arial" panose="020B0604020202020204" pitchFamily="34" charset="0"/>
              <a:buChar char="•"/>
            </a:pPr>
            <a:r>
              <a:rPr lang="en-US" sz="2200" b="1" i="0" dirty="0">
                <a:solidFill>
                  <a:srgbClr val="374151"/>
                </a:solidFill>
                <a:effectLst/>
                <a:latin typeface="Söhne"/>
              </a:rPr>
              <a:t>Resource Scaling</a:t>
            </a:r>
            <a:r>
              <a:rPr lang="en-US" sz="2200" b="0" i="0" dirty="0">
                <a:solidFill>
                  <a:srgbClr val="374151"/>
                </a:solidFill>
                <a:effectLst/>
                <a:latin typeface="Söhne"/>
              </a:rPr>
              <a:t>: Adjust resources (e.g., compute power, storage) based on changing data volumes and query loads to maintain performance.</a:t>
            </a:r>
          </a:p>
          <a:p>
            <a:pPr marL="0" indent="0" algn="l">
              <a:buNone/>
            </a:pPr>
            <a:r>
              <a:rPr lang="en-US" sz="2200" b="1" i="0" dirty="0">
                <a:solidFill>
                  <a:srgbClr val="374151"/>
                </a:solidFill>
                <a:effectLst/>
                <a:latin typeface="Söhne"/>
              </a:rPr>
              <a:t>7. Data Governance and Compliance</a:t>
            </a:r>
            <a:r>
              <a:rPr lang="en-US" sz="2200" b="0" i="0" dirty="0">
                <a:solidFill>
                  <a:srgbClr val="374151"/>
                </a:solidFill>
                <a:effectLst/>
                <a:latin typeface="Söhne"/>
              </a:rPr>
              <a:t>:</a:t>
            </a:r>
          </a:p>
          <a:p>
            <a:pPr algn="l">
              <a:buFont typeface="Arial" panose="020B0604020202020204" pitchFamily="34" charset="0"/>
              <a:buChar char="•"/>
            </a:pPr>
            <a:r>
              <a:rPr lang="en-US" sz="2200" b="1" i="0" dirty="0">
                <a:solidFill>
                  <a:srgbClr val="374151"/>
                </a:solidFill>
                <a:effectLst/>
                <a:latin typeface="Söhne"/>
              </a:rPr>
              <a:t>Data Governance</a:t>
            </a:r>
            <a:r>
              <a:rPr lang="en-US" sz="2200" b="0" i="0" dirty="0">
                <a:solidFill>
                  <a:srgbClr val="374151"/>
                </a:solidFill>
                <a:effectLst/>
                <a:latin typeface="Söhne"/>
              </a:rPr>
              <a:t>: Implement data governance practices to maintain data quality, lineage, and documentation.</a:t>
            </a:r>
          </a:p>
          <a:p>
            <a:pPr algn="l">
              <a:buFont typeface="Arial" panose="020B0604020202020204" pitchFamily="34" charset="0"/>
              <a:buChar char="•"/>
            </a:pPr>
            <a:r>
              <a:rPr lang="en-US" sz="2200" b="1" i="0" dirty="0">
                <a:solidFill>
                  <a:srgbClr val="374151"/>
                </a:solidFill>
                <a:effectLst/>
                <a:latin typeface="Söhne"/>
              </a:rPr>
              <a:t>Compliance</a:t>
            </a:r>
            <a:r>
              <a:rPr lang="en-US" sz="2200" b="0" i="0" dirty="0">
                <a:solidFill>
                  <a:srgbClr val="374151"/>
                </a:solidFill>
                <a:effectLst/>
                <a:latin typeface="Söhne"/>
              </a:rPr>
              <a:t>: Ensure that your data warehouse adheres to regulatory compliance standards relevant to your industry.</a:t>
            </a:r>
          </a:p>
          <a:p>
            <a:pPr marL="0" indent="0" algn="l">
              <a:buNone/>
            </a:pPr>
            <a:r>
              <a:rPr lang="en-US" sz="2200" b="1" i="0" dirty="0">
                <a:solidFill>
                  <a:srgbClr val="374151"/>
                </a:solidFill>
                <a:effectLst/>
                <a:latin typeface="Söhne"/>
              </a:rPr>
              <a:t>8. Backup and Disaster Recovery</a:t>
            </a:r>
            <a:r>
              <a:rPr lang="en-US" sz="2200" b="0" i="0" dirty="0">
                <a:solidFill>
                  <a:srgbClr val="374151"/>
                </a:solidFill>
                <a:effectLst/>
                <a:latin typeface="Söhne"/>
              </a:rPr>
              <a:t>:</a:t>
            </a:r>
          </a:p>
          <a:p>
            <a:pPr algn="l">
              <a:buFont typeface="Arial" panose="020B0604020202020204" pitchFamily="34" charset="0"/>
              <a:buChar char="•"/>
            </a:pPr>
            <a:r>
              <a:rPr lang="en-US" sz="2200" b="1" i="0" dirty="0">
                <a:solidFill>
                  <a:srgbClr val="374151"/>
                </a:solidFill>
                <a:effectLst/>
                <a:latin typeface="Söhne"/>
              </a:rPr>
              <a:t>Regular Backups</a:t>
            </a:r>
            <a:r>
              <a:rPr lang="en-US" sz="2200" b="0" i="0" dirty="0">
                <a:solidFill>
                  <a:srgbClr val="374151"/>
                </a:solidFill>
                <a:effectLst/>
                <a:latin typeface="Söhne"/>
              </a:rPr>
              <a:t>: Implement regular backups to protect your data warehouse against data loss or system failures.</a:t>
            </a:r>
          </a:p>
          <a:p>
            <a:pPr algn="l">
              <a:buFont typeface="Arial" panose="020B0604020202020204" pitchFamily="34" charset="0"/>
              <a:buChar char="•"/>
            </a:pPr>
            <a:r>
              <a:rPr lang="en-US" sz="2200" b="1" i="0" dirty="0">
                <a:solidFill>
                  <a:srgbClr val="374151"/>
                </a:solidFill>
                <a:effectLst/>
                <a:latin typeface="Söhne"/>
              </a:rPr>
              <a:t>Disaster Recovery Plan</a:t>
            </a:r>
            <a:r>
              <a:rPr lang="en-US" sz="2200" b="0" i="0" dirty="0">
                <a:solidFill>
                  <a:srgbClr val="374151"/>
                </a:solidFill>
                <a:effectLst/>
                <a:latin typeface="Söhne"/>
              </a:rPr>
              <a:t>: Develop a disaster recovery plan to ensure data availability in case of unexpected events</a:t>
            </a:r>
            <a:r>
              <a:rPr lang="en-US" sz="1600" b="0" i="0" dirty="0">
                <a:solidFill>
                  <a:srgbClr val="374151"/>
                </a:solidFill>
                <a:effectLst/>
                <a:latin typeface="Söhne"/>
              </a:rPr>
              <a:t>.</a:t>
            </a:r>
          </a:p>
          <a:p>
            <a:pPr algn="l">
              <a:buFont typeface="Arial" panose="020B0604020202020204" pitchFamily="34" charset="0"/>
              <a:buChar char="•"/>
            </a:pPr>
            <a:endParaRPr lang="en-US" sz="2200"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550882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2CD094D-469F-6D73-A1AD-89088987FD01}"/>
              </a:ext>
            </a:extLst>
          </p:cNvPr>
          <p:cNvSpPr>
            <a:spLocks noGrp="1" noChangeArrowheads="1"/>
          </p:cNvSpPr>
          <p:nvPr>
            <p:ph idx="1"/>
          </p:nvPr>
        </p:nvSpPr>
        <p:spPr bwMode="auto">
          <a:xfrm>
            <a:off x="371476" y="536130"/>
            <a:ext cx="11570315" cy="581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Söhne"/>
              </a:rPr>
              <a:t>9. Training and Support</a:t>
            </a:r>
            <a:r>
              <a:rPr kumimoji="0" lang="en-US" altLang="en-US" sz="22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rgbClr val="000000"/>
                </a:solidFill>
                <a:effectLst/>
                <a:latin typeface="Söhne"/>
              </a:rPr>
              <a:t>User Training</a:t>
            </a:r>
            <a:r>
              <a:rPr kumimoji="0" lang="en-US" altLang="en-US" sz="2200" b="0" i="0" u="none" strike="noStrike" cap="none" normalizeH="0" baseline="0" dirty="0">
                <a:ln>
                  <a:noFill/>
                </a:ln>
                <a:solidFill>
                  <a:srgbClr val="000000"/>
                </a:solidFill>
                <a:effectLst/>
                <a:latin typeface="Söhne"/>
              </a:rPr>
              <a:t>: Train users and analysts on how to use the data warehouse and associated tools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rgbClr val="000000"/>
                </a:solidFill>
                <a:effectLst/>
                <a:latin typeface="Söhne"/>
              </a:rPr>
              <a:t>Support and Documentation</a:t>
            </a:r>
            <a:r>
              <a:rPr kumimoji="0" lang="en-US" altLang="en-US" sz="2200" b="0" i="0" u="none" strike="noStrike" cap="none" normalizeH="0" baseline="0" dirty="0">
                <a:ln>
                  <a:noFill/>
                </a:ln>
                <a:solidFill>
                  <a:srgbClr val="000000"/>
                </a:solidFill>
                <a:effectLst/>
                <a:latin typeface="Söhne"/>
              </a:rPr>
              <a:t>: Provide documentation and support for users, including SQL documentation and troubleshooting guides.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Söhne"/>
              </a:rPr>
              <a:t>10. Scaling and Growth</a:t>
            </a:r>
            <a:r>
              <a:rPr kumimoji="0" lang="en-US" altLang="en-US" sz="22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rgbClr val="000000"/>
                </a:solidFill>
                <a:effectLst/>
                <a:latin typeface="Söhne"/>
              </a:rPr>
              <a:t>Scaling</a:t>
            </a:r>
            <a:r>
              <a:rPr kumimoji="0" lang="en-US" altLang="en-US" sz="2200" b="0" i="0" u="none" strike="noStrike" cap="none" normalizeH="0" baseline="0" dirty="0">
                <a:ln>
                  <a:noFill/>
                </a:ln>
                <a:solidFill>
                  <a:srgbClr val="000000"/>
                </a:solidFill>
                <a:effectLst/>
                <a:latin typeface="Söhne"/>
              </a:rPr>
              <a:t>: As your data needs grow, be prepared to scale your data warehouse resources and infrastructure accordingly.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rgbClr val="000000"/>
                </a:solidFill>
                <a:effectLst/>
                <a:latin typeface="Söhne"/>
              </a:rPr>
              <a:t>Data Quality Improvement</a:t>
            </a:r>
            <a:r>
              <a:rPr kumimoji="0" lang="en-US" altLang="en-US" sz="2200" b="0" i="0" u="none" strike="noStrike" cap="none" normalizeH="0" baseline="0" dirty="0">
                <a:ln>
                  <a:noFill/>
                </a:ln>
                <a:solidFill>
                  <a:srgbClr val="000000"/>
                </a:solidFill>
                <a:effectLst/>
                <a:latin typeface="Söhne"/>
              </a:rPr>
              <a:t>: Continuously work on improving data quality and addressing data issues as they arise.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Söhne"/>
              </a:rPr>
              <a:t>Using a data warehouse effectively involves not only technical expertise but also a good understanding of your organization's data needs and objectives. Regularly assess the performance, security, and usability of your data warehouse to ensure it continues to meet your business requirements.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200" b="0" i="0" u="none" strike="noStrike" cap="none" normalizeH="0" baseline="0" dirty="0">
                <a:ln>
                  <a:noFill/>
                </a:ln>
                <a:solidFill>
                  <a:srgbClr val="000000"/>
                </a:solidFill>
                <a:effectLst/>
                <a:latin typeface="Söhne"/>
              </a:rPr>
            </a:b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7662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724F-DF6D-FF15-A7C9-CFA671887235}"/>
              </a:ext>
            </a:extLst>
          </p:cNvPr>
          <p:cNvSpPr>
            <a:spLocks noGrp="1"/>
          </p:cNvSpPr>
          <p:nvPr>
            <p:ph type="title"/>
          </p:nvPr>
        </p:nvSpPr>
        <p:spPr>
          <a:xfrm>
            <a:off x="543339" y="365125"/>
            <a:ext cx="10810461" cy="522771"/>
          </a:xfrm>
        </p:spPr>
        <p:txBody>
          <a:bodyPr>
            <a:normAutofit fontScale="90000"/>
          </a:bodyPr>
          <a:lstStyle/>
          <a:p>
            <a:r>
              <a:rPr lang="en-US" dirty="0"/>
              <a:t>Advantages of Data Warehouse:-</a:t>
            </a:r>
            <a:endParaRPr lang="en-IN" dirty="0"/>
          </a:p>
        </p:txBody>
      </p:sp>
      <p:sp>
        <p:nvSpPr>
          <p:cNvPr id="3" name="Content Placeholder 2">
            <a:extLst>
              <a:ext uri="{FF2B5EF4-FFF2-40B4-BE49-F238E27FC236}">
                <a16:creationId xmlns:a16="http://schemas.microsoft.com/office/drawing/2014/main" id="{25B122B5-D51D-29B5-60FB-1AFC875F3206}"/>
              </a:ext>
            </a:extLst>
          </p:cNvPr>
          <p:cNvSpPr>
            <a:spLocks noGrp="1"/>
          </p:cNvSpPr>
          <p:nvPr>
            <p:ph idx="1"/>
          </p:nvPr>
        </p:nvSpPr>
        <p:spPr>
          <a:xfrm>
            <a:off x="543339" y="1192696"/>
            <a:ext cx="10810461" cy="5393634"/>
          </a:xfrm>
        </p:spPr>
        <p:txBody>
          <a:bodyPr>
            <a:normAutofit fontScale="92500" lnSpcReduction="10000"/>
          </a:bodyPr>
          <a:lstStyle/>
          <a:p>
            <a:pPr algn="l">
              <a:buFont typeface="+mj-lt"/>
              <a:buAutoNum type="arabicPeriod"/>
            </a:pPr>
            <a:r>
              <a:rPr lang="en-US" b="1" i="0" dirty="0">
                <a:solidFill>
                  <a:srgbClr val="374151"/>
                </a:solidFill>
                <a:effectLst/>
                <a:latin typeface="Söhne"/>
              </a:rPr>
              <a:t>Centralized Data Storage</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Improved Data Quality</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Historical Data Analysis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Subject-Oriented Data</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Optimized Query Performance</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Scalability</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Enhanced Data Security</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Data Integration</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Support for Complex Queries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Data Governance</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Business Intelligence and Analytics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Data Sharing and Collaboration</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Cost Savings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Strategic Decision-Making</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Competitive Advantage</a:t>
            </a: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601456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8DA7-CB7C-C54D-FA97-2B73704E02A6}"/>
              </a:ext>
            </a:extLst>
          </p:cNvPr>
          <p:cNvSpPr>
            <a:spLocks noGrp="1"/>
          </p:cNvSpPr>
          <p:nvPr>
            <p:ph type="title"/>
          </p:nvPr>
        </p:nvSpPr>
        <p:spPr>
          <a:xfrm>
            <a:off x="516835" y="365125"/>
            <a:ext cx="10836965" cy="668545"/>
          </a:xfrm>
        </p:spPr>
        <p:txBody>
          <a:bodyPr>
            <a:normAutofit/>
          </a:bodyPr>
          <a:lstStyle/>
          <a:p>
            <a:r>
              <a:rPr lang="en-US" dirty="0"/>
              <a:t>Data Lake:-</a:t>
            </a:r>
            <a:endParaRPr lang="en-IN" dirty="0"/>
          </a:p>
        </p:txBody>
      </p:sp>
      <p:sp>
        <p:nvSpPr>
          <p:cNvPr id="3" name="Content Placeholder 2">
            <a:extLst>
              <a:ext uri="{FF2B5EF4-FFF2-40B4-BE49-F238E27FC236}">
                <a16:creationId xmlns:a16="http://schemas.microsoft.com/office/drawing/2014/main" id="{6BB1E057-85FA-F3A9-78EA-F4E666443A60}"/>
              </a:ext>
            </a:extLst>
          </p:cNvPr>
          <p:cNvSpPr>
            <a:spLocks noGrp="1"/>
          </p:cNvSpPr>
          <p:nvPr>
            <p:ph idx="1"/>
          </p:nvPr>
        </p:nvSpPr>
        <p:spPr>
          <a:xfrm>
            <a:off x="516835" y="1166191"/>
            <a:ext cx="10836965" cy="5010772"/>
          </a:xfrm>
        </p:spPr>
        <p:txBody>
          <a:bodyPr/>
          <a:lstStyle/>
          <a:p>
            <a:r>
              <a:rPr lang="en-US" sz="2200" b="0" i="0" dirty="0">
                <a:solidFill>
                  <a:srgbClr val="374151"/>
                </a:solidFill>
                <a:effectLst/>
                <a:latin typeface="Söhne"/>
              </a:rPr>
              <a:t>A data lake is a centralized repository that allows organizations to store vast amounts of structured and unstructured data at scale. Unlike traditional databases and data warehouses, data lakes are designed to accommodate data in its raw, native format, without the need for extensive preprocessing or schema definition upfront. Data lakes have become a fundamental component of modern data architectures, enabling organizations to store, manage, and analyze a wide variety of data types efficiently</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2064182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2815-BC94-08E4-73BA-E84712996DBE}"/>
              </a:ext>
            </a:extLst>
          </p:cNvPr>
          <p:cNvSpPr>
            <a:spLocks noGrp="1"/>
          </p:cNvSpPr>
          <p:nvPr>
            <p:ph type="title"/>
          </p:nvPr>
        </p:nvSpPr>
        <p:spPr>
          <a:xfrm>
            <a:off x="569843" y="365125"/>
            <a:ext cx="10783957" cy="827571"/>
          </a:xfrm>
        </p:spPr>
        <p:txBody>
          <a:bodyPr/>
          <a:lstStyle/>
          <a:p>
            <a:r>
              <a:rPr lang="en-US" dirty="0"/>
              <a:t>Different Data Lake Available:-</a:t>
            </a:r>
            <a:endParaRPr lang="en-IN" dirty="0"/>
          </a:p>
        </p:txBody>
      </p:sp>
      <p:sp>
        <p:nvSpPr>
          <p:cNvPr id="3" name="Content Placeholder 2">
            <a:extLst>
              <a:ext uri="{FF2B5EF4-FFF2-40B4-BE49-F238E27FC236}">
                <a16:creationId xmlns:a16="http://schemas.microsoft.com/office/drawing/2014/main" id="{3A380CD9-6907-36E3-FBED-20909EDEEDCC}"/>
              </a:ext>
            </a:extLst>
          </p:cNvPr>
          <p:cNvSpPr>
            <a:spLocks noGrp="1"/>
          </p:cNvSpPr>
          <p:nvPr>
            <p:ph idx="1"/>
          </p:nvPr>
        </p:nvSpPr>
        <p:spPr>
          <a:xfrm>
            <a:off x="569843" y="1192696"/>
            <a:ext cx="10783957" cy="4984267"/>
          </a:xfrm>
        </p:spPr>
        <p:txBody>
          <a:bodyPr>
            <a:normAutofit/>
          </a:bodyPr>
          <a:lstStyle/>
          <a:p>
            <a:pPr algn="l">
              <a:buFont typeface="+mj-lt"/>
              <a:buAutoNum type="arabicPeriod"/>
            </a:pPr>
            <a:r>
              <a:rPr lang="en-US" b="1" i="0" dirty="0">
                <a:solidFill>
                  <a:srgbClr val="374151"/>
                </a:solidFill>
                <a:effectLst/>
                <a:latin typeface="Söhne"/>
              </a:rPr>
              <a:t>Hadoop Distributed File System (HDFS)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Amazon S3 (Simple Storage Service)</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Azure Data Lake Storage</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Google Cloud Storage</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AWS Lake Formation</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Azure Data Lake Analytics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Google Cloud </a:t>
            </a:r>
            <a:r>
              <a:rPr lang="en-US" b="1" i="0" dirty="0" err="1">
                <a:solidFill>
                  <a:srgbClr val="374151"/>
                </a:solidFill>
                <a:effectLst/>
                <a:latin typeface="Söhne"/>
              </a:rPr>
              <a:t>Dataprep</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Databricks Delta Lake</a:t>
            </a:r>
            <a:endParaRPr lang="en-US" b="0" i="0" dirty="0">
              <a:solidFill>
                <a:srgbClr val="374151"/>
              </a:solidFill>
              <a:effectLst/>
              <a:latin typeface="Söhne"/>
            </a:endParaRPr>
          </a:p>
          <a:p>
            <a:pPr algn="l">
              <a:buFont typeface="+mj-lt"/>
              <a:buAutoNum type="arabicPeriod"/>
            </a:pPr>
            <a:r>
              <a:rPr lang="en-US" b="1" i="0" dirty="0" err="1">
                <a:solidFill>
                  <a:srgbClr val="374151"/>
                </a:solidFill>
                <a:effectLst/>
                <a:latin typeface="Söhne"/>
              </a:rPr>
              <a:t>Qubole</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Cloudera Data Lake</a:t>
            </a: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125178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19EC-51E6-FF98-4C11-D4105DDF62B7}"/>
              </a:ext>
            </a:extLst>
          </p:cNvPr>
          <p:cNvSpPr>
            <a:spLocks noGrp="1"/>
          </p:cNvSpPr>
          <p:nvPr>
            <p:ph type="title"/>
          </p:nvPr>
        </p:nvSpPr>
        <p:spPr>
          <a:xfrm>
            <a:off x="838200" y="365126"/>
            <a:ext cx="10515600" cy="315912"/>
          </a:xfrm>
        </p:spPr>
        <p:txBody>
          <a:bodyPr>
            <a:normAutofit fontScale="90000"/>
          </a:bodyPr>
          <a:lstStyle/>
          <a:p>
            <a:r>
              <a:rPr lang="en-US" dirty="0"/>
              <a:t>HAND DRAWN DIAGRAM:-</a:t>
            </a:r>
            <a:endParaRPr lang="en-IN" dirty="0"/>
          </a:p>
        </p:txBody>
      </p:sp>
      <p:pic>
        <p:nvPicPr>
          <p:cNvPr id="5" name="Content Placeholder 4">
            <a:extLst>
              <a:ext uri="{FF2B5EF4-FFF2-40B4-BE49-F238E27FC236}">
                <a16:creationId xmlns:a16="http://schemas.microsoft.com/office/drawing/2014/main" id="{FFB80EFD-03AC-EADD-0FB1-6D382A445D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73425"/>
            <a:ext cx="9365974" cy="5552662"/>
          </a:xfrm>
        </p:spPr>
      </p:pic>
    </p:spTree>
    <p:extLst>
      <p:ext uri="{BB962C8B-B14F-4D97-AF65-F5344CB8AC3E}">
        <p14:creationId xmlns:p14="http://schemas.microsoft.com/office/powerpoint/2010/main" val="167521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6433-8C11-F955-1CA1-CFDA84F203CA}"/>
              </a:ext>
            </a:extLst>
          </p:cNvPr>
          <p:cNvSpPr>
            <a:spLocks noGrp="1"/>
          </p:cNvSpPr>
          <p:nvPr>
            <p:ph type="title"/>
          </p:nvPr>
        </p:nvSpPr>
        <p:spPr>
          <a:xfrm>
            <a:off x="437322" y="326886"/>
            <a:ext cx="10641496" cy="708301"/>
          </a:xfrm>
        </p:spPr>
        <p:txBody>
          <a:bodyPr/>
          <a:lstStyle/>
          <a:p>
            <a:r>
              <a:rPr lang="en-US" dirty="0"/>
              <a:t>How to use Data Lake:-</a:t>
            </a:r>
            <a:endParaRPr lang="en-IN" dirty="0"/>
          </a:p>
        </p:txBody>
      </p:sp>
      <p:sp>
        <p:nvSpPr>
          <p:cNvPr id="3" name="Content Placeholder 2">
            <a:extLst>
              <a:ext uri="{FF2B5EF4-FFF2-40B4-BE49-F238E27FC236}">
                <a16:creationId xmlns:a16="http://schemas.microsoft.com/office/drawing/2014/main" id="{B145CFBC-A418-610B-B660-E12A76D6C286}"/>
              </a:ext>
            </a:extLst>
          </p:cNvPr>
          <p:cNvSpPr>
            <a:spLocks noGrp="1"/>
          </p:cNvSpPr>
          <p:nvPr>
            <p:ph idx="1"/>
          </p:nvPr>
        </p:nvSpPr>
        <p:spPr>
          <a:xfrm>
            <a:off x="596348" y="1205948"/>
            <a:ext cx="10757452" cy="5325166"/>
          </a:xfrm>
        </p:spPr>
        <p:txBody>
          <a:bodyPr>
            <a:normAutofit fontScale="85000" lnSpcReduction="10000"/>
          </a:bodyPr>
          <a:lstStyle/>
          <a:p>
            <a:pPr marL="0" indent="0" algn="l">
              <a:buNone/>
            </a:pPr>
            <a:r>
              <a:rPr lang="en-US" b="1" dirty="0">
                <a:solidFill>
                  <a:srgbClr val="374151"/>
                </a:solidFill>
                <a:latin typeface="Söhne"/>
              </a:rPr>
              <a:t>1</a:t>
            </a:r>
            <a:r>
              <a:rPr lang="en-US" sz="2600" b="1" dirty="0">
                <a:solidFill>
                  <a:srgbClr val="374151"/>
                </a:solidFill>
                <a:latin typeface="Söhne"/>
              </a:rPr>
              <a:t>.</a:t>
            </a:r>
            <a:r>
              <a:rPr lang="en-US" sz="2600" b="1" i="0" dirty="0">
                <a:solidFill>
                  <a:srgbClr val="374151"/>
                </a:solidFill>
                <a:effectLst/>
                <a:latin typeface="Söhne"/>
              </a:rPr>
              <a:t> Define Your Data Lake Strategy:</a:t>
            </a:r>
            <a:endParaRPr lang="en-US" sz="2600" b="0" i="0" dirty="0">
              <a:solidFill>
                <a:srgbClr val="374151"/>
              </a:solidFill>
              <a:effectLst/>
              <a:latin typeface="Söhne"/>
            </a:endParaRPr>
          </a:p>
          <a:p>
            <a:pPr algn="l">
              <a:buFont typeface="Arial" panose="020B0604020202020204" pitchFamily="34" charset="0"/>
              <a:buChar char="•"/>
            </a:pPr>
            <a:r>
              <a:rPr lang="en-US" sz="2600" b="1" i="0" dirty="0">
                <a:solidFill>
                  <a:srgbClr val="374151"/>
                </a:solidFill>
                <a:effectLst/>
                <a:latin typeface="Söhne"/>
              </a:rPr>
              <a:t>Identify Use Cases</a:t>
            </a:r>
            <a:r>
              <a:rPr lang="en-US" sz="2600" b="0" i="0" dirty="0">
                <a:solidFill>
                  <a:srgbClr val="374151"/>
                </a:solidFill>
                <a:effectLst/>
                <a:latin typeface="Söhne"/>
              </a:rPr>
              <a:t>: Determine the specific use cases and business objectives for your data lake. What kind of data do you want to store, and what insights are you looking to gain?</a:t>
            </a:r>
          </a:p>
          <a:p>
            <a:pPr algn="l">
              <a:buFont typeface="Arial" panose="020B0604020202020204" pitchFamily="34" charset="0"/>
              <a:buChar char="•"/>
            </a:pPr>
            <a:r>
              <a:rPr lang="en-US" sz="2600" b="1" i="0" dirty="0">
                <a:solidFill>
                  <a:srgbClr val="374151"/>
                </a:solidFill>
                <a:effectLst/>
                <a:latin typeface="Söhne"/>
              </a:rPr>
              <a:t>Choose a Data Lake Technology</a:t>
            </a:r>
            <a:r>
              <a:rPr lang="en-US" sz="2600" b="0" i="0" dirty="0">
                <a:solidFill>
                  <a:srgbClr val="374151"/>
                </a:solidFill>
                <a:effectLst/>
                <a:latin typeface="Söhne"/>
              </a:rPr>
              <a:t>: Select the data lake technology or platform that aligns with your organization's needs, whether it's on-premises or cloud-based.</a:t>
            </a:r>
          </a:p>
          <a:p>
            <a:pPr marL="0" indent="0" algn="l">
              <a:buNone/>
            </a:pPr>
            <a:r>
              <a:rPr lang="en-US" sz="2600" b="1" i="0" dirty="0">
                <a:solidFill>
                  <a:srgbClr val="374151"/>
                </a:solidFill>
                <a:effectLst/>
                <a:latin typeface="Söhne"/>
              </a:rPr>
              <a:t>2. Data Ingestion:</a:t>
            </a:r>
            <a:endParaRPr lang="en-US" sz="2600" b="0" i="0" dirty="0">
              <a:solidFill>
                <a:srgbClr val="374151"/>
              </a:solidFill>
              <a:effectLst/>
              <a:latin typeface="Söhne"/>
            </a:endParaRPr>
          </a:p>
          <a:p>
            <a:pPr algn="l">
              <a:buFont typeface="Arial" panose="020B0604020202020204" pitchFamily="34" charset="0"/>
              <a:buChar char="•"/>
            </a:pPr>
            <a:r>
              <a:rPr lang="en-US" sz="2600" b="1" i="0" dirty="0">
                <a:solidFill>
                  <a:srgbClr val="374151"/>
                </a:solidFill>
                <a:effectLst/>
                <a:latin typeface="Söhne"/>
              </a:rPr>
              <a:t>Ingest Data</a:t>
            </a:r>
            <a:r>
              <a:rPr lang="en-US" sz="2600" b="0" i="0" dirty="0">
                <a:solidFill>
                  <a:srgbClr val="374151"/>
                </a:solidFill>
                <a:effectLst/>
                <a:latin typeface="Söhne"/>
              </a:rPr>
              <a:t>: Begin by ingesting data into your data lake. This can include structured data (e.g., relational databases), semi-structured data (e.g., JSON, XML), and unstructured data (e.g., log files, documents).</a:t>
            </a:r>
          </a:p>
          <a:p>
            <a:pPr algn="l">
              <a:buFont typeface="Arial" panose="020B0604020202020204" pitchFamily="34" charset="0"/>
              <a:buChar char="•"/>
            </a:pPr>
            <a:r>
              <a:rPr lang="en-US" sz="2600" b="1" i="0" dirty="0">
                <a:solidFill>
                  <a:srgbClr val="374151"/>
                </a:solidFill>
                <a:effectLst/>
                <a:latin typeface="Söhne"/>
              </a:rPr>
              <a:t>ETL/ELT Processes</a:t>
            </a:r>
            <a:r>
              <a:rPr lang="en-US" sz="2600" b="0" i="0" dirty="0">
                <a:solidFill>
                  <a:srgbClr val="374151"/>
                </a:solidFill>
                <a:effectLst/>
                <a:latin typeface="Söhne"/>
              </a:rPr>
              <a:t>: Depending on your data lake technology, implement Extract, Transform, Load (ETL) or Extract, Load, Transform (ELT) processes to clean, transform, and structure data as needed. Some data lakes accept data in its raw, native format.</a:t>
            </a:r>
          </a:p>
          <a:p>
            <a:pPr algn="l">
              <a:buFont typeface="Arial" panose="020B0604020202020204" pitchFamily="34" charset="0"/>
              <a:buChar char="•"/>
            </a:pPr>
            <a:r>
              <a:rPr lang="en-US" sz="2600" b="1" i="0" dirty="0">
                <a:solidFill>
                  <a:srgbClr val="374151"/>
                </a:solidFill>
                <a:effectLst/>
                <a:latin typeface="Söhne"/>
              </a:rPr>
              <a:t>Batch and Stream Processing</a:t>
            </a:r>
            <a:r>
              <a:rPr lang="en-US" sz="2600" b="0" i="0" dirty="0">
                <a:solidFill>
                  <a:srgbClr val="374151"/>
                </a:solidFill>
                <a:effectLst/>
                <a:latin typeface="Söhne"/>
              </a:rPr>
              <a:t>: Consider whether you need batch processing or stream processing to ingest real-time data.</a:t>
            </a:r>
          </a:p>
          <a:p>
            <a:endParaRPr lang="en-IN" dirty="0"/>
          </a:p>
        </p:txBody>
      </p:sp>
    </p:spTree>
    <p:extLst>
      <p:ext uri="{BB962C8B-B14F-4D97-AF65-F5344CB8AC3E}">
        <p14:creationId xmlns:p14="http://schemas.microsoft.com/office/powerpoint/2010/main" val="1920879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BA9258-62E6-7BB4-F669-CE0CEE2B39B7}"/>
              </a:ext>
            </a:extLst>
          </p:cNvPr>
          <p:cNvSpPr>
            <a:spLocks noGrp="1"/>
          </p:cNvSpPr>
          <p:nvPr>
            <p:ph idx="1"/>
          </p:nvPr>
        </p:nvSpPr>
        <p:spPr>
          <a:xfrm>
            <a:off x="543339" y="344557"/>
            <a:ext cx="10810461" cy="6109252"/>
          </a:xfrm>
        </p:spPr>
        <p:txBody>
          <a:bodyPr>
            <a:normAutofit lnSpcReduction="10000"/>
          </a:bodyPr>
          <a:lstStyle/>
          <a:p>
            <a:pPr marL="0" indent="0" algn="l">
              <a:buNone/>
            </a:pPr>
            <a:r>
              <a:rPr lang="en-US" sz="2400" b="1" dirty="0">
                <a:solidFill>
                  <a:srgbClr val="374151"/>
                </a:solidFill>
                <a:latin typeface="Söhne"/>
              </a:rPr>
              <a:t>3.</a:t>
            </a:r>
            <a:r>
              <a:rPr lang="en-IN" sz="1600" b="1" i="0" dirty="0">
                <a:effectLst/>
                <a:latin typeface="Söhne"/>
              </a:rPr>
              <a:t> </a:t>
            </a:r>
            <a:r>
              <a:rPr lang="en-IN" sz="2200" b="1" i="0" dirty="0">
                <a:effectLst/>
                <a:latin typeface="Söhne"/>
              </a:rPr>
              <a:t>Data Organization and Storage</a:t>
            </a:r>
            <a:r>
              <a:rPr lang="en-IN" sz="1600" b="1" i="0" dirty="0">
                <a:effectLst/>
                <a:latin typeface="Söhne"/>
              </a:rPr>
              <a:t>:</a:t>
            </a:r>
            <a:endParaRPr lang="en-US" sz="2400" b="1" i="0" dirty="0">
              <a:solidFill>
                <a:srgbClr val="374151"/>
              </a:solidFill>
              <a:effectLst/>
              <a:latin typeface="Söhne"/>
            </a:endParaRPr>
          </a:p>
          <a:p>
            <a:pPr algn="l">
              <a:buFont typeface="Arial" panose="020B0604020202020204" pitchFamily="34" charset="0"/>
              <a:buChar char="•"/>
            </a:pPr>
            <a:r>
              <a:rPr lang="en-US" sz="2400" b="1" i="0" dirty="0">
                <a:solidFill>
                  <a:srgbClr val="374151"/>
                </a:solidFill>
                <a:effectLst/>
                <a:latin typeface="Söhne"/>
              </a:rPr>
              <a:t>Choose Data Lake Storage</a:t>
            </a:r>
            <a:r>
              <a:rPr lang="en-US" sz="2400" b="0" i="0" dirty="0">
                <a:solidFill>
                  <a:srgbClr val="374151"/>
                </a:solidFill>
                <a:effectLst/>
                <a:latin typeface="Söhne"/>
              </a:rPr>
              <a:t>: Decide where to store your data. Common choices include cloud object storage (e.g., Amazon S3, Azure Data Lake Storage) or on-premises distributed file systems (e.g., HDFS).</a:t>
            </a:r>
          </a:p>
          <a:p>
            <a:pPr algn="l">
              <a:buFont typeface="Arial" panose="020B0604020202020204" pitchFamily="34" charset="0"/>
              <a:buChar char="•"/>
            </a:pPr>
            <a:r>
              <a:rPr lang="en-US" sz="2400" b="1" i="0" dirty="0">
                <a:solidFill>
                  <a:srgbClr val="374151"/>
                </a:solidFill>
                <a:effectLst/>
                <a:latin typeface="Söhne"/>
              </a:rPr>
              <a:t>Organize Data</a:t>
            </a:r>
            <a:r>
              <a:rPr lang="en-US" sz="2400" b="0" i="0" dirty="0">
                <a:solidFill>
                  <a:srgbClr val="374151"/>
                </a:solidFill>
                <a:effectLst/>
                <a:latin typeface="Söhne"/>
              </a:rPr>
              <a:t>: Create directories or containers to organize data logically. Use folders or partitions to structure data, making it easier to locate and access.</a:t>
            </a:r>
          </a:p>
          <a:p>
            <a:pPr algn="l">
              <a:buFont typeface="Arial" panose="020B0604020202020204" pitchFamily="34" charset="0"/>
              <a:buChar char="•"/>
            </a:pPr>
            <a:r>
              <a:rPr lang="en-US" sz="2400" b="1" i="0" dirty="0">
                <a:solidFill>
                  <a:srgbClr val="374151"/>
                </a:solidFill>
                <a:effectLst/>
                <a:latin typeface="Söhne"/>
              </a:rPr>
              <a:t>Metadata Catalog</a:t>
            </a:r>
            <a:r>
              <a:rPr lang="en-US" sz="2400" b="0" i="0" dirty="0">
                <a:solidFill>
                  <a:srgbClr val="374151"/>
                </a:solidFill>
                <a:effectLst/>
                <a:latin typeface="Söhne"/>
              </a:rPr>
              <a:t>: Implement a metadata catalog or data catalog to index and describe the data stored in the data lake. This helps users discover and understand available data assets.</a:t>
            </a:r>
          </a:p>
          <a:p>
            <a:pPr marL="0" indent="0" algn="l">
              <a:buNone/>
            </a:pPr>
            <a:r>
              <a:rPr lang="en-US" sz="2400" b="1" i="0" dirty="0">
                <a:solidFill>
                  <a:srgbClr val="374151"/>
                </a:solidFill>
                <a:effectLst/>
                <a:latin typeface="Söhne"/>
              </a:rPr>
              <a:t>4. Data Security and Governance:</a:t>
            </a:r>
            <a:endParaRPr lang="en-US" sz="2400" b="0" i="0" dirty="0">
              <a:solidFill>
                <a:srgbClr val="374151"/>
              </a:solidFill>
              <a:effectLst/>
              <a:latin typeface="Söhne"/>
            </a:endParaRPr>
          </a:p>
          <a:p>
            <a:pPr algn="l">
              <a:buFont typeface="Arial" panose="020B0604020202020204" pitchFamily="34" charset="0"/>
              <a:buChar char="•"/>
            </a:pPr>
            <a:r>
              <a:rPr lang="en-US" sz="2400" b="1" i="0" dirty="0">
                <a:solidFill>
                  <a:srgbClr val="374151"/>
                </a:solidFill>
                <a:effectLst/>
                <a:latin typeface="Söhne"/>
              </a:rPr>
              <a:t>Access Control</a:t>
            </a:r>
            <a:r>
              <a:rPr lang="en-US" sz="2400" b="0" i="0" dirty="0">
                <a:solidFill>
                  <a:srgbClr val="374151"/>
                </a:solidFill>
                <a:effectLst/>
                <a:latin typeface="Söhne"/>
              </a:rPr>
              <a:t>: Implement robust access controls and security measures to protect sensitive data. Define who can access, modify, and delete data.</a:t>
            </a:r>
          </a:p>
          <a:p>
            <a:pPr algn="l">
              <a:buFont typeface="Arial" panose="020B0604020202020204" pitchFamily="34" charset="0"/>
              <a:buChar char="•"/>
            </a:pPr>
            <a:r>
              <a:rPr lang="en-US" sz="2400" b="1" i="0" dirty="0">
                <a:solidFill>
                  <a:srgbClr val="374151"/>
                </a:solidFill>
                <a:effectLst/>
                <a:latin typeface="Söhne"/>
              </a:rPr>
              <a:t>Data Encryption</a:t>
            </a:r>
            <a:r>
              <a:rPr lang="en-US" sz="2400" b="0" i="0" dirty="0">
                <a:solidFill>
                  <a:srgbClr val="374151"/>
                </a:solidFill>
                <a:effectLst/>
                <a:latin typeface="Söhne"/>
              </a:rPr>
              <a:t>: Encrypt data at rest and in transit to ensure data security.</a:t>
            </a:r>
          </a:p>
          <a:p>
            <a:pPr algn="l">
              <a:buFont typeface="Arial" panose="020B0604020202020204" pitchFamily="34" charset="0"/>
              <a:buChar char="•"/>
            </a:pPr>
            <a:r>
              <a:rPr lang="en-US" sz="2400" b="1" i="0" dirty="0">
                <a:solidFill>
                  <a:srgbClr val="374151"/>
                </a:solidFill>
                <a:effectLst/>
                <a:latin typeface="Söhne"/>
              </a:rPr>
              <a:t>Data Governance</a:t>
            </a:r>
            <a:r>
              <a:rPr lang="en-US" sz="2400" b="0" i="0" dirty="0">
                <a:solidFill>
                  <a:srgbClr val="374151"/>
                </a:solidFill>
                <a:effectLst/>
                <a:latin typeface="Söhne"/>
              </a:rPr>
              <a:t>: Establish data governance practices to maintain data quality, lineage, and compliance with data policies and regulations</a:t>
            </a:r>
            <a:r>
              <a:rPr lang="en-US" b="0" i="0" dirty="0">
                <a:solidFill>
                  <a:srgbClr val="374151"/>
                </a:solidFill>
                <a:effectLst/>
                <a:latin typeface="Söhne"/>
              </a:rPr>
              <a:t>.</a:t>
            </a:r>
          </a:p>
          <a:p>
            <a:endParaRPr lang="en-IN" dirty="0"/>
          </a:p>
        </p:txBody>
      </p:sp>
    </p:spTree>
    <p:extLst>
      <p:ext uri="{BB962C8B-B14F-4D97-AF65-F5344CB8AC3E}">
        <p14:creationId xmlns:p14="http://schemas.microsoft.com/office/powerpoint/2010/main" val="930264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899D5A-0CDC-AC22-66A5-8FFC6FE7A160}"/>
              </a:ext>
            </a:extLst>
          </p:cNvPr>
          <p:cNvSpPr>
            <a:spLocks noGrp="1"/>
          </p:cNvSpPr>
          <p:nvPr>
            <p:ph idx="1"/>
          </p:nvPr>
        </p:nvSpPr>
        <p:spPr>
          <a:xfrm>
            <a:off x="530087" y="304800"/>
            <a:ext cx="10823713" cy="6016487"/>
          </a:xfrm>
        </p:spPr>
        <p:txBody>
          <a:bodyPr>
            <a:normAutofit lnSpcReduction="10000"/>
          </a:bodyPr>
          <a:lstStyle/>
          <a:p>
            <a:pPr marL="0" indent="0" algn="l">
              <a:buNone/>
            </a:pPr>
            <a:r>
              <a:rPr lang="en-US" sz="2200" b="1" i="0" dirty="0">
                <a:solidFill>
                  <a:srgbClr val="374151"/>
                </a:solidFill>
                <a:effectLst/>
                <a:latin typeface="Söhne"/>
              </a:rPr>
              <a:t>5. Data Processing and Analytics:</a:t>
            </a:r>
            <a:endParaRPr lang="en-US" sz="2200" b="0" i="0" dirty="0">
              <a:solidFill>
                <a:srgbClr val="374151"/>
              </a:solidFill>
              <a:effectLst/>
              <a:latin typeface="Söhne"/>
            </a:endParaRPr>
          </a:p>
          <a:p>
            <a:pPr algn="l">
              <a:buFont typeface="Arial" panose="020B0604020202020204" pitchFamily="34" charset="0"/>
              <a:buChar char="•"/>
            </a:pPr>
            <a:r>
              <a:rPr lang="en-US" sz="2200" b="1" i="0" dirty="0">
                <a:solidFill>
                  <a:srgbClr val="374151"/>
                </a:solidFill>
                <a:effectLst/>
                <a:latin typeface="Söhne"/>
              </a:rPr>
              <a:t>Select Data Processing Tools</a:t>
            </a:r>
            <a:r>
              <a:rPr lang="en-US" sz="2200" b="0" i="0" dirty="0">
                <a:solidFill>
                  <a:srgbClr val="374151"/>
                </a:solidFill>
                <a:effectLst/>
                <a:latin typeface="Söhne"/>
              </a:rPr>
              <a:t>: Choose data processing and analytics tools that can work with data lakes. This may include Apache Spark, Presto, Hive, or cloud-native services like AWS Athena or Google </a:t>
            </a:r>
            <a:r>
              <a:rPr lang="en-US" sz="2200" b="0" i="0" dirty="0" err="1">
                <a:solidFill>
                  <a:srgbClr val="374151"/>
                </a:solidFill>
                <a:effectLst/>
                <a:latin typeface="Söhne"/>
              </a:rPr>
              <a:t>BigQuery</a:t>
            </a:r>
            <a:r>
              <a:rPr lang="en-US" sz="2200" b="0" i="0" dirty="0">
                <a:solidFill>
                  <a:srgbClr val="374151"/>
                </a:solidFill>
                <a:effectLst/>
                <a:latin typeface="Söhne"/>
              </a:rPr>
              <a:t>.</a:t>
            </a:r>
          </a:p>
          <a:p>
            <a:pPr algn="l">
              <a:buFont typeface="Arial" panose="020B0604020202020204" pitchFamily="34" charset="0"/>
              <a:buChar char="•"/>
            </a:pPr>
            <a:r>
              <a:rPr lang="en-US" sz="2200" b="1" i="0" dirty="0">
                <a:solidFill>
                  <a:srgbClr val="374151"/>
                </a:solidFill>
                <a:effectLst/>
                <a:latin typeface="Söhne"/>
              </a:rPr>
              <a:t>Data Exploration</a:t>
            </a:r>
            <a:r>
              <a:rPr lang="en-US" sz="2200" b="0" i="0" dirty="0">
                <a:solidFill>
                  <a:srgbClr val="374151"/>
                </a:solidFill>
                <a:effectLst/>
                <a:latin typeface="Söhne"/>
              </a:rPr>
              <a:t>: Use data exploration and visualization tools to interact with data and gain insights. Tools like Tableau, Power BI, or </a:t>
            </a:r>
            <a:r>
              <a:rPr lang="en-US" sz="2200" b="0" i="0" dirty="0" err="1">
                <a:solidFill>
                  <a:srgbClr val="374151"/>
                </a:solidFill>
                <a:effectLst/>
                <a:latin typeface="Söhne"/>
              </a:rPr>
              <a:t>Jupyter</a:t>
            </a:r>
            <a:r>
              <a:rPr lang="en-US" sz="2200" b="0" i="0" dirty="0">
                <a:solidFill>
                  <a:srgbClr val="374151"/>
                </a:solidFill>
                <a:effectLst/>
                <a:latin typeface="Söhne"/>
              </a:rPr>
              <a:t> notebooks can be useful.</a:t>
            </a:r>
          </a:p>
          <a:p>
            <a:pPr algn="l">
              <a:buFont typeface="Arial" panose="020B0604020202020204" pitchFamily="34" charset="0"/>
              <a:buChar char="•"/>
            </a:pPr>
            <a:r>
              <a:rPr lang="en-US" sz="2200" b="1" i="0" dirty="0">
                <a:solidFill>
                  <a:srgbClr val="374151"/>
                </a:solidFill>
                <a:effectLst/>
                <a:latin typeface="Söhne"/>
              </a:rPr>
              <a:t>Machine Learning and Advanced Analytics</a:t>
            </a:r>
            <a:r>
              <a:rPr lang="en-US" sz="2200" b="0" i="0" dirty="0">
                <a:solidFill>
                  <a:srgbClr val="374151"/>
                </a:solidFill>
                <a:effectLst/>
                <a:latin typeface="Söhne"/>
              </a:rPr>
              <a:t>: Leverage machine learning frameworks and libraries to build predictive models and uncover patterns in the data.</a:t>
            </a:r>
          </a:p>
          <a:p>
            <a:pPr marL="0" indent="0" algn="l">
              <a:buNone/>
            </a:pPr>
            <a:r>
              <a:rPr lang="en-US" sz="2200" b="1" i="0" dirty="0">
                <a:solidFill>
                  <a:srgbClr val="374151"/>
                </a:solidFill>
                <a:effectLst/>
                <a:latin typeface="Söhne"/>
              </a:rPr>
              <a:t>6. Data Lifecycle Management:</a:t>
            </a:r>
            <a:endParaRPr lang="en-US" sz="2200" b="0" i="0" dirty="0">
              <a:solidFill>
                <a:srgbClr val="374151"/>
              </a:solidFill>
              <a:effectLst/>
              <a:latin typeface="Söhne"/>
            </a:endParaRPr>
          </a:p>
          <a:p>
            <a:pPr algn="l">
              <a:buFont typeface="Arial" panose="020B0604020202020204" pitchFamily="34" charset="0"/>
              <a:buChar char="•"/>
            </a:pPr>
            <a:r>
              <a:rPr lang="en-US" sz="2200" b="1" i="0" dirty="0">
                <a:solidFill>
                  <a:srgbClr val="374151"/>
                </a:solidFill>
                <a:effectLst/>
                <a:latin typeface="Söhne"/>
              </a:rPr>
              <a:t>Data Retention Policies</a:t>
            </a:r>
            <a:r>
              <a:rPr lang="en-US" sz="2200" b="0" i="0" dirty="0">
                <a:solidFill>
                  <a:srgbClr val="374151"/>
                </a:solidFill>
                <a:effectLst/>
                <a:latin typeface="Söhne"/>
              </a:rPr>
              <a:t>: Define data retention policies to manage the lifecycle of data. This includes archiving or deleting data as it becomes less relevant.</a:t>
            </a:r>
          </a:p>
          <a:p>
            <a:pPr marL="0" indent="0" algn="l">
              <a:buNone/>
            </a:pPr>
            <a:r>
              <a:rPr lang="en-US" sz="2200" b="1" i="0" dirty="0">
                <a:solidFill>
                  <a:srgbClr val="374151"/>
                </a:solidFill>
                <a:effectLst/>
                <a:latin typeface="Söhne"/>
              </a:rPr>
              <a:t>7. Monitoring and Optimization:</a:t>
            </a:r>
            <a:endParaRPr lang="en-US" sz="2200" b="0" i="0" dirty="0">
              <a:solidFill>
                <a:srgbClr val="374151"/>
              </a:solidFill>
              <a:effectLst/>
              <a:latin typeface="Söhne"/>
            </a:endParaRPr>
          </a:p>
          <a:p>
            <a:pPr algn="l">
              <a:buFont typeface="Arial" panose="020B0604020202020204" pitchFamily="34" charset="0"/>
              <a:buChar char="•"/>
            </a:pPr>
            <a:r>
              <a:rPr lang="en-US" sz="2200" b="1" i="0" dirty="0">
                <a:solidFill>
                  <a:srgbClr val="374151"/>
                </a:solidFill>
                <a:effectLst/>
                <a:latin typeface="Söhne"/>
              </a:rPr>
              <a:t>Performance Monitoring</a:t>
            </a:r>
            <a:r>
              <a:rPr lang="en-US" sz="2200" b="0" i="0" dirty="0">
                <a:solidFill>
                  <a:srgbClr val="374151"/>
                </a:solidFill>
                <a:effectLst/>
                <a:latin typeface="Söhne"/>
              </a:rPr>
              <a:t>: Continuously monitor the performance of data lake queries and processes. Optimize queries and resource usage for efficiency.</a:t>
            </a:r>
          </a:p>
          <a:p>
            <a:pPr algn="l">
              <a:buFont typeface="Arial" panose="020B0604020202020204" pitchFamily="34" charset="0"/>
              <a:buChar char="•"/>
            </a:pPr>
            <a:r>
              <a:rPr lang="en-US" sz="2200" b="1" i="0" dirty="0">
                <a:solidFill>
                  <a:srgbClr val="374151"/>
                </a:solidFill>
                <a:effectLst/>
                <a:latin typeface="Söhne"/>
              </a:rPr>
              <a:t>Cost Management</a:t>
            </a:r>
            <a:r>
              <a:rPr lang="en-US" sz="2200" b="0" i="0" dirty="0">
                <a:solidFill>
                  <a:srgbClr val="374151"/>
                </a:solidFill>
                <a:effectLst/>
                <a:latin typeface="Söhne"/>
              </a:rPr>
              <a:t>: Keep an eye on storage and processing costs. Adjust storage and compute resources based on changing needs.</a:t>
            </a:r>
          </a:p>
          <a:p>
            <a:pPr algn="l">
              <a:buFont typeface="Arial" panose="020B0604020202020204" pitchFamily="34" charset="0"/>
              <a:buChar char="•"/>
            </a:pPr>
            <a:endParaRPr lang="en-US" sz="2200" b="0" i="0" dirty="0">
              <a:solidFill>
                <a:srgbClr val="374151"/>
              </a:solidFill>
              <a:effectLst/>
              <a:latin typeface="Söhne"/>
            </a:endParaRPr>
          </a:p>
          <a:p>
            <a:endParaRPr lang="en-IN" dirty="0"/>
          </a:p>
        </p:txBody>
      </p:sp>
    </p:spTree>
    <p:extLst>
      <p:ext uri="{BB962C8B-B14F-4D97-AF65-F5344CB8AC3E}">
        <p14:creationId xmlns:p14="http://schemas.microsoft.com/office/powerpoint/2010/main" val="709532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78878-1D9F-5A31-4C34-8D4248CEEC25}"/>
              </a:ext>
            </a:extLst>
          </p:cNvPr>
          <p:cNvSpPr>
            <a:spLocks noGrp="1"/>
          </p:cNvSpPr>
          <p:nvPr>
            <p:ph idx="1"/>
          </p:nvPr>
        </p:nvSpPr>
        <p:spPr>
          <a:xfrm>
            <a:off x="530087" y="503583"/>
            <a:ext cx="10823713" cy="5963478"/>
          </a:xfrm>
        </p:spPr>
        <p:txBody>
          <a:bodyPr/>
          <a:lstStyle/>
          <a:p>
            <a:pPr marL="0" indent="0" algn="l">
              <a:buNone/>
            </a:pPr>
            <a:r>
              <a:rPr lang="en-US" sz="2200" b="1" i="0" dirty="0">
                <a:solidFill>
                  <a:srgbClr val="374151"/>
                </a:solidFill>
                <a:effectLst/>
                <a:latin typeface="Söhne"/>
              </a:rPr>
              <a:t>8. Documentation and Training:</a:t>
            </a:r>
            <a:endParaRPr lang="en-US" sz="2200" b="0" i="0" dirty="0">
              <a:solidFill>
                <a:srgbClr val="374151"/>
              </a:solidFill>
              <a:effectLst/>
              <a:latin typeface="Söhne"/>
            </a:endParaRPr>
          </a:p>
          <a:p>
            <a:pPr algn="l">
              <a:buFont typeface="Arial" panose="020B0604020202020204" pitchFamily="34" charset="0"/>
              <a:buChar char="•"/>
            </a:pPr>
            <a:r>
              <a:rPr lang="en-US" sz="2200" b="1" i="0" dirty="0">
                <a:solidFill>
                  <a:srgbClr val="374151"/>
                </a:solidFill>
                <a:effectLst/>
                <a:latin typeface="Söhne"/>
              </a:rPr>
              <a:t>Documentation</a:t>
            </a:r>
            <a:r>
              <a:rPr lang="en-US" sz="2200" b="0" i="0" dirty="0">
                <a:solidFill>
                  <a:srgbClr val="374151"/>
                </a:solidFill>
                <a:effectLst/>
                <a:latin typeface="Söhne"/>
              </a:rPr>
              <a:t>: Document data lake structures, metadata, and processes to make it easier for users to understand and work with the data.</a:t>
            </a:r>
          </a:p>
          <a:p>
            <a:pPr algn="l">
              <a:buFont typeface="Arial" panose="020B0604020202020204" pitchFamily="34" charset="0"/>
              <a:buChar char="•"/>
            </a:pPr>
            <a:r>
              <a:rPr lang="en-US" sz="2200" b="1" i="0" dirty="0">
                <a:solidFill>
                  <a:srgbClr val="374151"/>
                </a:solidFill>
                <a:effectLst/>
                <a:latin typeface="Söhne"/>
              </a:rPr>
              <a:t>User Training</a:t>
            </a:r>
            <a:r>
              <a:rPr lang="en-US" sz="2200" b="0" i="0" dirty="0">
                <a:solidFill>
                  <a:srgbClr val="374151"/>
                </a:solidFill>
                <a:effectLst/>
                <a:latin typeface="Söhne"/>
              </a:rPr>
              <a:t>: Provide training to users and analysts on how to effectively use the data lake and associated tools.</a:t>
            </a:r>
          </a:p>
          <a:p>
            <a:pPr marL="0" indent="0" algn="l">
              <a:buNone/>
            </a:pPr>
            <a:r>
              <a:rPr lang="en-US" sz="2200" b="1" i="0" dirty="0">
                <a:solidFill>
                  <a:srgbClr val="374151"/>
                </a:solidFill>
                <a:effectLst/>
                <a:latin typeface="Söhne"/>
              </a:rPr>
              <a:t>9. Data Sharing and Collaboration:</a:t>
            </a:r>
            <a:endParaRPr lang="en-US" sz="2200" b="0" i="0" dirty="0">
              <a:solidFill>
                <a:srgbClr val="374151"/>
              </a:solidFill>
              <a:effectLst/>
              <a:latin typeface="Söhne"/>
            </a:endParaRPr>
          </a:p>
          <a:p>
            <a:pPr algn="l">
              <a:buFont typeface="Arial" panose="020B0604020202020204" pitchFamily="34" charset="0"/>
              <a:buChar char="•"/>
            </a:pPr>
            <a:r>
              <a:rPr lang="en-US" sz="2200" b="1" i="0" dirty="0">
                <a:solidFill>
                  <a:srgbClr val="374151"/>
                </a:solidFill>
                <a:effectLst/>
                <a:latin typeface="Söhne"/>
              </a:rPr>
              <a:t>Data Sharing</a:t>
            </a:r>
            <a:r>
              <a:rPr lang="en-US" sz="2200" b="0" i="0" dirty="0">
                <a:solidFill>
                  <a:srgbClr val="374151"/>
                </a:solidFill>
                <a:effectLst/>
                <a:latin typeface="Söhne"/>
              </a:rPr>
              <a:t>: Implement mechanisms for securely sharing data with authorized users, both within and outside your organization.</a:t>
            </a:r>
          </a:p>
          <a:p>
            <a:pPr marL="0" indent="0" algn="l">
              <a:buNone/>
            </a:pPr>
            <a:r>
              <a:rPr lang="en-US" sz="2200" b="1" dirty="0">
                <a:solidFill>
                  <a:srgbClr val="374151"/>
                </a:solidFill>
                <a:latin typeface="Söhne"/>
              </a:rPr>
              <a:t>1</a:t>
            </a:r>
            <a:r>
              <a:rPr lang="en-US" sz="2200" b="1" i="0" dirty="0">
                <a:solidFill>
                  <a:srgbClr val="374151"/>
                </a:solidFill>
                <a:effectLst/>
                <a:latin typeface="Söhne"/>
              </a:rPr>
              <a:t>0. Backup and Disaster Recovery:</a:t>
            </a:r>
            <a:endParaRPr lang="en-US" sz="2200" b="0" i="0" dirty="0">
              <a:solidFill>
                <a:srgbClr val="374151"/>
              </a:solidFill>
              <a:effectLst/>
              <a:latin typeface="Söhne"/>
            </a:endParaRPr>
          </a:p>
          <a:p>
            <a:pPr algn="l">
              <a:buFont typeface="Arial" panose="020B0604020202020204" pitchFamily="34" charset="0"/>
              <a:buChar char="•"/>
            </a:pPr>
            <a:r>
              <a:rPr lang="en-US" sz="2200" b="1" i="0" dirty="0">
                <a:solidFill>
                  <a:srgbClr val="374151"/>
                </a:solidFill>
                <a:effectLst/>
                <a:latin typeface="Söhne"/>
              </a:rPr>
              <a:t>Backup</a:t>
            </a:r>
            <a:r>
              <a:rPr lang="en-US" sz="2200" b="0" i="0" dirty="0">
                <a:solidFill>
                  <a:srgbClr val="374151"/>
                </a:solidFill>
                <a:effectLst/>
                <a:latin typeface="Söhne"/>
              </a:rPr>
              <a:t>: Implement regular data backups to ensure data availability and recovery in case of unexpected events.</a:t>
            </a:r>
          </a:p>
          <a:p>
            <a:pPr marL="0" indent="0" algn="l">
              <a:buNone/>
            </a:pPr>
            <a:r>
              <a:rPr lang="en-US" sz="2200" b="1" i="0" dirty="0">
                <a:solidFill>
                  <a:srgbClr val="374151"/>
                </a:solidFill>
                <a:effectLst/>
                <a:latin typeface="Söhne"/>
              </a:rPr>
              <a:t>11. Scaling and Growth:</a:t>
            </a:r>
            <a:endParaRPr lang="en-US" sz="2200" b="0" i="0" dirty="0">
              <a:solidFill>
                <a:srgbClr val="374151"/>
              </a:solidFill>
              <a:effectLst/>
              <a:latin typeface="Söhne"/>
            </a:endParaRPr>
          </a:p>
          <a:p>
            <a:pPr algn="l">
              <a:buFont typeface="Arial" panose="020B0604020202020204" pitchFamily="34" charset="0"/>
              <a:buChar char="•"/>
            </a:pPr>
            <a:r>
              <a:rPr lang="en-US" sz="2200" b="1" i="0" dirty="0">
                <a:solidFill>
                  <a:srgbClr val="374151"/>
                </a:solidFill>
                <a:effectLst/>
                <a:latin typeface="Söhne"/>
              </a:rPr>
              <a:t>Scaling</a:t>
            </a:r>
            <a:r>
              <a:rPr lang="en-US" sz="2200" b="0" i="0" dirty="0">
                <a:solidFill>
                  <a:srgbClr val="374151"/>
                </a:solidFill>
                <a:effectLst/>
                <a:latin typeface="Söhne"/>
              </a:rPr>
              <a:t>: As your data needs grow, be prepared to scale your data lake resources and infrastructure accordingly.</a:t>
            </a:r>
          </a:p>
          <a:p>
            <a:pPr algn="l">
              <a:buFont typeface="Arial" panose="020B0604020202020204" pitchFamily="34" charset="0"/>
              <a:buChar char="•"/>
            </a:pPr>
            <a:endParaRPr lang="en-US" sz="2200" b="0" i="0" dirty="0">
              <a:solidFill>
                <a:srgbClr val="374151"/>
              </a:solidFill>
              <a:effectLst/>
              <a:latin typeface="Söhne"/>
            </a:endParaRPr>
          </a:p>
          <a:p>
            <a:endParaRPr lang="en-IN" dirty="0"/>
          </a:p>
        </p:txBody>
      </p:sp>
    </p:spTree>
    <p:extLst>
      <p:ext uri="{BB962C8B-B14F-4D97-AF65-F5344CB8AC3E}">
        <p14:creationId xmlns:p14="http://schemas.microsoft.com/office/powerpoint/2010/main" val="1303120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1197-BAE1-72C2-6381-AE9CBCBE3F83}"/>
              </a:ext>
            </a:extLst>
          </p:cNvPr>
          <p:cNvSpPr>
            <a:spLocks noGrp="1"/>
          </p:cNvSpPr>
          <p:nvPr>
            <p:ph type="title"/>
          </p:nvPr>
        </p:nvSpPr>
        <p:spPr>
          <a:xfrm>
            <a:off x="516835" y="365126"/>
            <a:ext cx="10836965" cy="589032"/>
          </a:xfrm>
        </p:spPr>
        <p:txBody>
          <a:bodyPr>
            <a:normAutofit fontScale="90000"/>
          </a:bodyPr>
          <a:lstStyle/>
          <a:p>
            <a:r>
              <a:rPr lang="en-US" dirty="0"/>
              <a:t>Advantages of Data Lake:-</a:t>
            </a:r>
            <a:endParaRPr lang="en-IN" dirty="0"/>
          </a:p>
        </p:txBody>
      </p:sp>
      <p:sp>
        <p:nvSpPr>
          <p:cNvPr id="3" name="Content Placeholder 2">
            <a:extLst>
              <a:ext uri="{FF2B5EF4-FFF2-40B4-BE49-F238E27FC236}">
                <a16:creationId xmlns:a16="http://schemas.microsoft.com/office/drawing/2014/main" id="{CA7B4C3D-F753-6D4D-BCC8-2723771732DC}"/>
              </a:ext>
            </a:extLst>
          </p:cNvPr>
          <p:cNvSpPr>
            <a:spLocks noGrp="1"/>
          </p:cNvSpPr>
          <p:nvPr>
            <p:ph idx="1"/>
          </p:nvPr>
        </p:nvSpPr>
        <p:spPr>
          <a:xfrm>
            <a:off x="516835" y="1152938"/>
            <a:ext cx="10836965" cy="5339935"/>
          </a:xfrm>
        </p:spPr>
        <p:txBody>
          <a:bodyPr>
            <a:normAutofit/>
          </a:bodyPr>
          <a:lstStyle/>
          <a:p>
            <a:pPr algn="l">
              <a:buFont typeface="+mj-lt"/>
              <a:buAutoNum type="arabicPeriod"/>
            </a:pPr>
            <a:r>
              <a:rPr lang="en-US" b="1" i="0" dirty="0">
                <a:solidFill>
                  <a:srgbClr val="374151"/>
                </a:solidFill>
                <a:effectLst/>
                <a:latin typeface="Söhne"/>
              </a:rPr>
              <a:t>Flexible Data Storage</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Scalability</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Low Data Transformation Overhead</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Schema-on-Read</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Cost-Effective Storage</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Data Variety</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Analytics and Processing Flexibility</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Real-Time Data Processing</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Advanced Analytics and Machine Learning</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Data Exploration and Discovery</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Data Governance and Security</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Integration with Data Warehouses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Competitive Advantage</a:t>
            </a: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062072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E52D7D-48A6-760C-C4D7-787777F92552}"/>
              </a:ext>
            </a:extLst>
          </p:cNvPr>
          <p:cNvSpPr>
            <a:spLocks noGrp="1"/>
          </p:cNvSpPr>
          <p:nvPr>
            <p:ph idx="1"/>
          </p:nvPr>
        </p:nvSpPr>
        <p:spPr>
          <a:xfrm>
            <a:off x="677334" y="516835"/>
            <a:ext cx="8596668" cy="5524527"/>
          </a:xfrm>
        </p:spPr>
        <p:txBody>
          <a:bodyPr/>
          <a:lstStyle/>
          <a:p>
            <a:endParaRPr lang="en-US" dirty="0"/>
          </a:p>
          <a:p>
            <a:endParaRPr lang="en-IN" dirty="0"/>
          </a:p>
          <a:p>
            <a:endParaRPr lang="en-IN" dirty="0"/>
          </a:p>
          <a:p>
            <a:endParaRPr lang="en-IN" dirty="0"/>
          </a:p>
          <a:p>
            <a:endParaRPr lang="en-IN" dirty="0"/>
          </a:p>
          <a:p>
            <a:endParaRPr lang="en-IN" dirty="0"/>
          </a:p>
          <a:p>
            <a:pPr marL="0" indent="0" algn="ctr">
              <a:buNone/>
            </a:pPr>
            <a:r>
              <a:rPr lang="en-IN" sz="6000" dirty="0"/>
              <a:t>THANK YOU</a:t>
            </a:r>
          </a:p>
        </p:txBody>
      </p:sp>
    </p:spTree>
    <p:extLst>
      <p:ext uri="{BB962C8B-B14F-4D97-AF65-F5344CB8AC3E}">
        <p14:creationId xmlns:p14="http://schemas.microsoft.com/office/powerpoint/2010/main" val="2572505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013C-4018-8946-0D3D-80024C8C5558}"/>
              </a:ext>
            </a:extLst>
          </p:cNvPr>
          <p:cNvSpPr>
            <a:spLocks noGrp="1"/>
          </p:cNvSpPr>
          <p:nvPr>
            <p:ph type="title"/>
          </p:nvPr>
        </p:nvSpPr>
        <p:spPr>
          <a:xfrm>
            <a:off x="516835" y="365126"/>
            <a:ext cx="10836965" cy="456510"/>
          </a:xfrm>
        </p:spPr>
        <p:txBody>
          <a:bodyPr>
            <a:normAutofit fontScale="90000"/>
          </a:bodyPr>
          <a:lstStyle/>
          <a:p>
            <a:r>
              <a:rPr lang="en-US" dirty="0"/>
              <a:t>How the process happens:-</a:t>
            </a:r>
            <a:endParaRPr lang="en-IN" dirty="0"/>
          </a:p>
        </p:txBody>
      </p:sp>
      <p:sp>
        <p:nvSpPr>
          <p:cNvPr id="3" name="Content Placeholder 2">
            <a:extLst>
              <a:ext uri="{FF2B5EF4-FFF2-40B4-BE49-F238E27FC236}">
                <a16:creationId xmlns:a16="http://schemas.microsoft.com/office/drawing/2014/main" id="{B7452D9C-00B4-1756-149F-A34F3F4DA017}"/>
              </a:ext>
            </a:extLst>
          </p:cNvPr>
          <p:cNvSpPr>
            <a:spLocks noGrp="1"/>
          </p:cNvSpPr>
          <p:nvPr>
            <p:ph idx="1"/>
          </p:nvPr>
        </p:nvSpPr>
        <p:spPr>
          <a:xfrm>
            <a:off x="649357" y="821636"/>
            <a:ext cx="10836965" cy="5817703"/>
          </a:xfrm>
        </p:spPr>
        <p:txBody>
          <a:bodyPr>
            <a:normAutofit fontScale="62500" lnSpcReduction="20000"/>
          </a:bodyPr>
          <a:lstStyle/>
          <a:p>
            <a:pPr algn="l"/>
            <a:r>
              <a:rPr lang="en-US" b="0" i="0" dirty="0">
                <a:solidFill>
                  <a:srgbClr val="374151"/>
                </a:solidFill>
                <a:effectLst/>
                <a:latin typeface="Söhne"/>
              </a:rPr>
              <a:t>The ETL (Extract, Transform, Load) process is a critical component of data integration and data warehousing. It involves the movement and manipulation of data from source systems to a target system, typically a data warehouse, for analysis and reporting.</a:t>
            </a:r>
          </a:p>
          <a:p>
            <a:pPr algn="l">
              <a:buFont typeface="+mj-lt"/>
              <a:buAutoNum type="arabicPeriod"/>
            </a:pPr>
            <a:r>
              <a:rPr lang="en-US" b="1" i="0" dirty="0">
                <a:solidFill>
                  <a:srgbClr val="374151"/>
                </a:solidFill>
                <a:effectLst/>
                <a:latin typeface="Söhne"/>
              </a:rPr>
              <a:t>Extraction (E)</a:t>
            </a:r>
            <a:r>
              <a:rPr lang="en-US" b="0" i="0" dirty="0">
                <a:solidFill>
                  <a:srgbClr val="374151"/>
                </a:solidFill>
                <a:effectLst/>
                <a:latin typeface="Söhne"/>
              </a:rPr>
              <a:t>:</a:t>
            </a:r>
          </a:p>
          <a:p>
            <a:pPr marL="742950" lvl="1" indent="-285750" algn="l">
              <a:buFont typeface="+mj-lt"/>
              <a:buAutoNum type="arabicPeriod"/>
            </a:pPr>
            <a:r>
              <a:rPr lang="en-US" sz="2800" b="1" i="0" dirty="0">
                <a:solidFill>
                  <a:srgbClr val="374151"/>
                </a:solidFill>
                <a:effectLst/>
                <a:latin typeface="Söhne"/>
              </a:rPr>
              <a:t>Identify Sources</a:t>
            </a:r>
            <a:r>
              <a:rPr lang="en-US" sz="2800" b="0" i="0" dirty="0">
                <a:solidFill>
                  <a:srgbClr val="374151"/>
                </a:solidFill>
                <a:effectLst/>
                <a:latin typeface="Söhne"/>
              </a:rPr>
              <a:t>: Determine the source systems from which data needs to be extracted. These sources can include databases, flat files, APIs, web services, and more.</a:t>
            </a:r>
          </a:p>
          <a:p>
            <a:pPr marL="742950" lvl="1" indent="-285750" algn="l">
              <a:buFont typeface="+mj-lt"/>
              <a:buAutoNum type="arabicPeriod"/>
            </a:pPr>
            <a:r>
              <a:rPr lang="en-US" sz="2800" b="1" i="0" dirty="0">
                <a:solidFill>
                  <a:srgbClr val="374151"/>
                </a:solidFill>
                <a:effectLst/>
                <a:latin typeface="Söhne"/>
              </a:rPr>
              <a:t>Data Extraction</a:t>
            </a:r>
            <a:r>
              <a:rPr lang="en-US" sz="2800" b="0" i="0" dirty="0">
                <a:solidFill>
                  <a:srgbClr val="374151"/>
                </a:solidFill>
                <a:effectLst/>
                <a:latin typeface="Söhne"/>
              </a:rPr>
              <a:t>: Extract data from the source systems. Depending on the source, this can be a one-time extraction or a regular, scheduled process.</a:t>
            </a:r>
          </a:p>
          <a:p>
            <a:pPr marL="742950" lvl="1" indent="-285750" algn="l">
              <a:buFont typeface="+mj-lt"/>
              <a:buAutoNum type="arabicPeriod"/>
            </a:pPr>
            <a:r>
              <a:rPr lang="en-US" sz="2800" b="1" i="0" dirty="0">
                <a:solidFill>
                  <a:srgbClr val="374151"/>
                </a:solidFill>
                <a:effectLst/>
                <a:latin typeface="Söhne"/>
              </a:rPr>
              <a:t>Change Data Capture (CDC)</a:t>
            </a:r>
            <a:r>
              <a:rPr lang="en-US" sz="2800" b="0" i="0" dirty="0">
                <a:solidFill>
                  <a:srgbClr val="374151"/>
                </a:solidFill>
                <a:effectLst/>
                <a:latin typeface="Söhne"/>
              </a:rPr>
              <a:t>: In some cases, only the changed or new data needs to be extracted since the last ETL run to minimize the amount of data transferred.</a:t>
            </a:r>
          </a:p>
          <a:p>
            <a:pPr algn="l">
              <a:buFont typeface="+mj-lt"/>
              <a:buAutoNum type="arabicPeriod"/>
            </a:pPr>
            <a:r>
              <a:rPr lang="en-US" b="1" i="0" dirty="0">
                <a:solidFill>
                  <a:srgbClr val="374151"/>
                </a:solidFill>
                <a:effectLst/>
                <a:latin typeface="Söhne"/>
              </a:rPr>
              <a:t>Transformation (T)</a:t>
            </a:r>
            <a:r>
              <a:rPr lang="en-US" b="0" i="0" dirty="0">
                <a:solidFill>
                  <a:srgbClr val="374151"/>
                </a:solidFill>
                <a:effectLst/>
                <a:latin typeface="Söhne"/>
              </a:rPr>
              <a:t>:</a:t>
            </a:r>
          </a:p>
          <a:p>
            <a:pPr marL="742950" lvl="1" indent="-285750" algn="l">
              <a:buFont typeface="+mj-lt"/>
              <a:buAutoNum type="arabicPeriod"/>
            </a:pPr>
            <a:r>
              <a:rPr lang="en-US" sz="2800" b="1" i="0" dirty="0">
                <a:solidFill>
                  <a:srgbClr val="374151"/>
                </a:solidFill>
                <a:effectLst/>
                <a:latin typeface="Söhne"/>
              </a:rPr>
              <a:t>Data Cleansing</a:t>
            </a:r>
            <a:r>
              <a:rPr lang="en-US" sz="2800" b="0" i="0" dirty="0">
                <a:solidFill>
                  <a:srgbClr val="374151"/>
                </a:solidFill>
                <a:effectLst/>
                <a:latin typeface="Söhne"/>
              </a:rPr>
              <a:t>: Cleanse the data to remove errors, inconsistencies, duplicates, and missing values. This step is essential for ensuring data quality.</a:t>
            </a:r>
          </a:p>
          <a:p>
            <a:pPr marL="742950" lvl="1" indent="-285750" algn="l">
              <a:buFont typeface="+mj-lt"/>
              <a:buAutoNum type="arabicPeriod"/>
            </a:pPr>
            <a:r>
              <a:rPr lang="en-US" sz="2800" b="1" i="0" dirty="0">
                <a:solidFill>
                  <a:srgbClr val="374151"/>
                </a:solidFill>
                <a:effectLst/>
                <a:latin typeface="Söhne"/>
              </a:rPr>
              <a:t>Data Mapping</a:t>
            </a:r>
            <a:r>
              <a:rPr lang="en-US" sz="2800" b="0" i="0" dirty="0">
                <a:solidFill>
                  <a:srgbClr val="374151"/>
                </a:solidFill>
                <a:effectLst/>
                <a:latin typeface="Söhne"/>
              </a:rPr>
              <a:t>: Map source data to the target data model. This involves defining how data from the source will be transformed and loaded into the target system.</a:t>
            </a:r>
          </a:p>
          <a:p>
            <a:pPr marL="742950" lvl="1" indent="-285750" algn="l">
              <a:buFont typeface="+mj-lt"/>
              <a:buAutoNum type="arabicPeriod"/>
            </a:pPr>
            <a:r>
              <a:rPr lang="en-US" sz="2800" b="1" i="0" dirty="0">
                <a:solidFill>
                  <a:srgbClr val="374151"/>
                </a:solidFill>
                <a:effectLst/>
                <a:latin typeface="Söhne"/>
              </a:rPr>
              <a:t>Data Transformation</a:t>
            </a:r>
            <a:r>
              <a:rPr lang="en-US" sz="2800" b="0" i="0" dirty="0">
                <a:solidFill>
                  <a:srgbClr val="374151"/>
                </a:solidFill>
                <a:effectLst/>
                <a:latin typeface="Söhne"/>
              </a:rPr>
              <a:t>: Apply various transformations to the data, such as filtering, sorting, aggregating, and joining datasets. You may also perform calculations or derive new columns during this stage.</a:t>
            </a:r>
          </a:p>
          <a:p>
            <a:pPr marL="742950" lvl="1" indent="-285750" algn="l">
              <a:buFont typeface="+mj-lt"/>
              <a:buAutoNum type="arabicPeriod"/>
            </a:pPr>
            <a:r>
              <a:rPr lang="en-US" sz="2800" b="1" i="0" dirty="0">
                <a:solidFill>
                  <a:srgbClr val="374151"/>
                </a:solidFill>
                <a:effectLst/>
                <a:latin typeface="Söhne"/>
              </a:rPr>
              <a:t>Data Enrichment</a:t>
            </a:r>
            <a:r>
              <a:rPr lang="en-US" sz="2800" b="0" i="0" dirty="0">
                <a:solidFill>
                  <a:srgbClr val="374151"/>
                </a:solidFill>
                <a:effectLst/>
                <a:latin typeface="Söhne"/>
              </a:rPr>
              <a:t>: Enhance the data by adding additional information from external sources or lookup tables.</a:t>
            </a:r>
          </a:p>
          <a:p>
            <a:pPr marL="742950" lvl="1" indent="-285750" algn="l">
              <a:buFont typeface="+mj-lt"/>
              <a:buAutoNum type="arabicPeriod"/>
            </a:pPr>
            <a:r>
              <a:rPr lang="en-US" sz="2800" b="1" i="0" dirty="0">
                <a:solidFill>
                  <a:srgbClr val="374151"/>
                </a:solidFill>
                <a:effectLst/>
                <a:latin typeface="Söhne"/>
              </a:rPr>
              <a:t>Data Validation</a:t>
            </a:r>
            <a:r>
              <a:rPr lang="en-US" sz="2800" b="0" i="0" dirty="0">
                <a:solidFill>
                  <a:srgbClr val="374151"/>
                </a:solidFill>
                <a:effectLst/>
                <a:latin typeface="Söhne"/>
              </a:rPr>
              <a:t>: Validate the transformed data to ensure it meets business rules and requirements.</a:t>
            </a:r>
          </a:p>
          <a:p>
            <a:endParaRPr lang="en-IN" dirty="0"/>
          </a:p>
        </p:txBody>
      </p:sp>
    </p:spTree>
    <p:extLst>
      <p:ext uri="{BB962C8B-B14F-4D97-AF65-F5344CB8AC3E}">
        <p14:creationId xmlns:p14="http://schemas.microsoft.com/office/powerpoint/2010/main" val="336938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7125E-6839-8B90-2E7D-DBC28465F5DA}"/>
              </a:ext>
            </a:extLst>
          </p:cNvPr>
          <p:cNvSpPr>
            <a:spLocks noGrp="1"/>
          </p:cNvSpPr>
          <p:nvPr>
            <p:ph idx="1"/>
          </p:nvPr>
        </p:nvSpPr>
        <p:spPr>
          <a:xfrm>
            <a:off x="424070" y="265043"/>
            <a:ext cx="10929730" cy="6069496"/>
          </a:xfrm>
        </p:spPr>
        <p:txBody>
          <a:bodyPr>
            <a:normAutofit/>
          </a:bodyPr>
          <a:lstStyle/>
          <a:p>
            <a:pPr marL="0" indent="0" algn="l">
              <a:buNone/>
            </a:pPr>
            <a:r>
              <a:rPr lang="en-US" b="1" i="0" dirty="0">
                <a:solidFill>
                  <a:srgbClr val="374151"/>
                </a:solidFill>
                <a:effectLst/>
                <a:latin typeface="Söhne"/>
              </a:rPr>
              <a:t>3.Load (L)</a:t>
            </a:r>
            <a:r>
              <a:rPr lang="en-US" b="0" i="0" dirty="0">
                <a:solidFill>
                  <a:srgbClr val="374151"/>
                </a:solidFill>
                <a:effectLst/>
                <a:latin typeface="Söhne"/>
              </a:rPr>
              <a:t>:</a:t>
            </a:r>
          </a:p>
          <a:p>
            <a:pPr marL="742950" lvl="1" indent="-285750" algn="l">
              <a:buFont typeface="+mj-lt"/>
              <a:buAutoNum type="arabicPeriod"/>
            </a:pPr>
            <a:r>
              <a:rPr lang="en-US" b="1" i="0" dirty="0">
                <a:solidFill>
                  <a:srgbClr val="374151"/>
                </a:solidFill>
                <a:effectLst/>
                <a:latin typeface="Söhne"/>
              </a:rPr>
              <a:t>Data Staging</a:t>
            </a:r>
            <a:r>
              <a:rPr lang="en-US" b="0" i="0" dirty="0">
                <a:solidFill>
                  <a:srgbClr val="374151"/>
                </a:solidFill>
                <a:effectLst/>
                <a:latin typeface="Söhne"/>
              </a:rPr>
              <a:t>: Load the transformed data into a staging area. This is an intermediate storage location where the data is temporarily stored before being loaded into the target system. Staging helps in data validation and ensures that only clean data is moved to the target.</a:t>
            </a:r>
          </a:p>
          <a:p>
            <a:pPr marL="742950" lvl="1" indent="-285750" algn="l">
              <a:buFont typeface="+mj-lt"/>
              <a:buAutoNum type="arabicPeriod"/>
            </a:pPr>
            <a:r>
              <a:rPr lang="en-US" b="1" i="0" dirty="0">
                <a:solidFill>
                  <a:srgbClr val="374151"/>
                </a:solidFill>
                <a:effectLst/>
                <a:latin typeface="Söhne"/>
              </a:rPr>
              <a:t>Data Loading</a:t>
            </a:r>
            <a:r>
              <a:rPr lang="en-US" b="0" i="0" dirty="0">
                <a:solidFill>
                  <a:srgbClr val="374151"/>
                </a:solidFill>
                <a:effectLst/>
                <a:latin typeface="Söhne"/>
              </a:rPr>
              <a:t>: Load the data from the staging area into the target data warehouse or data mart. This can be done using batch processing or real-time streaming, depending on the requirements.</a:t>
            </a:r>
          </a:p>
          <a:p>
            <a:pPr marL="742950" lvl="1" indent="-285750" algn="l">
              <a:buFont typeface="+mj-lt"/>
              <a:buAutoNum type="arabicPeriod"/>
            </a:pPr>
            <a:r>
              <a:rPr lang="en-US" b="1" i="0" dirty="0">
                <a:solidFill>
                  <a:srgbClr val="374151"/>
                </a:solidFill>
                <a:effectLst/>
                <a:latin typeface="Söhne"/>
              </a:rPr>
              <a:t>Indexes and Constraints</a:t>
            </a:r>
            <a:r>
              <a:rPr lang="en-US" b="0" i="0" dirty="0">
                <a:solidFill>
                  <a:srgbClr val="374151"/>
                </a:solidFill>
                <a:effectLst/>
                <a:latin typeface="Söhne"/>
              </a:rPr>
              <a:t>: Create indexes and enforce constraints on the data in the target system to optimize query performance and maintain data integrity.</a:t>
            </a:r>
          </a:p>
          <a:p>
            <a:pPr marL="742950" lvl="1" indent="-285750" algn="l">
              <a:buFont typeface="+mj-lt"/>
              <a:buAutoNum type="arabicPeriod"/>
            </a:pPr>
            <a:r>
              <a:rPr lang="en-US" b="1" i="0" dirty="0">
                <a:solidFill>
                  <a:srgbClr val="374151"/>
                </a:solidFill>
                <a:effectLst/>
                <a:latin typeface="Söhne"/>
              </a:rPr>
              <a:t>Historical Data</a:t>
            </a:r>
            <a:r>
              <a:rPr lang="en-US" b="0" i="0" dirty="0">
                <a:solidFill>
                  <a:srgbClr val="374151"/>
                </a:solidFill>
                <a:effectLst/>
                <a:latin typeface="Söhne"/>
              </a:rPr>
              <a:t>: In some cases, historical data is preserved to enable trend analysis and historical reporting. This may involve handling slowly changing dimensions (SCDs) and managing historical records.</a:t>
            </a:r>
          </a:p>
          <a:p>
            <a:pPr marL="0" indent="0" algn="l">
              <a:buNone/>
            </a:pPr>
            <a:r>
              <a:rPr lang="en-US" b="1" i="0" dirty="0">
                <a:solidFill>
                  <a:srgbClr val="374151"/>
                </a:solidFill>
                <a:effectLst/>
                <a:latin typeface="Söhne"/>
              </a:rPr>
              <a:t>4.Monitoring and Maintenance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Implement monitoring and logging to track the ETL process's performance, errors, and data quality issues.</a:t>
            </a:r>
          </a:p>
          <a:p>
            <a:pPr marL="742950" lvl="1" indent="-285750" algn="l">
              <a:buFont typeface="+mj-lt"/>
              <a:buAutoNum type="arabicPeriod"/>
            </a:pPr>
            <a:r>
              <a:rPr lang="en-US" b="0" i="0" dirty="0">
                <a:solidFill>
                  <a:srgbClr val="374151"/>
                </a:solidFill>
                <a:effectLst/>
                <a:latin typeface="Söhne"/>
              </a:rPr>
              <a:t>Schedule ETL jobs to run at appropriate intervals (e.g., daily, hourly) or trigger them in response to real-time events.</a:t>
            </a:r>
          </a:p>
          <a:p>
            <a:pPr marL="742950" lvl="1" indent="-285750" algn="l">
              <a:buFont typeface="+mj-lt"/>
              <a:buAutoNum type="arabicPeriod"/>
            </a:pPr>
            <a:r>
              <a:rPr lang="en-US" b="0" i="0" dirty="0">
                <a:solidFill>
                  <a:srgbClr val="374151"/>
                </a:solidFill>
                <a:effectLst/>
                <a:latin typeface="Söhne"/>
              </a:rPr>
              <a:t>Implement error handling and notifications to alert stakeholders in case of ETL failures or data quality issues.</a:t>
            </a:r>
          </a:p>
          <a:p>
            <a:pPr marL="742950" lvl="1" indent="-285750" algn="l">
              <a:buFont typeface="+mj-lt"/>
              <a:buAutoNum type="arabicPeriod"/>
            </a:pPr>
            <a:r>
              <a:rPr lang="en-US" b="0" i="0" dirty="0">
                <a:solidFill>
                  <a:srgbClr val="374151"/>
                </a:solidFill>
                <a:effectLst/>
                <a:latin typeface="Söhne"/>
              </a:rPr>
              <a:t>Periodically review and update the ETL process to accommodate changes in source systems, business requirements, or data volumes.</a:t>
            </a:r>
          </a:p>
          <a:p>
            <a:pPr marL="0" indent="0">
              <a:buNone/>
            </a:pPr>
            <a:endParaRPr lang="en-IN" dirty="0"/>
          </a:p>
        </p:txBody>
      </p:sp>
    </p:spTree>
    <p:extLst>
      <p:ext uri="{BB962C8B-B14F-4D97-AF65-F5344CB8AC3E}">
        <p14:creationId xmlns:p14="http://schemas.microsoft.com/office/powerpoint/2010/main" val="3561777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406BD-713C-3DC4-EE85-866F6D24B050}"/>
              </a:ext>
            </a:extLst>
          </p:cNvPr>
          <p:cNvSpPr>
            <a:spLocks noGrp="1"/>
          </p:cNvSpPr>
          <p:nvPr>
            <p:ph type="title"/>
          </p:nvPr>
        </p:nvSpPr>
        <p:spPr>
          <a:xfrm>
            <a:off x="569843" y="365126"/>
            <a:ext cx="10783957" cy="483014"/>
          </a:xfrm>
        </p:spPr>
        <p:txBody>
          <a:bodyPr>
            <a:normAutofit fontScale="90000"/>
          </a:bodyPr>
          <a:lstStyle/>
          <a:p>
            <a:r>
              <a:rPr lang="en-US" dirty="0"/>
              <a:t>Tools used in ETL process:-</a:t>
            </a:r>
            <a:endParaRPr lang="en-IN" dirty="0"/>
          </a:p>
        </p:txBody>
      </p:sp>
      <p:sp>
        <p:nvSpPr>
          <p:cNvPr id="3" name="Content Placeholder 2">
            <a:extLst>
              <a:ext uri="{FF2B5EF4-FFF2-40B4-BE49-F238E27FC236}">
                <a16:creationId xmlns:a16="http://schemas.microsoft.com/office/drawing/2014/main" id="{11D7A54A-9845-700D-B0B4-1DB6E4239D12}"/>
              </a:ext>
            </a:extLst>
          </p:cNvPr>
          <p:cNvSpPr>
            <a:spLocks noGrp="1"/>
          </p:cNvSpPr>
          <p:nvPr>
            <p:ph idx="1"/>
          </p:nvPr>
        </p:nvSpPr>
        <p:spPr>
          <a:xfrm>
            <a:off x="569843" y="1073426"/>
            <a:ext cx="10783957" cy="5605670"/>
          </a:xfrm>
        </p:spPr>
        <p:txBody>
          <a:bodyPr>
            <a:normAutofit/>
          </a:bodyPr>
          <a:lstStyle/>
          <a:p>
            <a:pPr marL="0" indent="0">
              <a:buNone/>
            </a:pPr>
            <a:r>
              <a:rPr lang="en-IN" b="1" i="0" dirty="0">
                <a:effectLst/>
                <a:latin typeface="Söhne"/>
              </a:rPr>
              <a:t>1.Extraction Tools</a:t>
            </a:r>
            <a:r>
              <a:rPr lang="en-IN" b="0" i="0" dirty="0">
                <a:solidFill>
                  <a:srgbClr val="374151"/>
                </a:solidFill>
                <a:effectLst/>
                <a:latin typeface="Söhne"/>
              </a:rPr>
              <a:t>:</a:t>
            </a:r>
            <a:endParaRPr lang="en-IN" b="1" i="0" dirty="0">
              <a:effectLst/>
              <a:latin typeface="Söhne"/>
            </a:endParaRPr>
          </a:p>
          <a:p>
            <a:pPr marL="0" indent="0">
              <a:buNone/>
            </a:pPr>
            <a:r>
              <a:rPr lang="en-IN" b="1" i="0" dirty="0">
                <a:effectLst/>
                <a:latin typeface="Söhne"/>
              </a:rPr>
              <a:t>-Apache </a:t>
            </a:r>
            <a:r>
              <a:rPr lang="en-IN" b="1" i="0" dirty="0" err="1">
                <a:effectLst/>
                <a:latin typeface="Söhne"/>
              </a:rPr>
              <a:t>Nifi</a:t>
            </a:r>
            <a:endParaRPr lang="en-IN" b="1" i="0" dirty="0">
              <a:effectLst/>
              <a:latin typeface="Söhne"/>
            </a:endParaRPr>
          </a:p>
          <a:p>
            <a:pPr marL="0" indent="0">
              <a:buNone/>
            </a:pPr>
            <a:r>
              <a:rPr lang="en-IN" b="1" i="0" dirty="0">
                <a:effectLst/>
                <a:latin typeface="Söhne"/>
              </a:rPr>
              <a:t>-Talend</a:t>
            </a:r>
          </a:p>
          <a:p>
            <a:pPr marL="0" indent="0">
              <a:buNone/>
            </a:pPr>
            <a:r>
              <a:rPr lang="en-IN" b="1" i="0" dirty="0">
                <a:effectLst/>
                <a:latin typeface="Söhne"/>
              </a:rPr>
              <a:t>-Informatica PowerCenter</a:t>
            </a:r>
          </a:p>
          <a:p>
            <a:pPr marL="0" indent="0">
              <a:buNone/>
            </a:pPr>
            <a:r>
              <a:rPr lang="en-IN" b="1" i="0" dirty="0">
                <a:effectLst/>
                <a:latin typeface="Söhne"/>
              </a:rPr>
              <a:t>-Microsoft SQL Server Integration Services (SSIS)</a:t>
            </a:r>
            <a:endParaRPr lang="en-IN" b="1" dirty="0">
              <a:latin typeface="Söhne"/>
            </a:endParaRPr>
          </a:p>
          <a:p>
            <a:pPr marL="0" indent="0">
              <a:buNone/>
            </a:pPr>
            <a:r>
              <a:rPr lang="en-IN" b="1" i="0" dirty="0">
                <a:effectLst/>
                <a:latin typeface="Söhne"/>
              </a:rPr>
              <a:t>-Apache Sqoop</a:t>
            </a:r>
          </a:p>
          <a:p>
            <a:pPr marL="0" indent="0">
              <a:buNone/>
            </a:pPr>
            <a:r>
              <a:rPr lang="en-IN" b="1" i="0" dirty="0">
                <a:effectLst/>
                <a:latin typeface="Söhne"/>
              </a:rPr>
              <a:t>-Custom Scripts</a:t>
            </a:r>
            <a:endParaRPr lang="en-IN" b="1" dirty="0">
              <a:latin typeface="Söhne"/>
            </a:endParaRPr>
          </a:p>
          <a:p>
            <a:pPr marL="0" indent="0">
              <a:buNone/>
            </a:pPr>
            <a:r>
              <a:rPr lang="en-IN" b="1" i="0" dirty="0">
                <a:effectLst/>
                <a:latin typeface="Söhne"/>
              </a:rPr>
              <a:t>2.Transformation Tools</a:t>
            </a:r>
            <a:r>
              <a:rPr lang="en-IN" b="0" i="0" dirty="0">
                <a:solidFill>
                  <a:srgbClr val="374151"/>
                </a:solidFill>
                <a:effectLst/>
                <a:latin typeface="Söhne"/>
              </a:rPr>
              <a:t>:</a:t>
            </a:r>
          </a:p>
          <a:p>
            <a:pPr marL="0" indent="0">
              <a:buNone/>
            </a:pPr>
            <a:r>
              <a:rPr lang="en-IN" b="1" i="0" dirty="0">
                <a:effectLst/>
                <a:latin typeface="Söhne"/>
              </a:rPr>
              <a:t>-Apache Spark</a:t>
            </a:r>
          </a:p>
          <a:p>
            <a:pPr marL="0" indent="0">
              <a:buNone/>
            </a:pPr>
            <a:r>
              <a:rPr lang="en-IN" b="1" dirty="0">
                <a:latin typeface="Söhne"/>
              </a:rPr>
              <a:t>-</a:t>
            </a:r>
            <a:r>
              <a:rPr lang="en-IN" b="1" i="0" dirty="0">
                <a:effectLst/>
                <a:latin typeface="Söhne"/>
              </a:rPr>
              <a:t>Apache Hadoop MapReduce</a:t>
            </a:r>
            <a:endParaRPr lang="en-IN" dirty="0">
              <a:solidFill>
                <a:srgbClr val="374151"/>
              </a:solidFill>
              <a:latin typeface="Söhne"/>
            </a:endParaRPr>
          </a:p>
          <a:p>
            <a:pPr marL="0" indent="0">
              <a:buNone/>
            </a:pPr>
            <a:r>
              <a:rPr lang="en-IN" b="1" i="0" dirty="0">
                <a:solidFill>
                  <a:srgbClr val="374151"/>
                </a:solidFill>
                <a:effectLst/>
                <a:latin typeface="Söhne"/>
              </a:rPr>
              <a:t>-</a:t>
            </a:r>
            <a:r>
              <a:rPr lang="en-US" b="1" i="0" dirty="0">
                <a:effectLst/>
                <a:latin typeface="Söhne"/>
              </a:rPr>
              <a:t>Pentaho Kettle (now known as Hitachi Vantara Pentaho)</a:t>
            </a:r>
            <a:endParaRPr lang="en-IN" b="1" i="0" dirty="0">
              <a:effectLst/>
              <a:latin typeface="Söhne"/>
            </a:endParaRPr>
          </a:p>
          <a:p>
            <a:pPr marL="0" indent="0">
              <a:buNone/>
            </a:pPr>
            <a:endParaRPr lang="en-IN" dirty="0"/>
          </a:p>
        </p:txBody>
      </p:sp>
    </p:spTree>
    <p:extLst>
      <p:ext uri="{BB962C8B-B14F-4D97-AF65-F5344CB8AC3E}">
        <p14:creationId xmlns:p14="http://schemas.microsoft.com/office/powerpoint/2010/main" val="88362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35410C-F2EE-7BD6-1B18-4FA223F7AB7D}"/>
              </a:ext>
            </a:extLst>
          </p:cNvPr>
          <p:cNvSpPr>
            <a:spLocks noGrp="1"/>
          </p:cNvSpPr>
          <p:nvPr>
            <p:ph idx="1"/>
          </p:nvPr>
        </p:nvSpPr>
        <p:spPr>
          <a:xfrm>
            <a:off x="556591" y="278296"/>
            <a:ext cx="10797209" cy="5898667"/>
          </a:xfrm>
        </p:spPr>
        <p:txBody>
          <a:bodyPr/>
          <a:lstStyle/>
          <a:p>
            <a:pPr marL="0" indent="0">
              <a:buNone/>
            </a:pPr>
            <a:r>
              <a:rPr lang="en-US" dirty="0"/>
              <a:t>-</a:t>
            </a:r>
            <a:r>
              <a:rPr lang="en-IN" b="1" i="0" dirty="0">
                <a:effectLst/>
                <a:latin typeface="Söhne"/>
              </a:rPr>
              <a:t>SQL</a:t>
            </a:r>
            <a:endParaRPr lang="en-US" b="1" i="0" dirty="0">
              <a:effectLst/>
              <a:latin typeface="Söhne"/>
            </a:endParaRPr>
          </a:p>
          <a:p>
            <a:pPr marL="0" indent="0">
              <a:buNone/>
            </a:pPr>
            <a:r>
              <a:rPr lang="en-US" b="1" dirty="0">
                <a:latin typeface="Söhne"/>
              </a:rPr>
              <a:t>-</a:t>
            </a:r>
            <a:r>
              <a:rPr lang="en-IN" b="1" i="0" dirty="0">
                <a:effectLst/>
                <a:latin typeface="Söhne"/>
              </a:rPr>
              <a:t>Custom Code</a:t>
            </a:r>
            <a:endParaRPr lang="en-IN" dirty="0">
              <a:solidFill>
                <a:srgbClr val="374151"/>
              </a:solidFill>
              <a:latin typeface="Söhne"/>
            </a:endParaRPr>
          </a:p>
          <a:p>
            <a:pPr marL="0" indent="0" algn="l">
              <a:buNone/>
            </a:pPr>
            <a:r>
              <a:rPr lang="en-IN" dirty="0">
                <a:solidFill>
                  <a:srgbClr val="374151"/>
                </a:solidFill>
                <a:latin typeface="Söhne"/>
              </a:rPr>
              <a:t>3.</a:t>
            </a:r>
            <a:r>
              <a:rPr lang="en-IN" b="1" i="0" dirty="0">
                <a:solidFill>
                  <a:srgbClr val="374151"/>
                </a:solidFill>
                <a:effectLst/>
                <a:latin typeface="Söhne"/>
              </a:rPr>
              <a:t>Loading Tools</a:t>
            </a:r>
            <a:r>
              <a:rPr lang="en-IN" b="0" i="0" dirty="0">
                <a:solidFill>
                  <a:srgbClr val="374151"/>
                </a:solidFill>
                <a:effectLst/>
                <a:latin typeface="Söhne"/>
              </a:rPr>
              <a:t>:</a:t>
            </a:r>
          </a:p>
          <a:p>
            <a:pPr marL="0" indent="0" algn="l">
              <a:buNone/>
            </a:pPr>
            <a:r>
              <a:rPr lang="en-IN" dirty="0">
                <a:solidFill>
                  <a:srgbClr val="374151"/>
                </a:solidFill>
                <a:latin typeface="Söhne"/>
              </a:rPr>
              <a:t>-</a:t>
            </a:r>
            <a:r>
              <a:rPr lang="en-IN" b="1" i="0" dirty="0">
                <a:effectLst/>
                <a:latin typeface="Söhne"/>
              </a:rPr>
              <a:t>Amazon Redshift</a:t>
            </a:r>
            <a:endParaRPr lang="en-IN" dirty="0">
              <a:solidFill>
                <a:srgbClr val="374151"/>
              </a:solidFill>
              <a:latin typeface="Söhne"/>
            </a:endParaRPr>
          </a:p>
          <a:p>
            <a:pPr marL="0" indent="0" algn="l">
              <a:buNone/>
            </a:pPr>
            <a:r>
              <a:rPr lang="en-IN" b="0" i="0" dirty="0">
                <a:solidFill>
                  <a:srgbClr val="374151"/>
                </a:solidFill>
                <a:effectLst/>
                <a:latin typeface="Söhne"/>
              </a:rPr>
              <a:t>-</a:t>
            </a:r>
            <a:r>
              <a:rPr lang="en-IN" b="1" i="0" dirty="0">
                <a:effectLst/>
                <a:latin typeface="Söhne"/>
              </a:rPr>
              <a:t>Google </a:t>
            </a:r>
            <a:r>
              <a:rPr lang="en-IN" b="1" i="0" dirty="0" err="1">
                <a:effectLst/>
                <a:latin typeface="Söhne"/>
              </a:rPr>
              <a:t>BigQuery</a:t>
            </a:r>
            <a:endParaRPr lang="en-IN" b="1" i="0" dirty="0">
              <a:solidFill>
                <a:srgbClr val="374151"/>
              </a:solidFill>
              <a:effectLst/>
              <a:latin typeface="Söhne"/>
            </a:endParaRPr>
          </a:p>
          <a:p>
            <a:pPr marL="0" indent="0" algn="l">
              <a:buNone/>
            </a:pPr>
            <a:r>
              <a:rPr lang="en-IN" b="1" dirty="0">
                <a:solidFill>
                  <a:srgbClr val="374151"/>
                </a:solidFill>
                <a:latin typeface="Söhne"/>
              </a:rPr>
              <a:t>-</a:t>
            </a:r>
            <a:r>
              <a:rPr lang="en-IN" b="1" i="0" dirty="0">
                <a:effectLst/>
                <a:latin typeface="Söhne"/>
              </a:rPr>
              <a:t>Snowflake</a:t>
            </a:r>
            <a:endParaRPr lang="en-IN" b="1" i="0" dirty="0">
              <a:solidFill>
                <a:srgbClr val="374151"/>
              </a:solidFill>
              <a:effectLst/>
              <a:latin typeface="Söhne"/>
            </a:endParaRPr>
          </a:p>
          <a:p>
            <a:pPr marL="0" indent="0" algn="l">
              <a:buNone/>
            </a:pPr>
            <a:r>
              <a:rPr lang="en-IN" b="1" dirty="0">
                <a:solidFill>
                  <a:srgbClr val="374151"/>
                </a:solidFill>
                <a:latin typeface="Söhne"/>
              </a:rPr>
              <a:t>-</a:t>
            </a:r>
            <a:r>
              <a:rPr lang="en-IN" b="1" i="0" dirty="0">
                <a:effectLst/>
                <a:latin typeface="Söhne"/>
              </a:rPr>
              <a:t>Microsoft Azure Data Factory</a:t>
            </a:r>
            <a:endParaRPr lang="en-IN" b="1" dirty="0">
              <a:solidFill>
                <a:srgbClr val="374151"/>
              </a:solidFill>
              <a:latin typeface="Söhne"/>
            </a:endParaRPr>
          </a:p>
          <a:p>
            <a:pPr marL="0" indent="0" algn="l">
              <a:buNone/>
            </a:pPr>
            <a:r>
              <a:rPr lang="en-IN" b="1" i="0" dirty="0">
                <a:solidFill>
                  <a:srgbClr val="374151"/>
                </a:solidFill>
                <a:effectLst/>
                <a:latin typeface="Söhne"/>
              </a:rPr>
              <a:t>-</a:t>
            </a:r>
            <a:r>
              <a:rPr lang="en-IN" b="1" i="0" dirty="0">
                <a:effectLst/>
                <a:latin typeface="Söhne"/>
              </a:rPr>
              <a:t>Apache </a:t>
            </a:r>
            <a:r>
              <a:rPr lang="en-IN" b="1" i="0" dirty="0" err="1">
                <a:effectLst/>
                <a:latin typeface="Söhne"/>
              </a:rPr>
              <a:t>Nif</a:t>
            </a:r>
            <a:r>
              <a:rPr lang="en-IN" b="1" i="0" dirty="0" err="1">
                <a:solidFill>
                  <a:srgbClr val="374151"/>
                </a:solidFill>
                <a:effectLst/>
                <a:latin typeface="Söhne"/>
              </a:rPr>
              <a:t>i</a:t>
            </a:r>
            <a:endParaRPr lang="en-IN" b="1" i="0" dirty="0">
              <a:solidFill>
                <a:srgbClr val="374151"/>
              </a:solidFill>
              <a:effectLst/>
              <a:latin typeface="Söhne"/>
            </a:endParaRPr>
          </a:p>
          <a:p>
            <a:pPr marL="0" indent="0" algn="l">
              <a:buNone/>
            </a:pPr>
            <a:r>
              <a:rPr lang="en-IN" b="1" dirty="0">
                <a:solidFill>
                  <a:srgbClr val="374151"/>
                </a:solidFill>
                <a:latin typeface="Söhne"/>
              </a:rPr>
              <a:t>-</a:t>
            </a:r>
            <a:r>
              <a:rPr lang="en-IN" b="1" i="0" dirty="0">
                <a:effectLst/>
                <a:latin typeface="Söhne"/>
              </a:rPr>
              <a:t>Custom Scripts</a:t>
            </a:r>
            <a:endParaRPr lang="en-IN" b="0" i="0" dirty="0">
              <a:solidFill>
                <a:srgbClr val="374151"/>
              </a:solidFill>
              <a:effectLst/>
              <a:latin typeface="Söhne"/>
            </a:endParaRPr>
          </a:p>
          <a:p>
            <a:pPr marL="0" indent="0">
              <a:buNone/>
            </a:pPr>
            <a:endParaRPr lang="en-IN" dirty="0"/>
          </a:p>
        </p:txBody>
      </p:sp>
    </p:spTree>
    <p:extLst>
      <p:ext uri="{BB962C8B-B14F-4D97-AF65-F5344CB8AC3E}">
        <p14:creationId xmlns:p14="http://schemas.microsoft.com/office/powerpoint/2010/main" val="198753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6AE5-1925-7111-81B6-280432209DFA}"/>
              </a:ext>
            </a:extLst>
          </p:cNvPr>
          <p:cNvSpPr>
            <a:spLocks noGrp="1"/>
          </p:cNvSpPr>
          <p:nvPr>
            <p:ph type="title"/>
          </p:nvPr>
        </p:nvSpPr>
        <p:spPr>
          <a:xfrm>
            <a:off x="569843" y="365125"/>
            <a:ext cx="10783957" cy="416753"/>
          </a:xfrm>
        </p:spPr>
        <p:txBody>
          <a:bodyPr>
            <a:normAutofit fontScale="90000"/>
          </a:bodyPr>
          <a:lstStyle/>
          <a:p>
            <a:r>
              <a:rPr lang="en-US" dirty="0"/>
              <a:t>Real time example:-</a:t>
            </a:r>
            <a:endParaRPr lang="en-IN" dirty="0"/>
          </a:p>
        </p:txBody>
      </p:sp>
      <p:sp>
        <p:nvSpPr>
          <p:cNvPr id="3" name="Content Placeholder 2">
            <a:extLst>
              <a:ext uri="{FF2B5EF4-FFF2-40B4-BE49-F238E27FC236}">
                <a16:creationId xmlns:a16="http://schemas.microsoft.com/office/drawing/2014/main" id="{F120244F-0918-711A-597D-0E61BF39BC6C}"/>
              </a:ext>
            </a:extLst>
          </p:cNvPr>
          <p:cNvSpPr>
            <a:spLocks noGrp="1"/>
          </p:cNvSpPr>
          <p:nvPr>
            <p:ph idx="1"/>
          </p:nvPr>
        </p:nvSpPr>
        <p:spPr>
          <a:xfrm>
            <a:off x="569843" y="874643"/>
            <a:ext cx="10783957" cy="5618232"/>
          </a:xfrm>
        </p:spPr>
        <p:txBody>
          <a:bodyPr>
            <a:normAutofit lnSpcReduction="10000"/>
          </a:bodyPr>
          <a:lstStyle/>
          <a:p>
            <a:pPr marL="0" indent="0">
              <a:buNone/>
            </a:pPr>
            <a:r>
              <a:rPr lang="en-US" dirty="0"/>
              <a:t>SCENARIO:-</a:t>
            </a:r>
          </a:p>
          <a:p>
            <a:pPr marL="0" indent="0">
              <a:buNone/>
            </a:pPr>
            <a:r>
              <a:rPr lang="en-US" b="0" i="0" dirty="0">
                <a:solidFill>
                  <a:srgbClr val="374151"/>
                </a:solidFill>
                <a:effectLst/>
                <a:latin typeface="Söhne"/>
              </a:rPr>
              <a:t> Here the ETL process is done for an ECOMMERCE company</a:t>
            </a:r>
          </a:p>
          <a:p>
            <a:pPr marL="0" indent="0" algn="l">
              <a:buNone/>
            </a:pPr>
            <a:r>
              <a:rPr lang="en-US" b="1" dirty="0">
                <a:solidFill>
                  <a:srgbClr val="374151"/>
                </a:solidFill>
                <a:latin typeface="Söhne"/>
              </a:rPr>
              <a:t>S</a:t>
            </a:r>
            <a:r>
              <a:rPr lang="en-US" b="1" i="0" dirty="0">
                <a:solidFill>
                  <a:srgbClr val="374151"/>
                </a:solidFill>
                <a:effectLst/>
                <a:latin typeface="Söhne"/>
              </a:rPr>
              <a:t>tep 1: Extraction</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Identify Sources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Data from </a:t>
            </a:r>
            <a:r>
              <a:rPr lang="en-US" b="0" i="0" dirty="0" err="1">
                <a:solidFill>
                  <a:srgbClr val="374151"/>
                </a:solidFill>
                <a:effectLst/>
                <a:latin typeface="Söhne"/>
              </a:rPr>
              <a:t>Ecomm</a:t>
            </a:r>
            <a:r>
              <a:rPr lang="en-US" b="0" i="0" dirty="0">
                <a:solidFill>
                  <a:srgbClr val="374151"/>
                </a:solidFill>
                <a:effectLst/>
                <a:latin typeface="Söhne"/>
              </a:rPr>
              <a:t> online store database.</a:t>
            </a:r>
          </a:p>
          <a:p>
            <a:pPr marL="742950" lvl="1" indent="-285750" algn="l">
              <a:buFont typeface="+mj-lt"/>
              <a:buAutoNum type="arabicPeriod"/>
            </a:pPr>
            <a:r>
              <a:rPr lang="en-US" b="0" i="0" dirty="0">
                <a:solidFill>
                  <a:srgbClr val="374151"/>
                </a:solidFill>
                <a:effectLst/>
                <a:latin typeface="Söhne"/>
              </a:rPr>
              <a:t>Data from physical retail stores.</a:t>
            </a:r>
          </a:p>
          <a:p>
            <a:pPr marL="742950" lvl="1" indent="-285750" algn="l">
              <a:buFont typeface="+mj-lt"/>
              <a:buAutoNum type="arabicPeriod"/>
            </a:pPr>
            <a:r>
              <a:rPr lang="en-US" b="0" i="0" dirty="0">
                <a:solidFill>
                  <a:srgbClr val="374151"/>
                </a:solidFill>
                <a:effectLst/>
                <a:latin typeface="Söhne"/>
              </a:rPr>
              <a:t>Data from external suppliers.</a:t>
            </a:r>
          </a:p>
          <a:p>
            <a:pPr algn="l">
              <a:buFont typeface="+mj-lt"/>
              <a:buAutoNum type="arabicPeriod"/>
            </a:pPr>
            <a:r>
              <a:rPr lang="en-US" b="1" i="0" dirty="0">
                <a:solidFill>
                  <a:srgbClr val="374151"/>
                </a:solidFill>
                <a:effectLst/>
                <a:latin typeface="Söhne"/>
              </a:rPr>
              <a:t>Data Extraction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Extract daily sales data from the online store's relational database using SQL queries.</a:t>
            </a:r>
          </a:p>
          <a:p>
            <a:pPr marL="742950" lvl="1" indent="-285750" algn="l">
              <a:buFont typeface="+mj-lt"/>
              <a:buAutoNum type="arabicPeriod"/>
            </a:pPr>
            <a:r>
              <a:rPr lang="en-US" b="0" i="0" dirty="0">
                <a:solidFill>
                  <a:srgbClr val="374151"/>
                </a:solidFill>
                <a:effectLst/>
                <a:latin typeface="Söhne"/>
              </a:rPr>
              <a:t>Collect sales data from physical retail stores by exporting CSV files from their point-of-sale systems.</a:t>
            </a:r>
          </a:p>
          <a:p>
            <a:pPr marL="742950" lvl="1" indent="-285750" algn="l">
              <a:buFont typeface="+mj-lt"/>
              <a:buAutoNum type="arabicPeriod"/>
            </a:pPr>
            <a:r>
              <a:rPr lang="en-US" b="0" i="0" dirty="0">
                <a:solidFill>
                  <a:srgbClr val="374151"/>
                </a:solidFill>
                <a:effectLst/>
                <a:latin typeface="Söhne"/>
              </a:rPr>
              <a:t>Receive daily sales reports from external suppliers via FTP (File Transfer Protocol).</a:t>
            </a:r>
          </a:p>
          <a:p>
            <a:pPr algn="l">
              <a:buFont typeface="+mj-lt"/>
              <a:buAutoNum type="arabicPeriod"/>
            </a:pPr>
            <a:r>
              <a:rPr lang="en-US" b="1" i="0" dirty="0">
                <a:solidFill>
                  <a:srgbClr val="374151"/>
                </a:solidFill>
                <a:effectLst/>
                <a:latin typeface="Söhne"/>
              </a:rPr>
              <a:t>Change Data Capture (CDC)</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For the online store, use CDC to only extract new orders and updates to existing orders since the last extraction.</a:t>
            </a:r>
          </a:p>
          <a:p>
            <a:pPr marL="742950" lvl="1" indent="-285750" algn="l">
              <a:buFont typeface="+mj-lt"/>
              <a:buAutoNum type="arabicPeriod"/>
            </a:pPr>
            <a:r>
              <a:rPr lang="en-US" b="0" i="0" dirty="0">
                <a:solidFill>
                  <a:srgbClr val="374151"/>
                </a:solidFill>
                <a:effectLst/>
                <a:latin typeface="Söhne"/>
              </a:rPr>
              <a:t>For physical stores and external suppliers, the entire daily dataset is extracted</a:t>
            </a:r>
          </a:p>
          <a:p>
            <a:pPr marL="0" indent="0">
              <a:buNone/>
            </a:pPr>
            <a:r>
              <a:rPr lang="en-US" b="0" i="0" dirty="0">
                <a:solidFill>
                  <a:srgbClr val="374151"/>
                </a:solidFill>
                <a:effectLst/>
                <a:latin typeface="Söhne"/>
              </a:rPr>
              <a:t> </a:t>
            </a:r>
            <a:endParaRPr lang="en-IN" dirty="0"/>
          </a:p>
        </p:txBody>
      </p:sp>
    </p:spTree>
    <p:extLst>
      <p:ext uri="{BB962C8B-B14F-4D97-AF65-F5344CB8AC3E}">
        <p14:creationId xmlns:p14="http://schemas.microsoft.com/office/powerpoint/2010/main" val="417623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96F1A5-10D8-3ADA-17AC-CFA9818EF648}"/>
              </a:ext>
            </a:extLst>
          </p:cNvPr>
          <p:cNvSpPr>
            <a:spLocks noGrp="1"/>
          </p:cNvSpPr>
          <p:nvPr>
            <p:ph idx="1"/>
          </p:nvPr>
        </p:nvSpPr>
        <p:spPr>
          <a:xfrm>
            <a:off x="556591" y="304800"/>
            <a:ext cx="10797209" cy="5872163"/>
          </a:xfrm>
        </p:spPr>
        <p:txBody>
          <a:bodyPr/>
          <a:lstStyle/>
          <a:p>
            <a:pPr marL="0" indent="0" algn="l">
              <a:buNone/>
            </a:pPr>
            <a:r>
              <a:rPr lang="en-US" b="1" i="0" dirty="0">
                <a:solidFill>
                  <a:srgbClr val="374151"/>
                </a:solidFill>
                <a:effectLst/>
                <a:latin typeface="Söhne"/>
              </a:rPr>
              <a:t>Step 2: Transformation</a:t>
            </a:r>
            <a:endParaRPr lang="en-US" dirty="0">
              <a:solidFill>
                <a:srgbClr val="374151"/>
              </a:solidFill>
              <a:latin typeface="Söhne"/>
            </a:endParaRPr>
          </a:p>
          <a:p>
            <a:pPr marL="0" indent="0" algn="l">
              <a:buNone/>
            </a:pPr>
            <a:r>
              <a:rPr lang="en-US" b="1" i="0" dirty="0">
                <a:solidFill>
                  <a:srgbClr val="374151"/>
                </a:solidFill>
                <a:effectLst/>
                <a:latin typeface="Söhne"/>
              </a:rPr>
              <a:t>1.Data Cleansing</a:t>
            </a:r>
            <a:r>
              <a:rPr lang="en-US" b="0" i="0" dirty="0">
                <a:solidFill>
                  <a:srgbClr val="374151"/>
                </a:solidFill>
                <a:effectLst/>
                <a:latin typeface="Söhne"/>
              </a:rPr>
              <a:t>:</a:t>
            </a:r>
          </a:p>
          <a:p>
            <a:pPr marL="457200" lvl="1" indent="0" algn="l">
              <a:buNone/>
            </a:pPr>
            <a:r>
              <a:rPr lang="en-US" b="0" i="0" dirty="0">
                <a:solidFill>
                  <a:srgbClr val="374151"/>
                </a:solidFill>
                <a:effectLst/>
                <a:latin typeface="Söhne"/>
              </a:rPr>
              <a:t>Cleanse the data by removing duplicate records, handling missing values, and standardizing data formats.</a:t>
            </a:r>
          </a:p>
          <a:p>
            <a:pPr marL="0" indent="0" algn="l">
              <a:buNone/>
            </a:pPr>
            <a:r>
              <a:rPr lang="en-US" b="1" i="0" dirty="0">
                <a:solidFill>
                  <a:srgbClr val="374151"/>
                </a:solidFill>
                <a:effectLst/>
                <a:latin typeface="Söhne"/>
              </a:rPr>
              <a:t>2.Data Transformation</a:t>
            </a:r>
            <a:r>
              <a:rPr lang="en-US" b="0" i="0" dirty="0">
                <a:solidFill>
                  <a:srgbClr val="374151"/>
                </a:solidFill>
                <a:effectLst/>
                <a:latin typeface="Söhne"/>
              </a:rPr>
              <a:t>:</a:t>
            </a:r>
          </a:p>
          <a:p>
            <a:pPr marL="457200" lvl="1" indent="0" algn="l">
              <a:buNone/>
            </a:pPr>
            <a:r>
              <a:rPr lang="en-US" b="0" i="0" dirty="0">
                <a:solidFill>
                  <a:srgbClr val="374151"/>
                </a:solidFill>
                <a:effectLst/>
                <a:latin typeface="Söhne"/>
              </a:rPr>
              <a:t>1.Calculate additional metrics like total revenue, average order value, and sales by product category.</a:t>
            </a:r>
          </a:p>
          <a:p>
            <a:pPr marL="457200" lvl="1" indent="0" algn="l">
              <a:buNone/>
            </a:pPr>
            <a:r>
              <a:rPr lang="en-US" dirty="0">
                <a:solidFill>
                  <a:srgbClr val="374151"/>
                </a:solidFill>
                <a:latin typeface="Söhne"/>
              </a:rPr>
              <a:t>2.</a:t>
            </a:r>
            <a:r>
              <a:rPr lang="en-US" b="0" i="0" dirty="0">
                <a:solidFill>
                  <a:srgbClr val="374151"/>
                </a:solidFill>
                <a:effectLst/>
                <a:latin typeface="Söhne"/>
              </a:rPr>
              <a:t>Merge data from different sources to create a unified dataset.</a:t>
            </a:r>
          </a:p>
          <a:p>
            <a:pPr marL="0" indent="0" algn="l">
              <a:buNone/>
            </a:pPr>
            <a:r>
              <a:rPr lang="en-US" b="1" i="0" dirty="0">
                <a:solidFill>
                  <a:srgbClr val="374151"/>
                </a:solidFill>
                <a:effectLst/>
                <a:latin typeface="Söhne"/>
              </a:rPr>
              <a:t>3.Data Validation</a:t>
            </a:r>
            <a:r>
              <a:rPr lang="en-US" b="0" i="0" dirty="0">
                <a:solidFill>
                  <a:srgbClr val="374151"/>
                </a:solidFill>
                <a:effectLst/>
                <a:latin typeface="Söhne"/>
              </a:rPr>
              <a:t>:</a:t>
            </a:r>
          </a:p>
          <a:p>
            <a:pPr marL="457200" lvl="1" indent="0" algn="l">
              <a:buNone/>
            </a:pPr>
            <a:r>
              <a:rPr lang="en-US" b="0" i="0" dirty="0">
                <a:solidFill>
                  <a:srgbClr val="374151"/>
                </a:solidFill>
                <a:effectLst/>
                <a:latin typeface="Söhne"/>
              </a:rPr>
              <a:t>Validate the data to ensure that all transactions are complete, and the data adheres to predefined business rules.</a:t>
            </a:r>
          </a:p>
          <a:p>
            <a:pPr marL="0" indent="0">
              <a:buNone/>
            </a:pPr>
            <a:endParaRPr lang="en-IN" dirty="0"/>
          </a:p>
        </p:txBody>
      </p:sp>
    </p:spTree>
    <p:extLst>
      <p:ext uri="{BB962C8B-B14F-4D97-AF65-F5344CB8AC3E}">
        <p14:creationId xmlns:p14="http://schemas.microsoft.com/office/powerpoint/2010/main" val="3291513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6BA82A-3E78-B10A-3871-C4EB054C5070}"/>
              </a:ext>
            </a:extLst>
          </p:cNvPr>
          <p:cNvSpPr>
            <a:spLocks noGrp="1"/>
          </p:cNvSpPr>
          <p:nvPr>
            <p:ph idx="1"/>
          </p:nvPr>
        </p:nvSpPr>
        <p:spPr>
          <a:xfrm>
            <a:off x="530087" y="304800"/>
            <a:ext cx="10823713" cy="5872163"/>
          </a:xfrm>
        </p:spPr>
        <p:txBody>
          <a:bodyPr>
            <a:normAutofit/>
          </a:bodyPr>
          <a:lstStyle/>
          <a:p>
            <a:pPr marL="0" indent="0" algn="l">
              <a:buNone/>
            </a:pPr>
            <a:r>
              <a:rPr lang="en-US" b="1" i="0" dirty="0">
                <a:solidFill>
                  <a:srgbClr val="374151"/>
                </a:solidFill>
                <a:effectLst/>
                <a:latin typeface="Söhne"/>
              </a:rPr>
              <a:t>Step 3: Loading</a:t>
            </a:r>
            <a:endParaRPr lang="en-US" b="0" i="0" dirty="0">
              <a:solidFill>
                <a:srgbClr val="374151"/>
              </a:solidFill>
              <a:effectLst/>
              <a:latin typeface="Söhne"/>
            </a:endParaRPr>
          </a:p>
          <a:p>
            <a:pPr marL="0" indent="0" algn="l">
              <a:buNone/>
            </a:pPr>
            <a:r>
              <a:rPr lang="en-US" b="1" i="0" dirty="0">
                <a:solidFill>
                  <a:srgbClr val="374151"/>
                </a:solidFill>
                <a:effectLst/>
                <a:latin typeface="Söhne"/>
              </a:rPr>
              <a:t>1.Data Staging</a:t>
            </a:r>
            <a:r>
              <a:rPr lang="en-US" b="0" i="0" dirty="0">
                <a:solidFill>
                  <a:srgbClr val="374151"/>
                </a:solidFill>
                <a:effectLst/>
                <a:latin typeface="Söhne"/>
              </a:rPr>
              <a:t>:</a:t>
            </a:r>
          </a:p>
          <a:p>
            <a:pPr marL="457200" lvl="1" indent="0" algn="l">
              <a:buNone/>
            </a:pPr>
            <a:r>
              <a:rPr lang="en-US" b="0" i="0" dirty="0">
                <a:solidFill>
                  <a:srgbClr val="374151"/>
                </a:solidFill>
                <a:effectLst/>
                <a:latin typeface="Söhne"/>
              </a:rPr>
              <a:t>Load the cleaned and transformed data into a staging area for validation and further processing. This staging area could be a separate database or cloud storage.</a:t>
            </a:r>
          </a:p>
          <a:p>
            <a:pPr marL="0" indent="0" algn="l">
              <a:buNone/>
            </a:pPr>
            <a:r>
              <a:rPr lang="en-US" b="1" i="0" dirty="0">
                <a:solidFill>
                  <a:srgbClr val="374151"/>
                </a:solidFill>
                <a:effectLst/>
                <a:latin typeface="Söhne"/>
              </a:rPr>
              <a:t>2.Data Loading</a:t>
            </a:r>
            <a:r>
              <a:rPr lang="en-US" b="0" i="0" dirty="0">
                <a:solidFill>
                  <a:srgbClr val="374151"/>
                </a:solidFill>
                <a:effectLst/>
                <a:latin typeface="Söhne"/>
              </a:rPr>
              <a:t>:</a:t>
            </a:r>
          </a:p>
          <a:p>
            <a:pPr marL="0" indent="0" algn="ctr">
              <a:buNone/>
            </a:pPr>
            <a:r>
              <a:rPr lang="en-US" b="0" i="0" dirty="0">
                <a:solidFill>
                  <a:srgbClr val="374151"/>
                </a:solidFill>
                <a:effectLst/>
                <a:latin typeface="Söhne"/>
              </a:rPr>
              <a:t> </a:t>
            </a:r>
            <a:r>
              <a:rPr lang="en-US" sz="2400" b="0" i="0" dirty="0">
                <a:solidFill>
                  <a:srgbClr val="374151"/>
                </a:solidFill>
                <a:effectLst/>
                <a:latin typeface="Söhne"/>
              </a:rPr>
              <a:t>Load the data from the staging area into the data warehouse, which could be a     system like Amazon Redshift, Google </a:t>
            </a:r>
            <a:r>
              <a:rPr lang="en-US" sz="2400" b="0" i="0" dirty="0" err="1">
                <a:solidFill>
                  <a:srgbClr val="374151"/>
                </a:solidFill>
                <a:effectLst/>
                <a:latin typeface="Söhne"/>
              </a:rPr>
              <a:t>BigQuery</a:t>
            </a:r>
            <a:r>
              <a:rPr lang="en-US" sz="2400" b="0" i="0" dirty="0">
                <a:solidFill>
                  <a:srgbClr val="374151"/>
                </a:solidFill>
                <a:effectLst/>
                <a:latin typeface="Söhne"/>
              </a:rPr>
              <a:t>, or a custom-built data repository.</a:t>
            </a:r>
          </a:p>
          <a:p>
            <a:pPr marL="0" indent="0" algn="l">
              <a:buNone/>
            </a:pPr>
            <a:r>
              <a:rPr lang="en-US" b="1" i="0" dirty="0">
                <a:solidFill>
                  <a:srgbClr val="374151"/>
                </a:solidFill>
                <a:effectLst/>
                <a:latin typeface="Söhne"/>
              </a:rPr>
              <a:t>3.Indexes and Constraints</a:t>
            </a:r>
            <a:r>
              <a:rPr lang="en-US" b="0" i="0" dirty="0">
                <a:solidFill>
                  <a:srgbClr val="374151"/>
                </a:solidFill>
                <a:effectLst/>
                <a:latin typeface="Söhne"/>
              </a:rPr>
              <a:t>:</a:t>
            </a:r>
          </a:p>
          <a:p>
            <a:pPr marL="457200" lvl="1" indent="0" algn="l">
              <a:buNone/>
            </a:pPr>
            <a:r>
              <a:rPr lang="en-US" b="0" i="0" dirty="0">
                <a:solidFill>
                  <a:srgbClr val="374151"/>
                </a:solidFill>
                <a:effectLst/>
                <a:latin typeface="Söhne"/>
              </a:rPr>
              <a:t>1.Create indexes on key columns for efficient querying.</a:t>
            </a:r>
          </a:p>
          <a:p>
            <a:pPr marL="457200" lvl="1" indent="0" algn="l">
              <a:buNone/>
            </a:pPr>
            <a:r>
              <a:rPr lang="en-US" b="0" i="0" dirty="0">
                <a:solidFill>
                  <a:srgbClr val="374151"/>
                </a:solidFill>
                <a:effectLst/>
                <a:latin typeface="Söhne"/>
              </a:rPr>
              <a:t>2.Enforce constraints to maintain data integrity.</a:t>
            </a:r>
          </a:p>
          <a:p>
            <a:pPr marL="0" indent="0" algn="l">
              <a:buNone/>
            </a:pPr>
            <a:r>
              <a:rPr lang="en-US" b="1" i="0" dirty="0">
                <a:solidFill>
                  <a:srgbClr val="374151"/>
                </a:solidFill>
                <a:effectLst/>
                <a:latin typeface="Söhne"/>
              </a:rPr>
              <a:t>4.Historical Data</a:t>
            </a:r>
            <a:r>
              <a:rPr lang="en-US" b="0" i="0" dirty="0">
                <a:solidFill>
                  <a:srgbClr val="374151"/>
                </a:solidFill>
                <a:effectLst/>
                <a:latin typeface="Söhne"/>
              </a:rPr>
              <a:t>:</a:t>
            </a:r>
          </a:p>
          <a:p>
            <a:pPr marL="457200" lvl="1" indent="0" algn="l">
              <a:buNone/>
            </a:pPr>
            <a:r>
              <a:rPr lang="en-US" b="0" i="0" dirty="0">
                <a:solidFill>
                  <a:srgbClr val="374151"/>
                </a:solidFill>
                <a:effectLst/>
                <a:latin typeface="Söhne"/>
              </a:rPr>
              <a:t>In the data warehouse, implement a slowly changing dimension (SCD) strategy to handle historical data for customer and product attributes, enabling historical trend analysis.</a:t>
            </a:r>
          </a:p>
          <a:p>
            <a:endParaRPr lang="en-IN" dirty="0"/>
          </a:p>
        </p:txBody>
      </p:sp>
    </p:spTree>
    <p:extLst>
      <p:ext uri="{BB962C8B-B14F-4D97-AF65-F5344CB8AC3E}">
        <p14:creationId xmlns:p14="http://schemas.microsoft.com/office/powerpoint/2010/main" val="36079873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87</TotalTime>
  <Words>2749</Words>
  <Application>Microsoft Office PowerPoint</Application>
  <PresentationFormat>Widescreen</PresentationFormat>
  <Paragraphs>228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Söhne</vt:lpstr>
      <vt:lpstr>Trebuchet MS</vt:lpstr>
      <vt:lpstr>Wingdings 3</vt:lpstr>
      <vt:lpstr>Facet</vt:lpstr>
      <vt:lpstr>ETL PROCESS A complete Guide </vt:lpstr>
      <vt:lpstr>HAND DRAWN DIAGRAM:-</vt:lpstr>
      <vt:lpstr>How the process happens:-</vt:lpstr>
      <vt:lpstr>PowerPoint Presentation</vt:lpstr>
      <vt:lpstr>Tools used in ETL process:-</vt:lpstr>
      <vt:lpstr>PowerPoint Presentation</vt:lpstr>
      <vt:lpstr>Real time example:-</vt:lpstr>
      <vt:lpstr>PowerPoint Presentation</vt:lpstr>
      <vt:lpstr>PowerPoint Presentation</vt:lpstr>
      <vt:lpstr>Major elements in ETL Process:-</vt:lpstr>
      <vt:lpstr>Data Warehouse:-</vt:lpstr>
      <vt:lpstr>Different Warehouses Available:-</vt:lpstr>
      <vt:lpstr>How to use Data Warehouse:-</vt:lpstr>
      <vt:lpstr>PowerPoint Presentation</vt:lpstr>
      <vt:lpstr>PowerPoint Presentation</vt:lpstr>
      <vt:lpstr>PowerPoint Presentation</vt:lpstr>
      <vt:lpstr>Advantages of Data Warehouse:-</vt:lpstr>
      <vt:lpstr>Data Lake:-</vt:lpstr>
      <vt:lpstr>Different Data Lake Available:-</vt:lpstr>
      <vt:lpstr>How to use Data Lake:-</vt:lpstr>
      <vt:lpstr>PowerPoint Presentation</vt:lpstr>
      <vt:lpstr>PowerPoint Presentation</vt:lpstr>
      <vt:lpstr>PowerPoint Presentation</vt:lpstr>
      <vt:lpstr>Advantages of Data Lake:-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PROCESS</dc:title>
  <dc:creator>MM</dc:creator>
  <cp:lastModifiedBy>MM</cp:lastModifiedBy>
  <cp:revision>2</cp:revision>
  <dcterms:created xsi:type="dcterms:W3CDTF">2023-09-09T10:54:02Z</dcterms:created>
  <dcterms:modified xsi:type="dcterms:W3CDTF">2023-09-09T13:27:21Z</dcterms:modified>
</cp:coreProperties>
</file>