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PT Sans Narrow" panose="020B050602020302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0398D-7676-4744-887F-0269F8A67676}">
  <a:tblStyle styleId="{B0E0398D-7676-4744-887F-0269F8A676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19" autoAdjust="0"/>
  </p:normalViewPr>
  <p:slideViewPr>
    <p:cSldViewPr snapToGrid="0">
      <p:cViewPr varScale="1">
        <p:scale>
          <a:sx n="96" d="100"/>
          <a:sy n="96" d="100"/>
        </p:scale>
        <p:origin x="10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f39cd0b2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f39cd0b2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0C0D0E"/>
                </a:solidFill>
                <a:highlight>
                  <a:srgbClr val="FFFFFF"/>
                </a:highlight>
              </a:rPr>
              <a:t>Diameter is the maxm shhortest path in a network</a:t>
            </a:r>
            <a:endParaRPr sz="1300">
              <a:solidFill>
                <a:srgbClr val="0C0D0E"/>
              </a:solidFill>
              <a:highlight>
                <a:srgbClr val="FFFFFF"/>
              </a:highlight>
            </a:endParaRPr>
          </a:p>
          <a:p>
            <a:pPr marL="0" lvl="0" indent="0" algn="l" rtl="0">
              <a:lnSpc>
                <a:spcPct val="115000"/>
              </a:lnSpc>
              <a:spcBef>
                <a:spcPts val="0"/>
              </a:spcBef>
              <a:spcAft>
                <a:spcPts val="0"/>
              </a:spcAft>
              <a:buNone/>
            </a:pPr>
            <a:r>
              <a:rPr lang="en" sz="1300">
                <a:solidFill>
                  <a:srgbClr val="0C0D0E"/>
                </a:solidFill>
                <a:highlight>
                  <a:srgbClr val="FFFFFF"/>
                </a:highlight>
              </a:rPr>
              <a:t>we realize that the worst cases are achieved only by a small fraction of nodes, thus reducing the variance of this metric. Notice that the curve for the directed graph does not reach 100% because some of the nodes are disconnected from the giant component. </a:t>
            </a:r>
            <a:endParaRPr sz="1300">
              <a:solidFill>
                <a:srgbClr val="0C0D0E"/>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f2ba6d14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f2ba6d14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CC is a metric which defines how well connected the neighbors of a node are</a:t>
            </a:r>
            <a:endParaRPr/>
          </a:p>
          <a:p>
            <a:pPr marL="0" lvl="0" indent="0" algn="l" rtl="0">
              <a:spcBef>
                <a:spcPts val="0"/>
              </a:spcBef>
              <a:spcAft>
                <a:spcPts val="0"/>
              </a:spcAft>
              <a:buNone/>
            </a:pPr>
            <a:r>
              <a:rPr lang="en">
                <a:solidFill>
                  <a:schemeClr val="dk1"/>
                </a:solidFill>
              </a:rPr>
              <a:t>CC is quite low for these graphs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Maxm of nodes lie before C</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00aaab4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00aaab4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f39cd0b2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f39cd0b2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further calculated and plotted the degr distr both using linear binning and on log log plot for both graphs.</a:t>
            </a:r>
            <a:endParaRPr/>
          </a:p>
          <a:p>
            <a:pPr marL="0" lvl="0" indent="0" algn="l" rtl="0">
              <a:spcBef>
                <a:spcPts val="0"/>
              </a:spcBef>
              <a:spcAft>
                <a:spcPts val="0"/>
              </a:spcAft>
              <a:buNone/>
            </a:pPr>
            <a:r>
              <a:rPr lang="en"/>
              <a:t>The first look on both does indicate that it follows a powerlaw</a:t>
            </a:r>
            <a:endParaRPr/>
          </a:p>
          <a:p>
            <a:pPr marL="0" lvl="0" indent="0" algn="l" rtl="0">
              <a:spcBef>
                <a:spcPts val="0"/>
              </a:spcBef>
              <a:spcAft>
                <a:spcPts val="0"/>
              </a:spcAft>
              <a:buNone/>
            </a:pPr>
            <a:r>
              <a:rPr lang="en"/>
              <a:t>Exponential decre in 1st and linear decre in 2nd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f2ba6d14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f2ba6d14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is much less than real world networks of around 2.5 to 3. One intuitive reason for small exponent could be the lower tier ranked players are actually new emerging stars and given it is data of past decade, olders players have retired.</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f2ba6d14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f2ba6d14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same is plotted on log log plot for both networks</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f39cd0b2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f39cd0b2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Modularity = 0.256 women, 0.336 men</a:t>
            </a:r>
            <a:endParaRPr/>
          </a:p>
          <a:p>
            <a:pPr marL="0" lvl="0" indent="0" algn="l" rtl="0">
              <a:spcBef>
                <a:spcPts val="0"/>
              </a:spcBef>
              <a:spcAft>
                <a:spcPts val="0"/>
              </a:spcAft>
              <a:buNone/>
            </a:pPr>
            <a:r>
              <a:rPr lang="en"/>
              <a:t>Using Gephi’s community detection using louvain method i detected 11 comm for men and 9 for women </a:t>
            </a:r>
            <a:endParaRPr/>
          </a:p>
          <a:p>
            <a:pPr marL="0" lvl="0" indent="0" algn="l" rtl="0">
              <a:spcBef>
                <a:spcPts val="0"/>
              </a:spcBef>
              <a:spcAft>
                <a:spcPts val="0"/>
              </a:spcAft>
              <a:buNone/>
            </a:pPr>
            <a:r>
              <a:rPr lang="en"/>
              <a:t>Since it separates players with less matches with each other, </a:t>
            </a:r>
            <a:r>
              <a:rPr lang="en">
                <a:solidFill>
                  <a:schemeClr val="dk1"/>
                </a:solidFill>
              </a:rPr>
              <a:t>Communities may have 2 meanings:</a:t>
            </a:r>
            <a:endParaRPr>
              <a:solidFill>
                <a:schemeClr val="dk1"/>
              </a:solidFill>
            </a:endParaRPr>
          </a:p>
          <a:p>
            <a:pPr marL="0" lvl="0" indent="0" algn="l" rtl="0">
              <a:spcBef>
                <a:spcPts val="0"/>
              </a:spcBef>
              <a:spcAft>
                <a:spcPts val="0"/>
              </a:spcAft>
              <a:buNone/>
            </a:pPr>
            <a:r>
              <a:rPr lang="en">
                <a:solidFill>
                  <a:schemeClr val="dk1"/>
                </a:solidFill>
              </a:rPr>
              <a:t>It forms communities between old and new players</a:t>
            </a:r>
            <a:endParaRPr>
              <a:solidFill>
                <a:schemeClr val="dk1"/>
              </a:solidFill>
            </a:endParaRPr>
          </a:p>
          <a:p>
            <a:pPr marL="0" lvl="0" indent="0" algn="l" rtl="0">
              <a:spcBef>
                <a:spcPts val="0"/>
              </a:spcBef>
              <a:spcAft>
                <a:spcPts val="0"/>
              </a:spcAft>
              <a:buNone/>
            </a:pPr>
            <a:r>
              <a:rPr lang="en">
                <a:solidFill>
                  <a:schemeClr val="dk1"/>
                </a:solidFill>
              </a:rPr>
              <a:t>It can represent various tourni seedings and interact in later stages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f2ba6d14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f2ba6d14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f2ba6d14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f2ba6d14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f2ba6d149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f2ba6d14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409982b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409982b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a:solidFill>
                  <a:schemeClr val="dk1"/>
                </a:solidFill>
                <a:highlight>
                  <a:srgbClr val="F4F4F4"/>
                </a:highlight>
              </a:rPr>
              <a:t>As mainstream sport goes, table tennis is relatively new but is considered in top 10 mainstream sports around the globe. </a:t>
            </a:r>
            <a:endParaRPr sz="1250">
              <a:solidFill>
                <a:schemeClr val="dk1"/>
              </a:solidFill>
              <a:highlight>
                <a:srgbClr val="F4F4F4"/>
              </a:highlight>
            </a:endParaRPr>
          </a:p>
          <a:p>
            <a:pPr marL="0" lvl="0" indent="0" algn="l" rtl="0">
              <a:spcBef>
                <a:spcPts val="0"/>
              </a:spcBef>
              <a:spcAft>
                <a:spcPts val="0"/>
              </a:spcAft>
              <a:buNone/>
            </a:pPr>
            <a:r>
              <a:rPr lang="en" sz="1250">
                <a:solidFill>
                  <a:schemeClr val="dk1"/>
                </a:solidFill>
                <a:highlight>
                  <a:srgbClr val="F4F4F4"/>
                </a:highlight>
              </a:rPr>
              <a:t>It has an incredible popularity with 850 million fans. </a:t>
            </a:r>
            <a:endParaRPr sz="1250">
              <a:solidFill>
                <a:schemeClr val="dk1"/>
              </a:solidFill>
              <a:highlight>
                <a:srgbClr val="F4F4F4"/>
              </a:highlight>
            </a:endParaRPr>
          </a:p>
          <a:p>
            <a:pPr marL="0" lvl="0" indent="0" algn="l" rtl="0">
              <a:spcBef>
                <a:spcPts val="0"/>
              </a:spcBef>
              <a:spcAft>
                <a:spcPts val="0"/>
              </a:spcAft>
              <a:buNone/>
            </a:pPr>
            <a:r>
              <a:rPr lang="en" sz="1250">
                <a:solidFill>
                  <a:schemeClr val="dk1"/>
                </a:solidFill>
                <a:highlight>
                  <a:srgbClr val="F4F4F4"/>
                </a:highlight>
              </a:rPr>
              <a:t>One of the reasons this game is so popular is that the rules are fairly easy to pick up,  equipment is cheap, is space-efficient which makes the sport very accessible.</a:t>
            </a:r>
            <a:endParaRPr sz="1250">
              <a:solidFill>
                <a:schemeClr val="dk1"/>
              </a:solidFill>
              <a:highlight>
                <a:srgbClr val="F4F4F4"/>
              </a:highlight>
            </a:endParaRPr>
          </a:p>
          <a:p>
            <a:pPr marL="0" lvl="0" indent="0" algn="l" rtl="0">
              <a:spcBef>
                <a:spcPts val="0"/>
              </a:spcBef>
              <a:spcAft>
                <a:spcPts val="0"/>
              </a:spcAft>
              <a:buNone/>
            </a:pPr>
            <a:r>
              <a:rPr lang="en" sz="1500">
                <a:solidFill>
                  <a:srgbClr val="202124"/>
                </a:solidFill>
                <a:highlight>
                  <a:srgbClr val="FFFFFF"/>
                </a:highlight>
              </a:rPr>
              <a:t>It was in England, in the late 19th century, that table tennis made its appearance. Taking inspiration from lawn tennis, the first players belonged to middle-class Victorian society.</a:t>
            </a:r>
            <a:endParaRPr sz="1500">
              <a:solidFill>
                <a:srgbClr val="202124"/>
              </a:solidFill>
              <a:highlight>
                <a:srgbClr val="FFFFFF"/>
              </a:highlight>
            </a:endParaRPr>
          </a:p>
          <a:p>
            <a:pPr marL="0" lvl="0" indent="0" algn="l" rtl="0">
              <a:spcBef>
                <a:spcPts val="0"/>
              </a:spcBef>
              <a:spcAft>
                <a:spcPts val="0"/>
              </a:spcAft>
              <a:buNone/>
            </a:pPr>
            <a:r>
              <a:rPr lang="en" sz="1050">
                <a:solidFill>
                  <a:srgbClr val="4D5156"/>
                </a:solidFill>
                <a:highlight>
                  <a:srgbClr val="FFFFFF"/>
                </a:highlight>
              </a:rPr>
              <a:t>The International Table Tennis Federation is the governing body for all national table tennis associations. The role of the ITTF includes overseeing rules and regulations and seeking technological improvement for the sport of table tennis.</a:t>
            </a:r>
            <a:endParaRPr sz="1500">
              <a:solidFill>
                <a:srgbClr val="202124"/>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f39cd0b2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9f39cd0b2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f39cd0b2f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9f39cd0b2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f409982b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f409982b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 of nw analysis is not new…. So taking inspiration from these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f39cd0b2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f39cd0b2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f39cd0b2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f39cd0b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ittf has different class of tournis, winner of these tournis gains points.</a:t>
            </a:r>
            <a:endParaRPr/>
          </a:p>
          <a:p>
            <a:pPr marL="0" lvl="0" indent="0" algn="l" rtl="0">
              <a:spcBef>
                <a:spcPts val="0"/>
              </a:spcBef>
              <a:spcAft>
                <a:spcPts val="0"/>
              </a:spcAft>
              <a:buNone/>
            </a:pPr>
            <a:r>
              <a:rPr lang="en"/>
              <a:t>Collected data of only prestigious tournis which are 2000 points worth, there are many tournis with points &lt;1500, </a:t>
            </a:r>
            <a:endParaRPr/>
          </a:p>
          <a:p>
            <a:pPr marL="0" lvl="0" indent="0" algn="l" rtl="0">
              <a:spcBef>
                <a:spcPts val="0"/>
              </a:spcBef>
              <a:spcAft>
                <a:spcPts val="0"/>
              </a:spcAft>
              <a:buNone/>
            </a:pPr>
            <a:r>
              <a:rPr lang="en"/>
              <a:t>Considered this only because top players are definitely seen in top tournis rather than regional tournaments</a:t>
            </a:r>
            <a:endParaRPr/>
          </a:p>
          <a:p>
            <a:pPr marL="0" lvl="0" indent="0" algn="l" rtl="0">
              <a:spcBef>
                <a:spcPts val="0"/>
              </a:spcBef>
              <a:spcAft>
                <a:spcPts val="0"/>
              </a:spcAft>
              <a:buNone/>
            </a:pPr>
            <a:r>
              <a:rPr lang="en"/>
              <a:t>Most difficult part of this project,as much data was not present for these tournis, WTT website has only 2021 - 23 data majority of them regional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f39cd0b2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f39cd0b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rgbClr val="695D46"/>
                </a:solidFill>
                <a:latin typeface="Open Sans"/>
                <a:ea typeface="Open Sans"/>
                <a:cs typeface="Open Sans"/>
                <a:sym typeface="Open Sans"/>
              </a:rPr>
              <a:t>We analyze the network of players by analyzing the head-to-head encounter of competing players.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f2ba6d14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9f2ba6d14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Gephi for network formation and visualisation</a:t>
            </a:r>
            <a:endParaRPr/>
          </a:p>
          <a:p>
            <a:pPr marL="0" lvl="0" indent="0" algn="l" rtl="0">
              <a:spcBef>
                <a:spcPts val="0"/>
              </a:spcBef>
              <a:spcAft>
                <a:spcPts val="0"/>
              </a:spcAft>
              <a:buNone/>
            </a:pPr>
            <a:r>
              <a:rPr lang="en"/>
              <a:t>Networkx library mainly for metric calculations like degree distribution and fitting </a:t>
            </a:r>
            <a:endParaRPr/>
          </a:p>
          <a:p>
            <a:pPr marL="0" lvl="0" indent="0" algn="l" rtl="0">
              <a:spcBef>
                <a:spcPts val="0"/>
              </a:spcBef>
              <a:spcAft>
                <a:spcPts val="0"/>
              </a:spcAft>
              <a:buNone/>
            </a:pPr>
            <a:r>
              <a:rPr lang="en"/>
              <a:t>Cpp scripts to clean the data set and generating edge lists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f39cd0b2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f39cd0b2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Selected degree range &gt; 4 for better visuals</a:t>
            </a:r>
            <a:endParaRPr/>
          </a:p>
          <a:p>
            <a:pPr marL="0" lvl="0" indent="0" algn="l" rtl="0">
              <a:spcBef>
                <a:spcPts val="0"/>
              </a:spcBef>
              <a:spcAft>
                <a:spcPts val="0"/>
              </a:spcAft>
              <a:buNone/>
            </a:pPr>
            <a:r>
              <a:rPr lang="en"/>
              <a:t>Size proportional to PR values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f39cd0b2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f39cd0b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nodes, # edges… nw density is quite low for both networkss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ittf.com/"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52475" y="1280650"/>
            <a:ext cx="8808600" cy="179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t>ELL - 880 Social Network Analysis</a:t>
            </a:r>
            <a:endParaRPr sz="4000"/>
          </a:p>
          <a:p>
            <a:pPr marL="0" lvl="0" indent="0" algn="ctr" rtl="0">
              <a:spcBef>
                <a:spcPts val="0"/>
              </a:spcBef>
              <a:spcAft>
                <a:spcPts val="0"/>
              </a:spcAft>
              <a:buNone/>
            </a:pPr>
            <a:r>
              <a:rPr lang="en" sz="4000"/>
              <a:t>Network Analysis in Table Tennis Championships</a:t>
            </a:r>
            <a:endParaRPr sz="4000"/>
          </a:p>
        </p:txBody>
      </p:sp>
      <p:sp>
        <p:nvSpPr>
          <p:cNvPr id="67" name="Google Shape;67;p13"/>
          <p:cNvSpPr txBox="1">
            <a:spLocks noGrp="1"/>
          </p:cNvSpPr>
          <p:nvPr>
            <p:ph type="subTitle" idx="1"/>
          </p:nvPr>
        </p:nvSpPr>
        <p:spPr>
          <a:xfrm>
            <a:off x="2247375" y="3079149"/>
            <a:ext cx="4618800" cy="71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Presented by - Mohammad Yusuf</a:t>
            </a:r>
            <a:endParaRPr sz="1800"/>
          </a:p>
          <a:p>
            <a:pPr marL="0" lvl="0" indent="0" algn="ctr" rtl="0">
              <a:spcBef>
                <a:spcPts val="0"/>
              </a:spcBef>
              <a:spcAft>
                <a:spcPts val="0"/>
              </a:spcAft>
              <a:buNone/>
            </a:pPr>
            <a:r>
              <a:rPr lang="en" sz="1800"/>
              <a:t>2023EET2757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Diameter of Networks</a:t>
            </a:r>
            <a:endParaRPr/>
          </a:p>
        </p:txBody>
      </p:sp>
      <p:sp>
        <p:nvSpPr>
          <p:cNvPr id="128" name="Google Shape;128;p22"/>
          <p:cNvSpPr txBox="1">
            <a:spLocks noGrp="1"/>
          </p:cNvSpPr>
          <p:nvPr>
            <p:ph type="body" idx="1"/>
          </p:nvPr>
        </p:nvSpPr>
        <p:spPr>
          <a:xfrm>
            <a:off x="311700" y="1266325"/>
            <a:ext cx="34881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&lt;d</a:t>
            </a:r>
            <a:r>
              <a:rPr lang="en" baseline="-25000"/>
              <a:t>men</a:t>
            </a:r>
            <a:r>
              <a:rPr lang="en"/>
              <a:t>&gt; = 3.901</a:t>
            </a:r>
            <a:endParaRPr/>
          </a:p>
          <a:p>
            <a:pPr marL="457200" lvl="0" indent="-342900" algn="l" rtl="0">
              <a:spcBef>
                <a:spcPts val="0"/>
              </a:spcBef>
              <a:spcAft>
                <a:spcPts val="0"/>
              </a:spcAft>
              <a:buSzPts val="1800"/>
              <a:buChar char="●"/>
            </a:pPr>
            <a:r>
              <a:rPr lang="en"/>
              <a:t>&lt;d</a:t>
            </a:r>
            <a:r>
              <a:rPr lang="en" baseline="-25000"/>
              <a:t>women</a:t>
            </a:r>
            <a:r>
              <a:rPr lang="en"/>
              <a:t>&gt; = 4.825</a:t>
            </a:r>
            <a:endParaRPr/>
          </a:p>
          <a:p>
            <a:pPr marL="0" lvl="0" indent="0" algn="l" rtl="0">
              <a:spcBef>
                <a:spcPts val="1200"/>
              </a:spcBef>
              <a:spcAft>
                <a:spcPts val="0"/>
              </a:spcAft>
              <a:buNone/>
            </a:pPr>
            <a:r>
              <a:rPr lang="en" sz="1150">
                <a:solidFill>
                  <a:srgbClr val="0C0D0E"/>
                </a:solidFill>
                <a:highlight>
                  <a:srgbClr val="FFFFFF"/>
                </a:highlight>
                <a:latin typeface="Arial"/>
                <a:ea typeface="Arial"/>
                <a:cs typeface="Arial"/>
                <a:sym typeface="Arial"/>
              </a:rPr>
              <a:t> </a:t>
            </a:r>
            <a:endParaRPr sz="1150">
              <a:solidFill>
                <a:srgbClr val="0C0D0E"/>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129" name="Google Shape;129;p22"/>
          <p:cNvPicPr preferRelativeResize="0"/>
          <p:nvPr/>
        </p:nvPicPr>
        <p:blipFill>
          <a:blip r:embed="rId3">
            <a:alphaModFix/>
          </a:blip>
          <a:stretch>
            <a:fillRect/>
          </a:stretch>
        </p:blipFill>
        <p:spPr>
          <a:xfrm>
            <a:off x="3700136" y="1266327"/>
            <a:ext cx="5132164" cy="330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Coefficient</a:t>
            </a:r>
            <a:endParaRPr/>
          </a:p>
        </p:txBody>
      </p:sp>
      <p:sp>
        <p:nvSpPr>
          <p:cNvPr id="135" name="Google Shape;135;p23"/>
          <p:cNvSpPr txBox="1">
            <a:spLocks noGrp="1"/>
          </p:cNvSpPr>
          <p:nvPr>
            <p:ph type="body" idx="1"/>
          </p:nvPr>
        </p:nvSpPr>
        <p:spPr>
          <a:xfrm>
            <a:off x="311700" y="1266325"/>
            <a:ext cx="37362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t>
            </a:r>
            <a:r>
              <a:rPr lang="en" baseline="-25000"/>
              <a:t>men</a:t>
            </a:r>
            <a:r>
              <a:rPr lang="en"/>
              <a:t>= 0.034</a:t>
            </a:r>
            <a:endParaRPr/>
          </a:p>
          <a:p>
            <a:pPr marL="457200" lvl="0" indent="-342900" algn="l" rtl="0">
              <a:spcBef>
                <a:spcPts val="0"/>
              </a:spcBef>
              <a:spcAft>
                <a:spcPts val="0"/>
              </a:spcAft>
              <a:buSzPts val="1800"/>
              <a:buChar char="●"/>
            </a:pPr>
            <a:r>
              <a:rPr lang="en"/>
              <a:t>C</a:t>
            </a:r>
            <a:r>
              <a:rPr lang="en" baseline="-25000"/>
              <a:t>women</a:t>
            </a:r>
            <a:r>
              <a:rPr lang="en"/>
              <a:t>= 0.024</a:t>
            </a:r>
            <a:endParaRPr/>
          </a:p>
        </p:txBody>
      </p:sp>
      <p:pic>
        <p:nvPicPr>
          <p:cNvPr id="136" name="Google Shape;136;p23"/>
          <p:cNvPicPr preferRelativeResize="0"/>
          <p:nvPr/>
        </p:nvPicPr>
        <p:blipFill>
          <a:blip r:embed="rId3">
            <a:alphaModFix/>
          </a:blip>
          <a:stretch>
            <a:fillRect/>
          </a:stretch>
        </p:blipFill>
        <p:spPr>
          <a:xfrm>
            <a:off x="3731691" y="1209375"/>
            <a:ext cx="5340383" cy="341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Small World Property</a:t>
            </a:r>
            <a:endParaRPr/>
          </a:p>
        </p:txBody>
      </p:sp>
      <p:sp>
        <p:nvSpPr>
          <p:cNvPr id="142" name="Google Shape;142;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C0D0E"/>
              </a:buClr>
              <a:buSzPts val="1800"/>
              <a:buChar char="●"/>
            </a:pPr>
            <a:r>
              <a:rPr lang="en" b="1" dirty="0">
                <a:solidFill>
                  <a:srgbClr val="0C0D0E"/>
                </a:solidFill>
                <a:highlight>
                  <a:srgbClr val="FFFFFF"/>
                </a:highlight>
              </a:rPr>
              <a:t>Calculate the mean shortest path length &lt;d&gt; and the clustering coefficient C</a:t>
            </a:r>
            <a:r>
              <a:rPr lang="en" dirty="0">
                <a:solidFill>
                  <a:srgbClr val="0C0D0E"/>
                </a:solidFill>
                <a:highlight>
                  <a:srgbClr val="FFFFFF"/>
                </a:highlight>
              </a:rPr>
              <a:t> of your network. </a:t>
            </a:r>
            <a:endParaRPr dirty="0">
              <a:solidFill>
                <a:srgbClr val="0C0D0E"/>
              </a:solidFill>
              <a:highlight>
                <a:srgbClr val="FFFFFF"/>
              </a:highlight>
            </a:endParaRPr>
          </a:p>
          <a:p>
            <a:pPr marL="457200" lvl="0" indent="-342900" algn="l" rtl="0">
              <a:spcBef>
                <a:spcPts val="0"/>
              </a:spcBef>
              <a:spcAft>
                <a:spcPts val="0"/>
              </a:spcAft>
              <a:buClr>
                <a:srgbClr val="0C0D0E"/>
              </a:buClr>
              <a:buSzPts val="1800"/>
              <a:buChar char="●"/>
            </a:pPr>
            <a:r>
              <a:rPr lang="en" b="1" dirty="0">
                <a:solidFill>
                  <a:srgbClr val="0C0D0E"/>
                </a:solidFill>
                <a:highlight>
                  <a:srgbClr val="FFFFFF"/>
                </a:highlight>
              </a:rPr>
              <a:t>Generate</a:t>
            </a:r>
            <a:r>
              <a:rPr lang="en" dirty="0">
                <a:solidFill>
                  <a:srgbClr val="0C0D0E"/>
                </a:solidFill>
                <a:highlight>
                  <a:srgbClr val="FFFFFF"/>
                </a:highlight>
              </a:rPr>
              <a:t> an appropriate ensemble of null-model networks.</a:t>
            </a:r>
            <a:endParaRPr dirty="0">
              <a:solidFill>
                <a:srgbClr val="0C0D0E"/>
              </a:solidFill>
              <a:highlight>
                <a:srgbClr val="FFFFFF"/>
              </a:highlight>
            </a:endParaRPr>
          </a:p>
          <a:p>
            <a:pPr marL="457200" lvl="0" indent="-342900" algn="l" rtl="0">
              <a:spcBef>
                <a:spcPts val="0"/>
              </a:spcBef>
              <a:spcAft>
                <a:spcPts val="0"/>
              </a:spcAft>
              <a:buClr>
                <a:srgbClr val="0C0D0E"/>
              </a:buClr>
              <a:buSzPts val="1800"/>
              <a:buChar char="●"/>
            </a:pPr>
            <a:r>
              <a:rPr lang="en" dirty="0">
                <a:solidFill>
                  <a:srgbClr val="0C0D0E"/>
                </a:solidFill>
                <a:highlight>
                  <a:srgbClr val="FFFFFF"/>
                </a:highlight>
              </a:rPr>
              <a:t>Calculate the </a:t>
            </a:r>
            <a:r>
              <a:rPr lang="en" b="1" dirty="0">
                <a:solidFill>
                  <a:srgbClr val="0C0D0E"/>
                </a:solidFill>
                <a:highlight>
                  <a:srgbClr val="FFFFFF"/>
                </a:highlight>
              </a:rPr>
              <a:t>average of the mean shortest path length &lt;d&gt;</a:t>
            </a:r>
            <a:r>
              <a:rPr lang="en" b="1" baseline="-25000" dirty="0">
                <a:solidFill>
                  <a:srgbClr val="0C0D0E"/>
                </a:solidFill>
                <a:highlight>
                  <a:srgbClr val="FFFFFF"/>
                </a:highlight>
              </a:rPr>
              <a:t>r</a:t>
            </a:r>
            <a:r>
              <a:rPr lang="en" dirty="0">
                <a:solidFill>
                  <a:srgbClr val="0C0D0E"/>
                </a:solidFill>
                <a:highlight>
                  <a:srgbClr val="FFFFFF"/>
                </a:highlight>
              </a:rPr>
              <a:t> over this ensemble of null-model networks; </a:t>
            </a:r>
            <a:r>
              <a:rPr lang="en" b="1" dirty="0">
                <a:solidFill>
                  <a:srgbClr val="0C0D0E"/>
                </a:solidFill>
                <a:highlight>
                  <a:srgbClr val="FFFFFF"/>
                </a:highlight>
              </a:rPr>
              <a:t>calculate C</a:t>
            </a:r>
            <a:r>
              <a:rPr lang="en" b="1" baseline="-25000" dirty="0">
                <a:solidFill>
                  <a:srgbClr val="0C0D0E"/>
                </a:solidFill>
                <a:highlight>
                  <a:srgbClr val="FFFFFF"/>
                </a:highlight>
              </a:rPr>
              <a:t>r</a:t>
            </a:r>
            <a:r>
              <a:rPr lang="en" dirty="0">
                <a:solidFill>
                  <a:srgbClr val="0C0D0E"/>
                </a:solidFill>
                <a:highlight>
                  <a:srgbClr val="FFFFFF"/>
                </a:highlight>
              </a:rPr>
              <a:t> analogously.</a:t>
            </a:r>
            <a:endParaRPr dirty="0">
              <a:solidFill>
                <a:srgbClr val="0C0D0E"/>
              </a:solidFill>
              <a:highlight>
                <a:srgbClr val="FFFFFF"/>
              </a:highlight>
            </a:endParaRPr>
          </a:p>
          <a:p>
            <a:pPr marL="457200" lvl="0" indent="-342900" algn="l" rtl="0">
              <a:spcBef>
                <a:spcPts val="0"/>
              </a:spcBef>
              <a:spcAft>
                <a:spcPts val="0"/>
              </a:spcAft>
              <a:buClr>
                <a:srgbClr val="0C0D0E"/>
              </a:buClr>
              <a:buSzPts val="1800"/>
              <a:buChar char="●"/>
            </a:pPr>
            <a:r>
              <a:rPr lang="en" b="1" dirty="0">
                <a:solidFill>
                  <a:srgbClr val="0C0D0E"/>
                </a:solidFill>
                <a:highlight>
                  <a:srgbClr val="FFFFFF"/>
                </a:highlight>
              </a:rPr>
              <a:t>λ:=&lt;d&gt;/&lt;d&gt;</a:t>
            </a:r>
            <a:r>
              <a:rPr lang="en" b="1" baseline="-25000" dirty="0">
                <a:solidFill>
                  <a:srgbClr val="0C0D0E"/>
                </a:solidFill>
                <a:highlight>
                  <a:srgbClr val="FFFFFF"/>
                </a:highlight>
              </a:rPr>
              <a:t>r</a:t>
            </a:r>
            <a:r>
              <a:rPr lang="en" b="1" dirty="0">
                <a:solidFill>
                  <a:srgbClr val="0C0D0E"/>
                </a:solidFill>
                <a:highlight>
                  <a:srgbClr val="FFFFFF"/>
                </a:highlight>
              </a:rPr>
              <a:t> . and γ:=C/C</a:t>
            </a:r>
            <a:r>
              <a:rPr lang="en" b="1" baseline="-25000" dirty="0">
                <a:solidFill>
                  <a:srgbClr val="0C0D0E"/>
                </a:solidFill>
                <a:highlight>
                  <a:srgbClr val="FFFFFF"/>
                </a:highlight>
              </a:rPr>
              <a:t>r</a:t>
            </a:r>
            <a:endParaRPr b="1" baseline="-25000" dirty="0">
              <a:solidFill>
                <a:srgbClr val="0C0D0E"/>
              </a:solidFill>
              <a:highlight>
                <a:srgbClr val="FFFFFF"/>
              </a:highlight>
            </a:endParaRPr>
          </a:p>
          <a:p>
            <a:pPr marL="457200" lvl="0" indent="-342900" algn="l" rtl="0">
              <a:spcBef>
                <a:spcPts val="0"/>
              </a:spcBef>
              <a:spcAft>
                <a:spcPts val="0"/>
              </a:spcAft>
              <a:buClr>
                <a:srgbClr val="0C0D0E"/>
              </a:buClr>
              <a:buSzPts val="1800"/>
              <a:buChar char="●"/>
            </a:pPr>
            <a:r>
              <a:rPr lang="en" b="1" dirty="0">
                <a:solidFill>
                  <a:srgbClr val="0C0D0E"/>
                </a:solidFill>
                <a:highlight>
                  <a:srgbClr val="FFFFFF"/>
                </a:highlight>
              </a:rPr>
              <a:t>If  λ≈1 and γ&gt;1, call the network a small-world network.</a:t>
            </a:r>
            <a:r>
              <a:rPr lang="en" dirty="0">
                <a:solidFill>
                  <a:srgbClr val="0C0D0E"/>
                </a:solidFill>
                <a:highlight>
                  <a:srgbClr val="FFFFFF"/>
                </a:highlight>
              </a:rPr>
              <a:t> [6]</a:t>
            </a:r>
            <a:endParaRPr dirty="0">
              <a:solidFill>
                <a:srgbClr val="0C0D0E"/>
              </a:solidFill>
              <a:highlight>
                <a:srgbClr val="FFFFFF"/>
              </a:highlight>
            </a:endParaRPr>
          </a:p>
          <a:p>
            <a:pPr marL="457200" lvl="0" indent="-342900" algn="l" rtl="0">
              <a:lnSpc>
                <a:spcPct val="100000"/>
              </a:lnSpc>
              <a:spcBef>
                <a:spcPts val="0"/>
              </a:spcBef>
              <a:spcAft>
                <a:spcPts val="0"/>
              </a:spcAft>
              <a:buClr>
                <a:srgbClr val="0C0D0E"/>
              </a:buClr>
              <a:buSzPts val="1800"/>
              <a:buChar char="●"/>
            </a:pPr>
            <a:r>
              <a:rPr lang="en" dirty="0">
                <a:solidFill>
                  <a:srgbClr val="000000"/>
                </a:solidFill>
              </a:rPr>
              <a:t>Men :</a:t>
            </a:r>
            <a:r>
              <a:rPr lang="en" dirty="0">
                <a:solidFill>
                  <a:srgbClr val="0C0D0E"/>
                </a:solidFill>
                <a:highlight>
                  <a:srgbClr val="FFFFFF"/>
                </a:highlight>
              </a:rPr>
              <a:t> λ≈1.1 and  γ:=3 </a:t>
            </a:r>
            <a:endParaRPr dirty="0">
              <a:solidFill>
                <a:srgbClr val="0C0D0E"/>
              </a:solidFill>
              <a:highlight>
                <a:srgbClr val="FFFFFF"/>
              </a:highlight>
            </a:endParaRPr>
          </a:p>
          <a:p>
            <a:pPr marL="457200" lvl="0" indent="-342900" algn="l" rtl="0">
              <a:lnSpc>
                <a:spcPct val="100000"/>
              </a:lnSpc>
              <a:spcBef>
                <a:spcPts val="0"/>
              </a:spcBef>
              <a:spcAft>
                <a:spcPts val="0"/>
              </a:spcAft>
              <a:buClr>
                <a:srgbClr val="0C0D0E"/>
              </a:buClr>
              <a:buSzPts val="1800"/>
              <a:buChar char="●"/>
            </a:pPr>
            <a:r>
              <a:rPr lang="en" dirty="0">
                <a:solidFill>
                  <a:srgbClr val="0C0D0E"/>
                </a:solidFill>
                <a:highlight>
                  <a:srgbClr val="FFFFFF"/>
                </a:highlight>
              </a:rPr>
              <a:t>Women : λ≈1.4 and γ=3</a:t>
            </a:r>
            <a:endParaRPr dirty="0">
              <a:solidFill>
                <a:srgbClr val="0C0D0E"/>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Degree Distribution</a:t>
            </a:r>
            <a:endParaRPr/>
          </a:p>
        </p:txBody>
      </p:sp>
      <p:pic>
        <p:nvPicPr>
          <p:cNvPr id="148" name="Google Shape;148;p25"/>
          <p:cNvPicPr preferRelativeResize="0"/>
          <p:nvPr/>
        </p:nvPicPr>
        <p:blipFill>
          <a:blip r:embed="rId3">
            <a:alphaModFix/>
          </a:blip>
          <a:stretch>
            <a:fillRect/>
          </a:stretch>
        </p:blipFill>
        <p:spPr>
          <a:xfrm>
            <a:off x="311700" y="1477750"/>
            <a:ext cx="4260301" cy="2728787"/>
          </a:xfrm>
          <a:prstGeom prst="rect">
            <a:avLst/>
          </a:prstGeom>
          <a:noFill/>
          <a:ln>
            <a:noFill/>
          </a:ln>
        </p:spPr>
      </p:pic>
      <p:pic>
        <p:nvPicPr>
          <p:cNvPr id="149" name="Google Shape;149;p25"/>
          <p:cNvPicPr preferRelativeResize="0"/>
          <p:nvPr/>
        </p:nvPicPr>
        <p:blipFill>
          <a:blip r:embed="rId4">
            <a:alphaModFix/>
          </a:blip>
          <a:stretch>
            <a:fillRect/>
          </a:stretch>
        </p:blipFill>
        <p:spPr>
          <a:xfrm>
            <a:off x="4724401" y="1432100"/>
            <a:ext cx="4267199" cy="2774433"/>
          </a:xfrm>
          <a:prstGeom prst="rect">
            <a:avLst/>
          </a:prstGeom>
          <a:noFill/>
          <a:ln>
            <a:noFill/>
          </a:ln>
        </p:spPr>
      </p:pic>
      <p:sp>
        <p:nvSpPr>
          <p:cNvPr id="150" name="Google Shape;150;p25"/>
          <p:cNvSpPr txBox="1"/>
          <p:nvPr/>
        </p:nvSpPr>
        <p:spPr>
          <a:xfrm>
            <a:off x="1520100" y="4531850"/>
            <a:ext cx="184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Linear Binning</a:t>
            </a:r>
            <a:endParaRPr sz="1800">
              <a:solidFill>
                <a:schemeClr val="dk2"/>
              </a:solidFill>
              <a:latin typeface="Open Sans"/>
              <a:ea typeface="Open Sans"/>
              <a:cs typeface="Open Sans"/>
              <a:sym typeface="Open Sans"/>
            </a:endParaRPr>
          </a:p>
        </p:txBody>
      </p:sp>
      <p:sp>
        <p:nvSpPr>
          <p:cNvPr id="151" name="Google Shape;151;p25"/>
          <p:cNvSpPr txBox="1"/>
          <p:nvPr/>
        </p:nvSpPr>
        <p:spPr>
          <a:xfrm>
            <a:off x="5936250" y="4486200"/>
            <a:ext cx="184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Log Log plot</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Power Law (p</a:t>
            </a:r>
            <a:r>
              <a:rPr lang="en" baseline="-25000"/>
              <a:t>k</a:t>
            </a:r>
            <a:r>
              <a:rPr lang="en"/>
              <a:t> = b * k</a:t>
            </a:r>
            <a:r>
              <a:rPr lang="en" baseline="30000"/>
              <a:t>-a</a:t>
            </a:r>
            <a:r>
              <a:rPr lang="en"/>
              <a:t>)</a:t>
            </a:r>
            <a:endParaRPr baseline="-25000"/>
          </a:p>
        </p:txBody>
      </p:sp>
      <p:sp>
        <p:nvSpPr>
          <p:cNvPr id="157" name="Google Shape;157;p26"/>
          <p:cNvSpPr txBox="1"/>
          <p:nvPr/>
        </p:nvSpPr>
        <p:spPr>
          <a:xfrm>
            <a:off x="2758050" y="4338450"/>
            <a:ext cx="362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Power Law fit for both networks</a:t>
            </a:r>
            <a:endParaRPr sz="1800">
              <a:solidFill>
                <a:schemeClr val="dk2"/>
              </a:solidFill>
              <a:latin typeface="Open Sans"/>
              <a:ea typeface="Open Sans"/>
              <a:cs typeface="Open Sans"/>
              <a:sym typeface="Open Sans"/>
            </a:endParaRPr>
          </a:p>
        </p:txBody>
      </p:sp>
      <p:pic>
        <p:nvPicPr>
          <p:cNvPr id="158" name="Google Shape;158;p26"/>
          <p:cNvPicPr preferRelativeResize="0"/>
          <p:nvPr/>
        </p:nvPicPr>
        <p:blipFill>
          <a:blip r:embed="rId3">
            <a:alphaModFix/>
          </a:blip>
          <a:stretch>
            <a:fillRect/>
          </a:stretch>
        </p:blipFill>
        <p:spPr>
          <a:xfrm>
            <a:off x="152400" y="1304825"/>
            <a:ext cx="4267199" cy="2762317"/>
          </a:xfrm>
          <a:prstGeom prst="rect">
            <a:avLst/>
          </a:prstGeom>
          <a:noFill/>
          <a:ln>
            <a:noFill/>
          </a:ln>
        </p:spPr>
      </p:pic>
      <p:pic>
        <p:nvPicPr>
          <p:cNvPr id="159" name="Google Shape;159;p26"/>
          <p:cNvPicPr preferRelativeResize="0"/>
          <p:nvPr/>
        </p:nvPicPr>
        <p:blipFill>
          <a:blip r:embed="rId4">
            <a:alphaModFix/>
          </a:blip>
          <a:stretch>
            <a:fillRect/>
          </a:stretch>
        </p:blipFill>
        <p:spPr>
          <a:xfrm>
            <a:off x="4571999" y="1304825"/>
            <a:ext cx="4419600" cy="28441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Power Law Fit</a:t>
            </a:r>
            <a:endParaRPr/>
          </a:p>
        </p:txBody>
      </p:sp>
      <p:pic>
        <p:nvPicPr>
          <p:cNvPr id="165" name="Google Shape;165;p27"/>
          <p:cNvPicPr preferRelativeResize="0"/>
          <p:nvPr/>
        </p:nvPicPr>
        <p:blipFill>
          <a:blip r:embed="rId3">
            <a:alphaModFix/>
          </a:blip>
          <a:stretch>
            <a:fillRect/>
          </a:stretch>
        </p:blipFill>
        <p:spPr>
          <a:xfrm>
            <a:off x="152400" y="1304825"/>
            <a:ext cx="4419599" cy="2873522"/>
          </a:xfrm>
          <a:prstGeom prst="rect">
            <a:avLst/>
          </a:prstGeom>
          <a:noFill/>
          <a:ln>
            <a:noFill/>
          </a:ln>
        </p:spPr>
      </p:pic>
      <p:pic>
        <p:nvPicPr>
          <p:cNvPr id="166" name="Google Shape;166;p27"/>
          <p:cNvPicPr preferRelativeResize="0"/>
          <p:nvPr/>
        </p:nvPicPr>
        <p:blipFill>
          <a:blip r:embed="rId4">
            <a:alphaModFix/>
          </a:blip>
          <a:stretch>
            <a:fillRect/>
          </a:stretch>
        </p:blipFill>
        <p:spPr>
          <a:xfrm>
            <a:off x="4724399" y="1304825"/>
            <a:ext cx="4267201" cy="2774435"/>
          </a:xfrm>
          <a:prstGeom prst="rect">
            <a:avLst/>
          </a:prstGeom>
          <a:noFill/>
          <a:ln>
            <a:noFill/>
          </a:ln>
        </p:spPr>
      </p:pic>
      <p:sp>
        <p:nvSpPr>
          <p:cNvPr id="167" name="Google Shape;167;p27"/>
          <p:cNvSpPr txBox="1"/>
          <p:nvPr/>
        </p:nvSpPr>
        <p:spPr>
          <a:xfrm>
            <a:off x="1992450" y="4330750"/>
            <a:ext cx="5159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Power Law fit for both networks (log log plot)</a:t>
            </a:r>
            <a:endParaRPr sz="18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5987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Communities</a:t>
            </a:r>
            <a:endParaRPr/>
          </a:p>
        </p:txBody>
      </p:sp>
      <p:pic>
        <p:nvPicPr>
          <p:cNvPr id="173" name="Google Shape;173;p28"/>
          <p:cNvPicPr preferRelativeResize="0"/>
          <p:nvPr/>
        </p:nvPicPr>
        <p:blipFill>
          <a:blip r:embed="rId3">
            <a:alphaModFix/>
          </a:blip>
          <a:stretch>
            <a:fillRect/>
          </a:stretch>
        </p:blipFill>
        <p:spPr>
          <a:xfrm>
            <a:off x="169425" y="629125"/>
            <a:ext cx="4297500" cy="4297500"/>
          </a:xfrm>
          <a:prstGeom prst="rect">
            <a:avLst/>
          </a:prstGeom>
          <a:noFill/>
          <a:ln>
            <a:noFill/>
          </a:ln>
        </p:spPr>
      </p:pic>
      <p:sp>
        <p:nvSpPr>
          <p:cNvPr id="174" name="Google Shape;174;p28"/>
          <p:cNvSpPr txBox="1"/>
          <p:nvPr/>
        </p:nvSpPr>
        <p:spPr>
          <a:xfrm>
            <a:off x="866800" y="198025"/>
            <a:ext cx="2534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Men Singles Network</a:t>
            </a:r>
            <a:endParaRPr sz="1600">
              <a:solidFill>
                <a:schemeClr val="dk2"/>
              </a:solidFill>
              <a:latin typeface="Open Sans"/>
              <a:ea typeface="Open Sans"/>
              <a:cs typeface="Open Sans"/>
              <a:sym typeface="Open Sans"/>
            </a:endParaRPr>
          </a:p>
        </p:txBody>
      </p:sp>
      <p:sp>
        <p:nvSpPr>
          <p:cNvPr id="175" name="Google Shape;175;p28"/>
          <p:cNvSpPr txBox="1"/>
          <p:nvPr/>
        </p:nvSpPr>
        <p:spPr>
          <a:xfrm>
            <a:off x="5796250" y="198025"/>
            <a:ext cx="2534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Women Singles Network</a:t>
            </a:r>
            <a:endParaRPr sz="1600">
              <a:solidFill>
                <a:schemeClr val="dk2"/>
              </a:solidFill>
              <a:latin typeface="Open Sans"/>
              <a:ea typeface="Open Sans"/>
              <a:cs typeface="Open Sans"/>
              <a:sym typeface="Open Sans"/>
            </a:endParaRPr>
          </a:p>
        </p:txBody>
      </p:sp>
      <p:pic>
        <p:nvPicPr>
          <p:cNvPr id="176" name="Google Shape;176;p28"/>
          <p:cNvPicPr preferRelativeResize="0"/>
          <p:nvPr/>
        </p:nvPicPr>
        <p:blipFill>
          <a:blip r:embed="rId4">
            <a:alphaModFix/>
          </a:blip>
          <a:stretch>
            <a:fillRect/>
          </a:stretch>
        </p:blipFill>
        <p:spPr>
          <a:xfrm>
            <a:off x="4619325" y="778125"/>
            <a:ext cx="4212974" cy="4212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Ranking of Players</a:t>
            </a:r>
            <a:endParaRPr/>
          </a:p>
        </p:txBody>
      </p:sp>
      <p:sp>
        <p:nvSpPr>
          <p:cNvPr id="182" name="Google Shape;182;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Simple Page Rank</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Page Rank with Teleportation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HITS algorithm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(Men)</a:t>
            </a:r>
            <a:endParaRPr/>
          </a:p>
        </p:txBody>
      </p:sp>
      <p:pic>
        <p:nvPicPr>
          <p:cNvPr id="188" name="Google Shape;188;p30"/>
          <p:cNvPicPr preferRelativeResize="0"/>
          <p:nvPr/>
        </p:nvPicPr>
        <p:blipFill>
          <a:blip r:embed="rId3">
            <a:alphaModFix/>
          </a:blip>
          <a:stretch>
            <a:fillRect/>
          </a:stretch>
        </p:blipFill>
        <p:spPr>
          <a:xfrm>
            <a:off x="3183025" y="728613"/>
            <a:ext cx="5716749" cy="3686276"/>
          </a:xfrm>
          <a:prstGeom prst="rect">
            <a:avLst/>
          </a:prstGeom>
          <a:noFill/>
          <a:ln>
            <a:noFill/>
          </a:ln>
        </p:spPr>
      </p:pic>
      <p:sp>
        <p:nvSpPr>
          <p:cNvPr id="189" name="Google Shape;189;p30"/>
          <p:cNvSpPr txBox="1"/>
          <p:nvPr/>
        </p:nvSpPr>
        <p:spPr>
          <a:xfrm>
            <a:off x="585575" y="4448425"/>
            <a:ext cx="831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02124"/>
                </a:solidFill>
                <a:latin typeface="Open Sans"/>
                <a:ea typeface="Open Sans"/>
                <a:cs typeface="Open Sans"/>
                <a:sym typeface="Open Sans"/>
              </a:rPr>
              <a:t>RANKING METHODS OUTCOMES; THE BOLD NAMES ARE PLAYERS WHO HAVE BEEN AT THE FIRST ITTF POSITION DURING THEIR CAREER.</a:t>
            </a:r>
            <a:endParaRPr b="1">
              <a:solidFill>
                <a:srgbClr val="202124"/>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(Women)</a:t>
            </a:r>
            <a:endParaRPr/>
          </a:p>
        </p:txBody>
      </p:sp>
      <p:pic>
        <p:nvPicPr>
          <p:cNvPr id="195" name="Google Shape;195;p31"/>
          <p:cNvPicPr preferRelativeResize="0"/>
          <p:nvPr/>
        </p:nvPicPr>
        <p:blipFill>
          <a:blip r:embed="rId3">
            <a:alphaModFix/>
          </a:blip>
          <a:stretch>
            <a:fillRect/>
          </a:stretch>
        </p:blipFill>
        <p:spPr>
          <a:xfrm>
            <a:off x="3152500" y="791975"/>
            <a:ext cx="5679801" cy="3656450"/>
          </a:xfrm>
          <a:prstGeom prst="rect">
            <a:avLst/>
          </a:prstGeom>
          <a:noFill/>
          <a:ln>
            <a:noFill/>
          </a:ln>
        </p:spPr>
      </p:pic>
      <p:sp>
        <p:nvSpPr>
          <p:cNvPr id="196" name="Google Shape;196;p31"/>
          <p:cNvSpPr txBox="1"/>
          <p:nvPr/>
        </p:nvSpPr>
        <p:spPr>
          <a:xfrm>
            <a:off x="585575" y="4448425"/>
            <a:ext cx="831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02124"/>
                </a:solidFill>
                <a:latin typeface="Open Sans"/>
                <a:ea typeface="Open Sans"/>
                <a:cs typeface="Open Sans"/>
                <a:sym typeface="Open Sans"/>
              </a:rPr>
              <a:t>RANKING METHODS OUTCOMES; THE BOLD NAMES ARE PLAYERS WHO HAVE BEEN AT THE FIRST ITTF POSITION DURING THEIR CAREER.</a:t>
            </a:r>
            <a:endParaRPr b="1">
              <a:solidFill>
                <a:srgbClr val="202124"/>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Table Tennis is considered in top 10 mainstream sports. [1]</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Started in England in late 19th century, inspired from lawn tennis. [2]</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governing body for Table Tennis is called International Table Tennis Federation (ITTF), founded in 1926 and headquartered at Lausanne, Switzerland [3].</a:t>
            </a:r>
            <a:endParaRPr/>
          </a:p>
        </p:txBody>
      </p:sp>
      <p:pic>
        <p:nvPicPr>
          <p:cNvPr id="74" name="Google Shape;74;p14"/>
          <p:cNvPicPr preferRelativeResize="0"/>
          <p:nvPr/>
        </p:nvPicPr>
        <p:blipFill>
          <a:blip r:embed="rId3">
            <a:alphaModFix/>
          </a:blip>
          <a:stretch>
            <a:fillRect/>
          </a:stretch>
        </p:blipFill>
        <p:spPr>
          <a:xfrm>
            <a:off x="6207134" y="-1"/>
            <a:ext cx="2936867" cy="1390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Work</a:t>
            </a:r>
            <a:endParaRPr/>
          </a:p>
        </p:txBody>
      </p:sp>
      <p:sp>
        <p:nvSpPr>
          <p:cNvPr id="202" name="Google Shape;202;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Shown how to map ITTF single tennis matches into different graph representations.</a:t>
            </a:r>
            <a:endParaRPr/>
          </a:p>
          <a:p>
            <a:pPr marL="457200" lvl="0" indent="-342900" algn="l" rtl="0">
              <a:spcBef>
                <a:spcPts val="0"/>
              </a:spcBef>
              <a:spcAft>
                <a:spcPts val="0"/>
              </a:spcAft>
              <a:buSzPts val="1800"/>
              <a:buChar char="●"/>
            </a:pPr>
            <a:r>
              <a:rPr lang="en"/>
              <a:t>Performed different rankings techniques. </a:t>
            </a:r>
            <a:endParaRPr/>
          </a:p>
          <a:p>
            <a:pPr marL="457200" lvl="0" indent="-342900" algn="l" rtl="0">
              <a:spcBef>
                <a:spcPts val="0"/>
              </a:spcBef>
              <a:spcAft>
                <a:spcPts val="0"/>
              </a:spcAft>
              <a:buSzPts val="1800"/>
              <a:buChar char="●"/>
            </a:pPr>
            <a:r>
              <a:rPr lang="en"/>
              <a:t>Shown </a:t>
            </a:r>
            <a:r>
              <a:rPr lang="en" b="1"/>
              <a:t>Ma Long</a:t>
            </a:r>
            <a:r>
              <a:rPr lang="en"/>
              <a:t> (Men Singles) and </a:t>
            </a:r>
            <a:r>
              <a:rPr lang="en" b="1"/>
              <a:t>Liu Shiwen</a:t>
            </a:r>
            <a:r>
              <a:rPr lang="en"/>
              <a:t> (Women Singles) are best players in the previous decade in Prestige tournaments.</a:t>
            </a:r>
            <a:endParaRPr/>
          </a:p>
          <a:p>
            <a:pPr marL="457200" lvl="0" indent="-342900" algn="l" rtl="0">
              <a:spcBef>
                <a:spcPts val="0"/>
              </a:spcBef>
              <a:spcAft>
                <a:spcPts val="0"/>
              </a:spcAft>
              <a:buSzPts val="1800"/>
              <a:buChar char="●"/>
            </a:pPr>
            <a:r>
              <a:rPr lang="en"/>
              <a:t>Inferred properties from metrics and community structure of the network.</a:t>
            </a:r>
            <a:endParaRPr/>
          </a:p>
          <a:p>
            <a:pPr marL="457200" lvl="0" indent="-342900" algn="l" rtl="0">
              <a:spcBef>
                <a:spcPts val="0"/>
              </a:spcBef>
              <a:spcAft>
                <a:spcPts val="0"/>
              </a:spcAft>
              <a:buSzPts val="1800"/>
              <a:buChar char="●"/>
            </a:pPr>
            <a:r>
              <a:rPr lang="en"/>
              <a:t>Future work may include Extensive Dataset generation, Link prediction, study on Robustness of network and looking into more advanced ranking techniques.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8" name="Google Shape;208;p33"/>
          <p:cNvSpPr txBox="1">
            <a:spLocks noGrp="1"/>
          </p:cNvSpPr>
          <p:nvPr>
            <p:ph type="body" idx="1"/>
          </p:nvPr>
        </p:nvSpPr>
        <p:spPr>
          <a:xfrm>
            <a:off x="311700" y="1266325"/>
            <a:ext cx="8520600" cy="36180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0"/>
              </a:spcAft>
              <a:buNone/>
            </a:pPr>
            <a:r>
              <a:rPr lang="en"/>
              <a:t>[1] https://www.pledgesports.org/2017/03/top-10-most-watched-sports/</a:t>
            </a:r>
            <a:endParaRPr/>
          </a:p>
          <a:p>
            <a:pPr marL="0" lvl="0" indent="0" algn="l" rtl="0">
              <a:spcBef>
                <a:spcPts val="1200"/>
              </a:spcBef>
              <a:spcAft>
                <a:spcPts val="0"/>
              </a:spcAft>
              <a:buNone/>
            </a:pPr>
            <a:r>
              <a:rPr lang="en"/>
              <a:t>[2] https://en.wikipedia.org/wiki/Table_tennis</a:t>
            </a:r>
            <a:endParaRPr/>
          </a:p>
          <a:p>
            <a:pPr marL="0" lvl="0" indent="0" algn="l" rtl="0">
              <a:spcBef>
                <a:spcPts val="1200"/>
              </a:spcBef>
              <a:spcAft>
                <a:spcPts val="0"/>
              </a:spcAft>
              <a:buNone/>
            </a:pPr>
            <a:r>
              <a:rPr lang="en"/>
              <a:t>[3] </a:t>
            </a:r>
            <a:r>
              <a:rPr lang="en" u="sng">
                <a:solidFill>
                  <a:schemeClr val="hlink"/>
                </a:solidFill>
                <a:hlinkClick r:id="rId3"/>
              </a:rPr>
              <a:t>https://www.ittf.com/</a:t>
            </a:r>
            <a:endParaRPr/>
          </a:p>
          <a:p>
            <a:pPr marL="0" lvl="0" indent="0" algn="l" rtl="0">
              <a:spcBef>
                <a:spcPts val="1200"/>
              </a:spcBef>
              <a:spcAft>
                <a:spcPts val="0"/>
              </a:spcAft>
              <a:buNone/>
            </a:pPr>
            <a:r>
              <a:rPr lang="en"/>
              <a:t>[4] M. Lai, R. Meo, R. Schifanella, and E. Sulis, “The role of the network of matches on predicting success in table tennis,” Journal of Sports Sciences, vol. 36, no. 23, pp. 2691–2698, Jun. 2018, doi: https://doi.org/10.1080/02640414.2018.1482813.</a:t>
            </a:r>
            <a:endParaRPr/>
          </a:p>
          <a:p>
            <a:pPr marL="0" lvl="0" indent="0" algn="l" rtl="0">
              <a:spcBef>
                <a:spcPts val="1200"/>
              </a:spcBef>
              <a:spcAft>
                <a:spcPts val="0"/>
              </a:spcAft>
              <a:buNone/>
            </a:pPr>
            <a:r>
              <a:rPr lang="en"/>
              <a:t>[5] S. Mukherjee, “Identifying the greatest team and captain—A complex network approach to cricket matches,” Physica A: Statistical Mechanics and its Applications, vol. 391, no. 23, pp. 6066–6076, Dec. 2012, doi: https://doi.org/10.1016/j.physa.2012.06.052.</a:t>
            </a:r>
            <a:endParaRPr/>
          </a:p>
          <a:p>
            <a:pPr marL="0" lvl="0" indent="0" algn="l" rtl="0">
              <a:spcBef>
                <a:spcPts val="1200"/>
              </a:spcBef>
              <a:spcAft>
                <a:spcPts val="0"/>
              </a:spcAft>
              <a:buNone/>
            </a:pPr>
            <a:r>
              <a:rPr lang="en"/>
              <a:t>[6] U. Michieli, “Complex Network Analysis of Men Single ATP Tennis Matches”, arXiv preprint arXiv:1804.08138, 2018.</a:t>
            </a:r>
            <a:endParaRPr/>
          </a:p>
          <a:p>
            <a:pPr marL="0" lvl="0" indent="0" algn="l" rtl="0">
              <a:spcBef>
                <a:spcPts val="1200"/>
              </a:spcBef>
              <a:spcAft>
                <a:spcPts val="0"/>
              </a:spcAft>
              <a:buNone/>
            </a:pPr>
            <a:r>
              <a:rPr lang="en"/>
              <a:t>[7] https://en.wikipedia.org/wiki/World_Table_Tennis_Championships</a:t>
            </a:r>
            <a:endParaRPr/>
          </a:p>
          <a:p>
            <a:pPr marL="0" lvl="0" indent="0" algn="l" rtl="0">
              <a:spcBef>
                <a:spcPts val="1200"/>
              </a:spcBef>
              <a:spcAft>
                <a:spcPts val="1200"/>
              </a:spcAft>
              <a:buNone/>
            </a:pPr>
            <a:r>
              <a:rPr lang="en"/>
              <a:t>[8] https://worldtabletennis.com/rankings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Similar Work</a:t>
            </a:r>
            <a:endParaRPr/>
          </a:p>
        </p:txBody>
      </p:sp>
      <p:sp>
        <p:nvSpPr>
          <p:cNvPr id="80" name="Google Shape;80;p15"/>
          <p:cNvSpPr txBox="1">
            <a:spLocks noGrp="1"/>
          </p:cNvSpPr>
          <p:nvPr>
            <p:ph type="body" idx="1"/>
          </p:nvPr>
        </p:nvSpPr>
        <p:spPr>
          <a:xfrm>
            <a:off x="311700" y="1266325"/>
            <a:ext cx="8520600" cy="36492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[4] Focusing only on Italian table tennis players from 2011 to 2016, the research finds that the quality and structure of an athlete's match network significantly influence their performance.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[5] This paper ranks cricket teams and captains based on match quality rather than just the number of wins, using the PageRank algorithm.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[6] Utilizes network theory to model social interactions among professional men's tennis players through undirected weighted networks from 2018 to 2020.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 and Motivation</a:t>
            </a:r>
            <a:endParaRPr/>
          </a:p>
        </p:txBody>
      </p:sp>
      <p:sp>
        <p:nvSpPr>
          <p:cNvPr id="86" name="Google Shape;86;p16"/>
          <p:cNvSpPr txBox="1">
            <a:spLocks noGrp="1"/>
          </p:cNvSpPr>
          <p:nvPr>
            <p:ph type="body" idx="1"/>
          </p:nvPr>
        </p:nvSpPr>
        <p:spPr>
          <a:xfrm>
            <a:off x="311700" y="1266325"/>
            <a:ext cx="8520600" cy="36126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Modeling match stats via network of table tennis players.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Verifying if the network follows real world property.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Calculating various metrics, community detection and inferring performances.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Ranking players based on PageRank and HITS algorithm and comparing with ITTF Rankings.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Considering a period of 10 years (2013 - 2023), collected data of prestigious tournaments like - </a:t>
            </a:r>
            <a:r>
              <a:rPr lang="en" b="1"/>
              <a:t>ITTF World Championship</a:t>
            </a:r>
            <a:r>
              <a:rPr lang="en"/>
              <a:t> (2013/15/17/19/21/23), </a:t>
            </a:r>
            <a:r>
              <a:rPr lang="en" b="1"/>
              <a:t>Olympics</a:t>
            </a:r>
            <a:r>
              <a:rPr lang="en"/>
              <a:t> (2016/20) and </a:t>
            </a:r>
            <a:r>
              <a:rPr lang="en" b="1"/>
              <a:t>World Cup</a:t>
            </a:r>
            <a:r>
              <a:rPr lang="en"/>
              <a:t> (2017/18/19/20) and </a:t>
            </a:r>
            <a:r>
              <a:rPr lang="en" b="1"/>
              <a:t>Grand Slam</a:t>
            </a:r>
            <a:r>
              <a:rPr lang="en"/>
              <a:t> (2022/23).</a:t>
            </a:r>
            <a:endParaRPr/>
          </a:p>
          <a:p>
            <a:pPr marL="457200" lvl="0" indent="-342900" algn="l" rtl="0">
              <a:spcBef>
                <a:spcPts val="0"/>
              </a:spcBef>
              <a:spcAft>
                <a:spcPts val="0"/>
              </a:spcAft>
              <a:buSzPts val="1800"/>
              <a:buChar char="●"/>
            </a:pPr>
            <a:r>
              <a:rPr lang="en"/>
              <a:t>Data was collected from Wikipedia [7] and WTT website [8].</a:t>
            </a:r>
            <a:endParaRPr/>
          </a:p>
        </p:txBody>
      </p:sp>
      <p:pic>
        <p:nvPicPr>
          <p:cNvPr id="93" name="Google Shape;93;p17"/>
          <p:cNvPicPr preferRelativeResize="0"/>
          <p:nvPr/>
        </p:nvPicPr>
        <p:blipFill>
          <a:blip r:embed="rId3">
            <a:alphaModFix/>
          </a:blip>
          <a:stretch>
            <a:fillRect/>
          </a:stretch>
        </p:blipFill>
        <p:spPr>
          <a:xfrm>
            <a:off x="1503450" y="2921277"/>
            <a:ext cx="6137099" cy="1519625"/>
          </a:xfrm>
          <a:prstGeom prst="rect">
            <a:avLst/>
          </a:prstGeom>
          <a:noFill/>
          <a:ln>
            <a:noFill/>
          </a:ln>
        </p:spPr>
      </p:pic>
      <p:sp>
        <p:nvSpPr>
          <p:cNvPr id="94" name="Google Shape;94;p17"/>
          <p:cNvSpPr txBox="1"/>
          <p:nvPr/>
        </p:nvSpPr>
        <p:spPr>
          <a:xfrm>
            <a:off x="2017200" y="4440900"/>
            <a:ext cx="510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ITTF 2023 World Championship Finals. [7]</a:t>
            </a:r>
            <a:endParaRPr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How was the network formed?</a:t>
            </a:r>
            <a:endParaRPr/>
          </a:p>
        </p:txBody>
      </p:sp>
      <p:sp>
        <p:nvSpPr>
          <p:cNvPr id="100" name="Google Shape;100;p18"/>
          <p:cNvSpPr txBox="1">
            <a:spLocks noGrp="1"/>
          </p:cNvSpPr>
          <p:nvPr>
            <p:ph type="body" idx="1"/>
          </p:nvPr>
        </p:nvSpPr>
        <p:spPr>
          <a:xfrm>
            <a:off x="311700" y="1266325"/>
            <a:ext cx="4818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single match is represented by a link between two opponents. </a:t>
            </a:r>
            <a:endParaRPr/>
          </a:p>
          <a:p>
            <a:pPr marL="457200" lvl="0" indent="-342900" algn="l" rtl="0">
              <a:spcBef>
                <a:spcPts val="0"/>
              </a:spcBef>
              <a:spcAft>
                <a:spcPts val="0"/>
              </a:spcAft>
              <a:buSzPts val="1800"/>
              <a:buChar char="●"/>
            </a:pPr>
            <a:r>
              <a:rPr lang="en"/>
              <a:t>If player </a:t>
            </a:r>
            <a:r>
              <a:rPr lang="en" b="1"/>
              <a:t>A wins against player B</a:t>
            </a:r>
            <a:r>
              <a:rPr lang="en"/>
              <a:t>, a directed link is drawn from </a:t>
            </a:r>
            <a:r>
              <a:rPr lang="en" b="1"/>
              <a:t>B to A</a:t>
            </a:r>
            <a:r>
              <a:rPr lang="en"/>
              <a:t>.</a:t>
            </a:r>
            <a:endParaRPr/>
          </a:p>
          <a:p>
            <a:pPr marL="457200" lvl="0" indent="-342900" algn="l" rtl="0">
              <a:spcBef>
                <a:spcPts val="0"/>
              </a:spcBef>
              <a:spcAft>
                <a:spcPts val="0"/>
              </a:spcAft>
              <a:buSzPts val="1800"/>
              <a:buChar char="●"/>
            </a:pPr>
            <a:r>
              <a:rPr lang="en"/>
              <a:t> A weighted representation of the directed network is obtained by assigning a weight w</a:t>
            </a:r>
            <a:r>
              <a:rPr lang="en" baseline="-25000"/>
              <a:t>BA</a:t>
            </a:r>
            <a:r>
              <a:rPr lang="en"/>
              <a:t> to the link, where w</a:t>
            </a:r>
            <a:r>
              <a:rPr lang="en" baseline="-25000"/>
              <a:t>BA</a:t>
            </a:r>
            <a:r>
              <a:rPr lang="en"/>
              <a:t> is equal to the total number of times player B  wins against player A [5].</a:t>
            </a:r>
            <a:endParaRPr/>
          </a:p>
        </p:txBody>
      </p:sp>
      <p:pic>
        <p:nvPicPr>
          <p:cNvPr id="101" name="Google Shape;101;p18"/>
          <p:cNvPicPr preferRelativeResize="0"/>
          <p:nvPr/>
        </p:nvPicPr>
        <p:blipFill>
          <a:blip r:embed="rId3">
            <a:alphaModFix/>
          </a:blip>
          <a:stretch>
            <a:fillRect/>
          </a:stretch>
        </p:blipFill>
        <p:spPr>
          <a:xfrm>
            <a:off x="5339750" y="1862300"/>
            <a:ext cx="3611625" cy="211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and Programming Languages used for Analysis</a:t>
            </a:r>
            <a:endParaRPr/>
          </a:p>
        </p:txBody>
      </p:sp>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Gephi</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NetworkX</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5987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0"/>
          <p:cNvPicPr preferRelativeResize="0"/>
          <p:nvPr/>
        </p:nvPicPr>
        <p:blipFill>
          <a:blip r:embed="rId3">
            <a:alphaModFix/>
          </a:blip>
          <a:stretch>
            <a:fillRect/>
          </a:stretch>
        </p:blipFill>
        <p:spPr>
          <a:xfrm>
            <a:off x="0" y="637025"/>
            <a:ext cx="4394675" cy="4394675"/>
          </a:xfrm>
          <a:prstGeom prst="rect">
            <a:avLst/>
          </a:prstGeom>
          <a:noFill/>
          <a:ln>
            <a:noFill/>
          </a:ln>
        </p:spPr>
      </p:pic>
      <p:pic>
        <p:nvPicPr>
          <p:cNvPr id="115" name="Google Shape;115;p20"/>
          <p:cNvPicPr preferRelativeResize="0"/>
          <p:nvPr/>
        </p:nvPicPr>
        <p:blipFill>
          <a:blip r:embed="rId4">
            <a:alphaModFix/>
          </a:blip>
          <a:stretch>
            <a:fillRect/>
          </a:stretch>
        </p:blipFill>
        <p:spPr>
          <a:xfrm>
            <a:off x="4749325" y="637025"/>
            <a:ext cx="4394675" cy="4394675"/>
          </a:xfrm>
          <a:prstGeom prst="rect">
            <a:avLst/>
          </a:prstGeom>
          <a:noFill/>
          <a:ln>
            <a:noFill/>
          </a:ln>
        </p:spPr>
      </p:pic>
      <p:sp>
        <p:nvSpPr>
          <p:cNvPr id="116" name="Google Shape;116;p20"/>
          <p:cNvSpPr txBox="1"/>
          <p:nvPr/>
        </p:nvSpPr>
        <p:spPr>
          <a:xfrm>
            <a:off x="835800" y="182725"/>
            <a:ext cx="2534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Men Singles Network</a:t>
            </a:r>
            <a:endParaRPr sz="1600">
              <a:solidFill>
                <a:schemeClr val="dk2"/>
              </a:solidFill>
              <a:latin typeface="Open Sans"/>
              <a:ea typeface="Open Sans"/>
              <a:cs typeface="Open Sans"/>
              <a:sym typeface="Open Sans"/>
            </a:endParaRPr>
          </a:p>
        </p:txBody>
      </p:sp>
      <p:sp>
        <p:nvSpPr>
          <p:cNvPr id="117" name="Google Shape;117;p20"/>
          <p:cNvSpPr txBox="1"/>
          <p:nvPr/>
        </p:nvSpPr>
        <p:spPr>
          <a:xfrm>
            <a:off x="5796250" y="198025"/>
            <a:ext cx="2534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Women Singles Network</a:t>
            </a:r>
            <a:endParaRPr sz="16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p21"/>
          <p:cNvGraphicFramePr/>
          <p:nvPr/>
        </p:nvGraphicFramePr>
        <p:xfrm>
          <a:off x="256750" y="168875"/>
          <a:ext cx="8630475" cy="4841145"/>
        </p:xfrm>
        <a:graphic>
          <a:graphicData uri="http://schemas.openxmlformats.org/drawingml/2006/table">
            <a:tbl>
              <a:tblPr>
                <a:noFill/>
                <a:tableStyleId>{B0E0398D-7676-4744-887F-0269F8A67676}</a:tableStyleId>
              </a:tblPr>
              <a:tblGrid>
                <a:gridCol w="2876825">
                  <a:extLst>
                    <a:ext uri="{9D8B030D-6E8A-4147-A177-3AD203B41FA5}">
                      <a16:colId xmlns:a16="http://schemas.microsoft.com/office/drawing/2014/main" val="20000"/>
                    </a:ext>
                  </a:extLst>
                </a:gridCol>
                <a:gridCol w="2876825">
                  <a:extLst>
                    <a:ext uri="{9D8B030D-6E8A-4147-A177-3AD203B41FA5}">
                      <a16:colId xmlns:a16="http://schemas.microsoft.com/office/drawing/2014/main" val="20001"/>
                    </a:ext>
                  </a:extLst>
                </a:gridCol>
                <a:gridCol w="2876825">
                  <a:extLst>
                    <a:ext uri="{9D8B030D-6E8A-4147-A177-3AD203B41FA5}">
                      <a16:colId xmlns:a16="http://schemas.microsoft.com/office/drawing/2014/main" val="20002"/>
                    </a:ext>
                  </a:extLst>
                </a:gridCol>
              </a:tblGrid>
              <a:tr h="421875">
                <a:tc>
                  <a:txBody>
                    <a:bodyPr/>
                    <a:lstStyle/>
                    <a:p>
                      <a:pPr marL="0" lvl="0" indent="0" algn="ctr" rtl="0">
                        <a:spcBef>
                          <a:spcPts val="0"/>
                        </a:spcBef>
                        <a:spcAft>
                          <a:spcPts val="0"/>
                        </a:spcAft>
                        <a:buNone/>
                      </a:pPr>
                      <a:r>
                        <a:rPr lang="en" sz="1800" b="1" u="sng"/>
                        <a:t>Table 1</a:t>
                      </a:r>
                      <a:endParaRPr sz="1800" b="1" u="sng"/>
                    </a:p>
                  </a:txBody>
                  <a:tcPr marL="91425" marR="91425" marT="91425" marB="91425"/>
                </a:tc>
                <a:tc>
                  <a:txBody>
                    <a:bodyPr/>
                    <a:lstStyle/>
                    <a:p>
                      <a:pPr marL="0" lvl="0" indent="0" algn="l" rtl="0">
                        <a:spcBef>
                          <a:spcPts val="0"/>
                        </a:spcBef>
                        <a:spcAft>
                          <a:spcPts val="0"/>
                        </a:spcAft>
                        <a:buNone/>
                      </a:pPr>
                      <a:r>
                        <a:rPr lang="en" b="1"/>
                        <a:t>Men</a:t>
                      </a:r>
                      <a:endParaRPr b="1"/>
                    </a:p>
                  </a:txBody>
                  <a:tcPr marL="91425" marR="91425" marT="91425" marB="91425"/>
                </a:tc>
                <a:tc>
                  <a:txBody>
                    <a:bodyPr/>
                    <a:lstStyle/>
                    <a:p>
                      <a:pPr marL="0" lvl="0" indent="0" algn="l" rtl="0">
                        <a:spcBef>
                          <a:spcPts val="0"/>
                        </a:spcBef>
                        <a:spcAft>
                          <a:spcPts val="0"/>
                        </a:spcAft>
                        <a:buNone/>
                      </a:pPr>
                      <a:r>
                        <a:rPr lang="en" b="1"/>
                        <a:t>Women</a:t>
                      </a:r>
                      <a:endParaRPr b="1"/>
                    </a:p>
                  </a:txBody>
                  <a:tcPr marL="91425" marR="91425" marT="91425" marB="91425"/>
                </a:tc>
                <a:extLst>
                  <a:ext uri="{0D108BD9-81ED-4DB2-BD59-A6C34878D82A}">
                    <a16:rowId xmlns:a16="http://schemas.microsoft.com/office/drawing/2014/main" val="10000"/>
                  </a:ext>
                </a:extLst>
              </a:tr>
              <a:tr h="384025">
                <a:tc>
                  <a:txBody>
                    <a:bodyPr/>
                    <a:lstStyle/>
                    <a:p>
                      <a:pPr marL="0" lvl="0" indent="0" algn="l" rtl="0">
                        <a:spcBef>
                          <a:spcPts val="0"/>
                        </a:spcBef>
                        <a:spcAft>
                          <a:spcPts val="0"/>
                        </a:spcAft>
                        <a:buNone/>
                      </a:pPr>
                      <a:r>
                        <a:rPr lang="en" b="1"/>
                        <a:t># Nodes</a:t>
                      </a:r>
                      <a:endParaRPr b="1"/>
                    </a:p>
                  </a:txBody>
                  <a:tcPr marL="91425" marR="91425" marT="91425" marB="91425"/>
                </a:tc>
                <a:tc>
                  <a:txBody>
                    <a:bodyPr/>
                    <a:lstStyle/>
                    <a:p>
                      <a:pPr marL="0" lvl="0" indent="0" algn="l" rtl="0">
                        <a:spcBef>
                          <a:spcPts val="0"/>
                        </a:spcBef>
                        <a:spcAft>
                          <a:spcPts val="0"/>
                        </a:spcAft>
                        <a:buNone/>
                      </a:pPr>
                      <a:r>
                        <a:rPr lang="en"/>
                        <a:t>297</a:t>
                      </a:r>
                      <a:endParaRPr/>
                    </a:p>
                  </a:txBody>
                  <a:tcPr marL="91425" marR="91425" marT="91425" marB="91425"/>
                </a:tc>
                <a:tc>
                  <a:txBody>
                    <a:bodyPr/>
                    <a:lstStyle/>
                    <a:p>
                      <a:pPr marL="0" lvl="0" indent="0" algn="l" rtl="0">
                        <a:spcBef>
                          <a:spcPts val="0"/>
                        </a:spcBef>
                        <a:spcAft>
                          <a:spcPts val="0"/>
                        </a:spcAft>
                        <a:buNone/>
                      </a:pPr>
                      <a:r>
                        <a:rPr lang="en"/>
                        <a:t>333</a:t>
                      </a:r>
                      <a:endParaRPr/>
                    </a:p>
                  </a:txBody>
                  <a:tcPr marL="91425" marR="91425" marT="91425" marB="91425"/>
                </a:tc>
                <a:extLst>
                  <a:ext uri="{0D108BD9-81ED-4DB2-BD59-A6C34878D82A}">
                    <a16:rowId xmlns:a16="http://schemas.microsoft.com/office/drawing/2014/main" val="10001"/>
                  </a:ext>
                </a:extLst>
              </a:tr>
              <a:tr h="421875">
                <a:tc>
                  <a:txBody>
                    <a:bodyPr/>
                    <a:lstStyle/>
                    <a:p>
                      <a:pPr marL="0" lvl="0" indent="0" algn="l" rtl="0">
                        <a:spcBef>
                          <a:spcPts val="0"/>
                        </a:spcBef>
                        <a:spcAft>
                          <a:spcPts val="0"/>
                        </a:spcAft>
                        <a:buNone/>
                      </a:pPr>
                      <a:r>
                        <a:rPr lang="en" b="1"/>
                        <a:t># Edges</a:t>
                      </a:r>
                      <a:endParaRPr b="1"/>
                    </a:p>
                  </a:txBody>
                  <a:tcPr marL="91425" marR="91425" marT="91425" marB="91425"/>
                </a:tc>
                <a:tc>
                  <a:txBody>
                    <a:bodyPr/>
                    <a:lstStyle/>
                    <a:p>
                      <a:pPr marL="0" lvl="0" indent="0" algn="l" rtl="0">
                        <a:spcBef>
                          <a:spcPts val="0"/>
                        </a:spcBef>
                        <a:spcAft>
                          <a:spcPts val="0"/>
                        </a:spcAft>
                        <a:buNone/>
                      </a:pPr>
                      <a:r>
                        <a:rPr lang="en"/>
                        <a:t>916</a:t>
                      </a:r>
                      <a:endParaRPr/>
                    </a:p>
                  </a:txBody>
                  <a:tcPr marL="91425" marR="91425" marT="91425" marB="91425"/>
                </a:tc>
                <a:tc>
                  <a:txBody>
                    <a:bodyPr/>
                    <a:lstStyle/>
                    <a:p>
                      <a:pPr marL="0" lvl="0" indent="0" algn="l" rtl="0">
                        <a:spcBef>
                          <a:spcPts val="0"/>
                        </a:spcBef>
                        <a:spcAft>
                          <a:spcPts val="0"/>
                        </a:spcAft>
                        <a:buNone/>
                      </a:pPr>
                      <a:r>
                        <a:rPr lang="en"/>
                        <a:t>926</a:t>
                      </a:r>
                      <a:endParaRPr/>
                    </a:p>
                  </a:txBody>
                  <a:tcPr marL="91425" marR="91425" marT="91425" marB="91425"/>
                </a:tc>
                <a:extLst>
                  <a:ext uri="{0D108BD9-81ED-4DB2-BD59-A6C34878D82A}">
                    <a16:rowId xmlns:a16="http://schemas.microsoft.com/office/drawing/2014/main" val="10002"/>
                  </a:ext>
                </a:extLst>
              </a:tr>
              <a:tr h="384025">
                <a:tc>
                  <a:txBody>
                    <a:bodyPr/>
                    <a:lstStyle/>
                    <a:p>
                      <a:pPr marL="0" lvl="0" indent="0" algn="l" rtl="0">
                        <a:spcBef>
                          <a:spcPts val="0"/>
                        </a:spcBef>
                        <a:spcAft>
                          <a:spcPts val="0"/>
                        </a:spcAft>
                        <a:buNone/>
                      </a:pPr>
                      <a:r>
                        <a:rPr lang="en" b="1"/>
                        <a:t># Matches</a:t>
                      </a:r>
                      <a:endParaRPr b="1"/>
                    </a:p>
                  </a:txBody>
                  <a:tcPr marL="91425" marR="91425" marT="91425" marB="91425"/>
                </a:tc>
                <a:tc>
                  <a:txBody>
                    <a:bodyPr/>
                    <a:lstStyle/>
                    <a:p>
                      <a:pPr marL="0" lvl="0" indent="0" algn="l" rtl="0">
                        <a:spcBef>
                          <a:spcPts val="0"/>
                        </a:spcBef>
                        <a:spcAft>
                          <a:spcPts val="0"/>
                        </a:spcAft>
                        <a:buNone/>
                      </a:pPr>
                      <a:r>
                        <a:rPr lang="en"/>
                        <a:t>964</a:t>
                      </a:r>
                      <a:endParaRPr/>
                    </a:p>
                  </a:txBody>
                  <a:tcPr marL="91425" marR="91425" marT="91425" marB="91425"/>
                </a:tc>
                <a:tc>
                  <a:txBody>
                    <a:bodyPr/>
                    <a:lstStyle/>
                    <a:p>
                      <a:pPr marL="0" lvl="0" indent="0" algn="l" rtl="0">
                        <a:spcBef>
                          <a:spcPts val="0"/>
                        </a:spcBef>
                        <a:spcAft>
                          <a:spcPts val="0"/>
                        </a:spcAft>
                        <a:buNone/>
                      </a:pPr>
                      <a:r>
                        <a:rPr lang="en"/>
                        <a:t>968</a:t>
                      </a:r>
                      <a:endParaRPr/>
                    </a:p>
                  </a:txBody>
                  <a:tcPr marL="91425" marR="91425" marT="91425" marB="91425"/>
                </a:tc>
                <a:extLst>
                  <a:ext uri="{0D108BD9-81ED-4DB2-BD59-A6C34878D82A}">
                    <a16:rowId xmlns:a16="http://schemas.microsoft.com/office/drawing/2014/main" val="10003"/>
                  </a:ext>
                </a:extLst>
              </a:tr>
              <a:tr h="384025">
                <a:tc>
                  <a:txBody>
                    <a:bodyPr/>
                    <a:lstStyle/>
                    <a:p>
                      <a:pPr marL="0" lvl="0" indent="0" algn="l" rtl="0">
                        <a:spcBef>
                          <a:spcPts val="0"/>
                        </a:spcBef>
                        <a:spcAft>
                          <a:spcPts val="0"/>
                        </a:spcAft>
                        <a:buNone/>
                      </a:pPr>
                      <a:r>
                        <a:rPr lang="en" b="1"/>
                        <a:t># Tournaments</a:t>
                      </a:r>
                      <a:endParaRPr b="1"/>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extLst>
                  <a:ext uri="{0D108BD9-81ED-4DB2-BD59-A6C34878D82A}">
                    <a16:rowId xmlns:a16="http://schemas.microsoft.com/office/drawing/2014/main" val="10004"/>
                  </a:ext>
                </a:extLst>
              </a:tr>
              <a:tr h="384025">
                <a:tc>
                  <a:txBody>
                    <a:bodyPr/>
                    <a:lstStyle/>
                    <a:p>
                      <a:pPr marL="0" lvl="0" indent="0" algn="l" rtl="0">
                        <a:spcBef>
                          <a:spcPts val="0"/>
                        </a:spcBef>
                        <a:spcAft>
                          <a:spcPts val="0"/>
                        </a:spcAft>
                        <a:buNone/>
                      </a:pPr>
                      <a:r>
                        <a:rPr lang="en" b="1"/>
                        <a:t>Avg. Degree</a:t>
                      </a:r>
                      <a:endParaRPr b="1"/>
                    </a:p>
                  </a:txBody>
                  <a:tcPr marL="91425" marR="91425" marT="91425" marB="91425"/>
                </a:tc>
                <a:tc>
                  <a:txBody>
                    <a:bodyPr/>
                    <a:lstStyle/>
                    <a:p>
                      <a:pPr marL="0" lvl="0" indent="0" algn="l" rtl="0">
                        <a:spcBef>
                          <a:spcPts val="0"/>
                        </a:spcBef>
                        <a:spcAft>
                          <a:spcPts val="0"/>
                        </a:spcAft>
                        <a:buNone/>
                      </a:pPr>
                      <a:r>
                        <a:rPr lang="en"/>
                        <a:t>3.084</a:t>
                      </a:r>
                      <a:endParaRPr/>
                    </a:p>
                  </a:txBody>
                  <a:tcPr marL="91425" marR="91425" marT="91425" marB="91425"/>
                </a:tc>
                <a:tc>
                  <a:txBody>
                    <a:bodyPr/>
                    <a:lstStyle/>
                    <a:p>
                      <a:pPr marL="0" lvl="0" indent="0" algn="l" rtl="0">
                        <a:spcBef>
                          <a:spcPts val="0"/>
                        </a:spcBef>
                        <a:spcAft>
                          <a:spcPts val="0"/>
                        </a:spcAft>
                        <a:buNone/>
                      </a:pPr>
                      <a:r>
                        <a:rPr lang="en"/>
                        <a:t>2.781</a:t>
                      </a:r>
                      <a:endParaRPr/>
                    </a:p>
                  </a:txBody>
                  <a:tcPr marL="91425" marR="91425" marT="91425" marB="91425"/>
                </a:tc>
                <a:extLst>
                  <a:ext uri="{0D108BD9-81ED-4DB2-BD59-A6C34878D82A}">
                    <a16:rowId xmlns:a16="http://schemas.microsoft.com/office/drawing/2014/main" val="10005"/>
                  </a:ext>
                </a:extLst>
              </a:tr>
              <a:tr h="384025">
                <a:tc>
                  <a:txBody>
                    <a:bodyPr/>
                    <a:lstStyle/>
                    <a:p>
                      <a:pPr marL="0" lvl="0" indent="0" algn="l" rtl="0">
                        <a:spcBef>
                          <a:spcPts val="0"/>
                        </a:spcBef>
                        <a:spcAft>
                          <a:spcPts val="0"/>
                        </a:spcAft>
                        <a:buNone/>
                      </a:pPr>
                      <a:r>
                        <a:rPr lang="en" b="1"/>
                        <a:t>Avg. Weighted Degree</a:t>
                      </a:r>
                      <a:endParaRPr b="1"/>
                    </a:p>
                  </a:txBody>
                  <a:tcPr marL="91425" marR="91425" marT="91425" marB="91425"/>
                </a:tc>
                <a:tc>
                  <a:txBody>
                    <a:bodyPr/>
                    <a:lstStyle/>
                    <a:p>
                      <a:pPr marL="0" lvl="0" indent="0" algn="l" rtl="0">
                        <a:spcBef>
                          <a:spcPts val="0"/>
                        </a:spcBef>
                        <a:spcAft>
                          <a:spcPts val="0"/>
                        </a:spcAft>
                        <a:buNone/>
                      </a:pPr>
                      <a:r>
                        <a:rPr lang="en"/>
                        <a:t>3.246</a:t>
                      </a:r>
                      <a:endParaRPr/>
                    </a:p>
                  </a:txBody>
                  <a:tcPr marL="91425" marR="91425" marT="91425" marB="91425"/>
                </a:tc>
                <a:tc>
                  <a:txBody>
                    <a:bodyPr/>
                    <a:lstStyle/>
                    <a:p>
                      <a:pPr marL="0" lvl="0" indent="0" algn="l" rtl="0">
                        <a:spcBef>
                          <a:spcPts val="0"/>
                        </a:spcBef>
                        <a:spcAft>
                          <a:spcPts val="0"/>
                        </a:spcAft>
                        <a:buNone/>
                      </a:pPr>
                      <a:r>
                        <a:rPr lang="en"/>
                        <a:t>2.907</a:t>
                      </a:r>
                      <a:endParaRPr/>
                    </a:p>
                  </a:txBody>
                  <a:tcPr marL="91425" marR="91425" marT="91425" marB="91425"/>
                </a:tc>
                <a:extLst>
                  <a:ext uri="{0D108BD9-81ED-4DB2-BD59-A6C34878D82A}">
                    <a16:rowId xmlns:a16="http://schemas.microsoft.com/office/drawing/2014/main" val="10006"/>
                  </a:ext>
                </a:extLst>
              </a:tr>
              <a:tr h="384025">
                <a:tc>
                  <a:txBody>
                    <a:bodyPr/>
                    <a:lstStyle/>
                    <a:p>
                      <a:pPr marL="0" lvl="0" indent="0" algn="l" rtl="0">
                        <a:spcBef>
                          <a:spcPts val="0"/>
                        </a:spcBef>
                        <a:spcAft>
                          <a:spcPts val="0"/>
                        </a:spcAft>
                        <a:buNone/>
                      </a:pPr>
                      <a:r>
                        <a:rPr lang="en" b="1"/>
                        <a:t>N/w Density</a:t>
                      </a:r>
                      <a:endParaRPr b="1"/>
                    </a:p>
                  </a:txBody>
                  <a:tcPr marL="91425" marR="91425" marT="91425" marB="91425"/>
                </a:tc>
                <a:tc>
                  <a:txBody>
                    <a:bodyPr/>
                    <a:lstStyle/>
                    <a:p>
                      <a:pPr marL="0" lvl="0" indent="0" algn="l" rtl="0">
                        <a:spcBef>
                          <a:spcPts val="0"/>
                        </a:spcBef>
                        <a:spcAft>
                          <a:spcPts val="0"/>
                        </a:spcAft>
                        <a:buNone/>
                      </a:pPr>
                      <a:r>
                        <a:rPr lang="en"/>
                        <a:t>0.01</a:t>
                      </a:r>
                      <a:endParaRPr/>
                    </a:p>
                  </a:txBody>
                  <a:tcPr marL="91425" marR="91425" marT="91425" marB="91425"/>
                </a:tc>
                <a:tc>
                  <a:txBody>
                    <a:bodyPr/>
                    <a:lstStyle/>
                    <a:p>
                      <a:pPr marL="0" lvl="0" indent="0" algn="l" rtl="0">
                        <a:spcBef>
                          <a:spcPts val="0"/>
                        </a:spcBef>
                        <a:spcAft>
                          <a:spcPts val="0"/>
                        </a:spcAft>
                        <a:buNone/>
                      </a:pPr>
                      <a:r>
                        <a:rPr lang="en"/>
                        <a:t>0.008</a:t>
                      </a:r>
                      <a:endParaRPr/>
                    </a:p>
                  </a:txBody>
                  <a:tcPr marL="91425" marR="91425" marT="91425" marB="91425"/>
                </a:tc>
                <a:extLst>
                  <a:ext uri="{0D108BD9-81ED-4DB2-BD59-A6C34878D82A}">
                    <a16:rowId xmlns:a16="http://schemas.microsoft.com/office/drawing/2014/main" val="10007"/>
                  </a:ext>
                </a:extLst>
              </a:tr>
              <a:tr h="384025">
                <a:tc>
                  <a:txBody>
                    <a:bodyPr/>
                    <a:lstStyle/>
                    <a:p>
                      <a:pPr marL="0" lvl="0" indent="0" algn="l" rtl="0">
                        <a:spcBef>
                          <a:spcPts val="0"/>
                        </a:spcBef>
                        <a:spcAft>
                          <a:spcPts val="0"/>
                        </a:spcAft>
                        <a:buNone/>
                      </a:pPr>
                      <a:r>
                        <a:rPr lang="en" b="1"/>
                        <a:t>N/w Diameter</a:t>
                      </a:r>
                      <a:endParaRPr b="1"/>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extLst>
                  <a:ext uri="{0D108BD9-81ED-4DB2-BD59-A6C34878D82A}">
                    <a16:rowId xmlns:a16="http://schemas.microsoft.com/office/drawing/2014/main" val="10008"/>
                  </a:ext>
                </a:extLst>
              </a:tr>
              <a:tr h="384025">
                <a:tc>
                  <a:txBody>
                    <a:bodyPr/>
                    <a:lstStyle/>
                    <a:p>
                      <a:pPr marL="0" lvl="0" indent="0" algn="l" rtl="0">
                        <a:spcBef>
                          <a:spcPts val="0"/>
                        </a:spcBef>
                        <a:spcAft>
                          <a:spcPts val="0"/>
                        </a:spcAft>
                        <a:buNone/>
                      </a:pPr>
                      <a:r>
                        <a:rPr lang="en" b="1"/>
                        <a:t>Avg. Shortest Path</a:t>
                      </a:r>
                      <a:endParaRPr b="1"/>
                    </a:p>
                  </a:txBody>
                  <a:tcPr marL="91425" marR="91425" marT="91425" marB="91425"/>
                </a:tc>
                <a:tc>
                  <a:txBody>
                    <a:bodyPr/>
                    <a:lstStyle/>
                    <a:p>
                      <a:pPr marL="0" lvl="0" indent="0" algn="l" rtl="0">
                        <a:spcBef>
                          <a:spcPts val="0"/>
                        </a:spcBef>
                        <a:spcAft>
                          <a:spcPts val="0"/>
                        </a:spcAft>
                        <a:buNone/>
                      </a:pPr>
                      <a:r>
                        <a:rPr lang="en"/>
                        <a:t>3.901</a:t>
                      </a:r>
                      <a:endParaRPr/>
                    </a:p>
                  </a:txBody>
                  <a:tcPr marL="91425" marR="91425" marT="91425" marB="91425"/>
                </a:tc>
                <a:tc>
                  <a:txBody>
                    <a:bodyPr/>
                    <a:lstStyle/>
                    <a:p>
                      <a:pPr marL="0" lvl="0" indent="0" algn="l" rtl="0">
                        <a:spcBef>
                          <a:spcPts val="0"/>
                        </a:spcBef>
                        <a:spcAft>
                          <a:spcPts val="0"/>
                        </a:spcAft>
                        <a:buNone/>
                      </a:pPr>
                      <a:r>
                        <a:rPr lang="en"/>
                        <a:t>4.825</a:t>
                      </a:r>
                      <a:endParaRPr/>
                    </a:p>
                  </a:txBody>
                  <a:tcPr marL="91425" marR="91425" marT="91425" marB="91425"/>
                </a:tc>
                <a:extLst>
                  <a:ext uri="{0D108BD9-81ED-4DB2-BD59-A6C34878D82A}">
                    <a16:rowId xmlns:a16="http://schemas.microsoft.com/office/drawing/2014/main" val="10009"/>
                  </a:ext>
                </a:extLst>
              </a:tr>
              <a:tr h="384025">
                <a:tc>
                  <a:txBody>
                    <a:bodyPr/>
                    <a:lstStyle/>
                    <a:p>
                      <a:pPr marL="0" lvl="0" indent="0" algn="l" rtl="0">
                        <a:spcBef>
                          <a:spcPts val="0"/>
                        </a:spcBef>
                        <a:spcAft>
                          <a:spcPts val="0"/>
                        </a:spcAft>
                        <a:buNone/>
                      </a:pPr>
                      <a:r>
                        <a:rPr lang="en" b="1"/>
                        <a:t>Avg. Clustering Coefficient</a:t>
                      </a:r>
                      <a:endParaRPr b="1"/>
                    </a:p>
                  </a:txBody>
                  <a:tcPr marL="91425" marR="91425" marT="91425" marB="91425"/>
                </a:tc>
                <a:tc>
                  <a:txBody>
                    <a:bodyPr/>
                    <a:lstStyle/>
                    <a:p>
                      <a:pPr marL="0" lvl="0" indent="0" algn="l" rtl="0">
                        <a:spcBef>
                          <a:spcPts val="0"/>
                        </a:spcBef>
                        <a:spcAft>
                          <a:spcPts val="0"/>
                        </a:spcAft>
                        <a:buNone/>
                      </a:pPr>
                      <a:r>
                        <a:rPr lang="en"/>
                        <a:t>0.034</a:t>
                      </a:r>
                      <a:endParaRPr/>
                    </a:p>
                  </a:txBody>
                  <a:tcPr marL="91425" marR="91425" marT="91425" marB="91425"/>
                </a:tc>
                <a:tc>
                  <a:txBody>
                    <a:bodyPr/>
                    <a:lstStyle/>
                    <a:p>
                      <a:pPr marL="0" lvl="0" indent="0" algn="l" rtl="0">
                        <a:spcBef>
                          <a:spcPts val="0"/>
                        </a:spcBef>
                        <a:spcAft>
                          <a:spcPts val="0"/>
                        </a:spcAft>
                        <a:buNone/>
                      </a:pPr>
                      <a:r>
                        <a:rPr lang="en"/>
                        <a:t>0.024</a:t>
                      </a:r>
                      <a:endParaRPr/>
                    </a:p>
                  </a:txBody>
                  <a:tcPr marL="91425" marR="91425" marT="91425" marB="91425"/>
                </a:tc>
                <a:extLst>
                  <a:ext uri="{0D108BD9-81ED-4DB2-BD59-A6C34878D82A}">
                    <a16:rowId xmlns:a16="http://schemas.microsoft.com/office/drawing/2014/main" val="10010"/>
                  </a:ext>
                </a:extLst>
              </a:tr>
              <a:tr h="384025">
                <a:tc>
                  <a:txBody>
                    <a:bodyPr/>
                    <a:lstStyle/>
                    <a:p>
                      <a:pPr marL="0" lvl="0" indent="0" algn="l" rtl="0">
                        <a:spcBef>
                          <a:spcPts val="0"/>
                        </a:spcBef>
                        <a:spcAft>
                          <a:spcPts val="0"/>
                        </a:spcAft>
                        <a:buNone/>
                      </a:pPr>
                      <a:r>
                        <a:rPr lang="en" b="1"/>
                        <a:t>Strongly Conn.Components</a:t>
                      </a:r>
                      <a:endParaRPr b="1"/>
                    </a:p>
                  </a:txBody>
                  <a:tcPr marL="91425" marR="91425" marT="91425" marB="91425"/>
                </a:tc>
                <a:tc>
                  <a:txBody>
                    <a:bodyPr/>
                    <a:lstStyle/>
                    <a:p>
                      <a:pPr marL="0" lvl="0" indent="0" algn="l" rtl="0">
                        <a:spcBef>
                          <a:spcPts val="0"/>
                        </a:spcBef>
                        <a:spcAft>
                          <a:spcPts val="0"/>
                        </a:spcAft>
                        <a:buNone/>
                      </a:pPr>
                      <a:r>
                        <a:rPr lang="en"/>
                        <a:t>183</a:t>
                      </a:r>
                      <a:endParaRPr/>
                    </a:p>
                  </a:txBody>
                  <a:tcPr marL="91425" marR="91425" marT="91425" marB="91425"/>
                </a:tc>
                <a:tc>
                  <a:txBody>
                    <a:bodyPr/>
                    <a:lstStyle/>
                    <a:p>
                      <a:pPr marL="0" lvl="0" indent="0" algn="l" rtl="0">
                        <a:spcBef>
                          <a:spcPts val="0"/>
                        </a:spcBef>
                        <a:spcAft>
                          <a:spcPts val="0"/>
                        </a:spcAft>
                        <a:buNone/>
                      </a:pPr>
                      <a:r>
                        <a:rPr lang="en"/>
                        <a:t>198</a:t>
                      </a:r>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1512</Words>
  <Application>Microsoft Office PowerPoint</Application>
  <PresentationFormat>On-screen Show (16:9)</PresentationFormat>
  <Paragraphs>159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PT Sans Narrow</vt:lpstr>
      <vt:lpstr>Open Sans</vt:lpstr>
      <vt:lpstr>Arial</vt:lpstr>
      <vt:lpstr>Tropic</vt:lpstr>
      <vt:lpstr>ELL - 880 Social Network Analysis Network Analysis in Table Tennis Championships</vt:lpstr>
      <vt:lpstr>Introduction</vt:lpstr>
      <vt:lpstr>Similar Work</vt:lpstr>
      <vt:lpstr>Objective and Motivation</vt:lpstr>
      <vt:lpstr>Dataset</vt:lpstr>
      <vt:lpstr>Methodology - How was the network formed?</vt:lpstr>
      <vt:lpstr>Tools and Programming Languages used for Analysis</vt:lpstr>
      <vt:lpstr>Results</vt:lpstr>
      <vt:lpstr>PowerPoint Presentation</vt:lpstr>
      <vt:lpstr>Diameter of Networks</vt:lpstr>
      <vt:lpstr>Clustering Coefficient</vt:lpstr>
      <vt:lpstr>Small World Property</vt:lpstr>
      <vt:lpstr>Degree Distribution</vt:lpstr>
      <vt:lpstr>Power Law (pk = b * k-a)</vt:lpstr>
      <vt:lpstr>Power Law Fit</vt:lpstr>
      <vt:lpstr>Communities</vt:lpstr>
      <vt:lpstr>Ranking of Players</vt:lpstr>
      <vt:lpstr>Comparison (Men)</vt:lpstr>
      <vt:lpstr>Comparison (Women)</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 - 880 Social Network Analysis Network Analysis in Table Tennis Championships</dc:title>
  <cp:lastModifiedBy>Mohammad Yusuf</cp:lastModifiedBy>
  <cp:revision>1</cp:revision>
  <dcterms:modified xsi:type="dcterms:W3CDTF">2023-11-29T07:55:58Z</dcterms:modified>
</cp:coreProperties>
</file>