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1"/>
    <p:sldId id="257" r:id="rId32"/>
    <p:sldId id="258" r:id="rId33"/>
    <p:sldId id="259" r:id="rId34"/>
    <p:sldId id="260" r:id="rId35"/>
  </p:sldIdLst>
  <p:sldSz cx="15240000" cy="85725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" charset="1" panose="020B0606030504020204"/>
      <p:regular r:id="rId10"/>
    </p:embeddedFont>
    <p:embeddedFont>
      <p:font typeface="Open Sans Bold" charset="1" panose="020B0806030504020204"/>
      <p:regular r:id="rId11"/>
    </p:embeddedFont>
    <p:embeddedFont>
      <p:font typeface="Open Sans Italics" charset="1" panose="020B0606030504020204"/>
      <p:regular r:id="rId12"/>
    </p:embeddedFont>
    <p:embeddedFont>
      <p:font typeface="Open Sans Bold Italics" charset="1" panose="020B0806030504020204"/>
      <p:regular r:id="rId13"/>
    </p:embeddedFont>
    <p:embeddedFont>
      <p:font typeface="Josefin Sans Regular" charset="1" panose="00000500000000000000"/>
      <p:regular r:id="rId14"/>
    </p:embeddedFont>
    <p:embeddedFont>
      <p:font typeface="Josefin Sans Regular Bold" charset="1" panose="00000700000000000000"/>
      <p:regular r:id="rId15"/>
    </p:embeddedFont>
    <p:embeddedFont>
      <p:font typeface="Josefin Sans Regular Italics" charset="1" panose="00000500000000000000"/>
      <p:regular r:id="rId16"/>
    </p:embeddedFont>
    <p:embeddedFont>
      <p:font typeface="Josefin Sans Regular Bold Italics" charset="1" panose="00000700000000000000"/>
      <p:regular r:id="rId17"/>
    </p:embeddedFont>
    <p:embeddedFont>
      <p:font typeface="Open Sauce Light" charset="1" panose="00000400000000000000"/>
      <p:regular r:id="rId18"/>
    </p:embeddedFont>
    <p:embeddedFont>
      <p:font typeface="Open Sauce Light Bold" charset="1" panose="00000600000000000000"/>
      <p:regular r:id="rId19"/>
    </p:embeddedFont>
    <p:embeddedFont>
      <p:font typeface="Open Sauce Light Italics" charset="1" panose="00000400000000000000"/>
      <p:regular r:id="rId20"/>
    </p:embeddedFont>
    <p:embeddedFont>
      <p:font typeface="Open Sauce Light Bold Italics" charset="1" panose="00000600000000000000"/>
      <p:regular r:id="rId21"/>
    </p:embeddedFont>
    <p:embeddedFont>
      <p:font typeface="Open Sauce" charset="1" panose="00000500000000000000"/>
      <p:regular r:id="rId22"/>
    </p:embeddedFont>
    <p:embeddedFont>
      <p:font typeface="Open Sauce Bold" charset="1" panose="00000800000000000000"/>
      <p:regular r:id="rId23"/>
    </p:embeddedFont>
    <p:embeddedFont>
      <p:font typeface="Open Sauce Italics" charset="1" panose="00000500000000000000"/>
      <p:regular r:id="rId24"/>
    </p:embeddedFont>
    <p:embeddedFont>
      <p:font typeface="Open Sauce Bold Italics" charset="1" panose="00000800000000000000"/>
      <p:regular r:id="rId25"/>
    </p:embeddedFont>
    <p:embeddedFont>
      <p:font typeface="Averta" charset="1" panose="00000800000000000000"/>
      <p:regular r:id="rId26"/>
    </p:embeddedFont>
    <p:embeddedFont>
      <p:font typeface="Rubik" charset="1" panose="00000000000000000000"/>
      <p:regular r:id="rId27"/>
    </p:embeddedFont>
    <p:embeddedFont>
      <p:font typeface="Rubik Bold" charset="1" panose="00000000000000000000"/>
      <p:regular r:id="rId28"/>
    </p:embeddedFont>
    <p:embeddedFont>
      <p:font typeface="Rubik Italics" charset="1" panose="00000000000000000000"/>
      <p:regular r:id="rId29"/>
    </p:embeddedFont>
    <p:embeddedFont>
      <p:font typeface="Rubik Bold Italics" charset="1" panose="0000000000000000000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slides/slide1.xml" Type="http://schemas.openxmlformats.org/officeDocument/2006/relationships/slide"/><Relationship Id="rId32" Target="slides/slide2.xml" Type="http://schemas.openxmlformats.org/officeDocument/2006/relationships/slide"/><Relationship Id="rId33" Target="slides/slide3.xml" Type="http://schemas.openxmlformats.org/officeDocument/2006/relationships/slide"/><Relationship Id="rId34" Target="slides/slide4.xml" Type="http://schemas.openxmlformats.org/officeDocument/2006/relationships/slide"/><Relationship Id="rId35" Target="slides/slide5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jpe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6.png" Type="http://schemas.openxmlformats.org/officeDocument/2006/relationships/image"/><Relationship Id="rId9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8297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-2749982" y="-524938"/>
            <a:ext cx="10369982" cy="1036998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33861" b="38522"/>
          <a:stretch>
            <a:fillRect/>
          </a:stretch>
        </p:blipFill>
        <p:spPr>
          <a:xfrm flipH="false" flipV="false" rot="0">
            <a:off x="0" y="-869026"/>
            <a:ext cx="3262653" cy="3032741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33861" b="38522"/>
          <a:stretch>
            <a:fillRect/>
          </a:stretch>
        </p:blipFill>
        <p:spPr>
          <a:xfrm flipH="false" flipV="false" rot="0">
            <a:off x="9461437" y="7927340"/>
            <a:ext cx="3262653" cy="3032741"/>
          </a:xfrm>
          <a:prstGeom prst="rect">
            <a:avLst/>
          </a:prstGeom>
        </p:spPr>
      </p:pic>
      <p:sp>
        <p:nvSpPr>
          <p:cNvPr name="AutoShape 5" id="5"/>
          <p:cNvSpPr/>
          <p:nvPr/>
        </p:nvSpPr>
        <p:spPr>
          <a:xfrm rot="0">
            <a:off x="1136249" y="5046345"/>
            <a:ext cx="7952963" cy="0"/>
          </a:xfrm>
          <a:prstGeom prst="line">
            <a:avLst/>
          </a:prstGeom>
          <a:ln cap="flat" w="571500">
            <a:solidFill>
              <a:srgbClr val="FDAB8D">
                <a:alpha val="28627"/>
              </a:srgbClr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1497420" y="5192750"/>
            <a:ext cx="2179496" cy="2179487"/>
            <a:chOff x="0" y="0"/>
            <a:chExt cx="6350000" cy="6349975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 l="0" r="0" t="-25000" b="-25000"/>
              </a:stretch>
            </a:blipFill>
          </p:spPr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33861" b="38522"/>
          <a:stretch>
            <a:fillRect/>
          </a:stretch>
        </p:blipFill>
        <p:spPr>
          <a:xfrm flipH="false" flipV="false" rot="0">
            <a:off x="12922628" y="7927340"/>
            <a:ext cx="3262653" cy="3032741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11599348" y="229964"/>
            <a:ext cx="1036934" cy="1016195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12836918" y="353700"/>
            <a:ext cx="1704847" cy="895045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1221960" y="2211340"/>
            <a:ext cx="12467382" cy="3187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270"/>
              </a:lnSpc>
            </a:pPr>
            <a:r>
              <a:rPr lang="en-US" spc="302" sz="5700">
                <a:solidFill>
                  <a:srgbClr val="FFFFFF"/>
                </a:solidFill>
                <a:latin typeface="Josefin Sans Regular"/>
              </a:rPr>
              <a:t>Pengembangan Sistem dan GUI Website Bersuakaria Dengan Metode Rational Unified Process</a:t>
            </a:r>
          </a:p>
          <a:p>
            <a:pPr>
              <a:lnSpc>
                <a:spcPts val="6270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560320" y="458470"/>
            <a:ext cx="4812230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79"/>
              </a:lnSpc>
            </a:pPr>
            <a:r>
              <a:rPr lang="en-US" sz="2699">
                <a:solidFill>
                  <a:srgbClr val="FFFFFF"/>
                </a:solidFill>
                <a:latin typeface="Open Sans Bold"/>
              </a:rPr>
              <a:t>UPN VETERAN JAWA TIMUR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791587" y="7521780"/>
            <a:ext cx="3591163" cy="405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19"/>
              </a:lnSpc>
            </a:pPr>
            <a:r>
              <a:rPr lang="en-US" sz="2442">
                <a:solidFill>
                  <a:srgbClr val="FFFFFF"/>
                </a:solidFill>
                <a:latin typeface="Open Sans"/>
              </a:rPr>
              <a:t>Achmad Yusuf Al Ma'ruf</a:t>
            </a:r>
          </a:p>
          <a:p>
            <a:pPr algn="ctr">
              <a:lnSpc>
                <a:spcPts val="3419"/>
              </a:lnSpc>
            </a:pPr>
            <a:r>
              <a:rPr lang="en-US" sz="2442">
                <a:solidFill>
                  <a:srgbClr val="FFFFFF"/>
                </a:solidFill>
                <a:latin typeface="Open Sans"/>
              </a:rPr>
              <a:t>20082010148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60320" y="906116"/>
            <a:ext cx="5165257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Open Sans Italics"/>
              </a:rPr>
              <a:t>Sitem Informasi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318608" y="7720012"/>
            <a:ext cx="15778608" cy="0"/>
          </a:xfrm>
          <a:prstGeom prst="line">
            <a:avLst/>
          </a:prstGeom>
          <a:ln cap="flat" w="38100">
            <a:solidFill>
              <a:srgbClr val="B4B4B4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403160" y="333514"/>
            <a:ext cx="285750" cy="748369"/>
            <a:chOff x="0" y="0"/>
            <a:chExt cx="271986" cy="712321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271986" cy="712321"/>
            </a:xfrm>
            <a:custGeom>
              <a:avLst/>
              <a:gdLst/>
              <a:ahLst/>
              <a:cxnLst/>
              <a:rect r="r" b="b" t="t" l="l"/>
              <a:pathLst>
                <a:path h="712321" w="271986">
                  <a:moveTo>
                    <a:pt x="0" y="0"/>
                  </a:moveTo>
                  <a:lnTo>
                    <a:pt x="271986" y="0"/>
                  </a:lnTo>
                  <a:lnTo>
                    <a:pt x="271986" y="712321"/>
                  </a:lnTo>
                  <a:lnTo>
                    <a:pt x="0" y="712321"/>
                  </a:lnTo>
                  <a:close/>
                </a:path>
              </a:pathLst>
            </a:custGeom>
            <a:solidFill>
              <a:srgbClr val="082973"/>
            </a:solidFill>
          </p:spPr>
        </p:sp>
      </p:grpSp>
      <p:sp>
        <p:nvSpPr>
          <p:cNvPr name="AutoShape 5" id="5"/>
          <p:cNvSpPr/>
          <p:nvPr/>
        </p:nvSpPr>
        <p:spPr>
          <a:xfrm rot="0">
            <a:off x="-318608" y="7705725"/>
            <a:ext cx="4397505" cy="0"/>
          </a:xfrm>
          <a:prstGeom prst="line">
            <a:avLst/>
          </a:prstGeom>
          <a:ln cap="flat" w="66675">
            <a:solidFill>
              <a:srgbClr val="08297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857250" y="228646"/>
            <a:ext cx="7453035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6120"/>
              </a:lnSpc>
              <a:spcBef>
                <a:spcPct val="0"/>
              </a:spcBef>
            </a:pPr>
            <a:r>
              <a:rPr lang="en-US" sz="5100">
                <a:solidFill>
                  <a:srgbClr val="000000"/>
                </a:solidFill>
                <a:latin typeface="Averta"/>
              </a:rPr>
              <a:t>Perusahaan Bersukaria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57250" y="966834"/>
            <a:ext cx="10924373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240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Arimo Italics"/>
              </a:rPr>
              <a:t>Profil Perusahaan serta Tujuan dan Kondisi Terkini Perusahaan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05293" y="7853046"/>
            <a:ext cx="1986077" cy="463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000">
                <a:solidFill>
                  <a:srgbClr val="2389C8"/>
                </a:solidFill>
                <a:latin typeface="Open Sauce Light Bold"/>
              </a:rPr>
              <a:t>Introduction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512617" y="7853046"/>
            <a:ext cx="1986077" cy="463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000">
                <a:solidFill>
                  <a:srgbClr val="B4B4B4"/>
                </a:solidFill>
                <a:latin typeface="Open Sauce Light"/>
              </a:rPr>
              <a:t>Analysis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427678" y="7853046"/>
            <a:ext cx="2463989" cy="463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000">
                <a:solidFill>
                  <a:srgbClr val="B4B4B4"/>
                </a:solidFill>
                <a:latin typeface="Open Sauce Light"/>
              </a:rPr>
              <a:t>Recommendations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356857" y="7853046"/>
            <a:ext cx="1986077" cy="463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000">
                <a:solidFill>
                  <a:srgbClr val="B4B4B4"/>
                </a:solidFill>
                <a:latin typeface="Open Sauce Light"/>
              </a:rPr>
              <a:t>Implementation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159676" y="1595108"/>
            <a:ext cx="7662430" cy="2782929"/>
            <a:chOff x="0" y="0"/>
            <a:chExt cx="10216573" cy="3710572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10216573" cy="3710572"/>
              <a:chOff x="0" y="0"/>
              <a:chExt cx="3354330" cy="1218264"/>
            </a:xfrm>
          </p:grpSpPr>
          <p:sp>
            <p:nvSpPr>
              <p:cNvPr name="Freeform 14" id="14"/>
              <p:cNvSpPr/>
              <p:nvPr/>
            </p:nvSpPr>
            <p:spPr>
              <a:xfrm>
                <a:off x="0" y="0"/>
                <a:ext cx="3354330" cy="1218264"/>
              </a:xfrm>
              <a:custGeom>
                <a:avLst/>
                <a:gdLst/>
                <a:ahLst/>
                <a:cxnLst/>
                <a:rect r="r" b="b" t="t" l="l"/>
                <a:pathLst>
                  <a:path h="1218264" w="3354330">
                    <a:moveTo>
                      <a:pt x="3229870" y="1218264"/>
                    </a:moveTo>
                    <a:lnTo>
                      <a:pt x="124460" y="1218264"/>
                    </a:lnTo>
                    <a:cubicBezTo>
                      <a:pt x="55880" y="1218264"/>
                      <a:pt x="0" y="1162384"/>
                      <a:pt x="0" y="1093804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229870" y="0"/>
                    </a:lnTo>
                    <a:cubicBezTo>
                      <a:pt x="3298450" y="0"/>
                      <a:pt x="3354330" y="55880"/>
                      <a:pt x="3354330" y="124460"/>
                    </a:cubicBezTo>
                    <a:lnTo>
                      <a:pt x="3354330" y="1093804"/>
                    </a:lnTo>
                    <a:cubicBezTo>
                      <a:pt x="3354330" y="1162384"/>
                      <a:pt x="3298450" y="1218264"/>
                      <a:pt x="3229870" y="1218264"/>
                    </a:cubicBezTo>
                    <a:close/>
                  </a:path>
                </a:pathLst>
              </a:custGeom>
              <a:solidFill>
                <a:srgbClr val="082973"/>
              </a:solidFill>
            </p:spPr>
          </p:sp>
        </p:grpSp>
        <p:grpSp>
          <p:nvGrpSpPr>
            <p:cNvPr name="Group 15" id="15"/>
            <p:cNvGrpSpPr/>
            <p:nvPr/>
          </p:nvGrpSpPr>
          <p:grpSpPr>
            <a:xfrm rot="0">
              <a:off x="309133" y="227753"/>
              <a:ext cx="9598307" cy="1064944"/>
              <a:chOff x="0" y="0"/>
              <a:chExt cx="3151340" cy="349645"/>
            </a:xfrm>
          </p:grpSpPr>
          <p:sp>
            <p:nvSpPr>
              <p:cNvPr name="Freeform 16" id="16"/>
              <p:cNvSpPr/>
              <p:nvPr/>
            </p:nvSpPr>
            <p:spPr>
              <a:xfrm>
                <a:off x="0" y="0"/>
                <a:ext cx="3151340" cy="349645"/>
              </a:xfrm>
              <a:custGeom>
                <a:avLst/>
                <a:gdLst/>
                <a:ahLst/>
                <a:cxnLst/>
                <a:rect r="r" b="b" t="t" l="l"/>
                <a:pathLst>
                  <a:path h="349645" w="3151340">
                    <a:moveTo>
                      <a:pt x="3026880" y="59690"/>
                    </a:moveTo>
                    <a:cubicBezTo>
                      <a:pt x="3062440" y="59690"/>
                      <a:pt x="3091650" y="88900"/>
                      <a:pt x="3091650" y="124460"/>
                    </a:cubicBezTo>
                    <a:lnTo>
                      <a:pt x="3091650" y="225185"/>
                    </a:lnTo>
                    <a:cubicBezTo>
                      <a:pt x="3091650" y="260745"/>
                      <a:pt x="3062440" y="289955"/>
                      <a:pt x="3026880" y="289955"/>
                    </a:cubicBezTo>
                    <a:lnTo>
                      <a:pt x="124460" y="289955"/>
                    </a:lnTo>
                    <a:cubicBezTo>
                      <a:pt x="88900" y="289955"/>
                      <a:pt x="59690" y="260745"/>
                      <a:pt x="59690" y="22518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3026880" y="59690"/>
                    </a:lnTo>
                    <a:moveTo>
                      <a:pt x="3026880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225185"/>
                    </a:lnTo>
                    <a:cubicBezTo>
                      <a:pt x="0" y="293765"/>
                      <a:pt x="55880" y="349645"/>
                      <a:pt x="124460" y="349645"/>
                    </a:cubicBezTo>
                    <a:lnTo>
                      <a:pt x="3026880" y="349645"/>
                    </a:lnTo>
                    <a:cubicBezTo>
                      <a:pt x="3095460" y="349645"/>
                      <a:pt x="3151340" y="293765"/>
                      <a:pt x="3151340" y="225185"/>
                    </a:cubicBezTo>
                    <a:lnTo>
                      <a:pt x="3151340" y="124460"/>
                    </a:lnTo>
                    <a:cubicBezTo>
                      <a:pt x="3151340" y="55880"/>
                      <a:pt x="3095460" y="0"/>
                      <a:pt x="302688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TextBox 17" id="17"/>
            <p:cNvSpPr txBox="true"/>
            <p:nvPr/>
          </p:nvSpPr>
          <p:spPr>
            <a:xfrm rot="0">
              <a:off x="2608700" y="462834"/>
              <a:ext cx="4999172" cy="5471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Open Sans Bold"/>
                </a:rPr>
                <a:t>DESKRIPSI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535595" y="1384010"/>
              <a:ext cx="9145383" cy="19577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940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FFFFFF"/>
                  </a:solidFill>
                  <a:latin typeface="Open Sauce Bold"/>
                </a:rPr>
                <a:t>bersukaria Merupakan salah satu UMKM yang bergerak dalam sektor pariwisata. Bersukaria menyediakan beberapa jenis travel, mulai dari walking tour, trip dan Virtual open trip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9025252" y="1766558"/>
            <a:ext cx="4956464" cy="3580012"/>
            <a:chOff x="0" y="0"/>
            <a:chExt cx="2169758" cy="1567198"/>
          </a:xfrm>
        </p:grpSpPr>
        <p:sp>
          <p:nvSpPr>
            <p:cNvPr name="Freeform 20" id="20"/>
            <p:cNvSpPr/>
            <p:nvPr/>
          </p:nvSpPr>
          <p:spPr>
            <a:xfrm>
              <a:off x="0" y="0"/>
              <a:ext cx="2169758" cy="1567198"/>
            </a:xfrm>
            <a:custGeom>
              <a:avLst/>
              <a:gdLst/>
              <a:ahLst/>
              <a:cxnLst/>
              <a:rect r="r" b="b" t="t" l="l"/>
              <a:pathLst>
                <a:path h="1567198" w="2169758">
                  <a:moveTo>
                    <a:pt x="2045298" y="1567198"/>
                  </a:moveTo>
                  <a:lnTo>
                    <a:pt x="124460" y="1567198"/>
                  </a:lnTo>
                  <a:cubicBezTo>
                    <a:pt x="55880" y="1567198"/>
                    <a:pt x="0" y="1511318"/>
                    <a:pt x="0" y="144273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045298" y="0"/>
                  </a:lnTo>
                  <a:cubicBezTo>
                    <a:pt x="2113878" y="0"/>
                    <a:pt x="2169758" y="55880"/>
                    <a:pt x="2169758" y="124460"/>
                  </a:cubicBezTo>
                  <a:lnTo>
                    <a:pt x="2169758" y="1442738"/>
                  </a:lnTo>
                  <a:cubicBezTo>
                    <a:pt x="2169758" y="1511318"/>
                    <a:pt x="2113878" y="1567198"/>
                    <a:pt x="2045298" y="156719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9180901" y="1937373"/>
            <a:ext cx="4630047" cy="798708"/>
            <a:chOff x="0" y="0"/>
            <a:chExt cx="2026864" cy="349645"/>
          </a:xfrm>
        </p:grpSpPr>
        <p:sp>
          <p:nvSpPr>
            <p:cNvPr name="Freeform 22" id="22"/>
            <p:cNvSpPr/>
            <p:nvPr/>
          </p:nvSpPr>
          <p:spPr>
            <a:xfrm>
              <a:off x="0" y="0"/>
              <a:ext cx="2026864" cy="349645"/>
            </a:xfrm>
            <a:custGeom>
              <a:avLst/>
              <a:gdLst/>
              <a:ahLst/>
              <a:cxnLst/>
              <a:rect r="r" b="b" t="t" l="l"/>
              <a:pathLst>
                <a:path h="349645" w="2026864">
                  <a:moveTo>
                    <a:pt x="1902404" y="59690"/>
                  </a:moveTo>
                  <a:cubicBezTo>
                    <a:pt x="1937964" y="59690"/>
                    <a:pt x="1967174" y="88900"/>
                    <a:pt x="1967174" y="124460"/>
                  </a:cubicBezTo>
                  <a:lnTo>
                    <a:pt x="1967174" y="225185"/>
                  </a:lnTo>
                  <a:cubicBezTo>
                    <a:pt x="1967174" y="260745"/>
                    <a:pt x="1937964" y="289955"/>
                    <a:pt x="1902404" y="289955"/>
                  </a:cubicBezTo>
                  <a:lnTo>
                    <a:pt x="124460" y="289955"/>
                  </a:lnTo>
                  <a:cubicBezTo>
                    <a:pt x="88900" y="289955"/>
                    <a:pt x="59690" y="260745"/>
                    <a:pt x="59690" y="22518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902404" y="59690"/>
                  </a:lnTo>
                  <a:moveTo>
                    <a:pt x="1902404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25185"/>
                  </a:lnTo>
                  <a:cubicBezTo>
                    <a:pt x="0" y="293765"/>
                    <a:pt x="55880" y="349645"/>
                    <a:pt x="124460" y="349645"/>
                  </a:cubicBezTo>
                  <a:lnTo>
                    <a:pt x="1902404" y="349645"/>
                  </a:lnTo>
                  <a:cubicBezTo>
                    <a:pt x="1970984" y="349645"/>
                    <a:pt x="2026864" y="293765"/>
                    <a:pt x="2026864" y="225185"/>
                  </a:cubicBezTo>
                  <a:lnTo>
                    <a:pt x="2026864" y="124460"/>
                  </a:lnTo>
                  <a:cubicBezTo>
                    <a:pt x="2026864" y="55880"/>
                    <a:pt x="1970984" y="0"/>
                    <a:pt x="1902404" y="0"/>
                  </a:cubicBezTo>
                  <a:close/>
                </a:path>
              </a:pathLst>
            </a:custGeom>
            <a:solidFill>
              <a:srgbClr val="082973"/>
            </a:solid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9636020" y="2118287"/>
            <a:ext cx="3749379" cy="38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9"/>
              </a:lnSpc>
            </a:pPr>
            <a:r>
              <a:rPr lang="en-US" sz="2299">
                <a:solidFill>
                  <a:srgbClr val="082973"/>
                </a:solidFill>
                <a:latin typeface="Open Sans Bold"/>
              </a:rPr>
              <a:t>KEGIATAN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195202" y="3069421"/>
            <a:ext cx="4631014" cy="1851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82973"/>
                </a:solidFill>
                <a:latin typeface="Open Sauce"/>
              </a:rPr>
              <a:t>Mengadakan tour</a:t>
            </a:r>
          </a:p>
          <a:p>
            <a:pPr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82973"/>
                </a:solidFill>
                <a:latin typeface="Open Sauce"/>
              </a:rPr>
              <a:t>Membuat artikel</a:t>
            </a:r>
          </a:p>
          <a:p>
            <a:pPr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82973"/>
                </a:solidFill>
                <a:latin typeface="Open Sauce"/>
              </a:rPr>
              <a:t>Melakukan registrasi</a:t>
            </a:r>
          </a:p>
          <a:p>
            <a:pPr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82973"/>
                </a:solidFill>
                <a:latin typeface="Open Sauce"/>
              </a:rPr>
              <a:t>Melakukan booking</a:t>
            </a:r>
          </a:p>
          <a:p>
            <a:pPr marL="453392" indent="-226696" lvl="1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sz="2100">
                <a:solidFill>
                  <a:srgbClr val="082973"/>
                </a:solidFill>
                <a:latin typeface="Open Sauce"/>
              </a:rPr>
              <a:t>Memberikan review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1159676" y="4635211"/>
            <a:ext cx="7662430" cy="2782929"/>
            <a:chOff x="0" y="0"/>
            <a:chExt cx="10216573" cy="3710572"/>
          </a:xfrm>
        </p:grpSpPr>
        <p:grpSp>
          <p:nvGrpSpPr>
            <p:cNvPr name="Group 26" id="26"/>
            <p:cNvGrpSpPr/>
            <p:nvPr/>
          </p:nvGrpSpPr>
          <p:grpSpPr>
            <a:xfrm rot="0">
              <a:off x="0" y="0"/>
              <a:ext cx="10216573" cy="3710572"/>
              <a:chOff x="0" y="0"/>
              <a:chExt cx="3354330" cy="1218264"/>
            </a:xfrm>
          </p:grpSpPr>
          <p:sp>
            <p:nvSpPr>
              <p:cNvPr name="Freeform 27" id="27"/>
              <p:cNvSpPr/>
              <p:nvPr/>
            </p:nvSpPr>
            <p:spPr>
              <a:xfrm>
                <a:off x="0" y="0"/>
                <a:ext cx="3354330" cy="1218264"/>
              </a:xfrm>
              <a:custGeom>
                <a:avLst/>
                <a:gdLst/>
                <a:ahLst/>
                <a:cxnLst/>
                <a:rect r="r" b="b" t="t" l="l"/>
                <a:pathLst>
                  <a:path h="1218264" w="3354330">
                    <a:moveTo>
                      <a:pt x="3229870" y="1218264"/>
                    </a:moveTo>
                    <a:lnTo>
                      <a:pt x="124460" y="1218264"/>
                    </a:lnTo>
                    <a:cubicBezTo>
                      <a:pt x="55880" y="1218264"/>
                      <a:pt x="0" y="1162384"/>
                      <a:pt x="0" y="1093804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229870" y="0"/>
                    </a:lnTo>
                    <a:cubicBezTo>
                      <a:pt x="3298450" y="0"/>
                      <a:pt x="3354330" y="55880"/>
                      <a:pt x="3354330" y="124460"/>
                    </a:cubicBezTo>
                    <a:lnTo>
                      <a:pt x="3354330" y="1093804"/>
                    </a:lnTo>
                    <a:cubicBezTo>
                      <a:pt x="3354330" y="1162384"/>
                      <a:pt x="3298450" y="1218264"/>
                      <a:pt x="3229870" y="1218264"/>
                    </a:cubicBezTo>
                    <a:close/>
                  </a:path>
                </a:pathLst>
              </a:custGeom>
              <a:solidFill>
                <a:srgbClr val="082973"/>
              </a:solidFill>
            </p:spPr>
          </p:sp>
        </p:grpSp>
        <p:grpSp>
          <p:nvGrpSpPr>
            <p:cNvPr name="Group 28" id="28"/>
            <p:cNvGrpSpPr/>
            <p:nvPr/>
          </p:nvGrpSpPr>
          <p:grpSpPr>
            <a:xfrm rot="0">
              <a:off x="309133" y="227753"/>
              <a:ext cx="9598307" cy="1064944"/>
              <a:chOff x="0" y="0"/>
              <a:chExt cx="3151340" cy="349645"/>
            </a:xfrm>
          </p:grpSpPr>
          <p:sp>
            <p:nvSpPr>
              <p:cNvPr name="Freeform 29" id="29"/>
              <p:cNvSpPr/>
              <p:nvPr/>
            </p:nvSpPr>
            <p:spPr>
              <a:xfrm>
                <a:off x="0" y="0"/>
                <a:ext cx="3151340" cy="349645"/>
              </a:xfrm>
              <a:custGeom>
                <a:avLst/>
                <a:gdLst/>
                <a:ahLst/>
                <a:cxnLst/>
                <a:rect r="r" b="b" t="t" l="l"/>
                <a:pathLst>
                  <a:path h="349645" w="3151340">
                    <a:moveTo>
                      <a:pt x="3026880" y="59690"/>
                    </a:moveTo>
                    <a:cubicBezTo>
                      <a:pt x="3062440" y="59690"/>
                      <a:pt x="3091650" y="88900"/>
                      <a:pt x="3091650" y="124460"/>
                    </a:cubicBezTo>
                    <a:lnTo>
                      <a:pt x="3091650" y="225185"/>
                    </a:lnTo>
                    <a:cubicBezTo>
                      <a:pt x="3091650" y="260745"/>
                      <a:pt x="3062440" y="289955"/>
                      <a:pt x="3026880" y="289955"/>
                    </a:cubicBezTo>
                    <a:lnTo>
                      <a:pt x="124460" y="289955"/>
                    </a:lnTo>
                    <a:cubicBezTo>
                      <a:pt x="88900" y="289955"/>
                      <a:pt x="59690" y="260745"/>
                      <a:pt x="59690" y="22518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3026880" y="59690"/>
                    </a:lnTo>
                    <a:moveTo>
                      <a:pt x="3026880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225185"/>
                    </a:lnTo>
                    <a:cubicBezTo>
                      <a:pt x="0" y="293765"/>
                      <a:pt x="55880" y="349645"/>
                      <a:pt x="124460" y="349645"/>
                    </a:cubicBezTo>
                    <a:lnTo>
                      <a:pt x="3026880" y="349645"/>
                    </a:lnTo>
                    <a:cubicBezTo>
                      <a:pt x="3095460" y="349645"/>
                      <a:pt x="3151340" y="293765"/>
                      <a:pt x="3151340" y="225185"/>
                    </a:cubicBezTo>
                    <a:lnTo>
                      <a:pt x="3151340" y="124460"/>
                    </a:lnTo>
                    <a:cubicBezTo>
                      <a:pt x="3151340" y="55880"/>
                      <a:pt x="3095460" y="0"/>
                      <a:pt x="302688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TextBox 30" id="30"/>
            <p:cNvSpPr txBox="true"/>
            <p:nvPr/>
          </p:nvSpPr>
          <p:spPr>
            <a:xfrm rot="0">
              <a:off x="2608700" y="462834"/>
              <a:ext cx="4999172" cy="5471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Open Sans Bold"/>
                </a:rPr>
                <a:t>KONDISI SAAT INI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535595" y="1384010"/>
              <a:ext cx="9145383" cy="19577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940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FFFFFF"/>
                  </a:solidFill>
                  <a:latin typeface="Open Sauce"/>
                </a:rPr>
                <a:t>saat ini bersukaria.com telah mempunyai sebuah website untuk menjalankan bisnisnya. tetapi website belum bisa bekerja secara optimal dalam penggunaanya</a:t>
              </a:r>
            </a:p>
          </p:txBody>
        </p:sp>
      </p:grpSp>
      <p:pic>
        <p:nvPicPr>
          <p:cNvPr name="Picture 32" id="3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1599348" y="229964"/>
            <a:ext cx="1036934" cy="1016195"/>
          </a:xfrm>
          <a:prstGeom prst="rect">
            <a:avLst/>
          </a:prstGeom>
        </p:spPr>
      </p:pic>
      <p:pic>
        <p:nvPicPr>
          <p:cNvPr name="Picture 33" id="3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2836918" y="353700"/>
            <a:ext cx="1704847" cy="8950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318608" y="7720012"/>
            <a:ext cx="15778608" cy="0"/>
          </a:xfrm>
          <a:prstGeom prst="line">
            <a:avLst/>
          </a:prstGeom>
          <a:ln cap="flat" w="38100">
            <a:solidFill>
              <a:srgbClr val="B4B4B4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403160" y="333514"/>
            <a:ext cx="285750" cy="748369"/>
            <a:chOff x="0" y="0"/>
            <a:chExt cx="271986" cy="712321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271986" cy="712321"/>
            </a:xfrm>
            <a:custGeom>
              <a:avLst/>
              <a:gdLst/>
              <a:ahLst/>
              <a:cxnLst/>
              <a:rect r="r" b="b" t="t" l="l"/>
              <a:pathLst>
                <a:path h="712321" w="271986">
                  <a:moveTo>
                    <a:pt x="0" y="0"/>
                  </a:moveTo>
                  <a:lnTo>
                    <a:pt x="271986" y="0"/>
                  </a:lnTo>
                  <a:lnTo>
                    <a:pt x="271986" y="712321"/>
                  </a:lnTo>
                  <a:lnTo>
                    <a:pt x="0" y="712321"/>
                  </a:lnTo>
                  <a:close/>
                </a:path>
              </a:pathLst>
            </a:custGeom>
            <a:solidFill>
              <a:srgbClr val="082973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305293" y="7853046"/>
            <a:ext cx="1986077" cy="463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000">
                <a:solidFill>
                  <a:srgbClr val="B4B4B4"/>
                </a:solidFill>
                <a:latin typeface="Open Sauce Light"/>
              </a:rPr>
              <a:t>Introduction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512617" y="7853046"/>
            <a:ext cx="1986077" cy="463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000">
                <a:solidFill>
                  <a:srgbClr val="2389C8"/>
                </a:solidFill>
                <a:latin typeface="Open Sauce Light Bold"/>
              </a:rPr>
              <a:t>Analysis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427678" y="7853046"/>
            <a:ext cx="2463989" cy="463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000">
                <a:solidFill>
                  <a:srgbClr val="B4B4B4"/>
                </a:solidFill>
                <a:latin typeface="Open Sauce Light"/>
              </a:rPr>
              <a:t>Recommendations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356857" y="7853046"/>
            <a:ext cx="1986077" cy="463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000">
                <a:solidFill>
                  <a:srgbClr val="B4B4B4"/>
                </a:solidFill>
                <a:latin typeface="Open Sauce Light"/>
              </a:rPr>
              <a:t>Implementation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57250" y="400096"/>
            <a:ext cx="9279146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5640"/>
              </a:lnSpc>
              <a:spcBef>
                <a:spcPct val="0"/>
              </a:spcBef>
            </a:pPr>
            <a:r>
              <a:rPr lang="en-US" sz="4700">
                <a:solidFill>
                  <a:srgbClr val="000000"/>
                </a:solidFill>
                <a:latin typeface="Averta"/>
              </a:rPr>
              <a:t>Analisis Masalah dan Solusi</a:t>
            </a:r>
          </a:p>
        </p:txBody>
      </p:sp>
      <p:sp>
        <p:nvSpPr>
          <p:cNvPr name="AutoShape 10" id="10"/>
          <p:cNvSpPr/>
          <p:nvPr/>
        </p:nvSpPr>
        <p:spPr>
          <a:xfrm rot="-10800000">
            <a:off x="4078897" y="7705725"/>
            <a:ext cx="2923138" cy="0"/>
          </a:xfrm>
          <a:prstGeom prst="line">
            <a:avLst/>
          </a:prstGeom>
          <a:ln cap="flat" w="66675">
            <a:solidFill>
              <a:srgbClr val="08297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1" id="11"/>
          <p:cNvGrpSpPr/>
          <p:nvPr/>
        </p:nvGrpSpPr>
        <p:grpSpPr>
          <a:xfrm rot="0">
            <a:off x="5590119" y="1395459"/>
            <a:ext cx="4059762" cy="1509918"/>
            <a:chOff x="0" y="0"/>
            <a:chExt cx="1889226" cy="702646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1889227" cy="702647"/>
            </a:xfrm>
            <a:custGeom>
              <a:avLst/>
              <a:gdLst/>
              <a:ahLst/>
              <a:cxnLst/>
              <a:rect r="r" b="b" t="t" l="l"/>
              <a:pathLst>
                <a:path h="702647" w="1889227">
                  <a:moveTo>
                    <a:pt x="1764766" y="702646"/>
                  </a:moveTo>
                  <a:lnTo>
                    <a:pt x="124460" y="702646"/>
                  </a:lnTo>
                  <a:cubicBezTo>
                    <a:pt x="55880" y="702646"/>
                    <a:pt x="0" y="646766"/>
                    <a:pt x="0" y="57818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64767" y="0"/>
                  </a:lnTo>
                  <a:cubicBezTo>
                    <a:pt x="1833346" y="0"/>
                    <a:pt x="1889227" y="55880"/>
                    <a:pt x="1889227" y="124460"/>
                  </a:cubicBezTo>
                  <a:lnTo>
                    <a:pt x="1889227" y="578187"/>
                  </a:lnTo>
                  <a:cubicBezTo>
                    <a:pt x="1889227" y="646766"/>
                    <a:pt x="1833346" y="702647"/>
                    <a:pt x="1764767" y="702647"/>
                  </a:cubicBezTo>
                  <a:close/>
                </a:path>
              </a:pathLst>
            </a:custGeom>
            <a:solidFill>
              <a:srgbClr val="082973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5718056" y="1630730"/>
            <a:ext cx="3803889" cy="1041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7"/>
              </a:lnSpc>
            </a:pPr>
            <a:r>
              <a:rPr lang="en-US" spc="14" sz="3599">
                <a:solidFill>
                  <a:srgbClr val="FFFFFF"/>
                </a:solidFill>
                <a:latin typeface="Open Sauce"/>
              </a:rPr>
              <a:t>Permasalahan web bersukaria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822706" y="3976210"/>
            <a:ext cx="13560044" cy="3185789"/>
            <a:chOff x="0" y="0"/>
            <a:chExt cx="5350881" cy="1257133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5350881" cy="1257133"/>
            </a:xfrm>
            <a:custGeom>
              <a:avLst/>
              <a:gdLst/>
              <a:ahLst/>
              <a:cxnLst/>
              <a:rect r="r" b="b" t="t" l="l"/>
              <a:pathLst>
                <a:path h="1257133" w="5350881">
                  <a:moveTo>
                    <a:pt x="5226421" y="59690"/>
                  </a:moveTo>
                  <a:cubicBezTo>
                    <a:pt x="5261980" y="59690"/>
                    <a:pt x="5291191" y="88900"/>
                    <a:pt x="5291191" y="124460"/>
                  </a:cubicBezTo>
                  <a:lnTo>
                    <a:pt x="5291191" y="1132673"/>
                  </a:lnTo>
                  <a:cubicBezTo>
                    <a:pt x="5291191" y="1168233"/>
                    <a:pt x="5261980" y="1197443"/>
                    <a:pt x="5226421" y="1197443"/>
                  </a:cubicBezTo>
                  <a:lnTo>
                    <a:pt x="124460" y="1197443"/>
                  </a:lnTo>
                  <a:cubicBezTo>
                    <a:pt x="88900" y="1197443"/>
                    <a:pt x="59690" y="1168233"/>
                    <a:pt x="59690" y="113267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5226421" y="59690"/>
                  </a:lnTo>
                  <a:moveTo>
                    <a:pt x="522642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32673"/>
                  </a:lnTo>
                  <a:cubicBezTo>
                    <a:pt x="0" y="1201253"/>
                    <a:pt x="55880" y="1257133"/>
                    <a:pt x="124460" y="1257133"/>
                  </a:cubicBezTo>
                  <a:lnTo>
                    <a:pt x="5226421" y="1257133"/>
                  </a:lnTo>
                  <a:cubicBezTo>
                    <a:pt x="5295001" y="1257133"/>
                    <a:pt x="5350881" y="1201253"/>
                    <a:pt x="5350881" y="1132673"/>
                  </a:cubicBezTo>
                  <a:lnTo>
                    <a:pt x="5350881" y="124460"/>
                  </a:lnTo>
                  <a:cubicBezTo>
                    <a:pt x="5350880" y="55880"/>
                    <a:pt x="5295000" y="0"/>
                    <a:pt x="5226421" y="0"/>
                  </a:cubicBezTo>
                  <a:close/>
                </a:path>
              </a:pathLst>
            </a:custGeom>
            <a:solidFill>
              <a:srgbClr val="6AC1F6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207889" y="4295585"/>
            <a:ext cx="4059762" cy="1419135"/>
            <a:chOff x="0" y="0"/>
            <a:chExt cx="1889226" cy="660400"/>
          </a:xfrm>
        </p:grpSpPr>
        <p:sp>
          <p:nvSpPr>
            <p:cNvPr name="Freeform 17" id="17"/>
            <p:cNvSpPr/>
            <p:nvPr/>
          </p:nvSpPr>
          <p:spPr>
            <a:xfrm>
              <a:off x="0" y="0"/>
              <a:ext cx="1889227" cy="660400"/>
            </a:xfrm>
            <a:custGeom>
              <a:avLst/>
              <a:gdLst/>
              <a:ahLst/>
              <a:cxnLst/>
              <a:rect r="r" b="b" t="t" l="l"/>
              <a:pathLst>
                <a:path h="660400" w="1889227">
                  <a:moveTo>
                    <a:pt x="1764766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64767" y="0"/>
                  </a:lnTo>
                  <a:cubicBezTo>
                    <a:pt x="1833346" y="0"/>
                    <a:pt x="1889227" y="55880"/>
                    <a:pt x="1889227" y="124460"/>
                  </a:cubicBezTo>
                  <a:lnTo>
                    <a:pt x="1889227" y="535940"/>
                  </a:lnTo>
                  <a:cubicBezTo>
                    <a:pt x="1889227" y="604520"/>
                    <a:pt x="1833346" y="660400"/>
                    <a:pt x="1764767" y="660400"/>
                  </a:cubicBezTo>
                  <a:close/>
                </a:path>
              </a:pathLst>
            </a:custGeom>
            <a:solidFill>
              <a:srgbClr val="082973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797644" y="4414792"/>
            <a:ext cx="2880252" cy="1190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3"/>
              </a:lnSpc>
            </a:pPr>
            <a:r>
              <a:rPr lang="en-US" spc="8" sz="2100">
                <a:solidFill>
                  <a:srgbClr val="FFFFFF"/>
                </a:solidFill>
                <a:latin typeface="Open Sauce"/>
              </a:rPr>
              <a:t>login dan register masih belum bisa melalui google/sosmed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5536519" y="4286250"/>
            <a:ext cx="4059762" cy="1419135"/>
            <a:chOff x="0" y="0"/>
            <a:chExt cx="1889226" cy="660400"/>
          </a:xfrm>
        </p:grpSpPr>
        <p:sp>
          <p:nvSpPr>
            <p:cNvPr name="Freeform 20" id="20"/>
            <p:cNvSpPr/>
            <p:nvPr/>
          </p:nvSpPr>
          <p:spPr>
            <a:xfrm>
              <a:off x="0" y="0"/>
              <a:ext cx="1889227" cy="660400"/>
            </a:xfrm>
            <a:custGeom>
              <a:avLst/>
              <a:gdLst/>
              <a:ahLst/>
              <a:cxnLst/>
              <a:rect r="r" b="b" t="t" l="l"/>
              <a:pathLst>
                <a:path h="660400" w="1889227">
                  <a:moveTo>
                    <a:pt x="1764766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64767" y="0"/>
                  </a:lnTo>
                  <a:cubicBezTo>
                    <a:pt x="1833346" y="0"/>
                    <a:pt x="1889227" y="55880"/>
                    <a:pt x="1889227" y="124460"/>
                  </a:cubicBezTo>
                  <a:lnTo>
                    <a:pt x="1889227" y="535940"/>
                  </a:lnTo>
                  <a:cubicBezTo>
                    <a:pt x="1889227" y="604520"/>
                    <a:pt x="1833346" y="660400"/>
                    <a:pt x="1764767" y="660400"/>
                  </a:cubicBezTo>
                  <a:close/>
                </a:path>
              </a:pathLst>
            </a:custGeom>
            <a:solidFill>
              <a:srgbClr val="082973"/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5664456" y="4745934"/>
            <a:ext cx="3803889" cy="599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3"/>
              </a:lnSpc>
            </a:pPr>
            <a:r>
              <a:rPr lang="en-US" spc="8" sz="2100">
                <a:solidFill>
                  <a:srgbClr val="FFFFFF"/>
                </a:solidFill>
                <a:latin typeface="Open Sauce"/>
              </a:rPr>
              <a:t>Tampilan Web kurang menarik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9873740" y="4295585"/>
            <a:ext cx="4059762" cy="1419135"/>
            <a:chOff x="0" y="0"/>
            <a:chExt cx="1889226" cy="660400"/>
          </a:xfrm>
        </p:grpSpPr>
        <p:sp>
          <p:nvSpPr>
            <p:cNvPr name="Freeform 23" id="23"/>
            <p:cNvSpPr/>
            <p:nvPr/>
          </p:nvSpPr>
          <p:spPr>
            <a:xfrm>
              <a:off x="0" y="0"/>
              <a:ext cx="1889227" cy="660400"/>
            </a:xfrm>
            <a:custGeom>
              <a:avLst/>
              <a:gdLst/>
              <a:ahLst/>
              <a:cxnLst/>
              <a:rect r="r" b="b" t="t" l="l"/>
              <a:pathLst>
                <a:path h="660400" w="1889227">
                  <a:moveTo>
                    <a:pt x="1764766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64767" y="0"/>
                  </a:lnTo>
                  <a:cubicBezTo>
                    <a:pt x="1833346" y="0"/>
                    <a:pt x="1889227" y="55880"/>
                    <a:pt x="1889227" y="124460"/>
                  </a:cubicBezTo>
                  <a:lnTo>
                    <a:pt x="1889227" y="535940"/>
                  </a:lnTo>
                  <a:cubicBezTo>
                    <a:pt x="1889227" y="604520"/>
                    <a:pt x="1833346" y="660400"/>
                    <a:pt x="1764767" y="660400"/>
                  </a:cubicBezTo>
                  <a:close/>
                </a:path>
              </a:pathLst>
            </a:custGeom>
            <a:solidFill>
              <a:srgbClr val="082973"/>
            </a:solidFill>
          </p:spPr>
        </p:sp>
      </p:grpSp>
      <p:sp>
        <p:nvSpPr>
          <p:cNvPr name="TextBox 24" id="24"/>
          <p:cNvSpPr txBox="true"/>
          <p:nvPr/>
        </p:nvSpPr>
        <p:spPr>
          <a:xfrm rot="0">
            <a:off x="10001677" y="4779272"/>
            <a:ext cx="3803889" cy="599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3"/>
              </a:lnSpc>
            </a:pPr>
            <a:r>
              <a:rPr lang="en-US" spc="8" sz="2100">
                <a:solidFill>
                  <a:srgbClr val="FFFFFF"/>
                </a:solidFill>
                <a:latin typeface="Open Sauce Bold"/>
              </a:rPr>
              <a:t>Tidak sinkronya harga dan paket wisata</a:t>
            </a:r>
          </a:p>
        </p:txBody>
      </p:sp>
      <p:sp>
        <p:nvSpPr>
          <p:cNvPr name="AutoShape 25" id="25"/>
          <p:cNvSpPr/>
          <p:nvPr/>
        </p:nvSpPr>
        <p:spPr>
          <a:xfrm rot="9788577">
            <a:off x="3194196" y="3561224"/>
            <a:ext cx="4522977" cy="0"/>
          </a:xfrm>
          <a:prstGeom prst="line">
            <a:avLst/>
          </a:prstGeom>
          <a:ln cap="flat" w="85725">
            <a:solidFill>
              <a:srgbClr val="B4B4B4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6" id="26"/>
          <p:cNvSpPr/>
          <p:nvPr/>
        </p:nvSpPr>
        <p:spPr>
          <a:xfrm rot="1030227">
            <a:off x="7531196" y="3571230"/>
            <a:ext cx="4553672" cy="0"/>
          </a:xfrm>
          <a:prstGeom prst="line">
            <a:avLst/>
          </a:prstGeom>
          <a:ln cap="flat" w="85725">
            <a:solidFill>
              <a:srgbClr val="B4B4B4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7" id="27"/>
          <p:cNvSpPr/>
          <p:nvPr/>
        </p:nvSpPr>
        <p:spPr>
          <a:xfrm rot="5400000">
            <a:off x="6886559" y="3603992"/>
            <a:ext cx="1491741" cy="0"/>
          </a:xfrm>
          <a:prstGeom prst="line">
            <a:avLst/>
          </a:prstGeom>
          <a:ln cap="flat" w="85725">
            <a:solidFill>
              <a:srgbClr val="B4B4B4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28" id="28"/>
          <p:cNvSpPr txBox="true"/>
          <p:nvPr/>
        </p:nvSpPr>
        <p:spPr>
          <a:xfrm rot="0">
            <a:off x="1269623" y="5968838"/>
            <a:ext cx="12725614" cy="737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82973"/>
                </a:solidFill>
                <a:latin typeface="Open Sauce Bold"/>
              </a:rPr>
              <a:t>maka perlu adanya pengembangan pada web bersukaria mulai dari penambahan fitur untuk login, singkronasi harga dan redesign tampilan</a:t>
            </a:r>
          </a:p>
        </p:txBody>
      </p:sp>
      <p:pic>
        <p:nvPicPr>
          <p:cNvPr name="Picture 29" id="29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1599348" y="229964"/>
            <a:ext cx="1036934" cy="1016195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2836918" y="353700"/>
            <a:ext cx="1704847" cy="8950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318608" y="7720012"/>
            <a:ext cx="15778608" cy="0"/>
          </a:xfrm>
          <a:prstGeom prst="line">
            <a:avLst/>
          </a:prstGeom>
          <a:ln cap="flat" w="38100">
            <a:solidFill>
              <a:srgbClr val="B4B4B4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403160" y="333514"/>
            <a:ext cx="285750" cy="748369"/>
            <a:chOff x="0" y="0"/>
            <a:chExt cx="271986" cy="712321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271986" cy="712321"/>
            </a:xfrm>
            <a:custGeom>
              <a:avLst/>
              <a:gdLst/>
              <a:ahLst/>
              <a:cxnLst/>
              <a:rect r="r" b="b" t="t" l="l"/>
              <a:pathLst>
                <a:path h="712321" w="271986">
                  <a:moveTo>
                    <a:pt x="0" y="0"/>
                  </a:moveTo>
                  <a:lnTo>
                    <a:pt x="271986" y="0"/>
                  </a:lnTo>
                  <a:lnTo>
                    <a:pt x="271986" y="712321"/>
                  </a:lnTo>
                  <a:lnTo>
                    <a:pt x="0" y="712321"/>
                  </a:lnTo>
                  <a:close/>
                </a:path>
              </a:pathLst>
            </a:custGeom>
            <a:solidFill>
              <a:srgbClr val="082973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305293" y="7853046"/>
            <a:ext cx="1986077" cy="463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000">
                <a:solidFill>
                  <a:srgbClr val="B4B4B4"/>
                </a:solidFill>
                <a:latin typeface="Open Sauce Light"/>
              </a:rPr>
              <a:t>Introduction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512617" y="7853046"/>
            <a:ext cx="1986077" cy="463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000">
                <a:solidFill>
                  <a:srgbClr val="B4B4B4"/>
                </a:solidFill>
                <a:latin typeface="Open Sauce Light Bold"/>
              </a:rPr>
              <a:t>Analysis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427678" y="7853046"/>
            <a:ext cx="2463989" cy="463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000">
                <a:solidFill>
                  <a:srgbClr val="082973"/>
                </a:solidFill>
                <a:latin typeface="Open Sauce Light"/>
              </a:rPr>
              <a:t>kajian pustaka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356857" y="7853046"/>
            <a:ext cx="1986077" cy="463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000">
                <a:solidFill>
                  <a:srgbClr val="B4B4B4"/>
                </a:solidFill>
                <a:latin typeface="Open Sauce Light"/>
              </a:rPr>
              <a:t>Implementation</a:t>
            </a:r>
          </a:p>
        </p:txBody>
      </p:sp>
      <p:sp>
        <p:nvSpPr>
          <p:cNvPr name="AutoShape 9" id="9"/>
          <p:cNvSpPr/>
          <p:nvPr/>
        </p:nvSpPr>
        <p:spPr>
          <a:xfrm rot="-10800000">
            <a:off x="7129633" y="7758112"/>
            <a:ext cx="2923138" cy="0"/>
          </a:xfrm>
          <a:prstGeom prst="line">
            <a:avLst/>
          </a:prstGeom>
          <a:ln cap="flat" w="66675">
            <a:solidFill>
              <a:srgbClr val="08297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rot="5400000">
            <a:off x="1989159" y="5000278"/>
            <a:ext cx="449233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1" id="11"/>
          <p:cNvSpPr/>
          <p:nvPr/>
        </p:nvSpPr>
        <p:spPr>
          <a:xfrm rot="5400000">
            <a:off x="1989159" y="5976643"/>
            <a:ext cx="449233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2" id="12"/>
          <p:cNvGrpSpPr/>
          <p:nvPr/>
        </p:nvGrpSpPr>
        <p:grpSpPr>
          <a:xfrm rot="0">
            <a:off x="644678" y="1640618"/>
            <a:ext cx="3221647" cy="5818696"/>
            <a:chOff x="0" y="0"/>
            <a:chExt cx="1271282" cy="2296095"/>
          </a:xfrm>
        </p:grpSpPr>
        <p:sp>
          <p:nvSpPr>
            <p:cNvPr name="Freeform 13" id="13"/>
            <p:cNvSpPr/>
            <p:nvPr/>
          </p:nvSpPr>
          <p:spPr>
            <a:xfrm>
              <a:off x="0" y="0"/>
              <a:ext cx="1271283" cy="2296095"/>
            </a:xfrm>
            <a:custGeom>
              <a:avLst/>
              <a:gdLst/>
              <a:ahLst/>
              <a:cxnLst/>
              <a:rect r="r" b="b" t="t" l="l"/>
              <a:pathLst>
                <a:path h="2296095" w="1271283">
                  <a:moveTo>
                    <a:pt x="1146822" y="59690"/>
                  </a:moveTo>
                  <a:cubicBezTo>
                    <a:pt x="1182382" y="59690"/>
                    <a:pt x="1211592" y="88900"/>
                    <a:pt x="1211592" y="124460"/>
                  </a:cubicBezTo>
                  <a:lnTo>
                    <a:pt x="1211592" y="2171635"/>
                  </a:lnTo>
                  <a:cubicBezTo>
                    <a:pt x="1211592" y="2207195"/>
                    <a:pt x="1182382" y="2236405"/>
                    <a:pt x="1146822" y="2236405"/>
                  </a:cubicBezTo>
                  <a:lnTo>
                    <a:pt x="124460" y="2236405"/>
                  </a:lnTo>
                  <a:cubicBezTo>
                    <a:pt x="88900" y="2236405"/>
                    <a:pt x="59690" y="2207195"/>
                    <a:pt x="59690" y="217163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146822" y="59690"/>
                  </a:lnTo>
                  <a:moveTo>
                    <a:pt x="1146822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635"/>
                  </a:lnTo>
                  <a:cubicBezTo>
                    <a:pt x="0" y="2240215"/>
                    <a:pt x="55880" y="2296095"/>
                    <a:pt x="124460" y="2296095"/>
                  </a:cubicBezTo>
                  <a:lnTo>
                    <a:pt x="1146823" y="2296095"/>
                  </a:lnTo>
                  <a:cubicBezTo>
                    <a:pt x="1215403" y="2296095"/>
                    <a:pt x="1271283" y="2240215"/>
                    <a:pt x="1271283" y="2171635"/>
                  </a:cubicBezTo>
                  <a:lnTo>
                    <a:pt x="1271283" y="124460"/>
                  </a:lnTo>
                  <a:cubicBezTo>
                    <a:pt x="1271282" y="55880"/>
                    <a:pt x="1215402" y="0"/>
                    <a:pt x="1146822" y="0"/>
                  </a:cubicBezTo>
                  <a:close/>
                </a:path>
              </a:pathLst>
            </a:custGeom>
            <a:solidFill>
              <a:srgbClr val="6AC1F6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466057" y="1945670"/>
            <a:ext cx="1495438" cy="748703"/>
            <a:chOff x="0" y="0"/>
            <a:chExt cx="6233160" cy="3120681"/>
          </a:xfrm>
        </p:grpSpPr>
        <p:sp>
          <p:nvSpPr>
            <p:cNvPr name="Freeform 15" id="15"/>
            <p:cNvSpPr/>
            <p:nvPr/>
          </p:nvSpPr>
          <p:spPr>
            <a:xfrm>
              <a:off x="0" y="-10160"/>
              <a:ext cx="6233160" cy="3142271"/>
            </a:xfrm>
            <a:custGeom>
              <a:avLst/>
              <a:gdLst/>
              <a:ahLst/>
              <a:cxnLst/>
              <a:rect r="r" b="b" t="t" l="l"/>
              <a:pathLst>
                <a:path h="3142271" w="6233160">
                  <a:moveTo>
                    <a:pt x="5897880" y="579120"/>
                  </a:moveTo>
                  <a:lnTo>
                    <a:pt x="3451860" y="40640"/>
                  </a:lnTo>
                  <a:cubicBezTo>
                    <a:pt x="3267710" y="0"/>
                    <a:pt x="2965450" y="0"/>
                    <a:pt x="2781300" y="40640"/>
                  </a:cubicBezTo>
                  <a:lnTo>
                    <a:pt x="335280" y="579120"/>
                  </a:lnTo>
                  <a:cubicBezTo>
                    <a:pt x="151130" y="619760"/>
                    <a:pt x="0" y="807720"/>
                    <a:pt x="0" y="996950"/>
                  </a:cubicBezTo>
                  <a:lnTo>
                    <a:pt x="0" y="2122461"/>
                  </a:lnTo>
                  <a:cubicBezTo>
                    <a:pt x="0" y="2315501"/>
                    <a:pt x="151130" y="2507271"/>
                    <a:pt x="335280" y="2549181"/>
                  </a:cubicBezTo>
                  <a:lnTo>
                    <a:pt x="2781300" y="3100361"/>
                  </a:lnTo>
                  <a:cubicBezTo>
                    <a:pt x="2965450" y="3142271"/>
                    <a:pt x="3267710" y="3142271"/>
                    <a:pt x="3451860" y="3100361"/>
                  </a:cubicBezTo>
                  <a:lnTo>
                    <a:pt x="5897880" y="2549181"/>
                  </a:lnTo>
                  <a:cubicBezTo>
                    <a:pt x="6082030" y="2507271"/>
                    <a:pt x="6233160" y="2315501"/>
                    <a:pt x="6233160" y="2122461"/>
                  </a:cubicBezTo>
                  <a:lnTo>
                    <a:pt x="6233160" y="996950"/>
                  </a:lnTo>
                  <a:cubicBezTo>
                    <a:pt x="6233160" y="807720"/>
                    <a:pt x="6082030" y="619760"/>
                    <a:pt x="5897880" y="579120"/>
                  </a:cubicBezTo>
                  <a:close/>
                </a:path>
              </a:pathLst>
            </a:custGeom>
            <a:solidFill>
              <a:srgbClr val="082973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524051" y="1945670"/>
            <a:ext cx="1379450" cy="690633"/>
            <a:chOff x="0" y="0"/>
            <a:chExt cx="6233160" cy="3120681"/>
          </a:xfrm>
        </p:grpSpPr>
        <p:sp>
          <p:nvSpPr>
            <p:cNvPr name="Freeform 17" id="17"/>
            <p:cNvSpPr/>
            <p:nvPr/>
          </p:nvSpPr>
          <p:spPr>
            <a:xfrm>
              <a:off x="0" y="-10160"/>
              <a:ext cx="6233160" cy="3142271"/>
            </a:xfrm>
            <a:custGeom>
              <a:avLst/>
              <a:gdLst/>
              <a:ahLst/>
              <a:cxnLst/>
              <a:rect r="r" b="b" t="t" l="l"/>
              <a:pathLst>
                <a:path h="3142271" w="6233160">
                  <a:moveTo>
                    <a:pt x="5897880" y="579120"/>
                  </a:moveTo>
                  <a:lnTo>
                    <a:pt x="3451860" y="40640"/>
                  </a:lnTo>
                  <a:cubicBezTo>
                    <a:pt x="3267710" y="0"/>
                    <a:pt x="2965450" y="0"/>
                    <a:pt x="2781300" y="40640"/>
                  </a:cubicBezTo>
                  <a:lnTo>
                    <a:pt x="335280" y="579120"/>
                  </a:lnTo>
                  <a:cubicBezTo>
                    <a:pt x="151130" y="619760"/>
                    <a:pt x="0" y="807720"/>
                    <a:pt x="0" y="996950"/>
                  </a:cubicBezTo>
                  <a:lnTo>
                    <a:pt x="0" y="2122461"/>
                  </a:lnTo>
                  <a:cubicBezTo>
                    <a:pt x="0" y="2315501"/>
                    <a:pt x="151130" y="2507271"/>
                    <a:pt x="335280" y="2549181"/>
                  </a:cubicBezTo>
                  <a:lnTo>
                    <a:pt x="2781300" y="3100361"/>
                  </a:lnTo>
                  <a:cubicBezTo>
                    <a:pt x="2965450" y="3142271"/>
                    <a:pt x="3267710" y="3142271"/>
                    <a:pt x="3451860" y="3100361"/>
                  </a:cubicBezTo>
                  <a:lnTo>
                    <a:pt x="5897880" y="2549181"/>
                  </a:lnTo>
                  <a:cubicBezTo>
                    <a:pt x="6082030" y="2507271"/>
                    <a:pt x="6233160" y="2315501"/>
                    <a:pt x="6233160" y="2122461"/>
                  </a:cubicBezTo>
                  <a:lnTo>
                    <a:pt x="6233160" y="996950"/>
                  </a:lnTo>
                  <a:cubicBezTo>
                    <a:pt x="6233160" y="807720"/>
                    <a:pt x="6082030" y="619760"/>
                    <a:pt x="5897880" y="579120"/>
                  </a:cubicBezTo>
                  <a:close/>
                </a:path>
              </a:pathLst>
            </a:custGeom>
            <a:solidFill>
              <a:srgbClr val="082973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566398" y="2187383"/>
            <a:ext cx="1294755" cy="203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640"/>
              </a:lnSpc>
            </a:pPr>
            <a:r>
              <a:rPr lang="en-US" spc="64" sz="1086">
                <a:solidFill>
                  <a:srgbClr val="FFFFFF"/>
                </a:solidFill>
                <a:latin typeface="Rubik Bold"/>
              </a:rPr>
              <a:t>START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524051" y="3142663"/>
            <a:ext cx="1379450" cy="690633"/>
            <a:chOff x="0" y="0"/>
            <a:chExt cx="1839266" cy="920843"/>
          </a:xfrm>
        </p:grpSpPr>
        <p:grpSp>
          <p:nvGrpSpPr>
            <p:cNvPr name="Group 20" id="20"/>
            <p:cNvGrpSpPr/>
            <p:nvPr/>
          </p:nvGrpSpPr>
          <p:grpSpPr>
            <a:xfrm rot="0">
              <a:off x="0" y="0"/>
              <a:ext cx="1839266" cy="920843"/>
              <a:chOff x="0" y="0"/>
              <a:chExt cx="6233160" cy="3120681"/>
            </a:xfrm>
          </p:grpSpPr>
          <p:sp>
            <p:nvSpPr>
              <p:cNvPr name="Freeform 21" id="21"/>
              <p:cNvSpPr/>
              <p:nvPr/>
            </p:nvSpPr>
            <p:spPr>
              <a:xfrm>
                <a:off x="0" y="-10160"/>
                <a:ext cx="6233160" cy="3142271"/>
              </a:xfrm>
              <a:custGeom>
                <a:avLst/>
                <a:gdLst/>
                <a:ahLst/>
                <a:cxnLst/>
                <a:rect r="r" b="b" t="t" l="l"/>
                <a:pathLst>
                  <a:path h="3142271" w="6233160">
                    <a:moveTo>
                      <a:pt x="5897880" y="579120"/>
                    </a:moveTo>
                    <a:lnTo>
                      <a:pt x="3451860" y="40640"/>
                    </a:lnTo>
                    <a:cubicBezTo>
                      <a:pt x="3267710" y="0"/>
                      <a:pt x="2965450" y="0"/>
                      <a:pt x="2781300" y="40640"/>
                    </a:cubicBezTo>
                    <a:lnTo>
                      <a:pt x="335280" y="579120"/>
                    </a:lnTo>
                    <a:cubicBezTo>
                      <a:pt x="151130" y="619760"/>
                      <a:pt x="0" y="807720"/>
                      <a:pt x="0" y="996950"/>
                    </a:cubicBezTo>
                    <a:lnTo>
                      <a:pt x="0" y="2122461"/>
                    </a:lnTo>
                    <a:cubicBezTo>
                      <a:pt x="0" y="2315501"/>
                      <a:pt x="151130" y="2507271"/>
                      <a:pt x="335280" y="2549181"/>
                    </a:cubicBezTo>
                    <a:lnTo>
                      <a:pt x="2781300" y="3100361"/>
                    </a:lnTo>
                    <a:cubicBezTo>
                      <a:pt x="2965450" y="3142271"/>
                      <a:pt x="3267710" y="3142271"/>
                      <a:pt x="3451860" y="3100361"/>
                    </a:cubicBezTo>
                    <a:lnTo>
                      <a:pt x="5897880" y="2549181"/>
                    </a:lnTo>
                    <a:cubicBezTo>
                      <a:pt x="6082030" y="2507271"/>
                      <a:pt x="6233160" y="2315501"/>
                      <a:pt x="6233160" y="2122461"/>
                    </a:cubicBezTo>
                    <a:lnTo>
                      <a:pt x="6233160" y="996950"/>
                    </a:lnTo>
                    <a:cubicBezTo>
                      <a:pt x="6233160" y="807720"/>
                      <a:pt x="6082030" y="619760"/>
                      <a:pt x="5897880" y="579120"/>
                    </a:cubicBezTo>
                    <a:close/>
                  </a:path>
                </a:pathLst>
              </a:custGeom>
              <a:solidFill>
                <a:srgbClr val="082973"/>
              </a:solidFill>
            </p:spPr>
          </p:sp>
        </p:grpSp>
        <p:sp>
          <p:nvSpPr>
            <p:cNvPr name="TextBox 22" id="22"/>
            <p:cNvSpPr txBox="true"/>
            <p:nvPr/>
          </p:nvSpPr>
          <p:spPr>
            <a:xfrm rot="0">
              <a:off x="56463" y="312855"/>
              <a:ext cx="1726340" cy="258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640"/>
                </a:lnSpc>
              </a:pPr>
              <a:r>
                <a:rPr lang="en-US" spc="64" sz="1086">
                  <a:solidFill>
                    <a:srgbClr val="FFFFFF"/>
                  </a:solidFill>
                  <a:latin typeface="Rubik Bold"/>
                </a:rPr>
                <a:t>INCEPTION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524051" y="4282528"/>
            <a:ext cx="1379450" cy="690633"/>
            <a:chOff x="0" y="0"/>
            <a:chExt cx="1839266" cy="920843"/>
          </a:xfrm>
        </p:grpSpPr>
        <p:grpSp>
          <p:nvGrpSpPr>
            <p:cNvPr name="Group 24" id="24"/>
            <p:cNvGrpSpPr/>
            <p:nvPr/>
          </p:nvGrpSpPr>
          <p:grpSpPr>
            <a:xfrm rot="0">
              <a:off x="0" y="0"/>
              <a:ext cx="1839266" cy="920843"/>
              <a:chOff x="0" y="0"/>
              <a:chExt cx="6233160" cy="3120681"/>
            </a:xfrm>
          </p:grpSpPr>
          <p:sp>
            <p:nvSpPr>
              <p:cNvPr name="Freeform 25" id="25"/>
              <p:cNvSpPr/>
              <p:nvPr/>
            </p:nvSpPr>
            <p:spPr>
              <a:xfrm>
                <a:off x="0" y="-10160"/>
                <a:ext cx="6233160" cy="3142271"/>
              </a:xfrm>
              <a:custGeom>
                <a:avLst/>
                <a:gdLst/>
                <a:ahLst/>
                <a:cxnLst/>
                <a:rect r="r" b="b" t="t" l="l"/>
                <a:pathLst>
                  <a:path h="3142271" w="6233160">
                    <a:moveTo>
                      <a:pt x="5897880" y="579120"/>
                    </a:moveTo>
                    <a:lnTo>
                      <a:pt x="3451860" y="40640"/>
                    </a:lnTo>
                    <a:cubicBezTo>
                      <a:pt x="3267710" y="0"/>
                      <a:pt x="2965450" y="0"/>
                      <a:pt x="2781300" y="40640"/>
                    </a:cubicBezTo>
                    <a:lnTo>
                      <a:pt x="335280" y="579120"/>
                    </a:lnTo>
                    <a:cubicBezTo>
                      <a:pt x="151130" y="619760"/>
                      <a:pt x="0" y="807720"/>
                      <a:pt x="0" y="996950"/>
                    </a:cubicBezTo>
                    <a:lnTo>
                      <a:pt x="0" y="2122461"/>
                    </a:lnTo>
                    <a:cubicBezTo>
                      <a:pt x="0" y="2315501"/>
                      <a:pt x="151130" y="2507271"/>
                      <a:pt x="335280" y="2549181"/>
                    </a:cubicBezTo>
                    <a:lnTo>
                      <a:pt x="2781300" y="3100361"/>
                    </a:lnTo>
                    <a:cubicBezTo>
                      <a:pt x="2965450" y="3142271"/>
                      <a:pt x="3267710" y="3142271"/>
                      <a:pt x="3451860" y="3100361"/>
                    </a:cubicBezTo>
                    <a:lnTo>
                      <a:pt x="5897880" y="2549181"/>
                    </a:lnTo>
                    <a:cubicBezTo>
                      <a:pt x="6082030" y="2507271"/>
                      <a:pt x="6233160" y="2315501"/>
                      <a:pt x="6233160" y="2122461"/>
                    </a:cubicBezTo>
                    <a:lnTo>
                      <a:pt x="6233160" y="996950"/>
                    </a:lnTo>
                    <a:cubicBezTo>
                      <a:pt x="6233160" y="807720"/>
                      <a:pt x="6082030" y="619760"/>
                      <a:pt x="5897880" y="579120"/>
                    </a:cubicBezTo>
                    <a:close/>
                  </a:path>
                </a:pathLst>
              </a:custGeom>
              <a:solidFill>
                <a:srgbClr val="082973"/>
              </a:solidFill>
            </p:spPr>
          </p:sp>
        </p:grpSp>
        <p:sp>
          <p:nvSpPr>
            <p:cNvPr name="TextBox 26" id="26"/>
            <p:cNvSpPr txBox="true"/>
            <p:nvPr/>
          </p:nvSpPr>
          <p:spPr>
            <a:xfrm rot="0">
              <a:off x="56463" y="312855"/>
              <a:ext cx="1726340" cy="258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640"/>
                </a:lnSpc>
              </a:pPr>
              <a:r>
                <a:rPr lang="en-US" spc="64" sz="1086">
                  <a:solidFill>
                    <a:srgbClr val="FFFFFF"/>
                  </a:solidFill>
                  <a:latin typeface="Rubik Bold"/>
                </a:rPr>
                <a:t>ELABORATION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455321" y="5212882"/>
            <a:ext cx="1516910" cy="748703"/>
            <a:chOff x="0" y="0"/>
            <a:chExt cx="2022547" cy="998270"/>
          </a:xfrm>
        </p:grpSpPr>
        <p:grpSp>
          <p:nvGrpSpPr>
            <p:cNvPr name="Group 28" id="28"/>
            <p:cNvGrpSpPr/>
            <p:nvPr/>
          </p:nvGrpSpPr>
          <p:grpSpPr>
            <a:xfrm rot="0">
              <a:off x="28630" y="0"/>
              <a:ext cx="1993917" cy="998270"/>
              <a:chOff x="0" y="0"/>
              <a:chExt cx="6233160" cy="3120681"/>
            </a:xfrm>
          </p:grpSpPr>
          <p:sp>
            <p:nvSpPr>
              <p:cNvPr name="Freeform 29" id="29"/>
              <p:cNvSpPr/>
              <p:nvPr/>
            </p:nvSpPr>
            <p:spPr>
              <a:xfrm>
                <a:off x="0" y="-10160"/>
                <a:ext cx="6233160" cy="3142271"/>
              </a:xfrm>
              <a:custGeom>
                <a:avLst/>
                <a:gdLst/>
                <a:ahLst/>
                <a:cxnLst/>
                <a:rect r="r" b="b" t="t" l="l"/>
                <a:pathLst>
                  <a:path h="3142271" w="6233160">
                    <a:moveTo>
                      <a:pt x="5897880" y="579120"/>
                    </a:moveTo>
                    <a:lnTo>
                      <a:pt x="3451860" y="40640"/>
                    </a:lnTo>
                    <a:cubicBezTo>
                      <a:pt x="3267710" y="0"/>
                      <a:pt x="2965450" y="0"/>
                      <a:pt x="2781300" y="40640"/>
                    </a:cubicBezTo>
                    <a:lnTo>
                      <a:pt x="335280" y="579120"/>
                    </a:lnTo>
                    <a:cubicBezTo>
                      <a:pt x="151130" y="619760"/>
                      <a:pt x="0" y="807720"/>
                      <a:pt x="0" y="996950"/>
                    </a:cubicBezTo>
                    <a:lnTo>
                      <a:pt x="0" y="2122461"/>
                    </a:lnTo>
                    <a:cubicBezTo>
                      <a:pt x="0" y="2315501"/>
                      <a:pt x="151130" y="2507271"/>
                      <a:pt x="335280" y="2549181"/>
                    </a:cubicBezTo>
                    <a:lnTo>
                      <a:pt x="2781300" y="3100361"/>
                    </a:lnTo>
                    <a:cubicBezTo>
                      <a:pt x="2965450" y="3142271"/>
                      <a:pt x="3267710" y="3142271"/>
                      <a:pt x="3451860" y="3100361"/>
                    </a:cubicBezTo>
                    <a:lnTo>
                      <a:pt x="5897880" y="2549181"/>
                    </a:lnTo>
                    <a:cubicBezTo>
                      <a:pt x="6082030" y="2507271"/>
                      <a:pt x="6233160" y="2315501"/>
                      <a:pt x="6233160" y="2122461"/>
                    </a:cubicBezTo>
                    <a:lnTo>
                      <a:pt x="6233160" y="996950"/>
                    </a:lnTo>
                    <a:cubicBezTo>
                      <a:pt x="6233160" y="807720"/>
                      <a:pt x="6082030" y="619760"/>
                      <a:pt x="5897880" y="579120"/>
                    </a:cubicBezTo>
                    <a:close/>
                  </a:path>
                </a:pathLst>
              </a:custGeom>
              <a:solidFill>
                <a:srgbClr val="082973"/>
              </a:solidFill>
            </p:spPr>
          </p:sp>
        </p:grpSp>
        <p:grpSp>
          <p:nvGrpSpPr>
            <p:cNvPr name="Group 30" id="30"/>
            <p:cNvGrpSpPr/>
            <p:nvPr/>
          </p:nvGrpSpPr>
          <p:grpSpPr>
            <a:xfrm rot="0">
              <a:off x="0" y="0"/>
              <a:ext cx="1839266" cy="920843"/>
              <a:chOff x="0" y="0"/>
              <a:chExt cx="6233160" cy="3120681"/>
            </a:xfrm>
          </p:grpSpPr>
          <p:sp>
            <p:nvSpPr>
              <p:cNvPr name="Freeform 31" id="31"/>
              <p:cNvSpPr/>
              <p:nvPr/>
            </p:nvSpPr>
            <p:spPr>
              <a:xfrm>
                <a:off x="0" y="-10160"/>
                <a:ext cx="6233160" cy="3142271"/>
              </a:xfrm>
              <a:custGeom>
                <a:avLst/>
                <a:gdLst/>
                <a:ahLst/>
                <a:cxnLst/>
                <a:rect r="r" b="b" t="t" l="l"/>
                <a:pathLst>
                  <a:path h="3142271" w="6233160">
                    <a:moveTo>
                      <a:pt x="5897880" y="579120"/>
                    </a:moveTo>
                    <a:lnTo>
                      <a:pt x="3451860" y="40640"/>
                    </a:lnTo>
                    <a:cubicBezTo>
                      <a:pt x="3267710" y="0"/>
                      <a:pt x="2965450" y="0"/>
                      <a:pt x="2781300" y="40640"/>
                    </a:cubicBezTo>
                    <a:lnTo>
                      <a:pt x="335280" y="579120"/>
                    </a:lnTo>
                    <a:cubicBezTo>
                      <a:pt x="151130" y="619760"/>
                      <a:pt x="0" y="807720"/>
                      <a:pt x="0" y="996950"/>
                    </a:cubicBezTo>
                    <a:lnTo>
                      <a:pt x="0" y="2122461"/>
                    </a:lnTo>
                    <a:cubicBezTo>
                      <a:pt x="0" y="2315501"/>
                      <a:pt x="151130" y="2507271"/>
                      <a:pt x="335280" y="2549181"/>
                    </a:cubicBezTo>
                    <a:lnTo>
                      <a:pt x="2781300" y="3100361"/>
                    </a:lnTo>
                    <a:cubicBezTo>
                      <a:pt x="2965450" y="3142271"/>
                      <a:pt x="3267710" y="3142271"/>
                      <a:pt x="3451860" y="3100361"/>
                    </a:cubicBezTo>
                    <a:lnTo>
                      <a:pt x="5897880" y="2549181"/>
                    </a:lnTo>
                    <a:cubicBezTo>
                      <a:pt x="6082030" y="2507271"/>
                      <a:pt x="6233160" y="2315501"/>
                      <a:pt x="6233160" y="2122461"/>
                    </a:cubicBezTo>
                    <a:lnTo>
                      <a:pt x="6233160" y="996950"/>
                    </a:lnTo>
                    <a:cubicBezTo>
                      <a:pt x="6233160" y="807720"/>
                      <a:pt x="6082030" y="619760"/>
                      <a:pt x="5897880" y="579120"/>
                    </a:cubicBezTo>
                    <a:close/>
                  </a:path>
                </a:pathLst>
              </a:custGeom>
              <a:solidFill>
                <a:srgbClr val="082973"/>
              </a:solidFill>
            </p:spPr>
          </p:sp>
        </p:grpSp>
        <p:sp>
          <p:nvSpPr>
            <p:cNvPr name="TextBox 32" id="32"/>
            <p:cNvSpPr txBox="true"/>
            <p:nvPr/>
          </p:nvSpPr>
          <p:spPr>
            <a:xfrm rot="0">
              <a:off x="162418" y="334983"/>
              <a:ext cx="1726340" cy="258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640"/>
                </a:lnSpc>
              </a:pPr>
              <a:r>
                <a:rPr lang="en-US" spc="64" sz="1086">
                  <a:solidFill>
                    <a:srgbClr val="FFFFFF"/>
                  </a:solidFill>
                  <a:latin typeface="Rubik Bold"/>
                </a:rPr>
                <a:t>KONSTRUKSI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1524051" y="6185838"/>
            <a:ext cx="1379450" cy="567182"/>
            <a:chOff x="0" y="0"/>
            <a:chExt cx="1839266" cy="756243"/>
          </a:xfrm>
        </p:grpSpPr>
        <p:grpSp>
          <p:nvGrpSpPr>
            <p:cNvPr name="Group 34" id="34"/>
            <p:cNvGrpSpPr/>
            <p:nvPr/>
          </p:nvGrpSpPr>
          <p:grpSpPr>
            <a:xfrm rot="0">
              <a:off x="0" y="0"/>
              <a:ext cx="1839266" cy="756243"/>
              <a:chOff x="0" y="0"/>
              <a:chExt cx="6233160" cy="2562860"/>
            </a:xfrm>
          </p:grpSpPr>
          <p:sp>
            <p:nvSpPr>
              <p:cNvPr name="Freeform 35" id="35"/>
              <p:cNvSpPr/>
              <p:nvPr/>
            </p:nvSpPr>
            <p:spPr>
              <a:xfrm>
                <a:off x="0" y="-10160"/>
                <a:ext cx="6233160" cy="2584450"/>
              </a:xfrm>
              <a:custGeom>
                <a:avLst/>
                <a:gdLst/>
                <a:ahLst/>
                <a:cxnLst/>
                <a:rect r="r" b="b" t="t" l="l"/>
                <a:pathLst>
                  <a:path h="2584450" w="6233160">
                    <a:moveTo>
                      <a:pt x="5897880" y="579120"/>
                    </a:moveTo>
                    <a:lnTo>
                      <a:pt x="3451860" y="40640"/>
                    </a:lnTo>
                    <a:cubicBezTo>
                      <a:pt x="3267710" y="0"/>
                      <a:pt x="2965450" y="0"/>
                      <a:pt x="2781300" y="40640"/>
                    </a:cubicBezTo>
                    <a:lnTo>
                      <a:pt x="335280" y="579120"/>
                    </a:lnTo>
                    <a:cubicBezTo>
                      <a:pt x="151130" y="619760"/>
                      <a:pt x="0" y="807720"/>
                      <a:pt x="0" y="996950"/>
                    </a:cubicBezTo>
                    <a:lnTo>
                      <a:pt x="0" y="1564640"/>
                    </a:lnTo>
                    <a:cubicBezTo>
                      <a:pt x="0" y="1757680"/>
                      <a:pt x="151130" y="1949450"/>
                      <a:pt x="335280" y="1991360"/>
                    </a:cubicBezTo>
                    <a:lnTo>
                      <a:pt x="2781300" y="2542540"/>
                    </a:lnTo>
                    <a:cubicBezTo>
                      <a:pt x="2965450" y="2584450"/>
                      <a:pt x="3267710" y="2584450"/>
                      <a:pt x="3451860" y="2542540"/>
                    </a:cubicBezTo>
                    <a:lnTo>
                      <a:pt x="5897880" y="1991360"/>
                    </a:lnTo>
                    <a:cubicBezTo>
                      <a:pt x="6082030" y="1949450"/>
                      <a:pt x="6233160" y="1757680"/>
                      <a:pt x="6233160" y="1564640"/>
                    </a:cubicBezTo>
                    <a:lnTo>
                      <a:pt x="6233160" y="996950"/>
                    </a:lnTo>
                    <a:cubicBezTo>
                      <a:pt x="6233160" y="807720"/>
                      <a:pt x="6082030" y="619760"/>
                      <a:pt x="5897880" y="579120"/>
                    </a:cubicBezTo>
                    <a:close/>
                  </a:path>
                </a:pathLst>
              </a:custGeom>
              <a:solidFill>
                <a:srgbClr val="082973"/>
              </a:solidFill>
            </p:spPr>
          </p:sp>
        </p:grpSp>
        <p:sp>
          <p:nvSpPr>
            <p:cNvPr name="TextBox 36" id="36"/>
            <p:cNvSpPr txBox="true"/>
            <p:nvPr/>
          </p:nvSpPr>
          <p:spPr>
            <a:xfrm rot="0">
              <a:off x="56463" y="208996"/>
              <a:ext cx="1726340" cy="258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640"/>
                </a:lnSpc>
              </a:pPr>
              <a:r>
                <a:rPr lang="en-US" spc="64" sz="1086">
                  <a:solidFill>
                    <a:srgbClr val="FFFFFF"/>
                  </a:solidFill>
                  <a:latin typeface="Rubik Bold"/>
                </a:rPr>
                <a:t>END</a:t>
              </a:r>
            </a:p>
          </p:txBody>
        </p:sp>
      </p:grpSp>
      <p:sp>
        <p:nvSpPr>
          <p:cNvPr name="TextBox 37" id="37"/>
          <p:cNvSpPr txBox="true"/>
          <p:nvPr/>
        </p:nvSpPr>
        <p:spPr>
          <a:xfrm rot="0">
            <a:off x="857250" y="257221"/>
            <a:ext cx="9279146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5640"/>
              </a:lnSpc>
              <a:spcBef>
                <a:spcPct val="0"/>
              </a:spcBef>
            </a:pPr>
            <a:r>
              <a:rPr lang="en-US" sz="4700">
                <a:solidFill>
                  <a:srgbClr val="000000"/>
                </a:solidFill>
                <a:latin typeface="Averta"/>
              </a:rPr>
              <a:t>Kajian Pustaka dan metodologi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857250" y="966834"/>
            <a:ext cx="9522669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240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Arimo"/>
              </a:rPr>
              <a:t>perancangan web sistem infromasi bersukaria</a:t>
            </a:r>
          </a:p>
        </p:txBody>
      </p:sp>
      <p:grpSp>
        <p:nvGrpSpPr>
          <p:cNvPr name="Group 39" id="39"/>
          <p:cNvGrpSpPr/>
          <p:nvPr/>
        </p:nvGrpSpPr>
        <p:grpSpPr>
          <a:xfrm rot="0">
            <a:off x="4190174" y="1640618"/>
            <a:ext cx="9796928" cy="1503216"/>
            <a:chOff x="0" y="0"/>
            <a:chExt cx="3865931" cy="593179"/>
          </a:xfrm>
        </p:grpSpPr>
        <p:sp>
          <p:nvSpPr>
            <p:cNvPr name="Freeform 40" id="40"/>
            <p:cNvSpPr/>
            <p:nvPr/>
          </p:nvSpPr>
          <p:spPr>
            <a:xfrm>
              <a:off x="0" y="0"/>
              <a:ext cx="3865931" cy="593179"/>
            </a:xfrm>
            <a:custGeom>
              <a:avLst/>
              <a:gdLst/>
              <a:ahLst/>
              <a:cxnLst/>
              <a:rect r="r" b="b" t="t" l="l"/>
              <a:pathLst>
                <a:path h="593179" w="3865931">
                  <a:moveTo>
                    <a:pt x="3741471" y="59690"/>
                  </a:moveTo>
                  <a:cubicBezTo>
                    <a:pt x="3777031" y="59690"/>
                    <a:pt x="3806241" y="88900"/>
                    <a:pt x="3806241" y="124460"/>
                  </a:cubicBezTo>
                  <a:lnTo>
                    <a:pt x="3806241" y="468719"/>
                  </a:lnTo>
                  <a:cubicBezTo>
                    <a:pt x="3806241" y="504279"/>
                    <a:pt x="3777031" y="533489"/>
                    <a:pt x="3741471" y="533489"/>
                  </a:cubicBezTo>
                  <a:lnTo>
                    <a:pt x="124460" y="533489"/>
                  </a:lnTo>
                  <a:cubicBezTo>
                    <a:pt x="88900" y="533489"/>
                    <a:pt x="59690" y="504279"/>
                    <a:pt x="59690" y="468719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3741471" y="59690"/>
                  </a:lnTo>
                  <a:moveTo>
                    <a:pt x="374147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468719"/>
                  </a:lnTo>
                  <a:cubicBezTo>
                    <a:pt x="0" y="537299"/>
                    <a:pt x="55880" y="593179"/>
                    <a:pt x="124460" y="593179"/>
                  </a:cubicBezTo>
                  <a:lnTo>
                    <a:pt x="3741471" y="593179"/>
                  </a:lnTo>
                  <a:cubicBezTo>
                    <a:pt x="3810051" y="593179"/>
                    <a:pt x="3865931" y="537299"/>
                    <a:pt x="3865931" y="468719"/>
                  </a:cubicBezTo>
                  <a:lnTo>
                    <a:pt x="3865931" y="124460"/>
                  </a:lnTo>
                  <a:cubicBezTo>
                    <a:pt x="3865931" y="55880"/>
                    <a:pt x="3810051" y="0"/>
                    <a:pt x="3741471" y="0"/>
                  </a:cubicBezTo>
                  <a:close/>
                </a:path>
              </a:pathLst>
            </a:custGeom>
            <a:solidFill>
              <a:srgbClr val="6AC1F6"/>
            </a:solidFill>
          </p:spPr>
        </p:sp>
      </p:grpSp>
      <p:grpSp>
        <p:nvGrpSpPr>
          <p:cNvPr name="Group 41" id="41"/>
          <p:cNvGrpSpPr/>
          <p:nvPr/>
        </p:nvGrpSpPr>
        <p:grpSpPr>
          <a:xfrm rot="0">
            <a:off x="920143" y="7155369"/>
            <a:ext cx="2739928" cy="358324"/>
            <a:chOff x="0" y="0"/>
            <a:chExt cx="5372800" cy="702646"/>
          </a:xfrm>
        </p:grpSpPr>
        <p:sp>
          <p:nvSpPr>
            <p:cNvPr name="Freeform 42" id="42"/>
            <p:cNvSpPr/>
            <p:nvPr/>
          </p:nvSpPr>
          <p:spPr>
            <a:xfrm>
              <a:off x="0" y="0"/>
              <a:ext cx="5372800" cy="702647"/>
            </a:xfrm>
            <a:custGeom>
              <a:avLst/>
              <a:gdLst/>
              <a:ahLst/>
              <a:cxnLst/>
              <a:rect r="r" b="b" t="t" l="l"/>
              <a:pathLst>
                <a:path h="702647" w="5372800">
                  <a:moveTo>
                    <a:pt x="5248340" y="702646"/>
                  </a:moveTo>
                  <a:lnTo>
                    <a:pt x="124460" y="702646"/>
                  </a:lnTo>
                  <a:cubicBezTo>
                    <a:pt x="55880" y="702646"/>
                    <a:pt x="0" y="646766"/>
                    <a:pt x="0" y="57818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248340" y="0"/>
                  </a:lnTo>
                  <a:cubicBezTo>
                    <a:pt x="5316920" y="0"/>
                    <a:pt x="5372800" y="55880"/>
                    <a:pt x="5372800" y="124460"/>
                  </a:cubicBezTo>
                  <a:lnTo>
                    <a:pt x="5372800" y="578187"/>
                  </a:lnTo>
                  <a:cubicBezTo>
                    <a:pt x="5372800" y="646766"/>
                    <a:pt x="5316920" y="702647"/>
                    <a:pt x="5248340" y="70264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43" id="43"/>
          <p:cNvSpPr txBox="true"/>
          <p:nvPr/>
        </p:nvSpPr>
        <p:spPr>
          <a:xfrm rot="0">
            <a:off x="1244048" y="7124437"/>
            <a:ext cx="3749379" cy="38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19"/>
              </a:lnSpc>
            </a:pPr>
            <a:r>
              <a:rPr lang="en-US" sz="2299">
                <a:solidFill>
                  <a:srgbClr val="082973"/>
                </a:solidFill>
                <a:latin typeface="Open Sans Bold"/>
              </a:rPr>
              <a:t>METODOLOGI </a:t>
            </a:r>
          </a:p>
        </p:txBody>
      </p:sp>
      <p:grpSp>
        <p:nvGrpSpPr>
          <p:cNvPr name="Group 44" id="44"/>
          <p:cNvGrpSpPr/>
          <p:nvPr/>
        </p:nvGrpSpPr>
        <p:grpSpPr>
          <a:xfrm rot="0">
            <a:off x="4652802" y="1560156"/>
            <a:ext cx="4467416" cy="358324"/>
            <a:chOff x="0" y="0"/>
            <a:chExt cx="8760278" cy="702646"/>
          </a:xfrm>
        </p:grpSpPr>
        <p:sp>
          <p:nvSpPr>
            <p:cNvPr name="Freeform 45" id="45"/>
            <p:cNvSpPr/>
            <p:nvPr/>
          </p:nvSpPr>
          <p:spPr>
            <a:xfrm>
              <a:off x="0" y="0"/>
              <a:ext cx="8760278" cy="702647"/>
            </a:xfrm>
            <a:custGeom>
              <a:avLst/>
              <a:gdLst/>
              <a:ahLst/>
              <a:cxnLst/>
              <a:rect r="r" b="b" t="t" l="l"/>
              <a:pathLst>
                <a:path h="702647" w="8760278">
                  <a:moveTo>
                    <a:pt x="8635818" y="702646"/>
                  </a:moveTo>
                  <a:lnTo>
                    <a:pt x="124460" y="702646"/>
                  </a:lnTo>
                  <a:cubicBezTo>
                    <a:pt x="55880" y="702646"/>
                    <a:pt x="0" y="646766"/>
                    <a:pt x="0" y="57818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635818" y="0"/>
                  </a:lnTo>
                  <a:cubicBezTo>
                    <a:pt x="8704398" y="0"/>
                    <a:pt x="8760278" y="55880"/>
                    <a:pt x="8760278" y="124460"/>
                  </a:cubicBezTo>
                  <a:lnTo>
                    <a:pt x="8760278" y="578187"/>
                  </a:lnTo>
                  <a:cubicBezTo>
                    <a:pt x="8760278" y="646766"/>
                    <a:pt x="8704398" y="702647"/>
                    <a:pt x="8635818" y="70264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46" id="46"/>
          <p:cNvSpPr txBox="true"/>
          <p:nvPr/>
        </p:nvSpPr>
        <p:spPr>
          <a:xfrm rot="0">
            <a:off x="4898177" y="1522056"/>
            <a:ext cx="4989106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082973"/>
                </a:solidFill>
                <a:latin typeface="Open Sans Bold"/>
              </a:rPr>
              <a:t>RELATIONAL UNIFIED PROCESS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4509709" y="1964720"/>
            <a:ext cx="9011984" cy="575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80"/>
              </a:lnSpc>
            </a:pPr>
            <a:r>
              <a:rPr lang="en-US" sz="1700">
                <a:solidFill>
                  <a:srgbClr val="000000"/>
                </a:solidFill>
                <a:latin typeface="Open Sans"/>
              </a:rPr>
              <a:t>pendekatan perangkat lunak yang dilakukan secara iterative, berofkus pada arsitektur dan lebih diarahkan berdasarkan use case.</a:t>
            </a:r>
          </a:p>
        </p:txBody>
      </p:sp>
      <p:grpSp>
        <p:nvGrpSpPr>
          <p:cNvPr name="Group 48" id="48"/>
          <p:cNvGrpSpPr/>
          <p:nvPr/>
        </p:nvGrpSpPr>
        <p:grpSpPr>
          <a:xfrm rot="0">
            <a:off x="4190174" y="3487979"/>
            <a:ext cx="6988717" cy="1742829"/>
            <a:chOff x="0" y="0"/>
            <a:chExt cx="2757792" cy="687731"/>
          </a:xfrm>
        </p:grpSpPr>
        <p:sp>
          <p:nvSpPr>
            <p:cNvPr name="Freeform 49" id="49"/>
            <p:cNvSpPr/>
            <p:nvPr/>
          </p:nvSpPr>
          <p:spPr>
            <a:xfrm>
              <a:off x="0" y="0"/>
              <a:ext cx="2757793" cy="687732"/>
            </a:xfrm>
            <a:custGeom>
              <a:avLst/>
              <a:gdLst/>
              <a:ahLst/>
              <a:cxnLst/>
              <a:rect r="r" b="b" t="t" l="l"/>
              <a:pathLst>
                <a:path h="687732" w="2757793">
                  <a:moveTo>
                    <a:pt x="2633332" y="59690"/>
                  </a:moveTo>
                  <a:cubicBezTo>
                    <a:pt x="2668892" y="59690"/>
                    <a:pt x="2698102" y="88900"/>
                    <a:pt x="2698102" y="124460"/>
                  </a:cubicBezTo>
                  <a:lnTo>
                    <a:pt x="2698102" y="563271"/>
                  </a:lnTo>
                  <a:cubicBezTo>
                    <a:pt x="2698102" y="598831"/>
                    <a:pt x="2668892" y="628042"/>
                    <a:pt x="2633332" y="628042"/>
                  </a:cubicBezTo>
                  <a:lnTo>
                    <a:pt x="124460" y="628042"/>
                  </a:lnTo>
                  <a:cubicBezTo>
                    <a:pt x="88900" y="628042"/>
                    <a:pt x="59690" y="598831"/>
                    <a:pt x="59690" y="5632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633332" y="59690"/>
                  </a:lnTo>
                  <a:moveTo>
                    <a:pt x="2633332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63271"/>
                  </a:lnTo>
                  <a:cubicBezTo>
                    <a:pt x="0" y="631852"/>
                    <a:pt x="55880" y="687732"/>
                    <a:pt x="124460" y="687732"/>
                  </a:cubicBezTo>
                  <a:lnTo>
                    <a:pt x="2633332" y="687732"/>
                  </a:lnTo>
                  <a:cubicBezTo>
                    <a:pt x="2701913" y="687732"/>
                    <a:pt x="2757793" y="631852"/>
                    <a:pt x="2757793" y="563271"/>
                  </a:cubicBezTo>
                  <a:lnTo>
                    <a:pt x="2757793" y="124460"/>
                  </a:lnTo>
                  <a:cubicBezTo>
                    <a:pt x="2757792" y="55880"/>
                    <a:pt x="2701912" y="0"/>
                    <a:pt x="2633332" y="0"/>
                  </a:cubicBezTo>
                  <a:close/>
                </a:path>
              </a:pathLst>
            </a:custGeom>
            <a:solidFill>
              <a:srgbClr val="6AC1F6"/>
            </a:solidFill>
          </p:spPr>
        </p:sp>
      </p:grpSp>
      <p:grpSp>
        <p:nvGrpSpPr>
          <p:cNvPr name="Group 50" id="50"/>
          <p:cNvGrpSpPr/>
          <p:nvPr/>
        </p:nvGrpSpPr>
        <p:grpSpPr>
          <a:xfrm rot="0">
            <a:off x="4652802" y="3487979"/>
            <a:ext cx="2547606" cy="358324"/>
            <a:chOff x="0" y="0"/>
            <a:chExt cx="4995670" cy="702646"/>
          </a:xfrm>
        </p:grpSpPr>
        <p:sp>
          <p:nvSpPr>
            <p:cNvPr name="Freeform 51" id="51"/>
            <p:cNvSpPr/>
            <p:nvPr/>
          </p:nvSpPr>
          <p:spPr>
            <a:xfrm>
              <a:off x="0" y="0"/>
              <a:ext cx="4995670" cy="702647"/>
            </a:xfrm>
            <a:custGeom>
              <a:avLst/>
              <a:gdLst/>
              <a:ahLst/>
              <a:cxnLst/>
              <a:rect r="r" b="b" t="t" l="l"/>
              <a:pathLst>
                <a:path h="702647" w="4995670">
                  <a:moveTo>
                    <a:pt x="4871210" y="702646"/>
                  </a:moveTo>
                  <a:lnTo>
                    <a:pt x="124460" y="702646"/>
                  </a:lnTo>
                  <a:cubicBezTo>
                    <a:pt x="55880" y="702646"/>
                    <a:pt x="0" y="646766"/>
                    <a:pt x="0" y="57818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871210" y="0"/>
                  </a:lnTo>
                  <a:cubicBezTo>
                    <a:pt x="4939790" y="0"/>
                    <a:pt x="4995670" y="55880"/>
                    <a:pt x="4995670" y="124460"/>
                  </a:cubicBezTo>
                  <a:lnTo>
                    <a:pt x="4995670" y="578187"/>
                  </a:lnTo>
                  <a:cubicBezTo>
                    <a:pt x="4995670" y="646766"/>
                    <a:pt x="4939790" y="702647"/>
                    <a:pt x="4871210" y="70264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52" id="52"/>
          <p:cNvSpPr txBox="true"/>
          <p:nvPr/>
        </p:nvSpPr>
        <p:spPr>
          <a:xfrm rot="0">
            <a:off x="4827402" y="3300400"/>
            <a:ext cx="2302231" cy="38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19"/>
              </a:lnSpc>
            </a:pPr>
            <a:r>
              <a:rPr lang="en-US" sz="2299">
                <a:solidFill>
                  <a:srgbClr val="082973"/>
                </a:solidFill>
                <a:latin typeface="Open Sans Bold"/>
              </a:rPr>
              <a:t>INCEPTION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4509709" y="3812081"/>
            <a:ext cx="6345088" cy="575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80"/>
              </a:lnSpc>
            </a:pPr>
            <a:r>
              <a:rPr lang="en-US" sz="1700">
                <a:solidFill>
                  <a:srgbClr val="000000"/>
                </a:solidFill>
                <a:latin typeface="Open Sans"/>
              </a:rPr>
              <a:t>memodelkan proses bisnis yang dibutuhkan dan mendefinisikan kebutuhan proses bisnis</a:t>
            </a:r>
          </a:p>
        </p:txBody>
      </p:sp>
      <p:grpSp>
        <p:nvGrpSpPr>
          <p:cNvPr name="Group 54" id="54"/>
          <p:cNvGrpSpPr/>
          <p:nvPr/>
        </p:nvGrpSpPr>
        <p:grpSpPr>
          <a:xfrm rot="0">
            <a:off x="4190174" y="5525094"/>
            <a:ext cx="6939412" cy="1809437"/>
            <a:chOff x="0" y="0"/>
            <a:chExt cx="2738337" cy="714015"/>
          </a:xfrm>
        </p:grpSpPr>
        <p:sp>
          <p:nvSpPr>
            <p:cNvPr name="Freeform 55" id="55"/>
            <p:cNvSpPr/>
            <p:nvPr/>
          </p:nvSpPr>
          <p:spPr>
            <a:xfrm>
              <a:off x="0" y="0"/>
              <a:ext cx="2738337" cy="714015"/>
            </a:xfrm>
            <a:custGeom>
              <a:avLst/>
              <a:gdLst/>
              <a:ahLst/>
              <a:cxnLst/>
              <a:rect r="r" b="b" t="t" l="l"/>
              <a:pathLst>
                <a:path h="714015" w="2738337">
                  <a:moveTo>
                    <a:pt x="2613876" y="59690"/>
                  </a:moveTo>
                  <a:cubicBezTo>
                    <a:pt x="2649437" y="59690"/>
                    <a:pt x="2678647" y="88900"/>
                    <a:pt x="2678647" y="124460"/>
                  </a:cubicBezTo>
                  <a:lnTo>
                    <a:pt x="2678647" y="589555"/>
                  </a:lnTo>
                  <a:cubicBezTo>
                    <a:pt x="2678647" y="625115"/>
                    <a:pt x="2649437" y="654325"/>
                    <a:pt x="2613876" y="654325"/>
                  </a:cubicBezTo>
                  <a:lnTo>
                    <a:pt x="124460" y="654325"/>
                  </a:lnTo>
                  <a:cubicBezTo>
                    <a:pt x="88900" y="654325"/>
                    <a:pt x="59690" y="625115"/>
                    <a:pt x="59690" y="58955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613876" y="59690"/>
                  </a:lnTo>
                  <a:moveTo>
                    <a:pt x="261387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89555"/>
                  </a:lnTo>
                  <a:cubicBezTo>
                    <a:pt x="0" y="658135"/>
                    <a:pt x="55880" y="714015"/>
                    <a:pt x="124460" y="714015"/>
                  </a:cubicBezTo>
                  <a:lnTo>
                    <a:pt x="2613877" y="714015"/>
                  </a:lnTo>
                  <a:cubicBezTo>
                    <a:pt x="2682457" y="714015"/>
                    <a:pt x="2738337" y="658135"/>
                    <a:pt x="2738337" y="589555"/>
                  </a:cubicBezTo>
                  <a:lnTo>
                    <a:pt x="2738337" y="124460"/>
                  </a:lnTo>
                  <a:cubicBezTo>
                    <a:pt x="2738337" y="55880"/>
                    <a:pt x="2682457" y="0"/>
                    <a:pt x="2613876" y="0"/>
                  </a:cubicBezTo>
                  <a:close/>
                </a:path>
              </a:pathLst>
            </a:custGeom>
            <a:solidFill>
              <a:srgbClr val="6AC1F6"/>
            </a:solidFill>
          </p:spPr>
        </p:sp>
      </p:grpSp>
      <p:grpSp>
        <p:nvGrpSpPr>
          <p:cNvPr name="Group 56" id="56"/>
          <p:cNvGrpSpPr/>
          <p:nvPr/>
        </p:nvGrpSpPr>
        <p:grpSpPr>
          <a:xfrm rot="0">
            <a:off x="4652802" y="5525094"/>
            <a:ext cx="2547606" cy="358324"/>
            <a:chOff x="0" y="0"/>
            <a:chExt cx="4995670" cy="702646"/>
          </a:xfrm>
        </p:grpSpPr>
        <p:sp>
          <p:nvSpPr>
            <p:cNvPr name="Freeform 57" id="57"/>
            <p:cNvSpPr/>
            <p:nvPr/>
          </p:nvSpPr>
          <p:spPr>
            <a:xfrm>
              <a:off x="0" y="0"/>
              <a:ext cx="4995670" cy="702647"/>
            </a:xfrm>
            <a:custGeom>
              <a:avLst/>
              <a:gdLst/>
              <a:ahLst/>
              <a:cxnLst/>
              <a:rect r="r" b="b" t="t" l="l"/>
              <a:pathLst>
                <a:path h="702647" w="4995670">
                  <a:moveTo>
                    <a:pt x="4871210" y="702646"/>
                  </a:moveTo>
                  <a:lnTo>
                    <a:pt x="124460" y="702646"/>
                  </a:lnTo>
                  <a:cubicBezTo>
                    <a:pt x="55880" y="702646"/>
                    <a:pt x="0" y="646766"/>
                    <a:pt x="0" y="57818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871210" y="0"/>
                  </a:lnTo>
                  <a:cubicBezTo>
                    <a:pt x="4939790" y="0"/>
                    <a:pt x="4995670" y="55880"/>
                    <a:pt x="4995670" y="124460"/>
                  </a:cubicBezTo>
                  <a:lnTo>
                    <a:pt x="4995670" y="578187"/>
                  </a:lnTo>
                  <a:cubicBezTo>
                    <a:pt x="4995670" y="646766"/>
                    <a:pt x="4939790" y="702647"/>
                    <a:pt x="4871210" y="70264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58" id="58"/>
          <p:cNvSpPr txBox="true"/>
          <p:nvPr/>
        </p:nvSpPr>
        <p:spPr>
          <a:xfrm rot="0">
            <a:off x="4827402" y="5337515"/>
            <a:ext cx="2302231" cy="38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19"/>
              </a:lnSpc>
            </a:pPr>
            <a:r>
              <a:rPr lang="en-US" sz="2299">
                <a:solidFill>
                  <a:srgbClr val="082973"/>
                </a:solidFill>
                <a:latin typeface="Open Sans Bold"/>
              </a:rPr>
              <a:t>ELABORATION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4487337" y="5698195"/>
            <a:ext cx="6295783" cy="575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80"/>
              </a:lnSpc>
            </a:pPr>
            <a:r>
              <a:rPr lang="en-US" sz="1700">
                <a:solidFill>
                  <a:srgbClr val="000000"/>
                </a:solidFill>
                <a:latin typeface="Open Sans"/>
              </a:rPr>
              <a:t>mengembangkan  penakahaman terhadap permasalahan proses bisnis dan merencanakan rencana proyek</a:t>
            </a:r>
          </a:p>
        </p:txBody>
      </p:sp>
      <p:grpSp>
        <p:nvGrpSpPr>
          <p:cNvPr name="Group 60" id="60"/>
          <p:cNvGrpSpPr/>
          <p:nvPr/>
        </p:nvGrpSpPr>
        <p:grpSpPr>
          <a:xfrm rot="0">
            <a:off x="11325969" y="3529546"/>
            <a:ext cx="3221647" cy="3750607"/>
            <a:chOff x="0" y="0"/>
            <a:chExt cx="1271282" cy="1480014"/>
          </a:xfrm>
        </p:grpSpPr>
        <p:sp>
          <p:nvSpPr>
            <p:cNvPr name="Freeform 61" id="61"/>
            <p:cNvSpPr/>
            <p:nvPr/>
          </p:nvSpPr>
          <p:spPr>
            <a:xfrm>
              <a:off x="0" y="0"/>
              <a:ext cx="1271283" cy="1480014"/>
            </a:xfrm>
            <a:custGeom>
              <a:avLst/>
              <a:gdLst/>
              <a:ahLst/>
              <a:cxnLst/>
              <a:rect r="r" b="b" t="t" l="l"/>
              <a:pathLst>
                <a:path h="1480014" w="1271283">
                  <a:moveTo>
                    <a:pt x="1146822" y="59690"/>
                  </a:moveTo>
                  <a:cubicBezTo>
                    <a:pt x="1182382" y="59690"/>
                    <a:pt x="1211592" y="88900"/>
                    <a:pt x="1211592" y="124460"/>
                  </a:cubicBezTo>
                  <a:lnTo>
                    <a:pt x="1211592" y="1355554"/>
                  </a:lnTo>
                  <a:cubicBezTo>
                    <a:pt x="1211592" y="1391114"/>
                    <a:pt x="1182382" y="1420324"/>
                    <a:pt x="1146822" y="1420324"/>
                  </a:cubicBezTo>
                  <a:lnTo>
                    <a:pt x="124460" y="1420324"/>
                  </a:lnTo>
                  <a:cubicBezTo>
                    <a:pt x="88900" y="1420324"/>
                    <a:pt x="59690" y="1391114"/>
                    <a:pt x="59690" y="135555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146822" y="59690"/>
                  </a:lnTo>
                  <a:moveTo>
                    <a:pt x="1146822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355554"/>
                  </a:lnTo>
                  <a:cubicBezTo>
                    <a:pt x="0" y="1424134"/>
                    <a:pt x="55880" y="1480014"/>
                    <a:pt x="124460" y="1480014"/>
                  </a:cubicBezTo>
                  <a:lnTo>
                    <a:pt x="1146823" y="1480014"/>
                  </a:lnTo>
                  <a:cubicBezTo>
                    <a:pt x="1215403" y="1480014"/>
                    <a:pt x="1271283" y="1424134"/>
                    <a:pt x="1271283" y="1355554"/>
                  </a:cubicBezTo>
                  <a:lnTo>
                    <a:pt x="1271283" y="124460"/>
                  </a:lnTo>
                  <a:cubicBezTo>
                    <a:pt x="1271282" y="55880"/>
                    <a:pt x="1215402" y="0"/>
                    <a:pt x="1146822" y="0"/>
                  </a:cubicBezTo>
                  <a:close/>
                </a:path>
              </a:pathLst>
            </a:custGeom>
            <a:solidFill>
              <a:srgbClr val="6AC1F6"/>
            </a:solidFill>
          </p:spPr>
        </p:sp>
      </p:grpSp>
      <p:grpSp>
        <p:nvGrpSpPr>
          <p:cNvPr name="Group 62" id="62"/>
          <p:cNvGrpSpPr/>
          <p:nvPr/>
        </p:nvGrpSpPr>
        <p:grpSpPr>
          <a:xfrm rot="0">
            <a:off x="11566828" y="6976207"/>
            <a:ext cx="2739928" cy="358324"/>
            <a:chOff x="0" y="0"/>
            <a:chExt cx="5372800" cy="702646"/>
          </a:xfrm>
        </p:grpSpPr>
        <p:sp>
          <p:nvSpPr>
            <p:cNvPr name="Freeform 63" id="63"/>
            <p:cNvSpPr/>
            <p:nvPr/>
          </p:nvSpPr>
          <p:spPr>
            <a:xfrm>
              <a:off x="0" y="0"/>
              <a:ext cx="5372800" cy="702647"/>
            </a:xfrm>
            <a:custGeom>
              <a:avLst/>
              <a:gdLst/>
              <a:ahLst/>
              <a:cxnLst/>
              <a:rect r="r" b="b" t="t" l="l"/>
              <a:pathLst>
                <a:path h="702647" w="5372800">
                  <a:moveTo>
                    <a:pt x="5248340" y="702646"/>
                  </a:moveTo>
                  <a:lnTo>
                    <a:pt x="124460" y="702646"/>
                  </a:lnTo>
                  <a:cubicBezTo>
                    <a:pt x="55880" y="702646"/>
                    <a:pt x="0" y="646766"/>
                    <a:pt x="0" y="57818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248340" y="0"/>
                  </a:lnTo>
                  <a:cubicBezTo>
                    <a:pt x="5316920" y="0"/>
                    <a:pt x="5372800" y="55880"/>
                    <a:pt x="5372800" y="124460"/>
                  </a:cubicBezTo>
                  <a:lnTo>
                    <a:pt x="5372800" y="578187"/>
                  </a:lnTo>
                  <a:cubicBezTo>
                    <a:pt x="5372800" y="646766"/>
                    <a:pt x="5316920" y="702647"/>
                    <a:pt x="5248340" y="70264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64" id="64"/>
          <p:cNvSpPr txBox="true"/>
          <p:nvPr/>
        </p:nvSpPr>
        <p:spPr>
          <a:xfrm rot="0">
            <a:off x="11178891" y="6918087"/>
            <a:ext cx="3749379" cy="38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9"/>
              </a:lnSpc>
            </a:pPr>
            <a:r>
              <a:rPr lang="en-US" sz="2299">
                <a:solidFill>
                  <a:srgbClr val="082973"/>
                </a:solidFill>
                <a:latin typeface="Open Sans Bold"/>
              </a:rPr>
              <a:t>KONSTRUKSI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11673508" y="3820087"/>
            <a:ext cx="2526569" cy="1204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412"/>
              </a:lnSpc>
            </a:pPr>
            <a:r>
              <a:rPr lang="en-US" sz="1723">
                <a:solidFill>
                  <a:srgbClr val="000000"/>
                </a:solidFill>
                <a:latin typeface="Open Sans"/>
              </a:rPr>
              <a:t>pembuatan design sistem bisnis yang berasal dari tahap elaboration</a:t>
            </a:r>
          </a:p>
        </p:txBody>
      </p:sp>
      <p:pic>
        <p:nvPicPr>
          <p:cNvPr name="Picture 66" id="6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025578" y="3143834"/>
            <a:ext cx="734304" cy="643434"/>
          </a:xfrm>
          <a:prstGeom prst="rect">
            <a:avLst/>
          </a:prstGeom>
        </p:spPr>
      </p:pic>
      <p:pic>
        <p:nvPicPr>
          <p:cNvPr name="Picture 67" id="67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136396" y="1115263"/>
            <a:ext cx="828059" cy="803217"/>
          </a:xfrm>
          <a:prstGeom prst="rect">
            <a:avLst/>
          </a:prstGeom>
        </p:spPr>
      </p:pic>
      <p:pic>
        <p:nvPicPr>
          <p:cNvPr name="Picture 68" id="68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136396" y="6928895"/>
            <a:ext cx="761535" cy="702516"/>
          </a:xfrm>
          <a:prstGeom prst="rect">
            <a:avLst/>
          </a:prstGeom>
        </p:spPr>
      </p:pic>
      <p:pic>
        <p:nvPicPr>
          <p:cNvPr name="Picture 69" id="69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11599348" y="229964"/>
            <a:ext cx="1036934" cy="1016195"/>
          </a:xfrm>
          <a:prstGeom prst="rect">
            <a:avLst/>
          </a:prstGeom>
        </p:spPr>
      </p:pic>
      <p:pic>
        <p:nvPicPr>
          <p:cNvPr name="Picture 70" id="70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0">
            <a:off x="12836918" y="353700"/>
            <a:ext cx="1704847" cy="895045"/>
          </a:xfrm>
          <a:prstGeom prst="rect">
            <a:avLst/>
          </a:prstGeom>
        </p:spPr>
      </p:pic>
      <p:sp>
        <p:nvSpPr>
          <p:cNvPr name="AutoShape 71" id="71"/>
          <p:cNvSpPr/>
          <p:nvPr/>
        </p:nvSpPr>
        <p:spPr>
          <a:xfrm rot="5400000">
            <a:off x="1989159" y="2895405"/>
            <a:ext cx="449233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2" id="72"/>
          <p:cNvSpPr/>
          <p:nvPr/>
        </p:nvSpPr>
        <p:spPr>
          <a:xfrm rot="5400000">
            <a:off x="1989159" y="4034099"/>
            <a:ext cx="449233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318608" y="7720012"/>
            <a:ext cx="15778608" cy="0"/>
          </a:xfrm>
          <a:prstGeom prst="line">
            <a:avLst/>
          </a:prstGeom>
          <a:ln cap="flat" w="38100">
            <a:solidFill>
              <a:srgbClr val="B4B4B4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403160" y="333514"/>
            <a:ext cx="285750" cy="748369"/>
            <a:chOff x="0" y="0"/>
            <a:chExt cx="271986" cy="712321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271986" cy="712321"/>
            </a:xfrm>
            <a:custGeom>
              <a:avLst/>
              <a:gdLst/>
              <a:ahLst/>
              <a:cxnLst/>
              <a:rect r="r" b="b" t="t" l="l"/>
              <a:pathLst>
                <a:path h="712321" w="271986">
                  <a:moveTo>
                    <a:pt x="0" y="0"/>
                  </a:moveTo>
                  <a:lnTo>
                    <a:pt x="271986" y="0"/>
                  </a:lnTo>
                  <a:lnTo>
                    <a:pt x="271986" y="712321"/>
                  </a:lnTo>
                  <a:lnTo>
                    <a:pt x="0" y="712321"/>
                  </a:lnTo>
                  <a:close/>
                </a:path>
              </a:pathLst>
            </a:custGeom>
            <a:solidFill>
              <a:srgbClr val="082973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305293" y="7853046"/>
            <a:ext cx="1986077" cy="463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000">
                <a:solidFill>
                  <a:srgbClr val="B4B4B4"/>
                </a:solidFill>
                <a:latin typeface="Open Sauce Light"/>
              </a:rPr>
              <a:t>Introduction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512617" y="7853046"/>
            <a:ext cx="1986077" cy="463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000">
                <a:solidFill>
                  <a:srgbClr val="B4B4B4"/>
                </a:solidFill>
                <a:latin typeface="Open Sauce Light Bold"/>
              </a:rPr>
              <a:t>Analysis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427678" y="7853046"/>
            <a:ext cx="2463989" cy="463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000">
                <a:solidFill>
                  <a:srgbClr val="082973"/>
                </a:solidFill>
                <a:latin typeface="Open Sauce Light"/>
              </a:rPr>
              <a:t>kajian pustaka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356857" y="7853046"/>
            <a:ext cx="1986077" cy="463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000">
                <a:solidFill>
                  <a:srgbClr val="B4B4B4"/>
                </a:solidFill>
                <a:latin typeface="Open Sauce Light"/>
              </a:rPr>
              <a:t>Daftar Pustaka</a:t>
            </a:r>
          </a:p>
        </p:txBody>
      </p:sp>
      <p:sp>
        <p:nvSpPr>
          <p:cNvPr name="AutoShape 9" id="9"/>
          <p:cNvSpPr/>
          <p:nvPr/>
        </p:nvSpPr>
        <p:spPr>
          <a:xfrm rot="-10800000">
            <a:off x="11174713" y="7758112"/>
            <a:ext cx="2923138" cy="0"/>
          </a:xfrm>
          <a:prstGeom prst="line">
            <a:avLst/>
          </a:prstGeom>
          <a:ln cap="flat" w="66675">
            <a:solidFill>
              <a:srgbClr val="08297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857250" y="257221"/>
            <a:ext cx="9279146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5640"/>
              </a:lnSpc>
              <a:spcBef>
                <a:spcPct val="0"/>
              </a:spcBef>
            </a:pPr>
            <a:r>
              <a:rPr lang="en-US" sz="4700">
                <a:solidFill>
                  <a:srgbClr val="000000"/>
                </a:solidFill>
                <a:latin typeface="Averta"/>
              </a:rPr>
              <a:t>Daftar Pustaka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57250" y="966834"/>
            <a:ext cx="9522669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240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Arimo"/>
              </a:rPr>
              <a:t>perancangan web sistem infromasi bersukaria</a:t>
            </a:r>
          </a:p>
        </p:txBody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1599348" y="229964"/>
            <a:ext cx="1036934" cy="1016195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2836918" y="353700"/>
            <a:ext cx="1704847" cy="895045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0">
            <a:off x="403160" y="1571944"/>
            <a:ext cx="14583105" cy="6657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100"/>
              </a:lnSpc>
            </a:pPr>
            <a:r>
              <a:rPr lang="en-US" sz="1500">
                <a:solidFill>
                  <a:srgbClr val="000000"/>
                </a:solidFill>
                <a:latin typeface="Open Sans"/>
              </a:rPr>
              <a:t>Hidayatullah, R. J., Wardani, N. H., &amp; Rachmadi, A. (2018). Pengembangan Website Kampung Batik Jetis Dengan Metode Rational Unified Process. Jurnal Pengembangan Teknologi Informasi dan Ilmu Komputer e-ISSN, 2548, 964X.</a:t>
            </a:r>
          </a:p>
          <a:p>
            <a:pPr algn="just">
              <a:lnSpc>
                <a:spcPts val="2100"/>
              </a:lnSpc>
            </a:pPr>
          </a:p>
          <a:p>
            <a:pPr algn="just">
              <a:lnSpc>
                <a:spcPts val="2100"/>
              </a:lnSpc>
            </a:pPr>
            <a:r>
              <a:rPr lang="en-US" sz="1500">
                <a:solidFill>
                  <a:srgbClr val="000000"/>
                </a:solidFill>
                <a:latin typeface="Open Sans"/>
              </a:rPr>
              <a:t>Mubarok, F., Harliana, H., &amp; Hadijah, I. (2015). Perbandingan Antara Metode RUP dan Prototype Dalam Aplikasi Penerimaan Siswa Baru Berbasis Web. Creative Information Technology Journal, 2(2), 114-127.</a:t>
            </a:r>
          </a:p>
          <a:p>
            <a:pPr algn="just">
              <a:lnSpc>
                <a:spcPts val="2100"/>
              </a:lnSpc>
            </a:pPr>
          </a:p>
          <a:p>
            <a:pPr algn="just">
              <a:lnSpc>
                <a:spcPts val="2100"/>
              </a:lnSpc>
            </a:pPr>
            <a:r>
              <a:rPr lang="en-US" sz="1500">
                <a:solidFill>
                  <a:srgbClr val="000000"/>
                </a:solidFill>
                <a:latin typeface="Open Sans"/>
              </a:rPr>
              <a:t>Permana, Y., &amp; Romadlon, P. (2019). Perancangan Sistem Informasi Penjualan Perumahan Mengunakan Metode Sdlc Pada Pt. Mandiri Land Prosperous Berbasis Mobile. Jurnal Teknologi Pelita Bangsa, 10(02), 153–167. </a:t>
            </a:r>
          </a:p>
          <a:p>
            <a:pPr algn="just">
              <a:lnSpc>
                <a:spcPts val="2100"/>
              </a:lnSpc>
            </a:pPr>
          </a:p>
          <a:p>
            <a:pPr algn="just">
              <a:lnSpc>
                <a:spcPts val="2100"/>
              </a:lnSpc>
            </a:pPr>
            <a:r>
              <a:rPr lang="en-US" sz="1500">
                <a:solidFill>
                  <a:srgbClr val="000000"/>
                </a:solidFill>
                <a:latin typeface="Open Sans"/>
              </a:rPr>
              <a:t>Putri, N., Agung Prabowo, N., &amp; Widyanto, R. A. (2020). Implementasi Metode Prototyping pada Perancangan Aplikasi Electronic Ticket (E-Ticket) berbasis Andoid. Jurnal Komtika (Komputasi Dan Informatika), 3(2), 62–68. https://doi.org/10.31603/komtika.v3i2.3474 </a:t>
            </a:r>
          </a:p>
          <a:p>
            <a:pPr algn="just">
              <a:lnSpc>
                <a:spcPts val="2100"/>
              </a:lnSpc>
            </a:pPr>
          </a:p>
          <a:p>
            <a:pPr algn="just">
              <a:lnSpc>
                <a:spcPts val="2100"/>
              </a:lnSpc>
            </a:pPr>
            <a:r>
              <a:rPr lang="en-US" sz="1500">
                <a:solidFill>
                  <a:srgbClr val="000000"/>
                </a:solidFill>
                <a:latin typeface="Open Sans"/>
              </a:rPr>
              <a:t>Rahma, A. T. (2020). Potensi Sumber Daya Alam Dalam Mengembangkan Sektor Pariwisata Di Inonesia. Jurnal Nasional Pariwisata, Vol 12, No. 1. </a:t>
            </a:r>
          </a:p>
          <a:p>
            <a:pPr algn="just">
              <a:lnSpc>
                <a:spcPts val="2100"/>
              </a:lnSpc>
            </a:pPr>
          </a:p>
          <a:p>
            <a:pPr algn="just">
              <a:lnSpc>
                <a:spcPts val="2100"/>
              </a:lnSpc>
            </a:pPr>
            <a:r>
              <a:rPr lang="en-US" sz="1500">
                <a:solidFill>
                  <a:srgbClr val="000000"/>
                </a:solidFill>
                <a:latin typeface="Open Sans"/>
              </a:rPr>
              <a:t>Rohim, D. A., Fitriansyah, A., Sarwandianto, A., Raya, J., No, T., Gedong, K., Rebo, P., Timur, J., Kunci, K., Sistem, :, Sakit, A. R., &amp; Java, M. (2020). Sistem Antrean Rumah Sakit Terpadu Di Rsud Palabuhanratu Berbasis Java Dan Mysql. Jurnal Riset Dan Aplikasi Mahasiswa Informatika)</a:t>
            </a:r>
          </a:p>
          <a:p>
            <a:pPr algn="just">
              <a:lnSpc>
                <a:spcPts val="2100"/>
              </a:lnSpc>
            </a:pPr>
            <a:r>
              <a:rPr lang="en-US" sz="1500">
                <a:solidFill>
                  <a:srgbClr val="000000"/>
                </a:solidFill>
                <a:latin typeface="Open Sans"/>
              </a:rPr>
              <a:t>Rosyadi, I., &amp; Sari A. (2018). Sistem Informasi Pada “Maya” Wedding Organizer Berbasis Website. Surya Informatika, Vol 5, No. 1. </a:t>
            </a:r>
          </a:p>
          <a:p>
            <a:pPr algn="just">
              <a:lnSpc>
                <a:spcPts val="2100"/>
              </a:lnSpc>
            </a:pPr>
          </a:p>
          <a:p>
            <a:pPr algn="just">
              <a:lnSpc>
                <a:spcPts val="2100"/>
              </a:lnSpc>
            </a:pPr>
            <a:r>
              <a:rPr lang="en-US" sz="1500">
                <a:solidFill>
                  <a:srgbClr val="000000"/>
                </a:solidFill>
                <a:latin typeface="Open Sans"/>
              </a:rPr>
              <a:t>SBM, N. (2020). Beberapa Masalah alam Pengembangan Sektor Pariwisata Di Indonesia. Journal Pariwisata, Vol. 7, No. 2. </a:t>
            </a:r>
            <a:r>
              <a:rPr lang="en-US" sz="1500">
                <a:solidFill>
                  <a:srgbClr val="000000"/>
                </a:solidFill>
                <a:latin typeface="Open Sans"/>
              </a:rPr>
              <a:t>https://ejournal.bsi.ac.id/ejurnal/index.php/jp</a:t>
            </a:r>
            <a:r>
              <a:rPr lang="en-US" sz="1500">
                <a:solidFill>
                  <a:srgbClr val="000000"/>
                </a:solidFill>
                <a:latin typeface="Open Sans"/>
              </a:rPr>
              <a:t>.</a:t>
            </a:r>
          </a:p>
          <a:p>
            <a:pPr algn="just">
              <a:lnSpc>
                <a:spcPts val="2100"/>
              </a:lnSpc>
            </a:pPr>
          </a:p>
          <a:p>
            <a:pPr algn="just">
              <a:lnSpc>
                <a:spcPts val="2100"/>
              </a:lnSpc>
            </a:pPr>
            <a:r>
              <a:rPr lang="en-US" sz="1500">
                <a:solidFill>
                  <a:srgbClr val="000000"/>
                </a:solidFill>
                <a:latin typeface="Open Sans"/>
              </a:rPr>
              <a:t>Kroll, P., &amp; Kruchten, P. (2003). The rational unified process made easy: a practitioner's guide to the RUP. Addison-Wesley Professional.</a:t>
            </a:r>
          </a:p>
          <a:p>
            <a:pPr algn="just">
              <a:lnSpc>
                <a:spcPts val="2100"/>
              </a:lnSpc>
            </a:pPr>
          </a:p>
          <a:p>
            <a:pPr algn="just">
              <a:lnSpc>
                <a:spcPts val="2100"/>
              </a:lnSpc>
            </a:pPr>
          </a:p>
          <a:p>
            <a:pPr algn="just">
              <a:lnSpc>
                <a:spcPts val="210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DAFCkBkAp-E</dc:identifier>
  <dcterms:modified xsi:type="dcterms:W3CDTF">2011-08-01T06:04:30Z</dcterms:modified>
  <cp:revision>1</cp:revision>
  <dc:title>Bahasa indonesia</dc:title>
</cp:coreProperties>
</file>