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65"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2" r:id="rId20"/>
    <p:sldId id="283" r:id="rId21"/>
    <p:sldId id="284" r:id="rId22"/>
    <p:sldId id="285" r:id="rId23"/>
    <p:sldId id="286" r:id="rId24"/>
    <p:sldId id="281" r:id="rId25"/>
    <p:sldId id="287"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70" d="100"/>
          <a:sy n="70" d="100"/>
        </p:scale>
        <p:origin x="6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EBB1AC9-FB55-458A-B16A-48F92560E615}" type="doc">
      <dgm:prSet loTypeId="urn:microsoft.com/office/officeart/2005/8/layout/gear1" loCatId="cycle" qsTypeId="urn:microsoft.com/office/officeart/2005/8/quickstyle/simple1" qsCatId="simple" csTypeId="urn:microsoft.com/office/officeart/2005/8/colors/colorful2" csCatId="colorful" phldr="1"/>
      <dgm:spPr/>
    </dgm:pt>
    <dgm:pt modelId="{1BAE9BAE-1D81-4428-8CA3-BC8526F56356}">
      <dgm:prSet phldrT="[Text]"/>
      <dgm:spPr/>
      <dgm:t>
        <a:bodyPr/>
        <a:lstStyle/>
        <a:p>
          <a:r>
            <a:rPr lang="id-ID" b="1" dirty="0">
              <a:solidFill>
                <a:schemeClr val="tx1"/>
              </a:solidFill>
            </a:rPr>
            <a:t>Governance</a:t>
          </a:r>
          <a:endParaRPr lang="en-ID" b="1" dirty="0">
            <a:solidFill>
              <a:schemeClr val="tx1"/>
            </a:solidFill>
          </a:endParaRPr>
        </a:p>
      </dgm:t>
    </dgm:pt>
    <dgm:pt modelId="{EFDC5C2F-E78B-4CFA-BCE6-D08B0AC4B26E}" cxnId="{B0DC227F-A505-4149-A7AC-BE7814A9DF93}" type="parTrans">
      <dgm:prSet/>
      <dgm:spPr/>
      <dgm:t>
        <a:bodyPr/>
        <a:lstStyle/>
        <a:p>
          <a:endParaRPr lang="en-ID"/>
        </a:p>
      </dgm:t>
    </dgm:pt>
    <dgm:pt modelId="{93C869A2-9623-4661-BF25-BA77EE7D24DC}" cxnId="{B0DC227F-A505-4149-A7AC-BE7814A9DF93}" type="sibTrans">
      <dgm:prSet/>
      <dgm:spPr/>
      <dgm:t>
        <a:bodyPr/>
        <a:lstStyle/>
        <a:p>
          <a:endParaRPr lang="en-ID"/>
        </a:p>
      </dgm:t>
    </dgm:pt>
    <dgm:pt modelId="{7118EB87-0FE1-44AF-B309-95517B2014DD}">
      <dgm:prSet phldrT="[Text]"/>
      <dgm:spPr/>
      <dgm:t>
        <a:bodyPr/>
        <a:lstStyle/>
        <a:p>
          <a:r>
            <a:rPr lang="id-ID" b="1" dirty="0">
              <a:solidFill>
                <a:schemeClr val="tx1"/>
              </a:solidFill>
            </a:rPr>
            <a:t>Goverment</a:t>
          </a:r>
          <a:endParaRPr lang="en-ID" b="1" dirty="0">
            <a:solidFill>
              <a:schemeClr val="tx1"/>
            </a:solidFill>
          </a:endParaRPr>
        </a:p>
      </dgm:t>
    </dgm:pt>
    <dgm:pt modelId="{76D1C0DF-70FD-47A3-B774-B3108762C315}" cxnId="{07B907DE-4463-4B7F-92C9-74FF7090FA15}" type="parTrans">
      <dgm:prSet/>
      <dgm:spPr/>
      <dgm:t>
        <a:bodyPr/>
        <a:lstStyle/>
        <a:p>
          <a:endParaRPr lang="en-ID"/>
        </a:p>
      </dgm:t>
    </dgm:pt>
    <dgm:pt modelId="{408CA195-0F48-45C3-BE67-F5A40D07A95D}" cxnId="{07B907DE-4463-4B7F-92C9-74FF7090FA15}" type="sibTrans">
      <dgm:prSet/>
      <dgm:spPr/>
      <dgm:t>
        <a:bodyPr/>
        <a:lstStyle/>
        <a:p>
          <a:endParaRPr lang="en-ID"/>
        </a:p>
      </dgm:t>
    </dgm:pt>
    <dgm:pt modelId="{5E54817A-201E-40F7-BE73-CDAD4FC7F195}">
      <dgm:prSet phldrT="[Text]"/>
      <dgm:spPr/>
      <dgm:t>
        <a:bodyPr/>
        <a:lstStyle/>
        <a:p>
          <a:r>
            <a:rPr lang="id-ID" b="1" dirty="0">
              <a:solidFill>
                <a:schemeClr val="tx1"/>
              </a:solidFill>
            </a:rPr>
            <a:t>Management</a:t>
          </a:r>
          <a:endParaRPr lang="en-ID" b="1" dirty="0">
            <a:solidFill>
              <a:schemeClr val="tx1"/>
            </a:solidFill>
          </a:endParaRPr>
        </a:p>
      </dgm:t>
    </dgm:pt>
    <dgm:pt modelId="{C17BB729-89E5-4002-AD80-CB3BC52C546F}" cxnId="{063E5EE2-7C70-46A7-94EA-2ECDC4AB851B}" type="parTrans">
      <dgm:prSet/>
      <dgm:spPr/>
      <dgm:t>
        <a:bodyPr/>
        <a:lstStyle/>
        <a:p>
          <a:endParaRPr lang="en-ID"/>
        </a:p>
      </dgm:t>
    </dgm:pt>
    <dgm:pt modelId="{DC38BAC7-AEA1-4E24-8E6C-FBF91E034E99}" cxnId="{063E5EE2-7C70-46A7-94EA-2ECDC4AB851B}" type="sibTrans">
      <dgm:prSet/>
      <dgm:spPr/>
      <dgm:t>
        <a:bodyPr/>
        <a:lstStyle/>
        <a:p>
          <a:endParaRPr lang="en-ID"/>
        </a:p>
      </dgm:t>
    </dgm:pt>
    <dgm:pt modelId="{28C19D6C-D6EA-4D74-9AFD-45CFD0F2C028}" type="pres">
      <dgm:prSet presAssocID="{0EBB1AC9-FB55-458A-B16A-48F92560E615}" presName="composite" presStyleCnt="0">
        <dgm:presLayoutVars>
          <dgm:chMax val="3"/>
          <dgm:animLvl val="lvl"/>
          <dgm:resizeHandles val="exact"/>
        </dgm:presLayoutVars>
      </dgm:prSet>
      <dgm:spPr/>
    </dgm:pt>
    <dgm:pt modelId="{BBDD43A9-A0B5-4B14-B268-0BB1A038B581}" type="pres">
      <dgm:prSet presAssocID="{1BAE9BAE-1D81-4428-8CA3-BC8526F56356}" presName="gear1" presStyleLbl="node1" presStyleIdx="0" presStyleCnt="3">
        <dgm:presLayoutVars>
          <dgm:chMax val="1"/>
          <dgm:bulletEnabled val="1"/>
        </dgm:presLayoutVars>
      </dgm:prSet>
      <dgm:spPr/>
    </dgm:pt>
    <dgm:pt modelId="{055AF72B-FBB1-45CC-B93B-358C65B8CE07}" type="pres">
      <dgm:prSet presAssocID="{1BAE9BAE-1D81-4428-8CA3-BC8526F56356}" presName="gear1srcNode" presStyleLbl="node1" presStyleIdx="0" presStyleCnt="3"/>
      <dgm:spPr/>
    </dgm:pt>
    <dgm:pt modelId="{FF0F24C4-9E8E-4CB0-AEC5-B10A1EC30163}" type="pres">
      <dgm:prSet presAssocID="{1BAE9BAE-1D81-4428-8CA3-BC8526F56356}" presName="gear1dstNode" presStyleLbl="node1" presStyleIdx="0" presStyleCnt="3"/>
      <dgm:spPr/>
    </dgm:pt>
    <dgm:pt modelId="{ED48F0EB-F23C-4D2D-A8FD-CCFB1374401F}" type="pres">
      <dgm:prSet presAssocID="{7118EB87-0FE1-44AF-B309-95517B2014DD}" presName="gear2" presStyleLbl="node1" presStyleIdx="1" presStyleCnt="3">
        <dgm:presLayoutVars>
          <dgm:chMax val="1"/>
          <dgm:bulletEnabled val="1"/>
        </dgm:presLayoutVars>
      </dgm:prSet>
      <dgm:spPr/>
    </dgm:pt>
    <dgm:pt modelId="{7D1912D0-24D9-4D7C-AD5A-20C7E9986CFB}" type="pres">
      <dgm:prSet presAssocID="{7118EB87-0FE1-44AF-B309-95517B2014DD}" presName="gear2srcNode" presStyleLbl="node1" presStyleIdx="1" presStyleCnt="3"/>
      <dgm:spPr/>
    </dgm:pt>
    <dgm:pt modelId="{9B79CB59-5495-4F4F-9432-BBC0419A3A76}" type="pres">
      <dgm:prSet presAssocID="{7118EB87-0FE1-44AF-B309-95517B2014DD}" presName="gear2dstNode" presStyleLbl="node1" presStyleIdx="1" presStyleCnt="3"/>
      <dgm:spPr/>
    </dgm:pt>
    <dgm:pt modelId="{7D48BBBF-F3B2-4B22-AADE-6AA5BA6BF489}" type="pres">
      <dgm:prSet presAssocID="{5E54817A-201E-40F7-BE73-CDAD4FC7F195}" presName="gear3" presStyleLbl="node1" presStyleIdx="2" presStyleCnt="3"/>
      <dgm:spPr/>
    </dgm:pt>
    <dgm:pt modelId="{F38B70C4-872E-46C4-96E6-FCEBE66AB027}" type="pres">
      <dgm:prSet presAssocID="{5E54817A-201E-40F7-BE73-CDAD4FC7F195}" presName="gear3tx" presStyleLbl="node1" presStyleIdx="2" presStyleCnt="3">
        <dgm:presLayoutVars>
          <dgm:chMax val="1"/>
          <dgm:bulletEnabled val="1"/>
        </dgm:presLayoutVars>
      </dgm:prSet>
      <dgm:spPr/>
    </dgm:pt>
    <dgm:pt modelId="{4484FEEC-1D3E-4DB9-93A1-91E8C6E4A5B8}" type="pres">
      <dgm:prSet presAssocID="{5E54817A-201E-40F7-BE73-CDAD4FC7F195}" presName="gear3srcNode" presStyleLbl="node1" presStyleIdx="2" presStyleCnt="3"/>
      <dgm:spPr/>
    </dgm:pt>
    <dgm:pt modelId="{3B42F4B5-1F59-42B1-9D6B-F28B8D1274D8}" type="pres">
      <dgm:prSet presAssocID="{5E54817A-201E-40F7-BE73-CDAD4FC7F195}" presName="gear3dstNode" presStyleLbl="node1" presStyleIdx="2" presStyleCnt="3"/>
      <dgm:spPr/>
    </dgm:pt>
    <dgm:pt modelId="{A2E4CF74-CDA2-4174-B9BB-3E21BD44E8A8}" type="pres">
      <dgm:prSet presAssocID="{93C869A2-9623-4661-BF25-BA77EE7D24DC}" presName="connector1" presStyleLbl="sibTrans2D1" presStyleIdx="0" presStyleCnt="3"/>
      <dgm:spPr/>
    </dgm:pt>
    <dgm:pt modelId="{F93F38F3-6621-43E4-8EB4-B9BB7267AADD}" type="pres">
      <dgm:prSet presAssocID="{408CA195-0F48-45C3-BE67-F5A40D07A95D}" presName="connector2" presStyleLbl="sibTrans2D1" presStyleIdx="1" presStyleCnt="3"/>
      <dgm:spPr/>
    </dgm:pt>
    <dgm:pt modelId="{9419538E-3D4F-43FE-ABC4-3293082305C1}" type="pres">
      <dgm:prSet presAssocID="{DC38BAC7-AEA1-4E24-8E6C-FBF91E034E99}" presName="connector3" presStyleLbl="sibTrans2D1" presStyleIdx="2" presStyleCnt="3"/>
      <dgm:spPr/>
    </dgm:pt>
  </dgm:ptLst>
  <dgm:cxnLst>
    <dgm:cxn modelId="{821A9811-B57F-455E-B8B6-527887B10F7F}" type="presOf" srcId="{7118EB87-0FE1-44AF-B309-95517B2014DD}" destId="{7D1912D0-24D9-4D7C-AD5A-20C7E9986CFB}" srcOrd="1" destOrd="0" presId="urn:microsoft.com/office/officeart/2005/8/layout/gear1"/>
    <dgm:cxn modelId="{739CB211-63EF-4966-BC4C-6EB24D2CC471}" type="presOf" srcId="{5E54817A-201E-40F7-BE73-CDAD4FC7F195}" destId="{4484FEEC-1D3E-4DB9-93A1-91E8C6E4A5B8}" srcOrd="2" destOrd="0" presId="urn:microsoft.com/office/officeart/2005/8/layout/gear1"/>
    <dgm:cxn modelId="{2C298E33-DE38-42B7-9F51-D4AF29DE2A03}" type="presOf" srcId="{5E54817A-201E-40F7-BE73-CDAD4FC7F195}" destId="{F38B70C4-872E-46C4-96E6-FCEBE66AB027}" srcOrd="1" destOrd="0" presId="urn:microsoft.com/office/officeart/2005/8/layout/gear1"/>
    <dgm:cxn modelId="{3E13324D-D4B9-40F3-9F23-2F30E1A1685E}" type="presOf" srcId="{5E54817A-201E-40F7-BE73-CDAD4FC7F195}" destId="{3B42F4B5-1F59-42B1-9D6B-F28B8D1274D8}" srcOrd="3" destOrd="0" presId="urn:microsoft.com/office/officeart/2005/8/layout/gear1"/>
    <dgm:cxn modelId="{6F91FA78-378C-4EA5-9C6D-447A8A0BEC52}" type="presOf" srcId="{1BAE9BAE-1D81-4428-8CA3-BC8526F56356}" destId="{FF0F24C4-9E8E-4CB0-AEC5-B10A1EC30163}" srcOrd="2" destOrd="0" presId="urn:microsoft.com/office/officeart/2005/8/layout/gear1"/>
    <dgm:cxn modelId="{F3F1EA7C-32B8-4F6D-AE9C-2D830633F66E}" type="presOf" srcId="{408CA195-0F48-45C3-BE67-F5A40D07A95D}" destId="{F93F38F3-6621-43E4-8EB4-B9BB7267AADD}" srcOrd="0" destOrd="0" presId="urn:microsoft.com/office/officeart/2005/8/layout/gear1"/>
    <dgm:cxn modelId="{B0DC227F-A505-4149-A7AC-BE7814A9DF93}" srcId="{0EBB1AC9-FB55-458A-B16A-48F92560E615}" destId="{1BAE9BAE-1D81-4428-8CA3-BC8526F56356}" srcOrd="0" destOrd="0" parTransId="{EFDC5C2F-E78B-4CFA-BCE6-D08B0AC4B26E}" sibTransId="{93C869A2-9623-4661-BF25-BA77EE7D24DC}"/>
    <dgm:cxn modelId="{CA6E6C9D-FEA0-46B4-B97B-AF92D15606DE}" type="presOf" srcId="{1BAE9BAE-1D81-4428-8CA3-BC8526F56356}" destId="{055AF72B-FBB1-45CC-B93B-358C65B8CE07}" srcOrd="1" destOrd="0" presId="urn:microsoft.com/office/officeart/2005/8/layout/gear1"/>
    <dgm:cxn modelId="{201411B9-7632-4407-9C62-0DACD6D12EC1}" type="presOf" srcId="{1BAE9BAE-1D81-4428-8CA3-BC8526F56356}" destId="{BBDD43A9-A0B5-4B14-B268-0BB1A038B581}" srcOrd="0" destOrd="0" presId="urn:microsoft.com/office/officeart/2005/8/layout/gear1"/>
    <dgm:cxn modelId="{609F3FCC-A161-4584-8B82-99E75BE298E6}" type="presOf" srcId="{7118EB87-0FE1-44AF-B309-95517B2014DD}" destId="{ED48F0EB-F23C-4D2D-A8FD-CCFB1374401F}" srcOrd="0" destOrd="0" presId="urn:microsoft.com/office/officeart/2005/8/layout/gear1"/>
    <dgm:cxn modelId="{07B907DE-4463-4B7F-92C9-74FF7090FA15}" srcId="{0EBB1AC9-FB55-458A-B16A-48F92560E615}" destId="{7118EB87-0FE1-44AF-B309-95517B2014DD}" srcOrd="1" destOrd="0" parTransId="{76D1C0DF-70FD-47A3-B774-B3108762C315}" sibTransId="{408CA195-0F48-45C3-BE67-F5A40D07A95D}"/>
    <dgm:cxn modelId="{063E5EE2-7C70-46A7-94EA-2ECDC4AB851B}" srcId="{0EBB1AC9-FB55-458A-B16A-48F92560E615}" destId="{5E54817A-201E-40F7-BE73-CDAD4FC7F195}" srcOrd="2" destOrd="0" parTransId="{C17BB729-89E5-4002-AD80-CB3BC52C546F}" sibTransId="{DC38BAC7-AEA1-4E24-8E6C-FBF91E034E99}"/>
    <dgm:cxn modelId="{0A37B7E2-AF4E-4A0B-AE0F-7F3FD532AE15}" type="presOf" srcId="{DC38BAC7-AEA1-4E24-8E6C-FBF91E034E99}" destId="{9419538E-3D4F-43FE-ABC4-3293082305C1}" srcOrd="0" destOrd="0" presId="urn:microsoft.com/office/officeart/2005/8/layout/gear1"/>
    <dgm:cxn modelId="{75DC13E4-31ED-4393-A97B-B5C09DF77A13}" type="presOf" srcId="{7118EB87-0FE1-44AF-B309-95517B2014DD}" destId="{9B79CB59-5495-4F4F-9432-BBC0419A3A76}" srcOrd="2" destOrd="0" presId="urn:microsoft.com/office/officeart/2005/8/layout/gear1"/>
    <dgm:cxn modelId="{A62257F0-F0C8-4BC9-B319-D3A5C1D86F76}" type="presOf" srcId="{5E54817A-201E-40F7-BE73-CDAD4FC7F195}" destId="{7D48BBBF-F3B2-4B22-AADE-6AA5BA6BF489}" srcOrd="0" destOrd="0" presId="urn:microsoft.com/office/officeart/2005/8/layout/gear1"/>
    <dgm:cxn modelId="{882961F5-5B99-4191-8669-191F44E37550}" type="presOf" srcId="{93C869A2-9623-4661-BF25-BA77EE7D24DC}" destId="{A2E4CF74-CDA2-4174-B9BB-3E21BD44E8A8}" srcOrd="0" destOrd="0" presId="urn:microsoft.com/office/officeart/2005/8/layout/gear1"/>
    <dgm:cxn modelId="{1AAE32F8-2419-4BAC-BA8D-9EDDB102E579}" type="presOf" srcId="{0EBB1AC9-FB55-458A-B16A-48F92560E615}" destId="{28C19D6C-D6EA-4D74-9AFD-45CFD0F2C028}" srcOrd="0" destOrd="0" presId="urn:microsoft.com/office/officeart/2005/8/layout/gear1"/>
    <dgm:cxn modelId="{53C89D47-CBB8-47C1-A84B-E342C89F81A8}" type="presParOf" srcId="{28C19D6C-D6EA-4D74-9AFD-45CFD0F2C028}" destId="{BBDD43A9-A0B5-4B14-B268-0BB1A038B581}" srcOrd="0" destOrd="0" presId="urn:microsoft.com/office/officeart/2005/8/layout/gear1"/>
    <dgm:cxn modelId="{CABD27F7-1EB6-43B3-A3A2-8E95B7570AA8}" type="presParOf" srcId="{28C19D6C-D6EA-4D74-9AFD-45CFD0F2C028}" destId="{055AF72B-FBB1-45CC-B93B-358C65B8CE07}" srcOrd="1" destOrd="0" presId="urn:microsoft.com/office/officeart/2005/8/layout/gear1"/>
    <dgm:cxn modelId="{1FED4C6E-8C84-4459-9692-0EE51C75AEB4}" type="presParOf" srcId="{28C19D6C-D6EA-4D74-9AFD-45CFD0F2C028}" destId="{FF0F24C4-9E8E-4CB0-AEC5-B10A1EC30163}" srcOrd="2" destOrd="0" presId="urn:microsoft.com/office/officeart/2005/8/layout/gear1"/>
    <dgm:cxn modelId="{6E68D8FC-9BAC-4DFB-A621-C192F4B79B22}" type="presParOf" srcId="{28C19D6C-D6EA-4D74-9AFD-45CFD0F2C028}" destId="{ED48F0EB-F23C-4D2D-A8FD-CCFB1374401F}" srcOrd="3" destOrd="0" presId="urn:microsoft.com/office/officeart/2005/8/layout/gear1"/>
    <dgm:cxn modelId="{5F4107E4-30EF-43BB-B0E4-8588441E10DC}" type="presParOf" srcId="{28C19D6C-D6EA-4D74-9AFD-45CFD0F2C028}" destId="{7D1912D0-24D9-4D7C-AD5A-20C7E9986CFB}" srcOrd="4" destOrd="0" presId="urn:microsoft.com/office/officeart/2005/8/layout/gear1"/>
    <dgm:cxn modelId="{8812E4CC-AF1F-46F1-A9CE-31ED7F4430C5}" type="presParOf" srcId="{28C19D6C-D6EA-4D74-9AFD-45CFD0F2C028}" destId="{9B79CB59-5495-4F4F-9432-BBC0419A3A76}" srcOrd="5" destOrd="0" presId="urn:microsoft.com/office/officeart/2005/8/layout/gear1"/>
    <dgm:cxn modelId="{E388573E-A559-4857-944E-68C9B266FABA}" type="presParOf" srcId="{28C19D6C-D6EA-4D74-9AFD-45CFD0F2C028}" destId="{7D48BBBF-F3B2-4B22-AADE-6AA5BA6BF489}" srcOrd="6" destOrd="0" presId="urn:microsoft.com/office/officeart/2005/8/layout/gear1"/>
    <dgm:cxn modelId="{173A50D4-E501-4261-924C-E838E1550870}" type="presParOf" srcId="{28C19D6C-D6EA-4D74-9AFD-45CFD0F2C028}" destId="{F38B70C4-872E-46C4-96E6-FCEBE66AB027}" srcOrd="7" destOrd="0" presId="urn:microsoft.com/office/officeart/2005/8/layout/gear1"/>
    <dgm:cxn modelId="{93F30E9F-D223-42A3-9D1E-8A64053E54DA}" type="presParOf" srcId="{28C19D6C-D6EA-4D74-9AFD-45CFD0F2C028}" destId="{4484FEEC-1D3E-4DB9-93A1-91E8C6E4A5B8}" srcOrd="8" destOrd="0" presId="urn:microsoft.com/office/officeart/2005/8/layout/gear1"/>
    <dgm:cxn modelId="{3C2862FE-4044-4862-9E13-884DB9359CCF}" type="presParOf" srcId="{28C19D6C-D6EA-4D74-9AFD-45CFD0F2C028}" destId="{3B42F4B5-1F59-42B1-9D6B-F28B8D1274D8}" srcOrd="9" destOrd="0" presId="urn:microsoft.com/office/officeart/2005/8/layout/gear1"/>
    <dgm:cxn modelId="{E2421BDE-7C7E-4CA5-A672-BBB2C8A32373}" type="presParOf" srcId="{28C19D6C-D6EA-4D74-9AFD-45CFD0F2C028}" destId="{A2E4CF74-CDA2-4174-B9BB-3E21BD44E8A8}" srcOrd="10" destOrd="0" presId="urn:microsoft.com/office/officeart/2005/8/layout/gear1"/>
    <dgm:cxn modelId="{E43C2FB7-DC98-4FF7-BB31-FDF8C897DAE7}" type="presParOf" srcId="{28C19D6C-D6EA-4D74-9AFD-45CFD0F2C028}" destId="{F93F38F3-6621-43E4-8EB4-B9BB7267AADD}" srcOrd="11" destOrd="0" presId="urn:microsoft.com/office/officeart/2005/8/layout/gear1"/>
    <dgm:cxn modelId="{29FA0859-88E4-4961-8DD5-800FB0CE56D8}" type="presParOf" srcId="{28C19D6C-D6EA-4D74-9AFD-45CFD0F2C028}" destId="{9419538E-3D4F-43FE-ABC4-3293082305C1}" srcOrd="12" destOrd="0" presId="urn:microsoft.com/office/officeart/2005/8/layout/gear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D43A9-A0B5-4B14-B268-0BB1A038B581}">
      <dsp:nvSpPr>
        <dsp:cNvPr id="0" name=""/>
        <dsp:cNvSpPr/>
      </dsp:nvSpPr>
      <dsp:spPr>
        <a:xfrm>
          <a:off x="3198923" y="1958102"/>
          <a:ext cx="2393235" cy="2393235"/>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id-ID" sz="1300" b="1" kern="1200" dirty="0">
              <a:solidFill>
                <a:schemeClr val="tx1"/>
              </a:solidFill>
            </a:rPr>
            <a:t>Governance</a:t>
          </a:r>
          <a:endParaRPr lang="en-ID" sz="1300" b="1" kern="1200" dirty="0">
            <a:solidFill>
              <a:schemeClr val="tx1"/>
            </a:solidFill>
          </a:endParaRPr>
        </a:p>
      </dsp:txBody>
      <dsp:txXfrm>
        <a:off x="3680070" y="2518706"/>
        <a:ext cx="1430941" cy="1230172"/>
      </dsp:txXfrm>
    </dsp:sp>
    <dsp:sp modelId="{ED48F0EB-F23C-4D2D-A8FD-CCFB1374401F}">
      <dsp:nvSpPr>
        <dsp:cNvPr id="0" name=""/>
        <dsp:cNvSpPr/>
      </dsp:nvSpPr>
      <dsp:spPr>
        <a:xfrm>
          <a:off x="1806494" y="1392428"/>
          <a:ext cx="1740535" cy="1740535"/>
        </a:xfrm>
        <a:prstGeom prst="gear6">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id-ID" sz="1300" b="1" kern="1200" dirty="0">
              <a:solidFill>
                <a:schemeClr val="tx1"/>
              </a:solidFill>
            </a:rPr>
            <a:t>Goverment</a:t>
          </a:r>
          <a:endParaRPr lang="en-ID" sz="1300" b="1" kern="1200" dirty="0">
            <a:solidFill>
              <a:schemeClr val="tx1"/>
            </a:solidFill>
          </a:endParaRPr>
        </a:p>
      </dsp:txBody>
      <dsp:txXfrm>
        <a:off x="2244679" y="1833261"/>
        <a:ext cx="864165" cy="858869"/>
      </dsp:txXfrm>
    </dsp:sp>
    <dsp:sp modelId="{7D48BBBF-F3B2-4B22-AADE-6AA5BA6BF489}">
      <dsp:nvSpPr>
        <dsp:cNvPr id="0" name=""/>
        <dsp:cNvSpPr/>
      </dsp:nvSpPr>
      <dsp:spPr>
        <a:xfrm rot="20700000">
          <a:off x="2781372" y="191636"/>
          <a:ext cx="1705369" cy="1705369"/>
        </a:xfrm>
        <a:prstGeom prst="gear6">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id-ID" sz="1300" b="1" kern="1200" dirty="0">
              <a:solidFill>
                <a:schemeClr val="tx1"/>
              </a:solidFill>
            </a:rPr>
            <a:t>Management</a:t>
          </a:r>
          <a:endParaRPr lang="en-ID" sz="1300" b="1" kern="1200" dirty="0">
            <a:solidFill>
              <a:schemeClr val="tx1"/>
            </a:solidFill>
          </a:endParaRPr>
        </a:p>
      </dsp:txBody>
      <dsp:txXfrm rot="-20700000">
        <a:off x="3155409" y="565673"/>
        <a:ext cx="957294" cy="957294"/>
      </dsp:txXfrm>
    </dsp:sp>
    <dsp:sp modelId="{A2E4CF74-CDA2-4174-B9BB-3E21BD44E8A8}">
      <dsp:nvSpPr>
        <dsp:cNvPr id="0" name=""/>
        <dsp:cNvSpPr/>
      </dsp:nvSpPr>
      <dsp:spPr>
        <a:xfrm>
          <a:off x="3016623" y="1595986"/>
          <a:ext cx="3063341" cy="3063341"/>
        </a:xfrm>
        <a:prstGeom prst="circularArrow">
          <a:avLst>
            <a:gd name="adj1" fmla="val 4687"/>
            <a:gd name="adj2" fmla="val 299029"/>
            <a:gd name="adj3" fmla="val 2519837"/>
            <a:gd name="adj4" fmla="val 15853391"/>
            <a:gd name="adj5" fmla="val 5469"/>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93F38F3-6621-43E4-8EB4-B9BB7267AADD}">
      <dsp:nvSpPr>
        <dsp:cNvPr id="0" name=""/>
        <dsp:cNvSpPr/>
      </dsp:nvSpPr>
      <dsp:spPr>
        <a:xfrm>
          <a:off x="1498249" y="1006639"/>
          <a:ext cx="2225709" cy="2225709"/>
        </a:xfrm>
        <a:prstGeom prst="leftCircularArrow">
          <a:avLst>
            <a:gd name="adj1" fmla="val 6452"/>
            <a:gd name="adj2" fmla="val 429999"/>
            <a:gd name="adj3" fmla="val 10489124"/>
            <a:gd name="adj4" fmla="val 14837806"/>
            <a:gd name="adj5" fmla="val 7527"/>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19538E-3D4F-43FE-ABC4-3293082305C1}">
      <dsp:nvSpPr>
        <dsp:cNvPr id="0" name=""/>
        <dsp:cNvSpPr/>
      </dsp:nvSpPr>
      <dsp:spPr>
        <a:xfrm>
          <a:off x="2386902" y="-182577"/>
          <a:ext cx="2399762" cy="2399762"/>
        </a:xfrm>
        <a:prstGeom prst="circularArrow">
          <a:avLst>
            <a:gd name="adj1" fmla="val 5984"/>
            <a:gd name="adj2" fmla="val 394124"/>
            <a:gd name="adj3" fmla="val 13313824"/>
            <a:gd name="adj4" fmla="val 10508221"/>
            <a:gd name="adj5" fmla="val 6981"/>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type="gear6" r:blip="" rot="-15">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srcNode" val="gear1srcNode"/>
          <dgm:param type="dstNode" val="gear1dstNode"/>
          <dgm:param type="connRout" val="curv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srcNode" val="gear2srcNode"/>
          <dgm:param type="dstNode" val="gear2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srcNode" val="gear3srcNode"/>
          <dgm:param type="dstNode" val="gear3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p:cNvSpPr>
            <a:spLocks noGrp="1"/>
          </p:cNvSpPr>
          <p:nvPr>
            <p:ph type="dt" sz="half" idx="10"/>
          </p:nvPr>
        </p:nvSpPr>
        <p:spPr/>
        <p:txBody>
          <a:bodyPr/>
          <a:lstStyle/>
          <a:p>
            <a:fld id="{4A7D06B1-5B77-4E7F-8CCB-BF298AE45754}"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p:txBody>
          <a:bodyPr/>
          <a:lstStyle/>
          <a:p>
            <a:fld id="{4A7D06B1-5B77-4E7F-8CCB-BF298AE45754}"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p:txBody>
          <a:bodyPr/>
          <a:lstStyle/>
          <a:p>
            <a:fld id="{4A7D06B1-5B77-4E7F-8CCB-BF298AE45754}"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p:txBody>
          <a:bodyPr/>
          <a:lstStyle/>
          <a:p>
            <a:fld id="{4A7D06B1-5B77-4E7F-8CCB-BF298AE45754}"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A7D06B1-5B77-4E7F-8CCB-BF298AE45754}"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5" name="Date Placeholder 4"/>
          <p:cNvSpPr>
            <a:spLocks noGrp="1"/>
          </p:cNvSpPr>
          <p:nvPr>
            <p:ph type="dt" sz="half" idx="10"/>
          </p:nvPr>
        </p:nvSpPr>
        <p:spPr/>
        <p:txBody>
          <a:bodyPr/>
          <a:lstStyle/>
          <a:p>
            <a:fld id="{4A7D06B1-5B77-4E7F-8CCB-BF298AE45754}" type="datetimeFigureOut">
              <a:rPr lang="en-ID" smtClean="0"/>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7" name="Date Placeholder 6"/>
          <p:cNvSpPr>
            <a:spLocks noGrp="1"/>
          </p:cNvSpPr>
          <p:nvPr>
            <p:ph type="dt" sz="half" idx="10"/>
          </p:nvPr>
        </p:nvSpPr>
        <p:spPr/>
        <p:txBody>
          <a:bodyPr/>
          <a:lstStyle/>
          <a:p>
            <a:fld id="{4A7D06B1-5B77-4E7F-8CCB-BF298AE45754}" type="datetimeFigureOut">
              <a:rPr lang="en-ID" smtClean="0"/>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Date Placeholder 2"/>
          <p:cNvSpPr>
            <a:spLocks noGrp="1"/>
          </p:cNvSpPr>
          <p:nvPr>
            <p:ph type="dt" sz="half" idx="10"/>
          </p:nvPr>
        </p:nvSpPr>
        <p:spPr/>
        <p:txBody>
          <a:bodyPr/>
          <a:lstStyle/>
          <a:p>
            <a:fld id="{4A7D06B1-5B77-4E7F-8CCB-BF298AE45754}" type="datetimeFigureOut">
              <a:rPr lang="en-ID" smtClean="0"/>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D06B1-5B77-4E7F-8CCB-BF298AE45754}" type="datetimeFigureOut">
              <a:rPr lang="en-ID" smtClean="0"/>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A7D06B1-5B77-4E7F-8CCB-BF298AE45754}" type="datetimeFigureOut">
              <a:rPr lang="en-ID" smtClean="0"/>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A7D06B1-5B77-4E7F-8CCB-BF298AE45754}" type="datetimeFigureOut">
              <a:rPr lang="en-ID" smtClean="0"/>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D06B1-5B77-4E7F-8CCB-BF298AE45754}" type="datetimeFigureOut">
              <a:rPr lang="en-ID" smtClean="0"/>
            </a:fld>
            <a:endParaRPr lang="en-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4A640-E71A-4DD6-8B6F-735C4F23FD12}" type="slidenum">
              <a:rPr lang="en-ID" smtClean="0"/>
            </a:fld>
            <a:endParaRPr lang="en-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id-ID" sz="8000" b="1" u="sng" dirty="0">
                <a:effectLst>
                  <a:outerShdw blurRad="38100" dist="38100" dir="2700000" algn="tl">
                    <a:srgbClr val="000000">
                      <a:alpha val="43137"/>
                    </a:srgbClr>
                  </a:outerShdw>
                </a:effectLst>
              </a:rPr>
              <a:t>TATA KELOLA TI</a:t>
            </a:r>
            <a:endParaRPr lang="en-ID" sz="8000" b="1" u="sng"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ormAutofit/>
          </a:bodyPr>
          <a:lstStyle/>
          <a:p>
            <a:r>
              <a:rPr lang="id-ID" sz="4000" dirty="0">
                <a:latin typeface="+mj-lt"/>
              </a:rPr>
              <a:t>P2 | PENGANTAR 5 FOKUS AREA TKTI</a:t>
            </a:r>
            <a:endParaRPr lang="id-ID" sz="4000" dirty="0">
              <a:latin typeface="+mj-lt"/>
            </a:endParaRPr>
          </a:p>
        </p:txBody>
      </p:sp>
      <p:sp>
        <p:nvSpPr>
          <p:cNvPr id="4" name="TextBox 3"/>
          <p:cNvSpPr txBox="1"/>
          <p:nvPr/>
        </p:nvSpPr>
        <p:spPr>
          <a:xfrm>
            <a:off x="3304728" y="5640102"/>
            <a:ext cx="5582555" cy="923330"/>
          </a:xfrm>
          <a:prstGeom prst="rect">
            <a:avLst/>
          </a:prstGeom>
          <a:noFill/>
        </p:spPr>
        <p:txBody>
          <a:bodyPr wrap="none" rtlCol="0">
            <a:spAutoFit/>
          </a:bodyPr>
          <a:lstStyle/>
          <a:p>
            <a:pPr algn="ctr"/>
            <a:r>
              <a:rPr lang="id-ID" b="1" dirty="0"/>
              <a:t>TIM DOSEN TKTI</a:t>
            </a:r>
            <a:endParaRPr lang="id-ID" b="1" dirty="0"/>
          </a:p>
          <a:p>
            <a:pPr algn="ctr"/>
            <a:r>
              <a:rPr lang="id-ID" dirty="0"/>
              <a:t>Program Studi Sistem Informasi</a:t>
            </a:r>
            <a:endParaRPr lang="id-ID" dirty="0"/>
          </a:p>
          <a:p>
            <a:pPr algn="ctr"/>
            <a:r>
              <a:rPr lang="id-ID" dirty="0"/>
              <a:t>Universitas Pembangunan Nasional “Veteran” Jawa Timur</a:t>
            </a:r>
            <a:endParaRPr lang="en-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gn="ctr">
              <a:buNone/>
            </a:pPr>
            <a:r>
              <a:rPr lang="id-ID" sz="6000" dirty="0"/>
              <a:t>APAKAH KITA MEMBUTUHKAN TATA KELOLA TI</a:t>
            </a:r>
            <a:endParaRPr lang="id-ID" sz="6000" dirty="0"/>
          </a:p>
          <a:p>
            <a:pPr marL="0" indent="0" algn="ctr">
              <a:buNone/>
            </a:pPr>
            <a:r>
              <a:rPr lang="id-ID" sz="19900" dirty="0">
                <a:solidFill>
                  <a:srgbClr val="FF0000"/>
                </a:solidFill>
              </a:rPr>
              <a:t>?</a:t>
            </a:r>
            <a:endParaRPr lang="en-ID" sz="19900"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D" dirty="0"/>
          </a:p>
        </p:txBody>
      </p:sp>
      <p:sp>
        <p:nvSpPr>
          <p:cNvPr id="3" name="Content Placeholder 2"/>
          <p:cNvSpPr>
            <a:spLocks noGrp="1"/>
          </p:cNvSpPr>
          <p:nvPr>
            <p:ph idx="1"/>
          </p:nvPr>
        </p:nvSpPr>
        <p:spPr/>
        <p:txBody>
          <a:bodyPr>
            <a:normAutofit/>
          </a:bodyPr>
          <a:lstStyle/>
          <a:p>
            <a:r>
              <a:rPr lang="en-ID" sz="3200" dirty="0" err="1">
                <a:solidFill>
                  <a:srgbClr val="FF0000"/>
                </a:solidFill>
              </a:rPr>
              <a:t>Ketergantungan</a:t>
            </a:r>
            <a:r>
              <a:rPr lang="en-ID" sz="3200" dirty="0">
                <a:solidFill>
                  <a:srgbClr val="FF0000"/>
                </a:solidFill>
              </a:rPr>
              <a:t> </a:t>
            </a:r>
            <a:r>
              <a:rPr lang="en-ID" sz="3200" dirty="0" err="1">
                <a:solidFill>
                  <a:srgbClr val="FF0000"/>
                </a:solidFill>
              </a:rPr>
              <a:t>kepada</a:t>
            </a:r>
            <a:r>
              <a:rPr lang="en-ID" sz="3200" dirty="0">
                <a:solidFill>
                  <a:srgbClr val="FF0000"/>
                </a:solidFill>
              </a:rPr>
              <a:t> TI </a:t>
            </a:r>
            <a:r>
              <a:rPr lang="en-ID" sz="3200" dirty="0" err="1">
                <a:solidFill>
                  <a:srgbClr val="FF0000"/>
                </a:solidFill>
              </a:rPr>
              <a:t>tidak</a:t>
            </a:r>
            <a:r>
              <a:rPr lang="en-ID" sz="3200" dirty="0">
                <a:solidFill>
                  <a:srgbClr val="FF0000"/>
                </a:solidFill>
              </a:rPr>
              <a:t> </a:t>
            </a:r>
            <a:r>
              <a:rPr lang="en-ID" sz="3200" dirty="0" err="1">
                <a:solidFill>
                  <a:srgbClr val="FF0000"/>
                </a:solidFill>
              </a:rPr>
              <a:t>begitu</a:t>
            </a:r>
            <a:r>
              <a:rPr lang="en-ID" sz="3200" dirty="0">
                <a:solidFill>
                  <a:srgbClr val="FF0000"/>
                </a:solidFill>
              </a:rPr>
              <a:t> </a:t>
            </a:r>
            <a:r>
              <a:rPr lang="en-ID" sz="3200" dirty="0" err="1">
                <a:solidFill>
                  <a:srgbClr val="FF0000"/>
                </a:solidFill>
              </a:rPr>
              <a:t>terasa</a:t>
            </a:r>
            <a:r>
              <a:rPr lang="en-ID" sz="3200" dirty="0">
                <a:solidFill>
                  <a:srgbClr val="FF0000"/>
                </a:solidFill>
              </a:rPr>
              <a:t> </a:t>
            </a:r>
            <a:r>
              <a:rPr lang="en-ID" sz="3200" dirty="0" err="1">
                <a:solidFill>
                  <a:srgbClr val="FF0000"/>
                </a:solidFill>
              </a:rPr>
              <a:t>manakala</a:t>
            </a:r>
            <a:r>
              <a:rPr lang="en-ID" sz="3200" dirty="0">
                <a:solidFill>
                  <a:srgbClr val="FF0000"/>
                </a:solidFill>
              </a:rPr>
              <a:t> TI </a:t>
            </a:r>
            <a:r>
              <a:rPr lang="en-ID" sz="3200" dirty="0" err="1">
                <a:solidFill>
                  <a:srgbClr val="FF0000"/>
                </a:solidFill>
              </a:rPr>
              <a:t>hanya</a:t>
            </a:r>
            <a:r>
              <a:rPr lang="en-ID" sz="3200" dirty="0">
                <a:solidFill>
                  <a:srgbClr val="FF0000"/>
                </a:solidFill>
              </a:rPr>
              <a:t> </a:t>
            </a:r>
            <a:r>
              <a:rPr lang="en-ID" sz="3200" dirty="0" err="1">
                <a:solidFill>
                  <a:srgbClr val="FF0000"/>
                </a:solidFill>
              </a:rPr>
              <a:t>sebatas</a:t>
            </a:r>
            <a:r>
              <a:rPr lang="en-ID" sz="3200" dirty="0">
                <a:solidFill>
                  <a:srgbClr val="FF0000"/>
                </a:solidFill>
              </a:rPr>
              <a:t> </a:t>
            </a:r>
            <a:r>
              <a:rPr lang="en-ID" sz="3200" dirty="0" err="1">
                <a:solidFill>
                  <a:srgbClr val="FF0000"/>
                </a:solidFill>
              </a:rPr>
              <a:t>sebagai</a:t>
            </a:r>
            <a:r>
              <a:rPr lang="en-ID" sz="3200" dirty="0">
                <a:solidFill>
                  <a:srgbClr val="FF0000"/>
                </a:solidFill>
              </a:rPr>
              <a:t> </a:t>
            </a:r>
            <a:r>
              <a:rPr lang="en-ID" sz="3200" dirty="0" err="1">
                <a:solidFill>
                  <a:srgbClr val="FF0000"/>
                </a:solidFill>
              </a:rPr>
              <a:t>alat</a:t>
            </a:r>
            <a:r>
              <a:rPr lang="en-ID" sz="3200" dirty="0">
                <a:solidFill>
                  <a:srgbClr val="FF0000"/>
                </a:solidFill>
              </a:rPr>
              <a:t> </a:t>
            </a:r>
            <a:r>
              <a:rPr lang="en-ID" sz="3200" dirty="0" err="1">
                <a:solidFill>
                  <a:srgbClr val="FF0000"/>
                </a:solidFill>
              </a:rPr>
              <a:t>efisiensi</a:t>
            </a:r>
            <a:r>
              <a:rPr lang="en-ID" sz="3200" dirty="0">
                <a:solidFill>
                  <a:srgbClr val="FF0000"/>
                </a:solidFill>
              </a:rPr>
              <a:t> </a:t>
            </a:r>
            <a:r>
              <a:rPr lang="en-ID" sz="3200" dirty="0" err="1">
                <a:solidFill>
                  <a:srgbClr val="FF0000"/>
                </a:solidFill>
              </a:rPr>
              <a:t>artinya</a:t>
            </a:r>
            <a:r>
              <a:rPr lang="en-ID" sz="3200" dirty="0">
                <a:solidFill>
                  <a:srgbClr val="FF0000"/>
                </a:solidFill>
              </a:rPr>
              <a:t> Tata Kelola TI </a:t>
            </a:r>
            <a:r>
              <a:rPr lang="en-ID" sz="3200" dirty="0" err="1">
                <a:solidFill>
                  <a:srgbClr val="FF0000"/>
                </a:solidFill>
              </a:rPr>
              <a:t>diabaikan</a:t>
            </a:r>
            <a:endParaRPr lang="en-ID" sz="3200" dirty="0">
              <a:solidFill>
                <a:srgbClr val="FF0000"/>
              </a:solidFill>
            </a:endParaRPr>
          </a:p>
          <a:p>
            <a:r>
              <a:rPr lang="en-ID" sz="3200" dirty="0" err="1"/>
              <a:t>Saat</a:t>
            </a:r>
            <a:r>
              <a:rPr lang="en-ID" sz="3200" dirty="0"/>
              <a:t> </a:t>
            </a:r>
            <a:r>
              <a:rPr lang="en-ID" sz="3200" dirty="0" err="1"/>
              <a:t>layanan</a:t>
            </a:r>
            <a:r>
              <a:rPr lang="en-ID" sz="3200" dirty="0"/>
              <a:t> &amp; masa </a:t>
            </a:r>
            <a:r>
              <a:rPr lang="en-ID" sz="3200" dirty="0" err="1"/>
              <a:t>depan</a:t>
            </a:r>
            <a:r>
              <a:rPr lang="en-ID" sz="3200" dirty="0"/>
              <a:t> </a:t>
            </a:r>
            <a:r>
              <a:rPr lang="en-ID" sz="3200" dirty="0" err="1"/>
              <a:t>perusahaan</a:t>
            </a:r>
            <a:r>
              <a:rPr lang="en-ID" sz="3200" dirty="0"/>
              <a:t> sangat </a:t>
            </a:r>
            <a:r>
              <a:rPr lang="en-ID" sz="3200" dirty="0" err="1"/>
              <a:t>tergantung</a:t>
            </a:r>
            <a:r>
              <a:rPr lang="en-ID" sz="3200" dirty="0"/>
              <a:t> pada </a:t>
            </a:r>
            <a:r>
              <a:rPr lang="en-ID" sz="3200" dirty="0" err="1"/>
              <a:t>informasi</a:t>
            </a:r>
            <a:r>
              <a:rPr lang="en-ID" sz="3200" dirty="0"/>
              <a:t> &amp; </a:t>
            </a:r>
            <a:r>
              <a:rPr lang="en-ID" sz="3200" dirty="0" err="1"/>
              <a:t>pengetahuan</a:t>
            </a:r>
            <a:r>
              <a:rPr lang="en-ID" sz="3200" dirty="0"/>
              <a:t> (</a:t>
            </a:r>
            <a:r>
              <a:rPr lang="en-ID" sz="3200" dirty="0" err="1"/>
              <a:t>knowledgebased</a:t>
            </a:r>
            <a:r>
              <a:rPr lang="en-ID" sz="3200" dirty="0"/>
              <a:t> economy) </a:t>
            </a:r>
            <a:r>
              <a:rPr lang="en-ID" sz="3200" dirty="0" err="1"/>
              <a:t>maka</a:t>
            </a:r>
            <a:r>
              <a:rPr lang="en-ID" sz="3200" dirty="0"/>
              <a:t> </a:t>
            </a:r>
            <a:r>
              <a:rPr lang="en-ID" sz="3200" dirty="0" err="1"/>
              <a:t>ketergantungan</a:t>
            </a:r>
            <a:r>
              <a:rPr lang="en-ID" sz="3200" dirty="0"/>
              <a:t> </a:t>
            </a:r>
            <a:r>
              <a:rPr lang="en-ID" sz="3200" dirty="0" err="1"/>
              <a:t>kepada</a:t>
            </a:r>
            <a:r>
              <a:rPr lang="en-ID" sz="3200" dirty="0"/>
              <a:t> TI sangat </a:t>
            </a:r>
            <a:r>
              <a:rPr lang="en-ID" sz="3200" dirty="0" err="1"/>
              <a:t>tinggi</a:t>
            </a:r>
            <a:r>
              <a:rPr lang="en-ID" sz="3200" dirty="0"/>
              <a:t> </a:t>
            </a:r>
            <a:r>
              <a:rPr lang="en-ID" sz="3200" dirty="0" err="1"/>
              <a:t>terhadap</a:t>
            </a:r>
            <a:r>
              <a:rPr lang="en-ID" sz="3200" dirty="0"/>
              <a:t> Tata Kelola TI </a:t>
            </a:r>
            <a:r>
              <a:rPr lang="en-ID" sz="3200" dirty="0" err="1"/>
              <a:t>serta</a:t>
            </a:r>
            <a:r>
              <a:rPr lang="en-ID" sz="3200" dirty="0"/>
              <a:t> </a:t>
            </a:r>
            <a:r>
              <a:rPr lang="en-ID" sz="3200" dirty="0" err="1"/>
              <a:t>mutlak</a:t>
            </a:r>
            <a:r>
              <a:rPr lang="en-ID" sz="3200" dirty="0"/>
              <a:t> </a:t>
            </a:r>
            <a:r>
              <a:rPr lang="en-ID" sz="3200" dirty="0" err="1"/>
              <a:t>diperlukan</a:t>
            </a:r>
            <a:r>
              <a:rPr lang="en-ID" sz="3200" dirty="0"/>
              <a:t>!</a:t>
            </a:r>
            <a:endParaRPr lang="id-ID"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D"/>
          </a:p>
        </p:txBody>
      </p:sp>
      <p:sp>
        <p:nvSpPr>
          <p:cNvPr id="3" name="Content Placeholder 2"/>
          <p:cNvSpPr>
            <a:spLocks noGrp="1"/>
          </p:cNvSpPr>
          <p:nvPr>
            <p:ph idx="1"/>
          </p:nvPr>
        </p:nvSpPr>
        <p:spPr/>
        <p:txBody>
          <a:bodyPr>
            <a:normAutofit/>
          </a:bodyPr>
          <a:lstStyle/>
          <a:p>
            <a:pPr marL="0" indent="0" algn="ctr">
              <a:buNone/>
            </a:pPr>
            <a:endParaRPr lang="id-ID" sz="3600" dirty="0"/>
          </a:p>
          <a:p>
            <a:pPr marL="0" indent="0" algn="ctr">
              <a:buNone/>
              <a:defRPr/>
            </a:pPr>
            <a:r>
              <a:rPr lang="id-ID" sz="3600" b="1" dirty="0">
                <a:latin typeface="Gill Sans MT" panose="020B0502020104020203" pitchFamily="34" charset="0"/>
              </a:rPr>
              <a:t>IT GOV</a:t>
            </a:r>
            <a:r>
              <a:rPr lang="en-US" sz="3600" b="1" dirty="0">
                <a:latin typeface="Gill Sans MT" panose="020B0502020104020203" pitchFamily="34" charset="0"/>
              </a:rPr>
              <a:t> </a:t>
            </a:r>
            <a:r>
              <a:rPr lang="en-US" sz="3600" b="1" dirty="0" err="1">
                <a:latin typeface="Gill Sans MT" panose="020B0502020104020203" pitchFamily="34" charset="0"/>
              </a:rPr>
              <a:t>untuk</a:t>
            </a:r>
            <a:r>
              <a:rPr lang="en-US" sz="3600" b="1" dirty="0">
                <a:latin typeface="Gill Sans MT" panose="020B0502020104020203" pitchFamily="34" charset="0"/>
              </a:rPr>
              <a:t> </a:t>
            </a:r>
            <a:r>
              <a:rPr lang="en-US" sz="3600" b="1" dirty="0" err="1">
                <a:latin typeface="Gill Sans MT" panose="020B0502020104020203" pitchFamily="34" charset="0"/>
              </a:rPr>
              <a:t>mengatur</a:t>
            </a:r>
            <a:r>
              <a:rPr lang="en-US" sz="3600" b="1" dirty="0">
                <a:latin typeface="Gill Sans MT" panose="020B0502020104020203" pitchFamily="34" charset="0"/>
              </a:rPr>
              <a:t> </a:t>
            </a:r>
            <a:r>
              <a:rPr lang="en-US" sz="3600" b="1" dirty="0" err="1">
                <a:latin typeface="Gill Sans MT" panose="020B0502020104020203" pitchFamily="34" charset="0"/>
              </a:rPr>
              <a:t>penggunaan</a:t>
            </a:r>
            <a:r>
              <a:rPr lang="en-US" sz="3600" b="1" dirty="0">
                <a:latin typeface="Gill Sans MT" panose="020B0502020104020203" pitchFamily="34" charset="0"/>
              </a:rPr>
              <a:t> TI</a:t>
            </a:r>
            <a:endParaRPr lang="id-ID" sz="3600" b="1" dirty="0">
              <a:latin typeface="Gill Sans MT" panose="020B0502020104020203" pitchFamily="34" charset="0"/>
            </a:endParaRPr>
          </a:p>
          <a:p>
            <a:pPr marL="0" indent="0" algn="ctr">
              <a:buNone/>
              <a:defRPr/>
            </a:pPr>
            <a:r>
              <a:rPr lang="en-US" sz="3600" b="1" dirty="0">
                <a:latin typeface="Gill Sans MT" panose="020B0502020104020203" pitchFamily="34" charset="0"/>
              </a:rPr>
              <a:t>dan </a:t>
            </a:r>
            <a:r>
              <a:rPr lang="en-US" sz="3600" b="1" dirty="0" err="1">
                <a:latin typeface="Gill Sans MT" panose="020B0502020104020203" pitchFamily="34" charset="0"/>
              </a:rPr>
              <a:t>memastikan</a:t>
            </a:r>
            <a:r>
              <a:rPr lang="en-US" sz="3600" b="1" dirty="0">
                <a:latin typeface="Gill Sans MT" panose="020B0502020104020203" pitchFamily="34" charset="0"/>
              </a:rPr>
              <a:t> </a:t>
            </a:r>
            <a:r>
              <a:rPr lang="en-US" sz="3600" b="1" dirty="0" err="1">
                <a:latin typeface="Gill Sans MT" panose="020B0502020104020203" pitchFamily="34" charset="0"/>
              </a:rPr>
              <a:t>kinerja</a:t>
            </a:r>
            <a:r>
              <a:rPr lang="en-US" sz="3600" b="1" dirty="0">
                <a:latin typeface="Gill Sans MT" panose="020B0502020104020203" pitchFamily="34" charset="0"/>
              </a:rPr>
              <a:t> TI </a:t>
            </a:r>
            <a:r>
              <a:rPr lang="en-US" sz="3600" b="1" dirty="0" err="1">
                <a:latin typeface="Gill Sans MT" panose="020B0502020104020203" pitchFamily="34" charset="0"/>
              </a:rPr>
              <a:t>sesuai</a:t>
            </a:r>
            <a:r>
              <a:rPr lang="en-US" sz="3600" b="1" dirty="0">
                <a:latin typeface="Gill Sans MT" panose="020B0502020104020203" pitchFamily="34" charset="0"/>
              </a:rPr>
              <a:t> </a:t>
            </a:r>
            <a:r>
              <a:rPr lang="en-US" sz="3600" b="1" dirty="0" err="1">
                <a:latin typeface="Gill Sans MT" panose="020B0502020104020203" pitchFamily="34" charset="0"/>
              </a:rPr>
              <a:t>dengan</a:t>
            </a:r>
            <a:r>
              <a:rPr lang="en-US" sz="3600" b="1" dirty="0">
                <a:latin typeface="Gill Sans MT" panose="020B0502020104020203" pitchFamily="34" charset="0"/>
              </a:rPr>
              <a:t> </a:t>
            </a:r>
            <a:endParaRPr lang="id-ID" sz="3600" b="1" dirty="0">
              <a:latin typeface="Gill Sans MT" panose="020B0502020104020203" pitchFamily="34" charset="0"/>
            </a:endParaRPr>
          </a:p>
          <a:p>
            <a:pPr marL="0" indent="0" algn="ctr">
              <a:buNone/>
              <a:defRPr/>
            </a:pPr>
            <a:r>
              <a:rPr lang="en-US" sz="3600" b="1" dirty="0" err="1">
                <a:latin typeface="Gill Sans MT" panose="020B0502020104020203" pitchFamily="34" charset="0"/>
              </a:rPr>
              <a:t>tujuan</a:t>
            </a:r>
            <a:r>
              <a:rPr lang="en-US" sz="3600" b="1" dirty="0">
                <a:latin typeface="Gill Sans MT" panose="020B0502020104020203" pitchFamily="34" charset="0"/>
              </a:rPr>
              <a:t>/</a:t>
            </a:r>
            <a:r>
              <a:rPr lang="en-US" sz="3600" b="1" dirty="0" err="1">
                <a:latin typeface="Gill Sans MT" panose="020B0502020104020203" pitchFamily="34" charset="0"/>
              </a:rPr>
              <a:t>fokus</a:t>
            </a:r>
            <a:r>
              <a:rPr lang="en-US" sz="3600" b="1" dirty="0">
                <a:latin typeface="Gill Sans MT" panose="020B0502020104020203" pitchFamily="34" charset="0"/>
              </a:rPr>
              <a:t> </a:t>
            </a:r>
            <a:r>
              <a:rPr lang="en-US" sz="3600" b="1" dirty="0" err="1">
                <a:latin typeface="Gill Sans MT" panose="020B0502020104020203" pitchFamily="34" charset="0"/>
              </a:rPr>
              <a:t>utama</a:t>
            </a:r>
            <a:r>
              <a:rPr lang="en-US" sz="3600" b="1" dirty="0">
                <a:latin typeface="Gill Sans MT" panose="020B0502020104020203" pitchFamily="34" charset="0"/>
              </a:rPr>
              <a:t> area tata </a:t>
            </a:r>
            <a:r>
              <a:rPr lang="en-US" sz="3600" b="1" dirty="0" err="1">
                <a:latin typeface="Gill Sans MT" panose="020B0502020104020203" pitchFamily="34" charset="0"/>
              </a:rPr>
              <a:t>kelola</a:t>
            </a:r>
            <a:r>
              <a:rPr lang="en-US" sz="3600" b="1" dirty="0">
                <a:latin typeface="Gill Sans MT" panose="020B0502020104020203" pitchFamily="34" charset="0"/>
              </a:rPr>
              <a:t> TI</a:t>
            </a:r>
            <a:endParaRPr lang="en-US" sz="3600" b="1" dirty="0">
              <a:latin typeface="Gill Sans MT" panose="020B0502020104020203" pitchFamily="34" charset="0"/>
            </a:endParaRPr>
          </a:p>
          <a:p>
            <a:pPr eaLnBrk="1" hangingPunct="1">
              <a:buFont typeface="Arial" panose="020B0604020202020204" pitchFamily="34" charset="0"/>
              <a:buNone/>
              <a:defRPr/>
            </a:pPr>
            <a:endParaRPr lang="en-US" sz="3600" b="1" dirty="0">
              <a:latin typeface="Gill Sans MT" panose="020B0502020104020203" pitchFamily="34" charset="0"/>
            </a:endParaRPr>
          </a:p>
          <a:p>
            <a:pPr marL="0" indent="0" algn="ctr">
              <a:buNone/>
            </a:pPr>
            <a:endParaRPr lang="en-ID" sz="3600" dirty="0"/>
          </a:p>
          <a:p>
            <a:pPr marL="0" indent="0" algn="ctr">
              <a:buNone/>
            </a:pPr>
            <a:endParaRPr lang="en-ID" sz="3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b="1" i="1" dirty="0"/>
              <a:t>Efek </a:t>
            </a:r>
            <a:r>
              <a:rPr lang="en-US" altLang="en-US" b="1" dirty="0" err="1"/>
              <a:t>Pengabaian</a:t>
            </a:r>
            <a:r>
              <a:rPr lang="en-US" altLang="en-US" b="1" dirty="0"/>
              <a:t> Tata Kelola TI</a:t>
            </a:r>
            <a:endParaRPr lang="en-ID" dirty="0"/>
          </a:p>
        </p:txBody>
      </p:sp>
      <p:sp>
        <p:nvSpPr>
          <p:cNvPr id="3" name="Content Placeholder 2"/>
          <p:cNvSpPr>
            <a:spLocks noGrp="1"/>
          </p:cNvSpPr>
          <p:nvPr>
            <p:ph idx="1"/>
          </p:nvPr>
        </p:nvSpPr>
        <p:spPr/>
        <p:txBody>
          <a:bodyPr/>
          <a:lstStyle/>
          <a:p>
            <a:pPr marL="514350" indent="-514350">
              <a:buFont typeface="+mj-lt"/>
              <a:buAutoNum type="arabicPeriod"/>
            </a:pPr>
            <a:r>
              <a:rPr lang="en-ID" dirty="0" err="1"/>
              <a:t>Kerugian</a:t>
            </a:r>
            <a:r>
              <a:rPr lang="en-ID" dirty="0"/>
              <a:t> </a:t>
            </a:r>
            <a:r>
              <a:rPr lang="en-ID" dirty="0" err="1"/>
              <a:t>bisnis</a:t>
            </a:r>
            <a:r>
              <a:rPr lang="en-ID" dirty="0"/>
              <a:t>, </a:t>
            </a:r>
            <a:r>
              <a:rPr lang="en-ID" dirty="0" err="1"/>
              <a:t>berkurangnya</a:t>
            </a:r>
            <a:r>
              <a:rPr lang="en-ID" dirty="0"/>
              <a:t> </a:t>
            </a:r>
            <a:r>
              <a:rPr lang="en-ID" dirty="0" err="1"/>
              <a:t>reputasi</a:t>
            </a:r>
            <a:r>
              <a:rPr lang="en-ID" dirty="0"/>
              <a:t>, dan </a:t>
            </a:r>
            <a:r>
              <a:rPr lang="en-ID" dirty="0" err="1"/>
              <a:t>melemahnya</a:t>
            </a:r>
            <a:r>
              <a:rPr lang="en-ID" dirty="0"/>
              <a:t> </a:t>
            </a:r>
            <a:r>
              <a:rPr lang="en-ID" dirty="0" err="1"/>
              <a:t>posisi</a:t>
            </a:r>
            <a:r>
              <a:rPr lang="en-ID" dirty="0"/>
              <a:t> </a:t>
            </a:r>
            <a:r>
              <a:rPr lang="en-ID" dirty="0" err="1"/>
              <a:t>kompetisi</a:t>
            </a:r>
            <a:r>
              <a:rPr lang="en-ID" dirty="0"/>
              <a:t>. </a:t>
            </a:r>
            <a:endParaRPr lang="en-ID" dirty="0"/>
          </a:p>
          <a:p>
            <a:pPr marL="514350" indent="-514350">
              <a:buFont typeface="+mj-lt"/>
              <a:buAutoNum type="arabicPeriod"/>
            </a:pPr>
            <a:r>
              <a:rPr lang="en-ID" dirty="0" err="1"/>
              <a:t>Tenggang</a:t>
            </a:r>
            <a:r>
              <a:rPr lang="en-ID" dirty="0"/>
              <a:t> </a:t>
            </a:r>
            <a:r>
              <a:rPr lang="en-ID" dirty="0" err="1"/>
              <a:t>waktu</a:t>
            </a:r>
            <a:r>
              <a:rPr lang="en-ID" dirty="0"/>
              <a:t> yang </a:t>
            </a:r>
            <a:r>
              <a:rPr lang="en-ID" dirty="0" err="1"/>
              <a:t>terlampaui</a:t>
            </a:r>
            <a:r>
              <a:rPr lang="en-ID" dirty="0"/>
              <a:t>, </a:t>
            </a:r>
            <a:r>
              <a:rPr lang="en-ID" dirty="0" err="1"/>
              <a:t>biaya</a:t>
            </a:r>
            <a:r>
              <a:rPr lang="en-ID" dirty="0"/>
              <a:t> </a:t>
            </a:r>
            <a:r>
              <a:rPr lang="en-ID" dirty="0" err="1"/>
              <a:t>lebih</a:t>
            </a:r>
            <a:r>
              <a:rPr lang="en-ID" dirty="0"/>
              <a:t> </a:t>
            </a:r>
            <a:r>
              <a:rPr lang="en-ID" dirty="0" err="1"/>
              <a:t>tinggi</a:t>
            </a:r>
            <a:r>
              <a:rPr lang="en-ID" dirty="0"/>
              <a:t> </a:t>
            </a:r>
            <a:r>
              <a:rPr lang="en-ID" dirty="0" err="1"/>
              <a:t>dari</a:t>
            </a:r>
            <a:r>
              <a:rPr lang="en-ID" dirty="0"/>
              <a:t> yang di </a:t>
            </a:r>
            <a:r>
              <a:rPr lang="en-ID" dirty="0" err="1"/>
              <a:t>perkirakan</a:t>
            </a:r>
            <a:r>
              <a:rPr lang="en-ID" dirty="0"/>
              <a:t>, dan </a:t>
            </a:r>
            <a:r>
              <a:rPr lang="en-ID" dirty="0" err="1"/>
              <a:t>kualitas</a:t>
            </a:r>
            <a:r>
              <a:rPr lang="en-ID" dirty="0"/>
              <a:t> </a:t>
            </a:r>
            <a:r>
              <a:rPr lang="en-ID" dirty="0" err="1"/>
              <a:t>lebih</a:t>
            </a:r>
            <a:r>
              <a:rPr lang="en-ID" dirty="0"/>
              <a:t> </a:t>
            </a:r>
            <a:r>
              <a:rPr lang="en-ID" dirty="0" err="1"/>
              <a:t>rendah</a:t>
            </a:r>
            <a:r>
              <a:rPr lang="en-ID" dirty="0"/>
              <a:t> </a:t>
            </a:r>
            <a:r>
              <a:rPr lang="en-ID" dirty="0" err="1"/>
              <a:t>dari</a:t>
            </a:r>
            <a:r>
              <a:rPr lang="en-ID" dirty="0"/>
              <a:t> yang </a:t>
            </a:r>
            <a:r>
              <a:rPr lang="en-ID" dirty="0" err="1"/>
              <a:t>telah</a:t>
            </a:r>
            <a:r>
              <a:rPr lang="en-ID" dirty="0"/>
              <a:t> </a:t>
            </a:r>
            <a:r>
              <a:rPr lang="en-ID" dirty="0" err="1"/>
              <a:t>diantisipasi</a:t>
            </a:r>
            <a:r>
              <a:rPr lang="en-ID" dirty="0"/>
              <a:t>. </a:t>
            </a:r>
            <a:endParaRPr lang="en-ID" dirty="0"/>
          </a:p>
          <a:p>
            <a:pPr marL="514350" indent="-514350">
              <a:buFont typeface="+mj-lt"/>
              <a:buAutoNum type="arabicPeriod"/>
            </a:pPr>
            <a:r>
              <a:rPr lang="en-ID" dirty="0" err="1"/>
              <a:t>Efisiensi</a:t>
            </a:r>
            <a:r>
              <a:rPr lang="en-ID" dirty="0"/>
              <a:t> dan proses inti </a:t>
            </a:r>
            <a:r>
              <a:rPr lang="en-ID" dirty="0" err="1"/>
              <a:t>perusahaan</a:t>
            </a:r>
            <a:r>
              <a:rPr lang="en-ID" dirty="0"/>
              <a:t> </a:t>
            </a:r>
            <a:r>
              <a:rPr lang="en-ID" dirty="0" err="1"/>
              <a:t>terpengaruh</a:t>
            </a:r>
            <a:r>
              <a:rPr lang="en-ID" dirty="0"/>
              <a:t> </a:t>
            </a:r>
            <a:r>
              <a:rPr lang="en-ID" dirty="0" err="1"/>
              <a:t>secara</a:t>
            </a:r>
            <a:r>
              <a:rPr lang="en-ID" dirty="0"/>
              <a:t> </a:t>
            </a:r>
            <a:r>
              <a:rPr lang="en-ID" dirty="0" err="1"/>
              <a:t>negatif</a:t>
            </a:r>
            <a:r>
              <a:rPr lang="en-ID" dirty="0"/>
              <a:t> oleh </a:t>
            </a:r>
            <a:r>
              <a:rPr lang="en-ID" dirty="0" err="1"/>
              <a:t>rendahnya</a:t>
            </a:r>
            <a:r>
              <a:rPr lang="en-ID" dirty="0"/>
              <a:t> </a:t>
            </a:r>
            <a:r>
              <a:rPr lang="en-ID" dirty="0" err="1"/>
              <a:t>kualitas</a:t>
            </a:r>
            <a:r>
              <a:rPr lang="en-ID" dirty="0"/>
              <a:t> </a:t>
            </a:r>
            <a:r>
              <a:rPr lang="en-ID" dirty="0" err="1"/>
              <a:t>penggunaan</a:t>
            </a:r>
            <a:r>
              <a:rPr lang="en-ID" dirty="0"/>
              <a:t> TI. </a:t>
            </a:r>
            <a:endParaRPr lang="en-ID" dirty="0"/>
          </a:p>
          <a:p>
            <a:pPr marL="514350" indent="-514350">
              <a:buFont typeface="+mj-lt"/>
              <a:buAutoNum type="arabicPeriod"/>
            </a:pPr>
            <a:r>
              <a:rPr lang="en-ID" dirty="0" err="1"/>
              <a:t>Kegagalan</a:t>
            </a:r>
            <a:r>
              <a:rPr lang="en-ID" dirty="0"/>
              <a:t> </a:t>
            </a:r>
            <a:r>
              <a:rPr lang="en-ID" dirty="0" err="1"/>
              <a:t>dari</a:t>
            </a:r>
            <a:r>
              <a:rPr lang="en-ID" dirty="0"/>
              <a:t> </a:t>
            </a:r>
            <a:r>
              <a:rPr lang="en-ID" dirty="0" err="1"/>
              <a:t>inisiatif</a:t>
            </a:r>
            <a:r>
              <a:rPr lang="en-ID" dirty="0"/>
              <a:t> TI </a:t>
            </a:r>
            <a:r>
              <a:rPr lang="en-ID" dirty="0" err="1"/>
              <a:t>untuk</a:t>
            </a:r>
            <a:r>
              <a:rPr lang="en-ID" dirty="0"/>
              <a:t> </a:t>
            </a:r>
            <a:r>
              <a:rPr lang="en-ID" dirty="0" err="1"/>
              <a:t>melahirkan</a:t>
            </a:r>
            <a:r>
              <a:rPr lang="en-ID" dirty="0"/>
              <a:t> </a:t>
            </a:r>
            <a:r>
              <a:rPr lang="en-ID" dirty="0" err="1"/>
              <a:t>inovasi</a:t>
            </a:r>
            <a:r>
              <a:rPr lang="en-ID" dirty="0"/>
              <a:t> </a:t>
            </a:r>
            <a:r>
              <a:rPr lang="en-ID" dirty="0" err="1"/>
              <a:t>atau</a:t>
            </a:r>
            <a:r>
              <a:rPr lang="en-ID" dirty="0"/>
              <a:t> </a:t>
            </a:r>
            <a:r>
              <a:rPr lang="en-ID" dirty="0" err="1"/>
              <a:t>memberikan</a:t>
            </a:r>
            <a:r>
              <a:rPr lang="en-ID" dirty="0"/>
              <a:t> </a:t>
            </a:r>
            <a:r>
              <a:rPr lang="en-ID" dirty="0" err="1"/>
              <a:t>keuntungan</a:t>
            </a:r>
            <a:r>
              <a:rPr lang="en-ID" dirty="0"/>
              <a:t> yang </a:t>
            </a:r>
            <a:r>
              <a:rPr lang="en-ID" dirty="0" err="1"/>
              <a:t>dijanjikan</a:t>
            </a:r>
            <a:r>
              <a:rPr lang="en-ID" dirty="0"/>
              <a:t> </a:t>
            </a:r>
            <a:endParaRPr lang="en-ID" dirty="0"/>
          </a:p>
          <a:p>
            <a:pPr marL="514350" indent="-514350">
              <a:buFont typeface="+mj-lt"/>
              <a:buAutoNum type="arabicPeriod"/>
            </a:pPr>
            <a:endParaRPr lang="en-ID"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a:t>Efek </a:t>
            </a:r>
            <a:r>
              <a:rPr lang="id-ID" altLang="en-US" b="1" dirty="0"/>
              <a:t>Penerapan</a:t>
            </a:r>
            <a:r>
              <a:rPr lang="en-US" altLang="en-US" b="1" dirty="0"/>
              <a:t> Tata Kelola TI</a:t>
            </a:r>
            <a:endParaRPr lang="en-ID" i="1" dirty="0"/>
          </a:p>
        </p:txBody>
      </p:sp>
      <p:sp>
        <p:nvSpPr>
          <p:cNvPr id="3" name="Content Placeholder 2"/>
          <p:cNvSpPr>
            <a:spLocks noGrp="1"/>
          </p:cNvSpPr>
          <p:nvPr>
            <p:ph idx="1"/>
          </p:nvPr>
        </p:nvSpPr>
        <p:spPr/>
        <p:txBody>
          <a:bodyPr>
            <a:normAutofit lnSpcReduction="10000"/>
          </a:bodyPr>
          <a:lstStyle/>
          <a:p>
            <a:pPr marL="0" indent="0">
              <a:lnSpc>
                <a:spcPct val="115000"/>
              </a:lnSpc>
              <a:spcAft>
                <a:spcPts val="0"/>
              </a:spcAft>
              <a:buNone/>
            </a:pPr>
            <a:r>
              <a:rPr lang="id-ID" sz="2700" dirty="0"/>
              <a:t>D</a:t>
            </a:r>
            <a:r>
              <a:rPr lang="en-ID" sz="2700" dirty="0" err="1"/>
              <a:t>i</a:t>
            </a:r>
            <a:r>
              <a:rPr lang="en-ID" sz="2700" dirty="0"/>
              <a:t> </a:t>
            </a:r>
            <a:r>
              <a:rPr lang="en-ID" sz="2700" dirty="0" err="1"/>
              <a:t>lingkungan</a:t>
            </a:r>
            <a:r>
              <a:rPr lang="en-ID" sz="2700" dirty="0"/>
              <a:t> yang </a:t>
            </a:r>
            <a:r>
              <a:rPr lang="en-ID" sz="2700" dirty="0" err="1"/>
              <a:t>sudah</a:t>
            </a:r>
            <a:r>
              <a:rPr lang="en-ID" sz="2700" dirty="0"/>
              <a:t> </a:t>
            </a:r>
            <a:r>
              <a:rPr lang="en-ID" sz="2700" dirty="0" err="1"/>
              <a:t>memanfaatkan</a:t>
            </a:r>
            <a:r>
              <a:rPr lang="en-ID" sz="2700" dirty="0"/>
              <a:t> </a:t>
            </a:r>
            <a:r>
              <a:rPr lang="en-ID" sz="2700" dirty="0" err="1"/>
              <a:t>Teknologi</a:t>
            </a:r>
            <a:r>
              <a:rPr lang="en-ID" sz="2700" dirty="0"/>
              <a:t> </a:t>
            </a:r>
            <a:r>
              <a:rPr lang="en-ID" sz="2700" dirty="0" err="1"/>
              <a:t>Informasi</a:t>
            </a:r>
            <a:r>
              <a:rPr lang="en-ID" sz="2700" dirty="0"/>
              <a:t> (TI), tata </a:t>
            </a:r>
            <a:r>
              <a:rPr lang="en-ID" sz="2700" dirty="0" err="1"/>
              <a:t>kelola</a:t>
            </a:r>
            <a:r>
              <a:rPr lang="en-ID" sz="2700" dirty="0"/>
              <a:t> TI </a:t>
            </a:r>
            <a:r>
              <a:rPr lang="en-ID" sz="2700" dirty="0" err="1"/>
              <a:t>menjadi</a:t>
            </a:r>
            <a:r>
              <a:rPr lang="en-ID" sz="2700" dirty="0"/>
              <a:t> </a:t>
            </a:r>
            <a:r>
              <a:rPr lang="en-ID" sz="2700" dirty="0" err="1"/>
              <a:t>hal</a:t>
            </a:r>
            <a:r>
              <a:rPr lang="en-ID" sz="2700" dirty="0"/>
              <a:t> </a:t>
            </a:r>
            <a:r>
              <a:rPr lang="en-ID" sz="2700" dirty="0" err="1"/>
              <a:t>penting</a:t>
            </a:r>
            <a:r>
              <a:rPr lang="en-ID" sz="2700" dirty="0"/>
              <a:t> yang </a:t>
            </a:r>
            <a:r>
              <a:rPr lang="en-ID" sz="2700" dirty="0" err="1"/>
              <a:t>harus</a:t>
            </a:r>
            <a:r>
              <a:rPr lang="en-ID" sz="2700" dirty="0"/>
              <a:t> </a:t>
            </a:r>
            <a:r>
              <a:rPr lang="en-ID" sz="2700" dirty="0" err="1"/>
              <a:t>diperhatikan</a:t>
            </a:r>
            <a:r>
              <a:rPr lang="en-ID" sz="2700" dirty="0"/>
              <a:t>. Hal </a:t>
            </a:r>
            <a:r>
              <a:rPr lang="en-ID" sz="2700" dirty="0" err="1"/>
              <a:t>ini</a:t>
            </a:r>
            <a:r>
              <a:rPr lang="en-ID" sz="2700" dirty="0"/>
              <a:t> </a:t>
            </a:r>
            <a:r>
              <a:rPr lang="en-ID" sz="2700" dirty="0" err="1"/>
              <a:t>dikarenakan</a:t>
            </a:r>
            <a:r>
              <a:rPr lang="en-ID" sz="2700" dirty="0"/>
              <a:t> </a:t>
            </a:r>
            <a:r>
              <a:rPr lang="en-ID" sz="2700" dirty="0" err="1"/>
              <a:t>ekspektasi</a:t>
            </a:r>
            <a:r>
              <a:rPr lang="en-ID" sz="2700" dirty="0"/>
              <a:t> dan </a:t>
            </a:r>
            <a:r>
              <a:rPr lang="en-ID" sz="2700" dirty="0" err="1"/>
              <a:t>realitas</a:t>
            </a:r>
            <a:r>
              <a:rPr lang="en-ID" sz="2700" dirty="0"/>
              <a:t> </a:t>
            </a:r>
            <a:r>
              <a:rPr lang="en-ID" sz="2700" dirty="0" err="1"/>
              <a:t>seringkali</a:t>
            </a:r>
            <a:r>
              <a:rPr lang="en-ID" sz="2700" dirty="0"/>
              <a:t> </a:t>
            </a:r>
            <a:r>
              <a:rPr lang="en-ID" sz="2700" dirty="0" err="1"/>
              <a:t>tidak</a:t>
            </a:r>
            <a:r>
              <a:rPr lang="en-ID" sz="2700" dirty="0"/>
              <a:t> </a:t>
            </a:r>
            <a:r>
              <a:rPr lang="en-ID" sz="2700" dirty="0" err="1"/>
              <a:t>sesuai</a:t>
            </a:r>
            <a:r>
              <a:rPr lang="en-ID" sz="2700" dirty="0"/>
              <a:t>. </a:t>
            </a:r>
            <a:r>
              <a:rPr lang="en-ID" sz="2700" dirty="0" err="1"/>
              <a:t>Pihak</a:t>
            </a:r>
            <a:r>
              <a:rPr lang="en-ID" sz="2700" dirty="0"/>
              <a:t> shareholder </a:t>
            </a:r>
            <a:r>
              <a:rPr lang="en-ID" sz="2700" dirty="0" err="1"/>
              <a:t>perusahaan</a:t>
            </a:r>
            <a:r>
              <a:rPr lang="en-ID" sz="2700" dirty="0"/>
              <a:t> </a:t>
            </a:r>
            <a:r>
              <a:rPr lang="en-ID" sz="2700" dirty="0" err="1"/>
              <a:t>selalu</a:t>
            </a:r>
            <a:r>
              <a:rPr lang="en-ID" sz="2700" dirty="0"/>
              <a:t> </a:t>
            </a:r>
            <a:r>
              <a:rPr lang="en-ID" sz="2700" dirty="0" err="1"/>
              <a:t>berharap</a:t>
            </a:r>
            <a:r>
              <a:rPr lang="en-ID" sz="2700" dirty="0"/>
              <a:t> agar </a:t>
            </a:r>
            <a:r>
              <a:rPr lang="en-ID" sz="2700" dirty="0" err="1"/>
              <a:t>perusahaan</a:t>
            </a:r>
            <a:r>
              <a:rPr lang="en-ID" sz="2700" dirty="0"/>
              <a:t> </a:t>
            </a:r>
            <a:r>
              <a:rPr lang="en-ID" sz="2700" dirty="0" err="1"/>
              <a:t>dapat</a:t>
            </a:r>
            <a:r>
              <a:rPr lang="en-ID" sz="2700" dirty="0"/>
              <a:t> :</a:t>
            </a:r>
            <a:r>
              <a:rPr lang="en-ID" dirty="0"/>
              <a:t> </a:t>
            </a:r>
            <a:endParaRPr lang="en-ID" dirty="0"/>
          </a:p>
          <a:p>
            <a:pPr>
              <a:lnSpc>
                <a:spcPct val="115000"/>
              </a:lnSpc>
              <a:spcAft>
                <a:spcPts val="0"/>
              </a:spcAft>
            </a:pPr>
            <a:r>
              <a:rPr lang="en-ID" sz="2200" dirty="0" err="1"/>
              <a:t>Memberikan</a:t>
            </a:r>
            <a:r>
              <a:rPr lang="en-ID" sz="2200" dirty="0"/>
              <a:t> </a:t>
            </a:r>
            <a:r>
              <a:rPr lang="en-ID" sz="2200" dirty="0" err="1"/>
              <a:t>solusi</a:t>
            </a:r>
            <a:r>
              <a:rPr lang="en-ID" sz="2200" dirty="0"/>
              <a:t> TI </a:t>
            </a:r>
            <a:r>
              <a:rPr lang="en-ID" sz="2200" dirty="0" err="1"/>
              <a:t>dengan</a:t>
            </a:r>
            <a:r>
              <a:rPr lang="en-ID" sz="2200" dirty="0"/>
              <a:t> </a:t>
            </a:r>
            <a:r>
              <a:rPr lang="en-ID" sz="2200" dirty="0" err="1"/>
              <a:t>kualitas</a:t>
            </a:r>
            <a:r>
              <a:rPr lang="en-ID" sz="2200" dirty="0"/>
              <a:t> yang </a:t>
            </a:r>
            <a:r>
              <a:rPr lang="en-ID" sz="2200" dirty="0" err="1"/>
              <a:t>bagus</a:t>
            </a:r>
            <a:r>
              <a:rPr lang="en-ID" sz="2200" dirty="0"/>
              <a:t>, </a:t>
            </a:r>
            <a:r>
              <a:rPr lang="en-ID" sz="2200" dirty="0" err="1"/>
              <a:t>tepat</a:t>
            </a:r>
            <a:r>
              <a:rPr lang="en-ID" sz="2200" dirty="0"/>
              <a:t> </a:t>
            </a:r>
            <a:r>
              <a:rPr lang="en-ID" sz="2200" dirty="0" err="1"/>
              <a:t>waktu</a:t>
            </a:r>
            <a:r>
              <a:rPr lang="en-ID" sz="2200" dirty="0"/>
              <a:t>, dan </a:t>
            </a:r>
            <a:r>
              <a:rPr lang="en-ID" sz="2200" dirty="0" err="1"/>
              <a:t>sesuai</a:t>
            </a:r>
            <a:r>
              <a:rPr lang="en-ID" sz="2200" dirty="0"/>
              <a:t> </a:t>
            </a:r>
            <a:r>
              <a:rPr lang="en-ID" sz="2200" dirty="0" err="1"/>
              <a:t>dengan</a:t>
            </a:r>
            <a:r>
              <a:rPr lang="en-ID" sz="2200" dirty="0"/>
              <a:t> </a:t>
            </a:r>
            <a:r>
              <a:rPr lang="en-ID" sz="2200" dirty="0" err="1"/>
              <a:t>anggaran</a:t>
            </a:r>
            <a:r>
              <a:rPr lang="en-ID" sz="2200" dirty="0"/>
              <a:t>. </a:t>
            </a:r>
            <a:endParaRPr lang="en-ID" sz="2200" dirty="0"/>
          </a:p>
          <a:p>
            <a:pPr>
              <a:lnSpc>
                <a:spcPct val="115000"/>
              </a:lnSpc>
              <a:spcAft>
                <a:spcPts val="0"/>
              </a:spcAft>
            </a:pPr>
            <a:r>
              <a:rPr lang="en-ID" sz="2200" dirty="0" err="1"/>
              <a:t>Menguasai</a:t>
            </a:r>
            <a:r>
              <a:rPr lang="en-ID" sz="2200" dirty="0"/>
              <a:t> dan </a:t>
            </a:r>
            <a:r>
              <a:rPr lang="en-ID" sz="2200" dirty="0" err="1"/>
              <a:t>menggunakan</a:t>
            </a:r>
            <a:r>
              <a:rPr lang="en-ID" sz="2200" dirty="0"/>
              <a:t> TI </a:t>
            </a:r>
            <a:r>
              <a:rPr lang="en-ID" sz="2200" dirty="0" err="1"/>
              <a:t>untuk</a:t>
            </a:r>
            <a:r>
              <a:rPr lang="en-ID" sz="2200" dirty="0"/>
              <a:t> </a:t>
            </a:r>
            <a:r>
              <a:rPr lang="en-ID" sz="2200" dirty="0" err="1"/>
              <a:t>mendatangkan</a:t>
            </a:r>
            <a:r>
              <a:rPr lang="en-ID" sz="2200" dirty="0"/>
              <a:t> </a:t>
            </a:r>
            <a:r>
              <a:rPr lang="en-ID" sz="2200" dirty="0" err="1"/>
              <a:t>keuntungan</a:t>
            </a:r>
            <a:r>
              <a:rPr lang="en-ID" sz="2200" dirty="0"/>
              <a:t>. </a:t>
            </a:r>
            <a:endParaRPr lang="en-ID" sz="2200" dirty="0"/>
          </a:p>
          <a:p>
            <a:pPr>
              <a:lnSpc>
                <a:spcPct val="115000"/>
              </a:lnSpc>
              <a:spcAft>
                <a:spcPts val="0"/>
              </a:spcAft>
            </a:pPr>
            <a:r>
              <a:rPr lang="en-ID" sz="2200" dirty="0" err="1"/>
              <a:t>Menerapkan</a:t>
            </a:r>
            <a:r>
              <a:rPr lang="en-ID" sz="2200" dirty="0"/>
              <a:t> TI </a:t>
            </a:r>
            <a:r>
              <a:rPr lang="en-ID" sz="2200" dirty="0" err="1"/>
              <a:t>untuk</a:t>
            </a:r>
            <a:r>
              <a:rPr lang="en-ID" sz="2200" dirty="0"/>
              <a:t> </a:t>
            </a:r>
            <a:r>
              <a:rPr lang="en-ID" sz="2200" dirty="0" err="1"/>
              <a:t>meningkatkan</a:t>
            </a:r>
            <a:r>
              <a:rPr lang="en-ID" sz="2200" dirty="0"/>
              <a:t> </a:t>
            </a:r>
            <a:r>
              <a:rPr lang="en-ID" sz="2200" dirty="0" err="1"/>
              <a:t>efisiensi</a:t>
            </a:r>
            <a:r>
              <a:rPr lang="en-ID" sz="2200" dirty="0"/>
              <a:t> dan </a:t>
            </a:r>
            <a:r>
              <a:rPr lang="en-ID" sz="2200" dirty="0" err="1"/>
              <a:t>produktifitas</a:t>
            </a:r>
            <a:r>
              <a:rPr lang="en-ID" sz="2200" dirty="0"/>
              <a:t> </a:t>
            </a:r>
            <a:r>
              <a:rPr lang="en-ID" sz="2200" dirty="0" err="1"/>
              <a:t>sambil</a:t>
            </a:r>
            <a:r>
              <a:rPr lang="en-ID" sz="2200" dirty="0"/>
              <a:t> </a:t>
            </a:r>
            <a:r>
              <a:rPr lang="en-ID" sz="2200" dirty="0" err="1"/>
              <a:t>menangani</a:t>
            </a:r>
            <a:r>
              <a:rPr lang="en-ID" sz="2200" dirty="0"/>
              <a:t> </a:t>
            </a:r>
            <a:r>
              <a:rPr lang="en-ID" sz="2200" dirty="0" err="1"/>
              <a:t>risiko</a:t>
            </a:r>
            <a:r>
              <a:rPr lang="en-ID" sz="2200" dirty="0"/>
              <a:t> TI.</a:t>
            </a:r>
            <a:r>
              <a:rPr lang="en-ID" dirty="0"/>
              <a:t> </a:t>
            </a:r>
            <a:endParaRPr lang="en-ID" dirty="0"/>
          </a:p>
          <a:p>
            <a:endParaRPr lang="en-ID" dirty="0"/>
          </a:p>
          <a:p>
            <a:endParaRPr lang="en-ID"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Prinsip Tata Kelola TI</a:t>
            </a:r>
            <a:endParaRPr lang="en-ID" dirty="0"/>
          </a:p>
        </p:txBody>
      </p:sp>
      <p:sp>
        <p:nvSpPr>
          <p:cNvPr id="3" name="Content Placeholder 2"/>
          <p:cNvSpPr>
            <a:spLocks noGrp="1"/>
          </p:cNvSpPr>
          <p:nvPr>
            <p:ph idx="1"/>
          </p:nvPr>
        </p:nvSpPr>
        <p:spPr/>
        <p:txBody>
          <a:bodyPr/>
          <a:lstStyle/>
          <a:p>
            <a:r>
              <a:rPr lang="en-US" sz="2400" b="1" dirty="0">
                <a:latin typeface="Gill Sans MT" panose="020B0502020104020203" pitchFamily="34" charset="0"/>
              </a:rPr>
              <a:t>TI </a:t>
            </a:r>
            <a:r>
              <a:rPr lang="en-US" sz="2400" dirty="0" err="1">
                <a:latin typeface="Gill Sans MT" panose="020B0502020104020203" pitchFamily="34" charset="0"/>
              </a:rPr>
              <a:t>seharusnya</a:t>
            </a:r>
            <a:r>
              <a:rPr lang="en-US" sz="2400" dirty="0">
                <a:latin typeface="Gill Sans MT" panose="020B0502020104020203" pitchFamily="34" charset="0"/>
              </a:rPr>
              <a:t> </a:t>
            </a:r>
            <a:r>
              <a:rPr lang="en-US" sz="2400" dirty="0" err="1">
                <a:latin typeface="Gill Sans MT" panose="020B0502020104020203" pitchFamily="34" charset="0"/>
              </a:rPr>
              <a:t>diadakan</a:t>
            </a:r>
            <a:r>
              <a:rPr lang="en-US" sz="2400" dirty="0">
                <a:latin typeface="Gill Sans MT" panose="020B0502020104020203" pitchFamily="34" charset="0"/>
              </a:rPr>
              <a:t>, </a:t>
            </a:r>
            <a:r>
              <a:rPr lang="en-US" sz="2400" dirty="0" err="1">
                <a:latin typeface="Gill Sans MT" panose="020B0502020104020203" pitchFamily="34" charset="0"/>
              </a:rPr>
              <a:t>dioperasionalkan</a:t>
            </a:r>
            <a:r>
              <a:rPr lang="en-US" sz="2400" dirty="0">
                <a:latin typeface="Gill Sans MT" panose="020B0502020104020203" pitchFamily="34" charset="0"/>
              </a:rPr>
              <a:t> &amp; </a:t>
            </a:r>
            <a:r>
              <a:rPr lang="en-US" sz="2400" dirty="0" err="1">
                <a:latin typeface="Gill Sans MT" panose="020B0502020104020203" pitchFamily="34" charset="0"/>
              </a:rPr>
              <a:t>dikembangkan</a:t>
            </a:r>
            <a:r>
              <a:rPr lang="en-US" sz="2400" dirty="0">
                <a:latin typeface="Gill Sans MT" panose="020B0502020104020203" pitchFamily="34" charset="0"/>
              </a:rPr>
              <a:t> </a:t>
            </a:r>
            <a:r>
              <a:rPr lang="en-US" sz="2400" dirty="0" err="1">
                <a:latin typeface="Gill Sans MT" panose="020B0502020104020203" pitchFamily="34" charset="0"/>
              </a:rPr>
              <a:t>untuk</a:t>
            </a:r>
            <a:r>
              <a:rPr lang="en-US" sz="2400" dirty="0">
                <a:latin typeface="Gill Sans MT" panose="020B0502020104020203" pitchFamily="34" charset="0"/>
              </a:rPr>
              <a:t> </a:t>
            </a:r>
            <a:r>
              <a:rPr lang="en-US" sz="2400" b="1" dirty="0" err="1">
                <a:latin typeface="Gill Sans MT" panose="020B0502020104020203" pitchFamily="34" charset="0"/>
              </a:rPr>
              <a:t>mendukung</a:t>
            </a:r>
            <a:r>
              <a:rPr lang="en-US" sz="2400" b="1" dirty="0">
                <a:latin typeface="Gill Sans MT" panose="020B0502020104020203" pitchFamily="34" charset="0"/>
              </a:rPr>
              <a:t> </a:t>
            </a:r>
            <a:r>
              <a:rPr lang="en-US" sz="2400" b="1" dirty="0" err="1">
                <a:latin typeface="Gill Sans MT" panose="020B0502020104020203" pitchFamily="34" charset="0"/>
              </a:rPr>
              <a:t>Bisnis</a:t>
            </a:r>
            <a:r>
              <a:rPr lang="en-US" sz="2400" dirty="0">
                <a:latin typeface="Gill Sans MT" panose="020B0502020104020203" pitchFamily="34" charset="0"/>
              </a:rPr>
              <a:t>.</a:t>
            </a:r>
            <a:endParaRPr lang="en-US" sz="2400" dirty="0">
              <a:latin typeface="Gill Sans MT" panose="020B0502020104020203" pitchFamily="34" charset="0"/>
            </a:endParaRPr>
          </a:p>
          <a:p>
            <a:r>
              <a:rPr lang="en-US" sz="2400" b="1" dirty="0" err="1">
                <a:latin typeface="Gill Sans MT" panose="020B0502020104020203" pitchFamily="34" charset="0"/>
              </a:rPr>
              <a:t>Manajemen</a:t>
            </a:r>
            <a:r>
              <a:rPr lang="en-US" sz="2400" b="1" dirty="0">
                <a:latin typeface="Gill Sans MT" panose="020B0502020104020203" pitchFamily="34" charset="0"/>
              </a:rPr>
              <a:t> TI </a:t>
            </a:r>
            <a:r>
              <a:rPr lang="en-US" sz="2400" dirty="0" err="1">
                <a:latin typeface="Gill Sans MT" panose="020B0502020104020203" pitchFamily="34" charset="0"/>
              </a:rPr>
              <a:t>harus</a:t>
            </a:r>
            <a:r>
              <a:rPr lang="en-US" sz="2400" dirty="0">
                <a:latin typeface="Gill Sans MT" panose="020B0502020104020203" pitchFamily="34" charset="0"/>
              </a:rPr>
              <a:t> </a:t>
            </a:r>
            <a:r>
              <a:rPr lang="en-US" sz="2400" dirty="0" err="1">
                <a:latin typeface="Gill Sans MT" panose="020B0502020104020203" pitchFamily="34" charset="0"/>
              </a:rPr>
              <a:t>menjadi</a:t>
            </a:r>
            <a:r>
              <a:rPr lang="en-US" sz="2400" dirty="0">
                <a:latin typeface="Gill Sans MT" panose="020B0502020104020203" pitchFamily="34" charset="0"/>
              </a:rPr>
              <a:t> </a:t>
            </a:r>
            <a:r>
              <a:rPr lang="en-US" sz="2400" dirty="0" err="1">
                <a:latin typeface="Gill Sans MT" panose="020B0502020104020203" pitchFamily="34" charset="0"/>
              </a:rPr>
              <a:t>bagian</a:t>
            </a:r>
            <a:r>
              <a:rPr lang="en-US" sz="2400" dirty="0">
                <a:latin typeface="Gill Sans MT" panose="020B0502020104020203" pitchFamily="34" charset="0"/>
              </a:rPr>
              <a:t> </a:t>
            </a:r>
            <a:r>
              <a:rPr lang="en-US" sz="2400" dirty="0" err="1">
                <a:latin typeface="Gill Sans MT" panose="020B0502020104020203" pitchFamily="34" charset="0"/>
              </a:rPr>
              <a:t>dalam</a:t>
            </a:r>
            <a:r>
              <a:rPr lang="en-US" sz="2400" dirty="0">
                <a:latin typeface="Gill Sans MT" panose="020B0502020104020203" pitchFamily="34" charset="0"/>
              </a:rPr>
              <a:t> </a:t>
            </a:r>
            <a:r>
              <a:rPr lang="en-US" sz="2400" b="1" dirty="0">
                <a:latin typeface="Gill Sans MT" panose="020B0502020104020203" pitchFamily="34" charset="0"/>
              </a:rPr>
              <a:t>tata-</a:t>
            </a:r>
            <a:r>
              <a:rPr lang="en-US" sz="2400" b="1" dirty="0" err="1">
                <a:latin typeface="Gill Sans MT" panose="020B0502020104020203" pitchFamily="34" charset="0"/>
              </a:rPr>
              <a:t>kelola</a:t>
            </a:r>
            <a:r>
              <a:rPr lang="en-US" sz="2400" b="1" dirty="0">
                <a:latin typeface="Gill Sans MT" panose="020B0502020104020203" pitchFamily="34" charset="0"/>
              </a:rPr>
              <a:t> </a:t>
            </a:r>
            <a:r>
              <a:rPr lang="en-US" sz="2400" b="1" dirty="0" err="1">
                <a:latin typeface="Gill Sans MT" panose="020B0502020104020203" pitchFamily="34" charset="0"/>
              </a:rPr>
              <a:t>perusahaan</a:t>
            </a:r>
            <a:r>
              <a:rPr lang="en-US" sz="2400" b="1" dirty="0">
                <a:latin typeface="Gill Sans MT" panose="020B0502020104020203" pitchFamily="34" charset="0"/>
              </a:rPr>
              <a:t>.</a:t>
            </a:r>
            <a:endParaRPr lang="en-US" sz="2400" b="1" dirty="0">
              <a:latin typeface="Gill Sans MT" panose="020B0502020104020203" pitchFamily="34" charset="0"/>
            </a:endParaRPr>
          </a:p>
          <a:p>
            <a:r>
              <a:rPr lang="en-US" sz="2400" b="1" dirty="0">
                <a:latin typeface="Gill Sans MT" panose="020B0502020104020203" pitchFamily="34" charset="0"/>
              </a:rPr>
              <a:t>Tata </a:t>
            </a:r>
            <a:r>
              <a:rPr lang="en-US" sz="2400" b="1" dirty="0" err="1">
                <a:latin typeface="Gill Sans MT" panose="020B0502020104020203" pitchFamily="34" charset="0"/>
              </a:rPr>
              <a:t>kelola</a:t>
            </a:r>
            <a:r>
              <a:rPr lang="en-US" sz="2400" b="1" dirty="0">
                <a:latin typeface="Gill Sans MT" panose="020B0502020104020203" pitchFamily="34" charset="0"/>
              </a:rPr>
              <a:t> TI </a:t>
            </a:r>
            <a:r>
              <a:rPr lang="en-US" sz="2400" dirty="0" err="1">
                <a:latin typeface="Gill Sans MT" panose="020B0502020104020203" pitchFamily="34" charset="0"/>
              </a:rPr>
              <a:t>melibatkan</a:t>
            </a:r>
            <a:r>
              <a:rPr lang="en-US" sz="2400" dirty="0">
                <a:latin typeface="Gill Sans MT" panose="020B0502020104020203" pitchFamily="34" charset="0"/>
              </a:rPr>
              <a:t> </a:t>
            </a:r>
            <a:r>
              <a:rPr lang="en-US" sz="2400" b="1" dirty="0" err="1">
                <a:latin typeface="Gill Sans MT" panose="020B0502020104020203" pitchFamily="34" charset="0"/>
              </a:rPr>
              <a:t>semua</a:t>
            </a:r>
            <a:r>
              <a:rPr lang="en-US" sz="2400" b="1" dirty="0">
                <a:latin typeface="Gill Sans MT" panose="020B0502020104020203" pitchFamily="34" charset="0"/>
              </a:rPr>
              <a:t> level </a:t>
            </a:r>
            <a:r>
              <a:rPr lang="en-US" sz="2400" b="1" dirty="0" err="1">
                <a:latin typeface="Gill Sans MT" panose="020B0502020104020203" pitchFamily="34" charset="0"/>
              </a:rPr>
              <a:t>manajemen</a:t>
            </a:r>
            <a:r>
              <a:rPr lang="en-US" sz="2400" b="1" dirty="0">
                <a:latin typeface="Gill Sans MT" panose="020B0502020104020203" pitchFamily="34" charset="0"/>
              </a:rPr>
              <a:t> </a:t>
            </a:r>
            <a:r>
              <a:rPr lang="en-US" sz="2400" dirty="0">
                <a:latin typeface="Gill Sans MT" panose="020B0502020104020203" pitchFamily="34" charset="0"/>
              </a:rPr>
              <a:t> (</a:t>
            </a:r>
            <a:r>
              <a:rPr lang="en-US" sz="2400" dirty="0" err="1">
                <a:latin typeface="Gill Sans MT" panose="020B0502020104020203" pitchFamily="34" charset="0"/>
              </a:rPr>
              <a:t>bukan</a:t>
            </a:r>
            <a:r>
              <a:rPr lang="en-US" sz="2400" dirty="0">
                <a:latin typeface="Gill Sans MT" panose="020B0502020104020203" pitchFamily="34" charset="0"/>
              </a:rPr>
              <a:t> </a:t>
            </a:r>
            <a:r>
              <a:rPr lang="en-US" sz="2400" dirty="0" err="1">
                <a:latin typeface="Gill Sans MT" panose="020B0502020104020203" pitchFamily="34" charset="0"/>
              </a:rPr>
              <a:t>hanya</a:t>
            </a:r>
            <a:r>
              <a:rPr lang="en-US" sz="2400" dirty="0">
                <a:latin typeface="Gill Sans MT" panose="020B0502020104020203" pitchFamily="34" charset="0"/>
              </a:rPr>
              <a:t> </a:t>
            </a:r>
            <a:r>
              <a:rPr lang="en-US" sz="2400" dirty="0" err="1">
                <a:latin typeface="Gill Sans MT" panose="020B0502020104020203" pitchFamily="34" charset="0"/>
              </a:rPr>
              <a:t>departemen</a:t>
            </a:r>
            <a:r>
              <a:rPr lang="en-US" sz="2400" dirty="0">
                <a:latin typeface="Gill Sans MT" panose="020B0502020104020203" pitchFamily="34" charset="0"/>
              </a:rPr>
              <a:t> TI)</a:t>
            </a:r>
            <a:endParaRPr lang="en-US" sz="2400" b="1" dirty="0">
              <a:latin typeface="Gill Sans MT" panose="020B0502020104020203" pitchFamily="34" charset="0"/>
            </a:endParaRPr>
          </a:p>
          <a:p>
            <a:r>
              <a:rPr lang="en-US" sz="2400" dirty="0">
                <a:latin typeface="Gill Sans MT" panose="020B0502020104020203" pitchFamily="34" charset="0"/>
              </a:rPr>
              <a:t>TI </a:t>
            </a:r>
            <a:r>
              <a:rPr lang="en-US" sz="2400" dirty="0" err="1">
                <a:latin typeface="Gill Sans MT" panose="020B0502020104020203" pitchFamily="34" charset="0"/>
              </a:rPr>
              <a:t>seharusnya</a:t>
            </a:r>
            <a:r>
              <a:rPr lang="en-US" sz="2400" dirty="0">
                <a:latin typeface="Gill Sans MT" panose="020B0502020104020203" pitchFamily="34" charset="0"/>
              </a:rPr>
              <a:t> </a:t>
            </a:r>
            <a:r>
              <a:rPr lang="en-US" sz="2400" dirty="0" err="1">
                <a:latin typeface="Gill Sans MT" panose="020B0502020104020203" pitchFamily="34" charset="0"/>
              </a:rPr>
              <a:t>menjadi</a:t>
            </a:r>
            <a:r>
              <a:rPr lang="en-US" sz="2400" dirty="0">
                <a:latin typeface="Gill Sans MT" panose="020B0502020104020203" pitchFamily="34" charset="0"/>
              </a:rPr>
              <a:t> </a:t>
            </a:r>
            <a:r>
              <a:rPr lang="en-US" sz="2400" b="1" dirty="0" err="1">
                <a:latin typeface="Gill Sans MT" panose="020B0502020104020203" pitchFamily="34" charset="0"/>
              </a:rPr>
              <a:t>aset</a:t>
            </a:r>
            <a:r>
              <a:rPr lang="en-US" sz="2400" b="1" dirty="0">
                <a:latin typeface="Gill Sans MT" panose="020B0502020104020203" pitchFamily="34" charset="0"/>
              </a:rPr>
              <a:t> </a:t>
            </a:r>
            <a:r>
              <a:rPr lang="en-US" sz="2400" b="1" dirty="0" err="1">
                <a:latin typeface="Gill Sans MT" panose="020B0502020104020203" pitchFamily="34" charset="0"/>
              </a:rPr>
              <a:t>strategis</a:t>
            </a:r>
            <a:r>
              <a:rPr lang="en-US" sz="2400" b="1" dirty="0">
                <a:latin typeface="Gill Sans MT" panose="020B0502020104020203" pitchFamily="34" charset="0"/>
              </a:rPr>
              <a:t>, </a:t>
            </a:r>
            <a:r>
              <a:rPr lang="en-US" sz="2400" dirty="0" err="1">
                <a:latin typeface="Gill Sans MT" panose="020B0502020104020203" pitchFamily="34" charset="0"/>
              </a:rPr>
              <a:t>bukan</a:t>
            </a:r>
            <a:r>
              <a:rPr lang="en-US" sz="2400" dirty="0">
                <a:latin typeface="Gill Sans MT" panose="020B0502020104020203" pitchFamily="34" charset="0"/>
              </a:rPr>
              <a:t> </a:t>
            </a:r>
            <a:r>
              <a:rPr lang="en-US" sz="2400" dirty="0" err="1">
                <a:latin typeface="Gill Sans MT" panose="020B0502020104020203" pitchFamily="34" charset="0"/>
              </a:rPr>
              <a:t>sekedar</a:t>
            </a:r>
            <a:r>
              <a:rPr lang="en-US" sz="2400" dirty="0">
                <a:latin typeface="Gill Sans MT" panose="020B0502020104020203" pitchFamily="34" charset="0"/>
              </a:rPr>
              <a:t> pos </a:t>
            </a:r>
            <a:r>
              <a:rPr lang="en-US" sz="2400" dirty="0" err="1">
                <a:latin typeface="Gill Sans MT" panose="020B0502020104020203" pitchFamily="34" charset="0"/>
              </a:rPr>
              <a:t>pengeluaran</a:t>
            </a:r>
            <a:r>
              <a:rPr lang="en-US" sz="2400" dirty="0">
                <a:latin typeface="Gill Sans MT" panose="020B0502020104020203" pitchFamily="34" charset="0"/>
              </a:rPr>
              <a:t> </a:t>
            </a:r>
            <a:r>
              <a:rPr lang="en-US" sz="2400" dirty="0" err="1">
                <a:latin typeface="Gill Sans MT" panose="020B0502020104020203" pitchFamily="34" charset="0"/>
              </a:rPr>
              <a:t>perusahaan</a:t>
            </a:r>
            <a:r>
              <a:rPr lang="en-US" sz="2400" dirty="0">
                <a:latin typeface="Gill Sans MT" panose="020B0502020104020203" pitchFamily="34" charset="0"/>
              </a:rPr>
              <a:t>:</a:t>
            </a:r>
            <a:endParaRPr lang="en-US" sz="2400" dirty="0">
              <a:latin typeface="Gill Sans MT" panose="020B0502020104020203" pitchFamily="34" charset="0"/>
            </a:endParaRPr>
          </a:p>
          <a:p>
            <a:pPr lvl="1">
              <a:buFontTx/>
              <a:buChar char="-"/>
            </a:pPr>
            <a:r>
              <a:rPr lang="en-US" sz="2400" b="1" dirty="0" err="1">
                <a:latin typeface="Gill Sans MT" panose="020B0502020104020203" pitchFamily="34" charset="0"/>
              </a:rPr>
              <a:t>Mendukung</a:t>
            </a:r>
            <a:r>
              <a:rPr lang="en-US" sz="2400" b="1" dirty="0">
                <a:latin typeface="Gill Sans MT" panose="020B0502020104020203" pitchFamily="34" charset="0"/>
              </a:rPr>
              <a:t> (</a:t>
            </a:r>
            <a:r>
              <a:rPr lang="en-US" sz="2400" b="1" dirty="0" err="1">
                <a:latin typeface="Gill Sans MT" panose="020B0502020104020203" pitchFamily="34" charset="0"/>
              </a:rPr>
              <a:t>menjadi</a:t>
            </a:r>
            <a:r>
              <a:rPr lang="en-US" sz="2400" b="1" dirty="0">
                <a:latin typeface="Gill Sans MT" panose="020B0502020104020203" pitchFamily="34" charset="0"/>
              </a:rPr>
              <a:t> </a:t>
            </a:r>
            <a:r>
              <a:rPr lang="en-US" sz="2400" b="1" dirty="0" err="1">
                <a:latin typeface="Gill Sans MT" panose="020B0502020104020203" pitchFamily="34" charset="0"/>
              </a:rPr>
              <a:t>bagian</a:t>
            </a:r>
            <a:r>
              <a:rPr lang="en-US" sz="2400" b="1" dirty="0">
                <a:latin typeface="Gill Sans MT" panose="020B0502020104020203" pitchFamily="34" charset="0"/>
              </a:rPr>
              <a:t> </a:t>
            </a:r>
            <a:r>
              <a:rPr lang="en-US" sz="2400" b="1" dirty="0" err="1">
                <a:latin typeface="Gill Sans MT" panose="020B0502020104020203" pitchFamily="34" charset="0"/>
              </a:rPr>
              <a:t>dari</a:t>
            </a:r>
            <a:r>
              <a:rPr lang="en-US" sz="2400" b="1" dirty="0">
                <a:latin typeface="Gill Sans MT" panose="020B0502020104020203" pitchFamily="34" charset="0"/>
              </a:rPr>
              <a:t>) strategi </a:t>
            </a:r>
            <a:r>
              <a:rPr lang="en-US" sz="2400" b="1" dirty="0" err="1">
                <a:latin typeface="Gill Sans MT" panose="020B0502020104020203" pitchFamily="34" charset="0"/>
              </a:rPr>
              <a:t>perusahaan</a:t>
            </a:r>
            <a:r>
              <a:rPr lang="en-US" sz="2400" dirty="0">
                <a:latin typeface="Gill Sans MT" panose="020B0502020104020203" pitchFamily="34" charset="0"/>
              </a:rPr>
              <a:t> </a:t>
            </a:r>
            <a:r>
              <a:rPr lang="en-US" sz="2400" dirty="0" err="1">
                <a:latin typeface="Gill Sans MT" panose="020B0502020104020203" pitchFamily="34" charset="0"/>
              </a:rPr>
              <a:t>mencapai</a:t>
            </a:r>
            <a:r>
              <a:rPr lang="en-US" sz="2400" dirty="0">
                <a:latin typeface="Gill Sans MT" panose="020B0502020104020203" pitchFamily="34" charset="0"/>
              </a:rPr>
              <a:t> </a:t>
            </a:r>
            <a:r>
              <a:rPr lang="en-US" sz="2400" dirty="0" err="1">
                <a:latin typeface="Gill Sans MT" panose="020B0502020104020203" pitchFamily="34" charset="0"/>
              </a:rPr>
              <a:t>tujuan</a:t>
            </a:r>
            <a:r>
              <a:rPr lang="en-US" sz="2400" dirty="0">
                <a:latin typeface="Gill Sans MT" panose="020B0502020104020203" pitchFamily="34" charset="0"/>
              </a:rPr>
              <a:t> </a:t>
            </a:r>
            <a:r>
              <a:rPr lang="en-US" sz="2400" dirty="0" err="1">
                <a:latin typeface="Gill Sans MT" panose="020B0502020104020203" pitchFamily="34" charset="0"/>
              </a:rPr>
              <a:t>perusahaan</a:t>
            </a:r>
            <a:endParaRPr lang="en-US" sz="2400" dirty="0">
              <a:latin typeface="Gill Sans MT" panose="020B0502020104020203" pitchFamily="34" charset="0"/>
            </a:endParaRPr>
          </a:p>
          <a:p>
            <a:pPr lvl="1">
              <a:buFontTx/>
              <a:buChar char="-"/>
            </a:pPr>
            <a:r>
              <a:rPr lang="en-US" sz="2400" dirty="0" err="1">
                <a:latin typeface="Gill Sans MT" panose="020B0502020104020203" pitchFamily="34" charset="0"/>
              </a:rPr>
              <a:t>menjadi</a:t>
            </a:r>
            <a:r>
              <a:rPr lang="en-US" sz="2400" dirty="0">
                <a:latin typeface="Gill Sans MT" panose="020B0502020104020203" pitchFamily="34" charset="0"/>
              </a:rPr>
              <a:t> </a:t>
            </a:r>
            <a:r>
              <a:rPr lang="en-US" sz="2400" dirty="0" err="1">
                <a:latin typeface="Gill Sans MT" panose="020B0502020104020203" pitchFamily="34" charset="0"/>
              </a:rPr>
              <a:t>kelebihan</a:t>
            </a:r>
            <a:r>
              <a:rPr lang="en-US" sz="2400" dirty="0">
                <a:latin typeface="Gill Sans MT" panose="020B0502020104020203" pitchFamily="34" charset="0"/>
              </a:rPr>
              <a:t> </a:t>
            </a:r>
            <a:r>
              <a:rPr lang="en-US" sz="2400" dirty="0" err="1">
                <a:latin typeface="Gill Sans MT" panose="020B0502020104020203" pitchFamily="34" charset="0"/>
              </a:rPr>
              <a:t>kompetitif</a:t>
            </a:r>
            <a:r>
              <a:rPr lang="en-US" sz="2400" dirty="0">
                <a:latin typeface="Gill Sans MT" panose="020B0502020104020203" pitchFamily="34" charset="0"/>
              </a:rPr>
              <a:t> </a:t>
            </a:r>
            <a:r>
              <a:rPr lang="en-US" sz="2400" dirty="0" err="1">
                <a:latin typeface="Gill Sans MT" panose="020B0502020104020203" pitchFamily="34" charset="0"/>
              </a:rPr>
              <a:t>perusahaan</a:t>
            </a:r>
            <a:r>
              <a:rPr lang="en-US" sz="2400" dirty="0">
                <a:latin typeface="Gill Sans MT" panose="020B0502020104020203" pitchFamily="34" charset="0"/>
              </a:rPr>
              <a:t> (</a:t>
            </a:r>
            <a:r>
              <a:rPr lang="en-US" sz="2400" b="1" i="1" dirty="0">
                <a:latin typeface="Gill Sans MT" panose="020B0502020104020203" pitchFamily="34" charset="0"/>
              </a:rPr>
              <a:t>competitive advantage</a:t>
            </a:r>
            <a:r>
              <a:rPr lang="en-US" sz="2400" dirty="0">
                <a:latin typeface="Gill Sans MT" panose="020B0502020104020203" pitchFamily="34" charset="0"/>
              </a:rPr>
              <a:t>) </a:t>
            </a:r>
            <a:r>
              <a:rPr lang="en-US" sz="2400" dirty="0" err="1">
                <a:latin typeface="Gill Sans MT" panose="020B0502020104020203" pitchFamily="34" charset="0"/>
              </a:rPr>
              <a:t>dari</a:t>
            </a:r>
            <a:r>
              <a:rPr lang="en-US" sz="2400" dirty="0">
                <a:latin typeface="Gill Sans MT" panose="020B0502020104020203" pitchFamily="34" charset="0"/>
              </a:rPr>
              <a:t> </a:t>
            </a:r>
            <a:r>
              <a:rPr lang="en-US" sz="2400" dirty="0" err="1">
                <a:latin typeface="Gill Sans MT" panose="020B0502020104020203" pitchFamily="34" charset="0"/>
              </a:rPr>
              <a:t>kompetitor</a:t>
            </a:r>
            <a:r>
              <a:rPr lang="en-US" sz="2400" dirty="0">
                <a:latin typeface="Gill Sans MT" panose="020B0502020104020203" pitchFamily="34" charset="0"/>
              </a:rPr>
              <a:t> </a:t>
            </a:r>
            <a:r>
              <a:rPr lang="en-US" sz="2400" dirty="0" err="1">
                <a:latin typeface="Gill Sans MT" panose="020B0502020104020203" pitchFamily="34" charset="0"/>
              </a:rPr>
              <a:t>lainnya</a:t>
            </a:r>
            <a:r>
              <a:rPr lang="en-US" sz="2400" dirty="0">
                <a:latin typeface="Gill Sans MT" panose="020B0502020104020203" pitchFamily="34" charset="0"/>
              </a:rPr>
              <a:t>. </a:t>
            </a:r>
            <a:endParaRPr lang="en-US" sz="2400" dirty="0">
              <a:latin typeface="Gill Sans MT" panose="020B0502020104020203" pitchFamily="34" charset="0"/>
            </a:endParaRPr>
          </a:p>
          <a:p>
            <a:pPr marL="0" indent="0">
              <a:buNone/>
            </a:pPr>
            <a:endParaRPr lang="en-US" sz="2400" dirty="0">
              <a:latin typeface="Gill Sans MT" panose="020B0502020104020203" pitchFamily="34" charset="0"/>
            </a:endParaRPr>
          </a:p>
          <a:p>
            <a:endParaRPr lang="en-ID"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D"/>
          </a:p>
        </p:txBody>
      </p:sp>
      <p:sp>
        <p:nvSpPr>
          <p:cNvPr id="3" name="Content Placeholder 2"/>
          <p:cNvSpPr>
            <a:spLocks noGrp="1"/>
          </p:cNvSpPr>
          <p:nvPr>
            <p:ph idx="1"/>
          </p:nvPr>
        </p:nvSpPr>
        <p:spPr/>
        <p:txBody>
          <a:bodyPr/>
          <a:lstStyle/>
          <a:p>
            <a:endParaRPr lang="en-ID"/>
          </a:p>
        </p:txBody>
      </p:sp>
      <p:pic>
        <p:nvPicPr>
          <p:cNvPr id="5" name="Picture 4"/>
          <p:cNvPicPr>
            <a:picLocks noChangeAspect="1"/>
          </p:cNvPicPr>
          <p:nvPr/>
        </p:nvPicPr>
        <p:blipFill>
          <a:blip r:embed="rId1"/>
          <a:stretch>
            <a:fillRect/>
          </a:stretch>
        </p:blipFill>
        <p:spPr>
          <a:xfrm>
            <a:off x="808887" y="337706"/>
            <a:ext cx="10574226" cy="618258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693158" y="365125"/>
            <a:ext cx="6805684" cy="63357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id-ID" b="1" u="sng" dirty="0"/>
              <a:t>5 Fokus Area!</a:t>
            </a:r>
            <a:endParaRPr lang="en-ID" b="1" u="sng"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232" y="527949"/>
            <a:ext cx="4543567" cy="4319822"/>
          </a:xfrm>
        </p:spPr>
        <p:txBody>
          <a:bodyPr>
            <a:noAutofit/>
          </a:bodyPr>
          <a:lstStyle/>
          <a:p>
            <a:r>
              <a:rPr lang="fi-FI" altLang="en-US" sz="2400" dirty="0">
                <a:latin typeface="Gill Sans MT" panose="020B0502020104020203" pitchFamily="34" charset="0"/>
              </a:rPr>
              <a:t>Memastikan  adanya  hubungan  perencanaan organisasi  dan  TI  </a:t>
            </a:r>
            <a:r>
              <a:rPr lang="en-US" altLang="en-US" sz="2400" dirty="0" err="1">
                <a:latin typeface="Gill Sans MT" panose="020B0502020104020203" pitchFamily="34" charset="0"/>
              </a:rPr>
              <a:t>dengan</a:t>
            </a:r>
            <a:r>
              <a:rPr lang="en-US" altLang="en-US" sz="2400" dirty="0">
                <a:latin typeface="Gill Sans MT" panose="020B0502020104020203" pitchFamily="34" charset="0"/>
              </a:rPr>
              <a:t> </a:t>
            </a:r>
            <a:r>
              <a:rPr lang="en-US" altLang="en-US" sz="2400" dirty="0" err="1">
                <a:latin typeface="Gill Sans MT" panose="020B0502020104020203" pitchFamily="34" charset="0"/>
              </a:rPr>
              <a:t>cara</a:t>
            </a:r>
            <a:r>
              <a:rPr lang="en-US" altLang="en-US" sz="2400" dirty="0">
                <a:latin typeface="Gill Sans MT" panose="020B0502020104020203" pitchFamily="34" charset="0"/>
              </a:rPr>
              <a:t> </a:t>
            </a:r>
            <a:r>
              <a:rPr lang="en-US" altLang="en-US" sz="2400" dirty="0" err="1">
                <a:latin typeface="Gill Sans MT" panose="020B0502020104020203" pitchFamily="34" charset="0"/>
              </a:rPr>
              <a:t>menetapkan</a:t>
            </a:r>
            <a:r>
              <a:rPr lang="en-US" altLang="en-US" sz="2400" dirty="0">
                <a:latin typeface="Gill Sans MT" panose="020B0502020104020203" pitchFamily="34" charset="0"/>
              </a:rPr>
              <a:t>, </a:t>
            </a:r>
            <a:r>
              <a:rPr lang="en-US" altLang="en-US" sz="2400" dirty="0" err="1">
                <a:latin typeface="Gill Sans MT" panose="020B0502020104020203" pitchFamily="34" charset="0"/>
              </a:rPr>
              <a:t>memelihara</a:t>
            </a:r>
            <a:r>
              <a:rPr lang="en-US" altLang="en-US" sz="2400" dirty="0">
                <a:latin typeface="Gill Sans MT" panose="020B0502020104020203" pitchFamily="34" charset="0"/>
              </a:rPr>
              <a:t>, </a:t>
            </a:r>
            <a:r>
              <a:rPr lang="en-US" altLang="en-US" sz="2400" dirty="0" err="1">
                <a:latin typeface="Gill Sans MT" panose="020B0502020104020203" pitchFamily="34" charset="0"/>
              </a:rPr>
              <a:t>serta</a:t>
            </a:r>
            <a:r>
              <a:rPr lang="en-US" altLang="en-US" sz="2400" dirty="0">
                <a:latin typeface="Gill Sans MT" panose="020B0502020104020203" pitchFamily="34" charset="0"/>
              </a:rPr>
              <a:t> </a:t>
            </a:r>
            <a:r>
              <a:rPr lang="en-US" altLang="en-US" sz="2400" dirty="0" err="1">
                <a:latin typeface="Gill Sans MT" panose="020B0502020104020203" pitchFamily="34" charset="0"/>
              </a:rPr>
              <a:t>menyesuaikan</a:t>
            </a:r>
            <a:r>
              <a:rPr lang="en-US" altLang="en-US" sz="2400" dirty="0">
                <a:latin typeface="Gill Sans MT" panose="020B0502020104020203" pitchFamily="34" charset="0"/>
              </a:rPr>
              <a:t> </a:t>
            </a:r>
            <a:r>
              <a:rPr lang="en-US" altLang="en-US" sz="2400" dirty="0" err="1">
                <a:latin typeface="Gill Sans MT" panose="020B0502020104020203" pitchFamily="34" charset="0"/>
              </a:rPr>
              <a:t>operasional</a:t>
            </a:r>
            <a:r>
              <a:rPr lang="en-US" altLang="en-US" sz="2400" dirty="0">
                <a:latin typeface="Gill Sans MT" panose="020B0502020104020203" pitchFamily="34" charset="0"/>
              </a:rPr>
              <a:t> TI </a:t>
            </a:r>
            <a:r>
              <a:rPr lang="en-US" altLang="en-US" sz="2400" dirty="0" err="1">
                <a:latin typeface="Gill Sans MT" panose="020B0502020104020203" pitchFamily="34" charset="0"/>
              </a:rPr>
              <a:t>dengan</a:t>
            </a:r>
            <a:r>
              <a:rPr lang="en-US" altLang="en-US" sz="2400" dirty="0">
                <a:latin typeface="Gill Sans MT" panose="020B0502020104020203" pitchFamily="34" charset="0"/>
              </a:rPr>
              <a:t> </a:t>
            </a:r>
            <a:r>
              <a:rPr lang="en-US" altLang="en-US" sz="2400" dirty="0" err="1">
                <a:latin typeface="Gill Sans MT" panose="020B0502020104020203" pitchFamily="34" charset="0"/>
              </a:rPr>
              <a:t>operasional</a:t>
            </a:r>
            <a:r>
              <a:rPr lang="en-US" altLang="en-US" sz="2400" dirty="0">
                <a:latin typeface="Gill Sans MT" panose="020B0502020104020203" pitchFamily="34" charset="0"/>
              </a:rPr>
              <a:t> </a:t>
            </a:r>
            <a:r>
              <a:rPr lang="en-US" altLang="en-US" sz="2400" dirty="0" err="1">
                <a:latin typeface="Gill Sans MT" panose="020B0502020104020203" pitchFamily="34" charset="0"/>
              </a:rPr>
              <a:t>organisasi</a:t>
            </a:r>
            <a:r>
              <a:rPr lang="en-US" altLang="en-US" sz="2400" dirty="0">
                <a:latin typeface="Gill Sans MT" panose="020B0502020104020203" pitchFamily="34" charset="0"/>
              </a:rPr>
              <a:t>.</a:t>
            </a:r>
            <a:br>
              <a:rPr lang="en-US" altLang="en-US" sz="2400" dirty="0">
                <a:latin typeface="Gill Sans MT" panose="020B0502020104020203" pitchFamily="34" charset="0"/>
              </a:rPr>
            </a:br>
            <a:endParaRPr lang="en-ID" sz="2400" dirty="0"/>
          </a:p>
        </p:txBody>
      </p:sp>
      <p:pic>
        <p:nvPicPr>
          <p:cNvPr id="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73038" y="527949"/>
            <a:ext cx="6232480" cy="5802102"/>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1184755" y="870856"/>
            <a:ext cx="2516388" cy="2516388"/>
          </a:xfrm>
          <a:prstGeom prst="ellipse">
            <a:avLst/>
          </a:prstGeom>
          <a:noFill/>
          <a:ln w="114300">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232" y="527949"/>
            <a:ext cx="4543567" cy="5048923"/>
          </a:xfrm>
        </p:spPr>
        <p:txBody>
          <a:bodyPr>
            <a:noAutofit/>
          </a:bodyPr>
          <a:lstStyle/>
          <a:p>
            <a:pPr marL="0" indent="0" algn="just" eaLnBrk="1" hangingPunct="1">
              <a:buFont typeface="Arial" panose="020B0604020202020204" pitchFamily="34" charset="0"/>
              <a:buNone/>
            </a:pPr>
            <a:r>
              <a:rPr lang="en-US" altLang="en-US" sz="2400" dirty="0" err="1">
                <a:latin typeface="Gill Sans MT" panose="020B0502020104020203" pitchFamily="34" charset="0"/>
              </a:rPr>
              <a:t>Fokus</a:t>
            </a:r>
            <a:r>
              <a:rPr lang="en-US" altLang="en-US" sz="2400" dirty="0">
                <a:latin typeface="Gill Sans MT" panose="020B0502020104020203" pitchFamily="34" charset="0"/>
              </a:rPr>
              <a:t> </a:t>
            </a:r>
            <a:r>
              <a:rPr lang="en-US" altLang="en-US" sz="2400" dirty="0" err="1">
                <a:latin typeface="Gill Sans MT" panose="020B0502020104020203" pitchFamily="34" charset="0"/>
              </a:rPr>
              <a:t>dengan</a:t>
            </a:r>
            <a:r>
              <a:rPr lang="en-US" altLang="en-US" sz="2400" dirty="0">
                <a:latin typeface="Gill Sans MT" panose="020B0502020104020203" pitchFamily="34" charset="0"/>
              </a:rPr>
              <a:t> </a:t>
            </a:r>
            <a:r>
              <a:rPr lang="en-US" altLang="en-US" sz="2400" dirty="0" err="1">
                <a:latin typeface="Gill Sans MT" panose="020B0502020104020203" pitchFamily="34" charset="0"/>
              </a:rPr>
              <a:t>melaksanakan</a:t>
            </a:r>
            <a:r>
              <a:rPr lang="en-US" altLang="en-US" sz="2400" dirty="0">
                <a:latin typeface="Gill Sans MT" panose="020B0502020104020203" pitchFamily="34" charset="0"/>
              </a:rPr>
              <a:t> proses TI agar </a:t>
            </a:r>
            <a:r>
              <a:rPr lang="en-US" altLang="en-US" sz="2400" dirty="0" err="1">
                <a:latin typeface="Gill Sans MT" panose="020B0502020104020203" pitchFamily="34" charset="0"/>
              </a:rPr>
              <a:t>supaya</a:t>
            </a:r>
            <a:r>
              <a:rPr lang="en-US" altLang="en-US" sz="2400" dirty="0">
                <a:latin typeface="Gill Sans MT" panose="020B0502020104020203" pitchFamily="34" charset="0"/>
              </a:rPr>
              <a:t> proses </a:t>
            </a:r>
            <a:r>
              <a:rPr lang="en-US" altLang="en-US" sz="2400" dirty="0" err="1">
                <a:latin typeface="Gill Sans MT" panose="020B0502020104020203" pitchFamily="34" charset="0"/>
              </a:rPr>
              <a:t>tersebut</a:t>
            </a:r>
            <a:r>
              <a:rPr lang="en-US" altLang="en-US" sz="2400" dirty="0">
                <a:latin typeface="Gill Sans MT" panose="020B0502020104020203" pitchFamily="34" charset="0"/>
              </a:rPr>
              <a:t> </a:t>
            </a:r>
            <a:r>
              <a:rPr lang="en-US" altLang="en-US" sz="2400" dirty="0" err="1">
                <a:latin typeface="Gill Sans MT" panose="020B0502020104020203" pitchFamily="34" charset="0"/>
              </a:rPr>
              <a:t>sesuai</a:t>
            </a:r>
            <a:r>
              <a:rPr lang="en-US" altLang="en-US" sz="2400" dirty="0">
                <a:latin typeface="Gill Sans MT" panose="020B0502020104020203" pitchFamily="34" charset="0"/>
              </a:rPr>
              <a:t> </a:t>
            </a:r>
            <a:r>
              <a:rPr lang="en-US" altLang="en-US" sz="2400" dirty="0" err="1">
                <a:latin typeface="Gill Sans MT" panose="020B0502020104020203" pitchFamily="34" charset="0"/>
              </a:rPr>
              <a:t>dengan</a:t>
            </a:r>
            <a:r>
              <a:rPr lang="en-US" altLang="en-US" sz="2400" dirty="0">
                <a:latin typeface="Gill Sans MT" panose="020B0502020104020203" pitchFamily="34" charset="0"/>
              </a:rPr>
              <a:t> </a:t>
            </a:r>
            <a:r>
              <a:rPr lang="en-US" altLang="en-US" sz="2400" dirty="0" err="1">
                <a:latin typeface="Gill Sans MT" panose="020B0502020104020203" pitchFamily="34" charset="0"/>
              </a:rPr>
              <a:t>siklusnya</a:t>
            </a:r>
            <a:r>
              <a:rPr lang="en-US" altLang="en-US" sz="2400" dirty="0">
                <a:latin typeface="Gill Sans MT" panose="020B0502020104020203" pitchFamily="34" charset="0"/>
              </a:rPr>
              <a:t>, </a:t>
            </a:r>
            <a:r>
              <a:rPr lang="en-US" altLang="en-US" sz="2400" dirty="0" err="1">
                <a:latin typeface="Gill Sans MT" panose="020B0502020104020203" pitchFamily="34" charset="0"/>
              </a:rPr>
              <a:t>mulai</a:t>
            </a:r>
            <a:r>
              <a:rPr lang="en-US" altLang="en-US" sz="2400" dirty="0">
                <a:latin typeface="Gill Sans MT" panose="020B0502020104020203" pitchFamily="34" charset="0"/>
              </a:rPr>
              <a:t> </a:t>
            </a:r>
            <a:r>
              <a:rPr lang="en-US" altLang="en-US" sz="2400" dirty="0" err="1">
                <a:latin typeface="Gill Sans MT" panose="020B0502020104020203" pitchFamily="34" charset="0"/>
              </a:rPr>
              <a:t>dari</a:t>
            </a:r>
            <a:r>
              <a:rPr lang="en-US" altLang="en-US" sz="2400" dirty="0">
                <a:latin typeface="Gill Sans MT" panose="020B0502020104020203" pitchFamily="34" charset="0"/>
              </a:rPr>
              <a:t> </a:t>
            </a:r>
            <a:r>
              <a:rPr lang="en-US" altLang="en-US" sz="2400" dirty="0" err="1">
                <a:latin typeface="Gill Sans MT" panose="020B0502020104020203" pitchFamily="34" charset="0"/>
              </a:rPr>
              <a:t>menjalankan</a:t>
            </a:r>
            <a:r>
              <a:rPr lang="en-US" altLang="en-US" sz="2400" dirty="0">
                <a:latin typeface="Gill Sans MT" panose="020B0502020104020203" pitchFamily="34" charset="0"/>
              </a:rPr>
              <a:t> </a:t>
            </a:r>
            <a:r>
              <a:rPr lang="en-US" altLang="en-US" sz="2400" dirty="0" err="1">
                <a:latin typeface="Gill Sans MT" panose="020B0502020104020203" pitchFamily="34" charset="0"/>
              </a:rPr>
              <a:t>rencana</a:t>
            </a:r>
            <a:r>
              <a:rPr lang="en-US" altLang="en-US" sz="2400" dirty="0">
                <a:latin typeface="Gill Sans MT" panose="020B0502020104020203" pitchFamily="34" charset="0"/>
              </a:rPr>
              <a:t>, </a:t>
            </a:r>
            <a:r>
              <a:rPr lang="en-US" altLang="en-US" sz="2400" dirty="0" err="1">
                <a:latin typeface="Gill Sans MT" panose="020B0502020104020203" pitchFamily="34" charset="0"/>
              </a:rPr>
              <a:t>memastikan</a:t>
            </a:r>
            <a:r>
              <a:rPr lang="en-US" altLang="en-US" sz="2400" dirty="0">
                <a:latin typeface="Gill Sans MT" panose="020B0502020104020203" pitchFamily="34" charset="0"/>
              </a:rPr>
              <a:t> TI </a:t>
            </a:r>
            <a:r>
              <a:rPr lang="en-US" altLang="en-US" sz="2400" dirty="0" err="1">
                <a:latin typeface="Gill Sans MT" panose="020B0502020104020203" pitchFamily="34" charset="0"/>
              </a:rPr>
              <a:t>dapat</a:t>
            </a:r>
            <a:r>
              <a:rPr lang="en-US" altLang="en-US" sz="2400" dirty="0">
                <a:latin typeface="Gill Sans MT" panose="020B0502020104020203" pitchFamily="34" charset="0"/>
              </a:rPr>
              <a:t>  </a:t>
            </a:r>
            <a:r>
              <a:rPr lang="en-US" altLang="en-US" sz="2400" dirty="0" err="1">
                <a:latin typeface="Gill Sans MT" panose="020B0502020104020203" pitchFamily="34" charset="0"/>
              </a:rPr>
              <a:t>memberikan</a:t>
            </a:r>
            <a:r>
              <a:rPr lang="en-US" altLang="en-US" sz="2400" dirty="0">
                <a:latin typeface="Gill Sans MT" panose="020B0502020104020203" pitchFamily="34" charset="0"/>
              </a:rPr>
              <a:t> </a:t>
            </a:r>
            <a:r>
              <a:rPr lang="en-US" altLang="en-US" sz="2400" dirty="0" err="1">
                <a:latin typeface="Gill Sans MT" panose="020B0502020104020203" pitchFamily="34" charset="0"/>
              </a:rPr>
              <a:t>manfaat</a:t>
            </a:r>
            <a:r>
              <a:rPr lang="en-US" altLang="en-US" sz="2400" dirty="0">
                <a:latin typeface="Gill Sans MT" panose="020B0502020104020203" pitchFamily="34" charset="0"/>
              </a:rPr>
              <a:t>  yang  </a:t>
            </a:r>
            <a:r>
              <a:rPr lang="en-US" altLang="en-US" sz="2400" dirty="0" err="1">
                <a:latin typeface="Gill Sans MT" panose="020B0502020104020203" pitchFamily="34" charset="0"/>
              </a:rPr>
              <a:t>diharapkan</a:t>
            </a:r>
            <a:r>
              <a:rPr lang="en-US" altLang="en-US" sz="2400" dirty="0">
                <a:latin typeface="Gill Sans MT" panose="020B0502020104020203" pitchFamily="34" charset="0"/>
              </a:rPr>
              <a:t>,  meng </a:t>
            </a:r>
            <a:r>
              <a:rPr lang="en-US" altLang="en-US" sz="2400" dirty="0" err="1">
                <a:latin typeface="Gill Sans MT" panose="020B0502020104020203" pitchFamily="34" charset="0"/>
              </a:rPr>
              <a:t>optimalkan</a:t>
            </a:r>
            <a:r>
              <a:rPr lang="en-US" altLang="en-US" sz="2400" dirty="0">
                <a:latin typeface="Gill Sans MT" panose="020B0502020104020203" pitchFamily="34" charset="0"/>
              </a:rPr>
              <a:t> </a:t>
            </a:r>
            <a:r>
              <a:rPr lang="en-US" altLang="en-US" sz="2400" dirty="0" err="1">
                <a:latin typeface="Gill Sans MT" panose="020B0502020104020203" pitchFamily="34" charset="0"/>
              </a:rPr>
              <a:t>penggunaan</a:t>
            </a:r>
            <a:r>
              <a:rPr lang="en-US" altLang="en-US" sz="2400" dirty="0">
                <a:latin typeface="Gill Sans MT" panose="020B0502020104020203" pitchFamily="34" charset="0"/>
              </a:rPr>
              <a:t> </a:t>
            </a:r>
            <a:r>
              <a:rPr lang="en-US" altLang="en-US" sz="2400" dirty="0" err="1">
                <a:latin typeface="Gill Sans MT" panose="020B0502020104020203" pitchFamily="34" charset="0"/>
              </a:rPr>
              <a:t>biaya</a:t>
            </a:r>
            <a:r>
              <a:rPr lang="en-US" altLang="en-US" sz="2400" dirty="0">
                <a:latin typeface="Gill Sans MT" panose="020B0502020104020203" pitchFamily="34" charset="0"/>
              </a:rPr>
              <a:t>  </a:t>
            </a:r>
            <a:r>
              <a:rPr lang="en-US" altLang="en-US" sz="2400" dirty="0" err="1">
                <a:latin typeface="Gill Sans MT" panose="020B0502020104020203" pitchFamily="34" charset="0"/>
              </a:rPr>
              <a:t>sehingga</a:t>
            </a:r>
            <a:r>
              <a:rPr lang="en-US" altLang="en-US" sz="2400" dirty="0">
                <a:latin typeface="Gill Sans MT" panose="020B0502020104020203" pitchFamily="34" charset="0"/>
              </a:rPr>
              <a:t>  pada  </a:t>
            </a:r>
            <a:r>
              <a:rPr lang="en-US" altLang="en-US" sz="2400" dirty="0" err="1">
                <a:latin typeface="Gill Sans MT" panose="020B0502020104020203" pitchFamily="34" charset="0"/>
              </a:rPr>
              <a:t>akhirnya</a:t>
            </a:r>
            <a:r>
              <a:rPr lang="en-US" altLang="en-US" sz="2400" dirty="0">
                <a:latin typeface="Gill Sans MT" panose="020B0502020104020203" pitchFamily="34" charset="0"/>
              </a:rPr>
              <a:t>  TI  </a:t>
            </a:r>
            <a:r>
              <a:rPr lang="en-US" altLang="en-US" sz="2400" dirty="0" err="1">
                <a:latin typeface="Gill Sans MT" panose="020B0502020104020203" pitchFamily="34" charset="0"/>
              </a:rPr>
              <a:t>dapat</a:t>
            </a:r>
            <a:r>
              <a:rPr lang="en-US" altLang="en-US" sz="2400" dirty="0">
                <a:latin typeface="Gill Sans MT" panose="020B0502020104020203" pitchFamily="34" charset="0"/>
              </a:rPr>
              <a:t> </a:t>
            </a:r>
            <a:r>
              <a:rPr lang="en-US" altLang="en-US" sz="2400" dirty="0" err="1">
                <a:latin typeface="Gill Sans MT" panose="020B0502020104020203" pitchFamily="34" charset="0"/>
              </a:rPr>
              <a:t>mencapai</a:t>
            </a:r>
            <a:r>
              <a:rPr lang="en-US" altLang="en-US" sz="2400" dirty="0">
                <a:latin typeface="Gill Sans MT" panose="020B0502020104020203" pitchFamily="34" charset="0"/>
              </a:rPr>
              <a:t>  </a:t>
            </a:r>
            <a:r>
              <a:rPr lang="en-US" altLang="en-US" sz="2400" dirty="0" err="1">
                <a:latin typeface="Gill Sans MT" panose="020B0502020104020203" pitchFamily="34" charset="0"/>
              </a:rPr>
              <a:t>hasil</a:t>
            </a:r>
            <a:r>
              <a:rPr lang="en-US" altLang="en-US" sz="2400" dirty="0">
                <a:latin typeface="Gill Sans MT" panose="020B0502020104020203" pitchFamily="34" charset="0"/>
              </a:rPr>
              <a:t> yang </a:t>
            </a:r>
            <a:r>
              <a:rPr lang="en-US" altLang="en-US" sz="2400" dirty="0" err="1">
                <a:latin typeface="Gill Sans MT" panose="020B0502020104020203" pitchFamily="34" charset="0"/>
              </a:rPr>
              <a:t>diinginkan</a:t>
            </a:r>
            <a:endParaRPr lang="en-US" altLang="en-US" sz="2400" dirty="0">
              <a:latin typeface="Gill Sans MT" panose="020B0502020104020203" pitchFamily="34" charset="0"/>
            </a:endParaRPr>
          </a:p>
        </p:txBody>
      </p:sp>
      <p:pic>
        <p:nvPicPr>
          <p:cNvPr id="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73038" y="527949"/>
            <a:ext cx="6232480" cy="5802102"/>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3260298" y="912612"/>
            <a:ext cx="2516388" cy="2516388"/>
          </a:xfrm>
          <a:prstGeom prst="ellipse">
            <a:avLst/>
          </a:prstGeom>
          <a:noFill/>
          <a:ln w="114300">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D"/>
          </a:p>
        </p:txBody>
      </p:sp>
      <p:pic>
        <p:nvPicPr>
          <p:cNvPr id="2052" name="Picture 4"/>
          <p:cNvPicPr>
            <a:picLocks noGrp="1" noChangeAspect="1" noChangeArrowheads="1"/>
          </p:cNvPicPr>
          <p:nvPr>
            <p:ph idx="1"/>
          </p:nvPr>
        </p:nvPicPr>
        <p:blipFill rotWithShape="1">
          <a:blip r:embed="rId1">
            <a:extLst>
              <a:ext uri="{28A0092B-C50C-407E-A947-70E740481C1C}">
                <a14:useLocalDpi xmlns:a14="http://schemas.microsoft.com/office/drawing/2010/main" val="0"/>
              </a:ext>
            </a:extLst>
          </a:blip>
          <a:srcRect t="5224" b="5776"/>
          <a:stretch>
            <a:fillRect/>
          </a:stretch>
        </p:blipFill>
        <p:spPr bwMode="auto">
          <a:xfrm>
            <a:off x="2448294" y="365125"/>
            <a:ext cx="7295411" cy="6492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232" y="1219199"/>
            <a:ext cx="4543567" cy="4948027"/>
          </a:xfrm>
        </p:spPr>
        <p:txBody>
          <a:bodyPr>
            <a:noAutofit/>
          </a:bodyPr>
          <a:lstStyle/>
          <a:p>
            <a:pPr marL="0" indent="0" algn="just" eaLnBrk="1" hangingPunct="1">
              <a:buFont typeface="Arial" panose="020B0604020202020204" pitchFamily="34" charset="0"/>
              <a:buNone/>
            </a:pPr>
            <a:r>
              <a:rPr lang="fi-FI" altLang="en-US" sz="2400" dirty="0">
                <a:latin typeface="Gill Sans MT" panose="020B0502020104020203" pitchFamily="34" charset="0"/>
              </a:rPr>
              <a:t>Untuk  melaksanakan pengelolaan  terhadap  risiko,  dibutuhkan </a:t>
            </a:r>
            <a:r>
              <a:rPr lang="en-US" altLang="en-US" sz="2400" dirty="0" err="1">
                <a:latin typeface="Gill Sans MT" panose="020B0502020104020203" pitchFamily="34" charset="0"/>
              </a:rPr>
              <a:t>kesadaran</a:t>
            </a:r>
            <a:r>
              <a:rPr lang="en-US" altLang="en-US" sz="2400" dirty="0">
                <a:latin typeface="Gill Sans MT" panose="020B0502020104020203" pitchFamily="34" charset="0"/>
              </a:rPr>
              <a:t>  </a:t>
            </a:r>
            <a:r>
              <a:rPr lang="en-US" altLang="en-US" sz="2400" dirty="0" err="1">
                <a:latin typeface="Gill Sans MT" panose="020B0502020104020203" pitchFamily="34" charset="0"/>
              </a:rPr>
              <a:t>anggota</a:t>
            </a:r>
            <a:r>
              <a:rPr lang="en-US" altLang="en-US" sz="2400" dirty="0">
                <a:latin typeface="Gill Sans MT" panose="020B0502020104020203" pitchFamily="34" charset="0"/>
              </a:rPr>
              <a:t>  </a:t>
            </a:r>
            <a:r>
              <a:rPr lang="en-US" altLang="en-US" sz="2400" dirty="0" err="1">
                <a:latin typeface="Gill Sans MT" panose="020B0502020104020203" pitchFamily="34" charset="0"/>
              </a:rPr>
              <a:t>organisasi</a:t>
            </a:r>
            <a:r>
              <a:rPr lang="en-US" altLang="en-US" sz="2400" dirty="0">
                <a:latin typeface="Gill Sans MT" panose="020B0502020104020203" pitchFamily="34" charset="0"/>
              </a:rPr>
              <a:t> </a:t>
            </a:r>
            <a:r>
              <a:rPr lang="en-US" altLang="en-US" sz="2400" dirty="0" err="1">
                <a:latin typeface="Gill Sans MT" panose="020B0502020104020203" pitchFamily="34" charset="0"/>
              </a:rPr>
              <a:t>dalam</a:t>
            </a:r>
            <a:r>
              <a:rPr lang="en-US" altLang="en-US" sz="2400" dirty="0">
                <a:latin typeface="Gill Sans MT" panose="020B0502020104020203" pitchFamily="34" charset="0"/>
              </a:rPr>
              <a:t>  </a:t>
            </a:r>
            <a:r>
              <a:rPr lang="en-US" altLang="en-US" sz="2400" dirty="0" err="1">
                <a:latin typeface="Gill Sans MT" panose="020B0502020104020203" pitchFamily="34" charset="0"/>
              </a:rPr>
              <a:t>memahami</a:t>
            </a:r>
            <a:r>
              <a:rPr lang="en-US" altLang="en-US" sz="2400" dirty="0">
                <a:latin typeface="Gill Sans MT" panose="020B0502020104020203" pitchFamily="34" charset="0"/>
              </a:rPr>
              <a:t> </a:t>
            </a:r>
            <a:r>
              <a:rPr lang="en-US" altLang="en-US" sz="2400" dirty="0" err="1">
                <a:latin typeface="Gill Sans MT" panose="020B0502020104020203" pitchFamily="34" charset="0"/>
              </a:rPr>
              <a:t>adanya</a:t>
            </a:r>
            <a:r>
              <a:rPr lang="en-US" altLang="en-US" sz="2400" dirty="0">
                <a:latin typeface="Gill Sans MT" panose="020B0502020104020203" pitchFamily="34" charset="0"/>
              </a:rPr>
              <a:t>  </a:t>
            </a:r>
            <a:r>
              <a:rPr lang="en-US" altLang="en-US" sz="2400" dirty="0" err="1">
                <a:latin typeface="Gill Sans MT" panose="020B0502020104020203" pitchFamily="34" charset="0"/>
              </a:rPr>
              <a:t>risiko</a:t>
            </a:r>
            <a:r>
              <a:rPr lang="en-US" altLang="en-US" sz="2400" dirty="0">
                <a:latin typeface="Gill Sans MT" panose="020B0502020104020203" pitchFamily="34" charset="0"/>
              </a:rPr>
              <a:t>, </a:t>
            </a:r>
            <a:r>
              <a:rPr lang="fi-FI" altLang="en-US" sz="2400" dirty="0">
                <a:latin typeface="Gill Sans MT" panose="020B0502020104020203" pitchFamily="34" charset="0"/>
              </a:rPr>
              <a:t>kebutuhan organisasi, dan risiko – risiko signifikan yang dapat terjadi, </a:t>
            </a:r>
            <a:r>
              <a:rPr lang="en-US" altLang="en-US" sz="2400" dirty="0" err="1">
                <a:latin typeface="Gill Sans MT" panose="020B0502020104020203" pitchFamily="34" charset="0"/>
              </a:rPr>
              <a:t>serta</a:t>
            </a:r>
            <a:r>
              <a:rPr lang="en-US" altLang="en-US" sz="2400" dirty="0">
                <a:latin typeface="Gill Sans MT" panose="020B0502020104020203" pitchFamily="34" charset="0"/>
              </a:rPr>
              <a:t> </a:t>
            </a:r>
            <a:r>
              <a:rPr lang="en-US" altLang="en-US" sz="2400" dirty="0" err="1">
                <a:latin typeface="Gill Sans MT" panose="020B0502020104020203" pitchFamily="34" charset="0"/>
              </a:rPr>
              <a:t>menanamkan</a:t>
            </a:r>
            <a:r>
              <a:rPr lang="en-US" altLang="en-US" sz="2400" dirty="0">
                <a:latin typeface="Gill Sans MT" panose="020B0502020104020203" pitchFamily="34" charset="0"/>
              </a:rPr>
              <a:t> </a:t>
            </a:r>
            <a:r>
              <a:rPr lang="en-US" altLang="en-US" sz="2400" dirty="0" err="1">
                <a:latin typeface="Gill Sans MT" panose="020B0502020104020203" pitchFamily="34" charset="0"/>
              </a:rPr>
              <a:t>tanggung</a:t>
            </a:r>
            <a:r>
              <a:rPr lang="en-US" altLang="en-US" sz="2400" dirty="0">
                <a:latin typeface="Gill Sans MT" panose="020B0502020104020203" pitchFamily="34" charset="0"/>
              </a:rPr>
              <a:t>  </a:t>
            </a:r>
            <a:r>
              <a:rPr lang="en-US" altLang="en-US" sz="2400" dirty="0" err="1">
                <a:latin typeface="Gill Sans MT" panose="020B0502020104020203" pitchFamily="34" charset="0"/>
              </a:rPr>
              <a:t>jawab</a:t>
            </a:r>
            <a:r>
              <a:rPr lang="en-US" altLang="en-US" sz="2400" dirty="0">
                <a:latin typeface="Gill Sans MT" panose="020B0502020104020203" pitchFamily="34" charset="0"/>
              </a:rPr>
              <a:t> </a:t>
            </a:r>
            <a:r>
              <a:rPr lang="en-US" altLang="en-US" sz="2400" dirty="0" err="1">
                <a:latin typeface="Gill Sans MT" panose="020B0502020104020203" pitchFamily="34" charset="0"/>
              </a:rPr>
              <a:t>dalam</a:t>
            </a:r>
            <a:r>
              <a:rPr lang="en-US" altLang="en-US" sz="2400" dirty="0">
                <a:latin typeface="Gill Sans MT" panose="020B0502020104020203" pitchFamily="34" charset="0"/>
              </a:rPr>
              <a:t>  </a:t>
            </a:r>
            <a:r>
              <a:rPr lang="en-US" altLang="en-US" sz="2400" dirty="0" err="1">
                <a:latin typeface="Gill Sans MT" panose="020B0502020104020203" pitchFamily="34" charset="0"/>
              </a:rPr>
              <a:t>mengelola</a:t>
            </a:r>
            <a:r>
              <a:rPr lang="en-US" altLang="en-US" sz="2400" dirty="0">
                <a:latin typeface="Gill Sans MT" panose="020B0502020104020203" pitchFamily="34" charset="0"/>
              </a:rPr>
              <a:t>  </a:t>
            </a:r>
            <a:r>
              <a:rPr lang="en-US" altLang="en-US" sz="2400" dirty="0" err="1">
                <a:latin typeface="Gill Sans MT" panose="020B0502020104020203" pitchFamily="34" charset="0"/>
              </a:rPr>
              <a:t>risiko</a:t>
            </a:r>
            <a:r>
              <a:rPr lang="en-US" altLang="en-US" sz="2400" dirty="0">
                <a:latin typeface="Gill Sans MT" panose="020B0502020104020203" pitchFamily="34" charset="0"/>
              </a:rPr>
              <a:t>  yang  </a:t>
            </a:r>
            <a:r>
              <a:rPr lang="en-US" altLang="en-US" sz="2400" dirty="0" err="1">
                <a:latin typeface="Gill Sans MT" panose="020B0502020104020203" pitchFamily="34" charset="0"/>
              </a:rPr>
              <a:t>ada</a:t>
            </a:r>
            <a:r>
              <a:rPr lang="en-US" altLang="en-US" sz="2400" dirty="0">
                <a:latin typeface="Gill Sans MT" panose="020B0502020104020203" pitchFamily="34" charset="0"/>
              </a:rPr>
              <a:t> di </a:t>
            </a:r>
            <a:r>
              <a:rPr lang="en-US" altLang="en-US" sz="2400" dirty="0" err="1">
                <a:latin typeface="Gill Sans MT" panose="020B0502020104020203" pitchFamily="34" charset="0"/>
              </a:rPr>
              <a:t>organisasi</a:t>
            </a:r>
            <a:r>
              <a:rPr lang="en-US" altLang="en-US" sz="2400" dirty="0">
                <a:latin typeface="Gill Sans MT" panose="020B0502020104020203" pitchFamily="34" charset="0"/>
              </a:rPr>
              <a:t>.</a:t>
            </a:r>
            <a:endParaRPr lang="en-US" altLang="en-US" sz="2400" dirty="0">
              <a:latin typeface="Gill Sans MT" panose="020B0502020104020203" pitchFamily="34" charset="0"/>
            </a:endParaRPr>
          </a:p>
        </p:txBody>
      </p:sp>
      <p:pic>
        <p:nvPicPr>
          <p:cNvPr id="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73038" y="527949"/>
            <a:ext cx="6232480" cy="5802102"/>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4089130" y="2973641"/>
            <a:ext cx="2516388" cy="2516388"/>
          </a:xfrm>
          <a:prstGeom prst="ellipse">
            <a:avLst/>
          </a:prstGeom>
          <a:noFill/>
          <a:ln w="114300">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232" y="783771"/>
            <a:ext cx="4543567" cy="5383456"/>
          </a:xfrm>
        </p:spPr>
        <p:txBody>
          <a:bodyPr>
            <a:noAutofit/>
          </a:bodyPr>
          <a:lstStyle/>
          <a:p>
            <a:pPr marL="0" indent="0" algn="just" eaLnBrk="1" hangingPunct="1">
              <a:buFont typeface="Arial" panose="020B0604020202020204" pitchFamily="34" charset="0"/>
              <a:buNone/>
            </a:pPr>
            <a:r>
              <a:rPr lang="en-US" altLang="en-US" sz="2400" dirty="0" err="1">
                <a:latin typeface="Gill Sans MT" panose="020B0502020104020203" pitchFamily="34" charset="0"/>
              </a:rPr>
              <a:t>Fokus</a:t>
            </a:r>
            <a:r>
              <a:rPr lang="en-US" altLang="en-US" sz="2400" dirty="0">
                <a:latin typeface="Gill Sans MT" panose="020B0502020104020203" pitchFamily="34" charset="0"/>
              </a:rPr>
              <a:t>  pada  </a:t>
            </a:r>
            <a:r>
              <a:rPr lang="en-US" altLang="en-US" sz="2400" dirty="0" err="1">
                <a:latin typeface="Gill Sans MT" panose="020B0502020104020203" pitchFamily="34" charset="0"/>
              </a:rPr>
              <a:t>kegiatan</a:t>
            </a:r>
            <a:r>
              <a:rPr lang="en-US" altLang="en-US" sz="2400" dirty="0">
                <a:latin typeface="Gill Sans MT" panose="020B0502020104020203" pitchFamily="34" charset="0"/>
              </a:rPr>
              <a:t>  yang  </a:t>
            </a:r>
            <a:r>
              <a:rPr lang="en-US" altLang="en-US" sz="2400" dirty="0" err="1">
                <a:latin typeface="Gill Sans MT" panose="020B0502020104020203" pitchFamily="34" charset="0"/>
              </a:rPr>
              <a:t>dapat</a:t>
            </a:r>
            <a:r>
              <a:rPr lang="en-US" altLang="en-US" sz="2400" dirty="0">
                <a:latin typeface="Gill Sans MT" panose="020B0502020104020203" pitchFamily="34" charset="0"/>
              </a:rPr>
              <a:t> </a:t>
            </a:r>
            <a:r>
              <a:rPr lang="en-US" altLang="en-US" sz="2400" dirty="0" err="1">
                <a:latin typeface="Gill Sans MT" panose="020B0502020104020203" pitchFamily="34" charset="0"/>
              </a:rPr>
              <a:t>mengoptimal</a:t>
            </a:r>
            <a:r>
              <a:rPr lang="en-US" altLang="en-US" sz="2400" dirty="0">
                <a:latin typeface="Gill Sans MT" panose="020B0502020104020203" pitchFamily="34" charset="0"/>
              </a:rPr>
              <a:t> </a:t>
            </a:r>
            <a:r>
              <a:rPr lang="en-US" altLang="en-US" sz="2400" dirty="0" err="1">
                <a:latin typeface="Gill Sans MT" panose="020B0502020104020203" pitchFamily="34" charset="0"/>
              </a:rPr>
              <a:t>kan</a:t>
            </a:r>
            <a:r>
              <a:rPr lang="en-US" altLang="en-US" sz="2400" dirty="0">
                <a:latin typeface="Gill Sans MT" panose="020B0502020104020203" pitchFamily="34" charset="0"/>
              </a:rPr>
              <a:t>  dan  </a:t>
            </a:r>
            <a:r>
              <a:rPr lang="en-US" altLang="en-US" sz="2400" dirty="0" err="1">
                <a:latin typeface="Gill Sans MT" panose="020B0502020104020203" pitchFamily="34" charset="0"/>
              </a:rPr>
              <a:t>mengelola</a:t>
            </a:r>
            <a:r>
              <a:rPr lang="en-US" altLang="en-US" sz="2400" dirty="0">
                <a:latin typeface="Gill Sans MT" panose="020B0502020104020203" pitchFamily="34" charset="0"/>
              </a:rPr>
              <a:t> </a:t>
            </a:r>
            <a:r>
              <a:rPr lang="en-US" altLang="en-US" sz="2400" dirty="0" err="1">
                <a:latin typeface="Gill Sans MT" panose="020B0502020104020203" pitchFamily="34" charset="0"/>
              </a:rPr>
              <a:t>sumber</a:t>
            </a:r>
            <a:r>
              <a:rPr lang="en-US" altLang="en-US" sz="2400" dirty="0">
                <a:latin typeface="Gill Sans MT" panose="020B0502020104020203" pitchFamily="34" charset="0"/>
              </a:rPr>
              <a:t> </a:t>
            </a:r>
            <a:r>
              <a:rPr lang="en-US" altLang="en-US" sz="2400" dirty="0" err="1">
                <a:latin typeface="Gill Sans MT" panose="020B0502020104020203" pitchFamily="34" charset="0"/>
              </a:rPr>
              <a:t>daya</a:t>
            </a:r>
            <a:r>
              <a:rPr lang="en-US" altLang="en-US" sz="2400" dirty="0">
                <a:latin typeface="Gill Sans MT" panose="020B0502020104020203" pitchFamily="34" charset="0"/>
              </a:rPr>
              <a:t> TI, yang </a:t>
            </a:r>
            <a:r>
              <a:rPr lang="en-US" altLang="en-US" sz="2400" dirty="0" err="1">
                <a:latin typeface="Gill Sans MT" panose="020B0502020104020203" pitchFamily="34" charset="0"/>
              </a:rPr>
              <a:t>terdiri</a:t>
            </a:r>
            <a:r>
              <a:rPr lang="en-US" altLang="en-US" sz="2400" dirty="0">
                <a:latin typeface="Gill Sans MT" panose="020B0502020104020203" pitchFamily="34" charset="0"/>
              </a:rPr>
              <a:t> </a:t>
            </a:r>
            <a:r>
              <a:rPr lang="en-US" altLang="en-US" sz="2400" dirty="0" err="1">
                <a:latin typeface="Gill Sans MT" panose="020B0502020104020203" pitchFamily="34" charset="0"/>
              </a:rPr>
              <a:t>dari</a:t>
            </a:r>
            <a:r>
              <a:rPr lang="en-US" altLang="en-US" sz="2400" dirty="0">
                <a:latin typeface="Gill Sans MT" panose="020B0502020104020203" pitchFamily="34" charset="0"/>
              </a:rPr>
              <a:t> </a:t>
            </a:r>
            <a:r>
              <a:rPr lang="en-US" altLang="en-US" sz="2400" dirty="0" err="1">
                <a:latin typeface="Gill Sans MT" panose="020B0502020104020203" pitchFamily="34" charset="0"/>
              </a:rPr>
              <a:t>aplikasi</a:t>
            </a:r>
            <a:r>
              <a:rPr lang="en-US" altLang="en-US" sz="2400" dirty="0">
                <a:latin typeface="Gill Sans MT" panose="020B0502020104020203" pitchFamily="34" charset="0"/>
              </a:rPr>
              <a:t>, </a:t>
            </a:r>
            <a:r>
              <a:rPr lang="en-US" altLang="en-US" sz="2400" dirty="0" err="1">
                <a:latin typeface="Gill Sans MT" panose="020B0502020104020203" pitchFamily="34" charset="0"/>
              </a:rPr>
              <a:t>informasi</a:t>
            </a:r>
            <a:r>
              <a:rPr lang="en-US" altLang="en-US" sz="2400" dirty="0">
                <a:latin typeface="Gill Sans MT" panose="020B0502020104020203" pitchFamily="34" charset="0"/>
              </a:rPr>
              <a:t>, </a:t>
            </a:r>
            <a:r>
              <a:rPr lang="en-US" altLang="en-US" sz="2400" dirty="0" err="1">
                <a:latin typeface="Gill Sans MT" panose="020B0502020104020203" pitchFamily="34" charset="0"/>
              </a:rPr>
              <a:t>infrastruktur</a:t>
            </a:r>
            <a:r>
              <a:rPr lang="en-US" altLang="en-US" sz="2400" dirty="0">
                <a:latin typeface="Gill Sans MT" panose="020B0502020104020203" pitchFamily="34" charset="0"/>
              </a:rPr>
              <a:t>, dan </a:t>
            </a:r>
            <a:r>
              <a:rPr lang="en-US" altLang="en-US" sz="2400" dirty="0" err="1">
                <a:latin typeface="Gill Sans MT" panose="020B0502020104020203" pitchFamily="34" charset="0"/>
              </a:rPr>
              <a:t>sumber</a:t>
            </a:r>
            <a:r>
              <a:rPr lang="en-US" altLang="en-US" sz="2400" dirty="0">
                <a:latin typeface="Gill Sans MT" panose="020B0502020104020203" pitchFamily="34" charset="0"/>
              </a:rPr>
              <a:t> </a:t>
            </a:r>
            <a:r>
              <a:rPr lang="en-US" altLang="en-US" sz="2400" dirty="0" err="1">
                <a:latin typeface="Gill Sans MT" panose="020B0502020104020203" pitchFamily="34" charset="0"/>
              </a:rPr>
              <a:t>daya</a:t>
            </a:r>
            <a:r>
              <a:rPr lang="en-US" altLang="en-US" sz="2400" dirty="0">
                <a:latin typeface="Gill Sans MT" panose="020B0502020104020203" pitchFamily="34" charset="0"/>
              </a:rPr>
              <a:t> </a:t>
            </a:r>
            <a:r>
              <a:rPr lang="en-US" altLang="en-US" sz="2400" dirty="0" err="1">
                <a:latin typeface="Gill Sans MT" panose="020B0502020104020203" pitchFamily="34" charset="0"/>
              </a:rPr>
              <a:t>manusia</a:t>
            </a:r>
            <a:endParaRPr lang="en-US" altLang="en-US" sz="2400" dirty="0">
              <a:latin typeface="Gill Sans MT" panose="020B0502020104020203" pitchFamily="34" charset="0"/>
            </a:endParaRPr>
          </a:p>
        </p:txBody>
      </p:sp>
      <p:pic>
        <p:nvPicPr>
          <p:cNvPr id="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73038" y="527949"/>
            <a:ext cx="6232480" cy="5802102"/>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2332901" y="4192841"/>
            <a:ext cx="2516388" cy="2516388"/>
          </a:xfrm>
          <a:prstGeom prst="ellipse">
            <a:avLst/>
          </a:prstGeom>
          <a:noFill/>
          <a:ln w="114300">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232" y="1663915"/>
            <a:ext cx="4543567" cy="4503312"/>
          </a:xfrm>
        </p:spPr>
        <p:txBody>
          <a:bodyPr>
            <a:noAutofit/>
          </a:bodyPr>
          <a:lstStyle/>
          <a:p>
            <a:pPr marL="0" indent="0" eaLnBrk="1" hangingPunct="1">
              <a:buFont typeface="Arial" panose="020B0604020202020204" pitchFamily="34" charset="0"/>
              <a:buNone/>
            </a:pPr>
            <a:r>
              <a:rPr lang="fi-FI" altLang="en-US" sz="2400" dirty="0">
                <a:latin typeface="Gill Sans MT" panose="020B0502020104020203" pitchFamily="34" charset="0"/>
              </a:rPr>
              <a:t>Mengikuti  dan  mengawasi  jalannya  pelaksanaan  rencana, </a:t>
            </a:r>
            <a:r>
              <a:rPr lang="en-US" altLang="en-US" sz="2400" dirty="0" err="1">
                <a:latin typeface="Gill Sans MT" panose="020B0502020104020203" pitchFamily="34" charset="0"/>
              </a:rPr>
              <a:t>pelaksanaan</a:t>
            </a:r>
            <a:r>
              <a:rPr lang="en-US" altLang="en-US" sz="2400" dirty="0">
                <a:latin typeface="Gill Sans MT" panose="020B0502020104020203" pitchFamily="34" charset="0"/>
              </a:rPr>
              <a:t>  </a:t>
            </a:r>
            <a:r>
              <a:rPr lang="en-US" altLang="en-US" sz="2400" dirty="0" err="1">
                <a:latin typeface="Gill Sans MT" panose="020B0502020104020203" pitchFamily="34" charset="0"/>
              </a:rPr>
              <a:t>proyek</a:t>
            </a:r>
            <a:r>
              <a:rPr lang="en-US" altLang="en-US" sz="2400" dirty="0">
                <a:latin typeface="Gill Sans MT" panose="020B0502020104020203" pitchFamily="34" charset="0"/>
              </a:rPr>
              <a:t>,  </a:t>
            </a:r>
            <a:r>
              <a:rPr lang="en-US" altLang="en-US" sz="2400" dirty="0" err="1">
                <a:latin typeface="Gill Sans MT" panose="020B0502020104020203" pitchFamily="34" charset="0"/>
              </a:rPr>
              <a:t>pemanfaaatan</a:t>
            </a:r>
            <a:r>
              <a:rPr lang="en-US" altLang="en-US" sz="2400" dirty="0">
                <a:latin typeface="Gill Sans MT" panose="020B0502020104020203" pitchFamily="34" charset="0"/>
              </a:rPr>
              <a:t> </a:t>
            </a:r>
            <a:r>
              <a:rPr lang="en-US" altLang="en-US" sz="2400" dirty="0" err="1">
                <a:latin typeface="Gill Sans MT" panose="020B0502020104020203" pitchFamily="34" charset="0"/>
              </a:rPr>
              <a:t>sumber</a:t>
            </a:r>
            <a:r>
              <a:rPr lang="en-US" altLang="en-US" sz="2400" dirty="0">
                <a:latin typeface="Gill Sans MT" panose="020B0502020104020203" pitchFamily="34" charset="0"/>
              </a:rPr>
              <a:t>  </a:t>
            </a:r>
            <a:r>
              <a:rPr lang="en-US" altLang="en-US" sz="2400" dirty="0" err="1">
                <a:latin typeface="Gill Sans MT" panose="020B0502020104020203" pitchFamily="34" charset="0"/>
              </a:rPr>
              <a:t>daya</a:t>
            </a:r>
            <a:r>
              <a:rPr lang="en-US" altLang="en-US" sz="2400" dirty="0">
                <a:latin typeface="Gill Sans MT" panose="020B0502020104020203" pitchFamily="34" charset="0"/>
              </a:rPr>
              <a:t>,  </a:t>
            </a:r>
            <a:r>
              <a:rPr lang="en-US" altLang="en-US" sz="2400" dirty="0" err="1">
                <a:latin typeface="Gill Sans MT" panose="020B0502020104020203" pitchFamily="34" charset="0"/>
              </a:rPr>
              <a:t>kinerja</a:t>
            </a:r>
            <a:r>
              <a:rPr lang="en-US" altLang="en-US" sz="2400" dirty="0">
                <a:latin typeface="Gill Sans MT" panose="020B0502020104020203" pitchFamily="34" charset="0"/>
              </a:rPr>
              <a:t> poses, </a:t>
            </a:r>
            <a:r>
              <a:rPr lang="en-US" altLang="en-US" sz="2400" dirty="0" err="1">
                <a:latin typeface="Gill Sans MT" panose="020B0502020104020203" pitchFamily="34" charset="0"/>
              </a:rPr>
              <a:t>penyampaian</a:t>
            </a:r>
            <a:r>
              <a:rPr lang="en-US" altLang="en-US" sz="2400" dirty="0">
                <a:latin typeface="Gill Sans MT" panose="020B0502020104020203" pitchFamily="34" charset="0"/>
              </a:rPr>
              <a:t> </a:t>
            </a:r>
            <a:r>
              <a:rPr lang="en-US" altLang="en-US" sz="2400" dirty="0" err="1">
                <a:latin typeface="Gill Sans MT" panose="020B0502020104020203" pitchFamily="34" charset="0"/>
              </a:rPr>
              <a:t>layanan</a:t>
            </a:r>
            <a:r>
              <a:rPr lang="en-US" altLang="en-US" sz="2400" dirty="0">
                <a:latin typeface="Gill Sans MT" panose="020B0502020104020203" pitchFamily="34" charset="0"/>
              </a:rPr>
              <a:t> </a:t>
            </a:r>
            <a:r>
              <a:rPr lang="en-US" altLang="en-US" sz="2400" dirty="0" err="1">
                <a:latin typeface="Gill Sans MT" panose="020B0502020104020203" pitchFamily="34" charset="0"/>
              </a:rPr>
              <a:t>sampai</a:t>
            </a:r>
            <a:r>
              <a:rPr lang="en-US" altLang="en-US" sz="2400" dirty="0">
                <a:latin typeface="Gill Sans MT" panose="020B0502020104020203" pitchFamily="34" charset="0"/>
              </a:rPr>
              <a:t>  </a:t>
            </a:r>
            <a:r>
              <a:rPr lang="en-US" altLang="en-US" sz="2400" dirty="0" err="1">
                <a:latin typeface="Gill Sans MT" panose="020B0502020104020203" pitchFamily="34" charset="0"/>
              </a:rPr>
              <a:t>dengan</a:t>
            </a:r>
            <a:r>
              <a:rPr lang="en-US" altLang="en-US" sz="2400" dirty="0">
                <a:latin typeface="Gill Sans MT" panose="020B0502020104020203" pitchFamily="34" charset="0"/>
              </a:rPr>
              <a:t> </a:t>
            </a:r>
            <a:r>
              <a:rPr lang="en-US" altLang="en-US" sz="2400" dirty="0" err="1">
                <a:latin typeface="Gill Sans MT" panose="020B0502020104020203" pitchFamily="34" charset="0"/>
              </a:rPr>
              <a:t>pencapaian</a:t>
            </a:r>
            <a:r>
              <a:rPr lang="en-US" altLang="en-US" sz="2400" dirty="0">
                <a:latin typeface="Gill Sans MT" panose="020B0502020104020203" pitchFamily="34" charset="0"/>
              </a:rPr>
              <a:t> </a:t>
            </a:r>
            <a:r>
              <a:rPr lang="en-US" altLang="en-US" sz="2400" dirty="0" err="1">
                <a:latin typeface="Gill Sans MT" panose="020B0502020104020203" pitchFamily="34" charset="0"/>
              </a:rPr>
              <a:t>hasil</a:t>
            </a:r>
            <a:r>
              <a:rPr lang="en-US" altLang="en-US" sz="2400" dirty="0">
                <a:latin typeface="Gill Sans MT" panose="020B0502020104020203" pitchFamily="34" charset="0"/>
              </a:rPr>
              <a:t> TI</a:t>
            </a:r>
            <a:endParaRPr lang="en-US" altLang="en-US" sz="2400" dirty="0">
              <a:latin typeface="Gill Sans MT" panose="020B0502020104020203" pitchFamily="34" charset="0"/>
            </a:endParaRPr>
          </a:p>
        </p:txBody>
      </p:sp>
      <p:pic>
        <p:nvPicPr>
          <p:cNvPr id="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73038" y="527949"/>
            <a:ext cx="6232480" cy="5802102"/>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373038" y="3046212"/>
            <a:ext cx="2516388" cy="2516388"/>
          </a:xfrm>
          <a:prstGeom prst="ellipse">
            <a:avLst/>
          </a:prstGeom>
          <a:noFill/>
          <a:ln w="114300">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u="sng" dirty="0"/>
              <a:t>FOKUS IT GOVERNANCE</a:t>
            </a:r>
            <a:endParaRPr lang="en-ID" b="1" u="sng" dirty="0"/>
          </a:p>
        </p:txBody>
      </p:sp>
      <p:sp>
        <p:nvSpPr>
          <p:cNvPr id="3" name="Content Placeholder 2"/>
          <p:cNvSpPr>
            <a:spLocks noGrp="1"/>
          </p:cNvSpPr>
          <p:nvPr>
            <p:ph idx="1"/>
          </p:nvPr>
        </p:nvSpPr>
        <p:spPr/>
        <p:txBody>
          <a:bodyPr>
            <a:normAutofit lnSpcReduction="10000"/>
          </a:bodyPr>
          <a:lstStyle/>
          <a:p>
            <a:pPr marL="0" indent="0">
              <a:buNone/>
            </a:pPr>
            <a:r>
              <a:rPr lang="en-US" dirty="0"/>
              <a:t>Tata-Kelola TI (</a:t>
            </a:r>
            <a:r>
              <a:rPr lang="en-US" i="1" dirty="0"/>
              <a:t>IT Governance</a:t>
            </a:r>
            <a:r>
              <a:rPr lang="en-US" dirty="0"/>
              <a:t>) </a:t>
            </a:r>
            <a:r>
              <a:rPr lang="en-US" dirty="0" err="1"/>
              <a:t>fokus</a:t>
            </a:r>
            <a:r>
              <a:rPr lang="en-US" dirty="0"/>
              <a:t> pada </a:t>
            </a:r>
            <a:r>
              <a:rPr lang="en-US" dirty="0" err="1"/>
              <a:t>Bagaimana</a:t>
            </a:r>
            <a:r>
              <a:rPr lang="en-US" dirty="0"/>
              <a:t> </a:t>
            </a:r>
            <a:r>
              <a:rPr lang="en-US" dirty="0" err="1"/>
              <a:t>Mengoptimalkan</a:t>
            </a:r>
            <a:r>
              <a:rPr lang="en-US" dirty="0"/>
              <a:t> </a:t>
            </a:r>
            <a:r>
              <a:rPr lang="en-US" dirty="0" err="1"/>
              <a:t>Sumber</a:t>
            </a:r>
            <a:r>
              <a:rPr lang="en-US" dirty="0"/>
              <a:t> </a:t>
            </a:r>
            <a:r>
              <a:rPr lang="en-US" dirty="0" err="1"/>
              <a:t>Daya</a:t>
            </a:r>
            <a:r>
              <a:rPr lang="en-US" dirty="0"/>
              <a:t> TI (</a:t>
            </a:r>
            <a:r>
              <a:rPr lang="en-US" i="1" dirty="0"/>
              <a:t>IT Resource Management</a:t>
            </a:r>
            <a:r>
              <a:rPr lang="en-US" dirty="0"/>
              <a:t>) </a:t>
            </a:r>
            <a:r>
              <a:rPr lang="en-US" dirty="0" err="1"/>
              <a:t>untuk</a:t>
            </a:r>
            <a:r>
              <a:rPr lang="en-US" dirty="0"/>
              <a:t>:</a:t>
            </a:r>
            <a:endParaRPr lang="en-US" dirty="0"/>
          </a:p>
          <a:p>
            <a:pPr>
              <a:buFontTx/>
              <a:buChar char="-"/>
            </a:pPr>
            <a:r>
              <a:rPr lang="en-US" dirty="0" err="1"/>
              <a:t>Merumuskan</a:t>
            </a:r>
            <a:r>
              <a:rPr lang="en-US" dirty="0"/>
              <a:t> </a:t>
            </a:r>
            <a:r>
              <a:rPr lang="en-US" b="1" i="1" dirty="0"/>
              <a:t>alignment </a:t>
            </a:r>
            <a:r>
              <a:rPr lang="en-US" dirty="0" err="1"/>
              <a:t>antara</a:t>
            </a:r>
            <a:r>
              <a:rPr lang="en-US" dirty="0"/>
              <a:t> TI </a:t>
            </a:r>
            <a:r>
              <a:rPr lang="en-US" dirty="0" err="1"/>
              <a:t>dengan</a:t>
            </a:r>
            <a:r>
              <a:rPr lang="en-US" dirty="0"/>
              <a:t> </a:t>
            </a:r>
            <a:r>
              <a:rPr lang="en-US" dirty="0" err="1"/>
              <a:t>Bisnis</a:t>
            </a:r>
            <a:r>
              <a:rPr lang="en-US" dirty="0"/>
              <a:t> </a:t>
            </a:r>
            <a:br>
              <a:rPr lang="en-US" dirty="0"/>
            </a:br>
            <a:r>
              <a:rPr lang="en-US" dirty="0"/>
              <a:t>(</a:t>
            </a:r>
            <a:r>
              <a:rPr lang="en-US" i="1" dirty="0"/>
              <a:t>IT Strategic Alignment</a:t>
            </a:r>
            <a:r>
              <a:rPr lang="en-US" dirty="0"/>
              <a:t>)</a:t>
            </a:r>
            <a:endParaRPr lang="en-US" dirty="0"/>
          </a:p>
          <a:p>
            <a:pPr>
              <a:buFontTx/>
              <a:buChar char="-"/>
            </a:pPr>
            <a:r>
              <a:rPr lang="en-US" b="1" dirty="0" err="1"/>
              <a:t>Mengimplementasikan</a:t>
            </a:r>
            <a:r>
              <a:rPr lang="en-US" b="1" dirty="0"/>
              <a:t> strategi TI</a:t>
            </a:r>
            <a:r>
              <a:rPr lang="en-US" dirty="0"/>
              <a:t> </a:t>
            </a:r>
            <a:r>
              <a:rPr lang="en-US" dirty="0" err="1"/>
              <a:t>hingga</a:t>
            </a:r>
            <a:r>
              <a:rPr lang="en-US" dirty="0"/>
              <a:t> </a:t>
            </a:r>
            <a:r>
              <a:rPr lang="en-US" dirty="0" err="1"/>
              <a:t>manfaat</a:t>
            </a:r>
            <a:r>
              <a:rPr lang="en-US" dirty="0"/>
              <a:t> (value) </a:t>
            </a:r>
            <a:r>
              <a:rPr lang="en-US" dirty="0" err="1"/>
              <a:t>dari</a:t>
            </a:r>
            <a:r>
              <a:rPr lang="en-US" dirty="0"/>
              <a:t> </a:t>
            </a:r>
            <a:r>
              <a:rPr lang="en-US" dirty="0" err="1"/>
              <a:t>investasi</a:t>
            </a:r>
            <a:r>
              <a:rPr lang="en-US" dirty="0"/>
              <a:t> TI </a:t>
            </a:r>
            <a:r>
              <a:rPr lang="en-US" dirty="0" err="1"/>
              <a:t>benar-benar</a:t>
            </a:r>
            <a:r>
              <a:rPr lang="en-US" dirty="0"/>
              <a:t> </a:t>
            </a:r>
            <a:r>
              <a:rPr lang="en-US" dirty="0" err="1"/>
              <a:t>dapat</a:t>
            </a:r>
            <a:r>
              <a:rPr lang="en-US" dirty="0"/>
              <a:t> </a:t>
            </a:r>
            <a:r>
              <a:rPr lang="en-US" dirty="0" err="1"/>
              <a:t>dirasakan</a:t>
            </a:r>
            <a:r>
              <a:rPr lang="en-US" dirty="0"/>
              <a:t> </a:t>
            </a:r>
            <a:r>
              <a:rPr lang="en-US" dirty="0" err="1"/>
              <a:t>mendukung</a:t>
            </a:r>
            <a:r>
              <a:rPr lang="en-US" dirty="0"/>
              <a:t> </a:t>
            </a:r>
            <a:r>
              <a:rPr lang="en-US" dirty="0" err="1"/>
              <a:t>tujuan</a:t>
            </a:r>
            <a:r>
              <a:rPr lang="en-US" dirty="0"/>
              <a:t> </a:t>
            </a:r>
            <a:r>
              <a:rPr lang="en-US" dirty="0" err="1"/>
              <a:t>bisnis</a:t>
            </a:r>
            <a:r>
              <a:rPr lang="en-US" dirty="0"/>
              <a:t> (</a:t>
            </a:r>
            <a:r>
              <a:rPr lang="en-US" i="1" dirty="0"/>
              <a:t>IT value delivery</a:t>
            </a:r>
            <a:r>
              <a:rPr lang="en-US" dirty="0"/>
              <a:t>)</a:t>
            </a:r>
            <a:endParaRPr lang="en-US" dirty="0"/>
          </a:p>
          <a:p>
            <a:pPr>
              <a:buFontTx/>
              <a:buChar char="-"/>
            </a:pPr>
            <a:r>
              <a:rPr lang="en-US" b="1" dirty="0" err="1"/>
              <a:t>Mengatasi</a:t>
            </a:r>
            <a:r>
              <a:rPr lang="en-US" b="1" dirty="0"/>
              <a:t> dan </a:t>
            </a:r>
            <a:r>
              <a:rPr lang="en-US" b="1" dirty="0" err="1"/>
              <a:t>menekan</a:t>
            </a:r>
            <a:r>
              <a:rPr lang="en-US" b="1" dirty="0"/>
              <a:t> </a:t>
            </a:r>
            <a:r>
              <a:rPr lang="en-US" b="1" dirty="0" err="1"/>
              <a:t>resiko</a:t>
            </a:r>
            <a:r>
              <a:rPr lang="en-US" dirty="0"/>
              <a:t> (</a:t>
            </a:r>
            <a:r>
              <a:rPr lang="en-US" i="1" dirty="0"/>
              <a:t>Risk management</a:t>
            </a:r>
            <a:r>
              <a:rPr lang="en-US" dirty="0"/>
              <a:t>)</a:t>
            </a:r>
            <a:endParaRPr lang="en-US" dirty="0"/>
          </a:p>
          <a:p>
            <a:pPr>
              <a:buFontTx/>
              <a:buChar char="-"/>
            </a:pPr>
            <a:r>
              <a:rPr lang="en-US" b="1" dirty="0" err="1"/>
              <a:t>Memonitor</a:t>
            </a:r>
            <a:r>
              <a:rPr lang="en-US" b="1" dirty="0"/>
              <a:t> </a:t>
            </a:r>
            <a:r>
              <a:rPr lang="en-US" dirty="0"/>
              <a:t>(&amp; </a:t>
            </a:r>
            <a:r>
              <a:rPr lang="en-US" dirty="0" err="1"/>
              <a:t>mengevaluasi</a:t>
            </a:r>
            <a:r>
              <a:rPr lang="en-US" dirty="0"/>
              <a:t>) output proses dan strategi (</a:t>
            </a:r>
            <a:r>
              <a:rPr lang="en-US" i="1" dirty="0"/>
              <a:t>Performance measurement</a:t>
            </a:r>
            <a:r>
              <a:rPr lang="en-US" dirty="0"/>
              <a:t>)</a:t>
            </a:r>
            <a:endParaRPr lang="en-US" dirty="0"/>
          </a:p>
          <a:p>
            <a:endParaRPr lang="en-ID"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TUGAS 1</a:t>
            </a:r>
            <a:endParaRPr lang="en-ID" dirty="0"/>
          </a:p>
        </p:txBody>
      </p:sp>
      <p:sp>
        <p:nvSpPr>
          <p:cNvPr id="3" name="Content Placeholder 2"/>
          <p:cNvSpPr>
            <a:spLocks noGrp="1"/>
          </p:cNvSpPr>
          <p:nvPr>
            <p:ph idx="1"/>
          </p:nvPr>
        </p:nvSpPr>
        <p:spPr/>
        <p:txBody>
          <a:bodyPr/>
          <a:lstStyle/>
          <a:p>
            <a:r>
              <a:rPr lang="id-ID" dirty="0"/>
              <a:t>Cek tugas pada Classroom!</a:t>
            </a:r>
            <a:endParaRPr lang="en-ID"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just"/>
            <a:r>
              <a:rPr lang="id-ID" sz="8000" b="1" u="sng" dirty="0"/>
              <a:t>SEKIAN</a:t>
            </a:r>
            <a:endParaRPr lang="en-ID" sz="8000" b="1" u="sng" dirty="0"/>
          </a:p>
        </p:txBody>
      </p:sp>
      <p:sp>
        <p:nvSpPr>
          <p:cNvPr id="3" name="Subtitle 2"/>
          <p:cNvSpPr>
            <a:spLocks noGrp="1"/>
          </p:cNvSpPr>
          <p:nvPr>
            <p:ph type="subTitle" idx="1"/>
          </p:nvPr>
        </p:nvSpPr>
        <p:spPr/>
        <p:txBody>
          <a:bodyPr>
            <a:normAutofit/>
          </a:bodyPr>
          <a:lstStyle/>
          <a:p>
            <a:pPr algn="l"/>
            <a:r>
              <a:rPr lang="id-ID" sz="4000" dirty="0">
                <a:latin typeface="+mj-lt"/>
              </a:rPr>
              <a:t>P2 | PENGANTAR 5 FOKUS AREA TKTI</a:t>
            </a:r>
            <a:endParaRPr lang="id-ID" sz="40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u="sng" dirty="0">
                <a:latin typeface="+mn-lt"/>
              </a:rPr>
              <a:t>Dasar IT Governance</a:t>
            </a:r>
            <a:endParaRPr lang="en-ID" b="1" u="sng" dirty="0">
              <a:latin typeface="+mn-lt"/>
            </a:endParaRPr>
          </a:p>
        </p:txBody>
      </p:sp>
      <p:graphicFrame>
        <p:nvGraphicFramePr>
          <p:cNvPr id="4" name="Content Placeholder 3"/>
          <p:cNvGraphicFramePr>
            <a:graphicFrameLocks noGrp="1"/>
          </p:cNvGraphicFramePr>
          <p:nvPr>
            <p:ph idx="1"/>
          </p:nvPr>
        </p:nvGraphicFramePr>
        <p:xfrm>
          <a:off x="-595953" y="1825625"/>
          <a:ext cx="683298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Box 4"/>
          <p:cNvSpPr txBox="1"/>
          <p:nvPr/>
        </p:nvSpPr>
        <p:spPr>
          <a:xfrm>
            <a:off x="6096000" y="1432788"/>
            <a:ext cx="5257800" cy="5169535"/>
          </a:xfrm>
          <a:prstGeom prst="rect">
            <a:avLst/>
          </a:prstGeom>
          <a:noFill/>
        </p:spPr>
        <p:txBody>
          <a:bodyPr wrap="square" rtlCol="0">
            <a:spAutoFit/>
          </a:bodyPr>
          <a:lstStyle/>
          <a:p>
            <a:r>
              <a:rPr lang="en-US" sz="2200" b="1" i="1" dirty="0">
                <a:latin typeface="Gill Sans MT" panose="020B0502020104020203" pitchFamily="34" charset="0"/>
              </a:rPr>
              <a:t>Governance</a:t>
            </a:r>
            <a:r>
              <a:rPr lang="en-US" sz="2200" i="1" dirty="0">
                <a:latin typeface="Gill Sans MT" panose="020B0502020104020203" pitchFamily="34" charset="0"/>
              </a:rPr>
              <a:t> </a:t>
            </a:r>
            <a:r>
              <a:rPr lang="en-US" sz="2200" dirty="0">
                <a:latin typeface="Gill Sans MT" panose="020B0502020104020203" pitchFamily="34" charset="0"/>
              </a:rPr>
              <a:t>= “Tata Kelola”</a:t>
            </a:r>
            <a:endParaRPr lang="en-US" sz="2200" dirty="0">
              <a:latin typeface="Gill Sans MT" panose="020B0502020104020203" pitchFamily="34" charset="0"/>
            </a:endParaRPr>
          </a:p>
          <a:p>
            <a:pPr marL="0" indent="0">
              <a:buNone/>
            </a:pPr>
            <a:r>
              <a:rPr lang="en-US" sz="2200" dirty="0" err="1">
                <a:latin typeface="Gill Sans MT" panose="020B0502020104020203" pitchFamily="34" charset="0"/>
              </a:rPr>
              <a:t>Rangkaian</a:t>
            </a:r>
            <a:r>
              <a:rPr lang="en-US" sz="2200" dirty="0">
                <a:latin typeface="Gill Sans MT" panose="020B0502020104020203" pitchFamily="34" charset="0"/>
              </a:rPr>
              <a:t> proses, </a:t>
            </a:r>
            <a:r>
              <a:rPr lang="en-US" sz="2200" dirty="0" err="1">
                <a:latin typeface="Gill Sans MT" panose="020B0502020104020203" pitchFamily="34" charset="0"/>
              </a:rPr>
              <a:t>kebijakan</a:t>
            </a:r>
            <a:r>
              <a:rPr lang="en-US" sz="2200" dirty="0">
                <a:latin typeface="Gill Sans MT" panose="020B0502020104020203" pitchFamily="34" charset="0"/>
              </a:rPr>
              <a:t>, </a:t>
            </a:r>
            <a:r>
              <a:rPr lang="en-US" sz="2200" dirty="0" err="1">
                <a:latin typeface="Gill Sans MT" panose="020B0502020104020203" pitchFamily="34" charset="0"/>
              </a:rPr>
              <a:t>aturan</a:t>
            </a:r>
            <a:r>
              <a:rPr lang="en-US" sz="2200" dirty="0">
                <a:latin typeface="Gill Sans MT" panose="020B0502020104020203" pitchFamily="34" charset="0"/>
              </a:rPr>
              <a:t>, </a:t>
            </a:r>
            <a:r>
              <a:rPr lang="en-US" sz="2200" dirty="0" err="1">
                <a:latin typeface="Gill Sans MT" panose="020B0502020104020203" pitchFamily="34" charset="0"/>
              </a:rPr>
              <a:t>budaya</a:t>
            </a:r>
            <a:r>
              <a:rPr lang="en-US" sz="2200" dirty="0">
                <a:latin typeface="Gill Sans MT" panose="020B0502020104020203" pitchFamily="34" charset="0"/>
              </a:rPr>
              <a:t>, dan </a:t>
            </a:r>
            <a:r>
              <a:rPr lang="en-US" sz="2200" dirty="0" err="1">
                <a:latin typeface="Gill Sans MT" panose="020B0502020104020203" pitchFamily="34" charset="0"/>
              </a:rPr>
              <a:t>organisasi</a:t>
            </a:r>
            <a:r>
              <a:rPr lang="en-US" sz="2200" dirty="0">
                <a:latin typeface="Gill Sans MT" panose="020B0502020104020203" pitchFamily="34" charset="0"/>
              </a:rPr>
              <a:t> </a:t>
            </a:r>
            <a:r>
              <a:rPr lang="en-US" sz="2200" dirty="0" err="1">
                <a:latin typeface="Gill Sans MT" panose="020B0502020104020203" pitchFamily="34" charset="0"/>
              </a:rPr>
              <a:t>dalam</a:t>
            </a:r>
            <a:r>
              <a:rPr lang="en-US" sz="2200" dirty="0">
                <a:latin typeface="Gill Sans MT" panose="020B0502020104020203" pitchFamily="34" charset="0"/>
              </a:rPr>
              <a:t> </a:t>
            </a:r>
            <a:r>
              <a:rPr lang="en-US" sz="2200" dirty="0" err="1">
                <a:latin typeface="Gill Sans MT" panose="020B0502020104020203" pitchFamily="34" charset="0"/>
              </a:rPr>
              <a:t>mengelola</a:t>
            </a:r>
            <a:r>
              <a:rPr lang="en-US" sz="2200" dirty="0">
                <a:latin typeface="Gill Sans MT" panose="020B0502020104020203" pitchFamily="34" charset="0"/>
              </a:rPr>
              <a:t> </a:t>
            </a:r>
            <a:r>
              <a:rPr lang="en-US" sz="2200" dirty="0" err="1">
                <a:latin typeface="Gill Sans MT" panose="020B0502020104020203" pitchFamily="34" charset="0"/>
              </a:rPr>
              <a:t>sesuatu</a:t>
            </a:r>
            <a:endParaRPr lang="en-US" sz="2200" dirty="0">
              <a:latin typeface="Gill Sans MT" panose="020B0502020104020203" pitchFamily="34" charset="0"/>
            </a:endParaRPr>
          </a:p>
          <a:p>
            <a:pPr marL="0" indent="0">
              <a:buNone/>
            </a:pPr>
            <a:endParaRPr lang="en-US" sz="2200" dirty="0">
              <a:latin typeface="Gill Sans MT" panose="020B0502020104020203" pitchFamily="34" charset="0"/>
            </a:endParaRPr>
          </a:p>
          <a:p>
            <a:r>
              <a:rPr lang="en-US" sz="2200" b="1" dirty="0">
                <a:latin typeface="Gill Sans MT" panose="020B0502020104020203" pitchFamily="34" charset="0"/>
              </a:rPr>
              <a:t>Government</a:t>
            </a:r>
            <a:r>
              <a:rPr lang="en-US" sz="2200" dirty="0">
                <a:latin typeface="Gill Sans MT" panose="020B0502020104020203" pitchFamily="34" charset="0"/>
              </a:rPr>
              <a:t> = “</a:t>
            </a:r>
            <a:r>
              <a:rPr lang="en-US" sz="2200" dirty="0" err="1">
                <a:latin typeface="Gill Sans MT" panose="020B0502020104020203" pitchFamily="34" charset="0"/>
              </a:rPr>
              <a:t>Pemerintah</a:t>
            </a:r>
            <a:r>
              <a:rPr lang="en-US" sz="2200" dirty="0">
                <a:latin typeface="Gill Sans MT" panose="020B0502020104020203" pitchFamily="34" charset="0"/>
              </a:rPr>
              <a:t>”  Lembaga/</a:t>
            </a:r>
            <a:r>
              <a:rPr lang="en-US" sz="2200" dirty="0" err="1">
                <a:latin typeface="Gill Sans MT" panose="020B0502020104020203" pitchFamily="34" charset="0"/>
              </a:rPr>
              <a:t>organisasi</a:t>
            </a:r>
            <a:r>
              <a:rPr lang="en-US" sz="2200" dirty="0">
                <a:latin typeface="Gill Sans MT" panose="020B0502020104020203" pitchFamily="34" charset="0"/>
              </a:rPr>
              <a:t> dan orang yang </a:t>
            </a:r>
            <a:r>
              <a:rPr lang="en-US" sz="2200" dirty="0" err="1">
                <a:latin typeface="Gill Sans MT" panose="020B0502020104020203" pitchFamily="34" charset="0"/>
              </a:rPr>
              <a:t>menjalankan</a:t>
            </a:r>
            <a:r>
              <a:rPr lang="en-US" sz="2200" dirty="0">
                <a:latin typeface="Gill Sans MT" panose="020B0502020104020203" pitchFamily="34" charset="0"/>
              </a:rPr>
              <a:t> tata-</a:t>
            </a:r>
            <a:r>
              <a:rPr lang="en-US" sz="2200" dirty="0" err="1">
                <a:latin typeface="Gill Sans MT" panose="020B0502020104020203" pitchFamily="34" charset="0"/>
              </a:rPr>
              <a:t>kelola</a:t>
            </a:r>
            <a:r>
              <a:rPr lang="en-US" sz="2200" dirty="0">
                <a:latin typeface="Gill Sans MT" panose="020B0502020104020203" pitchFamily="34" charset="0"/>
              </a:rPr>
              <a:t> (</a:t>
            </a:r>
            <a:r>
              <a:rPr lang="en-US" sz="2200" dirty="0" err="1">
                <a:latin typeface="Gill Sans MT" panose="020B0502020104020203" pitchFamily="34" charset="0"/>
              </a:rPr>
              <a:t>sebuah</a:t>
            </a:r>
            <a:r>
              <a:rPr lang="en-US" sz="2200" dirty="0">
                <a:latin typeface="Gill Sans MT" panose="020B0502020104020203" pitchFamily="34" charset="0"/>
              </a:rPr>
              <a:t> negara)</a:t>
            </a:r>
            <a:endParaRPr lang="en-US" sz="2200" dirty="0">
              <a:latin typeface="Gill Sans MT" panose="020B0502020104020203" pitchFamily="34" charset="0"/>
            </a:endParaRPr>
          </a:p>
          <a:p>
            <a:pPr marL="0" indent="0">
              <a:buNone/>
            </a:pPr>
            <a:endParaRPr lang="en-US" sz="2200" dirty="0">
              <a:latin typeface="Gill Sans MT" panose="020B0502020104020203" pitchFamily="34" charset="0"/>
            </a:endParaRPr>
          </a:p>
          <a:p>
            <a:r>
              <a:rPr lang="en-US" sz="2200" b="1" i="1" dirty="0">
                <a:latin typeface="Gill Sans MT" panose="020B0502020104020203" pitchFamily="34" charset="0"/>
              </a:rPr>
              <a:t>Management</a:t>
            </a:r>
            <a:r>
              <a:rPr lang="en-US" sz="2200" dirty="0">
                <a:latin typeface="Gill Sans MT" panose="020B0502020104020203" pitchFamily="34" charset="0"/>
              </a:rPr>
              <a:t> = “ </a:t>
            </a:r>
            <a:r>
              <a:rPr lang="en-US" sz="2200" dirty="0" err="1">
                <a:latin typeface="Gill Sans MT" panose="020B0502020104020203" pitchFamily="34" charset="0"/>
              </a:rPr>
              <a:t>Pimpinan</a:t>
            </a:r>
            <a:r>
              <a:rPr lang="en-US" sz="2200" dirty="0">
                <a:latin typeface="Gill Sans MT" panose="020B0502020104020203" pitchFamily="34" charset="0"/>
              </a:rPr>
              <a:t> Perusahaan / </a:t>
            </a:r>
            <a:r>
              <a:rPr lang="en-US" sz="2200" dirty="0" err="1">
                <a:latin typeface="Gill Sans MT" panose="020B0502020104020203" pitchFamily="34" charset="0"/>
              </a:rPr>
              <a:t>organisasi</a:t>
            </a:r>
            <a:r>
              <a:rPr lang="en-US" sz="2200" dirty="0">
                <a:latin typeface="Gill Sans MT" panose="020B0502020104020203" pitchFamily="34" charset="0"/>
              </a:rPr>
              <a:t>” </a:t>
            </a:r>
            <a:r>
              <a:rPr lang="en-US" sz="2200" dirty="0" err="1">
                <a:latin typeface="Gill Sans MT" panose="020B0502020104020203" pitchFamily="34" charset="0"/>
              </a:rPr>
              <a:t>atau</a:t>
            </a:r>
            <a:r>
              <a:rPr lang="en-US" sz="2200" dirty="0">
                <a:latin typeface="Gill Sans MT" panose="020B0502020104020203" pitchFamily="34" charset="0"/>
              </a:rPr>
              <a:t> Tindakan </a:t>
            </a:r>
            <a:r>
              <a:rPr lang="en-US" sz="2200" dirty="0" err="1">
                <a:latin typeface="Gill Sans MT" panose="020B0502020104020203" pitchFamily="34" charset="0"/>
              </a:rPr>
              <a:t>perencanaan</a:t>
            </a:r>
            <a:r>
              <a:rPr lang="en-US" sz="2200" dirty="0">
                <a:latin typeface="Gill Sans MT" panose="020B0502020104020203" pitchFamily="34" charset="0"/>
              </a:rPr>
              <a:t>, </a:t>
            </a:r>
            <a:r>
              <a:rPr lang="en-US" sz="2200" dirty="0" err="1">
                <a:latin typeface="Gill Sans MT" panose="020B0502020104020203" pitchFamily="34" charset="0"/>
              </a:rPr>
              <a:t>pengorganisasian</a:t>
            </a:r>
            <a:r>
              <a:rPr lang="en-US" sz="2200" dirty="0">
                <a:latin typeface="Gill Sans MT" panose="020B0502020104020203" pitchFamily="34" charset="0"/>
              </a:rPr>
              <a:t>,  </a:t>
            </a:r>
            <a:r>
              <a:rPr lang="en-US" sz="2200" dirty="0" err="1">
                <a:latin typeface="Gill Sans MT" panose="020B0502020104020203" pitchFamily="34" charset="0"/>
              </a:rPr>
              <a:t>pengambilan</a:t>
            </a:r>
            <a:r>
              <a:rPr lang="en-US" sz="2200" dirty="0">
                <a:latin typeface="Gill Sans MT" panose="020B0502020104020203" pitchFamily="34" charset="0"/>
              </a:rPr>
              <a:t> </a:t>
            </a:r>
            <a:r>
              <a:rPr lang="en-US" sz="2200" dirty="0" err="1">
                <a:latin typeface="Gill Sans MT" panose="020B0502020104020203" pitchFamily="34" charset="0"/>
              </a:rPr>
              <a:t>keputusan</a:t>
            </a:r>
            <a:r>
              <a:rPr lang="en-US" sz="2200" dirty="0">
                <a:latin typeface="Gill Sans MT" panose="020B0502020104020203" pitchFamily="34" charset="0"/>
              </a:rPr>
              <a:t>, dan </a:t>
            </a:r>
            <a:r>
              <a:rPr lang="en-US" sz="2200" dirty="0" err="1">
                <a:latin typeface="Gill Sans MT" panose="020B0502020104020203" pitchFamily="34" charset="0"/>
              </a:rPr>
              <a:t>kontrol</a:t>
            </a:r>
            <a:r>
              <a:rPr lang="en-US" sz="2200" dirty="0">
                <a:latin typeface="Gill Sans MT" panose="020B0502020104020203" pitchFamily="34" charset="0"/>
              </a:rPr>
              <a:t> </a:t>
            </a:r>
            <a:r>
              <a:rPr lang="en-US" sz="2200" dirty="0" err="1">
                <a:latin typeface="Gill Sans MT" panose="020B0502020104020203" pitchFamily="34" charset="0"/>
              </a:rPr>
              <a:t>sebuah</a:t>
            </a:r>
            <a:r>
              <a:rPr lang="en-US" sz="2200" dirty="0">
                <a:latin typeface="Gill Sans MT" panose="020B0502020104020203" pitchFamily="34" charset="0"/>
              </a:rPr>
              <a:t> </a:t>
            </a:r>
            <a:r>
              <a:rPr lang="en-US" sz="2200" dirty="0" err="1">
                <a:latin typeface="Gill Sans MT" panose="020B0502020104020203" pitchFamily="34" charset="0"/>
              </a:rPr>
              <a:t>perusahaan</a:t>
            </a:r>
            <a:r>
              <a:rPr lang="en-US" sz="2200" dirty="0">
                <a:latin typeface="Gill Sans MT" panose="020B0502020104020203" pitchFamily="34" charset="0"/>
              </a:rPr>
              <a:t>/</a:t>
            </a:r>
            <a:r>
              <a:rPr lang="en-US" sz="2200" dirty="0" err="1">
                <a:latin typeface="Gill Sans MT" panose="020B0502020104020203" pitchFamily="34" charset="0"/>
              </a:rPr>
              <a:t>organisasi</a:t>
            </a:r>
            <a:endParaRPr lang="en-US" sz="2200" dirty="0">
              <a:latin typeface="Gill Sans MT" panose="020B0502020104020203" pitchFamily="34" charset="0"/>
            </a:endParaRPr>
          </a:p>
          <a:p>
            <a:endParaRPr lang="en-US" sz="2200" dirty="0">
              <a:latin typeface="Gill Sans MT" panose="020B05020201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atin typeface="Cambria" pitchFamily="18" charset="0"/>
              </a:rPr>
              <a:t>Governance vs. Government</a:t>
            </a:r>
            <a:endParaRPr lang="en-ID" dirty="0"/>
          </a:p>
        </p:txBody>
      </p:sp>
      <p:sp>
        <p:nvSpPr>
          <p:cNvPr id="3" name="Content Placeholder 2"/>
          <p:cNvSpPr>
            <a:spLocks noGrp="1"/>
          </p:cNvSpPr>
          <p:nvPr>
            <p:ph idx="1"/>
          </p:nvPr>
        </p:nvSpPr>
        <p:spPr/>
        <p:txBody>
          <a:bodyPr/>
          <a:lstStyle/>
          <a:p>
            <a:r>
              <a:rPr lang="en-US" sz="2800" b="1" dirty="0">
                <a:latin typeface="Gill Sans MT" panose="020B0502020104020203" pitchFamily="34" charset="0"/>
              </a:rPr>
              <a:t>Governance</a:t>
            </a:r>
            <a:r>
              <a:rPr lang="en-US" sz="2800" dirty="0">
                <a:latin typeface="Gill Sans MT" panose="020B0502020104020203" pitchFamily="34" charset="0"/>
              </a:rPr>
              <a:t> = Tata Kelola</a:t>
            </a:r>
            <a:endParaRPr lang="en-US" sz="2800" dirty="0">
              <a:latin typeface="Gill Sans MT" panose="020B0502020104020203" pitchFamily="34" charset="0"/>
            </a:endParaRPr>
          </a:p>
          <a:p>
            <a:r>
              <a:rPr lang="en-US" sz="2800" b="1" dirty="0">
                <a:latin typeface="Gill Sans MT" panose="020B0502020104020203" pitchFamily="34" charset="0"/>
              </a:rPr>
              <a:t>Government</a:t>
            </a:r>
            <a:r>
              <a:rPr lang="en-US" sz="2800" dirty="0">
                <a:latin typeface="Gill Sans MT" panose="020B0502020104020203" pitchFamily="34" charset="0"/>
              </a:rPr>
              <a:t> = </a:t>
            </a:r>
            <a:r>
              <a:rPr lang="en-US" sz="2800" dirty="0" err="1">
                <a:latin typeface="Gill Sans MT" panose="020B0502020104020203" pitchFamily="34" charset="0"/>
              </a:rPr>
              <a:t>Pemerintahan</a:t>
            </a:r>
            <a:endParaRPr lang="en-US" sz="2800" dirty="0">
              <a:latin typeface="Gill Sans MT" panose="020B0502020104020203" pitchFamily="34" charset="0"/>
            </a:endParaRPr>
          </a:p>
          <a:p>
            <a:r>
              <a:rPr lang="en-US" sz="2800" dirty="0">
                <a:latin typeface="Gill Sans MT" panose="020B0502020104020203" pitchFamily="34" charset="0"/>
              </a:rPr>
              <a:t>Government </a:t>
            </a:r>
            <a:r>
              <a:rPr lang="en-US" sz="2800" dirty="0" err="1">
                <a:latin typeface="Gill Sans MT" panose="020B0502020104020203" pitchFamily="34" charset="0"/>
              </a:rPr>
              <a:t>dibangun</a:t>
            </a:r>
            <a:r>
              <a:rPr lang="en-US" sz="2800" dirty="0">
                <a:latin typeface="Gill Sans MT" panose="020B0502020104020203" pitchFamily="34" charset="0"/>
              </a:rPr>
              <a:t> </a:t>
            </a:r>
            <a:r>
              <a:rPr lang="en-US" sz="2800" dirty="0" err="1">
                <a:latin typeface="Gill Sans MT" panose="020B0502020104020203" pitchFamily="34" charset="0"/>
              </a:rPr>
              <a:t>untuk</a:t>
            </a:r>
            <a:r>
              <a:rPr lang="en-US" sz="2800" dirty="0">
                <a:latin typeface="Gill Sans MT" panose="020B0502020104020203" pitchFamily="34" charset="0"/>
              </a:rPr>
              <a:t> </a:t>
            </a:r>
            <a:r>
              <a:rPr lang="en-US" sz="2800" dirty="0" err="1">
                <a:latin typeface="Gill Sans MT" panose="020B0502020104020203" pitchFamily="34" charset="0"/>
              </a:rPr>
              <a:t>menjalankan</a:t>
            </a:r>
            <a:r>
              <a:rPr lang="en-US" sz="2800" dirty="0">
                <a:latin typeface="Gill Sans MT" panose="020B0502020104020203" pitchFamily="34" charset="0"/>
              </a:rPr>
              <a:t> Governance</a:t>
            </a:r>
            <a:endParaRPr lang="en-US" sz="2800" dirty="0">
              <a:latin typeface="Gill Sans MT" panose="020B0502020104020203" pitchFamily="34" charset="0"/>
            </a:endParaRPr>
          </a:p>
          <a:p>
            <a:r>
              <a:rPr lang="en-US" sz="2800" b="1" dirty="0">
                <a:latin typeface="Gill Sans MT" panose="020B0502020104020203" pitchFamily="34" charset="0"/>
              </a:rPr>
              <a:t>Government</a:t>
            </a:r>
            <a:r>
              <a:rPr lang="en-US" sz="2800" dirty="0">
                <a:latin typeface="Gill Sans MT" panose="020B0502020104020203" pitchFamily="34" charset="0"/>
              </a:rPr>
              <a:t>/</a:t>
            </a:r>
            <a:r>
              <a:rPr lang="en-US" sz="2800" dirty="0" err="1">
                <a:latin typeface="Gill Sans MT" panose="020B0502020104020203" pitchFamily="34" charset="0"/>
              </a:rPr>
              <a:t>Pemerintahan</a:t>
            </a:r>
            <a:r>
              <a:rPr lang="en-US" sz="2800" dirty="0">
                <a:latin typeface="Gill Sans MT" panose="020B0502020104020203" pitchFamily="34" charset="0"/>
              </a:rPr>
              <a:t> </a:t>
            </a:r>
            <a:r>
              <a:rPr lang="en-US" sz="2800" dirty="0">
                <a:latin typeface="Gill Sans MT" panose="020B0502020104020203" pitchFamily="34" charset="0"/>
                <a:sym typeface="Wingdings" panose="05000000000000000000" pitchFamily="2" charset="2"/>
              </a:rPr>
              <a:t> </a:t>
            </a:r>
            <a:r>
              <a:rPr lang="en-US" sz="2800" b="1" dirty="0" err="1">
                <a:latin typeface="Gill Sans MT" panose="020B0502020104020203" pitchFamily="34" charset="0"/>
                <a:sym typeface="Wingdings" panose="05000000000000000000" pitchFamily="2" charset="2"/>
              </a:rPr>
              <a:t>Organisasi</a:t>
            </a:r>
            <a:r>
              <a:rPr lang="en-US" sz="2800" b="1" dirty="0">
                <a:latin typeface="Gill Sans MT" panose="020B0502020104020203" pitchFamily="34" charset="0"/>
                <a:sym typeface="Wingdings" panose="05000000000000000000" pitchFamily="2" charset="2"/>
              </a:rPr>
              <a:t> </a:t>
            </a:r>
            <a:r>
              <a:rPr lang="en-US" sz="2800" b="1" dirty="0" err="1">
                <a:latin typeface="Gill Sans MT" panose="020B0502020104020203" pitchFamily="34" charset="0"/>
                <a:sym typeface="Wingdings" panose="05000000000000000000" pitchFamily="2" charset="2"/>
              </a:rPr>
              <a:t>Politik</a:t>
            </a:r>
            <a:br>
              <a:rPr lang="en-US" sz="2800" dirty="0">
                <a:latin typeface="Gill Sans MT" panose="020B0502020104020203" pitchFamily="34" charset="0"/>
                <a:sym typeface="Wingdings" panose="05000000000000000000" pitchFamily="2" charset="2"/>
              </a:rPr>
            </a:br>
            <a:r>
              <a:rPr lang="en-US" sz="2800" b="1" dirty="0" err="1">
                <a:latin typeface="Gill Sans MT" panose="020B0502020104020203" pitchFamily="34" charset="0"/>
                <a:sym typeface="Wingdings" panose="05000000000000000000" pitchFamily="2" charset="2"/>
              </a:rPr>
              <a:t>Organisasi</a:t>
            </a:r>
            <a:r>
              <a:rPr lang="en-US" sz="2800" b="1" dirty="0">
                <a:latin typeface="Gill Sans MT" panose="020B0502020104020203" pitchFamily="34" charset="0"/>
                <a:sym typeface="Wingdings" panose="05000000000000000000" pitchFamily="2" charset="2"/>
              </a:rPr>
              <a:t> </a:t>
            </a:r>
            <a:r>
              <a:rPr lang="en-US" sz="2800" b="1" dirty="0" err="1">
                <a:latin typeface="Gill Sans MT" panose="020B0502020104020203" pitchFamily="34" charset="0"/>
                <a:sym typeface="Wingdings" panose="05000000000000000000" pitchFamily="2" charset="2"/>
              </a:rPr>
              <a:t>Bisnis</a:t>
            </a:r>
            <a:r>
              <a:rPr lang="en-US" sz="2800" b="1" dirty="0">
                <a:latin typeface="Gill Sans MT" panose="020B0502020104020203" pitchFamily="34" charset="0"/>
                <a:sym typeface="Wingdings" panose="05000000000000000000" pitchFamily="2" charset="2"/>
              </a:rPr>
              <a:t> </a:t>
            </a:r>
            <a:r>
              <a:rPr lang="en-US" sz="2800" dirty="0">
                <a:latin typeface="Gill Sans MT" panose="020B0502020104020203" pitchFamily="34" charset="0"/>
                <a:sym typeface="Wingdings" panose="05000000000000000000" pitchFamily="2" charset="2"/>
              </a:rPr>
              <a:t> “</a:t>
            </a:r>
            <a:r>
              <a:rPr lang="en-US" sz="2800" b="1" dirty="0">
                <a:latin typeface="Gill Sans MT" panose="020B0502020104020203" pitchFamily="34" charset="0"/>
                <a:sym typeface="Wingdings" panose="05000000000000000000" pitchFamily="2" charset="2"/>
              </a:rPr>
              <a:t>Corporation</a:t>
            </a:r>
            <a:r>
              <a:rPr lang="en-US" sz="2800" dirty="0">
                <a:latin typeface="Gill Sans MT" panose="020B0502020104020203" pitchFamily="34" charset="0"/>
                <a:sym typeface="Wingdings" panose="05000000000000000000" pitchFamily="2" charset="2"/>
              </a:rPr>
              <a:t>” / </a:t>
            </a:r>
            <a:r>
              <a:rPr lang="en-US" sz="2800" dirty="0" err="1">
                <a:latin typeface="Gill Sans MT" panose="020B0502020104020203" pitchFamily="34" charset="0"/>
                <a:sym typeface="Wingdings" panose="05000000000000000000" pitchFamily="2" charset="2"/>
              </a:rPr>
              <a:t>Korporat</a:t>
            </a:r>
            <a:endParaRPr lang="en-US" sz="2800" dirty="0">
              <a:latin typeface="Gill Sans MT" panose="020B0502020104020203" pitchFamily="34" charset="0"/>
              <a:sym typeface="Wingdings" panose="05000000000000000000" pitchFamily="2" charset="2"/>
            </a:endParaRPr>
          </a:p>
          <a:p>
            <a:endParaRPr lang="en-US" sz="900" dirty="0">
              <a:latin typeface="Gill Sans MT" panose="020B0502020104020203" pitchFamily="34" charset="0"/>
              <a:sym typeface="Wingdings" panose="05000000000000000000" pitchFamily="2" charset="2"/>
            </a:endParaRPr>
          </a:p>
          <a:p>
            <a:pPr marL="0" indent="0">
              <a:buNone/>
            </a:pPr>
            <a:r>
              <a:rPr lang="en-US" sz="2800" b="1" dirty="0">
                <a:latin typeface="Gill Sans MT" panose="020B0502020104020203" pitchFamily="34" charset="0"/>
              </a:rPr>
              <a:t>Tata Kelola </a:t>
            </a:r>
            <a:r>
              <a:rPr lang="en-US" sz="2800" b="1" dirty="0" err="1">
                <a:latin typeface="Gill Sans MT" panose="020B0502020104020203" pitchFamily="34" charset="0"/>
              </a:rPr>
              <a:t>Korporat</a:t>
            </a:r>
            <a:r>
              <a:rPr lang="en-US" sz="2800" b="1" dirty="0">
                <a:latin typeface="Gill Sans MT" panose="020B0502020104020203" pitchFamily="34" charset="0"/>
              </a:rPr>
              <a:t> </a:t>
            </a:r>
            <a:r>
              <a:rPr lang="en-US" sz="2800" dirty="0">
                <a:latin typeface="Gill Sans MT" panose="020B0502020104020203" pitchFamily="34" charset="0"/>
              </a:rPr>
              <a:t>(</a:t>
            </a:r>
            <a:r>
              <a:rPr lang="en-US" sz="2800" b="1" i="1" dirty="0">
                <a:latin typeface="Gill Sans MT" panose="020B0502020104020203" pitchFamily="34" charset="0"/>
              </a:rPr>
              <a:t>Corporate Governance</a:t>
            </a:r>
            <a:r>
              <a:rPr lang="en-US" sz="2800" dirty="0">
                <a:latin typeface="Gill Sans MT" panose="020B0502020104020203" pitchFamily="34" charset="0"/>
              </a:rPr>
              <a:t>) = </a:t>
            </a:r>
            <a:r>
              <a:rPr lang="en-US" sz="2800" dirty="0" err="1">
                <a:latin typeface="Gill Sans MT" panose="020B0502020104020203" pitchFamily="34" charset="0"/>
              </a:rPr>
              <a:t>struktur</a:t>
            </a:r>
            <a:r>
              <a:rPr lang="en-US" sz="2800" dirty="0">
                <a:latin typeface="Gill Sans MT" panose="020B0502020104020203" pitchFamily="34" charset="0"/>
              </a:rPr>
              <a:t> dan proses </a:t>
            </a:r>
            <a:r>
              <a:rPr lang="en-US" sz="2800" dirty="0" err="1">
                <a:latin typeface="Gill Sans MT" panose="020B0502020104020203" pitchFamily="34" charset="0"/>
              </a:rPr>
              <a:t>untuk</a:t>
            </a:r>
            <a:r>
              <a:rPr lang="en-US" sz="2800" dirty="0">
                <a:latin typeface="Gill Sans MT" panose="020B0502020104020203" pitchFamily="34" charset="0"/>
              </a:rPr>
              <a:t> </a:t>
            </a:r>
            <a:r>
              <a:rPr lang="en-US" sz="2800" dirty="0" err="1">
                <a:latin typeface="Gill Sans MT" panose="020B0502020104020203" pitchFamily="34" charset="0"/>
              </a:rPr>
              <a:t>merencanakan</a:t>
            </a:r>
            <a:r>
              <a:rPr lang="en-US" sz="2800" dirty="0">
                <a:latin typeface="Gill Sans MT" panose="020B0502020104020203" pitchFamily="34" charset="0"/>
              </a:rPr>
              <a:t> </a:t>
            </a:r>
            <a:r>
              <a:rPr lang="en-US" sz="2800" dirty="0" err="1">
                <a:latin typeface="Gill Sans MT" panose="020B0502020104020203" pitchFamily="34" charset="0"/>
              </a:rPr>
              <a:t>arah</a:t>
            </a:r>
            <a:r>
              <a:rPr lang="en-US" sz="2800" dirty="0">
                <a:latin typeface="Gill Sans MT" panose="020B0502020104020203" pitchFamily="34" charset="0"/>
              </a:rPr>
              <a:t> </a:t>
            </a:r>
            <a:r>
              <a:rPr lang="en-US" sz="2800" dirty="0" err="1">
                <a:latin typeface="Gill Sans MT" panose="020B0502020104020203" pitchFamily="34" charset="0"/>
              </a:rPr>
              <a:t>pengelolaan</a:t>
            </a:r>
            <a:r>
              <a:rPr lang="en-US" sz="2800" dirty="0">
                <a:latin typeface="Gill Sans MT" panose="020B0502020104020203" pitchFamily="34" charset="0"/>
              </a:rPr>
              <a:t> </a:t>
            </a:r>
            <a:r>
              <a:rPr lang="en-US" sz="2800" dirty="0" err="1">
                <a:latin typeface="Gill Sans MT" panose="020B0502020104020203" pitchFamily="34" charset="0"/>
              </a:rPr>
              <a:t>organisasi</a:t>
            </a:r>
            <a:r>
              <a:rPr lang="en-US" sz="2800" dirty="0">
                <a:latin typeface="Gill Sans MT" panose="020B0502020104020203" pitchFamily="34" charset="0"/>
              </a:rPr>
              <a:t> </a:t>
            </a:r>
            <a:r>
              <a:rPr lang="en-US" sz="2800" dirty="0" err="1">
                <a:latin typeface="Gill Sans MT" panose="020B0502020104020203" pitchFamily="34" charset="0"/>
              </a:rPr>
              <a:t>sehingga</a:t>
            </a:r>
            <a:r>
              <a:rPr lang="en-US" sz="2800" dirty="0">
                <a:latin typeface="Gill Sans MT" panose="020B0502020104020203" pitchFamily="34" charset="0"/>
              </a:rPr>
              <a:t> </a:t>
            </a:r>
            <a:r>
              <a:rPr lang="en-US" sz="2800" dirty="0" err="1">
                <a:latin typeface="Gill Sans MT" panose="020B0502020104020203" pitchFamily="34" charset="0"/>
              </a:rPr>
              <a:t>mencapai</a:t>
            </a:r>
            <a:r>
              <a:rPr lang="en-US" sz="2800" dirty="0">
                <a:latin typeface="Gill Sans MT" panose="020B0502020104020203" pitchFamily="34" charset="0"/>
              </a:rPr>
              <a:t> </a:t>
            </a:r>
            <a:r>
              <a:rPr lang="en-US" sz="2800" dirty="0" err="1">
                <a:latin typeface="Gill Sans MT" panose="020B0502020104020203" pitchFamily="34" charset="0"/>
              </a:rPr>
              <a:t>tujuan</a:t>
            </a:r>
            <a:r>
              <a:rPr lang="en-US" sz="2800" dirty="0">
                <a:latin typeface="Gill Sans MT" panose="020B0502020104020203" pitchFamily="34" charset="0"/>
              </a:rPr>
              <a:t> </a:t>
            </a:r>
            <a:r>
              <a:rPr lang="en-US" sz="2800" dirty="0" err="1">
                <a:latin typeface="Gill Sans MT" panose="020B0502020104020203" pitchFamily="34" charset="0"/>
              </a:rPr>
              <a:t>secara</a:t>
            </a:r>
            <a:r>
              <a:rPr lang="en-US" sz="2800" dirty="0">
                <a:latin typeface="Gill Sans MT" panose="020B0502020104020203" pitchFamily="34" charset="0"/>
              </a:rPr>
              <a:t> </a:t>
            </a:r>
            <a:r>
              <a:rPr lang="en-US" sz="2800" dirty="0" err="1">
                <a:latin typeface="Gill Sans MT" panose="020B0502020104020203" pitchFamily="34" charset="0"/>
              </a:rPr>
              <a:t>efektif</a:t>
            </a:r>
            <a:r>
              <a:rPr lang="en-US" sz="2800" dirty="0">
                <a:latin typeface="Gill Sans MT" panose="020B0502020104020203" pitchFamily="34" charset="0"/>
              </a:rPr>
              <a:t> </a:t>
            </a:r>
            <a:endParaRPr lang="en-US" sz="2800" dirty="0">
              <a:latin typeface="Gill Sans MT" panose="020B0502020104020203" pitchFamily="34" charset="0"/>
            </a:endParaRPr>
          </a:p>
          <a:p>
            <a:pPr marL="0" indent="0">
              <a:buNone/>
            </a:pPr>
            <a:endParaRPr lang="en-US" sz="2800" dirty="0">
              <a:latin typeface="Gill Sans MT" panose="020B0502020104020203" pitchFamily="34" charset="0"/>
            </a:endParaRPr>
          </a:p>
          <a:p>
            <a:endParaRPr lang="en-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Governance vs. Government</a:t>
            </a:r>
            <a:endParaRPr lang="en-ID" dirty="0">
              <a:latin typeface="+mn-lt"/>
            </a:endParaRPr>
          </a:p>
        </p:txBody>
      </p:sp>
      <p:sp>
        <p:nvSpPr>
          <p:cNvPr id="3" name="Content Placeholder 2"/>
          <p:cNvSpPr>
            <a:spLocks noGrp="1"/>
          </p:cNvSpPr>
          <p:nvPr>
            <p:ph idx="1"/>
          </p:nvPr>
        </p:nvSpPr>
        <p:spPr/>
        <p:txBody>
          <a:bodyPr/>
          <a:lstStyle/>
          <a:p>
            <a:r>
              <a:rPr lang="en-US" sz="2800" dirty="0"/>
              <a:t>Good Corporate Governance = </a:t>
            </a:r>
            <a:endParaRPr lang="en-US" sz="2800" dirty="0"/>
          </a:p>
          <a:p>
            <a:pPr marL="0" indent="0">
              <a:buNone/>
            </a:pPr>
            <a:r>
              <a:rPr lang="en-US" sz="2800" dirty="0" err="1"/>
              <a:t>Penataan</a:t>
            </a:r>
            <a:r>
              <a:rPr lang="en-US" sz="2800" dirty="0"/>
              <a:t> </a:t>
            </a:r>
            <a:r>
              <a:rPr lang="en-US" sz="2800" b="1" dirty="0" err="1"/>
              <a:t>organisasi</a:t>
            </a:r>
            <a:r>
              <a:rPr lang="en-US" sz="2800" b="1" dirty="0"/>
              <a:t> </a:t>
            </a:r>
            <a:r>
              <a:rPr lang="en-US" sz="2800" b="1" dirty="0" err="1"/>
              <a:t>bisnis</a:t>
            </a:r>
            <a:r>
              <a:rPr lang="en-US" sz="2800" b="1" dirty="0"/>
              <a:t> </a:t>
            </a:r>
            <a:r>
              <a:rPr lang="en-US" sz="2800" dirty="0" err="1"/>
              <a:t>melalui</a:t>
            </a:r>
            <a:r>
              <a:rPr lang="en-US" sz="2800" dirty="0"/>
              <a:t> </a:t>
            </a:r>
            <a:r>
              <a:rPr lang="en-US" sz="2800" dirty="0" err="1"/>
              <a:t>penerapan</a:t>
            </a:r>
            <a:r>
              <a:rPr lang="en-US" sz="2800" dirty="0"/>
              <a:t> model dan </a:t>
            </a:r>
            <a:r>
              <a:rPr lang="en-US" sz="2800" dirty="0" err="1"/>
              <a:t>prinsip-prinsip</a:t>
            </a:r>
            <a:r>
              <a:rPr lang="en-US" sz="2800" dirty="0"/>
              <a:t> </a:t>
            </a:r>
            <a:r>
              <a:rPr lang="en-US" sz="2800" dirty="0" err="1"/>
              <a:t>tatakelola</a:t>
            </a:r>
            <a:r>
              <a:rPr lang="en-US" sz="2800" dirty="0"/>
              <a:t> </a:t>
            </a:r>
            <a:r>
              <a:rPr lang="en-US" sz="2800" dirty="0" err="1"/>
              <a:t>organisasi</a:t>
            </a:r>
            <a:r>
              <a:rPr lang="en-US" sz="2800" dirty="0"/>
              <a:t> yang </a:t>
            </a:r>
            <a:r>
              <a:rPr lang="en-US" sz="2800" dirty="0" err="1"/>
              <a:t>baik</a:t>
            </a:r>
            <a:r>
              <a:rPr lang="en-US" sz="2800" dirty="0"/>
              <a:t>.</a:t>
            </a:r>
            <a:endParaRPr lang="en-US" sz="2800" dirty="0"/>
          </a:p>
          <a:p>
            <a:endParaRPr lang="en-US" sz="2800" dirty="0"/>
          </a:p>
          <a:p>
            <a:r>
              <a:rPr lang="en-US" sz="2800" dirty="0"/>
              <a:t>Good Government Governance =</a:t>
            </a:r>
            <a:endParaRPr lang="en-US" sz="2800" dirty="0"/>
          </a:p>
          <a:p>
            <a:pPr marL="0" indent="0">
              <a:buNone/>
            </a:pPr>
            <a:r>
              <a:rPr lang="en-US" sz="2800" dirty="0" err="1"/>
              <a:t>Penataan</a:t>
            </a:r>
            <a:r>
              <a:rPr lang="en-US" sz="2800" dirty="0"/>
              <a:t> </a:t>
            </a:r>
            <a:r>
              <a:rPr lang="en-US" sz="2800" b="1" dirty="0" err="1"/>
              <a:t>organisasi</a:t>
            </a:r>
            <a:r>
              <a:rPr lang="en-US" sz="2800" b="1" dirty="0"/>
              <a:t> </a:t>
            </a:r>
            <a:r>
              <a:rPr lang="en-US" sz="2800" b="1" dirty="0" err="1"/>
              <a:t>pemerintah</a:t>
            </a:r>
            <a:r>
              <a:rPr lang="en-US" sz="2800" b="1" dirty="0"/>
              <a:t> </a:t>
            </a:r>
            <a:r>
              <a:rPr lang="en-US" sz="2800" dirty="0" err="1"/>
              <a:t>melalui</a:t>
            </a:r>
            <a:r>
              <a:rPr lang="en-US" sz="2800" dirty="0"/>
              <a:t> </a:t>
            </a:r>
            <a:r>
              <a:rPr lang="en-US" sz="2800" dirty="0" err="1"/>
              <a:t>penerapan</a:t>
            </a:r>
            <a:r>
              <a:rPr lang="en-US" sz="2800" dirty="0"/>
              <a:t> model dan </a:t>
            </a:r>
            <a:r>
              <a:rPr lang="en-US" sz="2800" dirty="0" err="1"/>
              <a:t>prinsip-prinsip</a:t>
            </a:r>
            <a:r>
              <a:rPr lang="en-US" sz="2800" dirty="0"/>
              <a:t> </a:t>
            </a:r>
            <a:r>
              <a:rPr lang="en-US" sz="2800" dirty="0" err="1"/>
              <a:t>tatakelola</a:t>
            </a:r>
            <a:r>
              <a:rPr lang="en-US" sz="2800" dirty="0"/>
              <a:t> </a:t>
            </a:r>
            <a:r>
              <a:rPr lang="en-US" sz="2800" dirty="0" err="1"/>
              <a:t>organisasi</a:t>
            </a:r>
            <a:r>
              <a:rPr lang="en-US" sz="2800" dirty="0"/>
              <a:t> yang </a:t>
            </a:r>
            <a:r>
              <a:rPr lang="en-US" sz="2800" dirty="0" err="1"/>
              <a:t>baik</a:t>
            </a:r>
            <a:r>
              <a:rPr lang="en-US" sz="2800" dirty="0"/>
              <a:t>. </a:t>
            </a:r>
            <a:endParaRPr lang="en-US" sz="2800" dirty="0"/>
          </a:p>
          <a:p>
            <a:pPr marL="0" indent="0">
              <a:buNone/>
            </a:pPr>
            <a:endParaRPr lang="en-US" sz="2800" dirty="0"/>
          </a:p>
          <a:p>
            <a:pPr marL="0" indent="0">
              <a:buNone/>
            </a:pPr>
            <a:endParaRPr lang="en-US" sz="2800" dirty="0"/>
          </a:p>
          <a:p>
            <a:endParaRPr lang="en-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atin typeface="+mn-lt"/>
              </a:rPr>
              <a:t>IT Governance?</a:t>
            </a:r>
            <a:endParaRPr lang="en-ID" dirty="0">
              <a:latin typeface="+mn-lt"/>
            </a:endParaRPr>
          </a:p>
        </p:txBody>
      </p:sp>
      <p:sp>
        <p:nvSpPr>
          <p:cNvPr id="3" name="Content Placeholder 2"/>
          <p:cNvSpPr>
            <a:spLocks noGrp="1"/>
          </p:cNvSpPr>
          <p:nvPr>
            <p:ph idx="1"/>
          </p:nvPr>
        </p:nvSpPr>
        <p:spPr>
          <a:xfrm>
            <a:off x="838199" y="1825625"/>
            <a:ext cx="10776045" cy="4351338"/>
          </a:xfrm>
        </p:spPr>
        <p:txBody>
          <a:bodyPr>
            <a:noAutofit/>
          </a:bodyPr>
          <a:lstStyle/>
          <a:p>
            <a:pPr>
              <a:lnSpc>
                <a:spcPct val="115000"/>
              </a:lnSpc>
              <a:spcBef>
                <a:spcPts val="0"/>
              </a:spcBef>
              <a:spcAft>
                <a:spcPts val="600"/>
              </a:spcAft>
            </a:pPr>
            <a:r>
              <a:rPr lang="en-US" sz="2200" dirty="0"/>
              <a:t>“</a:t>
            </a:r>
            <a:r>
              <a:rPr lang="en-US" sz="2200" dirty="0" err="1"/>
              <a:t>adalah</a:t>
            </a:r>
            <a:r>
              <a:rPr lang="en-US" sz="2200" dirty="0"/>
              <a:t> </a:t>
            </a:r>
            <a:r>
              <a:rPr lang="en-US" sz="2200" dirty="0" err="1"/>
              <a:t>tanggung</a:t>
            </a:r>
            <a:r>
              <a:rPr lang="en-US" sz="2200" dirty="0"/>
              <a:t> </a:t>
            </a:r>
            <a:r>
              <a:rPr lang="en-US" sz="2200" dirty="0" err="1"/>
              <a:t>jawab</a:t>
            </a:r>
            <a:r>
              <a:rPr lang="en-US" sz="2200" dirty="0"/>
              <a:t> </a:t>
            </a:r>
            <a:r>
              <a:rPr lang="en-US" sz="2200" dirty="0" err="1"/>
              <a:t>eksekutif</a:t>
            </a:r>
            <a:r>
              <a:rPr lang="en-US" sz="2200" dirty="0"/>
              <a:t> dan dewan </a:t>
            </a:r>
            <a:r>
              <a:rPr lang="en-US" sz="2200" dirty="0" err="1"/>
              <a:t>direksi</a:t>
            </a:r>
            <a:r>
              <a:rPr lang="en-US" sz="2200" dirty="0"/>
              <a:t>, dan </a:t>
            </a:r>
            <a:r>
              <a:rPr lang="en-US" sz="2200" dirty="0" err="1"/>
              <a:t>terdiri</a:t>
            </a:r>
            <a:r>
              <a:rPr lang="en-US" sz="2200" dirty="0"/>
              <a:t> </a:t>
            </a:r>
            <a:r>
              <a:rPr lang="en-US" sz="2200" dirty="0" err="1"/>
              <a:t>dari</a:t>
            </a:r>
            <a:r>
              <a:rPr lang="en-US" sz="2200" dirty="0"/>
              <a:t> </a:t>
            </a:r>
            <a:r>
              <a:rPr lang="en-US" sz="2200" b="1" dirty="0" err="1"/>
              <a:t>kepemimpinan</a:t>
            </a:r>
            <a:r>
              <a:rPr lang="en-US" sz="2200" dirty="0"/>
              <a:t>, </a:t>
            </a:r>
            <a:r>
              <a:rPr lang="en-US" sz="2200" b="1" dirty="0" err="1"/>
              <a:t>struktur</a:t>
            </a:r>
            <a:r>
              <a:rPr lang="en-US" sz="2200" b="1" dirty="0"/>
              <a:t> </a:t>
            </a:r>
            <a:r>
              <a:rPr lang="en-US" sz="2200" b="1" dirty="0" err="1"/>
              <a:t>organisasi</a:t>
            </a:r>
            <a:r>
              <a:rPr lang="en-US" sz="2200" dirty="0"/>
              <a:t>, dan </a:t>
            </a:r>
            <a:r>
              <a:rPr lang="en-US" sz="2200" b="1" dirty="0"/>
              <a:t>proses</a:t>
            </a:r>
            <a:r>
              <a:rPr lang="en-US" sz="2200" dirty="0"/>
              <a:t> yang </a:t>
            </a:r>
            <a:r>
              <a:rPr lang="en-US" sz="2200" dirty="0" err="1"/>
              <a:t>memastikan</a:t>
            </a:r>
            <a:r>
              <a:rPr lang="en-US" sz="2200" dirty="0"/>
              <a:t> </a:t>
            </a:r>
            <a:r>
              <a:rPr lang="en-US" sz="2200" dirty="0" err="1"/>
              <a:t>bahwa</a:t>
            </a:r>
            <a:r>
              <a:rPr lang="en-US" sz="2200" dirty="0"/>
              <a:t> </a:t>
            </a:r>
            <a:r>
              <a:rPr lang="en-US" sz="2200" b="1" dirty="0"/>
              <a:t>TI </a:t>
            </a:r>
            <a:r>
              <a:rPr lang="en-US" sz="2200" b="1" dirty="0" err="1"/>
              <a:t>perusahaan</a:t>
            </a:r>
            <a:r>
              <a:rPr lang="en-US" sz="2200" b="1" dirty="0"/>
              <a:t> </a:t>
            </a:r>
            <a:r>
              <a:rPr lang="en-US" sz="2200" b="1" dirty="0" err="1"/>
              <a:t>menopang</a:t>
            </a:r>
            <a:r>
              <a:rPr lang="en-US" sz="2200" dirty="0"/>
              <a:t> dan </a:t>
            </a:r>
            <a:r>
              <a:rPr lang="en-US" sz="2200" dirty="0" err="1"/>
              <a:t>memperluas</a:t>
            </a:r>
            <a:r>
              <a:rPr lang="en-US" sz="2200" dirty="0"/>
              <a:t> strategi dan </a:t>
            </a:r>
            <a:r>
              <a:rPr lang="en-US" sz="2200" dirty="0" err="1"/>
              <a:t>tujuan</a:t>
            </a:r>
            <a:r>
              <a:rPr lang="en-US" sz="2200" dirty="0"/>
              <a:t> </a:t>
            </a:r>
            <a:r>
              <a:rPr lang="en-US" sz="2200" dirty="0" err="1"/>
              <a:t>organisasi</a:t>
            </a:r>
            <a:r>
              <a:rPr lang="en-US" sz="2200" dirty="0"/>
              <a:t>.” (ITGI, 2005)</a:t>
            </a:r>
            <a:endParaRPr lang="en-US" sz="2200" dirty="0"/>
          </a:p>
          <a:p>
            <a:pPr>
              <a:lnSpc>
                <a:spcPct val="115000"/>
              </a:lnSpc>
              <a:spcBef>
                <a:spcPts val="0"/>
              </a:spcBef>
              <a:spcAft>
                <a:spcPts val="600"/>
              </a:spcAft>
            </a:pPr>
            <a:r>
              <a:rPr lang="en-US" sz="2200" dirty="0"/>
              <a:t>“</a:t>
            </a:r>
            <a:r>
              <a:rPr lang="en-US" sz="2200" dirty="0" err="1"/>
              <a:t>adalah</a:t>
            </a:r>
            <a:r>
              <a:rPr lang="en-US" sz="2200" dirty="0"/>
              <a:t> </a:t>
            </a:r>
            <a:r>
              <a:rPr lang="en-US" sz="2200" b="1" dirty="0" err="1"/>
              <a:t>kapasitas</a:t>
            </a:r>
            <a:r>
              <a:rPr lang="en-US" sz="2200" b="1" dirty="0"/>
              <a:t> </a:t>
            </a:r>
            <a:r>
              <a:rPr lang="en-US" sz="2200" b="1" dirty="0" err="1"/>
              <a:t>organisasi</a:t>
            </a:r>
            <a:r>
              <a:rPr lang="en-US" sz="2200" b="1" dirty="0"/>
              <a:t> </a:t>
            </a:r>
            <a:r>
              <a:rPr lang="en-US" sz="2200" dirty="0"/>
              <a:t>yang </a:t>
            </a:r>
            <a:r>
              <a:rPr lang="en-US" sz="2200" dirty="0" err="1"/>
              <a:t>dijalankan</a:t>
            </a:r>
            <a:r>
              <a:rPr lang="en-US" sz="2200" dirty="0"/>
              <a:t> oleh dewan, </a:t>
            </a:r>
            <a:r>
              <a:rPr lang="en-US" sz="2200" dirty="0" err="1"/>
              <a:t>manajemen</a:t>
            </a:r>
            <a:r>
              <a:rPr lang="en-US" sz="2200" dirty="0"/>
              <a:t> </a:t>
            </a:r>
            <a:r>
              <a:rPr lang="en-US" sz="2200" dirty="0" err="1"/>
              <a:t>eksekutif</a:t>
            </a:r>
            <a:r>
              <a:rPr lang="en-US" sz="2200" dirty="0"/>
              <a:t> dan </a:t>
            </a:r>
            <a:r>
              <a:rPr lang="en-US" sz="2200" dirty="0" err="1"/>
              <a:t>manajemen</a:t>
            </a:r>
            <a:r>
              <a:rPr lang="en-US" sz="2200" dirty="0"/>
              <a:t> </a:t>
            </a:r>
            <a:r>
              <a:rPr lang="en-US" sz="2200" b="1" dirty="0"/>
              <a:t>TI </a:t>
            </a:r>
            <a:r>
              <a:rPr lang="en-US" sz="2200" b="1" dirty="0" err="1"/>
              <a:t>untuk</a:t>
            </a:r>
            <a:r>
              <a:rPr lang="en-US" sz="2200" b="1" dirty="0"/>
              <a:t> </a:t>
            </a:r>
            <a:r>
              <a:rPr lang="en-US" sz="2200" b="1" dirty="0" err="1"/>
              <a:t>mengontrol</a:t>
            </a:r>
            <a:r>
              <a:rPr lang="en-US" sz="2200" b="1" dirty="0"/>
              <a:t> </a:t>
            </a:r>
            <a:r>
              <a:rPr lang="en-US" sz="2200" b="1" dirty="0" err="1"/>
              <a:t>perumusan</a:t>
            </a:r>
            <a:r>
              <a:rPr lang="en-US" sz="2200" b="1" dirty="0"/>
              <a:t> dan </a:t>
            </a:r>
            <a:r>
              <a:rPr lang="en-US" sz="2200" b="1" dirty="0" err="1"/>
              <a:t>implementasi</a:t>
            </a:r>
            <a:r>
              <a:rPr lang="en-US" sz="2200" b="1" dirty="0"/>
              <a:t> strategi TI </a:t>
            </a:r>
            <a:r>
              <a:rPr lang="en-US" sz="2200" dirty="0"/>
              <a:t>dan </a:t>
            </a:r>
            <a:r>
              <a:rPr lang="en-US" sz="2200" dirty="0" err="1"/>
              <a:t>dengan</a:t>
            </a:r>
            <a:r>
              <a:rPr lang="en-US" sz="2200" dirty="0"/>
              <a:t> </a:t>
            </a:r>
            <a:r>
              <a:rPr lang="en-US" sz="2200" dirty="0" err="1"/>
              <a:t>cara</a:t>
            </a:r>
            <a:r>
              <a:rPr lang="en-US" sz="2200" dirty="0"/>
              <a:t> </a:t>
            </a:r>
            <a:r>
              <a:rPr lang="en-US" sz="2200" dirty="0" err="1"/>
              <a:t>ini</a:t>
            </a:r>
            <a:r>
              <a:rPr lang="en-US" sz="2200" dirty="0"/>
              <a:t> </a:t>
            </a:r>
            <a:r>
              <a:rPr lang="en-US" sz="2200" b="1" dirty="0" err="1"/>
              <a:t>memastikan</a:t>
            </a:r>
            <a:r>
              <a:rPr lang="en-US" sz="2200" b="1" dirty="0"/>
              <a:t> </a:t>
            </a:r>
            <a:r>
              <a:rPr lang="en-US" sz="2200" b="1" dirty="0" err="1"/>
              <a:t>perpaduan</a:t>
            </a:r>
            <a:r>
              <a:rPr lang="en-US" sz="2200" b="1" dirty="0"/>
              <a:t> </a:t>
            </a:r>
            <a:r>
              <a:rPr lang="en-US" sz="2200" b="1" dirty="0" err="1"/>
              <a:t>bisnis</a:t>
            </a:r>
            <a:r>
              <a:rPr lang="en-US" sz="2200" b="1" dirty="0"/>
              <a:t> dan TI</a:t>
            </a:r>
            <a:r>
              <a:rPr lang="en-US" sz="2200" dirty="0"/>
              <a:t>” (Van </a:t>
            </a:r>
            <a:r>
              <a:rPr lang="en-US" sz="2200" dirty="0" err="1"/>
              <a:t>Grembergen</a:t>
            </a:r>
            <a:r>
              <a:rPr lang="en-US" sz="2200" dirty="0"/>
              <a:t>, 2000) </a:t>
            </a:r>
            <a:endParaRPr lang="en-US" sz="2200" dirty="0"/>
          </a:p>
          <a:p>
            <a:pPr>
              <a:lnSpc>
                <a:spcPct val="115000"/>
              </a:lnSpc>
              <a:spcBef>
                <a:spcPts val="0"/>
              </a:spcBef>
              <a:spcAft>
                <a:spcPts val="600"/>
              </a:spcAft>
            </a:pPr>
            <a:r>
              <a:rPr lang="en-US" sz="2200" dirty="0"/>
              <a:t>"</a:t>
            </a:r>
            <a:r>
              <a:rPr lang="en-US" sz="2200" dirty="0" err="1"/>
              <a:t>adalah</a:t>
            </a:r>
            <a:r>
              <a:rPr lang="en-US" sz="2200" dirty="0"/>
              <a:t> </a:t>
            </a:r>
            <a:r>
              <a:rPr lang="en-US" sz="2200" dirty="0" err="1"/>
              <a:t>menentukan</a:t>
            </a:r>
            <a:r>
              <a:rPr lang="en-US" sz="2200" dirty="0"/>
              <a:t> </a:t>
            </a:r>
            <a:r>
              <a:rPr lang="en-US" sz="2200" b="1" dirty="0" err="1"/>
              <a:t>hak</a:t>
            </a:r>
            <a:r>
              <a:rPr lang="en-US" sz="2200" b="1" dirty="0"/>
              <a:t> </a:t>
            </a:r>
            <a:r>
              <a:rPr lang="en-US" sz="2200" b="1" dirty="0" err="1"/>
              <a:t>keputusan</a:t>
            </a:r>
            <a:r>
              <a:rPr lang="en-US" sz="2200" b="1" dirty="0"/>
              <a:t> dan </a:t>
            </a:r>
            <a:r>
              <a:rPr lang="en-US" sz="2200" b="1" dirty="0" err="1"/>
              <a:t>kerangka</a:t>
            </a:r>
            <a:r>
              <a:rPr lang="en-US" sz="2200" b="1" dirty="0"/>
              <a:t> </a:t>
            </a:r>
            <a:r>
              <a:rPr lang="en-US" sz="2200" b="1" dirty="0" err="1"/>
              <a:t>akuntabilitas</a:t>
            </a:r>
            <a:r>
              <a:rPr lang="en-US" sz="2200" b="1" dirty="0"/>
              <a:t> </a:t>
            </a:r>
            <a:r>
              <a:rPr lang="en-US" sz="2200" dirty="0" err="1"/>
              <a:t>untuk</a:t>
            </a:r>
            <a:r>
              <a:rPr lang="en-US" sz="2200" dirty="0"/>
              <a:t> </a:t>
            </a:r>
            <a:r>
              <a:rPr lang="en-US" sz="2200" dirty="0" err="1"/>
              <a:t>mendorong</a:t>
            </a:r>
            <a:r>
              <a:rPr lang="en-US" sz="2200" dirty="0"/>
              <a:t> </a:t>
            </a:r>
            <a:r>
              <a:rPr lang="en-US" sz="2200" dirty="0" err="1"/>
              <a:t>perilaku</a:t>
            </a:r>
            <a:r>
              <a:rPr lang="en-US" sz="2200" dirty="0"/>
              <a:t> yang </a:t>
            </a:r>
            <a:r>
              <a:rPr lang="en-US" sz="2200" dirty="0" err="1"/>
              <a:t>diinginkan</a:t>
            </a:r>
            <a:r>
              <a:rPr lang="en-US" sz="2200" dirty="0"/>
              <a:t> </a:t>
            </a:r>
            <a:r>
              <a:rPr lang="en-US" sz="2200" dirty="0" err="1"/>
              <a:t>dalam</a:t>
            </a:r>
            <a:r>
              <a:rPr lang="en-US" sz="2200" dirty="0"/>
              <a:t> </a:t>
            </a:r>
            <a:r>
              <a:rPr lang="en-US" sz="2200" dirty="0" err="1"/>
              <a:t>penggunaan</a:t>
            </a:r>
            <a:r>
              <a:rPr lang="en-US" sz="2200" dirty="0"/>
              <a:t> TI" (Well &amp; </a:t>
            </a:r>
            <a:r>
              <a:rPr lang="en-US" sz="2200" dirty="0" err="1"/>
              <a:t>Woodham</a:t>
            </a:r>
            <a:r>
              <a:rPr lang="en-US" sz="2200" dirty="0"/>
              <a:t>, 2002)</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 governance</a:t>
            </a:r>
            <a:r>
              <a:rPr lang="id-ID" b="1" dirty="0"/>
              <a:t>   </a:t>
            </a:r>
            <a:r>
              <a:rPr lang="id-ID" b="1" i="1" dirty="0"/>
              <a:t>X</a:t>
            </a:r>
            <a:r>
              <a:rPr lang="id-ID" b="1" dirty="0"/>
              <a:t>   </a:t>
            </a:r>
            <a:r>
              <a:rPr lang="en-US" b="1" dirty="0"/>
              <a:t>IT management</a:t>
            </a:r>
            <a:endParaRPr lang="en-ID" dirty="0"/>
          </a:p>
        </p:txBody>
      </p:sp>
      <p:sp>
        <p:nvSpPr>
          <p:cNvPr id="3" name="Content Placeholder 2"/>
          <p:cNvSpPr>
            <a:spLocks noGrp="1"/>
          </p:cNvSpPr>
          <p:nvPr>
            <p:ph idx="1"/>
          </p:nvPr>
        </p:nvSpPr>
        <p:spPr/>
        <p:txBody>
          <a:bodyPr/>
          <a:lstStyle/>
          <a:p>
            <a:r>
              <a:rPr lang="en-US" sz="2800" b="1" dirty="0" err="1">
                <a:latin typeface="Gill Sans MT" panose="020B0502020104020203" pitchFamily="34" charset="0"/>
              </a:rPr>
              <a:t>Manajemen</a:t>
            </a:r>
            <a:r>
              <a:rPr lang="en-US" sz="2800" b="1" dirty="0">
                <a:latin typeface="Gill Sans MT" panose="020B0502020104020203" pitchFamily="34" charset="0"/>
              </a:rPr>
              <a:t> TI </a:t>
            </a:r>
            <a:r>
              <a:rPr lang="en-US" sz="2800" i="1" dirty="0">
                <a:latin typeface="Gill Sans MT" panose="020B0502020104020203" pitchFamily="34" charset="0"/>
              </a:rPr>
              <a:t>(IT management) </a:t>
            </a:r>
            <a:r>
              <a:rPr lang="en-US" sz="2800" dirty="0" err="1">
                <a:latin typeface="Gill Sans MT" panose="020B0502020104020203" pitchFamily="34" charset="0"/>
              </a:rPr>
              <a:t>lebih</a:t>
            </a:r>
            <a:r>
              <a:rPr lang="en-US" sz="2800" dirty="0">
                <a:latin typeface="Gill Sans MT" panose="020B0502020104020203" pitchFamily="34" charset="0"/>
              </a:rPr>
              <a:t> </a:t>
            </a:r>
            <a:r>
              <a:rPr lang="en-US" sz="2800" dirty="0" err="1">
                <a:latin typeface="Gill Sans MT" panose="020B0502020104020203" pitchFamily="34" charset="0"/>
              </a:rPr>
              <a:t>fokus</a:t>
            </a:r>
            <a:r>
              <a:rPr lang="en-US" sz="2800" dirty="0">
                <a:latin typeface="Gill Sans MT" panose="020B0502020104020203" pitchFamily="34" charset="0"/>
              </a:rPr>
              <a:t> pada </a:t>
            </a:r>
            <a:r>
              <a:rPr lang="en-US" sz="2800" dirty="0" err="1">
                <a:latin typeface="Gill Sans MT" panose="020B0502020104020203" pitchFamily="34" charset="0"/>
              </a:rPr>
              <a:t>bagaimana</a:t>
            </a:r>
            <a:r>
              <a:rPr lang="en-US" sz="2800" dirty="0">
                <a:latin typeface="Gill Sans MT" panose="020B0502020104020203" pitchFamily="34" charset="0"/>
              </a:rPr>
              <a:t> </a:t>
            </a:r>
            <a:r>
              <a:rPr lang="en-US" sz="2800" dirty="0" err="1">
                <a:latin typeface="Gill Sans MT" panose="020B0502020104020203" pitchFamily="34" charset="0"/>
              </a:rPr>
              <a:t>menyediakan</a:t>
            </a:r>
            <a:r>
              <a:rPr lang="en-US" sz="2800" dirty="0">
                <a:latin typeface="Gill Sans MT" panose="020B0502020104020203" pitchFamily="34" charset="0"/>
              </a:rPr>
              <a:t> </a:t>
            </a:r>
            <a:r>
              <a:rPr lang="en-US" sz="2800" dirty="0" err="1">
                <a:latin typeface="Gill Sans MT" panose="020B0502020104020203" pitchFamily="34" charset="0"/>
              </a:rPr>
              <a:t>layanan</a:t>
            </a:r>
            <a:r>
              <a:rPr lang="en-US" sz="2800" dirty="0">
                <a:latin typeface="Gill Sans MT" panose="020B0502020104020203" pitchFamily="34" charset="0"/>
              </a:rPr>
              <a:t> &amp; </a:t>
            </a:r>
            <a:r>
              <a:rPr lang="en-US" sz="2800" dirty="0" err="1">
                <a:latin typeface="Gill Sans MT" panose="020B0502020104020203" pitchFamily="34" charset="0"/>
              </a:rPr>
              <a:t>produk</a:t>
            </a:r>
            <a:r>
              <a:rPr lang="en-US" sz="2800" dirty="0">
                <a:latin typeface="Gill Sans MT" panose="020B0502020104020203" pitchFamily="34" charset="0"/>
              </a:rPr>
              <a:t> TI </a:t>
            </a:r>
            <a:r>
              <a:rPr lang="en-US" sz="2800" dirty="0" err="1">
                <a:latin typeface="Gill Sans MT" panose="020B0502020104020203" pitchFamily="34" charset="0"/>
              </a:rPr>
              <a:t>bagi</a:t>
            </a:r>
            <a:r>
              <a:rPr lang="en-US" sz="2800" dirty="0">
                <a:latin typeface="Gill Sans MT" panose="020B0502020104020203" pitchFamily="34" charset="0"/>
              </a:rPr>
              <a:t> </a:t>
            </a:r>
            <a:r>
              <a:rPr lang="en-US" sz="2800" b="1" dirty="0">
                <a:latin typeface="Gill Sans MT" panose="020B0502020104020203" pitchFamily="34" charset="0"/>
              </a:rPr>
              <a:t>internal </a:t>
            </a:r>
            <a:r>
              <a:rPr lang="en-US" sz="2800" dirty="0" err="1">
                <a:latin typeface="Gill Sans MT" panose="020B0502020104020203" pitchFamily="34" charset="0"/>
              </a:rPr>
              <a:t>perusahaan</a:t>
            </a:r>
            <a:r>
              <a:rPr lang="en-US" sz="2800" dirty="0">
                <a:latin typeface="Gill Sans MT" panose="020B0502020104020203" pitchFamily="34" charset="0"/>
              </a:rPr>
              <a:t> </a:t>
            </a:r>
            <a:r>
              <a:rPr lang="en-US" sz="2800" b="1" dirty="0" err="1">
                <a:latin typeface="Gill Sans MT" panose="020B0502020104020203" pitchFamily="34" charset="0"/>
              </a:rPr>
              <a:t>saat</a:t>
            </a:r>
            <a:r>
              <a:rPr lang="en-US" sz="2800" b="1" dirty="0">
                <a:latin typeface="Gill Sans MT" panose="020B0502020104020203" pitchFamily="34" charset="0"/>
              </a:rPr>
              <a:t> </a:t>
            </a:r>
            <a:r>
              <a:rPr lang="en-US" sz="2800" b="1" dirty="0" err="1">
                <a:latin typeface="Gill Sans MT" panose="020B0502020104020203" pitchFamily="34" charset="0"/>
              </a:rPr>
              <a:t>ini</a:t>
            </a:r>
            <a:r>
              <a:rPr lang="en-US" sz="2800" dirty="0">
                <a:latin typeface="Gill Sans MT" panose="020B0502020104020203" pitchFamily="34" charset="0"/>
              </a:rPr>
              <a:t>.</a:t>
            </a:r>
            <a:endParaRPr lang="en-US" sz="2800" dirty="0">
              <a:latin typeface="Gill Sans MT" panose="020B0502020104020203" pitchFamily="34" charset="0"/>
            </a:endParaRPr>
          </a:p>
          <a:p>
            <a:pPr marL="0" indent="0">
              <a:buNone/>
            </a:pPr>
            <a:endParaRPr lang="en-US" sz="1100" dirty="0">
              <a:latin typeface="Gill Sans MT" panose="020B0502020104020203" pitchFamily="34" charset="0"/>
            </a:endParaRPr>
          </a:p>
          <a:p>
            <a:r>
              <a:rPr lang="en-US" sz="2800" b="1" dirty="0">
                <a:latin typeface="Gill Sans MT" panose="020B0502020104020203" pitchFamily="34" charset="0"/>
              </a:rPr>
              <a:t>Tata-</a:t>
            </a:r>
            <a:r>
              <a:rPr lang="en-US" sz="2800" b="1" dirty="0" err="1">
                <a:latin typeface="Gill Sans MT" panose="020B0502020104020203" pitchFamily="34" charset="0"/>
              </a:rPr>
              <a:t>kelola</a:t>
            </a:r>
            <a:r>
              <a:rPr lang="en-US" sz="2800" b="1" dirty="0">
                <a:latin typeface="Gill Sans MT" panose="020B0502020104020203" pitchFamily="34" charset="0"/>
              </a:rPr>
              <a:t> TI </a:t>
            </a:r>
            <a:r>
              <a:rPr lang="en-US" sz="2800" i="1" dirty="0">
                <a:latin typeface="Gill Sans MT" panose="020B0502020104020203" pitchFamily="34" charset="0"/>
              </a:rPr>
              <a:t>(IT governance)</a:t>
            </a:r>
            <a:r>
              <a:rPr lang="en-US" sz="2800" dirty="0">
                <a:latin typeface="Gill Sans MT" panose="020B0502020104020203" pitchFamily="34" charset="0"/>
              </a:rPr>
              <a:t>, </a:t>
            </a:r>
            <a:r>
              <a:rPr lang="en-US" sz="2800" dirty="0" err="1">
                <a:latin typeface="Gill Sans MT" panose="020B0502020104020203" pitchFamily="34" charset="0"/>
              </a:rPr>
              <a:t>lebih</a:t>
            </a:r>
            <a:r>
              <a:rPr lang="en-US" sz="2800" dirty="0">
                <a:latin typeface="Gill Sans MT" panose="020B0502020104020203" pitchFamily="34" charset="0"/>
              </a:rPr>
              <a:t> </a:t>
            </a:r>
            <a:r>
              <a:rPr lang="en-US" sz="2800" dirty="0" err="1">
                <a:latin typeface="Gill Sans MT" panose="020B0502020104020203" pitchFamily="34" charset="0"/>
              </a:rPr>
              <a:t>luas</a:t>
            </a:r>
            <a:r>
              <a:rPr lang="en-US" sz="2800" dirty="0">
                <a:latin typeface="Gill Sans MT" panose="020B0502020104020203" pitchFamily="34" charset="0"/>
              </a:rPr>
              <a:t>, </a:t>
            </a:r>
            <a:r>
              <a:rPr lang="en-US" sz="2800" dirty="0" err="1">
                <a:latin typeface="Gill Sans MT" panose="020B0502020104020203" pitchFamily="34" charset="0"/>
              </a:rPr>
              <a:t>fokus</a:t>
            </a:r>
            <a:r>
              <a:rPr lang="en-US" sz="2800" dirty="0">
                <a:latin typeface="Gill Sans MT" panose="020B0502020104020203" pitchFamily="34" charset="0"/>
              </a:rPr>
              <a:t> pada </a:t>
            </a:r>
            <a:r>
              <a:rPr lang="en-US" sz="2800" dirty="0" err="1">
                <a:latin typeface="Gill Sans MT" panose="020B0502020104020203" pitchFamily="34" charset="0"/>
              </a:rPr>
              <a:t>bagaimana</a:t>
            </a:r>
            <a:r>
              <a:rPr lang="en-US" sz="2800" dirty="0">
                <a:latin typeface="Gill Sans MT" panose="020B0502020104020203" pitchFamily="34" charset="0"/>
              </a:rPr>
              <a:t> </a:t>
            </a:r>
            <a:r>
              <a:rPr lang="en-US" sz="2800" dirty="0" err="1">
                <a:latin typeface="Gill Sans MT" panose="020B0502020104020203" pitchFamily="34" charset="0"/>
              </a:rPr>
              <a:t>merencanakan</a:t>
            </a:r>
            <a:r>
              <a:rPr lang="en-US" sz="2800" dirty="0">
                <a:latin typeface="Gill Sans MT" panose="020B0502020104020203" pitchFamily="34" charset="0"/>
              </a:rPr>
              <a:t> dan </a:t>
            </a:r>
            <a:r>
              <a:rPr lang="en-US" sz="2800" dirty="0" err="1">
                <a:latin typeface="Gill Sans MT" panose="020B0502020104020203" pitchFamily="34" charset="0"/>
              </a:rPr>
              <a:t>mengimplementasikan</a:t>
            </a:r>
            <a:r>
              <a:rPr lang="en-US" sz="2800" dirty="0">
                <a:latin typeface="Gill Sans MT" panose="020B0502020104020203" pitchFamily="34" charset="0"/>
              </a:rPr>
              <a:t> TI </a:t>
            </a:r>
            <a:r>
              <a:rPr lang="en-US" sz="2800" dirty="0" err="1">
                <a:latin typeface="Gill Sans MT" panose="020B0502020104020203" pitchFamily="34" charset="0"/>
              </a:rPr>
              <a:t>untuk</a:t>
            </a:r>
            <a:r>
              <a:rPr lang="en-US" sz="2800" dirty="0">
                <a:latin typeface="Gill Sans MT" panose="020B0502020104020203" pitchFamily="34" charset="0"/>
              </a:rPr>
              <a:t> </a:t>
            </a:r>
            <a:r>
              <a:rPr lang="en-US" sz="2800" b="1" dirty="0" err="1">
                <a:latin typeface="Gill Sans MT" panose="020B0502020104020203" pitchFamily="34" charset="0"/>
              </a:rPr>
              <a:t>memenuhi</a:t>
            </a:r>
            <a:r>
              <a:rPr lang="en-US" sz="2800" b="1" dirty="0">
                <a:latin typeface="Gill Sans MT" panose="020B0502020104020203" pitchFamily="34" charset="0"/>
              </a:rPr>
              <a:t> </a:t>
            </a:r>
            <a:r>
              <a:rPr lang="en-US" sz="2800" b="1" dirty="0" err="1">
                <a:latin typeface="Gill Sans MT" panose="020B0502020104020203" pitchFamily="34" charset="0"/>
              </a:rPr>
              <a:t>kebutuhan</a:t>
            </a:r>
            <a:r>
              <a:rPr lang="en-US" sz="2800" b="1" dirty="0">
                <a:latin typeface="Gill Sans MT" panose="020B0502020104020203" pitchFamily="34" charset="0"/>
              </a:rPr>
              <a:t> </a:t>
            </a:r>
            <a:r>
              <a:rPr lang="en-US" sz="2800" b="1" dirty="0" err="1">
                <a:latin typeface="Gill Sans MT" panose="020B0502020104020203" pitchFamily="34" charset="0"/>
              </a:rPr>
              <a:t>bisnis</a:t>
            </a:r>
            <a:r>
              <a:rPr lang="en-US" sz="2800" dirty="0">
                <a:latin typeface="Gill Sans MT" panose="020B0502020104020203" pitchFamily="34" charset="0"/>
              </a:rPr>
              <a:t> </a:t>
            </a:r>
            <a:r>
              <a:rPr lang="en-US" sz="2800" b="1" dirty="0" err="1">
                <a:latin typeface="Gill Sans MT" panose="020B0502020104020203" pitchFamily="34" charset="0"/>
              </a:rPr>
              <a:t>saat</a:t>
            </a:r>
            <a:r>
              <a:rPr lang="en-US" sz="2800" b="1" dirty="0">
                <a:latin typeface="Gill Sans MT" panose="020B0502020104020203" pitchFamily="34" charset="0"/>
              </a:rPr>
              <a:t> </a:t>
            </a:r>
            <a:r>
              <a:rPr lang="en-US" sz="2800" b="1" dirty="0" err="1">
                <a:latin typeface="Gill Sans MT" panose="020B0502020104020203" pitchFamily="34" charset="0"/>
              </a:rPr>
              <a:t>ini</a:t>
            </a:r>
            <a:r>
              <a:rPr lang="en-US" sz="2800" b="1" dirty="0">
                <a:latin typeface="Gill Sans MT" panose="020B0502020104020203" pitchFamily="34" charset="0"/>
              </a:rPr>
              <a:t> </a:t>
            </a:r>
            <a:r>
              <a:rPr lang="en-US" sz="2800" dirty="0">
                <a:latin typeface="Gill Sans MT" panose="020B0502020104020203" pitchFamily="34" charset="0"/>
              </a:rPr>
              <a:t>dan </a:t>
            </a:r>
            <a:r>
              <a:rPr lang="en-US" sz="2800" b="1" dirty="0">
                <a:latin typeface="Gill Sans MT" panose="020B0502020104020203" pitchFamily="34" charset="0"/>
              </a:rPr>
              <a:t>masa </a:t>
            </a:r>
            <a:r>
              <a:rPr lang="en-US" sz="2800" b="1" dirty="0" err="1">
                <a:latin typeface="Gill Sans MT" panose="020B0502020104020203" pitchFamily="34" charset="0"/>
              </a:rPr>
              <a:t>datang</a:t>
            </a:r>
            <a:r>
              <a:rPr lang="en-US" sz="2800" b="1" dirty="0">
                <a:latin typeface="Gill Sans MT" panose="020B0502020104020203" pitchFamily="34" charset="0"/>
              </a:rPr>
              <a:t> </a:t>
            </a:r>
            <a:r>
              <a:rPr lang="en-US" sz="2800" dirty="0">
                <a:latin typeface="Gill Sans MT" panose="020B0502020104020203" pitchFamily="34" charset="0"/>
              </a:rPr>
              <a:t>(</a:t>
            </a:r>
            <a:r>
              <a:rPr lang="en-US" sz="2800" b="1" dirty="0" err="1">
                <a:latin typeface="Gill Sans MT" panose="020B0502020104020203" pitchFamily="34" charset="0"/>
              </a:rPr>
              <a:t>fokus</a:t>
            </a:r>
            <a:r>
              <a:rPr lang="en-US" sz="2800" b="1" dirty="0">
                <a:latin typeface="Gill Sans MT" panose="020B0502020104020203" pitchFamily="34" charset="0"/>
              </a:rPr>
              <a:t> internal</a:t>
            </a:r>
            <a:r>
              <a:rPr lang="en-US" sz="2800" dirty="0">
                <a:latin typeface="Gill Sans MT" panose="020B0502020104020203" pitchFamily="34" charset="0"/>
              </a:rPr>
              <a:t>) dan </a:t>
            </a:r>
            <a:r>
              <a:rPr lang="en-US" sz="2800" b="1" dirty="0" err="1">
                <a:latin typeface="Gill Sans MT" panose="020B0502020104020203" pitchFamily="34" charset="0"/>
              </a:rPr>
              <a:t>kebutuhan</a:t>
            </a:r>
            <a:r>
              <a:rPr lang="en-US" sz="2800" b="1" dirty="0">
                <a:latin typeface="Gill Sans MT" panose="020B0502020104020203" pitchFamily="34" charset="0"/>
              </a:rPr>
              <a:t> </a:t>
            </a:r>
            <a:r>
              <a:rPr lang="en-US" sz="2800" b="1" dirty="0" err="1">
                <a:latin typeface="Gill Sans MT" panose="020B0502020104020203" pitchFamily="34" charset="0"/>
              </a:rPr>
              <a:t>pelanggan</a:t>
            </a:r>
            <a:r>
              <a:rPr lang="en-US" sz="2800" b="1" dirty="0">
                <a:latin typeface="Gill Sans MT" panose="020B0502020104020203" pitchFamily="34" charset="0"/>
              </a:rPr>
              <a:t> </a:t>
            </a:r>
            <a:r>
              <a:rPr lang="en-US" sz="2800" dirty="0">
                <a:latin typeface="Gill Sans MT" panose="020B0502020104020203" pitchFamily="34" charset="0"/>
              </a:rPr>
              <a:t>(</a:t>
            </a:r>
            <a:r>
              <a:rPr lang="en-US" sz="2800" b="1" dirty="0" err="1">
                <a:latin typeface="Gill Sans MT" panose="020B0502020104020203" pitchFamily="34" charset="0"/>
              </a:rPr>
              <a:t>fokus</a:t>
            </a:r>
            <a:r>
              <a:rPr lang="en-US" sz="2800" b="1" dirty="0">
                <a:latin typeface="Gill Sans MT" panose="020B0502020104020203" pitchFamily="34" charset="0"/>
              </a:rPr>
              <a:t> </a:t>
            </a:r>
            <a:r>
              <a:rPr lang="en-US" sz="2800" b="1" dirty="0" err="1">
                <a:latin typeface="Gill Sans MT" panose="020B0502020104020203" pitchFamily="34" charset="0"/>
              </a:rPr>
              <a:t>eksternal</a:t>
            </a:r>
            <a:r>
              <a:rPr lang="en-US" sz="2800" dirty="0">
                <a:latin typeface="Gill Sans MT" panose="020B0502020104020203" pitchFamily="34" charset="0"/>
              </a:rPr>
              <a:t>)</a:t>
            </a:r>
            <a:endParaRPr lang="en-US" sz="2800" dirty="0">
              <a:latin typeface="Gill Sans MT" panose="020B0502020104020203" pitchFamily="34" charset="0"/>
            </a:endParaRPr>
          </a:p>
          <a:p>
            <a:endParaRPr lang="en-ID"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959505" y="562060"/>
            <a:ext cx="8272989" cy="56149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IT Management</a:t>
            </a:r>
            <a:r>
              <a:rPr lang="id-ID" sz="4400" b="1" dirty="0"/>
              <a:t> </a:t>
            </a:r>
            <a:r>
              <a:rPr lang="en-ID" b="1" dirty="0">
                <a:effectLst/>
                <a:latin typeface="Arial" panose="020B0604020202020204" pitchFamily="34" charset="0"/>
              </a:rPr>
              <a:t>(∩) </a:t>
            </a:r>
            <a:r>
              <a:rPr lang="en-US" sz="4400" b="1" dirty="0"/>
              <a:t>IT Governance</a:t>
            </a:r>
            <a:endParaRPr lang="en-ID" b="1" dirty="0"/>
          </a:p>
        </p:txBody>
      </p:sp>
      <p:pic>
        <p:nvPicPr>
          <p:cNvPr id="5" name="Content Placeholder 4"/>
          <p:cNvPicPr>
            <a:picLocks noGrp="1" noChangeAspect="1"/>
          </p:cNvPicPr>
          <p:nvPr>
            <p:ph idx="1"/>
          </p:nvPr>
        </p:nvPicPr>
        <p:blipFill>
          <a:blip r:embed="rId1"/>
          <a:stretch>
            <a:fillRect/>
          </a:stretch>
        </p:blipFill>
        <p:spPr>
          <a:xfrm>
            <a:off x="1644374" y="1690688"/>
            <a:ext cx="8903252" cy="462121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5748</Words>
  <Application>WPS Presentation</Application>
  <PresentationFormat>Widescreen</PresentationFormat>
  <Paragraphs>125</Paragraphs>
  <Slides>25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Arial</vt:lpstr>
      <vt:lpstr>SimSun</vt:lpstr>
      <vt:lpstr>Wingdings</vt:lpstr>
      <vt:lpstr>Gill Sans MT</vt:lpstr>
      <vt:lpstr>FreeSans</vt:lpstr>
      <vt:lpstr>Cambria</vt:lpstr>
      <vt:lpstr>Montserrat ExtraLight</vt:lpstr>
      <vt:lpstr>Calibri Light</vt:lpstr>
      <vt:lpstr>Calibri</vt:lpstr>
      <vt:lpstr>Trebuchet MS</vt:lpstr>
      <vt:lpstr>Microsoft YaHei</vt:lpstr>
      <vt:lpstr>Droid Sans Fallback</vt:lpstr>
      <vt:lpstr>Arial Unicode MS</vt:lpstr>
      <vt:lpstr>Office Theme</vt:lpstr>
      <vt:lpstr>TATA KELOLA TI</vt:lpstr>
      <vt:lpstr>PowerPoint 演示文稿</vt:lpstr>
      <vt:lpstr>Dasar IT Governance</vt:lpstr>
      <vt:lpstr>Governance vs. Government</vt:lpstr>
      <vt:lpstr>Governance vs. Government</vt:lpstr>
      <vt:lpstr>IT Governance?</vt:lpstr>
      <vt:lpstr>IT governance   X   IT management</vt:lpstr>
      <vt:lpstr>PowerPoint 演示文稿</vt:lpstr>
      <vt:lpstr>IT Management (∩) IT Governance</vt:lpstr>
      <vt:lpstr>PowerPoint 演示文稿</vt:lpstr>
      <vt:lpstr>PowerPoint 演示文稿</vt:lpstr>
      <vt:lpstr>PowerPoint 演示文稿</vt:lpstr>
      <vt:lpstr>Efek Pengabaian Tata Kelola TI</vt:lpstr>
      <vt:lpstr>Efek Penerapan Tata Kelola TI</vt:lpstr>
      <vt:lpstr>Prinsip Tata Kelola TI</vt:lpstr>
      <vt:lpstr>PowerPoint 演示文稿</vt:lpstr>
      <vt:lpstr>5 Fokus Area!</vt:lpstr>
      <vt:lpstr>Memastikan  adanya  hubungan  perencanaan organisasi  dan  TI  dengan cara menetapkan, memelihara, serta menyesuaikan operasional TI dengan operasional organisasi. </vt:lpstr>
      <vt:lpstr>Fokus dengan melaksanakan proses TI agar supaya proses tersebut sesuai dengan siklusnya, mulai dari menjalankan rencana, memastikan TI dapat  memberikan manfaat  yang  diharapkan,  meng optimalkan penggunaan biaya  sehingga  pada  akhirnya  TI  dapat mencapai  hasil yang diinginkan</vt:lpstr>
      <vt:lpstr>Untuk  melaksanakan pengelolaan  terhadap  risiko,  dibutuhkan kesadaran  anggota  organisasi dalam  memahami adanya  risiko, kebutuhan organisasi, dan risiko – risiko signifikan yang dapat terjadi, serta menanamkan tanggung  jawab dalam  mengelola  risiko  yang  ada di organisasi.</vt:lpstr>
      <vt:lpstr>Fokus  pada  kegiatan  yang  dapat mengoptimal kan  dan  mengelola sumber daya TI, yang terdiri dari aplikasi, informasi, infrastruktur, dan sumber daya manusia</vt:lpstr>
      <vt:lpstr>Mengikuti  dan  mengawasi  jalannya  pelaksanaan  rencana, pelaksanaan  proyek,  pemanfaaatan sumber  daya,  kinerja poses, penyampaian layanan sampai  dengan pencapaian hasil TI</vt:lpstr>
      <vt:lpstr>FOKUS IT GOVERNANCE</vt:lpstr>
      <vt:lpstr>TUGAS 1</vt:lpstr>
      <vt:lpstr>SEKIAN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KELOLA TI</dc:title>
  <dc:creator>Mardianto</dc:creator>
  <cp:lastModifiedBy>wakgus</cp:lastModifiedBy>
  <cp:revision>8</cp:revision>
  <dcterms:created xsi:type="dcterms:W3CDTF">2022-02-23T08:47:38Z</dcterms:created>
  <dcterms:modified xsi:type="dcterms:W3CDTF">2022-02-23T08:47:38Z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1033-11.1.0.10920</vt:lpwstr>
  </property>
</Properties>
</file>