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9" r:id="rId4"/>
    <p:sldId id="291" r:id="rId5"/>
    <p:sldId id="292" r:id="rId6"/>
    <p:sldId id="290" r:id="rId7"/>
    <p:sldId id="294" r:id="rId8"/>
    <p:sldId id="295" r:id="rId9"/>
    <p:sldId id="296" r:id="rId10"/>
    <p:sldId id="297" r:id="rId11"/>
    <p:sldId id="298" r:id="rId12"/>
    <p:sldId id="299" r:id="rId13"/>
    <p:sldId id="300" r:id="rId14"/>
    <p:sldId id="301" r:id="rId15"/>
    <p:sldId id="293" r:id="rId16"/>
    <p:sldId id="302" r:id="rId17"/>
    <p:sldId id="303"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114" d="100"/>
          <a:sy n="114" d="100"/>
        </p:scale>
        <p:origin x="4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A7D06B1-5B77-4E7F-8CCB-BF298AE45754}"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5" name="Date Placeholder 4"/>
          <p:cNvSpPr>
            <a:spLocks noGrp="1"/>
          </p:cNvSpPr>
          <p:nvPr>
            <p:ph type="dt" sz="half" idx="10"/>
          </p:nvPr>
        </p:nvSpPr>
        <p:spPr/>
        <p:txBody>
          <a:bodyPr/>
          <a:lstStyle/>
          <a:p>
            <a:fld id="{4A7D06B1-5B77-4E7F-8CCB-BF298AE45754}"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7" name="Date Placeholder 6"/>
          <p:cNvSpPr>
            <a:spLocks noGrp="1"/>
          </p:cNvSpPr>
          <p:nvPr>
            <p:ph type="dt" sz="half" idx="10"/>
          </p:nvPr>
        </p:nvSpPr>
        <p:spPr/>
        <p:txBody>
          <a:bodyPr/>
          <a:lstStyle/>
          <a:p>
            <a:fld id="{4A7D06B1-5B77-4E7F-8CCB-BF298AE45754}" type="datetimeFigureOut">
              <a:rPr lang="en-ID" smtClean="0"/>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Date Placeholder 2"/>
          <p:cNvSpPr>
            <a:spLocks noGrp="1"/>
          </p:cNvSpPr>
          <p:nvPr>
            <p:ph type="dt" sz="half" idx="10"/>
          </p:nvPr>
        </p:nvSpPr>
        <p:spPr/>
        <p:txBody>
          <a:bodyPr/>
          <a:lstStyle/>
          <a:p>
            <a:fld id="{4A7D06B1-5B77-4E7F-8CCB-BF298AE45754}" type="datetimeFigureOut">
              <a:rPr lang="en-ID" smtClean="0"/>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D06B1-5B77-4E7F-8CCB-BF298AE45754}" type="datetimeFigureOut">
              <a:rPr lang="en-ID" smtClean="0"/>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A7D06B1-5B77-4E7F-8CCB-BF298AE45754}"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A7D06B1-5B77-4E7F-8CCB-BF298AE45754}"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514A640-E71A-4DD6-8B6F-735C4F23FD12}" type="slidenum">
              <a:rPr lang="en-ID" smtClean="0"/>
            </a:fld>
            <a:endParaRPr lang="en-I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D06B1-5B77-4E7F-8CCB-BF298AE45754}" type="datetimeFigureOut">
              <a:rPr lang="en-ID" smtClean="0"/>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4A640-E71A-4DD6-8B6F-735C4F23FD12}" type="slidenum">
              <a:rPr lang="en-ID" smtClean="0"/>
            </a:fld>
            <a:endParaRPr lang="en-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sz="8000" b="1" u="sng" dirty="0">
                <a:effectLst>
                  <a:outerShdw blurRad="38100" dist="38100" dir="2700000" algn="tl">
                    <a:srgbClr val="000000">
                      <a:alpha val="43137"/>
                    </a:srgbClr>
                  </a:outerShdw>
                </a:effectLst>
              </a:rPr>
              <a:t>TATA KELOLA TI</a:t>
            </a:r>
            <a:endParaRPr lang="en-ID" sz="8000" b="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a:bodyPr>
          <a:lstStyle/>
          <a:p>
            <a:r>
              <a:rPr lang="id-ID" sz="4000" dirty="0">
                <a:latin typeface="+mj-lt"/>
              </a:rPr>
              <a:t>P</a:t>
            </a:r>
            <a:r>
              <a:rPr lang="en-US" altLang="id-ID" sz="4000" dirty="0">
                <a:latin typeface="+mj-lt"/>
              </a:rPr>
              <a:t>3</a:t>
            </a:r>
            <a:r>
              <a:rPr lang="id-ID" sz="4000" dirty="0">
                <a:latin typeface="+mj-lt"/>
              </a:rPr>
              <a:t> | </a:t>
            </a:r>
            <a:r>
              <a:rPr lang="en-US" altLang="id-ID" sz="4000" dirty="0">
                <a:latin typeface="+mj-lt"/>
              </a:rPr>
              <a:t>STRATEGIC ALIGNMENT</a:t>
            </a:r>
            <a:endParaRPr lang="en-US" altLang="id-ID" sz="4000" dirty="0">
              <a:latin typeface="+mj-lt"/>
            </a:endParaRPr>
          </a:p>
        </p:txBody>
      </p:sp>
      <p:sp>
        <p:nvSpPr>
          <p:cNvPr id="4" name="TextBox 3"/>
          <p:cNvSpPr txBox="1"/>
          <p:nvPr/>
        </p:nvSpPr>
        <p:spPr>
          <a:xfrm>
            <a:off x="3304728" y="5640102"/>
            <a:ext cx="5582555" cy="923330"/>
          </a:xfrm>
          <a:prstGeom prst="rect">
            <a:avLst/>
          </a:prstGeom>
          <a:noFill/>
        </p:spPr>
        <p:txBody>
          <a:bodyPr wrap="none" rtlCol="0">
            <a:spAutoFit/>
          </a:bodyPr>
          <a:lstStyle/>
          <a:p>
            <a:pPr algn="ctr"/>
            <a:r>
              <a:rPr lang="id-ID" b="1" dirty="0"/>
              <a:t>TIM DOSEN TKTI</a:t>
            </a:r>
            <a:endParaRPr lang="id-ID" b="1" dirty="0"/>
          </a:p>
          <a:p>
            <a:pPr algn="ctr"/>
            <a:r>
              <a:rPr lang="id-ID" dirty="0"/>
              <a:t>Program Studi Sistem Informasi</a:t>
            </a:r>
            <a:endParaRPr lang="id-ID" dirty="0"/>
          </a:p>
          <a:p>
            <a:pPr algn="ctr"/>
            <a:r>
              <a:rPr lang="id-ID" dirty="0"/>
              <a:t>Universitas Pembangunan Nasional “Veteran” Jawa Timur</a:t>
            </a:r>
            <a:endParaRPr lang="en-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Teknologi Informasi</a:t>
            </a:r>
            <a:endParaRPr lang="en-US"/>
          </a:p>
        </p:txBody>
      </p:sp>
      <p:sp>
        <p:nvSpPr>
          <p:cNvPr id="3" name="Content Placeholder 2"/>
          <p:cNvSpPr>
            <a:spLocks noGrp="1"/>
          </p:cNvSpPr>
          <p:nvPr>
            <p:ph idx="1"/>
          </p:nvPr>
        </p:nvSpPr>
        <p:spPr/>
        <p:txBody>
          <a:bodyPr/>
          <a:p>
            <a:r>
              <a:rPr lang="en-US"/>
              <a:t>teknologi informasi mengacu pada teknologi, baik hardware, software maupun jaringan telekomunikasi</a:t>
            </a:r>
            <a:endParaRPr lang="en-US"/>
          </a:p>
          <a:p>
            <a:r>
              <a:rPr lang="en-US"/>
              <a:t>teknologi informasi memfasilitasi perolehan informasi, pemrosesannya, penyimpanannya, pengiriman dan pembagian informasi dan konten digital lainnya</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317750" y="3106420"/>
            <a:ext cx="7555865" cy="645160"/>
          </a:xfrm>
          <a:prstGeom prst="rect">
            <a:avLst/>
          </a:prstGeom>
          <a:noFill/>
        </p:spPr>
        <p:txBody>
          <a:bodyPr wrap="square" rtlCol="0" anchor="t">
            <a:spAutoFit/>
          </a:bodyPr>
          <a:p>
            <a:r>
              <a:rPr lang="en-US" sz="3600"/>
              <a:t>Apa yang dimaksud dengan </a:t>
            </a:r>
            <a:r>
              <a:rPr lang="en-US" sz="3600">
                <a:solidFill>
                  <a:srgbClr val="FF0000"/>
                </a:solidFill>
              </a:rPr>
              <a:t>aplikasi</a:t>
            </a:r>
            <a:r>
              <a:rPr lang="en-US" sz="3600"/>
              <a:t>?</a:t>
            </a:r>
            <a:endParaRPr lang="en-US"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Aplikasi</a:t>
            </a:r>
            <a:endParaRPr lang="en-US"/>
          </a:p>
        </p:txBody>
      </p:sp>
      <p:sp>
        <p:nvSpPr>
          <p:cNvPr id="3" name="Content Placeholder 2"/>
          <p:cNvSpPr>
            <a:spLocks noGrp="1"/>
          </p:cNvSpPr>
          <p:nvPr>
            <p:ph idx="1"/>
          </p:nvPr>
        </p:nvSpPr>
        <p:spPr/>
        <p:txBody>
          <a:bodyPr>
            <a:normAutofit lnSpcReduction="10000"/>
          </a:bodyPr>
          <a:p>
            <a:r>
              <a:rPr lang="en-US"/>
              <a:t>istilah yang sering dipakai bersama-sama dengan IS dan IT adalah aplikasi</a:t>
            </a:r>
            <a:endParaRPr lang="en-US"/>
          </a:p>
          <a:p>
            <a:r>
              <a:rPr lang="en-US"/>
              <a:t>aplikasi merujuk pada penggunaan TI untuk menangani aktifitas atau proses bisnis</a:t>
            </a:r>
            <a:endParaRPr lang="en-US"/>
          </a:p>
          <a:p>
            <a:r>
              <a:rPr lang="en-US"/>
              <a:t>Ada dua tipe aplikasi :</a:t>
            </a:r>
            <a:endParaRPr lang="en-US"/>
          </a:p>
          <a:p>
            <a:pPr lvl="1"/>
            <a:r>
              <a:rPr lang="en-US"/>
              <a:t>penggunaan umum dari hardware dan software untuk menangani tugas-tugas umum, misalnya email, word processing, mempersiapkan presentasi dll</a:t>
            </a:r>
            <a:endParaRPr lang="en-US"/>
          </a:p>
          <a:p>
            <a:pPr lvl="1"/>
            <a:r>
              <a:rPr lang="en-US"/>
              <a:t>penggunaan khusus teknologi untuk menangani aktifitas bisnis yang lebih spesifik, misalnya akunting, penjadwalan produksi, atau penganganan order</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Hubungan antara sistem informasi dan teknologi informasi</a:t>
            </a:r>
            <a:endParaRPr lang="en-US"/>
          </a:p>
        </p:txBody>
      </p:sp>
      <p:sp>
        <p:nvSpPr>
          <p:cNvPr id="3" name="Content Placeholder 2"/>
          <p:cNvSpPr>
            <a:spLocks noGrp="1"/>
          </p:cNvSpPr>
          <p:nvPr>
            <p:ph idx="1"/>
          </p:nvPr>
        </p:nvSpPr>
        <p:spPr/>
        <p:txBody>
          <a:bodyPr>
            <a:normAutofit fontScale="80000"/>
          </a:bodyPr>
          <a:p>
            <a:r>
              <a:rPr lang="en-US"/>
              <a:t>sistem informasi ada untuk melayani, membantu atau mendukung kegiatan manusia. Karenanya, untuk membuat sebuah sistem yang membantu manusia secara efektif, yang paling pertama dilakukan adalah menentukan apa yang perlu didukung (disupport), setelah itu baru mendefinisikan apa yang dibutuhkan untuk mendukung sistem informasi tersebut</a:t>
            </a:r>
            <a:endParaRPr lang="en-US"/>
          </a:p>
          <a:p>
            <a:r>
              <a:rPr lang="en-US"/>
              <a:t>Hal tersebutlah yang menjadi dasar kenapa banyak perusahaan gagal dalam investasi TI, karena investasi banyak dibuat hanya melihat teknologi bukan melihat atau menganalisis aktifitas apa yang perlu disupport oleh teknologi</a:t>
            </a:r>
            <a:endParaRPr lang="en-US"/>
          </a:p>
          <a:p>
            <a:r>
              <a:rPr lang="en-US"/>
              <a:t>Boomingnya IT membuat mayoritas perusahaan dibutakan oleh IT, sehingga mereka berlomba-lomba memiliki IT yang terbaik dan selalu up-to-date, tetapi melupakan strategi bisnisnya, alih-alih untung malah investasi IT membebani perusahaan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Beberapa cara untuk menjamin keselarasan</a:t>
            </a:r>
            <a:endParaRPr lang="en-US"/>
          </a:p>
        </p:txBody>
      </p:sp>
      <p:sp>
        <p:nvSpPr>
          <p:cNvPr id="3" name="Content Placeholder 2"/>
          <p:cNvSpPr>
            <a:spLocks noGrp="1"/>
          </p:cNvSpPr>
          <p:nvPr>
            <p:ph idx="1"/>
          </p:nvPr>
        </p:nvSpPr>
        <p:spPr/>
        <p:txBody>
          <a:bodyPr>
            <a:normAutofit/>
          </a:bodyPr>
          <a:p>
            <a:pPr marL="514350" indent="-514350">
              <a:buAutoNum type="arabicPeriod"/>
            </a:pPr>
            <a:r>
              <a:rPr lang="en-US" sz="2400"/>
              <a:t>Menyatakan peranan dan fungsi teknologi informasi secara jelas dan tegas di dalam rencana bisnis korporasi</a:t>
            </a:r>
            <a:endParaRPr lang="en-US" sz="2400"/>
          </a:p>
          <a:p>
            <a:pPr marL="514350" indent="-514350">
              <a:buAutoNum type="arabicPeriod"/>
            </a:pPr>
            <a:r>
              <a:rPr lang="en-US" sz="2400"/>
              <a:t>Mentargetkan objektif bisnis yang hanya bisa dicapai dengan keberadaan teknologi informasi yang handal</a:t>
            </a:r>
            <a:endParaRPr lang="en-US" sz="2400"/>
          </a:p>
          <a:p>
            <a:pPr marL="514350" indent="-514350">
              <a:buAutoNum type="arabicPeriod"/>
            </a:pPr>
            <a:r>
              <a:rPr lang="en-US" sz="2400"/>
              <a:t>Membuat indikator kinerja teknologi informasi yang diturunkan dari ukuran keberhasilan bisnis</a:t>
            </a:r>
            <a:endParaRPr lang="en-US" sz="2400"/>
          </a:p>
          <a:p>
            <a:pPr marL="514350" indent="-514350">
              <a:buAutoNum type="arabicPeriod"/>
            </a:pPr>
            <a:r>
              <a:rPr lang="en-US" sz="2400"/>
              <a:t>Menyepakati proyek-proyek atau inisiatif program teknologi informasi yang boleh dikembangkan dalam jangka pendek, menengah dan panjang</a:t>
            </a:r>
            <a:endParaRPr lang="en-US" sz="2400"/>
          </a:p>
          <a:p>
            <a:pPr marL="514350" indent="-514350">
              <a:buAutoNum type="arabicPeriod"/>
            </a:pPr>
            <a:r>
              <a:rPr lang="en-US" sz="2400"/>
              <a:t>Menetapkan prinsip-prinsip yang harus dijadikan pegangan dalam mengembangkan teknologi informasi; dan lain sebagainya.</a:t>
            </a:r>
            <a:endParaRPr lang="en-US" sz="2400"/>
          </a:p>
        </p:txBody>
      </p:sp>
      <p:sp>
        <p:nvSpPr>
          <p:cNvPr id="4" name="Text Box 3"/>
          <p:cNvSpPr txBox="1"/>
          <p:nvPr/>
        </p:nvSpPr>
        <p:spPr>
          <a:xfrm>
            <a:off x="635000" y="6304915"/>
            <a:ext cx="8780145" cy="368300"/>
          </a:xfrm>
          <a:prstGeom prst="rect">
            <a:avLst/>
          </a:prstGeom>
          <a:noFill/>
        </p:spPr>
        <p:txBody>
          <a:bodyPr wrap="none" rtlCol="0">
            <a:spAutoFit/>
          </a:bodyPr>
          <a:p>
            <a:r>
              <a:rPr lang="en-US"/>
              <a:t>sumber : </a:t>
            </a:r>
            <a:r>
              <a:rPr lang="en-US" i="1"/>
              <a:t>Prof. Richardus Eko Indrajit - Konsep Dasar Tata Kelola Teknologi Informasi</a:t>
            </a:r>
            <a:endParaRPr lang="en-US" i="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10 Point Plan for Aligning IT with Business Strategy</a:t>
            </a:r>
            <a:endParaRPr lang="en-US"/>
          </a:p>
        </p:txBody>
      </p:sp>
      <p:sp>
        <p:nvSpPr>
          <p:cNvPr id="3" name="Content Placeholder 2"/>
          <p:cNvSpPr>
            <a:spLocks noGrp="1"/>
          </p:cNvSpPr>
          <p:nvPr>
            <p:ph idx="1"/>
          </p:nvPr>
        </p:nvSpPr>
        <p:spPr/>
        <p:txBody>
          <a:bodyPr>
            <a:normAutofit lnSpcReduction="10000"/>
          </a:bodyPr>
          <a:p>
            <a:pPr marL="514350" indent="-514350">
              <a:buAutoNum type="arabicPeriod"/>
            </a:pPr>
            <a:r>
              <a:rPr lang="en-US"/>
              <a:t>Understand the business </a:t>
            </a:r>
            <a:endParaRPr lang="en-US"/>
          </a:p>
          <a:p>
            <a:pPr lvl="1"/>
            <a:r>
              <a:rPr lang="en-US"/>
              <a:t>identify and document all of your business processes, formal and informal</a:t>
            </a:r>
            <a:endParaRPr lang="en-US"/>
          </a:p>
          <a:p>
            <a:pPr marL="514350" lvl="0" indent="-514350">
              <a:buAutoNum type="arabicPeriod"/>
            </a:pPr>
            <a:r>
              <a:rPr lang="en-US"/>
              <a:t>Acknowledge the culture</a:t>
            </a:r>
            <a:endParaRPr lang="en-US"/>
          </a:p>
          <a:p>
            <a:pPr lvl="1"/>
            <a:r>
              <a:rPr lang="en-US"/>
              <a:t>analyse the structure, ethos and nature of your organisation</a:t>
            </a:r>
            <a:endParaRPr lang="en-US"/>
          </a:p>
          <a:p>
            <a:pPr marL="514350" lvl="0" indent="-514350">
              <a:buAutoNum type="arabicPeriod"/>
            </a:pPr>
            <a:r>
              <a:rPr lang="en-US"/>
              <a:t>Know the IT estate</a:t>
            </a:r>
            <a:endParaRPr lang="en-US"/>
          </a:p>
          <a:p>
            <a:pPr lvl="1"/>
            <a:r>
              <a:rPr lang="en-US"/>
              <a:t>identify and document all IT assets, applications and delivery channels</a:t>
            </a:r>
            <a:endParaRPr lang="en-US"/>
          </a:p>
          <a:p>
            <a:pPr marL="514350" lvl="0" indent="-514350">
              <a:buAutoNum type="arabicPeriod"/>
            </a:pPr>
            <a:r>
              <a:rPr lang="en-US"/>
              <a:t>Discover the value chains</a:t>
            </a:r>
            <a:endParaRPr lang="en-US"/>
          </a:p>
          <a:p>
            <a:pPr lvl="1"/>
            <a:r>
              <a:rPr lang="en-US"/>
              <a:t>identify and document the relationships/ touch-points between the business and the IT estate</a:t>
            </a:r>
            <a:endParaRPr lang="en-US"/>
          </a:p>
        </p:txBody>
      </p:sp>
      <p:sp>
        <p:nvSpPr>
          <p:cNvPr id="4" name="Text Box 3"/>
          <p:cNvSpPr txBox="1"/>
          <p:nvPr/>
        </p:nvSpPr>
        <p:spPr>
          <a:xfrm>
            <a:off x="635000" y="6304915"/>
            <a:ext cx="6447790" cy="368300"/>
          </a:xfrm>
          <a:prstGeom prst="rect">
            <a:avLst/>
          </a:prstGeom>
          <a:noFill/>
        </p:spPr>
        <p:txBody>
          <a:bodyPr wrap="none" rtlCol="0">
            <a:spAutoFit/>
          </a:bodyPr>
          <a:p>
            <a:r>
              <a:rPr lang="en-US"/>
              <a:t>sumber : </a:t>
            </a:r>
            <a:r>
              <a:rPr lang="en-US" i="1"/>
              <a:t>Colin Beveridge - Aligning IT with Business Strategy</a:t>
            </a:r>
            <a:endParaRPr lang="en-US" i="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Autofit/>
          </a:bodyPr>
          <a:p>
            <a:pPr marL="514350" indent="-514350">
              <a:buFont typeface="+mj-lt"/>
              <a:buAutoNum type="arabicPeriod" startAt="5"/>
            </a:pPr>
            <a:r>
              <a:rPr lang="en-US" sz="2000"/>
              <a:t>Interpret the context</a:t>
            </a:r>
            <a:endParaRPr lang="en-US" sz="2000"/>
          </a:p>
          <a:p>
            <a:pPr lvl="1"/>
            <a:r>
              <a:rPr lang="en-US" sz="1800"/>
              <a:t>gather and collate intelligence about influential factors, internal and external</a:t>
            </a:r>
            <a:endParaRPr lang="en-US" sz="1800"/>
          </a:p>
          <a:p>
            <a:pPr marL="514350" lvl="0" indent="-514350">
              <a:buFont typeface="+mj-lt"/>
              <a:buAutoNum type="arabicPeriod" startAt="6"/>
            </a:pPr>
            <a:r>
              <a:rPr lang="en-US" sz="2000"/>
              <a:t>Determine the Change Agenda</a:t>
            </a:r>
            <a:endParaRPr lang="en-US" sz="2000"/>
          </a:p>
          <a:p>
            <a:pPr lvl="1"/>
            <a:r>
              <a:rPr lang="en-US" sz="1800"/>
              <a:t>analyse the context, the business strategy and influential factors, identify impacts and implications for the IT estate</a:t>
            </a:r>
            <a:endParaRPr lang="en-US" sz="1800"/>
          </a:p>
          <a:p>
            <a:pPr marL="514350" lvl="0" indent="-514350">
              <a:buFont typeface="+mj-lt"/>
              <a:buAutoNum type="arabicPeriod" startAt="6"/>
            </a:pPr>
            <a:r>
              <a:rPr lang="en-US" sz="2000"/>
              <a:t>Chart the Technology Roadmap</a:t>
            </a:r>
            <a:endParaRPr lang="en-US" sz="2000"/>
          </a:p>
          <a:p>
            <a:pPr lvl="1"/>
            <a:r>
              <a:rPr lang="en-US" sz="1800"/>
              <a:t>prioritise, time-line and optimise the change agendaf</a:t>
            </a:r>
            <a:endParaRPr lang="en-US" sz="1800"/>
          </a:p>
          <a:p>
            <a:pPr marL="514350" lvl="0" indent="-514350">
              <a:buFont typeface="+mj-lt"/>
              <a:buAutoNum type="arabicPeriod" startAt="6"/>
            </a:pPr>
            <a:r>
              <a:rPr lang="en-US" sz="2000"/>
              <a:t>Plan the work programme</a:t>
            </a:r>
            <a:endParaRPr lang="en-US" sz="2000"/>
          </a:p>
          <a:p>
            <a:pPr lvl="1"/>
            <a:r>
              <a:rPr lang="en-US" sz="1800"/>
              <a:t>translate the technology road-map into business unit plans</a:t>
            </a:r>
            <a:endParaRPr lang="en-US" sz="1800"/>
          </a:p>
          <a:p>
            <a:pPr marL="514350" lvl="0" indent="-514350">
              <a:buFont typeface="+mj-lt"/>
              <a:buAutoNum type="arabicPeriod" startAt="6"/>
            </a:pPr>
            <a:r>
              <a:rPr lang="en-US" sz="2000"/>
              <a:t>Populate the delivery framework</a:t>
            </a:r>
            <a:endParaRPr lang="en-US" sz="2000"/>
          </a:p>
          <a:p>
            <a:pPr lvl="1"/>
            <a:r>
              <a:rPr lang="en-US" sz="1800"/>
              <a:t>resource the programme</a:t>
            </a:r>
            <a:endParaRPr lang="en-US" sz="1800"/>
          </a:p>
          <a:p>
            <a:pPr marL="457200" lvl="0" indent="-457200">
              <a:buFont typeface="+mj-lt"/>
              <a:buAutoNum type="arabicPeriod" startAt="10"/>
            </a:pPr>
            <a:r>
              <a:rPr lang="en-US" sz="2000"/>
              <a:t>Achieve the business benefit</a:t>
            </a:r>
            <a:endParaRPr lang="en-US" sz="2000"/>
          </a:p>
          <a:p>
            <a:pPr lvl="1"/>
            <a:r>
              <a:rPr lang="en-US" sz="1800"/>
              <a:t>implement the delivery framework</a:t>
            </a:r>
            <a:endParaRPr lang="en-US" sz="1800"/>
          </a:p>
          <a:p>
            <a:pPr marL="514350" lvl="0" indent="-514350">
              <a:buFont typeface="+mj-lt"/>
              <a:buAutoNum type="arabicPeriod" startAt="6"/>
            </a:pPr>
            <a:endParaRPr lang="en-US" sz="2000"/>
          </a:p>
          <a:p>
            <a:pPr marL="514350" lvl="0" indent="-514350">
              <a:buFont typeface="+mj-lt"/>
              <a:buAutoNum type="arabicPeriod" startAt="6"/>
            </a:pP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just"/>
            <a:r>
              <a:rPr lang="id-ID" sz="8000" b="1" u="sng" dirty="0"/>
              <a:t>SEKIAN</a:t>
            </a:r>
            <a:endParaRPr lang="en-ID" sz="8000" b="1" u="sng" dirty="0"/>
          </a:p>
        </p:txBody>
      </p:sp>
      <p:sp>
        <p:nvSpPr>
          <p:cNvPr id="3" name="Subtitle 2"/>
          <p:cNvSpPr>
            <a:spLocks noGrp="1"/>
          </p:cNvSpPr>
          <p:nvPr>
            <p:ph type="subTitle" idx="1"/>
          </p:nvPr>
        </p:nvSpPr>
        <p:spPr/>
        <p:txBody>
          <a:bodyPr>
            <a:normAutofit/>
          </a:bodyPr>
          <a:lstStyle/>
          <a:p>
            <a:pPr algn="l"/>
            <a:r>
              <a:rPr lang="id-ID" sz="4000" dirty="0">
                <a:latin typeface="+mj-lt"/>
              </a:rPr>
              <a:t>P</a:t>
            </a:r>
            <a:r>
              <a:rPr lang="en-US" altLang="id-ID" sz="4000" dirty="0">
                <a:latin typeface="+mj-lt"/>
              </a:rPr>
              <a:t>3</a:t>
            </a:r>
            <a:r>
              <a:rPr lang="id-ID" sz="4000" dirty="0">
                <a:latin typeface="+mj-lt"/>
              </a:rPr>
              <a:t> | </a:t>
            </a:r>
            <a:r>
              <a:rPr lang="en-US" altLang="id-ID" sz="4000" dirty="0">
                <a:latin typeface="+mj-lt"/>
              </a:rPr>
              <a:t>STRATEGIC ALIGNMENT</a:t>
            </a:r>
            <a:endParaRPr lang="en-US" altLang="id-ID" sz="40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PENDAHULUAN</a:t>
            </a:r>
            <a:endParaRPr lang="en-US"/>
          </a:p>
        </p:txBody>
      </p:sp>
      <p:sp>
        <p:nvSpPr>
          <p:cNvPr id="3" name="Content Placeholder 2"/>
          <p:cNvSpPr>
            <a:spLocks noGrp="1"/>
          </p:cNvSpPr>
          <p:nvPr>
            <p:ph idx="1"/>
          </p:nvPr>
        </p:nvSpPr>
        <p:spPr/>
        <p:txBody>
          <a:bodyPr>
            <a:normAutofit/>
          </a:bodyPr>
          <a:p>
            <a:pPr>
              <a:lnSpc>
                <a:spcPct val="100000"/>
              </a:lnSpc>
            </a:pPr>
            <a:r>
              <a:rPr lang="en-US" sz="2400"/>
              <a:t>Berbicara mengenai IT Governance berarti mencoba memasuki ranah ekspektasi versus kendali yang diinginkan oleh pemangku kepentingan tertinggi dalam perusahaan yaitu shareholders</a:t>
            </a:r>
            <a:endParaRPr lang="en-US" sz="2400"/>
          </a:p>
          <a:p>
            <a:pPr>
              <a:lnSpc>
                <a:spcPct val="100000"/>
              </a:lnSpc>
            </a:pPr>
            <a:r>
              <a:rPr lang="en-US" sz="2400"/>
              <a:t>Dilema yang dihadapi oleh pelaku bisnis adalah menyeimbangkan antara ekspektasi yang tinggi (greed) dengan ketakutan akan risiko yang dapat terjadi (fear)</a:t>
            </a:r>
            <a:endParaRPr lang="en-US" sz="2400"/>
          </a:p>
          <a:p>
            <a:pPr>
              <a:lnSpc>
                <a:spcPct val="100000"/>
              </a:lnSpc>
            </a:pPr>
            <a:r>
              <a:rPr lang="en-US" sz="2400"/>
              <a:t>Untuk menjembatani ini, terutama terkait dengan pengembangan teknologi informasi, yang disatu pihak mendatangkan manfaat dan dilain pihak membutuhkan biaya yang besar</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20800" y="3075940"/>
            <a:ext cx="9550400" cy="706755"/>
          </a:xfrm>
          <a:prstGeom prst="rect">
            <a:avLst/>
          </a:prstGeom>
          <a:noFill/>
        </p:spPr>
        <p:txBody>
          <a:bodyPr wrap="square" rtlCol="0">
            <a:spAutoFit/>
          </a:bodyPr>
          <a:p>
            <a:r>
              <a:rPr lang="en-US" sz="4000"/>
              <a:t>Kenapa IT </a:t>
            </a:r>
            <a:r>
              <a:rPr lang="en-US" sz="4000" b="1">
                <a:solidFill>
                  <a:srgbClr val="FF0000"/>
                </a:solidFill>
              </a:rPr>
              <a:t>harus selaras</a:t>
            </a:r>
            <a:r>
              <a:rPr lang="en-US" sz="4000"/>
              <a:t> dengan bisnis?</a:t>
            </a:r>
            <a:endParaRPr lang="en-US"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Perusahaan semakin banyak yang bergantung pada teknologi informasi, sehingga ekspektasi perusahaan terhadap IT semakin tinggi</a:t>
            </a:r>
            <a:endParaRPr lang="en-US"/>
          </a:p>
          <a:p>
            <a:pPr lvl="1"/>
            <a:r>
              <a:rPr lang="en-US"/>
              <a:t>Mengurangi biaya</a:t>
            </a:r>
            <a:endParaRPr lang="en-US"/>
          </a:p>
          <a:p>
            <a:pPr lvl="1"/>
            <a:r>
              <a:rPr lang="en-US"/>
              <a:t>Standardisasi Proses</a:t>
            </a:r>
            <a:endParaRPr lang="en-US"/>
          </a:p>
          <a:p>
            <a:pPr lvl="1"/>
            <a:r>
              <a:rPr lang="en-US"/>
              <a:t>Meningkatkan produktifitas</a:t>
            </a:r>
            <a:endParaRPr lang="en-US"/>
          </a:p>
          <a:p>
            <a:pPr lvl="1"/>
            <a:r>
              <a:rPr lang="en-US"/>
              <a:t>Meningkatkan komunikasi dan workflow</a:t>
            </a:r>
            <a:endParaRPr lang="en-US"/>
          </a:p>
          <a:p>
            <a:pPr lvl="1"/>
            <a:r>
              <a:rPr lang="en-US"/>
              <a:t>Mengimplementasikan strategi bisnis baru</a:t>
            </a:r>
            <a:endParaRPr lang="en-US"/>
          </a:p>
          <a:p>
            <a:pPr lvl="1"/>
            <a:r>
              <a:rPr lang="en-US"/>
              <a:t>Sustain repeatable service level</a:t>
            </a:r>
            <a:endParaRPr lang="en-US"/>
          </a:p>
          <a:p>
            <a:pPr lvl="1"/>
            <a:r>
              <a:rPr lang="en-US"/>
              <a:t>dll</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Strategic Alignment</a:t>
            </a:r>
            <a:endParaRPr lang="en-US"/>
          </a:p>
        </p:txBody>
      </p:sp>
      <p:sp>
        <p:nvSpPr>
          <p:cNvPr id="3" name="Content Placeholder 2"/>
          <p:cNvSpPr>
            <a:spLocks noGrp="1"/>
          </p:cNvSpPr>
          <p:nvPr>
            <p:ph idx="1"/>
          </p:nvPr>
        </p:nvSpPr>
        <p:spPr/>
        <p:txBody>
          <a:bodyPr/>
          <a:p>
            <a:r>
              <a:rPr lang="en-US"/>
              <a:t>Rencana dan Eksekusi pengembangan teknologi informasi harus selaras dengan strategi dan skenario bisnis.</a:t>
            </a:r>
            <a:endParaRPr lang="en-US"/>
          </a:p>
          <a:p>
            <a:r>
              <a:rPr lang="en-US"/>
              <a:t>Dari segi strategis maupun taktis, keberadaan teknologi informasi tidak boleh dilepaskan dari konteks bisnis yang ada</a:t>
            </a:r>
            <a:endParaRPr lang="en-US"/>
          </a:p>
          <a:p>
            <a:r>
              <a:rPr lang="en-US"/>
              <a:t>Aspek ini untuk memastikan bahwa keberadaan teknologi informasi di perusahaan adalah karena suatu alasan atau konteks kebutuhan tertentu, bukan merupakan suatu sumber daya yang bekerja dalam ruang hampa (tanpa konteks, tanpa alasan, atau tanpa tujuan)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Permasalahan dan Tantangan</a:t>
            </a:r>
            <a:endParaRPr lang="en-US"/>
          </a:p>
        </p:txBody>
      </p:sp>
      <p:sp>
        <p:nvSpPr>
          <p:cNvPr id="3" name="Content Placeholder 2"/>
          <p:cNvSpPr>
            <a:spLocks noGrp="1"/>
          </p:cNvSpPr>
          <p:nvPr>
            <p:ph idx="1"/>
          </p:nvPr>
        </p:nvSpPr>
        <p:spPr/>
        <p:txBody>
          <a:bodyPr/>
          <a:p>
            <a:r>
              <a:rPr lang="en-US"/>
              <a:t>TI hanyalah alat implementasi, tidak secara intrinsik terlibat dalam membentuk strategi. Namun sekarang, karena semakin banyak peluang bisnis baru dan saluran ke pasar diciptakan oleh perkembangan teknologi, TI memainkan peran yang semakin proaktif dalam mengembangkan strategi bisnis jangka panjang</a:t>
            </a:r>
            <a:endParaRPr lang="en-US"/>
          </a:p>
          <a:p>
            <a:r>
              <a:rPr lang="en-US"/>
              <a:t>Sangat sedikit contoh strategi TI berorientasi bisnis, sebagian besar sepenuhnya berpusat pada teknologi dan fokus murni pada produk teknologi, dari satu bentuk atau lainnya</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Strategi Bisnis, Strategi SI, dan Strategi TI</a:t>
            </a:r>
            <a:endParaRPr lang="en-US"/>
          </a:p>
        </p:txBody>
      </p:sp>
      <p:pic>
        <p:nvPicPr>
          <p:cNvPr id="4" name="Content Placeholder 3"/>
          <p:cNvPicPr>
            <a:picLocks noGrp="1" noChangeAspect="1"/>
          </p:cNvPicPr>
          <p:nvPr>
            <p:ph idx="4294967295"/>
          </p:nvPr>
        </p:nvPicPr>
        <p:blipFill>
          <a:blip r:embed="rId1"/>
          <a:stretch>
            <a:fillRect/>
          </a:stretch>
        </p:blipFill>
        <p:spPr>
          <a:xfrm>
            <a:off x="2105025" y="1600200"/>
            <a:ext cx="8102600" cy="5024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80490" y="2829560"/>
            <a:ext cx="9330690" cy="1198880"/>
          </a:xfrm>
          <a:prstGeom prst="rect">
            <a:avLst/>
          </a:prstGeom>
          <a:noFill/>
        </p:spPr>
        <p:txBody>
          <a:bodyPr wrap="square" rtlCol="0" anchor="t">
            <a:spAutoFit/>
          </a:bodyPr>
          <a:p>
            <a:pPr algn="ctr"/>
            <a:r>
              <a:rPr lang="en-US" sz="3600"/>
              <a:t>Jelaskan apa yang dimaksud dengan </a:t>
            </a:r>
            <a:r>
              <a:rPr lang="en-US" sz="3600">
                <a:solidFill>
                  <a:srgbClr val="FF0000"/>
                </a:solidFill>
              </a:rPr>
              <a:t>Sistem Informasi</a:t>
            </a:r>
            <a:r>
              <a:rPr lang="en-US" sz="3600"/>
              <a:t> dan </a:t>
            </a:r>
            <a:r>
              <a:rPr lang="en-US" sz="3600">
                <a:solidFill>
                  <a:srgbClr val="FF0000"/>
                </a:solidFill>
              </a:rPr>
              <a:t>Teknologi Informasi</a:t>
            </a:r>
            <a:r>
              <a:rPr lang="en-US" sz="3600"/>
              <a:t> !</a:t>
            </a:r>
            <a:endParaRPr lang="en-US"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Sistem Informasi</a:t>
            </a:r>
            <a:endParaRPr lang="en-US"/>
          </a:p>
        </p:txBody>
      </p:sp>
      <p:sp>
        <p:nvSpPr>
          <p:cNvPr id="3" name="Content Placeholder 2"/>
          <p:cNvSpPr>
            <a:spLocks noGrp="1"/>
          </p:cNvSpPr>
          <p:nvPr>
            <p:ph idx="1"/>
          </p:nvPr>
        </p:nvSpPr>
        <p:spPr/>
        <p:txBody>
          <a:bodyPr>
            <a:normAutofit fontScale="80000"/>
          </a:bodyPr>
          <a:p>
            <a:pPr marL="514350" indent="-514350">
              <a:buAutoNum type="arabicPeriod"/>
            </a:pPr>
            <a:r>
              <a:rPr lang="en-US"/>
              <a:t>sistem informasi telah ada di setiap organisasi jauh sebelum adanya teknologi, bahkan hingga saat ini masih banyak sistem informasi yang masih belum berbasis teknologi</a:t>
            </a:r>
            <a:endParaRPr lang="en-US"/>
          </a:p>
          <a:p>
            <a:pPr marL="514350" indent="-514350">
              <a:buAutoNum type="arabicPeriod"/>
            </a:pPr>
            <a:r>
              <a:rPr lang="en-US"/>
              <a:t>sistem informasi adalah sarana yang digunakan oleh orang dan organisasi dengan memanfaatkan teknologi, untuk mengumpulkan, memproses, menyimpan, menggunakan dan menyebarkan informasi</a:t>
            </a:r>
            <a:endParaRPr lang="en-US"/>
          </a:p>
          <a:p>
            <a:pPr marL="514350" indent="-514350">
              <a:buAutoNum type="arabicPeriod"/>
            </a:pPr>
            <a:r>
              <a:rPr lang="en-US"/>
              <a:t>domain studi sistem informasi meliputi studi tentang teori dan praktik yang berkaitan dengan fenomena sosial dan teknologi, yang menentukan pengembangan, penggunaan dan efek sistem informasi dalam organisasi dan masyarakat. Karenanya IS senantiasa akan berkembang dan berubah terus-menerus dalam menanggapi, baik inovasi teknologi maupun interaksi timbal balik dengan masyarakat manusia secara keseluruhan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6198</Words>
  <Application>WPS Presentation</Application>
  <PresentationFormat>Layar Lebar</PresentationFormat>
  <Paragraphs>110</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Gill Sans MT</vt:lpstr>
      <vt:lpstr>FreeSans</vt:lpstr>
      <vt:lpstr>Cambria</vt:lpstr>
      <vt:lpstr>Montserrat ExtraLight</vt:lpstr>
      <vt:lpstr>Calibri Light</vt:lpstr>
      <vt:lpstr>Calibri</vt:lpstr>
      <vt:lpstr>Trebuchet MS</vt:lpstr>
      <vt:lpstr>Microsoft YaHei</vt:lpstr>
      <vt:lpstr>Droid Sans Fallback</vt:lpstr>
      <vt:lpstr>Arial Unicode MS</vt:lpstr>
      <vt:lpstr>Office Theme</vt:lpstr>
      <vt:lpstr>TATA KELOLA TI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SEKIAN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KELOLA TI</dc:title>
  <dc:creator>Mardianto</dc:creator>
  <cp:lastModifiedBy>wakgus</cp:lastModifiedBy>
  <cp:revision>13</cp:revision>
  <dcterms:created xsi:type="dcterms:W3CDTF">2022-03-04T00:53:25Z</dcterms:created>
  <dcterms:modified xsi:type="dcterms:W3CDTF">2022-03-04T00:53:25Z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