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8" r:id="rId4"/>
    <p:sldId id="269" r:id="rId5"/>
    <p:sldId id="270" r:id="rId6"/>
    <p:sldId id="271" r:id="rId7"/>
    <p:sldId id="273" r:id="rId8"/>
    <p:sldId id="272" r:id="rId9"/>
    <p:sldId id="290" r:id="rId10"/>
    <p:sldId id="291" r:id="rId11"/>
    <p:sldId id="292" r:id="rId12"/>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114" d="100"/>
          <a:sy n="114" d="100"/>
        </p:scale>
        <p:origin x="4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E0FC617-BD94-4997-B1A0-1E8AA781619A}" type="doc">
      <dgm:prSet loTypeId="urn:microsoft.com/office/officeart/2005/8/layout/arrow3" loCatId="relationship" qsTypeId="urn:microsoft.com/office/officeart/2005/8/quickstyle/simple5" qsCatId="simple" csTypeId="urn:microsoft.com/office/officeart/2005/8/colors/colorful4" csCatId="accent2" phldr="1"/>
      <dgm:spPr/>
      <dgm:t>
        <a:bodyPr/>
        <a:lstStyle/>
        <a:p>
          <a:endParaRPr lang="en-US"/>
        </a:p>
      </dgm:t>
    </dgm:pt>
    <dgm:pt modelId="{0D5B1860-CE7F-4480-A4D6-A8627298BF02}">
      <dgm:prSet/>
      <dgm:spPr/>
      <dgm:t>
        <a:bodyPr/>
        <a:lstStyle/>
        <a:p>
          <a:pPr rtl="0"/>
          <a:r>
            <a:rPr lang="en-US" dirty="0" err="1" smtClean="0"/>
            <a:t>Biaya</a:t>
          </a:r>
          <a:r>
            <a:rPr lang="en-US" dirty="0" smtClean="0"/>
            <a:t> </a:t>
          </a:r>
          <a:r>
            <a:rPr lang="en-US" dirty="0" err="1" smtClean="0"/>
            <a:t>investasi</a:t>
          </a:r>
          <a:r>
            <a:rPr lang="en-US" dirty="0" smtClean="0"/>
            <a:t> </a:t>
          </a:r>
          <a:r>
            <a:rPr lang="en-US" dirty="0" err="1" smtClean="0"/>
            <a:t>langsung</a:t>
          </a:r>
          <a:r>
            <a:rPr lang="en-US" dirty="0" smtClean="0"/>
            <a:t> yang </a:t>
          </a:r>
          <a:r>
            <a:rPr lang="en-US" b="1" dirty="0" err="1" smtClean="0"/>
            <a:t>riil</a:t>
          </a:r>
          <a:r>
            <a:rPr lang="en-US" b="1" dirty="0" smtClean="0"/>
            <a:t> </a:t>
          </a:r>
          <a:r>
            <a:rPr lang="en-US" dirty="0" err="1" smtClean="0"/>
            <a:t>dan</a:t>
          </a:r>
          <a:r>
            <a:rPr lang="en-US" dirty="0" smtClean="0"/>
            <a:t> </a:t>
          </a:r>
          <a:r>
            <a:rPr lang="en-US" dirty="0" err="1" smtClean="0"/>
            <a:t>cenderung</a:t>
          </a:r>
          <a:r>
            <a:rPr lang="en-US" dirty="0" smtClean="0"/>
            <a:t> </a:t>
          </a:r>
          <a:r>
            <a:rPr lang="en-US" b="1" dirty="0" err="1" smtClean="0"/>
            <a:t>besar</a:t>
          </a:r>
          <a:endParaRPr lang="en-US" b="1" dirty="0"/>
        </a:p>
      </dgm:t>
    </dgm:pt>
    <dgm:pt modelId="{3793683C-003A-4809-B62C-743B819DA0EE}" cxnId="{FE532CF4-B106-4323-9AF5-919207077620}" type="parTrans">
      <dgm:prSet/>
      <dgm:spPr/>
      <dgm:t>
        <a:bodyPr/>
        <a:lstStyle/>
        <a:p>
          <a:endParaRPr lang="en-US"/>
        </a:p>
      </dgm:t>
    </dgm:pt>
    <dgm:pt modelId="{023E4892-41F6-4D8F-B13A-4923816F2858}" cxnId="{FE532CF4-B106-4323-9AF5-919207077620}" type="sibTrans">
      <dgm:prSet/>
      <dgm:spPr/>
      <dgm:t>
        <a:bodyPr/>
        <a:lstStyle/>
        <a:p>
          <a:endParaRPr lang="en-US"/>
        </a:p>
      </dgm:t>
    </dgm:pt>
    <dgm:pt modelId="{DBDB5F3A-6C92-460A-A413-AC6CDA701C4B}">
      <dgm:prSet/>
      <dgm:spPr/>
      <dgm:t>
        <a:bodyPr/>
        <a:lstStyle/>
        <a:p>
          <a:pPr rtl="0"/>
          <a:r>
            <a:rPr lang="en-US" dirty="0" err="1" smtClean="0"/>
            <a:t>Keuntungan</a:t>
          </a:r>
          <a:r>
            <a:rPr lang="en-US" dirty="0" smtClean="0"/>
            <a:t> yang </a:t>
          </a:r>
          <a:r>
            <a:rPr lang="en-US" b="1" i="1" dirty="0" smtClean="0"/>
            <a:t>intangible</a:t>
          </a:r>
          <a:endParaRPr lang="en-US" b="1" i="1" dirty="0"/>
        </a:p>
      </dgm:t>
    </dgm:pt>
    <dgm:pt modelId="{5DA9C6AB-5924-4A78-ADFA-97A94CB42E0E}" cxnId="{734CDEC7-2886-4133-96CF-08CDE6BB0810}" type="parTrans">
      <dgm:prSet/>
      <dgm:spPr/>
      <dgm:t>
        <a:bodyPr/>
        <a:lstStyle/>
        <a:p>
          <a:endParaRPr lang="en-US"/>
        </a:p>
      </dgm:t>
    </dgm:pt>
    <dgm:pt modelId="{F2ACB740-7671-4600-BAF7-12F42D4B0867}" cxnId="{734CDEC7-2886-4133-96CF-08CDE6BB0810}" type="sibTrans">
      <dgm:prSet/>
      <dgm:spPr/>
      <dgm:t>
        <a:bodyPr/>
        <a:lstStyle/>
        <a:p>
          <a:endParaRPr lang="en-US"/>
        </a:p>
      </dgm:t>
    </dgm:pt>
    <dgm:pt modelId="{D91CA684-2ABE-434B-A6A8-C8DA7CED5275}" type="pres">
      <dgm:prSet presAssocID="{AE0FC617-BD94-4997-B1A0-1E8AA781619A}" presName="compositeShape" presStyleCnt="0">
        <dgm:presLayoutVars>
          <dgm:chMax val="2"/>
          <dgm:dir/>
          <dgm:resizeHandles val="exact"/>
        </dgm:presLayoutVars>
      </dgm:prSet>
      <dgm:spPr/>
      <dgm:t>
        <a:bodyPr/>
        <a:lstStyle/>
        <a:p>
          <a:endParaRPr lang="en-US"/>
        </a:p>
      </dgm:t>
    </dgm:pt>
    <dgm:pt modelId="{E4DE3B89-6091-4DBD-8FF2-21E9A8803878}" type="pres">
      <dgm:prSet presAssocID="{AE0FC617-BD94-4997-B1A0-1E8AA781619A}" presName="divider" presStyleLbl="fgShp" presStyleIdx="0" presStyleCnt="1"/>
      <dgm:spPr/>
    </dgm:pt>
    <dgm:pt modelId="{5FFD8379-5038-45FD-8B03-340591B1EC2C}" type="pres">
      <dgm:prSet presAssocID="{0D5B1860-CE7F-4480-A4D6-A8627298BF02}" presName="downArrow" presStyleLbl="node1" presStyleIdx="0" presStyleCnt="2"/>
      <dgm:spPr/>
    </dgm:pt>
    <dgm:pt modelId="{FA4B6D1C-7CBD-43CC-9802-B5D450690DE3}" type="pres">
      <dgm:prSet presAssocID="{0D5B1860-CE7F-4480-A4D6-A8627298BF02}" presName="downArrowText" presStyleLbl="revTx" presStyleIdx="0" presStyleCnt="2">
        <dgm:presLayoutVars>
          <dgm:bulletEnabled val="1"/>
        </dgm:presLayoutVars>
      </dgm:prSet>
      <dgm:spPr/>
      <dgm:t>
        <a:bodyPr/>
        <a:lstStyle/>
        <a:p>
          <a:endParaRPr lang="en-US"/>
        </a:p>
      </dgm:t>
    </dgm:pt>
    <dgm:pt modelId="{965A3ACC-C5B1-4F0F-A262-62E6D0BE6F01}" type="pres">
      <dgm:prSet presAssocID="{DBDB5F3A-6C92-460A-A413-AC6CDA701C4B}" presName="upArrow" presStyleLbl="node1" presStyleIdx="1" presStyleCnt="2"/>
      <dgm:spPr/>
    </dgm:pt>
    <dgm:pt modelId="{E2867A22-9067-4515-AF13-9BB63AB1B095}" type="pres">
      <dgm:prSet presAssocID="{DBDB5F3A-6C92-460A-A413-AC6CDA701C4B}" presName="upArrowText" presStyleLbl="revTx" presStyleIdx="1" presStyleCnt="2">
        <dgm:presLayoutVars>
          <dgm:bulletEnabled val="1"/>
        </dgm:presLayoutVars>
      </dgm:prSet>
      <dgm:spPr/>
      <dgm:t>
        <a:bodyPr/>
        <a:lstStyle/>
        <a:p>
          <a:endParaRPr lang="en-US"/>
        </a:p>
      </dgm:t>
    </dgm:pt>
  </dgm:ptLst>
  <dgm:cxnLst>
    <dgm:cxn modelId="{FE532CF4-B106-4323-9AF5-919207077620}" srcId="{AE0FC617-BD94-4997-B1A0-1E8AA781619A}" destId="{0D5B1860-CE7F-4480-A4D6-A8627298BF02}" srcOrd="0" destOrd="0" parTransId="{3793683C-003A-4809-B62C-743B819DA0EE}" sibTransId="{023E4892-41F6-4D8F-B13A-4923816F2858}"/>
    <dgm:cxn modelId="{CAE2CB66-E2A1-4622-9AD4-4B5CF929E49F}" type="presOf" srcId="{DBDB5F3A-6C92-460A-A413-AC6CDA701C4B}" destId="{E2867A22-9067-4515-AF13-9BB63AB1B095}" srcOrd="0" destOrd="0" presId="urn:microsoft.com/office/officeart/2005/8/layout/arrow3"/>
    <dgm:cxn modelId="{734CDEC7-2886-4133-96CF-08CDE6BB0810}" srcId="{AE0FC617-BD94-4997-B1A0-1E8AA781619A}" destId="{DBDB5F3A-6C92-460A-A413-AC6CDA701C4B}" srcOrd="1" destOrd="0" parTransId="{5DA9C6AB-5924-4A78-ADFA-97A94CB42E0E}" sibTransId="{F2ACB740-7671-4600-BAF7-12F42D4B0867}"/>
    <dgm:cxn modelId="{EA8E7328-2FE3-4C0F-B868-3814AE9FEC1F}" type="presOf" srcId="{0D5B1860-CE7F-4480-A4D6-A8627298BF02}" destId="{FA4B6D1C-7CBD-43CC-9802-B5D450690DE3}" srcOrd="0" destOrd="0" presId="urn:microsoft.com/office/officeart/2005/8/layout/arrow3"/>
    <dgm:cxn modelId="{7832FD03-00B4-417B-8287-C832843496E1}" type="presOf" srcId="{AE0FC617-BD94-4997-B1A0-1E8AA781619A}" destId="{D91CA684-2ABE-434B-A6A8-C8DA7CED5275}" srcOrd="0" destOrd="0" presId="urn:microsoft.com/office/officeart/2005/8/layout/arrow3"/>
    <dgm:cxn modelId="{5B4417CC-3D42-4D40-9DC1-EAF9238ADDBE}" type="presParOf" srcId="{D91CA684-2ABE-434B-A6A8-C8DA7CED5275}" destId="{E4DE3B89-6091-4DBD-8FF2-21E9A8803878}" srcOrd="0" destOrd="0" presId="urn:microsoft.com/office/officeart/2005/8/layout/arrow3"/>
    <dgm:cxn modelId="{36728005-54C8-4A14-ADA6-A24062BD27A6}" type="presParOf" srcId="{D91CA684-2ABE-434B-A6A8-C8DA7CED5275}" destId="{5FFD8379-5038-45FD-8B03-340591B1EC2C}" srcOrd="1" destOrd="0" presId="urn:microsoft.com/office/officeart/2005/8/layout/arrow3"/>
    <dgm:cxn modelId="{08CEA568-7E6F-4369-9951-002EF422914B}" type="presParOf" srcId="{D91CA684-2ABE-434B-A6A8-C8DA7CED5275}" destId="{FA4B6D1C-7CBD-43CC-9802-B5D450690DE3}" srcOrd="2" destOrd="0" presId="urn:microsoft.com/office/officeart/2005/8/layout/arrow3"/>
    <dgm:cxn modelId="{87239343-1D9C-4845-BC6A-089878018401}" type="presParOf" srcId="{D91CA684-2ABE-434B-A6A8-C8DA7CED5275}" destId="{965A3ACC-C5B1-4F0F-A262-62E6D0BE6F01}" srcOrd="3" destOrd="0" presId="urn:microsoft.com/office/officeart/2005/8/layout/arrow3"/>
    <dgm:cxn modelId="{A95E697B-9568-4408-979D-3F5993010516}" type="presParOf" srcId="{D91CA684-2ABE-434B-A6A8-C8DA7CED5275}" destId="{E2867A22-9067-4515-AF13-9BB63AB1B095}" srcOrd="4" destOrd="0" presId="urn:microsoft.com/office/officeart/2005/8/layout/arrow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E3B89-6091-4DBD-8FF2-21E9A8803878}">
      <dsp:nvSpPr>
        <dsp:cNvPr id="0" name=""/>
        <dsp:cNvSpPr/>
      </dsp:nvSpPr>
      <dsp:spPr>
        <a:xfrm rot="21300000">
          <a:off x="23009" y="1973613"/>
          <a:ext cx="7452060" cy="853373"/>
        </a:xfrm>
        <a:prstGeom prst="mathMinus">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FD8379-5038-45FD-8B03-340591B1EC2C}">
      <dsp:nvSpPr>
        <dsp:cNvPr id="0" name=""/>
        <dsp:cNvSpPr/>
      </dsp:nvSpPr>
      <dsp:spPr>
        <a:xfrm>
          <a:off x="899769" y="240030"/>
          <a:ext cx="2249424" cy="1920240"/>
        </a:xfrm>
        <a:prstGeom prst="downArrow">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B6D1C-7CBD-43CC-9802-B5D450690DE3}">
      <dsp:nvSpPr>
        <dsp:cNvPr id="0" name=""/>
        <dsp:cNvSpPr/>
      </dsp:nvSpPr>
      <dsp:spPr>
        <a:xfrm>
          <a:off x="3973982" y="0"/>
          <a:ext cx="2399385" cy="201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err="1" smtClean="0"/>
            <a:t>Biaya</a:t>
          </a:r>
          <a:r>
            <a:rPr lang="en-US" sz="2400" kern="1200" dirty="0" smtClean="0"/>
            <a:t> </a:t>
          </a:r>
          <a:r>
            <a:rPr lang="en-US" sz="2400" kern="1200" dirty="0" err="1" smtClean="0"/>
            <a:t>investasi</a:t>
          </a:r>
          <a:r>
            <a:rPr lang="en-US" sz="2400" kern="1200" dirty="0" smtClean="0"/>
            <a:t> </a:t>
          </a:r>
          <a:r>
            <a:rPr lang="en-US" sz="2400" kern="1200" dirty="0" err="1" smtClean="0"/>
            <a:t>langsung</a:t>
          </a:r>
          <a:r>
            <a:rPr lang="en-US" sz="2400" kern="1200" dirty="0" smtClean="0"/>
            <a:t> yang </a:t>
          </a:r>
          <a:r>
            <a:rPr lang="en-US" sz="2400" b="1" kern="1200" dirty="0" err="1" smtClean="0"/>
            <a:t>riil</a:t>
          </a:r>
          <a:r>
            <a:rPr lang="en-US" sz="2400" b="1" kern="1200" dirty="0" smtClean="0"/>
            <a:t> </a:t>
          </a:r>
          <a:r>
            <a:rPr lang="en-US" sz="2400" kern="1200" dirty="0" err="1" smtClean="0"/>
            <a:t>dan</a:t>
          </a:r>
          <a:r>
            <a:rPr lang="en-US" sz="2400" kern="1200" dirty="0" smtClean="0"/>
            <a:t> </a:t>
          </a:r>
          <a:r>
            <a:rPr lang="en-US" sz="2400" kern="1200" dirty="0" err="1" smtClean="0"/>
            <a:t>cenderung</a:t>
          </a:r>
          <a:r>
            <a:rPr lang="en-US" sz="2400" kern="1200" dirty="0" smtClean="0"/>
            <a:t> </a:t>
          </a:r>
          <a:r>
            <a:rPr lang="en-US" sz="2400" b="1" kern="1200" dirty="0" err="1" smtClean="0"/>
            <a:t>besar</a:t>
          </a:r>
          <a:endParaRPr lang="en-US" sz="2400" b="1" kern="1200" dirty="0"/>
        </a:p>
      </dsp:txBody>
      <dsp:txXfrm>
        <a:off x="3973982" y="0"/>
        <a:ext cx="2399385" cy="2016252"/>
      </dsp:txXfrm>
    </dsp:sp>
    <dsp:sp modelId="{965A3ACC-C5B1-4F0F-A262-62E6D0BE6F01}">
      <dsp:nvSpPr>
        <dsp:cNvPr id="0" name=""/>
        <dsp:cNvSpPr/>
      </dsp:nvSpPr>
      <dsp:spPr>
        <a:xfrm>
          <a:off x="4348886" y="2640330"/>
          <a:ext cx="2249424" cy="1920240"/>
        </a:xfrm>
        <a:prstGeom prst="upArrow">
          <a:avLst/>
        </a:prstGeom>
        <a:solidFill>
          <a:schemeClr val="accent2">
            <a:shade val="80000"/>
            <a:hueOff val="-35872"/>
            <a:satOff val="-4024"/>
            <a:lumOff val="25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867A22-9067-4515-AF13-9BB63AB1B095}">
      <dsp:nvSpPr>
        <dsp:cNvPr id="0" name=""/>
        <dsp:cNvSpPr/>
      </dsp:nvSpPr>
      <dsp:spPr>
        <a:xfrm>
          <a:off x="1124712" y="2784347"/>
          <a:ext cx="2399385" cy="201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err="1" smtClean="0"/>
            <a:t>Keuntungan</a:t>
          </a:r>
          <a:r>
            <a:rPr lang="en-US" sz="2400" kern="1200" dirty="0" smtClean="0"/>
            <a:t> yang </a:t>
          </a:r>
          <a:r>
            <a:rPr lang="en-US" sz="2400" b="1" i="1" kern="1200" dirty="0" smtClean="0"/>
            <a:t>intangible</a:t>
          </a:r>
          <a:endParaRPr lang="en-US" sz="2400" b="1" i="1" kern="1200" dirty="0"/>
        </a:p>
      </dsp:txBody>
      <dsp:txXfrm>
        <a:off x="1124712" y="2784347"/>
        <a:ext cx="2399385" cy="2016252"/>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vertAlign" val="none"/>
      <dgm:param type="horz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type="mathMinus" r:blip="" rot="-5">
                <dgm:adjLst/>
              </dgm:shape>
            </dgm:if>
            <dgm:else name="Name13">
              <dgm:shape xmlns:r="http://schemas.openxmlformats.org/officeDocument/2006/relationships" type="mathMinus" r:blip="" rot="5">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CC9C4E-5C58-4455-8529-FAA90A8D58F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Date Placeholder 4"/>
          <p:cNvSpPr>
            <a:spLocks noGrp="1"/>
          </p:cNvSpPr>
          <p:nvPr>
            <p:ph type="dt" sz="half" idx="10"/>
          </p:nvPr>
        </p:nvSpPr>
        <p:spPr/>
        <p:txBody>
          <a:bodyPr/>
          <a:lstStyle/>
          <a:p>
            <a:fld id="{4A7D06B1-5B77-4E7F-8CCB-BF298AE45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7" name="Date Placeholder 6"/>
          <p:cNvSpPr>
            <a:spLocks noGrp="1"/>
          </p:cNvSpPr>
          <p:nvPr>
            <p:ph type="dt" sz="half" idx="10"/>
          </p:nvPr>
        </p:nvSpPr>
        <p:spPr/>
        <p:txBody>
          <a:bodyPr/>
          <a:lstStyle/>
          <a:p>
            <a:fld id="{4A7D06B1-5B77-4E7F-8CCB-BF298AE45754}" type="datetimeFigureOut">
              <a:rPr lang="en-ID" smtClean="0"/>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4A7D06B1-5B77-4E7F-8CCB-BF298AE45754}" type="datetimeFigureOut">
              <a:rPr lang="en-ID" smtClean="0"/>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D06B1-5B77-4E7F-8CCB-BF298AE45754}" type="datetimeFigureOut">
              <a:rPr lang="en-ID" smtClean="0"/>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7D06B1-5B77-4E7F-8CCB-BF298AE45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7D06B1-5B77-4E7F-8CCB-BF298AE45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D06B1-5B77-4E7F-8CCB-BF298AE45754}" type="datetimeFigureOut">
              <a:rPr lang="en-ID" smtClean="0"/>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4A640-E71A-4DD6-8B6F-735C4F23FD12}" type="slidenum">
              <a:rPr lang="en-ID" smtClean="0"/>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8000" b="1" u="sng" dirty="0">
                <a:effectLst>
                  <a:outerShdw blurRad="38100" dist="38100" dir="2700000" algn="tl">
                    <a:srgbClr val="000000">
                      <a:alpha val="43137"/>
                    </a:srgbClr>
                  </a:outerShdw>
                </a:effectLst>
              </a:rPr>
              <a:t>TATA KELOLA TI</a:t>
            </a:r>
            <a:endParaRPr lang="en-ID" sz="8000"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id-ID" sz="4000" dirty="0">
                <a:latin typeface="+mj-lt"/>
              </a:rPr>
              <a:t>P</a:t>
            </a:r>
            <a:r>
              <a:rPr lang="en-US" altLang="id-ID" sz="4000" dirty="0">
                <a:latin typeface="+mj-lt"/>
              </a:rPr>
              <a:t>4</a:t>
            </a:r>
            <a:r>
              <a:rPr lang="id-ID" sz="4000" dirty="0">
                <a:latin typeface="+mj-lt"/>
              </a:rPr>
              <a:t> | </a:t>
            </a:r>
            <a:r>
              <a:rPr lang="en-US" altLang="id-ID" sz="4000" dirty="0">
                <a:latin typeface="+mj-lt"/>
              </a:rPr>
              <a:t>IT Value Delivery</a:t>
            </a:r>
            <a:endParaRPr lang="en-US" altLang="id-ID" sz="4000" dirty="0">
              <a:latin typeface="+mj-lt"/>
            </a:endParaRPr>
          </a:p>
        </p:txBody>
      </p:sp>
      <p:sp>
        <p:nvSpPr>
          <p:cNvPr id="4" name="TextBox 3"/>
          <p:cNvSpPr txBox="1"/>
          <p:nvPr/>
        </p:nvSpPr>
        <p:spPr>
          <a:xfrm>
            <a:off x="3304728" y="5640102"/>
            <a:ext cx="5582555" cy="923330"/>
          </a:xfrm>
          <a:prstGeom prst="rect">
            <a:avLst/>
          </a:prstGeom>
          <a:noFill/>
        </p:spPr>
        <p:txBody>
          <a:bodyPr wrap="none" rtlCol="0">
            <a:spAutoFit/>
          </a:bodyPr>
          <a:lstStyle/>
          <a:p>
            <a:pPr algn="ctr"/>
            <a:r>
              <a:rPr lang="id-ID" b="1" dirty="0"/>
              <a:t>TIM DOSEN TKTI</a:t>
            </a:r>
            <a:endParaRPr lang="id-ID" b="1" dirty="0"/>
          </a:p>
          <a:p>
            <a:pPr algn="ctr"/>
            <a:r>
              <a:rPr lang="id-ID" dirty="0"/>
              <a:t>Program Studi Sistem Informasi</a:t>
            </a:r>
            <a:endParaRPr lang="id-ID" dirty="0"/>
          </a:p>
          <a:p>
            <a:pPr algn="ctr"/>
            <a:r>
              <a:rPr lang="id-ID" dirty="0"/>
              <a:t>Universitas Pembangunan Nasional “Veteran” Jawa Timur</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42998" y="3302319"/>
            <a:ext cx="2747962" cy="274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Title 1"/>
          <p:cNvSpPr>
            <a:spLocks noGrp="1"/>
          </p:cNvSpPr>
          <p:nvPr>
            <p:ph type="title"/>
          </p:nvPr>
        </p:nvSpPr>
        <p:spPr/>
        <p:txBody>
          <a:bodyPr/>
          <a:lstStyle/>
          <a:p>
            <a:pPr eaLnBrk="1" hangingPunct="1"/>
            <a:r>
              <a:rPr lang="en-US" b="1" dirty="0" err="1" smtClean="0"/>
              <a:t>Contoh</a:t>
            </a:r>
            <a:r>
              <a:rPr lang="en-US" dirty="0" smtClean="0"/>
              <a:t> Service Value:</a:t>
            </a:r>
            <a:endParaRPr lang="en-US" dirty="0" smtClean="0"/>
          </a:p>
        </p:txBody>
      </p:sp>
      <p:sp>
        <p:nvSpPr>
          <p:cNvPr id="3" name="Content Placeholder 2"/>
          <p:cNvSpPr>
            <a:spLocks noGrp="1"/>
          </p:cNvSpPr>
          <p:nvPr>
            <p:ph sz="quarter" idx="1"/>
          </p:nvPr>
        </p:nvSpPr>
        <p:spPr>
          <a:xfrm>
            <a:off x="838200" y="1691005"/>
            <a:ext cx="8361045" cy="4358640"/>
          </a:xfrm>
        </p:spPr>
        <p:txBody>
          <a:bodyPr rtlCol="0">
            <a:noAutofit/>
          </a:bodyPr>
          <a:lstStyle/>
          <a:p>
            <a:pPr marL="0" indent="0" eaLnBrk="1" fontAlgn="auto" hangingPunct="1">
              <a:spcAft>
                <a:spcPts val="0"/>
              </a:spcAft>
              <a:buFont typeface="Symbol" panose="05050102010706020507" pitchFamily="18" charset="2"/>
              <a:buNone/>
              <a:defRPr/>
            </a:pPr>
            <a:r>
              <a:rPr lang="en-US" sz="2400" b="1" dirty="0" err="1" smtClean="0"/>
              <a:t>Layanan</a:t>
            </a:r>
            <a:r>
              <a:rPr lang="en-US" sz="2400" b="1" dirty="0" smtClean="0"/>
              <a:t> </a:t>
            </a:r>
            <a:r>
              <a:rPr lang="en-US" sz="2400" b="1" dirty="0" err="1" smtClean="0"/>
              <a:t>Pos</a:t>
            </a:r>
            <a:r>
              <a:rPr lang="en-US" sz="2400" b="1" dirty="0" smtClean="0"/>
              <a:t> </a:t>
            </a:r>
            <a:r>
              <a:rPr lang="en-US" sz="2400" dirty="0" smtClean="0"/>
              <a:t>:</a:t>
            </a:r>
            <a:endParaRPr lang="en-US" sz="2400" dirty="0" smtClean="0"/>
          </a:p>
          <a:p>
            <a:pPr marL="274320" indent="-274320" eaLnBrk="1" fontAlgn="auto" hangingPunct="1">
              <a:spcAft>
                <a:spcPts val="0"/>
              </a:spcAft>
              <a:defRPr/>
            </a:pPr>
            <a:r>
              <a:rPr lang="en-US" sz="2400" b="1" i="1" dirty="0" smtClean="0"/>
              <a:t>Utility</a:t>
            </a:r>
            <a:r>
              <a:rPr lang="en-US" sz="2400" dirty="0" smtClean="0"/>
              <a:t>: </a:t>
            </a:r>
            <a:r>
              <a:rPr lang="en-US" sz="2400" dirty="0" err="1" smtClean="0"/>
              <a:t>Surat</a:t>
            </a:r>
            <a:r>
              <a:rPr lang="en-US" sz="2400" dirty="0" smtClean="0"/>
              <a:t> </a:t>
            </a:r>
            <a:r>
              <a:rPr lang="en-US" sz="2400" dirty="0" err="1" smtClean="0"/>
              <a:t>sampai</a:t>
            </a:r>
            <a:r>
              <a:rPr lang="en-US" sz="2400" dirty="0" smtClean="0"/>
              <a:t> </a:t>
            </a:r>
            <a:r>
              <a:rPr lang="en-US" sz="2400" dirty="0" err="1" smtClean="0"/>
              <a:t>ke</a:t>
            </a:r>
            <a:r>
              <a:rPr lang="en-US" sz="2400" dirty="0" smtClean="0"/>
              <a:t> </a:t>
            </a:r>
            <a:r>
              <a:rPr lang="en-US" sz="2400" dirty="0" err="1" smtClean="0"/>
              <a:t>alamat</a:t>
            </a:r>
            <a:r>
              <a:rPr lang="en-US" sz="2400" dirty="0" smtClean="0"/>
              <a:t> yang </a:t>
            </a:r>
            <a:r>
              <a:rPr lang="en-US" sz="2400" dirty="0" err="1" smtClean="0"/>
              <a:t>tepat</a:t>
            </a:r>
            <a:endParaRPr lang="en-US" sz="2400" dirty="0" smtClean="0"/>
          </a:p>
          <a:p>
            <a:pPr marL="274320" indent="-274320" eaLnBrk="1" fontAlgn="auto" hangingPunct="1">
              <a:spcAft>
                <a:spcPts val="0"/>
              </a:spcAft>
              <a:defRPr/>
            </a:pPr>
            <a:r>
              <a:rPr lang="en-US" sz="2400" b="1" dirty="0" smtClean="0"/>
              <a:t>Warranty</a:t>
            </a:r>
            <a:r>
              <a:rPr lang="en-US" sz="2400" dirty="0" smtClean="0"/>
              <a:t>: </a:t>
            </a:r>
            <a:r>
              <a:rPr lang="en-US" sz="2400" dirty="0" err="1" smtClean="0"/>
              <a:t>konsistensi</a:t>
            </a:r>
            <a:r>
              <a:rPr lang="en-US" sz="2400" dirty="0" smtClean="0"/>
              <a:t> </a:t>
            </a:r>
            <a:r>
              <a:rPr lang="en-US" sz="2400" dirty="0" err="1" smtClean="0"/>
              <a:t>kecepatan</a:t>
            </a:r>
            <a:r>
              <a:rPr lang="en-US" sz="2400" dirty="0" smtClean="0"/>
              <a:t> rata-rata </a:t>
            </a:r>
            <a:r>
              <a:rPr lang="en-US" sz="2400" dirty="0" err="1" smtClean="0"/>
              <a:t>surat</a:t>
            </a:r>
            <a:r>
              <a:rPr lang="en-US" sz="2400" dirty="0" smtClean="0"/>
              <a:t> </a:t>
            </a:r>
            <a:r>
              <a:rPr lang="en-US" sz="2400" dirty="0" err="1" smtClean="0"/>
              <a:t>sampai</a:t>
            </a:r>
            <a:r>
              <a:rPr lang="en-US" sz="2400" dirty="0" smtClean="0"/>
              <a:t>, </a:t>
            </a:r>
            <a:r>
              <a:rPr lang="en-US" sz="2400" dirty="0" err="1" smtClean="0"/>
              <a:t>jaminan</a:t>
            </a:r>
            <a:r>
              <a:rPr lang="en-US" sz="2400" dirty="0" smtClean="0"/>
              <a:t> </a:t>
            </a:r>
            <a:r>
              <a:rPr lang="en-US" sz="2400" dirty="0" err="1" smtClean="0"/>
              <a:t>surat</a:t>
            </a:r>
            <a:r>
              <a:rPr lang="en-US" sz="2400" dirty="0" smtClean="0"/>
              <a:t> </a:t>
            </a:r>
            <a:r>
              <a:rPr lang="en-US" sz="2400" dirty="0" err="1" smtClean="0"/>
              <a:t>sampai</a:t>
            </a:r>
            <a:r>
              <a:rPr lang="en-US" sz="2400" dirty="0" smtClean="0"/>
              <a:t> </a:t>
            </a:r>
            <a:r>
              <a:rPr lang="en-US" sz="2400" dirty="0" err="1" smtClean="0"/>
              <a:t>pada</a:t>
            </a:r>
            <a:r>
              <a:rPr lang="en-US" sz="2400" dirty="0" smtClean="0"/>
              <a:t> </a:t>
            </a:r>
            <a:r>
              <a:rPr lang="en-US" sz="2400" dirty="0" err="1" smtClean="0"/>
              <a:t>alamat</a:t>
            </a:r>
            <a:r>
              <a:rPr lang="en-US" sz="2400" dirty="0" smtClean="0"/>
              <a:t> yang </a:t>
            </a:r>
            <a:r>
              <a:rPr lang="en-US" sz="2400" dirty="0" err="1" smtClean="0"/>
              <a:t>benar</a:t>
            </a:r>
            <a:r>
              <a:rPr lang="en-US" sz="2400" dirty="0" smtClean="0"/>
              <a:t> </a:t>
            </a:r>
            <a:r>
              <a:rPr lang="en-US" sz="2400" dirty="0" err="1" smtClean="0"/>
              <a:t>dan</a:t>
            </a:r>
            <a:r>
              <a:rPr lang="en-US" sz="2400" dirty="0" smtClean="0"/>
              <a:t> </a:t>
            </a:r>
            <a:r>
              <a:rPr lang="en-US" sz="2400" dirty="0" err="1" smtClean="0"/>
              <a:t>tepat</a:t>
            </a:r>
            <a:r>
              <a:rPr lang="en-US" sz="2400" dirty="0" smtClean="0"/>
              <a:t> </a:t>
            </a:r>
            <a:r>
              <a:rPr lang="en-US" sz="2400" dirty="0" err="1" smtClean="0"/>
              <a:t>waktu</a:t>
            </a:r>
            <a:r>
              <a:rPr lang="en-US" sz="2400" dirty="0" smtClean="0"/>
              <a:t> </a:t>
            </a:r>
            <a:endParaRPr lang="en-US" sz="2400" dirty="0" smtClean="0"/>
          </a:p>
          <a:p>
            <a:pPr marL="0" indent="0" eaLnBrk="1" fontAlgn="auto" hangingPunct="1">
              <a:spcAft>
                <a:spcPts val="0"/>
              </a:spcAft>
              <a:buFont typeface="Symbol" panose="05050102010706020507" pitchFamily="18" charset="2"/>
              <a:buNone/>
              <a:defRPr/>
            </a:pPr>
            <a:r>
              <a:rPr lang="en-US" sz="2400" dirty="0" err="1" smtClean="0"/>
              <a:t>Bisa</a:t>
            </a:r>
            <a:r>
              <a:rPr lang="en-US" sz="2400" dirty="0" smtClean="0"/>
              <a:t> </a:t>
            </a:r>
            <a:r>
              <a:rPr lang="en-US" sz="2400" dirty="0" err="1" smtClean="0"/>
              <a:t>jadi</a:t>
            </a:r>
            <a:r>
              <a:rPr lang="en-US" sz="2400" dirty="0" smtClean="0"/>
              <a:t> </a:t>
            </a:r>
            <a:r>
              <a:rPr lang="en-US" sz="2400" dirty="0" err="1" smtClean="0"/>
              <a:t>sebuah</a:t>
            </a:r>
            <a:r>
              <a:rPr lang="en-US" sz="2400" dirty="0" smtClean="0"/>
              <a:t> </a:t>
            </a:r>
            <a:r>
              <a:rPr lang="en-US" sz="2400" dirty="0" err="1" smtClean="0"/>
              <a:t>layanan</a:t>
            </a:r>
            <a:r>
              <a:rPr lang="en-US" sz="2400" dirty="0" smtClean="0"/>
              <a:t> </a:t>
            </a:r>
            <a:r>
              <a:rPr lang="en-US" sz="2400" dirty="0" err="1" smtClean="0"/>
              <a:t>memiliki</a:t>
            </a:r>
            <a:r>
              <a:rPr lang="en-US" sz="2400" dirty="0" smtClean="0"/>
              <a:t>: </a:t>
            </a:r>
            <a:endParaRPr lang="en-US" sz="2400" dirty="0" smtClean="0"/>
          </a:p>
          <a:p>
            <a:pPr marL="274320" indent="-274320" eaLnBrk="1" fontAlgn="auto" hangingPunct="1">
              <a:spcAft>
                <a:spcPts val="0"/>
              </a:spcAft>
              <a:buFontTx/>
              <a:buChar char="-"/>
              <a:defRPr/>
            </a:pPr>
            <a:r>
              <a:rPr lang="en-US" sz="2400" i="1" dirty="0" smtClean="0"/>
              <a:t>Utility </a:t>
            </a:r>
            <a:r>
              <a:rPr lang="en-US" sz="2400" dirty="0" err="1" smtClean="0"/>
              <a:t>tinggi</a:t>
            </a:r>
            <a:r>
              <a:rPr lang="en-US" sz="2400" dirty="0" smtClean="0"/>
              <a:t>, </a:t>
            </a:r>
            <a:r>
              <a:rPr lang="en-US" sz="2400" i="1" dirty="0" smtClean="0"/>
              <a:t>Warranty </a:t>
            </a:r>
            <a:r>
              <a:rPr lang="en-US" sz="2400" dirty="0" err="1" smtClean="0"/>
              <a:t>rendah</a:t>
            </a:r>
            <a:endParaRPr lang="en-US" sz="2400" dirty="0" smtClean="0"/>
          </a:p>
          <a:p>
            <a:pPr marL="274320" indent="-274320" eaLnBrk="1" fontAlgn="auto" hangingPunct="1">
              <a:spcAft>
                <a:spcPts val="0"/>
              </a:spcAft>
              <a:buFontTx/>
              <a:buChar char="-"/>
              <a:defRPr/>
            </a:pPr>
            <a:r>
              <a:rPr lang="en-US" sz="2400" i="1" dirty="0" smtClean="0"/>
              <a:t>Utility </a:t>
            </a:r>
            <a:r>
              <a:rPr lang="en-US" sz="2400" dirty="0" err="1" smtClean="0"/>
              <a:t>rendah</a:t>
            </a:r>
            <a:r>
              <a:rPr lang="en-US" sz="2400" dirty="0" smtClean="0"/>
              <a:t>, </a:t>
            </a:r>
            <a:r>
              <a:rPr lang="en-US" sz="2400" i="1" dirty="0" smtClean="0"/>
              <a:t>Warranty</a:t>
            </a:r>
            <a:r>
              <a:rPr lang="en-US" sz="2400" dirty="0" smtClean="0"/>
              <a:t> </a:t>
            </a:r>
            <a:r>
              <a:rPr lang="en-US" sz="2400" i="1" dirty="0" err="1" smtClean="0"/>
              <a:t>tinggi</a:t>
            </a:r>
            <a:endParaRPr lang="en-US" sz="2400" i="1" dirty="0" smtClean="0"/>
          </a:p>
          <a:p>
            <a:pPr marL="274320" indent="-274320" eaLnBrk="1" fontAlgn="auto" hangingPunct="1">
              <a:spcAft>
                <a:spcPts val="0"/>
              </a:spcAft>
              <a:buFontTx/>
              <a:buChar char="-"/>
              <a:defRPr/>
            </a:pPr>
            <a:r>
              <a:rPr lang="en-US" sz="2400" i="1" dirty="0" smtClean="0"/>
              <a:t>Utility </a:t>
            </a:r>
            <a:r>
              <a:rPr lang="en-US" sz="2400" dirty="0" err="1" smtClean="0"/>
              <a:t>tinggi</a:t>
            </a:r>
            <a:r>
              <a:rPr lang="en-US" sz="2400" dirty="0" smtClean="0"/>
              <a:t>, </a:t>
            </a:r>
            <a:r>
              <a:rPr lang="en-US" sz="2400" i="1" dirty="0" smtClean="0"/>
              <a:t>Warranty</a:t>
            </a:r>
            <a:r>
              <a:rPr lang="en-US" sz="2400" dirty="0" smtClean="0"/>
              <a:t> </a:t>
            </a:r>
            <a:r>
              <a:rPr lang="en-US" sz="2400" i="1" dirty="0" err="1" smtClean="0"/>
              <a:t>tinggi</a:t>
            </a:r>
            <a:endParaRPr lang="en-US" sz="2400" i="1" dirty="0" smtClean="0"/>
          </a:p>
          <a:p>
            <a:pPr marL="274320" indent="-274320" eaLnBrk="1" fontAlgn="auto" hangingPunct="1">
              <a:spcAft>
                <a:spcPts val="0"/>
              </a:spcAft>
              <a:buFontTx/>
              <a:buChar char="-"/>
              <a:defRPr/>
            </a:pPr>
            <a:r>
              <a:rPr lang="en-US" sz="2400" i="1" dirty="0" smtClean="0"/>
              <a:t>Utility </a:t>
            </a:r>
            <a:r>
              <a:rPr lang="en-US" sz="2400" dirty="0" err="1" smtClean="0"/>
              <a:t>rendah</a:t>
            </a:r>
            <a:r>
              <a:rPr lang="en-US" sz="2400" dirty="0" smtClean="0"/>
              <a:t>, </a:t>
            </a:r>
            <a:r>
              <a:rPr lang="en-US" sz="2400" i="1" dirty="0" smtClean="0"/>
              <a:t>Warranty</a:t>
            </a:r>
            <a:r>
              <a:rPr lang="en-US" sz="2400" dirty="0" smtClean="0"/>
              <a:t> </a:t>
            </a:r>
            <a:r>
              <a:rPr lang="en-US" sz="2400" i="1" dirty="0" err="1" smtClean="0"/>
              <a:t>rendah</a:t>
            </a:r>
            <a:endParaRPr lang="en-US" sz="2400" i="1" dirty="0" smtClean="0"/>
          </a:p>
          <a:p>
            <a:pPr marL="274320" indent="-274320" eaLnBrk="1" fontAlgn="auto" hangingPunct="1">
              <a:spcAft>
                <a:spcPts val="0"/>
              </a:spcAft>
              <a:buFontTx/>
              <a:buChar char="-"/>
              <a:defRPr/>
            </a:pPr>
            <a:endParaRPr lang="en-US" sz="2400" i="1" dirty="0" smtClean="0"/>
          </a:p>
          <a:p>
            <a:pPr marL="274320" indent="-274320" eaLnBrk="1" fontAlgn="auto" hangingPunct="1">
              <a:spcAft>
                <a:spcPts val="0"/>
              </a:spcAft>
              <a:buFontTx/>
              <a:buChar char="-"/>
              <a:defRPr/>
            </a:pPr>
            <a:endParaRPr lang="en-US" sz="2400" i="1" dirty="0" smtClean="0"/>
          </a:p>
          <a:p>
            <a:pPr marL="0" indent="0" eaLnBrk="1" fontAlgn="auto" hangingPunct="1">
              <a:spcAft>
                <a:spcPts val="0"/>
              </a:spcAft>
              <a:buFont typeface="Symbol" panose="05050102010706020507" pitchFamily="18" charset="2"/>
              <a:buNone/>
              <a:defRPr/>
            </a:pPr>
            <a:endParaRPr lang="en-US" sz="2400" dirty="0"/>
          </a:p>
          <a:p>
            <a:pPr marL="0" indent="0" eaLnBrk="1" fontAlgn="auto" hangingPunct="1">
              <a:spcAft>
                <a:spcPts val="0"/>
              </a:spcAft>
              <a:buFont typeface="Symbol" panose="05050102010706020507" pitchFamily="18" charset="2"/>
              <a:buNone/>
              <a:defRP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710" y="274955"/>
            <a:ext cx="9904095" cy="1143000"/>
          </a:xfrm>
        </p:spPr>
        <p:txBody>
          <a:bodyPr/>
          <a:lstStyle/>
          <a:p>
            <a:r>
              <a:rPr lang="en-US" sz="3600" dirty="0" smtClean="0">
                <a:solidFill>
                  <a:schemeClr val="tx1"/>
                </a:solidFill>
              </a:rPr>
              <a:t>BAGAIMANA Tata </a:t>
            </a:r>
            <a:r>
              <a:rPr lang="en-US" sz="3600" dirty="0" err="1" smtClean="0">
                <a:solidFill>
                  <a:schemeClr val="tx1"/>
                </a:solidFill>
              </a:rPr>
              <a:t>Kelola</a:t>
            </a:r>
            <a:r>
              <a:rPr lang="en-US" sz="3600" dirty="0" smtClean="0">
                <a:solidFill>
                  <a:schemeClr val="tx1"/>
                </a:solidFill>
              </a:rPr>
              <a:t> TI </a:t>
            </a:r>
            <a:r>
              <a:rPr lang="en-US" sz="3600" dirty="0" err="1" smtClean="0">
                <a:solidFill>
                  <a:schemeClr val="tx1"/>
                </a:solidFill>
              </a:rPr>
              <a:t>Mampu Menciptakan</a:t>
            </a:r>
            <a:r>
              <a:rPr lang="en-US" sz="3600" dirty="0" smtClean="0">
                <a:solidFill>
                  <a:schemeClr val="tx1"/>
                </a:solidFill>
              </a:rPr>
              <a:t> “Value” </a:t>
            </a:r>
            <a:r>
              <a:rPr lang="en-US" sz="3600" dirty="0" err="1" smtClean="0">
                <a:solidFill>
                  <a:schemeClr val="tx1"/>
                </a:solidFill>
              </a:rPr>
              <a:t>bagi</a:t>
            </a:r>
            <a:r>
              <a:rPr lang="en-US" sz="3600" dirty="0" smtClean="0">
                <a:solidFill>
                  <a:schemeClr val="tx1"/>
                </a:solidFill>
              </a:rPr>
              <a:t> Stakeholder?</a:t>
            </a:r>
            <a:endParaRPr lang="en-US" sz="3600" dirty="0" smtClean="0">
              <a:solidFill>
                <a:schemeClr val="tx1"/>
              </a:solidFill>
            </a:endParaRPr>
          </a:p>
        </p:txBody>
      </p:sp>
      <p:sp>
        <p:nvSpPr>
          <p:cNvPr id="3" name="Content Placeholder 2"/>
          <p:cNvSpPr>
            <a:spLocks noGrp="1"/>
          </p:cNvSpPr>
          <p:nvPr>
            <p:ph idx="1"/>
          </p:nvPr>
        </p:nvSpPr>
        <p:spPr>
          <a:xfrm>
            <a:off x="1108710" y="1600200"/>
            <a:ext cx="9903460" cy="4526280"/>
          </a:xfrm>
        </p:spPr>
        <p:txBody>
          <a:bodyPr>
            <a:normAutofit/>
          </a:bodyPr>
          <a:lstStyle/>
          <a:p>
            <a:pPr marL="514350" indent="-514350">
              <a:buAutoNum type="arabicPeriod"/>
            </a:pPr>
            <a:r>
              <a:rPr lang="en-US" dirty="0" smtClean="0"/>
              <a:t>TI </a:t>
            </a:r>
            <a:r>
              <a:rPr lang="en-US" dirty="0" err="1" smtClean="0"/>
              <a:t>lebih</a:t>
            </a:r>
            <a:r>
              <a:rPr lang="en-US" dirty="0" smtClean="0"/>
              <a:t> </a:t>
            </a:r>
            <a:r>
              <a:rPr lang="en-US" b="1" dirty="0" err="1" smtClean="0"/>
              <a:t>sinergis</a:t>
            </a:r>
            <a:r>
              <a:rPr lang="en-US" b="1" dirty="0" smtClean="0"/>
              <a:t> </a:t>
            </a:r>
            <a:r>
              <a:rPr lang="en-US" dirty="0" err="1" smtClean="0"/>
              <a:t>mendukung</a:t>
            </a:r>
            <a:r>
              <a:rPr lang="en-US" dirty="0" smtClean="0"/>
              <a:t> Proses </a:t>
            </a:r>
            <a:r>
              <a:rPr lang="en-US" dirty="0" err="1"/>
              <a:t>b</a:t>
            </a:r>
            <a:r>
              <a:rPr lang="en-US" dirty="0" err="1" smtClean="0"/>
              <a:t>isnis</a:t>
            </a:r>
            <a:r>
              <a:rPr lang="en-US" dirty="0" smtClean="0"/>
              <a:t> (</a:t>
            </a:r>
            <a:r>
              <a:rPr lang="en-US" i="1" dirty="0" smtClean="0"/>
              <a:t>Aligned to support business</a:t>
            </a:r>
            <a:r>
              <a:rPr lang="en-US" dirty="0" smtClean="0"/>
              <a:t>)</a:t>
            </a:r>
            <a:endParaRPr lang="en-US" dirty="0" smtClean="0"/>
          </a:p>
          <a:p>
            <a:pPr marL="514350" indent="-514350">
              <a:buAutoNum type="arabicPeriod"/>
            </a:pPr>
            <a:r>
              <a:rPr lang="en-US" dirty="0" smtClean="0"/>
              <a:t>Proses </a:t>
            </a:r>
            <a:r>
              <a:rPr lang="en-US" dirty="0" err="1"/>
              <a:t>p</a:t>
            </a:r>
            <a:r>
              <a:rPr lang="en-US" dirty="0" err="1" smtClean="0"/>
              <a:t>enyampaian</a:t>
            </a:r>
            <a:r>
              <a:rPr lang="en-US" dirty="0" smtClean="0"/>
              <a:t> </a:t>
            </a:r>
            <a:r>
              <a:rPr lang="en-US" dirty="0" err="1" smtClean="0"/>
              <a:t>layanan</a:t>
            </a:r>
            <a:r>
              <a:rPr lang="en-US" dirty="0" smtClean="0"/>
              <a:t> </a:t>
            </a:r>
            <a:r>
              <a:rPr lang="en-US" dirty="0" err="1" smtClean="0"/>
              <a:t>lebih</a:t>
            </a:r>
            <a:r>
              <a:rPr lang="en-US" dirty="0" smtClean="0"/>
              <a:t> </a:t>
            </a:r>
            <a:r>
              <a:rPr lang="en-US" b="1" dirty="0" err="1" smtClean="0"/>
              <a:t>cepat</a:t>
            </a:r>
            <a:r>
              <a:rPr lang="en-US" b="1" dirty="0" smtClean="0"/>
              <a:t> </a:t>
            </a:r>
            <a:r>
              <a:rPr lang="en-US" dirty="0" smtClean="0"/>
              <a:t>(</a:t>
            </a:r>
            <a:r>
              <a:rPr lang="en-US" i="1" dirty="0" smtClean="0"/>
              <a:t>Faster delivery time</a:t>
            </a:r>
            <a:r>
              <a:rPr lang="en-US" dirty="0" smtClean="0"/>
              <a:t>)</a:t>
            </a:r>
            <a:endParaRPr lang="en-US" dirty="0" smtClean="0"/>
          </a:p>
          <a:p>
            <a:pPr marL="514350" indent="-514350">
              <a:buAutoNum type="arabicPeriod"/>
            </a:pPr>
            <a:r>
              <a:rPr lang="en-US" b="1" dirty="0" err="1" smtClean="0"/>
              <a:t>Resiko-resiko</a:t>
            </a:r>
            <a:r>
              <a:rPr lang="en-US" b="1" dirty="0" smtClean="0"/>
              <a:t> TI </a:t>
            </a:r>
            <a:r>
              <a:rPr lang="en-US" dirty="0" err="1" smtClean="0"/>
              <a:t>lebih</a:t>
            </a:r>
            <a:r>
              <a:rPr lang="en-US" dirty="0" smtClean="0"/>
              <a:t> </a:t>
            </a:r>
            <a:r>
              <a:rPr lang="en-US" dirty="0" err="1" smtClean="0"/>
              <a:t>terkendali</a:t>
            </a:r>
            <a:r>
              <a:rPr lang="en-US" dirty="0" smtClean="0"/>
              <a:t> (</a:t>
            </a:r>
            <a:r>
              <a:rPr lang="en-US" i="1" dirty="0" smtClean="0"/>
              <a:t>Secured control for IT risks</a:t>
            </a:r>
            <a:r>
              <a:rPr lang="en-US" dirty="0" smtClean="0"/>
              <a:t>)</a:t>
            </a:r>
            <a:endParaRPr lang="en-US" dirty="0" smtClean="0"/>
          </a:p>
          <a:p>
            <a:pPr marL="514350" indent="-514350">
              <a:buAutoNum type="arabicPeriod"/>
            </a:pPr>
            <a:r>
              <a:rPr lang="en-US" b="1" dirty="0" err="1" smtClean="0"/>
              <a:t>Kualitas</a:t>
            </a:r>
            <a:r>
              <a:rPr lang="en-US" b="1" dirty="0" smtClean="0"/>
              <a:t> </a:t>
            </a:r>
            <a:r>
              <a:rPr lang="en-US" b="1" dirty="0" err="1" smtClean="0"/>
              <a:t>layanan</a:t>
            </a:r>
            <a:r>
              <a:rPr lang="en-US" b="1" dirty="0" smtClean="0"/>
              <a:t> </a:t>
            </a:r>
            <a:r>
              <a:rPr lang="en-US" dirty="0" err="1" smtClean="0"/>
              <a:t>menjadi</a:t>
            </a:r>
            <a:r>
              <a:rPr lang="en-US" dirty="0" smtClean="0"/>
              <a:t> </a:t>
            </a:r>
            <a:r>
              <a:rPr lang="en-US" dirty="0" err="1" smtClean="0"/>
              <a:t>lebih</a:t>
            </a:r>
            <a:r>
              <a:rPr lang="en-US" dirty="0" smtClean="0"/>
              <a:t> </a:t>
            </a:r>
            <a:r>
              <a:rPr lang="en-US" dirty="0" err="1" smtClean="0"/>
              <a:t>baik</a:t>
            </a:r>
            <a:r>
              <a:rPr lang="en-US" dirty="0" smtClean="0"/>
              <a:t> (</a:t>
            </a:r>
            <a:r>
              <a:rPr lang="en-US" i="1" dirty="0" smtClean="0"/>
              <a:t>Better service quality</a:t>
            </a:r>
            <a:r>
              <a:rPr lang="en-US" dirty="0" smtClean="0"/>
              <a:t>)</a:t>
            </a:r>
            <a:endParaRPr lang="en-US" dirty="0" smtClean="0"/>
          </a:p>
          <a:p>
            <a:pPr marL="514350" indent="-514350">
              <a:buAutoNum type="arabicPeriod"/>
            </a:pPr>
            <a:r>
              <a:rPr lang="en-US" dirty="0" err="1" smtClean="0"/>
              <a:t>Biaya</a:t>
            </a:r>
            <a:r>
              <a:rPr lang="en-US" dirty="0" smtClean="0"/>
              <a:t> </a:t>
            </a:r>
            <a:r>
              <a:rPr lang="en-US" dirty="0" err="1" smtClean="0"/>
              <a:t>layanan</a:t>
            </a:r>
            <a:r>
              <a:rPr lang="en-US" dirty="0" smtClean="0"/>
              <a:t> </a:t>
            </a:r>
            <a:r>
              <a:rPr lang="en-US" dirty="0" err="1" smtClean="0"/>
              <a:t>menjadi</a:t>
            </a:r>
            <a:r>
              <a:rPr lang="en-US" dirty="0" smtClean="0"/>
              <a:t> </a:t>
            </a:r>
            <a:r>
              <a:rPr lang="en-US" dirty="0" err="1" smtClean="0"/>
              <a:t>lebih</a:t>
            </a:r>
            <a:r>
              <a:rPr lang="en-US" dirty="0" smtClean="0"/>
              <a:t> </a:t>
            </a:r>
            <a:r>
              <a:rPr lang="en-US" b="1" dirty="0" err="1" smtClean="0"/>
              <a:t>murah</a:t>
            </a:r>
            <a:r>
              <a:rPr lang="en-US" b="1" dirty="0" smtClean="0"/>
              <a:t> </a:t>
            </a:r>
            <a:r>
              <a:rPr lang="en-US" dirty="0" smtClean="0"/>
              <a:t>(</a:t>
            </a:r>
            <a:r>
              <a:rPr lang="en-US" i="1" dirty="0" smtClean="0"/>
              <a:t>Cheaper service cost</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idx="4294967295"/>
          </p:nvPr>
        </p:nvSpPr>
        <p:spPr>
          <a:xfrm>
            <a:off x="838200" y="2002790"/>
            <a:ext cx="10515600" cy="2852420"/>
          </a:xfrm>
        </p:spPr>
        <p:txBody>
          <a:bodyPr/>
          <a:p>
            <a:r>
              <a:rPr lang="en-US" b="1"/>
              <a:t>Apa Akibat Jika Tata Kelola TI </a:t>
            </a:r>
            <a:r>
              <a:rPr lang="en-US" b="1">
                <a:solidFill>
                  <a:srgbClr val="FF0000"/>
                </a:solidFill>
              </a:rPr>
              <a:t>Buruk</a:t>
            </a:r>
            <a:r>
              <a:rPr lang="en-US" b="1"/>
              <a:t>?</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2108835" y="91059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FF0000"/>
                </a:solidFill>
                <a:cs typeface="+mj-lt"/>
              </a:rPr>
              <a:t>IT Productivity Paradox</a:t>
            </a:r>
            <a:endParaRPr lang="en-US" dirty="0">
              <a:solidFill>
                <a:srgbClr val="FF0000"/>
              </a:solidFill>
              <a:cs typeface="+mj-lt"/>
            </a:endParaRPr>
          </a:p>
        </p:txBody>
      </p:sp>
      <p:grpSp>
        <p:nvGrpSpPr>
          <p:cNvPr id="3" name="Group 2"/>
          <p:cNvGrpSpPr/>
          <p:nvPr/>
        </p:nvGrpSpPr>
        <p:grpSpPr>
          <a:xfrm>
            <a:off x="3043555" y="2380615"/>
            <a:ext cx="5896610" cy="3507105"/>
            <a:chOff x="3217" y="4560"/>
            <a:chExt cx="7074" cy="4106"/>
          </a:xfrm>
        </p:grpSpPr>
        <p:grpSp>
          <p:nvGrpSpPr>
            <p:cNvPr id="8" name="Group 7"/>
            <p:cNvGrpSpPr/>
            <p:nvPr/>
          </p:nvGrpSpPr>
          <p:grpSpPr>
            <a:xfrm>
              <a:off x="4560" y="4560"/>
              <a:ext cx="5731" cy="4106"/>
              <a:chOff x="1514229" y="3412732"/>
              <a:chExt cx="3639498" cy="2607067"/>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14229" y="3412732"/>
                <a:ext cx="2945839" cy="2607067"/>
              </a:xfrm>
              <a:prstGeom prst="rect">
                <a:avLst/>
              </a:prstGeom>
            </p:spPr>
          </p:pic>
          <p:sp>
            <p:nvSpPr>
              <p:cNvPr id="7" name="TextBox 6"/>
              <p:cNvSpPr txBox="1"/>
              <p:nvPr/>
            </p:nvSpPr>
            <p:spPr>
              <a:xfrm>
                <a:off x="3190244" y="3939552"/>
                <a:ext cx="1963483" cy="250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threePt" dir="t"/>
                </a:scene3d>
              </a:bodyPr>
              <a:lstStyle/>
              <a:p>
                <a:r>
                  <a:rPr lang="en-US" sz="1600" b="1" u="sng" dirty="0" smtClean="0">
                    <a:ln w="12700" cmpd="sng">
                      <a:solidFill>
                        <a:schemeClr val="accent4"/>
                      </a:solidFill>
                      <a:prstDash val="solid"/>
                    </a:ln>
                    <a:solidFill>
                      <a:schemeClr val="tx1"/>
                    </a:solidFill>
                    <a:effectLst/>
                    <a:latin typeface="Aharoni" pitchFamily="2" charset="-79"/>
                    <a:cs typeface="Aharoni" pitchFamily="2" charset="-79"/>
                  </a:rPr>
                  <a:t>PRO DUK TIFITAS</a:t>
                </a:r>
                <a:endParaRPr lang="en-US" sz="1600" b="1" u="sng" dirty="0" smtClean="0">
                  <a:ln w="12700" cmpd="sng">
                    <a:solidFill>
                      <a:schemeClr val="accent4"/>
                    </a:solidFill>
                    <a:prstDash val="solid"/>
                  </a:ln>
                  <a:solidFill>
                    <a:schemeClr val="tx1"/>
                  </a:solidFill>
                  <a:effectLst/>
                  <a:latin typeface="Aharoni" pitchFamily="2" charset="-79"/>
                  <a:cs typeface="Aharoni" pitchFamily="2" charset="-79"/>
                </a:endParaRPr>
              </a:p>
            </p:txBody>
          </p:sp>
        </p:grpSp>
        <p:pic>
          <p:nvPicPr>
            <p:cNvPr id="6" name="Picture 5"/>
            <p:cNvPicPr>
              <a:picLocks noChangeAspect="1"/>
            </p:cNvPicPr>
            <p:nvPr/>
          </p:nvPicPr>
          <p:blipFill>
            <a:blip r:embed="rId2" cstate="print">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tretch>
              <a:fillRect/>
            </a:stretch>
          </p:blipFill>
          <p:spPr>
            <a:xfrm rot="20344292">
              <a:off x="3217" y="5252"/>
              <a:ext cx="2574" cy="2365"/>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tx1"/>
                </a:solidFill>
                <a:cs typeface="+mj-lt"/>
              </a:rPr>
              <a:t>“IT Productivity Paradox”?</a:t>
            </a:r>
            <a:endParaRPr lang="en-US" sz="4000" dirty="0" smtClean="0">
              <a:solidFill>
                <a:schemeClr val="tx1"/>
              </a:solidFill>
              <a:cs typeface="+mj-lt"/>
            </a:endParaRPr>
          </a:p>
        </p:txBody>
      </p:sp>
      <p:sp>
        <p:nvSpPr>
          <p:cNvPr id="3" name="Content Placeholder 2"/>
          <p:cNvSpPr>
            <a:spLocks noGrp="1"/>
          </p:cNvSpPr>
          <p:nvPr>
            <p:ph idx="1"/>
          </p:nvPr>
        </p:nvSpPr>
        <p:spPr>
          <a:xfrm>
            <a:off x="838200" y="1825625"/>
            <a:ext cx="5955030" cy="3848100"/>
          </a:xfrm>
        </p:spPr>
        <p:txBody>
          <a:bodyPr>
            <a:noAutofit/>
          </a:bodyPr>
          <a:lstStyle/>
          <a:p>
            <a:r>
              <a:rPr lang="en-US" sz="3200" dirty="0" err="1" smtClean="0"/>
              <a:t>Fenomena</a:t>
            </a:r>
            <a:r>
              <a:rPr lang="en-US" sz="3200" dirty="0" smtClean="0"/>
              <a:t> </a:t>
            </a:r>
            <a:r>
              <a:rPr lang="en-US" sz="3200" dirty="0" err="1" smtClean="0"/>
              <a:t>ketidakseimbangan</a:t>
            </a:r>
            <a:r>
              <a:rPr lang="en-US" sz="3200" dirty="0" smtClean="0"/>
              <a:t> </a:t>
            </a:r>
            <a:r>
              <a:rPr lang="en-US" sz="3200" dirty="0" err="1" smtClean="0"/>
              <a:t>antara</a:t>
            </a:r>
            <a:r>
              <a:rPr lang="en-US" sz="3200" dirty="0" smtClean="0"/>
              <a:t> </a:t>
            </a:r>
            <a:r>
              <a:rPr lang="en-US" sz="3200" dirty="0" err="1" smtClean="0"/>
              <a:t>Investasi</a:t>
            </a:r>
            <a:r>
              <a:rPr lang="en-US" sz="3200" dirty="0" smtClean="0"/>
              <a:t> IT dan P</a:t>
            </a:r>
            <a:r>
              <a:rPr lang="en-US" sz="3200" dirty="0" err="1" smtClean="0"/>
              <a:t>roduktifitas</a:t>
            </a:r>
            <a:r>
              <a:rPr lang="en-US" sz="3200" dirty="0" smtClean="0"/>
              <a:t> </a:t>
            </a:r>
            <a:r>
              <a:rPr lang="en-US" sz="3200" dirty="0" err="1" smtClean="0"/>
              <a:t>Organisasi</a:t>
            </a:r>
            <a:endParaRPr lang="en-US" sz="3200" dirty="0" smtClean="0"/>
          </a:p>
          <a:p>
            <a:r>
              <a:rPr lang="en-US" sz="3200" dirty="0" err="1" smtClean="0"/>
              <a:t>Kesulitan</a:t>
            </a:r>
            <a:r>
              <a:rPr lang="en-US" sz="3200" dirty="0" smtClean="0"/>
              <a:t> </a:t>
            </a:r>
            <a:r>
              <a:rPr lang="en-US" sz="3200" dirty="0" err="1" smtClean="0"/>
              <a:t>pembuktian</a:t>
            </a:r>
            <a:r>
              <a:rPr lang="en-US" sz="3200" dirty="0" smtClean="0"/>
              <a:t> </a:t>
            </a:r>
            <a:r>
              <a:rPr lang="en-US" sz="3200" dirty="0" err="1" smtClean="0"/>
              <a:t>bahwa</a:t>
            </a:r>
            <a:r>
              <a:rPr lang="en-US" sz="3200" dirty="0" smtClean="0"/>
              <a:t> </a:t>
            </a:r>
            <a:r>
              <a:rPr lang="en-US" sz="3200" dirty="0" err="1" smtClean="0"/>
              <a:t>peningkatan</a:t>
            </a:r>
            <a:r>
              <a:rPr lang="en-US" sz="3200" dirty="0" smtClean="0"/>
              <a:t> </a:t>
            </a:r>
            <a:r>
              <a:rPr lang="en-US" sz="3200" dirty="0" err="1" smtClean="0"/>
              <a:t>investasi</a:t>
            </a:r>
            <a:r>
              <a:rPr lang="en-US" sz="3200" dirty="0" smtClean="0"/>
              <a:t> IT </a:t>
            </a:r>
            <a:r>
              <a:rPr lang="en-US" sz="3200" dirty="0" err="1" smtClean="0"/>
              <a:t>pasti</a:t>
            </a:r>
            <a:r>
              <a:rPr lang="en-US" sz="3200" dirty="0" smtClean="0"/>
              <a:t> </a:t>
            </a:r>
            <a:r>
              <a:rPr lang="en-US" sz="3200" dirty="0" err="1" smtClean="0"/>
              <a:t>akan</a:t>
            </a:r>
            <a:r>
              <a:rPr lang="en-US" sz="3200" dirty="0" smtClean="0"/>
              <a:t> </a:t>
            </a:r>
            <a:r>
              <a:rPr lang="en-US" sz="3200" dirty="0" err="1" smtClean="0"/>
              <a:t>meningkatkan</a:t>
            </a:r>
            <a:r>
              <a:rPr lang="en-US" sz="3200" dirty="0" smtClean="0"/>
              <a:t> </a:t>
            </a:r>
            <a:r>
              <a:rPr lang="en-US" sz="3200" dirty="0" err="1" smtClean="0"/>
              <a:t>unjuk</a:t>
            </a:r>
            <a:r>
              <a:rPr lang="en-US" sz="3200" dirty="0" smtClean="0"/>
              <a:t> </a:t>
            </a:r>
            <a:r>
              <a:rPr lang="en-US" sz="3200" dirty="0" err="1" smtClean="0"/>
              <a:t>kerja</a:t>
            </a:r>
            <a:r>
              <a:rPr lang="en-US" sz="3200" dirty="0" smtClean="0"/>
              <a:t> </a:t>
            </a:r>
            <a:r>
              <a:rPr lang="en-US" sz="3200" dirty="0" err="1" smtClean="0"/>
              <a:t>organisasi</a:t>
            </a:r>
            <a:endParaRPr lang="en-US" sz="3200" dirty="0"/>
          </a:p>
          <a:p>
            <a:endParaRPr lang="en-US" sz="3200" dirty="0"/>
          </a:p>
        </p:txBody>
      </p:sp>
      <p:pic>
        <p:nvPicPr>
          <p:cNvPr id="8" name="Picture 7" descr="it productivity paradox"/>
          <p:cNvPicPr>
            <a:picLocks noChangeAspect="1"/>
          </p:cNvPicPr>
          <p:nvPr/>
        </p:nvPicPr>
        <p:blipFill>
          <a:blip r:embed="rId1"/>
          <a:stretch>
            <a:fillRect/>
          </a:stretch>
        </p:blipFill>
        <p:spPr>
          <a:xfrm>
            <a:off x="7478395" y="2072640"/>
            <a:ext cx="4077335" cy="271335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err="1" smtClean="0">
                <a:solidFill>
                  <a:schemeClr val="tx1"/>
                </a:solidFill>
                <a:cs typeface="+mj-lt"/>
              </a:rPr>
              <a:t>Mengapa</a:t>
            </a:r>
            <a:r>
              <a:rPr lang="en-US" dirty="0" smtClean="0">
                <a:solidFill>
                  <a:schemeClr val="tx1"/>
                </a:solidFill>
                <a:cs typeface="+mj-lt"/>
              </a:rPr>
              <a:t> </a:t>
            </a:r>
            <a:r>
              <a:rPr lang="en-US" dirty="0" err="1" smtClean="0">
                <a:solidFill>
                  <a:schemeClr val="tx1"/>
                </a:solidFill>
                <a:cs typeface="+mj-lt"/>
              </a:rPr>
              <a:t>terjadi</a:t>
            </a:r>
            <a:r>
              <a:rPr lang="en-US" dirty="0" smtClean="0">
                <a:solidFill>
                  <a:schemeClr val="tx1"/>
                </a:solidFill>
                <a:cs typeface="+mj-lt"/>
              </a:rPr>
              <a:t> “IT Productivity Paradox”?</a:t>
            </a:r>
            <a:endParaRPr lang="en-US" dirty="0" smtClean="0">
              <a:solidFill>
                <a:schemeClr val="tx1"/>
              </a:solidFill>
              <a:cs typeface="+mj-lt"/>
            </a:endParaRPr>
          </a:p>
        </p:txBody>
      </p:sp>
      <p:sp>
        <p:nvSpPr>
          <p:cNvPr id="3" name="Content Placeholder 2"/>
          <p:cNvSpPr>
            <a:spLocks noGrp="1"/>
          </p:cNvSpPr>
          <p:nvPr>
            <p:ph idx="1"/>
          </p:nvPr>
        </p:nvSpPr>
        <p:spPr/>
        <p:txBody>
          <a:bodyPr>
            <a:normAutofit/>
          </a:bodyPr>
          <a:lstStyle/>
          <a:p>
            <a:pPr marL="514350" indent="-514350">
              <a:buAutoNum type="arabicPeriod"/>
            </a:pPr>
            <a:r>
              <a:rPr lang="en-US" sz="3200" dirty="0" err="1" smtClean="0">
                <a:cs typeface="+mn-lt"/>
              </a:rPr>
              <a:t>Kesalahan</a:t>
            </a:r>
            <a:r>
              <a:rPr lang="en-US" sz="3200" dirty="0" smtClean="0">
                <a:cs typeface="+mn-lt"/>
              </a:rPr>
              <a:t> </a:t>
            </a:r>
            <a:r>
              <a:rPr lang="en-US" sz="3200" dirty="0" err="1" smtClean="0">
                <a:cs typeface="+mn-lt"/>
              </a:rPr>
              <a:t>pengukuran</a:t>
            </a:r>
            <a:endParaRPr lang="en-US" sz="3200" dirty="0">
              <a:cs typeface="+mn-lt"/>
            </a:endParaRPr>
          </a:p>
          <a:p>
            <a:pPr marL="514350" indent="-514350">
              <a:buAutoNum type="arabicPeriod"/>
            </a:pPr>
            <a:r>
              <a:rPr lang="en-US" sz="3200" dirty="0" err="1" smtClean="0">
                <a:cs typeface="+mn-lt"/>
              </a:rPr>
              <a:t>Redistribusi</a:t>
            </a:r>
            <a:endParaRPr lang="en-US" sz="3200" dirty="0" smtClean="0">
              <a:cs typeface="+mn-lt"/>
            </a:endParaRPr>
          </a:p>
          <a:p>
            <a:pPr marL="514350" indent="-514350">
              <a:buAutoNum type="arabicPeriod"/>
            </a:pPr>
            <a:r>
              <a:rPr lang="en-US" sz="3200" dirty="0" smtClean="0">
                <a:cs typeface="+mn-lt"/>
              </a:rPr>
              <a:t>Time lags</a:t>
            </a:r>
            <a:endParaRPr lang="en-US" sz="3200" dirty="0" smtClean="0">
              <a:cs typeface="+mn-lt"/>
            </a:endParaRPr>
          </a:p>
          <a:p>
            <a:pPr marL="514350" indent="-514350">
              <a:buAutoNum type="arabicPeriod"/>
            </a:pPr>
            <a:r>
              <a:rPr lang="en-US" sz="3200" dirty="0" smtClean="0">
                <a:cs typeface="+mn-lt"/>
              </a:rPr>
              <a:t>Mis-management</a:t>
            </a:r>
            <a:endParaRPr lang="en-US" sz="3200" dirty="0" smtClean="0">
              <a:cs typeface="+mn-lt"/>
            </a:endParaRPr>
          </a:p>
          <a:p>
            <a:pPr marL="0" indent="0">
              <a:buNone/>
            </a:pPr>
            <a:endParaRPr lang="en-US" sz="3200" dirty="0" smtClean="0">
              <a:cs typeface="+mn-lt"/>
            </a:endParaRPr>
          </a:p>
          <a:p>
            <a:pPr marL="514350" indent="-514350">
              <a:buAutoNum type="arabicPeriod"/>
            </a:pPr>
            <a:endParaRPr lang="en-US" sz="3200" dirty="0">
              <a:cs typeface="+mn-lt"/>
            </a:endParaRPr>
          </a:p>
          <a:p>
            <a:pPr marL="0" indent="0">
              <a:buNone/>
            </a:pPr>
            <a:endParaRPr lang="en-US" sz="3200" dirty="0">
              <a:cs typeface="+mn-lt"/>
            </a:endParaRPr>
          </a:p>
          <a:p>
            <a:endParaRPr lang="en-US" sz="3200" dirty="0">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err="1" smtClean="0">
                <a:solidFill>
                  <a:schemeClr val="tx1"/>
                </a:solidFill>
                <a:cs typeface="+mj-lt"/>
              </a:rPr>
              <a:t>Kesalahan</a:t>
            </a:r>
            <a:r>
              <a:rPr lang="en-US" dirty="0" smtClean="0">
                <a:solidFill>
                  <a:schemeClr val="tx1"/>
                </a:solidFill>
                <a:cs typeface="+mj-lt"/>
              </a:rPr>
              <a:t> </a:t>
            </a:r>
            <a:r>
              <a:rPr lang="en-US" dirty="0" err="1" smtClean="0">
                <a:solidFill>
                  <a:schemeClr val="tx1"/>
                </a:solidFill>
                <a:cs typeface="+mj-lt"/>
              </a:rPr>
              <a:t>Pengukuran (1/3)</a:t>
            </a:r>
            <a:endParaRPr lang="en-US" dirty="0" err="1" smtClean="0">
              <a:solidFill>
                <a:schemeClr val="tx1"/>
              </a:solidFill>
              <a:cs typeface="+mj-lt"/>
            </a:endParaRPr>
          </a:p>
        </p:txBody>
      </p:sp>
      <p:sp>
        <p:nvSpPr>
          <p:cNvPr id="3" name="Content Placeholder 2"/>
          <p:cNvSpPr>
            <a:spLocks noGrp="1"/>
          </p:cNvSpPr>
          <p:nvPr>
            <p:ph idx="1"/>
          </p:nvPr>
        </p:nvSpPr>
        <p:spPr>
          <a:xfrm>
            <a:off x="838200" y="1691005"/>
            <a:ext cx="9829800" cy="4678045"/>
          </a:xfrm>
        </p:spPr>
        <p:txBody>
          <a:bodyPr>
            <a:normAutofit/>
          </a:bodyPr>
          <a:lstStyle/>
          <a:p>
            <a:pPr>
              <a:buFont typeface="Arial" panose="020B0604020202020204" pitchFamily="34" charset="0"/>
              <a:buChar char="•"/>
            </a:pPr>
            <a:r>
              <a:rPr lang="en-US" sz="2800" b="1" dirty="0" err="1"/>
              <a:t>P</a:t>
            </a:r>
            <a:r>
              <a:rPr lang="en-US" sz="2800" b="1" dirty="0" err="1" smtClean="0"/>
              <a:t>eningkatan</a:t>
            </a:r>
            <a:r>
              <a:rPr lang="en-US" sz="2800" b="1" dirty="0" smtClean="0"/>
              <a:t> </a:t>
            </a:r>
            <a:r>
              <a:rPr lang="en-US" sz="2800" b="1" dirty="0" err="1" smtClean="0"/>
              <a:t>produktifitas</a:t>
            </a:r>
            <a:r>
              <a:rPr lang="en-US" sz="2800" b="1" dirty="0" smtClean="0"/>
              <a:t> </a:t>
            </a:r>
            <a:r>
              <a:rPr lang="en-US" sz="2800" b="1" dirty="0" err="1" smtClean="0"/>
              <a:t>ada</a:t>
            </a:r>
            <a:r>
              <a:rPr lang="en-US" sz="2800" dirty="0" smtClean="0"/>
              <a:t>, </a:t>
            </a:r>
            <a:br>
              <a:rPr lang="en-US" sz="2800" dirty="0" smtClean="0"/>
            </a:br>
            <a:r>
              <a:rPr lang="en-US" sz="2800" dirty="0" err="1" smtClean="0"/>
              <a:t>tetapi</a:t>
            </a:r>
            <a:r>
              <a:rPr lang="en-US" sz="2800" dirty="0" smtClean="0"/>
              <a:t> </a:t>
            </a:r>
            <a:r>
              <a:rPr lang="en-US" sz="2800" dirty="0" err="1" smtClean="0"/>
              <a:t>kita</a:t>
            </a:r>
            <a:r>
              <a:rPr lang="en-US" sz="2800" dirty="0" smtClean="0"/>
              <a:t> </a:t>
            </a:r>
            <a:r>
              <a:rPr lang="en-US" sz="2800" b="1" dirty="0" err="1" smtClean="0"/>
              <a:t>salah</a:t>
            </a:r>
            <a:r>
              <a:rPr lang="en-US" sz="2800" b="1" dirty="0" smtClean="0"/>
              <a:t>/</a:t>
            </a:r>
            <a:r>
              <a:rPr lang="en-US" sz="2800" b="1" dirty="0" err="1" smtClean="0"/>
              <a:t>tidak</a:t>
            </a:r>
            <a:r>
              <a:rPr lang="en-US" sz="2800" b="1" dirty="0" smtClean="0"/>
              <a:t> </a:t>
            </a:r>
            <a:r>
              <a:rPr lang="en-US" sz="2800" b="1" dirty="0" err="1" smtClean="0"/>
              <a:t>mengukurnya</a:t>
            </a:r>
            <a:endParaRPr lang="en-US" sz="2800" dirty="0" smtClean="0"/>
          </a:p>
          <a:p>
            <a:pPr marL="0" indent="0">
              <a:buNone/>
            </a:pPr>
            <a:endParaRPr lang="en-US" sz="2400" dirty="0"/>
          </a:p>
          <a:p>
            <a:pPr marL="0" indent="0">
              <a:buNone/>
            </a:pPr>
            <a:endParaRPr lang="en-US" sz="2400" dirty="0" smtClean="0"/>
          </a:p>
          <a:p>
            <a:pPr marL="0" indent="0">
              <a:buNone/>
            </a:pPr>
            <a:endParaRPr lang="en-US" sz="2400" dirty="0" err="1" smtClean="0"/>
          </a:p>
          <a:p>
            <a:pPr marL="0" indent="0">
              <a:buNone/>
            </a:pPr>
            <a:r>
              <a:rPr lang="en-US" sz="2400" dirty="0" err="1" smtClean="0"/>
              <a:t>Masalahnya</a:t>
            </a:r>
            <a:r>
              <a:rPr lang="en-US" sz="2400" dirty="0"/>
              <a:t>,</a:t>
            </a:r>
            <a:r>
              <a:rPr lang="en-US" sz="2400" dirty="0" smtClean="0"/>
              <a:t> </a:t>
            </a:r>
            <a:r>
              <a:rPr lang="en-US" sz="2400" dirty="0" err="1" smtClean="0"/>
              <a:t>dalam</a:t>
            </a:r>
            <a:r>
              <a:rPr lang="en-US" sz="2400" dirty="0" smtClean="0"/>
              <a:t> </a:t>
            </a:r>
            <a:r>
              <a:rPr lang="en-US" sz="2400" dirty="0" err="1" smtClean="0"/>
              <a:t>Investasi</a:t>
            </a:r>
            <a:r>
              <a:rPr lang="en-US" sz="2400" dirty="0" smtClean="0"/>
              <a:t> IT </a:t>
            </a:r>
            <a:endParaRPr lang="en-US" sz="2400" dirty="0" smtClean="0"/>
          </a:p>
          <a:p>
            <a:r>
              <a:rPr lang="en-US" sz="2400" dirty="0" err="1" smtClean="0"/>
              <a:t>definisi</a:t>
            </a:r>
            <a:r>
              <a:rPr lang="en-US" sz="2400" dirty="0" smtClean="0"/>
              <a:t> “Output” </a:t>
            </a:r>
            <a:r>
              <a:rPr lang="en-US" sz="2400" dirty="0" err="1" smtClean="0"/>
              <a:t>dan</a:t>
            </a:r>
            <a:r>
              <a:rPr lang="en-US" sz="2400" dirty="0" smtClean="0"/>
              <a:t> “Input” </a:t>
            </a:r>
            <a:r>
              <a:rPr lang="en-US" sz="2400" dirty="0" err="1" smtClean="0"/>
              <a:t>sangat</a:t>
            </a:r>
            <a:r>
              <a:rPr lang="en-US" sz="2400" dirty="0" smtClean="0"/>
              <a:t> </a:t>
            </a:r>
            <a:r>
              <a:rPr lang="en-US" sz="2400" b="1" dirty="0" err="1" smtClean="0"/>
              <a:t>beragam</a:t>
            </a:r>
            <a:r>
              <a:rPr lang="en-US" sz="2400" b="1" dirty="0" smtClean="0"/>
              <a:t> </a:t>
            </a:r>
            <a:r>
              <a:rPr lang="en-US" sz="2400" dirty="0" smtClean="0"/>
              <a:t>&amp; </a:t>
            </a:r>
            <a:r>
              <a:rPr lang="en-US" sz="2400" dirty="0" err="1" smtClean="0"/>
              <a:t>sangat</a:t>
            </a:r>
            <a:r>
              <a:rPr lang="en-US" sz="2400" dirty="0" smtClean="0"/>
              <a:t> </a:t>
            </a:r>
            <a:r>
              <a:rPr lang="en-US" sz="2400" b="1" dirty="0" err="1" smtClean="0"/>
              <a:t>relatif</a:t>
            </a:r>
            <a:r>
              <a:rPr lang="en-US" sz="2400" dirty="0" smtClean="0"/>
              <a:t>: </a:t>
            </a:r>
            <a:r>
              <a:rPr lang="en-US" sz="2400" dirty="0" err="1" smtClean="0"/>
              <a:t>Kuantitatif</a:t>
            </a:r>
            <a:r>
              <a:rPr lang="en-US" sz="2400" dirty="0" smtClean="0"/>
              <a:t>, Tangible, </a:t>
            </a:r>
            <a:r>
              <a:rPr lang="en-US" sz="2400" dirty="0" err="1" smtClean="0"/>
              <a:t>Kualitatif</a:t>
            </a:r>
            <a:r>
              <a:rPr lang="en-US" sz="2400" dirty="0" smtClean="0"/>
              <a:t>, </a:t>
            </a:r>
            <a:r>
              <a:rPr lang="en-US" sz="2400" dirty="0" err="1" smtClean="0"/>
              <a:t>dan</a:t>
            </a:r>
            <a:r>
              <a:rPr lang="en-US" sz="2400" dirty="0" smtClean="0"/>
              <a:t> Intangible yang </a:t>
            </a:r>
            <a:r>
              <a:rPr lang="en-US" sz="2400" dirty="0" err="1" smtClean="0"/>
              <a:t>sulit</a:t>
            </a:r>
            <a:r>
              <a:rPr lang="en-US" sz="2400" dirty="0" smtClean="0"/>
              <a:t> </a:t>
            </a:r>
            <a:r>
              <a:rPr lang="en-US" sz="2400" dirty="0" err="1" smtClean="0"/>
              <a:t>diukur</a:t>
            </a:r>
            <a:r>
              <a:rPr lang="en-US" sz="2400" dirty="0" smtClean="0"/>
              <a:t> </a:t>
            </a:r>
            <a:r>
              <a:rPr lang="en-US" sz="2400" dirty="0" err="1" smtClean="0"/>
              <a:t>dan</a:t>
            </a:r>
            <a:r>
              <a:rPr lang="en-US" sz="2400" dirty="0" smtClean="0"/>
              <a:t> </a:t>
            </a:r>
            <a:r>
              <a:rPr lang="en-US" sz="2400" dirty="0" err="1" smtClean="0"/>
              <a:t>juga</a:t>
            </a:r>
            <a:r>
              <a:rPr lang="en-US" sz="2400" dirty="0" smtClean="0"/>
              <a:t> </a:t>
            </a:r>
            <a:r>
              <a:rPr lang="en-US" sz="2400" dirty="0" err="1" smtClean="0"/>
              <a:t>bersifat</a:t>
            </a:r>
            <a:r>
              <a:rPr lang="en-US" sz="2400" dirty="0" smtClean="0"/>
              <a:t> </a:t>
            </a:r>
            <a:r>
              <a:rPr lang="en-US" sz="2400" dirty="0" err="1" smtClean="0"/>
              <a:t>relatif</a:t>
            </a:r>
            <a:r>
              <a:rPr lang="en-US" sz="2400" dirty="0" smtClean="0"/>
              <a:t> (</a:t>
            </a:r>
            <a:r>
              <a:rPr lang="en-US" sz="2400" dirty="0" err="1" smtClean="0"/>
              <a:t>khususnya</a:t>
            </a:r>
            <a:r>
              <a:rPr lang="en-US" sz="2400" dirty="0" smtClean="0"/>
              <a:t> </a:t>
            </a:r>
            <a:r>
              <a:rPr lang="en-US" sz="2400" dirty="0" err="1" smtClean="0"/>
              <a:t>dalam</a:t>
            </a:r>
            <a:r>
              <a:rPr lang="en-US" sz="2400" dirty="0" smtClean="0"/>
              <a:t> </a:t>
            </a:r>
            <a:r>
              <a:rPr lang="en-US" sz="2400" dirty="0" err="1" smtClean="0"/>
              <a:t>bisnis</a:t>
            </a:r>
            <a:r>
              <a:rPr lang="en-US" sz="2400" dirty="0" smtClean="0"/>
              <a:t> </a:t>
            </a:r>
            <a:r>
              <a:rPr lang="en-US" sz="2400" b="1" dirty="0" err="1" smtClean="0"/>
              <a:t>jasa</a:t>
            </a:r>
            <a:r>
              <a:rPr lang="en-US" sz="2400" dirty="0" smtClean="0"/>
              <a:t>). </a:t>
            </a:r>
            <a:endParaRPr lang="en-US" sz="2400" dirty="0"/>
          </a:p>
        </p:txBody>
      </p:sp>
      <p:sp>
        <p:nvSpPr>
          <p:cNvPr id="9" name="Rectangles 8"/>
          <p:cNvSpPr/>
          <p:nvPr/>
        </p:nvSpPr>
        <p:spPr>
          <a:xfrm>
            <a:off x="3110230" y="2832100"/>
            <a:ext cx="3763010" cy="786130"/>
          </a:xfrm>
          <a:prstGeom prst="rect">
            <a:avLst/>
          </a:prstGeom>
          <a:gradFill>
            <a:gsLst>
              <a:gs pos="0">
                <a:schemeClr val="accent2">
                  <a:lumMod val="110000"/>
                  <a:satMod val="105000"/>
                  <a:tint val="67000"/>
                  <a:alpha val="84000"/>
                </a:schemeClr>
              </a:gs>
              <a:gs pos="50000">
                <a:schemeClr val="accent2">
                  <a:lumMod val="105000"/>
                  <a:satMod val="103000"/>
                  <a:tint val="73000"/>
                </a:schemeClr>
              </a:gs>
              <a:gs pos="100000">
                <a:schemeClr val="accent2">
                  <a:lumMod val="105000"/>
                  <a:satMod val="109000"/>
                  <a:tint val="81000"/>
                </a:schemeClr>
              </a:gs>
            </a:gsLst>
          </a:gradFill>
          <a:ln>
            <a:noFill/>
          </a:ln>
        </p:spPr>
        <p:style>
          <a:lnRef idx="1">
            <a:schemeClr val="accent2"/>
          </a:lnRef>
          <a:fillRef idx="2">
            <a:schemeClr val="accent2"/>
          </a:fillRef>
          <a:effectRef idx="1">
            <a:schemeClr val="accent2"/>
          </a:effectRef>
          <a:fontRef idx="minor">
            <a:schemeClr val="dk1"/>
          </a:fontRef>
        </p:style>
        <p:txBody>
          <a:bodyPr rtlCol="0" anchor="ctr"/>
          <a:p>
            <a:pPr algn="ctr"/>
            <a:endParaRPr lang="en-US"/>
          </a:p>
        </p:txBody>
      </p:sp>
      <p:grpSp>
        <p:nvGrpSpPr>
          <p:cNvPr id="8" name="Group 7"/>
          <p:cNvGrpSpPr/>
          <p:nvPr/>
        </p:nvGrpSpPr>
        <p:grpSpPr>
          <a:xfrm>
            <a:off x="3326130" y="2872105"/>
            <a:ext cx="3128645" cy="746711"/>
            <a:chOff x="1295400" y="2209800"/>
            <a:chExt cx="3128645" cy="746711"/>
          </a:xfrm>
        </p:grpSpPr>
        <p:sp>
          <p:nvSpPr>
            <p:cNvPr id="5" name="TextBox 4"/>
            <p:cNvSpPr txBox="1"/>
            <p:nvPr/>
          </p:nvSpPr>
          <p:spPr>
            <a:xfrm>
              <a:off x="1295400" y="2362200"/>
              <a:ext cx="2173605" cy="460375"/>
            </a:xfrm>
            <a:prstGeom prst="rect">
              <a:avLst/>
            </a:prstGeom>
            <a:noFill/>
          </p:spPr>
          <p:txBody>
            <a:bodyPr wrap="none" rtlCol="0">
              <a:spAutoFit/>
            </a:bodyPr>
            <a:lstStyle/>
            <a:p>
              <a:r>
                <a:rPr lang="en-US" sz="2400" dirty="0" err="1" smtClean="0">
                  <a:solidFill>
                    <a:prstClr val="black"/>
                  </a:solidFill>
                </a:rPr>
                <a:t>Produktifitas</a:t>
              </a:r>
              <a:r>
                <a:rPr lang="en-US" sz="2400" dirty="0" smtClean="0">
                  <a:solidFill>
                    <a:prstClr val="black"/>
                  </a:solidFill>
                </a:rPr>
                <a:t> =</a:t>
              </a:r>
              <a:endParaRPr lang="en-US" sz="2400" dirty="0">
                <a:solidFill>
                  <a:prstClr val="black"/>
                </a:solidFill>
              </a:endParaRPr>
            </a:p>
          </p:txBody>
        </p:sp>
        <p:sp>
          <p:nvSpPr>
            <p:cNvPr id="6" name="TextBox 5"/>
            <p:cNvSpPr txBox="1"/>
            <p:nvPr/>
          </p:nvSpPr>
          <p:spPr>
            <a:xfrm>
              <a:off x="3200400" y="2209800"/>
              <a:ext cx="1223645" cy="460375"/>
            </a:xfrm>
            <a:prstGeom prst="rect">
              <a:avLst/>
            </a:prstGeom>
            <a:noFill/>
          </p:spPr>
          <p:txBody>
            <a:bodyPr wrap="none" rtlCol="0">
              <a:spAutoFit/>
            </a:bodyPr>
            <a:lstStyle/>
            <a:p>
              <a:r>
                <a:rPr lang="en-US" sz="2400" u="sng" dirty="0" smtClean="0">
                  <a:solidFill>
                    <a:prstClr val="black"/>
                  </a:solidFill>
                </a:rPr>
                <a:t> Output</a:t>
              </a:r>
              <a:endParaRPr lang="en-US" sz="2400" u="sng" dirty="0">
                <a:solidFill>
                  <a:prstClr val="black"/>
                </a:solidFill>
              </a:endParaRPr>
            </a:p>
          </p:txBody>
        </p:sp>
        <p:sp>
          <p:nvSpPr>
            <p:cNvPr id="7" name="TextBox 6"/>
            <p:cNvSpPr txBox="1"/>
            <p:nvPr/>
          </p:nvSpPr>
          <p:spPr>
            <a:xfrm>
              <a:off x="3276600" y="2496136"/>
              <a:ext cx="982980" cy="460375"/>
            </a:xfrm>
            <a:prstGeom prst="rect">
              <a:avLst/>
            </a:prstGeom>
            <a:noFill/>
          </p:spPr>
          <p:txBody>
            <a:bodyPr wrap="none" rtlCol="0">
              <a:spAutoFit/>
            </a:bodyPr>
            <a:lstStyle/>
            <a:p>
              <a:r>
                <a:rPr lang="en-US" sz="2400" dirty="0" smtClean="0">
                  <a:solidFill>
                    <a:prstClr val="black"/>
                  </a:solidFill>
                </a:rPr>
                <a:t> Input</a:t>
              </a:r>
              <a:endParaRPr lang="en-US" sz="2400" dirty="0">
                <a:solidFill>
                  <a:prstClr val="black"/>
                </a:solidFill>
              </a:endParaRPr>
            </a:p>
          </p:txBody>
        </p:sp>
      </p:grpSp>
      <p:pic>
        <p:nvPicPr>
          <p:cNvPr id="10" name="Picture 9" descr="pengukuran icon"/>
          <p:cNvPicPr>
            <a:picLocks noChangeAspect="1"/>
          </p:cNvPicPr>
          <p:nvPr/>
        </p:nvPicPr>
        <p:blipFill>
          <a:blip r:embed="rId1">
            <a:clrChange>
              <a:clrFrom>
                <a:srgbClr val="EEEEEE">
                  <a:alpha val="100000"/>
                </a:srgbClr>
              </a:clrFrom>
              <a:clrTo>
                <a:srgbClr val="EEEEEE">
                  <a:alpha val="100000"/>
                  <a:alpha val="0"/>
                </a:srgbClr>
              </a:clrTo>
            </a:clrChange>
          </a:blip>
          <a:srcRect l="20308" r="22237"/>
          <a:stretch>
            <a:fillRect/>
          </a:stretch>
        </p:blipFill>
        <p:spPr>
          <a:xfrm>
            <a:off x="8740775" y="-545465"/>
            <a:ext cx="3234055" cy="337756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err="1" smtClean="0">
                <a:solidFill>
                  <a:schemeClr val="tx1"/>
                </a:solidFill>
                <a:cs typeface="+mj-lt"/>
              </a:rPr>
              <a:t>Kesalahan</a:t>
            </a:r>
            <a:r>
              <a:rPr lang="en-US" dirty="0" smtClean="0">
                <a:solidFill>
                  <a:schemeClr val="tx1"/>
                </a:solidFill>
                <a:cs typeface="+mj-lt"/>
              </a:rPr>
              <a:t> </a:t>
            </a:r>
            <a:r>
              <a:rPr lang="en-US" dirty="0" err="1" smtClean="0">
                <a:solidFill>
                  <a:schemeClr val="tx1"/>
                </a:solidFill>
                <a:cs typeface="+mj-lt"/>
              </a:rPr>
              <a:t>Pengukuran (2/3)</a:t>
            </a:r>
            <a:r>
              <a:rPr lang="en-US" dirty="0" smtClean="0">
                <a:solidFill>
                  <a:schemeClr val="tx1"/>
                </a:solidFill>
                <a:cs typeface="+mj-lt"/>
              </a:rPr>
              <a:t>      	 </a:t>
            </a:r>
            <a:endParaRPr lang="en-US" dirty="0" smtClean="0">
              <a:solidFill>
                <a:schemeClr val="tx1"/>
              </a:solidFill>
              <a:cs typeface="+mj-lt"/>
            </a:endParaRPr>
          </a:p>
        </p:txBody>
      </p:sp>
      <p:pic>
        <p:nvPicPr>
          <p:cNvPr id="10" name="Picture 9" descr="pengukuran icon"/>
          <p:cNvPicPr>
            <a:picLocks noChangeAspect="1"/>
          </p:cNvPicPr>
          <p:nvPr/>
        </p:nvPicPr>
        <p:blipFill>
          <a:blip r:embed="rId1">
            <a:clrChange>
              <a:clrFrom>
                <a:srgbClr val="EEEEEE">
                  <a:alpha val="100000"/>
                </a:srgbClr>
              </a:clrFrom>
              <a:clrTo>
                <a:srgbClr val="EEEEEE">
                  <a:alpha val="100000"/>
                  <a:alpha val="0"/>
                </a:srgbClr>
              </a:clrTo>
            </a:clrChange>
          </a:blip>
          <a:srcRect l="20308" t="11882" r="22237" b="12878"/>
          <a:stretch>
            <a:fillRect/>
          </a:stretch>
        </p:blipFill>
        <p:spPr>
          <a:xfrm>
            <a:off x="9125585" y="37465"/>
            <a:ext cx="2849245" cy="2239010"/>
          </a:xfrm>
          <a:prstGeom prst="rect">
            <a:avLst/>
          </a:prstGeom>
        </p:spPr>
      </p:pic>
      <p:sp>
        <p:nvSpPr>
          <p:cNvPr id="3" name="Content Placeholder 2"/>
          <p:cNvSpPr>
            <a:spLocks noGrp="1"/>
          </p:cNvSpPr>
          <p:nvPr>
            <p:ph idx="1"/>
          </p:nvPr>
        </p:nvSpPr>
        <p:spPr/>
        <p:txBody>
          <a:bodyPr>
            <a:normAutofit/>
          </a:bodyPr>
          <a:lstStyle/>
          <a:p>
            <a:pPr marL="0" indent="0">
              <a:buNone/>
            </a:pPr>
            <a:r>
              <a:rPr lang="en-US" sz="3200" b="1" dirty="0" smtClean="0"/>
              <a:t>OUTPUT </a:t>
            </a:r>
            <a:r>
              <a:rPr lang="en-US" sz="3200" b="1" dirty="0" err="1" smtClean="0"/>
              <a:t>sangat</a:t>
            </a:r>
            <a:r>
              <a:rPr lang="en-US" sz="3200" b="1" dirty="0" smtClean="0"/>
              <a:t> </a:t>
            </a:r>
            <a:r>
              <a:rPr lang="en-US" sz="3200" b="1" dirty="0" err="1" smtClean="0"/>
              <a:t>relatif</a:t>
            </a:r>
            <a:r>
              <a:rPr lang="en-US" sz="3200" b="1" dirty="0" smtClean="0"/>
              <a:t> :</a:t>
            </a:r>
            <a:endParaRPr lang="en-US" sz="3200" b="1" dirty="0" smtClean="0"/>
          </a:p>
          <a:p>
            <a:r>
              <a:rPr lang="en-US" sz="3200" dirty="0" err="1" smtClean="0"/>
              <a:t>Untuk</a:t>
            </a:r>
            <a:r>
              <a:rPr lang="en-US" sz="3200" dirty="0" smtClean="0"/>
              <a:t> </a:t>
            </a:r>
            <a:r>
              <a:rPr lang="en-US" sz="3200" dirty="0" err="1" smtClean="0"/>
              <a:t>sebuah</a:t>
            </a:r>
            <a:r>
              <a:rPr lang="en-US" sz="3200" dirty="0" smtClean="0"/>
              <a:t> </a:t>
            </a:r>
            <a:r>
              <a:rPr lang="en-US" sz="3200" b="1" dirty="0" err="1" smtClean="0"/>
              <a:t>Perguruan</a:t>
            </a:r>
            <a:r>
              <a:rPr lang="en-US" sz="3200" b="1" dirty="0" smtClean="0"/>
              <a:t> </a:t>
            </a:r>
            <a:r>
              <a:rPr lang="en-US" sz="3200" b="1" dirty="0" err="1" smtClean="0"/>
              <a:t>Tinggi</a:t>
            </a:r>
            <a:r>
              <a:rPr lang="en-US" sz="3200" dirty="0" smtClean="0"/>
              <a:t>: </a:t>
            </a:r>
            <a:r>
              <a:rPr lang="en-US" sz="3200" dirty="0" err="1" smtClean="0"/>
              <a:t>jumlah</a:t>
            </a:r>
            <a:r>
              <a:rPr lang="en-US" sz="3200" dirty="0" smtClean="0"/>
              <a:t> </a:t>
            </a:r>
            <a:r>
              <a:rPr lang="en-US" sz="3200" dirty="0" err="1" smtClean="0"/>
              <a:t>mahasiswa</a:t>
            </a:r>
            <a:r>
              <a:rPr lang="en-US" sz="3200" dirty="0" smtClean="0"/>
              <a:t> </a:t>
            </a:r>
            <a:r>
              <a:rPr lang="en-US" sz="3200" dirty="0" err="1" smtClean="0"/>
              <a:t>baru</a:t>
            </a:r>
            <a:r>
              <a:rPr lang="en-US" sz="3200" dirty="0" smtClean="0"/>
              <a:t>, IPK rata-rata, </a:t>
            </a:r>
            <a:r>
              <a:rPr lang="en-US" sz="3200" dirty="0" err="1" smtClean="0"/>
              <a:t>jumlah</a:t>
            </a:r>
            <a:r>
              <a:rPr lang="en-US" sz="3200" dirty="0" smtClean="0"/>
              <a:t> </a:t>
            </a:r>
            <a:r>
              <a:rPr lang="en-US" sz="3200" dirty="0" err="1" smtClean="0"/>
              <a:t>lulusan</a:t>
            </a:r>
            <a:r>
              <a:rPr lang="en-US" sz="3200" dirty="0" smtClean="0"/>
              <a:t>/</a:t>
            </a:r>
            <a:r>
              <a:rPr lang="en-US" sz="3200" dirty="0" err="1" smtClean="0"/>
              <a:t>tahun</a:t>
            </a:r>
            <a:r>
              <a:rPr lang="en-US" sz="3200" dirty="0" smtClean="0"/>
              <a:t>, </a:t>
            </a:r>
            <a:r>
              <a:rPr lang="en-US" sz="3200" dirty="0" err="1" smtClean="0"/>
              <a:t>waktu</a:t>
            </a:r>
            <a:r>
              <a:rPr lang="en-US" sz="3200" dirty="0" smtClean="0"/>
              <a:t> </a:t>
            </a:r>
            <a:r>
              <a:rPr lang="en-US" sz="3200" dirty="0" err="1" smtClean="0"/>
              <a:t>tunggu</a:t>
            </a:r>
            <a:r>
              <a:rPr lang="en-US" sz="3200" dirty="0" smtClean="0"/>
              <a:t> </a:t>
            </a:r>
            <a:r>
              <a:rPr lang="en-US" sz="3200" dirty="0" err="1" smtClean="0"/>
              <a:t>bekerja</a:t>
            </a:r>
            <a:r>
              <a:rPr lang="en-US" sz="3200" dirty="0" smtClean="0"/>
              <a:t> (</a:t>
            </a:r>
            <a:r>
              <a:rPr lang="en-US" sz="3200" b="1" i="1" dirty="0" smtClean="0"/>
              <a:t>Tangible </a:t>
            </a:r>
            <a:r>
              <a:rPr lang="en-US" sz="3200" dirty="0" err="1" smtClean="0"/>
              <a:t>dan</a:t>
            </a:r>
            <a:r>
              <a:rPr lang="en-US" sz="3200" dirty="0" smtClean="0"/>
              <a:t> </a:t>
            </a:r>
            <a:r>
              <a:rPr lang="en-US" sz="3200" b="1" dirty="0" err="1" smtClean="0"/>
              <a:t>kuantitatif</a:t>
            </a:r>
            <a:r>
              <a:rPr lang="en-US" sz="3200" dirty="0" smtClean="0"/>
              <a:t>), </a:t>
            </a:r>
            <a:r>
              <a:rPr lang="en-US" sz="3200" dirty="0" err="1" smtClean="0"/>
              <a:t>belum</a:t>
            </a:r>
            <a:r>
              <a:rPr lang="en-US" sz="3200" dirty="0" smtClean="0"/>
              <a:t> </a:t>
            </a:r>
            <a:r>
              <a:rPr lang="en-US" sz="3200" dirty="0" err="1" smtClean="0"/>
              <a:t>termasuk</a:t>
            </a:r>
            <a:r>
              <a:rPr lang="en-US" sz="3200" dirty="0" smtClean="0"/>
              <a:t> yang </a:t>
            </a:r>
            <a:r>
              <a:rPr lang="en-US" sz="3200" b="1" i="1" dirty="0" smtClean="0"/>
              <a:t>Intangible </a:t>
            </a:r>
            <a:r>
              <a:rPr lang="en-US" sz="3200" dirty="0" err="1" smtClean="0"/>
              <a:t>dan</a:t>
            </a:r>
            <a:r>
              <a:rPr lang="en-US" sz="3200" dirty="0" smtClean="0"/>
              <a:t> </a:t>
            </a:r>
            <a:r>
              <a:rPr lang="en-US" sz="3200" b="1" dirty="0" err="1" smtClean="0"/>
              <a:t>kualitatif</a:t>
            </a:r>
            <a:r>
              <a:rPr lang="en-US" sz="3200" b="1" dirty="0" smtClean="0"/>
              <a:t> </a:t>
            </a:r>
            <a:r>
              <a:rPr lang="en-US" sz="3200" dirty="0" err="1" smtClean="0"/>
              <a:t>seperti</a:t>
            </a:r>
            <a:r>
              <a:rPr lang="en-US" sz="3200" dirty="0" smtClean="0"/>
              <a:t> </a:t>
            </a:r>
            <a:r>
              <a:rPr lang="en-US" sz="3200" dirty="0" err="1" smtClean="0"/>
              <a:t>kepuasan</a:t>
            </a:r>
            <a:r>
              <a:rPr lang="en-US" sz="3200" dirty="0" smtClean="0"/>
              <a:t> </a:t>
            </a:r>
            <a:r>
              <a:rPr lang="en-US" sz="3200" dirty="0" err="1" smtClean="0"/>
              <a:t>mahasiswa</a:t>
            </a:r>
            <a:r>
              <a:rPr lang="en-US" sz="3200" dirty="0" smtClean="0"/>
              <a:t> </a:t>
            </a:r>
            <a:r>
              <a:rPr lang="en-US" sz="3200" dirty="0" err="1" smtClean="0"/>
              <a:t>dan</a:t>
            </a:r>
            <a:r>
              <a:rPr lang="en-US" sz="3200" dirty="0" smtClean="0"/>
              <a:t> orang </a:t>
            </a:r>
            <a:r>
              <a:rPr lang="en-US" sz="3200" dirty="0" err="1" smtClean="0"/>
              <a:t>tua</a:t>
            </a:r>
            <a:r>
              <a:rPr lang="en-US" sz="3200" dirty="0" smtClean="0"/>
              <a:t> </a:t>
            </a:r>
            <a:r>
              <a:rPr lang="en-US" sz="3200" dirty="0" err="1" smtClean="0"/>
              <a:t>mahasiswa</a:t>
            </a:r>
            <a:r>
              <a:rPr lang="en-US" sz="3200" dirty="0" smtClean="0"/>
              <a:t>, image </a:t>
            </a:r>
            <a:r>
              <a:rPr lang="en-US" sz="3200" dirty="0" err="1" smtClean="0"/>
              <a:t>perguruan</a:t>
            </a:r>
            <a:r>
              <a:rPr lang="en-US" sz="3200" dirty="0" smtClean="0"/>
              <a:t> </a:t>
            </a:r>
            <a:r>
              <a:rPr lang="en-US" sz="3200" dirty="0" err="1" smtClean="0"/>
              <a:t>tinggi</a:t>
            </a:r>
            <a:r>
              <a:rPr lang="en-US" sz="3200" dirty="0" smtClean="0"/>
              <a:t>, </a:t>
            </a:r>
            <a:r>
              <a:rPr lang="en-US" sz="3200" dirty="0" err="1" smtClean="0"/>
              <a:t>dll</a:t>
            </a:r>
            <a:r>
              <a:rPr lang="en-US" sz="3200" dirty="0" smtClean="0"/>
              <a:t>.</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err="1" smtClean="0">
                <a:solidFill>
                  <a:schemeClr val="tx1"/>
                </a:solidFill>
                <a:cs typeface="+mj-lt"/>
              </a:rPr>
              <a:t>Kesalahan</a:t>
            </a:r>
            <a:r>
              <a:rPr lang="en-US" dirty="0" smtClean="0">
                <a:solidFill>
                  <a:schemeClr val="tx1"/>
                </a:solidFill>
                <a:cs typeface="+mj-lt"/>
              </a:rPr>
              <a:t> </a:t>
            </a:r>
            <a:r>
              <a:rPr lang="en-US" dirty="0" err="1" smtClean="0">
                <a:solidFill>
                  <a:schemeClr val="tx1"/>
                </a:solidFill>
                <a:cs typeface="+mj-lt"/>
              </a:rPr>
              <a:t>Pengukuran</a:t>
            </a:r>
            <a:r>
              <a:rPr lang="en-US" dirty="0" smtClean="0">
                <a:solidFill>
                  <a:schemeClr val="tx1"/>
                </a:solidFill>
                <a:cs typeface="+mj-lt"/>
              </a:rPr>
              <a:t> (3/3)     	 </a:t>
            </a:r>
            <a:endParaRPr lang="en-US" dirty="0" smtClean="0">
              <a:solidFill>
                <a:schemeClr val="tx1"/>
              </a:solidFill>
              <a:cs typeface="+mj-lt"/>
            </a:endParaRPr>
          </a:p>
        </p:txBody>
      </p:sp>
      <p:sp>
        <p:nvSpPr>
          <p:cNvPr id="3" name="Content Placeholder 2"/>
          <p:cNvSpPr>
            <a:spLocks noGrp="1"/>
          </p:cNvSpPr>
          <p:nvPr>
            <p:ph idx="1"/>
          </p:nvPr>
        </p:nvSpPr>
        <p:spPr>
          <a:xfrm>
            <a:off x="838200" y="1691005"/>
            <a:ext cx="9558020" cy="4526280"/>
          </a:xfrm>
        </p:spPr>
        <p:txBody>
          <a:bodyPr>
            <a:noAutofit/>
          </a:bodyPr>
          <a:lstStyle/>
          <a:p>
            <a:pPr marL="0" indent="0">
              <a:buNone/>
            </a:pPr>
            <a:r>
              <a:rPr lang="en-US" sz="2400" b="1" dirty="0" smtClean="0"/>
              <a:t>INPUT </a:t>
            </a:r>
            <a:r>
              <a:rPr lang="en-US" sz="2400" b="1" dirty="0" err="1" smtClean="0"/>
              <a:t>relatif</a:t>
            </a:r>
            <a:r>
              <a:rPr lang="en-US" sz="2400" b="1" dirty="0" smtClean="0"/>
              <a:t> “Input </a:t>
            </a:r>
            <a:r>
              <a:rPr lang="en-US" sz="2400" b="1" dirty="0" err="1" smtClean="0"/>
              <a:t>untuk</a:t>
            </a:r>
            <a:r>
              <a:rPr lang="en-US" sz="2400" b="1" dirty="0" smtClean="0"/>
              <a:t> Proses/</a:t>
            </a:r>
            <a:r>
              <a:rPr lang="en-US" sz="2400" b="1" dirty="0" err="1" smtClean="0"/>
              <a:t>Subsistem</a:t>
            </a:r>
            <a:r>
              <a:rPr lang="en-US" sz="2400" b="1" dirty="0" smtClean="0"/>
              <a:t> </a:t>
            </a:r>
            <a:r>
              <a:rPr lang="en-US" sz="2400" b="1" dirty="0" err="1" smtClean="0"/>
              <a:t>apa</a:t>
            </a:r>
            <a:r>
              <a:rPr lang="en-US" sz="2400" b="1" dirty="0" smtClean="0"/>
              <a:t>?”</a:t>
            </a:r>
            <a:r>
              <a:rPr lang="en-US" sz="2400" dirty="0" smtClean="0"/>
              <a:t>:</a:t>
            </a:r>
            <a:endParaRPr lang="en-US" sz="2400" dirty="0" smtClean="0"/>
          </a:p>
          <a:p>
            <a:r>
              <a:rPr lang="en-US" sz="2400" dirty="0" smtClean="0"/>
              <a:t>Input </a:t>
            </a:r>
            <a:r>
              <a:rPr lang="en-US" sz="2400" dirty="0" err="1" smtClean="0"/>
              <a:t>terkait</a:t>
            </a:r>
            <a:r>
              <a:rPr lang="en-US" sz="2400" dirty="0" smtClean="0"/>
              <a:t> </a:t>
            </a:r>
            <a:r>
              <a:rPr lang="en-US" sz="2400" dirty="0" err="1" smtClean="0"/>
              <a:t>dengan</a:t>
            </a:r>
            <a:r>
              <a:rPr lang="en-US" sz="2400" dirty="0" smtClean="0"/>
              <a:t> </a:t>
            </a:r>
            <a:r>
              <a:rPr lang="en-US" sz="2400" dirty="0" err="1" smtClean="0"/>
              <a:t>alokasi</a:t>
            </a:r>
            <a:r>
              <a:rPr lang="en-US" sz="2400" dirty="0" smtClean="0"/>
              <a:t> </a:t>
            </a:r>
            <a:r>
              <a:rPr lang="en-US" sz="2400" dirty="0" err="1" smtClean="0"/>
              <a:t>sumber</a:t>
            </a:r>
            <a:r>
              <a:rPr lang="en-US" sz="2400" dirty="0" smtClean="0"/>
              <a:t> </a:t>
            </a:r>
            <a:r>
              <a:rPr lang="en-US" sz="2400" dirty="0" err="1" smtClean="0"/>
              <a:t>daya</a:t>
            </a:r>
            <a:r>
              <a:rPr lang="en-US" sz="2400" dirty="0" smtClean="0"/>
              <a:t> </a:t>
            </a:r>
            <a:r>
              <a:rPr lang="en-US" sz="2400" b="1" dirty="0" err="1" smtClean="0"/>
              <a:t>Keuangan</a:t>
            </a:r>
            <a:r>
              <a:rPr lang="en-US" sz="2400" b="1" dirty="0" smtClean="0"/>
              <a:t> </a:t>
            </a:r>
            <a:r>
              <a:rPr lang="en-US" sz="2400" dirty="0" err="1" smtClean="0"/>
              <a:t>untuk</a:t>
            </a:r>
            <a:r>
              <a:rPr lang="en-US" sz="2400" dirty="0" smtClean="0"/>
              <a:t> </a:t>
            </a:r>
            <a:r>
              <a:rPr lang="en-US" sz="2400" dirty="0" err="1" smtClean="0"/>
              <a:t>investasi</a:t>
            </a:r>
            <a:r>
              <a:rPr lang="en-US" sz="2400" dirty="0" smtClean="0"/>
              <a:t> IT.</a:t>
            </a:r>
            <a:endParaRPr lang="en-US" sz="2400" dirty="0" smtClean="0"/>
          </a:p>
          <a:p>
            <a:r>
              <a:rPr lang="en-US" sz="2400" dirty="0" err="1" smtClean="0"/>
              <a:t>Namun</a:t>
            </a:r>
            <a:r>
              <a:rPr lang="en-US" sz="2400" dirty="0" smtClean="0"/>
              <a:t> </a:t>
            </a:r>
            <a:r>
              <a:rPr lang="en-US" sz="2400" dirty="0" err="1" smtClean="0"/>
              <a:t>sebuah</a:t>
            </a:r>
            <a:r>
              <a:rPr lang="en-US" sz="2400" dirty="0" smtClean="0"/>
              <a:t> </a:t>
            </a:r>
            <a:r>
              <a:rPr lang="en-US" sz="2400" dirty="0" err="1" smtClean="0"/>
              <a:t>alokasi</a:t>
            </a:r>
            <a:r>
              <a:rPr lang="en-US" sz="2400" dirty="0" smtClean="0"/>
              <a:t> </a:t>
            </a:r>
            <a:r>
              <a:rPr lang="en-US" sz="2400" dirty="0" err="1" smtClean="0"/>
              <a:t>Investasi</a:t>
            </a:r>
            <a:r>
              <a:rPr lang="en-US" sz="2400" dirty="0" smtClean="0"/>
              <a:t> IT </a:t>
            </a:r>
            <a:r>
              <a:rPr lang="en-US" sz="2400" dirty="0" err="1" smtClean="0"/>
              <a:t>pada</a:t>
            </a:r>
            <a:r>
              <a:rPr lang="en-US" sz="2400" dirty="0" smtClean="0"/>
              <a:t> </a:t>
            </a:r>
            <a:r>
              <a:rPr lang="en-US" sz="2400" dirty="0" err="1" smtClean="0"/>
              <a:t>satu</a:t>
            </a:r>
            <a:r>
              <a:rPr lang="en-US" sz="2400" dirty="0" smtClean="0"/>
              <a:t> proses </a:t>
            </a:r>
            <a:r>
              <a:rPr lang="en-US" sz="2400" dirty="0" err="1" smtClean="0"/>
              <a:t>ternyata</a:t>
            </a:r>
            <a:r>
              <a:rPr lang="en-US" sz="2400" dirty="0" smtClean="0"/>
              <a:t> </a:t>
            </a:r>
            <a:r>
              <a:rPr lang="en-US" sz="2400" dirty="0" err="1" smtClean="0"/>
              <a:t>seringkali</a:t>
            </a:r>
            <a:r>
              <a:rPr lang="en-US" sz="2400" dirty="0" smtClean="0"/>
              <a:t> </a:t>
            </a:r>
            <a:r>
              <a:rPr lang="en-US" sz="2400" dirty="0" err="1" smtClean="0"/>
              <a:t>memberikan</a:t>
            </a:r>
            <a:r>
              <a:rPr lang="en-US" sz="2400" dirty="0" smtClean="0"/>
              <a:t> output </a:t>
            </a:r>
            <a:r>
              <a:rPr lang="en-US" sz="2400" dirty="0" err="1" smtClean="0"/>
              <a:t>pada</a:t>
            </a:r>
            <a:r>
              <a:rPr lang="en-US" sz="2400" dirty="0" smtClean="0"/>
              <a:t> </a:t>
            </a:r>
            <a:r>
              <a:rPr lang="en-US" sz="2400" dirty="0" err="1" smtClean="0"/>
              <a:t>banyak</a:t>
            </a:r>
            <a:r>
              <a:rPr lang="en-US" sz="2400" dirty="0" smtClean="0"/>
              <a:t> proses.</a:t>
            </a:r>
            <a:endParaRPr lang="en-US" sz="2400" dirty="0" smtClean="0"/>
          </a:p>
          <a:p>
            <a:r>
              <a:rPr lang="en-US" sz="2400" dirty="0" err="1" smtClean="0"/>
              <a:t>Contoh</a:t>
            </a:r>
            <a:r>
              <a:rPr lang="en-US" sz="2400" dirty="0" smtClean="0"/>
              <a:t>: </a:t>
            </a:r>
            <a:r>
              <a:rPr lang="en-US" sz="2400" dirty="0" err="1" smtClean="0"/>
              <a:t>pembelian</a:t>
            </a:r>
            <a:r>
              <a:rPr lang="en-US" sz="2400" dirty="0" smtClean="0"/>
              <a:t> server </a:t>
            </a:r>
            <a:r>
              <a:rPr lang="en-US" sz="2400" dirty="0" err="1" smtClean="0"/>
              <a:t>untuk</a:t>
            </a:r>
            <a:r>
              <a:rPr lang="en-US" sz="2400" dirty="0" smtClean="0"/>
              <a:t> </a:t>
            </a:r>
            <a:r>
              <a:rPr lang="en-US" sz="2400" dirty="0" err="1" smtClean="0"/>
              <a:t>sistem</a:t>
            </a:r>
            <a:r>
              <a:rPr lang="en-US" sz="2400" dirty="0" smtClean="0"/>
              <a:t> </a:t>
            </a:r>
            <a:r>
              <a:rPr lang="en-US" sz="2400" dirty="0" err="1" smtClean="0"/>
              <a:t>layanan</a:t>
            </a:r>
            <a:r>
              <a:rPr lang="en-US" sz="2400" dirty="0" smtClean="0"/>
              <a:t> </a:t>
            </a:r>
            <a:r>
              <a:rPr lang="en-US" sz="2400" dirty="0" err="1" smtClean="0"/>
              <a:t>akademik</a:t>
            </a:r>
            <a:r>
              <a:rPr lang="en-US" sz="2400" dirty="0" smtClean="0"/>
              <a:t> </a:t>
            </a:r>
            <a:r>
              <a:rPr lang="en-US" sz="2400" dirty="0" err="1" smtClean="0"/>
              <a:t>mahasiswa</a:t>
            </a:r>
            <a:r>
              <a:rPr lang="en-US" sz="2400" dirty="0" smtClean="0"/>
              <a:t> </a:t>
            </a:r>
            <a:r>
              <a:rPr lang="en-US" sz="2400" dirty="0" err="1" smtClean="0"/>
              <a:t>ternyata</a:t>
            </a:r>
            <a:r>
              <a:rPr lang="en-US" sz="2400" dirty="0" smtClean="0"/>
              <a:t> </a:t>
            </a:r>
            <a:r>
              <a:rPr lang="en-US" sz="2400" dirty="0" err="1" smtClean="0"/>
              <a:t>bukan</a:t>
            </a:r>
            <a:r>
              <a:rPr lang="en-US" sz="2400" dirty="0" smtClean="0"/>
              <a:t> </a:t>
            </a:r>
            <a:r>
              <a:rPr lang="en-US" sz="2400" dirty="0" err="1" smtClean="0"/>
              <a:t>hanya</a:t>
            </a:r>
            <a:r>
              <a:rPr lang="en-US" sz="2400" dirty="0" smtClean="0"/>
              <a:t> </a:t>
            </a:r>
            <a:r>
              <a:rPr lang="en-US" sz="2400" dirty="0" err="1" smtClean="0"/>
              <a:t>memberi</a:t>
            </a:r>
            <a:r>
              <a:rPr lang="en-US" sz="2400" dirty="0" smtClean="0"/>
              <a:t> </a:t>
            </a:r>
            <a:r>
              <a:rPr lang="en-US" sz="2400" dirty="0" err="1" smtClean="0"/>
              <a:t>manfaat</a:t>
            </a:r>
            <a:r>
              <a:rPr lang="en-US" sz="2400" dirty="0" smtClean="0"/>
              <a:t> </a:t>
            </a:r>
            <a:r>
              <a:rPr lang="en-US" sz="2400" dirty="0" err="1" smtClean="0"/>
              <a:t>pada</a:t>
            </a:r>
            <a:r>
              <a:rPr lang="en-US" sz="2400" dirty="0" smtClean="0"/>
              <a:t> </a:t>
            </a:r>
            <a:r>
              <a:rPr lang="en-US" sz="2400" dirty="0" err="1" smtClean="0"/>
              <a:t>bagian</a:t>
            </a:r>
            <a:r>
              <a:rPr lang="en-US" sz="2400" dirty="0" smtClean="0"/>
              <a:t> </a:t>
            </a:r>
            <a:r>
              <a:rPr lang="en-US" sz="2400" dirty="0" err="1" smtClean="0"/>
              <a:t>Akademik</a:t>
            </a:r>
            <a:r>
              <a:rPr lang="en-US" sz="2400" dirty="0" smtClean="0"/>
              <a:t>, </a:t>
            </a:r>
            <a:r>
              <a:rPr lang="en-US" sz="2400" dirty="0" err="1" smtClean="0"/>
              <a:t>namun</a:t>
            </a:r>
            <a:r>
              <a:rPr lang="en-US" sz="2400" dirty="0" smtClean="0"/>
              <a:t> </a:t>
            </a:r>
            <a:r>
              <a:rPr lang="en-US" sz="2400" dirty="0" err="1" smtClean="0"/>
              <a:t>berpengaruh</a:t>
            </a:r>
            <a:r>
              <a:rPr lang="en-US" sz="2400" dirty="0" smtClean="0"/>
              <a:t> </a:t>
            </a:r>
            <a:r>
              <a:rPr lang="en-US" sz="2400" dirty="0" err="1" smtClean="0"/>
              <a:t>juga</a:t>
            </a:r>
            <a:r>
              <a:rPr lang="en-US" sz="2400" dirty="0" smtClean="0"/>
              <a:t> </a:t>
            </a:r>
            <a:r>
              <a:rPr lang="en-US" sz="2400" dirty="0" err="1" smtClean="0"/>
              <a:t>pada</a:t>
            </a:r>
            <a:r>
              <a:rPr lang="en-US" sz="2400" dirty="0" smtClean="0"/>
              <a:t> </a:t>
            </a:r>
            <a:r>
              <a:rPr lang="en-US" sz="2400" dirty="0" err="1" smtClean="0"/>
              <a:t>peningkatan</a:t>
            </a:r>
            <a:r>
              <a:rPr lang="en-US" sz="2400" dirty="0" smtClean="0"/>
              <a:t> </a:t>
            </a:r>
            <a:r>
              <a:rPr lang="en-US" sz="2400" dirty="0" err="1" smtClean="0"/>
              <a:t>produktifitas</a:t>
            </a:r>
            <a:r>
              <a:rPr lang="en-US" sz="2400" dirty="0" smtClean="0"/>
              <a:t> SDM </a:t>
            </a:r>
            <a:r>
              <a:rPr lang="en-US" sz="2400" dirty="0" err="1" smtClean="0"/>
              <a:t>sebuah</a:t>
            </a:r>
            <a:r>
              <a:rPr lang="en-US" sz="2400" dirty="0" smtClean="0"/>
              <a:t> </a:t>
            </a:r>
            <a:r>
              <a:rPr lang="en-US" sz="2400" dirty="0" err="1" smtClean="0"/>
              <a:t>perguruan</a:t>
            </a:r>
            <a:r>
              <a:rPr lang="en-US" sz="2400" dirty="0" smtClean="0"/>
              <a:t> </a:t>
            </a:r>
            <a:r>
              <a:rPr lang="en-US" sz="2400" dirty="0" err="1" smtClean="0"/>
              <a:t>tinggi</a:t>
            </a:r>
            <a:r>
              <a:rPr lang="en-US" sz="2400" dirty="0" smtClean="0"/>
              <a:t>, </a:t>
            </a:r>
            <a:r>
              <a:rPr lang="en-US" sz="2400" dirty="0" err="1" smtClean="0"/>
              <a:t>penghematan</a:t>
            </a:r>
            <a:r>
              <a:rPr lang="en-US" sz="2400" dirty="0" smtClean="0"/>
              <a:t> </a:t>
            </a:r>
            <a:r>
              <a:rPr lang="en-US" sz="2400" dirty="0" err="1" smtClean="0"/>
              <a:t>biaya</a:t>
            </a:r>
            <a:r>
              <a:rPr lang="en-US" sz="2400" dirty="0" smtClean="0"/>
              <a:t> </a:t>
            </a:r>
            <a:r>
              <a:rPr lang="en-US" sz="2400" dirty="0" err="1" smtClean="0"/>
              <a:t>operasional</a:t>
            </a:r>
            <a:r>
              <a:rPr lang="en-US" sz="2400" dirty="0" smtClean="0"/>
              <a:t>/</a:t>
            </a:r>
            <a:r>
              <a:rPr lang="en-US" sz="2400" dirty="0" err="1" smtClean="0"/>
              <a:t>logistik</a:t>
            </a:r>
            <a:r>
              <a:rPr lang="en-US" sz="2400" dirty="0" smtClean="0"/>
              <a:t>, </a:t>
            </a:r>
            <a:r>
              <a:rPr lang="en-US" sz="2400" dirty="0" err="1" smtClean="0"/>
              <a:t>dll</a:t>
            </a:r>
            <a:r>
              <a:rPr lang="en-US" sz="2400" dirty="0" smtClean="0"/>
              <a:t>.</a:t>
            </a:r>
            <a:endParaRPr lang="en-US" sz="2400" dirty="0" smtClean="0"/>
          </a:p>
        </p:txBody>
      </p:sp>
      <p:pic>
        <p:nvPicPr>
          <p:cNvPr id="10" name="Picture 9" descr="pengukuran icon"/>
          <p:cNvPicPr>
            <a:picLocks noChangeAspect="1"/>
          </p:cNvPicPr>
          <p:nvPr/>
        </p:nvPicPr>
        <p:blipFill>
          <a:blip r:embed="rId1">
            <a:clrChange>
              <a:clrFrom>
                <a:srgbClr val="EEEEEE">
                  <a:alpha val="100000"/>
                </a:srgbClr>
              </a:clrFrom>
              <a:clrTo>
                <a:srgbClr val="EEEEEE">
                  <a:alpha val="100000"/>
                  <a:alpha val="0"/>
                </a:srgbClr>
              </a:clrTo>
            </a:clrChange>
          </a:blip>
          <a:srcRect l="20308" t="11882" r="22237" b="12878"/>
          <a:stretch>
            <a:fillRect/>
          </a:stretch>
        </p:blipFill>
        <p:spPr>
          <a:xfrm>
            <a:off x="9125585" y="37465"/>
            <a:ext cx="2849245" cy="223901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p:nvPr/>
        </p:nvGraphicFramePr>
        <p:xfrm>
          <a:off x="2362200" y="1447800"/>
          <a:ext cx="7498080" cy="48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E4DE3B89-6091-4DBD-8FF2-21E9A8803878}"/>
                                            </p:graphicEl>
                                          </p:spTgt>
                                        </p:tgtEl>
                                        <p:attrNameLst>
                                          <p:attrName>style.visibility</p:attrName>
                                        </p:attrNameLst>
                                      </p:cBhvr>
                                      <p:to>
                                        <p:strVal val="visible"/>
                                      </p:to>
                                    </p:set>
                                    <p:animEffect transition="in" filter="fade">
                                      <p:cBhvr>
                                        <p:cTn id="7" dur="2000"/>
                                        <p:tgtEl>
                                          <p:spTgt spid="4">
                                            <p:graphicEl>
                                              <a:dgm id="{E4DE3B89-6091-4DBD-8FF2-21E9A880387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5FFD8379-5038-45FD-8B03-340591B1EC2C}"/>
                                            </p:graphicEl>
                                          </p:spTgt>
                                        </p:tgtEl>
                                        <p:attrNameLst>
                                          <p:attrName>style.visibility</p:attrName>
                                        </p:attrNameLst>
                                      </p:cBhvr>
                                      <p:to>
                                        <p:strVal val="visible"/>
                                      </p:to>
                                    </p:set>
                                    <p:animEffect transition="in" filter="fade">
                                      <p:cBhvr>
                                        <p:cTn id="12" dur="2000"/>
                                        <p:tgtEl>
                                          <p:spTgt spid="4">
                                            <p:graphicEl>
                                              <a:dgm id="{5FFD8379-5038-45FD-8B03-340591B1EC2C}"/>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FA4B6D1C-7CBD-43CC-9802-B5D450690DE3}"/>
                                            </p:graphicEl>
                                          </p:spTgt>
                                        </p:tgtEl>
                                        <p:attrNameLst>
                                          <p:attrName>style.visibility</p:attrName>
                                        </p:attrNameLst>
                                      </p:cBhvr>
                                      <p:to>
                                        <p:strVal val="visible"/>
                                      </p:to>
                                    </p:set>
                                    <p:animEffect transition="in" filter="fade">
                                      <p:cBhvr>
                                        <p:cTn id="15" dur="2000"/>
                                        <p:tgtEl>
                                          <p:spTgt spid="4">
                                            <p:graphicEl>
                                              <a:dgm id="{FA4B6D1C-7CBD-43CC-9802-B5D450690DE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965A3ACC-C5B1-4F0F-A262-62E6D0BE6F01}"/>
                                            </p:graphicEl>
                                          </p:spTgt>
                                        </p:tgtEl>
                                        <p:attrNameLst>
                                          <p:attrName>style.visibility</p:attrName>
                                        </p:attrNameLst>
                                      </p:cBhvr>
                                      <p:to>
                                        <p:strVal val="visible"/>
                                      </p:to>
                                    </p:set>
                                    <p:animEffect transition="in" filter="fade">
                                      <p:cBhvr>
                                        <p:cTn id="20" dur="2000"/>
                                        <p:tgtEl>
                                          <p:spTgt spid="4">
                                            <p:graphicEl>
                                              <a:dgm id="{965A3ACC-C5B1-4F0F-A262-62E6D0BE6F0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E2867A22-9067-4515-AF13-9BB63AB1B095}"/>
                                            </p:graphicEl>
                                          </p:spTgt>
                                        </p:tgtEl>
                                        <p:attrNameLst>
                                          <p:attrName>style.visibility</p:attrName>
                                        </p:attrNameLst>
                                      </p:cBhvr>
                                      <p:to>
                                        <p:strVal val="visible"/>
                                      </p:to>
                                    </p:set>
                                    <p:animEffect transition="in" filter="fade">
                                      <p:cBhvr>
                                        <p:cTn id="23" dur="2000"/>
                                        <p:tgtEl>
                                          <p:spTgt spid="4">
                                            <p:graphicEl>
                                              <a:dgm id="{E2867A22-9067-4515-AF13-9BB63AB1B09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693158" y="365125"/>
            <a:ext cx="6805684" cy="63357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d-ID" b="1" u="sng" dirty="0"/>
              <a:t>5 Fokus Area!</a:t>
            </a:r>
            <a:endParaRPr lang="en-ID" b="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triped Right Arrow 4"/>
          <p:cNvSpPr/>
          <p:nvPr/>
        </p:nvSpPr>
        <p:spPr>
          <a:xfrm>
            <a:off x="5311775" y="2956560"/>
            <a:ext cx="1600200" cy="762000"/>
          </a:xfrm>
          <a:prstGeom prst="striped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prstClr val="white"/>
              </a:solidFill>
            </a:endParaRPr>
          </a:p>
        </p:txBody>
      </p:sp>
      <p:sp>
        <p:nvSpPr>
          <p:cNvPr id="6" name="TextBox 5"/>
          <p:cNvSpPr txBox="1"/>
          <p:nvPr/>
        </p:nvSpPr>
        <p:spPr>
          <a:xfrm>
            <a:off x="1192530" y="2646045"/>
            <a:ext cx="3793490" cy="1383665"/>
          </a:xfrm>
          <a:prstGeom prst="rect">
            <a:avLst/>
          </a:prstGeom>
          <a:noFill/>
        </p:spPr>
        <p:txBody>
          <a:bodyPr wrap="none" rtlCol="0">
            <a:spAutoFit/>
          </a:bodyPr>
          <a:p>
            <a:r>
              <a:rPr lang="en-US" sz="2800" dirty="0" err="1" smtClean="0">
                <a:solidFill>
                  <a:prstClr val="black"/>
                </a:solidFill>
              </a:rPr>
              <a:t>Kesulitan</a:t>
            </a:r>
            <a:r>
              <a:rPr lang="en-US" sz="2800" dirty="0" smtClean="0">
                <a:solidFill>
                  <a:prstClr val="black"/>
                </a:solidFill>
              </a:rPr>
              <a:t> &amp; </a:t>
            </a:r>
            <a:r>
              <a:rPr lang="en-US" sz="2800" dirty="0" err="1" smtClean="0">
                <a:solidFill>
                  <a:prstClr val="black"/>
                </a:solidFill>
              </a:rPr>
              <a:t>Kesalahan</a:t>
            </a:r>
            <a:r>
              <a:rPr lang="en-US" sz="2800" dirty="0" smtClean="0">
                <a:solidFill>
                  <a:prstClr val="black"/>
                </a:solidFill>
              </a:rPr>
              <a:t> </a:t>
            </a:r>
            <a:endParaRPr lang="en-US" sz="2800" dirty="0" smtClean="0">
              <a:solidFill>
                <a:prstClr val="black"/>
              </a:solidFill>
            </a:endParaRPr>
          </a:p>
          <a:p>
            <a:r>
              <a:rPr lang="en-US" sz="2800" dirty="0" err="1" smtClean="0">
                <a:solidFill>
                  <a:prstClr val="black"/>
                </a:solidFill>
              </a:rPr>
              <a:t>Pengukuran</a:t>
            </a:r>
            <a:r>
              <a:rPr lang="en-US" sz="2800" dirty="0" smtClean="0">
                <a:solidFill>
                  <a:prstClr val="black"/>
                </a:solidFill>
              </a:rPr>
              <a:t> Input </a:t>
            </a:r>
            <a:r>
              <a:rPr lang="en-US" sz="2800" dirty="0" err="1" smtClean="0">
                <a:solidFill>
                  <a:prstClr val="black"/>
                </a:solidFill>
              </a:rPr>
              <a:t>dan</a:t>
            </a:r>
            <a:r>
              <a:rPr lang="en-US" sz="2800" dirty="0" smtClean="0">
                <a:solidFill>
                  <a:prstClr val="black"/>
                </a:solidFill>
              </a:rPr>
              <a:t> </a:t>
            </a:r>
            <a:endParaRPr lang="en-US" sz="2800" dirty="0" smtClean="0">
              <a:solidFill>
                <a:prstClr val="black"/>
              </a:solidFill>
            </a:endParaRPr>
          </a:p>
          <a:p>
            <a:r>
              <a:rPr lang="en-US" sz="2800" dirty="0" smtClean="0">
                <a:solidFill>
                  <a:prstClr val="black"/>
                </a:solidFill>
              </a:rPr>
              <a:t>Output </a:t>
            </a:r>
            <a:r>
              <a:rPr lang="en-US" sz="2800" dirty="0" err="1" smtClean="0">
                <a:solidFill>
                  <a:prstClr val="black"/>
                </a:solidFill>
              </a:rPr>
              <a:t>Investasi</a:t>
            </a:r>
            <a:r>
              <a:rPr lang="en-US" sz="2800" dirty="0" smtClean="0">
                <a:solidFill>
                  <a:prstClr val="black"/>
                </a:solidFill>
              </a:rPr>
              <a:t> IT</a:t>
            </a:r>
            <a:endParaRPr lang="en-US" sz="2800" dirty="0" smtClean="0">
              <a:solidFill>
                <a:prstClr val="black"/>
              </a:solidFill>
            </a:endParaRPr>
          </a:p>
        </p:txBody>
      </p:sp>
      <p:sp>
        <p:nvSpPr>
          <p:cNvPr id="8" name="TextBox 7"/>
          <p:cNvSpPr txBox="1"/>
          <p:nvPr/>
        </p:nvSpPr>
        <p:spPr>
          <a:xfrm>
            <a:off x="7441565" y="2861310"/>
            <a:ext cx="3360420" cy="953135"/>
          </a:xfrm>
          <a:prstGeom prst="rect">
            <a:avLst/>
          </a:prstGeom>
          <a:noFill/>
        </p:spPr>
        <p:txBody>
          <a:bodyPr wrap="none" rtlCol="0">
            <a:spAutoFit/>
          </a:bodyPr>
          <a:p>
            <a:r>
              <a:rPr lang="en-US" sz="2800" b="1" i="1" dirty="0" smtClean="0">
                <a:solidFill>
                  <a:srgbClr val="FF0000"/>
                </a:solidFill>
              </a:rPr>
              <a:t>Underestimate</a:t>
            </a:r>
            <a:endParaRPr lang="en-US" sz="2800" b="1" i="1" dirty="0" smtClean="0">
              <a:solidFill>
                <a:srgbClr val="FF0000"/>
              </a:solidFill>
            </a:endParaRPr>
          </a:p>
          <a:p>
            <a:r>
              <a:rPr lang="en-US" sz="2800" dirty="0" err="1" smtClean="0">
                <a:solidFill>
                  <a:prstClr val="black"/>
                </a:solidFill>
              </a:rPr>
              <a:t>Manfaat</a:t>
            </a:r>
            <a:r>
              <a:rPr lang="en-US" sz="2800" dirty="0" smtClean="0">
                <a:solidFill>
                  <a:prstClr val="black"/>
                </a:solidFill>
              </a:rPr>
              <a:t> </a:t>
            </a:r>
            <a:r>
              <a:rPr lang="en-US" sz="2800" dirty="0" err="1" smtClean="0">
                <a:solidFill>
                  <a:prstClr val="black"/>
                </a:solidFill>
              </a:rPr>
              <a:t>Investasi</a:t>
            </a:r>
            <a:r>
              <a:rPr lang="en-US" sz="2800" dirty="0" smtClean="0">
                <a:solidFill>
                  <a:prstClr val="black"/>
                </a:solidFill>
              </a:rPr>
              <a:t> IT</a:t>
            </a:r>
            <a:endParaRPr lang="en-US" sz="2800" dirty="0" smtClean="0">
              <a:solidFill>
                <a:prstClr val="black"/>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err="1" smtClean="0">
                <a:solidFill>
                  <a:schemeClr val="tx1"/>
                </a:solidFill>
                <a:cs typeface="+mj-lt"/>
              </a:rPr>
              <a:t>Redistribusi</a:t>
            </a:r>
            <a:endParaRPr lang="en-US" dirty="0" err="1" smtClean="0">
              <a:solidFill>
                <a:schemeClr val="tx1"/>
              </a:solidFill>
              <a:cs typeface="+mj-lt"/>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49856" y="365432"/>
            <a:ext cx="4003451" cy="2858464"/>
          </a:xfrm>
          <a:prstGeom prst="rect">
            <a:avLst/>
          </a:prstGeom>
          <a:ln>
            <a:noFill/>
          </a:ln>
          <a:effectLst>
            <a:outerShdw blurRad="76200" dist="76200" dir="9600000" algn="tr" rotWithShape="0">
              <a:prstClr val="black">
                <a:alpha val="40000"/>
              </a:prstClr>
            </a:outerShdw>
            <a:softEdge rad="12700"/>
          </a:effectLst>
        </p:spPr>
      </p:pic>
      <p:sp>
        <p:nvSpPr>
          <p:cNvPr id="3" name="Content Placeholder 2"/>
          <p:cNvSpPr>
            <a:spLocks noGrp="1"/>
          </p:cNvSpPr>
          <p:nvPr>
            <p:ph idx="1"/>
          </p:nvPr>
        </p:nvSpPr>
        <p:spPr>
          <a:xfrm>
            <a:off x="838200" y="1691005"/>
            <a:ext cx="9843135" cy="4907280"/>
          </a:xfrm>
        </p:spPr>
        <p:txBody>
          <a:bodyPr>
            <a:noAutofit/>
          </a:bodyPr>
          <a:lstStyle/>
          <a:p>
            <a:r>
              <a:rPr lang="en-US" dirty="0" err="1" smtClean="0"/>
              <a:t>Manfaat</a:t>
            </a:r>
            <a:r>
              <a:rPr lang="en-US" dirty="0" smtClean="0"/>
              <a:t> IT </a:t>
            </a:r>
            <a:r>
              <a:rPr lang="en-US" dirty="0" err="1" smtClean="0"/>
              <a:t>diperoleh</a:t>
            </a:r>
            <a:r>
              <a:rPr lang="en-US" dirty="0" smtClean="0"/>
              <a:t> </a:t>
            </a:r>
            <a:r>
              <a:rPr lang="en-US" dirty="0" err="1" smtClean="0"/>
              <a:t>namun</a:t>
            </a:r>
            <a:r>
              <a:rPr lang="en-US" dirty="0" smtClean="0"/>
              <a:t> </a:t>
            </a:r>
            <a:br>
              <a:rPr lang="en-US" dirty="0" smtClean="0"/>
            </a:br>
            <a:r>
              <a:rPr lang="en-US" b="1" dirty="0" err="1" smtClean="0"/>
              <a:t>berakibat</a:t>
            </a:r>
            <a:r>
              <a:rPr lang="en-US" b="1" dirty="0" smtClean="0"/>
              <a:t> </a:t>
            </a:r>
            <a:r>
              <a:rPr lang="en-US" b="1" dirty="0" err="1" smtClean="0"/>
              <a:t>biaya</a:t>
            </a:r>
            <a:r>
              <a:rPr lang="en-US" b="1" dirty="0" smtClean="0"/>
              <a:t>/</a:t>
            </a:r>
            <a:r>
              <a:rPr lang="en-US" b="1" dirty="0" err="1" smtClean="0"/>
              <a:t>kerugian</a:t>
            </a:r>
            <a:r>
              <a:rPr lang="en-US" b="1" dirty="0" smtClean="0"/>
              <a:t> area lain </a:t>
            </a:r>
            <a:br>
              <a:rPr lang="en-US" dirty="0" smtClean="0"/>
            </a:br>
            <a:r>
              <a:rPr lang="en-US" dirty="0" err="1" smtClean="0"/>
              <a:t>dalam</a:t>
            </a:r>
            <a:r>
              <a:rPr lang="en-US" dirty="0" smtClean="0"/>
              <a:t> </a:t>
            </a:r>
            <a:r>
              <a:rPr lang="en-US" dirty="0" err="1" smtClean="0"/>
              <a:t>organisasi</a:t>
            </a:r>
            <a:r>
              <a:rPr lang="en-US" dirty="0" smtClean="0"/>
              <a:t> </a:t>
            </a:r>
            <a:r>
              <a:rPr lang="en-US" dirty="0" err="1" smtClean="0"/>
              <a:t>sehingga</a:t>
            </a:r>
            <a:r>
              <a:rPr lang="en-US" dirty="0" smtClean="0"/>
              <a:t> </a:t>
            </a:r>
            <a:br>
              <a:rPr lang="en-US" dirty="0" smtClean="0"/>
            </a:br>
            <a:r>
              <a:rPr lang="en-US" i="1" dirty="0" smtClean="0"/>
              <a:t>Net productivity </a:t>
            </a:r>
            <a:r>
              <a:rPr lang="en-US" dirty="0" smtClean="0"/>
              <a:t>–</a:t>
            </a:r>
            <a:r>
              <a:rPr lang="en-US" dirty="0" err="1" smtClean="0"/>
              <a:t>nya</a:t>
            </a:r>
            <a:r>
              <a:rPr lang="en-US" dirty="0" smtClean="0"/>
              <a:t> </a:t>
            </a:r>
            <a:r>
              <a:rPr lang="en-US" dirty="0" err="1" smtClean="0"/>
              <a:t>kecil</a:t>
            </a:r>
            <a:r>
              <a:rPr lang="en-US" dirty="0" smtClean="0"/>
              <a:t>.</a:t>
            </a:r>
            <a:endParaRPr lang="en-US" dirty="0" smtClean="0"/>
          </a:p>
          <a:p>
            <a:pPr marL="0" indent="0">
              <a:buNone/>
            </a:pPr>
            <a:r>
              <a:rPr lang="en-US" b="1" dirty="0" err="1" smtClean="0"/>
              <a:t>Contoh</a:t>
            </a:r>
            <a:r>
              <a:rPr lang="en-US" dirty="0" smtClean="0"/>
              <a:t>:</a:t>
            </a:r>
            <a:endParaRPr lang="en-US" dirty="0" smtClean="0"/>
          </a:p>
          <a:p>
            <a:pPr marL="0" indent="0">
              <a:buNone/>
            </a:pPr>
            <a:r>
              <a:rPr lang="en-US" dirty="0" err="1" smtClean="0"/>
              <a:t>Implementasi</a:t>
            </a:r>
            <a:r>
              <a:rPr lang="en-US" dirty="0" smtClean="0"/>
              <a:t> IT di </a:t>
            </a:r>
            <a:r>
              <a:rPr lang="en-US" dirty="0" err="1" smtClean="0"/>
              <a:t>divisi</a:t>
            </a:r>
            <a:r>
              <a:rPr lang="en-US" dirty="0" smtClean="0"/>
              <a:t> </a:t>
            </a:r>
            <a:r>
              <a:rPr lang="en-US" b="1" dirty="0" smtClean="0"/>
              <a:t>Marketing </a:t>
            </a:r>
            <a:r>
              <a:rPr lang="en-US" dirty="0" err="1" smtClean="0"/>
              <a:t>membuat</a:t>
            </a:r>
            <a:r>
              <a:rPr lang="en-US" dirty="0" smtClean="0"/>
              <a:t> </a:t>
            </a:r>
            <a:r>
              <a:rPr lang="en-US" b="1" dirty="0" err="1" smtClean="0"/>
              <a:t>Biaya</a:t>
            </a:r>
            <a:r>
              <a:rPr lang="en-US" b="1" dirty="0" smtClean="0"/>
              <a:t> Marketing </a:t>
            </a:r>
            <a:r>
              <a:rPr lang="en-US" b="1" dirty="0" err="1" smtClean="0"/>
              <a:t>lebih</a:t>
            </a:r>
            <a:r>
              <a:rPr lang="en-US" b="1" dirty="0" smtClean="0"/>
              <a:t> </a:t>
            </a:r>
            <a:r>
              <a:rPr lang="en-US" b="1" dirty="0" err="1" smtClean="0"/>
              <a:t>Rendah</a:t>
            </a:r>
            <a:r>
              <a:rPr lang="en-US" dirty="0" smtClean="0"/>
              <a:t> &amp; </a:t>
            </a:r>
            <a:r>
              <a:rPr lang="en-US" b="1" dirty="0" smtClean="0"/>
              <a:t>SDM </a:t>
            </a:r>
            <a:r>
              <a:rPr lang="en-US" b="1" dirty="0" err="1" smtClean="0"/>
              <a:t>lebih</a:t>
            </a:r>
            <a:r>
              <a:rPr lang="en-US" b="1" dirty="0" smtClean="0"/>
              <a:t> </a:t>
            </a:r>
            <a:r>
              <a:rPr lang="en-US" b="1" dirty="0" err="1" smtClean="0"/>
              <a:t>sedikit</a:t>
            </a:r>
            <a:r>
              <a:rPr lang="en-US" dirty="0" smtClean="0"/>
              <a:t> </a:t>
            </a:r>
            <a:r>
              <a:rPr lang="en-US" dirty="0" smtClean="0">
                <a:sym typeface="Wingdings" panose="05000000000000000000" pitchFamily="2" charset="2"/>
              </a:rPr>
              <a:t> </a:t>
            </a:r>
            <a:r>
              <a:rPr lang="en-US" b="1" dirty="0" err="1" smtClean="0">
                <a:sym typeface="Wingdings" panose="05000000000000000000" pitchFamily="2" charset="2"/>
              </a:rPr>
              <a:t>kelebihan</a:t>
            </a:r>
            <a:r>
              <a:rPr lang="en-US" b="1" dirty="0" smtClean="0">
                <a:sym typeface="Wingdings" panose="05000000000000000000" pitchFamily="2" charset="2"/>
              </a:rPr>
              <a:t> SDM </a:t>
            </a:r>
            <a:r>
              <a:rPr lang="en-US" b="1" dirty="0" err="1" smtClean="0">
                <a:sym typeface="Wingdings" panose="05000000000000000000" pitchFamily="2" charset="2"/>
              </a:rPr>
              <a:t>dipindah</a:t>
            </a:r>
            <a:r>
              <a:rPr lang="en-US" b="1" dirty="0" smtClean="0">
                <a:sym typeface="Wingdings" panose="05000000000000000000" pitchFamily="2" charset="2"/>
              </a:rPr>
              <a:t> </a:t>
            </a:r>
            <a:r>
              <a:rPr lang="en-US" b="1" dirty="0" err="1" smtClean="0">
                <a:sym typeface="Wingdings" panose="05000000000000000000" pitchFamily="2" charset="2"/>
              </a:rPr>
              <a:t>ke</a:t>
            </a:r>
            <a:r>
              <a:rPr lang="en-US" b="1" dirty="0" smtClean="0">
                <a:sym typeface="Wingdings" panose="05000000000000000000" pitchFamily="2" charset="2"/>
              </a:rPr>
              <a:t> </a:t>
            </a:r>
            <a:r>
              <a:rPr lang="en-US" b="1" dirty="0" err="1" smtClean="0">
                <a:sym typeface="Wingdings" panose="05000000000000000000" pitchFamily="2" charset="2"/>
              </a:rPr>
              <a:t>divisi</a:t>
            </a:r>
            <a:r>
              <a:rPr lang="en-US" b="1" dirty="0" smtClean="0">
                <a:sym typeface="Wingdings" panose="05000000000000000000" pitchFamily="2" charset="2"/>
              </a:rPr>
              <a:t> lain</a:t>
            </a:r>
            <a:r>
              <a:rPr lang="en-US" dirty="0" smtClean="0">
                <a:sym typeface="Wingdings" panose="05000000000000000000" pitchFamily="2" charset="2"/>
              </a:rPr>
              <a:t> </a:t>
            </a:r>
            <a:r>
              <a:rPr lang="en-US" dirty="0" err="1" smtClean="0">
                <a:sym typeface="Wingdings" panose="05000000000000000000" pitchFamily="2" charset="2"/>
              </a:rPr>
              <a:t>menyebabkan</a:t>
            </a:r>
            <a:r>
              <a:rPr lang="en-US" dirty="0" smtClean="0">
                <a:sym typeface="Wingdings" panose="05000000000000000000" pitchFamily="2" charset="2"/>
              </a:rPr>
              <a:t> </a:t>
            </a:r>
            <a:r>
              <a:rPr lang="en-US" dirty="0" err="1" smtClean="0">
                <a:sym typeface="Wingdings" panose="05000000000000000000" pitchFamily="2" charset="2"/>
              </a:rPr>
              <a:t>beban</a:t>
            </a:r>
            <a:r>
              <a:rPr lang="en-US" dirty="0" smtClean="0">
                <a:sym typeface="Wingdings" panose="05000000000000000000" pitchFamily="2" charset="2"/>
              </a:rPr>
              <a:t> </a:t>
            </a:r>
            <a:r>
              <a:rPr lang="en-US" i="1" dirty="0" smtClean="0">
                <a:sym typeface="Wingdings" panose="05000000000000000000" pitchFamily="2" charset="2"/>
              </a:rPr>
              <a:t>overhead </a:t>
            </a:r>
            <a:r>
              <a:rPr lang="en-US" dirty="0" smtClean="0">
                <a:sym typeface="Wingdings" panose="05000000000000000000" pitchFamily="2" charset="2"/>
              </a:rPr>
              <a:t> </a:t>
            </a:r>
            <a:r>
              <a:rPr lang="en-US" dirty="0" err="1" smtClean="0">
                <a:sym typeface="Wingdings" panose="05000000000000000000" pitchFamily="2" charset="2"/>
              </a:rPr>
              <a:t>diukur</a:t>
            </a:r>
            <a:r>
              <a:rPr lang="en-US" dirty="0" smtClean="0">
                <a:sym typeface="Wingdings" panose="05000000000000000000" pitchFamily="2" charset="2"/>
              </a:rPr>
              <a:t> </a:t>
            </a:r>
            <a:r>
              <a:rPr lang="en-US" b="1" dirty="0" smtClean="0">
                <a:sym typeface="Wingdings" panose="05000000000000000000" pitchFamily="2" charset="2"/>
              </a:rPr>
              <a:t>total </a:t>
            </a:r>
            <a:r>
              <a:rPr lang="en-US" b="1" dirty="0" err="1" smtClean="0">
                <a:sym typeface="Wingdings" panose="05000000000000000000" pitchFamily="2" charset="2"/>
              </a:rPr>
              <a:t>produktifitas</a:t>
            </a:r>
            <a:r>
              <a:rPr lang="en-US" b="1" dirty="0" smtClean="0">
                <a:sym typeface="Wingdings" panose="05000000000000000000" pitchFamily="2" charset="2"/>
              </a:rPr>
              <a:t> </a:t>
            </a:r>
            <a:r>
              <a:rPr lang="en-US" b="1" dirty="0" err="1" smtClean="0">
                <a:sym typeface="Wingdings" panose="05000000000000000000" pitchFamily="2" charset="2"/>
              </a:rPr>
              <a:t>perusahaan</a:t>
            </a:r>
            <a:r>
              <a:rPr lang="en-US" b="1" dirty="0" smtClean="0">
                <a:sym typeface="Wingdings" panose="05000000000000000000" pitchFamily="2" charset="2"/>
              </a:rPr>
              <a:t> </a:t>
            </a:r>
            <a:r>
              <a:rPr lang="en-US" b="1" dirty="0" err="1" smtClean="0">
                <a:sym typeface="Wingdings" panose="05000000000000000000" pitchFamily="2" charset="2"/>
              </a:rPr>
              <a:t>tidak</a:t>
            </a:r>
            <a:r>
              <a:rPr lang="en-US" b="1" dirty="0" smtClean="0">
                <a:sym typeface="Wingdings" panose="05000000000000000000" pitchFamily="2" charset="2"/>
              </a:rPr>
              <a:t> </a:t>
            </a:r>
            <a:r>
              <a:rPr lang="en-US" b="1" dirty="0" err="1" smtClean="0">
                <a:sym typeface="Wingdings" panose="05000000000000000000" pitchFamily="2" charset="2"/>
              </a:rPr>
              <a:t>berubah</a:t>
            </a:r>
            <a:r>
              <a:rPr lang="en-US" b="1" dirty="0" smtClean="0">
                <a:sym typeface="Wingdings" panose="05000000000000000000" pitchFamily="2" charset="2"/>
              </a:rPr>
              <a:t> </a:t>
            </a:r>
            <a:r>
              <a:rPr lang="en-US" b="1" dirty="0" err="1" smtClean="0">
                <a:sym typeface="Wingdings" panose="05000000000000000000" pitchFamily="2" charset="2"/>
              </a:rPr>
              <a:t>signifikan</a:t>
            </a:r>
            <a:endParaRPr lang="en-US" b="1" dirty="0" smtClean="0"/>
          </a:p>
          <a:p>
            <a:pPr>
              <a:buFont typeface="Arial" panose="020B0604020202020204" pitchFamily="34" charset="0"/>
              <a:buChar char="•"/>
            </a:pPr>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smtClean="0">
                <a:solidFill>
                  <a:schemeClr val="tx1"/>
                </a:solidFill>
                <a:cs typeface="+mj-lt"/>
              </a:rPr>
              <a:t>Time lags</a:t>
            </a:r>
            <a:endParaRPr lang="en-US" dirty="0" smtClean="0">
              <a:solidFill>
                <a:schemeClr val="tx1"/>
              </a:solidFill>
              <a:cs typeface="+mj-lt"/>
            </a:endParaRPr>
          </a:p>
        </p:txBody>
      </p:sp>
      <p:sp>
        <p:nvSpPr>
          <p:cNvPr id="3" name="Content Placeholder 2"/>
          <p:cNvSpPr>
            <a:spLocks noGrp="1"/>
          </p:cNvSpPr>
          <p:nvPr>
            <p:ph idx="1"/>
          </p:nvPr>
        </p:nvSpPr>
        <p:spPr>
          <a:xfrm>
            <a:off x="838200" y="1691005"/>
            <a:ext cx="8229600" cy="3950970"/>
          </a:xfrm>
        </p:spPr>
        <p:txBody>
          <a:bodyPr>
            <a:normAutofit/>
          </a:bodyPr>
          <a:lstStyle/>
          <a:p>
            <a:r>
              <a:rPr lang="en-US" sz="3200" dirty="0" smtClean="0"/>
              <a:t>Ada </a:t>
            </a:r>
            <a:r>
              <a:rPr lang="en-US" sz="3200" dirty="0" err="1" smtClean="0"/>
              <a:t>kalanya</a:t>
            </a:r>
            <a:r>
              <a:rPr lang="en-US" sz="3200" dirty="0" smtClean="0"/>
              <a:t> </a:t>
            </a:r>
            <a:r>
              <a:rPr lang="en-US" sz="3200" dirty="0" err="1" smtClean="0"/>
              <a:t>seluruh</a:t>
            </a:r>
            <a:r>
              <a:rPr lang="en-US" sz="3200" dirty="0" smtClean="0"/>
              <a:t> </a:t>
            </a:r>
            <a:r>
              <a:rPr lang="en-US" sz="3200" dirty="0" err="1" smtClean="0"/>
              <a:t>potensi</a:t>
            </a:r>
            <a:r>
              <a:rPr lang="en-US" sz="3200" dirty="0" smtClean="0"/>
              <a:t> </a:t>
            </a:r>
            <a:r>
              <a:rPr lang="en-US" sz="3200" dirty="0" err="1" smtClean="0"/>
              <a:t>manfaat</a:t>
            </a:r>
            <a:r>
              <a:rPr lang="en-US" sz="3200" dirty="0" smtClean="0"/>
              <a:t> </a:t>
            </a:r>
            <a:br>
              <a:rPr lang="en-US" sz="3200" dirty="0" smtClean="0"/>
            </a:br>
            <a:r>
              <a:rPr lang="en-US" sz="3200" dirty="0" err="1" smtClean="0"/>
              <a:t>investasi</a:t>
            </a:r>
            <a:r>
              <a:rPr lang="en-US" sz="3200" dirty="0" smtClean="0"/>
              <a:t> IT </a:t>
            </a:r>
            <a:r>
              <a:rPr lang="en-US" sz="3200" b="1" dirty="0" err="1" smtClean="0"/>
              <a:t>membutuhkan</a:t>
            </a:r>
            <a:r>
              <a:rPr lang="en-US" sz="3200" b="1" dirty="0" smtClean="0"/>
              <a:t> </a:t>
            </a:r>
            <a:r>
              <a:rPr lang="en-US" sz="3200" b="1" dirty="0" err="1" smtClean="0"/>
              <a:t>jangka</a:t>
            </a:r>
            <a:r>
              <a:rPr lang="en-US" sz="3200" b="1" dirty="0" smtClean="0"/>
              <a:t> </a:t>
            </a:r>
            <a:br>
              <a:rPr lang="en-US" sz="3200" b="1" dirty="0" smtClean="0"/>
            </a:br>
            <a:r>
              <a:rPr lang="en-US" sz="3200" b="1" dirty="0" err="1" smtClean="0"/>
              <a:t>waktu</a:t>
            </a:r>
            <a:r>
              <a:rPr lang="en-US" sz="3200" b="1" dirty="0" smtClean="0"/>
              <a:t> lama</a:t>
            </a:r>
            <a:r>
              <a:rPr lang="en-US" sz="3200" dirty="0" smtClean="0"/>
              <a:t> </a:t>
            </a:r>
            <a:r>
              <a:rPr lang="en-US" sz="3200" dirty="0" err="1" smtClean="0"/>
              <a:t>untuk</a:t>
            </a:r>
            <a:r>
              <a:rPr lang="en-US" sz="3200" dirty="0" smtClean="0"/>
              <a:t> </a:t>
            </a:r>
            <a:r>
              <a:rPr lang="en-US" sz="3200" dirty="0" err="1" smtClean="0"/>
              <a:t>dapat</a:t>
            </a:r>
            <a:r>
              <a:rPr lang="en-US" sz="3200" dirty="0" smtClean="0"/>
              <a:t> </a:t>
            </a:r>
            <a:r>
              <a:rPr lang="en-US" sz="3200" dirty="0" err="1" smtClean="0"/>
              <a:t>diukur</a:t>
            </a:r>
            <a:r>
              <a:rPr lang="en-US" sz="3200" dirty="0" smtClean="0"/>
              <a:t>/</a:t>
            </a:r>
            <a:br>
              <a:rPr lang="en-US" sz="3200" dirty="0" smtClean="0"/>
            </a:br>
            <a:r>
              <a:rPr lang="en-US" sz="3200" dirty="0" err="1" smtClean="0"/>
              <a:t>dirasakan</a:t>
            </a:r>
            <a:endParaRPr lang="en-US" sz="3200" dirty="0" smtClean="0"/>
          </a:p>
          <a:p>
            <a:pPr marL="0" indent="0">
              <a:buNone/>
            </a:pPr>
            <a:r>
              <a:rPr lang="en-US" sz="3200" b="1" dirty="0" err="1" smtClean="0"/>
              <a:t>Contoh</a:t>
            </a:r>
            <a:r>
              <a:rPr lang="en-US" sz="3200" b="1" dirty="0" smtClean="0"/>
              <a:t>:</a:t>
            </a:r>
            <a:endParaRPr lang="en-US" sz="3200" dirty="0" smtClean="0"/>
          </a:p>
          <a:p>
            <a:pPr marL="0" indent="0">
              <a:buNone/>
            </a:pPr>
            <a:r>
              <a:rPr lang="en-US" sz="3200" dirty="0" err="1" smtClean="0"/>
              <a:t>Untuk</a:t>
            </a:r>
            <a:r>
              <a:rPr lang="en-US" sz="3200" dirty="0" smtClean="0"/>
              <a:t> </a:t>
            </a:r>
            <a:r>
              <a:rPr lang="en-US" sz="3200" dirty="0" err="1" smtClean="0"/>
              <a:t>sistem</a:t>
            </a:r>
            <a:r>
              <a:rPr lang="en-US" sz="3200" dirty="0" smtClean="0"/>
              <a:t> IT yang </a:t>
            </a:r>
            <a:r>
              <a:rPr lang="en-US" sz="3200" i="1" dirty="0" smtClean="0"/>
              <a:t>voluntar</a:t>
            </a:r>
            <a:r>
              <a:rPr lang="en-US" sz="3200" dirty="0" smtClean="0"/>
              <a:t>y </a:t>
            </a:r>
            <a:r>
              <a:rPr lang="en-US" sz="3200" dirty="0" err="1" smtClean="0"/>
              <a:t>penggunaannya</a:t>
            </a:r>
            <a:r>
              <a:rPr lang="en-US" sz="3200" dirty="0" smtClean="0"/>
              <a:t> </a:t>
            </a:r>
            <a:r>
              <a:rPr lang="en-US" sz="3200" dirty="0" err="1" smtClean="0"/>
              <a:t>membutuhkan</a:t>
            </a:r>
            <a:r>
              <a:rPr lang="en-US" sz="3200" dirty="0" smtClean="0"/>
              <a:t> </a:t>
            </a:r>
            <a:r>
              <a:rPr lang="en-US" sz="3200" dirty="0" err="1" smtClean="0"/>
              <a:t>waktu</a:t>
            </a:r>
            <a:r>
              <a:rPr lang="en-US" sz="3200" dirty="0" smtClean="0"/>
              <a:t> </a:t>
            </a:r>
            <a:r>
              <a:rPr lang="en-US" sz="3200" dirty="0" err="1" smtClean="0"/>
              <a:t>untuk</a:t>
            </a:r>
            <a:r>
              <a:rPr lang="en-US" sz="3200" dirty="0" smtClean="0"/>
              <a:t> </a:t>
            </a:r>
            <a:r>
              <a:rPr lang="en-US" sz="3200" dirty="0" err="1" smtClean="0"/>
              <a:t>adopsinya</a:t>
            </a:r>
            <a:r>
              <a:rPr lang="en-US" sz="3200" dirty="0" smtClean="0"/>
              <a:t> di </a:t>
            </a:r>
            <a:r>
              <a:rPr lang="en-US" sz="3200" dirty="0" err="1" smtClean="0"/>
              <a:t>kalangan</a:t>
            </a:r>
            <a:r>
              <a:rPr lang="en-US" sz="3200" dirty="0" smtClean="0"/>
              <a:t> target </a:t>
            </a:r>
            <a:r>
              <a:rPr lang="en-US" sz="3200" dirty="0" err="1" smtClean="0"/>
              <a:t>pengguna</a:t>
            </a:r>
            <a:endParaRPr lang="en-US" sz="3200" dirty="0" smtClean="0"/>
          </a:p>
          <a:p>
            <a:pPr>
              <a:buFont typeface="Arial" panose="020B0604020202020204" pitchFamily="34" charset="0"/>
              <a:buChar char="•"/>
            </a:pPr>
            <a:endParaRPr lang="en-US" sz="3200" dirty="0" smtClean="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86800" y="228600"/>
            <a:ext cx="3505200" cy="349509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smtClean="0">
                <a:solidFill>
                  <a:schemeClr val="tx1"/>
                </a:solidFill>
                <a:cs typeface="+mj-lt"/>
              </a:rPr>
              <a:t>Mismanagement</a:t>
            </a:r>
            <a:endParaRPr lang="en-US" dirty="0" smtClean="0">
              <a:solidFill>
                <a:schemeClr val="tx1"/>
              </a:solidFill>
              <a:cs typeface="+mj-lt"/>
            </a:endParaRPr>
          </a:p>
        </p:txBody>
      </p:sp>
      <p:sp>
        <p:nvSpPr>
          <p:cNvPr id="3" name="Content Placeholder 2"/>
          <p:cNvSpPr>
            <a:spLocks noGrp="1"/>
          </p:cNvSpPr>
          <p:nvPr>
            <p:ph idx="1"/>
          </p:nvPr>
        </p:nvSpPr>
        <p:spPr>
          <a:xfrm>
            <a:off x="838200" y="1691005"/>
            <a:ext cx="10516235" cy="4054475"/>
          </a:xfrm>
        </p:spPr>
        <p:txBody>
          <a:bodyPr>
            <a:noAutofit/>
          </a:bodyPr>
          <a:lstStyle/>
          <a:p>
            <a:r>
              <a:rPr lang="en-US" sz="3200" b="1" dirty="0" err="1" smtClean="0"/>
              <a:t>Biaya</a:t>
            </a:r>
            <a:r>
              <a:rPr lang="en-US" sz="3200" b="1" dirty="0" smtClean="0"/>
              <a:t> IT &gt; </a:t>
            </a:r>
            <a:r>
              <a:rPr lang="en-US" sz="3200" b="1" dirty="0" err="1" smtClean="0"/>
              <a:t>Manfaat</a:t>
            </a:r>
            <a:endParaRPr lang="en-US" sz="3200" b="1" dirty="0" smtClean="0"/>
          </a:p>
          <a:p>
            <a:r>
              <a:rPr lang="en-US" sz="3200" dirty="0" smtClean="0"/>
              <a:t>Beberapa penyebabnya:</a:t>
            </a:r>
            <a:endParaRPr lang="en-US" sz="3200" dirty="0" smtClean="0"/>
          </a:p>
          <a:p>
            <a:pPr lvl="1">
              <a:buFontTx/>
              <a:buChar char="-"/>
            </a:pPr>
            <a:r>
              <a:rPr lang="en-US" sz="2740" b="1" dirty="0" err="1" smtClean="0"/>
              <a:t>Kesalahan</a:t>
            </a:r>
            <a:r>
              <a:rPr lang="en-US" sz="2740" b="1" dirty="0" smtClean="0"/>
              <a:t> </a:t>
            </a:r>
            <a:r>
              <a:rPr lang="en-US" sz="2740" b="1" dirty="0" err="1" smtClean="0"/>
              <a:t>analisis</a:t>
            </a:r>
            <a:r>
              <a:rPr lang="en-US" sz="2740" b="1" dirty="0" smtClean="0"/>
              <a:t> </a:t>
            </a:r>
            <a:r>
              <a:rPr lang="en-US" sz="2740" b="1" dirty="0" err="1" smtClean="0"/>
              <a:t>Investasi</a:t>
            </a:r>
            <a:r>
              <a:rPr lang="en-US" sz="2740" b="1" dirty="0" smtClean="0"/>
              <a:t> IT</a:t>
            </a:r>
            <a:endParaRPr lang="en-US" sz="2740" b="1" dirty="0" smtClean="0"/>
          </a:p>
          <a:p>
            <a:pPr lvl="1">
              <a:buFontTx/>
              <a:buChar char="-"/>
            </a:pPr>
            <a:r>
              <a:rPr lang="en-US" sz="2740" dirty="0" err="1" smtClean="0"/>
              <a:t>Kegagalan</a:t>
            </a:r>
            <a:r>
              <a:rPr lang="en-US" sz="2740" dirty="0" smtClean="0"/>
              <a:t> </a:t>
            </a:r>
            <a:r>
              <a:rPr lang="en-US" sz="2740" dirty="0" err="1" smtClean="0"/>
              <a:t>proyek</a:t>
            </a:r>
            <a:r>
              <a:rPr lang="en-US" sz="2740" dirty="0" smtClean="0"/>
              <a:t> IT </a:t>
            </a:r>
            <a:r>
              <a:rPr lang="en-US" sz="2740" dirty="0" err="1" smtClean="0"/>
              <a:t>karena</a:t>
            </a:r>
            <a:r>
              <a:rPr lang="en-US" sz="2740" dirty="0" smtClean="0"/>
              <a:t> </a:t>
            </a:r>
            <a:r>
              <a:rPr lang="en-US" sz="2740" b="1" dirty="0" smtClean="0"/>
              <a:t>mismanagement </a:t>
            </a:r>
            <a:r>
              <a:rPr lang="en-US" sz="2740" b="1" dirty="0" err="1" smtClean="0"/>
              <a:t>proyek</a:t>
            </a:r>
            <a:r>
              <a:rPr lang="en-US" sz="2740" b="1" dirty="0" smtClean="0"/>
              <a:t> </a:t>
            </a:r>
            <a:r>
              <a:rPr lang="en-US" sz="2740" dirty="0" smtClean="0"/>
              <a:t>(</a:t>
            </a:r>
            <a:r>
              <a:rPr lang="en-US" sz="2740" dirty="0" err="1" smtClean="0"/>
              <a:t>pembengkakan</a:t>
            </a:r>
            <a:r>
              <a:rPr lang="en-US" sz="2740" dirty="0" smtClean="0"/>
              <a:t> </a:t>
            </a:r>
            <a:r>
              <a:rPr lang="en-US" sz="2740" dirty="0" err="1" smtClean="0"/>
              <a:t>biaya</a:t>
            </a:r>
            <a:r>
              <a:rPr lang="en-US" sz="2740" dirty="0" smtClean="0"/>
              <a:t>, </a:t>
            </a:r>
            <a:r>
              <a:rPr lang="en-US" sz="2740" dirty="0" err="1" smtClean="0"/>
              <a:t>waktu</a:t>
            </a:r>
            <a:r>
              <a:rPr lang="en-US" sz="2740" dirty="0" smtClean="0"/>
              <a:t> </a:t>
            </a:r>
            <a:r>
              <a:rPr lang="en-US" sz="2740" dirty="0" err="1" smtClean="0"/>
              <a:t>proyek</a:t>
            </a:r>
            <a:r>
              <a:rPr lang="en-US" sz="2740" dirty="0" smtClean="0"/>
              <a:t> </a:t>
            </a:r>
            <a:r>
              <a:rPr lang="en-US" sz="2740" dirty="0" err="1" smtClean="0"/>
              <a:t>molor</a:t>
            </a:r>
            <a:r>
              <a:rPr lang="en-US" sz="2740" dirty="0" smtClean="0"/>
              <a:t>, …)</a:t>
            </a:r>
            <a:endParaRPr lang="en-US" sz="2740" b="1" dirty="0" smtClean="0"/>
          </a:p>
          <a:p>
            <a:pPr lvl="1">
              <a:buFontTx/>
              <a:buChar char="-"/>
            </a:pPr>
            <a:r>
              <a:rPr lang="en-US" sz="2740" b="1" dirty="0" err="1" smtClean="0"/>
              <a:t>Kesalahan</a:t>
            </a:r>
            <a:r>
              <a:rPr lang="en-US" sz="2740" b="1" dirty="0" smtClean="0"/>
              <a:t> </a:t>
            </a:r>
            <a:r>
              <a:rPr lang="en-US" sz="2740" b="1" dirty="0" err="1" smtClean="0"/>
              <a:t>manajemen</a:t>
            </a:r>
            <a:r>
              <a:rPr lang="en-US" sz="2740" b="1" dirty="0" smtClean="0"/>
              <a:t> IT </a:t>
            </a:r>
            <a:r>
              <a:rPr lang="en-US" sz="2740" b="1" dirty="0" err="1" smtClean="0"/>
              <a:t>dan</a:t>
            </a:r>
            <a:r>
              <a:rPr lang="en-US" sz="2740" b="1" dirty="0" smtClean="0"/>
              <a:t> </a:t>
            </a:r>
            <a:r>
              <a:rPr lang="en-US" sz="2740" b="1" dirty="0" err="1" smtClean="0"/>
              <a:t>informasi</a:t>
            </a:r>
            <a:r>
              <a:rPr lang="en-US" sz="2740" b="1" dirty="0" smtClean="0"/>
              <a:t> </a:t>
            </a:r>
            <a:r>
              <a:rPr lang="en-US" sz="2740" dirty="0" smtClean="0"/>
              <a:t>(software </a:t>
            </a:r>
            <a:r>
              <a:rPr lang="en-US" sz="2740" dirty="0" err="1" smtClean="0"/>
              <a:t>tidak</a:t>
            </a:r>
            <a:r>
              <a:rPr lang="en-US" sz="2740" dirty="0" smtClean="0"/>
              <a:t> </a:t>
            </a:r>
            <a:r>
              <a:rPr lang="en-US" sz="2740" dirty="0" err="1" smtClean="0"/>
              <a:t>kompatible</a:t>
            </a:r>
            <a:r>
              <a:rPr lang="en-US" sz="2740" dirty="0" smtClean="0"/>
              <a:t>, virus, human errors, …)</a:t>
            </a:r>
            <a:endParaRPr lang="en-US" sz="2740" b="1" dirty="0" smtClean="0"/>
          </a:p>
          <a:p>
            <a:pPr marL="0" indent="0">
              <a:buNone/>
            </a:pPr>
            <a:endParaRPr lang="en-US" sz="3200" dirty="0" smtClean="0"/>
          </a:p>
          <a:p>
            <a:pPr marL="0" indent="0">
              <a:buNone/>
            </a:pPr>
            <a:endParaRPr lang="en-US" sz="3200" dirty="0" smtClean="0"/>
          </a:p>
          <a:p>
            <a:pPr>
              <a:buFont typeface="Arial" panose="020B0604020202020204" pitchFamily="34" charset="0"/>
              <a:buChar char="•"/>
            </a:pPr>
            <a:endParaRPr lang="en-US" sz="3200" dirty="0" smtClean="0"/>
          </a:p>
        </p:txBody>
      </p:sp>
      <p:pic>
        <p:nvPicPr>
          <p:cNvPr id="5" name="Picture 4" descr="mismanagement"/>
          <p:cNvPicPr>
            <a:picLocks noChangeAspect="1"/>
          </p:cNvPicPr>
          <p:nvPr/>
        </p:nvPicPr>
        <p:blipFill>
          <a:blip r:embed="rId1"/>
          <a:stretch>
            <a:fillRect/>
          </a:stretch>
        </p:blipFill>
        <p:spPr>
          <a:xfrm>
            <a:off x="9394825" y="4779010"/>
            <a:ext cx="2466975" cy="18478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32560" y="2706370"/>
            <a:ext cx="9326880" cy="1445260"/>
          </a:xfrm>
          <a:prstGeom prst="rect">
            <a:avLst/>
          </a:prstGeom>
          <a:noFill/>
        </p:spPr>
        <p:txBody>
          <a:bodyPr wrap="square" rtlCol="0" anchor="t">
            <a:spAutoFit/>
          </a:bodyPr>
          <a:p>
            <a:pPr algn="ctr"/>
            <a:r>
              <a:rPr lang="en-US" sz="4400" dirty="0" err="1" smtClean="0">
                <a:solidFill>
                  <a:schemeClr val="tx1"/>
                </a:solidFill>
                <a:latin typeface="+mj-lt"/>
                <a:cs typeface="+mj-lt"/>
                <a:sym typeface="+mn-ea"/>
              </a:rPr>
              <a:t>Bagaimana</a:t>
            </a:r>
            <a:r>
              <a:rPr lang="en-US" sz="4400" dirty="0" smtClean="0">
                <a:solidFill>
                  <a:schemeClr val="tx1"/>
                </a:solidFill>
                <a:latin typeface="+mj-lt"/>
                <a:cs typeface="+mj-lt"/>
                <a:sym typeface="+mn-ea"/>
              </a:rPr>
              <a:t> Tata </a:t>
            </a:r>
            <a:r>
              <a:rPr lang="en-US" sz="4400" dirty="0" err="1" smtClean="0">
                <a:solidFill>
                  <a:schemeClr val="tx1"/>
                </a:solidFill>
                <a:latin typeface="+mj-lt"/>
                <a:cs typeface="+mj-lt"/>
                <a:sym typeface="+mn-ea"/>
              </a:rPr>
              <a:t>Kelola</a:t>
            </a:r>
            <a:r>
              <a:rPr lang="en-US" sz="4400" dirty="0" smtClean="0">
                <a:solidFill>
                  <a:schemeClr val="tx1"/>
                </a:solidFill>
                <a:latin typeface="+mj-lt"/>
                <a:cs typeface="+mj-lt"/>
                <a:sym typeface="+mn-ea"/>
              </a:rPr>
              <a:t> TI </a:t>
            </a:r>
            <a:r>
              <a:rPr lang="en-US" sz="4400" dirty="0" err="1" smtClean="0">
                <a:solidFill>
                  <a:schemeClr val="tx1"/>
                </a:solidFill>
                <a:latin typeface="+mj-lt"/>
                <a:cs typeface="+mj-lt"/>
                <a:sym typeface="+mn-ea"/>
              </a:rPr>
              <a:t>fokus</a:t>
            </a:r>
            <a:r>
              <a:rPr lang="en-US" sz="4400" dirty="0" smtClean="0">
                <a:solidFill>
                  <a:schemeClr val="tx1"/>
                </a:solidFill>
                <a:latin typeface="+mj-lt"/>
                <a:cs typeface="+mj-lt"/>
                <a:sym typeface="+mn-ea"/>
              </a:rPr>
              <a:t> </a:t>
            </a:r>
            <a:r>
              <a:rPr lang="en-US" sz="4400" dirty="0" err="1" smtClean="0">
                <a:solidFill>
                  <a:schemeClr val="tx1"/>
                </a:solidFill>
                <a:latin typeface="+mj-lt"/>
                <a:cs typeface="+mj-lt"/>
                <a:sym typeface="+mn-ea"/>
              </a:rPr>
              <a:t>pada</a:t>
            </a:r>
            <a:r>
              <a:rPr lang="en-US" sz="4400" dirty="0" smtClean="0">
                <a:solidFill>
                  <a:schemeClr val="tx1"/>
                </a:solidFill>
                <a:latin typeface="+mj-lt"/>
                <a:cs typeface="+mj-lt"/>
                <a:sym typeface="+mn-ea"/>
              </a:rPr>
              <a:t> </a:t>
            </a:r>
            <a:r>
              <a:rPr lang="en-US" sz="4400" b="1" dirty="0" err="1" smtClean="0">
                <a:solidFill>
                  <a:srgbClr val="FF0000"/>
                </a:solidFill>
                <a:latin typeface="+mj-lt"/>
                <a:cs typeface="+mj-lt"/>
                <a:sym typeface="+mn-ea"/>
              </a:rPr>
              <a:t>Layanan</a:t>
            </a:r>
            <a:r>
              <a:rPr lang="en-US" sz="4400" b="1" dirty="0" smtClean="0">
                <a:solidFill>
                  <a:srgbClr val="FF0000"/>
                </a:solidFill>
                <a:latin typeface="+mj-lt"/>
                <a:cs typeface="+mj-lt"/>
                <a:sym typeface="+mn-ea"/>
              </a:rPr>
              <a:t> TI</a:t>
            </a:r>
            <a:r>
              <a:rPr lang="en-US" sz="4400" dirty="0" smtClean="0">
                <a:solidFill>
                  <a:schemeClr val="tx1"/>
                </a:solidFill>
                <a:latin typeface="+mj-lt"/>
                <a:cs typeface="+mj-lt"/>
                <a:sym typeface="+mn-ea"/>
              </a:rPr>
              <a:t> ? </a:t>
            </a:r>
            <a:endParaRPr lang="en-US" sz="4400" dirty="0" smtClean="0">
              <a:solidFill>
                <a:schemeClr val="tx1"/>
              </a:solidFill>
              <a:latin typeface="+mj-lt"/>
              <a:cs typeface="+mj-lt"/>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err="1" smtClean="0"/>
              <a:t>Manajemen</a:t>
            </a:r>
            <a:r>
              <a:rPr lang="en-US" dirty="0" smtClean="0"/>
              <a:t> </a:t>
            </a:r>
            <a:r>
              <a:rPr lang="en-US" dirty="0" err="1" smtClean="0"/>
              <a:t>Layanan</a:t>
            </a:r>
            <a:r>
              <a:rPr lang="en-US" dirty="0" smtClean="0"/>
              <a:t> IT yang </a:t>
            </a:r>
            <a:r>
              <a:rPr lang="en-US" dirty="0" err="1" smtClean="0"/>
              <a:t>Berhasil</a:t>
            </a:r>
            <a:r>
              <a:rPr lang="en-US" dirty="0" smtClean="0"/>
              <a:t> </a:t>
            </a:r>
            <a:r>
              <a:rPr lang="en-US" dirty="0" err="1" smtClean="0"/>
              <a:t>menurut</a:t>
            </a:r>
            <a:r>
              <a:rPr lang="en-US" dirty="0" smtClean="0"/>
              <a:t> ITIL</a:t>
            </a:r>
            <a:endParaRPr lang="en-US" dirty="0" smtClean="0"/>
          </a:p>
        </p:txBody>
      </p:sp>
      <p:sp>
        <p:nvSpPr>
          <p:cNvPr id="5" name="TextBox 4"/>
          <p:cNvSpPr txBox="1"/>
          <p:nvPr/>
        </p:nvSpPr>
        <p:spPr>
          <a:xfrm>
            <a:off x="838200" y="1691005"/>
            <a:ext cx="10180320" cy="4051300"/>
          </a:xfrm>
          <a:prstGeom prst="rect">
            <a:avLst/>
          </a:prstGeom>
          <a:noFill/>
        </p:spPr>
        <p:txBody>
          <a:bodyPr wrap="none" rtlCol="0">
            <a:spAutoFit/>
          </a:bodyPr>
          <a:lstStyle/>
          <a:p>
            <a:pPr fontAlgn="base">
              <a:lnSpc>
                <a:spcPct val="115000"/>
              </a:lnSpc>
              <a:spcBef>
                <a:spcPts val="0"/>
              </a:spcBef>
              <a:spcAft>
                <a:spcPts val="0"/>
              </a:spcAft>
            </a:pPr>
            <a:r>
              <a:rPr lang="en-US" sz="2800" dirty="0" err="1" smtClean="0">
                <a:solidFill>
                  <a:prstClr val="black"/>
                </a:solidFill>
                <a:latin typeface="Candara" pitchFamily="34" charset="0"/>
                <a:cs typeface="Arial" panose="020B0604020202020204" pitchFamily="34" charset="0"/>
              </a:rPr>
              <a:t>Menurut</a:t>
            </a:r>
            <a:r>
              <a:rPr lang="en-US" sz="2800" dirty="0" smtClean="0">
                <a:solidFill>
                  <a:prstClr val="black"/>
                </a:solidFill>
                <a:latin typeface="Candara" pitchFamily="34" charset="0"/>
                <a:cs typeface="Arial" panose="020B0604020202020204" pitchFamily="34" charset="0"/>
              </a:rPr>
              <a:t> ITIL, </a:t>
            </a:r>
            <a:r>
              <a:rPr lang="en-US" sz="2800" dirty="0" err="1" smtClean="0">
                <a:solidFill>
                  <a:prstClr val="black"/>
                </a:solidFill>
                <a:latin typeface="Candara" pitchFamily="34" charset="0"/>
                <a:cs typeface="Arial" panose="020B0604020202020204" pitchFamily="34" charset="0"/>
              </a:rPr>
              <a:t>layanan</a:t>
            </a:r>
            <a:r>
              <a:rPr lang="en-US" sz="2800" dirty="0" smtClean="0">
                <a:solidFill>
                  <a:prstClr val="black"/>
                </a:solidFill>
                <a:latin typeface="Candara" pitchFamily="34" charset="0"/>
                <a:cs typeface="Arial" panose="020B0604020202020204" pitchFamily="34" charset="0"/>
              </a:rPr>
              <a:t> IT yang </a:t>
            </a:r>
            <a:r>
              <a:rPr lang="en-US" sz="2800" dirty="0" err="1" smtClean="0">
                <a:solidFill>
                  <a:prstClr val="black"/>
                </a:solidFill>
                <a:latin typeface="Candara" pitchFamily="34" charset="0"/>
                <a:cs typeface="Arial" panose="020B0604020202020204" pitchFamily="34" charset="0"/>
              </a:rPr>
              <a:t>baik</a:t>
            </a:r>
            <a:r>
              <a:rPr lang="en-US" sz="2800" dirty="0" smtClean="0">
                <a:solidFill>
                  <a:prstClr val="black"/>
                </a:solidFill>
                <a:latin typeface="Candara" pitchFamily="34" charset="0"/>
                <a:cs typeface="Arial" panose="020B0604020202020204" pitchFamily="34" charset="0"/>
              </a:rPr>
              <a:t>/</a:t>
            </a:r>
            <a:r>
              <a:rPr lang="en-US" sz="2800" dirty="0" err="1" smtClean="0">
                <a:solidFill>
                  <a:prstClr val="black"/>
                </a:solidFill>
                <a:latin typeface="Candara" pitchFamily="34" charset="0"/>
                <a:cs typeface="Arial" panose="020B0604020202020204" pitchFamily="34" charset="0"/>
              </a:rPr>
              <a:t>berhasil</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harus</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melalui</a:t>
            </a:r>
            <a:r>
              <a:rPr lang="en-US" sz="2800" dirty="0" smtClean="0">
                <a:solidFill>
                  <a:prstClr val="black"/>
                </a:solidFill>
                <a:latin typeface="Candara" pitchFamily="34" charset="0"/>
                <a:cs typeface="Arial" panose="020B0604020202020204" pitchFamily="34" charset="0"/>
              </a:rPr>
              <a:t> </a:t>
            </a:r>
            <a:endParaRPr lang="en-US" sz="2800" dirty="0" smtClean="0">
              <a:solidFill>
                <a:prstClr val="black"/>
              </a:solidFill>
              <a:latin typeface="Candara" pitchFamily="34" charset="0"/>
              <a:cs typeface="Arial" panose="020B0604020202020204" pitchFamily="34" charset="0"/>
            </a:endParaRPr>
          </a:p>
          <a:p>
            <a:pPr fontAlgn="base">
              <a:lnSpc>
                <a:spcPct val="115000"/>
              </a:lnSpc>
              <a:spcBef>
                <a:spcPts val="0"/>
              </a:spcBef>
              <a:spcAft>
                <a:spcPts val="0"/>
              </a:spcAft>
            </a:pPr>
            <a:r>
              <a:rPr lang="en-US" sz="2800" b="1" dirty="0" smtClean="0">
                <a:solidFill>
                  <a:prstClr val="black"/>
                </a:solidFill>
                <a:latin typeface="Candara" pitchFamily="34" charset="0"/>
                <a:cs typeface="Arial" panose="020B0604020202020204" pitchFamily="34" charset="0"/>
              </a:rPr>
              <a:t>5 </a:t>
            </a:r>
            <a:r>
              <a:rPr lang="en-US" sz="2800" b="1" dirty="0" err="1" smtClean="0">
                <a:solidFill>
                  <a:prstClr val="black"/>
                </a:solidFill>
                <a:latin typeface="Candara" pitchFamily="34" charset="0"/>
                <a:cs typeface="Arial" panose="020B0604020202020204" pitchFamily="34" charset="0"/>
              </a:rPr>
              <a:t>tahapan</a:t>
            </a:r>
            <a:r>
              <a:rPr lang="en-US" sz="2800" b="1" dirty="0" smtClean="0">
                <a:solidFill>
                  <a:prstClr val="black"/>
                </a:solidFill>
                <a:latin typeface="Candara" pitchFamily="34" charset="0"/>
                <a:cs typeface="Arial" panose="020B0604020202020204" pitchFamily="34" charset="0"/>
              </a:rPr>
              <a:t> </a:t>
            </a:r>
            <a:r>
              <a:rPr lang="en-US" sz="2800" dirty="0" smtClean="0">
                <a:solidFill>
                  <a:prstClr val="black"/>
                </a:solidFill>
                <a:latin typeface="Candara" pitchFamily="34" charset="0"/>
                <a:cs typeface="Arial" panose="020B0604020202020204" pitchFamily="34" charset="0"/>
              </a:rPr>
              <a:t>yang </a:t>
            </a:r>
            <a:r>
              <a:rPr lang="en-US" sz="2800" dirty="0" err="1" smtClean="0">
                <a:solidFill>
                  <a:prstClr val="black"/>
                </a:solidFill>
                <a:latin typeface="Candara" pitchFamily="34" charset="0"/>
                <a:cs typeface="Arial" panose="020B0604020202020204" pitchFamily="34" charset="0"/>
              </a:rPr>
              <a:t>terus</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bergulir</a:t>
            </a:r>
            <a:r>
              <a:rPr lang="en-US" sz="2800" dirty="0">
                <a:solidFill>
                  <a:prstClr val="black"/>
                </a:solidFill>
                <a:latin typeface="Candara" pitchFamily="34" charset="0"/>
                <a:cs typeface="Arial" panose="020B0604020202020204" pitchFamily="34" charset="0"/>
              </a:rPr>
              <a:t> </a:t>
            </a:r>
            <a:r>
              <a:rPr lang="en-US" sz="2800" dirty="0" err="1">
                <a:solidFill>
                  <a:prstClr val="black"/>
                </a:solidFill>
                <a:latin typeface="Candara" pitchFamily="34" charset="0"/>
                <a:cs typeface="Arial" panose="020B0604020202020204" pitchFamily="34" charset="0"/>
              </a:rPr>
              <a:t>d</a:t>
            </a:r>
            <a:r>
              <a:rPr lang="en-US" sz="2800" dirty="0" err="1" smtClean="0">
                <a:solidFill>
                  <a:prstClr val="black"/>
                </a:solidFill>
                <a:latin typeface="Candara" pitchFamily="34" charset="0"/>
                <a:cs typeface="Arial" panose="020B0604020202020204" pitchFamily="34" charset="0"/>
              </a:rPr>
              <a:t>ilakukan</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terus-menerus</a:t>
            </a:r>
            <a:r>
              <a:rPr lang="en-US" sz="2800" dirty="0" smtClean="0">
                <a:solidFill>
                  <a:prstClr val="black"/>
                </a:solidFill>
                <a:latin typeface="Candara" pitchFamily="34" charset="0"/>
                <a:cs typeface="Arial" panose="020B0604020202020204" pitchFamily="34" charset="0"/>
              </a:rPr>
              <a:t>:</a:t>
            </a:r>
            <a:endParaRPr lang="en-US" sz="2800" dirty="0" smtClean="0">
              <a:solidFill>
                <a:prstClr val="black"/>
              </a:solidFill>
              <a:latin typeface="Candara" pitchFamily="34" charset="0"/>
              <a:cs typeface="Arial" panose="020B0604020202020204" pitchFamily="34" charset="0"/>
            </a:endParaRPr>
          </a:p>
          <a:p>
            <a:pPr marL="285750" indent="-285750" fontAlgn="base">
              <a:lnSpc>
                <a:spcPct val="115000"/>
              </a:lnSpc>
              <a:spcBef>
                <a:spcPts val="0"/>
              </a:spcBef>
              <a:spcAft>
                <a:spcPts val="0"/>
              </a:spcAft>
              <a:buFont typeface="Arial" panose="020B0604020202020204" pitchFamily="34" charset="0"/>
              <a:buChar char="•"/>
            </a:pPr>
            <a:r>
              <a:rPr lang="en-US" sz="2800" b="1" i="1" dirty="0" smtClean="0">
                <a:solidFill>
                  <a:prstClr val="black"/>
                </a:solidFill>
                <a:latin typeface="Candara" pitchFamily="34" charset="0"/>
                <a:cs typeface="Arial" panose="020B0604020202020204" pitchFamily="34" charset="0"/>
              </a:rPr>
              <a:t>Service Strategy </a:t>
            </a:r>
            <a:r>
              <a:rPr lang="en-US" sz="2800" dirty="0" smtClean="0">
                <a:solidFill>
                  <a:prstClr val="black"/>
                </a:solidFill>
                <a:latin typeface="Candara" pitchFamily="34" charset="0"/>
                <a:cs typeface="Arial" panose="020B0604020202020204" pitchFamily="34" charset="0"/>
              </a:rPr>
              <a:t>(</a:t>
            </a:r>
            <a:r>
              <a:rPr lang="en-US" sz="2800" dirty="0" err="1" smtClean="0">
                <a:solidFill>
                  <a:prstClr val="black"/>
                </a:solidFill>
                <a:latin typeface="Candara" pitchFamily="34" charset="0"/>
                <a:cs typeface="Arial" panose="020B0604020202020204" pitchFamily="34" charset="0"/>
              </a:rPr>
              <a:t>strategi</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layanan</a:t>
            </a:r>
            <a:r>
              <a:rPr lang="en-US" sz="2800" dirty="0" smtClean="0">
                <a:solidFill>
                  <a:prstClr val="black"/>
                </a:solidFill>
                <a:latin typeface="Candara" pitchFamily="34" charset="0"/>
                <a:cs typeface="Arial" panose="020B0604020202020204" pitchFamily="34" charset="0"/>
              </a:rPr>
              <a:t>)</a:t>
            </a:r>
            <a:endParaRPr lang="en-US" sz="2800" dirty="0" smtClean="0">
              <a:solidFill>
                <a:prstClr val="black"/>
              </a:solidFill>
              <a:latin typeface="Candara" pitchFamily="34" charset="0"/>
              <a:cs typeface="Arial" panose="020B0604020202020204" pitchFamily="34" charset="0"/>
            </a:endParaRPr>
          </a:p>
          <a:p>
            <a:pPr marL="285750" indent="-285750" fontAlgn="base">
              <a:lnSpc>
                <a:spcPct val="115000"/>
              </a:lnSpc>
              <a:spcBef>
                <a:spcPts val="0"/>
              </a:spcBef>
              <a:spcAft>
                <a:spcPts val="0"/>
              </a:spcAft>
              <a:buFont typeface="Arial" panose="020B0604020202020204" pitchFamily="34" charset="0"/>
              <a:buChar char="•"/>
            </a:pPr>
            <a:r>
              <a:rPr lang="en-US" sz="2800" b="1" i="1" dirty="0" smtClean="0">
                <a:solidFill>
                  <a:prstClr val="black"/>
                </a:solidFill>
                <a:latin typeface="Candara" pitchFamily="34" charset="0"/>
                <a:cs typeface="Arial" panose="020B0604020202020204" pitchFamily="34" charset="0"/>
              </a:rPr>
              <a:t>Service Design </a:t>
            </a:r>
            <a:r>
              <a:rPr lang="en-US" sz="2800" dirty="0" smtClean="0">
                <a:solidFill>
                  <a:prstClr val="black"/>
                </a:solidFill>
                <a:latin typeface="Candara" pitchFamily="34" charset="0"/>
                <a:cs typeface="Arial" panose="020B0604020202020204" pitchFamily="34" charset="0"/>
              </a:rPr>
              <a:t>(</a:t>
            </a:r>
            <a:r>
              <a:rPr lang="en-US" sz="2800" dirty="0" err="1" smtClean="0">
                <a:solidFill>
                  <a:prstClr val="black"/>
                </a:solidFill>
                <a:latin typeface="Candara" pitchFamily="34" charset="0"/>
                <a:cs typeface="Arial" panose="020B0604020202020204" pitchFamily="34" charset="0"/>
              </a:rPr>
              <a:t>desain</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layanan</a:t>
            </a:r>
            <a:r>
              <a:rPr lang="en-US" sz="2800" dirty="0" smtClean="0">
                <a:solidFill>
                  <a:prstClr val="black"/>
                </a:solidFill>
                <a:latin typeface="Candara" pitchFamily="34" charset="0"/>
                <a:cs typeface="Arial" panose="020B0604020202020204" pitchFamily="34" charset="0"/>
              </a:rPr>
              <a:t>)</a:t>
            </a:r>
            <a:endParaRPr lang="en-US" sz="2800" dirty="0" smtClean="0">
              <a:solidFill>
                <a:prstClr val="black"/>
              </a:solidFill>
              <a:latin typeface="Candara" pitchFamily="34" charset="0"/>
              <a:cs typeface="Arial" panose="020B0604020202020204" pitchFamily="34" charset="0"/>
            </a:endParaRPr>
          </a:p>
          <a:p>
            <a:pPr marL="285750" indent="-285750" fontAlgn="base">
              <a:lnSpc>
                <a:spcPct val="115000"/>
              </a:lnSpc>
              <a:spcBef>
                <a:spcPts val="0"/>
              </a:spcBef>
              <a:spcAft>
                <a:spcPts val="0"/>
              </a:spcAft>
              <a:buFont typeface="Arial" panose="020B0604020202020204" pitchFamily="34" charset="0"/>
              <a:buChar char="•"/>
            </a:pPr>
            <a:r>
              <a:rPr lang="en-US" sz="2800" b="1" i="1" dirty="0" smtClean="0">
                <a:solidFill>
                  <a:prstClr val="black"/>
                </a:solidFill>
                <a:latin typeface="Candara" pitchFamily="34" charset="0"/>
                <a:cs typeface="Arial" panose="020B0604020202020204" pitchFamily="34" charset="0"/>
              </a:rPr>
              <a:t>Service Transition </a:t>
            </a:r>
            <a:r>
              <a:rPr lang="en-US" sz="2800" dirty="0" smtClean="0">
                <a:solidFill>
                  <a:prstClr val="black"/>
                </a:solidFill>
                <a:latin typeface="Candara" pitchFamily="34" charset="0"/>
                <a:cs typeface="Arial" panose="020B0604020202020204" pitchFamily="34" charset="0"/>
              </a:rPr>
              <a:t>(</a:t>
            </a:r>
            <a:r>
              <a:rPr lang="en-US" sz="2800" dirty="0" err="1" smtClean="0">
                <a:solidFill>
                  <a:prstClr val="black"/>
                </a:solidFill>
                <a:latin typeface="Candara" pitchFamily="34" charset="0"/>
                <a:cs typeface="Arial" panose="020B0604020202020204" pitchFamily="34" charset="0"/>
              </a:rPr>
              <a:t>transisi</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layanan</a:t>
            </a:r>
            <a:r>
              <a:rPr lang="en-US" sz="2800" dirty="0" smtClean="0">
                <a:solidFill>
                  <a:prstClr val="black"/>
                </a:solidFill>
                <a:latin typeface="Candara" pitchFamily="34" charset="0"/>
                <a:cs typeface="Arial" panose="020B0604020202020204" pitchFamily="34" charset="0"/>
              </a:rPr>
              <a:t>)</a:t>
            </a:r>
            <a:endParaRPr lang="en-US" sz="2800" dirty="0" smtClean="0">
              <a:solidFill>
                <a:prstClr val="black"/>
              </a:solidFill>
              <a:latin typeface="Candara" pitchFamily="34" charset="0"/>
              <a:cs typeface="Arial" panose="020B0604020202020204" pitchFamily="34" charset="0"/>
            </a:endParaRPr>
          </a:p>
          <a:p>
            <a:pPr marL="285750" indent="-285750" fontAlgn="base">
              <a:lnSpc>
                <a:spcPct val="115000"/>
              </a:lnSpc>
              <a:spcBef>
                <a:spcPts val="0"/>
              </a:spcBef>
              <a:spcAft>
                <a:spcPts val="0"/>
              </a:spcAft>
              <a:buFont typeface="Arial" panose="020B0604020202020204" pitchFamily="34" charset="0"/>
              <a:buChar char="•"/>
            </a:pPr>
            <a:r>
              <a:rPr lang="en-US" sz="2800" b="1" i="1" dirty="0" smtClean="0">
                <a:solidFill>
                  <a:prstClr val="black"/>
                </a:solidFill>
                <a:latin typeface="Candara" pitchFamily="34" charset="0"/>
                <a:cs typeface="Arial" panose="020B0604020202020204" pitchFamily="34" charset="0"/>
              </a:rPr>
              <a:t>Service Operation </a:t>
            </a:r>
            <a:r>
              <a:rPr lang="en-US" sz="2800" dirty="0" smtClean="0">
                <a:solidFill>
                  <a:prstClr val="black"/>
                </a:solidFill>
                <a:latin typeface="Candara" pitchFamily="34" charset="0"/>
                <a:cs typeface="Arial" panose="020B0604020202020204" pitchFamily="34" charset="0"/>
              </a:rPr>
              <a:t>(</a:t>
            </a:r>
            <a:r>
              <a:rPr lang="en-US" sz="2800" dirty="0" err="1" smtClean="0">
                <a:solidFill>
                  <a:prstClr val="black"/>
                </a:solidFill>
                <a:latin typeface="Candara" pitchFamily="34" charset="0"/>
                <a:cs typeface="Arial" panose="020B0604020202020204" pitchFamily="34" charset="0"/>
              </a:rPr>
              <a:t>operasional</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layanan</a:t>
            </a:r>
            <a:r>
              <a:rPr lang="en-US" sz="2800" dirty="0" smtClean="0">
                <a:solidFill>
                  <a:prstClr val="black"/>
                </a:solidFill>
                <a:latin typeface="Candara" pitchFamily="34" charset="0"/>
                <a:cs typeface="Arial" panose="020B0604020202020204" pitchFamily="34" charset="0"/>
              </a:rPr>
              <a:t>)</a:t>
            </a:r>
            <a:endParaRPr lang="en-US" sz="2800" dirty="0" smtClean="0">
              <a:solidFill>
                <a:prstClr val="black"/>
              </a:solidFill>
              <a:latin typeface="Candara" pitchFamily="34" charset="0"/>
              <a:cs typeface="Arial" panose="020B0604020202020204" pitchFamily="34" charset="0"/>
            </a:endParaRPr>
          </a:p>
          <a:p>
            <a:pPr marL="285750" indent="-285750" fontAlgn="base">
              <a:lnSpc>
                <a:spcPct val="115000"/>
              </a:lnSpc>
              <a:spcBef>
                <a:spcPts val="0"/>
              </a:spcBef>
              <a:spcAft>
                <a:spcPts val="0"/>
              </a:spcAft>
              <a:buFont typeface="Arial" panose="020B0604020202020204" pitchFamily="34" charset="0"/>
              <a:buChar char="•"/>
            </a:pPr>
            <a:r>
              <a:rPr lang="en-US" sz="2800" b="1" i="1" dirty="0" smtClean="0">
                <a:solidFill>
                  <a:prstClr val="black"/>
                </a:solidFill>
                <a:latin typeface="Candara" pitchFamily="34" charset="0"/>
                <a:cs typeface="Arial" panose="020B0604020202020204" pitchFamily="34" charset="0"/>
              </a:rPr>
              <a:t>Continual Service Improvement </a:t>
            </a:r>
            <a:endParaRPr lang="en-US" sz="2800" b="1" i="1" dirty="0" smtClean="0">
              <a:solidFill>
                <a:prstClr val="black"/>
              </a:solidFill>
              <a:latin typeface="Candara" pitchFamily="34" charset="0"/>
              <a:cs typeface="Arial" panose="020B0604020202020204" pitchFamily="34" charset="0"/>
            </a:endParaRPr>
          </a:p>
          <a:p>
            <a:pPr fontAlgn="base">
              <a:lnSpc>
                <a:spcPct val="115000"/>
              </a:lnSpc>
              <a:spcBef>
                <a:spcPts val="0"/>
              </a:spcBef>
              <a:spcAft>
                <a:spcPts val="0"/>
              </a:spcAft>
            </a:pPr>
            <a:r>
              <a:rPr lang="en-US" sz="2800" dirty="0">
                <a:solidFill>
                  <a:prstClr val="black"/>
                </a:solidFill>
                <a:latin typeface="Candara" pitchFamily="34" charset="0"/>
                <a:cs typeface="Arial" panose="020B0604020202020204" pitchFamily="34" charset="0"/>
              </a:rPr>
              <a:t> </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peningkatan</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layanan</a:t>
            </a:r>
            <a:r>
              <a:rPr lang="en-US" sz="2800" dirty="0" smtClean="0">
                <a:solidFill>
                  <a:prstClr val="black"/>
                </a:solidFill>
                <a:latin typeface="Candara" pitchFamily="34" charset="0"/>
                <a:cs typeface="Arial" panose="020B0604020202020204" pitchFamily="34" charset="0"/>
              </a:rPr>
              <a:t> </a:t>
            </a:r>
            <a:r>
              <a:rPr lang="en-US" sz="2800" dirty="0" err="1" smtClean="0">
                <a:solidFill>
                  <a:prstClr val="black"/>
                </a:solidFill>
                <a:latin typeface="Candara" pitchFamily="34" charset="0"/>
                <a:cs typeface="Arial" panose="020B0604020202020204" pitchFamily="34" charset="0"/>
              </a:rPr>
              <a:t>berkelanjutan</a:t>
            </a:r>
            <a:r>
              <a:rPr lang="en-US" sz="2800" dirty="0" smtClean="0">
                <a:solidFill>
                  <a:prstClr val="black"/>
                </a:solidFill>
                <a:latin typeface="Candara" pitchFamily="34" charset="0"/>
                <a:cs typeface="Arial" panose="020B0604020202020204" pitchFamily="34" charset="0"/>
              </a:rPr>
              <a:t>)</a:t>
            </a:r>
            <a:endParaRPr lang="en-US" sz="2800" dirty="0" smtClean="0">
              <a:solidFill>
                <a:prstClr val="black"/>
              </a:solidFill>
              <a:latin typeface="Candara" pitchFamily="34" charset="0"/>
              <a:cs typeface="Arial" panose="020B0604020202020204" pitchFamily="34" charset="0"/>
            </a:endParaRPr>
          </a:p>
        </p:txBody>
      </p:sp>
      <p:pic>
        <p:nvPicPr>
          <p:cNvPr id="8" name="Picture 7" descr="itil"/>
          <p:cNvPicPr>
            <a:picLocks noChangeAspect="1"/>
          </p:cNvPicPr>
          <p:nvPr/>
        </p:nvPicPr>
        <p:blipFill>
          <a:blip r:embed="rId1"/>
          <a:stretch>
            <a:fillRect/>
          </a:stretch>
        </p:blipFill>
        <p:spPr>
          <a:xfrm>
            <a:off x="8884920" y="3209925"/>
            <a:ext cx="2952115" cy="296608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ervice-process-lifecycle"/>
          <p:cNvPicPr>
            <a:picLocks noChangeAspect="1"/>
          </p:cNvPicPr>
          <p:nvPr/>
        </p:nvPicPr>
        <p:blipFill>
          <a:blip r:embed="rId1"/>
          <a:stretch>
            <a:fillRect/>
          </a:stretch>
        </p:blipFill>
        <p:spPr>
          <a:xfrm>
            <a:off x="1189990" y="683260"/>
            <a:ext cx="9484995" cy="5308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id-ID" sz="8000" b="1" u="sng" dirty="0"/>
              <a:t>SEKIAN</a:t>
            </a:r>
            <a:endParaRPr lang="en-ID" sz="8000" b="1" u="sng" dirty="0"/>
          </a:p>
        </p:txBody>
      </p:sp>
      <p:sp>
        <p:nvSpPr>
          <p:cNvPr id="3" name="Subtitle 2"/>
          <p:cNvSpPr>
            <a:spLocks noGrp="1"/>
          </p:cNvSpPr>
          <p:nvPr>
            <p:ph type="subTitle" idx="1"/>
          </p:nvPr>
        </p:nvSpPr>
        <p:spPr/>
        <p:txBody>
          <a:bodyPr>
            <a:normAutofit/>
          </a:bodyPr>
          <a:lstStyle/>
          <a:p>
            <a:pPr algn="l"/>
            <a:r>
              <a:rPr lang="id-ID" sz="4000" dirty="0">
                <a:latin typeface="+mj-lt"/>
              </a:rPr>
              <a:t>P</a:t>
            </a:r>
            <a:r>
              <a:rPr lang="en-US" altLang="id-ID" sz="4000" dirty="0">
                <a:latin typeface="+mj-lt"/>
              </a:rPr>
              <a:t>3</a:t>
            </a:r>
            <a:r>
              <a:rPr lang="id-ID" sz="4000" dirty="0">
                <a:latin typeface="+mj-lt"/>
              </a:rPr>
              <a:t> | </a:t>
            </a:r>
            <a:r>
              <a:rPr lang="en-US" altLang="id-ID" sz="4000" dirty="0">
                <a:latin typeface="+mj-lt"/>
              </a:rPr>
              <a:t>STRATEGIC ALIGNMENT</a:t>
            </a:r>
            <a:endParaRPr lang="en-US" altLang="id-ID" sz="4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75" y="1120775"/>
            <a:ext cx="4543425" cy="4225925"/>
          </a:xfrm>
        </p:spPr>
        <p:txBody>
          <a:bodyPr>
            <a:noAutofit/>
          </a:bodyPr>
          <a:lstStyle/>
          <a:p>
            <a:pPr marL="0" indent="0" algn="l" eaLnBrk="1" hangingPunct="1">
              <a:buFont typeface="Arial" panose="020B0604020202020204" pitchFamily="34" charset="0"/>
              <a:buNone/>
            </a:pPr>
            <a:r>
              <a:rPr lang="en-US" altLang="en-US" sz="2400" dirty="0" err="1">
                <a:latin typeface="Gill Sans MT" panose="020B0502020104020203" pitchFamily="34" charset="0"/>
              </a:rPr>
              <a:t>Fokus</a:t>
            </a:r>
            <a:r>
              <a:rPr lang="en-US" altLang="en-US" sz="2400" dirty="0">
                <a:latin typeface="Gill Sans MT" panose="020B0502020104020203" pitchFamily="34" charset="0"/>
              </a:rPr>
              <a:t>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melaksanakan</a:t>
            </a:r>
            <a:r>
              <a:rPr lang="en-US" altLang="en-US" sz="2400" dirty="0">
                <a:latin typeface="Gill Sans MT" panose="020B0502020104020203" pitchFamily="34" charset="0"/>
              </a:rPr>
              <a:t> proses TI agar </a:t>
            </a:r>
            <a:r>
              <a:rPr lang="en-US" altLang="en-US" sz="2400" dirty="0" err="1">
                <a:latin typeface="Gill Sans MT" panose="020B0502020104020203" pitchFamily="34" charset="0"/>
              </a:rPr>
              <a:t>supaya</a:t>
            </a:r>
            <a:r>
              <a:rPr lang="en-US" altLang="en-US" sz="2400" dirty="0">
                <a:latin typeface="Gill Sans MT" panose="020B0502020104020203" pitchFamily="34" charset="0"/>
              </a:rPr>
              <a:t> proses </a:t>
            </a:r>
            <a:r>
              <a:rPr lang="en-US" altLang="en-US" sz="2400" dirty="0" err="1">
                <a:latin typeface="Gill Sans MT" panose="020B0502020104020203" pitchFamily="34" charset="0"/>
              </a:rPr>
              <a:t>tersebut</a:t>
            </a:r>
            <a:r>
              <a:rPr lang="en-US" altLang="en-US" sz="2400" dirty="0">
                <a:latin typeface="Gill Sans MT" panose="020B0502020104020203" pitchFamily="34" charset="0"/>
              </a:rPr>
              <a:t> </a:t>
            </a:r>
            <a:r>
              <a:rPr lang="en-US" altLang="en-US" sz="2400" dirty="0" err="1">
                <a:latin typeface="Gill Sans MT" panose="020B0502020104020203" pitchFamily="34" charset="0"/>
              </a:rPr>
              <a:t>sesuai</a:t>
            </a:r>
            <a:r>
              <a:rPr lang="en-US" altLang="en-US" sz="2400" dirty="0">
                <a:latin typeface="Gill Sans MT" panose="020B0502020104020203" pitchFamily="34" charset="0"/>
              </a:rPr>
              <a:t>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siklusnya</a:t>
            </a:r>
            <a:r>
              <a:rPr lang="en-US" altLang="en-US" sz="2400" dirty="0">
                <a:latin typeface="Gill Sans MT" panose="020B0502020104020203" pitchFamily="34" charset="0"/>
              </a:rPr>
              <a:t>, </a:t>
            </a:r>
            <a:r>
              <a:rPr lang="en-US" altLang="en-US" sz="2400" dirty="0" err="1">
                <a:latin typeface="Gill Sans MT" panose="020B0502020104020203" pitchFamily="34" charset="0"/>
              </a:rPr>
              <a:t>mulai</a:t>
            </a:r>
            <a:r>
              <a:rPr lang="en-US" altLang="en-US" sz="2400" dirty="0">
                <a:latin typeface="Gill Sans MT" panose="020B0502020104020203" pitchFamily="34" charset="0"/>
              </a:rPr>
              <a:t> </a:t>
            </a:r>
            <a:r>
              <a:rPr lang="en-US" altLang="en-US" sz="2400" dirty="0" err="1">
                <a:latin typeface="Gill Sans MT" panose="020B0502020104020203" pitchFamily="34" charset="0"/>
              </a:rPr>
              <a:t>dari</a:t>
            </a:r>
            <a:r>
              <a:rPr lang="en-US" altLang="en-US" sz="2400" dirty="0">
                <a:latin typeface="Gill Sans MT" panose="020B0502020104020203" pitchFamily="34" charset="0"/>
              </a:rPr>
              <a:t> </a:t>
            </a:r>
            <a:r>
              <a:rPr lang="en-US" altLang="en-US" sz="2400" dirty="0" err="1">
                <a:latin typeface="Gill Sans MT" panose="020B0502020104020203" pitchFamily="34" charset="0"/>
              </a:rPr>
              <a:t>menjalankan</a:t>
            </a:r>
            <a:r>
              <a:rPr lang="en-US" altLang="en-US" sz="2400" dirty="0">
                <a:latin typeface="Gill Sans MT" panose="020B0502020104020203" pitchFamily="34" charset="0"/>
              </a:rPr>
              <a:t> </a:t>
            </a:r>
            <a:r>
              <a:rPr lang="en-US" altLang="en-US" sz="2400" dirty="0" err="1">
                <a:latin typeface="Gill Sans MT" panose="020B0502020104020203" pitchFamily="34" charset="0"/>
              </a:rPr>
              <a:t>rencana</a:t>
            </a:r>
            <a:r>
              <a:rPr lang="en-US" altLang="en-US" sz="2400" dirty="0">
                <a:latin typeface="Gill Sans MT" panose="020B0502020104020203" pitchFamily="34" charset="0"/>
              </a:rPr>
              <a:t>, </a:t>
            </a:r>
            <a:r>
              <a:rPr lang="en-US" altLang="en-US" sz="2400" dirty="0" err="1">
                <a:latin typeface="Gill Sans MT" panose="020B0502020104020203" pitchFamily="34" charset="0"/>
              </a:rPr>
              <a:t>memastikan</a:t>
            </a:r>
            <a:r>
              <a:rPr lang="en-US" altLang="en-US" sz="2400" dirty="0">
                <a:latin typeface="Gill Sans MT" panose="020B0502020104020203" pitchFamily="34" charset="0"/>
              </a:rPr>
              <a:t> TI </a:t>
            </a:r>
            <a:r>
              <a:rPr lang="en-US" altLang="en-US" sz="2400" dirty="0" err="1">
                <a:latin typeface="Gill Sans MT" panose="020B0502020104020203" pitchFamily="34" charset="0"/>
              </a:rPr>
              <a:t>dapat</a:t>
            </a:r>
            <a:r>
              <a:rPr lang="en-US" altLang="en-US" sz="2400" dirty="0">
                <a:latin typeface="Gill Sans MT" panose="020B0502020104020203" pitchFamily="34" charset="0"/>
              </a:rPr>
              <a:t>  </a:t>
            </a:r>
            <a:r>
              <a:rPr lang="en-US" altLang="en-US" sz="2400" dirty="0" err="1">
                <a:latin typeface="Gill Sans MT" panose="020B0502020104020203" pitchFamily="34" charset="0"/>
              </a:rPr>
              <a:t>memberikan</a:t>
            </a:r>
            <a:r>
              <a:rPr lang="en-US" altLang="en-US" sz="2400" dirty="0">
                <a:latin typeface="Gill Sans MT" panose="020B0502020104020203" pitchFamily="34" charset="0"/>
              </a:rPr>
              <a:t> </a:t>
            </a:r>
            <a:r>
              <a:rPr lang="en-US" altLang="en-US" sz="2400" dirty="0" err="1">
                <a:latin typeface="Gill Sans MT" panose="020B0502020104020203" pitchFamily="34" charset="0"/>
              </a:rPr>
              <a:t>manfaat</a:t>
            </a:r>
            <a:r>
              <a:rPr lang="en-US" altLang="en-US" sz="2400" dirty="0">
                <a:latin typeface="Gill Sans MT" panose="020B0502020104020203" pitchFamily="34" charset="0"/>
              </a:rPr>
              <a:t>  yang  </a:t>
            </a:r>
            <a:r>
              <a:rPr lang="en-US" altLang="en-US" sz="2400" dirty="0" err="1">
                <a:latin typeface="Gill Sans MT" panose="020B0502020104020203" pitchFamily="34" charset="0"/>
              </a:rPr>
              <a:t>diharapkan</a:t>
            </a:r>
            <a:r>
              <a:rPr lang="en-US" altLang="en-US" sz="2400" dirty="0">
                <a:latin typeface="Gill Sans MT" panose="020B0502020104020203" pitchFamily="34" charset="0"/>
              </a:rPr>
              <a:t>,  meng </a:t>
            </a:r>
            <a:r>
              <a:rPr lang="en-US" altLang="en-US" sz="2400" dirty="0" err="1">
                <a:latin typeface="Gill Sans MT" panose="020B0502020104020203" pitchFamily="34" charset="0"/>
              </a:rPr>
              <a:t>optimalkan</a:t>
            </a:r>
            <a:r>
              <a:rPr lang="en-US" altLang="en-US" sz="2400" dirty="0">
                <a:latin typeface="Gill Sans MT" panose="020B0502020104020203" pitchFamily="34" charset="0"/>
              </a:rPr>
              <a:t> </a:t>
            </a:r>
            <a:r>
              <a:rPr lang="en-US" altLang="en-US" sz="2400" dirty="0" err="1">
                <a:latin typeface="Gill Sans MT" panose="020B0502020104020203" pitchFamily="34" charset="0"/>
              </a:rPr>
              <a:t>penggunaan</a:t>
            </a:r>
            <a:r>
              <a:rPr lang="en-US" altLang="en-US" sz="2400" dirty="0">
                <a:latin typeface="Gill Sans MT" panose="020B0502020104020203" pitchFamily="34" charset="0"/>
              </a:rPr>
              <a:t> </a:t>
            </a:r>
            <a:r>
              <a:rPr lang="en-US" altLang="en-US" sz="2400" dirty="0" err="1">
                <a:latin typeface="Gill Sans MT" panose="020B0502020104020203" pitchFamily="34" charset="0"/>
              </a:rPr>
              <a:t>biaya</a:t>
            </a:r>
            <a:r>
              <a:rPr lang="en-US" altLang="en-US" sz="2400" dirty="0">
                <a:latin typeface="Gill Sans MT" panose="020B0502020104020203" pitchFamily="34" charset="0"/>
              </a:rPr>
              <a:t>  </a:t>
            </a:r>
            <a:r>
              <a:rPr lang="en-US" altLang="en-US" sz="2400" dirty="0" err="1">
                <a:latin typeface="Gill Sans MT" panose="020B0502020104020203" pitchFamily="34" charset="0"/>
              </a:rPr>
              <a:t>sehingga</a:t>
            </a:r>
            <a:r>
              <a:rPr lang="en-US" altLang="en-US" sz="2400" dirty="0">
                <a:latin typeface="Gill Sans MT" panose="020B0502020104020203" pitchFamily="34" charset="0"/>
              </a:rPr>
              <a:t>  pada  </a:t>
            </a:r>
            <a:r>
              <a:rPr lang="en-US" altLang="en-US" sz="2400" dirty="0" err="1">
                <a:latin typeface="Gill Sans MT" panose="020B0502020104020203" pitchFamily="34" charset="0"/>
              </a:rPr>
              <a:t>akhirnya</a:t>
            </a:r>
            <a:r>
              <a:rPr lang="en-US" altLang="en-US" sz="2400" dirty="0">
                <a:latin typeface="Gill Sans MT" panose="020B0502020104020203" pitchFamily="34" charset="0"/>
              </a:rPr>
              <a:t>  TI  </a:t>
            </a:r>
            <a:r>
              <a:rPr lang="en-US" altLang="en-US" sz="2400" dirty="0" err="1">
                <a:latin typeface="Gill Sans MT" panose="020B0502020104020203" pitchFamily="34" charset="0"/>
              </a:rPr>
              <a:t>dapat</a:t>
            </a:r>
            <a:r>
              <a:rPr lang="en-US" altLang="en-US" sz="2400" dirty="0">
                <a:latin typeface="Gill Sans MT" panose="020B0502020104020203" pitchFamily="34" charset="0"/>
              </a:rPr>
              <a:t> </a:t>
            </a:r>
            <a:r>
              <a:rPr lang="en-US" altLang="en-US" sz="2400" dirty="0" err="1">
                <a:latin typeface="Gill Sans MT" panose="020B0502020104020203" pitchFamily="34" charset="0"/>
              </a:rPr>
              <a:t>mencapai</a:t>
            </a:r>
            <a:r>
              <a:rPr lang="en-US" altLang="en-US" sz="2400" dirty="0">
                <a:latin typeface="Gill Sans MT" panose="020B0502020104020203" pitchFamily="34" charset="0"/>
              </a:rPr>
              <a:t>  </a:t>
            </a:r>
            <a:r>
              <a:rPr lang="en-US" altLang="en-US" sz="2400" dirty="0" err="1">
                <a:latin typeface="Gill Sans MT" panose="020B0502020104020203" pitchFamily="34" charset="0"/>
              </a:rPr>
              <a:t>hasil</a:t>
            </a:r>
            <a:r>
              <a:rPr lang="en-US" altLang="en-US" sz="2400" dirty="0">
                <a:latin typeface="Gill Sans MT" panose="020B0502020104020203" pitchFamily="34" charset="0"/>
              </a:rPr>
              <a:t> yang </a:t>
            </a:r>
            <a:r>
              <a:rPr lang="en-US" altLang="en-US" sz="2400" dirty="0" err="1">
                <a:latin typeface="Gill Sans MT" panose="020B0502020104020203" pitchFamily="34" charset="0"/>
              </a:rPr>
              <a:t>diinginkan</a:t>
            </a:r>
            <a:endParaRPr lang="en-US" altLang="en-US" sz="2400" dirty="0">
              <a:latin typeface="Gill Sans MT" panose="020B0502020104020203" pitchFamily="34" charset="0"/>
            </a:endParaRPr>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73038" y="527949"/>
            <a:ext cx="6232480" cy="580210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3260298" y="912612"/>
            <a:ext cx="2516388" cy="2516388"/>
          </a:xfrm>
          <a:prstGeom prst="ellipse">
            <a:avLst/>
          </a:prstGeom>
          <a:noFill/>
          <a:ln w="1143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Tata </a:t>
            </a:r>
            <a:r>
              <a:rPr lang="en-US" dirty="0" err="1" smtClean="0"/>
              <a:t>Kelola</a:t>
            </a:r>
            <a:r>
              <a:rPr lang="en-US" dirty="0" smtClean="0"/>
              <a:t> TI (IT Governance)</a:t>
            </a:r>
            <a:endParaRPr lang="en-US" dirty="0"/>
          </a:p>
        </p:txBody>
      </p:sp>
      <p:sp>
        <p:nvSpPr>
          <p:cNvPr id="3" name="Content Placeholder 2"/>
          <p:cNvSpPr>
            <a:spLocks noGrp="1"/>
          </p:cNvSpPr>
          <p:nvPr>
            <p:ph sz="quarter" idx="1"/>
          </p:nvPr>
        </p:nvSpPr>
        <p:spPr/>
        <p:txBody>
          <a:bodyPr/>
          <a:lstStyle/>
          <a:p>
            <a:pPr marL="0" indent="0">
              <a:buNone/>
            </a:pPr>
            <a:r>
              <a:rPr lang="en-US" dirty="0" smtClean="0"/>
              <a:t>Focus </a:t>
            </a:r>
            <a:r>
              <a:rPr lang="en-US" dirty="0" err="1" smtClean="0"/>
              <a:t>pada</a:t>
            </a:r>
            <a:r>
              <a:rPr lang="en-US" dirty="0"/>
              <a:t> </a:t>
            </a:r>
            <a:r>
              <a:rPr lang="en-US" dirty="0" smtClean="0"/>
              <a:t>2 </a:t>
            </a:r>
            <a:r>
              <a:rPr lang="en-US" i="1" dirty="0" smtClean="0"/>
              <a:t>Outcomes</a:t>
            </a:r>
            <a:r>
              <a:rPr lang="en-US" dirty="0" smtClean="0"/>
              <a:t>:</a:t>
            </a:r>
            <a:endParaRPr 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1800" y="2743200"/>
            <a:ext cx="6318772"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33600" y="3810000"/>
            <a:ext cx="2491105" cy="829945"/>
          </a:xfrm>
          <a:prstGeom prst="rect">
            <a:avLst/>
          </a:prstGeom>
          <a:noFill/>
        </p:spPr>
        <p:txBody>
          <a:bodyPr wrap="none" rtlCol="0">
            <a:spAutoFit/>
          </a:bodyPr>
          <a:lstStyle/>
          <a:p>
            <a:r>
              <a:rPr lang="en-US" sz="2400" b="1" dirty="0" smtClean="0">
                <a:solidFill>
                  <a:srgbClr val="002060"/>
                </a:solidFill>
              </a:rPr>
              <a:t>Delivering Value</a:t>
            </a:r>
            <a:endParaRPr lang="en-US" sz="2400" b="1" dirty="0" smtClean="0">
              <a:solidFill>
                <a:srgbClr val="002060"/>
              </a:solidFill>
            </a:endParaRPr>
          </a:p>
          <a:p>
            <a:r>
              <a:rPr lang="en-US" sz="2400" b="1" dirty="0" smtClean="0">
                <a:solidFill>
                  <a:srgbClr val="002060"/>
                </a:solidFill>
              </a:rPr>
              <a:t>To the Business</a:t>
            </a:r>
            <a:endParaRPr lang="en-US" sz="2400" b="1" dirty="0">
              <a:solidFill>
                <a:srgbClr val="002060"/>
              </a:solidFill>
            </a:endParaRPr>
          </a:p>
        </p:txBody>
      </p:sp>
      <p:sp>
        <p:nvSpPr>
          <p:cNvPr id="6" name="TextBox 5"/>
          <p:cNvSpPr txBox="1"/>
          <p:nvPr/>
        </p:nvSpPr>
        <p:spPr>
          <a:xfrm>
            <a:off x="7162800" y="1912203"/>
            <a:ext cx="2061210" cy="829945"/>
          </a:xfrm>
          <a:prstGeom prst="rect">
            <a:avLst/>
          </a:prstGeom>
          <a:noFill/>
        </p:spPr>
        <p:txBody>
          <a:bodyPr wrap="none" rtlCol="0">
            <a:spAutoFit/>
          </a:bodyPr>
          <a:lstStyle/>
          <a:p>
            <a:r>
              <a:rPr lang="en-US" sz="2400" b="1" dirty="0" smtClean="0">
                <a:solidFill>
                  <a:srgbClr val="FF0000"/>
                </a:solidFill>
              </a:rPr>
              <a:t>Mitigation of </a:t>
            </a:r>
            <a:endParaRPr lang="en-US" sz="2400" b="1" dirty="0" smtClean="0">
              <a:solidFill>
                <a:srgbClr val="FF0000"/>
              </a:solidFill>
            </a:endParaRPr>
          </a:p>
          <a:p>
            <a:r>
              <a:rPr lang="en-US" sz="2400" b="1" dirty="0" smtClean="0">
                <a:solidFill>
                  <a:srgbClr val="FF0000"/>
                </a:solidFill>
              </a:rPr>
              <a:t>IT risks </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pPr eaLnBrk="1" hangingPunct="1"/>
            <a:r>
              <a:rPr lang="en-US" dirty="0" smtClean="0"/>
              <a:t>“</a:t>
            </a:r>
            <a:r>
              <a:rPr lang="en-US" b="1" dirty="0" smtClean="0">
                <a:solidFill>
                  <a:schemeClr val="tx1"/>
                </a:solidFill>
              </a:rPr>
              <a:t>Value</a:t>
            </a:r>
            <a:r>
              <a:rPr lang="en-US" dirty="0" smtClean="0"/>
              <a:t>”?</a:t>
            </a:r>
            <a:endParaRPr lang="en-US" dirty="0" smtClean="0"/>
          </a:p>
        </p:txBody>
      </p:sp>
      <p:sp>
        <p:nvSpPr>
          <p:cNvPr id="3" name="Content Placeholder 2"/>
          <p:cNvSpPr>
            <a:spLocks noGrp="1"/>
          </p:cNvSpPr>
          <p:nvPr>
            <p:ph sz="quarter" idx="1"/>
          </p:nvPr>
        </p:nvSpPr>
        <p:spPr>
          <a:xfrm>
            <a:off x="837565" y="1600200"/>
            <a:ext cx="10515600" cy="1066800"/>
          </a:xfrm>
        </p:spPr>
        <p:txBody>
          <a:bodyPr rtlCol="0">
            <a:normAutofit/>
          </a:bodyPr>
          <a:lstStyle/>
          <a:p>
            <a:pPr marL="0" indent="0" eaLnBrk="1" fontAlgn="auto" hangingPunct="1">
              <a:spcAft>
                <a:spcPts val="0"/>
              </a:spcAft>
              <a:buFont typeface="Symbol" panose="05050102010706020507" pitchFamily="18" charset="2"/>
              <a:buNone/>
              <a:defRPr/>
            </a:pPr>
            <a:r>
              <a:rPr lang="en-US" sz="3200" dirty="0" err="1" smtClean="0">
                <a:latin typeface="Arial" panose="020B0604020202020204" pitchFamily="34" charset="0"/>
                <a:cs typeface="Arial" panose="020B0604020202020204" pitchFamily="34" charset="0"/>
              </a:rPr>
              <a:t>sesuatu</a:t>
            </a:r>
            <a:r>
              <a:rPr lang="en-US" sz="3200" dirty="0" smtClean="0">
                <a:latin typeface="Arial" panose="020B0604020202020204" pitchFamily="34" charset="0"/>
                <a:cs typeface="Arial" panose="020B0604020202020204" pitchFamily="34" charset="0"/>
              </a:rPr>
              <a:t> </a:t>
            </a:r>
            <a:r>
              <a:rPr lang="en-US" sz="3200" b="1" dirty="0" smtClean="0">
                <a:solidFill>
                  <a:srgbClr val="FF0000"/>
                </a:solidFill>
                <a:latin typeface="Arial" panose="020B0604020202020204" pitchFamily="34" charset="0"/>
                <a:cs typeface="Arial" panose="020B0604020202020204" pitchFamily="34" charset="0"/>
              </a:rPr>
              <a:t>yang </a:t>
            </a:r>
            <a:r>
              <a:rPr lang="en-US" sz="3200" b="1" dirty="0" err="1" smtClean="0">
                <a:solidFill>
                  <a:srgbClr val="FF0000"/>
                </a:solidFill>
                <a:latin typeface="Arial" panose="020B0604020202020204" pitchFamily="34" charset="0"/>
                <a:cs typeface="Arial" panose="020B0604020202020204" pitchFamily="34" charset="0"/>
              </a:rPr>
              <a:t>diharapkan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pengguna</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dari</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sebuah</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layanan</a:t>
            </a:r>
            <a:endParaRPr lang="en-US" sz="3200" dirty="0" smtClean="0">
              <a:latin typeface="Arial" panose="020B0604020202020204" pitchFamily="34" charset="0"/>
              <a:cs typeface="Arial" panose="020B0604020202020204" pitchFamily="34" charset="0"/>
            </a:endParaRPr>
          </a:p>
          <a:p>
            <a:pPr marL="0" indent="0" eaLnBrk="1" fontAlgn="auto" hangingPunct="1">
              <a:spcAft>
                <a:spcPts val="0"/>
              </a:spcAft>
              <a:buFont typeface="Symbol" panose="05050102010706020507" pitchFamily="18" charset="2"/>
              <a:buNone/>
              <a:defRPr/>
            </a:pPr>
            <a:endParaRPr lang="en-US" dirty="0" smtClean="0">
              <a:latin typeface="Arial" panose="020B0604020202020204" pitchFamily="34" charset="0"/>
              <a:cs typeface="Arial" panose="020B0604020202020204" pitchFamily="34" charset="0"/>
            </a:endParaRPr>
          </a:p>
          <a:p>
            <a:pPr marL="0" indent="0" eaLnBrk="1" fontAlgn="auto" hangingPunct="1">
              <a:spcAft>
                <a:spcPts val="0"/>
              </a:spcAft>
              <a:buFont typeface="Symbol" panose="05050102010706020507" pitchFamily="18" charset="2"/>
              <a:buNone/>
              <a:defRPr/>
            </a:pPr>
            <a:endParaRPr lang="en-US" dirty="0" smtClean="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5"/>
          </p:nvPr>
        </p:nvSpPr>
        <p:spPr/>
        <p:txBody>
          <a:bodyPr/>
          <a:lstStyle/>
          <a:p>
            <a:pPr>
              <a:defRPr/>
            </a:pPr>
            <a:fld id="{046B3A84-8A47-492A-A6A7-55EC81F01C46}" type="slidenum">
              <a:rPr lang="en-US" smtClean="0"/>
            </a:fld>
            <a:endParaRPr lang="en-US"/>
          </a:p>
        </p:txBody>
      </p:sp>
      <p:pic>
        <p:nvPicPr>
          <p:cNvPr id="2" name="Picture 1" descr="satisfy"/>
          <p:cNvPicPr>
            <a:picLocks noChangeAspect="1"/>
          </p:cNvPicPr>
          <p:nvPr/>
        </p:nvPicPr>
        <p:blipFill>
          <a:blip r:embed="rId1"/>
          <a:stretch>
            <a:fillRect/>
          </a:stretch>
        </p:blipFill>
        <p:spPr>
          <a:xfrm>
            <a:off x="3403600" y="2667000"/>
            <a:ext cx="5383530" cy="3582670"/>
          </a:xfrm>
          <a:prstGeom prst="rect">
            <a:avLst/>
          </a:prstGeom>
          <a:ln>
            <a:solidFill>
              <a:schemeClr val="bg2"/>
            </a:solid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“Value” </a:t>
            </a:r>
            <a:r>
              <a:rPr lang="en-US" dirty="0" err="1" smtClean="0">
                <a:solidFill>
                  <a:schemeClr val="tx1"/>
                </a:solidFill>
              </a:rPr>
              <a:t>Berbeda</a:t>
            </a:r>
            <a:endParaRPr lang="en-US" dirty="0" err="1" smtClean="0">
              <a:solidFill>
                <a:schemeClr val="tx1"/>
              </a:solidFill>
            </a:endParaRPr>
          </a:p>
        </p:txBody>
      </p:sp>
      <p:sp>
        <p:nvSpPr>
          <p:cNvPr id="3" name="Content Placeholder 2"/>
          <p:cNvSpPr>
            <a:spLocks noGrp="1"/>
          </p:cNvSpPr>
          <p:nvPr>
            <p:ph idx="1"/>
          </p:nvPr>
        </p:nvSpPr>
        <p:spPr>
          <a:xfrm>
            <a:off x="838200" y="1600200"/>
            <a:ext cx="10515600" cy="4526280"/>
          </a:xfrm>
        </p:spPr>
        <p:txBody>
          <a:bodyPr>
            <a:normAutofit/>
          </a:bodyPr>
          <a:lstStyle/>
          <a:p>
            <a:r>
              <a:rPr lang="en-US" b="1" dirty="0" smtClean="0">
                <a:solidFill>
                  <a:srgbClr val="FF0000"/>
                </a:solidFill>
              </a:rPr>
              <a:t>Value </a:t>
            </a:r>
            <a:r>
              <a:rPr lang="en-US" b="1" dirty="0" err="1" smtClean="0">
                <a:solidFill>
                  <a:srgbClr val="FF0000"/>
                </a:solidFill>
              </a:rPr>
              <a:t>berbeda</a:t>
            </a:r>
            <a:r>
              <a:rPr lang="en-US" b="1" dirty="0" smtClean="0"/>
              <a:t> </a:t>
            </a:r>
            <a:r>
              <a:rPr lang="en-US" dirty="0" err="1" smtClean="0"/>
              <a:t>untuk</a:t>
            </a:r>
            <a:r>
              <a:rPr lang="en-US" dirty="0" smtClean="0"/>
              <a:t> </a:t>
            </a:r>
            <a:r>
              <a:rPr lang="en-US" dirty="0" err="1" smtClean="0"/>
              <a:t>setiap</a:t>
            </a:r>
            <a:r>
              <a:rPr lang="en-US" dirty="0" smtClean="0"/>
              <a:t> stakeholder:</a:t>
            </a:r>
            <a:endParaRPr lang="en-US" dirty="0" smtClean="0"/>
          </a:p>
          <a:p>
            <a:pPr marL="0" indent="0">
              <a:buNone/>
            </a:pPr>
            <a:endParaRPr lang="en-US" dirty="0"/>
          </a:p>
          <a:p>
            <a:pPr marL="0" indent="0">
              <a:buNone/>
            </a:pPr>
            <a:r>
              <a:rPr lang="en-US" dirty="0" err="1" smtClean="0"/>
              <a:t>Misal</a:t>
            </a:r>
            <a:r>
              <a:rPr lang="en-US" dirty="0" smtClean="0"/>
              <a:t>:</a:t>
            </a:r>
            <a:endParaRPr lang="en-US" dirty="0" smtClean="0"/>
          </a:p>
          <a:p>
            <a:pPr marL="0" indent="0">
              <a:buNone/>
            </a:pPr>
            <a:r>
              <a:rPr lang="en-US" u="sng" dirty="0" err="1" smtClean="0"/>
              <a:t>Pemilik</a:t>
            </a:r>
            <a:r>
              <a:rPr lang="en-US" u="sng" dirty="0" smtClean="0"/>
              <a:t> </a:t>
            </a:r>
            <a:r>
              <a:rPr lang="en-US" u="sng" dirty="0" err="1" smtClean="0"/>
              <a:t>Saham</a:t>
            </a:r>
            <a:r>
              <a:rPr lang="en-US" u="sng" dirty="0" smtClean="0"/>
              <a:t>/Perusahaan</a:t>
            </a:r>
            <a:r>
              <a:rPr lang="en-US" dirty="0" smtClean="0"/>
              <a:t>: Value = </a:t>
            </a:r>
            <a:r>
              <a:rPr lang="en-US" dirty="0" err="1" smtClean="0"/>
              <a:t>Keuntungan</a:t>
            </a:r>
            <a:endParaRPr lang="en-US" dirty="0" smtClean="0"/>
          </a:p>
          <a:p>
            <a:pPr marL="0" indent="0">
              <a:buNone/>
            </a:pPr>
            <a:r>
              <a:rPr lang="en-US" u="sng" dirty="0" err="1" smtClean="0"/>
              <a:t>Organisasi</a:t>
            </a:r>
            <a:r>
              <a:rPr lang="en-US" u="sng" dirty="0" smtClean="0"/>
              <a:t> </a:t>
            </a:r>
            <a:r>
              <a:rPr lang="en-US" u="sng" dirty="0" err="1" smtClean="0"/>
              <a:t>Sosial</a:t>
            </a:r>
            <a:r>
              <a:rPr lang="en-US" dirty="0" smtClean="0"/>
              <a:t>: Value = </a:t>
            </a:r>
            <a:r>
              <a:rPr lang="en-US" dirty="0" err="1" smtClean="0"/>
              <a:t>Pelayanan</a:t>
            </a:r>
            <a:r>
              <a:rPr lang="en-US" dirty="0" smtClean="0"/>
              <a:t> </a:t>
            </a:r>
            <a:r>
              <a:rPr lang="en-US" dirty="0" err="1" smtClean="0"/>
              <a:t>Terbaik</a:t>
            </a:r>
            <a:endParaRPr lang="en-US" dirty="0"/>
          </a:p>
          <a:p>
            <a:pPr marL="0" indent="0">
              <a:buNone/>
            </a:pPr>
            <a:r>
              <a:rPr lang="en-US" u="sng" dirty="0" err="1"/>
              <a:t>Pelanggan</a:t>
            </a:r>
            <a:r>
              <a:rPr lang="en-US" dirty="0"/>
              <a:t>: Value = </a:t>
            </a:r>
            <a:r>
              <a:rPr lang="en-US" dirty="0" err="1"/>
              <a:t>Kepuasan</a:t>
            </a:r>
            <a:r>
              <a:rPr lang="en-US" dirty="0"/>
              <a:t>/</a:t>
            </a:r>
            <a:r>
              <a:rPr lang="en-US" dirty="0" err="1"/>
              <a:t>Harga</a:t>
            </a:r>
            <a:r>
              <a:rPr lang="en-US" dirty="0"/>
              <a:t> </a:t>
            </a:r>
            <a:r>
              <a:rPr lang="en-US" dirty="0" err="1"/>
              <a:t>Murah</a:t>
            </a:r>
            <a:r>
              <a:rPr lang="en-US" dirty="0"/>
              <a:t>, </a:t>
            </a:r>
            <a:r>
              <a:rPr lang="en-US" dirty="0" err="1"/>
              <a:t>dll</a:t>
            </a:r>
            <a:endParaRPr lang="en-US" dirty="0"/>
          </a:p>
          <a:p>
            <a:pPr marL="0" indent="0">
              <a:buNone/>
            </a:pPr>
            <a:r>
              <a:rPr lang="en-US" u="sng" dirty="0" err="1" smtClean="0"/>
              <a:t>Karyawan</a:t>
            </a:r>
            <a:r>
              <a:rPr lang="en-US" u="sng" dirty="0" smtClean="0"/>
              <a:t> </a:t>
            </a:r>
            <a:r>
              <a:rPr lang="en-US" u="sng" dirty="0" err="1" smtClean="0"/>
              <a:t>departemen</a:t>
            </a:r>
            <a:r>
              <a:rPr lang="en-US" u="sng" dirty="0" smtClean="0"/>
              <a:t> lain</a:t>
            </a:r>
            <a:r>
              <a:rPr lang="en-US" dirty="0" smtClean="0"/>
              <a:t>: </a:t>
            </a:r>
            <a:r>
              <a:rPr lang="en-US" dirty="0"/>
              <a:t>Value = </a:t>
            </a:r>
            <a:r>
              <a:rPr lang="en-US" dirty="0" err="1" smtClean="0"/>
              <a:t>Efisiensi</a:t>
            </a:r>
            <a:r>
              <a:rPr lang="en-US" dirty="0" smtClean="0"/>
              <a:t> </a:t>
            </a:r>
            <a:r>
              <a:rPr lang="en-US" dirty="0" err="1" smtClean="0"/>
              <a:t>kerja</a:t>
            </a:r>
            <a:endParaRPr lang="en-US" dirty="0"/>
          </a:p>
          <a:p>
            <a:pPr marL="0" indent="0">
              <a:buNone/>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Fungsi</a:t>
            </a:r>
            <a:r>
              <a:rPr lang="en-US" dirty="0" smtClean="0"/>
              <a:t> TI</a:t>
            </a:r>
            <a:r>
              <a:rPr lang="en-US" dirty="0"/>
              <a:t>:</a:t>
            </a:r>
            <a:endParaRPr lang="en-US" dirty="0"/>
          </a:p>
        </p:txBody>
      </p:sp>
      <p:sp>
        <p:nvSpPr>
          <p:cNvPr id="3" name="Content Placeholder 2"/>
          <p:cNvSpPr>
            <a:spLocks noGrp="1"/>
          </p:cNvSpPr>
          <p:nvPr>
            <p:ph idx="1"/>
          </p:nvPr>
        </p:nvSpPr>
        <p:spPr>
          <a:xfrm>
            <a:off x="837565" y="1447800"/>
            <a:ext cx="10516235" cy="4526280"/>
          </a:xfrm>
        </p:spPr>
        <p:txBody>
          <a:bodyPr>
            <a:normAutofit/>
          </a:bodyPr>
          <a:lstStyle/>
          <a:p>
            <a:r>
              <a:rPr lang="en-US" sz="2800" dirty="0" err="1" smtClean="0">
                <a:solidFill>
                  <a:srgbClr val="FF0000"/>
                </a:solidFill>
              </a:rPr>
              <a:t>Menyampaikan</a:t>
            </a:r>
            <a:r>
              <a:rPr lang="en-US" sz="2800" dirty="0" smtClean="0">
                <a:solidFill>
                  <a:srgbClr val="FF0000"/>
                </a:solidFill>
              </a:rPr>
              <a:t> </a:t>
            </a:r>
            <a:r>
              <a:rPr lang="en-US" sz="2800" b="1" dirty="0" smtClean="0">
                <a:solidFill>
                  <a:srgbClr val="FF0000"/>
                </a:solidFill>
              </a:rPr>
              <a:t>Value yang </a:t>
            </a:r>
            <a:r>
              <a:rPr lang="en-US" sz="2800" b="1" dirty="0" err="1" smtClean="0">
                <a:solidFill>
                  <a:srgbClr val="FF0000"/>
                </a:solidFill>
              </a:rPr>
              <a:t>maksimum</a:t>
            </a:r>
            <a:r>
              <a:rPr lang="en-US" sz="2800" b="1" dirty="0" smtClean="0">
                <a:solidFill>
                  <a:schemeClr val="tx2"/>
                </a:solidFill>
              </a:rPr>
              <a:t> </a:t>
            </a:r>
            <a:r>
              <a:rPr lang="en-US" sz="2800" dirty="0" err="1" smtClean="0"/>
              <a:t>kepada</a:t>
            </a:r>
            <a:r>
              <a:rPr lang="en-US" sz="2800" dirty="0" smtClean="0"/>
              <a:t> </a:t>
            </a:r>
            <a:r>
              <a:rPr lang="en-US" sz="2800" dirty="0" err="1" smtClean="0"/>
              <a:t>semua</a:t>
            </a:r>
            <a:r>
              <a:rPr lang="en-US" sz="2800" dirty="0" smtClean="0"/>
              <a:t> </a:t>
            </a:r>
            <a:r>
              <a:rPr lang="en-US" sz="2800" b="1" dirty="0" smtClean="0"/>
              <a:t>Stakeholder</a:t>
            </a:r>
            <a:r>
              <a:rPr lang="en-US" sz="2800" dirty="0" smtClean="0"/>
              <a:t> </a:t>
            </a:r>
            <a:r>
              <a:rPr lang="en-US" sz="2800" dirty="0" err="1" smtClean="0"/>
              <a:t>Organisasi</a:t>
            </a:r>
            <a:endParaRPr lang="en-US" sz="2800" dirty="0"/>
          </a:p>
        </p:txBody>
      </p:sp>
      <p:sp>
        <p:nvSpPr>
          <p:cNvPr id="4" name="TextBox 3"/>
          <p:cNvSpPr txBox="1"/>
          <p:nvPr/>
        </p:nvSpPr>
        <p:spPr>
          <a:xfrm>
            <a:off x="4648200" y="4520625"/>
            <a:ext cx="1684020" cy="583565"/>
          </a:xfrm>
          <a:prstGeom prst="rect">
            <a:avLst/>
          </a:prstGeom>
          <a:noFill/>
        </p:spPr>
        <p:txBody>
          <a:bodyPr wrap="none" rtlCol="0">
            <a:spAutoFit/>
            <a:scene3d>
              <a:camera prst="isometricTopUp"/>
              <a:lightRig rig="threePt" dir="t"/>
            </a:scene3d>
          </a:bodyPr>
          <a:lstStyle/>
          <a:p>
            <a:r>
              <a:rPr lang="en-US" sz="3200" dirty="0" smtClean="0">
                <a:solidFill>
                  <a:prstClr val="black">
                    <a:lumMod val="95000"/>
                    <a:lumOff val="5000"/>
                  </a:prstClr>
                </a:solidFill>
                <a:latin typeface="Arial Black" panose="020B0A04020102020204" pitchFamily="34" charset="0"/>
              </a:rPr>
              <a:t>VALUE</a:t>
            </a:r>
            <a:endParaRPr lang="en-US" sz="3200" dirty="0" smtClean="0">
              <a:solidFill>
                <a:prstClr val="black">
                  <a:lumMod val="95000"/>
                  <a:lumOff val="5000"/>
                </a:prstClr>
              </a:solidFill>
              <a:latin typeface="Arial Black" panose="020B0A04020102020204" pitchFamily="34" charset="0"/>
            </a:endParaRPr>
          </a:p>
        </p:txBody>
      </p:sp>
      <p:sp>
        <p:nvSpPr>
          <p:cNvPr id="5" name="TextBox 4"/>
          <p:cNvSpPr txBox="1"/>
          <p:nvPr/>
        </p:nvSpPr>
        <p:spPr>
          <a:xfrm rot="20079863">
            <a:off x="4622624" y="4721701"/>
            <a:ext cx="2912611" cy="337185"/>
          </a:xfrm>
          <a:prstGeom prst="rect">
            <a:avLst/>
          </a:prstGeom>
          <a:noFill/>
        </p:spPr>
        <p:txBody>
          <a:bodyPr wrap="square" rtlCol="0">
            <a:spAutoFit/>
            <a:scene3d>
              <a:camera prst="perspectiveHeroicExtremeRightFacing"/>
              <a:lightRig rig="threePt" dir="t"/>
            </a:scene3d>
          </a:bodyPr>
          <a:lstStyle/>
          <a:p>
            <a:r>
              <a:rPr lang="en-US" sz="1600" dirty="0" smtClean="0">
                <a:solidFill>
                  <a:srgbClr val="002060"/>
                </a:solidFill>
                <a:latin typeface="Arial Black" panose="020B0A04020102020204" pitchFamily="34" charset="0"/>
              </a:rPr>
              <a:t>TEKNOLOGI INFORMASI</a:t>
            </a:r>
            <a:endParaRPr lang="en-US" sz="1600" dirty="0">
              <a:solidFill>
                <a:srgbClr val="002060"/>
              </a:solidFill>
              <a:latin typeface="Arial Black" panose="020B0A04020102020204" pitchFamily="3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9618503">
            <a:off x="5720209" y="5047527"/>
            <a:ext cx="1257300" cy="1155212"/>
          </a:xfrm>
          <a:prstGeom prst="rect">
            <a:avLst/>
          </a:prstGeom>
        </p:spPr>
      </p:pic>
      <p:grpSp>
        <p:nvGrpSpPr>
          <p:cNvPr id="9" name="Group 8"/>
          <p:cNvGrpSpPr/>
          <p:nvPr/>
        </p:nvGrpSpPr>
        <p:grpSpPr>
          <a:xfrm>
            <a:off x="2369820" y="2251075"/>
            <a:ext cx="6577330" cy="4272280"/>
            <a:chOff x="3960" y="3720"/>
            <a:chExt cx="11122" cy="7224"/>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289" b="7525"/>
            <a:stretch>
              <a:fillRect/>
            </a:stretch>
          </p:blipFill>
          <p:spPr bwMode="auto">
            <a:xfrm>
              <a:off x="3960" y="4132"/>
              <a:ext cx="10920" cy="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 y="3720"/>
              <a:ext cx="4882" cy="2935"/>
            </a:xfrm>
            <a:prstGeom prst="rect">
              <a:avLst/>
            </a:prstGeom>
            <a:ln>
              <a:noFill/>
            </a:ln>
            <a:effectLst>
              <a:softEdge rad="112500"/>
            </a:effectLst>
          </p:spPr>
        </p:pic>
      </p:grpSp>
      <p:sp>
        <p:nvSpPr>
          <p:cNvPr id="8" name="TextBox 7"/>
          <p:cNvSpPr txBox="1"/>
          <p:nvPr/>
        </p:nvSpPr>
        <p:spPr>
          <a:xfrm>
            <a:off x="7498387" y="4335959"/>
            <a:ext cx="1890395" cy="460375"/>
          </a:xfrm>
          <a:prstGeom prst="rect">
            <a:avLst/>
          </a:prstGeom>
          <a:noFill/>
        </p:spPr>
        <p:txBody>
          <a:bodyPr wrap="none" rtlCol="0">
            <a:spAutoFit/>
          </a:bodyPr>
          <a:lstStyle/>
          <a:p>
            <a:r>
              <a:rPr lang="en-US" sz="2400" b="1" dirty="0" smtClean="0"/>
              <a:t>Stakeholder</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Value</a:t>
            </a:r>
            <a:endParaRPr lang="en-US"/>
          </a:p>
        </p:txBody>
      </p:sp>
      <p:sp>
        <p:nvSpPr>
          <p:cNvPr id="3" name="Content Placeholder 2"/>
          <p:cNvSpPr>
            <a:spLocks noGrp="1"/>
          </p:cNvSpPr>
          <p:nvPr>
            <p:ph idx="1"/>
          </p:nvPr>
        </p:nvSpPr>
        <p:spPr/>
        <p:txBody>
          <a:bodyPr/>
          <a:p>
            <a:r>
              <a:rPr lang="en-US" sz="3600" b="1"/>
              <a:t>Service Value</a:t>
            </a:r>
            <a:r>
              <a:rPr lang="en-US" sz="3600"/>
              <a:t> = </a:t>
            </a:r>
            <a:r>
              <a:rPr lang="en-US" sz="3600">
                <a:solidFill>
                  <a:srgbClr val="FF0000"/>
                </a:solidFill>
              </a:rPr>
              <a:t>Utility</a:t>
            </a:r>
            <a:r>
              <a:rPr lang="en-US" sz="3600"/>
              <a:t> + </a:t>
            </a:r>
            <a:r>
              <a:rPr lang="en-US" sz="3600">
                <a:solidFill>
                  <a:srgbClr val="FF0000"/>
                </a:solidFill>
              </a:rPr>
              <a:t>Warranty</a:t>
            </a:r>
            <a:endParaRPr lang="en-US" sz="3600"/>
          </a:p>
          <a:p>
            <a:pPr lvl="1"/>
            <a:r>
              <a:rPr lang="en-US" sz="3200" i="1">
                <a:solidFill>
                  <a:srgbClr val="FF0000"/>
                </a:solidFill>
              </a:rPr>
              <a:t>Utility</a:t>
            </a:r>
            <a:r>
              <a:rPr lang="en-US" sz="3200"/>
              <a:t> didefinisikan sebagai apa yang pengguna peroleh dari layanan (</a:t>
            </a:r>
            <a:r>
              <a:rPr lang="en-US" sz="3200" i="1">
                <a:solidFill>
                  <a:srgbClr val="FF0000"/>
                </a:solidFill>
              </a:rPr>
              <a:t>what </a:t>
            </a:r>
            <a:r>
              <a:rPr lang="en-US" sz="3200" i="1"/>
              <a:t>the customer received</a:t>
            </a:r>
            <a:r>
              <a:rPr lang="en-US" sz="3200"/>
              <a:t>)</a:t>
            </a:r>
            <a:endParaRPr lang="en-US" sz="3200"/>
          </a:p>
          <a:p>
            <a:pPr lvl="1"/>
            <a:r>
              <a:rPr lang="en-US" sz="3200" i="1">
                <a:solidFill>
                  <a:srgbClr val="FF0000"/>
                </a:solidFill>
              </a:rPr>
              <a:t>Warranty</a:t>
            </a:r>
            <a:r>
              <a:rPr lang="en-US" sz="3200"/>
              <a:t> didefinisikan sebagai bagaimana layanan disediakan (</a:t>
            </a:r>
            <a:r>
              <a:rPr lang="en-US" sz="3200" i="1">
                <a:solidFill>
                  <a:srgbClr val="FF0000"/>
                </a:solidFill>
              </a:rPr>
              <a:t>how</a:t>
            </a:r>
            <a:r>
              <a:rPr lang="en-US" sz="3200" i="1"/>
              <a:t> it is provided</a:t>
            </a:r>
            <a:r>
              <a:rPr lang="en-US" sz="3200"/>
              <a:t>)</a:t>
            </a:r>
            <a:endParaRPr lang="en-US" sz="3200"/>
          </a:p>
          <a:p>
            <a:pPr lvl="2"/>
            <a:r>
              <a:rPr lang="en-US" sz="2665"/>
              <a:t>security</a:t>
            </a:r>
            <a:endParaRPr lang="en-US" sz="2665"/>
          </a:p>
          <a:p>
            <a:pPr lvl="2"/>
            <a:r>
              <a:rPr lang="en-US" sz="2665"/>
              <a:t>availability</a:t>
            </a:r>
            <a:endParaRPr lang="en-US" sz="2665"/>
          </a:p>
          <a:p>
            <a:pPr lvl="2"/>
            <a:r>
              <a:rPr lang="en-US" sz="2665"/>
              <a:t>reliability</a:t>
            </a:r>
            <a:endParaRPr lang="en-US" sz="2665"/>
          </a:p>
        </p:txBody>
      </p:sp>
      <p:pic>
        <p:nvPicPr>
          <p:cNvPr id="4" name="Picture 3" descr="service"/>
          <p:cNvPicPr>
            <a:picLocks noChangeAspect="1"/>
          </p:cNvPicPr>
          <p:nvPr/>
        </p:nvPicPr>
        <p:blipFill>
          <a:blip r:embed="rId1"/>
          <a:stretch>
            <a:fillRect/>
          </a:stretch>
        </p:blipFill>
        <p:spPr>
          <a:xfrm>
            <a:off x="9210675" y="4034155"/>
            <a:ext cx="2143125" cy="2143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a:graphicFrameLocks noGrp="1"/>
          </p:cNvGraphicFramePr>
          <p:nvPr/>
        </p:nvGraphicFramePr>
        <p:xfrm>
          <a:off x="1477010" y="1456055"/>
          <a:ext cx="9237980" cy="3945890"/>
        </p:xfrm>
        <a:graphic>
          <a:graphicData uri="http://schemas.openxmlformats.org/drawingml/2006/table">
            <a:tbl>
              <a:tblPr firstRow="1" bandRow="1">
                <a:tableStyleId>{5C22544A-7EE6-4342-B048-85BDC9FD1C3A}</a:tableStyleId>
              </a:tblPr>
              <a:tblGrid>
                <a:gridCol w="4618990"/>
                <a:gridCol w="4618990"/>
              </a:tblGrid>
              <a:tr h="455930">
                <a:tc>
                  <a:txBody>
                    <a:bodyPr/>
                    <a:p>
                      <a:pPr algn="ctr"/>
                      <a:r>
                        <a:rPr lang="en-US" dirty="0" smtClean="0"/>
                        <a:t>UTILITY</a:t>
                      </a:r>
                      <a:endParaRPr lang="en-US" dirty="0"/>
                    </a:p>
                  </a:txBody>
                  <a:tcPr/>
                </a:tc>
                <a:tc>
                  <a:txBody>
                    <a:bodyPr/>
                    <a:p>
                      <a:pPr algn="ctr"/>
                      <a:r>
                        <a:rPr lang="en-US" dirty="0" smtClean="0"/>
                        <a:t>WARRANTY</a:t>
                      </a:r>
                      <a:endParaRPr lang="en-US" dirty="0"/>
                    </a:p>
                  </a:txBody>
                  <a:tcPr/>
                </a:tc>
              </a:tr>
              <a:tr h="786765">
                <a:tc>
                  <a:txBody>
                    <a:bodyPr/>
                    <a:p>
                      <a:r>
                        <a:rPr lang="en-US" dirty="0" smtClean="0"/>
                        <a:t>Output </a:t>
                      </a:r>
                      <a:r>
                        <a:rPr lang="en-US" dirty="0" err="1" smtClean="0"/>
                        <a:t>layanan</a:t>
                      </a:r>
                      <a:r>
                        <a:rPr lang="en-US" dirty="0" smtClean="0"/>
                        <a:t> </a:t>
                      </a:r>
                      <a:r>
                        <a:rPr lang="en-US" b="1" dirty="0" err="1" smtClean="0"/>
                        <a:t>sesuai</a:t>
                      </a:r>
                      <a:r>
                        <a:rPr lang="en-US" b="1" dirty="0" smtClean="0"/>
                        <a:t> </a:t>
                      </a:r>
                      <a:r>
                        <a:rPr lang="en-US" b="1" dirty="0" err="1" smtClean="0"/>
                        <a:t>tujuan</a:t>
                      </a:r>
                      <a:r>
                        <a:rPr lang="en-US" b="1" dirty="0" smtClean="0"/>
                        <a:t> </a:t>
                      </a:r>
                      <a:r>
                        <a:rPr lang="en-US" b="1" dirty="0" err="1" smtClean="0"/>
                        <a:t>layanan</a:t>
                      </a:r>
                      <a:r>
                        <a:rPr lang="en-US" dirty="0" smtClean="0"/>
                        <a:t>? (</a:t>
                      </a:r>
                      <a:r>
                        <a:rPr lang="en-US" i="1" dirty="0" smtClean="0">
                          <a:solidFill>
                            <a:srgbClr val="FF0000"/>
                          </a:solidFill>
                        </a:rPr>
                        <a:t>fits for purpose</a:t>
                      </a:r>
                      <a:r>
                        <a:rPr lang="en-US" dirty="0" smtClean="0"/>
                        <a:t>)</a:t>
                      </a:r>
                      <a:endParaRPr lang="en-US" dirty="0"/>
                    </a:p>
                  </a:txBody>
                  <a:tcPr/>
                </a:tc>
                <a:tc>
                  <a:txBody>
                    <a:bodyPr/>
                    <a:p>
                      <a:r>
                        <a:rPr lang="en-US" dirty="0" err="1" smtClean="0"/>
                        <a:t>Layana</a:t>
                      </a:r>
                      <a:r>
                        <a:rPr lang="en-US" baseline="0" dirty="0" err="1" smtClean="0"/>
                        <a:t>n</a:t>
                      </a:r>
                      <a:r>
                        <a:rPr lang="en-US" baseline="0" dirty="0" smtClean="0"/>
                        <a:t> </a:t>
                      </a:r>
                      <a:r>
                        <a:rPr lang="en-US" baseline="0" dirty="0" err="1" smtClean="0"/>
                        <a:t>benar-benar</a:t>
                      </a:r>
                      <a:r>
                        <a:rPr lang="en-US" baseline="0" dirty="0" smtClean="0"/>
                        <a:t> </a:t>
                      </a:r>
                      <a:r>
                        <a:rPr lang="en-US" b="1" baseline="0" dirty="0" err="1" smtClean="0"/>
                        <a:t>dapat</a:t>
                      </a:r>
                      <a:r>
                        <a:rPr lang="en-US" b="1" baseline="0" dirty="0" smtClean="0"/>
                        <a:t> </a:t>
                      </a:r>
                      <a:r>
                        <a:rPr lang="en-US" b="1" baseline="0" dirty="0" err="1" smtClean="0"/>
                        <a:t>digunakan</a:t>
                      </a:r>
                      <a:r>
                        <a:rPr lang="en-US" baseline="0" dirty="0" smtClean="0"/>
                        <a:t>?</a:t>
                      </a:r>
                      <a:endParaRPr lang="en-US" baseline="0" dirty="0" smtClean="0"/>
                    </a:p>
                    <a:p>
                      <a:r>
                        <a:rPr lang="en-US" baseline="0" dirty="0" smtClean="0"/>
                        <a:t>(</a:t>
                      </a:r>
                      <a:r>
                        <a:rPr lang="en-US" i="1" baseline="0" dirty="0" smtClean="0">
                          <a:solidFill>
                            <a:srgbClr val="FF0000"/>
                          </a:solidFill>
                        </a:rPr>
                        <a:t>fits for use</a:t>
                      </a:r>
                      <a:r>
                        <a:rPr lang="en-US" baseline="0" dirty="0" smtClean="0"/>
                        <a:t>)</a:t>
                      </a:r>
                      <a:endParaRPr lang="en-US" dirty="0"/>
                    </a:p>
                  </a:txBody>
                  <a:tcPr/>
                </a:tc>
              </a:tr>
              <a:tr h="786130">
                <a:tc>
                  <a:txBody>
                    <a:bodyPr/>
                    <a:p>
                      <a:r>
                        <a:rPr lang="en-US" dirty="0" err="1" smtClean="0"/>
                        <a:t>Seberapa</a:t>
                      </a:r>
                      <a:r>
                        <a:rPr lang="en-US" dirty="0" smtClean="0"/>
                        <a:t> </a:t>
                      </a:r>
                      <a:r>
                        <a:rPr lang="en-US" dirty="0" err="1" smtClean="0"/>
                        <a:t>besar</a:t>
                      </a:r>
                      <a:r>
                        <a:rPr lang="en-US" baseline="0" dirty="0" smtClean="0"/>
                        <a:t> </a:t>
                      </a:r>
                      <a:r>
                        <a:rPr lang="en-US" dirty="0" err="1" smtClean="0"/>
                        <a:t>layanan</a:t>
                      </a:r>
                      <a:r>
                        <a:rPr lang="en-US" dirty="0" smtClean="0"/>
                        <a:t> </a:t>
                      </a:r>
                      <a:r>
                        <a:rPr lang="en-US" b="1" dirty="0" err="1" smtClean="0"/>
                        <a:t>memberikan</a:t>
                      </a:r>
                      <a:r>
                        <a:rPr lang="en-US" b="1" baseline="0" dirty="0" smtClean="0"/>
                        <a:t> </a:t>
                      </a:r>
                      <a:r>
                        <a:rPr lang="en-US" b="1" baseline="0" dirty="0" err="1" smtClean="0"/>
                        <a:t>kemanfaatan</a:t>
                      </a:r>
                      <a:r>
                        <a:rPr lang="en-US" b="1" baseline="0" dirty="0" smtClean="0"/>
                        <a:t> </a:t>
                      </a:r>
                      <a:r>
                        <a:rPr lang="en-US" baseline="0" dirty="0" err="1" smtClean="0"/>
                        <a:t>bagi</a:t>
                      </a:r>
                      <a:r>
                        <a:rPr lang="en-US" baseline="0" dirty="0" smtClean="0"/>
                        <a:t> </a:t>
                      </a:r>
                      <a:r>
                        <a:rPr lang="en-US" baseline="0" dirty="0" err="1" smtClean="0"/>
                        <a:t>penggunanya</a:t>
                      </a:r>
                      <a:r>
                        <a:rPr lang="en-US" baseline="0" dirty="0" smtClean="0"/>
                        <a:t>?</a:t>
                      </a:r>
                      <a:endParaRPr lang="en-US" dirty="0"/>
                    </a:p>
                  </a:txBody>
                  <a:tcPr/>
                </a:tc>
                <a:tc>
                  <a:txBody>
                    <a:bodyPr/>
                    <a:p>
                      <a:r>
                        <a:rPr lang="en-US" dirty="0" err="1" smtClean="0"/>
                        <a:t>Seberapa</a:t>
                      </a:r>
                      <a:r>
                        <a:rPr lang="en-US" dirty="0" smtClean="0"/>
                        <a:t> </a:t>
                      </a:r>
                      <a:r>
                        <a:rPr lang="en-US" dirty="0" err="1" smtClean="0"/>
                        <a:t>layanan</a:t>
                      </a:r>
                      <a:r>
                        <a:rPr lang="en-US" dirty="0" smtClean="0"/>
                        <a:t> </a:t>
                      </a:r>
                      <a:r>
                        <a:rPr lang="en-US" dirty="0" err="1" smtClean="0"/>
                        <a:t>mampu</a:t>
                      </a:r>
                      <a:r>
                        <a:rPr lang="en-US" baseline="0" dirty="0" smtClean="0"/>
                        <a:t> </a:t>
                      </a:r>
                      <a:r>
                        <a:rPr lang="en-US" b="1" baseline="0" dirty="0" err="1" smtClean="0"/>
                        <a:t>menekan</a:t>
                      </a:r>
                      <a:r>
                        <a:rPr lang="en-US" b="1" baseline="0" dirty="0" smtClean="0"/>
                        <a:t> </a:t>
                      </a:r>
                      <a:r>
                        <a:rPr lang="en-US" b="1" baseline="0" dirty="0" err="1" smtClean="0"/>
                        <a:t>kemungkinan</a:t>
                      </a:r>
                      <a:r>
                        <a:rPr lang="en-US" b="1" baseline="0" dirty="0" smtClean="0"/>
                        <a:t> </a:t>
                      </a:r>
                      <a:r>
                        <a:rPr lang="en-US" b="1" baseline="0" dirty="0" err="1" smtClean="0"/>
                        <a:t>kerugian</a:t>
                      </a:r>
                      <a:r>
                        <a:rPr lang="en-US" b="1" baseline="0" dirty="0" smtClean="0"/>
                        <a:t> </a:t>
                      </a:r>
                      <a:r>
                        <a:rPr lang="en-US" baseline="0" dirty="0" err="1" smtClean="0"/>
                        <a:t>penggunanya</a:t>
                      </a:r>
                      <a:r>
                        <a:rPr lang="en-US" baseline="0" dirty="0" smtClean="0"/>
                        <a:t>?</a:t>
                      </a:r>
                      <a:endParaRPr lang="en-US" dirty="0"/>
                    </a:p>
                  </a:txBody>
                  <a:tcPr/>
                </a:tc>
              </a:tr>
              <a:tr h="1461135">
                <a:tc>
                  <a:txBody>
                    <a:bodyPr/>
                    <a:p>
                      <a:r>
                        <a:rPr lang="en-US" dirty="0" err="1" smtClean="0"/>
                        <a:t>Seberapa</a:t>
                      </a:r>
                      <a:r>
                        <a:rPr lang="en-US" baseline="0" dirty="0" smtClean="0"/>
                        <a:t> </a:t>
                      </a:r>
                      <a:r>
                        <a:rPr lang="en-US" baseline="0" dirty="0" err="1" smtClean="0"/>
                        <a:t>besar</a:t>
                      </a:r>
                      <a:r>
                        <a:rPr lang="en-US" baseline="0" dirty="0" smtClean="0"/>
                        <a:t> </a:t>
                      </a:r>
                      <a:r>
                        <a:rPr lang="en-US" baseline="0" dirty="0" err="1" smtClean="0"/>
                        <a:t>layanan</a:t>
                      </a:r>
                      <a:r>
                        <a:rPr lang="en-US" baseline="0" dirty="0" smtClean="0"/>
                        <a:t> IT </a:t>
                      </a:r>
                      <a:r>
                        <a:rPr lang="en-US" baseline="0" dirty="0" err="1" smtClean="0"/>
                        <a:t>memberikan</a:t>
                      </a:r>
                      <a:r>
                        <a:rPr lang="en-US" baseline="0" dirty="0" smtClean="0"/>
                        <a:t> </a:t>
                      </a:r>
                      <a:r>
                        <a:rPr lang="en-US" baseline="0" dirty="0" err="1" smtClean="0"/>
                        <a:t>kemudahan</a:t>
                      </a:r>
                      <a:r>
                        <a:rPr lang="en-US" baseline="0" dirty="0" smtClean="0"/>
                        <a:t> </a:t>
                      </a:r>
                      <a:r>
                        <a:rPr lang="en-US" baseline="0" dirty="0" err="1" smtClean="0"/>
                        <a:t>dan</a:t>
                      </a:r>
                      <a:r>
                        <a:rPr lang="en-US" baseline="0" dirty="0" smtClean="0"/>
                        <a:t> </a:t>
                      </a:r>
                      <a:r>
                        <a:rPr lang="en-US" baseline="0" dirty="0" err="1" smtClean="0"/>
                        <a:t>menyingkirkan</a:t>
                      </a:r>
                      <a:r>
                        <a:rPr lang="en-US" baseline="0" dirty="0" smtClean="0"/>
                        <a:t> </a:t>
                      </a:r>
                      <a:r>
                        <a:rPr lang="en-US" baseline="0" dirty="0" err="1" smtClean="0"/>
                        <a:t>masalah</a:t>
                      </a:r>
                      <a:r>
                        <a:rPr lang="en-US" baseline="0" dirty="0" smtClean="0"/>
                        <a:t> </a:t>
                      </a:r>
                      <a:r>
                        <a:rPr lang="en-US" baseline="0" dirty="0" err="1" smtClean="0"/>
                        <a:t>pengguna</a:t>
                      </a:r>
                      <a:r>
                        <a:rPr lang="en-US" baseline="0" dirty="0" smtClean="0"/>
                        <a:t>?</a:t>
                      </a:r>
                      <a:endParaRPr lang="en-US" dirty="0"/>
                    </a:p>
                  </a:txBody>
                  <a:tcPr/>
                </a:tc>
                <a:tc>
                  <a:txBody>
                    <a:bodyPr/>
                    <a:p>
                      <a:r>
                        <a:rPr lang="en-US" baseline="0" dirty="0" err="1" smtClean="0"/>
                        <a:t>Kemudahan</a:t>
                      </a:r>
                      <a:r>
                        <a:rPr lang="en-US" baseline="0" dirty="0" smtClean="0"/>
                        <a:t> </a:t>
                      </a:r>
                      <a:r>
                        <a:rPr lang="en-US" baseline="0" dirty="0" err="1" smtClean="0"/>
                        <a:t>diakses</a:t>
                      </a:r>
                      <a:r>
                        <a:rPr lang="en-US" baseline="0" dirty="0" smtClean="0"/>
                        <a:t> (availability)? </a:t>
                      </a:r>
                      <a:r>
                        <a:rPr lang="en-US" baseline="0" dirty="0" err="1" smtClean="0"/>
                        <a:t>Kapasitas</a:t>
                      </a:r>
                      <a:r>
                        <a:rPr lang="en-US" baseline="0" dirty="0" smtClean="0"/>
                        <a:t> </a:t>
                      </a:r>
                      <a:r>
                        <a:rPr lang="en-US" baseline="0" dirty="0" err="1" smtClean="0"/>
                        <a:t>layanan</a:t>
                      </a:r>
                      <a:r>
                        <a:rPr lang="en-US" baseline="0" dirty="0" smtClean="0"/>
                        <a:t> (capacity)? </a:t>
                      </a:r>
                      <a:r>
                        <a:rPr lang="en-US" baseline="0" dirty="0" err="1" smtClean="0"/>
                        <a:t>Konsistensi</a:t>
                      </a:r>
                      <a:r>
                        <a:rPr lang="en-US" baseline="0" dirty="0" smtClean="0"/>
                        <a:t> </a:t>
                      </a:r>
                      <a:r>
                        <a:rPr lang="en-US" baseline="0" dirty="0" err="1" smtClean="0"/>
                        <a:t>layanan</a:t>
                      </a:r>
                      <a:r>
                        <a:rPr lang="en-US" baseline="0" dirty="0" smtClean="0"/>
                        <a:t> (reliability)? </a:t>
                      </a:r>
                      <a:r>
                        <a:rPr lang="en-US" baseline="0" dirty="0" err="1" smtClean="0"/>
                        <a:t>Keamanan</a:t>
                      </a:r>
                      <a:r>
                        <a:rPr lang="en-US" baseline="0" dirty="0" smtClean="0"/>
                        <a:t> </a:t>
                      </a:r>
                      <a:r>
                        <a:rPr lang="en-US" baseline="0" dirty="0" err="1" smtClean="0"/>
                        <a:t>layanan</a:t>
                      </a:r>
                      <a:r>
                        <a:rPr lang="en-US" baseline="0" dirty="0" smtClean="0"/>
                        <a:t> (security)?</a:t>
                      </a:r>
                      <a:endParaRPr lang="en-US" dirty="0"/>
                    </a:p>
                  </a:txBody>
                  <a:tcPr/>
                </a:tc>
              </a:tr>
              <a:tr h="455930">
                <a:tc>
                  <a:txBody>
                    <a:bodyPr/>
                    <a:p>
                      <a:endParaRPr lang="en-US"/>
                    </a:p>
                  </a:txBody>
                  <a:tcPr/>
                </a:tc>
                <a:tc>
                  <a:txBody>
                    <a:bodyPr/>
                    <a:p>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5339</Words>
  <Application>WPS Presentation</Application>
  <PresentationFormat>Layar Lebar</PresentationFormat>
  <Paragraphs>200</Paragraphs>
  <Slides>27</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27</vt:i4>
      </vt:variant>
    </vt:vector>
  </HeadingPairs>
  <TitlesOfParts>
    <vt:vector size="47" baseType="lpstr">
      <vt:lpstr>Arial</vt:lpstr>
      <vt:lpstr>SimSun</vt:lpstr>
      <vt:lpstr>Wingdings</vt:lpstr>
      <vt:lpstr>Calibri Light</vt:lpstr>
      <vt:lpstr>Calibri</vt:lpstr>
      <vt:lpstr>Trebuchet MS</vt:lpstr>
      <vt:lpstr>Microsoft YaHei</vt:lpstr>
      <vt:lpstr>Droid Sans Fallback</vt:lpstr>
      <vt:lpstr>Arial Unicode MS</vt:lpstr>
      <vt:lpstr>Gill Sans MT</vt:lpstr>
      <vt:lpstr>FreeSans</vt:lpstr>
      <vt:lpstr>Symbol</vt:lpstr>
      <vt:lpstr>Arial Black</vt:lpstr>
      <vt:lpstr>Iskoola Pota</vt:lpstr>
      <vt:lpstr>Montserrat ExtraLight</vt:lpstr>
      <vt:lpstr>Aharoni</vt:lpstr>
      <vt:lpstr>C059</vt:lpstr>
      <vt:lpstr>Rockwell</vt:lpstr>
      <vt:lpstr>Candara</vt:lpstr>
      <vt:lpstr>Office Theme</vt:lpstr>
      <vt:lpstr>TATA KELOLA TI</vt:lpstr>
      <vt:lpstr>5 Fokus Area!</vt:lpstr>
      <vt:lpstr>Fokus dengan melaksanakan proses TI agar supaya proses tersebut sesuai dengan siklusnya, mulai dari menjalankan rencana, memastikan TI dapat  memberikan manfaat  yang  diharapkan,  meng optimalkan penggunaan biaya  sehingga  pada  akhirnya  TI  dapat mencapai  hasil yang diinginkan</vt:lpstr>
      <vt:lpstr>Tata Kelola TI (IT Governance)</vt:lpstr>
      <vt:lpstr>“Value”?</vt:lpstr>
      <vt:lpstr>“Value” Berbeda</vt:lpstr>
      <vt:lpstr>Fungsi TI:</vt:lpstr>
      <vt:lpstr>PowerPoint 演示文稿</vt:lpstr>
      <vt:lpstr>PowerPoint 演示文稿</vt:lpstr>
      <vt:lpstr>Contoh Service Value:</vt:lpstr>
      <vt:lpstr>BAGAIMANA Tata Kelola TI Mampu Menciptakan “Value” bagi Stakeholder?</vt:lpstr>
      <vt:lpstr>PowerPoint 演示文稿</vt:lpstr>
      <vt:lpstr>IT Productivity Paradox</vt:lpstr>
      <vt:lpstr>“IT Productivity Paradox”?</vt:lpstr>
      <vt:lpstr>Mengapa terjadi “IT Productivity Paradox”?</vt:lpstr>
      <vt:lpstr>1. Kesalahan Pengukuran</vt:lpstr>
      <vt:lpstr>1. Kesalahan Pengukuran      	 </vt:lpstr>
      <vt:lpstr>1. Kesalahan Pengukuran      	 </vt:lpstr>
      <vt:lpstr>PowerPoint 演示文稿</vt:lpstr>
      <vt:lpstr>PowerPoint 演示文稿</vt:lpstr>
      <vt:lpstr>2. Redistribusi</vt:lpstr>
      <vt:lpstr>3. Time lags</vt:lpstr>
      <vt:lpstr>4. Mismanagement</vt:lpstr>
      <vt:lpstr>PowerPoint 演示文稿</vt:lpstr>
      <vt:lpstr>Manajemen Layanan IT yang Berhasil menurut ITIL</vt:lpstr>
      <vt:lpstr>PowerPoint 演示文稿</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KELOLA TI</dc:title>
  <dc:creator>Mardianto</dc:creator>
  <cp:lastModifiedBy>wakgus</cp:lastModifiedBy>
  <cp:revision>19</cp:revision>
  <dcterms:created xsi:type="dcterms:W3CDTF">2022-03-09T16:29:59Z</dcterms:created>
  <dcterms:modified xsi:type="dcterms:W3CDTF">2022-03-09T16:29:59Z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