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8" r:id="rId3"/>
    <p:sldId id="269" r:id="rId4"/>
    <p:sldId id="272" r:id="rId5"/>
    <p:sldId id="258" r:id="rId6"/>
    <p:sldId id="270" r:id="rId7"/>
    <p:sldId id="267" r:id="rId8"/>
    <p:sldId id="271" r:id="rId9"/>
    <p:sldId id="265" r:id="rId10"/>
    <p:sldId id="259" r:id="rId11"/>
    <p:sldId id="260" r:id="rId12"/>
    <p:sldId id="273" r:id="rId13"/>
    <p:sldId id="262" r:id="rId14"/>
    <p:sldId id="26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114" d="100"/>
          <a:sy n="114" d="100"/>
        </p:scale>
        <p:origin x="4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E1E39-6AFC-4FEE-A23D-0B7C32AB9D1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7C1B13F4-8639-46AF-A94A-A8A01234F2FF}">
      <dgm:prSet phldrT="[Teks]"/>
      <dgm:spPr/>
      <dgm:t>
        <a:bodyPr/>
        <a:lstStyle/>
        <a:p>
          <a:r>
            <a:rPr lang="en-US" dirty="0"/>
            <a:t>IT Resources</a:t>
          </a:r>
        </a:p>
      </dgm:t>
    </dgm:pt>
    <dgm:pt modelId="{1F2AF097-0C7C-4B26-8E5E-A3778BFC1482}" type="parTrans" cxnId="{7051BB77-C36F-4B75-878F-98F796AE6883}">
      <dgm:prSet/>
      <dgm:spPr/>
      <dgm:t>
        <a:bodyPr/>
        <a:lstStyle/>
        <a:p>
          <a:endParaRPr lang="en-US"/>
        </a:p>
      </dgm:t>
    </dgm:pt>
    <dgm:pt modelId="{1834831F-3F59-46AA-B7DD-A2BBE523819B}" type="sibTrans" cxnId="{7051BB77-C36F-4B75-878F-98F796AE6883}">
      <dgm:prSet/>
      <dgm:spPr/>
      <dgm:t>
        <a:bodyPr/>
        <a:lstStyle/>
        <a:p>
          <a:endParaRPr lang="en-US"/>
        </a:p>
      </dgm:t>
    </dgm:pt>
    <dgm:pt modelId="{5ABC40B1-F7E0-4202-9747-EBF500424174}">
      <dgm:prSet phldrT="[Teks]"/>
      <dgm:spPr/>
      <dgm:t>
        <a:bodyPr/>
        <a:lstStyle/>
        <a:p>
          <a:r>
            <a:rPr lang="en-US" dirty="0"/>
            <a:t>Outsourcing</a:t>
          </a:r>
        </a:p>
      </dgm:t>
    </dgm:pt>
    <dgm:pt modelId="{85F24800-31F6-453D-A3E7-99DE45ABC65C}" type="parTrans" cxnId="{317BD3DE-878B-4811-B40E-E42729FF6EE7}">
      <dgm:prSet/>
      <dgm:spPr/>
      <dgm:t>
        <a:bodyPr/>
        <a:lstStyle/>
        <a:p>
          <a:endParaRPr lang="en-US"/>
        </a:p>
      </dgm:t>
    </dgm:pt>
    <dgm:pt modelId="{222AB5EB-9E20-4952-B165-4B27730D9721}" type="sibTrans" cxnId="{317BD3DE-878B-4811-B40E-E42729FF6EE7}">
      <dgm:prSet/>
      <dgm:spPr/>
      <dgm:t>
        <a:bodyPr/>
        <a:lstStyle/>
        <a:p>
          <a:endParaRPr lang="en-US"/>
        </a:p>
      </dgm:t>
    </dgm:pt>
    <dgm:pt modelId="{C5CC3291-2FD8-4B8F-9ADA-443BD920C005}" type="pres">
      <dgm:prSet presAssocID="{A57E1E39-6AFC-4FEE-A23D-0B7C32AB9D1B}" presName="linear" presStyleCnt="0">
        <dgm:presLayoutVars>
          <dgm:animLvl val="lvl"/>
          <dgm:resizeHandles val="exact"/>
        </dgm:presLayoutVars>
      </dgm:prSet>
      <dgm:spPr/>
    </dgm:pt>
    <dgm:pt modelId="{A7BD235B-79D2-4402-894C-4C1015115A5D}" type="pres">
      <dgm:prSet presAssocID="{7C1B13F4-8639-46AF-A94A-A8A01234F2FF}" presName="parentText" presStyleLbl="node1" presStyleIdx="0" presStyleCnt="2">
        <dgm:presLayoutVars>
          <dgm:chMax val="0"/>
          <dgm:bulletEnabled val="1"/>
        </dgm:presLayoutVars>
      </dgm:prSet>
      <dgm:spPr/>
    </dgm:pt>
    <dgm:pt modelId="{938EAF63-CDEE-48EB-A27F-D4E0D822E174}" type="pres">
      <dgm:prSet presAssocID="{1834831F-3F59-46AA-B7DD-A2BBE523819B}" presName="spacer" presStyleCnt="0"/>
      <dgm:spPr/>
    </dgm:pt>
    <dgm:pt modelId="{BEC4C8C6-3831-4BEF-A7B2-8D02B531C103}" type="pres">
      <dgm:prSet presAssocID="{5ABC40B1-F7E0-4202-9747-EBF500424174}" presName="parentText" presStyleLbl="node1" presStyleIdx="1" presStyleCnt="2">
        <dgm:presLayoutVars>
          <dgm:chMax val="0"/>
          <dgm:bulletEnabled val="1"/>
        </dgm:presLayoutVars>
      </dgm:prSet>
      <dgm:spPr/>
    </dgm:pt>
  </dgm:ptLst>
  <dgm:cxnLst>
    <dgm:cxn modelId="{D167C418-46AF-4DA2-86D2-1F9011E49260}" type="presOf" srcId="{A57E1E39-6AFC-4FEE-A23D-0B7C32AB9D1B}" destId="{C5CC3291-2FD8-4B8F-9ADA-443BD920C005}" srcOrd="0" destOrd="0" presId="urn:microsoft.com/office/officeart/2005/8/layout/vList2"/>
    <dgm:cxn modelId="{7051BB77-C36F-4B75-878F-98F796AE6883}" srcId="{A57E1E39-6AFC-4FEE-A23D-0B7C32AB9D1B}" destId="{7C1B13F4-8639-46AF-A94A-A8A01234F2FF}" srcOrd="0" destOrd="0" parTransId="{1F2AF097-0C7C-4B26-8E5E-A3778BFC1482}" sibTransId="{1834831F-3F59-46AA-B7DD-A2BBE523819B}"/>
    <dgm:cxn modelId="{8A41F181-1DB3-44E0-B7CD-ECF666AE1729}" type="presOf" srcId="{7C1B13F4-8639-46AF-A94A-A8A01234F2FF}" destId="{A7BD235B-79D2-4402-894C-4C1015115A5D}" srcOrd="0" destOrd="0" presId="urn:microsoft.com/office/officeart/2005/8/layout/vList2"/>
    <dgm:cxn modelId="{5083FAD6-8CD6-4395-8A8E-EF23438ED39C}" type="presOf" srcId="{5ABC40B1-F7E0-4202-9747-EBF500424174}" destId="{BEC4C8C6-3831-4BEF-A7B2-8D02B531C103}" srcOrd="0" destOrd="0" presId="urn:microsoft.com/office/officeart/2005/8/layout/vList2"/>
    <dgm:cxn modelId="{317BD3DE-878B-4811-B40E-E42729FF6EE7}" srcId="{A57E1E39-6AFC-4FEE-A23D-0B7C32AB9D1B}" destId="{5ABC40B1-F7E0-4202-9747-EBF500424174}" srcOrd="1" destOrd="0" parTransId="{85F24800-31F6-453D-A3E7-99DE45ABC65C}" sibTransId="{222AB5EB-9E20-4952-B165-4B27730D9721}"/>
    <dgm:cxn modelId="{0D38E657-A600-4042-8BFA-69A072CF3089}" type="presParOf" srcId="{C5CC3291-2FD8-4B8F-9ADA-443BD920C005}" destId="{A7BD235B-79D2-4402-894C-4C1015115A5D}" srcOrd="0" destOrd="0" presId="urn:microsoft.com/office/officeart/2005/8/layout/vList2"/>
    <dgm:cxn modelId="{C53748E3-8B3B-413F-9357-B18E6E9F99AF}" type="presParOf" srcId="{C5CC3291-2FD8-4B8F-9ADA-443BD920C005}" destId="{938EAF63-CDEE-48EB-A27F-D4E0D822E174}" srcOrd="1" destOrd="0" presId="urn:microsoft.com/office/officeart/2005/8/layout/vList2"/>
    <dgm:cxn modelId="{B3DB5CF5-B90E-4628-A199-0F34621B745E}" type="presParOf" srcId="{C5CC3291-2FD8-4B8F-9ADA-443BD920C005}" destId="{BEC4C8C6-3831-4BEF-A7B2-8D02B531C1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D235B-79D2-4402-894C-4C1015115A5D}">
      <dsp:nvSpPr>
        <dsp:cNvPr id="0" name=""/>
        <dsp:cNvSpPr/>
      </dsp:nvSpPr>
      <dsp:spPr>
        <a:xfrm>
          <a:off x="0" y="523043"/>
          <a:ext cx="10515600" cy="155902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IT Resources</a:t>
          </a:r>
        </a:p>
      </dsp:txBody>
      <dsp:txXfrm>
        <a:off x="76105" y="599148"/>
        <a:ext cx="10363390" cy="1406815"/>
      </dsp:txXfrm>
    </dsp:sp>
    <dsp:sp modelId="{BEC4C8C6-3831-4BEF-A7B2-8D02B531C103}">
      <dsp:nvSpPr>
        <dsp:cNvPr id="0" name=""/>
        <dsp:cNvSpPr/>
      </dsp:nvSpPr>
      <dsp:spPr>
        <a:xfrm>
          <a:off x="0" y="2269269"/>
          <a:ext cx="10515600" cy="155902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Outsourcing</a:t>
          </a:r>
        </a:p>
      </dsp:txBody>
      <dsp:txXfrm>
        <a:off x="76105" y="2345374"/>
        <a:ext cx="1036339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p:cNvSpPr>
            <a:spLocks noGrp="1"/>
          </p:cNvSpPr>
          <p:nvPr>
            <p:ph type="dt" sz="half" idx="10"/>
          </p:nvPr>
        </p:nvSpPr>
        <p:spPr/>
        <p:txBody>
          <a:bodyPr/>
          <a:lstStyle/>
          <a:p>
            <a:fld id="{4A7D06B1-5B77-4E7F-8CCB-BF298AE45754}" type="datetimeFigureOut">
              <a:rPr lang="en-ID" smtClean="0"/>
              <a:t>17/03/2022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p:cNvSpPr>
            <a:spLocks noGrp="1"/>
          </p:cNvSpPr>
          <p:nvPr>
            <p:ph type="dt" sz="half" idx="10"/>
          </p:nvPr>
        </p:nvSpPr>
        <p:spPr/>
        <p:txBody>
          <a:bodyPr/>
          <a:lstStyle/>
          <a:p>
            <a:fld id="{4A7D06B1-5B77-4E7F-8CCB-BF298AE45754}" type="datetimeFigureOut">
              <a:rPr lang="en-ID" smtClean="0"/>
              <a:t>17/03/2022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4A7D06B1-5B77-4E7F-8CCB-BF298AE45754}" type="datetimeFigureOut">
              <a:rPr lang="en-ID" smtClean="0"/>
              <a:t>17/03/2022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D06B1-5B77-4E7F-8CCB-BF298AE45754}" type="datetimeFigureOut">
              <a:rPr lang="en-ID" smtClean="0"/>
              <a:t>17/03/2022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D06B1-5B77-4E7F-8CCB-BF298AE45754}" type="datetimeFigureOut">
              <a:rPr lang="en-ID" smtClean="0"/>
              <a:t>17/03/2022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D06B1-5B77-4E7F-8CCB-BF298AE45754}" type="datetimeFigureOut">
              <a:rPr lang="en-ID" smtClean="0"/>
              <a:t>17/03/2022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D06B1-5B77-4E7F-8CCB-BF298AE45754}" type="datetimeFigureOut">
              <a:rPr lang="en-ID" smtClean="0"/>
              <a:t>17/03/2022</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4A640-E71A-4DD6-8B6F-735C4F23FD12}" type="slidenum">
              <a:rPr lang="en-ID" smtClean="0"/>
              <a:t>‹#›</a:t>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8000" b="1" u="sng" dirty="0">
                <a:effectLst>
                  <a:outerShdw blurRad="38100" dist="38100" dir="2700000" algn="tl">
                    <a:srgbClr val="000000">
                      <a:alpha val="43137"/>
                    </a:srgbClr>
                  </a:outerShdw>
                </a:effectLst>
              </a:rPr>
              <a:t>TATA KELOLA TI</a:t>
            </a:r>
            <a:endParaRPr lang="en-ID" sz="8000"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id-ID" sz="4000" dirty="0">
                <a:latin typeface="+mj-lt"/>
              </a:rPr>
              <a:t>P</a:t>
            </a:r>
            <a:r>
              <a:rPr lang="en-US" sz="4000">
                <a:latin typeface="+mj-lt"/>
              </a:rPr>
              <a:t>5</a:t>
            </a:r>
            <a:r>
              <a:rPr lang="id-ID" sz="4000">
                <a:latin typeface="+mj-lt"/>
              </a:rPr>
              <a:t> </a:t>
            </a:r>
            <a:r>
              <a:rPr lang="id-ID" sz="4000" dirty="0">
                <a:latin typeface="+mj-lt"/>
              </a:rPr>
              <a:t>| </a:t>
            </a:r>
            <a:r>
              <a:rPr lang="en-US" altLang="id-ID" sz="4000" dirty="0">
                <a:latin typeface="+mj-lt"/>
              </a:rPr>
              <a:t>IT Resource Management</a:t>
            </a:r>
          </a:p>
        </p:txBody>
      </p:sp>
      <p:sp>
        <p:nvSpPr>
          <p:cNvPr id="4" name="TextBox 3"/>
          <p:cNvSpPr txBox="1"/>
          <p:nvPr/>
        </p:nvSpPr>
        <p:spPr>
          <a:xfrm>
            <a:off x="3304728" y="5640102"/>
            <a:ext cx="5582555" cy="923330"/>
          </a:xfrm>
          <a:prstGeom prst="rect">
            <a:avLst/>
          </a:prstGeom>
          <a:noFill/>
        </p:spPr>
        <p:txBody>
          <a:bodyPr wrap="none" rtlCol="0">
            <a:spAutoFit/>
          </a:bodyPr>
          <a:lstStyle/>
          <a:p>
            <a:pPr algn="ctr"/>
            <a:r>
              <a:rPr lang="id-ID" b="1" dirty="0"/>
              <a:t>TIM DOSEN TKTI</a:t>
            </a:r>
          </a:p>
          <a:p>
            <a:pPr algn="ctr"/>
            <a:r>
              <a:rPr lang="id-ID" dirty="0"/>
              <a:t>Program Studi Sistem Informasi</a:t>
            </a:r>
          </a:p>
          <a:p>
            <a:pPr algn="ctr"/>
            <a:r>
              <a:rPr lang="id-ID" dirty="0"/>
              <a:t>Universitas Pembangunan Nasional “Veteran” Jawa Timur</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67214" y="476251"/>
            <a:ext cx="3241675"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b="1" dirty="0"/>
              <a:t>TUJUAN ORGANISASI </a:t>
            </a:r>
          </a:p>
          <a:p>
            <a:pPr algn="ctr">
              <a:defRPr/>
            </a:pPr>
            <a:r>
              <a:rPr lang="en-AU" dirty="0"/>
              <a:t>(Profit, Non-Profit)</a:t>
            </a:r>
            <a:endParaRPr lang="id-ID" dirty="0"/>
          </a:p>
        </p:txBody>
      </p:sp>
      <p:pic>
        <p:nvPicPr>
          <p:cNvPr id="7171" name="Picture 4" descr="Network.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40275" y="3357563"/>
            <a:ext cx="2882900"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5" descr="P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3644900"/>
            <a:ext cx="24955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6" descr="serv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80326" y="3716338"/>
            <a:ext cx="1439863"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Box 7"/>
          <p:cNvSpPr txBox="1">
            <a:spLocks noChangeArrowheads="1"/>
          </p:cNvSpPr>
          <p:nvPr/>
        </p:nvSpPr>
        <p:spPr bwMode="auto">
          <a:xfrm>
            <a:off x="2678113" y="5868989"/>
            <a:ext cx="74092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AU" sz="3200" b="1"/>
              <a:t>Investasi TI </a:t>
            </a:r>
            <a:r>
              <a:rPr lang="en-AU" sz="3200"/>
              <a:t>(Hardware, Software, SDM)</a:t>
            </a:r>
            <a:endParaRPr lang="id-ID" sz="3200"/>
          </a:p>
        </p:txBody>
      </p:sp>
      <p:sp>
        <p:nvSpPr>
          <p:cNvPr id="9" name="Up Arrow 8"/>
          <p:cNvSpPr/>
          <p:nvPr/>
        </p:nvSpPr>
        <p:spPr>
          <a:xfrm>
            <a:off x="5448300" y="1773238"/>
            <a:ext cx="863600" cy="1223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7176" name="TextBox 9"/>
          <p:cNvSpPr txBox="1">
            <a:spLocks noChangeArrowheads="1"/>
          </p:cNvSpPr>
          <p:nvPr/>
        </p:nvSpPr>
        <p:spPr bwMode="auto">
          <a:xfrm>
            <a:off x="6096000" y="2276475"/>
            <a:ext cx="41547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AU" sz="2000" dirty="0"/>
              <a:t>“</a:t>
            </a:r>
            <a:r>
              <a:rPr lang="en-AU" sz="2000" dirty="0" err="1"/>
              <a:t>Apakah</a:t>
            </a:r>
            <a:r>
              <a:rPr lang="en-AU" sz="2000" dirty="0"/>
              <a:t> </a:t>
            </a:r>
            <a:r>
              <a:rPr lang="en-AU" sz="2000" dirty="0" err="1"/>
              <a:t>benar-benar</a:t>
            </a:r>
            <a:r>
              <a:rPr lang="en-AU" sz="2000" dirty="0"/>
              <a:t> </a:t>
            </a:r>
            <a:r>
              <a:rPr lang="en-AU" sz="2000" dirty="0" err="1"/>
              <a:t>harus</a:t>
            </a:r>
            <a:r>
              <a:rPr lang="en-AU" sz="2000" dirty="0"/>
              <a:t> </a:t>
            </a:r>
            <a:br>
              <a:rPr lang="en-AU" sz="2000" dirty="0"/>
            </a:br>
            <a:r>
              <a:rPr lang="en-AU" sz="2000" b="1" dirty="0" err="1"/>
              <a:t>Membeli</a:t>
            </a:r>
            <a:r>
              <a:rPr lang="en-AU" sz="2000" b="1" dirty="0"/>
              <a:t> </a:t>
            </a:r>
            <a:r>
              <a:rPr lang="en-AU" sz="2000" dirty="0"/>
              <a:t>&amp; </a:t>
            </a:r>
            <a:r>
              <a:rPr lang="en-AU" sz="2000" b="1" dirty="0" err="1"/>
              <a:t>Memiliki</a:t>
            </a:r>
            <a:r>
              <a:rPr lang="en-AU" sz="2000" b="1" dirty="0"/>
              <a:t> </a:t>
            </a:r>
            <a:r>
              <a:rPr lang="en-AU" sz="2000" dirty="0"/>
              <a:t>TI </a:t>
            </a:r>
            <a:r>
              <a:rPr lang="en-AU" sz="2000" dirty="0" err="1"/>
              <a:t>tersebut</a:t>
            </a:r>
            <a:r>
              <a:rPr lang="en-AU" sz="2000" dirty="0"/>
              <a:t>?”</a:t>
            </a:r>
            <a:endParaRPr lang="id-ID"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AU" dirty="0" err="1"/>
              <a:t>Apa</a:t>
            </a:r>
            <a:r>
              <a:rPr lang="en-AU" dirty="0"/>
              <a:t> </a:t>
            </a:r>
            <a:r>
              <a:rPr lang="en-AU" dirty="0" err="1"/>
              <a:t>itu</a:t>
            </a:r>
            <a:r>
              <a:rPr lang="en-AU" dirty="0"/>
              <a:t> </a:t>
            </a:r>
            <a:r>
              <a:rPr lang="en-AU" b="1" dirty="0">
                <a:solidFill>
                  <a:srgbClr val="C00000"/>
                </a:solidFill>
              </a:rPr>
              <a:t>Outsourcing</a:t>
            </a:r>
            <a:r>
              <a:rPr lang="en-AU" dirty="0"/>
              <a:t>?</a:t>
            </a:r>
            <a:endParaRPr lang="id-ID" dirty="0"/>
          </a:p>
        </p:txBody>
      </p:sp>
      <p:sp>
        <p:nvSpPr>
          <p:cNvPr id="8195" name="Content Placeholder 2"/>
          <p:cNvSpPr>
            <a:spLocks noGrp="1"/>
          </p:cNvSpPr>
          <p:nvPr>
            <p:ph idx="1"/>
          </p:nvPr>
        </p:nvSpPr>
        <p:spPr/>
        <p:txBody>
          <a:bodyPr/>
          <a:lstStyle/>
          <a:p>
            <a:r>
              <a:rPr lang="en-AU" dirty="0" err="1"/>
              <a:t>Mengalihkan</a:t>
            </a:r>
            <a:r>
              <a:rPr lang="en-AU" dirty="0"/>
              <a:t> </a:t>
            </a:r>
            <a:r>
              <a:rPr lang="id-ID" dirty="0"/>
              <a:t>pekerjaan</a:t>
            </a:r>
            <a:r>
              <a:rPr lang="en-AU" dirty="0"/>
              <a:t>, </a:t>
            </a:r>
            <a:r>
              <a:rPr lang="en-AU" dirty="0" err="1"/>
              <a:t>tanggung</a:t>
            </a:r>
            <a:r>
              <a:rPr lang="en-AU" dirty="0"/>
              <a:t> </a:t>
            </a:r>
            <a:r>
              <a:rPr lang="en-AU" dirty="0" err="1"/>
              <a:t>jawab</a:t>
            </a:r>
            <a:r>
              <a:rPr lang="en-AU" dirty="0"/>
              <a:t>, </a:t>
            </a:r>
            <a:r>
              <a:rPr lang="en-AU" dirty="0" err="1"/>
              <a:t>keputusan</a:t>
            </a:r>
            <a:r>
              <a:rPr lang="id-ID" dirty="0"/>
              <a:t> yang sifatnya </a:t>
            </a:r>
            <a:r>
              <a:rPr lang="id-ID" i="1" dirty="0"/>
              <a:t>non-core</a:t>
            </a:r>
            <a:r>
              <a:rPr lang="en-AU" dirty="0"/>
              <a:t> (</a:t>
            </a:r>
            <a:r>
              <a:rPr lang="id-ID" dirty="0"/>
              <a:t>penunjang</a:t>
            </a:r>
            <a:r>
              <a:rPr lang="en-AU" dirty="0"/>
              <a:t>)</a:t>
            </a:r>
            <a:r>
              <a:rPr lang="id-ID" dirty="0"/>
              <a:t> kepada perusahaan lain</a:t>
            </a:r>
            <a:r>
              <a:rPr lang="en-AU" dirty="0"/>
              <a:t>.</a:t>
            </a:r>
          </a:p>
          <a:p>
            <a:r>
              <a:rPr lang="en-AU" dirty="0" err="1"/>
              <a:t>Contoh</a:t>
            </a:r>
            <a:r>
              <a:rPr lang="en-AU" dirty="0"/>
              <a:t> </a:t>
            </a:r>
            <a:r>
              <a:rPr lang="en-AU" dirty="0" err="1"/>
              <a:t>Oursourcing</a:t>
            </a:r>
            <a:r>
              <a:rPr lang="en-AU" dirty="0"/>
              <a:t> TI:</a:t>
            </a:r>
          </a:p>
          <a:p>
            <a:pPr lvl="1"/>
            <a:r>
              <a:rPr lang="en-AU" dirty="0" err="1"/>
              <a:t>Layanan</a:t>
            </a:r>
            <a:r>
              <a:rPr lang="en-AU" dirty="0"/>
              <a:t> email di </a:t>
            </a:r>
            <a:r>
              <a:rPr lang="en-AU" dirty="0" err="1"/>
              <a:t>Perguruan</a:t>
            </a:r>
            <a:r>
              <a:rPr lang="en-AU" dirty="0"/>
              <a:t> Tinggi</a:t>
            </a:r>
          </a:p>
          <a:p>
            <a:pPr lvl="1"/>
            <a:r>
              <a:rPr lang="en-AU" dirty="0" err="1"/>
              <a:t>Perawatan</a:t>
            </a:r>
            <a:r>
              <a:rPr lang="en-AU" dirty="0"/>
              <a:t> infrastructure TI</a:t>
            </a:r>
          </a:p>
          <a:p>
            <a:pPr lvl="1"/>
            <a:r>
              <a:rPr lang="en-AU" dirty="0" err="1"/>
              <a:t>Pengelolaan</a:t>
            </a:r>
            <a:r>
              <a:rPr lang="en-AU" dirty="0"/>
              <a:t> database </a:t>
            </a:r>
            <a:r>
              <a:rPr lang="en-AU" dirty="0" err="1"/>
              <a:t>perusahaan</a:t>
            </a:r>
            <a:endParaRPr lang="en-AU" dirty="0"/>
          </a:p>
          <a:p>
            <a:endParaRPr lang="en-AU" dirty="0"/>
          </a:p>
          <a:p>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CDF21C-C2E8-435E-8F84-D9125B5BAEF8}"/>
              </a:ext>
            </a:extLst>
          </p:cNvPr>
          <p:cNvSpPr>
            <a:spLocks noGrp="1"/>
          </p:cNvSpPr>
          <p:nvPr>
            <p:ph type="title"/>
          </p:nvPr>
        </p:nvSpPr>
        <p:spPr/>
        <p:txBody>
          <a:bodyPr/>
          <a:lstStyle/>
          <a:p>
            <a:r>
              <a:rPr lang="en-AU" dirty="0" err="1"/>
              <a:t>Alasan</a:t>
            </a:r>
            <a:r>
              <a:rPr lang="en-AU" dirty="0"/>
              <a:t> Outsourcing TI?</a:t>
            </a:r>
            <a:endParaRPr lang="en-US" dirty="0"/>
          </a:p>
        </p:txBody>
      </p:sp>
      <p:sp>
        <p:nvSpPr>
          <p:cNvPr id="3" name="Tampungan Konten 2">
            <a:extLst>
              <a:ext uri="{FF2B5EF4-FFF2-40B4-BE49-F238E27FC236}">
                <a16:creationId xmlns:a16="http://schemas.microsoft.com/office/drawing/2014/main" id="{6781961C-5650-4721-A196-B98C0EE5F4E0}"/>
              </a:ext>
            </a:extLst>
          </p:cNvPr>
          <p:cNvSpPr>
            <a:spLocks noGrp="1"/>
          </p:cNvSpPr>
          <p:nvPr>
            <p:ph idx="1"/>
          </p:nvPr>
        </p:nvSpPr>
        <p:spPr/>
        <p:txBody>
          <a:bodyPr>
            <a:normAutofit fontScale="92500" lnSpcReduction="10000"/>
          </a:bodyPr>
          <a:lstStyle/>
          <a:p>
            <a:r>
              <a:rPr lang="en-AU" sz="1800" dirty="0" err="1"/>
              <a:t>Saat</a:t>
            </a:r>
            <a:r>
              <a:rPr lang="en-AU" sz="1800" dirty="0"/>
              <a:t> Infrastructure TI sangat </a:t>
            </a:r>
            <a:r>
              <a:rPr lang="en-AU" sz="1800" dirty="0" err="1"/>
              <a:t>penting</a:t>
            </a:r>
            <a:r>
              <a:rPr lang="en-AU" sz="1800" dirty="0"/>
              <a:t> </a:t>
            </a:r>
            <a:r>
              <a:rPr lang="en-AU" sz="1800" dirty="0" err="1"/>
              <a:t>mendukung</a:t>
            </a:r>
            <a:r>
              <a:rPr lang="en-AU" sz="1800" dirty="0"/>
              <a:t> proses </a:t>
            </a:r>
            <a:r>
              <a:rPr lang="en-AU" sz="1800" dirty="0" err="1"/>
              <a:t>bisnis</a:t>
            </a:r>
            <a:endParaRPr lang="en-AU" sz="1800" dirty="0"/>
          </a:p>
          <a:p>
            <a:r>
              <a:rPr lang="en-AU" sz="1800" b="1" dirty="0"/>
              <a:t>P</a:t>
            </a:r>
            <a:r>
              <a:rPr lang="id-ID" sz="1800" b="1" dirty="0" err="1"/>
              <a:t>engurangan</a:t>
            </a:r>
            <a:r>
              <a:rPr lang="id-ID" sz="1800" b="1" dirty="0"/>
              <a:t> </a:t>
            </a:r>
            <a:r>
              <a:rPr lang="en-AU" sz="1800" b="1" dirty="0" err="1"/>
              <a:t>ongkos</a:t>
            </a:r>
            <a:r>
              <a:rPr lang="en-AU" sz="1800" b="1" dirty="0"/>
              <a:t> </a:t>
            </a:r>
            <a:r>
              <a:rPr lang="en-AU" sz="1800" b="1" dirty="0" err="1"/>
              <a:t>operasional</a:t>
            </a:r>
            <a:r>
              <a:rPr lang="en-AU" sz="1800" b="1" dirty="0"/>
              <a:t> </a:t>
            </a:r>
            <a:r>
              <a:rPr lang="en-AU" sz="1800" b="1" dirty="0" err="1"/>
              <a:t>perusahaan</a:t>
            </a:r>
            <a:r>
              <a:rPr lang="en-AU" sz="1800" b="1" dirty="0"/>
              <a:t> </a:t>
            </a:r>
            <a:r>
              <a:rPr lang="en-AU" sz="1800" dirty="0"/>
              <a:t>(</a:t>
            </a:r>
            <a:r>
              <a:rPr lang="en-AU" sz="1800" i="1" dirty="0"/>
              <a:t>C</a:t>
            </a:r>
            <a:r>
              <a:rPr lang="id-ID" sz="1800" i="1" dirty="0" err="1"/>
              <a:t>ost</a:t>
            </a:r>
            <a:r>
              <a:rPr lang="id-ID" sz="1800" i="1" dirty="0"/>
              <a:t> </a:t>
            </a:r>
            <a:r>
              <a:rPr lang="id-ID" sz="1800" i="1" dirty="0" err="1"/>
              <a:t>relative</a:t>
            </a:r>
            <a:r>
              <a:rPr lang="id-ID" sz="1800" i="1" dirty="0"/>
              <a:t> </a:t>
            </a:r>
            <a:r>
              <a:rPr lang="id-ID" sz="1800" i="1" dirty="0" err="1"/>
              <a:t>reduction</a:t>
            </a:r>
            <a:r>
              <a:rPr lang="id-ID" sz="1800" dirty="0"/>
              <a:t> </a:t>
            </a:r>
            <a:r>
              <a:rPr lang="en-AU" sz="1800" dirty="0"/>
              <a:t>): </a:t>
            </a:r>
            <a:r>
              <a:rPr lang="en-AU" sz="1800" dirty="0" err="1"/>
              <a:t>tidak</a:t>
            </a:r>
            <a:r>
              <a:rPr lang="en-AU" sz="1800" dirty="0"/>
              <a:t> </a:t>
            </a:r>
            <a:r>
              <a:rPr lang="en-AU" sz="1800" dirty="0" err="1"/>
              <a:t>perlu</a:t>
            </a:r>
            <a:r>
              <a:rPr lang="en-AU" sz="1800" dirty="0"/>
              <a:t> </a:t>
            </a:r>
            <a:r>
              <a:rPr lang="en-AU" sz="1800" dirty="0" err="1"/>
              <a:t>membeli</a:t>
            </a:r>
            <a:r>
              <a:rPr lang="en-AU" sz="1800" dirty="0"/>
              <a:t> </a:t>
            </a:r>
            <a:r>
              <a:rPr lang="en-AU" sz="1800" dirty="0" err="1"/>
              <a:t>barang</a:t>
            </a:r>
            <a:r>
              <a:rPr lang="en-AU" sz="1800" dirty="0"/>
              <a:t>, </a:t>
            </a:r>
            <a:r>
              <a:rPr lang="en-AU" sz="1800" dirty="0" err="1"/>
              <a:t>mengupgrade</a:t>
            </a:r>
            <a:r>
              <a:rPr lang="en-AU" sz="1800" dirty="0"/>
              <a:t> </a:t>
            </a:r>
            <a:r>
              <a:rPr lang="en-AU" sz="1800" dirty="0" err="1"/>
              <a:t>teknologi</a:t>
            </a:r>
            <a:r>
              <a:rPr lang="en-AU" sz="1800" dirty="0"/>
              <a:t>, </a:t>
            </a:r>
            <a:r>
              <a:rPr lang="en-AU" sz="1800" dirty="0" err="1"/>
              <a:t>personel</a:t>
            </a:r>
            <a:r>
              <a:rPr lang="en-AU" sz="1800" dirty="0"/>
              <a:t> TI </a:t>
            </a:r>
            <a:r>
              <a:rPr lang="en-AU" sz="1800" dirty="0" err="1"/>
              <a:t>berkurang</a:t>
            </a:r>
            <a:r>
              <a:rPr lang="en-AU" sz="1800" dirty="0"/>
              <a:t>, </a:t>
            </a:r>
            <a:r>
              <a:rPr lang="en-AU" sz="1800" dirty="0" err="1"/>
              <a:t>tidak</a:t>
            </a:r>
            <a:r>
              <a:rPr lang="en-AU" sz="1800" dirty="0"/>
              <a:t> </a:t>
            </a:r>
            <a:r>
              <a:rPr lang="en-AU" sz="1800" dirty="0" err="1"/>
              <a:t>memelihara</a:t>
            </a:r>
            <a:r>
              <a:rPr lang="en-AU" sz="1800" dirty="0"/>
              <a:t> orang, </a:t>
            </a:r>
            <a:r>
              <a:rPr lang="en-AU" sz="1800" dirty="0" err="1"/>
              <a:t>melatih</a:t>
            </a:r>
            <a:r>
              <a:rPr lang="en-AU" sz="1800" dirty="0"/>
              <a:t> skills </a:t>
            </a:r>
            <a:r>
              <a:rPr lang="en-AU" sz="1800" dirty="0" err="1"/>
              <a:t>teknologi</a:t>
            </a:r>
            <a:r>
              <a:rPr lang="en-AU" sz="1800" dirty="0"/>
              <a:t> </a:t>
            </a:r>
            <a:r>
              <a:rPr lang="en-AU" sz="1800" dirty="0" err="1"/>
              <a:t>terbaru</a:t>
            </a:r>
            <a:r>
              <a:rPr lang="en-AU" sz="1800" dirty="0"/>
              <a:t>, </a:t>
            </a:r>
            <a:r>
              <a:rPr lang="en-AU" sz="1800" dirty="0" err="1"/>
              <a:t>dll</a:t>
            </a:r>
            <a:r>
              <a:rPr lang="en-AU" sz="1800" dirty="0"/>
              <a:t>.</a:t>
            </a:r>
            <a:endParaRPr lang="en-AU" sz="1800" b="1" dirty="0"/>
          </a:p>
          <a:p>
            <a:r>
              <a:rPr lang="en-AU" sz="1800" b="1" dirty="0" err="1"/>
              <a:t>Fokus</a:t>
            </a:r>
            <a:r>
              <a:rPr lang="en-AU" sz="1800" b="1" dirty="0"/>
              <a:t> pada core </a:t>
            </a:r>
            <a:r>
              <a:rPr lang="en-AU" sz="1800" b="1" dirty="0" err="1"/>
              <a:t>bisnisnya</a:t>
            </a:r>
            <a:r>
              <a:rPr lang="en-AU" sz="1800" b="1" dirty="0"/>
              <a:t> </a:t>
            </a:r>
            <a:r>
              <a:rPr lang="en-AU" sz="1800" dirty="0">
                <a:sym typeface="Wingdings" panose="05000000000000000000" pitchFamily="2" charset="2"/>
              </a:rPr>
              <a:t> </a:t>
            </a:r>
            <a:r>
              <a:rPr lang="en-AU" sz="1800" dirty="0" err="1">
                <a:sym typeface="Wingdings" panose="05000000000000000000" pitchFamily="2" charset="2"/>
              </a:rPr>
              <a:t>kualitas</a:t>
            </a:r>
            <a:r>
              <a:rPr lang="en-AU" sz="1800" dirty="0">
                <a:sym typeface="Wingdings" panose="05000000000000000000" pitchFamily="2" charset="2"/>
              </a:rPr>
              <a:t> </a:t>
            </a:r>
            <a:r>
              <a:rPr lang="en-AU" sz="1800" dirty="0" err="1">
                <a:sym typeface="Wingdings" panose="05000000000000000000" pitchFamily="2" charset="2"/>
              </a:rPr>
              <a:t>layanan</a:t>
            </a:r>
            <a:r>
              <a:rPr lang="en-AU" sz="1800" dirty="0">
                <a:sym typeface="Wingdings" panose="05000000000000000000" pitchFamily="2" charset="2"/>
              </a:rPr>
              <a:t> &amp; </a:t>
            </a:r>
            <a:r>
              <a:rPr lang="en-AU" sz="1800" dirty="0" err="1">
                <a:sym typeface="Wingdings" panose="05000000000000000000" pitchFamily="2" charset="2"/>
              </a:rPr>
              <a:t>inovasi</a:t>
            </a:r>
            <a:r>
              <a:rPr lang="en-AU" sz="1800" dirty="0">
                <a:sym typeface="Wingdings" panose="05000000000000000000" pitchFamily="2" charset="2"/>
              </a:rPr>
              <a:t> </a:t>
            </a:r>
            <a:r>
              <a:rPr lang="en-AU" sz="1800" dirty="0" err="1">
                <a:sym typeface="Wingdings" panose="05000000000000000000" pitchFamily="2" charset="2"/>
              </a:rPr>
              <a:t>bisnis</a:t>
            </a:r>
            <a:r>
              <a:rPr lang="en-AU" sz="1800" dirty="0">
                <a:sym typeface="Wingdings" panose="05000000000000000000" pitchFamily="2" charset="2"/>
              </a:rPr>
              <a:t> </a:t>
            </a:r>
            <a:r>
              <a:rPr lang="en-AU" sz="1800" dirty="0" err="1">
                <a:sym typeface="Wingdings" panose="05000000000000000000" pitchFamily="2" charset="2"/>
              </a:rPr>
              <a:t>meningkat</a:t>
            </a:r>
            <a:r>
              <a:rPr lang="en-AU" sz="1800" dirty="0">
                <a:sym typeface="Wingdings" panose="05000000000000000000" pitchFamily="2" charset="2"/>
              </a:rPr>
              <a:t>, product </a:t>
            </a:r>
            <a:r>
              <a:rPr lang="en-AU" sz="1800" dirty="0" err="1">
                <a:sym typeface="Wingdings" panose="05000000000000000000" pitchFamily="2" charset="2"/>
              </a:rPr>
              <a:t>baru</a:t>
            </a:r>
            <a:r>
              <a:rPr lang="en-AU" sz="1800" dirty="0">
                <a:sym typeface="Wingdings" panose="05000000000000000000" pitchFamily="2" charset="2"/>
              </a:rPr>
              <a:t> </a:t>
            </a:r>
            <a:r>
              <a:rPr lang="en-AU" sz="1800" dirty="0" err="1">
                <a:sym typeface="Wingdings" panose="05000000000000000000" pitchFamily="2" charset="2"/>
              </a:rPr>
              <a:t>lebih</a:t>
            </a:r>
            <a:r>
              <a:rPr lang="en-AU" sz="1800" dirty="0">
                <a:sym typeface="Wingdings" panose="05000000000000000000" pitchFamily="2" charset="2"/>
              </a:rPr>
              <a:t> </a:t>
            </a:r>
            <a:r>
              <a:rPr lang="en-AU" sz="1800" dirty="0" err="1">
                <a:sym typeface="Wingdings" panose="05000000000000000000" pitchFamily="2" charset="2"/>
              </a:rPr>
              <a:t>cepat</a:t>
            </a:r>
            <a:r>
              <a:rPr lang="en-AU" sz="1800" dirty="0">
                <a:sym typeface="Wingdings" panose="05000000000000000000" pitchFamily="2" charset="2"/>
              </a:rPr>
              <a:t> </a:t>
            </a:r>
            <a:r>
              <a:rPr lang="en-AU" sz="1800" dirty="0" err="1">
                <a:sym typeface="Wingdings" panose="05000000000000000000" pitchFamily="2" charset="2"/>
              </a:rPr>
              <a:t>lounching</a:t>
            </a:r>
            <a:r>
              <a:rPr lang="en-AU" sz="1800" dirty="0">
                <a:sym typeface="Wingdings" panose="05000000000000000000" pitchFamily="2" charset="2"/>
              </a:rPr>
              <a:t>, </a:t>
            </a:r>
            <a:r>
              <a:rPr lang="en-AU" sz="1800" dirty="0" err="1">
                <a:sym typeface="Wingdings" panose="05000000000000000000" pitchFamily="2" charset="2"/>
              </a:rPr>
              <a:t>tidak</a:t>
            </a:r>
            <a:r>
              <a:rPr lang="en-AU" sz="1800" dirty="0">
                <a:sym typeface="Wingdings" panose="05000000000000000000" pitchFamily="2" charset="2"/>
              </a:rPr>
              <a:t> </a:t>
            </a:r>
            <a:r>
              <a:rPr lang="en-AU" sz="1800" dirty="0" err="1">
                <a:sym typeface="Wingdings" panose="05000000000000000000" pitchFamily="2" charset="2"/>
              </a:rPr>
              <a:t>pusing</a:t>
            </a:r>
            <a:r>
              <a:rPr lang="en-AU" sz="1800" dirty="0">
                <a:sym typeface="Wingdings" panose="05000000000000000000" pitchFamily="2" charset="2"/>
              </a:rPr>
              <a:t> updating </a:t>
            </a:r>
            <a:r>
              <a:rPr lang="en-AU" sz="1800" dirty="0" err="1">
                <a:sym typeface="Wingdings" panose="05000000000000000000" pitchFamily="2" charset="2"/>
              </a:rPr>
              <a:t>teknology</a:t>
            </a:r>
            <a:r>
              <a:rPr lang="en-AU" sz="1800" dirty="0">
                <a:sym typeface="Wingdings" panose="05000000000000000000" pitchFamily="2" charset="2"/>
              </a:rPr>
              <a:t>, turnover </a:t>
            </a:r>
            <a:r>
              <a:rPr lang="en-AU" sz="1800" dirty="0" err="1">
                <a:sym typeface="Wingdings" panose="05000000000000000000" pitchFamily="2" charset="2"/>
              </a:rPr>
              <a:t>tenaga</a:t>
            </a:r>
            <a:r>
              <a:rPr lang="en-AU" sz="1800" dirty="0">
                <a:sym typeface="Wingdings" panose="05000000000000000000" pitchFamily="2" charset="2"/>
              </a:rPr>
              <a:t> TI, share </a:t>
            </a:r>
            <a:r>
              <a:rPr lang="en-AU" sz="1800" dirty="0" err="1">
                <a:sym typeface="Wingdings" panose="05000000000000000000" pitchFamily="2" charset="2"/>
              </a:rPr>
              <a:t>resiko</a:t>
            </a:r>
            <a:r>
              <a:rPr lang="en-AU" sz="1800" dirty="0">
                <a:sym typeface="Wingdings" panose="05000000000000000000" pitchFamily="2" charset="2"/>
              </a:rPr>
              <a:t> </a:t>
            </a:r>
            <a:r>
              <a:rPr lang="en-AU" sz="1800" dirty="0" err="1">
                <a:sym typeface="Wingdings" panose="05000000000000000000" pitchFamily="2" charset="2"/>
              </a:rPr>
              <a:t>investasi</a:t>
            </a:r>
            <a:r>
              <a:rPr lang="en-AU" sz="1800" dirty="0">
                <a:sym typeface="Wingdings" panose="05000000000000000000" pitchFamily="2" charset="2"/>
              </a:rPr>
              <a:t> TI.</a:t>
            </a:r>
          </a:p>
          <a:p>
            <a:r>
              <a:rPr lang="en-AU" sz="1800" dirty="0" err="1"/>
              <a:t>Tuntutan</a:t>
            </a:r>
            <a:r>
              <a:rPr lang="en-AU" sz="1800" dirty="0"/>
              <a:t> </a:t>
            </a:r>
            <a:r>
              <a:rPr lang="en-AU" sz="1800" b="1" dirty="0" err="1"/>
              <a:t>peningkatan</a:t>
            </a:r>
            <a:r>
              <a:rPr lang="en-AU" sz="1800" b="1" dirty="0"/>
              <a:t> </a:t>
            </a:r>
            <a:r>
              <a:rPr lang="en-AU" sz="1800" b="1" dirty="0" err="1"/>
              <a:t>kualitas</a:t>
            </a:r>
            <a:r>
              <a:rPr lang="en-AU" sz="1800" b="1" dirty="0"/>
              <a:t> </a:t>
            </a:r>
            <a:r>
              <a:rPr lang="en-AU" sz="1800" b="1" dirty="0" err="1"/>
              <a:t>Layanan</a:t>
            </a:r>
            <a:r>
              <a:rPr lang="en-AU" sz="1800" dirty="0"/>
              <a:t> </a:t>
            </a:r>
            <a:r>
              <a:rPr lang="en-AU" sz="1800" dirty="0" err="1"/>
              <a:t>terus-menerus</a:t>
            </a:r>
            <a:r>
              <a:rPr lang="en-AU" sz="1800" dirty="0"/>
              <a:t> </a:t>
            </a:r>
            <a:r>
              <a:rPr lang="en-AU" sz="1800" dirty="0">
                <a:sym typeface="Wingdings" panose="05000000000000000000" pitchFamily="2" charset="2"/>
              </a:rPr>
              <a:t> </a:t>
            </a:r>
            <a:r>
              <a:rPr lang="en-AU" sz="1800" dirty="0" err="1">
                <a:sym typeface="Wingdings" panose="05000000000000000000" pitchFamily="2" charset="2"/>
              </a:rPr>
              <a:t>butuh</a:t>
            </a:r>
            <a:r>
              <a:rPr lang="en-AU" sz="1800" dirty="0">
                <a:sym typeface="Wingdings" panose="05000000000000000000" pitchFamily="2" charset="2"/>
              </a:rPr>
              <a:t> </a:t>
            </a:r>
            <a:r>
              <a:rPr lang="en-AU" sz="1800" dirty="0" err="1">
                <a:sym typeface="Wingdings" panose="05000000000000000000" pitchFamily="2" charset="2"/>
              </a:rPr>
              <a:t>dukungan</a:t>
            </a:r>
            <a:r>
              <a:rPr lang="en-AU" sz="1800" dirty="0"/>
              <a:t> </a:t>
            </a:r>
            <a:r>
              <a:rPr lang="en-AU" sz="1800" dirty="0" err="1"/>
              <a:t>pengelolaan</a:t>
            </a:r>
            <a:r>
              <a:rPr lang="en-AU" sz="1800" dirty="0"/>
              <a:t> TI yang </a:t>
            </a:r>
            <a:r>
              <a:rPr lang="en-AU" sz="1800" dirty="0" err="1"/>
              <a:t>lebih</a:t>
            </a:r>
            <a:r>
              <a:rPr lang="en-AU" sz="1800" dirty="0"/>
              <a:t> </a:t>
            </a:r>
            <a:r>
              <a:rPr lang="en-AU" sz="1800" dirty="0" err="1"/>
              <a:t>profesional</a:t>
            </a:r>
            <a:r>
              <a:rPr lang="en-AU" sz="1800" dirty="0"/>
              <a:t> (TI </a:t>
            </a:r>
            <a:r>
              <a:rPr lang="en-AU" sz="1800" dirty="0" err="1"/>
              <a:t>yg</a:t>
            </a:r>
            <a:r>
              <a:rPr lang="en-AU" sz="1800" dirty="0"/>
              <a:t> </a:t>
            </a:r>
            <a:r>
              <a:rPr lang="en-AU" sz="1800" dirty="0" err="1"/>
              <a:t>ada</a:t>
            </a:r>
            <a:r>
              <a:rPr lang="en-AU" sz="1800" dirty="0"/>
              <a:t> </a:t>
            </a:r>
            <a:r>
              <a:rPr lang="en-AU" sz="1800" dirty="0" err="1"/>
              <a:t>sudah</a:t>
            </a:r>
            <a:r>
              <a:rPr lang="en-AU" sz="1800" dirty="0"/>
              <a:t> </a:t>
            </a:r>
            <a:r>
              <a:rPr lang="en-AU" sz="1800" dirty="0" err="1"/>
              <a:t>tidak</a:t>
            </a:r>
            <a:r>
              <a:rPr lang="en-AU" sz="1800" dirty="0"/>
              <a:t> </a:t>
            </a:r>
            <a:r>
              <a:rPr lang="en-AU" sz="1800" dirty="0" err="1"/>
              <a:t>mampu</a:t>
            </a:r>
            <a:r>
              <a:rPr lang="en-AU" sz="1800" dirty="0"/>
              <a:t>)</a:t>
            </a:r>
            <a:endParaRPr lang="en-AU" sz="1800" b="1" dirty="0"/>
          </a:p>
          <a:p>
            <a:r>
              <a:rPr lang="en-AU" sz="1800" dirty="0"/>
              <a:t>Perusahaan </a:t>
            </a:r>
            <a:r>
              <a:rPr lang="en-AU" sz="1800" b="1" dirty="0" err="1"/>
              <a:t>tidak</a:t>
            </a:r>
            <a:r>
              <a:rPr lang="en-AU" sz="1800" b="1" dirty="0"/>
              <a:t> </a:t>
            </a:r>
            <a:r>
              <a:rPr lang="en-AU" sz="1800" b="1" dirty="0" err="1"/>
              <a:t>mau</a:t>
            </a:r>
            <a:r>
              <a:rPr lang="en-AU" sz="1800" b="1" dirty="0"/>
              <a:t> </a:t>
            </a:r>
            <a:r>
              <a:rPr lang="en-AU" sz="1800" b="1" dirty="0" err="1"/>
              <a:t>terikat</a:t>
            </a:r>
            <a:r>
              <a:rPr lang="en-AU" sz="1800" b="1" dirty="0"/>
              <a:t> pada </a:t>
            </a:r>
            <a:r>
              <a:rPr lang="en-AU" sz="1800" b="1" dirty="0" err="1"/>
              <a:t>investasi</a:t>
            </a:r>
            <a:r>
              <a:rPr lang="en-AU" sz="1800" b="1" dirty="0"/>
              <a:t> TI </a:t>
            </a:r>
            <a:r>
              <a:rPr lang="en-AU" sz="1800" dirty="0"/>
              <a:t>internal </a:t>
            </a:r>
            <a:r>
              <a:rPr lang="en-AU" sz="1800" dirty="0" err="1"/>
              <a:t>perusahaan</a:t>
            </a:r>
            <a:endParaRPr lang="en-AU" sz="1800" dirty="0"/>
          </a:p>
          <a:p>
            <a:r>
              <a:rPr lang="en-AU" sz="1800" dirty="0"/>
              <a:t>Skala </a:t>
            </a:r>
            <a:r>
              <a:rPr lang="en-AU" sz="1800" b="1" dirty="0"/>
              <a:t>infrastructure TI </a:t>
            </a:r>
            <a:r>
              <a:rPr lang="en-AU" sz="1800" b="1" dirty="0" err="1"/>
              <a:t>semakin</a:t>
            </a:r>
            <a:r>
              <a:rPr lang="en-AU" sz="1800" b="1" dirty="0"/>
              <a:t> </a:t>
            </a:r>
            <a:r>
              <a:rPr lang="en-AU" sz="1800" b="1" dirty="0" err="1"/>
              <a:t>besar</a:t>
            </a:r>
            <a:r>
              <a:rPr lang="en-AU" sz="1800" b="1" dirty="0"/>
              <a:t> &amp; </a:t>
            </a:r>
            <a:r>
              <a:rPr lang="en-AU" sz="1800" b="1" dirty="0" err="1"/>
              <a:t>semakin</a:t>
            </a:r>
            <a:r>
              <a:rPr lang="en-AU" sz="1800" b="1" dirty="0"/>
              <a:t> </a:t>
            </a:r>
            <a:r>
              <a:rPr lang="en-AU" sz="1800" b="1" dirty="0" err="1"/>
              <a:t>kompleks</a:t>
            </a:r>
            <a:r>
              <a:rPr lang="en-AU" sz="1800" b="1" dirty="0"/>
              <a:t> </a:t>
            </a:r>
            <a:r>
              <a:rPr lang="en-AU" sz="1800" dirty="0"/>
              <a:t>dan </a:t>
            </a:r>
            <a:r>
              <a:rPr lang="en-AU" sz="1800" dirty="0" err="1"/>
              <a:t>mulai</a:t>
            </a:r>
            <a:r>
              <a:rPr lang="en-AU" sz="1800" dirty="0"/>
              <a:t> </a:t>
            </a:r>
            <a:r>
              <a:rPr lang="en-AU" sz="1800" dirty="0" err="1"/>
              <a:t>merepotkan</a:t>
            </a:r>
            <a:r>
              <a:rPr lang="en-AU" sz="1800" dirty="0"/>
              <a:t> </a:t>
            </a:r>
            <a:r>
              <a:rPr lang="en-AU" sz="1800" dirty="0" err="1"/>
              <a:t>fokus</a:t>
            </a:r>
            <a:r>
              <a:rPr lang="en-AU" sz="1800" dirty="0"/>
              <a:t> </a:t>
            </a:r>
            <a:r>
              <a:rPr lang="en-AU" sz="1800" dirty="0" err="1"/>
              <a:t>bisnis</a:t>
            </a:r>
            <a:r>
              <a:rPr lang="en-AU" sz="1800" dirty="0"/>
              <a:t> </a:t>
            </a:r>
            <a:r>
              <a:rPr lang="en-AU" sz="1800" dirty="0" err="1"/>
              <a:t>perusahaan</a:t>
            </a:r>
            <a:endParaRPr lang="en-AU" sz="1800" dirty="0"/>
          </a:p>
          <a:p>
            <a:r>
              <a:rPr lang="en-AU" sz="1800" dirty="0" err="1"/>
              <a:t>Kebutuhan</a:t>
            </a:r>
            <a:r>
              <a:rPr lang="en-AU" sz="1800" dirty="0"/>
              <a:t> </a:t>
            </a:r>
            <a:r>
              <a:rPr lang="en-AU" sz="1800" b="1" dirty="0" err="1"/>
              <a:t>perubahan</a:t>
            </a:r>
            <a:r>
              <a:rPr lang="en-AU" sz="1800" b="1" dirty="0"/>
              <a:t> TI yang </a:t>
            </a:r>
            <a:r>
              <a:rPr lang="en-AU" sz="1800" b="1" dirty="0" err="1"/>
              <a:t>cepat</a:t>
            </a:r>
            <a:r>
              <a:rPr lang="en-AU" sz="1800" b="1" dirty="0"/>
              <a:t> </a:t>
            </a:r>
            <a:r>
              <a:rPr lang="en-AU" sz="1800" dirty="0"/>
              <a:t>(</a:t>
            </a:r>
            <a:r>
              <a:rPr lang="en-AU" sz="1800" dirty="0" err="1"/>
              <a:t>termasuk</a:t>
            </a:r>
            <a:r>
              <a:rPr lang="en-AU" sz="1800" dirty="0"/>
              <a:t> updating skills </a:t>
            </a:r>
            <a:r>
              <a:rPr lang="en-AU" sz="1800" dirty="0" err="1"/>
              <a:t>personel</a:t>
            </a:r>
            <a:r>
              <a:rPr lang="en-AU" sz="1800" dirty="0"/>
              <a:t> TI)</a:t>
            </a:r>
          </a:p>
          <a:p>
            <a:r>
              <a:rPr lang="en-AU" sz="1800" b="1" dirty="0" err="1"/>
              <a:t>Kepastian</a:t>
            </a:r>
            <a:r>
              <a:rPr lang="en-AU" sz="1800" b="1" dirty="0"/>
              <a:t> </a:t>
            </a:r>
            <a:r>
              <a:rPr lang="en-AU" sz="1800" b="1" dirty="0" err="1"/>
              <a:t>biaya</a:t>
            </a:r>
            <a:r>
              <a:rPr lang="en-AU" sz="1800" b="1" dirty="0"/>
              <a:t> </a:t>
            </a:r>
            <a:r>
              <a:rPr lang="en-AU" sz="1800" b="1" dirty="0" err="1"/>
              <a:t>pengeluaran</a:t>
            </a:r>
            <a:r>
              <a:rPr lang="en-AU" sz="1800" b="1" dirty="0"/>
              <a:t> TI  </a:t>
            </a:r>
            <a:r>
              <a:rPr lang="en-AU" sz="1800" dirty="0"/>
              <a:t>(</a:t>
            </a:r>
            <a:r>
              <a:rPr lang="nb-NO" sz="1800" dirty="0"/>
              <a:t>outsourcing ditaruh di kolom belanja, bukan di kolom investasi yang setiap tahun mengalami depresiasi).</a:t>
            </a:r>
            <a:endParaRPr lang="en-AU" sz="1800" dirty="0"/>
          </a:p>
          <a:p>
            <a:r>
              <a:rPr lang="en-AU" sz="1800" b="1" dirty="0"/>
              <a:t>M</a:t>
            </a:r>
            <a:r>
              <a:rPr lang="id-ID" sz="1800" b="1" dirty="0" err="1"/>
              <a:t>erger</a:t>
            </a:r>
            <a:r>
              <a:rPr lang="id-ID" sz="1800" b="1" dirty="0"/>
              <a:t> dan akuisisi yang terus-menerus terjadi</a:t>
            </a:r>
            <a:r>
              <a:rPr lang="en-AU" sz="1800" b="1" dirty="0"/>
              <a:t> </a:t>
            </a:r>
            <a:r>
              <a:rPr lang="en-AU" sz="1800" dirty="0">
                <a:sym typeface="Wingdings" panose="05000000000000000000" pitchFamily="2" charset="2"/>
              </a:rPr>
              <a:t> </a:t>
            </a:r>
            <a:r>
              <a:rPr lang="en-AU" sz="1800" dirty="0" err="1">
                <a:sym typeface="Wingdings" panose="05000000000000000000" pitchFamily="2" charset="2"/>
              </a:rPr>
              <a:t>terlalu</a:t>
            </a:r>
            <a:r>
              <a:rPr lang="en-AU" sz="1800" dirty="0">
                <a:sym typeface="Wingdings" panose="05000000000000000000" pitchFamily="2" charset="2"/>
              </a:rPr>
              <a:t> </a:t>
            </a:r>
            <a:r>
              <a:rPr lang="en-AU" sz="1800" dirty="0" err="1">
                <a:sym typeface="Wingdings" panose="05000000000000000000" pitchFamily="2" charset="2"/>
              </a:rPr>
              <a:t>resiko</a:t>
            </a:r>
            <a:r>
              <a:rPr lang="en-AU" sz="1800" dirty="0">
                <a:sym typeface="Wingdings" panose="05000000000000000000" pitchFamily="2" charset="2"/>
              </a:rPr>
              <a:t> </a:t>
            </a:r>
            <a:r>
              <a:rPr lang="en-AU" sz="1800" dirty="0" err="1">
                <a:sym typeface="Wingdings" panose="05000000000000000000" pitchFamily="2" charset="2"/>
              </a:rPr>
              <a:t>investasi</a:t>
            </a:r>
            <a:r>
              <a:rPr lang="en-AU" sz="1800" dirty="0">
                <a:sym typeface="Wingdings" panose="05000000000000000000" pitchFamily="2" charset="2"/>
              </a:rPr>
              <a:t> TI</a:t>
            </a:r>
          </a:p>
          <a:p>
            <a:r>
              <a:rPr lang="en-AU" sz="1800" b="1" dirty="0" err="1">
                <a:sym typeface="Wingdings" panose="05000000000000000000" pitchFamily="2" charset="2"/>
              </a:rPr>
              <a:t>Perubahan</a:t>
            </a:r>
            <a:r>
              <a:rPr lang="en-AU" sz="1800" b="1" dirty="0">
                <a:sym typeface="Wingdings" panose="05000000000000000000" pitchFamily="2" charset="2"/>
              </a:rPr>
              <a:t> business process </a:t>
            </a:r>
            <a:r>
              <a:rPr lang="en-AU" sz="1800" dirty="0" err="1">
                <a:sym typeface="Wingdings" panose="05000000000000000000" pitchFamily="2" charset="2"/>
              </a:rPr>
              <a:t>dalam</a:t>
            </a:r>
            <a:r>
              <a:rPr lang="en-AU" sz="1800" dirty="0">
                <a:sym typeface="Wingdings" panose="05000000000000000000" pitchFamily="2" charset="2"/>
              </a:rPr>
              <a:t> </a:t>
            </a:r>
            <a:r>
              <a:rPr lang="en-AU" sz="1800" dirty="0" err="1">
                <a:sym typeface="Wingdings" panose="05000000000000000000" pitchFamily="2" charset="2"/>
              </a:rPr>
              <a:t>perusahaan</a:t>
            </a:r>
            <a:r>
              <a:rPr lang="en-AU" sz="1800" dirty="0">
                <a:sym typeface="Wingdings" panose="05000000000000000000" pitchFamily="2" charset="2"/>
              </a:rPr>
              <a:t> </a:t>
            </a:r>
            <a:r>
              <a:rPr lang="en-AU" sz="1800" dirty="0" err="1">
                <a:sym typeface="Wingdings" panose="05000000000000000000" pitchFamily="2" charset="2"/>
              </a:rPr>
              <a:t>lebih</a:t>
            </a:r>
            <a:r>
              <a:rPr lang="en-AU" sz="1800" dirty="0">
                <a:sym typeface="Wingdings" panose="05000000000000000000" pitchFamily="2" charset="2"/>
              </a:rPr>
              <a:t> flexible </a:t>
            </a:r>
            <a:r>
              <a:rPr lang="en-AU" sz="1800" dirty="0" err="1">
                <a:sym typeface="Wingdings" panose="05000000000000000000" pitchFamily="2" charset="2"/>
              </a:rPr>
              <a:t>kapanpun</a:t>
            </a:r>
            <a:endParaRPr lang="id-ID" sz="1800" dirty="0"/>
          </a:p>
        </p:txBody>
      </p:sp>
    </p:spTree>
    <p:extLst>
      <p:ext uri="{BB962C8B-B14F-4D97-AF65-F5344CB8AC3E}">
        <p14:creationId xmlns:p14="http://schemas.microsoft.com/office/powerpoint/2010/main" val="271121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AU" dirty="0" err="1"/>
              <a:t>Bentuk-Bentuk</a:t>
            </a:r>
            <a:r>
              <a:rPr lang="en-AU" dirty="0"/>
              <a:t> Outsourcing TI?</a:t>
            </a:r>
            <a:endParaRPr lang="id-ID" dirty="0"/>
          </a:p>
        </p:txBody>
      </p:sp>
      <p:sp>
        <p:nvSpPr>
          <p:cNvPr id="3" name="Content Placeholder 2"/>
          <p:cNvSpPr>
            <a:spLocks noGrp="1"/>
          </p:cNvSpPr>
          <p:nvPr>
            <p:ph idx="1"/>
          </p:nvPr>
        </p:nvSpPr>
        <p:spPr/>
        <p:txBody>
          <a:bodyPr>
            <a:normAutofit lnSpcReduction="10000"/>
          </a:bodyPr>
          <a:lstStyle/>
          <a:p>
            <a:pPr>
              <a:defRPr/>
            </a:pPr>
            <a:r>
              <a:rPr lang="en-AU" dirty="0"/>
              <a:t>Outsourcing </a:t>
            </a:r>
            <a:r>
              <a:rPr lang="en-AU" dirty="0" err="1"/>
              <a:t>alat</a:t>
            </a:r>
            <a:r>
              <a:rPr lang="en-AU" dirty="0"/>
              <a:t> (</a:t>
            </a:r>
            <a:r>
              <a:rPr lang="en-AU" b="1" dirty="0" err="1"/>
              <a:t>infrastruktur</a:t>
            </a:r>
            <a:r>
              <a:rPr lang="en-AU" b="1" dirty="0"/>
              <a:t> TI</a:t>
            </a:r>
            <a:r>
              <a:rPr lang="en-AU" dirty="0"/>
              <a:t>)</a:t>
            </a:r>
            <a:endParaRPr lang="en-AU" b="1" dirty="0"/>
          </a:p>
          <a:p>
            <a:pPr>
              <a:defRPr/>
            </a:pPr>
            <a:r>
              <a:rPr lang="en-AU" dirty="0"/>
              <a:t>Outsourcing </a:t>
            </a:r>
            <a:r>
              <a:rPr lang="en-AU" b="1" dirty="0"/>
              <a:t>staff </a:t>
            </a:r>
            <a:r>
              <a:rPr lang="en-AU" dirty="0"/>
              <a:t>(operator, maintenance staff)</a:t>
            </a:r>
          </a:p>
          <a:p>
            <a:pPr>
              <a:defRPr/>
            </a:pPr>
            <a:r>
              <a:rPr lang="en-AU" dirty="0"/>
              <a:t>Outsourcing </a:t>
            </a:r>
            <a:r>
              <a:rPr lang="en-AU" b="1" dirty="0" err="1"/>
              <a:t>pelatihan</a:t>
            </a:r>
            <a:endParaRPr lang="en-AU" b="1" dirty="0"/>
          </a:p>
          <a:p>
            <a:pPr>
              <a:defRPr/>
            </a:pPr>
            <a:r>
              <a:rPr lang="en-AU" dirty="0"/>
              <a:t>Outsourcing </a:t>
            </a:r>
            <a:r>
              <a:rPr lang="en-AU" b="1" dirty="0"/>
              <a:t>maintenance &amp; helpdesk </a:t>
            </a:r>
          </a:p>
          <a:p>
            <a:pPr>
              <a:defRPr/>
            </a:pPr>
            <a:r>
              <a:rPr lang="en-AU" dirty="0"/>
              <a:t>Outsourcing </a:t>
            </a:r>
            <a:r>
              <a:rPr lang="en-AU" b="1" dirty="0" err="1"/>
              <a:t>pengembangan</a:t>
            </a:r>
            <a:r>
              <a:rPr lang="en-AU" b="1" dirty="0"/>
              <a:t> software </a:t>
            </a:r>
            <a:r>
              <a:rPr lang="en-AU" b="1" dirty="0" err="1"/>
              <a:t>baru</a:t>
            </a:r>
            <a:endParaRPr lang="en-AU" b="1" dirty="0"/>
          </a:p>
          <a:p>
            <a:pPr marL="274320" indent="-274320">
              <a:buClr>
                <a:schemeClr val="accent3"/>
              </a:buClr>
              <a:buNone/>
              <a:defRPr/>
            </a:pPr>
            <a:endParaRPr lang="en-AU" dirty="0"/>
          </a:p>
          <a:p>
            <a:pPr marL="274320" indent="-274320">
              <a:buClr>
                <a:schemeClr val="accent3"/>
              </a:buClr>
              <a:buNone/>
              <a:defRPr/>
            </a:pPr>
            <a:r>
              <a:rPr lang="en-AU" dirty="0"/>
              <a:t>Outsourcing </a:t>
            </a:r>
            <a:r>
              <a:rPr lang="en-AU" dirty="0" err="1"/>
              <a:t>dapat</a:t>
            </a:r>
            <a:r>
              <a:rPr lang="en-AU" dirty="0"/>
              <a:t> </a:t>
            </a:r>
            <a:r>
              <a:rPr lang="en-AU" dirty="0" err="1"/>
              <a:t>berupa</a:t>
            </a:r>
            <a:r>
              <a:rPr lang="en-AU" dirty="0"/>
              <a:t>:</a:t>
            </a:r>
          </a:p>
          <a:p>
            <a:pPr marL="274320" indent="-274320">
              <a:buClr>
                <a:schemeClr val="accent3"/>
              </a:buClr>
              <a:buFontTx/>
              <a:buChar char="-"/>
              <a:defRPr/>
            </a:pPr>
            <a:r>
              <a:rPr lang="en-AU" dirty="0"/>
              <a:t>“</a:t>
            </a:r>
            <a:r>
              <a:rPr lang="en-AU" i="1" dirty="0"/>
              <a:t>Total outsource assignment</a:t>
            </a:r>
            <a:r>
              <a:rPr lang="en-AU" dirty="0"/>
              <a:t>” </a:t>
            </a:r>
            <a:r>
              <a:rPr lang="en-AU" dirty="0" err="1"/>
              <a:t>atau</a:t>
            </a:r>
            <a:r>
              <a:rPr lang="en-AU" dirty="0"/>
              <a:t> </a:t>
            </a:r>
          </a:p>
          <a:p>
            <a:pPr marL="274320" indent="-274320">
              <a:buClr>
                <a:schemeClr val="accent3"/>
              </a:buClr>
              <a:buFontTx/>
              <a:buChar char="-"/>
              <a:defRPr/>
            </a:pPr>
            <a:r>
              <a:rPr lang="en-AU" dirty="0"/>
              <a:t>“</a:t>
            </a:r>
            <a:r>
              <a:rPr lang="en-AU" i="1" dirty="0"/>
              <a:t>Subcontracting</a:t>
            </a:r>
            <a:r>
              <a:rPr lang="en-AU" dirty="0"/>
              <a:t>” (based on time, based on project/case)</a:t>
            </a:r>
          </a:p>
          <a:p>
            <a:pPr marL="274320" indent="-274320">
              <a:buClr>
                <a:schemeClr val="accent3"/>
              </a:buClr>
              <a:buFont typeface="Wingdings 2"/>
              <a:buChar char=""/>
              <a:defRPr/>
            </a:pP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heckerboard(across)">
                                      <p:cBhvr>
                                        <p:cTn id="7" dur="500"/>
                                        <p:tgtEl>
                                          <p:spTgt spid="3">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checkerboard(across)">
                                      <p:cBhvr>
                                        <p:cTn id="10" dur="500"/>
                                        <p:tgtEl>
                                          <p:spTgt spid="3">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checkerboard(across)">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AU" sz="4000" b="1" dirty="0" err="1"/>
              <a:t>Panduan</a:t>
            </a:r>
            <a:r>
              <a:rPr lang="en-AU" sz="4000" dirty="0"/>
              <a:t> </a:t>
            </a:r>
            <a:r>
              <a:rPr lang="en-AU" sz="4000" dirty="0" err="1"/>
              <a:t>melaksanakan</a:t>
            </a:r>
            <a:r>
              <a:rPr lang="en-AU" sz="4000" dirty="0"/>
              <a:t> </a:t>
            </a:r>
            <a:r>
              <a:rPr lang="en-AU" sz="4000" dirty="0" err="1"/>
              <a:t>Kerjasama</a:t>
            </a:r>
            <a:r>
              <a:rPr lang="en-AU" sz="4000" dirty="0"/>
              <a:t> Outsourcing</a:t>
            </a:r>
            <a:endParaRPr lang="id-ID" sz="4000"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defRPr/>
            </a:pPr>
            <a:r>
              <a:rPr lang="en-AU" dirty="0" err="1"/>
              <a:t>Tetapkan</a:t>
            </a:r>
            <a:r>
              <a:rPr lang="en-AU" dirty="0"/>
              <a:t> </a:t>
            </a:r>
            <a:r>
              <a:rPr lang="en-AU" b="1" dirty="0" err="1"/>
              <a:t>kesepakatan</a:t>
            </a:r>
            <a:r>
              <a:rPr lang="en-AU" b="1" dirty="0"/>
              <a:t> yang </a:t>
            </a:r>
            <a:r>
              <a:rPr lang="en-AU" b="1" dirty="0" err="1"/>
              <a:t>jelas</a:t>
            </a:r>
            <a:r>
              <a:rPr lang="en-AU" b="1" dirty="0"/>
              <a:t> dan </a:t>
            </a:r>
            <a:r>
              <a:rPr lang="en-AU" b="1" dirty="0" err="1"/>
              <a:t>terukur</a:t>
            </a:r>
            <a:endParaRPr lang="id-ID" b="1" dirty="0"/>
          </a:p>
          <a:p>
            <a:pPr marL="514350" indent="-514350">
              <a:buFont typeface="+mj-lt"/>
              <a:buAutoNum type="arabicPeriod"/>
              <a:defRPr/>
            </a:pPr>
            <a:r>
              <a:rPr lang="en-AU" b="1" dirty="0"/>
              <a:t>Monitor </a:t>
            </a:r>
            <a:r>
              <a:rPr lang="en-AU" dirty="0" err="1"/>
              <a:t>pemenuhan</a:t>
            </a:r>
            <a:r>
              <a:rPr lang="en-AU" dirty="0"/>
              <a:t> </a:t>
            </a:r>
            <a:r>
              <a:rPr lang="en-AU" dirty="0" err="1"/>
              <a:t>kesepakatannya</a:t>
            </a:r>
            <a:endParaRPr lang="id-ID" dirty="0"/>
          </a:p>
          <a:p>
            <a:pPr marL="514350" indent="-514350">
              <a:buFont typeface="+mj-lt"/>
              <a:buAutoNum type="arabicPeriod"/>
              <a:defRPr/>
            </a:pPr>
            <a:r>
              <a:rPr lang="en-AU" dirty="0" err="1"/>
              <a:t>Tetapkan</a:t>
            </a:r>
            <a:r>
              <a:rPr lang="en-AU" dirty="0"/>
              <a:t> </a:t>
            </a:r>
            <a:r>
              <a:rPr lang="en-AU" b="1" dirty="0" err="1"/>
              <a:t>denda</a:t>
            </a:r>
            <a:r>
              <a:rPr lang="en-AU" b="1" dirty="0"/>
              <a:t> uang </a:t>
            </a:r>
            <a:r>
              <a:rPr lang="en-AU" dirty="0" err="1"/>
              <a:t>untuk</a:t>
            </a:r>
            <a:r>
              <a:rPr lang="en-AU" dirty="0"/>
              <a:t> </a:t>
            </a:r>
            <a:r>
              <a:rPr lang="en-AU" dirty="0" err="1"/>
              <a:t>setiap</a:t>
            </a:r>
            <a:r>
              <a:rPr lang="en-AU" dirty="0"/>
              <a:t> </a:t>
            </a:r>
            <a:r>
              <a:rPr lang="en-AU" dirty="0" err="1"/>
              <a:t>pelanggaran</a:t>
            </a:r>
            <a:endParaRPr lang="id-ID" dirty="0"/>
          </a:p>
          <a:p>
            <a:pPr marL="514350" indent="-514350">
              <a:buFont typeface="+mj-lt"/>
              <a:buAutoNum type="arabicPeriod"/>
              <a:defRPr/>
            </a:pPr>
            <a:r>
              <a:rPr lang="en-AU" dirty="0" err="1"/>
              <a:t>Sepakati</a:t>
            </a:r>
            <a:r>
              <a:rPr lang="en-AU" dirty="0"/>
              <a:t> </a:t>
            </a:r>
            <a:r>
              <a:rPr lang="en-AU" b="1" dirty="0"/>
              <a:t>masa uji </a:t>
            </a:r>
            <a:r>
              <a:rPr lang="en-AU" b="1" dirty="0" err="1"/>
              <a:t>coba</a:t>
            </a:r>
            <a:r>
              <a:rPr lang="en-AU" b="1" dirty="0"/>
              <a:t> </a:t>
            </a:r>
            <a:r>
              <a:rPr lang="en-AU" dirty="0"/>
              <a:t>dan </a:t>
            </a:r>
            <a:r>
              <a:rPr lang="en-AU" dirty="0" err="1"/>
              <a:t>laporkan</a:t>
            </a:r>
            <a:r>
              <a:rPr lang="en-AU" dirty="0"/>
              <a:t> </a:t>
            </a:r>
            <a:r>
              <a:rPr lang="en-AU" dirty="0" err="1"/>
              <a:t>hasil</a:t>
            </a:r>
            <a:r>
              <a:rPr lang="en-AU" dirty="0"/>
              <a:t> </a:t>
            </a:r>
            <a:r>
              <a:rPr lang="en-AU" dirty="0" err="1"/>
              <a:t>kerjanya</a:t>
            </a:r>
            <a:r>
              <a:rPr lang="en-AU" dirty="0"/>
              <a:t> </a:t>
            </a:r>
            <a:r>
              <a:rPr lang="en-AU" dirty="0" err="1"/>
              <a:t>ke</a:t>
            </a:r>
            <a:r>
              <a:rPr lang="en-AU" dirty="0"/>
              <a:t> </a:t>
            </a:r>
            <a:r>
              <a:rPr lang="en-AU" dirty="0" err="1"/>
              <a:t>pihak</a:t>
            </a:r>
            <a:r>
              <a:rPr lang="en-AU" dirty="0"/>
              <a:t> outsource</a:t>
            </a:r>
            <a:endParaRPr lang="id-ID" dirty="0"/>
          </a:p>
          <a:p>
            <a:pPr marL="514350" indent="-514350">
              <a:buFont typeface="+mj-lt"/>
              <a:buAutoNum type="arabicPeriod"/>
              <a:defRPr/>
            </a:pPr>
            <a:r>
              <a:rPr lang="en-AU" dirty="0"/>
              <a:t>Perusahaan </a:t>
            </a:r>
            <a:r>
              <a:rPr lang="en-AU" dirty="0" err="1"/>
              <a:t>anda</a:t>
            </a:r>
            <a:r>
              <a:rPr lang="en-AU" dirty="0"/>
              <a:t> </a:t>
            </a:r>
            <a:r>
              <a:rPr lang="en-AU" dirty="0" err="1"/>
              <a:t>harus</a:t>
            </a:r>
            <a:r>
              <a:rPr lang="en-AU" dirty="0"/>
              <a:t> </a:t>
            </a:r>
            <a:r>
              <a:rPr lang="en-AU" b="1" dirty="0" err="1"/>
              <a:t>diijinkan</a:t>
            </a:r>
            <a:r>
              <a:rPr lang="en-AU" b="1" dirty="0"/>
              <a:t> </a:t>
            </a:r>
            <a:r>
              <a:rPr lang="en-AU" b="1" dirty="0" err="1"/>
              <a:t>mengubah</a:t>
            </a:r>
            <a:r>
              <a:rPr lang="en-AU" b="1" dirty="0"/>
              <a:t> </a:t>
            </a:r>
            <a:r>
              <a:rPr lang="en-AU" b="1" dirty="0" err="1"/>
              <a:t>operasi</a:t>
            </a:r>
            <a:r>
              <a:rPr lang="en-AU" b="1" dirty="0"/>
              <a:t> </a:t>
            </a:r>
            <a:r>
              <a:rPr lang="en-AU" b="1" dirty="0" err="1"/>
              <a:t>bisnis</a:t>
            </a:r>
            <a:r>
              <a:rPr lang="en-AU" b="1" dirty="0"/>
              <a:t> </a:t>
            </a:r>
            <a:r>
              <a:rPr lang="en-AU" dirty="0" err="1"/>
              <a:t>jika</a:t>
            </a:r>
            <a:r>
              <a:rPr lang="en-AU" dirty="0"/>
              <a:t> </a:t>
            </a:r>
            <a:r>
              <a:rPr lang="en-AU" dirty="0" err="1"/>
              <a:t>diperlukan</a:t>
            </a:r>
            <a:endParaRPr lang="id-ID" dirty="0"/>
          </a:p>
          <a:p>
            <a:pPr marL="514350" indent="-514350">
              <a:buFont typeface="+mj-lt"/>
              <a:buAutoNum type="arabicPeriod"/>
              <a:defRPr/>
            </a:pPr>
            <a:r>
              <a:rPr lang="en-AU" b="1" dirty="0"/>
              <a:t>Manage </a:t>
            </a:r>
            <a:r>
              <a:rPr lang="en-AU" b="1" dirty="0" err="1"/>
              <a:t>peningkatan</a:t>
            </a:r>
            <a:r>
              <a:rPr lang="en-AU" b="1" dirty="0"/>
              <a:t> </a:t>
            </a:r>
            <a:r>
              <a:rPr lang="en-AU" b="1" dirty="0" err="1"/>
              <a:t>biaya-biaya</a:t>
            </a:r>
            <a:r>
              <a:rPr lang="en-AU" b="1" dirty="0"/>
              <a:t> yang </a:t>
            </a:r>
            <a:r>
              <a:rPr lang="en-AU" b="1" dirty="0" err="1"/>
              <a:t>tak</a:t>
            </a:r>
            <a:r>
              <a:rPr lang="en-AU" b="1" dirty="0"/>
              <a:t> </a:t>
            </a:r>
            <a:r>
              <a:rPr lang="en-AU" b="1" dirty="0" err="1"/>
              <a:t>terhindarkan</a:t>
            </a:r>
            <a:r>
              <a:rPr lang="en-AU" b="1" dirty="0"/>
              <a:t> </a:t>
            </a:r>
            <a:r>
              <a:rPr lang="en-AU" dirty="0" err="1"/>
              <a:t>dalam</a:t>
            </a:r>
            <a:r>
              <a:rPr lang="en-AU" dirty="0"/>
              <a:t> </a:t>
            </a:r>
            <a:r>
              <a:rPr lang="en-AU" dirty="0" err="1"/>
              <a:t>kontrak</a:t>
            </a:r>
            <a:endParaRPr lang="id-ID" dirty="0"/>
          </a:p>
          <a:p>
            <a:pPr marL="514350" indent="-514350">
              <a:buFont typeface="+mj-lt"/>
              <a:buAutoNum type="arabicPeriod"/>
              <a:defRPr/>
            </a:pPr>
            <a:r>
              <a:rPr lang="en-AU" dirty="0"/>
              <a:t>Monitor dan manage </a:t>
            </a:r>
            <a:r>
              <a:rPr lang="en-AU" dirty="0" err="1"/>
              <a:t>kualitas</a:t>
            </a:r>
            <a:r>
              <a:rPr lang="en-AU" dirty="0"/>
              <a:t> </a:t>
            </a:r>
            <a:r>
              <a:rPr lang="en-AU" b="1" dirty="0" err="1"/>
              <a:t>layanan</a:t>
            </a:r>
            <a:r>
              <a:rPr lang="en-AU" b="1" dirty="0"/>
              <a:t> </a:t>
            </a:r>
            <a:r>
              <a:rPr lang="en-AU" b="1" dirty="0" err="1"/>
              <a:t>anda</a:t>
            </a:r>
            <a:endParaRPr lang="en-AU" b="1" dirty="0"/>
          </a:p>
          <a:p>
            <a:pPr marL="514350" indent="-514350">
              <a:buFont typeface="+mj-lt"/>
              <a:buAutoNum type="arabicPeriod"/>
              <a:defRPr/>
            </a:pPr>
            <a:r>
              <a:rPr lang="en-AU" b="1" dirty="0" err="1"/>
              <a:t>Jangan</a:t>
            </a:r>
            <a:r>
              <a:rPr lang="en-AU" b="1" dirty="0"/>
              <a:t> </a:t>
            </a:r>
            <a:r>
              <a:rPr lang="en-AU" b="1" dirty="0" err="1"/>
              <a:t>sampai</a:t>
            </a:r>
            <a:r>
              <a:rPr lang="en-AU" b="1" dirty="0"/>
              <a:t> </a:t>
            </a:r>
            <a:r>
              <a:rPr lang="en-AU" b="1" dirty="0" err="1"/>
              <a:t>perusahaan</a:t>
            </a:r>
            <a:r>
              <a:rPr lang="en-AU" b="1" dirty="0"/>
              <a:t> </a:t>
            </a:r>
            <a:r>
              <a:rPr lang="en-AU" b="1" dirty="0" err="1"/>
              <a:t>anda</a:t>
            </a:r>
            <a:r>
              <a:rPr lang="en-AU" b="1" dirty="0"/>
              <a:t> sangat </a:t>
            </a:r>
            <a:r>
              <a:rPr lang="en-AU" b="1" dirty="0" err="1"/>
              <a:t>tergantung</a:t>
            </a:r>
            <a:r>
              <a:rPr lang="en-AU" b="1" dirty="0"/>
              <a:t> </a:t>
            </a:r>
            <a:r>
              <a:rPr lang="en-AU" dirty="0" err="1"/>
              <a:t>kepada</a:t>
            </a:r>
            <a:r>
              <a:rPr lang="en-AU" dirty="0"/>
              <a:t> outsource </a:t>
            </a:r>
            <a:r>
              <a:rPr lang="en-AU" dirty="0" err="1"/>
              <a:t>anda</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id-ID" sz="8000" b="1" u="sng" dirty="0"/>
              <a:t>SEKIAN</a:t>
            </a:r>
            <a:endParaRPr lang="en-ID" sz="8000" b="1" u="sng" dirty="0"/>
          </a:p>
        </p:txBody>
      </p:sp>
      <p:sp>
        <p:nvSpPr>
          <p:cNvPr id="3" name="Subtitle 2"/>
          <p:cNvSpPr>
            <a:spLocks noGrp="1"/>
          </p:cNvSpPr>
          <p:nvPr>
            <p:ph type="subTitle" idx="1"/>
          </p:nvPr>
        </p:nvSpPr>
        <p:spPr/>
        <p:txBody>
          <a:bodyPr>
            <a:normAutofit/>
          </a:bodyPr>
          <a:lstStyle/>
          <a:p>
            <a:pPr algn="l"/>
            <a:r>
              <a:rPr lang="id-ID" sz="4000" dirty="0">
                <a:latin typeface="+mj-lt"/>
              </a:rPr>
              <a:t>P</a:t>
            </a:r>
            <a:r>
              <a:rPr lang="en-US" sz="4000" dirty="0">
                <a:latin typeface="+mj-lt"/>
              </a:rPr>
              <a:t>4</a:t>
            </a:r>
            <a:r>
              <a:rPr lang="id-ID" sz="4000" dirty="0">
                <a:latin typeface="+mj-lt"/>
              </a:rPr>
              <a:t> | </a:t>
            </a:r>
            <a:r>
              <a:rPr lang="en-US" sz="4000" dirty="0">
                <a:latin typeface="+mj-lt"/>
              </a:rPr>
              <a:t>IT RESOURCE MANAGEMENT</a:t>
            </a:r>
            <a:endParaRPr lang="en-US" altLang="id-ID" sz="4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3158" y="365125"/>
            <a:ext cx="6805684" cy="63357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d-ID" b="1" u="sng" dirty="0"/>
              <a:t>5 Fokus Area!</a:t>
            </a:r>
            <a:endParaRPr lang="en-ID"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75" y="1120775"/>
            <a:ext cx="4543425" cy="4225925"/>
          </a:xfrm>
        </p:spPr>
        <p:txBody>
          <a:bodyPr>
            <a:noAutofit/>
          </a:bodyPr>
          <a:lstStyle/>
          <a:p>
            <a:pPr marL="0" indent="0" algn="l" eaLnBrk="1" hangingPunct="1">
              <a:buFont typeface="Arial" panose="020B0604020202020204" pitchFamily="34" charset="0"/>
              <a:buNone/>
            </a:pPr>
            <a:r>
              <a:rPr lang="en-US" altLang="en-US" sz="2400" dirty="0" err="1">
                <a:latin typeface="Gill Sans MT" panose="020B0502020104020203" pitchFamily="34" charset="0"/>
              </a:rPr>
              <a:t>Fokus</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melaksanakan</a:t>
            </a:r>
            <a:r>
              <a:rPr lang="en-US" altLang="en-US" sz="2400" dirty="0">
                <a:latin typeface="Gill Sans MT" panose="020B0502020104020203" pitchFamily="34" charset="0"/>
              </a:rPr>
              <a:t> proses TI agar proses </a:t>
            </a:r>
            <a:r>
              <a:rPr lang="en-US" altLang="en-US" sz="2400" dirty="0" err="1">
                <a:latin typeface="Gill Sans MT" panose="020B0502020104020203" pitchFamily="34" charset="0"/>
              </a:rPr>
              <a:t>tersebut</a:t>
            </a:r>
            <a:r>
              <a:rPr lang="en-US" altLang="en-US" sz="2400" dirty="0">
                <a:latin typeface="Gill Sans MT" panose="020B0502020104020203" pitchFamily="34" charset="0"/>
              </a:rPr>
              <a:t> </a:t>
            </a:r>
            <a:r>
              <a:rPr lang="en-US" altLang="en-US" sz="2400" dirty="0" err="1">
                <a:latin typeface="Gill Sans MT" panose="020B0502020104020203" pitchFamily="34" charset="0"/>
              </a:rPr>
              <a:t>sesuai</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siklusnya</a:t>
            </a:r>
            <a:r>
              <a:rPr lang="en-US" altLang="en-US" sz="2400" dirty="0">
                <a:latin typeface="Gill Sans MT" panose="020B0502020104020203" pitchFamily="34" charset="0"/>
              </a:rPr>
              <a:t>, </a:t>
            </a:r>
            <a:r>
              <a:rPr lang="en-US" altLang="en-US" sz="2400" dirty="0" err="1">
                <a:latin typeface="Gill Sans MT" panose="020B0502020104020203" pitchFamily="34" charset="0"/>
              </a:rPr>
              <a:t>mulai</a:t>
            </a:r>
            <a:r>
              <a:rPr lang="en-US" altLang="en-US" sz="2400" dirty="0">
                <a:latin typeface="Gill Sans MT" panose="020B0502020104020203" pitchFamily="34" charset="0"/>
              </a:rPr>
              <a:t> </a:t>
            </a:r>
            <a:r>
              <a:rPr lang="en-US" altLang="en-US" sz="2400" dirty="0" err="1">
                <a:latin typeface="Gill Sans MT" panose="020B0502020104020203" pitchFamily="34" charset="0"/>
              </a:rPr>
              <a:t>dari</a:t>
            </a:r>
            <a:r>
              <a:rPr lang="en-US" altLang="en-US" sz="2400" dirty="0">
                <a:latin typeface="Gill Sans MT" panose="020B0502020104020203" pitchFamily="34" charset="0"/>
              </a:rPr>
              <a:t> </a:t>
            </a:r>
            <a:r>
              <a:rPr lang="en-US" altLang="en-US" sz="2400" dirty="0" err="1">
                <a:latin typeface="Gill Sans MT" panose="020B0502020104020203" pitchFamily="34" charset="0"/>
              </a:rPr>
              <a:t>menjalankan</a:t>
            </a:r>
            <a:r>
              <a:rPr lang="en-US" altLang="en-US" sz="2400" dirty="0">
                <a:latin typeface="Gill Sans MT" panose="020B0502020104020203" pitchFamily="34" charset="0"/>
              </a:rPr>
              <a:t> </a:t>
            </a:r>
            <a:r>
              <a:rPr lang="en-US" altLang="en-US" sz="2400" dirty="0" err="1">
                <a:latin typeface="Gill Sans MT" panose="020B0502020104020203" pitchFamily="34" charset="0"/>
              </a:rPr>
              <a:t>rencana</a:t>
            </a:r>
            <a:r>
              <a:rPr lang="en-US" altLang="en-US" sz="2400" dirty="0">
                <a:latin typeface="Gill Sans MT" panose="020B0502020104020203" pitchFamily="34" charset="0"/>
              </a:rPr>
              <a:t>, </a:t>
            </a:r>
            <a:r>
              <a:rPr lang="en-US" altLang="en-US" sz="2400" dirty="0" err="1">
                <a:latin typeface="Gill Sans MT" panose="020B0502020104020203" pitchFamily="34" charset="0"/>
              </a:rPr>
              <a:t>memastikan</a:t>
            </a:r>
            <a:r>
              <a:rPr lang="en-US" altLang="en-US" sz="2400" dirty="0">
                <a:latin typeface="Gill Sans MT" panose="020B0502020104020203" pitchFamily="34" charset="0"/>
              </a:rPr>
              <a:t> TI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memberikan</a:t>
            </a:r>
            <a:r>
              <a:rPr lang="en-US" altLang="en-US" sz="2400" dirty="0">
                <a:latin typeface="Gill Sans MT" panose="020B0502020104020203" pitchFamily="34" charset="0"/>
              </a:rPr>
              <a:t> </a:t>
            </a:r>
            <a:r>
              <a:rPr lang="en-US" altLang="en-US" sz="2400" dirty="0" err="1">
                <a:latin typeface="Gill Sans MT" panose="020B0502020104020203" pitchFamily="34" charset="0"/>
              </a:rPr>
              <a:t>manfaat</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diharapkan</a:t>
            </a:r>
            <a:r>
              <a:rPr lang="en-US" altLang="en-US" sz="2400" dirty="0">
                <a:latin typeface="Gill Sans MT" panose="020B0502020104020203" pitchFamily="34" charset="0"/>
              </a:rPr>
              <a:t>,  meng </a:t>
            </a:r>
            <a:r>
              <a:rPr lang="en-US" altLang="en-US" sz="2400" dirty="0" err="1">
                <a:latin typeface="Gill Sans MT" panose="020B0502020104020203" pitchFamily="34" charset="0"/>
              </a:rPr>
              <a:t>optimalkan</a:t>
            </a:r>
            <a:r>
              <a:rPr lang="en-US" altLang="en-US" sz="2400" dirty="0">
                <a:latin typeface="Gill Sans MT" panose="020B0502020104020203" pitchFamily="34" charset="0"/>
              </a:rPr>
              <a:t> </a:t>
            </a:r>
            <a:r>
              <a:rPr lang="en-US" altLang="en-US" sz="2400" dirty="0" err="1">
                <a:latin typeface="Gill Sans MT" panose="020B0502020104020203" pitchFamily="34" charset="0"/>
              </a:rPr>
              <a:t>penggunaan</a:t>
            </a:r>
            <a:r>
              <a:rPr lang="en-US" altLang="en-US" sz="2400" dirty="0">
                <a:latin typeface="Gill Sans MT" panose="020B0502020104020203" pitchFamily="34" charset="0"/>
              </a:rPr>
              <a:t> </a:t>
            </a:r>
            <a:r>
              <a:rPr lang="en-US" altLang="en-US" sz="2400" dirty="0" err="1">
                <a:latin typeface="Gill Sans MT" panose="020B0502020104020203" pitchFamily="34" charset="0"/>
              </a:rPr>
              <a:t>biaya</a:t>
            </a:r>
            <a:r>
              <a:rPr lang="en-US" altLang="en-US" sz="2400" dirty="0">
                <a:latin typeface="Gill Sans MT" panose="020B0502020104020203" pitchFamily="34" charset="0"/>
              </a:rPr>
              <a:t>  </a:t>
            </a:r>
            <a:r>
              <a:rPr lang="en-US" altLang="en-US" sz="2400" dirty="0" err="1">
                <a:latin typeface="Gill Sans MT" panose="020B0502020104020203" pitchFamily="34" charset="0"/>
              </a:rPr>
              <a:t>sehingga</a:t>
            </a:r>
            <a:r>
              <a:rPr lang="en-US" altLang="en-US" sz="2400" dirty="0">
                <a:latin typeface="Gill Sans MT" panose="020B0502020104020203" pitchFamily="34" charset="0"/>
              </a:rPr>
              <a:t>  pada  </a:t>
            </a:r>
            <a:r>
              <a:rPr lang="en-US" altLang="en-US" sz="2400" dirty="0" err="1">
                <a:latin typeface="Gill Sans MT" panose="020B0502020104020203" pitchFamily="34" charset="0"/>
              </a:rPr>
              <a:t>akhirnya</a:t>
            </a:r>
            <a:r>
              <a:rPr lang="en-US" altLang="en-US" sz="2400" dirty="0">
                <a:latin typeface="Gill Sans MT" panose="020B0502020104020203" pitchFamily="34" charset="0"/>
              </a:rPr>
              <a:t>  TI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mencapai</a:t>
            </a:r>
            <a:r>
              <a:rPr lang="en-US" altLang="en-US" sz="2400" dirty="0">
                <a:latin typeface="Gill Sans MT" panose="020B0502020104020203" pitchFamily="34" charset="0"/>
              </a:rPr>
              <a:t>  </a:t>
            </a:r>
            <a:r>
              <a:rPr lang="en-US" altLang="en-US" sz="2400" dirty="0" err="1">
                <a:latin typeface="Gill Sans MT" panose="020B0502020104020203" pitchFamily="34" charset="0"/>
              </a:rPr>
              <a:t>hasil</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diinginkan</a:t>
            </a:r>
            <a:endParaRPr lang="en-US" altLang="en-US" sz="2400" dirty="0">
              <a:latin typeface="Gill Sans MT" panose="020B0502020104020203" pitchFamily="34"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038" y="527949"/>
            <a:ext cx="6232480" cy="580210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371065" y="4088506"/>
            <a:ext cx="2516388" cy="2516388"/>
          </a:xfrm>
          <a:prstGeom prst="ellipse">
            <a:avLst/>
          </a:prstGeom>
          <a:noFill/>
          <a:ln w="1143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391E698-6744-4504-88AF-7325AEEDD7C7}"/>
              </a:ext>
            </a:extLst>
          </p:cNvPr>
          <p:cNvSpPr>
            <a:spLocks noGrp="1"/>
          </p:cNvSpPr>
          <p:nvPr>
            <p:ph type="title"/>
          </p:nvPr>
        </p:nvSpPr>
        <p:spPr/>
        <p:txBody>
          <a:bodyPr/>
          <a:lstStyle/>
          <a:p>
            <a:r>
              <a:rPr lang="fr-CA" b="1" dirty="0"/>
              <a:t>IT Resource Management</a:t>
            </a:r>
            <a:endParaRPr lang="en-US" dirty="0"/>
          </a:p>
        </p:txBody>
      </p:sp>
      <p:graphicFrame>
        <p:nvGraphicFramePr>
          <p:cNvPr id="4" name="Tampungan Konten 3">
            <a:extLst>
              <a:ext uri="{FF2B5EF4-FFF2-40B4-BE49-F238E27FC236}">
                <a16:creationId xmlns:a16="http://schemas.microsoft.com/office/drawing/2014/main" id="{58C964F0-99A8-4248-9FAC-E14476CA22A9}"/>
              </a:ext>
            </a:extLst>
          </p:cNvPr>
          <p:cNvGraphicFramePr>
            <a:graphicFrameLocks noGrp="1"/>
          </p:cNvGraphicFramePr>
          <p:nvPr>
            <p:ph idx="1"/>
            <p:extLst>
              <p:ext uri="{D42A27DB-BD31-4B8C-83A1-F6EECF244321}">
                <p14:modId xmlns:p14="http://schemas.microsoft.com/office/powerpoint/2010/main" val="39503622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28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3459905" y="763301"/>
            <a:ext cx="4500818" cy="1143000"/>
          </a:xfrm>
        </p:spPr>
        <p:txBody>
          <a:bodyPr>
            <a:noAutofit/>
          </a:bodyPr>
          <a:lstStyle/>
          <a:p>
            <a:r>
              <a:rPr lang="fr-CA" sz="7200" b="1" dirty="0"/>
              <a:t>IT Resource </a:t>
            </a:r>
          </a:p>
        </p:txBody>
      </p:sp>
      <p:pic>
        <p:nvPicPr>
          <p:cNvPr id="6" name="Picture 5"/>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46956" y="2854339"/>
            <a:ext cx="3526716" cy="324036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 Resource</a:t>
            </a:r>
            <a:r>
              <a:rPr lang="en-US" dirty="0"/>
              <a:t>?</a:t>
            </a:r>
          </a:p>
        </p:txBody>
      </p:sp>
      <p:grpSp>
        <p:nvGrpSpPr>
          <p:cNvPr id="11" name="Group 10"/>
          <p:cNvGrpSpPr/>
          <p:nvPr/>
        </p:nvGrpSpPr>
        <p:grpSpPr>
          <a:xfrm>
            <a:off x="4147977" y="1690688"/>
            <a:ext cx="3896045" cy="4504432"/>
            <a:chOff x="1636529" y="1438587"/>
            <a:chExt cx="3896045" cy="4504432"/>
          </a:xfrm>
        </p:grpSpPr>
        <p:sp>
          <p:nvSpPr>
            <p:cNvPr id="5" name="Rounded Rectangle 4"/>
            <p:cNvSpPr/>
            <p:nvPr/>
          </p:nvSpPr>
          <p:spPr>
            <a:xfrm>
              <a:off x="1636529" y="1438587"/>
              <a:ext cx="3896045" cy="4504432"/>
            </a:xfrm>
            <a:prstGeom prst="roundRect">
              <a:avLst/>
            </a:prstGeom>
            <a:gradFill rotWithShape="1">
              <a:gsLst>
                <a:gs pos="0">
                  <a:srgbClr val="A5C249">
                    <a:tint val="35000"/>
                    <a:satMod val="260000"/>
                  </a:srgbClr>
                </a:gs>
                <a:gs pos="30000">
                  <a:srgbClr val="A5C249">
                    <a:tint val="38000"/>
                    <a:satMod val="260000"/>
                  </a:srgbClr>
                </a:gs>
                <a:gs pos="75000">
                  <a:srgbClr val="A5C249">
                    <a:tint val="55000"/>
                    <a:satMod val="255000"/>
                  </a:srgbClr>
                </a:gs>
                <a:gs pos="100000">
                  <a:srgbClr val="A5C249">
                    <a:tint val="70000"/>
                    <a:satMod val="255000"/>
                  </a:srgbClr>
                </a:gs>
              </a:gsLst>
              <a:path path="circle">
                <a:fillToRect l="5000" t="100000" r="120000" b="10000"/>
              </a:path>
            </a:gradFill>
            <a:ln w="12700" cap="flat" cmpd="sng" algn="ctr">
              <a:solidFill>
                <a:srgbClr val="A5C249">
                  <a:shade val="70000"/>
                  <a:satMod val="150000"/>
                </a:srgbClr>
              </a:solidFill>
              <a:prstDash val="solid"/>
            </a:ln>
            <a:effectLst>
              <a:outerShdw blurRad="50800" dist="25000" dir="5400000" rotWithShape="0">
                <a:srgbClr val="000000">
                  <a:alpha val="40000"/>
                </a:srgbClr>
              </a:outerShdw>
            </a:effectLst>
          </p:spPr>
          <p:txBody>
            <a:bodyPr anchor="ctr"/>
            <a:lstStyle/>
            <a:p>
              <a:pPr algn="ctr">
                <a:defRPr/>
              </a:pPr>
              <a:endParaRPr lang="en-US" sz="1600" b="1" kern="0" dirty="0">
                <a:solidFill>
                  <a:sysClr val="windowText" lastClr="000000"/>
                </a:solidFill>
                <a:latin typeface="Century Schoolbook"/>
              </a:endParaRPr>
            </a:p>
          </p:txBody>
        </p:sp>
        <p:sp>
          <p:nvSpPr>
            <p:cNvPr id="6" name="Rounded Rectangle 5"/>
            <p:cNvSpPr/>
            <p:nvPr/>
          </p:nvSpPr>
          <p:spPr>
            <a:xfrm>
              <a:off x="2148758" y="1689894"/>
              <a:ext cx="3041650" cy="609600"/>
            </a:xfrm>
            <a:prstGeom prst="roundRect">
              <a:avLst/>
            </a:prstGeom>
            <a:noFill/>
            <a:ln w="25400" cap="flat" cmpd="sng" algn="ctr">
              <a:solidFill>
                <a:sysClr val="windowText" lastClr="000000"/>
              </a:solidFill>
              <a:prstDash val="solid"/>
            </a:ln>
            <a:effectLst/>
          </p:spPr>
          <p:txBody>
            <a:bodyPr anchor="ctr"/>
            <a:lstStyle/>
            <a:p>
              <a:pPr algn="ctr">
                <a:defRPr/>
              </a:pPr>
              <a:r>
                <a:rPr lang="en-US" sz="3200" b="1" kern="0" dirty="0" err="1">
                  <a:solidFill>
                    <a:sysClr val="windowText" lastClr="000000"/>
                  </a:solidFill>
                  <a:latin typeface="+mj-lt"/>
                </a:rPr>
                <a:t>Uang</a:t>
              </a:r>
              <a:r>
                <a:rPr lang="en-US" sz="3200" b="1" kern="0" dirty="0">
                  <a:solidFill>
                    <a:sysClr val="windowText" lastClr="000000"/>
                  </a:solidFill>
                  <a:latin typeface="+mj-lt"/>
                </a:rPr>
                <a:t>/modal</a:t>
              </a:r>
            </a:p>
          </p:txBody>
        </p:sp>
        <p:sp>
          <p:nvSpPr>
            <p:cNvPr id="7" name="Rounded Rectangle 6"/>
            <p:cNvSpPr/>
            <p:nvPr/>
          </p:nvSpPr>
          <p:spPr>
            <a:xfrm>
              <a:off x="2069383" y="2476499"/>
              <a:ext cx="3200400" cy="685800"/>
            </a:xfrm>
            <a:prstGeom prst="roundRect">
              <a:avLst/>
            </a:prstGeom>
            <a:noFill/>
            <a:ln w="25400" cap="flat" cmpd="sng" algn="ctr">
              <a:solidFill>
                <a:sysClr val="windowText" lastClr="000000"/>
              </a:solidFill>
              <a:prstDash val="solid"/>
            </a:ln>
            <a:effectLst/>
          </p:spPr>
          <p:txBody>
            <a:bodyPr anchor="ctr"/>
            <a:lstStyle/>
            <a:p>
              <a:pPr algn="ctr">
                <a:defRPr/>
              </a:pPr>
              <a:r>
                <a:rPr lang="en-US" sz="2400" b="1" kern="0" dirty="0" err="1">
                  <a:solidFill>
                    <a:sysClr val="windowText" lastClr="000000"/>
                  </a:solidFill>
                  <a:latin typeface="+mj-lt"/>
                </a:rPr>
                <a:t>Infrastruktur</a:t>
              </a:r>
              <a:r>
                <a:rPr lang="en-US" sz="2400" b="1" kern="0" dirty="0">
                  <a:solidFill>
                    <a:sysClr val="windowText" lastClr="000000"/>
                  </a:solidFill>
                  <a:latin typeface="+mj-lt"/>
                </a:rPr>
                <a:t> (hardware)</a:t>
              </a:r>
            </a:p>
          </p:txBody>
        </p:sp>
        <p:sp>
          <p:nvSpPr>
            <p:cNvPr id="8" name="Rounded Rectangle 7"/>
            <p:cNvSpPr/>
            <p:nvPr/>
          </p:nvSpPr>
          <p:spPr>
            <a:xfrm>
              <a:off x="2067101" y="3356992"/>
              <a:ext cx="3202682" cy="533400"/>
            </a:xfrm>
            <a:prstGeom prst="roundRect">
              <a:avLst/>
            </a:prstGeom>
            <a:noFill/>
            <a:ln w="25400" cap="flat" cmpd="sng" algn="ctr">
              <a:solidFill>
                <a:sysClr val="windowText" lastClr="000000"/>
              </a:solidFill>
              <a:prstDash val="solid"/>
            </a:ln>
            <a:effectLst/>
          </p:spPr>
          <p:txBody>
            <a:bodyPr anchor="ctr"/>
            <a:lstStyle/>
            <a:p>
              <a:pPr algn="ctr">
                <a:defRPr/>
              </a:pPr>
              <a:r>
                <a:rPr lang="en-US" sz="2400" b="1" kern="0" dirty="0" err="1">
                  <a:solidFill>
                    <a:sysClr val="windowText" lastClr="000000"/>
                  </a:solidFill>
                  <a:latin typeface="+mj-lt"/>
                </a:rPr>
                <a:t>Aplikasi</a:t>
              </a:r>
              <a:r>
                <a:rPr lang="en-US" sz="2400" b="1" kern="0" dirty="0">
                  <a:solidFill>
                    <a:sysClr val="windowText" lastClr="000000"/>
                  </a:solidFill>
                  <a:latin typeface="+mj-lt"/>
                </a:rPr>
                <a:t> (Software)</a:t>
              </a:r>
            </a:p>
          </p:txBody>
        </p:sp>
        <p:sp>
          <p:nvSpPr>
            <p:cNvPr id="9" name="Rounded Rectangle 8"/>
            <p:cNvSpPr/>
            <p:nvPr/>
          </p:nvSpPr>
          <p:spPr>
            <a:xfrm>
              <a:off x="2069383" y="4005064"/>
              <a:ext cx="3200400" cy="803474"/>
            </a:xfrm>
            <a:prstGeom prst="roundRect">
              <a:avLst/>
            </a:prstGeom>
            <a:noFill/>
            <a:ln w="25400" cap="flat" cmpd="sng" algn="ctr">
              <a:solidFill>
                <a:sysClr val="windowText" lastClr="000000"/>
              </a:solidFill>
              <a:prstDash val="solid"/>
            </a:ln>
            <a:effectLst/>
          </p:spPr>
          <p:txBody>
            <a:bodyPr anchor="ctr"/>
            <a:lstStyle/>
            <a:p>
              <a:pPr algn="ctr">
                <a:defRPr/>
              </a:pPr>
              <a:r>
                <a:rPr lang="en-US" sz="2400" b="1" kern="0" dirty="0" err="1">
                  <a:solidFill>
                    <a:sysClr val="windowText" lastClr="000000"/>
                  </a:solidFill>
                  <a:latin typeface="+mj-lt"/>
                </a:rPr>
                <a:t>Informasi</a:t>
              </a:r>
              <a:r>
                <a:rPr lang="en-US" sz="2400" b="1" kern="0" dirty="0">
                  <a:solidFill>
                    <a:sysClr val="windowText" lastClr="000000"/>
                  </a:solidFill>
                  <a:latin typeface="+mj-lt"/>
                </a:rPr>
                <a:t> </a:t>
              </a:r>
            </a:p>
            <a:p>
              <a:pPr algn="ctr">
                <a:defRPr/>
              </a:pPr>
              <a:r>
                <a:rPr lang="en-US" sz="2400" b="1" kern="0" dirty="0">
                  <a:solidFill>
                    <a:sysClr val="windowText" lastClr="000000"/>
                  </a:solidFill>
                  <a:latin typeface="+mj-lt"/>
                </a:rPr>
                <a:t>(data, records)</a:t>
              </a:r>
            </a:p>
          </p:txBody>
        </p:sp>
        <p:sp>
          <p:nvSpPr>
            <p:cNvPr id="10" name="Rounded Rectangle 9"/>
            <p:cNvSpPr/>
            <p:nvPr/>
          </p:nvSpPr>
          <p:spPr>
            <a:xfrm>
              <a:off x="2124228" y="5013176"/>
              <a:ext cx="3041650" cy="609600"/>
            </a:xfrm>
            <a:prstGeom prst="roundRect">
              <a:avLst/>
            </a:prstGeom>
            <a:noFill/>
            <a:ln w="25400" cap="flat" cmpd="sng" algn="ctr">
              <a:solidFill>
                <a:sysClr val="windowText" lastClr="000000"/>
              </a:solidFill>
              <a:prstDash val="solid"/>
            </a:ln>
            <a:effectLst/>
          </p:spPr>
          <p:txBody>
            <a:bodyPr anchor="ctr"/>
            <a:lstStyle/>
            <a:p>
              <a:pPr algn="ctr">
                <a:defRPr/>
              </a:pPr>
              <a:r>
                <a:rPr lang="en-US" sz="3200" b="1" kern="0" dirty="0">
                  <a:solidFill>
                    <a:sysClr val="windowText" lastClr="000000"/>
                  </a:solidFill>
                  <a:latin typeface="+mj-lt"/>
                </a:rPr>
                <a:t>SDM</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 Resource Management” </a:t>
            </a:r>
          </a:p>
        </p:txBody>
      </p:sp>
      <p:sp>
        <p:nvSpPr>
          <p:cNvPr id="3" name="Content Placeholder 2"/>
          <p:cNvSpPr>
            <a:spLocks noGrp="1"/>
          </p:cNvSpPr>
          <p:nvPr>
            <p:ph idx="1"/>
          </p:nvPr>
        </p:nvSpPr>
        <p:spPr/>
        <p:txBody>
          <a:bodyPr/>
          <a:lstStyle/>
          <a:p>
            <a:pPr marL="0" indent="0">
              <a:buNone/>
            </a:pPr>
            <a:r>
              <a:rPr lang="en-US" dirty="0"/>
              <a:t>Proses </a:t>
            </a:r>
            <a:r>
              <a:rPr lang="en-US" b="1" dirty="0" err="1"/>
              <a:t>mengalokasikan</a:t>
            </a:r>
            <a:r>
              <a:rPr lang="en-US" b="1" dirty="0"/>
              <a:t> </a:t>
            </a:r>
            <a:r>
              <a:rPr lang="en-US" dirty="0"/>
              <a:t>&amp; </a:t>
            </a:r>
            <a:r>
              <a:rPr lang="en-US" b="1" dirty="0" err="1"/>
              <a:t>memanfaatkan</a:t>
            </a:r>
            <a:r>
              <a:rPr lang="en-US" b="1" dirty="0"/>
              <a:t> </a:t>
            </a:r>
            <a:r>
              <a:rPr lang="en-US" b="1" dirty="0" err="1"/>
              <a:t>sumber</a:t>
            </a:r>
            <a:r>
              <a:rPr lang="en-US" b="1" dirty="0"/>
              <a:t> </a:t>
            </a:r>
            <a:r>
              <a:rPr lang="en-US" b="1" dirty="0" err="1"/>
              <a:t>daya</a:t>
            </a:r>
            <a:r>
              <a:rPr lang="en-US" b="1" dirty="0"/>
              <a:t> TI </a:t>
            </a:r>
            <a:r>
              <a:rPr lang="en-US" dirty="0" err="1"/>
              <a:t>organisasi</a:t>
            </a:r>
            <a:r>
              <a:rPr lang="en-US" dirty="0"/>
              <a:t> </a:t>
            </a:r>
            <a:r>
              <a:rPr lang="en-US" dirty="0" err="1"/>
              <a:t>dengan</a:t>
            </a:r>
            <a:r>
              <a:rPr lang="en-US" dirty="0"/>
              <a:t> </a:t>
            </a:r>
            <a:r>
              <a:rPr lang="en-US" dirty="0" err="1"/>
              <a:t>cara</a:t>
            </a:r>
            <a:r>
              <a:rPr lang="en-US" dirty="0"/>
              <a:t> </a:t>
            </a:r>
            <a:r>
              <a:rPr lang="en-US" b="1" dirty="0"/>
              <a:t>se-</a:t>
            </a:r>
            <a:r>
              <a:rPr lang="en-US" b="1" dirty="0" err="1"/>
              <a:t>Efisien</a:t>
            </a:r>
            <a:r>
              <a:rPr lang="en-US" b="1" dirty="0"/>
              <a:t> </a:t>
            </a:r>
            <a:r>
              <a:rPr lang="en-US" b="1" dirty="0" err="1"/>
              <a:t>mungkin</a:t>
            </a:r>
            <a:r>
              <a:rPr lang="en-US" b="1" dirty="0"/>
              <a:t> </a:t>
            </a:r>
            <a:r>
              <a:rPr lang="en-US" dirty="0" err="1"/>
              <a:t>namun</a:t>
            </a:r>
            <a:r>
              <a:rPr lang="en-US" dirty="0"/>
              <a:t> </a:t>
            </a:r>
            <a:r>
              <a:rPr lang="en-US" dirty="0" err="1"/>
              <a:t>mampu</a:t>
            </a:r>
            <a:r>
              <a:rPr lang="en-US" dirty="0"/>
              <a:t> </a:t>
            </a:r>
            <a:r>
              <a:rPr lang="en-US" dirty="0" err="1"/>
              <a:t>mencapai</a:t>
            </a:r>
            <a:r>
              <a:rPr lang="en-US" dirty="0"/>
              <a:t> </a:t>
            </a:r>
            <a:r>
              <a:rPr lang="en-US" dirty="0" err="1"/>
              <a:t>Tujuan</a:t>
            </a:r>
            <a:r>
              <a:rPr lang="en-US" dirty="0"/>
              <a:t> </a:t>
            </a:r>
            <a:r>
              <a:rPr lang="en-US" dirty="0" err="1"/>
              <a:t>organisasi</a:t>
            </a:r>
            <a:r>
              <a:rPr lang="en-US" dirty="0"/>
              <a:t> (</a:t>
            </a:r>
            <a:r>
              <a:rPr lang="en-US" b="1" dirty="0" err="1"/>
              <a:t>Efektif</a:t>
            </a:r>
            <a:r>
              <a:rPr lang="en-US" dirty="0"/>
              <a:t>)</a:t>
            </a:r>
          </a:p>
          <a:p>
            <a:pPr marL="0" indent="0">
              <a:buNone/>
            </a:pPr>
            <a:r>
              <a:rPr lang="en-US" dirty="0" err="1"/>
              <a:t>Mencakup</a:t>
            </a:r>
            <a:r>
              <a:rPr lang="en-US" dirty="0"/>
              <a:t>:</a:t>
            </a:r>
          </a:p>
          <a:p>
            <a:pPr>
              <a:buFont typeface="Arial" panose="020B0604020202020204" pitchFamily="34" charset="0"/>
              <a:buChar char="•"/>
            </a:pPr>
            <a:r>
              <a:rPr lang="en-US" dirty="0" err="1"/>
              <a:t>Manajemen</a:t>
            </a:r>
            <a:r>
              <a:rPr lang="en-US" dirty="0"/>
              <a:t> </a:t>
            </a:r>
            <a:r>
              <a:rPr lang="en-US" dirty="0" err="1"/>
              <a:t>Investasi</a:t>
            </a:r>
            <a:r>
              <a:rPr lang="en-US" dirty="0"/>
              <a:t> IT </a:t>
            </a:r>
          </a:p>
          <a:p>
            <a:pPr>
              <a:buFont typeface="Arial" panose="020B0604020202020204" pitchFamily="34" charset="0"/>
              <a:buChar char="•"/>
            </a:pPr>
            <a:r>
              <a:rPr lang="en-US" dirty="0" err="1">
                <a:sym typeface="Wingdings" panose="05000000000000000000" pitchFamily="2" charset="2"/>
              </a:rPr>
              <a:t>Manajemen</a:t>
            </a:r>
            <a:r>
              <a:rPr lang="en-US" dirty="0">
                <a:sym typeface="Wingdings" panose="05000000000000000000" pitchFamily="2" charset="2"/>
              </a:rPr>
              <a:t> Outsourcing</a:t>
            </a:r>
          </a:p>
          <a:p>
            <a:pPr>
              <a:buFont typeface="Arial" panose="020B0604020202020204" pitchFamily="34" charset="0"/>
              <a:buChar char="•"/>
            </a:pPr>
            <a:r>
              <a:rPr lang="en-US" dirty="0">
                <a:sym typeface="Wingdings" panose="05000000000000000000" pitchFamily="2" charset="2"/>
              </a:rPr>
              <a:t> Asset management</a:t>
            </a:r>
          </a:p>
          <a:p>
            <a:pPr>
              <a:buFont typeface="Arial" panose="020B0604020202020204" pitchFamily="34" charset="0"/>
              <a:buChar char="•"/>
            </a:pPr>
            <a:r>
              <a:rPr lang="en-US" dirty="0">
                <a:sym typeface="Wingdings" panose="05000000000000000000" pitchFamily="2" charset="2"/>
              </a:rPr>
              <a:t>Configuration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Analisis</a:t>
            </a:r>
            <a:r>
              <a:rPr lang="en-US" b="1" dirty="0"/>
              <a:t> </a:t>
            </a:r>
            <a:r>
              <a:rPr lang="en-US" b="1" dirty="0" err="1"/>
              <a:t>Investasi</a:t>
            </a:r>
            <a:r>
              <a:rPr lang="en-US" b="1" dirty="0"/>
              <a:t> TI</a:t>
            </a:r>
          </a:p>
        </p:txBody>
      </p:sp>
      <p:sp>
        <p:nvSpPr>
          <p:cNvPr id="3" name="Content Placeholder 2"/>
          <p:cNvSpPr>
            <a:spLocks noGrp="1"/>
          </p:cNvSpPr>
          <p:nvPr>
            <p:ph idx="1"/>
          </p:nvPr>
        </p:nvSpPr>
        <p:spPr/>
        <p:txBody>
          <a:bodyPr/>
          <a:lstStyle/>
          <a:p>
            <a:r>
              <a:rPr lang="en-US" dirty="0"/>
              <a:t>Concern: WAKTU </a:t>
            </a:r>
            <a:r>
              <a:rPr lang="en-US" dirty="0">
                <a:sym typeface="Wingdings" panose="05000000000000000000" pitchFamily="2" charset="2"/>
              </a:rPr>
              <a:t> </a:t>
            </a:r>
            <a:r>
              <a:rPr lang="en-US" b="1" dirty="0">
                <a:sym typeface="Wingdings" panose="05000000000000000000" pitchFamily="2" charset="2"/>
              </a:rPr>
              <a:t>Payback Period</a:t>
            </a:r>
            <a:endParaRPr lang="en-US" dirty="0">
              <a:sym typeface="Wingdings" panose="05000000000000000000" pitchFamily="2" charset="2"/>
            </a:endParaRPr>
          </a:p>
          <a:p>
            <a:r>
              <a:rPr lang="en-US" dirty="0">
                <a:sym typeface="Wingdings" panose="05000000000000000000" pitchFamily="2" charset="2"/>
              </a:rPr>
              <a:t>Concern: % Profit/</a:t>
            </a:r>
            <a:r>
              <a:rPr lang="en-US" dirty="0" err="1">
                <a:sym typeface="Wingdings" panose="05000000000000000000" pitchFamily="2" charset="2"/>
              </a:rPr>
              <a:t>Investasi</a:t>
            </a:r>
            <a:r>
              <a:rPr lang="en-US" dirty="0">
                <a:sym typeface="Wingdings" panose="05000000000000000000" pitchFamily="2" charset="2"/>
              </a:rPr>
              <a:t> 	 </a:t>
            </a:r>
            <a:r>
              <a:rPr lang="en-US" b="1" dirty="0">
                <a:sym typeface="Wingdings" panose="05000000000000000000" pitchFamily="2" charset="2"/>
              </a:rPr>
              <a:t>ROI, </a:t>
            </a:r>
          </a:p>
          <a:p>
            <a:pPr marL="0" indent="0">
              <a:buNone/>
            </a:pPr>
            <a:r>
              <a:rPr lang="en-US" b="1" dirty="0">
                <a:sym typeface="Wingdings" panose="05000000000000000000" pitchFamily="2" charset="2"/>
              </a:rPr>
              <a:t>					 Profitability Index </a:t>
            </a:r>
          </a:p>
          <a:p>
            <a:r>
              <a:rPr lang="en-US" dirty="0">
                <a:sym typeface="Wingdings" panose="05000000000000000000" pitchFamily="2" charset="2"/>
              </a:rPr>
              <a:t>Concern:</a:t>
            </a:r>
            <a:r>
              <a:rPr lang="en-US" b="1" dirty="0">
                <a:sym typeface="Wingdings" panose="05000000000000000000" pitchFamily="2" charset="2"/>
              </a:rPr>
              <a:t> </a:t>
            </a:r>
            <a:r>
              <a:rPr lang="en-US" dirty="0" err="1">
                <a:sym typeface="Wingdings" panose="05000000000000000000" pitchFamily="2" charset="2"/>
              </a:rPr>
              <a:t>Perbandingan</a:t>
            </a:r>
            <a:r>
              <a:rPr lang="en-US" dirty="0">
                <a:sym typeface="Wingdings" panose="05000000000000000000" pitchFamily="2" charset="2"/>
              </a:rPr>
              <a:t> </a:t>
            </a:r>
            <a:r>
              <a:rPr lang="en-US" dirty="0" err="1">
                <a:sym typeface="Wingdings" panose="05000000000000000000" pitchFamily="2" charset="2"/>
              </a:rPr>
              <a:t>Investasi</a:t>
            </a:r>
            <a:r>
              <a:rPr lang="en-US" dirty="0">
                <a:sym typeface="Wingdings" panose="05000000000000000000" pitchFamily="2" charset="2"/>
              </a:rPr>
              <a:t> </a:t>
            </a:r>
            <a:r>
              <a:rPr lang="en-US" dirty="0" err="1">
                <a:sym typeface="Wingdings" panose="05000000000000000000" pitchFamily="2" charset="2"/>
              </a:rPr>
              <a:t>Keuangan</a:t>
            </a:r>
            <a:r>
              <a:rPr lang="en-US" dirty="0">
                <a:sym typeface="Wingdings" panose="05000000000000000000" pitchFamily="2" charset="2"/>
              </a:rPr>
              <a:t> </a:t>
            </a:r>
            <a:r>
              <a:rPr lang="en-US" b="1" dirty="0">
                <a:sym typeface="Wingdings" panose="05000000000000000000" pitchFamily="2" charset="2"/>
              </a:rPr>
              <a:t> Internal Rate of Return</a:t>
            </a:r>
            <a:endParaRPr lang="en-US" dirty="0">
              <a:sym typeface="Wingdings" panose="05000000000000000000"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3287688" y="701798"/>
            <a:ext cx="5731520" cy="1143000"/>
          </a:xfrm>
        </p:spPr>
        <p:txBody>
          <a:bodyPr>
            <a:normAutofit fontScale="90000"/>
          </a:bodyPr>
          <a:lstStyle/>
          <a:p>
            <a:r>
              <a:rPr lang="fr-CA" sz="8000" b="1" dirty="0"/>
              <a:t>OUTSOURCING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2328" y="2584699"/>
            <a:ext cx="4147343" cy="331144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529</Words>
  <Application>Microsoft Office PowerPoint</Application>
  <PresentationFormat>Layar Lebar</PresentationFormat>
  <Paragraphs>73</Paragraphs>
  <Slides>15</Slides>
  <Notes>0</Notes>
  <HiddenSlides>0</HiddenSlides>
  <MMClips>0</MMClips>
  <ScaleCrop>false</ScaleCrop>
  <HeadingPairs>
    <vt:vector size="6" baseType="variant">
      <vt:variant>
        <vt:lpstr>Font Dipakai</vt:lpstr>
      </vt:variant>
      <vt:variant>
        <vt:i4>7</vt:i4>
      </vt:variant>
      <vt:variant>
        <vt:lpstr>Tema</vt:lpstr>
      </vt:variant>
      <vt:variant>
        <vt:i4>1</vt:i4>
      </vt:variant>
      <vt:variant>
        <vt:lpstr>Judul Slide</vt:lpstr>
      </vt:variant>
      <vt:variant>
        <vt:i4>15</vt:i4>
      </vt:variant>
    </vt:vector>
  </HeadingPairs>
  <TitlesOfParts>
    <vt:vector size="23" baseType="lpstr">
      <vt:lpstr>Arial</vt:lpstr>
      <vt:lpstr>Calibri</vt:lpstr>
      <vt:lpstr>Calibri Light</vt:lpstr>
      <vt:lpstr>Century Schoolbook</vt:lpstr>
      <vt:lpstr>Constantia</vt:lpstr>
      <vt:lpstr>Gill Sans MT</vt:lpstr>
      <vt:lpstr>Wingdings 2</vt:lpstr>
      <vt:lpstr>Office Theme</vt:lpstr>
      <vt:lpstr>TATA KELOLA TI</vt:lpstr>
      <vt:lpstr>5 Fokus Area!</vt:lpstr>
      <vt:lpstr>Fokus dengan melaksanakan proses TI agar proses tersebut sesuai dengan siklusnya, mulai dari menjalankan rencana, memastikan TI dapat  memberikan manfaat  yang  diharapkan,  meng optimalkan penggunaan biaya  sehingga  pada  akhirnya  TI  dapat mencapai  hasil yang diinginkan</vt:lpstr>
      <vt:lpstr>IT Resource Management</vt:lpstr>
      <vt:lpstr>IT Resource </vt:lpstr>
      <vt:lpstr>IT Resource?</vt:lpstr>
      <vt:lpstr>“IT Resource Management” </vt:lpstr>
      <vt:lpstr>Analisis Investasi TI</vt:lpstr>
      <vt:lpstr>OUTSOURCING</vt:lpstr>
      <vt:lpstr>Presentasi PowerPoint</vt:lpstr>
      <vt:lpstr>Apa itu Outsourcing?</vt:lpstr>
      <vt:lpstr>Alasan Outsourcing TI?</vt:lpstr>
      <vt:lpstr>Bentuk-Bentuk Outsourcing TI?</vt:lpstr>
      <vt:lpstr>Panduan melaksanakan Kerjasama Outsourcing</vt:lpstr>
      <vt:lpstr>SEKIAN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KELOLA TI</dc:title>
  <dc:creator>Mardianto</dc:creator>
  <cp:lastModifiedBy>Asif</cp:lastModifiedBy>
  <cp:revision>23</cp:revision>
  <dcterms:created xsi:type="dcterms:W3CDTF">2022-03-09T16:29:59Z</dcterms:created>
  <dcterms:modified xsi:type="dcterms:W3CDTF">2022-03-17T03:51:32Z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