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114" d="100"/>
          <a:sy n="114" d="100"/>
        </p:scale>
        <p:origin x="4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ln>
        </p:spPr>
      </p:sp>
      <p:sp>
        <p:nvSpPr>
          <p:cNvPr id="22531"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p>
        </p:txBody>
      </p:sp>
      <p:sp>
        <p:nvSpPr>
          <p:cNvPr id="2253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defRPr/>
            </a:pPr>
            <a:fld id="{F781124C-8DAB-4210-AE99-4C5EFF25FE9A}" type="slidenum">
              <a:rPr lang="en-US" smtClean="0">
                <a:latin typeface="Calibri" pitchFamily="34" charset="0"/>
              </a:rPr>
              <a:t>15</a:t>
            </a:fld>
            <a:endParaRPr 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t>17/03/2022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t>17/03/2022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t>17/03/2022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p:cNvSpPr>
            <a:spLocks noGrp="1"/>
          </p:cNvSpPr>
          <p:nvPr>
            <p:ph type="dt" sz="half" idx="10"/>
          </p:nvPr>
        </p:nvSpPr>
        <p:spPr/>
        <p:txBody>
          <a:bodyPr/>
          <a:lstStyle/>
          <a:p>
            <a:fld id="{4A7D06B1-5B77-4E7F-8CCB-BF298AE45754}" type="datetimeFigureOut">
              <a:rPr lang="en-ID" smtClean="0"/>
              <a:t>17/03/2022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D06B1-5B77-4E7F-8CCB-BF298AE45754}" type="datetimeFigureOut">
              <a:rPr lang="en-ID" smtClean="0"/>
              <a:t>17/03/2022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p:cNvSpPr>
            <a:spLocks noGrp="1"/>
          </p:cNvSpPr>
          <p:nvPr>
            <p:ph type="dt" sz="half" idx="10"/>
          </p:nvPr>
        </p:nvSpPr>
        <p:spPr/>
        <p:txBody>
          <a:bodyPr/>
          <a:lstStyle/>
          <a:p>
            <a:fld id="{4A7D06B1-5B77-4E7F-8CCB-BF298AE45754}" type="datetimeFigureOut">
              <a:rPr lang="en-ID" smtClean="0"/>
              <a:t>17/03/2022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p:cNvSpPr>
            <a:spLocks noGrp="1"/>
          </p:cNvSpPr>
          <p:nvPr>
            <p:ph type="dt" sz="half" idx="10"/>
          </p:nvPr>
        </p:nvSpPr>
        <p:spPr/>
        <p:txBody>
          <a:bodyPr/>
          <a:lstStyle/>
          <a:p>
            <a:fld id="{4A7D06B1-5B77-4E7F-8CCB-BF298AE45754}" type="datetimeFigureOut">
              <a:rPr lang="en-ID" smtClean="0"/>
              <a:t>17/03/2022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Date Placeholder 2"/>
          <p:cNvSpPr>
            <a:spLocks noGrp="1"/>
          </p:cNvSpPr>
          <p:nvPr>
            <p:ph type="dt" sz="half" idx="10"/>
          </p:nvPr>
        </p:nvSpPr>
        <p:spPr/>
        <p:txBody>
          <a:bodyPr/>
          <a:lstStyle/>
          <a:p>
            <a:fld id="{4A7D06B1-5B77-4E7F-8CCB-BF298AE45754}" type="datetimeFigureOut">
              <a:rPr lang="en-ID" smtClean="0"/>
              <a:t>17/03/2022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D06B1-5B77-4E7F-8CCB-BF298AE45754}" type="datetimeFigureOut">
              <a:rPr lang="en-ID" smtClean="0"/>
              <a:t>17/03/2022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7D06B1-5B77-4E7F-8CCB-BF298AE45754}" type="datetimeFigureOut">
              <a:rPr lang="en-ID" smtClean="0"/>
              <a:t>17/03/2022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7D06B1-5B77-4E7F-8CCB-BF298AE45754}" type="datetimeFigureOut">
              <a:rPr lang="en-ID" smtClean="0"/>
              <a:t>17/03/2022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514A640-E71A-4DD6-8B6F-735C4F23FD12}" type="slidenum">
              <a:rPr lang="en-ID" smtClean="0"/>
              <a:t>‹#›</a:t>
            </a:fld>
            <a:endParaRPr lang="en-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D06B1-5B77-4E7F-8CCB-BF298AE45754}" type="datetimeFigureOut">
              <a:rPr lang="en-ID" smtClean="0"/>
              <a:t>17/03/2022</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4A640-E71A-4DD6-8B6F-735C4F23FD12}" type="slidenum">
              <a:rPr lang="en-ID" smtClean="0"/>
              <a:t>‹#›</a:t>
            </a:fld>
            <a:endParaRPr lang="en-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sz="8000" b="1" u="sng" dirty="0">
                <a:effectLst>
                  <a:outerShdw blurRad="38100" dist="38100" dir="2700000" algn="tl">
                    <a:srgbClr val="000000">
                      <a:alpha val="43137"/>
                    </a:srgbClr>
                  </a:outerShdw>
                </a:effectLst>
              </a:rPr>
              <a:t>TATA KELOLA TI</a:t>
            </a:r>
            <a:endParaRPr lang="en-ID" sz="8000" b="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a:bodyPr>
          <a:lstStyle/>
          <a:p>
            <a:r>
              <a:rPr lang="id-ID" sz="4000" dirty="0">
                <a:latin typeface="+mj-lt"/>
              </a:rPr>
              <a:t>P</a:t>
            </a:r>
            <a:r>
              <a:rPr lang="en-US" sz="4000" dirty="0">
                <a:latin typeface="+mj-lt"/>
              </a:rPr>
              <a:t>7</a:t>
            </a:r>
            <a:r>
              <a:rPr lang="id-ID" sz="4000" dirty="0">
                <a:latin typeface="+mj-lt"/>
              </a:rPr>
              <a:t> | </a:t>
            </a:r>
            <a:r>
              <a:rPr lang="en-US" altLang="id-ID" sz="4000" dirty="0">
                <a:latin typeface="+mj-lt"/>
              </a:rPr>
              <a:t>IT Performance Measurement</a:t>
            </a:r>
          </a:p>
        </p:txBody>
      </p:sp>
      <p:sp>
        <p:nvSpPr>
          <p:cNvPr id="4" name="TextBox 3"/>
          <p:cNvSpPr txBox="1"/>
          <p:nvPr/>
        </p:nvSpPr>
        <p:spPr>
          <a:xfrm>
            <a:off x="3304728" y="5640102"/>
            <a:ext cx="5582555" cy="923330"/>
          </a:xfrm>
          <a:prstGeom prst="rect">
            <a:avLst/>
          </a:prstGeom>
          <a:noFill/>
        </p:spPr>
        <p:txBody>
          <a:bodyPr wrap="none" rtlCol="0">
            <a:spAutoFit/>
          </a:bodyPr>
          <a:lstStyle/>
          <a:p>
            <a:pPr algn="ctr"/>
            <a:r>
              <a:rPr lang="id-ID" b="1" dirty="0"/>
              <a:t>TIM DOSEN TKTI</a:t>
            </a:r>
          </a:p>
          <a:p>
            <a:pPr algn="ctr"/>
            <a:r>
              <a:rPr lang="id-ID" dirty="0"/>
              <a:t>Program Studi Sistem Informasi</a:t>
            </a:r>
          </a:p>
          <a:p>
            <a:pPr algn="ctr"/>
            <a:r>
              <a:rPr lang="id-ID" dirty="0"/>
              <a:t>Universitas Pembangunan Nasional “Veteran” Jawa Timur</a:t>
            </a:r>
            <a:endParaRPr lang="en-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75BD0B1-F34E-4EFD-BA7F-AB84B35DB4A0}"/>
              </a:ext>
            </a:extLst>
          </p:cNvPr>
          <p:cNvSpPr>
            <a:spLocks noGrp="1"/>
          </p:cNvSpPr>
          <p:nvPr>
            <p:ph type="title"/>
          </p:nvPr>
        </p:nvSpPr>
        <p:spPr/>
        <p:txBody>
          <a:bodyPr/>
          <a:lstStyle/>
          <a:p>
            <a:r>
              <a:rPr lang="en-US" dirty="0"/>
              <a:t>IT Balanced Scorecard</a:t>
            </a:r>
            <a:br>
              <a:rPr lang="en-US" dirty="0"/>
            </a:br>
            <a:r>
              <a:rPr lang="en-US" sz="3200" dirty="0"/>
              <a:t>(</a:t>
            </a:r>
            <a:r>
              <a:rPr lang="en-US" sz="3200" dirty="0" err="1"/>
              <a:t>Grembergen</a:t>
            </a:r>
            <a:r>
              <a:rPr lang="en-US" sz="3200" dirty="0"/>
              <a:t> &amp; </a:t>
            </a:r>
            <a:r>
              <a:rPr lang="en-US" sz="3200" dirty="0" err="1"/>
              <a:t>Bruggen</a:t>
            </a:r>
            <a:r>
              <a:rPr lang="en-US" sz="3200" dirty="0"/>
              <a:t>, 1997)</a:t>
            </a:r>
            <a:endParaRPr lang="en-US" dirty="0"/>
          </a:p>
        </p:txBody>
      </p:sp>
      <p:cxnSp>
        <p:nvCxnSpPr>
          <p:cNvPr id="4" name="Straight Connector 4">
            <a:extLst>
              <a:ext uri="{FF2B5EF4-FFF2-40B4-BE49-F238E27FC236}">
                <a16:creationId xmlns:a16="http://schemas.microsoft.com/office/drawing/2014/main" id="{D73A2410-F861-4C66-8938-2C8AE9FB502D}"/>
              </a:ext>
            </a:extLst>
          </p:cNvPr>
          <p:cNvCxnSpPr>
            <a:cxnSpLocks/>
          </p:cNvCxnSpPr>
          <p:nvPr/>
        </p:nvCxnSpPr>
        <p:spPr>
          <a:xfrm>
            <a:off x="5541629" y="2038525"/>
            <a:ext cx="0" cy="4569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6">
            <a:extLst>
              <a:ext uri="{FF2B5EF4-FFF2-40B4-BE49-F238E27FC236}">
                <a16:creationId xmlns:a16="http://schemas.microsoft.com/office/drawing/2014/main" id="{B244592D-A738-4D2E-8764-A0C066E78767}"/>
              </a:ext>
            </a:extLst>
          </p:cNvPr>
          <p:cNvCxnSpPr>
            <a:cxnSpLocks/>
          </p:cNvCxnSpPr>
          <p:nvPr/>
        </p:nvCxnSpPr>
        <p:spPr>
          <a:xfrm>
            <a:off x="1807829" y="4264899"/>
            <a:ext cx="738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8">
            <a:extLst>
              <a:ext uri="{FF2B5EF4-FFF2-40B4-BE49-F238E27FC236}">
                <a16:creationId xmlns:a16="http://schemas.microsoft.com/office/drawing/2014/main" id="{BA95F5A1-A52E-4CD3-9600-A01356509C86}"/>
              </a:ext>
            </a:extLst>
          </p:cNvPr>
          <p:cNvSpPr txBox="1">
            <a:spLocks noChangeArrowheads="1"/>
          </p:cNvSpPr>
          <p:nvPr/>
        </p:nvSpPr>
        <p:spPr bwMode="auto">
          <a:xfrm>
            <a:off x="6714792" y="2626599"/>
            <a:ext cx="2636837" cy="369888"/>
          </a:xfrm>
          <a:prstGeom prst="rect">
            <a:avLst/>
          </a:prstGeom>
          <a:noFill/>
          <a:ln w="9525">
            <a:noFill/>
            <a:miter lim="800000"/>
          </a:ln>
        </p:spPr>
        <p:txBody>
          <a:bodyPr wrap="none">
            <a:spAutoFit/>
          </a:bodyPr>
          <a:lstStyle/>
          <a:p>
            <a:r>
              <a:rPr lang="en-US" b="1"/>
              <a:t>Business Contribution</a:t>
            </a:r>
          </a:p>
        </p:txBody>
      </p:sp>
      <p:sp>
        <p:nvSpPr>
          <p:cNvPr id="7" name="TextBox 9">
            <a:extLst>
              <a:ext uri="{FF2B5EF4-FFF2-40B4-BE49-F238E27FC236}">
                <a16:creationId xmlns:a16="http://schemas.microsoft.com/office/drawing/2014/main" id="{267FCEE2-4EC7-48AC-AF03-D81588765159}"/>
              </a:ext>
            </a:extLst>
          </p:cNvPr>
          <p:cNvSpPr txBox="1">
            <a:spLocks noChangeArrowheads="1"/>
          </p:cNvSpPr>
          <p:nvPr/>
        </p:nvSpPr>
        <p:spPr bwMode="auto">
          <a:xfrm>
            <a:off x="2250742" y="2626599"/>
            <a:ext cx="2598737" cy="369888"/>
          </a:xfrm>
          <a:prstGeom prst="rect">
            <a:avLst/>
          </a:prstGeom>
          <a:noFill/>
          <a:ln w="9525">
            <a:noFill/>
            <a:miter lim="800000"/>
          </a:ln>
        </p:spPr>
        <p:txBody>
          <a:bodyPr wrap="none">
            <a:spAutoFit/>
          </a:bodyPr>
          <a:lstStyle/>
          <a:p>
            <a:r>
              <a:rPr lang="en-US" b="1" dirty="0"/>
              <a:t>Customer Orientation</a:t>
            </a:r>
          </a:p>
        </p:txBody>
      </p:sp>
      <p:sp>
        <p:nvSpPr>
          <p:cNvPr id="8" name="TextBox 10">
            <a:extLst>
              <a:ext uri="{FF2B5EF4-FFF2-40B4-BE49-F238E27FC236}">
                <a16:creationId xmlns:a16="http://schemas.microsoft.com/office/drawing/2014/main" id="{FCE7253E-AA76-4A8C-8D88-FEAD78E36813}"/>
              </a:ext>
            </a:extLst>
          </p:cNvPr>
          <p:cNvSpPr txBox="1">
            <a:spLocks noChangeArrowheads="1"/>
          </p:cNvSpPr>
          <p:nvPr/>
        </p:nvSpPr>
        <p:spPr bwMode="auto">
          <a:xfrm>
            <a:off x="2250742" y="5003087"/>
            <a:ext cx="2684462" cy="369887"/>
          </a:xfrm>
          <a:prstGeom prst="rect">
            <a:avLst/>
          </a:prstGeom>
          <a:noFill/>
          <a:ln w="9525">
            <a:noFill/>
            <a:miter lim="800000"/>
          </a:ln>
        </p:spPr>
        <p:txBody>
          <a:bodyPr wrap="none">
            <a:spAutoFit/>
          </a:bodyPr>
          <a:lstStyle/>
          <a:p>
            <a:r>
              <a:rPr lang="en-US" b="1"/>
              <a:t>Operational excellence</a:t>
            </a:r>
          </a:p>
        </p:txBody>
      </p:sp>
      <p:sp>
        <p:nvSpPr>
          <p:cNvPr id="9" name="TextBox 11">
            <a:extLst>
              <a:ext uri="{FF2B5EF4-FFF2-40B4-BE49-F238E27FC236}">
                <a16:creationId xmlns:a16="http://schemas.microsoft.com/office/drawing/2014/main" id="{D006F219-F69D-4A43-9A14-081DB03281C4}"/>
              </a:ext>
            </a:extLst>
          </p:cNvPr>
          <p:cNvSpPr txBox="1">
            <a:spLocks noChangeArrowheads="1"/>
          </p:cNvSpPr>
          <p:nvPr/>
        </p:nvSpPr>
        <p:spPr bwMode="auto">
          <a:xfrm>
            <a:off x="6714792" y="5155487"/>
            <a:ext cx="2263775" cy="369887"/>
          </a:xfrm>
          <a:prstGeom prst="rect">
            <a:avLst/>
          </a:prstGeom>
          <a:noFill/>
          <a:ln w="9525">
            <a:noFill/>
            <a:miter lim="800000"/>
          </a:ln>
        </p:spPr>
        <p:txBody>
          <a:bodyPr wrap="none">
            <a:spAutoFit/>
          </a:bodyPr>
          <a:lstStyle/>
          <a:p>
            <a:r>
              <a:rPr lang="en-US" b="1"/>
              <a:t>Future Orientation</a:t>
            </a:r>
          </a:p>
        </p:txBody>
      </p:sp>
    </p:spTree>
    <p:extLst>
      <p:ext uri="{BB962C8B-B14F-4D97-AF65-F5344CB8AC3E}">
        <p14:creationId xmlns:p14="http://schemas.microsoft.com/office/powerpoint/2010/main" val="1717230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8B0305D-20AB-4859-97A0-8D773CEF60E8}"/>
              </a:ext>
            </a:extLst>
          </p:cNvPr>
          <p:cNvSpPr>
            <a:spLocks noGrp="1"/>
          </p:cNvSpPr>
          <p:nvPr>
            <p:ph type="title"/>
          </p:nvPr>
        </p:nvSpPr>
        <p:spPr/>
        <p:txBody>
          <a:bodyPr/>
          <a:lstStyle/>
          <a:p>
            <a:r>
              <a:rPr lang="en-US" dirty="0"/>
              <a:t>Parameter Strategi Perusahaan</a:t>
            </a:r>
          </a:p>
        </p:txBody>
      </p:sp>
      <p:sp>
        <p:nvSpPr>
          <p:cNvPr id="3" name="Tampungan Konten 2">
            <a:extLst>
              <a:ext uri="{FF2B5EF4-FFF2-40B4-BE49-F238E27FC236}">
                <a16:creationId xmlns:a16="http://schemas.microsoft.com/office/drawing/2014/main" id="{BC6DA011-DECF-4377-A0C0-C0A3C0A65D83}"/>
              </a:ext>
            </a:extLst>
          </p:cNvPr>
          <p:cNvSpPr>
            <a:spLocks noGrp="1"/>
          </p:cNvSpPr>
          <p:nvPr>
            <p:ph idx="1"/>
          </p:nvPr>
        </p:nvSpPr>
        <p:spPr/>
        <p:txBody>
          <a:bodyPr>
            <a:normAutofit lnSpcReduction="10000"/>
          </a:bodyPr>
          <a:lstStyle/>
          <a:p>
            <a:r>
              <a:rPr lang="en-US" dirty="0" err="1"/>
              <a:t>Tercapainya</a:t>
            </a:r>
            <a:r>
              <a:rPr lang="en-US" dirty="0"/>
              <a:t> </a:t>
            </a:r>
            <a:r>
              <a:rPr lang="en-US" i="1" dirty="0"/>
              <a:t>Critical Success Factor (CSF) </a:t>
            </a:r>
            <a:r>
              <a:rPr lang="en-US" dirty="0" err="1"/>
              <a:t>atau</a:t>
            </a:r>
            <a:r>
              <a:rPr lang="en-US" dirty="0"/>
              <a:t> </a:t>
            </a:r>
            <a:r>
              <a:rPr lang="en-US" dirty="0" err="1"/>
              <a:t>tidak</a:t>
            </a:r>
            <a:r>
              <a:rPr lang="en-US" dirty="0"/>
              <a:t>?</a:t>
            </a:r>
          </a:p>
          <a:p>
            <a:r>
              <a:rPr lang="en-US" b="1" dirty="0"/>
              <a:t>CSF</a:t>
            </a:r>
            <a:r>
              <a:rPr lang="en-US" dirty="0"/>
              <a:t>: Parameter2 </a:t>
            </a:r>
            <a:r>
              <a:rPr lang="en-US" dirty="0" err="1"/>
              <a:t>terpenting</a:t>
            </a:r>
            <a:r>
              <a:rPr lang="en-US" dirty="0"/>
              <a:t> </a:t>
            </a:r>
            <a:r>
              <a:rPr lang="en-US" dirty="0" err="1"/>
              <a:t>yg</a:t>
            </a:r>
            <a:r>
              <a:rPr lang="en-US" dirty="0"/>
              <a:t> sangat </a:t>
            </a:r>
            <a:r>
              <a:rPr lang="en-US" dirty="0" err="1"/>
              <a:t>menentukan</a:t>
            </a:r>
            <a:r>
              <a:rPr lang="en-US" dirty="0"/>
              <a:t> </a:t>
            </a:r>
            <a:r>
              <a:rPr lang="en-US" dirty="0" err="1"/>
              <a:t>sukses</a:t>
            </a:r>
            <a:r>
              <a:rPr lang="en-US" dirty="0"/>
              <a:t>/</a:t>
            </a:r>
            <a:r>
              <a:rPr lang="en-US" dirty="0" err="1"/>
              <a:t>tidaknya</a:t>
            </a:r>
            <a:r>
              <a:rPr lang="en-US" dirty="0"/>
              <a:t> </a:t>
            </a:r>
            <a:r>
              <a:rPr lang="en-US" dirty="0" err="1"/>
              <a:t>perusahaan</a:t>
            </a:r>
            <a:r>
              <a:rPr lang="en-US" dirty="0"/>
              <a:t>  (</a:t>
            </a:r>
            <a:r>
              <a:rPr lang="en-US" dirty="0" err="1"/>
              <a:t>bisa</a:t>
            </a:r>
            <a:r>
              <a:rPr lang="en-US" dirty="0"/>
              <a:t> </a:t>
            </a:r>
            <a:r>
              <a:rPr lang="en-US" dirty="0" err="1"/>
              <a:t>terkait</a:t>
            </a:r>
            <a:r>
              <a:rPr lang="en-US" dirty="0"/>
              <a:t> </a:t>
            </a:r>
            <a:r>
              <a:rPr lang="en-US" dirty="0" err="1"/>
              <a:t>kualitas</a:t>
            </a:r>
            <a:r>
              <a:rPr lang="en-US" dirty="0"/>
              <a:t> </a:t>
            </a:r>
            <a:r>
              <a:rPr lang="en-US" dirty="0" err="1"/>
              <a:t>layanan</a:t>
            </a:r>
            <a:r>
              <a:rPr lang="en-US" dirty="0"/>
              <a:t>, </a:t>
            </a:r>
            <a:r>
              <a:rPr lang="en-US" dirty="0" err="1"/>
              <a:t>keunggulan</a:t>
            </a:r>
            <a:r>
              <a:rPr lang="en-US" dirty="0"/>
              <a:t> </a:t>
            </a:r>
            <a:r>
              <a:rPr lang="en-US" dirty="0" err="1"/>
              <a:t>kompetisi</a:t>
            </a:r>
            <a:r>
              <a:rPr lang="en-US" dirty="0"/>
              <a:t>, </a:t>
            </a:r>
            <a:r>
              <a:rPr lang="en-US" dirty="0" err="1"/>
              <a:t>dll</a:t>
            </a:r>
            <a:r>
              <a:rPr lang="en-US" dirty="0"/>
              <a:t>).</a:t>
            </a:r>
          </a:p>
          <a:p>
            <a:pPr marL="0" indent="0" eaLnBrk="1" fontAlgn="auto" hangingPunct="1">
              <a:spcAft>
                <a:spcPts val="0"/>
              </a:spcAft>
              <a:buClr>
                <a:schemeClr val="accent3"/>
              </a:buClr>
              <a:buFont typeface="Wingdings 2"/>
              <a:buNone/>
              <a:defRPr/>
            </a:pPr>
            <a:r>
              <a:rPr lang="en-US" dirty="0" err="1"/>
              <a:t>Contoh</a:t>
            </a:r>
            <a:r>
              <a:rPr lang="en-US" dirty="0"/>
              <a:t>: </a:t>
            </a:r>
          </a:p>
          <a:p>
            <a:pPr marL="274320" indent="-274320" eaLnBrk="1" fontAlgn="auto" hangingPunct="1">
              <a:spcAft>
                <a:spcPts val="0"/>
              </a:spcAft>
              <a:buClr>
                <a:schemeClr val="accent3"/>
              </a:buClr>
              <a:buFontTx/>
              <a:buChar char="-"/>
              <a:defRPr/>
            </a:pPr>
            <a:r>
              <a:rPr lang="en-US" dirty="0" err="1"/>
              <a:t>Informasi</a:t>
            </a:r>
            <a:r>
              <a:rPr lang="en-US" dirty="0"/>
              <a:t> </a:t>
            </a:r>
            <a:r>
              <a:rPr lang="en-US" dirty="0" err="1"/>
              <a:t>selalu</a:t>
            </a:r>
            <a:r>
              <a:rPr lang="en-US" dirty="0"/>
              <a:t> </a:t>
            </a:r>
            <a:r>
              <a:rPr lang="en-US" dirty="0" err="1"/>
              <a:t>akurat</a:t>
            </a:r>
            <a:r>
              <a:rPr lang="en-US" dirty="0"/>
              <a:t> &amp; up-to-date</a:t>
            </a:r>
          </a:p>
          <a:p>
            <a:pPr marL="274320" indent="-274320" eaLnBrk="1" fontAlgn="auto" hangingPunct="1">
              <a:spcAft>
                <a:spcPts val="0"/>
              </a:spcAft>
              <a:buClr>
                <a:schemeClr val="accent3"/>
              </a:buClr>
              <a:buFontTx/>
              <a:buChar char="-"/>
              <a:defRPr/>
            </a:pPr>
            <a:r>
              <a:rPr lang="en-US" dirty="0" err="1"/>
              <a:t>Intelijen</a:t>
            </a:r>
            <a:r>
              <a:rPr lang="en-US" dirty="0"/>
              <a:t> Marketing yang </a:t>
            </a:r>
            <a:r>
              <a:rPr lang="en-US" dirty="0" err="1"/>
              <a:t>efektif</a:t>
            </a:r>
            <a:r>
              <a:rPr lang="en-US" dirty="0"/>
              <a:t> (</a:t>
            </a:r>
            <a:r>
              <a:rPr lang="en-US" dirty="0" err="1"/>
              <a:t>selalu</a:t>
            </a:r>
            <a:r>
              <a:rPr lang="en-US" dirty="0"/>
              <a:t> </a:t>
            </a:r>
            <a:r>
              <a:rPr lang="en-US" dirty="0" err="1"/>
              <a:t>mampu</a:t>
            </a:r>
            <a:r>
              <a:rPr lang="en-US" dirty="0"/>
              <a:t> </a:t>
            </a:r>
            <a:r>
              <a:rPr lang="en-US" dirty="0" err="1"/>
              <a:t>menangkap</a:t>
            </a:r>
            <a:r>
              <a:rPr lang="en-US" dirty="0"/>
              <a:t> </a:t>
            </a:r>
            <a:r>
              <a:rPr lang="en-US" dirty="0" err="1"/>
              <a:t>keinginan</a:t>
            </a:r>
            <a:r>
              <a:rPr lang="en-US" dirty="0"/>
              <a:t> pasar </a:t>
            </a:r>
            <a:r>
              <a:rPr lang="en-US" dirty="0" err="1"/>
              <a:t>terkini</a:t>
            </a:r>
            <a:r>
              <a:rPr lang="en-US" dirty="0"/>
              <a:t>)</a:t>
            </a:r>
          </a:p>
          <a:p>
            <a:pPr marL="274320" indent="-274320" eaLnBrk="1" fontAlgn="auto" hangingPunct="1">
              <a:spcAft>
                <a:spcPts val="0"/>
              </a:spcAft>
              <a:buClr>
                <a:schemeClr val="accent3"/>
              </a:buClr>
              <a:buFontTx/>
              <a:buChar char="-"/>
              <a:defRPr/>
            </a:pPr>
            <a:r>
              <a:rPr lang="en-US" dirty="0"/>
              <a:t>Stock </a:t>
            </a:r>
            <a:r>
              <a:rPr lang="en-US" dirty="0" err="1"/>
              <a:t>penjualan</a:t>
            </a:r>
            <a:r>
              <a:rPr lang="en-US" dirty="0"/>
              <a:t> yang </a:t>
            </a:r>
            <a:r>
              <a:rPr lang="en-US" dirty="0" err="1"/>
              <a:t>selalu</a:t>
            </a:r>
            <a:r>
              <a:rPr lang="en-US" dirty="0"/>
              <a:t> </a:t>
            </a:r>
            <a:r>
              <a:rPr lang="en-US" dirty="0" err="1"/>
              <a:t>tersedia</a:t>
            </a:r>
            <a:r>
              <a:rPr lang="en-US" dirty="0"/>
              <a:t>, </a:t>
            </a:r>
            <a:r>
              <a:rPr lang="en-US" dirty="0" err="1"/>
              <a:t>namun</a:t>
            </a:r>
            <a:r>
              <a:rPr lang="en-US" dirty="0"/>
              <a:t> </a:t>
            </a:r>
            <a:r>
              <a:rPr lang="en-US" dirty="0" err="1"/>
              <a:t>tidak</a:t>
            </a:r>
            <a:r>
              <a:rPr lang="en-US" dirty="0"/>
              <a:t> </a:t>
            </a:r>
            <a:r>
              <a:rPr lang="en-US" dirty="0" err="1"/>
              <a:t>melebihi</a:t>
            </a:r>
            <a:r>
              <a:rPr lang="en-US" dirty="0"/>
              <a:t> </a:t>
            </a:r>
            <a:r>
              <a:rPr lang="en-US" dirty="0" err="1"/>
              <a:t>batas</a:t>
            </a:r>
            <a:r>
              <a:rPr lang="en-US" dirty="0"/>
              <a:t> </a:t>
            </a:r>
            <a:r>
              <a:rPr lang="en-US" dirty="0" err="1"/>
              <a:t>penyimpanan</a:t>
            </a:r>
            <a:endParaRPr lang="en-US" dirty="0"/>
          </a:p>
          <a:p>
            <a:pPr marL="274320" indent="-274320" eaLnBrk="1" fontAlgn="auto" hangingPunct="1">
              <a:spcAft>
                <a:spcPts val="0"/>
              </a:spcAft>
              <a:buClr>
                <a:schemeClr val="accent3"/>
              </a:buClr>
              <a:buFontTx/>
              <a:buChar char="-"/>
              <a:defRPr/>
            </a:pPr>
            <a:r>
              <a:rPr lang="en-US" dirty="0"/>
              <a:t>Rata-rata IPK </a:t>
            </a:r>
            <a:r>
              <a:rPr lang="en-US" dirty="0" err="1"/>
              <a:t>Lulusan</a:t>
            </a:r>
            <a:r>
              <a:rPr lang="en-US" dirty="0"/>
              <a:t> &gt;= 3,2</a:t>
            </a:r>
          </a:p>
        </p:txBody>
      </p:sp>
    </p:spTree>
    <p:extLst>
      <p:ext uri="{BB962C8B-B14F-4D97-AF65-F5344CB8AC3E}">
        <p14:creationId xmlns:p14="http://schemas.microsoft.com/office/powerpoint/2010/main" val="3997687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CD5ACEF-39A9-4A25-AA40-10831C44B563}"/>
              </a:ext>
            </a:extLst>
          </p:cNvPr>
          <p:cNvSpPr>
            <a:spLocks noGrp="1"/>
          </p:cNvSpPr>
          <p:nvPr>
            <p:ph type="title"/>
          </p:nvPr>
        </p:nvSpPr>
        <p:spPr/>
        <p:txBody>
          <a:bodyPr/>
          <a:lstStyle/>
          <a:p>
            <a:r>
              <a:rPr lang="en-AU" sz="4400" dirty="0">
                <a:ea typeface="+mn-ea"/>
                <a:cs typeface="+mn-cs"/>
              </a:rPr>
              <a:t>“</a:t>
            </a:r>
            <a:r>
              <a:rPr lang="en-AU" sz="4400" dirty="0" err="1">
                <a:ea typeface="+mn-ea"/>
                <a:cs typeface="+mn-cs"/>
              </a:rPr>
              <a:t>Efektifitas</a:t>
            </a:r>
            <a:r>
              <a:rPr lang="en-AU" sz="4400" dirty="0">
                <a:ea typeface="+mn-ea"/>
                <a:cs typeface="+mn-cs"/>
              </a:rPr>
              <a:t> TI” (</a:t>
            </a:r>
            <a:r>
              <a:rPr lang="id-ID" sz="4400" b="1" i="1" dirty="0">
                <a:ea typeface="+mn-ea"/>
                <a:cs typeface="+mn-cs"/>
              </a:rPr>
              <a:t>IT </a:t>
            </a:r>
            <a:r>
              <a:rPr lang="id-ID" sz="4400" b="1" i="1" dirty="0" err="1">
                <a:ea typeface="+mn-ea"/>
                <a:cs typeface="+mn-cs"/>
              </a:rPr>
              <a:t>effectiveness</a:t>
            </a:r>
            <a:r>
              <a:rPr lang="en-AU" sz="4400" dirty="0">
                <a:ea typeface="+mn-ea"/>
                <a:cs typeface="+mn-cs"/>
              </a:rPr>
              <a:t>)</a:t>
            </a:r>
            <a:endParaRPr lang="en-US" dirty="0"/>
          </a:p>
        </p:txBody>
      </p:sp>
      <p:sp>
        <p:nvSpPr>
          <p:cNvPr id="3" name="Tampungan Konten 2">
            <a:extLst>
              <a:ext uri="{FF2B5EF4-FFF2-40B4-BE49-F238E27FC236}">
                <a16:creationId xmlns:a16="http://schemas.microsoft.com/office/drawing/2014/main" id="{986593AD-8890-46E6-AD07-002E25F09203}"/>
              </a:ext>
            </a:extLst>
          </p:cNvPr>
          <p:cNvSpPr>
            <a:spLocks noGrp="1"/>
          </p:cNvSpPr>
          <p:nvPr>
            <p:ph idx="1"/>
          </p:nvPr>
        </p:nvSpPr>
        <p:spPr/>
        <p:txBody>
          <a:bodyPr/>
          <a:lstStyle/>
          <a:p>
            <a:r>
              <a:rPr lang="en-US" dirty="0" err="1"/>
              <a:t>seberapa</a:t>
            </a:r>
            <a:r>
              <a:rPr lang="en-US" dirty="0"/>
              <a:t> </a:t>
            </a:r>
            <a:r>
              <a:rPr lang="en-US" dirty="0" err="1"/>
              <a:t>besar</a:t>
            </a:r>
            <a:r>
              <a:rPr lang="en-US" dirty="0"/>
              <a:t> </a:t>
            </a:r>
            <a:r>
              <a:rPr lang="en-US" b="1" dirty="0" err="1"/>
              <a:t>peranan</a:t>
            </a:r>
            <a:r>
              <a:rPr lang="en-US" b="1" dirty="0"/>
              <a:t> TI </a:t>
            </a:r>
            <a:r>
              <a:rPr lang="en-US" b="1" dirty="0" err="1"/>
              <a:t>mendukung</a:t>
            </a:r>
            <a:r>
              <a:rPr lang="en-US" b="1" dirty="0"/>
              <a:t> proses </a:t>
            </a:r>
            <a:r>
              <a:rPr lang="en-US" b="1" dirty="0" err="1"/>
              <a:t>bisnis</a:t>
            </a:r>
            <a:r>
              <a:rPr lang="en-US" b="1" dirty="0"/>
              <a:t> dan </a:t>
            </a:r>
            <a:r>
              <a:rPr lang="en-US" b="1" dirty="0" err="1"/>
              <a:t>pekerja</a:t>
            </a:r>
            <a:r>
              <a:rPr lang="en-US" dirty="0"/>
              <a:t>?</a:t>
            </a:r>
          </a:p>
          <a:p>
            <a:r>
              <a:rPr lang="en-AU" i="1" dirty="0" err="1"/>
              <a:t>Semakin</a:t>
            </a:r>
            <a:r>
              <a:rPr lang="en-AU" i="1" dirty="0"/>
              <a:t> </a:t>
            </a:r>
            <a:r>
              <a:rPr lang="en-AU" i="1" dirty="0" err="1"/>
              <a:t>tinggi</a:t>
            </a:r>
            <a:r>
              <a:rPr lang="en-AU" i="1" dirty="0"/>
              <a:t> ‘</a:t>
            </a:r>
            <a:r>
              <a:rPr lang="en-AU" i="1" dirty="0" err="1"/>
              <a:t>Efektifitas</a:t>
            </a:r>
            <a:r>
              <a:rPr lang="en-AU" i="1" dirty="0"/>
              <a:t> TI’ </a:t>
            </a:r>
            <a:r>
              <a:rPr lang="en-AU" i="1" dirty="0" err="1"/>
              <a:t>semakin</a:t>
            </a:r>
            <a:r>
              <a:rPr lang="en-AU" i="1" dirty="0"/>
              <a:t> </a:t>
            </a:r>
            <a:r>
              <a:rPr lang="en-AU" i="1" dirty="0" err="1"/>
              <a:t>baik</a:t>
            </a:r>
            <a:r>
              <a:rPr lang="en-AU" i="1" dirty="0"/>
              <a:t> </a:t>
            </a:r>
            <a:r>
              <a:rPr lang="en-AU" i="1" dirty="0" err="1"/>
              <a:t>performa</a:t>
            </a:r>
            <a:r>
              <a:rPr lang="en-AU" i="1" dirty="0"/>
              <a:t> TI (</a:t>
            </a:r>
            <a:r>
              <a:rPr lang="en-AU" i="1" dirty="0" err="1"/>
              <a:t>semakin</a:t>
            </a:r>
            <a:r>
              <a:rPr lang="en-AU" i="1" dirty="0"/>
              <a:t> </a:t>
            </a:r>
            <a:r>
              <a:rPr lang="en-AU" i="1" dirty="0" err="1"/>
              <a:t>tepat</a:t>
            </a:r>
            <a:r>
              <a:rPr lang="en-AU" i="1" dirty="0"/>
              <a:t> </a:t>
            </a:r>
            <a:r>
              <a:rPr lang="en-AU" i="1" dirty="0" err="1"/>
              <a:t>keputusan</a:t>
            </a:r>
            <a:r>
              <a:rPr lang="en-AU" i="1" dirty="0"/>
              <a:t> </a:t>
            </a:r>
            <a:r>
              <a:rPr lang="en-AU" i="1" dirty="0" err="1"/>
              <a:t>investasi</a:t>
            </a:r>
            <a:r>
              <a:rPr lang="en-AU" i="1" dirty="0"/>
              <a:t> TI </a:t>
            </a:r>
            <a:r>
              <a:rPr lang="en-AU" i="1" dirty="0" err="1"/>
              <a:t>kita</a:t>
            </a:r>
            <a:r>
              <a:rPr lang="en-AU" i="1" dirty="0"/>
              <a:t>)</a:t>
            </a:r>
            <a:endParaRPr lang="en-US" i="1" dirty="0"/>
          </a:p>
          <a:p>
            <a:r>
              <a:rPr lang="en-US" dirty="0" err="1"/>
              <a:t>Efektif</a:t>
            </a:r>
            <a:r>
              <a:rPr lang="en-US" dirty="0"/>
              <a:t> = </a:t>
            </a:r>
            <a:r>
              <a:rPr lang="en-US" dirty="0" err="1"/>
              <a:t>melakukan</a:t>
            </a:r>
            <a:r>
              <a:rPr lang="en-US" dirty="0"/>
              <a:t> </a:t>
            </a:r>
            <a:r>
              <a:rPr lang="en-US" dirty="0" err="1"/>
              <a:t>sesuatu</a:t>
            </a:r>
            <a:r>
              <a:rPr lang="en-US" dirty="0"/>
              <a:t> yang </a:t>
            </a:r>
            <a:r>
              <a:rPr lang="en-US" dirty="0" err="1"/>
              <a:t>Benar</a:t>
            </a:r>
            <a:r>
              <a:rPr lang="en-US" dirty="0"/>
              <a:t> </a:t>
            </a:r>
            <a:r>
              <a:rPr lang="en-US" dirty="0" err="1"/>
              <a:t>dengan</a:t>
            </a:r>
            <a:r>
              <a:rPr lang="en-US" dirty="0"/>
              <a:t> </a:t>
            </a:r>
            <a:r>
              <a:rPr lang="en-US" dirty="0" err="1"/>
              <a:t>Benar</a:t>
            </a:r>
            <a:endParaRPr lang="en-US" dirty="0"/>
          </a:p>
          <a:p>
            <a:r>
              <a:rPr lang="en-US" dirty="0" err="1"/>
              <a:t>Efektif</a:t>
            </a:r>
            <a:r>
              <a:rPr lang="en-US" dirty="0"/>
              <a:t> </a:t>
            </a:r>
            <a:r>
              <a:rPr lang="en-US" dirty="0" err="1"/>
              <a:t>dalam</a:t>
            </a:r>
            <a:r>
              <a:rPr lang="en-US" dirty="0"/>
              <a:t> </a:t>
            </a:r>
            <a:r>
              <a:rPr lang="en-US" dirty="0" err="1"/>
              <a:t>bisnis</a:t>
            </a:r>
            <a:r>
              <a:rPr lang="en-US" dirty="0"/>
              <a:t> = </a:t>
            </a:r>
            <a:r>
              <a:rPr lang="en-US" dirty="0" err="1"/>
              <a:t>manajemen</a:t>
            </a:r>
            <a:r>
              <a:rPr lang="en-US" dirty="0"/>
              <a:t> </a:t>
            </a:r>
            <a:r>
              <a:rPr lang="en-US" dirty="0" err="1"/>
              <a:t>menjual</a:t>
            </a:r>
            <a:r>
              <a:rPr lang="en-US" dirty="0"/>
              <a:t> </a:t>
            </a:r>
            <a:r>
              <a:rPr lang="en-US" b="1" dirty="0" err="1"/>
              <a:t>produk</a:t>
            </a:r>
            <a:r>
              <a:rPr lang="en-US" b="1" dirty="0"/>
              <a:t>/</a:t>
            </a:r>
            <a:r>
              <a:rPr lang="en-US" b="1" dirty="0" err="1"/>
              <a:t>layanan</a:t>
            </a:r>
            <a:r>
              <a:rPr lang="en-US" b="1" dirty="0"/>
              <a:t> yang </a:t>
            </a:r>
            <a:r>
              <a:rPr lang="en-US" b="1" dirty="0" err="1"/>
              <a:t>benar</a:t>
            </a:r>
            <a:r>
              <a:rPr lang="en-US" b="1" dirty="0"/>
              <a:t> </a:t>
            </a:r>
            <a:r>
              <a:rPr lang="en-US" dirty="0" err="1"/>
              <a:t>kepada</a:t>
            </a:r>
            <a:r>
              <a:rPr lang="en-US" dirty="0"/>
              <a:t> </a:t>
            </a:r>
            <a:r>
              <a:rPr lang="en-US" b="1" dirty="0" err="1"/>
              <a:t>pelanggan</a:t>
            </a:r>
            <a:r>
              <a:rPr lang="en-US" b="1" dirty="0"/>
              <a:t> yang </a:t>
            </a:r>
            <a:r>
              <a:rPr lang="en-US" b="1" dirty="0" err="1"/>
              <a:t>cocok</a:t>
            </a:r>
            <a:r>
              <a:rPr lang="en-US" b="1" dirty="0"/>
              <a:t> </a:t>
            </a:r>
            <a:r>
              <a:rPr lang="en-US" dirty="0"/>
              <a:t>pada </a:t>
            </a:r>
            <a:r>
              <a:rPr lang="en-US" b="1" dirty="0" err="1"/>
              <a:t>saat</a:t>
            </a:r>
            <a:r>
              <a:rPr lang="en-US" b="1" dirty="0"/>
              <a:t> yang </a:t>
            </a:r>
            <a:r>
              <a:rPr lang="en-US" b="1" dirty="0" err="1"/>
              <a:t>tepat</a:t>
            </a:r>
            <a:endParaRPr lang="id-ID" b="1" dirty="0"/>
          </a:p>
        </p:txBody>
      </p:sp>
    </p:spTree>
    <p:extLst>
      <p:ext uri="{BB962C8B-B14F-4D97-AF65-F5344CB8AC3E}">
        <p14:creationId xmlns:p14="http://schemas.microsoft.com/office/powerpoint/2010/main" val="380606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86023AD-E266-4646-9FC4-D47D3C45A95F}"/>
              </a:ext>
            </a:extLst>
          </p:cNvPr>
          <p:cNvSpPr>
            <a:spLocks noGrp="1"/>
          </p:cNvSpPr>
          <p:nvPr>
            <p:ph type="title"/>
          </p:nvPr>
        </p:nvSpPr>
        <p:spPr/>
        <p:txBody>
          <a:bodyPr/>
          <a:lstStyle/>
          <a:p>
            <a:r>
              <a:rPr lang="en-US" sz="4400" dirty="0"/>
              <a:t>Parameter </a:t>
            </a:r>
            <a:r>
              <a:rPr lang="en-US" sz="4400" dirty="0" err="1"/>
              <a:t>efektifitas</a:t>
            </a:r>
            <a:r>
              <a:rPr lang="en-US" sz="4400" dirty="0"/>
              <a:t> TI </a:t>
            </a:r>
            <a:r>
              <a:rPr lang="en-US" sz="4400" dirty="0" err="1"/>
              <a:t>untuk</a:t>
            </a:r>
            <a:r>
              <a:rPr lang="en-US" sz="4400" dirty="0"/>
              <a:t> </a:t>
            </a:r>
            <a:br>
              <a:rPr lang="en-US" sz="4400" dirty="0"/>
            </a:br>
            <a:r>
              <a:rPr lang="en-US" sz="4400" dirty="0" err="1"/>
              <a:t>mendukung</a:t>
            </a:r>
            <a:r>
              <a:rPr lang="en-US" sz="4400" dirty="0"/>
              <a:t> </a:t>
            </a:r>
            <a:r>
              <a:rPr lang="en-US" sz="4400" dirty="0" err="1"/>
              <a:t>pekerja</a:t>
            </a:r>
            <a:r>
              <a:rPr lang="en-US" sz="4400" dirty="0"/>
              <a:t> </a:t>
            </a:r>
            <a:endParaRPr lang="en-US" dirty="0"/>
          </a:p>
        </p:txBody>
      </p:sp>
      <p:pic>
        <p:nvPicPr>
          <p:cNvPr id="4" name="Picture 2">
            <a:extLst>
              <a:ext uri="{FF2B5EF4-FFF2-40B4-BE49-F238E27FC236}">
                <a16:creationId xmlns:a16="http://schemas.microsoft.com/office/drawing/2014/main" id="{F026F1A7-A6F6-4144-A9F3-4190333380A6}"/>
              </a:ext>
            </a:extLst>
          </p:cNvPr>
          <p:cNvPicPr>
            <a:picLocks noChangeAspect="1" noChangeArrowheads="1"/>
          </p:cNvPicPr>
          <p:nvPr/>
        </p:nvPicPr>
        <p:blipFill>
          <a:blip r:embed="rId2" cstate="print"/>
          <a:srcRect l="21864" t="20265" r="19569" b="21230"/>
          <a:stretch>
            <a:fillRect/>
          </a:stretch>
        </p:blipFill>
        <p:spPr bwMode="auto">
          <a:xfrm>
            <a:off x="838200" y="1690688"/>
            <a:ext cx="7993063" cy="4489450"/>
          </a:xfrm>
          <a:prstGeom prst="rect">
            <a:avLst/>
          </a:prstGeom>
          <a:noFill/>
          <a:ln w="9525">
            <a:noFill/>
            <a:miter lim="800000"/>
            <a:headEnd/>
            <a:tailEnd/>
          </a:ln>
          <a:effectLst/>
        </p:spPr>
      </p:pic>
    </p:spTree>
    <p:extLst>
      <p:ext uri="{BB962C8B-B14F-4D97-AF65-F5344CB8AC3E}">
        <p14:creationId xmlns:p14="http://schemas.microsoft.com/office/powerpoint/2010/main" val="333300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895F772-5EAB-4BC8-BFCE-88F085422F66}"/>
              </a:ext>
            </a:extLst>
          </p:cNvPr>
          <p:cNvSpPr>
            <a:spLocks noGrp="1"/>
          </p:cNvSpPr>
          <p:nvPr>
            <p:ph type="title"/>
          </p:nvPr>
        </p:nvSpPr>
        <p:spPr/>
        <p:txBody>
          <a:bodyPr/>
          <a:lstStyle/>
          <a:p>
            <a:r>
              <a:rPr lang="en-AU" sz="4400" dirty="0">
                <a:ea typeface="+mn-ea"/>
                <a:cs typeface="+mn-cs"/>
              </a:rPr>
              <a:t>“</a:t>
            </a:r>
            <a:r>
              <a:rPr lang="en-AU" sz="4400" dirty="0" err="1">
                <a:ea typeface="+mn-ea"/>
                <a:cs typeface="+mn-cs"/>
              </a:rPr>
              <a:t>Efisiensi</a:t>
            </a:r>
            <a:r>
              <a:rPr lang="en-AU" sz="4400" dirty="0">
                <a:ea typeface="+mn-ea"/>
                <a:cs typeface="+mn-cs"/>
              </a:rPr>
              <a:t> TI” (</a:t>
            </a:r>
            <a:r>
              <a:rPr lang="id-ID" sz="4400" b="1" i="1" dirty="0">
                <a:ea typeface="+mn-ea"/>
                <a:cs typeface="+mn-cs"/>
              </a:rPr>
              <a:t>IT </a:t>
            </a:r>
            <a:r>
              <a:rPr lang="id-ID" sz="4400" b="1" i="1" dirty="0" err="1">
                <a:ea typeface="+mn-ea"/>
                <a:cs typeface="+mn-cs"/>
              </a:rPr>
              <a:t>efficiency</a:t>
            </a:r>
            <a:r>
              <a:rPr lang="en-AU" sz="4400" dirty="0">
                <a:ea typeface="+mn-ea"/>
                <a:cs typeface="+mn-cs"/>
              </a:rPr>
              <a:t>)</a:t>
            </a:r>
            <a:endParaRPr lang="en-US" dirty="0"/>
          </a:p>
        </p:txBody>
      </p:sp>
      <p:sp>
        <p:nvSpPr>
          <p:cNvPr id="3" name="Tampungan Konten 2">
            <a:extLst>
              <a:ext uri="{FF2B5EF4-FFF2-40B4-BE49-F238E27FC236}">
                <a16:creationId xmlns:a16="http://schemas.microsoft.com/office/drawing/2014/main" id="{61C63CF6-1D95-4468-A2A0-3A31803B7756}"/>
              </a:ext>
            </a:extLst>
          </p:cNvPr>
          <p:cNvSpPr>
            <a:spLocks noGrp="1"/>
          </p:cNvSpPr>
          <p:nvPr>
            <p:ph idx="1"/>
          </p:nvPr>
        </p:nvSpPr>
        <p:spPr/>
        <p:txBody>
          <a:bodyPr/>
          <a:lstStyle/>
          <a:p>
            <a:r>
              <a:rPr lang="en-US" dirty="0" err="1"/>
              <a:t>seberapa</a:t>
            </a:r>
            <a:r>
              <a:rPr lang="en-US" dirty="0"/>
              <a:t> TI </a:t>
            </a:r>
            <a:r>
              <a:rPr lang="en-US" dirty="0" err="1"/>
              <a:t>dapat</a:t>
            </a:r>
            <a:r>
              <a:rPr lang="en-US" dirty="0"/>
              <a:t> </a:t>
            </a:r>
            <a:r>
              <a:rPr lang="en-US" dirty="0" err="1"/>
              <a:t>menghasilkan</a:t>
            </a:r>
            <a:r>
              <a:rPr lang="en-US" dirty="0"/>
              <a:t> </a:t>
            </a:r>
            <a:r>
              <a:rPr lang="en-US" i="1" dirty="0"/>
              <a:t>outcome </a:t>
            </a:r>
            <a:r>
              <a:rPr lang="en-US" dirty="0"/>
              <a:t>yang </a:t>
            </a:r>
            <a:r>
              <a:rPr lang="en-US" dirty="0" err="1"/>
              <a:t>diinginkan</a:t>
            </a:r>
            <a:r>
              <a:rPr lang="en-US" dirty="0"/>
              <a:t> (“</a:t>
            </a:r>
            <a:r>
              <a:rPr lang="en-US" dirty="0" err="1"/>
              <a:t>Efektifitas</a:t>
            </a:r>
            <a:r>
              <a:rPr lang="en-US" dirty="0"/>
              <a:t> TI) </a:t>
            </a:r>
            <a:r>
              <a:rPr lang="en-US" dirty="0" err="1"/>
              <a:t>dengan</a:t>
            </a:r>
            <a:r>
              <a:rPr lang="en-US" dirty="0"/>
              <a:t> </a:t>
            </a:r>
            <a:r>
              <a:rPr lang="en-US" dirty="0" err="1"/>
              <a:t>biaya</a:t>
            </a:r>
            <a:r>
              <a:rPr lang="en-US" dirty="0"/>
              <a:t> TI yang </a:t>
            </a:r>
            <a:r>
              <a:rPr lang="en-US" dirty="0" err="1"/>
              <a:t>serendah</a:t>
            </a:r>
            <a:r>
              <a:rPr lang="en-US" dirty="0"/>
              <a:t> </a:t>
            </a:r>
            <a:r>
              <a:rPr lang="en-US" dirty="0" err="1"/>
              <a:t>mungkin</a:t>
            </a:r>
            <a:r>
              <a:rPr lang="en-US" dirty="0"/>
              <a:t>?</a:t>
            </a:r>
          </a:p>
          <a:p>
            <a:r>
              <a:rPr lang="en-US" dirty="0" err="1"/>
              <a:t>Biaya-biaya</a:t>
            </a:r>
            <a:r>
              <a:rPr lang="en-US" dirty="0"/>
              <a:t> TI</a:t>
            </a:r>
          </a:p>
          <a:p>
            <a:pPr lvl="1"/>
            <a:r>
              <a:rPr lang="en-US" dirty="0" err="1"/>
              <a:t>Biaya</a:t>
            </a:r>
            <a:r>
              <a:rPr lang="en-US" dirty="0"/>
              <a:t> </a:t>
            </a:r>
            <a:r>
              <a:rPr lang="en-US" dirty="0" err="1"/>
              <a:t>karena</a:t>
            </a:r>
            <a:r>
              <a:rPr lang="en-US" dirty="0"/>
              <a:t> </a:t>
            </a:r>
            <a:r>
              <a:rPr lang="en-US" b="1" dirty="0" err="1"/>
              <a:t>kegiatan</a:t>
            </a:r>
            <a:endParaRPr lang="en-US" b="1" dirty="0"/>
          </a:p>
          <a:p>
            <a:pPr lvl="1"/>
            <a:r>
              <a:rPr lang="en-US" dirty="0" err="1"/>
              <a:t>Biaya</a:t>
            </a:r>
            <a:r>
              <a:rPr lang="en-US" dirty="0"/>
              <a:t> </a:t>
            </a:r>
            <a:r>
              <a:rPr lang="en-US" dirty="0" err="1"/>
              <a:t>karena</a:t>
            </a:r>
            <a:r>
              <a:rPr lang="en-US" dirty="0"/>
              <a:t> </a:t>
            </a:r>
            <a:r>
              <a:rPr lang="en-US" b="1" dirty="0" err="1"/>
              <a:t>sumber</a:t>
            </a:r>
            <a:r>
              <a:rPr lang="en-US" b="1" dirty="0"/>
              <a:t> </a:t>
            </a:r>
            <a:r>
              <a:rPr lang="en-US" b="1" dirty="0" err="1"/>
              <a:t>daya</a:t>
            </a:r>
            <a:endParaRPr lang="en-US" b="1" dirty="0"/>
          </a:p>
        </p:txBody>
      </p:sp>
    </p:spTree>
    <p:extLst>
      <p:ext uri="{BB962C8B-B14F-4D97-AF65-F5344CB8AC3E}">
        <p14:creationId xmlns:p14="http://schemas.microsoft.com/office/powerpoint/2010/main" val="2623790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919288" y="260350"/>
            <a:ext cx="8229600" cy="1143000"/>
          </a:xfrm>
        </p:spPr>
        <p:txBody>
          <a:bodyPr/>
          <a:lstStyle/>
          <a:p>
            <a:pPr algn="ctr" eaLnBrk="1" hangingPunct="1"/>
            <a:r>
              <a:rPr lang="en-AU" dirty="0" err="1"/>
              <a:t>Biaya-Biaya</a:t>
            </a:r>
            <a:r>
              <a:rPr lang="en-AU" dirty="0"/>
              <a:t> TI</a:t>
            </a:r>
            <a:endParaRPr lang="id-ID" dirty="0"/>
          </a:p>
        </p:txBody>
      </p:sp>
      <p:sp>
        <p:nvSpPr>
          <p:cNvPr id="20483" name="TextBox 3"/>
          <p:cNvSpPr txBox="1">
            <a:spLocks noChangeArrowheads="1"/>
          </p:cNvSpPr>
          <p:nvPr/>
        </p:nvSpPr>
        <p:spPr bwMode="auto">
          <a:xfrm>
            <a:off x="3071814" y="1989139"/>
            <a:ext cx="1368965" cy="646331"/>
          </a:xfrm>
          <a:prstGeom prst="rect">
            <a:avLst/>
          </a:prstGeom>
          <a:noFill/>
          <a:ln w="9525">
            <a:noFill/>
            <a:miter lim="800000"/>
          </a:ln>
        </p:spPr>
        <p:txBody>
          <a:bodyPr wrap="none">
            <a:spAutoFit/>
          </a:bodyPr>
          <a:lstStyle/>
          <a:p>
            <a:r>
              <a:rPr lang="en-US" dirty="0" err="1"/>
              <a:t>Biaya</a:t>
            </a:r>
            <a:r>
              <a:rPr lang="en-US" dirty="0"/>
              <a:t> </a:t>
            </a:r>
            <a:r>
              <a:rPr lang="en-US" dirty="0" err="1"/>
              <a:t>karena</a:t>
            </a:r>
            <a:br>
              <a:rPr lang="en-US" dirty="0"/>
            </a:br>
            <a:r>
              <a:rPr lang="en-US" dirty="0"/>
              <a:t>KEGIATAN</a:t>
            </a:r>
          </a:p>
        </p:txBody>
      </p:sp>
      <p:sp>
        <p:nvSpPr>
          <p:cNvPr id="20484" name="TextBox 4"/>
          <p:cNvSpPr txBox="1">
            <a:spLocks noChangeArrowheads="1"/>
          </p:cNvSpPr>
          <p:nvPr/>
        </p:nvSpPr>
        <p:spPr bwMode="auto">
          <a:xfrm>
            <a:off x="7175500" y="1989139"/>
            <a:ext cx="1480918" cy="646331"/>
          </a:xfrm>
          <a:prstGeom prst="rect">
            <a:avLst/>
          </a:prstGeom>
          <a:noFill/>
          <a:ln w="9525">
            <a:noFill/>
            <a:miter lim="800000"/>
          </a:ln>
        </p:spPr>
        <p:txBody>
          <a:bodyPr wrap="none">
            <a:spAutoFit/>
          </a:bodyPr>
          <a:lstStyle/>
          <a:p>
            <a:r>
              <a:rPr lang="en-US"/>
              <a:t>Biaya karena</a:t>
            </a:r>
            <a:br>
              <a:rPr lang="en-US"/>
            </a:br>
            <a:r>
              <a:rPr lang="en-US"/>
              <a:t>SUMBERDAYA</a:t>
            </a:r>
          </a:p>
        </p:txBody>
      </p:sp>
      <p:cxnSp>
        <p:nvCxnSpPr>
          <p:cNvPr id="7" name="Straight Connector 6"/>
          <p:cNvCxnSpPr/>
          <p:nvPr/>
        </p:nvCxnSpPr>
        <p:spPr>
          <a:xfrm flipV="1">
            <a:off x="4079875" y="1412876"/>
            <a:ext cx="1728788" cy="576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484" idx="0"/>
          </p:cNvCxnSpPr>
          <p:nvPr/>
        </p:nvCxnSpPr>
        <p:spPr>
          <a:xfrm flipH="1" flipV="1">
            <a:off x="5808663" y="1412876"/>
            <a:ext cx="2107296" cy="576263"/>
          </a:xfrm>
          <a:prstGeom prst="line">
            <a:avLst/>
          </a:prstGeom>
        </p:spPr>
        <p:style>
          <a:lnRef idx="1">
            <a:schemeClr val="accent1"/>
          </a:lnRef>
          <a:fillRef idx="0">
            <a:schemeClr val="accent1"/>
          </a:fillRef>
          <a:effectRef idx="0">
            <a:schemeClr val="accent1"/>
          </a:effectRef>
          <a:fontRef idx="minor">
            <a:schemeClr val="tx1"/>
          </a:fontRef>
        </p:style>
      </p:cxnSp>
      <p:sp>
        <p:nvSpPr>
          <p:cNvPr id="20487" name="TextBox 11"/>
          <p:cNvSpPr txBox="1">
            <a:spLocks noChangeArrowheads="1"/>
          </p:cNvSpPr>
          <p:nvPr/>
        </p:nvSpPr>
        <p:spPr bwMode="auto">
          <a:xfrm>
            <a:off x="2063750" y="2735263"/>
            <a:ext cx="3887788" cy="2030412"/>
          </a:xfrm>
          <a:prstGeom prst="rect">
            <a:avLst/>
          </a:prstGeom>
          <a:noFill/>
          <a:ln w="9525">
            <a:noFill/>
            <a:miter lim="800000"/>
          </a:ln>
        </p:spPr>
        <p:txBody>
          <a:bodyPr>
            <a:spAutoFit/>
          </a:bodyPr>
          <a:lstStyle/>
          <a:p>
            <a:pPr marL="342900" indent="-342900">
              <a:buFontTx/>
              <a:buAutoNum type="arabicPeriod"/>
            </a:pPr>
            <a:r>
              <a:rPr lang="en-US">
                <a:latin typeface="Calibri" pitchFamily="34" charset="0"/>
              </a:rPr>
              <a:t>Biaya Pembuatan/Pengembangan</a:t>
            </a:r>
          </a:p>
          <a:p>
            <a:pPr marL="342900" indent="-342900">
              <a:buFontTx/>
              <a:buAutoNum type="arabicPeriod"/>
            </a:pPr>
            <a:r>
              <a:rPr lang="en-US">
                <a:latin typeface="Calibri" pitchFamily="34" charset="0"/>
              </a:rPr>
              <a:t>Biaya Perawatan</a:t>
            </a:r>
          </a:p>
          <a:p>
            <a:pPr marL="342900" indent="-342900">
              <a:buFontTx/>
              <a:buAutoNum type="arabicPeriod"/>
            </a:pPr>
            <a:r>
              <a:rPr lang="en-US">
                <a:latin typeface="Calibri" pitchFamily="34" charset="0"/>
              </a:rPr>
              <a:t>Biaya Operasional  </a:t>
            </a:r>
          </a:p>
          <a:p>
            <a:pPr marL="342900" indent="-342900">
              <a:buFontTx/>
              <a:buAutoNum type="arabicPeriod"/>
            </a:pPr>
            <a:r>
              <a:rPr lang="en-US">
                <a:latin typeface="Calibri" pitchFamily="34" charset="0"/>
              </a:rPr>
              <a:t>Biaya dukungan Pengguna (ct. pelatihan, help-desk, dll)</a:t>
            </a:r>
          </a:p>
          <a:p>
            <a:pPr marL="342900" indent="-342900">
              <a:buFontTx/>
              <a:buAutoNum type="arabicPeriod"/>
            </a:pPr>
            <a:r>
              <a:rPr lang="en-US">
                <a:latin typeface="Calibri" pitchFamily="34" charset="0"/>
              </a:rPr>
              <a:t>Biaya administrasi/pengelolaan , &amp; biaya lainnya</a:t>
            </a:r>
          </a:p>
        </p:txBody>
      </p:sp>
      <p:sp>
        <p:nvSpPr>
          <p:cNvPr id="20488" name="TextBox 12"/>
          <p:cNvSpPr txBox="1">
            <a:spLocks noChangeArrowheads="1"/>
          </p:cNvSpPr>
          <p:nvPr/>
        </p:nvSpPr>
        <p:spPr bwMode="auto">
          <a:xfrm>
            <a:off x="6911976" y="2735263"/>
            <a:ext cx="3192463" cy="1200150"/>
          </a:xfrm>
          <a:prstGeom prst="rect">
            <a:avLst/>
          </a:prstGeom>
          <a:noFill/>
          <a:ln w="9525">
            <a:noFill/>
            <a:miter lim="800000"/>
          </a:ln>
        </p:spPr>
        <p:txBody>
          <a:bodyPr>
            <a:spAutoFit/>
          </a:bodyPr>
          <a:lstStyle/>
          <a:p>
            <a:pPr marL="342900" indent="-342900">
              <a:buFontTx/>
              <a:buAutoNum type="arabicPeriod"/>
            </a:pPr>
            <a:r>
              <a:rPr lang="en-US">
                <a:latin typeface="Calibri" pitchFamily="34" charset="0"/>
              </a:rPr>
              <a:t>Biaya teknologi</a:t>
            </a:r>
          </a:p>
          <a:p>
            <a:pPr marL="342900" indent="-342900">
              <a:buFontTx/>
              <a:buAutoNum type="arabicPeriod"/>
            </a:pPr>
            <a:r>
              <a:rPr lang="en-US">
                <a:latin typeface="Calibri" pitchFamily="34" charset="0"/>
              </a:rPr>
              <a:t>Biaya personel</a:t>
            </a:r>
          </a:p>
          <a:p>
            <a:pPr marL="342900" indent="-342900">
              <a:buFontTx/>
              <a:buAutoNum type="arabicPeriod"/>
            </a:pPr>
            <a:r>
              <a:rPr lang="en-US">
                <a:latin typeface="Calibri" pitchFamily="34" charset="0"/>
              </a:rPr>
              <a:t>Biaya layanan dari luar  </a:t>
            </a:r>
          </a:p>
          <a:p>
            <a:pPr marL="342900" indent="-342900">
              <a:buFontTx/>
              <a:buAutoNum type="arabicPeriod"/>
            </a:pPr>
            <a:r>
              <a:rPr lang="en-US">
                <a:latin typeface="Calibri" pitchFamily="34" charset="0"/>
              </a:rPr>
              <a:t>Biaya lainnya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id-ID" sz="8000" b="1" u="sng" dirty="0"/>
              <a:t>SEKIAN</a:t>
            </a:r>
            <a:endParaRPr lang="en-ID" sz="8000" b="1" u="sng" dirty="0"/>
          </a:p>
        </p:txBody>
      </p:sp>
      <p:sp>
        <p:nvSpPr>
          <p:cNvPr id="3" name="Subtitle 2"/>
          <p:cNvSpPr>
            <a:spLocks noGrp="1"/>
          </p:cNvSpPr>
          <p:nvPr>
            <p:ph type="subTitle" idx="1"/>
          </p:nvPr>
        </p:nvSpPr>
        <p:spPr/>
        <p:txBody>
          <a:bodyPr>
            <a:normAutofit/>
          </a:bodyPr>
          <a:lstStyle/>
          <a:p>
            <a:pPr algn="l"/>
            <a:r>
              <a:rPr lang="id-ID" sz="4000" dirty="0">
                <a:latin typeface="+mj-lt"/>
              </a:rPr>
              <a:t>P</a:t>
            </a:r>
            <a:r>
              <a:rPr lang="en-US" sz="4000" dirty="0">
                <a:latin typeface="+mj-lt"/>
              </a:rPr>
              <a:t>7</a:t>
            </a:r>
            <a:r>
              <a:rPr lang="id-ID" sz="4000" dirty="0">
                <a:latin typeface="+mj-lt"/>
              </a:rPr>
              <a:t> | </a:t>
            </a:r>
            <a:r>
              <a:rPr lang="en-US" sz="4000" dirty="0">
                <a:latin typeface="+mj-lt"/>
              </a:rPr>
              <a:t>IT PERFORMANCE MEASUREMENT</a:t>
            </a:r>
            <a:endParaRPr lang="en-US" altLang="id-ID" sz="40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3158" y="365125"/>
            <a:ext cx="6805684" cy="63357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id-ID" b="1" u="sng" dirty="0"/>
              <a:t>5 Fokus Area!</a:t>
            </a:r>
            <a:endParaRPr lang="en-ID" b="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75" y="1120775"/>
            <a:ext cx="4543425" cy="4225925"/>
          </a:xfrm>
        </p:spPr>
        <p:txBody>
          <a:bodyPr>
            <a:noAutofit/>
          </a:bodyPr>
          <a:lstStyle/>
          <a:p>
            <a:pPr marL="0" indent="0" algn="l" eaLnBrk="1" hangingPunct="1">
              <a:buFont typeface="Arial" panose="020B0604020202020204" pitchFamily="34" charset="0"/>
              <a:buNone/>
            </a:pPr>
            <a:r>
              <a:rPr lang="en-US" altLang="en-US" sz="2400" dirty="0" err="1">
                <a:latin typeface="Gill Sans MT" panose="020B0502020104020203" pitchFamily="34" charset="0"/>
              </a:rPr>
              <a:t>Fokus</a:t>
            </a:r>
            <a:r>
              <a:rPr lang="en-US" altLang="en-US" sz="2400" dirty="0">
                <a:latin typeface="Gill Sans MT" panose="020B0502020104020203" pitchFamily="34" charset="0"/>
              </a:rPr>
              <a:t> </a:t>
            </a:r>
            <a:r>
              <a:rPr lang="en-US" altLang="en-US" sz="2400" dirty="0" err="1">
                <a:latin typeface="Gill Sans MT" panose="020B0502020104020203" pitchFamily="34" charset="0"/>
              </a:rPr>
              <a:t>dengan</a:t>
            </a:r>
            <a:r>
              <a:rPr lang="en-US" altLang="en-US" sz="2400" dirty="0">
                <a:latin typeface="Gill Sans MT" panose="020B0502020104020203" pitchFamily="34" charset="0"/>
              </a:rPr>
              <a:t> </a:t>
            </a:r>
            <a:r>
              <a:rPr lang="en-US" altLang="en-US" sz="2400" dirty="0" err="1">
                <a:latin typeface="Gill Sans MT" panose="020B0502020104020203" pitchFamily="34" charset="0"/>
              </a:rPr>
              <a:t>melaksanakan</a:t>
            </a:r>
            <a:r>
              <a:rPr lang="en-US" altLang="en-US" sz="2400" dirty="0">
                <a:latin typeface="Gill Sans MT" panose="020B0502020104020203" pitchFamily="34" charset="0"/>
              </a:rPr>
              <a:t> proses TI agar proses </a:t>
            </a:r>
            <a:r>
              <a:rPr lang="en-US" altLang="en-US" sz="2400" dirty="0" err="1">
                <a:latin typeface="Gill Sans MT" panose="020B0502020104020203" pitchFamily="34" charset="0"/>
              </a:rPr>
              <a:t>tersebut</a:t>
            </a:r>
            <a:r>
              <a:rPr lang="en-US" altLang="en-US" sz="2400" dirty="0">
                <a:latin typeface="Gill Sans MT" panose="020B0502020104020203" pitchFamily="34" charset="0"/>
              </a:rPr>
              <a:t> </a:t>
            </a:r>
            <a:r>
              <a:rPr lang="en-US" altLang="en-US" sz="2400" dirty="0" err="1">
                <a:latin typeface="Gill Sans MT" panose="020B0502020104020203" pitchFamily="34" charset="0"/>
              </a:rPr>
              <a:t>sesuai</a:t>
            </a:r>
            <a:r>
              <a:rPr lang="en-US" altLang="en-US" sz="2400" dirty="0">
                <a:latin typeface="Gill Sans MT" panose="020B0502020104020203" pitchFamily="34" charset="0"/>
              </a:rPr>
              <a:t> </a:t>
            </a:r>
            <a:r>
              <a:rPr lang="en-US" altLang="en-US" sz="2400" dirty="0" err="1">
                <a:latin typeface="Gill Sans MT" panose="020B0502020104020203" pitchFamily="34" charset="0"/>
              </a:rPr>
              <a:t>dengan</a:t>
            </a:r>
            <a:r>
              <a:rPr lang="en-US" altLang="en-US" sz="2400" dirty="0">
                <a:latin typeface="Gill Sans MT" panose="020B0502020104020203" pitchFamily="34" charset="0"/>
              </a:rPr>
              <a:t> </a:t>
            </a:r>
            <a:r>
              <a:rPr lang="en-US" altLang="en-US" sz="2400" dirty="0" err="1">
                <a:latin typeface="Gill Sans MT" panose="020B0502020104020203" pitchFamily="34" charset="0"/>
              </a:rPr>
              <a:t>siklusnya</a:t>
            </a:r>
            <a:r>
              <a:rPr lang="en-US" altLang="en-US" sz="2400" dirty="0">
                <a:latin typeface="Gill Sans MT" panose="020B0502020104020203" pitchFamily="34" charset="0"/>
              </a:rPr>
              <a:t>, </a:t>
            </a:r>
            <a:r>
              <a:rPr lang="en-US" altLang="en-US" sz="2400" dirty="0" err="1">
                <a:latin typeface="Gill Sans MT" panose="020B0502020104020203" pitchFamily="34" charset="0"/>
              </a:rPr>
              <a:t>mulai</a:t>
            </a:r>
            <a:r>
              <a:rPr lang="en-US" altLang="en-US" sz="2400" dirty="0">
                <a:latin typeface="Gill Sans MT" panose="020B0502020104020203" pitchFamily="34" charset="0"/>
              </a:rPr>
              <a:t> </a:t>
            </a:r>
            <a:r>
              <a:rPr lang="en-US" altLang="en-US" sz="2400" dirty="0" err="1">
                <a:latin typeface="Gill Sans MT" panose="020B0502020104020203" pitchFamily="34" charset="0"/>
              </a:rPr>
              <a:t>dari</a:t>
            </a:r>
            <a:r>
              <a:rPr lang="en-US" altLang="en-US" sz="2400" dirty="0">
                <a:latin typeface="Gill Sans MT" panose="020B0502020104020203" pitchFamily="34" charset="0"/>
              </a:rPr>
              <a:t> </a:t>
            </a:r>
            <a:r>
              <a:rPr lang="en-US" altLang="en-US" sz="2400" dirty="0" err="1">
                <a:latin typeface="Gill Sans MT" panose="020B0502020104020203" pitchFamily="34" charset="0"/>
              </a:rPr>
              <a:t>menjalankan</a:t>
            </a:r>
            <a:r>
              <a:rPr lang="en-US" altLang="en-US" sz="2400" dirty="0">
                <a:latin typeface="Gill Sans MT" panose="020B0502020104020203" pitchFamily="34" charset="0"/>
              </a:rPr>
              <a:t> </a:t>
            </a:r>
            <a:r>
              <a:rPr lang="en-US" altLang="en-US" sz="2400" dirty="0" err="1">
                <a:latin typeface="Gill Sans MT" panose="020B0502020104020203" pitchFamily="34" charset="0"/>
              </a:rPr>
              <a:t>rencana</a:t>
            </a:r>
            <a:r>
              <a:rPr lang="en-US" altLang="en-US" sz="2400" dirty="0">
                <a:latin typeface="Gill Sans MT" panose="020B0502020104020203" pitchFamily="34" charset="0"/>
              </a:rPr>
              <a:t>, </a:t>
            </a:r>
            <a:r>
              <a:rPr lang="en-US" altLang="en-US" sz="2400" dirty="0" err="1">
                <a:latin typeface="Gill Sans MT" panose="020B0502020104020203" pitchFamily="34" charset="0"/>
              </a:rPr>
              <a:t>memastikan</a:t>
            </a:r>
            <a:r>
              <a:rPr lang="en-US" altLang="en-US" sz="2400" dirty="0">
                <a:latin typeface="Gill Sans MT" panose="020B0502020104020203" pitchFamily="34" charset="0"/>
              </a:rPr>
              <a:t> TI </a:t>
            </a:r>
            <a:r>
              <a:rPr lang="en-US" altLang="en-US" sz="2400" dirty="0" err="1">
                <a:latin typeface="Gill Sans MT" panose="020B0502020104020203" pitchFamily="34" charset="0"/>
              </a:rPr>
              <a:t>dapat</a:t>
            </a:r>
            <a:r>
              <a:rPr lang="en-US" altLang="en-US" sz="2400" dirty="0">
                <a:latin typeface="Gill Sans MT" panose="020B0502020104020203" pitchFamily="34" charset="0"/>
              </a:rPr>
              <a:t>  </a:t>
            </a:r>
            <a:r>
              <a:rPr lang="en-US" altLang="en-US" sz="2400" dirty="0" err="1">
                <a:latin typeface="Gill Sans MT" panose="020B0502020104020203" pitchFamily="34" charset="0"/>
              </a:rPr>
              <a:t>memberikan</a:t>
            </a:r>
            <a:r>
              <a:rPr lang="en-US" altLang="en-US" sz="2400" dirty="0">
                <a:latin typeface="Gill Sans MT" panose="020B0502020104020203" pitchFamily="34" charset="0"/>
              </a:rPr>
              <a:t> </a:t>
            </a:r>
            <a:r>
              <a:rPr lang="en-US" altLang="en-US" sz="2400" dirty="0" err="1">
                <a:latin typeface="Gill Sans MT" panose="020B0502020104020203" pitchFamily="34" charset="0"/>
              </a:rPr>
              <a:t>manfaat</a:t>
            </a:r>
            <a:r>
              <a:rPr lang="en-US" altLang="en-US" sz="2400" dirty="0">
                <a:latin typeface="Gill Sans MT" panose="020B0502020104020203" pitchFamily="34" charset="0"/>
              </a:rPr>
              <a:t>  yang  </a:t>
            </a:r>
            <a:r>
              <a:rPr lang="en-US" altLang="en-US" sz="2400" dirty="0" err="1">
                <a:latin typeface="Gill Sans MT" panose="020B0502020104020203" pitchFamily="34" charset="0"/>
              </a:rPr>
              <a:t>diharapkan</a:t>
            </a:r>
            <a:r>
              <a:rPr lang="en-US" altLang="en-US" sz="2400" dirty="0">
                <a:latin typeface="Gill Sans MT" panose="020B0502020104020203" pitchFamily="34" charset="0"/>
              </a:rPr>
              <a:t>,  meng </a:t>
            </a:r>
            <a:r>
              <a:rPr lang="en-US" altLang="en-US" sz="2400" dirty="0" err="1">
                <a:latin typeface="Gill Sans MT" panose="020B0502020104020203" pitchFamily="34" charset="0"/>
              </a:rPr>
              <a:t>optimalkan</a:t>
            </a:r>
            <a:r>
              <a:rPr lang="en-US" altLang="en-US" sz="2400" dirty="0">
                <a:latin typeface="Gill Sans MT" panose="020B0502020104020203" pitchFamily="34" charset="0"/>
              </a:rPr>
              <a:t> </a:t>
            </a:r>
            <a:r>
              <a:rPr lang="en-US" altLang="en-US" sz="2400" dirty="0" err="1">
                <a:latin typeface="Gill Sans MT" panose="020B0502020104020203" pitchFamily="34" charset="0"/>
              </a:rPr>
              <a:t>penggunaan</a:t>
            </a:r>
            <a:r>
              <a:rPr lang="en-US" altLang="en-US" sz="2400" dirty="0">
                <a:latin typeface="Gill Sans MT" panose="020B0502020104020203" pitchFamily="34" charset="0"/>
              </a:rPr>
              <a:t> </a:t>
            </a:r>
            <a:r>
              <a:rPr lang="en-US" altLang="en-US" sz="2400" dirty="0" err="1">
                <a:latin typeface="Gill Sans MT" panose="020B0502020104020203" pitchFamily="34" charset="0"/>
              </a:rPr>
              <a:t>biaya</a:t>
            </a:r>
            <a:r>
              <a:rPr lang="en-US" altLang="en-US" sz="2400" dirty="0">
                <a:latin typeface="Gill Sans MT" panose="020B0502020104020203" pitchFamily="34" charset="0"/>
              </a:rPr>
              <a:t>  </a:t>
            </a:r>
            <a:r>
              <a:rPr lang="en-US" altLang="en-US" sz="2400" dirty="0" err="1">
                <a:latin typeface="Gill Sans MT" panose="020B0502020104020203" pitchFamily="34" charset="0"/>
              </a:rPr>
              <a:t>sehingga</a:t>
            </a:r>
            <a:r>
              <a:rPr lang="en-US" altLang="en-US" sz="2400" dirty="0">
                <a:latin typeface="Gill Sans MT" panose="020B0502020104020203" pitchFamily="34" charset="0"/>
              </a:rPr>
              <a:t>  pada  </a:t>
            </a:r>
            <a:r>
              <a:rPr lang="en-US" altLang="en-US" sz="2400" dirty="0" err="1">
                <a:latin typeface="Gill Sans MT" panose="020B0502020104020203" pitchFamily="34" charset="0"/>
              </a:rPr>
              <a:t>akhirnya</a:t>
            </a:r>
            <a:r>
              <a:rPr lang="en-US" altLang="en-US" sz="2400" dirty="0">
                <a:latin typeface="Gill Sans MT" panose="020B0502020104020203" pitchFamily="34" charset="0"/>
              </a:rPr>
              <a:t>  TI  </a:t>
            </a:r>
            <a:r>
              <a:rPr lang="en-US" altLang="en-US" sz="2400" dirty="0" err="1">
                <a:latin typeface="Gill Sans MT" panose="020B0502020104020203" pitchFamily="34" charset="0"/>
              </a:rPr>
              <a:t>dapat</a:t>
            </a:r>
            <a:r>
              <a:rPr lang="en-US" altLang="en-US" sz="2400" dirty="0">
                <a:latin typeface="Gill Sans MT" panose="020B0502020104020203" pitchFamily="34" charset="0"/>
              </a:rPr>
              <a:t> </a:t>
            </a:r>
            <a:r>
              <a:rPr lang="en-US" altLang="en-US" sz="2400" dirty="0" err="1">
                <a:latin typeface="Gill Sans MT" panose="020B0502020104020203" pitchFamily="34" charset="0"/>
              </a:rPr>
              <a:t>mencapai</a:t>
            </a:r>
            <a:r>
              <a:rPr lang="en-US" altLang="en-US" sz="2400" dirty="0">
                <a:latin typeface="Gill Sans MT" panose="020B0502020104020203" pitchFamily="34" charset="0"/>
              </a:rPr>
              <a:t>  </a:t>
            </a:r>
            <a:r>
              <a:rPr lang="en-US" altLang="en-US" sz="2400" dirty="0" err="1">
                <a:latin typeface="Gill Sans MT" panose="020B0502020104020203" pitchFamily="34" charset="0"/>
              </a:rPr>
              <a:t>hasil</a:t>
            </a:r>
            <a:r>
              <a:rPr lang="en-US" altLang="en-US" sz="2400" dirty="0">
                <a:latin typeface="Gill Sans MT" panose="020B0502020104020203" pitchFamily="34" charset="0"/>
              </a:rPr>
              <a:t> yang </a:t>
            </a:r>
            <a:r>
              <a:rPr lang="en-US" altLang="en-US" sz="2400" dirty="0" err="1">
                <a:latin typeface="Gill Sans MT" panose="020B0502020104020203" pitchFamily="34" charset="0"/>
              </a:rPr>
              <a:t>diinginkan</a:t>
            </a:r>
            <a:endParaRPr lang="en-US" altLang="en-US" sz="2400" dirty="0">
              <a:latin typeface="Gill Sans MT" panose="020B0502020104020203" pitchFamily="34" charset="0"/>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038" y="527949"/>
            <a:ext cx="6232480" cy="580210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290595" y="3065050"/>
            <a:ext cx="2516388" cy="2516388"/>
          </a:xfrm>
          <a:prstGeom prst="ellipse">
            <a:avLst/>
          </a:prstGeom>
          <a:noFill/>
          <a:ln w="1143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0A8DFB5-3ED1-47CE-94E6-EAE1F3EDDE1C}"/>
              </a:ext>
            </a:extLst>
          </p:cNvPr>
          <p:cNvSpPr>
            <a:spLocks noGrp="1"/>
          </p:cNvSpPr>
          <p:nvPr>
            <p:ph type="title"/>
          </p:nvPr>
        </p:nvSpPr>
        <p:spPr/>
        <p:txBody>
          <a:bodyPr/>
          <a:lstStyle/>
          <a:p>
            <a:r>
              <a:rPr lang="en-US" dirty="0" err="1"/>
              <a:t>Perlunya</a:t>
            </a:r>
            <a:r>
              <a:rPr lang="en-US" dirty="0"/>
              <a:t> </a:t>
            </a:r>
            <a:r>
              <a:rPr lang="en-US" dirty="0" err="1"/>
              <a:t>Mengukur</a:t>
            </a:r>
            <a:r>
              <a:rPr lang="en-US" dirty="0"/>
              <a:t> Performa TI</a:t>
            </a:r>
          </a:p>
        </p:txBody>
      </p:sp>
      <p:sp>
        <p:nvSpPr>
          <p:cNvPr id="3" name="Tampungan Konten 2">
            <a:extLst>
              <a:ext uri="{FF2B5EF4-FFF2-40B4-BE49-F238E27FC236}">
                <a16:creationId xmlns:a16="http://schemas.microsoft.com/office/drawing/2014/main" id="{4A1B1DFC-D44D-45AC-88DD-5573A693E0CD}"/>
              </a:ext>
            </a:extLst>
          </p:cNvPr>
          <p:cNvSpPr>
            <a:spLocks noGrp="1"/>
          </p:cNvSpPr>
          <p:nvPr>
            <p:ph idx="1"/>
          </p:nvPr>
        </p:nvSpPr>
        <p:spPr/>
        <p:txBody>
          <a:bodyPr>
            <a:normAutofit fontScale="92500"/>
          </a:bodyPr>
          <a:lstStyle/>
          <a:p>
            <a:pPr eaLnBrk="1" fontAlgn="auto" hangingPunct="1">
              <a:spcAft>
                <a:spcPts val="0"/>
              </a:spcAft>
              <a:buClr>
                <a:schemeClr val="accent3"/>
              </a:buClr>
              <a:buFont typeface="Arial" panose="020B0604020202020204" pitchFamily="34" charset="0"/>
              <a:buChar char="•"/>
              <a:defRPr/>
            </a:pPr>
            <a:r>
              <a:rPr lang="en-AU" dirty="0" err="1"/>
              <a:t>Untuk</a:t>
            </a:r>
            <a:r>
              <a:rPr lang="en-AU" dirty="0"/>
              <a:t> </a:t>
            </a:r>
            <a:r>
              <a:rPr lang="en-AU" b="1" dirty="0" err="1"/>
              <a:t>justifikasi</a:t>
            </a:r>
            <a:r>
              <a:rPr lang="en-AU" b="1" dirty="0"/>
              <a:t> </a:t>
            </a:r>
            <a:r>
              <a:rPr lang="en-AU" b="1" dirty="0" err="1"/>
              <a:t>investasi</a:t>
            </a:r>
            <a:r>
              <a:rPr lang="en-AU" b="1" dirty="0"/>
              <a:t> TI </a:t>
            </a:r>
            <a:r>
              <a:rPr lang="en-AU" dirty="0"/>
              <a:t>(</a:t>
            </a:r>
            <a:r>
              <a:rPr lang="en-AU" dirty="0" err="1"/>
              <a:t>apakah</a:t>
            </a:r>
            <a:r>
              <a:rPr lang="en-AU" dirty="0"/>
              <a:t> </a:t>
            </a:r>
            <a:r>
              <a:rPr lang="en-AU" dirty="0" err="1"/>
              <a:t>berkontribusi</a:t>
            </a:r>
            <a:r>
              <a:rPr lang="en-AU" dirty="0"/>
              <a:t> </a:t>
            </a:r>
            <a:r>
              <a:rPr lang="en-AU" dirty="0" err="1"/>
              <a:t>thd</a:t>
            </a:r>
            <a:r>
              <a:rPr lang="en-AU" dirty="0"/>
              <a:t> </a:t>
            </a:r>
            <a:r>
              <a:rPr lang="en-AU" dirty="0" err="1"/>
              <a:t>performa</a:t>
            </a:r>
            <a:r>
              <a:rPr lang="en-AU" dirty="0"/>
              <a:t> </a:t>
            </a:r>
            <a:r>
              <a:rPr lang="en-AU" dirty="0" err="1"/>
              <a:t>perusahaan</a:t>
            </a:r>
            <a:r>
              <a:rPr lang="en-AU" dirty="0"/>
              <a:t> </a:t>
            </a:r>
            <a:r>
              <a:rPr lang="en-AU" dirty="0" err="1"/>
              <a:t>scr</a:t>
            </a:r>
            <a:r>
              <a:rPr lang="en-AU" dirty="0"/>
              <a:t> </a:t>
            </a:r>
            <a:r>
              <a:rPr lang="en-AU" dirty="0" err="1"/>
              <a:t>keseluruhan</a:t>
            </a:r>
            <a:r>
              <a:rPr lang="en-AU" dirty="0"/>
              <a:t>?)</a:t>
            </a:r>
          </a:p>
          <a:p>
            <a:pPr eaLnBrk="1" fontAlgn="auto" hangingPunct="1">
              <a:spcAft>
                <a:spcPts val="0"/>
              </a:spcAft>
              <a:buClr>
                <a:schemeClr val="accent3"/>
              </a:buClr>
              <a:buFont typeface="Arial" panose="020B0604020202020204" pitchFamily="34" charset="0"/>
              <a:buChar char="•"/>
              <a:defRPr/>
            </a:pPr>
            <a:r>
              <a:rPr lang="en-AU" dirty="0" err="1"/>
              <a:t>Memungkinkan</a:t>
            </a:r>
            <a:r>
              <a:rPr lang="en-AU" dirty="0"/>
              <a:t> </a:t>
            </a:r>
            <a:r>
              <a:rPr lang="en-AU" dirty="0" err="1"/>
              <a:t>manajemen</a:t>
            </a:r>
            <a:r>
              <a:rPr lang="en-AU" dirty="0"/>
              <a:t> </a:t>
            </a:r>
            <a:r>
              <a:rPr lang="en-AU" dirty="0" err="1"/>
              <a:t>menilai</a:t>
            </a:r>
            <a:r>
              <a:rPr lang="en-AU" dirty="0"/>
              <a:t>, </a:t>
            </a:r>
            <a:r>
              <a:rPr lang="en-AU" dirty="0" err="1"/>
              <a:t>menyesuaikan</a:t>
            </a:r>
            <a:r>
              <a:rPr lang="en-AU" dirty="0"/>
              <a:t>, &amp; </a:t>
            </a:r>
            <a:r>
              <a:rPr lang="en-AU" dirty="0" err="1"/>
              <a:t>mengambil</a:t>
            </a:r>
            <a:r>
              <a:rPr lang="en-AU" dirty="0"/>
              <a:t> </a:t>
            </a:r>
            <a:r>
              <a:rPr lang="en-AU" dirty="0" err="1"/>
              <a:t>keputusan</a:t>
            </a:r>
            <a:r>
              <a:rPr lang="en-AU" dirty="0"/>
              <a:t> </a:t>
            </a:r>
            <a:r>
              <a:rPr lang="en-AU" dirty="0" err="1"/>
              <a:t>terkait</a:t>
            </a:r>
            <a:r>
              <a:rPr lang="en-AU" dirty="0"/>
              <a:t> </a:t>
            </a:r>
            <a:r>
              <a:rPr lang="en-AU" b="1" dirty="0" err="1"/>
              <a:t>investasi</a:t>
            </a:r>
            <a:r>
              <a:rPr lang="en-AU" b="1" dirty="0"/>
              <a:t> TI &amp; Strategi TI</a:t>
            </a:r>
          </a:p>
          <a:p>
            <a:pPr eaLnBrk="1" fontAlgn="auto" hangingPunct="1">
              <a:spcAft>
                <a:spcPts val="0"/>
              </a:spcAft>
              <a:buClr>
                <a:schemeClr val="accent3"/>
              </a:buClr>
              <a:buFont typeface="Arial" panose="020B0604020202020204" pitchFamily="34" charset="0"/>
              <a:buChar char="•"/>
              <a:defRPr/>
            </a:pPr>
            <a:r>
              <a:rPr lang="en-AU" dirty="0" err="1"/>
              <a:t>Memungkinkan</a:t>
            </a:r>
            <a:r>
              <a:rPr lang="en-AU" dirty="0"/>
              <a:t> </a:t>
            </a:r>
            <a:r>
              <a:rPr lang="en-AU" dirty="0" err="1"/>
              <a:t>manajemen</a:t>
            </a:r>
            <a:r>
              <a:rPr lang="en-AU" dirty="0"/>
              <a:t> </a:t>
            </a:r>
            <a:r>
              <a:rPr lang="en-AU" b="1" dirty="0" err="1"/>
              <a:t>Memonitor</a:t>
            </a:r>
            <a:r>
              <a:rPr lang="en-AU" b="1" dirty="0"/>
              <a:t> &amp; </a:t>
            </a:r>
            <a:r>
              <a:rPr lang="en-AU" b="1" dirty="0" err="1"/>
              <a:t>Memanage</a:t>
            </a:r>
            <a:r>
              <a:rPr lang="en-AU" b="1" dirty="0"/>
              <a:t> Performa </a:t>
            </a:r>
            <a:r>
              <a:rPr lang="en-AU" dirty="0" err="1"/>
              <a:t>suatu</a:t>
            </a:r>
            <a:r>
              <a:rPr lang="en-AU" dirty="0"/>
              <a:t> TI</a:t>
            </a:r>
          </a:p>
          <a:p>
            <a:pPr eaLnBrk="1" fontAlgn="auto" hangingPunct="1">
              <a:spcAft>
                <a:spcPts val="0"/>
              </a:spcAft>
              <a:buClr>
                <a:schemeClr val="accent3"/>
              </a:buClr>
              <a:buFont typeface="Arial" panose="020B0604020202020204" pitchFamily="34" charset="0"/>
              <a:buChar char="•"/>
              <a:defRPr/>
            </a:pPr>
            <a:r>
              <a:rPr lang="en-AU" b="1" dirty="0" err="1"/>
              <a:t>Memonitor</a:t>
            </a:r>
            <a:r>
              <a:rPr lang="en-AU" b="1" dirty="0"/>
              <a:t> </a:t>
            </a:r>
            <a:r>
              <a:rPr lang="en-AU" b="1" dirty="0" err="1"/>
              <a:t>Biaya</a:t>
            </a:r>
            <a:r>
              <a:rPr lang="en-AU" b="1" dirty="0"/>
              <a:t> </a:t>
            </a:r>
            <a:r>
              <a:rPr lang="en-AU" dirty="0" err="1"/>
              <a:t>terkait</a:t>
            </a:r>
            <a:r>
              <a:rPr lang="en-AU" dirty="0"/>
              <a:t> TI dan </a:t>
            </a:r>
            <a:r>
              <a:rPr lang="en-AU" dirty="0" err="1"/>
              <a:t>mengambil</a:t>
            </a:r>
            <a:r>
              <a:rPr lang="en-AU" dirty="0"/>
              <a:t> </a:t>
            </a:r>
            <a:r>
              <a:rPr lang="en-AU" dirty="0" err="1"/>
              <a:t>keputusan</a:t>
            </a:r>
            <a:r>
              <a:rPr lang="en-AU" dirty="0"/>
              <a:t> </a:t>
            </a:r>
            <a:r>
              <a:rPr lang="en-AU" dirty="0" err="1"/>
              <a:t>tepat</a:t>
            </a:r>
            <a:r>
              <a:rPr lang="en-AU" dirty="0"/>
              <a:t> </a:t>
            </a:r>
            <a:r>
              <a:rPr lang="en-AU" dirty="0" err="1"/>
              <a:t>terkait</a:t>
            </a:r>
            <a:r>
              <a:rPr lang="en-AU" dirty="0"/>
              <a:t> </a:t>
            </a:r>
            <a:r>
              <a:rPr lang="en-AU" b="1" dirty="0" err="1"/>
              <a:t>pemanfaatan</a:t>
            </a:r>
            <a:r>
              <a:rPr lang="en-AU" b="1" dirty="0"/>
              <a:t> </a:t>
            </a:r>
            <a:r>
              <a:rPr lang="en-AU" b="1" dirty="0" err="1"/>
              <a:t>sumber</a:t>
            </a:r>
            <a:r>
              <a:rPr lang="en-AU" b="1" dirty="0"/>
              <a:t> </a:t>
            </a:r>
            <a:r>
              <a:rPr lang="en-AU" b="1" dirty="0" err="1"/>
              <a:t>daya</a:t>
            </a:r>
            <a:r>
              <a:rPr lang="en-AU" b="1" dirty="0"/>
              <a:t> TI</a:t>
            </a:r>
          </a:p>
          <a:p>
            <a:pPr eaLnBrk="1" fontAlgn="auto" hangingPunct="1">
              <a:spcAft>
                <a:spcPts val="0"/>
              </a:spcAft>
              <a:buClr>
                <a:schemeClr val="accent3"/>
              </a:buClr>
              <a:buFont typeface="Arial" panose="020B0604020202020204" pitchFamily="34" charset="0"/>
              <a:buChar char="•"/>
              <a:defRPr/>
            </a:pPr>
            <a:r>
              <a:rPr lang="en-AU" dirty="0" err="1"/>
              <a:t>Mengevaluasi</a:t>
            </a:r>
            <a:r>
              <a:rPr lang="en-AU" dirty="0"/>
              <a:t> &amp; </a:t>
            </a:r>
            <a:r>
              <a:rPr lang="en-AU" dirty="0" err="1"/>
              <a:t>menilai</a:t>
            </a:r>
            <a:r>
              <a:rPr lang="en-AU" dirty="0"/>
              <a:t> </a:t>
            </a:r>
            <a:r>
              <a:rPr lang="en-AU" dirty="0" err="1"/>
              <a:t>prioritas</a:t>
            </a:r>
            <a:r>
              <a:rPr lang="en-AU" dirty="0"/>
              <a:t> </a:t>
            </a:r>
            <a:r>
              <a:rPr lang="en-AU" b="1" dirty="0" err="1"/>
              <a:t>proyek-proyek</a:t>
            </a:r>
            <a:r>
              <a:rPr lang="en-AU" b="1" dirty="0"/>
              <a:t> TI</a:t>
            </a:r>
          </a:p>
          <a:p>
            <a:pPr eaLnBrk="1" fontAlgn="auto" hangingPunct="1">
              <a:spcAft>
                <a:spcPts val="0"/>
              </a:spcAft>
              <a:buClr>
                <a:schemeClr val="accent3"/>
              </a:buClr>
              <a:buFont typeface="Arial" panose="020B0604020202020204" pitchFamily="34" charset="0"/>
              <a:buChar char="•"/>
              <a:defRPr/>
            </a:pPr>
            <a:r>
              <a:rPr lang="en-AU" b="1" dirty="0"/>
              <a:t>‘Bahasa’ yang </a:t>
            </a:r>
            <a:r>
              <a:rPr lang="en-AU" b="1" dirty="0" err="1"/>
              <a:t>sama</a:t>
            </a:r>
            <a:r>
              <a:rPr lang="en-AU" b="1" dirty="0"/>
              <a:t> </a:t>
            </a:r>
            <a:r>
              <a:rPr lang="en-AU" dirty="0" err="1"/>
              <a:t>antara</a:t>
            </a:r>
            <a:r>
              <a:rPr lang="en-AU" dirty="0"/>
              <a:t> </a:t>
            </a:r>
            <a:r>
              <a:rPr lang="en-AU" dirty="0" err="1"/>
              <a:t>Personel</a:t>
            </a:r>
            <a:r>
              <a:rPr lang="en-AU" dirty="0"/>
              <a:t> TI </a:t>
            </a:r>
            <a:r>
              <a:rPr lang="en-AU" dirty="0" err="1"/>
              <a:t>dengan</a:t>
            </a:r>
            <a:r>
              <a:rPr lang="en-AU" dirty="0"/>
              <a:t> </a:t>
            </a:r>
            <a:r>
              <a:rPr lang="en-AU" dirty="0" err="1"/>
              <a:t>Manajemen</a:t>
            </a:r>
            <a:r>
              <a:rPr lang="en-AU" dirty="0"/>
              <a:t> </a:t>
            </a:r>
            <a:r>
              <a:rPr lang="en-AU" dirty="0" err="1"/>
              <a:t>secara</a:t>
            </a:r>
            <a:r>
              <a:rPr lang="en-AU" dirty="0"/>
              <a:t> </a:t>
            </a:r>
            <a:r>
              <a:rPr lang="en-AU" dirty="0" err="1"/>
              <a:t>umum</a:t>
            </a:r>
            <a:r>
              <a:rPr lang="en-AU" dirty="0"/>
              <a:t>: ‘profit’, ‘</a:t>
            </a:r>
            <a:r>
              <a:rPr lang="en-AU" dirty="0" err="1"/>
              <a:t>biaya</a:t>
            </a:r>
            <a:r>
              <a:rPr lang="en-AU" dirty="0"/>
              <a:t>’, ‘return on investment’, </a:t>
            </a:r>
            <a:r>
              <a:rPr lang="en-AU" dirty="0" err="1"/>
              <a:t>dll</a:t>
            </a:r>
            <a:r>
              <a:rPr lang="en-AU" dirty="0"/>
              <a:t>.</a:t>
            </a:r>
            <a:endParaRPr lang="id-ID" dirty="0"/>
          </a:p>
          <a:p>
            <a:endParaRPr lang="en-US" dirty="0"/>
          </a:p>
        </p:txBody>
      </p:sp>
    </p:spTree>
    <p:extLst>
      <p:ext uri="{BB962C8B-B14F-4D97-AF65-F5344CB8AC3E}">
        <p14:creationId xmlns:p14="http://schemas.microsoft.com/office/powerpoint/2010/main" val="305621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B2805B8-A8DB-4F91-A63F-0FC6C1A3CD59}"/>
              </a:ext>
            </a:extLst>
          </p:cNvPr>
          <p:cNvSpPr>
            <a:spLocks noGrp="1"/>
          </p:cNvSpPr>
          <p:nvPr>
            <p:ph type="title"/>
          </p:nvPr>
        </p:nvSpPr>
        <p:spPr/>
        <p:txBody>
          <a:bodyPr/>
          <a:lstStyle/>
          <a:p>
            <a:r>
              <a:rPr lang="en-AU" dirty="0"/>
              <a:t>Alat </a:t>
            </a:r>
            <a:r>
              <a:rPr lang="en-AU" dirty="0" err="1"/>
              <a:t>ukur</a:t>
            </a:r>
            <a:r>
              <a:rPr lang="en-AU" dirty="0"/>
              <a:t> </a:t>
            </a:r>
            <a:r>
              <a:rPr lang="en-AU" dirty="0" err="1"/>
              <a:t>performa</a:t>
            </a:r>
            <a:r>
              <a:rPr lang="en-AU" dirty="0"/>
              <a:t> TI yang </a:t>
            </a:r>
            <a:r>
              <a:rPr lang="en-AU" dirty="0" err="1"/>
              <a:t>baik</a:t>
            </a:r>
            <a:r>
              <a:rPr lang="en-AU" dirty="0"/>
              <a:t> </a:t>
            </a:r>
            <a:endParaRPr lang="en-US" dirty="0"/>
          </a:p>
        </p:txBody>
      </p:sp>
      <p:sp>
        <p:nvSpPr>
          <p:cNvPr id="3" name="Tampungan Konten 2">
            <a:extLst>
              <a:ext uri="{FF2B5EF4-FFF2-40B4-BE49-F238E27FC236}">
                <a16:creationId xmlns:a16="http://schemas.microsoft.com/office/drawing/2014/main" id="{A933BEE0-5706-4652-ACC9-478C4D08EC88}"/>
              </a:ext>
            </a:extLst>
          </p:cNvPr>
          <p:cNvSpPr>
            <a:spLocks noGrp="1"/>
          </p:cNvSpPr>
          <p:nvPr>
            <p:ph idx="1"/>
          </p:nvPr>
        </p:nvSpPr>
        <p:spPr/>
        <p:txBody>
          <a:bodyPr/>
          <a:lstStyle/>
          <a:p>
            <a:pPr eaLnBrk="1" hangingPunct="1">
              <a:buFont typeface="Wingdings 2" pitchFamily="18" charset="2"/>
              <a:buNone/>
            </a:pPr>
            <a:r>
              <a:rPr lang="en-AU" dirty="0"/>
              <a:t>Harus </a:t>
            </a:r>
            <a:r>
              <a:rPr lang="en-AU" dirty="0" err="1"/>
              <a:t>mencakup</a:t>
            </a:r>
            <a:r>
              <a:rPr lang="en-AU" dirty="0"/>
              <a:t>:</a:t>
            </a:r>
          </a:p>
          <a:p>
            <a:pPr eaLnBrk="1" hangingPunct="1">
              <a:buFont typeface="Arial" panose="020B0604020202020204" pitchFamily="34" charset="0"/>
              <a:buChar char="•"/>
            </a:pPr>
            <a:r>
              <a:rPr lang="en-AU" b="1" dirty="0" err="1"/>
              <a:t>Ukuran</a:t>
            </a:r>
            <a:r>
              <a:rPr lang="en-AU" b="1" dirty="0"/>
              <a:t> objective </a:t>
            </a:r>
            <a:r>
              <a:rPr lang="en-AU" dirty="0"/>
              <a:t>(</a:t>
            </a:r>
            <a:r>
              <a:rPr lang="en-AU" dirty="0" err="1"/>
              <a:t>biasanya</a:t>
            </a:r>
            <a:r>
              <a:rPr lang="en-AU" dirty="0"/>
              <a:t> </a:t>
            </a:r>
            <a:r>
              <a:rPr lang="en-AU" i="1" dirty="0"/>
              <a:t>tangible</a:t>
            </a:r>
            <a:r>
              <a:rPr lang="en-AU" dirty="0"/>
              <a:t>), </a:t>
            </a:r>
            <a:r>
              <a:rPr lang="en-AU" dirty="0" err="1"/>
              <a:t>contoh</a:t>
            </a:r>
            <a:r>
              <a:rPr lang="en-AU" dirty="0"/>
              <a:t>:  </a:t>
            </a:r>
            <a:r>
              <a:rPr lang="en-AU" dirty="0" err="1"/>
              <a:t>biaya</a:t>
            </a:r>
            <a:r>
              <a:rPr lang="en-AU" dirty="0"/>
              <a:t>, profit, revenue</a:t>
            </a:r>
          </a:p>
          <a:p>
            <a:pPr eaLnBrk="1" hangingPunct="1">
              <a:buFont typeface="Arial" panose="020B0604020202020204" pitchFamily="34" charset="0"/>
              <a:buChar char="•"/>
            </a:pPr>
            <a:r>
              <a:rPr lang="en-AU" b="1" dirty="0" err="1"/>
              <a:t>Ukuran</a:t>
            </a:r>
            <a:r>
              <a:rPr lang="en-AU" b="1" dirty="0"/>
              <a:t> Subjective </a:t>
            </a:r>
            <a:r>
              <a:rPr lang="en-AU" dirty="0"/>
              <a:t>(</a:t>
            </a:r>
            <a:r>
              <a:rPr lang="en-AU" dirty="0" err="1"/>
              <a:t>biasanya</a:t>
            </a:r>
            <a:r>
              <a:rPr lang="en-AU" dirty="0"/>
              <a:t> </a:t>
            </a:r>
            <a:r>
              <a:rPr lang="en-AU" i="1" dirty="0"/>
              <a:t>intangible</a:t>
            </a:r>
            <a:r>
              <a:rPr lang="en-AU" dirty="0"/>
              <a:t>), </a:t>
            </a:r>
            <a:r>
              <a:rPr lang="en-AU" dirty="0" err="1"/>
              <a:t>contoh</a:t>
            </a:r>
            <a:r>
              <a:rPr lang="en-AU" dirty="0"/>
              <a:t>: </a:t>
            </a:r>
            <a:r>
              <a:rPr lang="en-AU" dirty="0" err="1"/>
              <a:t>penilaian</a:t>
            </a:r>
            <a:r>
              <a:rPr lang="en-AU" dirty="0"/>
              <a:t> </a:t>
            </a:r>
            <a:r>
              <a:rPr lang="en-AU" dirty="0" err="1"/>
              <a:t>pelanggan</a:t>
            </a:r>
            <a:r>
              <a:rPr lang="en-AU" dirty="0"/>
              <a:t> (rating), </a:t>
            </a:r>
            <a:r>
              <a:rPr lang="en-AU" dirty="0" err="1"/>
              <a:t>rangking</a:t>
            </a:r>
            <a:r>
              <a:rPr lang="en-AU" dirty="0"/>
              <a:t> </a:t>
            </a:r>
            <a:r>
              <a:rPr lang="en-AU" dirty="0" err="1"/>
              <a:t>urutan</a:t>
            </a:r>
            <a:r>
              <a:rPr lang="en-AU" dirty="0"/>
              <a:t> </a:t>
            </a:r>
            <a:r>
              <a:rPr lang="en-AU" dirty="0" err="1"/>
              <a:t>performa</a:t>
            </a:r>
            <a:r>
              <a:rPr lang="en-AU" dirty="0"/>
              <a:t>, </a:t>
            </a:r>
            <a:r>
              <a:rPr lang="en-AU" dirty="0" err="1"/>
              <a:t>pendapat</a:t>
            </a:r>
            <a:r>
              <a:rPr lang="en-AU" dirty="0"/>
              <a:t> </a:t>
            </a:r>
            <a:r>
              <a:rPr lang="en-AU" dirty="0" err="1"/>
              <a:t>manajer</a:t>
            </a:r>
            <a:r>
              <a:rPr lang="en-AU" dirty="0"/>
              <a:t> </a:t>
            </a:r>
            <a:r>
              <a:rPr lang="en-AU" dirty="0" err="1"/>
              <a:t>yg</a:t>
            </a:r>
            <a:r>
              <a:rPr lang="en-AU" dirty="0"/>
              <a:t> </a:t>
            </a:r>
            <a:r>
              <a:rPr lang="en-AU" dirty="0" err="1"/>
              <a:t>diskala</a:t>
            </a:r>
            <a:r>
              <a:rPr lang="en-AU" dirty="0"/>
              <a:t>, </a:t>
            </a:r>
            <a:r>
              <a:rPr lang="en-AU" dirty="0" err="1"/>
              <a:t>kepuasan</a:t>
            </a:r>
            <a:r>
              <a:rPr lang="en-AU" dirty="0"/>
              <a:t> </a:t>
            </a:r>
            <a:r>
              <a:rPr lang="en-AU" dirty="0" err="1"/>
              <a:t>pengguna</a:t>
            </a:r>
            <a:r>
              <a:rPr lang="en-AU" dirty="0"/>
              <a:t>)</a:t>
            </a:r>
            <a:endParaRPr lang="id-ID" dirty="0"/>
          </a:p>
        </p:txBody>
      </p:sp>
    </p:spTree>
    <p:extLst>
      <p:ext uri="{BB962C8B-B14F-4D97-AF65-F5344CB8AC3E}">
        <p14:creationId xmlns:p14="http://schemas.microsoft.com/office/powerpoint/2010/main" val="262429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C51003C-C74B-4DD1-8BA0-F4B0D61C9549}"/>
              </a:ext>
            </a:extLst>
          </p:cNvPr>
          <p:cNvSpPr>
            <a:spLocks noGrp="1"/>
          </p:cNvSpPr>
          <p:nvPr>
            <p:ph type="title"/>
          </p:nvPr>
        </p:nvSpPr>
        <p:spPr/>
        <p:txBody>
          <a:bodyPr/>
          <a:lstStyle/>
          <a:p>
            <a:r>
              <a:rPr lang="en-US" dirty="0" err="1"/>
              <a:t>Apa</a:t>
            </a:r>
            <a:r>
              <a:rPr lang="en-US" dirty="0"/>
              <a:t> yang </a:t>
            </a:r>
            <a:r>
              <a:rPr lang="en-US" dirty="0" err="1"/>
              <a:t>Diukur</a:t>
            </a:r>
            <a:r>
              <a:rPr lang="en-US" dirty="0"/>
              <a:t>?</a:t>
            </a:r>
          </a:p>
        </p:txBody>
      </p:sp>
      <p:sp>
        <p:nvSpPr>
          <p:cNvPr id="3" name="Tampungan Konten 2">
            <a:extLst>
              <a:ext uri="{FF2B5EF4-FFF2-40B4-BE49-F238E27FC236}">
                <a16:creationId xmlns:a16="http://schemas.microsoft.com/office/drawing/2014/main" id="{0254D683-0EA5-4EAF-9FA9-D9DB4F0C6D4B}"/>
              </a:ext>
            </a:extLst>
          </p:cNvPr>
          <p:cNvSpPr>
            <a:spLocks noGrp="1"/>
          </p:cNvSpPr>
          <p:nvPr>
            <p:ph idx="1"/>
          </p:nvPr>
        </p:nvSpPr>
        <p:spPr/>
        <p:txBody>
          <a:bodyPr/>
          <a:lstStyle/>
          <a:p>
            <a:pPr marL="514350" indent="-514350" eaLnBrk="1" hangingPunct="1">
              <a:buFont typeface="Wingdings 2" pitchFamily="18" charset="2"/>
              <a:buAutoNum type="arabicPeriod"/>
            </a:pPr>
            <a:r>
              <a:rPr lang="en-AU" dirty="0"/>
              <a:t>“Nilai </a:t>
            </a:r>
            <a:r>
              <a:rPr lang="en-AU" dirty="0" err="1"/>
              <a:t>bisnis</a:t>
            </a:r>
            <a:r>
              <a:rPr lang="en-AU" dirty="0"/>
              <a:t> TI”(</a:t>
            </a:r>
            <a:r>
              <a:rPr lang="id-ID" b="1" i="1" dirty="0"/>
              <a:t>IT Business </a:t>
            </a:r>
            <a:r>
              <a:rPr lang="id-ID" b="1" i="1" dirty="0" err="1"/>
              <a:t>Value</a:t>
            </a:r>
            <a:r>
              <a:rPr lang="en-AU" b="1" dirty="0"/>
              <a:t>)</a:t>
            </a:r>
            <a:endParaRPr lang="en-AU" dirty="0"/>
          </a:p>
          <a:p>
            <a:pPr marL="514350" indent="-514350" eaLnBrk="1" hangingPunct="1">
              <a:buFont typeface="Wingdings 2" pitchFamily="18" charset="2"/>
              <a:buAutoNum type="arabicPeriod"/>
            </a:pPr>
            <a:r>
              <a:rPr lang="en-AU" dirty="0"/>
              <a:t>“</a:t>
            </a:r>
            <a:r>
              <a:rPr lang="en-AU" dirty="0" err="1"/>
              <a:t>Efektifitas</a:t>
            </a:r>
            <a:r>
              <a:rPr lang="en-AU" dirty="0"/>
              <a:t> TI” (</a:t>
            </a:r>
            <a:r>
              <a:rPr lang="id-ID" b="1" i="1" dirty="0"/>
              <a:t>IT </a:t>
            </a:r>
            <a:r>
              <a:rPr lang="id-ID" b="1" i="1" dirty="0" err="1"/>
              <a:t>effectiveness</a:t>
            </a:r>
            <a:r>
              <a:rPr lang="en-AU" dirty="0"/>
              <a:t>)</a:t>
            </a:r>
          </a:p>
          <a:p>
            <a:pPr marL="514350" indent="-514350" eaLnBrk="1" hangingPunct="1">
              <a:buFont typeface="Wingdings 2" pitchFamily="18" charset="2"/>
              <a:buAutoNum type="arabicPeriod"/>
            </a:pPr>
            <a:r>
              <a:rPr lang="en-AU" dirty="0"/>
              <a:t>“</a:t>
            </a:r>
            <a:r>
              <a:rPr lang="en-AU" dirty="0" err="1"/>
              <a:t>Efisiensi</a:t>
            </a:r>
            <a:r>
              <a:rPr lang="en-AU" dirty="0"/>
              <a:t> TI” (</a:t>
            </a:r>
            <a:r>
              <a:rPr lang="id-ID" b="1" i="1" dirty="0"/>
              <a:t>IT </a:t>
            </a:r>
            <a:r>
              <a:rPr lang="id-ID" b="1" i="1" dirty="0" err="1"/>
              <a:t>efficiency</a:t>
            </a:r>
            <a:r>
              <a:rPr lang="en-AU" dirty="0"/>
              <a:t>)</a:t>
            </a:r>
            <a:endParaRPr lang="id-ID" dirty="0"/>
          </a:p>
        </p:txBody>
      </p:sp>
    </p:spTree>
    <p:extLst>
      <p:ext uri="{BB962C8B-B14F-4D97-AF65-F5344CB8AC3E}">
        <p14:creationId xmlns:p14="http://schemas.microsoft.com/office/powerpoint/2010/main" val="224138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815CCCC-FDEE-4A70-BF40-73CD4453B0AF}"/>
              </a:ext>
            </a:extLst>
          </p:cNvPr>
          <p:cNvSpPr>
            <a:spLocks noGrp="1"/>
          </p:cNvSpPr>
          <p:nvPr>
            <p:ph type="title"/>
          </p:nvPr>
        </p:nvSpPr>
        <p:spPr/>
        <p:txBody>
          <a:bodyPr/>
          <a:lstStyle/>
          <a:p>
            <a:r>
              <a:rPr lang="en-US" dirty="0"/>
              <a:t>Nilai </a:t>
            </a:r>
            <a:r>
              <a:rPr lang="en-US" dirty="0" err="1"/>
              <a:t>Bisnis</a:t>
            </a:r>
            <a:r>
              <a:rPr lang="en-US" dirty="0"/>
              <a:t> TI (IT Business Value)</a:t>
            </a:r>
          </a:p>
        </p:txBody>
      </p:sp>
      <p:sp>
        <p:nvSpPr>
          <p:cNvPr id="3" name="Tampungan Konten 2">
            <a:extLst>
              <a:ext uri="{FF2B5EF4-FFF2-40B4-BE49-F238E27FC236}">
                <a16:creationId xmlns:a16="http://schemas.microsoft.com/office/drawing/2014/main" id="{D29668C1-0B91-4F2E-8EC0-A4EA22D311A2}"/>
              </a:ext>
            </a:extLst>
          </p:cNvPr>
          <p:cNvSpPr>
            <a:spLocks noGrp="1"/>
          </p:cNvSpPr>
          <p:nvPr>
            <p:ph idx="1"/>
          </p:nvPr>
        </p:nvSpPr>
        <p:spPr/>
        <p:txBody>
          <a:bodyPr/>
          <a:lstStyle/>
          <a:p>
            <a:r>
              <a:rPr lang="en-AU" dirty="0" err="1"/>
              <a:t>seberapa</a:t>
            </a:r>
            <a:r>
              <a:rPr lang="en-AU" dirty="0"/>
              <a:t> </a:t>
            </a:r>
            <a:r>
              <a:rPr lang="en-AU" b="1" dirty="0" err="1"/>
              <a:t>pengaruh</a:t>
            </a:r>
            <a:r>
              <a:rPr lang="en-AU" b="1" dirty="0"/>
              <a:t> </a:t>
            </a:r>
            <a:r>
              <a:rPr lang="en-AU" b="1" dirty="0" err="1"/>
              <a:t>investasi</a:t>
            </a:r>
            <a:r>
              <a:rPr lang="en-AU" b="1" dirty="0"/>
              <a:t> TI </a:t>
            </a:r>
            <a:r>
              <a:rPr lang="en-AU" b="1" dirty="0" err="1"/>
              <a:t>terhadap</a:t>
            </a:r>
            <a:r>
              <a:rPr lang="en-AU" b="1" dirty="0"/>
              <a:t> </a:t>
            </a:r>
            <a:r>
              <a:rPr lang="en-AU" b="1" dirty="0" err="1"/>
              <a:t>performa</a:t>
            </a:r>
            <a:r>
              <a:rPr lang="en-AU" b="1" dirty="0"/>
              <a:t> </a:t>
            </a:r>
            <a:r>
              <a:rPr lang="en-AU" b="1" dirty="0" err="1"/>
              <a:t>organisasi</a:t>
            </a:r>
            <a:r>
              <a:rPr lang="en-AU" b="1" dirty="0"/>
              <a:t>/</a:t>
            </a:r>
            <a:r>
              <a:rPr lang="en-AU" b="1" dirty="0" err="1"/>
              <a:t>perusahaan</a:t>
            </a:r>
            <a:r>
              <a:rPr lang="en-AU" b="1" dirty="0"/>
              <a:t> </a:t>
            </a:r>
            <a:r>
              <a:rPr lang="en-AU" b="1" dirty="0" err="1"/>
              <a:t>secara</a:t>
            </a:r>
            <a:r>
              <a:rPr lang="en-AU" b="1" dirty="0"/>
              <a:t> </a:t>
            </a:r>
            <a:r>
              <a:rPr lang="en-AU" b="1" dirty="0" err="1"/>
              <a:t>keseluruhan</a:t>
            </a:r>
            <a:r>
              <a:rPr lang="en-AU" b="1" dirty="0"/>
              <a:t> ?</a:t>
            </a:r>
          </a:p>
          <a:p>
            <a:r>
              <a:rPr lang="en-AU" i="1" dirty="0" err="1"/>
              <a:t>Semakin</a:t>
            </a:r>
            <a:r>
              <a:rPr lang="en-AU" i="1" dirty="0"/>
              <a:t> </a:t>
            </a:r>
            <a:r>
              <a:rPr lang="en-AU" i="1" dirty="0" err="1"/>
              <a:t>besar</a:t>
            </a:r>
            <a:r>
              <a:rPr lang="en-AU" i="1" dirty="0"/>
              <a:t> ‘Nilai </a:t>
            </a:r>
            <a:r>
              <a:rPr lang="en-AU" i="1" dirty="0" err="1"/>
              <a:t>bisnis</a:t>
            </a:r>
            <a:r>
              <a:rPr lang="en-AU" i="1" dirty="0"/>
              <a:t> TI’ </a:t>
            </a:r>
            <a:r>
              <a:rPr lang="en-AU" i="1" dirty="0" err="1"/>
              <a:t>semakin</a:t>
            </a:r>
            <a:r>
              <a:rPr lang="en-AU" i="1" dirty="0"/>
              <a:t> </a:t>
            </a:r>
            <a:r>
              <a:rPr lang="en-AU" i="1" dirty="0" err="1"/>
              <a:t>baik</a:t>
            </a:r>
            <a:r>
              <a:rPr lang="en-AU" i="1" dirty="0"/>
              <a:t> </a:t>
            </a:r>
            <a:r>
              <a:rPr lang="en-AU" i="1" dirty="0" err="1"/>
              <a:t>performa</a:t>
            </a:r>
            <a:r>
              <a:rPr lang="en-AU" i="1" dirty="0"/>
              <a:t> TI (</a:t>
            </a:r>
            <a:r>
              <a:rPr lang="en-AU" i="1" dirty="0" err="1"/>
              <a:t>semakin</a:t>
            </a:r>
            <a:r>
              <a:rPr lang="en-AU" i="1" dirty="0"/>
              <a:t> </a:t>
            </a:r>
            <a:r>
              <a:rPr lang="en-AU" i="1" dirty="0" err="1"/>
              <a:t>tepat</a:t>
            </a:r>
            <a:r>
              <a:rPr lang="en-AU" i="1" dirty="0"/>
              <a:t> </a:t>
            </a:r>
            <a:r>
              <a:rPr lang="en-AU" i="1" dirty="0" err="1"/>
              <a:t>keputusan</a:t>
            </a:r>
            <a:r>
              <a:rPr lang="en-AU" i="1" dirty="0"/>
              <a:t> </a:t>
            </a:r>
            <a:r>
              <a:rPr lang="en-AU" i="1" dirty="0" err="1"/>
              <a:t>investasi</a:t>
            </a:r>
            <a:r>
              <a:rPr lang="en-AU" i="1" dirty="0"/>
              <a:t> TI </a:t>
            </a:r>
            <a:r>
              <a:rPr lang="en-AU" i="1" dirty="0" err="1"/>
              <a:t>kita</a:t>
            </a:r>
            <a:r>
              <a:rPr lang="en-AU" i="1" dirty="0"/>
              <a:t>)</a:t>
            </a:r>
          </a:p>
          <a:p>
            <a:r>
              <a:rPr lang="en-AU" dirty="0" err="1"/>
              <a:t>Mencakup</a:t>
            </a:r>
            <a:r>
              <a:rPr lang="en-AU" dirty="0"/>
              <a:t>:</a:t>
            </a:r>
          </a:p>
          <a:p>
            <a:pPr marL="971550" lvl="1" indent="-514350">
              <a:buFont typeface="+mj-lt"/>
              <a:buAutoNum type="alphaLcParenR"/>
              <a:defRPr/>
            </a:pPr>
            <a:r>
              <a:rPr lang="en-AU" dirty="0"/>
              <a:t>Performa </a:t>
            </a:r>
            <a:r>
              <a:rPr lang="en-AU" dirty="0" err="1"/>
              <a:t>ke</a:t>
            </a:r>
            <a:r>
              <a:rPr lang="en-US" altLang="en-AU" dirty="0"/>
              <a:t>u</a:t>
            </a:r>
            <a:r>
              <a:rPr lang="en-AU" dirty="0" err="1"/>
              <a:t>angan</a:t>
            </a:r>
            <a:r>
              <a:rPr lang="en-AU" dirty="0"/>
              <a:t> </a:t>
            </a:r>
          </a:p>
          <a:p>
            <a:pPr marL="971550" lvl="1" indent="-514350">
              <a:buFont typeface="+mj-lt"/>
              <a:buAutoNum type="alphaLcParenR"/>
              <a:defRPr/>
            </a:pPr>
            <a:r>
              <a:rPr lang="en-AU" dirty="0"/>
              <a:t>Performa </a:t>
            </a:r>
            <a:r>
              <a:rPr lang="en-AU" dirty="0" err="1"/>
              <a:t>Bisnis</a:t>
            </a:r>
            <a:r>
              <a:rPr lang="en-AU" dirty="0"/>
              <a:t>, </a:t>
            </a:r>
          </a:p>
          <a:p>
            <a:pPr marL="971550" lvl="1" indent="-514350">
              <a:buFont typeface="+mj-lt"/>
              <a:buAutoNum type="alphaLcParenR"/>
              <a:defRPr/>
            </a:pPr>
            <a:r>
              <a:rPr lang="en-AU" dirty="0"/>
              <a:t>Performa Strategi </a:t>
            </a:r>
            <a:r>
              <a:rPr lang="en-AU" dirty="0" err="1"/>
              <a:t>perusahaan</a:t>
            </a:r>
            <a:r>
              <a:rPr lang="en-AU" dirty="0"/>
              <a:t> </a:t>
            </a:r>
          </a:p>
          <a:p>
            <a:endParaRPr lang="en-US" dirty="0"/>
          </a:p>
        </p:txBody>
      </p:sp>
    </p:spTree>
    <p:extLst>
      <p:ext uri="{BB962C8B-B14F-4D97-AF65-F5344CB8AC3E}">
        <p14:creationId xmlns:p14="http://schemas.microsoft.com/office/powerpoint/2010/main" val="347799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FFD6B2D-81B3-4329-B8A4-EE6235D4245E}"/>
              </a:ext>
            </a:extLst>
          </p:cNvPr>
          <p:cNvSpPr>
            <a:spLocks noGrp="1"/>
          </p:cNvSpPr>
          <p:nvPr>
            <p:ph type="title"/>
          </p:nvPr>
        </p:nvSpPr>
        <p:spPr/>
        <p:txBody>
          <a:bodyPr/>
          <a:lstStyle/>
          <a:p>
            <a:r>
              <a:rPr lang="en-US" dirty="0"/>
              <a:t>Parameter Performa </a:t>
            </a:r>
            <a:r>
              <a:rPr lang="en-US" dirty="0" err="1"/>
              <a:t>Keuangan</a:t>
            </a:r>
            <a:endParaRPr lang="en-US" dirty="0"/>
          </a:p>
        </p:txBody>
      </p:sp>
      <p:sp>
        <p:nvSpPr>
          <p:cNvPr id="3" name="Tampungan Konten 2">
            <a:extLst>
              <a:ext uri="{FF2B5EF4-FFF2-40B4-BE49-F238E27FC236}">
                <a16:creationId xmlns:a16="http://schemas.microsoft.com/office/drawing/2014/main" id="{CA253492-F51F-47EF-8648-2E57F92CE2CF}"/>
              </a:ext>
            </a:extLst>
          </p:cNvPr>
          <p:cNvSpPr>
            <a:spLocks noGrp="1"/>
          </p:cNvSpPr>
          <p:nvPr>
            <p:ph idx="1"/>
          </p:nvPr>
        </p:nvSpPr>
        <p:spPr/>
        <p:txBody>
          <a:bodyPr>
            <a:normAutofit lnSpcReduction="10000"/>
          </a:bodyPr>
          <a:lstStyle/>
          <a:p>
            <a:pPr eaLnBrk="1" hangingPunct="1">
              <a:buFont typeface="Arial" panose="020B0604020202020204" pitchFamily="34" charset="0"/>
              <a:buChar char="•"/>
            </a:pPr>
            <a:r>
              <a:rPr lang="en-US" dirty="0"/>
              <a:t>Return on equity </a:t>
            </a:r>
          </a:p>
          <a:p>
            <a:pPr eaLnBrk="1" hangingPunct="1">
              <a:buFont typeface="Arial" panose="020B0604020202020204" pitchFamily="34" charset="0"/>
              <a:buChar char="•"/>
            </a:pPr>
            <a:r>
              <a:rPr lang="en-US" dirty="0"/>
              <a:t>Return on investment</a:t>
            </a:r>
          </a:p>
          <a:p>
            <a:pPr eaLnBrk="1" hangingPunct="1">
              <a:buFont typeface="Arial" panose="020B0604020202020204" pitchFamily="34" charset="0"/>
              <a:buChar char="•"/>
            </a:pPr>
            <a:r>
              <a:rPr lang="en-US" dirty="0"/>
              <a:t>Return on assets</a:t>
            </a:r>
          </a:p>
          <a:p>
            <a:pPr eaLnBrk="1" hangingPunct="1">
              <a:buFont typeface="Arial" panose="020B0604020202020204" pitchFamily="34" charset="0"/>
              <a:buChar char="•"/>
            </a:pPr>
            <a:r>
              <a:rPr lang="en-US" dirty="0"/>
              <a:t>Return on sales</a:t>
            </a:r>
          </a:p>
          <a:p>
            <a:pPr eaLnBrk="1" hangingPunct="1">
              <a:buFont typeface="Arial" panose="020B0604020202020204" pitchFamily="34" charset="0"/>
              <a:buChar char="•"/>
            </a:pPr>
            <a:r>
              <a:rPr lang="en-US" dirty="0"/>
              <a:t>Earnings per share</a:t>
            </a:r>
          </a:p>
          <a:p>
            <a:pPr eaLnBrk="1" hangingPunct="1">
              <a:buFont typeface="Arial" panose="020B0604020202020204" pitchFamily="34" charset="0"/>
              <a:buChar char="•"/>
            </a:pPr>
            <a:r>
              <a:rPr lang="en-US" dirty="0"/>
              <a:t>Revenue growth</a:t>
            </a:r>
          </a:p>
          <a:p>
            <a:pPr eaLnBrk="1" hangingPunct="1">
              <a:buFont typeface="Arial" panose="020B0604020202020204" pitchFamily="34" charset="0"/>
              <a:buChar char="•"/>
            </a:pPr>
            <a:r>
              <a:rPr lang="en-US" dirty="0"/>
              <a:t>Sales by total assets</a:t>
            </a:r>
          </a:p>
          <a:p>
            <a:pPr eaLnBrk="1" hangingPunct="1">
              <a:buFont typeface="Arial" panose="020B0604020202020204" pitchFamily="34" charset="0"/>
              <a:buChar char="•"/>
            </a:pPr>
            <a:r>
              <a:rPr lang="en-US" dirty="0"/>
              <a:t>Sales by employee</a:t>
            </a:r>
          </a:p>
          <a:p>
            <a:pPr eaLnBrk="1" hangingPunct="1">
              <a:buFont typeface="Arial" panose="020B0604020202020204" pitchFamily="34" charset="0"/>
              <a:buChar char="•"/>
            </a:pPr>
            <a:r>
              <a:rPr lang="en-US" dirty="0"/>
              <a:t>Inventory turnover</a:t>
            </a:r>
          </a:p>
        </p:txBody>
      </p:sp>
    </p:spTree>
    <p:extLst>
      <p:ext uri="{BB962C8B-B14F-4D97-AF65-F5344CB8AC3E}">
        <p14:creationId xmlns:p14="http://schemas.microsoft.com/office/powerpoint/2010/main" val="2260100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9C640E3-72B4-4312-943A-3A581CA9E71F}"/>
              </a:ext>
            </a:extLst>
          </p:cNvPr>
          <p:cNvSpPr>
            <a:spLocks noGrp="1"/>
          </p:cNvSpPr>
          <p:nvPr>
            <p:ph type="title"/>
          </p:nvPr>
        </p:nvSpPr>
        <p:spPr/>
        <p:txBody>
          <a:bodyPr/>
          <a:lstStyle/>
          <a:p>
            <a:r>
              <a:rPr lang="en-US" dirty="0"/>
              <a:t>Parameter Performa </a:t>
            </a:r>
            <a:r>
              <a:rPr lang="en-US" dirty="0" err="1"/>
              <a:t>Bisnis</a:t>
            </a:r>
            <a:endParaRPr lang="en-US" dirty="0"/>
          </a:p>
        </p:txBody>
      </p:sp>
      <p:sp>
        <p:nvSpPr>
          <p:cNvPr id="3" name="Tampungan Konten 2">
            <a:extLst>
              <a:ext uri="{FF2B5EF4-FFF2-40B4-BE49-F238E27FC236}">
                <a16:creationId xmlns:a16="http://schemas.microsoft.com/office/drawing/2014/main" id="{6C462C08-C6B9-4A91-B935-DB4A6ABCA49A}"/>
              </a:ext>
            </a:extLst>
          </p:cNvPr>
          <p:cNvSpPr>
            <a:spLocks noGrp="1"/>
          </p:cNvSpPr>
          <p:nvPr>
            <p:ph idx="1"/>
          </p:nvPr>
        </p:nvSpPr>
        <p:spPr>
          <a:xfrm>
            <a:off x="838200" y="1825625"/>
            <a:ext cx="10515600" cy="1496415"/>
          </a:xfrm>
        </p:spPr>
        <p:txBody>
          <a:bodyPr/>
          <a:lstStyle/>
          <a:p>
            <a:r>
              <a:rPr lang="en-US" dirty="0"/>
              <a:t>Performa </a:t>
            </a:r>
            <a:r>
              <a:rPr lang="en-US" dirty="0" err="1"/>
              <a:t>bisnis</a:t>
            </a:r>
            <a:r>
              <a:rPr lang="en-US" dirty="0"/>
              <a:t> = </a:t>
            </a:r>
            <a:r>
              <a:rPr lang="en-US" dirty="0" err="1"/>
              <a:t>bagaimana</a:t>
            </a:r>
            <a:r>
              <a:rPr lang="en-US" dirty="0"/>
              <a:t> </a:t>
            </a:r>
            <a:r>
              <a:rPr lang="en-US" dirty="0" err="1"/>
              <a:t>perusahaan</a:t>
            </a:r>
            <a:r>
              <a:rPr lang="en-US" dirty="0"/>
              <a:t> </a:t>
            </a:r>
            <a:r>
              <a:rPr lang="en-US" dirty="0" err="1"/>
              <a:t>memanfaatkan</a:t>
            </a:r>
            <a:r>
              <a:rPr lang="en-US" dirty="0"/>
              <a:t> </a:t>
            </a:r>
            <a:r>
              <a:rPr lang="en-US" dirty="0" err="1"/>
              <a:t>sumber-dayanya</a:t>
            </a:r>
            <a:r>
              <a:rPr lang="en-US" dirty="0"/>
              <a:t> </a:t>
            </a:r>
            <a:r>
              <a:rPr lang="en-US" dirty="0" err="1"/>
              <a:t>ke</a:t>
            </a:r>
            <a:r>
              <a:rPr lang="en-US" dirty="0"/>
              <a:t> proses </a:t>
            </a:r>
            <a:r>
              <a:rPr lang="en-US" dirty="0" err="1"/>
              <a:t>bisnisnya</a:t>
            </a:r>
            <a:r>
              <a:rPr lang="en-US" dirty="0"/>
              <a:t>.</a:t>
            </a:r>
          </a:p>
          <a:p>
            <a:r>
              <a:rPr lang="en-US" dirty="0" err="1"/>
              <a:t>Metode</a:t>
            </a:r>
            <a:r>
              <a:rPr lang="en-US" dirty="0"/>
              <a:t>: “</a:t>
            </a:r>
            <a:r>
              <a:rPr lang="en-US" i="1" dirty="0"/>
              <a:t>Balanced Scorecard</a:t>
            </a:r>
            <a:r>
              <a:rPr lang="en-US" dirty="0"/>
              <a:t>” (Kaplan &amp; Norton, 1992)</a:t>
            </a:r>
          </a:p>
        </p:txBody>
      </p:sp>
      <p:cxnSp>
        <p:nvCxnSpPr>
          <p:cNvPr id="4" name="Straight Connector 4">
            <a:extLst>
              <a:ext uri="{FF2B5EF4-FFF2-40B4-BE49-F238E27FC236}">
                <a16:creationId xmlns:a16="http://schemas.microsoft.com/office/drawing/2014/main" id="{1CDAFB69-E1C0-42D9-AC53-F96B6FF7A3A5}"/>
              </a:ext>
            </a:extLst>
          </p:cNvPr>
          <p:cNvCxnSpPr>
            <a:cxnSpLocks/>
          </p:cNvCxnSpPr>
          <p:nvPr/>
        </p:nvCxnSpPr>
        <p:spPr>
          <a:xfrm flipV="1">
            <a:off x="4572000" y="3573463"/>
            <a:ext cx="0" cy="2751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6">
            <a:extLst>
              <a:ext uri="{FF2B5EF4-FFF2-40B4-BE49-F238E27FC236}">
                <a16:creationId xmlns:a16="http://schemas.microsoft.com/office/drawing/2014/main" id="{FB3CF00D-F700-4A3B-AA3E-5B13CD7A6347}"/>
              </a:ext>
            </a:extLst>
          </p:cNvPr>
          <p:cNvCxnSpPr/>
          <p:nvPr/>
        </p:nvCxnSpPr>
        <p:spPr>
          <a:xfrm>
            <a:off x="2051050" y="4797425"/>
            <a:ext cx="540067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7">
            <a:extLst>
              <a:ext uri="{FF2B5EF4-FFF2-40B4-BE49-F238E27FC236}">
                <a16:creationId xmlns:a16="http://schemas.microsoft.com/office/drawing/2014/main" id="{5175E952-F4FE-4257-BBAE-CEC0AA6AD173}"/>
              </a:ext>
            </a:extLst>
          </p:cNvPr>
          <p:cNvSpPr txBox="1">
            <a:spLocks noChangeArrowheads="1"/>
          </p:cNvSpPr>
          <p:nvPr/>
        </p:nvSpPr>
        <p:spPr bwMode="auto">
          <a:xfrm>
            <a:off x="2627313" y="4011613"/>
            <a:ext cx="1482725" cy="461962"/>
          </a:xfrm>
          <a:prstGeom prst="rect">
            <a:avLst/>
          </a:prstGeom>
          <a:noFill/>
          <a:ln w="9525">
            <a:noFill/>
            <a:miter lim="800000"/>
          </a:ln>
        </p:spPr>
        <p:txBody>
          <a:bodyPr wrap="none">
            <a:spAutoFit/>
          </a:bodyPr>
          <a:lstStyle/>
          <a:p>
            <a:r>
              <a:rPr lang="en-US" sz="2400" dirty="0"/>
              <a:t>Customer</a:t>
            </a:r>
          </a:p>
        </p:txBody>
      </p:sp>
      <p:sp>
        <p:nvSpPr>
          <p:cNvPr id="7" name="TextBox 8">
            <a:extLst>
              <a:ext uri="{FF2B5EF4-FFF2-40B4-BE49-F238E27FC236}">
                <a16:creationId xmlns:a16="http://schemas.microsoft.com/office/drawing/2014/main" id="{7F18CCC3-4C33-4687-97D9-B818950236EF}"/>
              </a:ext>
            </a:extLst>
          </p:cNvPr>
          <p:cNvSpPr txBox="1">
            <a:spLocks noChangeArrowheads="1"/>
          </p:cNvSpPr>
          <p:nvPr/>
        </p:nvSpPr>
        <p:spPr bwMode="auto">
          <a:xfrm>
            <a:off x="4859338" y="4011613"/>
            <a:ext cx="2465387" cy="461962"/>
          </a:xfrm>
          <a:prstGeom prst="rect">
            <a:avLst/>
          </a:prstGeom>
          <a:noFill/>
          <a:ln w="9525">
            <a:noFill/>
            <a:miter lim="800000"/>
          </a:ln>
        </p:spPr>
        <p:txBody>
          <a:bodyPr wrap="none">
            <a:spAutoFit/>
          </a:bodyPr>
          <a:lstStyle/>
          <a:p>
            <a:r>
              <a:rPr lang="en-US" sz="2400" dirty="0"/>
              <a:t>Internal business</a:t>
            </a:r>
          </a:p>
        </p:txBody>
      </p:sp>
      <p:sp>
        <p:nvSpPr>
          <p:cNvPr id="8" name="TextBox 9">
            <a:extLst>
              <a:ext uri="{FF2B5EF4-FFF2-40B4-BE49-F238E27FC236}">
                <a16:creationId xmlns:a16="http://schemas.microsoft.com/office/drawing/2014/main" id="{97351CDF-9F7B-4CD3-ADD7-FFBE992848E2}"/>
              </a:ext>
            </a:extLst>
          </p:cNvPr>
          <p:cNvSpPr txBox="1">
            <a:spLocks noChangeArrowheads="1"/>
          </p:cNvSpPr>
          <p:nvPr/>
        </p:nvSpPr>
        <p:spPr bwMode="auto">
          <a:xfrm>
            <a:off x="4930775" y="4948238"/>
            <a:ext cx="3375025" cy="461962"/>
          </a:xfrm>
          <a:prstGeom prst="rect">
            <a:avLst/>
          </a:prstGeom>
          <a:noFill/>
          <a:ln w="9525">
            <a:noFill/>
            <a:miter lim="800000"/>
          </a:ln>
        </p:spPr>
        <p:txBody>
          <a:bodyPr wrap="none">
            <a:spAutoFit/>
          </a:bodyPr>
          <a:lstStyle/>
          <a:p>
            <a:r>
              <a:rPr lang="en-US" sz="2400" dirty="0"/>
              <a:t>innovation and learning</a:t>
            </a:r>
          </a:p>
        </p:txBody>
      </p:sp>
      <p:sp>
        <p:nvSpPr>
          <p:cNvPr id="9" name="TextBox 10">
            <a:extLst>
              <a:ext uri="{FF2B5EF4-FFF2-40B4-BE49-F238E27FC236}">
                <a16:creationId xmlns:a16="http://schemas.microsoft.com/office/drawing/2014/main" id="{4887316B-1C5E-488B-944D-A2076B8438C8}"/>
              </a:ext>
            </a:extLst>
          </p:cNvPr>
          <p:cNvSpPr txBox="1">
            <a:spLocks noChangeArrowheads="1"/>
          </p:cNvSpPr>
          <p:nvPr/>
        </p:nvSpPr>
        <p:spPr bwMode="auto">
          <a:xfrm>
            <a:off x="2782888" y="4948238"/>
            <a:ext cx="1344612" cy="461962"/>
          </a:xfrm>
          <a:prstGeom prst="rect">
            <a:avLst/>
          </a:prstGeom>
          <a:noFill/>
          <a:ln w="9525">
            <a:noFill/>
            <a:miter lim="800000"/>
          </a:ln>
        </p:spPr>
        <p:txBody>
          <a:bodyPr wrap="none">
            <a:spAutoFit/>
          </a:bodyPr>
          <a:lstStyle/>
          <a:p>
            <a:r>
              <a:rPr lang="en-US" sz="2400" dirty="0"/>
              <a:t>financial</a:t>
            </a:r>
          </a:p>
        </p:txBody>
      </p:sp>
    </p:spTree>
    <p:extLst>
      <p:ext uri="{BB962C8B-B14F-4D97-AF65-F5344CB8AC3E}">
        <p14:creationId xmlns:p14="http://schemas.microsoft.com/office/powerpoint/2010/main" val="2464251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591</Words>
  <Application>Microsoft Office PowerPoint</Application>
  <PresentationFormat>Layar Lebar</PresentationFormat>
  <Paragraphs>85</Paragraphs>
  <Slides>16</Slides>
  <Notes>1</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16</vt:i4>
      </vt:variant>
    </vt:vector>
  </HeadingPairs>
  <TitlesOfParts>
    <vt:vector size="22" baseType="lpstr">
      <vt:lpstr>Arial</vt:lpstr>
      <vt:lpstr>Calibri</vt:lpstr>
      <vt:lpstr>Calibri Light</vt:lpstr>
      <vt:lpstr>Gill Sans MT</vt:lpstr>
      <vt:lpstr>Wingdings 2</vt:lpstr>
      <vt:lpstr>Office Theme</vt:lpstr>
      <vt:lpstr>TATA KELOLA TI</vt:lpstr>
      <vt:lpstr>5 Fokus Area!</vt:lpstr>
      <vt:lpstr>Fokus dengan melaksanakan proses TI agar proses tersebut sesuai dengan siklusnya, mulai dari menjalankan rencana, memastikan TI dapat  memberikan manfaat  yang  diharapkan,  meng optimalkan penggunaan biaya  sehingga  pada  akhirnya  TI  dapat mencapai  hasil yang diinginkan</vt:lpstr>
      <vt:lpstr>Perlunya Mengukur Performa TI</vt:lpstr>
      <vt:lpstr>Alat ukur performa TI yang baik </vt:lpstr>
      <vt:lpstr>Apa yang Diukur?</vt:lpstr>
      <vt:lpstr>Nilai Bisnis TI (IT Business Value)</vt:lpstr>
      <vt:lpstr>Parameter Performa Keuangan</vt:lpstr>
      <vt:lpstr>Parameter Performa Bisnis</vt:lpstr>
      <vt:lpstr>IT Balanced Scorecard (Grembergen &amp; Bruggen, 1997)</vt:lpstr>
      <vt:lpstr>Parameter Strategi Perusahaan</vt:lpstr>
      <vt:lpstr>“Efektifitas TI” (IT effectiveness)</vt:lpstr>
      <vt:lpstr>Parameter efektifitas TI untuk  mendukung pekerja </vt:lpstr>
      <vt:lpstr>“Efisiensi TI” (IT efficiency)</vt:lpstr>
      <vt:lpstr>Biaya-Biaya TI</vt:lpstr>
      <vt:lpstr>SEKIAN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KELOLA TI</dc:title>
  <dc:creator>Mardianto</dc:creator>
  <cp:lastModifiedBy>Asif</cp:lastModifiedBy>
  <cp:revision>25</cp:revision>
  <dcterms:created xsi:type="dcterms:W3CDTF">2022-03-09T16:29:59Z</dcterms:created>
  <dcterms:modified xsi:type="dcterms:W3CDTF">2022-03-17T04:10:36Z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