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63" r:id="rId5"/>
    <p:sldId id="264" r:id="rId6"/>
    <p:sldId id="265"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8" autoAdjust="0"/>
    <p:restoredTop sz="94660"/>
  </p:normalViewPr>
  <p:slideViewPr>
    <p:cSldViewPr snapToGrid="0">
      <p:cViewPr varScale="1">
        <p:scale>
          <a:sx n="66" d="100"/>
          <a:sy n="66"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1970525748"/>
      </p:ext>
    </p:extLst>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2407979582"/>
      </p:ext>
    </p:extLst>
  </p:cSld>
  <p:clrMapOvr>
    <a:masterClrMapping/>
  </p:clrMapOvr>
  <p:transition>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5477342"/>
      </p:ext>
    </p:extLst>
  </p:cSld>
  <p:clrMapOvr>
    <a:masterClrMapping/>
  </p:clrMapOvr>
  <p:transition>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1791305283"/>
      </p:ext>
    </p:extLst>
  </p:cSld>
  <p:clrMapOvr>
    <a:masterClrMapping/>
  </p:clrMapOvr>
  <p:transition>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171357"/>
      </p:ext>
    </p:extLst>
  </p:cSld>
  <p:clrMapOvr>
    <a:masterClrMapping/>
  </p:clrMapOvr>
  <p:transition>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3280548862"/>
      </p:ext>
    </p:extLst>
  </p:cSld>
  <p:clrMapOvr>
    <a:masterClrMapping/>
  </p:clrMapOvr>
  <p:transition>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2403208346"/>
      </p:ext>
    </p:extLst>
  </p:cSld>
  <p:clrMapOvr>
    <a:masterClrMapping/>
  </p:clrMapOvr>
  <p:transition>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2732983844"/>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611435025"/>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064D7-B43A-4526-A08D-57B74699079C}" type="datetimeFigureOut">
              <a:rPr lang="id-ID" smtClean="0"/>
              <a:t>08/10/2014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3757443675"/>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0064D7-B43A-4526-A08D-57B74699079C}" type="datetimeFigureOut">
              <a:rPr lang="id-ID" smtClean="0"/>
              <a:t>08/10/2014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3742928266"/>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0064D7-B43A-4526-A08D-57B74699079C}" type="datetimeFigureOut">
              <a:rPr lang="id-ID" smtClean="0"/>
              <a:t>08/10/2014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3455822285"/>
      </p:ext>
    </p:extLst>
  </p:cSld>
  <p:clrMapOvr>
    <a:masterClrMapping/>
  </p:clrMapOvr>
  <p:transition>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0064D7-B43A-4526-A08D-57B74699079C}" type="datetimeFigureOut">
              <a:rPr lang="id-ID" smtClean="0"/>
              <a:t>08/10/2014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542190059"/>
      </p:ext>
    </p:extLst>
  </p:cSld>
  <p:clrMapOvr>
    <a:masterClrMapping/>
  </p:clrMapOvr>
  <p:transition>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064D7-B43A-4526-A08D-57B74699079C}" type="datetimeFigureOut">
              <a:rPr lang="id-ID" smtClean="0"/>
              <a:t>08/10/2014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3021631658"/>
      </p:ext>
    </p:extLst>
  </p:cSld>
  <p:clrMapOvr>
    <a:masterClrMapping/>
  </p:clrMapOvr>
  <p:transition>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064D7-B43A-4526-A08D-57B74699079C}" type="datetimeFigureOut">
              <a:rPr lang="id-ID" smtClean="0"/>
              <a:t>08/10/2014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31A533-1401-4488-85FF-E72341A9B65C}" type="slidenum">
              <a:rPr lang="id-ID" smtClean="0"/>
              <a:t>‹#›</a:t>
            </a:fld>
            <a:endParaRPr lang="id-ID"/>
          </a:p>
        </p:txBody>
      </p:sp>
    </p:spTree>
    <p:extLst>
      <p:ext uri="{BB962C8B-B14F-4D97-AF65-F5344CB8AC3E}">
        <p14:creationId xmlns:p14="http://schemas.microsoft.com/office/powerpoint/2010/main" val="3367741382"/>
      </p:ext>
    </p:extLst>
  </p:cSld>
  <p:clrMapOvr>
    <a:masterClrMapping/>
  </p:clrMapOvr>
  <p:transition>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31A533-1401-4488-85FF-E72341A9B65C}" type="slidenum">
              <a:rPr lang="id-ID" smtClean="0"/>
              <a:t>‹#›</a:t>
            </a:fld>
            <a:endParaRPr lang="id-ID"/>
          </a:p>
        </p:txBody>
      </p:sp>
      <p:sp>
        <p:nvSpPr>
          <p:cNvPr id="5" name="Date Placeholder 4"/>
          <p:cNvSpPr>
            <a:spLocks noGrp="1"/>
          </p:cNvSpPr>
          <p:nvPr>
            <p:ph type="dt" sz="half" idx="10"/>
          </p:nvPr>
        </p:nvSpPr>
        <p:spPr/>
        <p:txBody>
          <a:bodyPr/>
          <a:lstStyle/>
          <a:p>
            <a:fld id="{710064D7-B43A-4526-A08D-57B74699079C}" type="datetimeFigureOut">
              <a:rPr lang="id-ID" smtClean="0"/>
              <a:t>08/10/2014</a:t>
            </a:fld>
            <a:endParaRPr lang="id-ID"/>
          </a:p>
        </p:txBody>
      </p:sp>
    </p:spTree>
    <p:extLst>
      <p:ext uri="{BB962C8B-B14F-4D97-AF65-F5344CB8AC3E}">
        <p14:creationId xmlns:p14="http://schemas.microsoft.com/office/powerpoint/2010/main" val="1546719282"/>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0064D7-B43A-4526-A08D-57B74699079C}" type="datetimeFigureOut">
              <a:rPr lang="id-ID" smtClean="0"/>
              <a:t>08/10/2014</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31A533-1401-4488-85FF-E72341A9B65C}" type="slidenum">
              <a:rPr lang="id-ID" smtClean="0"/>
              <a:t>‹#›</a:t>
            </a:fld>
            <a:endParaRPr lang="id-ID"/>
          </a:p>
        </p:txBody>
      </p:sp>
    </p:spTree>
    <p:extLst>
      <p:ext uri="{BB962C8B-B14F-4D97-AF65-F5344CB8AC3E}">
        <p14:creationId xmlns:p14="http://schemas.microsoft.com/office/powerpoint/2010/main" val="26909537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p:push dir="u"/>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4.jpeg"/><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hyperlink" Target="http://www.drdobbs.com/architecture-and-design/event-based-architectures/208801141" TargetMode="Externa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69999"/>
            <a:ext cx="9144000" cy="1376363"/>
          </a:xfrm>
        </p:spPr>
        <p:txBody>
          <a:bodyPr/>
          <a:lstStyle/>
          <a:p>
            <a:r>
              <a:rPr lang="id-ID" dirty="0" smtClean="0">
                <a:latin typeface="Segoe UI Black" panose="020B0A02040204020203" pitchFamily="34" charset="0"/>
                <a:ea typeface="Segoe UI Black" panose="020B0A02040204020203" pitchFamily="34" charset="0"/>
                <a:cs typeface="Segoe UI Black" panose="020B0A02040204020203" pitchFamily="34" charset="0"/>
              </a:rPr>
              <a:t>Arsitektur Event-Based</a:t>
            </a:r>
            <a:endParaRPr lang="id-ID"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Subtitle 2"/>
          <p:cNvSpPr>
            <a:spLocks noGrp="1"/>
          </p:cNvSpPr>
          <p:nvPr>
            <p:ph type="subTitle" idx="1"/>
          </p:nvPr>
        </p:nvSpPr>
        <p:spPr>
          <a:xfrm>
            <a:off x="1907732" y="2657559"/>
            <a:ext cx="7766936" cy="2390308"/>
          </a:xfrm>
        </p:spPr>
        <p:txBody>
          <a:bodyPr>
            <a:normAutofit/>
          </a:bodyPr>
          <a:lstStyle/>
          <a:p>
            <a:r>
              <a:rPr lang="id-ID" dirty="0" smtClean="0">
                <a:cs typeface="Consolas" panose="020B0609020204030204" pitchFamily="49" charset="0"/>
              </a:rPr>
              <a:t>Oleh Kelompok </a:t>
            </a:r>
            <a:r>
              <a:rPr lang="id-ID" dirty="0" smtClean="0">
                <a:cs typeface="Consolas" panose="020B0609020204030204" pitchFamily="49" charset="0"/>
              </a:rPr>
              <a:t>6</a:t>
            </a:r>
          </a:p>
          <a:p>
            <a:r>
              <a:rPr lang="id-ID" dirty="0" smtClean="0">
                <a:cs typeface="Consolas" panose="020B0609020204030204" pitchFamily="49" charset="0"/>
              </a:rPr>
              <a:t>5110100058</a:t>
            </a:r>
            <a:r>
              <a:rPr lang="id-ID" dirty="0">
                <a:cs typeface="Consolas" panose="020B0609020204030204" pitchFamily="49" charset="0"/>
              </a:rPr>
              <a:t> </a:t>
            </a:r>
            <a:r>
              <a:rPr lang="id-ID" dirty="0" smtClean="0">
                <a:cs typeface="Consolas" panose="020B0609020204030204" pitchFamily="49" charset="0"/>
              </a:rPr>
              <a:t>     </a:t>
            </a:r>
            <a:r>
              <a:rPr lang="id-ID" dirty="0" smtClean="0"/>
              <a:t>Hasbi As Shiddi Qi</a:t>
            </a:r>
            <a:endParaRPr lang="id-ID" dirty="0" smtClean="0">
              <a:cs typeface="Consolas" panose="020B0609020204030204" pitchFamily="49" charset="0"/>
            </a:endParaRPr>
          </a:p>
          <a:p>
            <a:r>
              <a:rPr lang="id-ID" dirty="0" smtClean="0">
                <a:cs typeface="Consolas" panose="020B0609020204030204" pitchFamily="49" charset="0"/>
              </a:rPr>
              <a:t>5112100016  Luthfi Firmansyah S.</a:t>
            </a:r>
          </a:p>
          <a:p>
            <a:r>
              <a:rPr lang="id-ID" dirty="0" smtClean="0">
                <a:cs typeface="Consolas" panose="020B0609020204030204" pitchFamily="49" charset="0"/>
              </a:rPr>
              <a:t>5112100052   Vessa Rizky Oktavia</a:t>
            </a:r>
          </a:p>
          <a:p>
            <a:r>
              <a:rPr lang="id-ID" dirty="0" smtClean="0">
                <a:cs typeface="Consolas" panose="020B0609020204030204" pitchFamily="49" charset="0"/>
              </a:rPr>
              <a:t>5112100093   M. Ghozie Manggala</a:t>
            </a:r>
          </a:p>
          <a:p>
            <a:r>
              <a:rPr lang="id-ID" dirty="0" smtClean="0">
                <a:cs typeface="Consolas" panose="020B0609020204030204" pitchFamily="49" charset="0"/>
              </a:rPr>
              <a:t>5112100162 		   Dimas Yoan S.</a:t>
            </a:r>
            <a:endParaRPr lang="id-ID" dirty="0">
              <a:cs typeface="Consolas" panose="020B0609020204030204" pitchFamily="49"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476350"/>
            <a:ext cx="4876800" cy="4245864"/>
          </a:xfrm>
          <a:prstGeom prst="rect">
            <a:avLst/>
          </a:prstGeom>
        </p:spPr>
      </p:pic>
    </p:spTree>
    <p:extLst>
      <p:ext uri="{BB962C8B-B14F-4D97-AF65-F5344CB8AC3E}">
        <p14:creationId xmlns:p14="http://schemas.microsoft.com/office/powerpoint/2010/main" val="1594070320"/>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Event Based Architecture, What’s That?</a:t>
            </a:r>
            <a:endParaRPr lang="id-ID" dirty="0"/>
          </a:p>
        </p:txBody>
      </p:sp>
      <p:sp>
        <p:nvSpPr>
          <p:cNvPr id="3" name="Content Placeholder 2"/>
          <p:cNvSpPr>
            <a:spLocks noGrp="1"/>
          </p:cNvSpPr>
          <p:nvPr>
            <p:ph idx="1"/>
          </p:nvPr>
        </p:nvSpPr>
        <p:spPr/>
        <p:txBody>
          <a:bodyPr/>
          <a:lstStyle/>
          <a:p>
            <a:r>
              <a:rPr lang="id-ID" dirty="0" smtClean="0"/>
              <a:t>Adalah salah satu arsitektur perangkat lunak yang memisahkan antara Sensor dan Kontrol.</a:t>
            </a:r>
          </a:p>
          <a:p>
            <a:pPr lvl="1"/>
            <a:r>
              <a:rPr lang="id-ID" dirty="0" smtClean="0"/>
              <a:t>Sensor : tampilan UI </a:t>
            </a:r>
          </a:p>
          <a:p>
            <a:pPr marL="712788" lvl="1" indent="457200" algn="just">
              <a:buNone/>
            </a:pPr>
            <a:r>
              <a:rPr lang="id-ID" dirty="0" smtClean="0"/>
              <a:t>Sensor adalah bagian dimana user berinteraksi dengan perangkat lunak tersebut. User hanya membutuhkan apa yang ingin dilihat. Jika user menginginkan sesuatu, maka bagian sensor ini akan mengirimkan suatu event ke bagian kontrol.</a:t>
            </a:r>
          </a:p>
          <a:p>
            <a:pPr lvl="1"/>
            <a:r>
              <a:rPr lang="id-ID" dirty="0" smtClean="0"/>
              <a:t>Kontrol : </a:t>
            </a:r>
            <a:r>
              <a:rPr lang="id-ID" i="1" dirty="0" smtClean="0"/>
              <a:t>code-behind</a:t>
            </a:r>
          </a:p>
          <a:p>
            <a:pPr marL="712788" lvl="1" indent="457200" algn="just">
              <a:buNone/>
            </a:pPr>
            <a:r>
              <a:rPr lang="id-ID" dirty="0" smtClean="0"/>
              <a:t>Sementara kontrol adalah bagian yang menangani event tersebut. Apa yang terjadi pada event yang dikirim akan dikerjakan di bagian ini.</a:t>
            </a:r>
          </a:p>
        </p:txBody>
      </p:sp>
    </p:spTree>
    <p:extLst>
      <p:ext uri="{BB962C8B-B14F-4D97-AF65-F5344CB8AC3E}">
        <p14:creationId xmlns:p14="http://schemas.microsoft.com/office/powerpoint/2010/main" val="3586079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100" fill="hold"/>
                                        <p:tgtEl>
                                          <p:spTgt spid="2"/>
                                        </p:tgtEl>
                                        <p:attrNameLst>
                                          <p:attrName>ppt_x</p:attrName>
                                        </p:attrNameLst>
                                      </p:cBhvr>
                                      <p:tavLst>
                                        <p:tav tm="0">
                                          <p:val>
                                            <p:strVal val="#ppt_x"/>
                                          </p:val>
                                        </p:tav>
                                        <p:tav tm="100000">
                                          <p:val>
                                            <p:strVal val="#ppt_x"/>
                                          </p:val>
                                        </p:tav>
                                      </p:tavLst>
                                    </p:anim>
                                    <p:anim calcmode="lin" valueType="num">
                                      <p:cBhvr>
                                        <p:cTn id="9" dur="1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
                                        <p:tgtEl>
                                          <p:spTgt spid="3">
                                            <p:txEl>
                                              <p:pRg st="0" end="0"/>
                                            </p:txEl>
                                          </p:spTgt>
                                        </p:tgtEl>
                                      </p:cBhvr>
                                    </p:animEffect>
                                    <p:anim calcmode="lin" valueType="num">
                                      <p:cBhvr>
                                        <p:cTn id="15" dur="1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
                            </p:stCondLst>
                            <p:childTnLst>
                              <p:par>
                                <p:cTn id="18" presetID="42"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
                                        <p:tgtEl>
                                          <p:spTgt spid="3">
                                            <p:txEl>
                                              <p:pRg st="1" end="1"/>
                                            </p:txEl>
                                          </p:spTgt>
                                        </p:tgtEl>
                                      </p:cBhvr>
                                    </p:animEffect>
                                    <p:anim calcmode="lin" valueType="num">
                                      <p:cBhvr>
                                        <p:cTn id="21" dur="1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
                            </p:stCondLst>
                            <p:childTnLst>
                              <p:par>
                                <p:cTn id="24" presetID="42" presetClass="entr" presetSubtype="0"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
                                        <p:tgtEl>
                                          <p:spTgt spid="3">
                                            <p:txEl>
                                              <p:pRg st="2" end="2"/>
                                            </p:txEl>
                                          </p:spTgt>
                                        </p:tgtEl>
                                      </p:cBhvr>
                                    </p:animEffect>
                                    <p:anim calcmode="lin" valueType="num">
                                      <p:cBhvr>
                                        <p:cTn id="27" dur="1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
                            </p:stCondLst>
                            <p:childTnLst>
                              <p:par>
                                <p:cTn id="30" presetID="42" presetClass="entr" presetSubtype="0"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
                                        <p:tgtEl>
                                          <p:spTgt spid="3">
                                            <p:txEl>
                                              <p:pRg st="3" end="3"/>
                                            </p:txEl>
                                          </p:spTgt>
                                        </p:tgtEl>
                                      </p:cBhvr>
                                    </p:animEffect>
                                    <p:anim calcmode="lin" valueType="num">
                                      <p:cBhvr>
                                        <p:cTn id="33" dur="1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
                            </p:stCondLst>
                            <p:childTnLst>
                              <p:par>
                                <p:cTn id="36" presetID="42" presetClass="entr" presetSubtype="0" fill="hold" grpId="0"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
                                        <p:tgtEl>
                                          <p:spTgt spid="3">
                                            <p:txEl>
                                              <p:pRg st="4" end="4"/>
                                            </p:txEl>
                                          </p:spTgt>
                                        </p:tgtEl>
                                      </p:cBhvr>
                                    </p:animEffect>
                                    <p:anim calcmode="lin" valueType="num">
                                      <p:cBhvr>
                                        <p:cTn id="39" dur="1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Wait, that was Event-Driven. Are ED and EB the same?</a:t>
            </a:r>
            <a:endParaRPr lang="id-ID" dirty="0"/>
          </a:p>
        </p:txBody>
      </p:sp>
      <p:sp>
        <p:nvSpPr>
          <p:cNvPr id="3" name="Content Placeholder 2"/>
          <p:cNvSpPr>
            <a:spLocks noGrp="1"/>
          </p:cNvSpPr>
          <p:nvPr>
            <p:ph idx="1"/>
          </p:nvPr>
        </p:nvSpPr>
        <p:spPr/>
        <p:txBody>
          <a:bodyPr/>
          <a:lstStyle/>
          <a:p>
            <a:pPr algn="just"/>
            <a:r>
              <a:rPr lang="id-ID" dirty="0" smtClean="0"/>
              <a:t>Dari sumber yang didapat, Event Driven dan Event Based memiliki metode yang sama. Yaitu, memisahkan sensor dan kontrol. Sementara itu, google tidak menampilkan hasil query event based dengan benar. Hampir semua query yang ditampilkan adalah Event- Driven.</a:t>
            </a:r>
          </a:p>
          <a:p>
            <a:pPr algn="just"/>
            <a:r>
              <a:rPr lang="id-ID" dirty="0" smtClean="0"/>
              <a:t>Jadi, kami menyimpulkan bahwa ED dan EB adalah hal yang sama.</a:t>
            </a:r>
            <a:endParaRPr lang="id-ID" dirty="0"/>
          </a:p>
        </p:txBody>
      </p:sp>
    </p:spTree>
    <p:extLst>
      <p:ext uri="{BB962C8B-B14F-4D97-AF65-F5344CB8AC3E}">
        <p14:creationId xmlns:p14="http://schemas.microsoft.com/office/powerpoint/2010/main" val="292694706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100" fill="hold"/>
                                        <p:tgtEl>
                                          <p:spTgt spid="2"/>
                                        </p:tgtEl>
                                        <p:attrNameLst>
                                          <p:attrName>ppt_x</p:attrName>
                                        </p:attrNameLst>
                                      </p:cBhvr>
                                      <p:tavLst>
                                        <p:tav tm="0">
                                          <p:val>
                                            <p:strVal val="#ppt_x"/>
                                          </p:val>
                                        </p:tav>
                                        <p:tav tm="100000">
                                          <p:val>
                                            <p:strVal val="#ppt_x"/>
                                          </p:val>
                                        </p:tav>
                                      </p:tavLst>
                                    </p:anim>
                                    <p:anim calcmode="lin" valueType="num">
                                      <p:cBhvr>
                                        <p:cTn id="9" dur="1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
                                        <p:tgtEl>
                                          <p:spTgt spid="3">
                                            <p:txEl>
                                              <p:pRg st="0" end="0"/>
                                            </p:txEl>
                                          </p:spTgt>
                                        </p:tgtEl>
                                      </p:cBhvr>
                                    </p:animEffect>
                                    <p:anim calcmode="lin" valueType="num">
                                      <p:cBhvr>
                                        <p:cTn id="15" dur="1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
                            </p:stCondLst>
                            <p:childTnLst>
                              <p:par>
                                <p:cTn id="18" presetID="42"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
                                        <p:tgtEl>
                                          <p:spTgt spid="3">
                                            <p:txEl>
                                              <p:pRg st="1" end="1"/>
                                            </p:txEl>
                                          </p:spTgt>
                                        </p:tgtEl>
                                      </p:cBhvr>
                                    </p:animEffect>
                                    <p:anim calcmode="lin" valueType="num">
                                      <p:cBhvr>
                                        <p:cTn id="21" dur="1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Tell me more. . . .</a:t>
            </a:r>
            <a:endParaRPr lang="id-ID" dirty="0"/>
          </a:p>
        </p:txBody>
      </p:sp>
      <p:sp>
        <p:nvSpPr>
          <p:cNvPr id="3" name="Content Placeholder 2"/>
          <p:cNvSpPr>
            <a:spLocks noGrp="1"/>
          </p:cNvSpPr>
          <p:nvPr>
            <p:ph idx="1"/>
          </p:nvPr>
        </p:nvSpPr>
        <p:spPr/>
        <p:txBody>
          <a:bodyPr/>
          <a:lstStyle/>
          <a:p>
            <a:r>
              <a:rPr lang="id-ID" dirty="0" smtClean="0"/>
              <a:t>Arsitektur jenis ini menggunakan </a:t>
            </a:r>
            <a:r>
              <a:rPr lang="id-ID" dirty="0"/>
              <a:t>metode indirect (tidak langsung) </a:t>
            </a:r>
            <a:r>
              <a:rPr lang="id-ID" dirty="0" smtClean="0"/>
              <a:t>berdasar </a:t>
            </a:r>
            <a:r>
              <a:rPr lang="id-ID" dirty="0"/>
              <a:t>pada sebuah event</a:t>
            </a:r>
            <a:r>
              <a:rPr lang="id-ID" dirty="0" smtClean="0"/>
              <a:t>. </a:t>
            </a:r>
          </a:p>
          <a:p>
            <a:r>
              <a:rPr lang="id-ID" dirty="0" smtClean="0"/>
              <a:t>Fungsi di dalam perangkat lunak tidak </a:t>
            </a:r>
            <a:r>
              <a:rPr lang="id-ID" dirty="0"/>
              <a:t>dipanggil secara </a:t>
            </a:r>
            <a:r>
              <a:rPr lang="id-ID" dirty="0" smtClean="0"/>
              <a:t>langsung. Fungsi itu dipanggil </a:t>
            </a:r>
            <a:r>
              <a:rPr lang="id-ID" dirty="0"/>
              <a:t>jika terjadi suatu event yang </a:t>
            </a:r>
            <a:r>
              <a:rPr lang="id-ID" dirty="0" smtClean="0"/>
              <a:t>terdeteksi.</a:t>
            </a:r>
          </a:p>
          <a:p>
            <a:r>
              <a:rPr lang="id-ID" dirty="0"/>
              <a:t>Semua data akan ditampung di browser lalu dikirim jika user memanggil event tertentu.</a:t>
            </a:r>
          </a:p>
          <a:p>
            <a:endParaRPr lang="id-ID" dirty="0"/>
          </a:p>
        </p:txBody>
      </p:sp>
    </p:spTree>
    <p:extLst>
      <p:ext uri="{BB962C8B-B14F-4D97-AF65-F5344CB8AC3E}">
        <p14:creationId xmlns:p14="http://schemas.microsoft.com/office/powerpoint/2010/main" val="302524628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
                                        <p:tgtEl>
                                          <p:spTgt spid="3">
                                            <p:txEl>
                                              <p:pRg st="0" end="0"/>
                                            </p:txEl>
                                          </p:spTgt>
                                        </p:tgtEl>
                                      </p:cBhvr>
                                    </p:animEffect>
                                    <p:anim calcmode="lin" valueType="num">
                                      <p:cBhvr>
                                        <p:cTn id="13" dur="1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
                                        <p:tgtEl>
                                          <p:spTgt spid="3">
                                            <p:txEl>
                                              <p:pRg st="1" end="1"/>
                                            </p:txEl>
                                          </p:spTgt>
                                        </p:tgtEl>
                                      </p:cBhvr>
                                    </p:animEffect>
                                    <p:anim calcmode="lin" valueType="num">
                                      <p:cBhvr>
                                        <p:cTn id="19" dur="1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
                                        <p:tgtEl>
                                          <p:spTgt spid="3">
                                            <p:txEl>
                                              <p:pRg st="2" end="2"/>
                                            </p:txEl>
                                          </p:spTgt>
                                        </p:tgtEl>
                                      </p:cBhvr>
                                    </p:animEffect>
                                    <p:anim calcmode="lin" valueType="num">
                                      <p:cBhvr>
                                        <p:cTn id="25" dur="1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Please . . .</a:t>
            </a:r>
            <a:endParaRPr lang="id-ID" dirty="0"/>
          </a:p>
        </p:txBody>
      </p:sp>
      <p:sp>
        <p:nvSpPr>
          <p:cNvPr id="3" name="Content Placeholder 2"/>
          <p:cNvSpPr>
            <a:spLocks noGrp="1"/>
          </p:cNvSpPr>
          <p:nvPr>
            <p:ph idx="1"/>
          </p:nvPr>
        </p:nvSpPr>
        <p:spPr/>
        <p:txBody>
          <a:bodyPr/>
          <a:lstStyle/>
          <a:p>
            <a:r>
              <a:rPr lang="id-ID" dirty="0" smtClean="0"/>
              <a:t>Web Service Application</a:t>
            </a:r>
          </a:p>
          <a:p>
            <a:endParaRPr lang="id-ID" dirty="0"/>
          </a:p>
          <a:p>
            <a:endParaRPr lang="id-ID" dirty="0" smtClean="0"/>
          </a:p>
          <a:p>
            <a:endParaRPr lang="id-ID" dirty="0"/>
          </a:p>
          <a:p>
            <a:r>
              <a:rPr lang="id-ID" dirty="0" smtClean="0"/>
              <a:t>Desktop Service</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464" y="2160589"/>
            <a:ext cx="3734321" cy="1619476"/>
          </a:xfrm>
          <a:prstGeom prst="rect">
            <a:avLst/>
          </a:prstGeom>
        </p:spPr>
      </p:pic>
      <p:pic>
        <p:nvPicPr>
          <p:cNvPr id="1026" name="Picture 2" descr="http://i.atomproject.net/images/asp_net_webform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569" y="4350917"/>
            <a:ext cx="3482744" cy="1619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ozcankaya.net/wp-content/uploads/2014/08/post-51438-109951360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5462" y="4350917"/>
            <a:ext cx="2166326" cy="162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04050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100" fill="hold"/>
                                        <p:tgtEl>
                                          <p:spTgt spid="2"/>
                                        </p:tgtEl>
                                        <p:attrNameLst>
                                          <p:attrName>ppt_x</p:attrName>
                                        </p:attrNameLst>
                                      </p:cBhvr>
                                      <p:tavLst>
                                        <p:tav tm="0">
                                          <p:val>
                                            <p:strVal val="#ppt_x"/>
                                          </p:val>
                                        </p:tav>
                                        <p:tav tm="100000">
                                          <p:val>
                                            <p:strVal val="#ppt_x"/>
                                          </p:val>
                                        </p:tav>
                                      </p:tavLst>
                                    </p:anim>
                                    <p:anim calcmode="lin" valueType="num">
                                      <p:cBhvr>
                                        <p:cTn id="9" dur="1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
                                        <p:tgtEl>
                                          <p:spTgt spid="3">
                                            <p:txEl>
                                              <p:pRg st="0" end="0"/>
                                            </p:txEl>
                                          </p:spTgt>
                                        </p:tgtEl>
                                      </p:cBhvr>
                                    </p:animEffect>
                                    <p:anim calcmode="lin" valueType="num">
                                      <p:cBhvr>
                                        <p:cTn id="14" dur="1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
                                        <p:tgtEl>
                                          <p:spTgt spid="4"/>
                                        </p:tgtEl>
                                      </p:cBhvr>
                                    </p:animEffect>
                                    <p:anim calcmode="lin" valueType="num">
                                      <p:cBhvr>
                                        <p:cTn id="20" dur="100" fill="hold"/>
                                        <p:tgtEl>
                                          <p:spTgt spid="4"/>
                                        </p:tgtEl>
                                        <p:attrNameLst>
                                          <p:attrName>ppt_x</p:attrName>
                                        </p:attrNameLst>
                                      </p:cBhvr>
                                      <p:tavLst>
                                        <p:tav tm="0">
                                          <p:val>
                                            <p:strVal val="#ppt_x"/>
                                          </p:val>
                                        </p:tav>
                                        <p:tav tm="100000">
                                          <p:val>
                                            <p:strVal val="#ppt_x"/>
                                          </p:val>
                                        </p:tav>
                                      </p:tavLst>
                                    </p:anim>
                                    <p:anim calcmode="lin" valueType="num">
                                      <p:cBhvr>
                                        <p:cTn id="21" dur="1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
                            </p:stCondLst>
                            <p:childTnLst>
                              <p:par>
                                <p:cTn id="23" presetID="42"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
                                        <p:tgtEl>
                                          <p:spTgt spid="3">
                                            <p:txEl>
                                              <p:pRg st="4" end="4"/>
                                            </p:txEl>
                                          </p:spTgt>
                                        </p:tgtEl>
                                      </p:cBhvr>
                                    </p:animEffect>
                                    <p:anim calcmode="lin" valueType="num">
                                      <p:cBhvr>
                                        <p:cTn id="26" dur="1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
                                        <p:tgtEl>
                                          <p:spTgt spid="1028"/>
                                        </p:tgtEl>
                                      </p:cBhvr>
                                    </p:animEffect>
                                    <p:anim calcmode="lin" valueType="num">
                                      <p:cBhvr>
                                        <p:cTn id="32" dur="100" fill="hold"/>
                                        <p:tgtEl>
                                          <p:spTgt spid="1028"/>
                                        </p:tgtEl>
                                        <p:attrNameLst>
                                          <p:attrName>ppt_x</p:attrName>
                                        </p:attrNameLst>
                                      </p:cBhvr>
                                      <p:tavLst>
                                        <p:tav tm="0">
                                          <p:val>
                                            <p:strVal val="#ppt_x"/>
                                          </p:val>
                                        </p:tav>
                                        <p:tav tm="100000">
                                          <p:val>
                                            <p:strVal val="#ppt_x"/>
                                          </p:val>
                                        </p:tav>
                                      </p:tavLst>
                                    </p:anim>
                                    <p:anim calcmode="lin" valueType="num">
                                      <p:cBhvr>
                                        <p:cTn id="33" dur="1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
                            </p:stCondLst>
                            <p:childTnLst>
                              <p:par>
                                <p:cTn id="35" presetID="42" presetClass="entr" presetSubtype="0" fill="hold" nodeType="after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100"/>
                                        <p:tgtEl>
                                          <p:spTgt spid="1026"/>
                                        </p:tgtEl>
                                      </p:cBhvr>
                                    </p:animEffect>
                                    <p:anim calcmode="lin" valueType="num">
                                      <p:cBhvr>
                                        <p:cTn id="38" dur="100" fill="hold"/>
                                        <p:tgtEl>
                                          <p:spTgt spid="1026"/>
                                        </p:tgtEl>
                                        <p:attrNameLst>
                                          <p:attrName>ppt_x</p:attrName>
                                        </p:attrNameLst>
                                      </p:cBhvr>
                                      <p:tavLst>
                                        <p:tav tm="0">
                                          <p:val>
                                            <p:strVal val="#ppt_x"/>
                                          </p:val>
                                        </p:tav>
                                        <p:tav tm="100000">
                                          <p:val>
                                            <p:strVal val="#ppt_x"/>
                                          </p:val>
                                        </p:tav>
                                      </p:tavLst>
                                    </p:anim>
                                    <p:anim calcmode="lin" valueType="num">
                                      <p:cBhvr>
                                        <p:cTn id="39" dur="1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Sumber</a:t>
            </a:r>
            <a:endParaRPr lang="id-ID" dirty="0"/>
          </a:p>
        </p:txBody>
      </p:sp>
      <p:sp>
        <p:nvSpPr>
          <p:cNvPr id="3" name="Content Placeholder 2"/>
          <p:cNvSpPr>
            <a:spLocks noGrp="1"/>
          </p:cNvSpPr>
          <p:nvPr>
            <p:ph idx="1"/>
          </p:nvPr>
        </p:nvSpPr>
        <p:spPr/>
        <p:txBody>
          <a:bodyPr/>
          <a:lstStyle/>
          <a:p>
            <a:r>
              <a:rPr lang="id-ID" dirty="0" smtClean="0"/>
              <a:t>Google image</a:t>
            </a:r>
          </a:p>
          <a:p>
            <a:r>
              <a:rPr lang="id-ID" dirty="0">
                <a:hlinkClick r:id="rId3"/>
              </a:rPr>
              <a:t>http://</a:t>
            </a:r>
            <a:r>
              <a:rPr lang="id-ID" dirty="0" smtClean="0">
                <a:hlinkClick r:id="rId3"/>
              </a:rPr>
              <a:t>www.drdobbs.com/architecture-and-design/event-based-architectures/208801141</a:t>
            </a:r>
            <a:endParaRPr lang="id-ID" dirty="0" smtClean="0"/>
          </a:p>
          <a:p>
            <a:r>
              <a:rPr lang="id-ID" dirty="0" smtClean="0"/>
              <a:t>SWEBOK v3</a:t>
            </a:r>
            <a:endParaRPr lang="id-ID" dirty="0"/>
          </a:p>
        </p:txBody>
      </p:sp>
    </p:spTree>
    <p:extLst>
      <p:ext uri="{BB962C8B-B14F-4D97-AF65-F5344CB8AC3E}">
        <p14:creationId xmlns:p14="http://schemas.microsoft.com/office/powerpoint/2010/main" val="3727709782"/>
      </p:ext>
    </p:extLst>
  </p:cSld>
  <p:clrMapOvr>
    <a:masterClrMapping/>
  </p:clrMapOvr>
  <p:transition spd="slow">
    <p:push dir="r"/>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themeOverride>
</file>

<file path=ppt/theme/themeOverride2.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4.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ppt/theme/themeOverride5.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6.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Facet</Template>
  <TotalTime>108</TotalTime>
  <Words>254</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 Black</vt:lpstr>
      <vt:lpstr>Trebuchet MS</vt:lpstr>
      <vt:lpstr>Wingdings 3</vt:lpstr>
      <vt:lpstr>Facet</vt:lpstr>
      <vt:lpstr>Arsitektur Event-Based</vt:lpstr>
      <vt:lpstr>Event Based Architecture, What’s That?</vt:lpstr>
      <vt:lpstr>Wait, that was Event-Driven. Are ED and EB the same?</vt:lpstr>
      <vt:lpstr>Tell me more. . . .</vt:lpstr>
      <vt:lpstr>Example Please . . .</vt:lpstr>
      <vt:lpstr>Sumber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Arsitektur Event-Based</dc:title>
  <dc:creator>Vessa Rizky Oktavia</dc:creator>
  <cp:lastModifiedBy>Ghozie Manggala</cp:lastModifiedBy>
  <cp:revision>85</cp:revision>
  <dcterms:created xsi:type="dcterms:W3CDTF">2014-10-08T11:09:00Z</dcterms:created>
  <dcterms:modified xsi:type="dcterms:W3CDTF">2014-10-08T16:35:39Z</dcterms:modified>
</cp:coreProperties>
</file>