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Montserrat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A4A3A4"/>
          </p15:clr>
        </p15:guide>
        <p15:guide id="2" pos="305">
          <p15:clr>
            <a:srgbClr val="A4A3A4"/>
          </p15:clr>
        </p15:guide>
        <p15:guide id="3" pos="5455">
          <p15:clr>
            <a:srgbClr val="9AA0A6"/>
          </p15:clr>
        </p15:guide>
        <p15:guide id="4" pos="2880">
          <p15:clr>
            <a:srgbClr val="9AA0A6"/>
          </p15:clr>
        </p15:guide>
        <p15:guide id="5" pos="2976">
          <p15:clr>
            <a:srgbClr val="9AA0A6"/>
          </p15:clr>
        </p15:guide>
        <p15:guide id="6" pos="3070">
          <p15:clr>
            <a:srgbClr val="9AA0A6"/>
          </p15:clr>
        </p15:guide>
        <p15:guide id="7" orient="horz" pos="3024">
          <p15:clr>
            <a:srgbClr val="9AA0A6"/>
          </p15:clr>
        </p15:guide>
      </p15:sldGuideLst>
    </p:ext>
    <p:ext uri="http://customooxmlschemas.google.com/">
      <go:slidesCustomData xmlns:go="http://customooxmlschemas.google.com/" r:id="rId32" roundtripDataSignature="AMtx7mhyLRlfUfOoRPURyA4biXV+Z9NT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305"/>
        <p:guide pos="5455"/>
        <p:guide pos="2880"/>
        <p:guide pos="2976"/>
        <p:guide pos="3070"/>
        <p:guide pos="302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ExtraBold-boldItalic.fntdata"/><Relationship Id="rId30" Type="http://schemas.openxmlformats.org/officeDocument/2006/relationships/font" Target="fonts/MontserratExtraBold-bold.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t>Recommendation FB Ads</a:t>
            </a:r>
            <a:endParaRPr sz="1200"/>
          </a:p>
          <a:p>
            <a:pPr indent="0" lvl="0" marL="0" rtl="0" algn="l">
              <a:lnSpc>
                <a:spcPct val="100000"/>
              </a:lnSpc>
              <a:spcBef>
                <a:spcPts val="0"/>
              </a:spcBef>
              <a:spcAft>
                <a:spcPts val="0"/>
              </a:spcAft>
              <a:buSzPts val="1100"/>
              <a:buNone/>
            </a:pPr>
            <a:r>
              <a:rPr lang="en" sz="1200"/>
              <a:t>3. Creative video pada awalnya memiliki capaian yang bagus, namun demikian saat dilakukan optimasi hasilnya tidak sama dengan plan. </a:t>
            </a:r>
            <a:endParaRPr sz="1200"/>
          </a:p>
          <a:p>
            <a:pPr indent="0" lvl="0" marL="0" rtl="0" algn="l">
              <a:lnSpc>
                <a:spcPct val="100000"/>
              </a:lnSpc>
              <a:spcBef>
                <a:spcPts val="0"/>
              </a:spcBef>
              <a:spcAft>
                <a:spcPts val="0"/>
              </a:spcAft>
              <a:buSzPts val="1100"/>
              <a:buNone/>
            </a:pPr>
            <a:r>
              <a:rPr lang="en" sz="1200"/>
              <a:t>Hal ini dimungkinkan karena adanya perubahan komposisi kategori profil audiens yang diubah dari phase 1 ke phase 2. </a:t>
            </a:r>
            <a:r>
              <a:rPr lang="en" sz="1200">
                <a:solidFill>
                  <a:schemeClr val="dk1"/>
                </a:solidFill>
              </a:rPr>
              <a:t>Creative video tidak selalu menjadi pilihan ads yang berhasil, hal ini dipengaruhi oleh banyak hal seperti komposisi kategori audiens, headline, dan durasi video.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CTR per Week:</a:t>
            </a:r>
            <a:endParaRPr/>
          </a:p>
          <a:p>
            <a:pPr indent="-298450" lvl="0" marL="457200" rtl="0" algn="l">
              <a:lnSpc>
                <a:spcPct val="100000"/>
              </a:lnSpc>
              <a:spcBef>
                <a:spcPts val="0"/>
              </a:spcBef>
              <a:spcAft>
                <a:spcPts val="0"/>
              </a:spcAft>
              <a:buSzPts val="1100"/>
              <a:buChar char="-"/>
            </a:pPr>
            <a:r>
              <a:rPr lang="en" sz="1200">
                <a:solidFill>
                  <a:schemeClr val="dk1"/>
                </a:solidFill>
                <a:latin typeface="Roboto"/>
                <a:ea typeface="Roboto"/>
                <a:cs typeface="Roboto"/>
                <a:sym typeface="Roboto"/>
              </a:rPr>
              <a:t>Creative yang di running adalah 1B dan 1C untuk education interest serta 2A dan 2C untuk career development interest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CPC per Week:</a:t>
            </a:r>
            <a:endParaRPr/>
          </a:p>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Optimasi yang dilakukan meliputi: perubahan headline pada creative 1C dan penghentian creative 2C di week ketiga karena dianggap tidak optimal.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 name="Google Shape;6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1" name="Google Shape;7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3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1" name="Google Shape;8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7" name="Google Shape;8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0" name="Google Shape;9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4" name="Google Shape;9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hyperlink" Target="https://docs.google.com/spreadsheets/d/1tgyP2zANYVz2WSDuDvtjazb7-qm0T0eGUbhURb4hVOI/edit#gid=248643728" TargetMode="External"/><Relationship Id="rId6" Type="http://schemas.openxmlformats.org/officeDocument/2006/relationships/hyperlink" Target="https://datastudio.google.com/reporting/254571e4-0f9e-4fe6-8712-cf56880ce68f/page/7433C/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100" name="Google Shape;100;p1"/>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101" name="Google Shape;101;p1"/>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102" name="Google Shape;102;p1"/>
          <p:cNvSpPr txBox="1"/>
          <p:nvPr/>
        </p:nvSpPr>
        <p:spPr>
          <a:xfrm>
            <a:off x="1515900" y="2067150"/>
            <a:ext cx="6417000" cy="10092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400"/>
              <a:buFont typeface="Arial"/>
              <a:buNone/>
            </a:pPr>
            <a:r>
              <a:rPr b="1" i="0" lang="en" sz="3100" u="none" cap="none" strike="noStrike">
                <a:solidFill>
                  <a:srgbClr val="FFFFFF"/>
                </a:solidFill>
                <a:latin typeface="Montserrat"/>
                <a:ea typeface="Montserrat"/>
                <a:cs typeface="Montserrat"/>
                <a:sym typeface="Montserrat"/>
              </a:rPr>
              <a:t>Digital Marketing </a:t>
            </a:r>
            <a:r>
              <a:rPr b="1" lang="en" sz="3100">
                <a:solidFill>
                  <a:srgbClr val="FFFFFF"/>
                </a:solidFill>
                <a:latin typeface="Montserrat"/>
                <a:ea typeface="Montserrat"/>
                <a:cs typeface="Montserrat"/>
                <a:sym typeface="Montserrat"/>
              </a:rPr>
              <a:t>Project</a:t>
            </a:r>
            <a:endParaRPr b="1" i="0" sz="3100" u="none" cap="none" strike="noStrike">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t/>
            </a:r>
            <a:endParaRPr b="1" i="0" sz="21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pic>
        <p:nvPicPr>
          <p:cNvPr id="214" name="Google Shape;214;p1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15" name="Google Shape;215;p10"/>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16" name="Google Shape;216;p1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17" name="Google Shape;217;p10"/>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Recommendation FB ADS</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218" name="Google Shape;218;p10"/>
          <p:cNvSpPr txBox="1"/>
          <p:nvPr/>
        </p:nvSpPr>
        <p:spPr>
          <a:xfrm>
            <a:off x="6141000" y="2901625"/>
            <a:ext cx="1728600" cy="1114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rgbClr val="000000"/>
              </a:solidFill>
              <a:latin typeface="Montserrat"/>
              <a:ea typeface="Montserrat"/>
              <a:cs typeface="Montserrat"/>
              <a:sym typeface="Montserrat"/>
            </a:endParaRPr>
          </a:p>
        </p:txBody>
      </p:sp>
      <p:sp>
        <p:nvSpPr>
          <p:cNvPr id="219" name="Google Shape;219;p10"/>
          <p:cNvSpPr txBox="1"/>
          <p:nvPr/>
        </p:nvSpPr>
        <p:spPr>
          <a:xfrm>
            <a:off x="472650" y="1371150"/>
            <a:ext cx="8198700" cy="3140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chemeClr val="dk1"/>
                </a:solidFill>
                <a:latin typeface="Arial"/>
                <a:ea typeface="Arial"/>
                <a:cs typeface="Arial"/>
                <a:sym typeface="Arial"/>
              </a:rPr>
              <a:t>Melihat distribusi budget dengan hasil yang diperoleh, maka budget pada FB Ads dianggap cukup atau tidak mengalami overspending. Hal ini terlihat dari </a:t>
            </a:r>
            <a:r>
              <a:rPr b="1" i="0" lang="en" sz="1600" u="none" cap="none" strike="noStrike">
                <a:solidFill>
                  <a:schemeClr val="dk1"/>
                </a:solidFill>
                <a:latin typeface="Arial"/>
                <a:ea typeface="Arial"/>
                <a:cs typeface="Arial"/>
                <a:sym typeface="Arial"/>
              </a:rPr>
              <a:t>rata-rata CPC yang melampaui angka benchmark.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Arial"/>
                <a:ea typeface="Arial"/>
                <a:cs typeface="Arial"/>
                <a:sym typeface="Arial"/>
              </a:rPr>
              <a:t>Budget untuk Education Interest dibuat lebih besar dibanding career development karena </a:t>
            </a:r>
            <a:r>
              <a:rPr b="1" i="0" lang="en" sz="1600" u="none" cap="none" strike="noStrike">
                <a:solidFill>
                  <a:srgbClr val="000000"/>
                </a:solidFill>
                <a:latin typeface="Arial"/>
                <a:ea typeface="Arial"/>
                <a:cs typeface="Arial"/>
                <a:sym typeface="Arial"/>
              </a:rPr>
              <a:t>CTR tertinggi mencapai 1,21%</a:t>
            </a:r>
            <a:endParaRPr b="1"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Arial"/>
                <a:ea typeface="Arial"/>
                <a:cs typeface="Arial"/>
                <a:sym typeface="Arial"/>
              </a:rPr>
              <a:t>Melakukan perubahan creative video menjadi banner yang lebih menarik. Karena creative </a:t>
            </a:r>
            <a:r>
              <a:rPr b="1" i="0" lang="en" sz="1600" u="none" cap="none" strike="noStrike">
                <a:solidFill>
                  <a:srgbClr val="000000"/>
                </a:solidFill>
                <a:latin typeface="Arial"/>
                <a:ea typeface="Arial"/>
                <a:cs typeface="Arial"/>
                <a:sym typeface="Arial"/>
              </a:rPr>
              <a:t>video clicks hanya 357 di kedua audience</a:t>
            </a:r>
            <a:endParaRPr b="1"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en" sz="1600" u="none" cap="none" strike="noStrike">
                <a:solidFill>
                  <a:schemeClr val="dk1"/>
                </a:solidFill>
                <a:latin typeface="Arial"/>
                <a:ea typeface="Arial"/>
                <a:cs typeface="Arial"/>
                <a:sym typeface="Arial"/>
              </a:rPr>
              <a:t>Rekomendasi creative untuk education interest adalah </a:t>
            </a:r>
            <a:r>
              <a:rPr b="1" i="0" lang="en" sz="1600" u="none" cap="none" strike="noStrike">
                <a:solidFill>
                  <a:schemeClr val="dk1"/>
                </a:solidFill>
                <a:latin typeface="Arial"/>
                <a:ea typeface="Arial"/>
                <a:cs typeface="Arial"/>
                <a:sym typeface="Arial"/>
              </a:rPr>
              <a:t>1B dengan CTR 1,22%</a:t>
            </a:r>
            <a:r>
              <a:rPr b="0" i="0" lang="en" sz="1600" u="none" cap="none" strike="noStrike">
                <a:solidFill>
                  <a:schemeClr val="dk1"/>
                </a:solidFill>
                <a:latin typeface="Arial"/>
                <a:ea typeface="Arial"/>
                <a:cs typeface="Arial"/>
                <a:sym typeface="Arial"/>
              </a:rPr>
              <a:t> dan career development adalah</a:t>
            </a:r>
            <a:r>
              <a:rPr b="1" i="0" lang="en" sz="1600" u="none" cap="none" strike="noStrike">
                <a:solidFill>
                  <a:schemeClr val="dk1"/>
                </a:solidFill>
                <a:latin typeface="Arial"/>
                <a:ea typeface="Arial"/>
                <a:cs typeface="Arial"/>
                <a:sym typeface="Arial"/>
              </a:rPr>
              <a:t> 2A dengan CTR 1,08% </a:t>
            </a:r>
            <a:endParaRPr b="1"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en" sz="1600" u="none" cap="none" strike="noStrike">
                <a:solidFill>
                  <a:schemeClr val="dk1"/>
                </a:solidFill>
                <a:latin typeface="Arial"/>
                <a:ea typeface="Arial"/>
                <a:cs typeface="Arial"/>
                <a:sym typeface="Arial"/>
              </a:rPr>
              <a:t>Rekomendasi placement FB ADS adalah feed karena top placement tertinggi selama 4 weeks yang </a:t>
            </a:r>
            <a:r>
              <a:rPr b="1" i="0" lang="en" sz="1600" u="none" cap="none" strike="noStrike">
                <a:solidFill>
                  <a:schemeClr val="dk1"/>
                </a:solidFill>
                <a:latin typeface="Arial"/>
                <a:ea typeface="Arial"/>
                <a:cs typeface="Arial"/>
                <a:sym typeface="Arial"/>
              </a:rPr>
              <a:t>feed mencapai 62k</a:t>
            </a:r>
            <a:r>
              <a:rPr b="0" i="0" lang="en" sz="1600" u="none" cap="none" strike="noStrike">
                <a:solidFill>
                  <a:schemeClr val="dk1"/>
                </a:solidFill>
                <a:latin typeface="Arial"/>
                <a:ea typeface="Arial"/>
                <a:cs typeface="Arial"/>
                <a:sym typeface="Arial"/>
              </a:rPr>
              <a:t> untuk education interest dan 32</a:t>
            </a:r>
            <a:r>
              <a:rPr b="1" i="0" lang="en" sz="1600" u="none" cap="none" strike="noStrike">
                <a:solidFill>
                  <a:schemeClr val="dk1"/>
                </a:solidFill>
                <a:latin typeface="Arial"/>
                <a:ea typeface="Arial"/>
                <a:cs typeface="Arial"/>
                <a:sym typeface="Arial"/>
              </a:rPr>
              <a:t>k untuk career dev interest. </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25" name="Google Shape;225;p11"/>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26" name="Google Shape;226;p1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27" name="Google Shape;227;p11"/>
          <p:cNvSpPr txBox="1"/>
          <p:nvPr/>
        </p:nvSpPr>
        <p:spPr>
          <a:xfrm>
            <a:off x="454375" y="2206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chemeClr val="dk1"/>
              </a:buClr>
              <a:buSzPts val="1400"/>
              <a:buFont typeface="Arial"/>
              <a:buNone/>
            </a:pPr>
            <a:r>
              <a:rPr b="0" i="0" lang="en" sz="1200" u="none" cap="none" strike="noStrike">
                <a:solidFill>
                  <a:srgbClr val="761A79"/>
                </a:solidFill>
                <a:latin typeface="Montserrat ExtraBold"/>
                <a:ea typeface="Montserrat ExtraBold"/>
                <a:cs typeface="Montserrat ExtraBold"/>
                <a:sym typeface="Montserrat ExtraBold"/>
              </a:rPr>
              <a:t>Blockers Campaign FB Ads</a:t>
            </a:r>
            <a:endParaRPr b="0" i="0" sz="1200" u="none" cap="none" strike="noStrike">
              <a:solidFill>
                <a:srgbClr val="761A79"/>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228" name="Google Shape;228;p11"/>
          <p:cNvSpPr/>
          <p:nvPr/>
        </p:nvSpPr>
        <p:spPr>
          <a:xfrm>
            <a:off x="3297500" y="1165742"/>
            <a:ext cx="2540100" cy="2540100"/>
          </a:xfrm>
          <a:prstGeom prst="donut">
            <a:avLst>
              <a:gd fmla="val 16067" name="adj"/>
            </a:avLst>
          </a:prstGeom>
          <a:solidFill>
            <a:srgbClr val="000000">
              <a:alpha val="1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11"/>
          <p:cNvGrpSpPr/>
          <p:nvPr/>
        </p:nvGrpSpPr>
        <p:grpSpPr>
          <a:xfrm>
            <a:off x="5214050" y="686900"/>
            <a:ext cx="3391525" cy="845172"/>
            <a:chOff x="5214050" y="686900"/>
            <a:chExt cx="3391525" cy="845172"/>
          </a:xfrm>
        </p:grpSpPr>
        <p:cxnSp>
          <p:nvCxnSpPr>
            <p:cNvPr id="230" name="Google Shape;230;p11"/>
            <p:cNvCxnSpPr/>
            <p:nvPr/>
          </p:nvCxnSpPr>
          <p:spPr>
            <a:xfrm flipH="1">
              <a:off x="5214050" y="1153772"/>
              <a:ext cx="273000" cy="378300"/>
            </a:xfrm>
            <a:prstGeom prst="straightConnector1">
              <a:avLst/>
            </a:prstGeom>
            <a:noFill/>
            <a:ln cap="flat" cmpd="sng" w="19050">
              <a:solidFill>
                <a:srgbClr val="085631"/>
              </a:solidFill>
              <a:prstDash val="solid"/>
              <a:round/>
              <a:headEnd len="med" w="med" type="oval"/>
              <a:tailEnd len="sm" w="sm" type="none"/>
            </a:ln>
          </p:spPr>
        </p:cxnSp>
        <p:sp>
          <p:nvSpPr>
            <p:cNvPr id="231" name="Google Shape;231;p11"/>
            <p:cNvSpPr txBox="1"/>
            <p:nvPr/>
          </p:nvSpPr>
          <p:spPr>
            <a:xfrm>
              <a:off x="5742975" y="686900"/>
              <a:ext cx="2862600" cy="66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900"/>
                </a:spcAft>
                <a:buClr>
                  <a:schemeClr val="dk1"/>
                </a:buClr>
                <a:buSzPts val="1100"/>
                <a:buFont typeface="Arial"/>
                <a:buNone/>
              </a:pPr>
              <a:r>
                <a:rPr b="0" i="0" lang="en" sz="1100" u="none" cap="none" strike="noStrike">
                  <a:solidFill>
                    <a:schemeClr val="dk1"/>
                  </a:solidFill>
                  <a:latin typeface="Arial"/>
                  <a:ea typeface="Arial"/>
                  <a:cs typeface="Arial"/>
                  <a:sym typeface="Arial"/>
                </a:rPr>
                <a:t>Ad Set yang memasuki </a:t>
              </a:r>
              <a:r>
                <a:rPr b="1" i="0" lang="en" sz="1100" u="none" cap="none" strike="noStrike">
                  <a:solidFill>
                    <a:schemeClr val="dk1"/>
                  </a:solidFill>
                  <a:latin typeface="Arial"/>
                  <a:ea typeface="Arial"/>
                  <a:cs typeface="Arial"/>
                  <a:sym typeface="Arial"/>
                </a:rPr>
                <a:t>masa learning</a:t>
              </a:r>
              <a:r>
                <a:rPr b="0" i="0" lang="en" sz="1100" u="none" cap="none" strike="noStrike">
                  <a:solidFill>
                    <a:schemeClr val="dk1"/>
                  </a:solidFill>
                  <a:latin typeface="Arial"/>
                  <a:ea typeface="Arial"/>
                  <a:cs typeface="Arial"/>
                  <a:sym typeface="Arial"/>
                </a:rPr>
                <a:t> sampai dengan periode campaign phase 1 berakhir</a:t>
              </a:r>
              <a:endParaRPr b="1" i="0" sz="800" u="none" cap="none" strike="noStrike">
                <a:solidFill>
                  <a:srgbClr val="000000"/>
                </a:solidFill>
                <a:latin typeface="Roboto"/>
                <a:ea typeface="Roboto"/>
                <a:cs typeface="Roboto"/>
                <a:sym typeface="Roboto"/>
              </a:endParaRPr>
            </a:p>
          </p:txBody>
        </p:sp>
      </p:grpSp>
      <p:grpSp>
        <p:nvGrpSpPr>
          <p:cNvPr id="232" name="Google Shape;232;p11"/>
          <p:cNvGrpSpPr/>
          <p:nvPr/>
        </p:nvGrpSpPr>
        <p:grpSpPr>
          <a:xfrm>
            <a:off x="686500" y="686901"/>
            <a:ext cx="3221539" cy="1034100"/>
            <a:chOff x="1334847" y="686904"/>
            <a:chExt cx="2573114" cy="1034100"/>
          </a:xfrm>
        </p:grpSpPr>
        <p:cxnSp>
          <p:nvCxnSpPr>
            <p:cNvPr id="233" name="Google Shape;233;p11"/>
            <p:cNvCxnSpPr/>
            <p:nvPr/>
          </p:nvCxnSpPr>
          <p:spPr>
            <a:xfrm>
              <a:off x="3634961" y="1153772"/>
              <a:ext cx="273000" cy="378300"/>
            </a:xfrm>
            <a:prstGeom prst="straightConnector1">
              <a:avLst/>
            </a:prstGeom>
            <a:noFill/>
            <a:ln cap="flat" cmpd="sng" w="19050">
              <a:solidFill>
                <a:srgbClr val="65F0AD"/>
              </a:solidFill>
              <a:prstDash val="solid"/>
              <a:round/>
              <a:headEnd len="med" w="med" type="oval"/>
              <a:tailEnd len="sm" w="sm" type="none"/>
            </a:ln>
          </p:spPr>
        </p:cxnSp>
        <p:sp>
          <p:nvSpPr>
            <p:cNvPr id="234" name="Google Shape;234;p11"/>
            <p:cNvSpPr txBox="1"/>
            <p:nvPr/>
          </p:nvSpPr>
          <p:spPr>
            <a:xfrm>
              <a:off x="1334847" y="686904"/>
              <a:ext cx="2085300" cy="103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900"/>
                </a:spcAft>
                <a:buClr>
                  <a:schemeClr val="dk1"/>
                </a:buClr>
                <a:buSzPts val="1100"/>
                <a:buFont typeface="Arial"/>
                <a:buNone/>
              </a:pPr>
              <a:r>
                <a:rPr b="0" i="0" lang="en" sz="1100" u="none" cap="none" strike="noStrike">
                  <a:solidFill>
                    <a:schemeClr val="dk1"/>
                  </a:solidFill>
                  <a:latin typeface="Arial"/>
                  <a:ea typeface="Arial"/>
                  <a:cs typeface="Arial"/>
                  <a:sym typeface="Arial"/>
                </a:rPr>
                <a:t>Targeting detail audiens di phase dianggap berlebihan: dari </a:t>
              </a:r>
              <a:r>
                <a:rPr b="1" i="0" lang="en" sz="1100" u="none" cap="none" strike="noStrike">
                  <a:solidFill>
                    <a:schemeClr val="dk1"/>
                  </a:solidFill>
                  <a:latin typeface="Arial"/>
                  <a:ea typeface="Arial"/>
                  <a:cs typeface="Arial"/>
                  <a:sym typeface="Arial"/>
                </a:rPr>
                <a:t>4 details </a:t>
              </a:r>
              <a:r>
                <a:rPr b="0" i="0" lang="en" sz="1100" u="none" cap="none" strike="noStrike">
                  <a:solidFill>
                    <a:schemeClr val="dk1"/>
                  </a:solidFill>
                  <a:latin typeface="Arial"/>
                  <a:ea typeface="Arial"/>
                  <a:cs typeface="Arial"/>
                  <a:sym typeface="Arial"/>
                </a:rPr>
                <a:t>di phase 1 menjadi </a:t>
              </a:r>
              <a:r>
                <a:rPr b="1" i="0" lang="en" sz="1100" u="none" cap="none" strike="noStrike">
                  <a:solidFill>
                    <a:schemeClr val="dk1"/>
                  </a:solidFill>
                  <a:latin typeface="Arial"/>
                  <a:ea typeface="Arial"/>
                  <a:cs typeface="Arial"/>
                  <a:sym typeface="Arial"/>
                </a:rPr>
                <a:t>3 details </a:t>
              </a:r>
              <a:r>
                <a:rPr b="0" i="0" lang="en" sz="1100" u="none" cap="none" strike="noStrike">
                  <a:solidFill>
                    <a:schemeClr val="dk1"/>
                  </a:solidFill>
                  <a:latin typeface="Arial"/>
                  <a:ea typeface="Arial"/>
                  <a:cs typeface="Arial"/>
                  <a:sym typeface="Arial"/>
                </a:rPr>
                <a:t>di phase 2</a:t>
              </a:r>
              <a:endParaRPr b="1" i="0" sz="800" u="none" cap="none" strike="noStrike">
                <a:solidFill>
                  <a:srgbClr val="000000"/>
                </a:solidFill>
                <a:latin typeface="Roboto"/>
                <a:ea typeface="Roboto"/>
                <a:cs typeface="Roboto"/>
                <a:sym typeface="Roboto"/>
              </a:endParaRPr>
            </a:p>
          </p:txBody>
        </p:sp>
      </p:grpSp>
      <p:grpSp>
        <p:nvGrpSpPr>
          <p:cNvPr id="235" name="Google Shape;235;p11"/>
          <p:cNvGrpSpPr/>
          <p:nvPr/>
        </p:nvGrpSpPr>
        <p:grpSpPr>
          <a:xfrm>
            <a:off x="5625475" y="2490500"/>
            <a:ext cx="3408075" cy="1137900"/>
            <a:chOff x="5625475" y="2490500"/>
            <a:chExt cx="3408075" cy="1137900"/>
          </a:xfrm>
        </p:grpSpPr>
        <p:cxnSp>
          <p:nvCxnSpPr>
            <p:cNvPr id="236" name="Google Shape;236;p11"/>
            <p:cNvCxnSpPr/>
            <p:nvPr/>
          </p:nvCxnSpPr>
          <p:spPr>
            <a:xfrm rot="10800000">
              <a:off x="5625475" y="2771675"/>
              <a:ext cx="442200" cy="153300"/>
            </a:xfrm>
            <a:prstGeom prst="straightConnector1">
              <a:avLst/>
            </a:prstGeom>
            <a:noFill/>
            <a:ln cap="flat" cmpd="sng" w="19050">
              <a:solidFill>
                <a:srgbClr val="0E9453"/>
              </a:solidFill>
              <a:prstDash val="solid"/>
              <a:round/>
              <a:headEnd len="med" w="med" type="oval"/>
              <a:tailEnd len="sm" w="sm" type="none"/>
            </a:ln>
          </p:spPr>
        </p:cxnSp>
        <p:sp>
          <p:nvSpPr>
            <p:cNvPr id="237" name="Google Shape;237;p11"/>
            <p:cNvSpPr txBox="1"/>
            <p:nvPr/>
          </p:nvSpPr>
          <p:spPr>
            <a:xfrm>
              <a:off x="6137050" y="2490500"/>
              <a:ext cx="2896500" cy="113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600"/>
                <a:buFont typeface="Arial"/>
                <a:buNone/>
              </a:pPr>
              <a:r>
                <a:t/>
              </a:r>
              <a:endParaRPr b="0" i="0" sz="600" u="none" cap="none" strike="noStrike">
                <a:solidFill>
                  <a:srgbClr val="000000"/>
                </a:solidFill>
                <a:latin typeface="Roboto"/>
                <a:ea typeface="Roboto"/>
                <a:cs typeface="Roboto"/>
                <a:sym typeface="Roboto"/>
              </a:endParaRPr>
            </a:p>
            <a:p>
              <a:pPr indent="0" lvl="0" marL="0" marR="0" rtl="0" algn="l">
                <a:lnSpc>
                  <a:spcPct val="115000"/>
                </a:lnSpc>
                <a:spcBef>
                  <a:spcPts val="900"/>
                </a:spcBef>
                <a:spcAft>
                  <a:spcPts val="900"/>
                </a:spcAft>
                <a:buClr>
                  <a:schemeClr val="dk1"/>
                </a:buClr>
                <a:buSzPts val="1100"/>
                <a:buFont typeface="Arial"/>
                <a:buNone/>
              </a:pPr>
              <a:r>
                <a:rPr b="0" i="0" lang="en" sz="1100" u="none" cap="none" strike="noStrike">
                  <a:solidFill>
                    <a:schemeClr val="dk1"/>
                  </a:solidFill>
                  <a:latin typeface="Arial"/>
                  <a:ea typeface="Arial"/>
                  <a:cs typeface="Arial"/>
                  <a:sym typeface="Arial"/>
                </a:rPr>
                <a:t>Masalah internal dari Binar Academy terkait payment di Tanggal 5 September sehingga running campaign sempat terjeda.</a:t>
              </a:r>
              <a:endParaRPr b="1" i="0" sz="800" u="none" cap="none" strike="noStrike">
                <a:solidFill>
                  <a:srgbClr val="000000"/>
                </a:solidFill>
                <a:latin typeface="Roboto"/>
                <a:ea typeface="Roboto"/>
                <a:cs typeface="Roboto"/>
                <a:sym typeface="Roboto"/>
              </a:endParaRPr>
            </a:p>
          </p:txBody>
        </p:sp>
      </p:grpSp>
      <p:grpSp>
        <p:nvGrpSpPr>
          <p:cNvPr id="238" name="Google Shape;238;p11"/>
          <p:cNvGrpSpPr/>
          <p:nvPr/>
        </p:nvGrpSpPr>
        <p:grpSpPr>
          <a:xfrm>
            <a:off x="365725" y="2571675"/>
            <a:ext cx="3143950" cy="900300"/>
            <a:chOff x="365725" y="2571675"/>
            <a:chExt cx="3143950" cy="900300"/>
          </a:xfrm>
        </p:grpSpPr>
        <p:cxnSp>
          <p:nvCxnSpPr>
            <p:cNvPr id="239" name="Google Shape;239;p11"/>
            <p:cNvCxnSpPr/>
            <p:nvPr/>
          </p:nvCxnSpPr>
          <p:spPr>
            <a:xfrm flipH="1" rot="10800000">
              <a:off x="3059375" y="2771675"/>
              <a:ext cx="450300" cy="145200"/>
            </a:xfrm>
            <a:prstGeom prst="straightConnector1">
              <a:avLst/>
            </a:prstGeom>
            <a:noFill/>
            <a:ln cap="flat" cmpd="sng" w="19050">
              <a:solidFill>
                <a:srgbClr val="0E9453"/>
              </a:solidFill>
              <a:prstDash val="solid"/>
              <a:round/>
              <a:headEnd len="med" w="med" type="oval"/>
              <a:tailEnd len="sm" w="sm" type="none"/>
            </a:ln>
          </p:spPr>
        </p:cxnSp>
        <p:sp>
          <p:nvSpPr>
            <p:cNvPr id="240" name="Google Shape;240;p11"/>
            <p:cNvSpPr txBox="1"/>
            <p:nvPr/>
          </p:nvSpPr>
          <p:spPr>
            <a:xfrm>
              <a:off x="365725" y="2571675"/>
              <a:ext cx="2683800" cy="9003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Clr>
                  <a:srgbClr val="000000"/>
                </a:buClr>
                <a:buSzPts val="600"/>
                <a:buFont typeface="Arial"/>
                <a:buNone/>
              </a:pPr>
              <a:r>
                <a:t/>
              </a:r>
              <a:endParaRPr b="0" i="0" sz="600" u="none" cap="none" strike="noStrike">
                <a:solidFill>
                  <a:srgbClr val="000000"/>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Kesalahan setup result pada phase 1:</a:t>
              </a:r>
              <a:endParaRPr b="0" i="0" sz="11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campaign yang seharusnya </a:t>
              </a:r>
              <a:r>
                <a:rPr b="1" i="0" lang="en" sz="1100" u="none" cap="none" strike="noStrike">
                  <a:solidFill>
                    <a:srgbClr val="000000"/>
                  </a:solidFill>
                  <a:latin typeface="Arial"/>
                  <a:ea typeface="Arial"/>
                  <a:cs typeface="Arial"/>
                  <a:sym typeface="Arial"/>
                </a:rPr>
                <a:t>link clicks </a:t>
              </a:r>
              <a:r>
                <a:rPr b="0" i="0" lang="en" sz="1100" u="none" cap="none" strike="noStrike">
                  <a:solidFill>
                    <a:srgbClr val="000000"/>
                  </a:solidFill>
                  <a:latin typeface="Arial"/>
                  <a:ea typeface="Arial"/>
                  <a:cs typeface="Arial"/>
                  <a:sym typeface="Arial"/>
                </a:rPr>
                <a:t>menjadi </a:t>
              </a:r>
              <a:r>
                <a:rPr b="1" i="0" lang="en" sz="1100" u="none" cap="none" strike="noStrike">
                  <a:solidFill>
                    <a:srgbClr val="000000"/>
                  </a:solidFill>
                  <a:latin typeface="Arial"/>
                  <a:ea typeface="Arial"/>
                  <a:cs typeface="Arial"/>
                  <a:sym typeface="Arial"/>
                </a:rPr>
                <a:t>landing page views</a:t>
              </a:r>
              <a:endParaRPr b="0" i="0" sz="1100" u="none" cap="none" strike="noStrike">
                <a:solidFill>
                  <a:srgbClr val="000000"/>
                </a:solidFill>
                <a:latin typeface="Arial"/>
                <a:ea typeface="Arial"/>
                <a:cs typeface="Arial"/>
                <a:sym typeface="Arial"/>
              </a:endParaRPr>
            </a:p>
          </p:txBody>
        </p:sp>
      </p:grpSp>
      <p:cxnSp>
        <p:nvCxnSpPr>
          <p:cNvPr id="241" name="Google Shape;241;p11"/>
          <p:cNvCxnSpPr/>
          <p:nvPr/>
        </p:nvCxnSpPr>
        <p:spPr>
          <a:xfrm rot="10800000">
            <a:off x="4563402" y="3541000"/>
            <a:ext cx="0" cy="489600"/>
          </a:xfrm>
          <a:prstGeom prst="straightConnector1">
            <a:avLst/>
          </a:prstGeom>
          <a:noFill/>
          <a:ln cap="flat" cmpd="sng" w="19050">
            <a:solidFill>
              <a:srgbClr val="085631"/>
            </a:solidFill>
            <a:prstDash val="solid"/>
            <a:round/>
            <a:headEnd len="med" w="med" type="oval"/>
            <a:tailEnd len="sm" w="sm" type="none"/>
          </a:ln>
        </p:spPr>
      </p:cxnSp>
      <p:sp>
        <p:nvSpPr>
          <p:cNvPr id="242" name="Google Shape;242;p11"/>
          <p:cNvSpPr/>
          <p:nvPr/>
        </p:nvSpPr>
        <p:spPr>
          <a:xfrm rot="1800047">
            <a:off x="3219843" y="1086434"/>
            <a:ext cx="2690936" cy="2690936"/>
          </a:xfrm>
          <a:prstGeom prst="blockArc">
            <a:avLst>
              <a:gd fmla="val 14414370" name="adj1"/>
              <a:gd fmla="val 18998613" name="adj2"/>
              <a:gd fmla="val 8907"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1"/>
          <p:cNvSpPr/>
          <p:nvPr/>
        </p:nvSpPr>
        <p:spPr>
          <a:xfrm flipH="1" rot="-9000757">
            <a:off x="3225716" y="1084808"/>
            <a:ext cx="2690226" cy="2690226"/>
          </a:xfrm>
          <a:prstGeom prst="blockArc">
            <a:avLst>
              <a:gd fmla="val 20178804" name="adj1"/>
              <a:gd fmla="val 2623923" name="adj2"/>
              <a:gd fmla="val 8858"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1"/>
          <p:cNvSpPr txBox="1"/>
          <p:nvPr/>
        </p:nvSpPr>
        <p:spPr>
          <a:xfrm>
            <a:off x="3845784" y="2056460"/>
            <a:ext cx="1443600" cy="8043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rgbClr val="020202"/>
                </a:solidFill>
                <a:latin typeface="Roboto"/>
                <a:ea typeface="Roboto"/>
                <a:cs typeface="Roboto"/>
                <a:sym typeface="Roboto"/>
              </a:rPr>
              <a:t>Blockers FB Ads</a:t>
            </a:r>
            <a:endParaRPr b="0" i="0" sz="1200" u="none" cap="none" strike="noStrike">
              <a:solidFill>
                <a:srgbClr val="020202"/>
              </a:solidFill>
              <a:latin typeface="Arial"/>
              <a:ea typeface="Arial"/>
              <a:cs typeface="Arial"/>
              <a:sym typeface="Arial"/>
            </a:endParaRPr>
          </a:p>
        </p:txBody>
      </p:sp>
      <p:sp>
        <p:nvSpPr>
          <p:cNvPr id="245" name="Google Shape;245;p11"/>
          <p:cNvSpPr/>
          <p:nvPr/>
        </p:nvSpPr>
        <p:spPr>
          <a:xfrm rot="-3781968">
            <a:off x="5556765" y="1857984"/>
            <a:ext cx="363191" cy="363191"/>
          </a:xfrm>
          <a:prstGeom prst="rtTriangle">
            <a:avLst/>
          </a:prstGeom>
          <a:solidFill>
            <a:srgbClr val="0856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rot="-1800109">
            <a:off x="3215030" y="1082474"/>
            <a:ext cx="2696852" cy="2696852"/>
          </a:xfrm>
          <a:prstGeom prst="blockArc">
            <a:avLst>
              <a:gd fmla="val 14334136" name="adj1"/>
              <a:gd fmla="val 18854681" name="adj2"/>
              <a:gd fmla="val 8846" name="adj3"/>
            </a:avLst>
          </a:prstGeom>
          <a:solidFill>
            <a:srgbClr val="65F0AD"/>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rot="9000757">
            <a:off x="3207432" y="1087633"/>
            <a:ext cx="2690226" cy="2690226"/>
          </a:xfrm>
          <a:prstGeom prst="blockArc">
            <a:avLst>
              <a:gd fmla="val 20184517" name="adj1"/>
              <a:gd fmla="val 3007258" name="adj2"/>
              <a:gd fmla="val 9336" name="adj3"/>
            </a:avLst>
          </a:prstGeom>
          <a:solidFill>
            <a:srgbClr val="0E9453"/>
          </a:solidFill>
          <a:ln cap="flat" cmpd="sng" w="9525">
            <a:solidFill>
              <a:srgbClr val="0E9453"/>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rot="-9000757">
            <a:off x="3207528" y="1089158"/>
            <a:ext cx="2690226" cy="2690226"/>
          </a:xfrm>
          <a:prstGeom prst="blockArc">
            <a:avLst>
              <a:gd fmla="val 15738599" name="adj1"/>
              <a:gd fmla="val 20008131" name="adj2"/>
              <a:gd fmla="val 9063"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1"/>
          <p:cNvSpPr/>
          <p:nvPr/>
        </p:nvSpPr>
        <p:spPr>
          <a:xfrm rot="9240359">
            <a:off x="3213511" y="1857690"/>
            <a:ext cx="363469" cy="363469"/>
          </a:xfrm>
          <a:prstGeom prst="rtTriangle">
            <a:avLst/>
          </a:prstGeom>
          <a:solidFill>
            <a:srgbClr val="0E94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1"/>
          <p:cNvSpPr/>
          <p:nvPr/>
        </p:nvSpPr>
        <p:spPr>
          <a:xfrm rot="476150">
            <a:off x="5119958" y="3239200"/>
            <a:ext cx="362875" cy="362875"/>
          </a:xfrm>
          <a:prstGeom prst="rtTriangle">
            <a:avLst/>
          </a:prstGeom>
          <a:solidFill>
            <a:srgbClr val="0E94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rot="4857950">
            <a:off x="3653723" y="3239151"/>
            <a:ext cx="363003" cy="363003"/>
          </a:xfrm>
          <a:prstGeom prst="rtTriangle">
            <a:avLst/>
          </a:prstGeom>
          <a:solidFill>
            <a:srgbClr val="0856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rot="-8100000">
            <a:off x="4382715" y="1027393"/>
            <a:ext cx="363170" cy="363170"/>
          </a:xfrm>
          <a:prstGeom prst="rtTriangle">
            <a:avLst/>
          </a:prstGeom>
          <a:solidFill>
            <a:srgbClr val="65F0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a:off x="3297500" y="1165742"/>
            <a:ext cx="2540100" cy="2540100"/>
          </a:xfrm>
          <a:prstGeom prst="donut">
            <a:avLst>
              <a:gd fmla="val 16067" name="adj"/>
            </a:avLst>
          </a:prstGeom>
          <a:solidFill>
            <a:srgbClr val="000000">
              <a:alpha val="1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4" name="Google Shape;254;p11"/>
          <p:cNvCxnSpPr/>
          <p:nvPr/>
        </p:nvCxnSpPr>
        <p:spPr>
          <a:xfrm flipH="1">
            <a:off x="5214050" y="1153772"/>
            <a:ext cx="273000" cy="378300"/>
          </a:xfrm>
          <a:prstGeom prst="straightConnector1">
            <a:avLst/>
          </a:prstGeom>
          <a:noFill/>
          <a:ln cap="flat" cmpd="sng" w="19050">
            <a:solidFill>
              <a:srgbClr val="551561"/>
            </a:solidFill>
            <a:prstDash val="solid"/>
            <a:round/>
            <a:headEnd len="med" w="med" type="oval"/>
            <a:tailEnd len="sm" w="sm" type="none"/>
          </a:ln>
        </p:spPr>
      </p:cxnSp>
      <p:cxnSp>
        <p:nvCxnSpPr>
          <p:cNvPr id="255" name="Google Shape;255;p11"/>
          <p:cNvCxnSpPr/>
          <p:nvPr/>
        </p:nvCxnSpPr>
        <p:spPr>
          <a:xfrm>
            <a:off x="3572786" y="1153772"/>
            <a:ext cx="287400" cy="368400"/>
          </a:xfrm>
          <a:prstGeom prst="straightConnector1">
            <a:avLst/>
          </a:prstGeom>
          <a:noFill/>
          <a:ln cap="flat" cmpd="sng" w="19050">
            <a:solidFill>
              <a:srgbClr val="D686E4"/>
            </a:solidFill>
            <a:prstDash val="solid"/>
            <a:round/>
            <a:headEnd len="med" w="med" type="oval"/>
            <a:tailEnd len="sm" w="sm" type="none"/>
          </a:ln>
        </p:spPr>
      </p:cxnSp>
      <p:cxnSp>
        <p:nvCxnSpPr>
          <p:cNvPr id="256" name="Google Shape;256;p11"/>
          <p:cNvCxnSpPr/>
          <p:nvPr/>
        </p:nvCxnSpPr>
        <p:spPr>
          <a:xfrm rot="10800000">
            <a:off x="5625475" y="2771675"/>
            <a:ext cx="442200" cy="153300"/>
          </a:xfrm>
          <a:prstGeom prst="straightConnector1">
            <a:avLst/>
          </a:prstGeom>
          <a:noFill/>
          <a:ln cap="flat" cmpd="sng" w="19050">
            <a:solidFill>
              <a:srgbClr val="9225A5"/>
            </a:solidFill>
            <a:prstDash val="solid"/>
            <a:round/>
            <a:headEnd len="med" w="med" type="oval"/>
            <a:tailEnd len="sm" w="sm" type="none"/>
          </a:ln>
        </p:spPr>
      </p:cxnSp>
      <p:cxnSp>
        <p:nvCxnSpPr>
          <p:cNvPr id="257" name="Google Shape;257;p11"/>
          <p:cNvCxnSpPr/>
          <p:nvPr/>
        </p:nvCxnSpPr>
        <p:spPr>
          <a:xfrm flipH="1" rot="10800000">
            <a:off x="3059375" y="2771675"/>
            <a:ext cx="450300" cy="145200"/>
          </a:xfrm>
          <a:prstGeom prst="straightConnector1">
            <a:avLst/>
          </a:prstGeom>
          <a:noFill/>
          <a:ln cap="flat" cmpd="sng" w="19050">
            <a:solidFill>
              <a:srgbClr val="9225A5"/>
            </a:solidFill>
            <a:prstDash val="solid"/>
            <a:round/>
            <a:headEnd len="med" w="med" type="oval"/>
            <a:tailEnd len="sm" w="sm" type="none"/>
          </a:ln>
        </p:spPr>
      </p:cxnSp>
      <p:cxnSp>
        <p:nvCxnSpPr>
          <p:cNvPr id="258" name="Google Shape;258;p11"/>
          <p:cNvCxnSpPr/>
          <p:nvPr/>
        </p:nvCxnSpPr>
        <p:spPr>
          <a:xfrm rot="10800000">
            <a:off x="4563402" y="3541000"/>
            <a:ext cx="0" cy="489600"/>
          </a:xfrm>
          <a:prstGeom prst="straightConnector1">
            <a:avLst/>
          </a:prstGeom>
          <a:noFill/>
          <a:ln cap="flat" cmpd="sng" w="19050">
            <a:solidFill>
              <a:srgbClr val="551561"/>
            </a:solidFill>
            <a:prstDash val="solid"/>
            <a:round/>
            <a:headEnd len="med" w="med" type="oval"/>
            <a:tailEnd len="sm" w="sm" type="none"/>
          </a:ln>
        </p:spPr>
      </p:cxnSp>
      <p:sp>
        <p:nvSpPr>
          <p:cNvPr id="259" name="Google Shape;259;p11"/>
          <p:cNvSpPr/>
          <p:nvPr/>
        </p:nvSpPr>
        <p:spPr>
          <a:xfrm rot="1800047">
            <a:off x="3219843" y="1086434"/>
            <a:ext cx="2690936" cy="2690936"/>
          </a:xfrm>
          <a:prstGeom prst="blockArc">
            <a:avLst>
              <a:gd fmla="val 14414370" name="adj1"/>
              <a:gd fmla="val 18998613" name="adj2"/>
              <a:gd fmla="val 8907" name="adj3"/>
            </a:avLst>
          </a:prstGeom>
          <a:solidFill>
            <a:srgbClr val="55156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1"/>
          <p:cNvSpPr/>
          <p:nvPr/>
        </p:nvSpPr>
        <p:spPr>
          <a:xfrm flipH="1" rot="-9000757">
            <a:off x="3225716" y="1084808"/>
            <a:ext cx="2690226" cy="2690226"/>
          </a:xfrm>
          <a:prstGeom prst="blockArc">
            <a:avLst>
              <a:gd fmla="val 20178804" name="adj1"/>
              <a:gd fmla="val 2623923" name="adj2"/>
              <a:gd fmla="val 8858" name="adj3"/>
            </a:avLst>
          </a:prstGeom>
          <a:solidFill>
            <a:srgbClr val="9225A5"/>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rot="-3781968">
            <a:off x="5556765" y="1857984"/>
            <a:ext cx="363191" cy="363191"/>
          </a:xfrm>
          <a:prstGeom prst="rtTriangle">
            <a:avLst/>
          </a:prstGeom>
          <a:solidFill>
            <a:srgbClr val="5515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rot="-1800109">
            <a:off x="3215030" y="1082474"/>
            <a:ext cx="2696852" cy="2696852"/>
          </a:xfrm>
          <a:prstGeom prst="blockArc">
            <a:avLst>
              <a:gd fmla="val 14334136" name="adj1"/>
              <a:gd fmla="val 18854681" name="adj2"/>
              <a:gd fmla="val 8846" name="adj3"/>
            </a:avLst>
          </a:prstGeom>
          <a:solidFill>
            <a:srgbClr val="D686E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1"/>
          <p:cNvSpPr/>
          <p:nvPr/>
        </p:nvSpPr>
        <p:spPr>
          <a:xfrm rot="9000757">
            <a:off x="3207432" y="1087633"/>
            <a:ext cx="2690226" cy="2690226"/>
          </a:xfrm>
          <a:prstGeom prst="blockArc">
            <a:avLst>
              <a:gd fmla="val 20184517" name="adj1"/>
              <a:gd fmla="val 3007258" name="adj2"/>
              <a:gd fmla="val 9336" name="adj3"/>
            </a:avLst>
          </a:prstGeom>
          <a:solidFill>
            <a:srgbClr val="9225A5"/>
          </a:solidFill>
          <a:ln cap="flat" cmpd="sng" w="9525">
            <a:solidFill>
              <a:srgbClr val="9225A5"/>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1"/>
          <p:cNvSpPr/>
          <p:nvPr/>
        </p:nvSpPr>
        <p:spPr>
          <a:xfrm flipH="1" rot="-9000757">
            <a:off x="3207528" y="1089158"/>
            <a:ext cx="2690226" cy="2690226"/>
          </a:xfrm>
          <a:prstGeom prst="blockArc">
            <a:avLst>
              <a:gd fmla="val 15738599" name="adj1"/>
              <a:gd fmla="val 20008131" name="adj2"/>
              <a:gd fmla="val 9063" name="adj3"/>
            </a:avLst>
          </a:prstGeom>
          <a:solidFill>
            <a:srgbClr val="55156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rot="9240359">
            <a:off x="3213511" y="1857690"/>
            <a:ext cx="363469" cy="363469"/>
          </a:xfrm>
          <a:prstGeom prst="rtTriangle">
            <a:avLst/>
          </a:prstGeom>
          <a:solidFill>
            <a:srgbClr val="9225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rot="476150">
            <a:off x="5119958" y="3239200"/>
            <a:ext cx="362875" cy="362875"/>
          </a:xfrm>
          <a:prstGeom prst="rtTriangle">
            <a:avLst/>
          </a:prstGeom>
          <a:solidFill>
            <a:srgbClr val="9225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rot="4857950">
            <a:off x="3653723" y="3239151"/>
            <a:ext cx="363003" cy="363003"/>
          </a:xfrm>
          <a:prstGeom prst="rtTriangle">
            <a:avLst/>
          </a:prstGeom>
          <a:solidFill>
            <a:srgbClr val="5515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rot="-8100000">
            <a:off x="4382715" y="1027393"/>
            <a:ext cx="363170" cy="363170"/>
          </a:xfrm>
          <a:prstGeom prst="rtTriangle">
            <a:avLst/>
          </a:prstGeom>
          <a:solidFill>
            <a:srgbClr val="D6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2" name="Shape 272"/>
        <p:cNvGrpSpPr/>
        <p:nvPr/>
      </p:nvGrpSpPr>
      <p:grpSpPr>
        <a:xfrm>
          <a:off x="0" y="0"/>
          <a:ext cx="0" cy="0"/>
          <a:chOff x="0" y="0"/>
          <a:chExt cx="0" cy="0"/>
        </a:xfrm>
      </p:grpSpPr>
      <p:pic>
        <p:nvPicPr>
          <p:cNvPr id="273" name="Google Shape;273;p1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74" name="Google Shape;274;p12"/>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75" name="Google Shape;275;p1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76" name="Google Shape;276;p12"/>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Campaign SEM</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277" name="Google Shape;277;p12"/>
          <p:cNvSpPr txBox="1"/>
          <p:nvPr/>
        </p:nvSpPr>
        <p:spPr>
          <a:xfrm>
            <a:off x="6141000" y="2901625"/>
            <a:ext cx="1728600" cy="1114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rgbClr val="000000"/>
              </a:solidFill>
              <a:latin typeface="Montserrat"/>
              <a:ea typeface="Montserrat"/>
              <a:cs typeface="Montserrat"/>
              <a:sym typeface="Montserrat"/>
            </a:endParaRPr>
          </a:p>
        </p:txBody>
      </p:sp>
      <p:sp>
        <p:nvSpPr>
          <p:cNvPr id="278" name="Google Shape;278;p12"/>
          <p:cNvSpPr/>
          <p:nvPr/>
        </p:nvSpPr>
        <p:spPr>
          <a:xfrm>
            <a:off x="264675" y="3171250"/>
            <a:ext cx="3712800" cy="122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Kenaikan CPC paling signifikan sebesar Rp.13.611,- pada phase 2 terjadi karena dilakukan pergantian competitor keyword. Pergantian keyword dilakukan untuk mengoptimasi kinerja competitor keyword pada phase 1 sebelumnya.</a:t>
            </a:r>
            <a:endParaRPr b="0" i="0" sz="1200" u="none" cap="none" strike="noStrike">
              <a:solidFill>
                <a:schemeClr val="dk1"/>
              </a:solidFill>
              <a:latin typeface="Roboto"/>
              <a:ea typeface="Roboto"/>
              <a:cs typeface="Roboto"/>
              <a:sym typeface="Roboto"/>
            </a:endParaRPr>
          </a:p>
        </p:txBody>
      </p:sp>
      <p:pic>
        <p:nvPicPr>
          <p:cNvPr id="279" name="Google Shape;279;p12"/>
          <p:cNvPicPr preferRelativeResize="0"/>
          <p:nvPr/>
        </p:nvPicPr>
        <p:blipFill rotWithShape="1">
          <a:blip r:embed="rId5">
            <a:alphaModFix/>
          </a:blip>
          <a:srcRect b="0" l="0" r="0" t="0"/>
          <a:stretch/>
        </p:blipFill>
        <p:spPr>
          <a:xfrm>
            <a:off x="228600" y="628275"/>
            <a:ext cx="3979726" cy="2273350"/>
          </a:xfrm>
          <a:prstGeom prst="rect">
            <a:avLst/>
          </a:prstGeom>
          <a:noFill/>
          <a:ln>
            <a:noFill/>
          </a:ln>
        </p:spPr>
      </p:pic>
      <p:pic>
        <p:nvPicPr>
          <p:cNvPr id="280" name="Google Shape;280;p12"/>
          <p:cNvPicPr preferRelativeResize="0"/>
          <p:nvPr/>
        </p:nvPicPr>
        <p:blipFill rotWithShape="1">
          <a:blip r:embed="rId6">
            <a:alphaModFix/>
          </a:blip>
          <a:srcRect b="0" l="0" r="0" t="0"/>
          <a:stretch/>
        </p:blipFill>
        <p:spPr>
          <a:xfrm>
            <a:off x="4208325" y="2198675"/>
            <a:ext cx="4851225" cy="2792425"/>
          </a:xfrm>
          <a:prstGeom prst="rect">
            <a:avLst/>
          </a:prstGeom>
          <a:noFill/>
          <a:ln>
            <a:noFill/>
          </a:ln>
        </p:spPr>
      </p:pic>
      <p:sp>
        <p:nvSpPr>
          <p:cNvPr id="281" name="Google Shape;281;p12"/>
          <p:cNvSpPr/>
          <p:nvPr/>
        </p:nvSpPr>
        <p:spPr>
          <a:xfrm>
            <a:off x="4265775" y="891100"/>
            <a:ext cx="4089600" cy="122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Generic keyword menghasilkan clicks yang paling banyak diantara keyword lainnya berjumlah 823 clicks. Brand keyword menghasilkan clicks yang cukup baik sebanyak 216 clicks. Competitor keyword pada phase 2 menunjukkan peningkatan clicks.</a:t>
            </a:r>
            <a:endParaRPr b="0" i="0" sz="1200" u="none" cap="none" strike="noStrike">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5" name="Shape 285"/>
        <p:cNvGrpSpPr/>
        <p:nvPr/>
      </p:nvGrpSpPr>
      <p:grpSpPr>
        <a:xfrm>
          <a:off x="0" y="0"/>
          <a:ext cx="0" cy="0"/>
          <a:chOff x="0" y="0"/>
          <a:chExt cx="0" cy="0"/>
        </a:xfrm>
      </p:grpSpPr>
      <p:pic>
        <p:nvPicPr>
          <p:cNvPr id="286" name="Google Shape;286;p1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87" name="Google Shape;287;p13"/>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88" name="Google Shape;288;p1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89" name="Google Shape;289;p13"/>
          <p:cNvSpPr txBox="1"/>
          <p:nvPr/>
        </p:nvSpPr>
        <p:spPr>
          <a:xfrm>
            <a:off x="454375" y="144400"/>
            <a:ext cx="2499000" cy="572700"/>
          </a:xfrm>
          <a:prstGeom prst="rect">
            <a:avLst/>
          </a:prstGeom>
          <a:noFill/>
          <a:ln>
            <a:noFill/>
          </a:ln>
        </p:spPr>
        <p:txBody>
          <a:bodyPr anchorCtr="0" anchor="ctr" bIns="91425" lIns="91425" spcFirstLastPara="1" rIns="91425" wrap="square" tIns="91425">
            <a:normAutofit fontScale="70000"/>
          </a:bodyPr>
          <a:lstStyle/>
          <a:p>
            <a:pPr indent="0" lvl="0" marL="0" marR="0" rtl="0" algn="l">
              <a:lnSpc>
                <a:spcPct val="100000"/>
              </a:lnSpc>
              <a:spcBef>
                <a:spcPts val="0"/>
              </a:spcBef>
              <a:spcAft>
                <a:spcPts val="0"/>
              </a:spcAft>
              <a:buClr>
                <a:schemeClr val="dk1"/>
              </a:buClr>
              <a:buSzPct val="100000"/>
              <a:buFont typeface="Arial"/>
              <a:buNone/>
            </a:pPr>
            <a:r>
              <a:rPr b="0" i="0" lang="en" sz="1400" u="none" cap="none" strike="noStrike">
                <a:solidFill>
                  <a:srgbClr val="761A79"/>
                </a:solidFill>
                <a:latin typeface="Montserrat ExtraBold"/>
                <a:ea typeface="Montserrat ExtraBold"/>
                <a:cs typeface="Montserrat ExtraBold"/>
                <a:sym typeface="Montserrat ExtraBold"/>
              </a:rPr>
              <a:t>Run Rate &amp; Recommendation SEM</a:t>
            </a:r>
            <a:endParaRPr b="0" i="0" sz="1400" u="none" cap="none" strike="noStrike">
              <a:solidFill>
                <a:srgbClr val="761A79"/>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290" name="Google Shape;290;p13"/>
          <p:cNvSpPr txBox="1"/>
          <p:nvPr/>
        </p:nvSpPr>
        <p:spPr>
          <a:xfrm>
            <a:off x="6141000" y="2901625"/>
            <a:ext cx="1728600" cy="1114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rgbClr val="000000"/>
              </a:solidFill>
              <a:latin typeface="Montserrat"/>
              <a:ea typeface="Montserrat"/>
              <a:cs typeface="Montserrat"/>
              <a:sym typeface="Montserrat"/>
            </a:endParaRPr>
          </a:p>
        </p:txBody>
      </p:sp>
      <p:pic>
        <p:nvPicPr>
          <p:cNvPr id="291" name="Google Shape;291;p13"/>
          <p:cNvPicPr preferRelativeResize="0"/>
          <p:nvPr/>
        </p:nvPicPr>
        <p:blipFill rotWithShape="1">
          <a:blip r:embed="rId5">
            <a:alphaModFix/>
          </a:blip>
          <a:srcRect b="0" l="0" r="0" t="0"/>
          <a:stretch/>
        </p:blipFill>
        <p:spPr>
          <a:xfrm>
            <a:off x="737375" y="717102"/>
            <a:ext cx="7132225" cy="750375"/>
          </a:xfrm>
          <a:prstGeom prst="rect">
            <a:avLst/>
          </a:prstGeom>
          <a:noFill/>
          <a:ln>
            <a:noFill/>
          </a:ln>
        </p:spPr>
      </p:pic>
      <p:pic>
        <p:nvPicPr>
          <p:cNvPr id="292" name="Google Shape;292;p13"/>
          <p:cNvPicPr preferRelativeResize="0"/>
          <p:nvPr/>
        </p:nvPicPr>
        <p:blipFill rotWithShape="1">
          <a:blip r:embed="rId6">
            <a:alphaModFix/>
          </a:blip>
          <a:srcRect b="0" l="0" r="0" t="0"/>
          <a:stretch/>
        </p:blipFill>
        <p:spPr>
          <a:xfrm>
            <a:off x="737375" y="1633550"/>
            <a:ext cx="7132225" cy="788127"/>
          </a:xfrm>
          <a:prstGeom prst="rect">
            <a:avLst/>
          </a:prstGeom>
          <a:noFill/>
          <a:ln>
            <a:noFill/>
          </a:ln>
        </p:spPr>
      </p:pic>
      <p:sp>
        <p:nvSpPr>
          <p:cNvPr id="293" name="Google Shape;293;p13"/>
          <p:cNvSpPr txBox="1"/>
          <p:nvPr/>
        </p:nvSpPr>
        <p:spPr>
          <a:xfrm>
            <a:off x="779750" y="2912125"/>
            <a:ext cx="7060800" cy="17856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Arial"/>
              <a:buAutoNum type="arabicPeriod"/>
            </a:pPr>
            <a:r>
              <a:rPr b="0" i="0" lang="en" sz="1300" u="none" cap="none" strike="noStrike">
                <a:solidFill>
                  <a:srgbClr val="000000"/>
                </a:solidFill>
                <a:latin typeface="Arial"/>
                <a:ea typeface="Arial"/>
                <a:cs typeface="Arial"/>
                <a:sym typeface="Arial"/>
              </a:rPr>
              <a:t>Generic keywords dipertahankan agar CTR tidak turun dibawah 10%</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AutoNum type="arabicPeriod"/>
            </a:pPr>
            <a:r>
              <a:rPr b="0" i="0" lang="en" sz="1300" u="none" cap="none" strike="noStrike">
                <a:solidFill>
                  <a:srgbClr val="000000"/>
                </a:solidFill>
                <a:latin typeface="Arial"/>
                <a:ea typeface="Arial"/>
                <a:cs typeface="Arial"/>
                <a:sym typeface="Arial"/>
              </a:rPr>
              <a:t>Brand keyword menggunakan kembali keyword phase 1 untuk mendapatkan CTR 19% atau melebihinya.</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AutoNum type="arabicPeriod"/>
            </a:pPr>
            <a:r>
              <a:rPr b="0" i="0" lang="en" sz="1300" u="none" cap="none" strike="noStrike">
                <a:solidFill>
                  <a:srgbClr val="000000"/>
                </a:solidFill>
                <a:latin typeface="Arial"/>
                <a:ea typeface="Arial"/>
                <a:cs typeface="Arial"/>
                <a:sym typeface="Arial"/>
              </a:rPr>
              <a:t>Kompetitor keyword untuk campaign selanjutnya dilakukan optimasi berupa penggantian dengan melakukan riset untuk menemukan keyword yang tepat. Sehingga bisa mendapat CTR sebesar 5% atau lebih.</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AutoNum type="arabicPeriod"/>
            </a:pPr>
            <a:r>
              <a:rPr b="0" i="0" lang="en" sz="1300" u="none" cap="none" strike="noStrike">
                <a:solidFill>
                  <a:srgbClr val="000000"/>
                </a:solidFill>
                <a:latin typeface="Arial"/>
                <a:ea typeface="Arial"/>
                <a:cs typeface="Arial"/>
                <a:sym typeface="Arial"/>
              </a:rPr>
              <a:t>Melakukan penon-aktifan keyword yang tidak bekerja dengan baik untuk efektifitas campaign.</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1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99" name="Google Shape;299;p14"/>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300" name="Google Shape;300;p1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01" name="Google Shape;301;p14"/>
          <p:cNvSpPr txBox="1"/>
          <p:nvPr/>
        </p:nvSpPr>
        <p:spPr>
          <a:xfrm>
            <a:off x="454375" y="2206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chemeClr val="dk1"/>
              </a:buClr>
              <a:buSzPts val="1400"/>
              <a:buFont typeface="Arial"/>
              <a:buNone/>
            </a:pPr>
            <a:r>
              <a:rPr b="0" i="0" lang="en" sz="1200" u="none" cap="none" strike="noStrike">
                <a:solidFill>
                  <a:srgbClr val="761A79"/>
                </a:solidFill>
                <a:latin typeface="Montserrat ExtraBold"/>
                <a:ea typeface="Montserrat ExtraBold"/>
                <a:cs typeface="Montserrat ExtraBold"/>
                <a:sym typeface="Montserrat ExtraBold"/>
              </a:rPr>
              <a:t>Blocker Campaign SEM</a:t>
            </a:r>
            <a:endParaRPr b="0" i="0" sz="1200" u="none" cap="none" strike="noStrike">
              <a:solidFill>
                <a:srgbClr val="761A79"/>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61A79"/>
              </a:solidFill>
              <a:latin typeface="Montserrat ExtraBold"/>
              <a:ea typeface="Montserrat ExtraBold"/>
              <a:cs typeface="Montserrat ExtraBold"/>
              <a:sym typeface="Montserrat ExtraBold"/>
            </a:endParaRPr>
          </a:p>
        </p:txBody>
      </p:sp>
      <p:grpSp>
        <p:nvGrpSpPr>
          <p:cNvPr id="302" name="Google Shape;302;p14"/>
          <p:cNvGrpSpPr/>
          <p:nvPr/>
        </p:nvGrpSpPr>
        <p:grpSpPr>
          <a:xfrm rot="2700000">
            <a:off x="592697" y="270793"/>
            <a:ext cx="2726260" cy="2546976"/>
            <a:chOff x="1293737" y="1258050"/>
            <a:chExt cx="2726286" cy="2547000"/>
          </a:xfrm>
        </p:grpSpPr>
        <p:sp>
          <p:nvSpPr>
            <p:cNvPr id="303" name="Google Shape;303;p14"/>
            <p:cNvSpPr/>
            <p:nvPr/>
          </p:nvSpPr>
          <p:spPr>
            <a:xfrm rot="2700000">
              <a:off x="2286374" y="1011412"/>
              <a:ext cx="561726" cy="3040276"/>
            </a:xfrm>
            <a:prstGeom prst="roundRect">
              <a:avLst>
                <a:gd fmla="val 50000" name="adj"/>
              </a:avLst>
            </a:prstGeom>
            <a:solidFill>
              <a:srgbClr val="761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
            <p:cNvSpPr/>
            <p:nvPr/>
          </p:nvSpPr>
          <p:spPr>
            <a:xfrm rot="-2700000">
              <a:off x="1510786" y="3205271"/>
              <a:ext cx="374201" cy="374201"/>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944A1"/>
                  </a:solidFill>
                  <a:latin typeface="Roboto"/>
                  <a:ea typeface="Roboto"/>
                  <a:cs typeface="Roboto"/>
                  <a:sym typeface="Roboto"/>
                </a:rPr>
                <a:t>1</a:t>
              </a:r>
              <a:endParaRPr b="1" i="0" sz="1200" u="none" cap="none" strike="noStrike">
                <a:solidFill>
                  <a:srgbClr val="0944A1"/>
                </a:solidFill>
                <a:latin typeface="Roboto"/>
                <a:ea typeface="Roboto"/>
                <a:cs typeface="Roboto"/>
                <a:sym typeface="Roboto"/>
              </a:endParaRPr>
            </a:p>
          </p:txBody>
        </p:sp>
        <p:sp>
          <p:nvSpPr>
            <p:cNvPr id="305" name="Google Shape;305;p14"/>
            <p:cNvSpPr txBox="1"/>
            <p:nvPr/>
          </p:nvSpPr>
          <p:spPr>
            <a:xfrm rot="-2700000">
              <a:off x="1501398" y="2241353"/>
              <a:ext cx="2332604" cy="393293"/>
            </a:xfrm>
            <a:prstGeom prst="rect">
              <a:avLst/>
            </a:prstGeom>
            <a:solidFill>
              <a:srgbClr val="761A79"/>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Structure Campaign</a:t>
              </a:r>
              <a:endParaRPr b="1" i="0" sz="800" u="none" cap="none" strike="noStrike">
                <a:solidFill>
                  <a:srgbClr val="FFFFFF"/>
                </a:solidFill>
                <a:latin typeface="Roboto"/>
                <a:ea typeface="Roboto"/>
                <a:cs typeface="Roboto"/>
                <a:sym typeface="Roboto"/>
              </a:endParaRPr>
            </a:p>
          </p:txBody>
        </p:sp>
        <p:sp>
          <p:nvSpPr>
            <p:cNvPr id="306" name="Google Shape;306;p14"/>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Terjadi kesalahan setting pada structure campaign. Hanya terdapat 1 ad pada level campaign dan terdapat 2 ad pada level ads groups.</a:t>
              </a:r>
              <a:endParaRPr b="1" i="0" sz="1000" u="none" cap="none" strike="noStrike">
                <a:solidFill>
                  <a:srgbClr val="000000"/>
                </a:solidFill>
                <a:latin typeface="Roboto"/>
                <a:ea typeface="Roboto"/>
                <a:cs typeface="Roboto"/>
                <a:sym typeface="Roboto"/>
              </a:endParaRPr>
            </a:p>
          </p:txBody>
        </p:sp>
      </p:grpSp>
      <p:grpSp>
        <p:nvGrpSpPr>
          <p:cNvPr id="307" name="Google Shape;307;p14"/>
          <p:cNvGrpSpPr/>
          <p:nvPr/>
        </p:nvGrpSpPr>
        <p:grpSpPr>
          <a:xfrm rot="2700000">
            <a:off x="592697" y="2328193"/>
            <a:ext cx="2726260" cy="2546976"/>
            <a:chOff x="1293737" y="1258050"/>
            <a:chExt cx="2726286" cy="2547000"/>
          </a:xfrm>
        </p:grpSpPr>
        <p:sp>
          <p:nvSpPr>
            <p:cNvPr id="308" name="Google Shape;308;p14"/>
            <p:cNvSpPr/>
            <p:nvPr/>
          </p:nvSpPr>
          <p:spPr>
            <a:xfrm rot="2700000">
              <a:off x="2286374" y="1011412"/>
              <a:ext cx="561726" cy="3040276"/>
            </a:xfrm>
            <a:prstGeom prst="roundRect">
              <a:avLst>
                <a:gd fmla="val 50000" name="adj"/>
              </a:avLst>
            </a:prstGeom>
            <a:solidFill>
              <a:srgbClr val="761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rot="-2700000">
              <a:off x="1510786" y="3205271"/>
              <a:ext cx="374201" cy="374201"/>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944A1"/>
                  </a:solidFill>
                  <a:latin typeface="Roboto"/>
                  <a:ea typeface="Roboto"/>
                  <a:cs typeface="Roboto"/>
                  <a:sym typeface="Roboto"/>
                </a:rPr>
                <a:t>2</a:t>
              </a:r>
              <a:endParaRPr b="1" i="0" sz="1200" u="none" cap="none" strike="noStrike">
                <a:solidFill>
                  <a:srgbClr val="0944A1"/>
                </a:solidFill>
                <a:latin typeface="Roboto"/>
                <a:ea typeface="Roboto"/>
                <a:cs typeface="Roboto"/>
                <a:sym typeface="Roboto"/>
              </a:endParaRPr>
            </a:p>
          </p:txBody>
        </p:sp>
        <p:sp>
          <p:nvSpPr>
            <p:cNvPr id="310" name="Google Shape;310;p14"/>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Not Eligible Keyword</a:t>
              </a:r>
              <a:endParaRPr b="1" i="0" sz="800" u="none" cap="none" strike="noStrike">
                <a:solidFill>
                  <a:srgbClr val="FFFFFF"/>
                </a:solidFill>
                <a:latin typeface="Roboto"/>
                <a:ea typeface="Roboto"/>
                <a:cs typeface="Roboto"/>
                <a:sym typeface="Roboto"/>
              </a:endParaRPr>
            </a:p>
          </p:txBody>
        </p:sp>
        <p:sp>
          <p:nvSpPr>
            <p:cNvPr id="311" name="Google Shape;311;p14"/>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Terdapat kompetitor keyword yang mendapatkan peringatan “not eligible” dan keyword tersebut dinon-aktifkan agar budget lebih efektif terpakai.</a:t>
              </a:r>
              <a:endParaRPr b="1" i="0" sz="1000" u="none" cap="none" strike="noStrike">
                <a:solidFill>
                  <a:srgbClr val="000000"/>
                </a:solidFill>
                <a:latin typeface="Roboto"/>
                <a:ea typeface="Roboto"/>
                <a:cs typeface="Roboto"/>
                <a:sym typeface="Roboto"/>
              </a:endParaRPr>
            </a:p>
          </p:txBody>
        </p:sp>
      </p:grpSp>
      <p:grpSp>
        <p:nvGrpSpPr>
          <p:cNvPr id="312" name="Google Shape;312;p14"/>
          <p:cNvGrpSpPr/>
          <p:nvPr/>
        </p:nvGrpSpPr>
        <p:grpSpPr>
          <a:xfrm rot="2700000">
            <a:off x="4936097" y="270793"/>
            <a:ext cx="2726260" cy="2546976"/>
            <a:chOff x="1293737" y="1258050"/>
            <a:chExt cx="2726286" cy="2547000"/>
          </a:xfrm>
        </p:grpSpPr>
        <p:sp>
          <p:nvSpPr>
            <p:cNvPr id="313" name="Google Shape;313;p14"/>
            <p:cNvSpPr/>
            <p:nvPr/>
          </p:nvSpPr>
          <p:spPr>
            <a:xfrm rot="2700000">
              <a:off x="2286374" y="1011412"/>
              <a:ext cx="561726" cy="3040276"/>
            </a:xfrm>
            <a:prstGeom prst="roundRect">
              <a:avLst>
                <a:gd fmla="val 50000" name="adj"/>
              </a:avLst>
            </a:prstGeom>
            <a:solidFill>
              <a:srgbClr val="761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4"/>
            <p:cNvSpPr/>
            <p:nvPr/>
          </p:nvSpPr>
          <p:spPr>
            <a:xfrm rot="-2700000">
              <a:off x="1510786" y="3205271"/>
              <a:ext cx="374201" cy="374201"/>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944A1"/>
                  </a:solidFill>
                  <a:latin typeface="Roboto"/>
                  <a:ea typeface="Roboto"/>
                  <a:cs typeface="Roboto"/>
                  <a:sym typeface="Roboto"/>
                </a:rPr>
                <a:t>3</a:t>
              </a:r>
              <a:endParaRPr b="1" i="0" sz="1200" u="none" cap="none" strike="noStrike">
                <a:solidFill>
                  <a:srgbClr val="0944A1"/>
                </a:solidFill>
                <a:latin typeface="Roboto"/>
                <a:ea typeface="Roboto"/>
                <a:cs typeface="Roboto"/>
                <a:sym typeface="Roboto"/>
              </a:endParaRPr>
            </a:p>
          </p:txBody>
        </p:sp>
        <p:sp>
          <p:nvSpPr>
            <p:cNvPr id="315" name="Google Shape;315;p14"/>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Payment </a:t>
              </a:r>
              <a:endParaRPr b="1" i="0" sz="800" u="none" cap="none" strike="noStrike">
                <a:solidFill>
                  <a:srgbClr val="FFFFFF"/>
                </a:solidFill>
                <a:latin typeface="Roboto"/>
                <a:ea typeface="Roboto"/>
                <a:cs typeface="Roboto"/>
                <a:sym typeface="Roboto"/>
              </a:endParaRPr>
            </a:p>
          </p:txBody>
        </p:sp>
        <p:sp>
          <p:nvSpPr>
            <p:cNvPr id="316" name="Google Shape;316;p14"/>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Tanggal 22 September 2022 sempat terjadi kendala pada pembayaran dari akun Binar, sehingga campaign tidak berjalan pada hari itu.</a:t>
              </a:r>
              <a:endParaRPr b="1" i="0" sz="1000" u="none" cap="none" strike="noStrike">
                <a:solidFill>
                  <a:srgbClr val="000000"/>
                </a:solidFill>
                <a:latin typeface="Roboto"/>
                <a:ea typeface="Roboto"/>
                <a:cs typeface="Roboto"/>
                <a:sym typeface="Roboto"/>
              </a:endParaRPr>
            </a:p>
          </p:txBody>
        </p:sp>
      </p:grpSp>
      <p:grpSp>
        <p:nvGrpSpPr>
          <p:cNvPr id="317" name="Google Shape;317;p14"/>
          <p:cNvGrpSpPr/>
          <p:nvPr/>
        </p:nvGrpSpPr>
        <p:grpSpPr>
          <a:xfrm rot="2700000">
            <a:off x="4936097" y="2328193"/>
            <a:ext cx="2726260" cy="2546976"/>
            <a:chOff x="1293737" y="1258050"/>
            <a:chExt cx="2726286" cy="2547000"/>
          </a:xfrm>
        </p:grpSpPr>
        <p:sp>
          <p:nvSpPr>
            <p:cNvPr id="318" name="Google Shape;318;p14"/>
            <p:cNvSpPr/>
            <p:nvPr/>
          </p:nvSpPr>
          <p:spPr>
            <a:xfrm rot="2700000">
              <a:off x="2286374" y="1011412"/>
              <a:ext cx="561726" cy="3040276"/>
            </a:xfrm>
            <a:prstGeom prst="roundRect">
              <a:avLst>
                <a:gd fmla="val 50000" name="adj"/>
              </a:avLst>
            </a:prstGeom>
            <a:solidFill>
              <a:srgbClr val="761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rot="-2700000">
              <a:off x="1510786" y="3205271"/>
              <a:ext cx="374201" cy="374201"/>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944A1"/>
                  </a:solidFill>
                  <a:latin typeface="Roboto"/>
                  <a:ea typeface="Roboto"/>
                  <a:cs typeface="Roboto"/>
                  <a:sym typeface="Roboto"/>
                </a:rPr>
                <a:t>4</a:t>
              </a:r>
              <a:endParaRPr b="1" i="0" sz="1200" u="none" cap="none" strike="noStrike">
                <a:solidFill>
                  <a:srgbClr val="0944A1"/>
                </a:solidFill>
                <a:latin typeface="Roboto"/>
                <a:ea typeface="Roboto"/>
                <a:cs typeface="Roboto"/>
                <a:sym typeface="Roboto"/>
              </a:endParaRPr>
            </a:p>
          </p:txBody>
        </p:sp>
        <p:sp>
          <p:nvSpPr>
            <p:cNvPr id="320" name="Google Shape;320;p14"/>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Keyword Research </a:t>
              </a:r>
              <a:endParaRPr b="1" i="0" sz="800" u="none" cap="none" strike="noStrike">
                <a:solidFill>
                  <a:srgbClr val="FFFFFF"/>
                </a:solidFill>
                <a:latin typeface="Roboto"/>
                <a:ea typeface="Roboto"/>
                <a:cs typeface="Roboto"/>
                <a:sym typeface="Roboto"/>
              </a:endParaRPr>
            </a:p>
          </p:txBody>
        </p:sp>
        <p:sp>
          <p:nvSpPr>
            <p:cNvPr id="321" name="Google Shape;321;p14"/>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Keyword yang tidak melalui research sebelumnya tidak menunjukkan kinerja yang baik. Sehingga tidak menghasilkan impressions dan clicks pada campaign.</a:t>
              </a:r>
              <a:endParaRPr b="1" i="0" sz="1000" u="none" cap="none" strike="noStrike">
                <a:solidFill>
                  <a:srgbClr val="000000"/>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325" name="Shape 325"/>
        <p:cNvGrpSpPr/>
        <p:nvPr/>
      </p:nvGrpSpPr>
      <p:grpSpPr>
        <a:xfrm>
          <a:off x="0" y="0"/>
          <a:ext cx="0" cy="0"/>
          <a:chOff x="0" y="0"/>
          <a:chExt cx="0" cy="0"/>
        </a:xfrm>
      </p:grpSpPr>
      <p:sp>
        <p:nvSpPr>
          <p:cNvPr id="326" name="Google Shape;326;p15"/>
          <p:cNvSpPr txBox="1"/>
          <p:nvPr/>
        </p:nvSpPr>
        <p:spPr>
          <a:xfrm>
            <a:off x="2519375" y="2280625"/>
            <a:ext cx="4062300" cy="2221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1000"/>
              </a:spcBef>
              <a:spcAft>
                <a:spcPts val="0"/>
              </a:spcAft>
              <a:buClr>
                <a:schemeClr val="dk1"/>
              </a:buClr>
              <a:buSzPts val="1100"/>
              <a:buFont typeface="Arial"/>
              <a:buNone/>
            </a:pPr>
            <a:r>
              <a:rPr b="1" lang="en" sz="2100">
                <a:solidFill>
                  <a:schemeClr val="lt1"/>
                </a:solidFill>
                <a:latin typeface="Montserrat"/>
                <a:ea typeface="Montserrat"/>
                <a:cs typeface="Montserrat"/>
                <a:sym typeface="Montserrat"/>
              </a:rPr>
              <a:t>Terima Kasih</a:t>
            </a:r>
            <a:endParaRPr b="1" i="0" sz="2100" u="none" cap="none" strike="noStrike">
              <a:solidFill>
                <a:schemeClr val="lt1"/>
              </a:solidFill>
              <a:latin typeface="Montserrat"/>
              <a:ea typeface="Montserrat"/>
              <a:cs typeface="Montserrat"/>
              <a:sym typeface="Montserrat"/>
            </a:endParaRPr>
          </a:p>
        </p:txBody>
      </p:sp>
      <p:pic>
        <p:nvPicPr>
          <p:cNvPr id="327" name="Google Shape;327;p15"/>
          <p:cNvPicPr preferRelativeResize="0"/>
          <p:nvPr/>
        </p:nvPicPr>
        <p:blipFill rotWithShape="1">
          <a:blip r:embed="rId3">
            <a:alphaModFix/>
          </a:blip>
          <a:srcRect b="0" l="0" r="0" t="0"/>
          <a:stretch/>
        </p:blipFill>
        <p:spPr>
          <a:xfrm>
            <a:off x="6581675" y="285350"/>
            <a:ext cx="2535837" cy="4838700"/>
          </a:xfrm>
          <a:prstGeom prst="rect">
            <a:avLst/>
          </a:prstGeom>
          <a:noFill/>
          <a:ln>
            <a:noFill/>
          </a:ln>
        </p:spPr>
      </p:pic>
      <p:pic>
        <p:nvPicPr>
          <p:cNvPr id="328" name="Google Shape;328;p15"/>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cxnSp>
        <p:nvCxnSpPr>
          <p:cNvPr id="329" name="Google Shape;329;p15"/>
          <p:cNvCxnSpPr/>
          <p:nvPr/>
        </p:nvCxnSpPr>
        <p:spPr>
          <a:xfrm flipH="1">
            <a:off x="1576625" y="427100"/>
            <a:ext cx="5947800" cy="23400"/>
          </a:xfrm>
          <a:prstGeom prst="straightConnector1">
            <a:avLst/>
          </a:prstGeom>
          <a:noFill/>
          <a:ln cap="flat" cmpd="sng" w="19050">
            <a:solidFill>
              <a:srgbClr val="FFFFFF"/>
            </a:solidFill>
            <a:prstDash val="solid"/>
            <a:round/>
            <a:headEnd len="sm" w="sm" type="none"/>
            <a:tailEnd len="sm" w="sm" type="none"/>
          </a:ln>
        </p:spPr>
      </p:cxnSp>
      <p:sp>
        <p:nvSpPr>
          <p:cNvPr id="330" name="Google Shape;330;p15"/>
          <p:cNvSpPr txBox="1"/>
          <p:nvPr/>
        </p:nvSpPr>
        <p:spPr>
          <a:xfrm>
            <a:off x="453375" y="152450"/>
            <a:ext cx="40623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ExtraBold"/>
                <a:ea typeface="Montserrat ExtraBold"/>
                <a:cs typeface="Montserrat ExtraBold"/>
                <a:sym typeface="Montserrat ExtraBold"/>
              </a:rPr>
              <a:t>Penutup</a:t>
            </a:r>
            <a:endParaRPr b="0" i="0" sz="1400" u="none" cap="none" strike="noStrike">
              <a:solidFill>
                <a:srgbClr val="FFFFFF"/>
              </a:solidFill>
              <a:latin typeface="Montserrat ExtraBold"/>
              <a:ea typeface="Montserrat ExtraBold"/>
              <a:cs typeface="Montserrat ExtraBold"/>
              <a:sym typeface="Montserrat ExtraBold"/>
            </a:endParaRPr>
          </a:p>
        </p:txBody>
      </p:sp>
      <p:pic>
        <p:nvPicPr>
          <p:cNvPr id="331" name="Google Shape;331;p15"/>
          <p:cNvPicPr preferRelativeResize="0"/>
          <p:nvPr/>
        </p:nvPicPr>
        <p:blipFill rotWithShape="1">
          <a:blip r:embed="rId5">
            <a:alphaModFix/>
          </a:blip>
          <a:srcRect b="0" l="0" r="0" t="0"/>
          <a:stretch/>
        </p:blipFill>
        <p:spPr>
          <a:xfrm>
            <a:off x="3099237" y="1338625"/>
            <a:ext cx="2902577" cy="22211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08" name="Google Shape;108;p2"/>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09" name="Google Shape;109;p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10" name="Google Shape;110;p2"/>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Table Of Contents</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111" name="Google Shape;111;p2"/>
          <p:cNvSpPr txBox="1"/>
          <p:nvPr/>
        </p:nvSpPr>
        <p:spPr>
          <a:xfrm>
            <a:off x="6046625" y="2130875"/>
            <a:ext cx="1728600" cy="1114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rgbClr val="000000"/>
              </a:solidFill>
              <a:latin typeface="Montserrat"/>
              <a:ea typeface="Montserrat"/>
              <a:cs typeface="Montserrat"/>
              <a:sym typeface="Montserrat"/>
            </a:endParaRPr>
          </a:p>
        </p:txBody>
      </p:sp>
      <p:sp>
        <p:nvSpPr>
          <p:cNvPr id="112" name="Google Shape;112;p2"/>
          <p:cNvSpPr/>
          <p:nvPr/>
        </p:nvSpPr>
        <p:spPr>
          <a:xfrm>
            <a:off x="520125" y="1931975"/>
            <a:ext cx="1728600" cy="1114800"/>
          </a:xfrm>
          <a:prstGeom prst="roundRect">
            <a:avLst>
              <a:gd fmla="val 16667" name="adj"/>
            </a:avLst>
          </a:prstGeom>
          <a:solidFill>
            <a:srgbClr val="761A7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6380725" y="1931975"/>
            <a:ext cx="1728600" cy="1114800"/>
          </a:xfrm>
          <a:prstGeom prst="roundRect">
            <a:avLst>
              <a:gd fmla="val 16667" name="adj"/>
            </a:avLst>
          </a:prstGeom>
          <a:solidFill>
            <a:srgbClr val="761A7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2000" u="none" cap="none" strike="noStrike">
              <a:solidFill>
                <a:srgbClr val="FFFFFF"/>
              </a:solidFill>
              <a:latin typeface="Arial"/>
              <a:ea typeface="Arial"/>
              <a:cs typeface="Arial"/>
              <a:sym typeface="Arial"/>
            </a:endParaRPr>
          </a:p>
        </p:txBody>
      </p:sp>
      <p:sp>
        <p:nvSpPr>
          <p:cNvPr id="114" name="Google Shape;114;p2"/>
          <p:cNvSpPr/>
          <p:nvPr/>
        </p:nvSpPr>
        <p:spPr>
          <a:xfrm>
            <a:off x="2598900" y="2443950"/>
            <a:ext cx="488100" cy="301500"/>
          </a:xfrm>
          <a:prstGeom prst="rightArrow">
            <a:avLst>
              <a:gd fmla="val 50000" name="adj1"/>
              <a:gd fmla="val 50000" name="adj2"/>
            </a:avLst>
          </a:prstGeom>
          <a:solidFill>
            <a:schemeClr val="dk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5707050" y="2413775"/>
            <a:ext cx="488100" cy="301500"/>
          </a:xfrm>
          <a:prstGeom prst="rightArrow">
            <a:avLst>
              <a:gd fmla="val 50000" name="adj1"/>
              <a:gd fmla="val 50000" name="adj2"/>
            </a:avLst>
          </a:prstGeom>
          <a:solidFill>
            <a:schemeClr val="dk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txBox="1"/>
          <p:nvPr/>
        </p:nvSpPr>
        <p:spPr>
          <a:xfrm>
            <a:off x="786675" y="2150825"/>
            <a:ext cx="1195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Arial"/>
                <a:ea typeface="Arial"/>
                <a:cs typeface="Arial"/>
                <a:sym typeface="Arial"/>
              </a:rPr>
              <a:t>Campaign Budget</a:t>
            </a:r>
            <a:endParaRPr b="1" i="0" sz="1600" u="none" cap="none" strike="noStrike">
              <a:solidFill>
                <a:srgbClr val="FFFFFF"/>
              </a:solidFill>
              <a:latin typeface="Arial"/>
              <a:ea typeface="Arial"/>
              <a:cs typeface="Arial"/>
              <a:sym typeface="Arial"/>
            </a:endParaRPr>
          </a:p>
        </p:txBody>
      </p:sp>
      <p:sp>
        <p:nvSpPr>
          <p:cNvPr id="117" name="Google Shape;117;p2"/>
          <p:cNvSpPr txBox="1"/>
          <p:nvPr/>
        </p:nvSpPr>
        <p:spPr>
          <a:xfrm>
            <a:off x="6229225" y="234897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 Recommendation</a:t>
            </a:r>
            <a:endParaRPr b="1" i="0" sz="1600" u="none" cap="none" strike="noStrike">
              <a:solidFill>
                <a:schemeClr val="lt1"/>
              </a:solidFill>
              <a:latin typeface="Arial"/>
              <a:ea typeface="Arial"/>
              <a:cs typeface="Arial"/>
              <a:sym typeface="Arial"/>
            </a:endParaRPr>
          </a:p>
        </p:txBody>
      </p:sp>
      <p:sp>
        <p:nvSpPr>
          <p:cNvPr id="118" name="Google Shape;118;p2"/>
          <p:cNvSpPr/>
          <p:nvPr/>
        </p:nvSpPr>
        <p:spPr>
          <a:xfrm>
            <a:off x="3374675" y="1931975"/>
            <a:ext cx="1728600" cy="1114800"/>
          </a:xfrm>
          <a:prstGeom prst="roundRect">
            <a:avLst>
              <a:gd fmla="val 16667" name="adj"/>
            </a:avLst>
          </a:prstGeom>
          <a:solidFill>
            <a:srgbClr val="761A7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2000" u="none" cap="none" strike="noStrike">
              <a:solidFill>
                <a:srgbClr val="FFFFFF"/>
              </a:solidFill>
              <a:latin typeface="Arial"/>
              <a:ea typeface="Arial"/>
              <a:cs typeface="Arial"/>
              <a:sym typeface="Arial"/>
            </a:endParaRPr>
          </a:p>
        </p:txBody>
      </p:sp>
      <p:sp>
        <p:nvSpPr>
          <p:cNvPr id="119" name="Google Shape;119;p2"/>
          <p:cNvSpPr txBox="1"/>
          <p:nvPr/>
        </p:nvSpPr>
        <p:spPr>
          <a:xfrm>
            <a:off x="2738975" y="2150825"/>
            <a:ext cx="30000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Campaign</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 Result and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Runrate</a:t>
            </a:r>
            <a:endParaRPr b="1"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cxnSp>
        <p:nvCxnSpPr>
          <p:cNvPr id="124" name="Google Shape;124;p3"/>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25" name="Google Shape;125;p3"/>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126" name="Google Shape;126;p3"/>
          <p:cNvSpPr txBox="1"/>
          <p:nvPr/>
        </p:nvSpPr>
        <p:spPr>
          <a:xfrm>
            <a:off x="484625" y="140763"/>
            <a:ext cx="32259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Report Campaign FB ADS DAN SEM</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127" name="Google Shape;127;p3"/>
          <p:cNvSpPr txBox="1"/>
          <p:nvPr/>
        </p:nvSpPr>
        <p:spPr>
          <a:xfrm>
            <a:off x="6833628" y="2542062"/>
            <a:ext cx="1938000" cy="117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rgbClr val="000000"/>
              </a:solidFill>
              <a:latin typeface="Montserrat"/>
              <a:ea typeface="Montserrat"/>
              <a:cs typeface="Montserrat"/>
              <a:sym typeface="Montserrat"/>
            </a:endParaRPr>
          </a:p>
        </p:txBody>
      </p:sp>
      <p:sp>
        <p:nvSpPr>
          <p:cNvPr id="128" name="Google Shape;128;p3"/>
          <p:cNvSpPr/>
          <p:nvPr/>
        </p:nvSpPr>
        <p:spPr>
          <a:xfrm>
            <a:off x="797975" y="1469925"/>
            <a:ext cx="7973700" cy="3437700"/>
          </a:xfrm>
          <a:prstGeom prst="round2SameRect">
            <a:avLst>
              <a:gd fmla="val 0" name="adj1"/>
              <a:gd fmla="val 19420" name="adj2"/>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797938" y="914400"/>
            <a:ext cx="7973700" cy="530400"/>
          </a:xfrm>
          <a:prstGeom prst="round2SameRect">
            <a:avLst>
              <a:gd fmla="val 50000" name="adj1"/>
              <a:gd fmla="val 0" name="adj2"/>
            </a:avLst>
          </a:prstGeom>
          <a:solidFill>
            <a:srgbClr val="F1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txBox="1"/>
          <p:nvPr/>
        </p:nvSpPr>
        <p:spPr>
          <a:xfrm>
            <a:off x="6123829" y="1849526"/>
            <a:ext cx="1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p3"/>
          <p:cNvPicPr preferRelativeResize="0"/>
          <p:nvPr/>
        </p:nvPicPr>
        <p:blipFill rotWithShape="1">
          <a:blip r:embed="rId4">
            <a:alphaModFix/>
          </a:blip>
          <a:srcRect b="-3912" l="-2087" r="28595" t="-3902"/>
          <a:stretch/>
        </p:blipFill>
        <p:spPr>
          <a:xfrm>
            <a:off x="372337" y="1483499"/>
            <a:ext cx="991200" cy="1328700"/>
          </a:xfrm>
          <a:prstGeom prst="mathPlus">
            <a:avLst>
              <a:gd fmla="val 23520" name="adj1"/>
            </a:avLst>
          </a:prstGeom>
          <a:noFill/>
          <a:ln>
            <a:noFill/>
          </a:ln>
        </p:spPr>
      </p:pic>
      <p:sp>
        <p:nvSpPr>
          <p:cNvPr id="132" name="Google Shape;132;p3"/>
          <p:cNvSpPr txBox="1"/>
          <p:nvPr/>
        </p:nvSpPr>
        <p:spPr>
          <a:xfrm>
            <a:off x="1158813" y="1684350"/>
            <a:ext cx="71727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Arial"/>
                <a:ea typeface="Arial"/>
                <a:cs typeface="Arial"/>
                <a:sym typeface="Arial"/>
              </a:rPr>
              <a:t>Campaign Objective</a:t>
            </a:r>
            <a:endParaRPr b="1"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Tujuan campaign FB ADS adalah traffic untuk mendapatkan link clicks/website sementara SEM traffic ke blog.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Arial"/>
                <a:ea typeface="Arial"/>
                <a:cs typeface="Arial"/>
                <a:sym typeface="Arial"/>
              </a:rPr>
              <a:t>Media Plan</a:t>
            </a:r>
            <a:endParaRPr b="1"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Cek </a:t>
            </a:r>
            <a:r>
              <a:rPr b="0" i="0" lang="en" sz="1400" u="sng" cap="none" strike="noStrike">
                <a:solidFill>
                  <a:schemeClr val="hlink"/>
                </a:solidFill>
                <a:latin typeface="Arial"/>
                <a:ea typeface="Arial"/>
                <a:cs typeface="Arial"/>
                <a:sym typeface="Arial"/>
                <a:hlinkClick r:id="rId5"/>
              </a:rPr>
              <a:t>di sini </a:t>
            </a:r>
            <a:endParaRPr b="1" i="0" sz="1600" u="none" cap="none" strike="noStrike">
              <a:solidFill>
                <a:srgbClr val="743673"/>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743673"/>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1" i="0" lang="en" sz="1400" u="sng" cap="none" strike="noStrike">
                <a:solidFill>
                  <a:schemeClr val="dk1"/>
                </a:solidFill>
                <a:latin typeface="Arial"/>
                <a:ea typeface="Arial"/>
                <a:cs typeface="Arial"/>
                <a:sym typeface="Arial"/>
              </a:rPr>
              <a:t>Result &amp; Insight</a:t>
            </a:r>
            <a:endParaRPr b="1" i="0" sz="1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Cek </a:t>
            </a:r>
            <a:r>
              <a:rPr b="0" i="0" lang="en" sz="1400" u="sng" cap="none" strike="noStrike">
                <a:solidFill>
                  <a:schemeClr val="hlink"/>
                </a:solidFill>
                <a:latin typeface="Arial"/>
                <a:ea typeface="Arial"/>
                <a:cs typeface="Arial"/>
                <a:sym typeface="Arial"/>
                <a:hlinkClick r:id="rId6"/>
              </a:rPr>
              <a:t>di sin</a:t>
            </a:r>
            <a:r>
              <a:rPr b="0" i="0" lang="en" sz="14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743673"/>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dk1"/>
                </a:solidFill>
                <a:latin typeface="Arial"/>
                <a:ea typeface="Arial"/>
                <a:cs typeface="Arial"/>
                <a:sym typeface="Arial"/>
              </a:rPr>
              <a:t>Recommendation</a:t>
            </a:r>
            <a:endParaRPr b="1" i="0" sz="1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Secara keseluruhan, terjadi peningkatan di phase kedua FB ADS. Sementara SEM masih belum mencapai target. Kedepannya, akan dipertahankan campaign yang sudah optimal</a:t>
            </a:r>
            <a:endParaRPr b="1" i="0" sz="1600" u="none" cap="none" strike="noStrike">
              <a:solidFill>
                <a:srgbClr val="743673"/>
              </a:solidFill>
              <a:highlight>
                <a:srgbClr val="FFFFFF"/>
              </a:highlight>
              <a:latin typeface="Montserrat"/>
              <a:ea typeface="Montserrat"/>
              <a:cs typeface="Montserrat"/>
              <a:sym typeface="Montserrat"/>
            </a:endParaRPr>
          </a:p>
        </p:txBody>
      </p:sp>
      <p:sp>
        <p:nvSpPr>
          <p:cNvPr id="133" name="Google Shape;133;p3"/>
          <p:cNvSpPr/>
          <p:nvPr/>
        </p:nvSpPr>
        <p:spPr>
          <a:xfrm>
            <a:off x="7524425" y="990175"/>
            <a:ext cx="308700" cy="262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7912775" y="990188"/>
            <a:ext cx="308700" cy="2622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3"/>
          <p:cNvPicPr preferRelativeResize="0"/>
          <p:nvPr/>
        </p:nvPicPr>
        <p:blipFill rotWithShape="1">
          <a:blip r:embed="rId4">
            <a:alphaModFix/>
          </a:blip>
          <a:srcRect b="-3912" l="-2087" r="28595" t="-3902"/>
          <a:stretch/>
        </p:blipFill>
        <p:spPr>
          <a:xfrm>
            <a:off x="8221487" y="3471899"/>
            <a:ext cx="991200" cy="1328700"/>
          </a:xfrm>
          <a:prstGeom prst="mathPlus">
            <a:avLst>
              <a:gd fmla="val 23520" name="adj1"/>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pic>
        <p:nvPicPr>
          <p:cNvPr id="140" name="Google Shape;140;p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41" name="Google Shape;141;p4"/>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42" name="Google Shape;142;p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43" name="Google Shape;143;p4"/>
          <p:cNvSpPr txBox="1"/>
          <p:nvPr/>
        </p:nvSpPr>
        <p:spPr>
          <a:xfrm>
            <a:off x="454375" y="144400"/>
            <a:ext cx="30561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Report Budget FB ADS &amp; SEM</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144" name="Google Shape;144;p4"/>
          <p:cNvSpPr txBox="1"/>
          <p:nvPr/>
        </p:nvSpPr>
        <p:spPr>
          <a:xfrm>
            <a:off x="6141000" y="2901625"/>
            <a:ext cx="1728600" cy="1114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rgbClr val="000000"/>
              </a:solidFill>
              <a:latin typeface="Montserrat"/>
              <a:ea typeface="Montserrat"/>
              <a:cs typeface="Montserrat"/>
              <a:sym typeface="Montserrat"/>
            </a:endParaRPr>
          </a:p>
        </p:txBody>
      </p:sp>
      <p:sp>
        <p:nvSpPr>
          <p:cNvPr id="145" name="Google Shape;145;p4"/>
          <p:cNvSpPr txBox="1"/>
          <p:nvPr/>
        </p:nvSpPr>
        <p:spPr>
          <a:xfrm>
            <a:off x="484617" y="914400"/>
            <a:ext cx="27063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Arial"/>
                <a:ea typeface="Arial"/>
                <a:cs typeface="Arial"/>
                <a:sym typeface="Arial"/>
              </a:rPr>
              <a:t>Total budget all channel</a:t>
            </a:r>
            <a:endParaRPr b="1"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Rp5.000.000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400" u="sng" cap="none" strike="noStrike">
                <a:solidFill>
                  <a:schemeClr val="dk1"/>
                </a:solidFill>
                <a:latin typeface="Arial"/>
                <a:ea typeface="Arial"/>
                <a:cs typeface="Arial"/>
                <a:sym typeface="Arial"/>
              </a:rPr>
              <a:t>Plan Budget channel FB ADS</a:t>
            </a:r>
            <a:endParaRPr b="1" i="0" sz="1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Rp3.0000.000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743673"/>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dk1"/>
                </a:solidFill>
                <a:latin typeface="Arial"/>
                <a:ea typeface="Arial"/>
                <a:cs typeface="Arial"/>
                <a:sym typeface="Arial"/>
              </a:rPr>
              <a:t>Actual Budget FB ADS</a:t>
            </a:r>
            <a:endParaRPr b="1" i="0" sz="1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743673"/>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743673"/>
              </a:solidFill>
              <a:highlight>
                <a:srgbClr val="FFFFFF"/>
              </a:highlight>
              <a:latin typeface="Montserrat"/>
              <a:ea typeface="Montserrat"/>
              <a:cs typeface="Montserrat"/>
              <a:sym typeface="Montserrat"/>
            </a:endParaRPr>
          </a:p>
        </p:txBody>
      </p:sp>
      <p:pic>
        <p:nvPicPr>
          <p:cNvPr id="146" name="Google Shape;146;p4"/>
          <p:cNvPicPr preferRelativeResize="0"/>
          <p:nvPr/>
        </p:nvPicPr>
        <p:blipFill rotWithShape="1">
          <a:blip r:embed="rId5">
            <a:alphaModFix/>
          </a:blip>
          <a:srcRect b="0" l="0" r="0" t="0"/>
          <a:stretch/>
        </p:blipFill>
        <p:spPr>
          <a:xfrm>
            <a:off x="571500" y="2559050"/>
            <a:ext cx="3714750" cy="952500"/>
          </a:xfrm>
          <a:prstGeom prst="rect">
            <a:avLst/>
          </a:prstGeom>
          <a:noFill/>
          <a:ln>
            <a:noFill/>
          </a:ln>
        </p:spPr>
      </p:pic>
      <p:sp>
        <p:nvSpPr>
          <p:cNvPr id="147" name="Google Shape;147;p4"/>
          <p:cNvSpPr txBox="1"/>
          <p:nvPr/>
        </p:nvSpPr>
        <p:spPr>
          <a:xfrm>
            <a:off x="5219700" y="1576350"/>
            <a:ext cx="3924300" cy="132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400" u="sng" cap="none" strike="noStrike">
                <a:solidFill>
                  <a:schemeClr val="dk1"/>
                </a:solidFill>
                <a:latin typeface="Arial"/>
                <a:ea typeface="Arial"/>
                <a:cs typeface="Arial"/>
                <a:sym typeface="Arial"/>
              </a:rPr>
              <a:t>Plan Budget channel SEM</a:t>
            </a:r>
            <a:endParaRPr b="1" i="0" sz="1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Rp2.000.000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743673"/>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1" i="0" lang="en" sz="1400" u="sng" cap="none" strike="noStrike">
                <a:solidFill>
                  <a:schemeClr val="dk1"/>
                </a:solidFill>
                <a:latin typeface="Arial"/>
                <a:ea typeface="Arial"/>
                <a:cs typeface="Arial"/>
                <a:sym typeface="Arial"/>
              </a:rPr>
              <a:t>Actual Budget SEM</a:t>
            </a:r>
            <a:endParaRPr b="1" i="0" sz="1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743673"/>
              </a:solidFill>
              <a:highlight>
                <a:schemeClr val="lt1"/>
              </a:highlight>
              <a:latin typeface="Montserrat"/>
              <a:ea typeface="Montserrat"/>
              <a:cs typeface="Montserrat"/>
              <a:sym typeface="Montserrat"/>
            </a:endParaRPr>
          </a:p>
        </p:txBody>
      </p:sp>
      <p:pic>
        <p:nvPicPr>
          <p:cNvPr id="148" name="Google Shape;148;p4"/>
          <p:cNvPicPr preferRelativeResize="0"/>
          <p:nvPr/>
        </p:nvPicPr>
        <p:blipFill rotWithShape="1">
          <a:blip r:embed="rId6">
            <a:alphaModFix/>
          </a:blip>
          <a:srcRect b="0" l="0" r="0" t="0"/>
          <a:stretch/>
        </p:blipFill>
        <p:spPr>
          <a:xfrm>
            <a:off x="5322500" y="2559050"/>
            <a:ext cx="2286000" cy="1162050"/>
          </a:xfrm>
          <a:prstGeom prst="rect">
            <a:avLst/>
          </a:prstGeom>
          <a:noFill/>
          <a:ln>
            <a:noFill/>
          </a:ln>
        </p:spPr>
      </p:pic>
      <p:sp>
        <p:nvSpPr>
          <p:cNvPr id="149" name="Google Shape;149;p4"/>
          <p:cNvSpPr/>
          <p:nvPr/>
        </p:nvSpPr>
        <p:spPr>
          <a:xfrm>
            <a:off x="503350" y="4246925"/>
            <a:ext cx="6543300" cy="64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Budget yang dikeluarkan tidak overspending total  all actual budget Rp.4.428.965. Hal tersebut dikarenakan all campaign di kedua channel di set daily budget.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cxnSp>
        <p:nvCxnSpPr>
          <p:cNvPr id="154" name="Google Shape;154;p5"/>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55" name="Google Shape;155;p5"/>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156" name="Google Shape;156;p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Campaign result and runrate  FB ADS</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157" name="Google Shape;157;p5"/>
          <p:cNvSpPr txBox="1"/>
          <p:nvPr/>
        </p:nvSpPr>
        <p:spPr>
          <a:xfrm>
            <a:off x="4159100" y="2901625"/>
            <a:ext cx="1728600" cy="1114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rgbClr val="000000"/>
              </a:solidFill>
              <a:latin typeface="Montserrat"/>
              <a:ea typeface="Montserrat"/>
              <a:cs typeface="Montserrat"/>
              <a:sym typeface="Montserrat"/>
            </a:endParaRPr>
          </a:p>
        </p:txBody>
      </p:sp>
      <p:sp>
        <p:nvSpPr>
          <p:cNvPr id="158" name="Google Shape;158;p5"/>
          <p:cNvSpPr/>
          <p:nvPr/>
        </p:nvSpPr>
        <p:spPr>
          <a:xfrm>
            <a:off x="190500" y="3009050"/>
            <a:ext cx="4381500" cy="101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Kenaikan avg CTR dari 0,81% menjadi 1,12% di phase  2.  Karena terjadi optimasi  creative di phase kedua.</a:t>
            </a:r>
            <a:r>
              <a:rPr b="0" i="0" lang="en" sz="1200" u="none" cap="none" strike="noStrike">
                <a:solidFill>
                  <a:schemeClr val="dk1"/>
                </a:solidFill>
                <a:latin typeface="Roboto"/>
                <a:ea typeface="Roboto"/>
                <a:cs typeface="Roboto"/>
                <a:sym typeface="Roboto"/>
              </a:rPr>
              <a:t> </a:t>
            </a:r>
            <a:endParaRPr b="0" i="0" sz="1200" u="none" cap="none" strike="noStrike">
              <a:solidFill>
                <a:schemeClr val="dk1"/>
              </a:solidFill>
              <a:latin typeface="Roboto"/>
              <a:ea typeface="Roboto"/>
              <a:cs typeface="Roboto"/>
              <a:sym typeface="Roboto"/>
            </a:endParaRPr>
          </a:p>
        </p:txBody>
      </p:sp>
      <p:pic>
        <p:nvPicPr>
          <p:cNvPr id="159" name="Google Shape;159;p5"/>
          <p:cNvPicPr preferRelativeResize="0"/>
          <p:nvPr/>
        </p:nvPicPr>
        <p:blipFill rotWithShape="1">
          <a:blip r:embed="rId4">
            <a:alphaModFix/>
          </a:blip>
          <a:srcRect b="0" l="0" r="0" t="0"/>
          <a:stretch/>
        </p:blipFill>
        <p:spPr>
          <a:xfrm>
            <a:off x="190500" y="1008788"/>
            <a:ext cx="4381500" cy="2000250"/>
          </a:xfrm>
          <a:prstGeom prst="rect">
            <a:avLst/>
          </a:prstGeom>
          <a:noFill/>
          <a:ln>
            <a:noFill/>
          </a:ln>
        </p:spPr>
      </p:pic>
      <p:sp>
        <p:nvSpPr>
          <p:cNvPr id="160" name="Google Shape;160;p5"/>
          <p:cNvSpPr/>
          <p:nvPr/>
        </p:nvSpPr>
        <p:spPr>
          <a:xfrm>
            <a:off x="4724400" y="3009050"/>
            <a:ext cx="4304400" cy="101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Total rata-rata CPC all campaign selama 4 weeks adalah Rp810 . Terjadi perubahan CPC menjadi lebih rendah di week 3-4 karena sudah dilakukan optimasi. </a:t>
            </a:r>
            <a:endParaRPr b="0" i="0" sz="1200" u="none" cap="none" strike="noStrike">
              <a:solidFill>
                <a:schemeClr val="dk1"/>
              </a:solidFill>
              <a:latin typeface="Roboto"/>
              <a:ea typeface="Roboto"/>
              <a:cs typeface="Roboto"/>
              <a:sym typeface="Roboto"/>
            </a:endParaRPr>
          </a:p>
        </p:txBody>
      </p:sp>
      <p:pic>
        <p:nvPicPr>
          <p:cNvPr id="161" name="Google Shape;161;p5"/>
          <p:cNvPicPr preferRelativeResize="0"/>
          <p:nvPr/>
        </p:nvPicPr>
        <p:blipFill rotWithShape="1">
          <a:blip r:embed="rId5">
            <a:alphaModFix/>
          </a:blip>
          <a:srcRect b="0" l="0" r="0" t="0"/>
          <a:stretch/>
        </p:blipFill>
        <p:spPr>
          <a:xfrm>
            <a:off x="4728700" y="1004038"/>
            <a:ext cx="4295775" cy="2009775"/>
          </a:xfrm>
          <a:prstGeom prst="rect">
            <a:avLst/>
          </a:prstGeom>
          <a:noFill/>
          <a:ln>
            <a:noFill/>
          </a:ln>
        </p:spPr>
      </p:pic>
      <p:sp>
        <p:nvSpPr>
          <p:cNvPr id="162" name="Google Shape;162;p5"/>
          <p:cNvSpPr/>
          <p:nvPr/>
        </p:nvSpPr>
        <p:spPr>
          <a:xfrm>
            <a:off x="190500" y="4230250"/>
            <a:ext cx="4381500" cy="7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Rata-rata CTR di phase kedua ini telah melampaui nilai benchmark dari media plan:</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0,91% untuk Audiens dengan Education Interest</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0,72% untuk Audiens dengan Career Development Interest</a:t>
            </a:r>
            <a:endParaRPr b="0" i="0" sz="1200" u="none" cap="none" strike="noStrike">
              <a:solidFill>
                <a:srgbClr val="000000"/>
              </a:solidFill>
              <a:latin typeface="Roboto"/>
              <a:ea typeface="Roboto"/>
              <a:cs typeface="Roboto"/>
              <a:sym typeface="Roboto"/>
            </a:endParaRPr>
          </a:p>
        </p:txBody>
      </p:sp>
      <p:sp>
        <p:nvSpPr>
          <p:cNvPr id="163" name="Google Shape;163;p5"/>
          <p:cNvSpPr/>
          <p:nvPr/>
        </p:nvSpPr>
        <p:spPr>
          <a:xfrm>
            <a:off x="4724400" y="4230250"/>
            <a:ext cx="4304400" cy="7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Setelah dilakukan optimasi, nilai CPC di phase kedua di bawah nilai benchmark dari media plan:</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Rp 1.056 untuk Education Interest</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Rp 958 untuk Career Development Interest</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nvSpPr>
        <p:spPr>
          <a:xfrm>
            <a:off x="796950" y="2897375"/>
            <a:ext cx="7550100" cy="2154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rial"/>
              <a:buAutoNum type="arabicPeriod"/>
            </a:pPr>
            <a:r>
              <a:rPr b="0" i="0" lang="en" sz="1600" u="none" cap="none" strike="noStrike">
                <a:solidFill>
                  <a:schemeClr val="dk1"/>
                </a:solidFill>
                <a:latin typeface="Arial"/>
                <a:ea typeface="Arial"/>
                <a:cs typeface="Arial"/>
                <a:sym typeface="Arial"/>
              </a:rPr>
              <a:t>Clicks memenuhi target media plan, untuk di education interest total clicks di media plan adalah 901 dan aktualnya mencapai 1729. Untuk career development interest total clicks di media plan 758 dan aktualnya mencapai 1879</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en" sz="1600" u="none" cap="none" strike="noStrike">
                <a:solidFill>
                  <a:schemeClr val="dk1"/>
                </a:solidFill>
                <a:latin typeface="Arial"/>
                <a:ea typeface="Arial"/>
                <a:cs typeface="Arial"/>
                <a:sym typeface="Arial"/>
              </a:rPr>
              <a:t>CTR memenuhi target media plan, untuk di education interest CTR di media plan adalah 0,91% dan aktualnya mencapai 1,19% Untuk career development interest CTR di media plan 0,72% dan aktualnya mencapai 1,02% </a:t>
            </a:r>
            <a:endParaRPr b="0" i="0" sz="1400" u="none" cap="none" strike="noStrike">
              <a:solidFill>
                <a:schemeClr val="dk1"/>
              </a:solidFill>
              <a:latin typeface="Arial"/>
              <a:ea typeface="Arial"/>
              <a:cs typeface="Arial"/>
              <a:sym typeface="Arial"/>
            </a:endParaRPr>
          </a:p>
        </p:txBody>
      </p:sp>
      <p:pic>
        <p:nvPicPr>
          <p:cNvPr id="169" name="Google Shape;169;p6"/>
          <p:cNvPicPr preferRelativeResize="0"/>
          <p:nvPr/>
        </p:nvPicPr>
        <p:blipFill rotWithShape="1">
          <a:blip r:embed="rId3">
            <a:alphaModFix/>
          </a:blip>
          <a:srcRect b="0" l="0" r="0" t="0"/>
          <a:stretch/>
        </p:blipFill>
        <p:spPr>
          <a:xfrm>
            <a:off x="304800" y="813025"/>
            <a:ext cx="8839202" cy="826452"/>
          </a:xfrm>
          <a:prstGeom prst="rect">
            <a:avLst/>
          </a:prstGeom>
          <a:noFill/>
          <a:ln>
            <a:noFill/>
          </a:ln>
        </p:spPr>
      </p:pic>
      <p:cxnSp>
        <p:nvCxnSpPr>
          <p:cNvPr id="170" name="Google Shape;170;p6"/>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71" name="Google Shape;171;p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72" name="Google Shape;172;p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Campaign result and runrate  FB ADS</a:t>
            </a:r>
            <a:endParaRPr b="0" i="0" sz="1400" u="none" cap="none" strike="noStrike">
              <a:solidFill>
                <a:srgbClr val="761A79"/>
              </a:solidFill>
              <a:latin typeface="Montserrat ExtraBold"/>
              <a:ea typeface="Montserrat ExtraBold"/>
              <a:cs typeface="Montserrat ExtraBold"/>
              <a:sym typeface="Montserrat ExtraBold"/>
            </a:endParaRPr>
          </a:p>
        </p:txBody>
      </p:sp>
      <p:pic>
        <p:nvPicPr>
          <p:cNvPr id="173" name="Google Shape;173;p6"/>
          <p:cNvPicPr preferRelativeResize="0"/>
          <p:nvPr/>
        </p:nvPicPr>
        <p:blipFill rotWithShape="1">
          <a:blip r:embed="rId5">
            <a:alphaModFix/>
          </a:blip>
          <a:srcRect b="0" l="0" r="0" t="0"/>
          <a:stretch/>
        </p:blipFill>
        <p:spPr>
          <a:xfrm>
            <a:off x="152400" y="1735402"/>
            <a:ext cx="8839201" cy="621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idx="1" type="subTitle"/>
          </p:nvPr>
        </p:nvSpPr>
        <p:spPr>
          <a:xfrm>
            <a:off x="244375" y="2623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Creative</a:t>
            </a:r>
            <a:endParaRPr/>
          </a:p>
        </p:txBody>
      </p:sp>
      <p:pic>
        <p:nvPicPr>
          <p:cNvPr descr="Ad Creative Bootcamp 3 (C)" id="179" name="Google Shape;179;p7" title="Ad Creative Bootcamp 3 (C)"/>
          <p:cNvPicPr preferRelativeResize="0"/>
          <p:nvPr/>
        </p:nvPicPr>
        <p:blipFill rotWithShape="1">
          <a:blip r:embed="rId3">
            <a:alphaModFix/>
          </a:blip>
          <a:srcRect b="0" l="0" r="0" t="0"/>
          <a:stretch/>
        </p:blipFill>
        <p:spPr>
          <a:xfrm>
            <a:off x="6336525" y="881925"/>
            <a:ext cx="2571750" cy="2586691"/>
          </a:xfrm>
          <a:prstGeom prst="rect">
            <a:avLst/>
          </a:prstGeom>
          <a:noFill/>
          <a:ln>
            <a:noFill/>
          </a:ln>
        </p:spPr>
      </p:pic>
      <p:sp>
        <p:nvSpPr>
          <p:cNvPr id="180" name="Google Shape;180;p7"/>
          <p:cNvSpPr txBox="1"/>
          <p:nvPr/>
        </p:nvSpPr>
        <p:spPr>
          <a:xfrm>
            <a:off x="6553975" y="3468625"/>
            <a:ext cx="241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Ad Creative Bootcamp 3 (C)</a:t>
            </a:r>
            <a:endParaRPr b="0" i="0" sz="1400" u="none" cap="none" strike="noStrike">
              <a:solidFill>
                <a:srgbClr val="000000"/>
              </a:solidFill>
              <a:latin typeface="Arial"/>
              <a:ea typeface="Arial"/>
              <a:cs typeface="Arial"/>
              <a:sym typeface="Arial"/>
            </a:endParaRPr>
          </a:p>
        </p:txBody>
      </p:sp>
      <p:pic>
        <p:nvPicPr>
          <p:cNvPr id="181" name="Google Shape;181;p7"/>
          <p:cNvPicPr preferRelativeResize="0"/>
          <p:nvPr/>
        </p:nvPicPr>
        <p:blipFill rotWithShape="1">
          <a:blip r:embed="rId4">
            <a:alphaModFix/>
          </a:blip>
          <a:srcRect b="42980" l="39569" r="43033" t="26057"/>
          <a:stretch/>
        </p:blipFill>
        <p:spPr>
          <a:xfrm>
            <a:off x="3438525" y="861425"/>
            <a:ext cx="2571749" cy="2574725"/>
          </a:xfrm>
          <a:prstGeom prst="rect">
            <a:avLst/>
          </a:prstGeom>
          <a:noFill/>
          <a:ln>
            <a:noFill/>
          </a:ln>
        </p:spPr>
      </p:pic>
      <p:sp>
        <p:nvSpPr>
          <p:cNvPr id="182" name="Google Shape;182;p7"/>
          <p:cNvSpPr txBox="1"/>
          <p:nvPr/>
        </p:nvSpPr>
        <p:spPr>
          <a:xfrm>
            <a:off x="3641525" y="3468625"/>
            <a:ext cx="241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Ad Creative Bootcamp 2 (B)</a:t>
            </a:r>
            <a:endParaRPr b="0" i="0" sz="1400" u="none" cap="none" strike="noStrike">
              <a:solidFill>
                <a:srgbClr val="000000"/>
              </a:solidFill>
              <a:latin typeface="Arial"/>
              <a:ea typeface="Arial"/>
              <a:cs typeface="Arial"/>
              <a:sym typeface="Arial"/>
            </a:endParaRPr>
          </a:p>
        </p:txBody>
      </p:sp>
      <p:sp>
        <p:nvSpPr>
          <p:cNvPr id="183" name="Google Shape;183;p7"/>
          <p:cNvSpPr txBox="1"/>
          <p:nvPr/>
        </p:nvSpPr>
        <p:spPr>
          <a:xfrm>
            <a:off x="476525" y="3468625"/>
            <a:ext cx="241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Ad Creative Bootcamp 1 (A)</a:t>
            </a:r>
            <a:endParaRPr b="0" i="0" sz="1400" u="none" cap="none" strike="noStrike">
              <a:solidFill>
                <a:srgbClr val="000000"/>
              </a:solidFill>
              <a:latin typeface="Arial"/>
              <a:ea typeface="Arial"/>
              <a:cs typeface="Arial"/>
              <a:sym typeface="Arial"/>
            </a:endParaRPr>
          </a:p>
        </p:txBody>
      </p:sp>
      <p:pic>
        <p:nvPicPr>
          <p:cNvPr id="184" name="Google Shape;184;p7"/>
          <p:cNvPicPr preferRelativeResize="0"/>
          <p:nvPr/>
        </p:nvPicPr>
        <p:blipFill rotWithShape="1">
          <a:blip r:embed="rId5">
            <a:alphaModFix/>
          </a:blip>
          <a:srcRect b="42978" l="39261" r="43103" t="26218"/>
          <a:stretch/>
        </p:blipFill>
        <p:spPr>
          <a:xfrm>
            <a:off x="338300" y="914412"/>
            <a:ext cx="2566762" cy="2521749"/>
          </a:xfrm>
          <a:prstGeom prst="rect">
            <a:avLst/>
          </a:prstGeom>
          <a:noFill/>
          <a:ln>
            <a:noFill/>
          </a:ln>
        </p:spPr>
      </p:pic>
      <p:sp>
        <p:nvSpPr>
          <p:cNvPr id="185" name="Google Shape;185;p7"/>
          <p:cNvSpPr/>
          <p:nvPr/>
        </p:nvSpPr>
        <p:spPr>
          <a:xfrm>
            <a:off x="440425" y="4026725"/>
            <a:ext cx="83244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Phase 1 running 6 ads sementara phase kedua running 4 ads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cxnSp>
        <p:nvCxnSpPr>
          <p:cNvPr id="190" name="Google Shape;190;p8"/>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191" name="Google Shape;191;p8"/>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192" name="Google Shape;192;p8"/>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Campaign result FB ADS</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193" name="Google Shape;193;p8"/>
          <p:cNvSpPr txBox="1"/>
          <p:nvPr/>
        </p:nvSpPr>
        <p:spPr>
          <a:xfrm>
            <a:off x="4159100" y="2901625"/>
            <a:ext cx="1728600" cy="1114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rgbClr val="000000"/>
              </a:solidFill>
              <a:latin typeface="Montserrat"/>
              <a:ea typeface="Montserrat"/>
              <a:cs typeface="Montserrat"/>
              <a:sym typeface="Montserrat"/>
            </a:endParaRPr>
          </a:p>
        </p:txBody>
      </p:sp>
      <p:sp>
        <p:nvSpPr>
          <p:cNvPr id="194" name="Google Shape;194;p8"/>
          <p:cNvSpPr/>
          <p:nvPr/>
        </p:nvSpPr>
        <p:spPr>
          <a:xfrm>
            <a:off x="2419788" y="3701175"/>
            <a:ext cx="4304400" cy="101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Terdapat peningkatan jumlah  CTR di education interest  karena ada optimasi copy headline dan caption serta creative C education interest di-nonaktifkan.</a:t>
            </a:r>
            <a:endParaRPr b="0" i="0" sz="1200" u="none" cap="none" strike="noStrike">
              <a:solidFill>
                <a:schemeClr val="dk1"/>
              </a:solidFill>
              <a:latin typeface="Roboto"/>
              <a:ea typeface="Roboto"/>
              <a:cs typeface="Roboto"/>
              <a:sym typeface="Roboto"/>
            </a:endParaRPr>
          </a:p>
        </p:txBody>
      </p:sp>
      <p:sp>
        <p:nvSpPr>
          <p:cNvPr id="195" name="Google Shape;195;p8"/>
          <p:cNvSpPr txBox="1"/>
          <p:nvPr/>
        </p:nvSpPr>
        <p:spPr>
          <a:xfrm>
            <a:off x="454375" y="628050"/>
            <a:ext cx="37047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Hasil Optimasi Creative C Phase 2 </a:t>
            </a:r>
            <a:endParaRPr b="0" i="0" sz="1400" u="none" cap="none" strike="noStrike">
              <a:solidFill>
                <a:srgbClr val="761A79"/>
              </a:solidFill>
              <a:latin typeface="Montserrat ExtraBold"/>
              <a:ea typeface="Montserrat ExtraBold"/>
              <a:cs typeface="Montserrat ExtraBold"/>
              <a:sym typeface="Montserrat ExtraBold"/>
            </a:endParaRPr>
          </a:p>
        </p:txBody>
      </p:sp>
      <p:pic>
        <p:nvPicPr>
          <p:cNvPr id="196" name="Google Shape;196;p8"/>
          <p:cNvPicPr preferRelativeResize="0"/>
          <p:nvPr/>
        </p:nvPicPr>
        <p:blipFill rotWithShape="1">
          <a:blip r:embed="rId4">
            <a:alphaModFix/>
          </a:blip>
          <a:srcRect b="0" l="2143" r="0" t="0"/>
          <a:stretch/>
        </p:blipFill>
        <p:spPr>
          <a:xfrm>
            <a:off x="2598675" y="1043200"/>
            <a:ext cx="4035125" cy="2547876"/>
          </a:xfrm>
          <a:prstGeom prst="rect">
            <a:avLst/>
          </a:prstGeom>
          <a:noFill/>
          <a:ln>
            <a:noFill/>
          </a:ln>
        </p:spPr>
      </p:pic>
      <p:sp>
        <p:nvSpPr>
          <p:cNvPr id="197" name="Google Shape;197;p8"/>
          <p:cNvSpPr txBox="1"/>
          <p:nvPr/>
        </p:nvSpPr>
        <p:spPr>
          <a:xfrm>
            <a:off x="6197375" y="2029075"/>
            <a:ext cx="98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highlight>
                  <a:schemeClr val="dk1"/>
                </a:highlight>
                <a:latin typeface="Arial"/>
                <a:ea typeface="Arial"/>
                <a:cs typeface="Arial"/>
                <a:sym typeface="Arial"/>
              </a:rPr>
              <a:t>CAREER</a:t>
            </a:r>
            <a:endParaRPr b="0" i="0" sz="1400" u="none" cap="none" strike="noStrike">
              <a:solidFill>
                <a:schemeClr val="lt1"/>
              </a:solidFill>
              <a:highlight>
                <a:schemeClr val="dk1"/>
              </a:highlight>
              <a:latin typeface="Arial"/>
              <a:ea typeface="Arial"/>
              <a:cs typeface="Arial"/>
              <a:sym typeface="Arial"/>
            </a:endParaRPr>
          </a:p>
        </p:txBody>
      </p:sp>
      <p:sp>
        <p:nvSpPr>
          <p:cNvPr id="198" name="Google Shape;198;p8"/>
          <p:cNvSpPr txBox="1"/>
          <p:nvPr/>
        </p:nvSpPr>
        <p:spPr>
          <a:xfrm>
            <a:off x="2510175" y="2429275"/>
            <a:ext cx="692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highlight>
                  <a:schemeClr val="dk1"/>
                </a:highlight>
                <a:latin typeface="Arial"/>
                <a:ea typeface="Arial"/>
                <a:cs typeface="Arial"/>
                <a:sym typeface="Arial"/>
              </a:rPr>
              <a:t>EDU</a:t>
            </a:r>
            <a:endParaRPr b="0" i="0" sz="1400" u="none" cap="none" strike="noStrike">
              <a:solidFill>
                <a:schemeClr val="lt1"/>
              </a:solidFill>
              <a:highlight>
                <a:schemeClr val="dk1"/>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cxnSp>
        <p:nvCxnSpPr>
          <p:cNvPr id="203" name="Google Shape;203;p9"/>
          <p:cNvCxnSpPr/>
          <p:nvPr/>
        </p:nvCxnSpPr>
        <p:spPr>
          <a:xfrm rot="10800000">
            <a:off x="3680225" y="427100"/>
            <a:ext cx="3844200" cy="0"/>
          </a:xfrm>
          <a:prstGeom prst="straightConnector1">
            <a:avLst/>
          </a:prstGeom>
          <a:noFill/>
          <a:ln cap="flat" cmpd="sng" w="19050">
            <a:solidFill>
              <a:srgbClr val="761A79"/>
            </a:solidFill>
            <a:prstDash val="solid"/>
            <a:round/>
            <a:headEnd len="sm" w="sm" type="none"/>
            <a:tailEnd len="sm" w="sm" type="none"/>
          </a:ln>
        </p:spPr>
      </p:cxnSp>
      <p:pic>
        <p:nvPicPr>
          <p:cNvPr id="204" name="Google Shape;204;p9"/>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205" name="Google Shape;205;p9"/>
          <p:cNvSpPr txBox="1"/>
          <p:nvPr/>
        </p:nvSpPr>
        <p:spPr>
          <a:xfrm>
            <a:off x="454375" y="144400"/>
            <a:ext cx="24990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Campaign result FB ADS</a:t>
            </a:r>
            <a:endParaRPr b="0" i="0" sz="1400" u="none" cap="none" strike="noStrike">
              <a:solidFill>
                <a:srgbClr val="761A79"/>
              </a:solidFill>
              <a:latin typeface="Montserrat ExtraBold"/>
              <a:ea typeface="Montserrat ExtraBold"/>
              <a:cs typeface="Montserrat ExtraBold"/>
              <a:sym typeface="Montserrat ExtraBold"/>
            </a:endParaRPr>
          </a:p>
        </p:txBody>
      </p:sp>
      <p:sp>
        <p:nvSpPr>
          <p:cNvPr id="206" name="Google Shape;206;p9"/>
          <p:cNvSpPr txBox="1"/>
          <p:nvPr/>
        </p:nvSpPr>
        <p:spPr>
          <a:xfrm>
            <a:off x="4159100" y="2901625"/>
            <a:ext cx="1728600" cy="1114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rgbClr val="000000"/>
              </a:solidFill>
              <a:latin typeface="Montserrat"/>
              <a:ea typeface="Montserrat"/>
              <a:cs typeface="Montserrat"/>
              <a:sym typeface="Montserrat"/>
            </a:endParaRPr>
          </a:p>
        </p:txBody>
      </p:sp>
      <p:sp>
        <p:nvSpPr>
          <p:cNvPr id="207" name="Google Shape;207;p9"/>
          <p:cNvSpPr/>
          <p:nvPr/>
        </p:nvSpPr>
        <p:spPr>
          <a:xfrm>
            <a:off x="1561950" y="3701175"/>
            <a:ext cx="6019200" cy="101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Video feeds (creative C) memiliki impression dan clicks tertinggi dari week 1 ke week 4. Hal ini dikarenakan di phase ke 2 creative C/video menjadi creative terfavorit, meski di phase kedua menurun. Placement utama tetap feed.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Placement FB Ads menggunakan </a:t>
            </a:r>
            <a:r>
              <a:rPr b="1" i="0" lang="en" sz="1200" u="none" cap="none" strike="noStrike">
                <a:solidFill>
                  <a:srgbClr val="000000"/>
                </a:solidFill>
                <a:latin typeface="Roboto"/>
                <a:ea typeface="Roboto"/>
                <a:cs typeface="Roboto"/>
                <a:sym typeface="Roboto"/>
              </a:rPr>
              <a:t>automatic placement </a:t>
            </a:r>
            <a:r>
              <a:rPr b="0" i="0" lang="en" sz="1200" u="none" cap="none" strike="noStrike">
                <a:solidFill>
                  <a:srgbClr val="000000"/>
                </a:solidFill>
                <a:latin typeface="Roboto"/>
                <a:ea typeface="Roboto"/>
                <a:cs typeface="Roboto"/>
                <a:sym typeface="Roboto"/>
              </a:rPr>
              <a:t>di kedua fase campaign.</a:t>
            </a:r>
            <a:endParaRPr b="0" i="0" sz="1200" u="none" cap="none" strike="noStrike">
              <a:solidFill>
                <a:srgbClr val="000000"/>
              </a:solidFill>
              <a:latin typeface="Roboto"/>
              <a:ea typeface="Roboto"/>
              <a:cs typeface="Roboto"/>
              <a:sym typeface="Roboto"/>
            </a:endParaRPr>
          </a:p>
        </p:txBody>
      </p:sp>
      <p:sp>
        <p:nvSpPr>
          <p:cNvPr id="208" name="Google Shape;208;p9"/>
          <p:cNvSpPr txBox="1"/>
          <p:nvPr/>
        </p:nvSpPr>
        <p:spPr>
          <a:xfrm>
            <a:off x="454375" y="628050"/>
            <a:ext cx="37047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rgbClr val="761A79"/>
                </a:solidFill>
                <a:latin typeface="Montserrat ExtraBold"/>
                <a:ea typeface="Montserrat ExtraBold"/>
                <a:cs typeface="Montserrat ExtraBold"/>
                <a:sym typeface="Montserrat ExtraBold"/>
              </a:rPr>
              <a:t>Hasil Placement FB ADS</a:t>
            </a:r>
            <a:endParaRPr b="0" i="0" sz="1400" u="none" cap="none" strike="noStrike">
              <a:solidFill>
                <a:srgbClr val="761A79"/>
              </a:solidFill>
              <a:latin typeface="Montserrat ExtraBold"/>
              <a:ea typeface="Montserrat ExtraBold"/>
              <a:cs typeface="Montserrat ExtraBold"/>
              <a:sym typeface="Montserrat ExtraBold"/>
            </a:endParaRPr>
          </a:p>
        </p:txBody>
      </p:sp>
      <p:pic>
        <p:nvPicPr>
          <p:cNvPr id="209" name="Google Shape;209;p9"/>
          <p:cNvPicPr preferRelativeResize="0"/>
          <p:nvPr/>
        </p:nvPicPr>
        <p:blipFill rotWithShape="1">
          <a:blip r:embed="rId4">
            <a:alphaModFix/>
          </a:blip>
          <a:srcRect b="0" l="0" r="0" t="0"/>
          <a:stretch/>
        </p:blipFill>
        <p:spPr>
          <a:xfrm>
            <a:off x="1905150" y="1056675"/>
            <a:ext cx="5333699" cy="253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