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8288000" cy="10287000"/>
  <p:notesSz cx="6858000" cy="9144000"/>
  <p:embeddedFontLst>
    <p:embeddedFont>
      <p:font typeface="DejaVu Serif" panose="020B0604020202020204" charset="0"/>
      <p:regular r:id="rId33"/>
    </p:embeddedFont>
    <p:embeddedFont>
      <p:font typeface="DejaVu Serif Bold" panose="020B0604020202020204" charset="0"/>
      <p:regular r:id="rId34"/>
    </p:embeddedFont>
    <p:embeddedFont>
      <p:font typeface="Montserrat" panose="00000500000000000000" pitchFamily="2" charset="-94"/>
      <p:regular r:id="rId35"/>
    </p:embeddedFont>
    <p:embeddedFont>
      <p:font typeface="Montserrat Bold" panose="00000800000000000000" charset="-94"/>
      <p:regular r:id="rId36"/>
    </p:embeddedFont>
    <p:embeddedFont>
      <p:font typeface="Montserrat Ultra-Bold" panose="020B0604020202020204" charset="-94"/>
      <p:regular r:id="rId37"/>
    </p:embeddedFont>
    <p:embeddedFont>
      <p:font typeface="Rubik Marker Hatch" panose="020B0604020202020204" charset="-79"/>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toad.halileksi.net/"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24245"/>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Freeform 3"/>
          <p:cNvSpPr/>
          <p:nvPr/>
        </p:nvSpPr>
        <p:spPr>
          <a:xfrm>
            <a:off x="5709558" y="3211627"/>
            <a:ext cx="12578442" cy="7075373"/>
          </a:xfrm>
          <a:custGeom>
            <a:avLst/>
            <a:gdLst/>
            <a:ahLst/>
            <a:cxnLst/>
            <a:rect l="l" t="t" r="r" b="b"/>
            <a:pathLst>
              <a:path w="12578442" h="7075373">
                <a:moveTo>
                  <a:pt x="0" y="0"/>
                </a:moveTo>
                <a:lnTo>
                  <a:pt x="12578442" y="0"/>
                </a:lnTo>
                <a:lnTo>
                  <a:pt x="12578442" y="7075373"/>
                </a:lnTo>
                <a:lnTo>
                  <a:pt x="0" y="7075373"/>
                </a:lnTo>
                <a:lnTo>
                  <a:pt x="0" y="0"/>
                </a:lnTo>
                <a:close/>
              </a:path>
            </a:pathLst>
          </a:custGeom>
          <a:blipFill>
            <a:blip r:embed="rId3"/>
            <a:stretch>
              <a:fillRect l="-2863" r="-17922" b="-34206"/>
            </a:stretch>
          </a:blipFill>
        </p:spPr>
      </p:sp>
      <p:sp>
        <p:nvSpPr>
          <p:cNvPr id="4" name="TextBox 4"/>
          <p:cNvSpPr txBox="1"/>
          <p:nvPr/>
        </p:nvSpPr>
        <p:spPr>
          <a:xfrm>
            <a:off x="228600" y="266700"/>
            <a:ext cx="10668000" cy="7417415"/>
          </a:xfrm>
          <a:prstGeom prst="rect">
            <a:avLst/>
          </a:prstGeom>
        </p:spPr>
        <p:txBody>
          <a:bodyPr wrap="square" lIns="0" tIns="0" rIns="0" bIns="0" rtlCol="0" anchor="t">
            <a:spAutoFit/>
          </a:bodyPr>
          <a:lstStyle/>
          <a:p>
            <a:pPr algn="ctr">
              <a:lnSpc>
                <a:spcPts val="15119"/>
              </a:lnSpc>
            </a:pPr>
            <a:r>
              <a:rPr lang="en-US" sz="10799" dirty="0">
                <a:solidFill>
                  <a:srgbClr val="4F7386"/>
                </a:solidFill>
                <a:latin typeface="Rubik Marker Hatch"/>
              </a:rPr>
              <a:t>ANKET</a:t>
            </a:r>
          </a:p>
          <a:p>
            <a:pPr algn="ctr">
              <a:lnSpc>
                <a:spcPts val="15119"/>
              </a:lnSpc>
            </a:pPr>
            <a:r>
              <a:rPr lang="en-US" sz="10799" dirty="0">
                <a:solidFill>
                  <a:srgbClr val="4F7386"/>
                </a:solidFill>
                <a:latin typeface="Rubik Marker Hatch"/>
              </a:rPr>
              <a:t>ARAŞTIRMASI </a:t>
            </a:r>
          </a:p>
          <a:p>
            <a:pPr algn="ctr">
              <a:lnSpc>
                <a:spcPts val="15119"/>
              </a:lnSpc>
            </a:pPr>
            <a:r>
              <a:rPr lang="en-US" sz="10799" dirty="0">
                <a:solidFill>
                  <a:srgbClr val="4F7386"/>
                </a:solidFill>
                <a:latin typeface="Rubik Marker Hatch"/>
              </a:rPr>
              <a:t>EĞİTİMİ</a:t>
            </a:r>
            <a:endParaRPr lang="tr-TR" sz="10799" dirty="0">
              <a:solidFill>
                <a:srgbClr val="4F7386"/>
              </a:solidFill>
              <a:latin typeface="Rubik Marker Hatch"/>
            </a:endParaRPr>
          </a:p>
          <a:p>
            <a:pPr algn="ctr">
              <a:lnSpc>
                <a:spcPts val="15119"/>
              </a:lnSpc>
            </a:pPr>
            <a:r>
              <a:rPr lang="tr-TR" sz="7200" dirty="0">
                <a:solidFill>
                  <a:srgbClr val="4F7386"/>
                </a:solidFill>
                <a:latin typeface="MS UI Gothic" panose="020B0600070205080204" pitchFamily="34" charset="-128"/>
                <a:ea typeface="MS UI Gothic" panose="020B0600070205080204" pitchFamily="34" charset="-128"/>
              </a:rPr>
              <a:t>Damla Yalçın</a:t>
            </a:r>
            <a:endParaRPr lang="en-US" sz="7200" dirty="0">
              <a:solidFill>
                <a:srgbClr val="4F7386"/>
              </a:solidFill>
              <a:latin typeface="MS UI Gothic" panose="020B0600070205080204" pitchFamily="34" charset="-128"/>
              <a:ea typeface="MS UI Gothic" panose="020B0600070205080204"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3285507" y="734662"/>
            <a:ext cx="11716987" cy="877570"/>
          </a:xfrm>
          <a:prstGeom prst="rect">
            <a:avLst/>
          </a:prstGeom>
        </p:spPr>
        <p:txBody>
          <a:bodyPr lIns="0" tIns="0" rIns="0" bIns="0" rtlCol="0" anchor="t">
            <a:spAutoFit/>
          </a:bodyPr>
          <a:lstStyle/>
          <a:p>
            <a:pPr algn="ctr">
              <a:lnSpc>
                <a:spcPts val="7279"/>
              </a:lnSpc>
            </a:pPr>
            <a:r>
              <a:rPr lang="en-US" sz="5199">
                <a:solidFill>
                  <a:srgbClr val="4F7386"/>
                </a:solidFill>
                <a:latin typeface="Montserrat Bold"/>
              </a:rPr>
              <a:t>ARAŞTIRMANIN PLANMASI</a:t>
            </a:r>
          </a:p>
        </p:txBody>
      </p:sp>
      <p:sp>
        <p:nvSpPr>
          <p:cNvPr id="4" name="TextBox 4"/>
          <p:cNvSpPr txBox="1"/>
          <p:nvPr/>
        </p:nvSpPr>
        <p:spPr>
          <a:xfrm>
            <a:off x="774853" y="2126598"/>
            <a:ext cx="9171384" cy="712470"/>
          </a:xfrm>
          <a:prstGeom prst="rect">
            <a:avLst/>
          </a:prstGeom>
        </p:spPr>
        <p:txBody>
          <a:bodyPr lIns="0" tIns="0" rIns="0" bIns="0" rtlCol="0" anchor="t">
            <a:spAutoFit/>
          </a:bodyPr>
          <a:lstStyle/>
          <a:p>
            <a:pPr algn="ctr">
              <a:lnSpc>
                <a:spcPts val="5880"/>
              </a:lnSpc>
            </a:pPr>
            <a:r>
              <a:rPr lang="en-US" sz="4200">
                <a:solidFill>
                  <a:srgbClr val="4F7386"/>
                </a:solidFill>
                <a:latin typeface="Montserrat Bold"/>
              </a:rPr>
              <a:t>a) Araştırma Modelinin Seçilmesi</a:t>
            </a:r>
          </a:p>
        </p:txBody>
      </p:sp>
      <p:sp>
        <p:nvSpPr>
          <p:cNvPr id="5" name="TextBox 5"/>
          <p:cNvSpPr txBox="1"/>
          <p:nvPr/>
        </p:nvSpPr>
        <p:spPr>
          <a:xfrm>
            <a:off x="431474" y="3362943"/>
            <a:ext cx="17425052" cy="7181215"/>
          </a:xfrm>
          <a:prstGeom prst="rect">
            <a:avLst/>
          </a:prstGeom>
        </p:spPr>
        <p:txBody>
          <a:bodyPr lIns="0" tIns="0" rIns="0" bIns="0" rtlCol="0" anchor="t">
            <a:spAutoFit/>
          </a:bodyPr>
          <a:lstStyle/>
          <a:p>
            <a:pPr marL="734059" lvl="1" indent="-367030" algn="ctr">
              <a:lnSpc>
                <a:spcPts val="4759"/>
              </a:lnSpc>
              <a:buAutoNum type="arabicPeriod"/>
            </a:pPr>
            <a:r>
              <a:rPr lang="en-US" sz="3399">
                <a:solidFill>
                  <a:srgbClr val="4F7386"/>
                </a:solidFill>
                <a:latin typeface="Montserrat"/>
              </a:rPr>
              <a:t> Yöntem seçiminde ilk dikkate alınacak nokta, sorunun </a:t>
            </a:r>
            <a:r>
              <a:rPr lang="en-US" sz="3399">
                <a:solidFill>
                  <a:srgbClr val="4F7386"/>
                </a:solidFill>
                <a:latin typeface="Montserrat Bold"/>
              </a:rPr>
              <a:t>nitel, nicel ya da karma </a:t>
            </a:r>
            <a:r>
              <a:rPr lang="en-US" sz="3399">
                <a:solidFill>
                  <a:srgbClr val="4F7386"/>
                </a:solidFill>
                <a:latin typeface="Montserrat"/>
              </a:rPr>
              <a:t>bir model benimseneceğinin saptanmasıdır.</a:t>
            </a:r>
          </a:p>
          <a:p>
            <a:pPr algn="ctr">
              <a:lnSpc>
                <a:spcPts val="4759"/>
              </a:lnSpc>
            </a:pPr>
            <a:endParaRPr lang="en-US" sz="3399">
              <a:solidFill>
                <a:srgbClr val="4F7386"/>
              </a:solidFill>
              <a:latin typeface="Montserrat"/>
            </a:endParaRPr>
          </a:p>
          <a:p>
            <a:pPr algn="ctr">
              <a:lnSpc>
                <a:spcPts val="4759"/>
              </a:lnSpc>
            </a:pPr>
            <a:r>
              <a:rPr lang="en-US" sz="3399">
                <a:solidFill>
                  <a:srgbClr val="4F7386"/>
                </a:solidFill>
                <a:latin typeface="Montserrat"/>
              </a:rPr>
              <a:t>2. Araştırmanın </a:t>
            </a:r>
            <a:r>
              <a:rPr lang="en-US" sz="3399">
                <a:solidFill>
                  <a:srgbClr val="4F7386"/>
                </a:solidFill>
                <a:latin typeface="Montserrat Bold"/>
              </a:rPr>
              <a:t>açıklayıcı, yorumlayıcı ya da betimleyici</a:t>
            </a:r>
            <a:r>
              <a:rPr lang="en-US" sz="3399">
                <a:solidFill>
                  <a:srgbClr val="4F7386"/>
                </a:solidFill>
                <a:latin typeface="Montserrat"/>
              </a:rPr>
              <a:t> mi olacağına karar verilmelidir.</a:t>
            </a:r>
          </a:p>
          <a:p>
            <a:pPr algn="ctr">
              <a:lnSpc>
                <a:spcPts val="4759"/>
              </a:lnSpc>
            </a:pPr>
            <a:endParaRPr lang="en-US" sz="3399">
              <a:solidFill>
                <a:srgbClr val="4F7386"/>
              </a:solidFill>
              <a:latin typeface="Montserrat"/>
            </a:endParaRPr>
          </a:p>
          <a:p>
            <a:pPr algn="ctr">
              <a:lnSpc>
                <a:spcPts val="4759"/>
              </a:lnSpc>
            </a:pPr>
            <a:r>
              <a:rPr lang="en-US" sz="3399">
                <a:solidFill>
                  <a:srgbClr val="4F7386"/>
                </a:solidFill>
                <a:latin typeface="Montserrat"/>
              </a:rPr>
              <a:t>3. Araştırmanın </a:t>
            </a:r>
            <a:r>
              <a:rPr lang="en-US" sz="3399">
                <a:solidFill>
                  <a:srgbClr val="4F7386"/>
                </a:solidFill>
                <a:latin typeface="Montserrat Bold"/>
              </a:rPr>
              <a:t>ne zaman, nerede ve kime uygulanacağı</a:t>
            </a:r>
            <a:r>
              <a:rPr lang="en-US" sz="3399">
                <a:solidFill>
                  <a:srgbClr val="4F7386"/>
                </a:solidFill>
                <a:latin typeface="Montserrat"/>
              </a:rPr>
              <a:t>na karar verilmelidir.</a:t>
            </a:r>
          </a:p>
          <a:p>
            <a:pPr algn="ctr">
              <a:lnSpc>
                <a:spcPts val="4759"/>
              </a:lnSpc>
            </a:pPr>
            <a:endParaRPr lang="en-US" sz="3399">
              <a:solidFill>
                <a:srgbClr val="4F7386"/>
              </a:solidFill>
              <a:latin typeface="Montserrat"/>
            </a:endParaRPr>
          </a:p>
          <a:p>
            <a:pPr algn="ctr">
              <a:lnSpc>
                <a:spcPts val="4759"/>
              </a:lnSpc>
            </a:pPr>
            <a:r>
              <a:rPr lang="en-US" sz="3399">
                <a:solidFill>
                  <a:srgbClr val="4F7386"/>
                </a:solidFill>
                <a:latin typeface="Montserrat"/>
              </a:rPr>
              <a:t>4. Son olarak ise hangi</a:t>
            </a:r>
            <a:r>
              <a:rPr lang="en-US" sz="3399">
                <a:solidFill>
                  <a:srgbClr val="4F7386"/>
                </a:solidFill>
                <a:latin typeface="Montserrat Bold"/>
              </a:rPr>
              <a:t> veri toplama tekniği ve veri analizi tekniği</a:t>
            </a:r>
            <a:r>
              <a:rPr lang="en-US" sz="3399">
                <a:solidFill>
                  <a:srgbClr val="4F7386"/>
                </a:solidFill>
                <a:latin typeface="Montserrat"/>
              </a:rPr>
              <a:t>nin uygulanacağına karar verilmelidir.</a:t>
            </a:r>
          </a:p>
          <a:p>
            <a:pPr algn="ctr">
              <a:lnSpc>
                <a:spcPts val="4759"/>
              </a:lnSpc>
            </a:pPr>
            <a:endParaRPr lang="en-US" sz="3399">
              <a:solidFill>
                <a:srgbClr val="4F7386"/>
              </a:solidFill>
              <a:latin typeface="Montserrat"/>
            </a:endParaRPr>
          </a:p>
          <a:p>
            <a:pPr algn="ctr">
              <a:lnSpc>
                <a:spcPts val="4759"/>
              </a:lnSpc>
            </a:pPr>
            <a:endParaRPr lang="en-US" sz="3399">
              <a:solidFill>
                <a:srgbClr val="4F7386"/>
              </a:solidFill>
              <a:latin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375802" y="634365"/>
            <a:ext cx="12641985" cy="752475"/>
          </a:xfrm>
          <a:prstGeom prst="rect">
            <a:avLst/>
          </a:prstGeom>
        </p:spPr>
        <p:txBody>
          <a:bodyPr lIns="0" tIns="0" rIns="0" bIns="0" rtlCol="0" anchor="t">
            <a:spAutoFit/>
          </a:bodyPr>
          <a:lstStyle/>
          <a:p>
            <a:pPr algn="ctr">
              <a:lnSpc>
                <a:spcPts val="6299"/>
              </a:lnSpc>
            </a:pPr>
            <a:r>
              <a:rPr lang="en-US" sz="4499">
                <a:solidFill>
                  <a:srgbClr val="4F7386"/>
                </a:solidFill>
                <a:latin typeface="Montserrat Bold"/>
              </a:rPr>
              <a:t>b. Evren ve Örneklem Seçimi</a:t>
            </a:r>
          </a:p>
        </p:txBody>
      </p:sp>
      <p:sp>
        <p:nvSpPr>
          <p:cNvPr id="4" name="TextBox 4"/>
          <p:cNvSpPr txBox="1"/>
          <p:nvPr/>
        </p:nvSpPr>
        <p:spPr>
          <a:xfrm>
            <a:off x="720341" y="2102621"/>
            <a:ext cx="17222537" cy="8884920"/>
          </a:xfrm>
          <a:prstGeom prst="rect">
            <a:avLst/>
          </a:prstGeom>
        </p:spPr>
        <p:txBody>
          <a:bodyPr lIns="0" tIns="0" rIns="0" bIns="0" rtlCol="0" anchor="t">
            <a:spAutoFit/>
          </a:bodyPr>
          <a:lstStyle/>
          <a:p>
            <a:pPr algn="ctr">
              <a:lnSpc>
                <a:spcPts val="5880"/>
              </a:lnSpc>
            </a:pPr>
            <a:r>
              <a:rPr lang="en-US" sz="4200">
                <a:solidFill>
                  <a:srgbClr val="4F7386"/>
                </a:solidFill>
                <a:latin typeface="Montserrat Bold"/>
              </a:rPr>
              <a:t>Evren, </a:t>
            </a:r>
            <a:r>
              <a:rPr lang="en-US" sz="4200">
                <a:solidFill>
                  <a:srgbClr val="4F7386"/>
                </a:solidFill>
                <a:latin typeface="Montserrat"/>
              </a:rPr>
              <a:t>çalışmaya konu edilen elemanlar veya ögelerin tamamı anlamına gelmektedir. </a:t>
            </a:r>
            <a:r>
              <a:rPr lang="en-US" sz="4200">
                <a:solidFill>
                  <a:srgbClr val="4F7386"/>
                </a:solidFill>
                <a:latin typeface="Montserrat Bold"/>
              </a:rPr>
              <a:t>Örneklem ise; </a:t>
            </a:r>
            <a:r>
              <a:rPr lang="en-US" sz="4200">
                <a:solidFill>
                  <a:srgbClr val="4F7386"/>
                </a:solidFill>
                <a:latin typeface="Montserrat"/>
              </a:rPr>
              <a:t>evren içinden belirli ölçülere göre seçilen ve evreni temsil etme yeterliğine sahip olduğu varsayılan bir alt gruptur.</a:t>
            </a:r>
          </a:p>
          <a:p>
            <a:pPr algn="ctr">
              <a:lnSpc>
                <a:spcPts val="5880"/>
              </a:lnSpc>
            </a:pPr>
            <a:endParaRPr lang="en-US" sz="4200">
              <a:solidFill>
                <a:srgbClr val="4F7386"/>
              </a:solidFill>
              <a:latin typeface="Montserrat"/>
            </a:endParaRPr>
          </a:p>
          <a:p>
            <a:pPr algn="ctr">
              <a:lnSpc>
                <a:spcPts val="5880"/>
              </a:lnSpc>
            </a:pPr>
            <a:r>
              <a:rPr lang="en-US" sz="4200">
                <a:solidFill>
                  <a:srgbClr val="4F7386"/>
                </a:solidFill>
                <a:latin typeface="Montserrat"/>
              </a:rPr>
              <a:t>Örneklem belirleme yöntemi ikiye ayrılmaktadır:</a:t>
            </a:r>
          </a:p>
          <a:p>
            <a:pPr algn="ctr">
              <a:lnSpc>
                <a:spcPts val="5880"/>
              </a:lnSpc>
            </a:pPr>
            <a:r>
              <a:rPr lang="en-US" sz="4200">
                <a:solidFill>
                  <a:srgbClr val="4F7386"/>
                </a:solidFill>
                <a:latin typeface="Montserrat Bold"/>
              </a:rPr>
              <a:t>1.Olasılıklı Örneklem: </a:t>
            </a:r>
            <a:r>
              <a:rPr lang="en-US" sz="4200">
                <a:solidFill>
                  <a:srgbClr val="4F7386"/>
                </a:solidFill>
                <a:latin typeface="Montserrat"/>
              </a:rPr>
              <a:t>Araştırmacı, araştırmasına uygun kişilerin şartlarını kendisi belirler ve katılımcıların her birinin homojen dağıldığını varsaymaktadır. Bu örneklem yöntemi kendi arasında dört gruba ayrılmaktadır:</a:t>
            </a:r>
          </a:p>
          <a:p>
            <a:pPr algn="ctr">
              <a:lnSpc>
                <a:spcPts val="5880"/>
              </a:lnSpc>
            </a:pPr>
            <a:endParaRPr lang="en-US" sz="4200">
              <a:solidFill>
                <a:srgbClr val="4F7386"/>
              </a:solidFill>
              <a:latin typeface="Montserrat"/>
            </a:endParaRPr>
          </a:p>
          <a:p>
            <a:pPr algn="ctr">
              <a:lnSpc>
                <a:spcPts val="5880"/>
              </a:lnSpc>
            </a:pPr>
            <a:endParaRPr lang="en-US" sz="4200">
              <a:solidFill>
                <a:srgbClr val="4F7386"/>
              </a:solidFill>
              <a:latin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549537" y="586806"/>
            <a:ext cx="17188925" cy="10781665"/>
          </a:xfrm>
          <a:prstGeom prst="rect">
            <a:avLst/>
          </a:prstGeom>
        </p:spPr>
        <p:txBody>
          <a:bodyPr lIns="0" tIns="0" rIns="0" bIns="0" rtlCol="0" anchor="t">
            <a:spAutoFit/>
          </a:bodyPr>
          <a:lstStyle/>
          <a:p>
            <a:pPr algn="ctr">
              <a:lnSpc>
                <a:spcPts val="4760"/>
              </a:lnSpc>
            </a:pPr>
            <a:r>
              <a:rPr lang="en-US" sz="3400">
                <a:solidFill>
                  <a:srgbClr val="4F7386"/>
                </a:solidFill>
                <a:latin typeface="Montserrat Bold"/>
              </a:rPr>
              <a:t>Basit Seçkisiz Örneklem: </a:t>
            </a:r>
            <a:r>
              <a:rPr lang="en-US" sz="3400">
                <a:solidFill>
                  <a:srgbClr val="4F7386"/>
                </a:solidFill>
                <a:latin typeface="Montserrat"/>
              </a:rPr>
              <a:t>Bu örneklem tipinde katılımcılar tamamıyla rastgele seçilir. Olasılıklı örneklemenin en basit ve temel yöntemi olarak kabul edilir. Katılımcıların her biri kodlanır. Kodlar, rastgele bir biçimde seçilir. Örneğin; 20 kişilik bir sınıftan 4 kişi seçtiğimizi varsaydığımızda 20 kişinin cinsiyeti, gelir durumu ve diğer özellikleri göz ardı edilerek homojenleştirilir ve 4 kişi kura ile seçilerek örneklem oluşturulur.</a:t>
            </a:r>
          </a:p>
          <a:p>
            <a:pPr algn="ctr">
              <a:lnSpc>
                <a:spcPts val="4760"/>
              </a:lnSpc>
            </a:pPr>
            <a:r>
              <a:rPr lang="en-US" sz="3400">
                <a:solidFill>
                  <a:srgbClr val="4F7386"/>
                </a:solidFill>
                <a:latin typeface="Montserrat"/>
              </a:rPr>
              <a:t>Ancak her araştırma için uygun bir örnekleme yöntemi değildir. Örneğin araştırmamızda televizyon izleme alışkanlığını ölçmek üzere olduğunu varsaydığımızda seçtiğimiz örneklemdeki katılımcılardan televizyon izlememe durumu bu örneklemi bozabilir.</a:t>
            </a:r>
          </a:p>
          <a:p>
            <a:pPr algn="ctr">
              <a:lnSpc>
                <a:spcPts val="4760"/>
              </a:lnSpc>
            </a:pPr>
            <a:endParaRPr lang="en-US" sz="3400">
              <a:solidFill>
                <a:srgbClr val="4F7386"/>
              </a:solidFill>
              <a:latin typeface="Montserrat"/>
            </a:endParaRPr>
          </a:p>
          <a:p>
            <a:pPr algn="ctr">
              <a:lnSpc>
                <a:spcPts val="4760"/>
              </a:lnSpc>
            </a:pPr>
            <a:r>
              <a:rPr lang="en-US" sz="3400">
                <a:solidFill>
                  <a:srgbClr val="4F7386"/>
                </a:solidFill>
                <a:latin typeface="Montserrat Bold"/>
              </a:rPr>
              <a:t>Tabakalı Örneklem: </a:t>
            </a:r>
            <a:r>
              <a:rPr lang="en-US" sz="3400">
                <a:solidFill>
                  <a:srgbClr val="4F7386"/>
                </a:solidFill>
                <a:latin typeface="Montserrat"/>
              </a:rPr>
              <a:t>Bu örneklem tipinde araştırmacı, katılımcıları tabakalara ayırır ve sonrasındaysa rastgele bir biçimde katılımcı bulur. Örneğin; Yapacağımız araştırmalardan herhangi birinde fakültelere göre katılımcıları bölebilir ve buna göre gerekli fakültelerden katılımcı arayabiliriz.</a:t>
            </a:r>
          </a:p>
          <a:p>
            <a:pPr algn="ctr">
              <a:lnSpc>
                <a:spcPts val="4760"/>
              </a:lnSpc>
            </a:pPr>
            <a:endParaRPr lang="en-US" sz="3400">
              <a:solidFill>
                <a:srgbClr val="4F7386"/>
              </a:solidFill>
              <a:latin typeface="Montserrat"/>
            </a:endParaRPr>
          </a:p>
          <a:p>
            <a:pPr algn="ctr">
              <a:lnSpc>
                <a:spcPts val="4760"/>
              </a:lnSpc>
            </a:pPr>
            <a:endParaRPr lang="en-US" sz="3400">
              <a:solidFill>
                <a:srgbClr val="4F7386"/>
              </a:solidFill>
              <a:latin typeface="Montserrat"/>
            </a:endParaRPr>
          </a:p>
          <a:p>
            <a:pPr algn="ctr">
              <a:lnSpc>
                <a:spcPts val="4760"/>
              </a:lnSpc>
            </a:pPr>
            <a:endParaRPr lang="en-US" sz="3400">
              <a:solidFill>
                <a:srgbClr val="4F7386"/>
              </a:solidFill>
              <a:latin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657804" y="952500"/>
            <a:ext cx="16972391" cy="8647430"/>
          </a:xfrm>
          <a:prstGeom prst="rect">
            <a:avLst/>
          </a:prstGeom>
        </p:spPr>
        <p:txBody>
          <a:bodyPr lIns="0" tIns="0" rIns="0" bIns="0" rtlCol="0" anchor="t">
            <a:spAutoFit/>
          </a:bodyPr>
          <a:lstStyle/>
          <a:p>
            <a:pPr algn="ctr">
              <a:lnSpc>
                <a:spcPts val="5319"/>
              </a:lnSpc>
            </a:pPr>
            <a:r>
              <a:rPr lang="en-US" sz="3799">
                <a:solidFill>
                  <a:srgbClr val="4F7386"/>
                </a:solidFill>
                <a:latin typeface="Montserrat Bold"/>
              </a:rPr>
              <a:t>Sistematik Örneklem: </a:t>
            </a:r>
            <a:r>
              <a:rPr lang="en-US" sz="3799">
                <a:solidFill>
                  <a:srgbClr val="4F7386"/>
                </a:solidFill>
                <a:latin typeface="Montserrat"/>
              </a:rPr>
              <a:t>Bu örneklem tipinde katılımcılar belirli bir sistem dahilinde ve rastgele bir biçimde seçilir. Örneğin; 45 kişilik bir evren örneklem, beşer beşer şekilde belirlenir ve totalde 9 kişi seçilir. Bu şekilde yapılan örneklemde tek yönlü yığılmalar engellenmiş olur.</a:t>
            </a:r>
          </a:p>
          <a:p>
            <a:pPr algn="ctr">
              <a:lnSpc>
                <a:spcPts val="5319"/>
              </a:lnSpc>
            </a:pPr>
            <a:endParaRPr lang="en-US" sz="3799">
              <a:solidFill>
                <a:srgbClr val="4F7386"/>
              </a:solidFill>
              <a:latin typeface="Montserrat"/>
            </a:endParaRPr>
          </a:p>
          <a:p>
            <a:pPr algn="ctr">
              <a:lnSpc>
                <a:spcPts val="5319"/>
              </a:lnSpc>
            </a:pPr>
            <a:r>
              <a:rPr lang="en-US" sz="3799">
                <a:solidFill>
                  <a:srgbClr val="4F7386"/>
                </a:solidFill>
                <a:latin typeface="Montserrat Bold"/>
              </a:rPr>
              <a:t>Çok Aşamalı Kümelerde Örneklem: </a:t>
            </a:r>
            <a:r>
              <a:rPr lang="en-US" sz="3799">
                <a:solidFill>
                  <a:srgbClr val="4F7386"/>
                </a:solidFill>
                <a:latin typeface="Montserrat"/>
              </a:rPr>
              <a:t>Eğer evren çok büyükse ve bazı bölgelere ulaşım sıkıntıysa temsil bölgeleri belirlenir ve o bölgedeki katılımcıları temsilen başka katılımcılarla çalışma yürütülür. Örneğin; bizim yapacağımız çalışmalar için İzmir’de sadece İzmir Demokrasi Üniversitesine ulaşabildik. İzmir’deki diğer üniversiteleri de temsil etmek anlamında İzmir Demokrasi Üniversitesinde örneklemimizi artırarak İzmir’deki diğer üniversiteleri temsil edebiliriz.</a:t>
            </a:r>
          </a:p>
          <a:p>
            <a:pPr algn="ctr">
              <a:lnSpc>
                <a:spcPts val="5319"/>
              </a:lnSpc>
            </a:pPr>
            <a:endParaRPr lang="en-US" sz="3799">
              <a:solidFill>
                <a:srgbClr val="4F7386"/>
              </a:solidFill>
              <a:latin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841091" y="962025"/>
            <a:ext cx="16418209" cy="9128125"/>
          </a:xfrm>
          <a:prstGeom prst="rect">
            <a:avLst/>
          </a:prstGeom>
        </p:spPr>
        <p:txBody>
          <a:bodyPr lIns="0" tIns="0" rIns="0" bIns="0" rtlCol="0" anchor="t">
            <a:spAutoFit/>
          </a:bodyPr>
          <a:lstStyle/>
          <a:p>
            <a:pPr algn="ctr">
              <a:lnSpc>
                <a:spcPts val="5599"/>
              </a:lnSpc>
            </a:pPr>
            <a:r>
              <a:rPr lang="en-US" sz="3999">
                <a:solidFill>
                  <a:srgbClr val="4F7386"/>
                </a:solidFill>
                <a:latin typeface="Montserrat Bold"/>
              </a:rPr>
              <a:t>2)Olasılıksız (Rassal) Örneklem:</a:t>
            </a:r>
            <a:r>
              <a:rPr lang="en-US" sz="3999">
                <a:solidFill>
                  <a:srgbClr val="4F7386"/>
                </a:solidFill>
                <a:latin typeface="Montserrat"/>
              </a:rPr>
              <a:t> Bu örneklemede araştırmaya ve evrene uygun herkes potansiyel örneklem üyesidir. Burada daha çok gönüllülerin alınması veya öğelerin amaçlı olarak seçilmesi söz konusudur. </a:t>
            </a:r>
          </a:p>
          <a:p>
            <a:pPr algn="ctr">
              <a:lnSpc>
                <a:spcPts val="5599"/>
              </a:lnSpc>
            </a:pPr>
            <a:r>
              <a:rPr lang="en-US" sz="3999">
                <a:solidFill>
                  <a:srgbClr val="4F7386"/>
                </a:solidFill>
                <a:latin typeface="Montserrat"/>
              </a:rPr>
              <a:t>Bu örneklem yöntemi kendi arasında dört gruba ayrılmaktadır:</a:t>
            </a:r>
          </a:p>
          <a:p>
            <a:pPr algn="ctr">
              <a:lnSpc>
                <a:spcPts val="5599"/>
              </a:lnSpc>
            </a:pPr>
            <a:endParaRPr lang="en-US" sz="3999">
              <a:solidFill>
                <a:srgbClr val="4F7386"/>
              </a:solidFill>
              <a:latin typeface="Montserrat"/>
            </a:endParaRPr>
          </a:p>
          <a:p>
            <a:pPr algn="ctr">
              <a:lnSpc>
                <a:spcPts val="5599"/>
              </a:lnSpc>
            </a:pPr>
            <a:r>
              <a:rPr lang="en-US" sz="3999">
                <a:solidFill>
                  <a:srgbClr val="4F7386"/>
                </a:solidFill>
                <a:latin typeface="Montserrat Bold"/>
              </a:rPr>
              <a:t>1</a:t>
            </a:r>
            <a:r>
              <a:rPr lang="en-US" sz="3999">
                <a:solidFill>
                  <a:srgbClr val="4F7386"/>
                </a:solidFill>
                <a:latin typeface="Montserrat"/>
              </a:rPr>
              <a:t>.</a:t>
            </a:r>
            <a:r>
              <a:rPr lang="en-US" sz="3999">
                <a:solidFill>
                  <a:srgbClr val="4F7386"/>
                </a:solidFill>
                <a:latin typeface="Montserrat Bold"/>
              </a:rPr>
              <a:t>Uygun Örneklem: </a:t>
            </a:r>
            <a:r>
              <a:rPr lang="en-US" sz="3999">
                <a:solidFill>
                  <a:srgbClr val="4F7386"/>
                </a:solidFill>
                <a:latin typeface="Montserrat"/>
              </a:rPr>
              <a:t>Bu örneklem tipinde araştırmacı, araştırmanın evrenine uyan ve ulaşılması en kolay katılımcıları seçer. Evreni temsil edip etmemesiyle ilgilenmez. Dolayısıyla sonuçların güvenilirliği düşüktür. Bu yöntemi daha araştırma şirketleri tüketim ürünleri hakkında yaptıkları anketlerde kullanmaktadır.</a:t>
            </a:r>
          </a:p>
          <a:p>
            <a:pPr algn="ctr">
              <a:lnSpc>
                <a:spcPts val="5599"/>
              </a:lnSpc>
            </a:pPr>
            <a:endParaRPr lang="en-US" sz="3999">
              <a:solidFill>
                <a:srgbClr val="4F7386"/>
              </a:solidFill>
              <a:latin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484254" y="952500"/>
            <a:ext cx="17319493" cy="8658860"/>
          </a:xfrm>
          <a:prstGeom prst="rect">
            <a:avLst/>
          </a:prstGeom>
        </p:spPr>
        <p:txBody>
          <a:bodyPr lIns="0" tIns="0" rIns="0" bIns="0" rtlCol="0" anchor="t">
            <a:spAutoFit/>
          </a:bodyPr>
          <a:lstStyle/>
          <a:p>
            <a:pPr algn="ctr">
              <a:lnSpc>
                <a:spcPts val="5740"/>
              </a:lnSpc>
            </a:pPr>
            <a:r>
              <a:rPr lang="en-US" sz="4100">
                <a:solidFill>
                  <a:srgbClr val="4F7386"/>
                </a:solidFill>
                <a:latin typeface="Montserrat Bold"/>
              </a:rPr>
              <a:t>2.Kota Örneklem: </a:t>
            </a:r>
            <a:r>
              <a:rPr lang="en-US" sz="4100">
                <a:solidFill>
                  <a:srgbClr val="4F7386"/>
                </a:solidFill>
                <a:latin typeface="Montserrat"/>
              </a:rPr>
              <a:t>Bu örneklem tipi tabakalı örneklem tipine benzemektedir. Ek olarak örneklemdeki her tabaka evrendeki oranı ile temsil edilir. Örneğin; örneklem olarak 25 kadın 25 erkek seçilmesi.</a:t>
            </a:r>
          </a:p>
          <a:p>
            <a:pPr algn="ctr">
              <a:lnSpc>
                <a:spcPts val="5740"/>
              </a:lnSpc>
            </a:pPr>
            <a:endParaRPr lang="en-US" sz="4100">
              <a:solidFill>
                <a:srgbClr val="4F7386"/>
              </a:solidFill>
              <a:latin typeface="Montserrat"/>
            </a:endParaRPr>
          </a:p>
          <a:p>
            <a:pPr algn="ctr">
              <a:lnSpc>
                <a:spcPts val="5740"/>
              </a:lnSpc>
            </a:pPr>
            <a:r>
              <a:rPr lang="en-US" sz="4100">
                <a:solidFill>
                  <a:srgbClr val="4F7386"/>
                </a:solidFill>
                <a:latin typeface="Montserrat Bold"/>
              </a:rPr>
              <a:t>3.Amaçlı Örneklem: </a:t>
            </a:r>
            <a:r>
              <a:rPr lang="en-US" sz="4100">
                <a:solidFill>
                  <a:srgbClr val="4F7386"/>
                </a:solidFill>
                <a:latin typeface="Montserrat"/>
              </a:rPr>
              <a:t>Bu tür örneklem seçiminde araştırmacı kimleri seçeceğine kendisi karar vermektedir. Burada araştırmacı amacına uygun olarak üyeleri ve olayları seçmektedir.</a:t>
            </a:r>
          </a:p>
          <a:p>
            <a:pPr algn="ctr">
              <a:lnSpc>
                <a:spcPts val="5740"/>
              </a:lnSpc>
            </a:pPr>
            <a:endParaRPr lang="en-US" sz="4100">
              <a:solidFill>
                <a:srgbClr val="4F7386"/>
              </a:solidFill>
              <a:latin typeface="Montserrat"/>
            </a:endParaRPr>
          </a:p>
          <a:p>
            <a:pPr algn="ctr">
              <a:lnSpc>
                <a:spcPts val="5740"/>
              </a:lnSpc>
            </a:pPr>
            <a:r>
              <a:rPr lang="en-US" sz="4100">
                <a:solidFill>
                  <a:srgbClr val="4F7386"/>
                </a:solidFill>
                <a:latin typeface="Montserrat Bold"/>
              </a:rPr>
              <a:t>4.Karatopu Örneklem: </a:t>
            </a:r>
            <a:r>
              <a:rPr lang="en-US" sz="4100">
                <a:solidFill>
                  <a:srgbClr val="4F7386"/>
                </a:solidFill>
                <a:latin typeface="Montserrat"/>
              </a:rPr>
              <a:t>Bu örneklem türü kolay ulaşılamayan kapalı grupların araştırılmasında kullanılmaktadır. Bu yöntemde küçük bir kitleden alınan verilerle grubun tümüne ulaşılmaktadır.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390853" y="1926223"/>
            <a:ext cx="17506295" cy="9192895"/>
          </a:xfrm>
          <a:prstGeom prst="rect">
            <a:avLst/>
          </a:prstGeom>
        </p:spPr>
        <p:txBody>
          <a:bodyPr lIns="0" tIns="0" rIns="0" bIns="0" rtlCol="0" anchor="t">
            <a:spAutoFit/>
          </a:bodyPr>
          <a:lstStyle/>
          <a:p>
            <a:pPr algn="ctr">
              <a:lnSpc>
                <a:spcPts val="7279"/>
              </a:lnSpc>
            </a:pPr>
            <a:r>
              <a:rPr lang="en-US" sz="5199">
                <a:solidFill>
                  <a:srgbClr val="4F7386"/>
                </a:solidFill>
                <a:latin typeface="Montserrat"/>
              </a:rPr>
              <a:t>Sosyal bilimlerde kullanılan belli başlı araştırma teknikleri şunlardır:</a:t>
            </a:r>
          </a:p>
          <a:p>
            <a:pPr algn="ctr">
              <a:lnSpc>
                <a:spcPts val="7279"/>
              </a:lnSpc>
            </a:pPr>
            <a:endParaRPr lang="en-US" sz="5199">
              <a:solidFill>
                <a:srgbClr val="4F7386"/>
              </a:solidFill>
              <a:latin typeface="Montserrat"/>
            </a:endParaRPr>
          </a:p>
          <a:p>
            <a:pPr>
              <a:lnSpc>
                <a:spcPts val="7279"/>
              </a:lnSpc>
            </a:pPr>
            <a:r>
              <a:rPr lang="en-US" sz="5199">
                <a:solidFill>
                  <a:srgbClr val="4F7386"/>
                </a:solidFill>
                <a:latin typeface="Montserrat"/>
              </a:rPr>
              <a:t>       </a:t>
            </a:r>
            <a:r>
              <a:rPr lang="en-US" sz="5199">
                <a:solidFill>
                  <a:srgbClr val="4F7386"/>
                </a:solidFill>
                <a:latin typeface="Montserrat Bold"/>
              </a:rPr>
              <a:t>Gözlem (etnografi, alan araştırması)</a:t>
            </a:r>
          </a:p>
          <a:p>
            <a:pPr>
              <a:lnSpc>
                <a:spcPts val="7279"/>
              </a:lnSpc>
            </a:pPr>
            <a:endParaRPr lang="en-US" sz="5199">
              <a:solidFill>
                <a:srgbClr val="4F7386"/>
              </a:solidFill>
              <a:latin typeface="Montserrat Bold"/>
            </a:endParaRPr>
          </a:p>
          <a:p>
            <a:pPr>
              <a:lnSpc>
                <a:spcPts val="7279"/>
              </a:lnSpc>
            </a:pPr>
            <a:r>
              <a:rPr lang="en-US" sz="5199">
                <a:solidFill>
                  <a:srgbClr val="4F7386"/>
                </a:solidFill>
                <a:latin typeface="Montserrat"/>
              </a:rPr>
              <a:t>       </a:t>
            </a:r>
            <a:r>
              <a:rPr lang="en-US" sz="5199">
                <a:solidFill>
                  <a:srgbClr val="4F7386"/>
                </a:solidFill>
                <a:latin typeface="Montserrat Bold"/>
              </a:rPr>
              <a:t>Görüşme (mülakat, odak grup görüşmesi)</a:t>
            </a:r>
          </a:p>
          <a:p>
            <a:pPr>
              <a:lnSpc>
                <a:spcPts val="7279"/>
              </a:lnSpc>
            </a:pPr>
            <a:endParaRPr lang="en-US" sz="5199">
              <a:solidFill>
                <a:srgbClr val="4F7386"/>
              </a:solidFill>
              <a:latin typeface="Montserrat Bold"/>
            </a:endParaRPr>
          </a:p>
          <a:p>
            <a:pPr>
              <a:lnSpc>
                <a:spcPts val="7279"/>
              </a:lnSpc>
            </a:pPr>
            <a:r>
              <a:rPr lang="en-US" sz="5199">
                <a:solidFill>
                  <a:srgbClr val="4F7386"/>
                </a:solidFill>
                <a:latin typeface="Montserrat"/>
              </a:rPr>
              <a:t>       </a:t>
            </a:r>
            <a:r>
              <a:rPr lang="en-US" sz="5199">
                <a:solidFill>
                  <a:srgbClr val="4F7386"/>
                </a:solidFill>
                <a:latin typeface="Montserrat Bold"/>
              </a:rPr>
              <a:t>Alan Taraması ( survey, anket)</a:t>
            </a:r>
          </a:p>
          <a:p>
            <a:pPr algn="ctr">
              <a:lnSpc>
                <a:spcPts val="7279"/>
              </a:lnSpc>
            </a:pPr>
            <a:endParaRPr lang="en-US" sz="5199">
              <a:solidFill>
                <a:srgbClr val="4F7386"/>
              </a:solidFill>
              <a:latin typeface="Montserrat Bold"/>
            </a:endParaRPr>
          </a:p>
          <a:p>
            <a:pPr algn="ctr">
              <a:lnSpc>
                <a:spcPts val="7279"/>
              </a:lnSpc>
            </a:pPr>
            <a:endParaRPr lang="en-US" sz="5199">
              <a:solidFill>
                <a:srgbClr val="4F7386"/>
              </a:solidFill>
              <a:latin typeface="Montserrat Bold"/>
            </a:endParaRPr>
          </a:p>
        </p:txBody>
      </p:sp>
      <p:sp>
        <p:nvSpPr>
          <p:cNvPr id="4" name="Freeform 4"/>
          <p:cNvSpPr/>
          <p:nvPr/>
        </p:nvSpPr>
        <p:spPr>
          <a:xfrm>
            <a:off x="441346" y="4438163"/>
            <a:ext cx="1174708" cy="1410675"/>
          </a:xfrm>
          <a:custGeom>
            <a:avLst/>
            <a:gdLst/>
            <a:ahLst/>
            <a:cxnLst/>
            <a:rect l="l" t="t" r="r" b="b"/>
            <a:pathLst>
              <a:path w="1174708" h="1410675">
                <a:moveTo>
                  <a:pt x="0" y="0"/>
                </a:moveTo>
                <a:lnTo>
                  <a:pt x="1174708" y="0"/>
                </a:lnTo>
                <a:lnTo>
                  <a:pt x="1174708" y="1410674"/>
                </a:lnTo>
                <a:lnTo>
                  <a:pt x="0" y="141067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390853" y="6251719"/>
            <a:ext cx="1174708" cy="1410675"/>
          </a:xfrm>
          <a:custGeom>
            <a:avLst/>
            <a:gdLst/>
            <a:ahLst/>
            <a:cxnLst/>
            <a:rect l="l" t="t" r="r" b="b"/>
            <a:pathLst>
              <a:path w="1174708" h="1410675">
                <a:moveTo>
                  <a:pt x="0" y="0"/>
                </a:moveTo>
                <a:lnTo>
                  <a:pt x="1174707" y="0"/>
                </a:lnTo>
                <a:lnTo>
                  <a:pt x="1174707" y="1410675"/>
                </a:lnTo>
                <a:lnTo>
                  <a:pt x="0" y="14106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441346" y="8062444"/>
            <a:ext cx="1174708" cy="1410675"/>
          </a:xfrm>
          <a:custGeom>
            <a:avLst/>
            <a:gdLst/>
            <a:ahLst/>
            <a:cxnLst/>
            <a:rect l="l" t="t" r="r" b="b"/>
            <a:pathLst>
              <a:path w="1174708" h="1410675">
                <a:moveTo>
                  <a:pt x="0" y="0"/>
                </a:moveTo>
                <a:lnTo>
                  <a:pt x="1174708" y="0"/>
                </a:lnTo>
                <a:lnTo>
                  <a:pt x="1174708" y="1410675"/>
                </a:lnTo>
                <a:lnTo>
                  <a:pt x="0" y="141067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775008" y="580072"/>
            <a:ext cx="14693592" cy="811530"/>
          </a:xfrm>
          <a:prstGeom prst="rect">
            <a:avLst/>
          </a:prstGeom>
        </p:spPr>
        <p:txBody>
          <a:bodyPr wrap="square" lIns="0" tIns="0" rIns="0" bIns="0" rtlCol="0" anchor="t">
            <a:spAutoFit/>
          </a:bodyPr>
          <a:lstStyle/>
          <a:p>
            <a:pPr algn="ctr">
              <a:lnSpc>
                <a:spcPts val="6719"/>
              </a:lnSpc>
            </a:pPr>
            <a:r>
              <a:rPr lang="en-US" sz="4800" dirty="0">
                <a:solidFill>
                  <a:srgbClr val="4F7386"/>
                </a:solidFill>
                <a:latin typeface="Montserrat Bold"/>
              </a:rPr>
              <a:t>c. Veri </a:t>
            </a:r>
            <a:r>
              <a:rPr lang="en-US" sz="4800" dirty="0" err="1">
                <a:solidFill>
                  <a:srgbClr val="4F7386"/>
                </a:solidFill>
                <a:latin typeface="Montserrat Bold"/>
              </a:rPr>
              <a:t>Toplama</a:t>
            </a:r>
            <a:r>
              <a:rPr lang="tr-TR" sz="4800" dirty="0">
                <a:solidFill>
                  <a:srgbClr val="4F7386"/>
                </a:solidFill>
                <a:latin typeface="Montserrat Bold"/>
              </a:rPr>
              <a:t> </a:t>
            </a:r>
            <a:r>
              <a:rPr lang="en-US" sz="4800" dirty="0" err="1">
                <a:solidFill>
                  <a:srgbClr val="4F7386"/>
                </a:solidFill>
                <a:latin typeface="Montserrat Bold"/>
              </a:rPr>
              <a:t>Araçlarının</a:t>
            </a:r>
            <a:r>
              <a:rPr lang="en-US" sz="4800" dirty="0">
                <a:solidFill>
                  <a:srgbClr val="4F7386"/>
                </a:solidFill>
                <a:latin typeface="Montserrat Bold"/>
              </a:rPr>
              <a:t> </a:t>
            </a:r>
            <a:r>
              <a:rPr lang="en-US" sz="4800" dirty="0" err="1">
                <a:solidFill>
                  <a:srgbClr val="4F7386"/>
                </a:solidFill>
                <a:latin typeface="Montserrat Bold"/>
              </a:rPr>
              <a:t>Seçilmesi</a:t>
            </a:r>
            <a:endParaRPr lang="en-US" sz="4800" dirty="0">
              <a:solidFill>
                <a:srgbClr val="4F7386"/>
              </a:solidFill>
              <a:latin typeface="Montserrat 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4364260" y="141605"/>
            <a:ext cx="9559480" cy="854075"/>
          </a:xfrm>
          <a:prstGeom prst="rect">
            <a:avLst/>
          </a:prstGeom>
        </p:spPr>
        <p:txBody>
          <a:bodyPr lIns="0" tIns="0" rIns="0" bIns="0" rtlCol="0" anchor="t">
            <a:spAutoFit/>
          </a:bodyPr>
          <a:lstStyle/>
          <a:p>
            <a:pPr algn="ctr">
              <a:lnSpc>
                <a:spcPts val="7000"/>
              </a:lnSpc>
            </a:pPr>
            <a:r>
              <a:rPr lang="en-US" sz="5000">
                <a:solidFill>
                  <a:srgbClr val="4F7386"/>
                </a:solidFill>
                <a:latin typeface="Montserrat Bold"/>
              </a:rPr>
              <a:t>Ölçek ve Anket</a:t>
            </a:r>
          </a:p>
        </p:txBody>
      </p:sp>
      <p:sp>
        <p:nvSpPr>
          <p:cNvPr id="4" name="TextBox 4"/>
          <p:cNvSpPr txBox="1"/>
          <p:nvPr/>
        </p:nvSpPr>
        <p:spPr>
          <a:xfrm>
            <a:off x="330660" y="929005"/>
            <a:ext cx="17626680" cy="11158220"/>
          </a:xfrm>
          <a:prstGeom prst="rect">
            <a:avLst/>
          </a:prstGeom>
        </p:spPr>
        <p:txBody>
          <a:bodyPr lIns="0" tIns="0" rIns="0" bIns="0" rtlCol="0" anchor="t">
            <a:spAutoFit/>
          </a:bodyPr>
          <a:lstStyle/>
          <a:p>
            <a:pPr algn="ctr">
              <a:lnSpc>
                <a:spcPts val="4480"/>
              </a:lnSpc>
            </a:pPr>
            <a:r>
              <a:rPr lang="en-US" sz="3200">
                <a:solidFill>
                  <a:srgbClr val="4F7386"/>
                </a:solidFill>
                <a:latin typeface="DejaVu Serif Bold"/>
              </a:rPr>
              <a:t>Anket, </a:t>
            </a:r>
            <a:r>
              <a:rPr lang="en-US" sz="3200">
                <a:solidFill>
                  <a:srgbClr val="4F7386"/>
                </a:solidFill>
                <a:latin typeface="DejaVu Serif"/>
              </a:rPr>
              <a:t>belirli bir konuda katılımcıların tercih ve yönelimlerini saptamaya çalışırken</a:t>
            </a:r>
            <a:r>
              <a:rPr lang="en-US" sz="3200">
                <a:solidFill>
                  <a:srgbClr val="4F7386"/>
                </a:solidFill>
                <a:latin typeface="DejaVu Serif Bold"/>
              </a:rPr>
              <a:t> ölçek, </a:t>
            </a:r>
            <a:r>
              <a:rPr lang="en-US" sz="3200">
                <a:solidFill>
                  <a:srgbClr val="4F7386"/>
                </a:solidFill>
                <a:latin typeface="DejaVu Serif"/>
              </a:rPr>
              <a:t>belirli bir konuda katılımcıların ne derecede yönelim gösterdiklerini, tercihlerine göre sınıflandırmayı içerir.</a:t>
            </a:r>
            <a:r>
              <a:rPr lang="en-US" sz="3200">
                <a:solidFill>
                  <a:srgbClr val="4F7386"/>
                </a:solidFill>
                <a:latin typeface="DejaVu Serif Bold"/>
              </a:rPr>
              <a:t> </a:t>
            </a:r>
            <a:r>
              <a:rPr lang="en-US" sz="3200">
                <a:solidFill>
                  <a:srgbClr val="4F7386"/>
                </a:solidFill>
                <a:latin typeface="DejaVu Serif"/>
              </a:rPr>
              <a:t>Temel itibariyle anket ve ölçekler, aynı form içerisinde yer alabilirler. Örneğin; Bir öğrencinin aldığı eğitimden memnun olup olmadığını sorduğumuzda ölçeklendirme yaparız. Bir öğrencinin memnuniyetsizlik durumunda tutum ve davranışını sorduğumuzdaysa anket yaparız. Anket hazırlama ile ölçek hazırlama birbirinden çok farklıdır. Anketler, amaca yönelik bir biçimde uzman görüşü alınarak ve gerekli görülürse pilot görüşmeler yapılarak hazırlanırken ölçek hazırlamak daha meşakkatlidir. Dolayısıyla ölçeklerin geçerliliği, anketlere oranla daha yüksektir. Nasıl ki metre ve gram, uluslararası geçerliliği herkes tarafından kabul görmüş ve bilimsel sahada da kullanımı tasdik edilmiş ölçüm araçları/ölçeklerse sosyal ve insani bilimler için de aynısı ölçeklerde geçerlidir. Hazırladığımız ankette ölçek soruları bulunabilir. Bu ölçek sorularının bilimsel geçerliliği herhangi bir hazır ölçek kadar kanıtlanmış olmasa da parça sorular olduğu için, belirli bir literatüre dayandığı için ve gerekli uzman görüşleri alındığı için geçerliliği görece kabul edilebilir.</a:t>
            </a:r>
          </a:p>
          <a:p>
            <a:pPr algn="ctr">
              <a:lnSpc>
                <a:spcPts val="4340"/>
              </a:lnSpc>
            </a:pPr>
            <a:endParaRPr lang="en-US" sz="3200">
              <a:solidFill>
                <a:srgbClr val="4F7386"/>
              </a:solidFill>
              <a:latin typeface="DejaVu Serif"/>
            </a:endParaRPr>
          </a:p>
          <a:p>
            <a:pPr algn="ctr">
              <a:lnSpc>
                <a:spcPts val="6580"/>
              </a:lnSpc>
            </a:pPr>
            <a:endParaRPr lang="en-US" sz="3200">
              <a:solidFill>
                <a:srgbClr val="4F7386"/>
              </a:solidFill>
              <a:latin typeface="DejaVu Serif"/>
            </a:endParaRPr>
          </a:p>
          <a:p>
            <a:pPr algn="ctr">
              <a:lnSpc>
                <a:spcPts val="6580"/>
              </a:lnSpc>
            </a:pPr>
            <a:endParaRPr lang="en-US" sz="3200">
              <a:solidFill>
                <a:srgbClr val="4F7386"/>
              </a:solidFill>
              <a:latin typeface="DejaVu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509782" y="364490"/>
            <a:ext cx="17268435" cy="9491345"/>
          </a:xfrm>
          <a:prstGeom prst="rect">
            <a:avLst/>
          </a:prstGeom>
        </p:spPr>
        <p:txBody>
          <a:bodyPr lIns="0" tIns="0" rIns="0" bIns="0" rtlCol="0" anchor="t">
            <a:spAutoFit/>
          </a:bodyPr>
          <a:lstStyle/>
          <a:p>
            <a:pPr algn="just">
              <a:lnSpc>
                <a:spcPts val="4759"/>
              </a:lnSpc>
            </a:pPr>
            <a:r>
              <a:rPr lang="en-US" sz="3399">
                <a:solidFill>
                  <a:srgbClr val="4F7386"/>
                </a:solidFill>
                <a:latin typeface="Montserrat Bold"/>
              </a:rPr>
              <a:t>Anket ve Ölçek Hazırlama, Uyarlama ve Hazır Anket ve Ölçek</a:t>
            </a:r>
          </a:p>
          <a:p>
            <a:pPr algn="just">
              <a:lnSpc>
                <a:spcPts val="4199"/>
              </a:lnSpc>
            </a:pPr>
            <a:endParaRPr lang="en-US" sz="3399">
              <a:solidFill>
                <a:srgbClr val="4F7386"/>
              </a:solidFill>
              <a:latin typeface="Montserrat Bold"/>
            </a:endParaRPr>
          </a:p>
          <a:p>
            <a:pPr algn="just">
              <a:lnSpc>
                <a:spcPts val="4199"/>
              </a:lnSpc>
            </a:pPr>
            <a:r>
              <a:rPr lang="en-US" sz="2999">
                <a:solidFill>
                  <a:srgbClr val="4F7386"/>
                </a:solidFill>
                <a:latin typeface="Montserrat"/>
              </a:rPr>
              <a:t> Ölçmek istediğimiz veriyi ölçmek için birkaç yöntem vardır. Araştırma, anket ya da ölçekle ölçülebilir. Araştırmanın verisini ölçmek için anket ya da ölçek hazırlanabilir, uyarlanabilir ya da hazır anketler/ölçekler kullanılabilir.</a:t>
            </a:r>
          </a:p>
          <a:p>
            <a:pPr algn="just">
              <a:lnSpc>
                <a:spcPts val="4199"/>
              </a:lnSpc>
            </a:pPr>
            <a:endParaRPr lang="en-US" sz="2999">
              <a:solidFill>
                <a:srgbClr val="4F7386"/>
              </a:solidFill>
              <a:latin typeface="Montserrat"/>
            </a:endParaRPr>
          </a:p>
          <a:p>
            <a:pPr algn="just">
              <a:lnSpc>
                <a:spcPts val="4199"/>
              </a:lnSpc>
            </a:pPr>
            <a:r>
              <a:rPr lang="en-US" sz="2999">
                <a:solidFill>
                  <a:srgbClr val="4F7386"/>
                </a:solidFill>
                <a:latin typeface="Montserrat Bold"/>
              </a:rPr>
              <a:t>•Anket Hazırlama: </a:t>
            </a:r>
            <a:r>
              <a:rPr lang="en-US" sz="2999">
                <a:solidFill>
                  <a:srgbClr val="4F7386"/>
                </a:solidFill>
                <a:latin typeface="Montserrat"/>
              </a:rPr>
              <a:t>Anketler, literatür ışığında hazırlanabilir. Araştırmacı, literatür ışığında gerekli gördüğü sorulardan bir soru havuzu oluşturur. Sonrasında bu soru havuzu, soruların geçerliliğini ölçmek amacıyla uzman görüşü adı verilen sürece tabi tutulur.</a:t>
            </a:r>
          </a:p>
          <a:p>
            <a:pPr algn="just">
              <a:lnSpc>
                <a:spcPts val="4199"/>
              </a:lnSpc>
            </a:pPr>
            <a:r>
              <a:rPr lang="en-US" sz="2999">
                <a:solidFill>
                  <a:srgbClr val="4F7386"/>
                </a:solidFill>
                <a:latin typeface="Montserrat"/>
              </a:rPr>
              <a:t>Uzman görüşü, araştırılan konu hakkında gerekli seviyede bilgisi olan ve bu konudaki bilgisini kanıtlamış kişilerin sorular hakkındaki yorumlarıdır. Bir araştırma için ideal olarak 2-3 uzman görüşü yeterli görülür. Uzman görüşü alınamadığı durumlarda rastgele kişilere sorular gösterilerek yorumlatılır. Bunun için ideal sayı 6-7 kişidir. Bu görüşler ışığında anket formu yenilenir. Bu süreç, karşılıklı uzlaşı olana kadar sürer.</a:t>
            </a:r>
          </a:p>
          <a:p>
            <a:pPr algn="just">
              <a:lnSpc>
                <a:spcPts val="4199"/>
              </a:lnSpc>
            </a:pPr>
            <a:r>
              <a:rPr lang="en-US" sz="2999">
                <a:solidFill>
                  <a:srgbClr val="4F7386"/>
                </a:solidFill>
                <a:latin typeface="Montserrat"/>
              </a:rPr>
              <a:t>Sonrasında pilot görüşmeler yapılarak anketin istenilen bilgi için ulaşım sağlayıp sağlamadığı test edilir. Pilot görüşmede, katılımcıların soruları yanlış anlaması gibi problemlerin önüne geçilir.</a:t>
            </a:r>
          </a:p>
          <a:p>
            <a:pPr algn="just">
              <a:lnSpc>
                <a:spcPts val="4199"/>
              </a:lnSpc>
            </a:pPr>
            <a:endParaRPr lang="en-US" sz="2999">
              <a:solidFill>
                <a:srgbClr val="4F7386"/>
              </a:solidFill>
              <a:latin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345070" y="1257300"/>
            <a:ext cx="17597860" cy="8423011"/>
          </a:xfrm>
          <a:prstGeom prst="rect">
            <a:avLst/>
          </a:prstGeom>
        </p:spPr>
        <p:txBody>
          <a:bodyPr lIns="0" tIns="0" rIns="0" bIns="0" rtlCol="0" anchor="t">
            <a:spAutoFit/>
          </a:bodyPr>
          <a:lstStyle/>
          <a:p>
            <a:pPr algn="ctr">
              <a:lnSpc>
                <a:spcPts val="4428"/>
              </a:lnSpc>
            </a:pPr>
            <a:r>
              <a:rPr lang="en-US" sz="3163" dirty="0" err="1">
                <a:solidFill>
                  <a:srgbClr val="4F7386"/>
                </a:solidFill>
                <a:latin typeface="Montserrat Bold"/>
              </a:rPr>
              <a:t>Anket</a:t>
            </a:r>
            <a:r>
              <a:rPr lang="en-US" sz="3163" dirty="0">
                <a:solidFill>
                  <a:srgbClr val="4F7386"/>
                </a:solidFill>
                <a:latin typeface="Montserrat Bold"/>
              </a:rPr>
              <a:t> </a:t>
            </a:r>
            <a:r>
              <a:rPr lang="en-US" sz="3163" dirty="0" err="1">
                <a:solidFill>
                  <a:srgbClr val="4F7386"/>
                </a:solidFill>
                <a:latin typeface="Montserrat Bold"/>
              </a:rPr>
              <a:t>Uyarlama</a:t>
            </a:r>
            <a:r>
              <a:rPr lang="en-US" sz="3163" dirty="0">
                <a:solidFill>
                  <a:srgbClr val="4F7386"/>
                </a:solidFill>
                <a:latin typeface="Montserrat Bold"/>
              </a:rPr>
              <a:t>: </a:t>
            </a:r>
            <a:r>
              <a:rPr lang="en-US" sz="3163" dirty="0" err="1">
                <a:solidFill>
                  <a:srgbClr val="4F7386"/>
                </a:solidFill>
                <a:latin typeface="Montserrat"/>
              </a:rPr>
              <a:t>Yapılacak</a:t>
            </a:r>
            <a:r>
              <a:rPr lang="en-US" sz="3163" dirty="0">
                <a:solidFill>
                  <a:srgbClr val="4F7386"/>
                </a:solidFill>
                <a:latin typeface="Montserrat"/>
              </a:rPr>
              <a:t> </a:t>
            </a:r>
            <a:r>
              <a:rPr lang="en-US" sz="3163" dirty="0" err="1">
                <a:solidFill>
                  <a:srgbClr val="4F7386"/>
                </a:solidFill>
                <a:latin typeface="Montserrat"/>
              </a:rPr>
              <a:t>araştırmaya</a:t>
            </a:r>
            <a:r>
              <a:rPr lang="en-US" sz="3163" dirty="0">
                <a:solidFill>
                  <a:srgbClr val="4F7386"/>
                </a:solidFill>
                <a:latin typeface="Montserrat"/>
              </a:rPr>
              <a:t> </a:t>
            </a:r>
            <a:r>
              <a:rPr lang="en-US" sz="3163" dirty="0" err="1">
                <a:solidFill>
                  <a:srgbClr val="4F7386"/>
                </a:solidFill>
                <a:latin typeface="Montserrat"/>
              </a:rPr>
              <a:t>benzer</a:t>
            </a:r>
            <a:r>
              <a:rPr lang="en-US" sz="3163" dirty="0">
                <a:solidFill>
                  <a:srgbClr val="4F7386"/>
                </a:solidFill>
                <a:latin typeface="Montserrat"/>
              </a:rPr>
              <a:t>, </a:t>
            </a:r>
            <a:r>
              <a:rPr lang="en-US" sz="3163" dirty="0" err="1">
                <a:solidFill>
                  <a:srgbClr val="4F7386"/>
                </a:solidFill>
                <a:latin typeface="Montserrat"/>
              </a:rPr>
              <a:t>farklı</a:t>
            </a:r>
            <a:r>
              <a:rPr lang="en-US" sz="3163" dirty="0">
                <a:solidFill>
                  <a:srgbClr val="4F7386"/>
                </a:solidFill>
                <a:latin typeface="Montserrat"/>
              </a:rPr>
              <a:t> </a:t>
            </a:r>
            <a:r>
              <a:rPr lang="en-US" sz="3163" dirty="0" err="1">
                <a:solidFill>
                  <a:srgbClr val="4F7386"/>
                </a:solidFill>
                <a:latin typeface="Montserrat"/>
              </a:rPr>
              <a:t>dillerdeki</a:t>
            </a:r>
            <a:r>
              <a:rPr lang="en-US" sz="3163" dirty="0">
                <a:solidFill>
                  <a:srgbClr val="4F7386"/>
                </a:solidFill>
                <a:latin typeface="Montserrat"/>
              </a:rPr>
              <a:t> </a:t>
            </a:r>
            <a:r>
              <a:rPr lang="en-US" sz="3163" dirty="0" err="1">
                <a:solidFill>
                  <a:srgbClr val="4F7386"/>
                </a:solidFill>
                <a:latin typeface="Montserrat"/>
              </a:rPr>
              <a:t>anketi</a:t>
            </a:r>
            <a:r>
              <a:rPr lang="en-US" sz="3163" dirty="0">
                <a:solidFill>
                  <a:srgbClr val="4F7386"/>
                </a:solidFill>
                <a:latin typeface="Montserrat"/>
              </a:rPr>
              <a:t> </a:t>
            </a:r>
            <a:r>
              <a:rPr lang="en-US" sz="3163" dirty="0" err="1">
                <a:solidFill>
                  <a:srgbClr val="4F7386"/>
                </a:solidFill>
                <a:latin typeface="Montserrat"/>
              </a:rPr>
              <a:t>araştırma</a:t>
            </a:r>
            <a:r>
              <a:rPr lang="en-US" sz="3163" dirty="0">
                <a:solidFill>
                  <a:srgbClr val="4F7386"/>
                </a:solidFill>
                <a:latin typeface="Montserrat"/>
              </a:rPr>
              <a:t> </a:t>
            </a:r>
            <a:r>
              <a:rPr lang="en-US" sz="3163" dirty="0" err="1">
                <a:solidFill>
                  <a:srgbClr val="4F7386"/>
                </a:solidFill>
                <a:latin typeface="Montserrat"/>
              </a:rPr>
              <a:t>diline</a:t>
            </a:r>
            <a:r>
              <a:rPr lang="en-US" sz="3163" dirty="0">
                <a:solidFill>
                  <a:srgbClr val="4F7386"/>
                </a:solidFill>
                <a:latin typeface="Montserrat"/>
              </a:rPr>
              <a:t> </a:t>
            </a:r>
            <a:r>
              <a:rPr lang="en-US" sz="3163" dirty="0" err="1">
                <a:solidFill>
                  <a:srgbClr val="4F7386"/>
                </a:solidFill>
                <a:latin typeface="Montserrat"/>
              </a:rPr>
              <a:t>uyarlayarak</a:t>
            </a:r>
            <a:r>
              <a:rPr lang="en-US" sz="3163" dirty="0">
                <a:solidFill>
                  <a:srgbClr val="4F7386"/>
                </a:solidFill>
                <a:latin typeface="Montserrat"/>
              </a:rPr>
              <a:t> </a:t>
            </a:r>
            <a:r>
              <a:rPr lang="en-US" sz="3163" dirty="0" err="1">
                <a:solidFill>
                  <a:srgbClr val="4F7386"/>
                </a:solidFill>
                <a:latin typeface="Montserrat"/>
              </a:rPr>
              <a:t>soruları</a:t>
            </a:r>
            <a:r>
              <a:rPr lang="en-US" sz="3163" dirty="0">
                <a:solidFill>
                  <a:srgbClr val="4F7386"/>
                </a:solidFill>
                <a:latin typeface="Montserrat"/>
              </a:rPr>
              <a:t> </a:t>
            </a:r>
            <a:r>
              <a:rPr lang="en-US" sz="3163" dirty="0" err="1">
                <a:solidFill>
                  <a:srgbClr val="4F7386"/>
                </a:solidFill>
                <a:latin typeface="Montserrat"/>
              </a:rPr>
              <a:t>hazırlama</a:t>
            </a:r>
            <a:r>
              <a:rPr lang="en-US" sz="3163" dirty="0">
                <a:solidFill>
                  <a:srgbClr val="4F7386"/>
                </a:solidFill>
                <a:latin typeface="Montserrat"/>
              </a:rPr>
              <a:t> </a:t>
            </a:r>
            <a:r>
              <a:rPr lang="en-US" sz="3163" dirty="0" err="1">
                <a:solidFill>
                  <a:srgbClr val="4F7386"/>
                </a:solidFill>
                <a:latin typeface="Montserrat"/>
              </a:rPr>
              <a:t>sürecidir</a:t>
            </a:r>
            <a:r>
              <a:rPr lang="en-US" sz="3163" dirty="0">
                <a:solidFill>
                  <a:srgbClr val="4F7386"/>
                </a:solidFill>
                <a:latin typeface="Montserrat"/>
              </a:rPr>
              <a:t>. Bu </a:t>
            </a:r>
            <a:r>
              <a:rPr lang="en-US" sz="3163" dirty="0" err="1">
                <a:solidFill>
                  <a:srgbClr val="4F7386"/>
                </a:solidFill>
                <a:latin typeface="Montserrat"/>
              </a:rPr>
              <a:t>süreç</a:t>
            </a:r>
            <a:r>
              <a:rPr lang="en-US" sz="3163" dirty="0">
                <a:solidFill>
                  <a:srgbClr val="4F7386"/>
                </a:solidFill>
                <a:latin typeface="Montserrat"/>
              </a:rPr>
              <a:t>, </a:t>
            </a:r>
            <a:r>
              <a:rPr lang="en-US" sz="3163" dirty="0" err="1">
                <a:solidFill>
                  <a:srgbClr val="4F7386"/>
                </a:solidFill>
                <a:latin typeface="Montserrat"/>
              </a:rPr>
              <a:t>yalnızca</a:t>
            </a:r>
            <a:r>
              <a:rPr lang="en-US" sz="3163" dirty="0">
                <a:solidFill>
                  <a:srgbClr val="4F7386"/>
                </a:solidFill>
                <a:latin typeface="Montserrat"/>
              </a:rPr>
              <a:t> </a:t>
            </a:r>
            <a:r>
              <a:rPr lang="en-US" sz="3163" dirty="0" err="1">
                <a:solidFill>
                  <a:srgbClr val="4F7386"/>
                </a:solidFill>
                <a:latin typeface="Montserrat"/>
              </a:rPr>
              <a:t>bir</a:t>
            </a:r>
            <a:r>
              <a:rPr lang="en-US" sz="3163" dirty="0">
                <a:solidFill>
                  <a:srgbClr val="4F7386"/>
                </a:solidFill>
                <a:latin typeface="Montserrat"/>
              </a:rPr>
              <a:t> </a:t>
            </a:r>
            <a:r>
              <a:rPr lang="en-US" sz="3163" dirty="0" err="1">
                <a:solidFill>
                  <a:srgbClr val="4F7386"/>
                </a:solidFill>
                <a:latin typeface="Montserrat"/>
              </a:rPr>
              <a:t>çeviri</a:t>
            </a:r>
            <a:r>
              <a:rPr lang="en-US" sz="3163" dirty="0">
                <a:solidFill>
                  <a:srgbClr val="4F7386"/>
                </a:solidFill>
                <a:latin typeface="Montserrat"/>
              </a:rPr>
              <a:t> </a:t>
            </a:r>
            <a:r>
              <a:rPr lang="en-US" sz="3163" dirty="0" err="1">
                <a:solidFill>
                  <a:srgbClr val="4F7386"/>
                </a:solidFill>
                <a:latin typeface="Montserrat"/>
              </a:rPr>
              <a:t>faaliyeti</a:t>
            </a:r>
            <a:r>
              <a:rPr lang="en-US" sz="3163" dirty="0">
                <a:solidFill>
                  <a:srgbClr val="4F7386"/>
                </a:solidFill>
                <a:latin typeface="Montserrat"/>
              </a:rPr>
              <a:t> </a:t>
            </a:r>
            <a:r>
              <a:rPr lang="en-US" sz="3163" dirty="0" err="1">
                <a:solidFill>
                  <a:srgbClr val="4F7386"/>
                </a:solidFill>
                <a:latin typeface="Montserrat"/>
              </a:rPr>
              <a:t>değildir</a:t>
            </a:r>
            <a:r>
              <a:rPr lang="en-US" sz="3163" dirty="0">
                <a:solidFill>
                  <a:srgbClr val="4F7386"/>
                </a:solidFill>
                <a:latin typeface="Montserrat"/>
              </a:rPr>
              <a:t>. </a:t>
            </a:r>
            <a:r>
              <a:rPr lang="en-US" sz="3163" dirty="0" err="1">
                <a:solidFill>
                  <a:srgbClr val="4F7386"/>
                </a:solidFill>
                <a:latin typeface="Montserrat"/>
              </a:rPr>
              <a:t>Tıpkı</a:t>
            </a:r>
            <a:r>
              <a:rPr lang="en-US" sz="3163" dirty="0">
                <a:solidFill>
                  <a:srgbClr val="4F7386"/>
                </a:solidFill>
                <a:latin typeface="Montserrat"/>
              </a:rPr>
              <a:t> </a:t>
            </a:r>
            <a:r>
              <a:rPr lang="en-US" sz="3163" dirty="0" err="1">
                <a:solidFill>
                  <a:srgbClr val="4F7386"/>
                </a:solidFill>
                <a:latin typeface="Montserrat"/>
              </a:rPr>
              <a:t>anket</a:t>
            </a:r>
            <a:r>
              <a:rPr lang="en-US" sz="3163" dirty="0">
                <a:solidFill>
                  <a:srgbClr val="4F7386"/>
                </a:solidFill>
                <a:latin typeface="Montserrat"/>
              </a:rPr>
              <a:t> </a:t>
            </a:r>
            <a:r>
              <a:rPr lang="en-US" sz="3163" dirty="0" err="1">
                <a:solidFill>
                  <a:srgbClr val="4F7386"/>
                </a:solidFill>
                <a:latin typeface="Montserrat"/>
              </a:rPr>
              <a:t>hazırlama</a:t>
            </a:r>
            <a:r>
              <a:rPr lang="en-US" sz="3163" dirty="0">
                <a:solidFill>
                  <a:srgbClr val="4F7386"/>
                </a:solidFill>
                <a:latin typeface="Montserrat"/>
              </a:rPr>
              <a:t> </a:t>
            </a:r>
            <a:r>
              <a:rPr lang="en-US" sz="3163" dirty="0" err="1">
                <a:solidFill>
                  <a:srgbClr val="4F7386"/>
                </a:solidFill>
                <a:latin typeface="Montserrat"/>
              </a:rPr>
              <a:t>sürecindeki</a:t>
            </a:r>
            <a:r>
              <a:rPr lang="en-US" sz="3163" dirty="0">
                <a:solidFill>
                  <a:srgbClr val="4F7386"/>
                </a:solidFill>
                <a:latin typeface="Montserrat"/>
              </a:rPr>
              <a:t> </a:t>
            </a:r>
            <a:r>
              <a:rPr lang="en-US" sz="3163" dirty="0" err="1">
                <a:solidFill>
                  <a:srgbClr val="4F7386"/>
                </a:solidFill>
                <a:latin typeface="Montserrat"/>
              </a:rPr>
              <a:t>gibi</a:t>
            </a:r>
            <a:r>
              <a:rPr lang="en-US" sz="3163" dirty="0">
                <a:solidFill>
                  <a:srgbClr val="4F7386"/>
                </a:solidFill>
                <a:latin typeface="Montserrat"/>
              </a:rPr>
              <a:t> </a:t>
            </a:r>
            <a:r>
              <a:rPr lang="en-US" sz="3163" dirty="0" err="1">
                <a:solidFill>
                  <a:srgbClr val="4F7386"/>
                </a:solidFill>
                <a:latin typeface="Montserrat"/>
              </a:rPr>
              <a:t>uzman</a:t>
            </a:r>
            <a:r>
              <a:rPr lang="en-US" sz="3163" dirty="0">
                <a:solidFill>
                  <a:srgbClr val="4F7386"/>
                </a:solidFill>
                <a:latin typeface="Montserrat"/>
              </a:rPr>
              <a:t> </a:t>
            </a:r>
            <a:r>
              <a:rPr lang="en-US" sz="3163" dirty="0" err="1">
                <a:solidFill>
                  <a:srgbClr val="4F7386"/>
                </a:solidFill>
                <a:latin typeface="Montserrat"/>
              </a:rPr>
              <a:t>görüşü</a:t>
            </a:r>
            <a:r>
              <a:rPr lang="en-US" sz="3163" dirty="0">
                <a:solidFill>
                  <a:srgbClr val="4F7386"/>
                </a:solidFill>
                <a:latin typeface="Montserrat"/>
              </a:rPr>
              <a:t> </a:t>
            </a:r>
            <a:r>
              <a:rPr lang="en-US" sz="3163" dirty="0" err="1">
                <a:solidFill>
                  <a:srgbClr val="4F7386"/>
                </a:solidFill>
                <a:latin typeface="Montserrat"/>
              </a:rPr>
              <a:t>ve</a:t>
            </a:r>
            <a:r>
              <a:rPr lang="en-US" sz="3163" dirty="0">
                <a:solidFill>
                  <a:srgbClr val="4F7386"/>
                </a:solidFill>
                <a:latin typeface="Montserrat"/>
              </a:rPr>
              <a:t> pilot </a:t>
            </a:r>
            <a:r>
              <a:rPr lang="en-US" sz="3163" dirty="0" err="1">
                <a:solidFill>
                  <a:srgbClr val="4F7386"/>
                </a:solidFill>
                <a:latin typeface="Montserrat"/>
              </a:rPr>
              <a:t>görüşme</a:t>
            </a:r>
            <a:r>
              <a:rPr lang="en-US" sz="3163" dirty="0">
                <a:solidFill>
                  <a:srgbClr val="4F7386"/>
                </a:solidFill>
                <a:latin typeface="Montserrat"/>
              </a:rPr>
              <a:t> </a:t>
            </a:r>
            <a:r>
              <a:rPr lang="en-US" sz="3163" dirty="0" err="1">
                <a:solidFill>
                  <a:srgbClr val="4F7386"/>
                </a:solidFill>
                <a:latin typeface="Montserrat"/>
              </a:rPr>
              <a:t>aşamaları</a:t>
            </a:r>
            <a:r>
              <a:rPr lang="en-US" sz="3163" dirty="0">
                <a:solidFill>
                  <a:srgbClr val="4F7386"/>
                </a:solidFill>
                <a:latin typeface="Montserrat"/>
              </a:rPr>
              <a:t> </a:t>
            </a:r>
            <a:r>
              <a:rPr lang="en-US" sz="3163" dirty="0" err="1">
                <a:solidFill>
                  <a:srgbClr val="4F7386"/>
                </a:solidFill>
                <a:latin typeface="Montserrat"/>
              </a:rPr>
              <a:t>gereklidir</a:t>
            </a:r>
            <a:r>
              <a:rPr lang="en-US" sz="3163" dirty="0">
                <a:solidFill>
                  <a:srgbClr val="4F7386"/>
                </a:solidFill>
                <a:latin typeface="Montserrat"/>
              </a:rPr>
              <a:t>.</a:t>
            </a:r>
          </a:p>
          <a:p>
            <a:pPr algn="ctr">
              <a:lnSpc>
                <a:spcPts val="4428"/>
              </a:lnSpc>
            </a:pPr>
            <a:endParaRPr lang="en-US" sz="3163" dirty="0">
              <a:solidFill>
                <a:srgbClr val="4F7386"/>
              </a:solidFill>
              <a:latin typeface="Montserrat"/>
            </a:endParaRPr>
          </a:p>
          <a:p>
            <a:pPr algn="ctr">
              <a:lnSpc>
                <a:spcPts val="4428"/>
              </a:lnSpc>
            </a:pPr>
            <a:r>
              <a:rPr lang="en-US" sz="3163" dirty="0" err="1">
                <a:solidFill>
                  <a:srgbClr val="4F7386"/>
                </a:solidFill>
                <a:latin typeface="Montserrat Bold"/>
              </a:rPr>
              <a:t>Hazır</a:t>
            </a:r>
            <a:r>
              <a:rPr lang="en-US" sz="3163" dirty="0">
                <a:solidFill>
                  <a:srgbClr val="4F7386"/>
                </a:solidFill>
                <a:latin typeface="Montserrat Bold"/>
              </a:rPr>
              <a:t> </a:t>
            </a:r>
            <a:r>
              <a:rPr lang="en-US" sz="3163" dirty="0" err="1">
                <a:solidFill>
                  <a:srgbClr val="4F7386"/>
                </a:solidFill>
                <a:latin typeface="Montserrat Bold"/>
              </a:rPr>
              <a:t>Anket</a:t>
            </a:r>
            <a:r>
              <a:rPr lang="en-US" sz="3163" dirty="0">
                <a:solidFill>
                  <a:srgbClr val="4F7386"/>
                </a:solidFill>
                <a:latin typeface="Montserrat Bold"/>
              </a:rPr>
              <a:t>: </a:t>
            </a:r>
            <a:r>
              <a:rPr lang="en-US" sz="3163" dirty="0" err="1">
                <a:solidFill>
                  <a:srgbClr val="4F7386"/>
                </a:solidFill>
                <a:latin typeface="Montserrat"/>
              </a:rPr>
              <a:t>Yapılacak</a:t>
            </a:r>
            <a:r>
              <a:rPr lang="en-US" sz="3163" dirty="0">
                <a:solidFill>
                  <a:srgbClr val="4F7386"/>
                </a:solidFill>
                <a:latin typeface="Montserrat"/>
              </a:rPr>
              <a:t> </a:t>
            </a:r>
            <a:r>
              <a:rPr lang="en-US" sz="3163" dirty="0" err="1">
                <a:solidFill>
                  <a:srgbClr val="4F7386"/>
                </a:solidFill>
                <a:latin typeface="Montserrat"/>
              </a:rPr>
              <a:t>araştırmaya</a:t>
            </a:r>
            <a:r>
              <a:rPr lang="en-US" sz="3163" dirty="0">
                <a:solidFill>
                  <a:srgbClr val="4F7386"/>
                </a:solidFill>
                <a:latin typeface="Montserrat"/>
              </a:rPr>
              <a:t> </a:t>
            </a:r>
            <a:r>
              <a:rPr lang="en-US" sz="3163" dirty="0" err="1">
                <a:solidFill>
                  <a:srgbClr val="4F7386"/>
                </a:solidFill>
                <a:latin typeface="Montserrat"/>
              </a:rPr>
              <a:t>benzer</a:t>
            </a:r>
            <a:r>
              <a:rPr lang="en-US" sz="3163" dirty="0">
                <a:solidFill>
                  <a:srgbClr val="4F7386"/>
                </a:solidFill>
                <a:latin typeface="Montserrat"/>
              </a:rPr>
              <a:t> </a:t>
            </a:r>
            <a:r>
              <a:rPr lang="en-US" sz="3163" dirty="0" err="1">
                <a:solidFill>
                  <a:srgbClr val="4F7386"/>
                </a:solidFill>
                <a:latin typeface="Montserrat"/>
              </a:rPr>
              <a:t>ya</a:t>
            </a:r>
            <a:r>
              <a:rPr lang="en-US" sz="3163" dirty="0">
                <a:solidFill>
                  <a:srgbClr val="4F7386"/>
                </a:solidFill>
                <a:latin typeface="Montserrat"/>
              </a:rPr>
              <a:t> da </a:t>
            </a:r>
            <a:r>
              <a:rPr lang="en-US" sz="3163" dirty="0" err="1">
                <a:solidFill>
                  <a:srgbClr val="4F7386"/>
                </a:solidFill>
                <a:latin typeface="Montserrat"/>
              </a:rPr>
              <a:t>daha</a:t>
            </a:r>
            <a:r>
              <a:rPr lang="en-US" sz="3163" dirty="0">
                <a:solidFill>
                  <a:srgbClr val="4F7386"/>
                </a:solidFill>
                <a:latin typeface="Montserrat"/>
              </a:rPr>
              <a:t> </a:t>
            </a:r>
            <a:r>
              <a:rPr lang="en-US" sz="3163" dirty="0" err="1">
                <a:solidFill>
                  <a:srgbClr val="4F7386"/>
                </a:solidFill>
                <a:latin typeface="Montserrat"/>
              </a:rPr>
              <a:t>önce</a:t>
            </a:r>
            <a:r>
              <a:rPr lang="en-US" sz="3163" dirty="0">
                <a:solidFill>
                  <a:srgbClr val="4F7386"/>
                </a:solidFill>
                <a:latin typeface="Montserrat"/>
              </a:rPr>
              <a:t> </a:t>
            </a:r>
            <a:r>
              <a:rPr lang="en-US" sz="3163" dirty="0" err="1">
                <a:solidFill>
                  <a:srgbClr val="4F7386"/>
                </a:solidFill>
                <a:latin typeface="Montserrat"/>
              </a:rPr>
              <a:t>yapılmış</a:t>
            </a:r>
            <a:r>
              <a:rPr lang="en-US" sz="3163" dirty="0">
                <a:solidFill>
                  <a:srgbClr val="4F7386"/>
                </a:solidFill>
                <a:latin typeface="Montserrat"/>
              </a:rPr>
              <a:t> </a:t>
            </a:r>
            <a:r>
              <a:rPr lang="en-US" sz="3163" dirty="0" err="1">
                <a:solidFill>
                  <a:srgbClr val="4F7386"/>
                </a:solidFill>
                <a:latin typeface="Montserrat"/>
              </a:rPr>
              <a:t>bir</a:t>
            </a:r>
            <a:r>
              <a:rPr lang="en-US" sz="3163" dirty="0">
                <a:solidFill>
                  <a:srgbClr val="4F7386"/>
                </a:solidFill>
                <a:latin typeface="Montserrat"/>
              </a:rPr>
              <a:t> </a:t>
            </a:r>
            <a:r>
              <a:rPr lang="en-US" sz="3163" dirty="0" err="1">
                <a:solidFill>
                  <a:srgbClr val="4F7386"/>
                </a:solidFill>
                <a:latin typeface="Montserrat"/>
              </a:rPr>
              <a:t>anketi</a:t>
            </a:r>
            <a:r>
              <a:rPr lang="en-US" sz="3163" dirty="0">
                <a:solidFill>
                  <a:srgbClr val="4F7386"/>
                </a:solidFill>
                <a:latin typeface="Montserrat"/>
              </a:rPr>
              <a:t> </a:t>
            </a:r>
            <a:r>
              <a:rPr lang="en-US" sz="3163" dirty="0" err="1">
                <a:solidFill>
                  <a:srgbClr val="4F7386"/>
                </a:solidFill>
                <a:latin typeface="Montserrat"/>
              </a:rPr>
              <a:t>ya</a:t>
            </a:r>
            <a:r>
              <a:rPr lang="en-US" sz="3163" dirty="0">
                <a:solidFill>
                  <a:srgbClr val="4F7386"/>
                </a:solidFill>
                <a:latin typeface="Montserrat"/>
              </a:rPr>
              <a:t> da </a:t>
            </a:r>
            <a:r>
              <a:rPr lang="en-US" sz="3163" dirty="0" err="1">
                <a:solidFill>
                  <a:srgbClr val="4F7386"/>
                </a:solidFill>
                <a:latin typeface="Montserrat"/>
              </a:rPr>
              <a:t>daha</a:t>
            </a:r>
            <a:r>
              <a:rPr lang="en-US" sz="3163" dirty="0">
                <a:solidFill>
                  <a:srgbClr val="4F7386"/>
                </a:solidFill>
                <a:latin typeface="Montserrat"/>
              </a:rPr>
              <a:t> </a:t>
            </a:r>
            <a:r>
              <a:rPr lang="en-US" sz="3163" dirty="0" err="1">
                <a:solidFill>
                  <a:srgbClr val="4F7386"/>
                </a:solidFill>
                <a:latin typeface="Montserrat"/>
              </a:rPr>
              <a:t>önce</a:t>
            </a:r>
            <a:r>
              <a:rPr lang="en-US" sz="3163" dirty="0">
                <a:solidFill>
                  <a:srgbClr val="4F7386"/>
                </a:solidFill>
                <a:latin typeface="Montserrat"/>
              </a:rPr>
              <a:t> </a:t>
            </a:r>
            <a:r>
              <a:rPr lang="en-US" sz="3163" dirty="0" err="1">
                <a:solidFill>
                  <a:srgbClr val="4F7386"/>
                </a:solidFill>
                <a:latin typeface="Montserrat"/>
              </a:rPr>
              <a:t>tercümesi</a:t>
            </a:r>
            <a:r>
              <a:rPr lang="en-US" sz="3163" dirty="0">
                <a:solidFill>
                  <a:srgbClr val="4F7386"/>
                </a:solidFill>
                <a:latin typeface="Montserrat"/>
              </a:rPr>
              <a:t> </a:t>
            </a:r>
            <a:r>
              <a:rPr lang="en-US" sz="3163" dirty="0" err="1">
                <a:solidFill>
                  <a:srgbClr val="4F7386"/>
                </a:solidFill>
                <a:latin typeface="Montserrat"/>
              </a:rPr>
              <a:t>yapılmış</a:t>
            </a:r>
            <a:r>
              <a:rPr lang="en-US" sz="3163" dirty="0">
                <a:solidFill>
                  <a:srgbClr val="4F7386"/>
                </a:solidFill>
                <a:latin typeface="Montserrat"/>
              </a:rPr>
              <a:t> </a:t>
            </a:r>
            <a:r>
              <a:rPr lang="en-US" sz="3163" dirty="0" err="1">
                <a:solidFill>
                  <a:srgbClr val="4F7386"/>
                </a:solidFill>
                <a:latin typeface="Montserrat"/>
              </a:rPr>
              <a:t>bir</a:t>
            </a:r>
            <a:r>
              <a:rPr lang="en-US" sz="3163" dirty="0">
                <a:solidFill>
                  <a:srgbClr val="4F7386"/>
                </a:solidFill>
                <a:latin typeface="Montserrat"/>
              </a:rPr>
              <a:t> </a:t>
            </a:r>
            <a:r>
              <a:rPr lang="en-US" sz="3163" dirty="0" err="1">
                <a:solidFill>
                  <a:srgbClr val="4F7386"/>
                </a:solidFill>
                <a:latin typeface="Montserrat"/>
              </a:rPr>
              <a:t>anketi</a:t>
            </a:r>
            <a:r>
              <a:rPr lang="en-US" sz="3163" dirty="0">
                <a:solidFill>
                  <a:srgbClr val="4F7386"/>
                </a:solidFill>
                <a:latin typeface="Montserrat"/>
              </a:rPr>
              <a:t> </a:t>
            </a:r>
            <a:r>
              <a:rPr lang="en-US" sz="3163" dirty="0" err="1">
                <a:solidFill>
                  <a:srgbClr val="4F7386"/>
                </a:solidFill>
                <a:latin typeface="Montserrat"/>
              </a:rPr>
              <a:t>kullanma</a:t>
            </a:r>
            <a:r>
              <a:rPr lang="en-US" sz="3163" dirty="0">
                <a:solidFill>
                  <a:srgbClr val="4F7386"/>
                </a:solidFill>
                <a:latin typeface="Montserrat"/>
              </a:rPr>
              <a:t> </a:t>
            </a:r>
            <a:r>
              <a:rPr lang="en-US" sz="3163" dirty="0" err="1">
                <a:solidFill>
                  <a:srgbClr val="4F7386"/>
                </a:solidFill>
                <a:latin typeface="Montserrat"/>
              </a:rPr>
              <a:t>sürecidir</a:t>
            </a:r>
            <a:r>
              <a:rPr lang="en-US" sz="3163" dirty="0">
                <a:solidFill>
                  <a:srgbClr val="4F7386"/>
                </a:solidFill>
                <a:latin typeface="Montserrat"/>
              </a:rPr>
              <a:t>. </a:t>
            </a:r>
            <a:r>
              <a:rPr lang="en-US" sz="3163" dirty="0" err="1">
                <a:solidFill>
                  <a:srgbClr val="4F7386"/>
                </a:solidFill>
                <a:latin typeface="Montserrat"/>
              </a:rPr>
              <a:t>Burada</a:t>
            </a:r>
            <a:r>
              <a:rPr lang="en-US" sz="3163" dirty="0">
                <a:solidFill>
                  <a:srgbClr val="4F7386"/>
                </a:solidFill>
                <a:latin typeface="Montserrat"/>
              </a:rPr>
              <a:t> da </a:t>
            </a:r>
            <a:r>
              <a:rPr lang="en-US" sz="3163" dirty="0" err="1">
                <a:solidFill>
                  <a:srgbClr val="4F7386"/>
                </a:solidFill>
                <a:latin typeface="Montserrat"/>
              </a:rPr>
              <a:t>uzman</a:t>
            </a:r>
            <a:r>
              <a:rPr lang="en-US" sz="3163" dirty="0">
                <a:solidFill>
                  <a:srgbClr val="4F7386"/>
                </a:solidFill>
                <a:latin typeface="Montserrat"/>
              </a:rPr>
              <a:t> </a:t>
            </a:r>
            <a:r>
              <a:rPr lang="en-US" sz="3163" dirty="0" err="1">
                <a:solidFill>
                  <a:srgbClr val="4F7386"/>
                </a:solidFill>
                <a:latin typeface="Montserrat"/>
              </a:rPr>
              <a:t>görüşüne</a:t>
            </a:r>
            <a:r>
              <a:rPr lang="en-US" sz="3163" dirty="0">
                <a:solidFill>
                  <a:srgbClr val="4F7386"/>
                </a:solidFill>
                <a:latin typeface="Montserrat"/>
              </a:rPr>
              <a:t> </a:t>
            </a:r>
            <a:r>
              <a:rPr lang="en-US" sz="3163" dirty="0" err="1">
                <a:solidFill>
                  <a:srgbClr val="4F7386"/>
                </a:solidFill>
                <a:latin typeface="Montserrat"/>
              </a:rPr>
              <a:t>ve</a:t>
            </a:r>
            <a:r>
              <a:rPr lang="en-US" sz="3163" dirty="0">
                <a:solidFill>
                  <a:srgbClr val="4F7386"/>
                </a:solidFill>
                <a:latin typeface="Montserrat"/>
              </a:rPr>
              <a:t> pilot </a:t>
            </a:r>
            <a:r>
              <a:rPr lang="en-US" sz="3163" dirty="0" err="1">
                <a:solidFill>
                  <a:srgbClr val="4F7386"/>
                </a:solidFill>
                <a:latin typeface="Montserrat"/>
              </a:rPr>
              <a:t>görüşmelere</a:t>
            </a:r>
            <a:r>
              <a:rPr lang="en-US" sz="3163" dirty="0">
                <a:solidFill>
                  <a:srgbClr val="4F7386"/>
                </a:solidFill>
                <a:latin typeface="Montserrat"/>
              </a:rPr>
              <a:t> </a:t>
            </a:r>
            <a:r>
              <a:rPr lang="en-US" sz="3163" dirty="0" err="1">
                <a:solidFill>
                  <a:srgbClr val="4F7386"/>
                </a:solidFill>
                <a:latin typeface="Montserrat"/>
              </a:rPr>
              <a:t>ihtiyaç</a:t>
            </a:r>
            <a:r>
              <a:rPr lang="en-US" sz="3163" dirty="0">
                <a:solidFill>
                  <a:srgbClr val="4F7386"/>
                </a:solidFill>
                <a:latin typeface="Montserrat"/>
              </a:rPr>
              <a:t> </a:t>
            </a:r>
            <a:r>
              <a:rPr lang="en-US" sz="3163" dirty="0" err="1">
                <a:solidFill>
                  <a:srgbClr val="4F7386"/>
                </a:solidFill>
                <a:latin typeface="Montserrat"/>
              </a:rPr>
              <a:t>duyulur</a:t>
            </a:r>
            <a:r>
              <a:rPr lang="en-US" sz="3163" dirty="0">
                <a:solidFill>
                  <a:srgbClr val="4F7386"/>
                </a:solidFill>
                <a:latin typeface="Montserrat"/>
              </a:rPr>
              <a:t>. Bu </a:t>
            </a:r>
            <a:r>
              <a:rPr lang="en-US" sz="3163" dirty="0" err="1">
                <a:solidFill>
                  <a:srgbClr val="4F7386"/>
                </a:solidFill>
                <a:latin typeface="Montserrat"/>
              </a:rPr>
              <a:t>şekilde</a:t>
            </a:r>
            <a:r>
              <a:rPr lang="en-US" sz="3163" dirty="0">
                <a:solidFill>
                  <a:srgbClr val="4F7386"/>
                </a:solidFill>
                <a:latin typeface="Montserrat"/>
              </a:rPr>
              <a:t> </a:t>
            </a:r>
            <a:r>
              <a:rPr lang="en-US" sz="3163" dirty="0" err="1">
                <a:solidFill>
                  <a:srgbClr val="4F7386"/>
                </a:solidFill>
                <a:latin typeface="Montserrat"/>
              </a:rPr>
              <a:t>anketin</a:t>
            </a:r>
            <a:r>
              <a:rPr lang="en-US" sz="3163" dirty="0">
                <a:solidFill>
                  <a:srgbClr val="4F7386"/>
                </a:solidFill>
                <a:latin typeface="Montserrat"/>
              </a:rPr>
              <a:t> </a:t>
            </a:r>
            <a:r>
              <a:rPr lang="en-US" sz="3163" dirty="0" err="1">
                <a:solidFill>
                  <a:srgbClr val="4F7386"/>
                </a:solidFill>
                <a:latin typeface="Montserrat"/>
              </a:rPr>
              <a:t>hala</a:t>
            </a:r>
            <a:r>
              <a:rPr lang="en-US" sz="3163" dirty="0">
                <a:solidFill>
                  <a:srgbClr val="4F7386"/>
                </a:solidFill>
                <a:latin typeface="Montserrat"/>
              </a:rPr>
              <a:t> </a:t>
            </a:r>
            <a:r>
              <a:rPr lang="en-US" sz="3163" dirty="0" err="1">
                <a:solidFill>
                  <a:srgbClr val="4F7386"/>
                </a:solidFill>
                <a:latin typeface="Montserrat"/>
              </a:rPr>
              <a:t>geçerli</a:t>
            </a:r>
            <a:r>
              <a:rPr lang="en-US" sz="3163" dirty="0">
                <a:solidFill>
                  <a:srgbClr val="4F7386"/>
                </a:solidFill>
                <a:latin typeface="Montserrat"/>
              </a:rPr>
              <a:t> </a:t>
            </a:r>
            <a:r>
              <a:rPr lang="en-US" sz="3163" dirty="0" err="1">
                <a:solidFill>
                  <a:srgbClr val="4F7386"/>
                </a:solidFill>
                <a:latin typeface="Montserrat"/>
              </a:rPr>
              <a:t>olup</a:t>
            </a:r>
            <a:r>
              <a:rPr lang="en-US" sz="3163" dirty="0">
                <a:solidFill>
                  <a:srgbClr val="4F7386"/>
                </a:solidFill>
                <a:latin typeface="Montserrat"/>
              </a:rPr>
              <a:t> </a:t>
            </a:r>
            <a:r>
              <a:rPr lang="en-US" sz="3163" dirty="0" err="1">
                <a:solidFill>
                  <a:srgbClr val="4F7386"/>
                </a:solidFill>
                <a:latin typeface="Montserrat"/>
              </a:rPr>
              <a:t>olmadığı</a:t>
            </a:r>
            <a:r>
              <a:rPr lang="en-US" sz="3163" dirty="0">
                <a:solidFill>
                  <a:srgbClr val="4F7386"/>
                </a:solidFill>
                <a:latin typeface="Montserrat"/>
              </a:rPr>
              <a:t> -</a:t>
            </a:r>
            <a:r>
              <a:rPr lang="en-US" sz="3163" dirty="0" err="1">
                <a:solidFill>
                  <a:srgbClr val="4F7386"/>
                </a:solidFill>
                <a:latin typeface="Montserrat"/>
              </a:rPr>
              <a:t>en</a:t>
            </a:r>
            <a:r>
              <a:rPr lang="en-US" sz="3163" dirty="0">
                <a:solidFill>
                  <a:srgbClr val="4F7386"/>
                </a:solidFill>
                <a:latin typeface="Montserrat"/>
              </a:rPr>
              <a:t> </a:t>
            </a:r>
            <a:r>
              <a:rPr lang="en-US" sz="3163" dirty="0" err="1">
                <a:solidFill>
                  <a:srgbClr val="4F7386"/>
                </a:solidFill>
                <a:latin typeface="Montserrat"/>
              </a:rPr>
              <a:t>azından</a:t>
            </a:r>
            <a:r>
              <a:rPr lang="en-US" sz="3163" dirty="0">
                <a:solidFill>
                  <a:srgbClr val="4F7386"/>
                </a:solidFill>
                <a:latin typeface="Montserrat"/>
              </a:rPr>
              <a:t> </a:t>
            </a:r>
            <a:r>
              <a:rPr lang="en-US" sz="3163" dirty="0" err="1">
                <a:solidFill>
                  <a:srgbClr val="4F7386"/>
                </a:solidFill>
                <a:latin typeface="Montserrat"/>
              </a:rPr>
              <a:t>yapılacak</a:t>
            </a:r>
            <a:r>
              <a:rPr lang="en-US" sz="3163" dirty="0">
                <a:solidFill>
                  <a:srgbClr val="4F7386"/>
                </a:solidFill>
                <a:latin typeface="Montserrat"/>
              </a:rPr>
              <a:t> </a:t>
            </a:r>
            <a:r>
              <a:rPr lang="en-US" sz="3163" dirty="0" err="1">
                <a:solidFill>
                  <a:srgbClr val="4F7386"/>
                </a:solidFill>
                <a:latin typeface="Montserrat"/>
              </a:rPr>
              <a:t>çalışma</a:t>
            </a:r>
            <a:r>
              <a:rPr lang="en-US" sz="3163" dirty="0">
                <a:solidFill>
                  <a:srgbClr val="4F7386"/>
                </a:solidFill>
                <a:latin typeface="Montserrat"/>
              </a:rPr>
              <a:t> </a:t>
            </a:r>
            <a:r>
              <a:rPr lang="en-US" sz="3163" dirty="0" err="1">
                <a:solidFill>
                  <a:srgbClr val="4F7386"/>
                </a:solidFill>
                <a:latin typeface="Montserrat"/>
              </a:rPr>
              <a:t>için</a:t>
            </a:r>
            <a:r>
              <a:rPr lang="en-US" sz="3163" dirty="0">
                <a:solidFill>
                  <a:srgbClr val="4F7386"/>
                </a:solidFill>
                <a:latin typeface="Montserrat"/>
              </a:rPr>
              <a:t>- test </a:t>
            </a:r>
            <a:r>
              <a:rPr lang="en-US" sz="3163" dirty="0" err="1">
                <a:solidFill>
                  <a:srgbClr val="4F7386"/>
                </a:solidFill>
                <a:latin typeface="Montserrat"/>
              </a:rPr>
              <a:t>edilir</a:t>
            </a:r>
            <a:r>
              <a:rPr lang="en-US" sz="3163" dirty="0">
                <a:solidFill>
                  <a:srgbClr val="4F7386"/>
                </a:solidFill>
                <a:latin typeface="Montserrat"/>
              </a:rPr>
              <a:t>.</a:t>
            </a:r>
          </a:p>
          <a:p>
            <a:pPr algn="ctr">
              <a:lnSpc>
                <a:spcPts val="4428"/>
              </a:lnSpc>
            </a:pPr>
            <a:endParaRPr lang="en-US" sz="3163" dirty="0">
              <a:solidFill>
                <a:srgbClr val="4F7386"/>
              </a:solidFill>
              <a:latin typeface="Montserrat"/>
            </a:endParaRPr>
          </a:p>
          <a:p>
            <a:pPr algn="ctr">
              <a:lnSpc>
                <a:spcPts val="4428"/>
              </a:lnSpc>
            </a:pPr>
            <a:r>
              <a:rPr lang="en-US" sz="3163" dirty="0" err="1">
                <a:solidFill>
                  <a:srgbClr val="4F7386"/>
                </a:solidFill>
                <a:latin typeface="Montserrat Bold"/>
              </a:rPr>
              <a:t>Ölçek</a:t>
            </a:r>
            <a:r>
              <a:rPr lang="en-US" sz="3163" dirty="0">
                <a:solidFill>
                  <a:srgbClr val="4F7386"/>
                </a:solidFill>
                <a:latin typeface="Montserrat Bold"/>
              </a:rPr>
              <a:t> </a:t>
            </a:r>
            <a:r>
              <a:rPr lang="en-US" sz="3163" dirty="0" err="1">
                <a:solidFill>
                  <a:srgbClr val="4F7386"/>
                </a:solidFill>
                <a:latin typeface="Montserrat Bold"/>
              </a:rPr>
              <a:t>Hazırlama</a:t>
            </a:r>
            <a:r>
              <a:rPr lang="en-US" sz="3163" dirty="0">
                <a:solidFill>
                  <a:srgbClr val="4F7386"/>
                </a:solidFill>
                <a:latin typeface="Montserrat Bold"/>
              </a:rPr>
              <a:t>: </a:t>
            </a:r>
            <a:r>
              <a:rPr lang="en-US" sz="3163" dirty="0" err="1">
                <a:solidFill>
                  <a:srgbClr val="4F7386"/>
                </a:solidFill>
                <a:latin typeface="Montserrat"/>
              </a:rPr>
              <a:t>Ölçek</a:t>
            </a:r>
            <a:r>
              <a:rPr lang="en-US" sz="3163" dirty="0">
                <a:solidFill>
                  <a:srgbClr val="4F7386"/>
                </a:solidFill>
                <a:latin typeface="Montserrat"/>
              </a:rPr>
              <a:t> </a:t>
            </a:r>
            <a:r>
              <a:rPr lang="en-US" sz="3163" dirty="0" err="1">
                <a:solidFill>
                  <a:srgbClr val="4F7386"/>
                </a:solidFill>
                <a:latin typeface="Montserrat"/>
              </a:rPr>
              <a:t>hazırlama</a:t>
            </a:r>
            <a:r>
              <a:rPr lang="en-US" sz="3163" dirty="0">
                <a:solidFill>
                  <a:srgbClr val="4F7386"/>
                </a:solidFill>
                <a:latin typeface="Montserrat"/>
              </a:rPr>
              <a:t> </a:t>
            </a:r>
            <a:r>
              <a:rPr lang="en-US" sz="3163" dirty="0" err="1">
                <a:solidFill>
                  <a:srgbClr val="4F7386"/>
                </a:solidFill>
                <a:latin typeface="Montserrat"/>
              </a:rPr>
              <a:t>süreci</a:t>
            </a:r>
            <a:r>
              <a:rPr lang="en-US" sz="3163" dirty="0">
                <a:solidFill>
                  <a:srgbClr val="4F7386"/>
                </a:solidFill>
                <a:latin typeface="Montserrat"/>
              </a:rPr>
              <a:t>, </a:t>
            </a:r>
            <a:r>
              <a:rPr lang="en-US" sz="3163" dirty="0" err="1">
                <a:solidFill>
                  <a:srgbClr val="4F7386"/>
                </a:solidFill>
                <a:latin typeface="Montserrat"/>
              </a:rPr>
              <a:t>anket</a:t>
            </a:r>
            <a:r>
              <a:rPr lang="en-US" sz="3163" dirty="0">
                <a:solidFill>
                  <a:srgbClr val="4F7386"/>
                </a:solidFill>
                <a:latin typeface="Montserrat"/>
              </a:rPr>
              <a:t> </a:t>
            </a:r>
            <a:r>
              <a:rPr lang="en-US" sz="3163" dirty="0" err="1">
                <a:solidFill>
                  <a:srgbClr val="4F7386"/>
                </a:solidFill>
                <a:latin typeface="Montserrat"/>
              </a:rPr>
              <a:t>hazırlama</a:t>
            </a:r>
            <a:r>
              <a:rPr lang="en-US" sz="3163" dirty="0">
                <a:solidFill>
                  <a:srgbClr val="4F7386"/>
                </a:solidFill>
                <a:latin typeface="Montserrat"/>
              </a:rPr>
              <a:t> </a:t>
            </a:r>
            <a:r>
              <a:rPr lang="en-US" sz="3163" dirty="0" err="1">
                <a:solidFill>
                  <a:srgbClr val="4F7386"/>
                </a:solidFill>
                <a:latin typeface="Montserrat"/>
              </a:rPr>
              <a:t>sürecine</a:t>
            </a:r>
            <a:r>
              <a:rPr lang="en-US" sz="3163" dirty="0">
                <a:solidFill>
                  <a:srgbClr val="4F7386"/>
                </a:solidFill>
                <a:latin typeface="Montserrat"/>
              </a:rPr>
              <a:t> </a:t>
            </a:r>
            <a:r>
              <a:rPr lang="en-US" sz="3163" dirty="0" err="1">
                <a:solidFill>
                  <a:srgbClr val="4F7386"/>
                </a:solidFill>
                <a:latin typeface="Montserrat"/>
              </a:rPr>
              <a:t>göre</a:t>
            </a:r>
            <a:r>
              <a:rPr lang="en-US" sz="3163" dirty="0">
                <a:solidFill>
                  <a:srgbClr val="4F7386"/>
                </a:solidFill>
                <a:latin typeface="Montserrat"/>
              </a:rPr>
              <a:t> </a:t>
            </a:r>
            <a:r>
              <a:rPr lang="en-US" sz="3163" dirty="0" err="1">
                <a:solidFill>
                  <a:srgbClr val="4F7386"/>
                </a:solidFill>
                <a:latin typeface="Montserrat"/>
              </a:rPr>
              <a:t>daha</a:t>
            </a:r>
            <a:r>
              <a:rPr lang="en-US" sz="3163" dirty="0">
                <a:solidFill>
                  <a:srgbClr val="4F7386"/>
                </a:solidFill>
                <a:latin typeface="Montserrat"/>
              </a:rPr>
              <a:t> </a:t>
            </a:r>
            <a:r>
              <a:rPr lang="en-US" sz="3163" dirty="0" err="1">
                <a:solidFill>
                  <a:srgbClr val="4F7386"/>
                </a:solidFill>
                <a:latin typeface="Montserrat"/>
              </a:rPr>
              <a:t>karmaşık</a:t>
            </a:r>
            <a:r>
              <a:rPr lang="en-US" sz="3163" dirty="0">
                <a:solidFill>
                  <a:srgbClr val="4F7386"/>
                </a:solidFill>
                <a:latin typeface="Montserrat"/>
              </a:rPr>
              <a:t> </a:t>
            </a:r>
            <a:r>
              <a:rPr lang="en-US" sz="3163" dirty="0" err="1">
                <a:solidFill>
                  <a:srgbClr val="4F7386"/>
                </a:solidFill>
                <a:latin typeface="Montserrat"/>
              </a:rPr>
              <a:t>ve</a:t>
            </a:r>
            <a:r>
              <a:rPr lang="en-US" sz="3163" dirty="0">
                <a:solidFill>
                  <a:srgbClr val="4F7386"/>
                </a:solidFill>
                <a:latin typeface="Montserrat"/>
              </a:rPr>
              <a:t> </a:t>
            </a:r>
            <a:r>
              <a:rPr lang="en-US" sz="3163" dirty="0" err="1">
                <a:solidFill>
                  <a:srgbClr val="4F7386"/>
                </a:solidFill>
                <a:latin typeface="Montserrat"/>
              </a:rPr>
              <a:t>daha</a:t>
            </a:r>
            <a:r>
              <a:rPr lang="en-US" sz="3163" dirty="0">
                <a:solidFill>
                  <a:srgbClr val="4F7386"/>
                </a:solidFill>
                <a:latin typeface="Montserrat"/>
              </a:rPr>
              <a:t> </a:t>
            </a:r>
            <a:r>
              <a:rPr lang="en-US" sz="3163" dirty="0" err="1">
                <a:solidFill>
                  <a:srgbClr val="4F7386"/>
                </a:solidFill>
                <a:latin typeface="Montserrat"/>
              </a:rPr>
              <a:t>çok</a:t>
            </a:r>
            <a:r>
              <a:rPr lang="en-US" sz="3163" dirty="0">
                <a:solidFill>
                  <a:srgbClr val="4F7386"/>
                </a:solidFill>
                <a:latin typeface="Montserrat"/>
              </a:rPr>
              <a:t> </a:t>
            </a:r>
            <a:r>
              <a:rPr lang="en-US" sz="3163" dirty="0" err="1">
                <a:solidFill>
                  <a:srgbClr val="4F7386"/>
                </a:solidFill>
                <a:latin typeface="Montserrat"/>
              </a:rPr>
              <a:t>bilgi</a:t>
            </a:r>
            <a:r>
              <a:rPr lang="en-US" sz="3163" dirty="0">
                <a:solidFill>
                  <a:srgbClr val="4F7386"/>
                </a:solidFill>
                <a:latin typeface="Montserrat"/>
              </a:rPr>
              <a:t>, </a:t>
            </a:r>
            <a:r>
              <a:rPr lang="en-US" sz="3163" dirty="0" err="1">
                <a:solidFill>
                  <a:srgbClr val="4F7386"/>
                </a:solidFill>
                <a:latin typeface="Montserrat"/>
              </a:rPr>
              <a:t>tecrübe</a:t>
            </a:r>
            <a:r>
              <a:rPr lang="en-US" sz="3163" dirty="0">
                <a:solidFill>
                  <a:srgbClr val="4F7386"/>
                </a:solidFill>
                <a:latin typeface="Montserrat"/>
              </a:rPr>
              <a:t>, </a:t>
            </a:r>
            <a:r>
              <a:rPr lang="en-US" sz="3163" dirty="0" err="1">
                <a:solidFill>
                  <a:srgbClr val="4F7386"/>
                </a:solidFill>
                <a:latin typeface="Montserrat"/>
              </a:rPr>
              <a:t>deneyim</a:t>
            </a:r>
            <a:r>
              <a:rPr lang="en-US" sz="3163" dirty="0">
                <a:solidFill>
                  <a:srgbClr val="4F7386"/>
                </a:solidFill>
                <a:latin typeface="Montserrat"/>
              </a:rPr>
              <a:t> </a:t>
            </a:r>
            <a:r>
              <a:rPr lang="en-US" sz="3163" dirty="0" err="1">
                <a:solidFill>
                  <a:srgbClr val="4F7386"/>
                </a:solidFill>
                <a:latin typeface="Montserrat"/>
              </a:rPr>
              <a:t>gerektiren</a:t>
            </a:r>
            <a:r>
              <a:rPr lang="en-US" sz="3163" dirty="0">
                <a:solidFill>
                  <a:srgbClr val="4F7386"/>
                </a:solidFill>
                <a:latin typeface="Montserrat"/>
              </a:rPr>
              <a:t> </a:t>
            </a:r>
            <a:r>
              <a:rPr lang="en-US" sz="3163" dirty="0" err="1">
                <a:solidFill>
                  <a:srgbClr val="4F7386"/>
                </a:solidFill>
                <a:latin typeface="Montserrat"/>
              </a:rPr>
              <a:t>bir</a:t>
            </a:r>
            <a:r>
              <a:rPr lang="en-US" sz="3163" dirty="0">
                <a:solidFill>
                  <a:srgbClr val="4F7386"/>
                </a:solidFill>
                <a:latin typeface="Montserrat"/>
              </a:rPr>
              <a:t> </a:t>
            </a:r>
            <a:r>
              <a:rPr lang="en-US" sz="3163" dirty="0" err="1">
                <a:solidFill>
                  <a:srgbClr val="4F7386"/>
                </a:solidFill>
                <a:latin typeface="Montserrat"/>
              </a:rPr>
              <a:t>süreçtir</a:t>
            </a:r>
            <a:r>
              <a:rPr lang="en-US" sz="3163" dirty="0">
                <a:solidFill>
                  <a:srgbClr val="4F7386"/>
                </a:solidFill>
                <a:latin typeface="Montserrat"/>
              </a:rPr>
              <a:t>. </a:t>
            </a:r>
            <a:r>
              <a:rPr lang="en-US" sz="3163" dirty="0" err="1">
                <a:solidFill>
                  <a:srgbClr val="4F7386"/>
                </a:solidFill>
                <a:latin typeface="Montserrat"/>
              </a:rPr>
              <a:t>Ölçeğin</a:t>
            </a:r>
            <a:r>
              <a:rPr lang="en-US" sz="3163" dirty="0">
                <a:solidFill>
                  <a:srgbClr val="4F7386"/>
                </a:solidFill>
                <a:latin typeface="Montserrat"/>
              </a:rPr>
              <a:t> </a:t>
            </a:r>
            <a:r>
              <a:rPr lang="en-US" sz="3163" dirty="0" err="1">
                <a:solidFill>
                  <a:srgbClr val="4F7386"/>
                </a:solidFill>
                <a:latin typeface="Montserrat"/>
              </a:rPr>
              <a:t>geçerlilik</a:t>
            </a:r>
            <a:r>
              <a:rPr lang="en-US" sz="3163" dirty="0">
                <a:solidFill>
                  <a:srgbClr val="4F7386"/>
                </a:solidFill>
                <a:latin typeface="Montserrat"/>
              </a:rPr>
              <a:t> </a:t>
            </a:r>
            <a:r>
              <a:rPr lang="en-US" sz="3163" dirty="0" err="1">
                <a:solidFill>
                  <a:srgbClr val="4F7386"/>
                </a:solidFill>
                <a:latin typeface="Montserrat"/>
              </a:rPr>
              <a:t>kazanması</a:t>
            </a:r>
            <a:r>
              <a:rPr lang="en-US" sz="3163" dirty="0">
                <a:solidFill>
                  <a:srgbClr val="4F7386"/>
                </a:solidFill>
                <a:latin typeface="Montserrat"/>
              </a:rPr>
              <a:t> </a:t>
            </a:r>
            <a:r>
              <a:rPr lang="en-US" sz="3163" dirty="0" err="1">
                <a:solidFill>
                  <a:srgbClr val="4F7386"/>
                </a:solidFill>
                <a:latin typeface="Montserrat"/>
              </a:rPr>
              <a:t>için</a:t>
            </a:r>
            <a:r>
              <a:rPr lang="en-US" sz="3163" dirty="0">
                <a:solidFill>
                  <a:srgbClr val="4F7386"/>
                </a:solidFill>
                <a:latin typeface="Montserrat"/>
              </a:rPr>
              <a:t> </a:t>
            </a:r>
            <a:r>
              <a:rPr lang="en-US" sz="3163" dirty="0" err="1">
                <a:solidFill>
                  <a:srgbClr val="4F7386"/>
                </a:solidFill>
                <a:latin typeface="Montserrat"/>
              </a:rPr>
              <a:t>daha</a:t>
            </a:r>
            <a:r>
              <a:rPr lang="en-US" sz="3163" dirty="0">
                <a:solidFill>
                  <a:srgbClr val="4F7386"/>
                </a:solidFill>
                <a:latin typeface="Montserrat"/>
              </a:rPr>
              <a:t> </a:t>
            </a:r>
            <a:r>
              <a:rPr lang="en-US" sz="3163" dirty="0" err="1">
                <a:solidFill>
                  <a:srgbClr val="4F7386"/>
                </a:solidFill>
                <a:latin typeface="Montserrat"/>
              </a:rPr>
              <a:t>uzun</a:t>
            </a:r>
            <a:r>
              <a:rPr lang="en-US" sz="3163" dirty="0">
                <a:solidFill>
                  <a:srgbClr val="4F7386"/>
                </a:solidFill>
                <a:latin typeface="Montserrat"/>
              </a:rPr>
              <a:t> </a:t>
            </a:r>
            <a:r>
              <a:rPr lang="en-US" sz="3163" dirty="0" err="1">
                <a:solidFill>
                  <a:srgbClr val="4F7386"/>
                </a:solidFill>
                <a:latin typeface="Montserrat"/>
              </a:rPr>
              <a:t>vadeli</a:t>
            </a:r>
            <a:r>
              <a:rPr lang="en-US" sz="3163" dirty="0">
                <a:solidFill>
                  <a:srgbClr val="4F7386"/>
                </a:solidFill>
                <a:latin typeface="Montserrat"/>
              </a:rPr>
              <a:t> </a:t>
            </a:r>
            <a:r>
              <a:rPr lang="en-US" sz="3163" dirty="0" err="1">
                <a:solidFill>
                  <a:srgbClr val="4F7386"/>
                </a:solidFill>
                <a:latin typeface="Montserrat"/>
              </a:rPr>
              <a:t>testler</a:t>
            </a:r>
            <a:r>
              <a:rPr lang="en-US" sz="3163" dirty="0">
                <a:solidFill>
                  <a:srgbClr val="4F7386"/>
                </a:solidFill>
                <a:latin typeface="Montserrat"/>
              </a:rPr>
              <a:t> </a:t>
            </a:r>
            <a:r>
              <a:rPr lang="en-US" sz="3163" dirty="0" err="1">
                <a:solidFill>
                  <a:srgbClr val="4F7386"/>
                </a:solidFill>
                <a:latin typeface="Montserrat"/>
              </a:rPr>
              <a:t>ve</a:t>
            </a:r>
            <a:r>
              <a:rPr lang="en-US" sz="3163" dirty="0">
                <a:solidFill>
                  <a:srgbClr val="4F7386"/>
                </a:solidFill>
                <a:latin typeface="Montserrat"/>
              </a:rPr>
              <a:t> </a:t>
            </a:r>
            <a:r>
              <a:rPr lang="en-US" sz="3163" dirty="0" err="1">
                <a:solidFill>
                  <a:srgbClr val="4F7386"/>
                </a:solidFill>
                <a:latin typeface="Montserrat"/>
              </a:rPr>
              <a:t>görüşmeler</a:t>
            </a:r>
            <a:r>
              <a:rPr lang="en-US" sz="3163" dirty="0">
                <a:solidFill>
                  <a:srgbClr val="4F7386"/>
                </a:solidFill>
                <a:latin typeface="Montserrat"/>
              </a:rPr>
              <a:t> </a:t>
            </a:r>
            <a:r>
              <a:rPr lang="en-US" sz="3163" dirty="0" err="1">
                <a:solidFill>
                  <a:srgbClr val="4F7386"/>
                </a:solidFill>
                <a:latin typeface="Montserrat"/>
              </a:rPr>
              <a:t>gereklidir</a:t>
            </a:r>
            <a:r>
              <a:rPr lang="en-US" sz="3163" dirty="0">
                <a:solidFill>
                  <a:srgbClr val="4F7386"/>
                </a:solidFill>
                <a:latin typeface="Montserrat"/>
              </a:rPr>
              <a:t>. </a:t>
            </a:r>
            <a:r>
              <a:rPr lang="en-US" sz="3163" dirty="0" err="1">
                <a:solidFill>
                  <a:srgbClr val="4F7386"/>
                </a:solidFill>
                <a:latin typeface="Montserrat"/>
              </a:rPr>
              <a:t>Ölçeğin</a:t>
            </a:r>
            <a:r>
              <a:rPr lang="en-US" sz="3163" dirty="0">
                <a:solidFill>
                  <a:srgbClr val="4F7386"/>
                </a:solidFill>
                <a:latin typeface="Montserrat"/>
              </a:rPr>
              <a:t> </a:t>
            </a:r>
            <a:r>
              <a:rPr lang="en-US" sz="3163" dirty="0" err="1">
                <a:solidFill>
                  <a:srgbClr val="4F7386"/>
                </a:solidFill>
                <a:latin typeface="Montserrat"/>
              </a:rPr>
              <a:t>kabul</a:t>
            </a:r>
            <a:r>
              <a:rPr lang="en-US" sz="3163" dirty="0">
                <a:solidFill>
                  <a:srgbClr val="4F7386"/>
                </a:solidFill>
                <a:latin typeface="Montserrat"/>
              </a:rPr>
              <a:t> </a:t>
            </a:r>
            <a:r>
              <a:rPr lang="en-US" sz="3163" dirty="0" err="1">
                <a:solidFill>
                  <a:srgbClr val="4F7386"/>
                </a:solidFill>
                <a:latin typeface="Montserrat"/>
              </a:rPr>
              <a:t>edilmesi</a:t>
            </a:r>
            <a:r>
              <a:rPr lang="en-US" sz="3163" dirty="0">
                <a:solidFill>
                  <a:srgbClr val="4F7386"/>
                </a:solidFill>
                <a:latin typeface="Montserrat"/>
              </a:rPr>
              <a:t> </a:t>
            </a:r>
            <a:r>
              <a:rPr lang="en-US" sz="3163" dirty="0" err="1">
                <a:solidFill>
                  <a:srgbClr val="4F7386"/>
                </a:solidFill>
                <a:latin typeface="Montserrat"/>
              </a:rPr>
              <a:t>için</a:t>
            </a:r>
            <a:r>
              <a:rPr lang="en-US" sz="3163" dirty="0">
                <a:solidFill>
                  <a:srgbClr val="4F7386"/>
                </a:solidFill>
                <a:latin typeface="Montserrat"/>
              </a:rPr>
              <a:t> </a:t>
            </a:r>
            <a:r>
              <a:rPr lang="en-US" sz="3163" dirty="0" err="1">
                <a:solidFill>
                  <a:srgbClr val="4F7386"/>
                </a:solidFill>
                <a:latin typeface="Montserrat"/>
              </a:rPr>
              <a:t>üç</a:t>
            </a:r>
            <a:r>
              <a:rPr lang="en-US" sz="3163" dirty="0">
                <a:solidFill>
                  <a:srgbClr val="4F7386"/>
                </a:solidFill>
                <a:latin typeface="Montserrat"/>
              </a:rPr>
              <a:t> </a:t>
            </a:r>
            <a:r>
              <a:rPr lang="en-US" sz="3163" dirty="0" err="1">
                <a:solidFill>
                  <a:srgbClr val="4F7386"/>
                </a:solidFill>
                <a:latin typeface="Montserrat"/>
              </a:rPr>
              <a:t>temel</a:t>
            </a:r>
            <a:r>
              <a:rPr lang="en-US" sz="3163" dirty="0">
                <a:solidFill>
                  <a:srgbClr val="4F7386"/>
                </a:solidFill>
                <a:latin typeface="Montserrat"/>
              </a:rPr>
              <a:t> </a:t>
            </a:r>
            <a:r>
              <a:rPr lang="en-US" sz="3163" dirty="0" err="1">
                <a:solidFill>
                  <a:srgbClr val="4F7386"/>
                </a:solidFill>
                <a:latin typeface="Montserrat"/>
              </a:rPr>
              <a:t>şart</a:t>
            </a:r>
            <a:r>
              <a:rPr lang="en-US" sz="3163" dirty="0">
                <a:solidFill>
                  <a:srgbClr val="4F7386"/>
                </a:solidFill>
                <a:latin typeface="Montserrat"/>
              </a:rPr>
              <a:t> </a:t>
            </a:r>
            <a:r>
              <a:rPr lang="en-US" sz="3163" dirty="0" err="1">
                <a:solidFill>
                  <a:srgbClr val="4F7386"/>
                </a:solidFill>
                <a:latin typeface="Montserrat"/>
              </a:rPr>
              <a:t>gereklidir</a:t>
            </a:r>
            <a:r>
              <a:rPr lang="en-US" sz="3163" dirty="0">
                <a:solidFill>
                  <a:srgbClr val="4F7386"/>
                </a:solidFill>
                <a:latin typeface="Montserrat"/>
              </a:rPr>
              <a:t>. </a:t>
            </a:r>
            <a:r>
              <a:rPr lang="en-US" sz="3163" dirty="0" err="1">
                <a:solidFill>
                  <a:srgbClr val="4F7386"/>
                </a:solidFill>
                <a:latin typeface="Montserrat"/>
              </a:rPr>
              <a:t>Bunlar</a:t>
            </a:r>
            <a:r>
              <a:rPr lang="en-US" sz="3163" dirty="0">
                <a:solidFill>
                  <a:srgbClr val="4F7386"/>
                </a:solidFill>
                <a:latin typeface="Montserrat"/>
              </a:rPr>
              <a:t>; </a:t>
            </a:r>
            <a:r>
              <a:rPr lang="en-US" sz="3163" dirty="0" err="1">
                <a:solidFill>
                  <a:srgbClr val="4F7386"/>
                </a:solidFill>
                <a:latin typeface="Montserrat"/>
              </a:rPr>
              <a:t>geçerlilik</a:t>
            </a:r>
            <a:r>
              <a:rPr lang="en-US" sz="3163" dirty="0">
                <a:solidFill>
                  <a:srgbClr val="4F7386"/>
                </a:solidFill>
                <a:latin typeface="Montserrat"/>
              </a:rPr>
              <a:t>, </a:t>
            </a:r>
            <a:r>
              <a:rPr lang="en-US" sz="3163" dirty="0" err="1">
                <a:solidFill>
                  <a:srgbClr val="4F7386"/>
                </a:solidFill>
                <a:latin typeface="Montserrat"/>
              </a:rPr>
              <a:t>güvenilirlik</a:t>
            </a:r>
            <a:r>
              <a:rPr lang="en-US" sz="3163" dirty="0">
                <a:solidFill>
                  <a:srgbClr val="4F7386"/>
                </a:solidFill>
                <a:latin typeface="Montserrat"/>
              </a:rPr>
              <a:t> </a:t>
            </a:r>
            <a:r>
              <a:rPr lang="en-US" sz="3163" dirty="0" err="1">
                <a:solidFill>
                  <a:srgbClr val="4F7386"/>
                </a:solidFill>
                <a:latin typeface="Montserrat"/>
              </a:rPr>
              <a:t>ve</a:t>
            </a:r>
            <a:r>
              <a:rPr lang="en-US" sz="3163" dirty="0">
                <a:solidFill>
                  <a:srgbClr val="4F7386"/>
                </a:solidFill>
                <a:latin typeface="Montserrat"/>
              </a:rPr>
              <a:t> </a:t>
            </a:r>
            <a:r>
              <a:rPr lang="en-US" sz="3163" dirty="0" err="1">
                <a:solidFill>
                  <a:srgbClr val="4F7386"/>
                </a:solidFill>
                <a:latin typeface="Montserrat"/>
              </a:rPr>
              <a:t>kullanılırlıktır</a:t>
            </a:r>
            <a:r>
              <a:rPr lang="en-US" sz="3163" dirty="0">
                <a:solidFill>
                  <a:srgbClr val="4F7386"/>
                </a:solidFill>
                <a:latin typeface="Montserrat"/>
              </a:rPr>
              <a:t>. </a:t>
            </a:r>
          </a:p>
          <a:p>
            <a:pPr algn="ctr">
              <a:lnSpc>
                <a:spcPts val="4428"/>
              </a:lnSpc>
            </a:pPr>
            <a:endParaRPr lang="en-US" sz="3163" dirty="0">
              <a:solidFill>
                <a:srgbClr val="4F7386"/>
              </a:solidFill>
              <a:latin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259" b="-9259"/>
            </a:stretch>
          </a:blipFill>
        </p:spPr>
      </p:sp>
      <p:sp>
        <p:nvSpPr>
          <p:cNvPr id="3" name="TextBox 3"/>
          <p:cNvSpPr txBox="1"/>
          <p:nvPr/>
        </p:nvSpPr>
        <p:spPr>
          <a:xfrm>
            <a:off x="3489124" y="1028700"/>
            <a:ext cx="11309752" cy="1057275"/>
          </a:xfrm>
          <a:prstGeom prst="rect">
            <a:avLst/>
          </a:prstGeom>
        </p:spPr>
        <p:txBody>
          <a:bodyPr lIns="0" tIns="0" rIns="0" bIns="0" rtlCol="0" anchor="t">
            <a:spAutoFit/>
          </a:bodyPr>
          <a:lstStyle/>
          <a:p>
            <a:pPr algn="ctr">
              <a:lnSpc>
                <a:spcPts val="8399"/>
              </a:lnSpc>
            </a:pPr>
            <a:r>
              <a:rPr lang="en-US" sz="6999" dirty="0">
                <a:solidFill>
                  <a:srgbClr val="4F7386"/>
                </a:solidFill>
                <a:latin typeface="Montserrat Ultra-Bold"/>
              </a:rPr>
              <a:t>B</a:t>
            </a:r>
            <a:r>
              <a:rPr lang="tr-TR" sz="6999" dirty="0">
                <a:solidFill>
                  <a:srgbClr val="4F7386"/>
                </a:solidFill>
                <a:latin typeface="Montserrat Ultra-Bold"/>
              </a:rPr>
              <a:t>İ</a:t>
            </a:r>
            <a:r>
              <a:rPr lang="en-US" sz="6999" dirty="0">
                <a:solidFill>
                  <a:srgbClr val="4F7386"/>
                </a:solidFill>
                <a:latin typeface="Montserrat Ultra-Bold"/>
              </a:rPr>
              <a:t>L</a:t>
            </a:r>
            <a:r>
              <a:rPr lang="tr-TR" sz="6999" dirty="0">
                <a:solidFill>
                  <a:srgbClr val="4F7386"/>
                </a:solidFill>
                <a:latin typeface="Montserrat Ultra-Bold"/>
              </a:rPr>
              <a:t>İ</a:t>
            </a:r>
            <a:r>
              <a:rPr lang="en-US" sz="6999" dirty="0">
                <a:solidFill>
                  <a:srgbClr val="4F7386"/>
                </a:solidFill>
                <a:latin typeface="Montserrat Ultra-Bold"/>
              </a:rPr>
              <a:t>MSEL ARAŞTIRMA</a:t>
            </a:r>
          </a:p>
        </p:txBody>
      </p:sp>
      <p:sp>
        <p:nvSpPr>
          <p:cNvPr id="4" name="TextBox 4"/>
          <p:cNvSpPr txBox="1"/>
          <p:nvPr/>
        </p:nvSpPr>
        <p:spPr>
          <a:xfrm>
            <a:off x="628082" y="2406737"/>
            <a:ext cx="17031836" cy="7427595"/>
          </a:xfrm>
          <a:prstGeom prst="rect">
            <a:avLst/>
          </a:prstGeom>
        </p:spPr>
        <p:txBody>
          <a:bodyPr lIns="0" tIns="0" rIns="0" bIns="0" rtlCol="0" anchor="t">
            <a:spAutoFit/>
          </a:bodyPr>
          <a:lstStyle/>
          <a:p>
            <a:pPr algn="ctr">
              <a:lnSpc>
                <a:spcPts val="5879"/>
              </a:lnSpc>
            </a:pPr>
            <a:r>
              <a:rPr lang="en-US" sz="4199">
                <a:solidFill>
                  <a:srgbClr val="4F7386"/>
                </a:solidFill>
                <a:latin typeface="DejaVu Serif Bold"/>
              </a:rPr>
              <a:t>Anket araştırması</a:t>
            </a:r>
            <a:r>
              <a:rPr lang="en-US" sz="4199">
                <a:solidFill>
                  <a:srgbClr val="4F7386"/>
                </a:solidFill>
                <a:latin typeface="DejaVu Serif"/>
              </a:rPr>
              <a:t>, bilimsel araştırma yöntemlerinden biridir. Bilimsel araştırma, sistematik bir biçimde veri toplama ve analiz etme sürecidir. Bilimsel araştırma sonucu elde edilen veriler, bilimsel bilgilerdir. Bilimsel bilgi, en güvenilir bilgi çeşididir.</a:t>
            </a:r>
          </a:p>
          <a:p>
            <a:pPr algn="ctr">
              <a:lnSpc>
                <a:spcPts val="5879"/>
              </a:lnSpc>
            </a:pPr>
            <a:endParaRPr lang="en-US" sz="4199">
              <a:solidFill>
                <a:srgbClr val="4F7386"/>
              </a:solidFill>
              <a:latin typeface="DejaVu Serif"/>
            </a:endParaRPr>
          </a:p>
          <a:p>
            <a:pPr algn="ctr">
              <a:lnSpc>
                <a:spcPts val="5879"/>
              </a:lnSpc>
            </a:pPr>
            <a:r>
              <a:rPr lang="en-US" sz="4199">
                <a:solidFill>
                  <a:srgbClr val="4F7386"/>
                </a:solidFill>
                <a:latin typeface="DejaVu Serif Bold"/>
              </a:rPr>
              <a:t>Bilimsel araştırma; </a:t>
            </a:r>
            <a:r>
              <a:rPr lang="en-US" sz="4199">
                <a:solidFill>
                  <a:srgbClr val="4F7386"/>
                </a:solidFill>
                <a:latin typeface="DejaVu Serif"/>
              </a:rPr>
              <a:t>doğayı ve toplumu daha iyi tanıma, doğadaki ve toplumdaki sorunları teşhis etme ve problematiğe uygun çözüm üreten bir bilgiyi sağlar.</a:t>
            </a:r>
          </a:p>
          <a:p>
            <a:pPr algn="ctr">
              <a:lnSpc>
                <a:spcPts val="5879"/>
              </a:lnSpc>
            </a:pPr>
            <a:endParaRPr lang="en-US" sz="4199">
              <a:solidFill>
                <a:srgbClr val="4F7386"/>
              </a:solidFill>
              <a:latin typeface="DejaVu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408830" y="286800"/>
            <a:ext cx="17470339" cy="9529445"/>
          </a:xfrm>
          <a:prstGeom prst="rect">
            <a:avLst/>
          </a:prstGeom>
        </p:spPr>
        <p:txBody>
          <a:bodyPr lIns="0" tIns="0" rIns="0" bIns="0" rtlCol="0" anchor="t">
            <a:spAutoFit/>
          </a:bodyPr>
          <a:lstStyle/>
          <a:p>
            <a:pPr algn="ctr">
              <a:lnSpc>
                <a:spcPts val="4480"/>
              </a:lnSpc>
            </a:pPr>
            <a:r>
              <a:rPr lang="en-US" sz="3200">
                <a:solidFill>
                  <a:srgbClr val="4F7386"/>
                </a:solidFill>
                <a:latin typeface="Montserrat Bold"/>
              </a:rPr>
              <a:t>Ölçek Uyarlama: </a:t>
            </a:r>
            <a:r>
              <a:rPr lang="en-US" sz="3200">
                <a:solidFill>
                  <a:srgbClr val="4F7386"/>
                </a:solidFill>
                <a:latin typeface="Montserrat"/>
              </a:rPr>
              <a:t>Ölçek uyarlama süreci de en az hazırlama süreci kadar zorludur ve uzmanlık gerektirir. Tercüme edilen dildeki belli başlı şartları yerine getirmesi için belli başlı testler yapılarak gözden geçilir.</a:t>
            </a:r>
          </a:p>
          <a:p>
            <a:pPr algn="ctr">
              <a:lnSpc>
                <a:spcPts val="4480"/>
              </a:lnSpc>
            </a:pPr>
            <a:endParaRPr lang="en-US" sz="3200">
              <a:solidFill>
                <a:srgbClr val="4F7386"/>
              </a:solidFill>
              <a:latin typeface="Montserrat"/>
            </a:endParaRPr>
          </a:p>
          <a:p>
            <a:pPr algn="ctr">
              <a:lnSpc>
                <a:spcPts val="4480"/>
              </a:lnSpc>
            </a:pPr>
            <a:r>
              <a:rPr lang="en-US" sz="3200">
                <a:solidFill>
                  <a:srgbClr val="4F7386"/>
                </a:solidFill>
                <a:latin typeface="Montserrat Bold"/>
              </a:rPr>
              <a:t>Hazır Ölçek: </a:t>
            </a:r>
            <a:r>
              <a:rPr lang="en-US" sz="3200">
                <a:solidFill>
                  <a:srgbClr val="4F7386"/>
                </a:solidFill>
                <a:latin typeface="Montserrat"/>
              </a:rPr>
              <a:t>Hazır ölçek kullanımı, tüm bu araçlar arasından en güvenilir bilgiyi verecek yöntemdir. Araştırma yapılacak konuya göre araştırmacı, gerekli ölçekleri alarak gerekli ölçümleri uygulayabilir. Ancak ölçekte belirtilen sorularla araştırmada ölçmek istenen konuların uyuşmazlığı karşısında ekstra anket sorusu eklenebilir. Ancak en sağlıklı ölçüm tekniği, salt ölçek kullanımıdır.</a:t>
            </a:r>
          </a:p>
          <a:p>
            <a:pPr algn="ctr">
              <a:lnSpc>
                <a:spcPts val="4480"/>
              </a:lnSpc>
            </a:pPr>
            <a:r>
              <a:rPr lang="en-US" sz="3200">
                <a:solidFill>
                  <a:srgbClr val="4F7386"/>
                </a:solidFill>
                <a:latin typeface="Montserrat"/>
              </a:rPr>
              <a:t>Türkçedeki kullanılabilir ölçekler konusunda ve en fazla hazır ölçeğin bulunduğu site: </a:t>
            </a:r>
            <a:r>
              <a:rPr lang="en-US" sz="3200" u="sng">
                <a:solidFill>
                  <a:srgbClr val="4F7386"/>
                </a:solidFill>
                <a:latin typeface="Montserrat"/>
                <a:hlinkClick r:id="rId3" tooltip="https://toad.halileksi.net/"/>
              </a:rPr>
              <a:t>https://toad.halileksi.net/</a:t>
            </a:r>
            <a:r>
              <a:rPr lang="en-US" sz="3200">
                <a:solidFill>
                  <a:srgbClr val="4F7386"/>
                </a:solidFill>
                <a:latin typeface="Montserrat"/>
              </a:rPr>
              <a:t> (TOAD). TOAD’ın içinde ortalama 13500 ölçek bulunmaktadır.</a:t>
            </a:r>
          </a:p>
          <a:p>
            <a:pPr algn="ctr">
              <a:lnSpc>
                <a:spcPts val="4480"/>
              </a:lnSpc>
            </a:pPr>
            <a:endParaRPr lang="en-US" sz="3200">
              <a:solidFill>
                <a:srgbClr val="4F7386"/>
              </a:solidFill>
              <a:latin typeface="Montserrat"/>
            </a:endParaRPr>
          </a:p>
          <a:p>
            <a:pPr algn="ctr">
              <a:lnSpc>
                <a:spcPts val="4480"/>
              </a:lnSpc>
            </a:pPr>
            <a:r>
              <a:rPr lang="en-US" sz="3200">
                <a:solidFill>
                  <a:srgbClr val="4F7386"/>
                </a:solidFill>
                <a:latin typeface="Montserrat Bold"/>
              </a:rPr>
              <a:t>NOT: </a:t>
            </a:r>
            <a:r>
              <a:rPr lang="en-US" sz="3200">
                <a:solidFill>
                  <a:srgbClr val="4F7386"/>
                </a:solidFill>
                <a:latin typeface="Montserrat"/>
              </a:rPr>
              <a:t>Hazır anket, ölçek kullanımı ve uyarlama anket, ölçek kullanımında bilimsel etik ilkeleri gereğince hazırlayan kişi, kişiler, kurum, kuruluşa atıf yapmak zorunludur. Atıf yapılmadığı taktirde hem bilimsel etik kurallarına uyulmamış olur hem de yasal olarak suç teşkil eder.</a:t>
            </a:r>
          </a:p>
          <a:p>
            <a:pPr algn="ctr">
              <a:lnSpc>
                <a:spcPts val="4480"/>
              </a:lnSpc>
            </a:pPr>
            <a:endParaRPr lang="en-US" sz="3200">
              <a:solidFill>
                <a:srgbClr val="4F7386"/>
              </a:solidFill>
              <a:latin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658976" y="186373"/>
            <a:ext cx="17324224" cy="10014152"/>
          </a:xfrm>
          <a:prstGeom prst="rect">
            <a:avLst/>
          </a:prstGeom>
        </p:spPr>
        <p:txBody>
          <a:bodyPr wrap="square" lIns="0" tIns="0" rIns="0" bIns="0" rtlCol="0" anchor="t">
            <a:spAutoFit/>
          </a:bodyPr>
          <a:lstStyle/>
          <a:p>
            <a:pPr algn="just">
              <a:lnSpc>
                <a:spcPts val="7000"/>
              </a:lnSpc>
            </a:pPr>
            <a:r>
              <a:rPr lang="en-US" sz="5000" dirty="0" err="1">
                <a:solidFill>
                  <a:srgbClr val="4F7386"/>
                </a:solidFill>
                <a:latin typeface="Montserrat Bold"/>
              </a:rPr>
              <a:t>Anket</a:t>
            </a:r>
            <a:r>
              <a:rPr lang="en-US" sz="5000" dirty="0">
                <a:solidFill>
                  <a:srgbClr val="4F7386"/>
                </a:solidFill>
                <a:latin typeface="Montserrat Bold"/>
              </a:rPr>
              <a:t> </a:t>
            </a:r>
            <a:r>
              <a:rPr lang="en-US" sz="5000" dirty="0" err="1">
                <a:solidFill>
                  <a:srgbClr val="4F7386"/>
                </a:solidFill>
                <a:latin typeface="Montserrat Bold"/>
              </a:rPr>
              <a:t>Türleri</a:t>
            </a:r>
            <a:r>
              <a:rPr lang="en-US" sz="5000" dirty="0">
                <a:solidFill>
                  <a:srgbClr val="4F7386"/>
                </a:solidFill>
                <a:latin typeface="Montserrat Bold"/>
              </a:rPr>
              <a:t>:</a:t>
            </a:r>
          </a:p>
          <a:p>
            <a:pPr>
              <a:lnSpc>
                <a:spcPts val="5460"/>
              </a:lnSpc>
            </a:pPr>
            <a:r>
              <a:rPr lang="en-US" sz="3900" dirty="0">
                <a:solidFill>
                  <a:srgbClr val="4F7386"/>
                </a:solidFill>
                <a:latin typeface="Montserrat"/>
              </a:rPr>
              <a:t>Alan </a:t>
            </a:r>
            <a:r>
              <a:rPr lang="en-US" sz="3900" dirty="0" err="1">
                <a:solidFill>
                  <a:srgbClr val="4F7386"/>
                </a:solidFill>
                <a:latin typeface="Montserrat"/>
              </a:rPr>
              <a:t>taramalarında</a:t>
            </a:r>
            <a:r>
              <a:rPr lang="en-US" sz="3900" dirty="0">
                <a:solidFill>
                  <a:srgbClr val="4F7386"/>
                </a:solidFill>
                <a:latin typeface="Montserrat"/>
              </a:rPr>
              <a:t> </a:t>
            </a:r>
            <a:r>
              <a:rPr lang="en-US" sz="3900" dirty="0" err="1">
                <a:solidFill>
                  <a:srgbClr val="4F7386"/>
                </a:solidFill>
                <a:latin typeface="Montserrat"/>
              </a:rPr>
              <a:t>veri</a:t>
            </a:r>
            <a:r>
              <a:rPr lang="en-US" sz="3900" dirty="0">
                <a:solidFill>
                  <a:srgbClr val="4F7386"/>
                </a:solidFill>
                <a:latin typeface="Montserrat"/>
              </a:rPr>
              <a:t> </a:t>
            </a:r>
            <a:r>
              <a:rPr lang="en-US" sz="3900" dirty="0" err="1">
                <a:solidFill>
                  <a:srgbClr val="4F7386"/>
                </a:solidFill>
                <a:latin typeface="Montserrat"/>
              </a:rPr>
              <a:t>toplama</a:t>
            </a:r>
            <a:r>
              <a:rPr lang="en-US" sz="3900" dirty="0">
                <a:solidFill>
                  <a:srgbClr val="4F7386"/>
                </a:solidFill>
                <a:latin typeface="Montserrat"/>
              </a:rPr>
              <a:t> </a:t>
            </a:r>
            <a:r>
              <a:rPr lang="en-US" sz="3900" dirty="0" err="1">
                <a:solidFill>
                  <a:srgbClr val="4F7386"/>
                </a:solidFill>
                <a:latin typeface="Montserrat"/>
              </a:rPr>
              <a:t>yolları</a:t>
            </a:r>
            <a:r>
              <a:rPr lang="en-US" sz="3900" dirty="0">
                <a:solidFill>
                  <a:srgbClr val="4F7386"/>
                </a:solidFill>
                <a:latin typeface="Montserrat"/>
              </a:rPr>
              <a:t> </a:t>
            </a:r>
            <a:r>
              <a:rPr lang="en-US" sz="3900" dirty="0" err="1">
                <a:solidFill>
                  <a:srgbClr val="4F7386"/>
                </a:solidFill>
                <a:latin typeface="Montserrat"/>
              </a:rPr>
              <a:t>eldeki</a:t>
            </a:r>
            <a:r>
              <a:rPr lang="en-US" sz="3900" dirty="0">
                <a:solidFill>
                  <a:srgbClr val="4F7386"/>
                </a:solidFill>
                <a:latin typeface="Montserrat"/>
              </a:rPr>
              <a:t> </a:t>
            </a:r>
            <a:r>
              <a:rPr lang="en-US" sz="3900" dirty="0" err="1">
                <a:solidFill>
                  <a:srgbClr val="4F7386"/>
                </a:solidFill>
                <a:latin typeface="Montserrat"/>
              </a:rPr>
              <a:t>olanaklara</a:t>
            </a:r>
            <a:r>
              <a:rPr lang="en-US" sz="3900" dirty="0">
                <a:solidFill>
                  <a:srgbClr val="4F7386"/>
                </a:solidFill>
                <a:latin typeface="Montserrat"/>
              </a:rPr>
              <a:t> </a:t>
            </a:r>
            <a:r>
              <a:rPr lang="en-US" sz="3900" dirty="0" err="1">
                <a:solidFill>
                  <a:srgbClr val="4F7386"/>
                </a:solidFill>
                <a:latin typeface="Montserrat"/>
              </a:rPr>
              <a:t>göre</a:t>
            </a:r>
            <a:r>
              <a:rPr lang="en-US" sz="3900" dirty="0">
                <a:solidFill>
                  <a:srgbClr val="4F7386"/>
                </a:solidFill>
                <a:latin typeface="Montserrat"/>
              </a:rPr>
              <a:t> </a:t>
            </a:r>
            <a:r>
              <a:rPr lang="en-US" sz="3900" dirty="0" err="1">
                <a:solidFill>
                  <a:srgbClr val="4F7386"/>
                </a:solidFill>
                <a:latin typeface="Montserrat"/>
              </a:rPr>
              <a:t>değişiklik</a:t>
            </a:r>
            <a:r>
              <a:rPr lang="en-US" sz="3900" dirty="0">
                <a:solidFill>
                  <a:srgbClr val="4F7386"/>
                </a:solidFill>
                <a:latin typeface="Montserrat"/>
              </a:rPr>
              <a:t> </a:t>
            </a:r>
            <a:r>
              <a:rPr lang="en-US" sz="3900" dirty="0" err="1">
                <a:solidFill>
                  <a:srgbClr val="4F7386"/>
                </a:solidFill>
                <a:latin typeface="Montserrat"/>
              </a:rPr>
              <a:t>gösterebilir</a:t>
            </a:r>
            <a:r>
              <a:rPr lang="en-US" sz="3900" dirty="0">
                <a:solidFill>
                  <a:srgbClr val="4F7386"/>
                </a:solidFill>
                <a:latin typeface="Montserrat"/>
              </a:rPr>
              <a:t>. </a:t>
            </a:r>
            <a:r>
              <a:rPr lang="en-US" sz="3900" dirty="0" err="1">
                <a:solidFill>
                  <a:srgbClr val="4F7386"/>
                </a:solidFill>
                <a:latin typeface="Montserrat"/>
              </a:rPr>
              <a:t>Görüşmeler</a:t>
            </a:r>
            <a:r>
              <a:rPr lang="en-US" sz="3900" dirty="0">
                <a:solidFill>
                  <a:srgbClr val="4F7386"/>
                </a:solidFill>
                <a:latin typeface="Montserrat"/>
              </a:rPr>
              <a:t> </a:t>
            </a:r>
            <a:r>
              <a:rPr lang="en-US" sz="3900" dirty="0" err="1">
                <a:solidFill>
                  <a:srgbClr val="4F7386"/>
                </a:solidFill>
                <a:latin typeface="Montserrat"/>
              </a:rPr>
              <a:t>yüz</a:t>
            </a:r>
            <a:r>
              <a:rPr lang="en-US" sz="3900" dirty="0">
                <a:solidFill>
                  <a:srgbClr val="4F7386"/>
                </a:solidFill>
                <a:latin typeface="Montserrat"/>
              </a:rPr>
              <a:t> </a:t>
            </a:r>
            <a:r>
              <a:rPr lang="en-US" sz="3900" dirty="0" err="1">
                <a:solidFill>
                  <a:srgbClr val="4F7386"/>
                </a:solidFill>
                <a:latin typeface="Montserrat"/>
              </a:rPr>
              <a:t>yüze</a:t>
            </a:r>
            <a:r>
              <a:rPr lang="en-US" sz="3900" dirty="0">
                <a:solidFill>
                  <a:srgbClr val="4F7386"/>
                </a:solidFill>
                <a:latin typeface="Montserrat"/>
              </a:rPr>
              <a:t> </a:t>
            </a:r>
            <a:r>
              <a:rPr lang="en-US" sz="3900" dirty="0" err="1">
                <a:solidFill>
                  <a:srgbClr val="4F7386"/>
                </a:solidFill>
                <a:latin typeface="Montserrat"/>
              </a:rPr>
              <a:t>veya</a:t>
            </a:r>
            <a:r>
              <a:rPr lang="en-US" sz="3900" dirty="0">
                <a:solidFill>
                  <a:srgbClr val="4F7386"/>
                </a:solidFill>
                <a:latin typeface="Montserrat"/>
              </a:rPr>
              <a:t> </a:t>
            </a:r>
            <a:r>
              <a:rPr lang="en-US" sz="3900" dirty="0" err="1">
                <a:solidFill>
                  <a:srgbClr val="4F7386"/>
                </a:solidFill>
                <a:latin typeface="Montserrat"/>
              </a:rPr>
              <a:t>telefon</a:t>
            </a:r>
            <a:r>
              <a:rPr lang="en-US" sz="3900" dirty="0">
                <a:solidFill>
                  <a:srgbClr val="4F7386"/>
                </a:solidFill>
                <a:latin typeface="Montserrat"/>
              </a:rPr>
              <a:t> </a:t>
            </a:r>
            <a:r>
              <a:rPr lang="en-US" sz="3900" dirty="0" err="1">
                <a:solidFill>
                  <a:srgbClr val="4F7386"/>
                </a:solidFill>
                <a:latin typeface="Montserrat"/>
              </a:rPr>
              <a:t>yolu</a:t>
            </a:r>
            <a:r>
              <a:rPr lang="en-US" sz="3900" dirty="0">
                <a:solidFill>
                  <a:srgbClr val="4F7386"/>
                </a:solidFill>
                <a:latin typeface="Montserrat"/>
              </a:rPr>
              <a:t> </a:t>
            </a:r>
            <a:r>
              <a:rPr lang="en-US" sz="3900" dirty="0" err="1">
                <a:solidFill>
                  <a:srgbClr val="4F7386"/>
                </a:solidFill>
                <a:latin typeface="Montserrat"/>
              </a:rPr>
              <a:t>ile</a:t>
            </a:r>
            <a:r>
              <a:rPr lang="en-US" sz="3900" dirty="0">
                <a:solidFill>
                  <a:srgbClr val="4F7386"/>
                </a:solidFill>
                <a:latin typeface="Montserrat"/>
              </a:rPr>
              <a:t> </a:t>
            </a:r>
            <a:r>
              <a:rPr lang="en-US" sz="3900" dirty="0" err="1">
                <a:solidFill>
                  <a:srgbClr val="4F7386"/>
                </a:solidFill>
                <a:latin typeface="Montserrat"/>
              </a:rPr>
              <a:t>yapılabilmektedir</a:t>
            </a:r>
            <a:r>
              <a:rPr lang="en-US" sz="3900" dirty="0">
                <a:solidFill>
                  <a:srgbClr val="4F7386"/>
                </a:solidFill>
                <a:latin typeface="Montserrat"/>
              </a:rPr>
              <a:t>.  Son </a:t>
            </a:r>
            <a:r>
              <a:rPr lang="en-US" sz="3900" dirty="0" err="1">
                <a:solidFill>
                  <a:srgbClr val="4F7386"/>
                </a:solidFill>
                <a:latin typeface="Montserrat"/>
              </a:rPr>
              <a:t>zamanlarda</a:t>
            </a:r>
            <a:r>
              <a:rPr lang="en-US" sz="3900" dirty="0">
                <a:solidFill>
                  <a:srgbClr val="4F7386"/>
                </a:solidFill>
                <a:latin typeface="Montserrat"/>
              </a:rPr>
              <a:t> </a:t>
            </a:r>
            <a:r>
              <a:rPr lang="en-US" sz="3900" dirty="0" err="1">
                <a:solidFill>
                  <a:srgbClr val="4F7386"/>
                </a:solidFill>
                <a:latin typeface="Montserrat"/>
              </a:rPr>
              <a:t>veri</a:t>
            </a:r>
            <a:r>
              <a:rPr lang="en-US" sz="3900" dirty="0">
                <a:solidFill>
                  <a:srgbClr val="4F7386"/>
                </a:solidFill>
                <a:latin typeface="Montserrat"/>
              </a:rPr>
              <a:t> </a:t>
            </a:r>
            <a:r>
              <a:rPr lang="en-US" sz="3900" dirty="0" err="1">
                <a:solidFill>
                  <a:srgbClr val="4F7386"/>
                </a:solidFill>
                <a:latin typeface="Montserrat"/>
              </a:rPr>
              <a:t>toplama</a:t>
            </a:r>
            <a:r>
              <a:rPr lang="en-US" sz="3900" dirty="0">
                <a:solidFill>
                  <a:srgbClr val="4F7386"/>
                </a:solidFill>
                <a:latin typeface="Montserrat"/>
              </a:rPr>
              <a:t> </a:t>
            </a:r>
            <a:r>
              <a:rPr lang="en-US" sz="3900" dirty="0" err="1">
                <a:solidFill>
                  <a:srgbClr val="4F7386"/>
                </a:solidFill>
                <a:latin typeface="Montserrat"/>
              </a:rPr>
              <a:t>aracı</a:t>
            </a:r>
            <a:r>
              <a:rPr lang="en-US" sz="3900" dirty="0">
                <a:solidFill>
                  <a:srgbClr val="4F7386"/>
                </a:solidFill>
                <a:latin typeface="Montserrat"/>
              </a:rPr>
              <a:t> </a:t>
            </a:r>
            <a:r>
              <a:rPr lang="en-US" sz="3900" dirty="0" err="1">
                <a:solidFill>
                  <a:srgbClr val="4F7386"/>
                </a:solidFill>
                <a:latin typeface="Montserrat"/>
              </a:rPr>
              <a:t>olarak</a:t>
            </a:r>
            <a:r>
              <a:rPr lang="en-US" sz="3900" dirty="0">
                <a:solidFill>
                  <a:srgbClr val="4F7386"/>
                </a:solidFill>
                <a:latin typeface="Montserrat"/>
              </a:rPr>
              <a:t> </a:t>
            </a:r>
            <a:r>
              <a:rPr lang="en-US" sz="3900" dirty="0" err="1">
                <a:solidFill>
                  <a:srgbClr val="4F7386"/>
                </a:solidFill>
                <a:latin typeface="Montserrat"/>
              </a:rPr>
              <a:t>elektronik</a:t>
            </a:r>
            <a:r>
              <a:rPr lang="en-US" sz="3900" dirty="0">
                <a:solidFill>
                  <a:srgbClr val="4F7386"/>
                </a:solidFill>
                <a:latin typeface="Montserrat"/>
              </a:rPr>
              <a:t>/</a:t>
            </a:r>
            <a:r>
              <a:rPr lang="en-US" sz="3900" dirty="0" err="1">
                <a:solidFill>
                  <a:srgbClr val="4F7386"/>
                </a:solidFill>
                <a:latin typeface="Montserrat"/>
              </a:rPr>
              <a:t>dijital</a:t>
            </a:r>
            <a:r>
              <a:rPr lang="en-US" sz="3900" dirty="0">
                <a:solidFill>
                  <a:srgbClr val="4F7386"/>
                </a:solidFill>
                <a:latin typeface="Montserrat"/>
              </a:rPr>
              <a:t> </a:t>
            </a:r>
            <a:r>
              <a:rPr lang="en-US" sz="3900" dirty="0" err="1">
                <a:solidFill>
                  <a:srgbClr val="4F7386"/>
                </a:solidFill>
                <a:latin typeface="Montserrat"/>
              </a:rPr>
              <a:t>ortamlar</a:t>
            </a:r>
            <a:r>
              <a:rPr lang="en-US" sz="3900" dirty="0">
                <a:solidFill>
                  <a:srgbClr val="4F7386"/>
                </a:solidFill>
                <a:latin typeface="Montserrat"/>
              </a:rPr>
              <a:t> da </a:t>
            </a:r>
            <a:r>
              <a:rPr lang="en-US" sz="3900" dirty="0" err="1">
                <a:solidFill>
                  <a:srgbClr val="4F7386"/>
                </a:solidFill>
                <a:latin typeface="Montserrat"/>
              </a:rPr>
              <a:t>kullanılmaktadır</a:t>
            </a:r>
            <a:r>
              <a:rPr lang="en-US" sz="3900" dirty="0">
                <a:solidFill>
                  <a:srgbClr val="4F7386"/>
                </a:solidFill>
                <a:latin typeface="Montserrat"/>
              </a:rPr>
              <a:t>. Bu </a:t>
            </a:r>
            <a:r>
              <a:rPr lang="en-US" sz="3900" dirty="0" err="1">
                <a:solidFill>
                  <a:srgbClr val="4F7386"/>
                </a:solidFill>
                <a:latin typeface="Montserrat"/>
              </a:rPr>
              <a:t>araçların</a:t>
            </a:r>
            <a:r>
              <a:rPr lang="en-US" sz="3900" dirty="0">
                <a:solidFill>
                  <a:srgbClr val="4F7386"/>
                </a:solidFill>
                <a:latin typeface="Montserrat"/>
              </a:rPr>
              <a:t> </a:t>
            </a:r>
            <a:r>
              <a:rPr lang="en-US" sz="3900" dirty="0" err="1">
                <a:solidFill>
                  <a:srgbClr val="4F7386"/>
                </a:solidFill>
                <a:latin typeface="Montserrat"/>
              </a:rPr>
              <a:t>kullanılması</a:t>
            </a:r>
            <a:r>
              <a:rPr lang="en-US" sz="3900" dirty="0">
                <a:solidFill>
                  <a:srgbClr val="4F7386"/>
                </a:solidFill>
                <a:latin typeface="Montserrat"/>
              </a:rPr>
              <a:t> </a:t>
            </a:r>
            <a:r>
              <a:rPr lang="en-US" sz="3900" dirty="0" err="1">
                <a:solidFill>
                  <a:srgbClr val="4F7386"/>
                </a:solidFill>
                <a:latin typeface="Montserrat"/>
              </a:rPr>
              <a:t>ile</a:t>
            </a:r>
            <a:r>
              <a:rPr lang="en-US" sz="3900" dirty="0">
                <a:solidFill>
                  <a:srgbClr val="4F7386"/>
                </a:solidFill>
                <a:latin typeface="Montserrat"/>
              </a:rPr>
              <a:t> </a:t>
            </a:r>
            <a:r>
              <a:rPr lang="en-US" sz="3900" dirty="0" err="1">
                <a:solidFill>
                  <a:srgbClr val="4F7386"/>
                </a:solidFill>
                <a:latin typeface="Montserrat"/>
              </a:rPr>
              <a:t>çok</a:t>
            </a:r>
            <a:r>
              <a:rPr lang="en-US" sz="3900" dirty="0">
                <a:solidFill>
                  <a:srgbClr val="4F7386"/>
                </a:solidFill>
                <a:latin typeface="Montserrat"/>
              </a:rPr>
              <a:t> </a:t>
            </a:r>
            <a:r>
              <a:rPr lang="en-US" sz="3900" dirty="0" err="1">
                <a:solidFill>
                  <a:srgbClr val="4F7386"/>
                </a:solidFill>
                <a:latin typeface="Montserrat"/>
              </a:rPr>
              <a:t>sayıda</a:t>
            </a:r>
            <a:r>
              <a:rPr lang="en-US" sz="3900" dirty="0">
                <a:solidFill>
                  <a:srgbClr val="4F7386"/>
                </a:solidFill>
                <a:latin typeface="Montserrat"/>
              </a:rPr>
              <a:t> </a:t>
            </a:r>
            <a:r>
              <a:rPr lang="en-US" sz="3900" dirty="0" err="1">
                <a:solidFill>
                  <a:srgbClr val="4F7386"/>
                </a:solidFill>
                <a:latin typeface="Montserrat"/>
              </a:rPr>
              <a:t>katılımcıya</a:t>
            </a:r>
            <a:r>
              <a:rPr lang="en-US" sz="3900" dirty="0">
                <a:solidFill>
                  <a:srgbClr val="4F7386"/>
                </a:solidFill>
                <a:latin typeface="Montserrat"/>
              </a:rPr>
              <a:t> </a:t>
            </a:r>
            <a:r>
              <a:rPr lang="en-US" sz="3900" dirty="0" err="1">
                <a:solidFill>
                  <a:srgbClr val="4F7386"/>
                </a:solidFill>
                <a:latin typeface="Montserrat"/>
              </a:rPr>
              <a:t>kolay</a:t>
            </a:r>
            <a:r>
              <a:rPr lang="en-US" sz="3900" dirty="0">
                <a:solidFill>
                  <a:srgbClr val="4F7386"/>
                </a:solidFill>
                <a:latin typeface="Montserrat"/>
              </a:rPr>
              <a:t> </a:t>
            </a:r>
            <a:r>
              <a:rPr lang="en-US" sz="3900" dirty="0" err="1">
                <a:solidFill>
                  <a:srgbClr val="4F7386"/>
                </a:solidFill>
                <a:latin typeface="Montserrat"/>
              </a:rPr>
              <a:t>ve</a:t>
            </a:r>
            <a:r>
              <a:rPr lang="en-US" sz="3900" dirty="0">
                <a:solidFill>
                  <a:srgbClr val="4F7386"/>
                </a:solidFill>
                <a:latin typeface="Montserrat"/>
              </a:rPr>
              <a:t> </a:t>
            </a:r>
            <a:r>
              <a:rPr lang="en-US" sz="3900" dirty="0" err="1">
                <a:solidFill>
                  <a:srgbClr val="4F7386"/>
                </a:solidFill>
                <a:latin typeface="Montserrat"/>
              </a:rPr>
              <a:t>hızlı</a:t>
            </a:r>
            <a:r>
              <a:rPr lang="en-US" sz="3900" dirty="0">
                <a:solidFill>
                  <a:srgbClr val="4F7386"/>
                </a:solidFill>
                <a:latin typeface="Montserrat"/>
              </a:rPr>
              <a:t> </a:t>
            </a:r>
            <a:r>
              <a:rPr lang="en-US" sz="3900" dirty="0" err="1">
                <a:solidFill>
                  <a:srgbClr val="4F7386"/>
                </a:solidFill>
                <a:latin typeface="Montserrat"/>
              </a:rPr>
              <a:t>bir</a:t>
            </a:r>
            <a:r>
              <a:rPr lang="en-US" sz="3900" dirty="0">
                <a:solidFill>
                  <a:srgbClr val="4F7386"/>
                </a:solidFill>
                <a:latin typeface="Montserrat"/>
              </a:rPr>
              <a:t> </a:t>
            </a:r>
            <a:r>
              <a:rPr lang="en-US" sz="3900" dirty="0" err="1">
                <a:solidFill>
                  <a:srgbClr val="4F7386"/>
                </a:solidFill>
                <a:latin typeface="Montserrat"/>
              </a:rPr>
              <a:t>şekilde</a:t>
            </a:r>
            <a:r>
              <a:rPr lang="en-US" sz="3900" dirty="0">
                <a:solidFill>
                  <a:srgbClr val="4F7386"/>
                </a:solidFill>
                <a:latin typeface="Montserrat"/>
              </a:rPr>
              <a:t> </a:t>
            </a:r>
            <a:r>
              <a:rPr lang="en-US" sz="3900" dirty="0" err="1">
                <a:solidFill>
                  <a:srgbClr val="4F7386"/>
                </a:solidFill>
                <a:latin typeface="Montserrat"/>
              </a:rPr>
              <a:t>ulaşılabilmedir</a:t>
            </a:r>
            <a:r>
              <a:rPr lang="en-US" sz="3900" dirty="0">
                <a:solidFill>
                  <a:srgbClr val="4F7386"/>
                </a:solidFill>
                <a:latin typeface="Montserrat"/>
              </a:rPr>
              <a:t>. </a:t>
            </a:r>
            <a:r>
              <a:rPr lang="en-US" sz="3900" dirty="0" err="1">
                <a:solidFill>
                  <a:srgbClr val="4F7386"/>
                </a:solidFill>
                <a:latin typeface="Montserrat"/>
              </a:rPr>
              <a:t>Ancak</a:t>
            </a:r>
            <a:r>
              <a:rPr lang="en-US" sz="3900" dirty="0">
                <a:solidFill>
                  <a:srgbClr val="4F7386"/>
                </a:solidFill>
                <a:latin typeface="Montserrat"/>
              </a:rPr>
              <a:t> </a:t>
            </a:r>
            <a:r>
              <a:rPr lang="en-US" sz="3900" dirty="0" err="1">
                <a:solidFill>
                  <a:srgbClr val="4F7386"/>
                </a:solidFill>
                <a:latin typeface="Montserrat"/>
              </a:rPr>
              <a:t>anketlere</a:t>
            </a:r>
            <a:r>
              <a:rPr lang="en-US" sz="3900" dirty="0">
                <a:solidFill>
                  <a:srgbClr val="4F7386"/>
                </a:solidFill>
                <a:latin typeface="Montserrat"/>
              </a:rPr>
              <a:t> </a:t>
            </a:r>
            <a:r>
              <a:rPr lang="en-US" sz="3900" dirty="0" err="1">
                <a:solidFill>
                  <a:srgbClr val="4F7386"/>
                </a:solidFill>
                <a:latin typeface="Montserrat"/>
              </a:rPr>
              <a:t>dönüş</a:t>
            </a:r>
            <a:r>
              <a:rPr lang="en-US" sz="3900" dirty="0">
                <a:solidFill>
                  <a:srgbClr val="4F7386"/>
                </a:solidFill>
                <a:latin typeface="Montserrat"/>
              </a:rPr>
              <a:t> </a:t>
            </a:r>
            <a:r>
              <a:rPr lang="en-US" sz="3900" dirty="0" err="1">
                <a:solidFill>
                  <a:srgbClr val="4F7386"/>
                </a:solidFill>
                <a:latin typeface="Montserrat"/>
              </a:rPr>
              <a:t>oranının</a:t>
            </a:r>
            <a:r>
              <a:rPr lang="en-US" sz="3900" dirty="0">
                <a:solidFill>
                  <a:srgbClr val="4F7386"/>
                </a:solidFill>
                <a:latin typeface="Montserrat"/>
              </a:rPr>
              <a:t> </a:t>
            </a:r>
            <a:r>
              <a:rPr lang="en-US" sz="3900" dirty="0" err="1">
                <a:solidFill>
                  <a:srgbClr val="4F7386"/>
                </a:solidFill>
                <a:latin typeface="Montserrat"/>
              </a:rPr>
              <a:t>düşük</a:t>
            </a:r>
            <a:r>
              <a:rPr lang="en-US" sz="3900" dirty="0">
                <a:solidFill>
                  <a:srgbClr val="4F7386"/>
                </a:solidFill>
                <a:latin typeface="Montserrat"/>
              </a:rPr>
              <a:t> </a:t>
            </a:r>
            <a:r>
              <a:rPr lang="en-US" sz="3900" dirty="0" err="1">
                <a:solidFill>
                  <a:srgbClr val="4F7386"/>
                </a:solidFill>
                <a:latin typeface="Montserrat"/>
              </a:rPr>
              <a:t>olması</a:t>
            </a:r>
            <a:r>
              <a:rPr lang="en-US" sz="3900" dirty="0">
                <a:solidFill>
                  <a:srgbClr val="4F7386"/>
                </a:solidFill>
                <a:latin typeface="Montserrat"/>
              </a:rPr>
              <a:t>, </a:t>
            </a:r>
            <a:r>
              <a:rPr lang="en-US" sz="3900" dirty="0" err="1">
                <a:solidFill>
                  <a:srgbClr val="4F7386"/>
                </a:solidFill>
                <a:latin typeface="Montserrat"/>
              </a:rPr>
              <a:t>gerçeği</a:t>
            </a:r>
            <a:r>
              <a:rPr lang="en-US" sz="3900" dirty="0">
                <a:solidFill>
                  <a:srgbClr val="4F7386"/>
                </a:solidFill>
                <a:latin typeface="Montserrat"/>
              </a:rPr>
              <a:t> </a:t>
            </a:r>
            <a:r>
              <a:rPr lang="en-US" sz="3900" dirty="0" err="1">
                <a:solidFill>
                  <a:srgbClr val="4F7386"/>
                </a:solidFill>
                <a:latin typeface="Montserrat"/>
              </a:rPr>
              <a:t>içermeyen</a:t>
            </a:r>
            <a:r>
              <a:rPr lang="en-US" sz="3900" dirty="0">
                <a:solidFill>
                  <a:srgbClr val="4F7386"/>
                </a:solidFill>
                <a:latin typeface="Montserrat"/>
              </a:rPr>
              <a:t> </a:t>
            </a:r>
            <a:r>
              <a:rPr lang="en-US" sz="3900" dirty="0" err="1">
                <a:solidFill>
                  <a:srgbClr val="4F7386"/>
                </a:solidFill>
                <a:latin typeface="Montserrat"/>
              </a:rPr>
              <a:t>yanıtları</a:t>
            </a:r>
            <a:r>
              <a:rPr lang="en-US" sz="3900" dirty="0">
                <a:solidFill>
                  <a:srgbClr val="4F7386"/>
                </a:solidFill>
                <a:latin typeface="Montserrat"/>
              </a:rPr>
              <a:t> da </a:t>
            </a:r>
            <a:r>
              <a:rPr lang="en-US" sz="3900" dirty="0" err="1">
                <a:solidFill>
                  <a:srgbClr val="4F7386"/>
                </a:solidFill>
                <a:latin typeface="Montserrat"/>
              </a:rPr>
              <a:t>içerebilmesi</a:t>
            </a:r>
            <a:r>
              <a:rPr lang="en-US" sz="3900" dirty="0">
                <a:solidFill>
                  <a:srgbClr val="4F7386"/>
                </a:solidFill>
                <a:latin typeface="Montserrat"/>
              </a:rPr>
              <a:t> </a:t>
            </a:r>
            <a:r>
              <a:rPr lang="en-US" sz="3900" dirty="0" err="1">
                <a:solidFill>
                  <a:srgbClr val="4F7386"/>
                </a:solidFill>
                <a:latin typeface="Montserrat"/>
              </a:rPr>
              <a:t>gibi</a:t>
            </a:r>
            <a:r>
              <a:rPr lang="en-US" sz="3900" dirty="0">
                <a:solidFill>
                  <a:srgbClr val="4F7386"/>
                </a:solidFill>
                <a:latin typeface="Montserrat"/>
              </a:rPr>
              <a:t> </a:t>
            </a:r>
            <a:r>
              <a:rPr lang="en-US" sz="3900" dirty="0" err="1">
                <a:solidFill>
                  <a:srgbClr val="4F7386"/>
                </a:solidFill>
                <a:latin typeface="Montserrat"/>
              </a:rPr>
              <a:t>olumsuz</a:t>
            </a:r>
            <a:r>
              <a:rPr lang="en-US" sz="3900" dirty="0">
                <a:solidFill>
                  <a:srgbClr val="4F7386"/>
                </a:solidFill>
                <a:latin typeface="Montserrat"/>
              </a:rPr>
              <a:t> </a:t>
            </a:r>
            <a:r>
              <a:rPr lang="en-US" sz="3900" dirty="0" err="1">
                <a:solidFill>
                  <a:srgbClr val="4F7386"/>
                </a:solidFill>
                <a:latin typeface="Montserrat"/>
              </a:rPr>
              <a:t>durumlardan</a:t>
            </a:r>
            <a:r>
              <a:rPr lang="en-US" sz="3900" dirty="0">
                <a:solidFill>
                  <a:srgbClr val="4F7386"/>
                </a:solidFill>
                <a:latin typeface="Montserrat"/>
              </a:rPr>
              <a:t> </a:t>
            </a:r>
            <a:r>
              <a:rPr lang="en-US" sz="3900" dirty="0" err="1">
                <a:solidFill>
                  <a:srgbClr val="4F7386"/>
                </a:solidFill>
                <a:latin typeface="Montserrat"/>
              </a:rPr>
              <a:t>dolayı</a:t>
            </a:r>
            <a:r>
              <a:rPr lang="en-US" sz="3900" dirty="0">
                <a:solidFill>
                  <a:srgbClr val="4F7386"/>
                </a:solidFill>
                <a:latin typeface="Montserrat"/>
              </a:rPr>
              <a:t> </a:t>
            </a:r>
            <a:r>
              <a:rPr lang="en-US" sz="3900" dirty="0" err="1">
                <a:solidFill>
                  <a:srgbClr val="4F7386"/>
                </a:solidFill>
                <a:latin typeface="Montserrat"/>
              </a:rPr>
              <a:t>bazı</a:t>
            </a:r>
            <a:r>
              <a:rPr lang="en-US" sz="3900" dirty="0">
                <a:solidFill>
                  <a:srgbClr val="4F7386"/>
                </a:solidFill>
                <a:latin typeface="Montserrat"/>
              </a:rPr>
              <a:t> </a:t>
            </a:r>
            <a:r>
              <a:rPr lang="en-US" sz="3900" dirty="0" err="1">
                <a:solidFill>
                  <a:srgbClr val="4F7386"/>
                </a:solidFill>
                <a:latin typeface="Montserrat"/>
              </a:rPr>
              <a:t>sınırlılıkları</a:t>
            </a:r>
            <a:r>
              <a:rPr lang="en-US" sz="3900" dirty="0">
                <a:solidFill>
                  <a:srgbClr val="4F7386"/>
                </a:solidFill>
                <a:latin typeface="Montserrat"/>
              </a:rPr>
              <a:t> da </a:t>
            </a:r>
            <a:r>
              <a:rPr lang="en-US" sz="3900" dirty="0" err="1">
                <a:solidFill>
                  <a:srgbClr val="4F7386"/>
                </a:solidFill>
                <a:latin typeface="Montserrat"/>
              </a:rPr>
              <a:t>içermektedir</a:t>
            </a:r>
            <a:r>
              <a:rPr lang="en-US" sz="3900" dirty="0">
                <a:solidFill>
                  <a:srgbClr val="4F7386"/>
                </a:solidFill>
                <a:latin typeface="Montserrat"/>
              </a:rPr>
              <a:t>.</a:t>
            </a:r>
          </a:p>
          <a:p>
            <a:pPr>
              <a:lnSpc>
                <a:spcPts val="5460"/>
              </a:lnSpc>
            </a:pPr>
            <a:endParaRPr lang="tr-TR" sz="3900" dirty="0">
              <a:solidFill>
                <a:srgbClr val="4F7386"/>
              </a:solidFill>
              <a:latin typeface="Montserrat"/>
            </a:endParaRPr>
          </a:p>
          <a:p>
            <a:pPr>
              <a:lnSpc>
                <a:spcPts val="5460"/>
              </a:lnSpc>
            </a:pPr>
            <a:r>
              <a:rPr lang="en-US" sz="3900" dirty="0" err="1">
                <a:solidFill>
                  <a:srgbClr val="4F7386"/>
                </a:solidFill>
                <a:latin typeface="Montserrat Bold"/>
              </a:rPr>
              <a:t>Anket</a:t>
            </a:r>
            <a:r>
              <a:rPr lang="en-US" sz="3900" dirty="0">
                <a:solidFill>
                  <a:srgbClr val="4F7386"/>
                </a:solidFill>
                <a:latin typeface="Montserrat Bold"/>
              </a:rPr>
              <a:t> </a:t>
            </a:r>
            <a:r>
              <a:rPr lang="en-US" sz="3900" dirty="0" err="1">
                <a:solidFill>
                  <a:srgbClr val="4F7386"/>
                </a:solidFill>
                <a:latin typeface="Montserrat Bold"/>
              </a:rPr>
              <a:t>soru</a:t>
            </a:r>
            <a:r>
              <a:rPr lang="en-US" sz="3900" dirty="0">
                <a:solidFill>
                  <a:srgbClr val="4F7386"/>
                </a:solidFill>
                <a:latin typeface="Montserrat Bold"/>
              </a:rPr>
              <a:t> </a:t>
            </a:r>
            <a:r>
              <a:rPr lang="en-US" sz="3900" dirty="0" err="1">
                <a:solidFill>
                  <a:srgbClr val="4F7386"/>
                </a:solidFill>
                <a:latin typeface="Montserrat Bold"/>
              </a:rPr>
              <a:t>tipleri</a:t>
            </a:r>
            <a:r>
              <a:rPr lang="en-US" sz="3900" dirty="0">
                <a:solidFill>
                  <a:srgbClr val="4F7386"/>
                </a:solidFill>
                <a:latin typeface="Montserrat Bold"/>
              </a:rPr>
              <a:t> </a:t>
            </a:r>
            <a:r>
              <a:rPr lang="en-US" sz="3900" dirty="0" err="1">
                <a:solidFill>
                  <a:srgbClr val="4F7386"/>
                </a:solidFill>
                <a:latin typeface="Montserrat Bold"/>
              </a:rPr>
              <a:t>üçe</a:t>
            </a:r>
            <a:r>
              <a:rPr lang="en-US" sz="3900" dirty="0">
                <a:solidFill>
                  <a:srgbClr val="4F7386"/>
                </a:solidFill>
                <a:latin typeface="Montserrat Bold"/>
              </a:rPr>
              <a:t> </a:t>
            </a:r>
            <a:r>
              <a:rPr lang="en-US" sz="3900" dirty="0" err="1">
                <a:solidFill>
                  <a:srgbClr val="4F7386"/>
                </a:solidFill>
                <a:latin typeface="Montserrat Bold"/>
              </a:rPr>
              <a:t>ayrılmaktadır</a:t>
            </a:r>
            <a:r>
              <a:rPr lang="en-US" sz="3900" dirty="0">
                <a:solidFill>
                  <a:srgbClr val="4F7386"/>
                </a:solidFill>
                <a:latin typeface="Montserrat Bold"/>
              </a:rPr>
              <a:t>:</a:t>
            </a:r>
          </a:p>
          <a:p>
            <a:pPr marL="842012" lvl="1" indent="-421006">
              <a:lnSpc>
                <a:spcPts val="5460"/>
              </a:lnSpc>
              <a:buAutoNum type="arabicPeriod"/>
            </a:pPr>
            <a:r>
              <a:rPr lang="en-US" sz="3900" dirty="0" err="1">
                <a:solidFill>
                  <a:srgbClr val="4F7386"/>
                </a:solidFill>
                <a:latin typeface="Montserrat Bold"/>
              </a:rPr>
              <a:t>Yapılandırılmış</a:t>
            </a:r>
            <a:r>
              <a:rPr lang="en-US" sz="3900" dirty="0">
                <a:solidFill>
                  <a:srgbClr val="4F7386"/>
                </a:solidFill>
                <a:latin typeface="Montserrat Bold"/>
              </a:rPr>
              <a:t> </a:t>
            </a:r>
            <a:r>
              <a:rPr lang="en-US" sz="3900" dirty="0" err="1">
                <a:solidFill>
                  <a:srgbClr val="4F7386"/>
                </a:solidFill>
                <a:latin typeface="Montserrat Bold"/>
              </a:rPr>
              <a:t>Anket</a:t>
            </a:r>
            <a:endParaRPr lang="en-US" sz="3900" dirty="0">
              <a:solidFill>
                <a:srgbClr val="4F7386"/>
              </a:solidFill>
              <a:latin typeface="Montserrat Bold"/>
            </a:endParaRPr>
          </a:p>
          <a:p>
            <a:pPr marL="842012" lvl="1" indent="-421006">
              <a:lnSpc>
                <a:spcPts val="5460"/>
              </a:lnSpc>
              <a:buAutoNum type="arabicPeriod"/>
            </a:pPr>
            <a:r>
              <a:rPr lang="en-US" sz="3900" dirty="0" err="1">
                <a:solidFill>
                  <a:srgbClr val="4F7386"/>
                </a:solidFill>
                <a:latin typeface="Montserrat Bold"/>
              </a:rPr>
              <a:t>Yarı</a:t>
            </a:r>
            <a:r>
              <a:rPr lang="en-US" sz="3900" dirty="0">
                <a:solidFill>
                  <a:srgbClr val="4F7386"/>
                </a:solidFill>
                <a:latin typeface="Montserrat Bold"/>
              </a:rPr>
              <a:t> </a:t>
            </a:r>
            <a:r>
              <a:rPr lang="en-US" sz="3900" dirty="0" err="1">
                <a:solidFill>
                  <a:srgbClr val="4F7386"/>
                </a:solidFill>
                <a:latin typeface="Montserrat Bold"/>
              </a:rPr>
              <a:t>Yapılandırılmış</a:t>
            </a:r>
            <a:r>
              <a:rPr lang="en-US" sz="3900" dirty="0">
                <a:solidFill>
                  <a:srgbClr val="4F7386"/>
                </a:solidFill>
                <a:latin typeface="Montserrat Bold"/>
              </a:rPr>
              <a:t> </a:t>
            </a:r>
            <a:r>
              <a:rPr lang="en-US" sz="3900" dirty="0" err="1">
                <a:solidFill>
                  <a:srgbClr val="4F7386"/>
                </a:solidFill>
                <a:latin typeface="Montserrat Bold"/>
              </a:rPr>
              <a:t>Anket</a:t>
            </a:r>
            <a:endParaRPr lang="en-US" sz="3900" dirty="0">
              <a:solidFill>
                <a:srgbClr val="4F7386"/>
              </a:solidFill>
              <a:latin typeface="Montserrat Bold"/>
            </a:endParaRPr>
          </a:p>
          <a:p>
            <a:pPr marL="842012" lvl="1" indent="-421006">
              <a:lnSpc>
                <a:spcPts val="5460"/>
              </a:lnSpc>
              <a:buAutoNum type="arabicPeriod"/>
            </a:pPr>
            <a:r>
              <a:rPr lang="en-US" sz="3900" dirty="0" err="1">
                <a:solidFill>
                  <a:srgbClr val="4F7386"/>
                </a:solidFill>
                <a:latin typeface="Montserrat Bold"/>
              </a:rPr>
              <a:t>Yapılandırılmamış</a:t>
            </a:r>
            <a:r>
              <a:rPr lang="en-US" sz="3900" dirty="0">
                <a:solidFill>
                  <a:srgbClr val="4F7386"/>
                </a:solidFill>
                <a:latin typeface="Montserrat Bold"/>
              </a:rPr>
              <a:t> </a:t>
            </a:r>
            <a:r>
              <a:rPr lang="en-US" sz="3900" dirty="0" err="1">
                <a:solidFill>
                  <a:srgbClr val="4F7386"/>
                </a:solidFill>
                <a:latin typeface="Montserrat Bold"/>
              </a:rPr>
              <a:t>Anket</a:t>
            </a:r>
            <a:endParaRPr lang="en-US" sz="3900" dirty="0">
              <a:solidFill>
                <a:srgbClr val="4F7386"/>
              </a:solidFill>
              <a:latin typeface="Montserrat 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517097" y="452667"/>
            <a:ext cx="17253805" cy="10057765"/>
          </a:xfrm>
          <a:prstGeom prst="rect">
            <a:avLst/>
          </a:prstGeom>
        </p:spPr>
        <p:txBody>
          <a:bodyPr lIns="0" tIns="0" rIns="0" bIns="0" rtlCol="0" anchor="t">
            <a:spAutoFit/>
          </a:bodyPr>
          <a:lstStyle/>
          <a:p>
            <a:pPr>
              <a:lnSpc>
                <a:spcPts val="4199"/>
              </a:lnSpc>
            </a:pPr>
            <a:r>
              <a:rPr lang="en-US" sz="2999">
                <a:solidFill>
                  <a:srgbClr val="000000"/>
                </a:solidFill>
                <a:latin typeface="Montserrat Bold"/>
              </a:rPr>
              <a:t>1.Yapılandırılmış Anket: </a:t>
            </a:r>
            <a:r>
              <a:rPr lang="en-US" sz="2999">
                <a:solidFill>
                  <a:srgbClr val="000000"/>
                </a:solidFill>
                <a:latin typeface="Montserrat"/>
              </a:rPr>
              <a:t>Soruların yanıtlarının önceden belirlendiği ve katılımcıya kendini özgürce ifade etme şansı vermeyen anket soru tipidir. Yanıtlar genellikle önceden şık halinde belirlenir. Sorunun içeriğine göre yanıt seçenekleri; tek seçenek işaretlemeli ya da birden çok seçenek işaretlemeli şekilde uygulanabilir. Örneğin; katılımcının yaş aralığı sorulduğunda katılımcı tek seçenek işaretlemek zorundadır. Ancak katılımcının hangi teknolojik aletleri kullandığı sorulduğunda katılımcı, birden fazla seçenek işaretlemek zorunda kalır.</a:t>
            </a:r>
          </a:p>
          <a:p>
            <a:pPr>
              <a:lnSpc>
                <a:spcPts val="4199"/>
              </a:lnSpc>
            </a:pPr>
            <a:endParaRPr lang="en-US" sz="2999">
              <a:solidFill>
                <a:srgbClr val="000000"/>
              </a:solidFill>
              <a:latin typeface="Montserrat"/>
            </a:endParaRPr>
          </a:p>
          <a:p>
            <a:pPr>
              <a:lnSpc>
                <a:spcPts val="4199"/>
              </a:lnSpc>
            </a:pPr>
            <a:r>
              <a:rPr lang="en-US" sz="2999">
                <a:solidFill>
                  <a:srgbClr val="000000"/>
                </a:solidFill>
                <a:latin typeface="Montserrat Bold"/>
              </a:rPr>
              <a:t>2</a:t>
            </a:r>
            <a:r>
              <a:rPr lang="en-US" sz="2999">
                <a:solidFill>
                  <a:srgbClr val="000000"/>
                </a:solidFill>
                <a:latin typeface="Montserrat"/>
              </a:rPr>
              <a:t>.</a:t>
            </a:r>
            <a:r>
              <a:rPr lang="en-US" sz="2999">
                <a:solidFill>
                  <a:srgbClr val="000000"/>
                </a:solidFill>
                <a:latin typeface="Montserrat Bold"/>
              </a:rPr>
              <a:t>Yarı Yapılandırılmış Anket: </a:t>
            </a:r>
            <a:r>
              <a:rPr lang="en-US" sz="2999">
                <a:solidFill>
                  <a:srgbClr val="000000"/>
                </a:solidFill>
                <a:latin typeface="Montserrat"/>
              </a:rPr>
              <a:t>Sorularda hem katılımcının özgürce ifade edebileceği hem de şıklarla görüşlerinin ifadesinin kısıtlandığı soru tipidir. Örneğin “Ne sıklıkla kahve içersiniz? En son ne zaman kahve içtiniz?” şeklindeki bir soru ifadesi yarı yapılandırılmış sorulara örnektir. Bu soru tipinde “ne, ne kadar, ne miktarda” gibi sorulara sadık kalmak önemlidir. Aksi halde nitel araştırmaya kayacak bir form hazırlanmış olur.</a:t>
            </a:r>
          </a:p>
          <a:p>
            <a:pPr>
              <a:lnSpc>
                <a:spcPts val="4199"/>
              </a:lnSpc>
            </a:pPr>
            <a:endParaRPr lang="en-US" sz="2999">
              <a:solidFill>
                <a:srgbClr val="000000"/>
              </a:solidFill>
              <a:latin typeface="Montserrat"/>
            </a:endParaRPr>
          </a:p>
          <a:p>
            <a:pPr>
              <a:lnSpc>
                <a:spcPts val="4199"/>
              </a:lnSpc>
            </a:pPr>
            <a:r>
              <a:rPr lang="en-US" sz="2999">
                <a:solidFill>
                  <a:srgbClr val="000000"/>
                </a:solidFill>
                <a:latin typeface="Montserrat Bold"/>
              </a:rPr>
              <a:t>3.Yapılandırılmamış Anket: </a:t>
            </a:r>
            <a:r>
              <a:rPr lang="en-US" sz="2999">
                <a:solidFill>
                  <a:srgbClr val="000000"/>
                </a:solidFill>
                <a:latin typeface="Montserrat"/>
              </a:rPr>
              <a:t>Soruların yanıtları önceden bir şık ya da başka bir durumla belirlenmez. Yalnızca soru vardır. Yapılandırılmamış ankette dikkat edilmesi gereken bir diğer husus da “ne, ne kadar, ne miktarda” gibi sorulara yanıt verecek sorular hazırlamaktır. Aksi halde nitel araştırmayı da kapsayacak bir form hazırlanmış olur.</a:t>
            </a:r>
          </a:p>
          <a:p>
            <a:pPr algn="ctr">
              <a:lnSpc>
                <a:spcPts val="5319"/>
              </a:lnSpc>
            </a:pPr>
            <a:endParaRPr lang="en-US" sz="2999">
              <a:solidFill>
                <a:srgbClr val="000000"/>
              </a:solidFill>
              <a:latin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574473" y="554038"/>
            <a:ext cx="16684827" cy="9369425"/>
          </a:xfrm>
          <a:prstGeom prst="rect">
            <a:avLst/>
          </a:prstGeom>
        </p:spPr>
        <p:txBody>
          <a:bodyPr lIns="0" tIns="0" rIns="0" bIns="0" rtlCol="0" anchor="t">
            <a:spAutoFit/>
          </a:bodyPr>
          <a:lstStyle/>
          <a:p>
            <a:pPr algn="ctr">
              <a:lnSpc>
                <a:spcPts val="7000"/>
              </a:lnSpc>
            </a:pPr>
            <a:r>
              <a:rPr lang="en-US" sz="5000">
                <a:solidFill>
                  <a:srgbClr val="4F7386"/>
                </a:solidFill>
                <a:latin typeface="Montserrat Bold"/>
              </a:rPr>
              <a:t>Anket Soru Türleri</a:t>
            </a:r>
          </a:p>
          <a:p>
            <a:pPr>
              <a:lnSpc>
                <a:spcPts val="6719"/>
              </a:lnSpc>
            </a:pPr>
            <a:r>
              <a:rPr lang="en-US" sz="4800">
                <a:solidFill>
                  <a:srgbClr val="4F7386"/>
                </a:solidFill>
                <a:latin typeface="Montserrat Bold"/>
              </a:rPr>
              <a:t>1.Açık Uçlu Sorular: </a:t>
            </a:r>
            <a:r>
              <a:rPr lang="en-US" sz="4800">
                <a:solidFill>
                  <a:srgbClr val="4F7386"/>
                </a:solidFill>
                <a:latin typeface="Montserrat"/>
              </a:rPr>
              <a:t>Deneklerin düşüncelerini kendi kelime ya da ifadeleriyle serbestçe dile getirmeleri istendiğinde başvurulan soru türüdür. Örneğin; “işinizin zor tarafları nelerdir?” gibi soruları sorulabilir.</a:t>
            </a:r>
          </a:p>
          <a:p>
            <a:pPr algn="ctr">
              <a:lnSpc>
                <a:spcPts val="6719"/>
              </a:lnSpc>
            </a:pPr>
            <a:endParaRPr lang="en-US" sz="4800">
              <a:solidFill>
                <a:srgbClr val="4F7386"/>
              </a:solidFill>
              <a:latin typeface="Montserrat"/>
            </a:endParaRPr>
          </a:p>
          <a:p>
            <a:pPr>
              <a:lnSpc>
                <a:spcPts val="6719"/>
              </a:lnSpc>
            </a:pPr>
            <a:r>
              <a:rPr lang="en-US" sz="4800">
                <a:solidFill>
                  <a:srgbClr val="4F7386"/>
                </a:solidFill>
                <a:latin typeface="Montserrat Bold"/>
              </a:rPr>
              <a:t>2.Kapalı Uçlu Sorular: </a:t>
            </a:r>
            <a:r>
              <a:rPr lang="en-US" sz="4800">
                <a:solidFill>
                  <a:srgbClr val="4F7386"/>
                </a:solidFill>
                <a:latin typeface="Montserrat"/>
              </a:rPr>
              <a:t>Deneklere alternatif seçeneklerin sunulduğu soru türüdür. Çoktan seçmeli sorular, kategori soruları ve ölçek soruları bu grupta yer almaktadır.</a:t>
            </a:r>
          </a:p>
          <a:p>
            <a:pPr algn="ctr">
              <a:lnSpc>
                <a:spcPts val="7000"/>
              </a:lnSpc>
            </a:pPr>
            <a:endParaRPr lang="en-US" sz="4800">
              <a:solidFill>
                <a:srgbClr val="4F7386"/>
              </a:solidFill>
              <a:latin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270543" y="192996"/>
            <a:ext cx="17746913" cy="10879448"/>
          </a:xfrm>
          <a:prstGeom prst="rect">
            <a:avLst/>
          </a:prstGeom>
        </p:spPr>
        <p:txBody>
          <a:bodyPr lIns="0" tIns="0" rIns="0" bIns="0" rtlCol="0" anchor="t">
            <a:spAutoFit/>
          </a:bodyPr>
          <a:lstStyle/>
          <a:p>
            <a:pPr>
              <a:lnSpc>
                <a:spcPts val="4105"/>
              </a:lnSpc>
            </a:pPr>
            <a:r>
              <a:rPr lang="en-US" sz="2932">
                <a:solidFill>
                  <a:srgbClr val="4F7386"/>
                </a:solidFill>
                <a:latin typeface="Montserrat Bold"/>
              </a:rPr>
              <a:t>Anket Sorularının Hazırlanmasında Bazı Teknik Hususlar:</a:t>
            </a:r>
          </a:p>
          <a:p>
            <a:pPr>
              <a:lnSpc>
                <a:spcPts val="3825"/>
              </a:lnSpc>
            </a:pPr>
            <a:r>
              <a:rPr lang="en-US" sz="2732">
                <a:solidFill>
                  <a:srgbClr val="4F7386"/>
                </a:solidFill>
                <a:latin typeface="Montserrat Bold"/>
              </a:rPr>
              <a:t>Tersine Kodlanmış Sorular: </a:t>
            </a:r>
            <a:r>
              <a:rPr lang="en-US" sz="2732">
                <a:solidFill>
                  <a:srgbClr val="4F7386"/>
                </a:solidFill>
                <a:latin typeface="Montserrat"/>
              </a:rPr>
              <a:t>Anket sorularında istenen yanıtın klasik şık akışının tersine şekilde şıklar hazırlanır ya da soru tersten sorulur. Buradaki amaç, katılımcının dikkatini ölçmektir. Bu şekilde katılımcının yanıtlarının doğruyu ifade edip etmediği test edilir. Eğer etmediği düşünülürse katılımcının anketi araştırmadan çıkarılır. Örneğin:</a:t>
            </a:r>
          </a:p>
          <a:p>
            <a:pPr>
              <a:lnSpc>
                <a:spcPts val="3825"/>
              </a:lnSpc>
            </a:pPr>
            <a:r>
              <a:rPr lang="en-US" sz="2732">
                <a:solidFill>
                  <a:srgbClr val="4F7386"/>
                </a:solidFill>
                <a:latin typeface="Montserrat"/>
              </a:rPr>
              <a:t>“Sosyal medyada ne sıklıkla vakit geçiriyorsunuz?</a:t>
            </a:r>
          </a:p>
          <a:p>
            <a:pPr>
              <a:lnSpc>
                <a:spcPts val="3825"/>
              </a:lnSpc>
            </a:pPr>
            <a:r>
              <a:rPr lang="en-US" sz="2732">
                <a:solidFill>
                  <a:srgbClr val="4F7386"/>
                </a:solidFill>
                <a:latin typeface="Montserrat"/>
              </a:rPr>
              <a:t>a)Hiç</a:t>
            </a:r>
          </a:p>
          <a:p>
            <a:pPr>
              <a:lnSpc>
                <a:spcPts val="3825"/>
              </a:lnSpc>
            </a:pPr>
            <a:r>
              <a:rPr lang="en-US" sz="2732">
                <a:solidFill>
                  <a:srgbClr val="4F7386"/>
                </a:solidFill>
                <a:latin typeface="Montserrat"/>
              </a:rPr>
              <a:t>b)Hemen hemen hiç</a:t>
            </a:r>
          </a:p>
          <a:p>
            <a:pPr>
              <a:lnSpc>
                <a:spcPts val="3825"/>
              </a:lnSpc>
            </a:pPr>
            <a:r>
              <a:rPr lang="en-US" sz="2732">
                <a:solidFill>
                  <a:srgbClr val="4F7386"/>
                </a:solidFill>
                <a:latin typeface="Montserrat"/>
              </a:rPr>
              <a:t>c)Ne hiç ne de çok</a:t>
            </a:r>
          </a:p>
          <a:p>
            <a:pPr>
              <a:lnSpc>
                <a:spcPts val="3825"/>
              </a:lnSpc>
            </a:pPr>
            <a:r>
              <a:rPr lang="en-US" sz="2732">
                <a:solidFill>
                  <a:srgbClr val="4F7386"/>
                </a:solidFill>
                <a:latin typeface="Montserrat"/>
              </a:rPr>
              <a:t>d)Ortalamanın üstünde</a:t>
            </a:r>
          </a:p>
          <a:p>
            <a:pPr>
              <a:lnSpc>
                <a:spcPts val="3825"/>
              </a:lnSpc>
            </a:pPr>
            <a:r>
              <a:rPr lang="en-US" sz="2732">
                <a:solidFill>
                  <a:srgbClr val="4F7386"/>
                </a:solidFill>
                <a:latin typeface="Montserrat"/>
              </a:rPr>
              <a:t>e)Çok fazla”</a:t>
            </a:r>
          </a:p>
          <a:p>
            <a:pPr>
              <a:lnSpc>
                <a:spcPts val="3825"/>
              </a:lnSpc>
            </a:pPr>
            <a:r>
              <a:rPr lang="en-US" sz="2732">
                <a:solidFill>
                  <a:srgbClr val="4F7386"/>
                </a:solidFill>
                <a:latin typeface="Montserrat"/>
              </a:rPr>
              <a:t>Tersine kodlamanın ayırt edilmesindeki en zorlu noktaysa ortalamayı ifade eden seçenektir. Bu seçenekle birlikte katılımcının anketi dikkatli bir biçimde uygulayıp uygulamadığından emin olmak güçleşir. Örnek:</a:t>
            </a:r>
          </a:p>
          <a:p>
            <a:pPr>
              <a:lnSpc>
                <a:spcPts val="3825"/>
              </a:lnSpc>
            </a:pPr>
            <a:r>
              <a:rPr lang="en-US" sz="2732">
                <a:solidFill>
                  <a:srgbClr val="4F7386"/>
                </a:solidFill>
                <a:latin typeface="Montserrat"/>
              </a:rPr>
              <a:t>“Telefona çok sık bakmam.</a:t>
            </a:r>
          </a:p>
          <a:p>
            <a:pPr>
              <a:lnSpc>
                <a:spcPts val="3825"/>
              </a:lnSpc>
            </a:pPr>
            <a:r>
              <a:rPr lang="en-US" sz="2732">
                <a:solidFill>
                  <a:srgbClr val="4F7386"/>
                </a:solidFill>
                <a:latin typeface="Montserrat"/>
              </a:rPr>
              <a:t>a)Evet</a:t>
            </a:r>
          </a:p>
          <a:p>
            <a:pPr>
              <a:lnSpc>
                <a:spcPts val="3825"/>
              </a:lnSpc>
            </a:pPr>
            <a:r>
              <a:rPr lang="en-US" sz="2732">
                <a:solidFill>
                  <a:srgbClr val="4F7386"/>
                </a:solidFill>
                <a:latin typeface="Montserrat"/>
              </a:rPr>
              <a:t>b)Hayır” Formdaki diğer sorular, olumlu şekilde sorulduğunda ve bu soru olumsuz halde sorulduğunda tersine kodlanmış olur. Bu şekilde katılımcının ezbere yanıt vermesi ve yanlış bilgi vermesi gibi durumların önüne geçilir. Yanlış bilgi verdiğinde tespit edilir ve katılımcının anketi iptal edilir.</a:t>
            </a:r>
          </a:p>
          <a:p>
            <a:pPr>
              <a:lnSpc>
                <a:spcPts val="3035"/>
              </a:lnSpc>
            </a:pPr>
            <a:endParaRPr lang="en-US" sz="2732">
              <a:solidFill>
                <a:srgbClr val="4F7386"/>
              </a:solidFill>
              <a:latin typeface="Montserrat"/>
            </a:endParaRPr>
          </a:p>
          <a:p>
            <a:pPr>
              <a:lnSpc>
                <a:spcPts val="3035"/>
              </a:lnSpc>
            </a:pPr>
            <a:endParaRPr lang="en-US" sz="2732">
              <a:solidFill>
                <a:srgbClr val="4F7386"/>
              </a:solidFill>
              <a:latin typeface="Montserrat"/>
            </a:endParaRPr>
          </a:p>
          <a:p>
            <a:pPr>
              <a:lnSpc>
                <a:spcPts val="3035"/>
              </a:lnSpc>
            </a:pPr>
            <a:endParaRPr lang="en-US" sz="2732">
              <a:solidFill>
                <a:srgbClr val="4F7386"/>
              </a:solidFill>
              <a:latin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0" y="962025"/>
            <a:ext cx="18288000" cy="10774045"/>
          </a:xfrm>
          <a:prstGeom prst="rect">
            <a:avLst/>
          </a:prstGeom>
        </p:spPr>
        <p:txBody>
          <a:bodyPr lIns="0" tIns="0" rIns="0" bIns="0" rtlCol="0" anchor="t">
            <a:spAutoFit/>
          </a:bodyPr>
          <a:lstStyle/>
          <a:p>
            <a:pPr algn="ctr">
              <a:lnSpc>
                <a:spcPts val="5179"/>
              </a:lnSpc>
            </a:pPr>
            <a:r>
              <a:rPr lang="en-US" sz="3699">
                <a:solidFill>
                  <a:srgbClr val="4F7386"/>
                </a:solidFill>
                <a:latin typeface="Montserrat Bold"/>
              </a:rPr>
              <a:t>Kontrol Soruları: </a:t>
            </a:r>
            <a:r>
              <a:rPr lang="en-US" sz="3699">
                <a:solidFill>
                  <a:srgbClr val="4F7386"/>
                </a:solidFill>
                <a:latin typeface="Montserrat"/>
              </a:rPr>
              <a:t>Bu sorularla da amaç, katılımcının dikkatini ölçmektir. Bu sorularda katılımcıya bir yönerge verilir ve bu yönergeye uyması beklenir. Daha çok anketörün soruları okumaktan muaf kaldığı anketlerde uygulanır.</a:t>
            </a:r>
          </a:p>
          <a:p>
            <a:pPr algn="ctr">
              <a:lnSpc>
                <a:spcPts val="5179"/>
              </a:lnSpc>
            </a:pPr>
            <a:endParaRPr lang="en-US" sz="3699">
              <a:solidFill>
                <a:srgbClr val="4F7386"/>
              </a:solidFill>
              <a:latin typeface="Montserrat"/>
            </a:endParaRPr>
          </a:p>
          <a:p>
            <a:pPr algn="ctr">
              <a:lnSpc>
                <a:spcPts val="5179"/>
              </a:lnSpc>
            </a:pPr>
            <a:r>
              <a:rPr lang="en-US" sz="3699">
                <a:solidFill>
                  <a:srgbClr val="4F7386"/>
                </a:solidFill>
                <a:latin typeface="Montserrat"/>
              </a:rPr>
              <a:t>Örneğin:</a:t>
            </a:r>
          </a:p>
          <a:p>
            <a:pPr algn="ctr">
              <a:lnSpc>
                <a:spcPts val="5179"/>
              </a:lnSpc>
            </a:pPr>
            <a:r>
              <a:rPr lang="en-US" sz="3699">
                <a:solidFill>
                  <a:srgbClr val="4F7386"/>
                </a:solidFill>
                <a:latin typeface="Montserrat"/>
              </a:rPr>
              <a:t>“Bu soruyu okuyorsanız zürafa yazan seçeneği işaretleyeniz.</a:t>
            </a:r>
          </a:p>
          <a:p>
            <a:pPr algn="ctr">
              <a:lnSpc>
                <a:spcPts val="5179"/>
              </a:lnSpc>
            </a:pPr>
            <a:r>
              <a:rPr lang="en-US" sz="3699">
                <a:solidFill>
                  <a:srgbClr val="4F7386"/>
                </a:solidFill>
                <a:latin typeface="Montserrat"/>
              </a:rPr>
              <a:t>a)Aslan</a:t>
            </a:r>
          </a:p>
          <a:p>
            <a:pPr algn="ctr">
              <a:lnSpc>
                <a:spcPts val="5179"/>
              </a:lnSpc>
            </a:pPr>
            <a:r>
              <a:rPr lang="en-US" sz="3699">
                <a:solidFill>
                  <a:srgbClr val="4F7386"/>
                </a:solidFill>
                <a:latin typeface="Montserrat"/>
              </a:rPr>
              <a:t>b)Kaplan</a:t>
            </a:r>
          </a:p>
          <a:p>
            <a:pPr algn="ctr">
              <a:lnSpc>
                <a:spcPts val="5179"/>
              </a:lnSpc>
            </a:pPr>
            <a:r>
              <a:rPr lang="en-US" sz="3699">
                <a:solidFill>
                  <a:srgbClr val="4F7386"/>
                </a:solidFill>
                <a:latin typeface="Montserrat"/>
              </a:rPr>
              <a:t>c)Zebra</a:t>
            </a:r>
          </a:p>
          <a:p>
            <a:pPr algn="ctr">
              <a:lnSpc>
                <a:spcPts val="5179"/>
              </a:lnSpc>
            </a:pPr>
            <a:r>
              <a:rPr lang="en-US" sz="3699">
                <a:solidFill>
                  <a:srgbClr val="4F7386"/>
                </a:solidFill>
                <a:latin typeface="Montserrat"/>
              </a:rPr>
              <a:t>d)Zürafa</a:t>
            </a:r>
          </a:p>
          <a:p>
            <a:pPr algn="ctr">
              <a:lnSpc>
                <a:spcPts val="5179"/>
              </a:lnSpc>
            </a:pPr>
            <a:r>
              <a:rPr lang="en-US" sz="3699">
                <a:solidFill>
                  <a:srgbClr val="4F7386"/>
                </a:solidFill>
                <a:latin typeface="Montserrat"/>
              </a:rPr>
              <a:t>e)Timsah”</a:t>
            </a:r>
          </a:p>
          <a:p>
            <a:pPr algn="ctr">
              <a:lnSpc>
                <a:spcPts val="5179"/>
              </a:lnSpc>
            </a:pPr>
            <a:r>
              <a:rPr lang="en-US" sz="3699">
                <a:solidFill>
                  <a:srgbClr val="4F7386"/>
                </a:solidFill>
                <a:latin typeface="Montserrat"/>
              </a:rPr>
              <a:t>Bu şekilde katılımcının yanıtlarının doğruluğu test edilmiş olunur.</a:t>
            </a:r>
          </a:p>
          <a:p>
            <a:pPr algn="ctr">
              <a:lnSpc>
                <a:spcPts val="4340"/>
              </a:lnSpc>
            </a:pPr>
            <a:endParaRPr lang="en-US" sz="3699">
              <a:solidFill>
                <a:srgbClr val="4F7386"/>
              </a:solidFill>
              <a:latin typeface="Montserrat"/>
            </a:endParaRPr>
          </a:p>
          <a:p>
            <a:pPr algn="ctr">
              <a:lnSpc>
                <a:spcPts val="4340"/>
              </a:lnSpc>
            </a:pPr>
            <a:endParaRPr lang="en-US" sz="3699">
              <a:solidFill>
                <a:srgbClr val="4F7386"/>
              </a:solidFill>
              <a:latin typeface="Montserrat"/>
            </a:endParaRPr>
          </a:p>
          <a:p>
            <a:pPr algn="ctr">
              <a:lnSpc>
                <a:spcPts val="7279"/>
              </a:lnSpc>
            </a:pPr>
            <a:endParaRPr lang="en-US" sz="3699">
              <a:solidFill>
                <a:srgbClr val="4F7386"/>
              </a:solidFill>
              <a:latin typeface="Montserrat"/>
            </a:endParaRPr>
          </a:p>
          <a:p>
            <a:pPr algn="ctr">
              <a:lnSpc>
                <a:spcPts val="7279"/>
              </a:lnSpc>
            </a:pPr>
            <a:endParaRPr lang="en-US" sz="3699">
              <a:solidFill>
                <a:srgbClr val="4F7386"/>
              </a:solidFill>
              <a:latin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BE0"/>
        </a:solidFill>
        <a:effectLst/>
      </p:bgPr>
    </p:bg>
    <p:spTree>
      <p:nvGrpSpPr>
        <p:cNvPr id="1" name=""/>
        <p:cNvGrpSpPr/>
        <p:nvPr/>
      </p:nvGrpSpPr>
      <p:grpSpPr>
        <a:xfrm>
          <a:off x="0" y="0"/>
          <a:ext cx="0" cy="0"/>
          <a:chOff x="0" y="0"/>
          <a:chExt cx="0" cy="0"/>
        </a:xfrm>
      </p:grpSpPr>
      <p:sp>
        <p:nvSpPr>
          <p:cNvPr id="2" name="TextBox 2"/>
          <p:cNvSpPr txBox="1"/>
          <p:nvPr/>
        </p:nvSpPr>
        <p:spPr>
          <a:xfrm>
            <a:off x="257984" y="142678"/>
            <a:ext cx="17313998" cy="10848975"/>
          </a:xfrm>
          <a:prstGeom prst="rect">
            <a:avLst/>
          </a:prstGeom>
        </p:spPr>
        <p:txBody>
          <a:bodyPr lIns="0" tIns="0" rIns="0" bIns="0" rtlCol="0" anchor="t">
            <a:spAutoFit/>
          </a:bodyPr>
          <a:lstStyle/>
          <a:p>
            <a:pPr>
              <a:lnSpc>
                <a:spcPts val="5459"/>
              </a:lnSpc>
            </a:pPr>
            <a:r>
              <a:rPr lang="en-US" sz="3899">
                <a:solidFill>
                  <a:srgbClr val="4F7386"/>
                </a:solidFill>
                <a:latin typeface="Montserrat Bold"/>
              </a:rPr>
              <a:t>Onam Formu:</a:t>
            </a:r>
          </a:p>
          <a:p>
            <a:pPr>
              <a:lnSpc>
                <a:spcPts val="4480"/>
              </a:lnSpc>
            </a:pPr>
            <a:r>
              <a:rPr lang="en-US" sz="3200">
                <a:solidFill>
                  <a:srgbClr val="4F7386"/>
                </a:solidFill>
                <a:latin typeface="Montserrat Bold"/>
              </a:rPr>
              <a:t>           </a:t>
            </a:r>
          </a:p>
          <a:p>
            <a:pPr>
              <a:lnSpc>
                <a:spcPts val="3919"/>
              </a:lnSpc>
            </a:pPr>
            <a:r>
              <a:rPr lang="en-US" sz="2799">
                <a:solidFill>
                  <a:srgbClr val="4F7386"/>
                </a:solidFill>
                <a:latin typeface="Montserrat Bold"/>
              </a:rPr>
              <a:t>ÖRNEK ANKET ONAM FORMU:</a:t>
            </a:r>
          </a:p>
          <a:p>
            <a:pPr>
              <a:lnSpc>
                <a:spcPts val="3919"/>
              </a:lnSpc>
            </a:pPr>
            <a:r>
              <a:rPr lang="en-US" sz="2799">
                <a:solidFill>
                  <a:srgbClr val="4F7386"/>
                </a:solidFill>
                <a:latin typeface="Montserrat"/>
              </a:rPr>
              <a:t>Sevgili katılımcı,</a:t>
            </a:r>
          </a:p>
          <a:p>
            <a:pPr>
              <a:lnSpc>
                <a:spcPts val="3919"/>
              </a:lnSpc>
            </a:pPr>
            <a:r>
              <a:rPr lang="en-US" sz="2799">
                <a:solidFill>
                  <a:srgbClr val="4F7386"/>
                </a:solidFill>
                <a:latin typeface="Montserrat"/>
              </a:rPr>
              <a:t>    Üniversite Öğrencilerinin Kültür ve Sanat Faaliyetlerine Katılımını Etkileyen Faktörler: Sakarya Üniversitesi Örneği başlıklı bu araştırma Öğrenci Deneyimleri adlı topluluk tarafından yapılmaktadır. Soruların tümüne ve içtenlikle cevap vermeniz büyük önem taşımaktadır.</a:t>
            </a:r>
          </a:p>
          <a:p>
            <a:pPr>
              <a:lnSpc>
                <a:spcPts val="3919"/>
              </a:lnSpc>
            </a:pPr>
            <a:r>
              <a:rPr lang="en-US" sz="2799">
                <a:solidFill>
                  <a:srgbClr val="4F7386"/>
                </a:solidFill>
                <a:latin typeface="Montserrat"/>
              </a:rPr>
              <a:t>    Araştırmaya katılmanız gönüllülük esasına dayalıdır. Bu form aracılığı ile elde edilecek bilgiler gizli kalacaktır ve sadece araştırma amacıyla (veya “bilimsel amaçlar için”) kullanılacaktır. Çalışmaya katılmamayı tercih edebilirsiniz veya anketi doldururken istemezseniz son verebilirsiniz.</a:t>
            </a:r>
          </a:p>
          <a:p>
            <a:pPr>
              <a:lnSpc>
                <a:spcPts val="3919"/>
              </a:lnSpc>
            </a:pPr>
            <a:r>
              <a:rPr lang="en-US" sz="2799">
                <a:solidFill>
                  <a:srgbClr val="4F7386"/>
                </a:solidFill>
                <a:latin typeface="Montserrat"/>
              </a:rPr>
              <a:t>    Anket formuna adınızı ve soyadınızı yazmayınız.</a:t>
            </a:r>
          </a:p>
          <a:p>
            <a:pPr>
              <a:lnSpc>
                <a:spcPts val="3919"/>
              </a:lnSpc>
            </a:pPr>
            <a:r>
              <a:rPr lang="en-US" sz="2799">
                <a:solidFill>
                  <a:srgbClr val="4F7386"/>
                </a:solidFill>
                <a:latin typeface="Montserrat"/>
              </a:rPr>
              <a:t>    Anketimiz 16 sorudan oluşmaktadır ve 5 dk zamanınızı alacak bu çalışmada yanıtlarınızı, soruların altında yer alan seçenekler arasından uygun olanı daire içine alarak ya da açık uçlu sorularda sorunun altında bırakılan boşluğa yazarak belirtiniz. Birden fazla seçenek işaretleyebileceğiniz sorularda, size uygun gelen bütün seçenekleri işaretleyiniz. Eğer sorunun yanıtları arasında “diğer” seçeneği mevcutsa ve yanıtınız var olan seçenekler arasında yer almıyorsa, bu durumda yanıtınızı diğer seçeneğindeki boşluğa yazınız.</a:t>
            </a:r>
          </a:p>
          <a:p>
            <a:pPr>
              <a:lnSpc>
                <a:spcPts val="3919"/>
              </a:lnSpc>
            </a:pPr>
            <a:r>
              <a:rPr lang="en-US" sz="2799">
                <a:solidFill>
                  <a:srgbClr val="4F7386"/>
                </a:solidFill>
                <a:latin typeface="Montserrat"/>
              </a:rPr>
              <a:t>    Anketi yanıtladığınız için teşekkür ederiz.</a:t>
            </a:r>
          </a:p>
          <a:p>
            <a:pPr>
              <a:lnSpc>
                <a:spcPts val="4480"/>
              </a:lnSpc>
            </a:pPr>
            <a:r>
              <a:rPr lang="en-US" sz="3200">
                <a:solidFill>
                  <a:srgbClr val="4F7386"/>
                </a:solidFill>
                <a:latin typeface="Montserrat"/>
              </a:rPr>
              <a:t> </a:t>
            </a:r>
          </a:p>
          <a:p>
            <a:pPr algn="ctr">
              <a:lnSpc>
                <a:spcPts val="5040"/>
              </a:lnSpc>
            </a:pPr>
            <a:endParaRPr lang="en-US" sz="3200">
              <a:solidFill>
                <a:srgbClr val="4F7386"/>
              </a:solidFill>
              <a:latin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878437" y="952500"/>
            <a:ext cx="14783616" cy="9315450"/>
          </a:xfrm>
          <a:prstGeom prst="rect">
            <a:avLst/>
          </a:prstGeom>
        </p:spPr>
        <p:txBody>
          <a:bodyPr lIns="0" tIns="0" rIns="0" bIns="0" rtlCol="0" anchor="t">
            <a:spAutoFit/>
          </a:bodyPr>
          <a:lstStyle/>
          <a:p>
            <a:pPr algn="ctr">
              <a:lnSpc>
                <a:spcPts val="5459"/>
              </a:lnSpc>
            </a:pPr>
            <a:r>
              <a:rPr lang="en-US" sz="3899">
                <a:solidFill>
                  <a:srgbClr val="4F7386"/>
                </a:solidFill>
                <a:latin typeface="Montserrat Bold"/>
              </a:rPr>
              <a:t>Bir Ankette Neler Sorulabilir?</a:t>
            </a:r>
          </a:p>
          <a:p>
            <a:pPr algn="ctr">
              <a:lnSpc>
                <a:spcPts val="5459"/>
              </a:lnSpc>
            </a:pPr>
            <a:r>
              <a:rPr lang="en-US" sz="3899">
                <a:solidFill>
                  <a:srgbClr val="4F7386"/>
                </a:solidFill>
                <a:latin typeface="Montserrat Bold"/>
              </a:rPr>
              <a:t> </a:t>
            </a:r>
          </a:p>
          <a:p>
            <a:pPr algn="ctr">
              <a:lnSpc>
                <a:spcPts val="5459"/>
              </a:lnSpc>
            </a:pPr>
            <a:r>
              <a:rPr lang="en-US" sz="3899">
                <a:solidFill>
                  <a:srgbClr val="4F7386"/>
                </a:solidFill>
                <a:latin typeface="Montserrat Bold"/>
              </a:rPr>
              <a:t>-Davranış: </a:t>
            </a:r>
            <a:r>
              <a:rPr lang="en-US" sz="3899">
                <a:solidFill>
                  <a:srgbClr val="4F7386"/>
                </a:solidFill>
                <a:latin typeface="Montserrat"/>
              </a:rPr>
              <a:t>Son yerel seçimde oy kullandınız mı? Bir yakın akrabanız en son ne zaman ziyaret ettiniz?</a:t>
            </a:r>
          </a:p>
          <a:p>
            <a:pPr algn="ctr">
              <a:lnSpc>
                <a:spcPts val="5459"/>
              </a:lnSpc>
            </a:pPr>
            <a:endParaRPr lang="en-US" sz="3899">
              <a:solidFill>
                <a:srgbClr val="4F7386"/>
              </a:solidFill>
              <a:latin typeface="Montserrat"/>
            </a:endParaRPr>
          </a:p>
          <a:p>
            <a:pPr algn="ctr">
              <a:lnSpc>
                <a:spcPts val="5459"/>
              </a:lnSpc>
            </a:pPr>
            <a:r>
              <a:rPr lang="en-US" sz="3899">
                <a:solidFill>
                  <a:srgbClr val="4F7386"/>
                </a:solidFill>
                <a:latin typeface="Montserrat Bold"/>
              </a:rPr>
              <a:t>-Tutumlar, İnançlar ve Görüşler:</a:t>
            </a:r>
            <a:r>
              <a:rPr lang="en-US" sz="3899">
                <a:solidFill>
                  <a:srgbClr val="4F7386"/>
                </a:solidFill>
                <a:latin typeface="Montserrat"/>
              </a:rPr>
              <a:t> Bugünlerde ulusun karşı karşıya olduğu en büyük problem nedir?</a:t>
            </a:r>
          </a:p>
          <a:p>
            <a:pPr algn="ctr">
              <a:lnSpc>
                <a:spcPts val="5459"/>
              </a:lnSpc>
            </a:pPr>
            <a:endParaRPr lang="en-US" sz="3899">
              <a:solidFill>
                <a:srgbClr val="4F7386"/>
              </a:solidFill>
              <a:latin typeface="Montserrat"/>
            </a:endParaRPr>
          </a:p>
          <a:p>
            <a:pPr algn="ctr">
              <a:lnSpc>
                <a:spcPts val="5459"/>
              </a:lnSpc>
            </a:pPr>
            <a:r>
              <a:rPr lang="en-US" sz="3899">
                <a:solidFill>
                  <a:srgbClr val="4F7386"/>
                </a:solidFill>
                <a:latin typeface="Montserrat"/>
              </a:rPr>
              <a:t>-.</a:t>
            </a:r>
            <a:r>
              <a:rPr lang="en-US" sz="3899">
                <a:solidFill>
                  <a:srgbClr val="4F7386"/>
                </a:solidFill>
                <a:latin typeface="Montserrat Bold"/>
              </a:rPr>
              <a:t>Özellikler: </a:t>
            </a:r>
            <a:r>
              <a:rPr lang="en-US" sz="3899">
                <a:solidFill>
                  <a:srgbClr val="4F7386"/>
                </a:solidFill>
                <a:latin typeface="Montserrat"/>
              </a:rPr>
              <a:t>Medeni durum, yaşınız, bölümünüz vb. sorular</a:t>
            </a:r>
          </a:p>
          <a:p>
            <a:pPr algn="ctr">
              <a:lnSpc>
                <a:spcPts val="5459"/>
              </a:lnSpc>
            </a:pPr>
            <a:endParaRPr lang="en-US" sz="3899">
              <a:solidFill>
                <a:srgbClr val="4F7386"/>
              </a:solidFill>
              <a:latin typeface="Montserrat"/>
            </a:endParaRPr>
          </a:p>
          <a:p>
            <a:pPr algn="ctr">
              <a:lnSpc>
                <a:spcPts val="5459"/>
              </a:lnSpc>
            </a:pPr>
            <a:r>
              <a:rPr lang="en-US" sz="3899">
                <a:solidFill>
                  <a:srgbClr val="4F7386"/>
                </a:solidFill>
                <a:latin typeface="Montserrat Bold"/>
              </a:rPr>
              <a:t>-Beklentiler: </a:t>
            </a:r>
            <a:r>
              <a:rPr lang="en-US" sz="3899">
                <a:solidFill>
                  <a:srgbClr val="4F7386"/>
                </a:solidFill>
                <a:latin typeface="Montserrat"/>
              </a:rPr>
              <a:t>Gelecekten umutlu muusnuz?</a:t>
            </a:r>
          </a:p>
          <a:p>
            <a:pPr algn="ctr">
              <a:lnSpc>
                <a:spcPts val="7139"/>
              </a:lnSpc>
            </a:pPr>
            <a:endParaRPr lang="en-US" sz="3899">
              <a:solidFill>
                <a:srgbClr val="4F7386"/>
              </a:solidFill>
              <a:latin typeface="Montserrat"/>
            </a:endParaRPr>
          </a:p>
          <a:p>
            <a:pPr algn="ctr">
              <a:lnSpc>
                <a:spcPts val="7139"/>
              </a:lnSpc>
            </a:pPr>
            <a:endParaRPr lang="en-US" sz="3899">
              <a:solidFill>
                <a:srgbClr val="4F7386"/>
              </a:solidFill>
              <a:latin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514350" y="291465"/>
            <a:ext cx="17259300" cy="8266687"/>
          </a:xfrm>
          <a:prstGeom prst="rect">
            <a:avLst/>
          </a:prstGeom>
        </p:spPr>
        <p:txBody>
          <a:bodyPr lIns="0" tIns="0" rIns="0" bIns="0" rtlCol="0" anchor="t">
            <a:spAutoFit/>
          </a:bodyPr>
          <a:lstStyle/>
          <a:p>
            <a:pPr>
              <a:lnSpc>
                <a:spcPts val="5879"/>
              </a:lnSpc>
            </a:pPr>
            <a:r>
              <a:rPr lang="en-US" sz="4199" dirty="0">
                <a:solidFill>
                  <a:srgbClr val="4F7386"/>
                </a:solidFill>
                <a:latin typeface="Montserrat Bold"/>
              </a:rPr>
              <a:t>İyi Soru </a:t>
            </a:r>
            <a:r>
              <a:rPr lang="en-US" sz="4199" dirty="0" err="1">
                <a:solidFill>
                  <a:srgbClr val="4F7386"/>
                </a:solidFill>
                <a:latin typeface="Montserrat Bold"/>
              </a:rPr>
              <a:t>Sorma</a:t>
            </a:r>
            <a:r>
              <a:rPr lang="en-US" sz="4199" dirty="0">
                <a:solidFill>
                  <a:srgbClr val="4F7386"/>
                </a:solidFill>
                <a:latin typeface="Montserrat Bold"/>
              </a:rPr>
              <a:t> </a:t>
            </a:r>
            <a:r>
              <a:rPr lang="en-US" sz="4199" dirty="0" err="1">
                <a:solidFill>
                  <a:srgbClr val="4F7386"/>
                </a:solidFill>
                <a:latin typeface="Montserrat Bold"/>
              </a:rPr>
              <a:t>İlkeleri</a:t>
            </a:r>
            <a:endParaRPr lang="en-US" sz="4199" dirty="0">
              <a:solidFill>
                <a:srgbClr val="4F7386"/>
              </a:solidFill>
              <a:latin typeface="Montserrat Bold"/>
            </a:endParaRPr>
          </a:p>
          <a:p>
            <a:pPr marL="906777" lvl="1" indent="-453388">
              <a:lnSpc>
                <a:spcPts val="5879"/>
              </a:lnSpc>
              <a:buFont typeface="Arial"/>
              <a:buChar char="•"/>
            </a:pPr>
            <a:r>
              <a:rPr lang="en-US" sz="4199" dirty="0" err="1">
                <a:solidFill>
                  <a:srgbClr val="4F7386"/>
                </a:solidFill>
                <a:latin typeface="Montserrat"/>
              </a:rPr>
              <a:t>Ankete</a:t>
            </a:r>
            <a:r>
              <a:rPr lang="en-US" sz="4199" dirty="0">
                <a:solidFill>
                  <a:srgbClr val="4F7386"/>
                </a:solidFill>
                <a:latin typeface="Montserrat"/>
              </a:rPr>
              <a:t> </a:t>
            </a:r>
            <a:r>
              <a:rPr lang="en-US" sz="4199" dirty="0" err="1">
                <a:solidFill>
                  <a:srgbClr val="4F7386"/>
                </a:solidFill>
                <a:latin typeface="Montserrat"/>
              </a:rPr>
              <a:t>açıklayıcı</a:t>
            </a:r>
            <a:r>
              <a:rPr lang="en-US" sz="4199" dirty="0">
                <a:solidFill>
                  <a:srgbClr val="4F7386"/>
                </a:solidFill>
                <a:latin typeface="Montserrat"/>
              </a:rPr>
              <a:t> </a:t>
            </a:r>
            <a:r>
              <a:rPr lang="en-US" sz="4199" dirty="0" err="1">
                <a:solidFill>
                  <a:srgbClr val="4F7386"/>
                </a:solidFill>
                <a:latin typeface="Montserrat"/>
              </a:rPr>
              <a:t>bir</a:t>
            </a:r>
            <a:r>
              <a:rPr lang="en-US" sz="4199" dirty="0">
                <a:solidFill>
                  <a:srgbClr val="4F7386"/>
                </a:solidFill>
                <a:latin typeface="Montserrat"/>
              </a:rPr>
              <a:t> </a:t>
            </a:r>
            <a:r>
              <a:rPr lang="en-US" sz="4199" dirty="0" err="1">
                <a:solidFill>
                  <a:srgbClr val="4F7386"/>
                </a:solidFill>
                <a:latin typeface="Montserrat"/>
              </a:rPr>
              <a:t>cümle</a:t>
            </a:r>
            <a:r>
              <a:rPr lang="en-US" sz="4199" dirty="0">
                <a:solidFill>
                  <a:srgbClr val="4F7386"/>
                </a:solidFill>
                <a:latin typeface="Montserrat"/>
              </a:rPr>
              <a:t> </a:t>
            </a:r>
            <a:r>
              <a:rPr lang="en-US" sz="4199" dirty="0" err="1">
                <a:solidFill>
                  <a:srgbClr val="4F7386"/>
                </a:solidFill>
                <a:latin typeface="Montserrat"/>
              </a:rPr>
              <a:t>ile</a:t>
            </a:r>
            <a:r>
              <a:rPr lang="en-US" sz="4199" dirty="0">
                <a:solidFill>
                  <a:srgbClr val="4F7386"/>
                </a:solidFill>
                <a:latin typeface="Montserrat"/>
              </a:rPr>
              <a:t> </a:t>
            </a:r>
            <a:r>
              <a:rPr lang="en-US" sz="4199" dirty="0" err="1">
                <a:solidFill>
                  <a:srgbClr val="4F7386"/>
                </a:solidFill>
                <a:latin typeface="Montserrat"/>
              </a:rPr>
              <a:t>başlanmalıdır</a:t>
            </a:r>
            <a:r>
              <a:rPr lang="en-US" sz="4199" dirty="0">
                <a:solidFill>
                  <a:srgbClr val="4F7386"/>
                </a:solidFill>
                <a:latin typeface="Montserrat"/>
              </a:rPr>
              <a:t>.</a:t>
            </a:r>
          </a:p>
          <a:p>
            <a:pPr marL="906777" lvl="1" indent="-453388">
              <a:lnSpc>
                <a:spcPts val="5879"/>
              </a:lnSpc>
              <a:buFont typeface="Arial"/>
              <a:buChar char="•"/>
            </a:pPr>
            <a:r>
              <a:rPr lang="en-US" sz="4199" dirty="0">
                <a:solidFill>
                  <a:srgbClr val="4F7386"/>
                </a:solidFill>
                <a:latin typeface="Montserrat"/>
              </a:rPr>
              <a:t>Soru </a:t>
            </a:r>
            <a:r>
              <a:rPr lang="en-US" sz="4199" dirty="0" err="1">
                <a:solidFill>
                  <a:srgbClr val="4F7386"/>
                </a:solidFill>
                <a:latin typeface="Montserrat"/>
              </a:rPr>
              <a:t>maddeleri</a:t>
            </a:r>
            <a:r>
              <a:rPr lang="en-US" sz="4199" dirty="0">
                <a:solidFill>
                  <a:srgbClr val="4F7386"/>
                </a:solidFill>
                <a:latin typeface="Montserrat"/>
              </a:rPr>
              <a:t> </a:t>
            </a:r>
            <a:r>
              <a:rPr lang="en-US" sz="4199" dirty="0" err="1">
                <a:solidFill>
                  <a:srgbClr val="4F7386"/>
                </a:solidFill>
                <a:latin typeface="Montserrat"/>
              </a:rPr>
              <a:t>ve</a:t>
            </a:r>
            <a:r>
              <a:rPr lang="en-US" sz="4199" dirty="0">
                <a:solidFill>
                  <a:srgbClr val="4F7386"/>
                </a:solidFill>
                <a:latin typeface="Montserrat"/>
              </a:rPr>
              <a:t> </a:t>
            </a:r>
            <a:r>
              <a:rPr lang="en-US" sz="4199" dirty="0" err="1">
                <a:solidFill>
                  <a:srgbClr val="4F7386"/>
                </a:solidFill>
                <a:latin typeface="Montserrat"/>
              </a:rPr>
              <a:t>sayfaları</a:t>
            </a:r>
            <a:r>
              <a:rPr lang="en-US" sz="4199" dirty="0">
                <a:solidFill>
                  <a:srgbClr val="4F7386"/>
                </a:solidFill>
                <a:latin typeface="Montserrat"/>
              </a:rPr>
              <a:t> </a:t>
            </a:r>
            <a:r>
              <a:rPr lang="en-US" sz="4199" dirty="0" err="1">
                <a:solidFill>
                  <a:srgbClr val="4F7386"/>
                </a:solidFill>
                <a:latin typeface="Montserrat"/>
              </a:rPr>
              <a:t>numaralandırılmalıdır</a:t>
            </a:r>
            <a:r>
              <a:rPr lang="en-US" sz="4199" dirty="0">
                <a:solidFill>
                  <a:srgbClr val="4F7386"/>
                </a:solidFill>
                <a:latin typeface="Montserrat"/>
              </a:rPr>
              <a:t>.</a:t>
            </a:r>
          </a:p>
          <a:p>
            <a:pPr marL="906777" lvl="1" indent="-453388">
              <a:lnSpc>
                <a:spcPts val="5879"/>
              </a:lnSpc>
              <a:buFont typeface="Arial"/>
              <a:buChar char="•"/>
            </a:pPr>
            <a:r>
              <a:rPr lang="en-US" sz="4199" dirty="0" err="1">
                <a:solidFill>
                  <a:srgbClr val="4F7386"/>
                </a:solidFill>
                <a:latin typeface="Montserrat"/>
              </a:rPr>
              <a:t>Yaş</a:t>
            </a:r>
            <a:r>
              <a:rPr lang="en-US" sz="4199" dirty="0">
                <a:solidFill>
                  <a:srgbClr val="4F7386"/>
                </a:solidFill>
                <a:latin typeface="Montserrat"/>
              </a:rPr>
              <a:t>, </a:t>
            </a:r>
            <a:r>
              <a:rPr lang="en-US" sz="4199" dirty="0" err="1">
                <a:solidFill>
                  <a:srgbClr val="4F7386"/>
                </a:solidFill>
                <a:latin typeface="Montserrat"/>
              </a:rPr>
              <a:t>gelir</a:t>
            </a:r>
            <a:r>
              <a:rPr lang="en-US" sz="4199" dirty="0">
                <a:solidFill>
                  <a:srgbClr val="4F7386"/>
                </a:solidFill>
                <a:latin typeface="Montserrat"/>
              </a:rPr>
              <a:t> </a:t>
            </a:r>
            <a:r>
              <a:rPr lang="en-US" sz="4199" dirty="0" err="1">
                <a:solidFill>
                  <a:srgbClr val="4F7386"/>
                </a:solidFill>
                <a:latin typeface="Montserrat"/>
              </a:rPr>
              <a:t>gibi</a:t>
            </a:r>
            <a:r>
              <a:rPr lang="en-US" sz="4199" dirty="0">
                <a:solidFill>
                  <a:srgbClr val="4F7386"/>
                </a:solidFill>
                <a:latin typeface="Montserrat"/>
              </a:rPr>
              <a:t> </a:t>
            </a:r>
            <a:r>
              <a:rPr lang="en-US" sz="4199" dirty="0" err="1">
                <a:solidFill>
                  <a:srgbClr val="4F7386"/>
                </a:solidFill>
                <a:latin typeface="Montserrat"/>
              </a:rPr>
              <a:t>sorular</a:t>
            </a:r>
            <a:r>
              <a:rPr lang="en-US" sz="4199" dirty="0">
                <a:solidFill>
                  <a:srgbClr val="4F7386"/>
                </a:solidFill>
                <a:latin typeface="Montserrat"/>
              </a:rPr>
              <a:t> </a:t>
            </a:r>
            <a:r>
              <a:rPr lang="en-US" sz="4199" dirty="0" err="1">
                <a:solidFill>
                  <a:srgbClr val="4F7386"/>
                </a:solidFill>
                <a:latin typeface="Montserrat"/>
              </a:rPr>
              <a:t>açık</a:t>
            </a:r>
            <a:r>
              <a:rPr lang="en-US" sz="4199" dirty="0">
                <a:solidFill>
                  <a:srgbClr val="4F7386"/>
                </a:solidFill>
                <a:latin typeface="Montserrat"/>
              </a:rPr>
              <a:t> </a:t>
            </a:r>
            <a:r>
              <a:rPr lang="en-US" sz="4199" dirty="0" err="1">
                <a:solidFill>
                  <a:srgbClr val="4F7386"/>
                </a:solidFill>
                <a:latin typeface="Montserrat"/>
              </a:rPr>
              <a:t>uçlu</a:t>
            </a:r>
            <a:r>
              <a:rPr lang="en-US" sz="4199" dirty="0">
                <a:solidFill>
                  <a:srgbClr val="4F7386"/>
                </a:solidFill>
                <a:latin typeface="Montserrat"/>
              </a:rPr>
              <a:t> </a:t>
            </a:r>
            <a:r>
              <a:rPr lang="en-US" sz="4199" dirty="0" err="1">
                <a:solidFill>
                  <a:srgbClr val="4F7386"/>
                </a:solidFill>
                <a:latin typeface="Montserrat"/>
              </a:rPr>
              <a:t>sorulmalıdır</a:t>
            </a:r>
            <a:r>
              <a:rPr lang="en-US" sz="4199" dirty="0">
                <a:solidFill>
                  <a:srgbClr val="4F7386"/>
                </a:solidFill>
                <a:latin typeface="Montserrat"/>
              </a:rPr>
              <a:t>.</a:t>
            </a:r>
          </a:p>
          <a:p>
            <a:pPr marL="906777" lvl="1" indent="-453388">
              <a:lnSpc>
                <a:spcPts val="5879"/>
              </a:lnSpc>
              <a:buFont typeface="Arial"/>
              <a:buChar char="•"/>
            </a:pPr>
            <a:r>
              <a:rPr lang="en-US" sz="4199" dirty="0" err="1">
                <a:solidFill>
                  <a:srgbClr val="4F7386"/>
                </a:solidFill>
                <a:latin typeface="Montserrat"/>
              </a:rPr>
              <a:t>Yanıtlaması</a:t>
            </a:r>
            <a:r>
              <a:rPr lang="en-US" sz="4199" dirty="0">
                <a:solidFill>
                  <a:srgbClr val="4F7386"/>
                </a:solidFill>
                <a:latin typeface="Montserrat"/>
              </a:rPr>
              <a:t> </a:t>
            </a:r>
            <a:r>
              <a:rPr lang="en-US" sz="4199" dirty="0" err="1">
                <a:solidFill>
                  <a:srgbClr val="4F7386"/>
                </a:solidFill>
                <a:latin typeface="Montserrat"/>
              </a:rPr>
              <a:t>kolay</a:t>
            </a:r>
            <a:r>
              <a:rPr lang="en-US" sz="4199" dirty="0">
                <a:solidFill>
                  <a:srgbClr val="4F7386"/>
                </a:solidFill>
                <a:latin typeface="Montserrat"/>
              </a:rPr>
              <a:t> </a:t>
            </a:r>
            <a:r>
              <a:rPr lang="en-US" sz="4199" dirty="0" err="1">
                <a:solidFill>
                  <a:srgbClr val="4F7386"/>
                </a:solidFill>
                <a:latin typeface="Montserrat"/>
              </a:rPr>
              <a:t>sorular</a:t>
            </a:r>
            <a:r>
              <a:rPr lang="en-US" sz="4199" dirty="0">
                <a:solidFill>
                  <a:srgbClr val="4F7386"/>
                </a:solidFill>
                <a:latin typeface="Montserrat"/>
              </a:rPr>
              <a:t> </a:t>
            </a:r>
            <a:r>
              <a:rPr lang="en-US" sz="4199" dirty="0" err="1">
                <a:solidFill>
                  <a:srgbClr val="4F7386"/>
                </a:solidFill>
                <a:latin typeface="Montserrat"/>
              </a:rPr>
              <a:t>seçilmelidir</a:t>
            </a:r>
            <a:r>
              <a:rPr lang="en-US" sz="4199" dirty="0">
                <a:solidFill>
                  <a:srgbClr val="4F7386"/>
                </a:solidFill>
                <a:latin typeface="Montserrat"/>
              </a:rPr>
              <a:t>.</a:t>
            </a:r>
          </a:p>
          <a:p>
            <a:pPr marL="906777" lvl="1" indent="-453388">
              <a:lnSpc>
                <a:spcPts val="5879"/>
              </a:lnSpc>
              <a:buFont typeface="Arial"/>
              <a:buChar char="•"/>
            </a:pPr>
            <a:r>
              <a:rPr lang="en-US" sz="4199" dirty="0" err="1">
                <a:solidFill>
                  <a:srgbClr val="4F7386"/>
                </a:solidFill>
                <a:latin typeface="Montserrat"/>
              </a:rPr>
              <a:t>Sorular</a:t>
            </a:r>
            <a:r>
              <a:rPr lang="en-US" sz="4199" dirty="0">
                <a:solidFill>
                  <a:srgbClr val="4F7386"/>
                </a:solidFill>
                <a:latin typeface="Montserrat"/>
              </a:rPr>
              <a:t> </a:t>
            </a:r>
            <a:r>
              <a:rPr lang="en-US" sz="4199" dirty="0" err="1">
                <a:solidFill>
                  <a:srgbClr val="4F7386"/>
                </a:solidFill>
                <a:latin typeface="Montserrat"/>
              </a:rPr>
              <a:t>basit</a:t>
            </a:r>
            <a:r>
              <a:rPr lang="en-US" sz="4199" dirty="0">
                <a:solidFill>
                  <a:srgbClr val="4F7386"/>
                </a:solidFill>
                <a:latin typeface="Montserrat"/>
              </a:rPr>
              <a:t> </a:t>
            </a:r>
            <a:r>
              <a:rPr lang="en-US" sz="4199" dirty="0" err="1">
                <a:solidFill>
                  <a:srgbClr val="4F7386"/>
                </a:solidFill>
                <a:latin typeface="Montserrat"/>
              </a:rPr>
              <a:t>ve</a:t>
            </a:r>
            <a:r>
              <a:rPr lang="en-US" sz="4199" dirty="0">
                <a:solidFill>
                  <a:srgbClr val="4F7386"/>
                </a:solidFill>
                <a:latin typeface="Montserrat"/>
              </a:rPr>
              <a:t> </a:t>
            </a:r>
            <a:r>
              <a:rPr lang="en-US" sz="4199" dirty="0" err="1">
                <a:solidFill>
                  <a:srgbClr val="4F7386"/>
                </a:solidFill>
                <a:latin typeface="Montserrat"/>
              </a:rPr>
              <a:t>anlaşılır</a:t>
            </a:r>
            <a:r>
              <a:rPr lang="en-US" sz="4199" dirty="0">
                <a:solidFill>
                  <a:srgbClr val="4F7386"/>
                </a:solidFill>
                <a:latin typeface="Montserrat"/>
              </a:rPr>
              <a:t> </a:t>
            </a:r>
            <a:r>
              <a:rPr lang="en-US" sz="4199" dirty="0" err="1">
                <a:solidFill>
                  <a:srgbClr val="4F7386"/>
                </a:solidFill>
                <a:latin typeface="Montserrat"/>
              </a:rPr>
              <a:t>olmalıdır</a:t>
            </a:r>
            <a:r>
              <a:rPr lang="en-US" sz="4199" dirty="0">
                <a:solidFill>
                  <a:srgbClr val="4F7386"/>
                </a:solidFill>
                <a:latin typeface="Montserrat"/>
              </a:rPr>
              <a:t>.</a:t>
            </a:r>
          </a:p>
          <a:p>
            <a:pPr marL="906777" lvl="1" indent="-453388">
              <a:lnSpc>
                <a:spcPts val="5879"/>
              </a:lnSpc>
              <a:buFont typeface="Arial"/>
              <a:buChar char="•"/>
            </a:pPr>
            <a:r>
              <a:rPr lang="en-US" sz="4199" dirty="0" err="1">
                <a:solidFill>
                  <a:srgbClr val="4F7386"/>
                </a:solidFill>
                <a:latin typeface="Montserrat"/>
              </a:rPr>
              <a:t>Olumlu</a:t>
            </a:r>
            <a:r>
              <a:rPr lang="en-US" sz="4199" dirty="0">
                <a:solidFill>
                  <a:srgbClr val="4F7386"/>
                </a:solidFill>
                <a:latin typeface="Montserrat"/>
              </a:rPr>
              <a:t> </a:t>
            </a:r>
            <a:r>
              <a:rPr lang="en-US" sz="4199" dirty="0" err="1">
                <a:solidFill>
                  <a:srgbClr val="4F7386"/>
                </a:solidFill>
                <a:latin typeface="Montserrat"/>
              </a:rPr>
              <a:t>cümelelere</a:t>
            </a:r>
            <a:r>
              <a:rPr lang="en-US" sz="4199" dirty="0">
                <a:solidFill>
                  <a:srgbClr val="4F7386"/>
                </a:solidFill>
                <a:latin typeface="Montserrat"/>
              </a:rPr>
              <a:t> </a:t>
            </a:r>
            <a:r>
              <a:rPr lang="en-US" sz="4199" dirty="0" err="1">
                <a:solidFill>
                  <a:srgbClr val="4F7386"/>
                </a:solidFill>
                <a:latin typeface="Montserrat"/>
              </a:rPr>
              <a:t>ağırlık</a:t>
            </a:r>
            <a:r>
              <a:rPr lang="en-US" sz="4199" dirty="0">
                <a:solidFill>
                  <a:srgbClr val="4F7386"/>
                </a:solidFill>
                <a:latin typeface="Montserrat"/>
              </a:rPr>
              <a:t> </a:t>
            </a:r>
            <a:r>
              <a:rPr lang="en-US" sz="4199" dirty="0" err="1">
                <a:solidFill>
                  <a:srgbClr val="4F7386"/>
                </a:solidFill>
                <a:latin typeface="Montserrat"/>
              </a:rPr>
              <a:t>verilmelidir</a:t>
            </a:r>
            <a:r>
              <a:rPr lang="en-US" sz="4199" dirty="0">
                <a:solidFill>
                  <a:srgbClr val="4F7386"/>
                </a:solidFill>
                <a:latin typeface="Montserrat"/>
              </a:rPr>
              <a:t>.</a:t>
            </a:r>
          </a:p>
          <a:p>
            <a:pPr marL="906777" lvl="1" indent="-453388">
              <a:lnSpc>
                <a:spcPts val="5879"/>
              </a:lnSpc>
              <a:buFont typeface="Arial"/>
              <a:buChar char="•"/>
            </a:pPr>
            <a:r>
              <a:rPr lang="en-US" sz="4199" dirty="0" err="1">
                <a:solidFill>
                  <a:srgbClr val="4F7386"/>
                </a:solidFill>
                <a:latin typeface="Montserrat"/>
              </a:rPr>
              <a:t>Duygusal</a:t>
            </a:r>
            <a:r>
              <a:rPr lang="en-US" sz="4199" dirty="0">
                <a:solidFill>
                  <a:srgbClr val="4F7386"/>
                </a:solidFill>
                <a:latin typeface="Montserrat"/>
              </a:rPr>
              <a:t> </a:t>
            </a:r>
            <a:r>
              <a:rPr lang="en-US" sz="4199" dirty="0" err="1">
                <a:solidFill>
                  <a:srgbClr val="4F7386"/>
                </a:solidFill>
                <a:latin typeface="Montserrat"/>
              </a:rPr>
              <a:t>bir</a:t>
            </a:r>
            <a:r>
              <a:rPr lang="en-US" sz="4199" dirty="0">
                <a:solidFill>
                  <a:srgbClr val="4F7386"/>
                </a:solidFill>
                <a:latin typeface="Montserrat"/>
              </a:rPr>
              <a:t> </a:t>
            </a:r>
            <a:r>
              <a:rPr lang="en-US" sz="4199" dirty="0" err="1">
                <a:solidFill>
                  <a:srgbClr val="4F7386"/>
                </a:solidFill>
                <a:latin typeface="Montserrat"/>
              </a:rPr>
              <a:t>dil</a:t>
            </a:r>
            <a:r>
              <a:rPr lang="en-US" sz="4199" dirty="0">
                <a:solidFill>
                  <a:srgbClr val="4F7386"/>
                </a:solidFill>
                <a:latin typeface="Montserrat"/>
              </a:rPr>
              <a:t> </a:t>
            </a:r>
            <a:r>
              <a:rPr lang="en-US" sz="4199" dirty="0" err="1">
                <a:solidFill>
                  <a:srgbClr val="4F7386"/>
                </a:solidFill>
                <a:latin typeface="Montserrat"/>
              </a:rPr>
              <a:t>kullanılmamalıdır</a:t>
            </a:r>
            <a:r>
              <a:rPr lang="en-US" sz="4199" dirty="0">
                <a:solidFill>
                  <a:srgbClr val="4F7386"/>
                </a:solidFill>
                <a:latin typeface="Montserrat"/>
              </a:rPr>
              <a:t>. </a:t>
            </a:r>
          </a:p>
          <a:p>
            <a:pPr marL="906777" lvl="1" indent="-453388">
              <a:lnSpc>
                <a:spcPts val="5879"/>
              </a:lnSpc>
              <a:buFont typeface="Arial"/>
              <a:buChar char="•"/>
            </a:pPr>
            <a:r>
              <a:rPr lang="en-US" sz="4199" dirty="0" err="1">
                <a:solidFill>
                  <a:srgbClr val="4F7386"/>
                </a:solidFill>
                <a:latin typeface="Montserrat"/>
              </a:rPr>
              <a:t>Taraf</a:t>
            </a:r>
            <a:r>
              <a:rPr lang="en-US" sz="4199" dirty="0">
                <a:solidFill>
                  <a:srgbClr val="4F7386"/>
                </a:solidFill>
                <a:latin typeface="Montserrat"/>
              </a:rPr>
              <a:t> </a:t>
            </a:r>
            <a:r>
              <a:rPr lang="en-US" sz="4199" dirty="0" err="1">
                <a:solidFill>
                  <a:srgbClr val="4F7386"/>
                </a:solidFill>
                <a:latin typeface="Montserrat"/>
              </a:rPr>
              <a:t>tutacak</a:t>
            </a:r>
            <a:r>
              <a:rPr lang="en-US" sz="4199" dirty="0">
                <a:solidFill>
                  <a:srgbClr val="4F7386"/>
                </a:solidFill>
                <a:latin typeface="Montserrat"/>
              </a:rPr>
              <a:t> </a:t>
            </a:r>
            <a:r>
              <a:rPr lang="en-US" sz="4199" dirty="0" err="1">
                <a:solidFill>
                  <a:srgbClr val="4F7386"/>
                </a:solidFill>
                <a:latin typeface="Montserrat"/>
              </a:rPr>
              <a:t>şekilde</a:t>
            </a:r>
            <a:r>
              <a:rPr lang="en-US" sz="4199" dirty="0">
                <a:solidFill>
                  <a:srgbClr val="4F7386"/>
                </a:solidFill>
                <a:latin typeface="Montserrat"/>
              </a:rPr>
              <a:t> </a:t>
            </a:r>
            <a:r>
              <a:rPr lang="en-US" sz="4199" dirty="0" err="1">
                <a:solidFill>
                  <a:srgbClr val="4F7386"/>
                </a:solidFill>
                <a:latin typeface="Montserrat"/>
              </a:rPr>
              <a:t>sorular</a:t>
            </a:r>
            <a:r>
              <a:rPr lang="en-US" sz="4199" dirty="0">
                <a:solidFill>
                  <a:srgbClr val="4F7386"/>
                </a:solidFill>
                <a:latin typeface="Montserrat"/>
              </a:rPr>
              <a:t> </a:t>
            </a:r>
            <a:r>
              <a:rPr lang="en-US" sz="4199" dirty="0" err="1">
                <a:solidFill>
                  <a:srgbClr val="4F7386"/>
                </a:solidFill>
                <a:latin typeface="Montserrat"/>
              </a:rPr>
              <a:t>sormaktan</a:t>
            </a:r>
            <a:r>
              <a:rPr lang="en-US" sz="4199" dirty="0">
                <a:solidFill>
                  <a:srgbClr val="4F7386"/>
                </a:solidFill>
                <a:latin typeface="Montserrat"/>
              </a:rPr>
              <a:t> </a:t>
            </a:r>
            <a:r>
              <a:rPr lang="en-US" sz="4199" dirty="0" err="1">
                <a:solidFill>
                  <a:srgbClr val="4F7386"/>
                </a:solidFill>
                <a:latin typeface="Montserrat"/>
              </a:rPr>
              <a:t>kaçınılmalıdır</a:t>
            </a:r>
            <a:r>
              <a:rPr lang="en-US" sz="4199" dirty="0">
                <a:solidFill>
                  <a:srgbClr val="4F7386"/>
                </a:solidFill>
                <a:latin typeface="Montserrat"/>
              </a:rPr>
              <a:t>.</a:t>
            </a:r>
          </a:p>
          <a:p>
            <a:pPr marL="906777" lvl="1" indent="-453388">
              <a:lnSpc>
                <a:spcPts val="5879"/>
              </a:lnSpc>
              <a:buFont typeface="Arial"/>
              <a:buChar char="•"/>
            </a:pPr>
            <a:r>
              <a:rPr lang="en-US" sz="4199" dirty="0" err="1">
                <a:solidFill>
                  <a:srgbClr val="4F7386"/>
                </a:solidFill>
                <a:latin typeface="Montserrat"/>
              </a:rPr>
              <a:t>Sorularda</a:t>
            </a:r>
            <a:r>
              <a:rPr lang="en-US" sz="4199" dirty="0">
                <a:solidFill>
                  <a:srgbClr val="4F7386"/>
                </a:solidFill>
                <a:latin typeface="Montserrat"/>
              </a:rPr>
              <a:t> </a:t>
            </a:r>
            <a:r>
              <a:rPr lang="en-US" sz="4199" dirty="0" err="1">
                <a:solidFill>
                  <a:srgbClr val="4F7386"/>
                </a:solidFill>
                <a:latin typeface="Montserrat"/>
              </a:rPr>
              <a:t>yönlendirme</a:t>
            </a:r>
            <a:r>
              <a:rPr lang="en-US" sz="4199" dirty="0">
                <a:solidFill>
                  <a:srgbClr val="4F7386"/>
                </a:solidFill>
                <a:latin typeface="Montserrat"/>
              </a:rPr>
              <a:t> </a:t>
            </a:r>
            <a:r>
              <a:rPr lang="en-US" sz="4199" dirty="0" err="1">
                <a:solidFill>
                  <a:srgbClr val="4F7386"/>
                </a:solidFill>
                <a:latin typeface="Montserrat"/>
              </a:rPr>
              <a:t>yapmaktan</a:t>
            </a:r>
            <a:r>
              <a:rPr lang="en-US" sz="4199" dirty="0">
                <a:solidFill>
                  <a:srgbClr val="4F7386"/>
                </a:solidFill>
                <a:latin typeface="Montserrat"/>
              </a:rPr>
              <a:t> </a:t>
            </a:r>
            <a:r>
              <a:rPr lang="en-US" sz="4199" dirty="0" err="1">
                <a:solidFill>
                  <a:srgbClr val="4F7386"/>
                </a:solidFill>
                <a:latin typeface="Montserrat"/>
              </a:rPr>
              <a:t>kaçınılmalıdır</a:t>
            </a:r>
            <a:r>
              <a:rPr lang="en-US" sz="4199" dirty="0">
                <a:solidFill>
                  <a:srgbClr val="4F7386"/>
                </a:solidFill>
                <a:latin typeface="Montserrat"/>
              </a:rPr>
              <a:t>.</a:t>
            </a:r>
          </a:p>
          <a:p>
            <a:pPr>
              <a:lnSpc>
                <a:spcPts val="5879"/>
              </a:lnSpc>
            </a:pPr>
            <a:endParaRPr lang="en-US" sz="4199" dirty="0">
              <a:solidFill>
                <a:srgbClr val="4F7386"/>
              </a:solidFill>
              <a:latin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89953" y="327136"/>
            <a:ext cx="17908094" cy="9866630"/>
          </a:xfrm>
          <a:prstGeom prst="rect">
            <a:avLst/>
          </a:prstGeom>
        </p:spPr>
        <p:txBody>
          <a:bodyPr lIns="0" tIns="0" rIns="0" bIns="0" rtlCol="0" anchor="t">
            <a:spAutoFit/>
          </a:bodyPr>
          <a:lstStyle/>
          <a:p>
            <a:pPr algn="ctr">
              <a:lnSpc>
                <a:spcPts val="5459"/>
              </a:lnSpc>
            </a:pPr>
            <a:r>
              <a:rPr lang="en-US" sz="3899">
                <a:solidFill>
                  <a:srgbClr val="4F7386"/>
                </a:solidFill>
                <a:latin typeface="Montserrat Bold"/>
              </a:rPr>
              <a:t>Öğrenci Deneyimleri Altında Yapılacak Araştırmaların İçerikleri</a:t>
            </a:r>
          </a:p>
          <a:p>
            <a:pPr algn="ctr">
              <a:lnSpc>
                <a:spcPts val="5040"/>
              </a:lnSpc>
            </a:pPr>
            <a:endParaRPr lang="en-US" sz="3899">
              <a:solidFill>
                <a:srgbClr val="4F7386"/>
              </a:solidFill>
              <a:latin typeface="Montserrat Bold"/>
            </a:endParaRPr>
          </a:p>
          <a:p>
            <a:pPr algn="ctr">
              <a:lnSpc>
                <a:spcPts val="5040"/>
              </a:lnSpc>
            </a:pPr>
            <a:r>
              <a:rPr lang="en-US" sz="3600">
                <a:solidFill>
                  <a:srgbClr val="4F7386"/>
                </a:solidFill>
                <a:latin typeface="Montserrat"/>
              </a:rPr>
              <a:t>           Araştırmalarda evren, yöntem, araç ve kısıtlılıklar bellidir. Yapılacak araştırmalarda evren, üniversite öğrencileridir. Hazırlanacak araştırmalar, üniversite öğrencilerine yöneliktir. Yöntem, nicel araştırmalardır. Araştırma soruları “ne, ne sıklıkla, ne kadar” gibi ölçüme yönelik sorulara yanıt vermelidir. Araştırmalarda kısıtlamalarsa bazı yasal kısıtlamalar ve evrendir. Araştırma aracıysa anket ve ölçeklerdir.</a:t>
            </a:r>
          </a:p>
          <a:p>
            <a:pPr algn="ctr">
              <a:lnSpc>
                <a:spcPts val="5040"/>
              </a:lnSpc>
            </a:pPr>
            <a:r>
              <a:rPr lang="en-US" sz="3600">
                <a:solidFill>
                  <a:srgbClr val="4F7386"/>
                </a:solidFill>
                <a:latin typeface="Montserrat"/>
              </a:rPr>
              <a:t>           Araştırmalar Kişisel Verileri Koruma Kanununa uygun hazırlanmak zorundadır. Bu bağlamda katılımcının dini inancı, hayat felsefesi, etnisitesi, siyasi görüşü gibi sorular açık rıza alınmadan sorulamaz. Açık rıza alındığı taktirde de bu kişisel bilgilerin hangi amaca, ne süreliğine ve nerelerde kullanılacağına gibi detaylar verilerek alınabilir. Aksi taktirde anket formu suç teşkil eder.</a:t>
            </a:r>
          </a:p>
          <a:p>
            <a:pPr algn="ctr">
              <a:lnSpc>
                <a:spcPts val="7279"/>
              </a:lnSpc>
            </a:pPr>
            <a:r>
              <a:rPr lang="en-US" sz="5199">
                <a:solidFill>
                  <a:srgbClr val="4F7386"/>
                </a:solidFill>
                <a:latin typeface="DejaVu Serif"/>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533903" y="416560"/>
            <a:ext cx="17220193" cy="9464040"/>
          </a:xfrm>
          <a:prstGeom prst="rect">
            <a:avLst/>
          </a:prstGeom>
        </p:spPr>
        <p:txBody>
          <a:bodyPr lIns="0" tIns="0" rIns="0" bIns="0" rtlCol="0" anchor="t">
            <a:spAutoFit/>
          </a:bodyPr>
          <a:lstStyle/>
          <a:p>
            <a:pPr algn="ctr">
              <a:lnSpc>
                <a:spcPts val="7840"/>
              </a:lnSpc>
            </a:pPr>
            <a:r>
              <a:rPr lang="en-US" sz="5600">
                <a:solidFill>
                  <a:srgbClr val="4F7386"/>
                </a:solidFill>
                <a:latin typeface="Montserrat Bold"/>
              </a:rPr>
              <a:t>Bilimsel Araştırma Çeşitleri</a:t>
            </a:r>
          </a:p>
          <a:p>
            <a:pPr algn="ctr">
              <a:lnSpc>
                <a:spcPts val="4480"/>
              </a:lnSpc>
            </a:pPr>
            <a:endParaRPr lang="en-US" sz="5600">
              <a:solidFill>
                <a:srgbClr val="4F7386"/>
              </a:solidFill>
              <a:latin typeface="Montserrat Bold"/>
            </a:endParaRPr>
          </a:p>
          <a:p>
            <a:pPr algn="ctr">
              <a:lnSpc>
                <a:spcPts val="5040"/>
              </a:lnSpc>
            </a:pPr>
            <a:r>
              <a:rPr lang="en-US" sz="3600">
                <a:solidFill>
                  <a:srgbClr val="4F7386"/>
                </a:solidFill>
                <a:latin typeface="Montserrat Bold"/>
              </a:rPr>
              <a:t>  </a:t>
            </a:r>
            <a:r>
              <a:rPr lang="en-US" sz="3600">
                <a:solidFill>
                  <a:srgbClr val="4F7386"/>
                </a:solidFill>
                <a:latin typeface="Montserrat"/>
              </a:rPr>
              <a:t>Bilimsel araştırma, birkaç çeşit sınıflandırma dahilindedir. </a:t>
            </a:r>
            <a:r>
              <a:rPr lang="en-US" sz="3600">
                <a:solidFill>
                  <a:srgbClr val="4F7386"/>
                </a:solidFill>
                <a:latin typeface="Montserrat Bold"/>
              </a:rPr>
              <a:t>Veri toplama tekniklerine göre bilimsel araştırma iki kola ayrılır: </a:t>
            </a:r>
          </a:p>
          <a:p>
            <a:pPr algn="ctr">
              <a:lnSpc>
                <a:spcPts val="5040"/>
              </a:lnSpc>
            </a:pPr>
            <a:endParaRPr lang="en-US" sz="3600">
              <a:solidFill>
                <a:srgbClr val="4F7386"/>
              </a:solidFill>
              <a:latin typeface="Montserrat Bold"/>
            </a:endParaRPr>
          </a:p>
          <a:p>
            <a:pPr algn="ctr">
              <a:lnSpc>
                <a:spcPts val="5040"/>
              </a:lnSpc>
            </a:pPr>
            <a:endParaRPr lang="en-US" sz="3600">
              <a:solidFill>
                <a:srgbClr val="4F7386"/>
              </a:solidFill>
              <a:latin typeface="Montserrat Bold"/>
            </a:endParaRPr>
          </a:p>
          <a:p>
            <a:pPr algn="ctr">
              <a:lnSpc>
                <a:spcPts val="5040"/>
              </a:lnSpc>
            </a:pPr>
            <a:endParaRPr lang="en-US" sz="3600">
              <a:solidFill>
                <a:srgbClr val="4F7386"/>
              </a:solidFill>
              <a:latin typeface="Montserrat Bold"/>
            </a:endParaRPr>
          </a:p>
          <a:p>
            <a:pPr algn="ctr">
              <a:lnSpc>
                <a:spcPts val="5040"/>
              </a:lnSpc>
            </a:pPr>
            <a:endParaRPr lang="en-US" sz="3600">
              <a:solidFill>
                <a:srgbClr val="4F7386"/>
              </a:solidFill>
              <a:latin typeface="Montserrat Bold"/>
            </a:endParaRPr>
          </a:p>
          <a:p>
            <a:pPr algn="ctr">
              <a:lnSpc>
                <a:spcPts val="5040"/>
              </a:lnSpc>
            </a:pPr>
            <a:endParaRPr lang="en-US" sz="3600">
              <a:solidFill>
                <a:srgbClr val="4F7386"/>
              </a:solidFill>
              <a:latin typeface="Montserrat Bold"/>
            </a:endParaRPr>
          </a:p>
          <a:p>
            <a:pPr algn="ctr">
              <a:lnSpc>
                <a:spcPts val="5040"/>
              </a:lnSpc>
            </a:pPr>
            <a:endParaRPr lang="en-US" sz="3600">
              <a:solidFill>
                <a:srgbClr val="4F7386"/>
              </a:solidFill>
              <a:latin typeface="Montserrat Bold"/>
            </a:endParaRPr>
          </a:p>
          <a:p>
            <a:pPr algn="ctr">
              <a:lnSpc>
                <a:spcPts val="5040"/>
              </a:lnSpc>
            </a:pPr>
            <a:r>
              <a:rPr lang="en-US" sz="3600">
                <a:solidFill>
                  <a:srgbClr val="4F7386"/>
                </a:solidFill>
                <a:latin typeface="Montserrat"/>
              </a:rPr>
              <a:t>Tüm bilimsel araştırmalar bu iki başlık altına da girebilir. </a:t>
            </a:r>
            <a:r>
              <a:rPr lang="en-US" sz="3600">
                <a:solidFill>
                  <a:srgbClr val="4F7386"/>
                </a:solidFill>
                <a:latin typeface="Montserrat Bold"/>
              </a:rPr>
              <a:t>Fizik, kimya, biyoloji, jeoloji, astronomi, tarih, arkeoloji, coğrafya, sosyoloji, psikoloji ve daha pek çok bilim türü</a:t>
            </a:r>
            <a:r>
              <a:rPr lang="en-US" sz="3600">
                <a:solidFill>
                  <a:srgbClr val="4F7386"/>
                </a:solidFill>
                <a:latin typeface="Montserrat"/>
              </a:rPr>
              <a:t>nde yapılan araştırma bu iki kolda sınıflandırılır.</a:t>
            </a:r>
          </a:p>
          <a:p>
            <a:pPr algn="ctr">
              <a:lnSpc>
                <a:spcPts val="7279"/>
              </a:lnSpc>
            </a:pPr>
            <a:endParaRPr lang="en-US" sz="3600">
              <a:solidFill>
                <a:srgbClr val="4F7386"/>
              </a:solidFill>
              <a:latin typeface="Montserrat"/>
            </a:endParaRPr>
          </a:p>
        </p:txBody>
      </p:sp>
      <p:sp>
        <p:nvSpPr>
          <p:cNvPr id="4" name="Freeform 4"/>
          <p:cNvSpPr/>
          <p:nvPr/>
        </p:nvSpPr>
        <p:spPr>
          <a:xfrm rot="-10800000">
            <a:off x="6722208" y="3303071"/>
            <a:ext cx="4843584" cy="1840429"/>
          </a:xfrm>
          <a:custGeom>
            <a:avLst/>
            <a:gdLst/>
            <a:ahLst/>
            <a:cxnLst/>
            <a:rect l="l" t="t" r="r" b="b"/>
            <a:pathLst>
              <a:path w="4843584" h="1840429">
                <a:moveTo>
                  <a:pt x="0" y="0"/>
                </a:moveTo>
                <a:lnTo>
                  <a:pt x="4843584" y="0"/>
                </a:lnTo>
                <a:lnTo>
                  <a:pt x="4843584" y="1840429"/>
                </a:lnTo>
                <a:lnTo>
                  <a:pt x="0" y="184042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TextBox 5"/>
          <p:cNvSpPr txBox="1"/>
          <p:nvPr/>
        </p:nvSpPr>
        <p:spPr>
          <a:xfrm>
            <a:off x="5424882" y="5251186"/>
            <a:ext cx="3310830" cy="731520"/>
          </a:xfrm>
          <a:prstGeom prst="rect">
            <a:avLst/>
          </a:prstGeom>
        </p:spPr>
        <p:txBody>
          <a:bodyPr lIns="0" tIns="0" rIns="0" bIns="0" rtlCol="0" anchor="t">
            <a:spAutoFit/>
          </a:bodyPr>
          <a:lstStyle/>
          <a:p>
            <a:pPr algn="ctr">
              <a:lnSpc>
                <a:spcPts val="5880"/>
              </a:lnSpc>
            </a:pPr>
            <a:r>
              <a:rPr lang="en-US" sz="4200">
                <a:solidFill>
                  <a:srgbClr val="4F7386"/>
                </a:solidFill>
                <a:latin typeface="DejaVu Serif Bold"/>
              </a:rPr>
              <a:t>DENEYSEL</a:t>
            </a:r>
          </a:p>
        </p:txBody>
      </p:sp>
      <p:sp>
        <p:nvSpPr>
          <p:cNvPr id="6" name="TextBox 6"/>
          <p:cNvSpPr txBox="1"/>
          <p:nvPr/>
        </p:nvSpPr>
        <p:spPr>
          <a:xfrm>
            <a:off x="7080297" y="5251186"/>
            <a:ext cx="8840311" cy="731520"/>
          </a:xfrm>
          <a:prstGeom prst="rect">
            <a:avLst/>
          </a:prstGeom>
        </p:spPr>
        <p:txBody>
          <a:bodyPr lIns="0" tIns="0" rIns="0" bIns="0" rtlCol="0" anchor="t">
            <a:spAutoFit/>
          </a:bodyPr>
          <a:lstStyle/>
          <a:p>
            <a:pPr algn="ctr">
              <a:lnSpc>
                <a:spcPts val="5880"/>
              </a:lnSpc>
            </a:pPr>
            <a:r>
              <a:rPr lang="en-US" sz="4200">
                <a:solidFill>
                  <a:srgbClr val="4F7386"/>
                </a:solidFill>
                <a:latin typeface="DejaVu Serif Bold"/>
              </a:rPr>
              <a:t>GÖZLEMSEL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028700" y="642540"/>
            <a:ext cx="16438488" cy="9128125"/>
          </a:xfrm>
          <a:prstGeom prst="rect">
            <a:avLst/>
          </a:prstGeom>
        </p:spPr>
        <p:txBody>
          <a:bodyPr lIns="0" tIns="0" rIns="0" bIns="0" rtlCol="0" anchor="t">
            <a:spAutoFit/>
          </a:bodyPr>
          <a:lstStyle/>
          <a:p>
            <a:pPr algn="ctr">
              <a:lnSpc>
                <a:spcPts val="5599"/>
              </a:lnSpc>
            </a:pPr>
            <a:r>
              <a:rPr lang="en-US" sz="3999">
                <a:solidFill>
                  <a:srgbClr val="4F7386"/>
                </a:solidFill>
                <a:latin typeface="Montserrat"/>
              </a:rPr>
              <a:t>Araştırma konusu; toplumu kin ve nefrete sürükleyen, toplumda bölünmeye sebebiyet veren, Anayasadaki “Türkiye Cumhuriyeti devleti ve milletiyle bölünmez bir bütündür” ibaresine ters düşen, devleti ve devlet organlarını zora sokan ve diğer anayasa ve kanun maddelerine ters düşen araştırmalar başta Türk Ceza Kanunu olmak üzere çeşitli kanun ve anayasada belirtilen durum ve hususlardan suç teşkil eder. Dolayısıyla yapılacak araştırmalar, yasal durumlara uygun olmalıdır.</a:t>
            </a:r>
          </a:p>
          <a:p>
            <a:pPr algn="ctr">
              <a:lnSpc>
                <a:spcPts val="5599"/>
              </a:lnSpc>
            </a:pPr>
            <a:r>
              <a:rPr lang="en-US" sz="3999">
                <a:solidFill>
                  <a:srgbClr val="4F7386"/>
                </a:solidFill>
                <a:latin typeface="Montserrat"/>
              </a:rPr>
              <a:t> Örneğin dini inanç dağılımına dair bir araştırma, Kişisel Verileri Koruma Kanununa ters düşebilir. Yasaların güvenilirliğine dair bir araştırma, Toplumu Kin ve Nefrete Sürükleme Suçuyla karşı karşıya bırakabilir. Bu tip araştırmalardan kaçınmak önemlidir.</a:t>
            </a:r>
          </a:p>
          <a:p>
            <a:pPr algn="ctr">
              <a:lnSpc>
                <a:spcPts val="5599"/>
              </a:lnSpc>
            </a:pPr>
            <a:endParaRPr lang="en-US" sz="3999">
              <a:solidFill>
                <a:srgbClr val="4F7386"/>
              </a:solidFill>
              <a:latin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315026" y="434340"/>
            <a:ext cx="17972974" cy="9852660"/>
          </a:xfrm>
          <a:prstGeom prst="rect">
            <a:avLst/>
          </a:prstGeom>
        </p:spPr>
        <p:txBody>
          <a:bodyPr lIns="0" tIns="0" rIns="0" bIns="0" rtlCol="0" anchor="t">
            <a:spAutoFit/>
          </a:bodyPr>
          <a:lstStyle/>
          <a:p>
            <a:pPr>
              <a:lnSpc>
                <a:spcPts val="5040"/>
              </a:lnSpc>
            </a:pPr>
            <a:r>
              <a:rPr lang="en-US" sz="3600">
                <a:solidFill>
                  <a:srgbClr val="4F7386"/>
                </a:solidFill>
                <a:latin typeface="DejaVu Serif Bold"/>
              </a:rPr>
              <a:t>Teslim Edilecek Araştırmanın Temel Özellikleri:</a:t>
            </a:r>
          </a:p>
          <a:p>
            <a:pPr>
              <a:lnSpc>
                <a:spcPts val="7279"/>
              </a:lnSpc>
            </a:pPr>
            <a:endParaRPr lang="en-US" sz="3600">
              <a:solidFill>
                <a:srgbClr val="4F7386"/>
              </a:solidFill>
              <a:latin typeface="DejaVu Serif Bold"/>
            </a:endParaRPr>
          </a:p>
          <a:p>
            <a:pPr>
              <a:lnSpc>
                <a:spcPts val="5040"/>
              </a:lnSpc>
            </a:pPr>
            <a:r>
              <a:rPr lang="en-US" sz="3600">
                <a:solidFill>
                  <a:srgbClr val="4F7386"/>
                </a:solidFill>
                <a:latin typeface="Montserrat"/>
              </a:rPr>
              <a:t>Araştırmalar, Word dosyası halinde mail ya da WhatsApp yoluyla teslim edilmelidir. Araştırmalarda olması gereken ögeler şunlardır:</a:t>
            </a:r>
          </a:p>
          <a:p>
            <a:pPr>
              <a:lnSpc>
                <a:spcPts val="5040"/>
              </a:lnSpc>
            </a:pPr>
            <a:r>
              <a:rPr lang="en-US" sz="3600">
                <a:solidFill>
                  <a:srgbClr val="4F7386"/>
                </a:solidFill>
                <a:latin typeface="Montserrat"/>
              </a:rPr>
              <a:t>-Anket/Ölçek Formu</a:t>
            </a:r>
          </a:p>
          <a:p>
            <a:pPr>
              <a:lnSpc>
                <a:spcPts val="5040"/>
              </a:lnSpc>
            </a:pPr>
            <a:r>
              <a:rPr lang="en-US" sz="3600">
                <a:solidFill>
                  <a:srgbClr val="4F7386"/>
                </a:solidFill>
                <a:latin typeface="Montserrat"/>
              </a:rPr>
              <a:t>-Hipotezler</a:t>
            </a:r>
          </a:p>
          <a:p>
            <a:pPr>
              <a:lnSpc>
                <a:spcPts val="5040"/>
              </a:lnSpc>
            </a:pPr>
            <a:r>
              <a:rPr lang="en-US" sz="3600">
                <a:solidFill>
                  <a:srgbClr val="4F7386"/>
                </a:solidFill>
                <a:latin typeface="Montserrat"/>
              </a:rPr>
              <a:t>-Onam formu</a:t>
            </a:r>
          </a:p>
          <a:p>
            <a:pPr>
              <a:lnSpc>
                <a:spcPts val="5040"/>
              </a:lnSpc>
            </a:pPr>
            <a:r>
              <a:rPr lang="en-US" sz="3600">
                <a:solidFill>
                  <a:srgbClr val="4F7386"/>
                </a:solidFill>
                <a:latin typeface="Montserrat"/>
              </a:rPr>
              <a:t>-Araştırma Tanımı</a:t>
            </a:r>
          </a:p>
          <a:p>
            <a:pPr>
              <a:lnSpc>
                <a:spcPts val="5040"/>
              </a:lnSpc>
            </a:pPr>
            <a:r>
              <a:rPr lang="en-US" sz="3600">
                <a:solidFill>
                  <a:srgbClr val="4F7386"/>
                </a:solidFill>
                <a:latin typeface="Montserrat"/>
              </a:rPr>
              <a:t>-Araştırma Başlığı</a:t>
            </a:r>
          </a:p>
          <a:p>
            <a:pPr>
              <a:lnSpc>
                <a:spcPts val="5040"/>
              </a:lnSpc>
            </a:pPr>
            <a:r>
              <a:rPr lang="en-US" sz="3600">
                <a:solidFill>
                  <a:srgbClr val="4F7386"/>
                </a:solidFill>
                <a:latin typeface="Montserrat"/>
              </a:rPr>
              <a:t>-Araştırmayı Hazırlayan Kişinin Adı Soyadı</a:t>
            </a:r>
          </a:p>
          <a:p>
            <a:pPr>
              <a:lnSpc>
                <a:spcPts val="5040"/>
              </a:lnSpc>
            </a:pPr>
            <a:r>
              <a:rPr lang="en-US" sz="3600">
                <a:solidFill>
                  <a:srgbClr val="4F7386"/>
                </a:solidFill>
                <a:latin typeface="Montserrat"/>
              </a:rPr>
              <a:t>-Kaynakça</a:t>
            </a:r>
          </a:p>
          <a:p>
            <a:pPr>
              <a:lnSpc>
                <a:spcPts val="5040"/>
              </a:lnSpc>
            </a:pPr>
            <a:endParaRPr lang="en-US" sz="3600">
              <a:solidFill>
                <a:srgbClr val="4F7386"/>
              </a:solidFill>
              <a:latin typeface="Montserrat"/>
            </a:endParaRPr>
          </a:p>
          <a:p>
            <a:pPr>
              <a:lnSpc>
                <a:spcPts val="5040"/>
              </a:lnSpc>
            </a:pPr>
            <a:r>
              <a:rPr lang="en-US" sz="3600">
                <a:solidFill>
                  <a:srgbClr val="4F7386"/>
                </a:solidFill>
                <a:latin typeface="Montserrat"/>
              </a:rPr>
              <a:t> Araştırmalar Times New Roman yazı tipinde, 12 punto, iki yana yaslı şekilde ve APA 4 formatına uygun şekilde olmalıdır.</a:t>
            </a:r>
          </a:p>
          <a:p>
            <a:pPr algn="ctr">
              <a:lnSpc>
                <a:spcPts val="5040"/>
              </a:lnSpc>
            </a:pPr>
            <a:endParaRPr lang="en-US" sz="3600">
              <a:solidFill>
                <a:srgbClr val="4F7386"/>
              </a:solidFill>
              <a:latin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Freeform 3"/>
          <p:cNvSpPr/>
          <p:nvPr/>
        </p:nvSpPr>
        <p:spPr>
          <a:xfrm rot="-10800000">
            <a:off x="6051332" y="2628839"/>
            <a:ext cx="6491030" cy="2304661"/>
          </a:xfrm>
          <a:custGeom>
            <a:avLst/>
            <a:gdLst/>
            <a:ahLst/>
            <a:cxnLst/>
            <a:rect l="l" t="t" r="r" b="b"/>
            <a:pathLst>
              <a:path w="6491030" h="2304661">
                <a:moveTo>
                  <a:pt x="0" y="0"/>
                </a:moveTo>
                <a:lnTo>
                  <a:pt x="6491030" y="0"/>
                </a:lnTo>
                <a:lnTo>
                  <a:pt x="6491030" y="2304661"/>
                </a:lnTo>
                <a:lnTo>
                  <a:pt x="0" y="230466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4" name="Group 4"/>
          <p:cNvGrpSpPr/>
          <p:nvPr/>
        </p:nvGrpSpPr>
        <p:grpSpPr>
          <a:xfrm>
            <a:off x="7600950" y="3600450"/>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p:spPr>
        </p:sp>
        <p:sp>
          <p:nvSpPr>
            <p:cNvPr id="6" name="TextBox 6"/>
            <p:cNvSpPr txBox="1"/>
            <p:nvPr/>
          </p:nvSpPr>
          <p:spPr>
            <a:xfrm>
              <a:off x="76200" y="47625"/>
              <a:ext cx="660400" cy="688975"/>
            </a:xfrm>
            <a:prstGeom prst="rect">
              <a:avLst/>
            </a:prstGeom>
          </p:spPr>
          <p:txBody>
            <a:bodyPr lIns="50800" tIns="50800" rIns="50800" bIns="50800" rtlCol="0" anchor="ctr"/>
            <a:lstStyle/>
            <a:p>
              <a:pPr algn="ctr">
                <a:lnSpc>
                  <a:spcPts val="2659"/>
                </a:lnSpc>
                <a:spcBef>
                  <a:spcPct val="0"/>
                </a:spcBef>
              </a:pPr>
              <a:endParaRPr/>
            </a:p>
          </p:txBody>
        </p:sp>
      </p:grpSp>
      <p:sp>
        <p:nvSpPr>
          <p:cNvPr id="7" name="TextBox 7"/>
          <p:cNvSpPr txBox="1"/>
          <p:nvPr/>
        </p:nvSpPr>
        <p:spPr>
          <a:xfrm>
            <a:off x="1334394" y="764891"/>
            <a:ext cx="15924906" cy="2362200"/>
          </a:xfrm>
          <a:prstGeom prst="rect">
            <a:avLst/>
          </a:prstGeom>
        </p:spPr>
        <p:txBody>
          <a:bodyPr lIns="0" tIns="0" rIns="0" bIns="0" rtlCol="0" anchor="t">
            <a:spAutoFit/>
          </a:bodyPr>
          <a:lstStyle/>
          <a:p>
            <a:pPr algn="ctr">
              <a:lnSpc>
                <a:spcPts val="6299"/>
              </a:lnSpc>
            </a:pPr>
            <a:r>
              <a:rPr lang="en-US" sz="4500">
                <a:solidFill>
                  <a:srgbClr val="4F7386"/>
                </a:solidFill>
                <a:latin typeface="Montserrat"/>
              </a:rPr>
              <a:t>Sosyal bilimlerde de durum aynıdır. Sosyal bilimlerdeki araştırmalar kendi içinde iki temel kola ayrılır:</a:t>
            </a:r>
          </a:p>
          <a:p>
            <a:pPr algn="ctr">
              <a:lnSpc>
                <a:spcPts val="6299"/>
              </a:lnSpc>
            </a:pPr>
            <a:endParaRPr lang="en-US" sz="4500">
              <a:solidFill>
                <a:srgbClr val="4F7386"/>
              </a:solidFill>
              <a:latin typeface="Montserrat"/>
            </a:endParaRPr>
          </a:p>
        </p:txBody>
      </p:sp>
      <p:sp>
        <p:nvSpPr>
          <p:cNvPr id="8" name="TextBox 8"/>
          <p:cNvSpPr txBox="1"/>
          <p:nvPr/>
        </p:nvSpPr>
        <p:spPr>
          <a:xfrm>
            <a:off x="1771884" y="5197857"/>
            <a:ext cx="8558897" cy="1659255"/>
          </a:xfrm>
          <a:prstGeom prst="rect">
            <a:avLst/>
          </a:prstGeom>
        </p:spPr>
        <p:txBody>
          <a:bodyPr lIns="0" tIns="0" rIns="0" bIns="0" rtlCol="0" anchor="t">
            <a:spAutoFit/>
          </a:bodyPr>
          <a:lstStyle/>
          <a:p>
            <a:pPr algn="ctr">
              <a:lnSpc>
                <a:spcPts val="6719"/>
              </a:lnSpc>
            </a:pPr>
            <a:r>
              <a:rPr lang="en-US" sz="4800">
                <a:solidFill>
                  <a:srgbClr val="4F7386"/>
                </a:solidFill>
                <a:latin typeface="Montserrat Bold"/>
              </a:rPr>
              <a:t>NİCEL</a:t>
            </a:r>
          </a:p>
          <a:p>
            <a:pPr algn="ctr">
              <a:lnSpc>
                <a:spcPts val="6719"/>
              </a:lnSpc>
            </a:pPr>
            <a:r>
              <a:rPr lang="en-US" sz="4800">
                <a:solidFill>
                  <a:srgbClr val="4F7386"/>
                </a:solidFill>
                <a:latin typeface="Montserrat Bold"/>
              </a:rPr>
              <a:t>ARAŞTIRMA</a:t>
            </a:r>
          </a:p>
        </p:txBody>
      </p:sp>
      <p:sp>
        <p:nvSpPr>
          <p:cNvPr id="9" name="TextBox 9"/>
          <p:cNvSpPr txBox="1"/>
          <p:nvPr/>
        </p:nvSpPr>
        <p:spPr>
          <a:xfrm>
            <a:off x="7600950" y="5195513"/>
            <a:ext cx="9059188" cy="2506980"/>
          </a:xfrm>
          <a:prstGeom prst="rect">
            <a:avLst/>
          </a:prstGeom>
        </p:spPr>
        <p:txBody>
          <a:bodyPr lIns="0" tIns="0" rIns="0" bIns="0" rtlCol="0" anchor="t">
            <a:spAutoFit/>
          </a:bodyPr>
          <a:lstStyle/>
          <a:p>
            <a:pPr algn="ctr">
              <a:lnSpc>
                <a:spcPts val="6719"/>
              </a:lnSpc>
            </a:pPr>
            <a:r>
              <a:rPr lang="en-US" sz="4800">
                <a:solidFill>
                  <a:srgbClr val="4F7386"/>
                </a:solidFill>
                <a:latin typeface="Montserrat Bold"/>
              </a:rPr>
              <a:t>NİTEL</a:t>
            </a:r>
          </a:p>
          <a:p>
            <a:pPr algn="ctr">
              <a:lnSpc>
                <a:spcPts val="6719"/>
              </a:lnSpc>
            </a:pPr>
            <a:r>
              <a:rPr lang="en-US" sz="4800">
                <a:solidFill>
                  <a:srgbClr val="4F7386"/>
                </a:solidFill>
                <a:latin typeface="Montserrat Bold"/>
              </a:rPr>
              <a:t>ARAŞTIRMA</a:t>
            </a:r>
          </a:p>
          <a:p>
            <a:pPr algn="ctr">
              <a:lnSpc>
                <a:spcPts val="6719"/>
              </a:lnSpc>
            </a:pPr>
            <a:endParaRPr lang="en-US" sz="4800">
              <a:solidFill>
                <a:srgbClr val="4F7386"/>
              </a:solidFill>
              <a:latin typeface="Montserrat Bold"/>
            </a:endParaRPr>
          </a:p>
        </p:txBody>
      </p:sp>
      <p:sp>
        <p:nvSpPr>
          <p:cNvPr id="10" name="TextBox 10"/>
          <p:cNvSpPr txBox="1"/>
          <p:nvPr/>
        </p:nvSpPr>
        <p:spPr>
          <a:xfrm>
            <a:off x="7851096" y="7121468"/>
            <a:ext cx="8996652" cy="1536066"/>
          </a:xfrm>
          <a:prstGeom prst="rect">
            <a:avLst/>
          </a:prstGeom>
        </p:spPr>
        <p:txBody>
          <a:bodyPr lIns="0" tIns="0" rIns="0" bIns="0" rtlCol="0" anchor="t">
            <a:spAutoFit/>
          </a:bodyPr>
          <a:lstStyle/>
          <a:p>
            <a:pPr algn="ctr">
              <a:lnSpc>
                <a:spcPts val="6159"/>
              </a:lnSpc>
            </a:pPr>
            <a:r>
              <a:rPr lang="en-US" sz="4399">
                <a:solidFill>
                  <a:srgbClr val="4F7386"/>
                </a:solidFill>
                <a:latin typeface="DejaVu Serif Bold"/>
              </a:rPr>
              <a:t>NEDEN?</a:t>
            </a:r>
          </a:p>
          <a:p>
            <a:pPr algn="ctr">
              <a:lnSpc>
                <a:spcPts val="6159"/>
              </a:lnSpc>
            </a:pPr>
            <a:r>
              <a:rPr lang="en-US" sz="4399">
                <a:solidFill>
                  <a:srgbClr val="4F7386"/>
                </a:solidFill>
                <a:latin typeface="DejaVu Serif Bold"/>
              </a:rPr>
              <a:t>NASIL?</a:t>
            </a:r>
          </a:p>
        </p:txBody>
      </p:sp>
      <p:sp>
        <p:nvSpPr>
          <p:cNvPr id="11" name="TextBox 11"/>
          <p:cNvSpPr txBox="1"/>
          <p:nvPr/>
        </p:nvSpPr>
        <p:spPr>
          <a:xfrm>
            <a:off x="1847168" y="7111943"/>
            <a:ext cx="8683969" cy="2703830"/>
          </a:xfrm>
          <a:prstGeom prst="rect">
            <a:avLst/>
          </a:prstGeom>
        </p:spPr>
        <p:txBody>
          <a:bodyPr lIns="0" tIns="0" rIns="0" bIns="0" rtlCol="0" anchor="t">
            <a:spAutoFit/>
          </a:bodyPr>
          <a:lstStyle/>
          <a:p>
            <a:pPr algn="ctr">
              <a:lnSpc>
                <a:spcPts val="5319"/>
              </a:lnSpc>
            </a:pPr>
            <a:r>
              <a:rPr lang="en-US" sz="3799">
                <a:solidFill>
                  <a:srgbClr val="4F7386"/>
                </a:solidFill>
                <a:latin typeface="DejaVu Serif Bold"/>
              </a:rPr>
              <a:t>NE?</a:t>
            </a:r>
          </a:p>
          <a:p>
            <a:pPr algn="ctr">
              <a:lnSpc>
                <a:spcPts val="5319"/>
              </a:lnSpc>
            </a:pPr>
            <a:r>
              <a:rPr lang="en-US" sz="3799">
                <a:solidFill>
                  <a:srgbClr val="4F7386"/>
                </a:solidFill>
                <a:latin typeface="DejaVu Serif Bold"/>
              </a:rPr>
              <a:t>NE KADAR?</a:t>
            </a:r>
          </a:p>
          <a:p>
            <a:pPr algn="ctr">
              <a:lnSpc>
                <a:spcPts val="5319"/>
              </a:lnSpc>
            </a:pPr>
            <a:r>
              <a:rPr lang="en-US" sz="3799">
                <a:solidFill>
                  <a:srgbClr val="4F7386"/>
                </a:solidFill>
                <a:latin typeface="DejaVu Serif Bold"/>
              </a:rPr>
              <a:t>NE MİKTARDA?</a:t>
            </a:r>
          </a:p>
          <a:p>
            <a:pPr algn="ctr">
              <a:lnSpc>
                <a:spcPts val="5319"/>
              </a:lnSpc>
            </a:pPr>
            <a:r>
              <a:rPr lang="en-US" sz="3799">
                <a:solidFill>
                  <a:srgbClr val="4F7386"/>
                </a:solidFill>
                <a:latin typeface="DejaVu Serif Bold"/>
              </a:rPr>
              <a:t>NE SIKLIKLA?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89953" y="476674"/>
            <a:ext cx="16847318" cy="10599420"/>
          </a:xfrm>
          <a:prstGeom prst="rect">
            <a:avLst/>
          </a:prstGeom>
        </p:spPr>
        <p:txBody>
          <a:bodyPr lIns="0" tIns="0" rIns="0" bIns="0" rtlCol="0" anchor="t">
            <a:spAutoFit/>
          </a:bodyPr>
          <a:lstStyle/>
          <a:p>
            <a:pPr algn="ctr">
              <a:lnSpc>
                <a:spcPts val="5880"/>
              </a:lnSpc>
            </a:pPr>
            <a:r>
              <a:rPr lang="en-US" sz="4200">
                <a:solidFill>
                  <a:srgbClr val="4F7386"/>
                </a:solidFill>
                <a:latin typeface="Montserrat Bold"/>
              </a:rPr>
              <a:t>NİCEL ARAŞTIRMANIN AŞAMALARI</a:t>
            </a:r>
          </a:p>
          <a:p>
            <a:pPr>
              <a:lnSpc>
                <a:spcPts val="5880"/>
              </a:lnSpc>
            </a:pPr>
            <a:endParaRPr lang="en-US" sz="4200">
              <a:solidFill>
                <a:srgbClr val="4F7386"/>
              </a:solidFill>
              <a:latin typeface="Montserrat Bold"/>
            </a:endParaRPr>
          </a:p>
          <a:p>
            <a:pPr>
              <a:lnSpc>
                <a:spcPts val="5040"/>
              </a:lnSpc>
            </a:pPr>
            <a:r>
              <a:rPr lang="en-US" sz="3600">
                <a:solidFill>
                  <a:srgbClr val="4F7386"/>
                </a:solidFill>
                <a:latin typeface="Montserrat Bold"/>
              </a:rPr>
              <a:t>1.Problem ve Konu Seçimi</a:t>
            </a:r>
          </a:p>
          <a:p>
            <a:pPr>
              <a:lnSpc>
                <a:spcPts val="5040"/>
              </a:lnSpc>
            </a:pPr>
            <a:r>
              <a:rPr lang="en-US" sz="3600">
                <a:solidFill>
                  <a:srgbClr val="4F7386"/>
                </a:solidFill>
                <a:latin typeface="Montserrat"/>
              </a:rPr>
              <a:t>Konu belirlemek için öncelikle bir problemin belirlenmesi ve çözümlenecek bir sorundan bahsetmek gerekmektedir. Çözülecek sorunun belirlenmesi için ilgili konuya dair literatür taraması yapılmalıdır. Araştırma problemi ve konusu seçilirken dikkat edilmesi gereken ölçütler şunlardır:</a:t>
            </a:r>
          </a:p>
          <a:p>
            <a:pPr marL="777240" lvl="1" indent="-388620">
              <a:lnSpc>
                <a:spcPts val="5040"/>
              </a:lnSpc>
              <a:buFont typeface="Arial"/>
              <a:buChar char="•"/>
            </a:pPr>
            <a:r>
              <a:rPr lang="en-US" sz="3600">
                <a:solidFill>
                  <a:srgbClr val="4F7386"/>
                </a:solidFill>
                <a:latin typeface="Montserrat"/>
              </a:rPr>
              <a:t>Çözülebilirlik </a:t>
            </a:r>
          </a:p>
          <a:p>
            <a:pPr marL="777240" lvl="1" indent="-388620">
              <a:lnSpc>
                <a:spcPts val="5040"/>
              </a:lnSpc>
              <a:buFont typeface="Arial"/>
              <a:buChar char="•"/>
            </a:pPr>
            <a:r>
              <a:rPr lang="en-US" sz="3600">
                <a:solidFill>
                  <a:srgbClr val="4F7386"/>
                </a:solidFill>
                <a:latin typeface="Montserrat"/>
              </a:rPr>
              <a:t>Önemlilik</a:t>
            </a:r>
          </a:p>
          <a:p>
            <a:pPr marL="777240" lvl="1" indent="-388620">
              <a:lnSpc>
                <a:spcPts val="5040"/>
              </a:lnSpc>
              <a:buFont typeface="Arial"/>
              <a:buChar char="•"/>
            </a:pPr>
            <a:r>
              <a:rPr lang="en-US" sz="3600">
                <a:solidFill>
                  <a:srgbClr val="4F7386"/>
                </a:solidFill>
                <a:latin typeface="Montserrat"/>
              </a:rPr>
              <a:t>Yenilik</a:t>
            </a:r>
          </a:p>
          <a:p>
            <a:pPr marL="777240" lvl="1" indent="-388620">
              <a:lnSpc>
                <a:spcPts val="5040"/>
              </a:lnSpc>
              <a:buFont typeface="Arial"/>
              <a:buChar char="•"/>
            </a:pPr>
            <a:r>
              <a:rPr lang="en-US" sz="3600">
                <a:solidFill>
                  <a:srgbClr val="4F7386"/>
                </a:solidFill>
                <a:latin typeface="Montserrat"/>
              </a:rPr>
              <a:t>Etik kurallara uygunluk</a:t>
            </a:r>
          </a:p>
          <a:p>
            <a:pPr marL="777240" lvl="1" indent="-388620">
              <a:lnSpc>
                <a:spcPts val="5040"/>
              </a:lnSpc>
              <a:buFont typeface="Arial"/>
              <a:buChar char="•"/>
            </a:pPr>
            <a:r>
              <a:rPr lang="en-US" sz="3600">
                <a:solidFill>
                  <a:srgbClr val="4F7386"/>
                </a:solidFill>
                <a:latin typeface="Montserrat"/>
              </a:rPr>
              <a:t>Araştırmacının yeterlilği</a:t>
            </a:r>
          </a:p>
          <a:p>
            <a:pPr marL="777240" lvl="1" indent="-388620">
              <a:lnSpc>
                <a:spcPts val="5040"/>
              </a:lnSpc>
              <a:buFont typeface="Arial"/>
              <a:buChar char="•"/>
            </a:pPr>
            <a:r>
              <a:rPr lang="en-US" sz="3600">
                <a:solidFill>
                  <a:srgbClr val="4F7386"/>
                </a:solidFill>
                <a:latin typeface="Montserrat"/>
              </a:rPr>
              <a:t>Veri toplama izni vb.</a:t>
            </a:r>
          </a:p>
          <a:p>
            <a:pPr>
              <a:lnSpc>
                <a:spcPts val="5880"/>
              </a:lnSpc>
            </a:pPr>
            <a:endParaRPr lang="en-US" sz="3600">
              <a:solidFill>
                <a:srgbClr val="4F7386"/>
              </a:solidFill>
              <a:latin typeface="Montserrat"/>
            </a:endParaRPr>
          </a:p>
          <a:p>
            <a:pPr>
              <a:lnSpc>
                <a:spcPts val="5880"/>
              </a:lnSpc>
            </a:pPr>
            <a:endParaRPr lang="en-US" sz="3600">
              <a:solidFill>
                <a:srgbClr val="4F7386"/>
              </a:solidFill>
              <a:latin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1028700" y="578802"/>
            <a:ext cx="15543587" cy="9053195"/>
          </a:xfrm>
          <a:prstGeom prst="rect">
            <a:avLst/>
          </a:prstGeom>
        </p:spPr>
        <p:txBody>
          <a:bodyPr lIns="0" tIns="0" rIns="0" bIns="0" rtlCol="0" anchor="t">
            <a:spAutoFit/>
          </a:bodyPr>
          <a:lstStyle/>
          <a:p>
            <a:pPr algn="ctr">
              <a:lnSpc>
                <a:spcPts val="5880"/>
              </a:lnSpc>
            </a:pPr>
            <a:r>
              <a:rPr lang="en-US" sz="4200">
                <a:solidFill>
                  <a:srgbClr val="4F7386"/>
                </a:solidFill>
                <a:latin typeface="Montserrat Bold"/>
              </a:rPr>
              <a:t>2. Araştırmanın Önemi</a:t>
            </a:r>
          </a:p>
          <a:p>
            <a:pPr algn="ctr">
              <a:lnSpc>
                <a:spcPts val="5880"/>
              </a:lnSpc>
            </a:pPr>
            <a:r>
              <a:rPr lang="en-US" sz="4200">
                <a:solidFill>
                  <a:srgbClr val="4F7386"/>
                </a:solidFill>
                <a:latin typeface="Montserrat"/>
              </a:rPr>
              <a:t>Genel bir amaç ifadesi araştırmanın en önemli bölümlerinden biridir. Açık ve net olarak belirlenmiş amaçlar araştırmanın sonraki aşamalarına da kılavuzluk etmektedir.</a:t>
            </a:r>
          </a:p>
          <a:p>
            <a:pPr algn="ctr">
              <a:lnSpc>
                <a:spcPts val="5880"/>
              </a:lnSpc>
            </a:pPr>
            <a:endParaRPr lang="en-US" sz="4200">
              <a:solidFill>
                <a:srgbClr val="4F7386"/>
              </a:solidFill>
              <a:latin typeface="Montserrat"/>
            </a:endParaRPr>
          </a:p>
          <a:p>
            <a:pPr algn="ctr">
              <a:lnSpc>
                <a:spcPts val="5880"/>
              </a:lnSpc>
            </a:pPr>
            <a:r>
              <a:rPr lang="en-US" sz="4200">
                <a:solidFill>
                  <a:srgbClr val="4F7386"/>
                </a:solidFill>
                <a:latin typeface="Montserrat Bold"/>
              </a:rPr>
              <a:t>3.Araştırmanın Önemi</a:t>
            </a:r>
          </a:p>
          <a:p>
            <a:pPr algn="ctr">
              <a:lnSpc>
                <a:spcPts val="5880"/>
              </a:lnSpc>
            </a:pPr>
            <a:r>
              <a:rPr lang="en-US" sz="4200">
                <a:solidFill>
                  <a:srgbClr val="4F7386"/>
                </a:solidFill>
                <a:latin typeface="Montserrat"/>
              </a:rPr>
              <a:t>Araştırmanın bilimsel alana ve günlük yaşama sağlayacağı katkılar dikkate alınmalıdır. Sağlam bir gerekçesi yok ise yapılmış araştırmaların tekrarı niteliğindeki uygulamalardan kaçınılmalıdır.</a:t>
            </a:r>
          </a:p>
          <a:p>
            <a:pPr algn="ctr">
              <a:lnSpc>
                <a:spcPts val="7279"/>
              </a:lnSpc>
            </a:pPr>
            <a:endParaRPr lang="en-US" sz="4200">
              <a:solidFill>
                <a:srgbClr val="4F7386"/>
              </a:solidFill>
              <a:latin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750033" y="952500"/>
            <a:ext cx="16787933" cy="7399020"/>
          </a:xfrm>
          <a:prstGeom prst="rect">
            <a:avLst/>
          </a:prstGeom>
        </p:spPr>
        <p:txBody>
          <a:bodyPr lIns="0" tIns="0" rIns="0" bIns="0" rtlCol="0" anchor="t">
            <a:spAutoFit/>
          </a:bodyPr>
          <a:lstStyle/>
          <a:p>
            <a:pPr>
              <a:lnSpc>
                <a:spcPts val="5880"/>
              </a:lnSpc>
            </a:pPr>
            <a:r>
              <a:rPr lang="en-US" sz="4200">
                <a:solidFill>
                  <a:srgbClr val="4F7386"/>
                </a:solidFill>
                <a:latin typeface="Montserrat Bold"/>
              </a:rPr>
              <a:t>4.Araştırma Soruları ve Hipotezleri Belirleme</a:t>
            </a:r>
          </a:p>
          <a:p>
            <a:pPr>
              <a:lnSpc>
                <a:spcPts val="5880"/>
              </a:lnSpc>
            </a:pPr>
            <a:endParaRPr lang="en-US" sz="4200">
              <a:solidFill>
                <a:srgbClr val="4F7386"/>
              </a:solidFill>
              <a:latin typeface="Montserrat Bold"/>
            </a:endParaRPr>
          </a:p>
          <a:p>
            <a:pPr>
              <a:lnSpc>
                <a:spcPts val="5880"/>
              </a:lnSpc>
            </a:pPr>
            <a:r>
              <a:rPr lang="en-US" sz="4200">
                <a:solidFill>
                  <a:srgbClr val="4F7386"/>
                </a:solidFill>
                <a:latin typeface="Montserrat"/>
              </a:rPr>
              <a:t>Elde edilen veriler, sorulan soruya ve nasıl sorulduğuna bağlıdır. Birçok araştırmada amaçlar, araştırma soruları ile ifade edilir. Örneğin; “üniversite öğrencileri boş zamanlarını nasıl değerlendirmektedir?”</a:t>
            </a:r>
          </a:p>
          <a:p>
            <a:pPr>
              <a:lnSpc>
                <a:spcPts val="5880"/>
              </a:lnSpc>
            </a:pPr>
            <a:endParaRPr lang="en-US" sz="4200">
              <a:solidFill>
                <a:srgbClr val="4F7386"/>
              </a:solidFill>
              <a:latin typeface="Montserrat"/>
            </a:endParaRPr>
          </a:p>
          <a:p>
            <a:pPr>
              <a:lnSpc>
                <a:spcPts val="5880"/>
              </a:lnSpc>
            </a:pPr>
            <a:r>
              <a:rPr lang="en-US" sz="4200">
                <a:solidFill>
                  <a:srgbClr val="4F7386"/>
                </a:solidFill>
                <a:latin typeface="Montserrat Bold"/>
              </a:rPr>
              <a:t>Hipotez ise; </a:t>
            </a:r>
            <a:r>
              <a:rPr lang="en-US" sz="4200">
                <a:solidFill>
                  <a:srgbClr val="4F7386"/>
                </a:solidFill>
                <a:latin typeface="Montserrat"/>
              </a:rPr>
              <a:t>araştırılan olgu veya olgular arasındaki ilişkiler hakkında, doğruluğu veya yanlışlığı henüz test edilmemiş, doğruluğu sınanmak için öne sürülen önerme veya iddialardır.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315026" y="565785"/>
            <a:ext cx="17657949" cy="830580"/>
          </a:xfrm>
          <a:prstGeom prst="rect">
            <a:avLst/>
          </a:prstGeom>
        </p:spPr>
        <p:txBody>
          <a:bodyPr lIns="0" tIns="0" rIns="0" bIns="0" rtlCol="0" anchor="t">
            <a:spAutoFit/>
          </a:bodyPr>
          <a:lstStyle/>
          <a:p>
            <a:pPr algn="ctr">
              <a:lnSpc>
                <a:spcPts val="6719"/>
              </a:lnSpc>
            </a:pPr>
            <a:r>
              <a:rPr lang="en-US" sz="4800">
                <a:solidFill>
                  <a:srgbClr val="4F7386"/>
                </a:solidFill>
                <a:latin typeface="DejaVu Serif Bold"/>
              </a:rPr>
              <a:t>Anket Araştırma Sürecinin Temel Kavramları</a:t>
            </a:r>
          </a:p>
        </p:txBody>
      </p:sp>
      <p:sp>
        <p:nvSpPr>
          <p:cNvPr id="4" name="TextBox 4"/>
          <p:cNvSpPr txBox="1"/>
          <p:nvPr/>
        </p:nvSpPr>
        <p:spPr>
          <a:xfrm>
            <a:off x="681054" y="1767445"/>
            <a:ext cx="16925893" cy="9847165"/>
          </a:xfrm>
          <a:prstGeom prst="rect">
            <a:avLst/>
          </a:prstGeom>
        </p:spPr>
        <p:txBody>
          <a:bodyPr lIns="0" tIns="0" rIns="0" bIns="0" rtlCol="0" anchor="t">
            <a:spAutoFit/>
          </a:bodyPr>
          <a:lstStyle/>
          <a:p>
            <a:pPr algn="ctr">
              <a:lnSpc>
                <a:spcPts val="4972"/>
              </a:lnSpc>
            </a:pPr>
            <a:r>
              <a:rPr lang="en-US" sz="3551">
                <a:solidFill>
                  <a:srgbClr val="4F7386"/>
                </a:solidFill>
                <a:latin typeface="Montserrat Bold"/>
              </a:rPr>
              <a:t>1)Evren:</a:t>
            </a:r>
            <a:r>
              <a:rPr lang="en-US" sz="3551">
                <a:solidFill>
                  <a:srgbClr val="4F7386"/>
                </a:solidFill>
                <a:latin typeface="Montserrat"/>
              </a:rPr>
              <a:t> Bir araştırmada, anket sorularını yanıtlamak için gerek duyulan tüm kişiler.</a:t>
            </a:r>
          </a:p>
          <a:p>
            <a:pPr algn="ctr">
              <a:lnSpc>
                <a:spcPts val="4972"/>
              </a:lnSpc>
            </a:pPr>
            <a:endParaRPr lang="en-US" sz="3551">
              <a:solidFill>
                <a:srgbClr val="4F7386"/>
              </a:solidFill>
              <a:latin typeface="Montserrat"/>
            </a:endParaRPr>
          </a:p>
          <a:p>
            <a:pPr algn="ctr">
              <a:lnSpc>
                <a:spcPts val="4972"/>
              </a:lnSpc>
            </a:pPr>
            <a:r>
              <a:rPr lang="en-US" sz="3551">
                <a:solidFill>
                  <a:srgbClr val="4F7386"/>
                </a:solidFill>
                <a:latin typeface="Montserrat Bold"/>
              </a:rPr>
              <a:t>2)Örneklem: </a:t>
            </a:r>
            <a:r>
              <a:rPr lang="en-US" sz="3551">
                <a:solidFill>
                  <a:srgbClr val="4F7386"/>
                </a:solidFill>
                <a:latin typeface="Montserrat"/>
              </a:rPr>
              <a:t>Anketi ulaştırmak için belirli kriterlerle evren içerisinden seçilen grup.</a:t>
            </a:r>
          </a:p>
          <a:p>
            <a:pPr algn="ctr">
              <a:lnSpc>
                <a:spcPts val="4972"/>
              </a:lnSpc>
            </a:pPr>
            <a:endParaRPr lang="en-US" sz="3551">
              <a:solidFill>
                <a:srgbClr val="4F7386"/>
              </a:solidFill>
              <a:latin typeface="Montserrat"/>
            </a:endParaRPr>
          </a:p>
          <a:p>
            <a:pPr algn="ctr">
              <a:lnSpc>
                <a:spcPts val="4972"/>
              </a:lnSpc>
            </a:pPr>
            <a:r>
              <a:rPr lang="en-US" sz="3551">
                <a:solidFill>
                  <a:srgbClr val="4F7386"/>
                </a:solidFill>
                <a:latin typeface="Montserrat Bold"/>
              </a:rPr>
              <a:t>3)Hipotez: </a:t>
            </a:r>
            <a:r>
              <a:rPr lang="en-US" sz="3551">
                <a:solidFill>
                  <a:srgbClr val="4F7386"/>
                </a:solidFill>
                <a:latin typeface="Montserrat"/>
              </a:rPr>
              <a:t>Araştırmacının ortaya attığı iddia.</a:t>
            </a:r>
          </a:p>
          <a:p>
            <a:pPr algn="ctr">
              <a:lnSpc>
                <a:spcPts val="4972"/>
              </a:lnSpc>
            </a:pPr>
            <a:endParaRPr lang="en-US" sz="3551">
              <a:solidFill>
                <a:srgbClr val="4F7386"/>
              </a:solidFill>
              <a:latin typeface="Montserrat"/>
            </a:endParaRPr>
          </a:p>
          <a:p>
            <a:pPr algn="ctr">
              <a:lnSpc>
                <a:spcPts val="4972"/>
              </a:lnSpc>
            </a:pPr>
            <a:r>
              <a:rPr lang="en-US" sz="3551">
                <a:solidFill>
                  <a:srgbClr val="4F7386"/>
                </a:solidFill>
                <a:latin typeface="Montserrat Bold"/>
              </a:rPr>
              <a:t>4)Teori: </a:t>
            </a:r>
            <a:r>
              <a:rPr lang="en-US" sz="3551">
                <a:solidFill>
                  <a:srgbClr val="4F7386"/>
                </a:solidFill>
                <a:latin typeface="Montserrat"/>
              </a:rPr>
              <a:t>Pek çok defa yanlışlanmış ya da yanlışlanmaya çalışılmış en güvenilir bilimsel bilgi.</a:t>
            </a:r>
          </a:p>
          <a:p>
            <a:pPr algn="ctr">
              <a:lnSpc>
                <a:spcPts val="4972"/>
              </a:lnSpc>
            </a:pPr>
            <a:endParaRPr lang="en-US" sz="3551">
              <a:solidFill>
                <a:srgbClr val="4F7386"/>
              </a:solidFill>
              <a:latin typeface="Montserrat"/>
            </a:endParaRPr>
          </a:p>
          <a:p>
            <a:pPr algn="ctr">
              <a:lnSpc>
                <a:spcPts val="4972"/>
              </a:lnSpc>
            </a:pPr>
            <a:r>
              <a:rPr lang="en-US" sz="3551">
                <a:solidFill>
                  <a:srgbClr val="4F7386"/>
                </a:solidFill>
                <a:latin typeface="Montserrat Bold"/>
              </a:rPr>
              <a:t>5)Kanun: </a:t>
            </a:r>
            <a:r>
              <a:rPr lang="en-US" sz="3551">
                <a:solidFill>
                  <a:srgbClr val="4F7386"/>
                </a:solidFill>
                <a:latin typeface="Montserrat"/>
              </a:rPr>
              <a:t>Şüphe ve sorguya yer vermeyecek derecede emin olunan bilimsel bilgi.</a:t>
            </a:r>
          </a:p>
          <a:p>
            <a:pPr algn="ctr">
              <a:lnSpc>
                <a:spcPts val="6762"/>
              </a:lnSpc>
            </a:pPr>
            <a:endParaRPr lang="en-US" sz="3551">
              <a:solidFill>
                <a:srgbClr val="4F7386"/>
              </a:solidFill>
              <a:latin typeface="Montserrat"/>
            </a:endParaRPr>
          </a:p>
          <a:p>
            <a:pPr algn="ctr">
              <a:lnSpc>
                <a:spcPts val="6762"/>
              </a:lnSpc>
            </a:pPr>
            <a:endParaRPr lang="en-US" sz="3551">
              <a:solidFill>
                <a:srgbClr val="4F7386"/>
              </a:solidFill>
              <a:latin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sp>
        <p:nvSpPr>
          <p:cNvPr id="3" name="TextBox 3"/>
          <p:cNvSpPr txBox="1"/>
          <p:nvPr/>
        </p:nvSpPr>
        <p:spPr>
          <a:xfrm>
            <a:off x="440099" y="473710"/>
            <a:ext cx="17407803" cy="9813290"/>
          </a:xfrm>
          <a:prstGeom prst="rect">
            <a:avLst/>
          </a:prstGeom>
        </p:spPr>
        <p:txBody>
          <a:bodyPr lIns="0" tIns="0" rIns="0" bIns="0" rtlCol="0" anchor="t">
            <a:spAutoFit/>
          </a:bodyPr>
          <a:lstStyle/>
          <a:p>
            <a:pPr algn="ctr">
              <a:lnSpc>
                <a:spcPts val="5040"/>
              </a:lnSpc>
            </a:pPr>
            <a:r>
              <a:rPr lang="en-US" sz="3600">
                <a:solidFill>
                  <a:srgbClr val="4F7386"/>
                </a:solidFill>
                <a:latin typeface="Montserrat Bold"/>
              </a:rPr>
              <a:t>6)Bilimsel Yöntem: </a:t>
            </a:r>
            <a:r>
              <a:rPr lang="en-US" sz="3600">
                <a:solidFill>
                  <a:srgbClr val="4F7386"/>
                </a:solidFill>
                <a:latin typeface="Montserrat"/>
              </a:rPr>
              <a:t>Bilimsel araştırmaların yapıldığı ve sonucunda bilimsel bilginin elde edildiği süreç. Günümüzde bilimsel yöntem, genel itibariyle mantıksal pozitivizm ve eleştirel rasyonalizm olarak kabul edilse de aksini düşünen bilim adamları ve düşünürler de vardır (Bkz: Ted Grant, Alan Woods).</a:t>
            </a:r>
          </a:p>
          <a:p>
            <a:pPr algn="ctr">
              <a:lnSpc>
                <a:spcPts val="5040"/>
              </a:lnSpc>
            </a:pPr>
            <a:endParaRPr lang="en-US" sz="3600">
              <a:solidFill>
                <a:srgbClr val="4F7386"/>
              </a:solidFill>
              <a:latin typeface="Montserrat"/>
            </a:endParaRPr>
          </a:p>
          <a:p>
            <a:pPr algn="ctr">
              <a:lnSpc>
                <a:spcPts val="5040"/>
              </a:lnSpc>
            </a:pPr>
            <a:r>
              <a:rPr lang="en-US" sz="3600">
                <a:solidFill>
                  <a:srgbClr val="4F7386"/>
                </a:solidFill>
                <a:latin typeface="Montserrat Bold"/>
              </a:rPr>
              <a:t>7)Nicel Araştırma:</a:t>
            </a:r>
            <a:r>
              <a:rPr lang="en-US" sz="3600">
                <a:solidFill>
                  <a:srgbClr val="4F7386"/>
                </a:solidFill>
                <a:latin typeface="Montserrat"/>
              </a:rPr>
              <a:t> Sayısal verilere dayalı sosyal bilimsel araştırma yöntemi.</a:t>
            </a:r>
          </a:p>
          <a:p>
            <a:pPr algn="ctr">
              <a:lnSpc>
                <a:spcPts val="5040"/>
              </a:lnSpc>
            </a:pPr>
            <a:endParaRPr lang="en-US" sz="3600">
              <a:solidFill>
                <a:srgbClr val="4F7386"/>
              </a:solidFill>
              <a:latin typeface="Montserrat"/>
            </a:endParaRPr>
          </a:p>
          <a:p>
            <a:pPr algn="ctr">
              <a:lnSpc>
                <a:spcPts val="5040"/>
              </a:lnSpc>
            </a:pPr>
            <a:r>
              <a:rPr lang="en-US" sz="3600">
                <a:solidFill>
                  <a:srgbClr val="4F7386"/>
                </a:solidFill>
                <a:latin typeface="Montserrat Bold"/>
              </a:rPr>
              <a:t>3)Anket: </a:t>
            </a:r>
            <a:r>
              <a:rPr lang="en-US" sz="3600">
                <a:solidFill>
                  <a:srgbClr val="4F7386"/>
                </a:solidFill>
                <a:latin typeface="Montserrat"/>
              </a:rPr>
              <a:t>Nicel araştırma araçlarından biri.</a:t>
            </a:r>
          </a:p>
          <a:p>
            <a:pPr algn="ctr">
              <a:lnSpc>
                <a:spcPts val="5040"/>
              </a:lnSpc>
            </a:pPr>
            <a:endParaRPr lang="en-US" sz="3600">
              <a:solidFill>
                <a:srgbClr val="4F7386"/>
              </a:solidFill>
              <a:latin typeface="Montserrat"/>
            </a:endParaRPr>
          </a:p>
          <a:p>
            <a:pPr algn="ctr">
              <a:lnSpc>
                <a:spcPts val="5040"/>
              </a:lnSpc>
            </a:pPr>
            <a:r>
              <a:rPr lang="en-US" sz="3600">
                <a:solidFill>
                  <a:srgbClr val="4F7386"/>
                </a:solidFill>
                <a:latin typeface="Montserrat Bold"/>
              </a:rPr>
              <a:t>8)Kodlama: </a:t>
            </a:r>
            <a:r>
              <a:rPr lang="en-US" sz="3600">
                <a:solidFill>
                  <a:srgbClr val="4F7386"/>
                </a:solidFill>
                <a:latin typeface="Montserrat"/>
              </a:rPr>
              <a:t>Elde edilen verilen sistematik bir biçimde veri haline dönüştürülmesi.</a:t>
            </a:r>
          </a:p>
          <a:p>
            <a:pPr algn="ctr">
              <a:lnSpc>
                <a:spcPts val="5040"/>
              </a:lnSpc>
            </a:pPr>
            <a:endParaRPr lang="en-US" sz="3600">
              <a:solidFill>
                <a:srgbClr val="4F7386"/>
              </a:solidFill>
              <a:latin typeface="Montserrat"/>
            </a:endParaRPr>
          </a:p>
          <a:p>
            <a:pPr algn="ctr">
              <a:lnSpc>
                <a:spcPts val="5040"/>
              </a:lnSpc>
            </a:pPr>
            <a:r>
              <a:rPr lang="en-US" sz="3600">
                <a:solidFill>
                  <a:srgbClr val="4F7386"/>
                </a:solidFill>
                <a:latin typeface="Montserrat Bold"/>
              </a:rPr>
              <a:t>9)Veri: </a:t>
            </a:r>
            <a:r>
              <a:rPr lang="en-US" sz="3600">
                <a:solidFill>
                  <a:srgbClr val="4F7386"/>
                </a:solidFill>
                <a:latin typeface="Montserrat"/>
              </a:rPr>
              <a:t>Araştırma sürecinin sonunda elde edilen bilgi yığını.</a:t>
            </a:r>
          </a:p>
          <a:p>
            <a:pPr algn="ctr">
              <a:lnSpc>
                <a:spcPts val="7279"/>
              </a:lnSpc>
            </a:pPr>
            <a:endParaRPr lang="en-US" sz="3600">
              <a:solidFill>
                <a:srgbClr val="4F7386"/>
              </a:solidFill>
              <a:latin typeface="Montserra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2979</Words>
  <Application>Microsoft Office PowerPoint</Application>
  <PresentationFormat>Özel</PresentationFormat>
  <Paragraphs>219</Paragraphs>
  <Slides>31</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31</vt:i4>
      </vt:variant>
    </vt:vector>
  </HeadingPairs>
  <TitlesOfParts>
    <vt:vector size="41" baseType="lpstr">
      <vt:lpstr>DejaVu Serif</vt:lpstr>
      <vt:lpstr>Arial</vt:lpstr>
      <vt:lpstr>Montserrat Bold</vt:lpstr>
      <vt:lpstr>Montserrat</vt:lpstr>
      <vt:lpstr>Rubik Marker Hatch</vt:lpstr>
      <vt:lpstr>MS UI Gothic</vt:lpstr>
      <vt:lpstr>Montserrat Ultra-Bold</vt:lpstr>
      <vt:lpstr>Calibri</vt:lpstr>
      <vt:lpstr>DejaVu Serif Bold</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Yeşil Minimalist &amp; Modern Mimari Sunum</dc:title>
  <cp:lastModifiedBy>Damla Yalçın</cp:lastModifiedBy>
  <cp:revision>2</cp:revision>
  <dcterms:created xsi:type="dcterms:W3CDTF">2006-08-16T00:00:00Z</dcterms:created>
  <dcterms:modified xsi:type="dcterms:W3CDTF">2024-05-01T19:13:00Z</dcterms:modified>
  <dc:identifier>DAGDzgq67Io</dc:identifier>
</cp:coreProperties>
</file>