
<file path=[Content_Types].xml><?xml version="1.0" encoding="utf-8"?>
<Types xmlns="http://schemas.openxmlformats.org/package/2006/content-types">
  <Default Extension="xml" ContentType="application/xml"/>
  <Default Extension="bin" ContentType="application/vnd.openxmlformats-officedocument.oleObject"/>
  <Default Extension="jpeg" ContentType="image/jpeg"/>
  <Default Extension="jpg" ContentType="image/jpeg"/>
  <Default Extension="emf" ContentType="image/x-emf"/>
  <Default Extension="rels" ContentType="application/vnd.openxmlformats-package.relationships+xml"/>
  <Default Extension="vml" ContentType="application/vnd.openxmlformats-officedocument.vmlDrawing"/>
  <Default Extension="png" ContentType="image/png"/>
  <Default Extension="wmf" ContentType="image/x-w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5.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6.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7.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charts/chart2.xml" ContentType="application/vnd.openxmlformats-officedocument.drawingml.chart+xml"/>
  <Override PartName="/ppt/drawings/drawing2.xml" ContentType="application/vnd.openxmlformats-officedocument.drawingml.chartshape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theme/themeOverride2.xml" ContentType="application/vnd.openxmlformats-officedocument.themeOverride+xml"/>
  <Override PartName="/ppt/theme/themeOverride3.xml" ContentType="application/vnd.openxmlformats-officedocument.themeOverr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3.xml" ContentType="application/vnd.openxmlformats-officedocument.drawingml.chart+xml"/>
  <Override PartName="/ppt/drawings/drawing3.xml" ContentType="application/vnd.openxmlformats-officedocument.drawingml.chartshape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963" r:id="rId2"/>
    <p:sldMasterId id="2147483975" r:id="rId3"/>
    <p:sldMasterId id="2147483988" r:id="rId4"/>
    <p:sldMasterId id="2147484001" r:id="rId5"/>
    <p:sldMasterId id="2147484013" r:id="rId6"/>
    <p:sldMasterId id="2147484025" r:id="rId7"/>
    <p:sldMasterId id="2147484037" r:id="rId8"/>
  </p:sldMasterIdLst>
  <p:notesMasterIdLst>
    <p:notesMasterId r:id="rId87"/>
  </p:notesMasterIdLst>
  <p:handoutMasterIdLst>
    <p:handoutMasterId r:id="rId88"/>
  </p:handoutMasterIdLst>
  <p:sldIdLst>
    <p:sldId id="567" r:id="rId9"/>
    <p:sldId id="748" r:id="rId10"/>
    <p:sldId id="747" r:id="rId11"/>
    <p:sldId id="749" r:id="rId12"/>
    <p:sldId id="474" r:id="rId13"/>
    <p:sldId id="750" r:id="rId14"/>
    <p:sldId id="704" r:id="rId15"/>
    <p:sldId id="705" r:id="rId16"/>
    <p:sldId id="739" r:id="rId17"/>
    <p:sldId id="745" r:id="rId18"/>
    <p:sldId id="751" r:id="rId19"/>
    <p:sldId id="753" r:id="rId20"/>
    <p:sldId id="754" r:id="rId21"/>
    <p:sldId id="755" r:id="rId22"/>
    <p:sldId id="756" r:id="rId23"/>
    <p:sldId id="752" r:id="rId24"/>
    <p:sldId id="607" r:id="rId25"/>
    <p:sldId id="642" r:id="rId26"/>
    <p:sldId id="644" r:id="rId27"/>
    <p:sldId id="614" r:id="rId28"/>
    <p:sldId id="634" r:id="rId29"/>
    <p:sldId id="676" r:id="rId30"/>
    <p:sldId id="712" r:id="rId31"/>
    <p:sldId id="718" r:id="rId32"/>
    <p:sldId id="713" r:id="rId33"/>
    <p:sldId id="760" r:id="rId34"/>
    <p:sldId id="732" r:id="rId35"/>
    <p:sldId id="737" r:id="rId36"/>
    <p:sldId id="724" r:id="rId37"/>
    <p:sldId id="731" r:id="rId38"/>
    <p:sldId id="587" r:id="rId39"/>
    <p:sldId id="757" r:id="rId40"/>
    <p:sldId id="758" r:id="rId41"/>
    <p:sldId id="759" r:id="rId42"/>
    <p:sldId id="741" r:id="rId43"/>
    <p:sldId id="729" r:id="rId44"/>
    <p:sldId id="710" r:id="rId45"/>
    <p:sldId id="740" r:id="rId46"/>
    <p:sldId id="672" r:id="rId47"/>
    <p:sldId id="674" r:id="rId48"/>
    <p:sldId id="659" r:id="rId49"/>
    <p:sldId id="679" r:id="rId50"/>
    <p:sldId id="680" r:id="rId51"/>
    <p:sldId id="460" r:id="rId52"/>
    <p:sldId id="608" r:id="rId53"/>
    <p:sldId id="719" r:id="rId54"/>
    <p:sldId id="715" r:id="rId55"/>
    <p:sldId id="721" r:id="rId56"/>
    <p:sldId id="716" r:id="rId57"/>
    <p:sldId id="711" r:id="rId58"/>
    <p:sldId id="720" r:id="rId59"/>
    <p:sldId id="682" r:id="rId60"/>
    <p:sldId id="742" r:id="rId61"/>
    <p:sldId id="635" r:id="rId62"/>
    <p:sldId id="697" r:id="rId63"/>
    <p:sldId id="698" r:id="rId64"/>
    <p:sldId id="695" r:id="rId65"/>
    <p:sldId id="696" r:id="rId66"/>
    <p:sldId id="664" r:id="rId67"/>
    <p:sldId id="484" r:id="rId68"/>
    <p:sldId id="540" r:id="rId69"/>
    <p:sldId id="681" r:id="rId70"/>
    <p:sldId id="663" r:id="rId71"/>
    <p:sldId id="477" r:id="rId72"/>
    <p:sldId id="390" r:id="rId73"/>
    <p:sldId id="585" r:id="rId74"/>
    <p:sldId id="631" r:id="rId75"/>
    <p:sldId id="573" r:id="rId76"/>
    <p:sldId id="609" r:id="rId77"/>
    <p:sldId id="661" r:id="rId78"/>
    <p:sldId id="582" r:id="rId79"/>
    <p:sldId id="597" r:id="rId80"/>
    <p:sldId id="444" r:id="rId81"/>
    <p:sldId id="470" r:id="rId82"/>
    <p:sldId id="465" r:id="rId83"/>
    <p:sldId id="649" r:id="rId84"/>
    <p:sldId id="648" r:id="rId85"/>
    <p:sldId id="738" r:id="rId86"/>
  </p:sldIdLst>
  <p:sldSz cx="9144000" cy="6858000" type="screen4x3"/>
  <p:notesSz cx="6858000" cy="9296400"/>
  <p:defaultTextStyle>
    <a:defPPr>
      <a:defRPr lang="en-US"/>
    </a:defPPr>
    <a:lvl1pPr algn="l" rtl="0" fontAlgn="base">
      <a:spcBef>
        <a:spcPct val="0"/>
      </a:spcBef>
      <a:spcAft>
        <a:spcPct val="0"/>
      </a:spcAft>
      <a:defRPr sz="2400" kern="1200">
        <a:solidFill>
          <a:schemeClr val="tx1"/>
        </a:solidFill>
        <a:latin typeface="Verdana" pitchFamily="34" charset="0"/>
        <a:ea typeface="+mn-ea"/>
        <a:cs typeface="Arial" charset="0"/>
      </a:defRPr>
    </a:lvl1pPr>
    <a:lvl2pPr marL="457200" algn="l" rtl="0" fontAlgn="base">
      <a:spcBef>
        <a:spcPct val="0"/>
      </a:spcBef>
      <a:spcAft>
        <a:spcPct val="0"/>
      </a:spcAft>
      <a:defRPr sz="2400" kern="1200">
        <a:solidFill>
          <a:schemeClr val="tx1"/>
        </a:solidFill>
        <a:latin typeface="Verdana" pitchFamily="34" charset="0"/>
        <a:ea typeface="+mn-ea"/>
        <a:cs typeface="Arial" charset="0"/>
      </a:defRPr>
    </a:lvl2pPr>
    <a:lvl3pPr marL="914400" algn="l" rtl="0" fontAlgn="base">
      <a:spcBef>
        <a:spcPct val="0"/>
      </a:spcBef>
      <a:spcAft>
        <a:spcPct val="0"/>
      </a:spcAft>
      <a:defRPr sz="2400" kern="1200">
        <a:solidFill>
          <a:schemeClr val="tx1"/>
        </a:solidFill>
        <a:latin typeface="Verdana" pitchFamily="34" charset="0"/>
        <a:ea typeface="+mn-ea"/>
        <a:cs typeface="Arial" charset="0"/>
      </a:defRPr>
    </a:lvl3pPr>
    <a:lvl4pPr marL="1371600" algn="l" rtl="0" fontAlgn="base">
      <a:spcBef>
        <a:spcPct val="0"/>
      </a:spcBef>
      <a:spcAft>
        <a:spcPct val="0"/>
      </a:spcAft>
      <a:defRPr sz="2400" kern="1200">
        <a:solidFill>
          <a:schemeClr val="tx1"/>
        </a:solidFill>
        <a:latin typeface="Verdana" pitchFamily="34" charset="0"/>
        <a:ea typeface="+mn-ea"/>
        <a:cs typeface="Arial" charset="0"/>
      </a:defRPr>
    </a:lvl4pPr>
    <a:lvl5pPr marL="1828800" algn="l" rtl="0" fontAlgn="base">
      <a:spcBef>
        <a:spcPct val="0"/>
      </a:spcBef>
      <a:spcAft>
        <a:spcPct val="0"/>
      </a:spcAft>
      <a:defRPr sz="2400" kern="1200">
        <a:solidFill>
          <a:schemeClr val="tx1"/>
        </a:solidFill>
        <a:latin typeface="Verdana" pitchFamily="34" charset="0"/>
        <a:ea typeface="+mn-ea"/>
        <a:cs typeface="Arial" charset="0"/>
      </a:defRPr>
    </a:lvl5pPr>
    <a:lvl6pPr marL="2286000" algn="l" defTabSz="914400" rtl="0" eaLnBrk="1" latinLnBrk="0" hangingPunct="1">
      <a:defRPr sz="2400" kern="1200">
        <a:solidFill>
          <a:schemeClr val="tx1"/>
        </a:solidFill>
        <a:latin typeface="Verdana" pitchFamily="34" charset="0"/>
        <a:ea typeface="+mn-ea"/>
        <a:cs typeface="Arial" charset="0"/>
      </a:defRPr>
    </a:lvl6pPr>
    <a:lvl7pPr marL="2743200" algn="l" defTabSz="914400" rtl="0" eaLnBrk="1" latinLnBrk="0" hangingPunct="1">
      <a:defRPr sz="2400" kern="1200">
        <a:solidFill>
          <a:schemeClr val="tx1"/>
        </a:solidFill>
        <a:latin typeface="Verdana" pitchFamily="34" charset="0"/>
        <a:ea typeface="+mn-ea"/>
        <a:cs typeface="Arial" charset="0"/>
      </a:defRPr>
    </a:lvl7pPr>
    <a:lvl8pPr marL="3200400" algn="l" defTabSz="914400" rtl="0" eaLnBrk="1" latinLnBrk="0" hangingPunct="1">
      <a:defRPr sz="2400" kern="1200">
        <a:solidFill>
          <a:schemeClr val="tx1"/>
        </a:solidFill>
        <a:latin typeface="Verdana" pitchFamily="34" charset="0"/>
        <a:ea typeface="+mn-ea"/>
        <a:cs typeface="Arial" charset="0"/>
      </a:defRPr>
    </a:lvl8pPr>
    <a:lvl9pPr marL="3657600" algn="l" defTabSz="914400" rtl="0" eaLnBrk="1" latinLnBrk="0" hangingPunct="1">
      <a:defRPr sz="2400" kern="1200">
        <a:solidFill>
          <a:schemeClr val="tx1"/>
        </a:solidFill>
        <a:latin typeface="Verdana" pitchFamily="34" charset="0"/>
        <a:ea typeface="+mn-ea"/>
        <a:cs typeface="Arial" charset="0"/>
      </a:defRPr>
    </a:lvl9pPr>
  </p:defaultTextStyle>
  <p:extLst>
    <p:ext uri="{EFAFB233-063F-42B5-8137-9DF3F51BA10A}">
      <p15:sldGuideLst xmlns:p15="http://schemas.microsoft.com/office/powerpoint/2012/main">
        <p15:guide id="1" orient="horz" pos="238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FFFF"/>
    <a:srgbClr val="000118"/>
    <a:srgbClr val="00025E"/>
    <a:srgbClr val="0066CC"/>
    <a:srgbClr val="CCFF66"/>
    <a:srgbClr val="FF99FF"/>
    <a:srgbClr val="EAEAEA"/>
    <a:srgbClr val="00FF00"/>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64" autoAdjust="0"/>
    <p:restoredTop sz="93316" autoAdjust="0"/>
  </p:normalViewPr>
  <p:slideViewPr>
    <p:cSldViewPr snapToGrid="0">
      <p:cViewPr>
        <p:scale>
          <a:sx n="100" d="100"/>
          <a:sy n="100" d="100"/>
        </p:scale>
        <p:origin x="376" y="144"/>
      </p:cViewPr>
      <p:guideLst>
        <p:guide orient="horz" pos="2381"/>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520"/>
    </p:cViewPr>
  </p:sorterViewPr>
  <p:notesViewPr>
    <p:cSldViewPr snapToGrid="0">
      <p:cViewPr varScale="1">
        <p:scale>
          <a:sx n="45" d="100"/>
          <a:sy n="45" d="100"/>
        </p:scale>
        <p:origin x="2256" y="48"/>
      </p:cViewPr>
      <p:guideLst/>
    </p:cSldViewPr>
  </p:notesViewPr>
  <p:gridSpacing cx="38405" cy="384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Master" Target="slideMasters/slideMaster5.xml"/><Relationship Id="rId6" Type="http://schemas.openxmlformats.org/officeDocument/2006/relationships/slideMaster" Target="slideMasters/slideMaster6.xml"/><Relationship Id="rId7" Type="http://schemas.openxmlformats.org/officeDocument/2006/relationships/slideMaster" Target="slideMasters/slideMaster7.xml"/><Relationship Id="rId8" Type="http://schemas.openxmlformats.org/officeDocument/2006/relationships/slideMaster" Target="slideMasters/slideMaster8.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50" Type="http://schemas.openxmlformats.org/officeDocument/2006/relationships/slide" Target="slides/slide42.xml"/><Relationship Id="rId51" Type="http://schemas.openxmlformats.org/officeDocument/2006/relationships/slide" Target="slides/slide43.xml"/><Relationship Id="rId52" Type="http://schemas.openxmlformats.org/officeDocument/2006/relationships/slide" Target="slides/slide44.xml"/><Relationship Id="rId53" Type="http://schemas.openxmlformats.org/officeDocument/2006/relationships/slide" Target="slides/slide45.xml"/><Relationship Id="rId54" Type="http://schemas.openxmlformats.org/officeDocument/2006/relationships/slide" Target="slides/slide46.xml"/><Relationship Id="rId55" Type="http://schemas.openxmlformats.org/officeDocument/2006/relationships/slide" Target="slides/slide47.xml"/><Relationship Id="rId56" Type="http://schemas.openxmlformats.org/officeDocument/2006/relationships/slide" Target="slides/slide48.xml"/><Relationship Id="rId57" Type="http://schemas.openxmlformats.org/officeDocument/2006/relationships/slide" Target="slides/slide49.xml"/><Relationship Id="rId58" Type="http://schemas.openxmlformats.org/officeDocument/2006/relationships/slide" Target="slides/slide50.xml"/><Relationship Id="rId59" Type="http://schemas.openxmlformats.org/officeDocument/2006/relationships/slide" Target="slides/slide51.xml"/><Relationship Id="rId70" Type="http://schemas.openxmlformats.org/officeDocument/2006/relationships/slide" Target="slides/slide62.xml"/><Relationship Id="rId71" Type="http://schemas.openxmlformats.org/officeDocument/2006/relationships/slide" Target="slides/slide63.xml"/><Relationship Id="rId72" Type="http://schemas.openxmlformats.org/officeDocument/2006/relationships/slide" Target="slides/slide64.xml"/><Relationship Id="rId73" Type="http://schemas.openxmlformats.org/officeDocument/2006/relationships/slide" Target="slides/slide65.xml"/><Relationship Id="rId74" Type="http://schemas.openxmlformats.org/officeDocument/2006/relationships/slide" Target="slides/slide66.xml"/><Relationship Id="rId75" Type="http://schemas.openxmlformats.org/officeDocument/2006/relationships/slide" Target="slides/slide67.xml"/><Relationship Id="rId76" Type="http://schemas.openxmlformats.org/officeDocument/2006/relationships/slide" Target="slides/slide68.xml"/><Relationship Id="rId77" Type="http://schemas.openxmlformats.org/officeDocument/2006/relationships/slide" Target="slides/slide69.xml"/><Relationship Id="rId78" Type="http://schemas.openxmlformats.org/officeDocument/2006/relationships/slide" Target="slides/slide70.xml"/><Relationship Id="rId79" Type="http://schemas.openxmlformats.org/officeDocument/2006/relationships/slide" Target="slides/slide71.xml"/><Relationship Id="rId90" Type="http://schemas.openxmlformats.org/officeDocument/2006/relationships/viewProps" Target="viewProps.xml"/><Relationship Id="rId91" Type="http://schemas.openxmlformats.org/officeDocument/2006/relationships/theme" Target="theme/theme1.xml"/><Relationship Id="rId92" Type="http://schemas.openxmlformats.org/officeDocument/2006/relationships/tableStyles" Target="tableStyles.xml"/><Relationship Id="rId93" Type="http://schemas.microsoft.com/office/2016/11/relationships/changesInfo" Target="changesInfos/changesInfo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 Id="rId60" Type="http://schemas.openxmlformats.org/officeDocument/2006/relationships/slide" Target="slides/slide52.xml"/><Relationship Id="rId61" Type="http://schemas.openxmlformats.org/officeDocument/2006/relationships/slide" Target="slides/slide53.xml"/><Relationship Id="rId62" Type="http://schemas.openxmlformats.org/officeDocument/2006/relationships/slide" Target="slides/slide54.xml"/><Relationship Id="rId63" Type="http://schemas.openxmlformats.org/officeDocument/2006/relationships/slide" Target="slides/slide55.xml"/><Relationship Id="rId64" Type="http://schemas.openxmlformats.org/officeDocument/2006/relationships/slide" Target="slides/slide56.xml"/><Relationship Id="rId65" Type="http://schemas.openxmlformats.org/officeDocument/2006/relationships/slide" Target="slides/slide57.xml"/><Relationship Id="rId66" Type="http://schemas.openxmlformats.org/officeDocument/2006/relationships/slide" Target="slides/slide58.xml"/><Relationship Id="rId67" Type="http://schemas.openxmlformats.org/officeDocument/2006/relationships/slide" Target="slides/slide59.xml"/><Relationship Id="rId68" Type="http://schemas.openxmlformats.org/officeDocument/2006/relationships/slide" Target="slides/slide60.xml"/><Relationship Id="rId69" Type="http://schemas.openxmlformats.org/officeDocument/2006/relationships/slide" Target="slides/slide61.xml"/><Relationship Id="rId80" Type="http://schemas.openxmlformats.org/officeDocument/2006/relationships/slide" Target="slides/slide72.xml"/><Relationship Id="rId81" Type="http://schemas.openxmlformats.org/officeDocument/2006/relationships/slide" Target="slides/slide73.xml"/><Relationship Id="rId82" Type="http://schemas.openxmlformats.org/officeDocument/2006/relationships/slide" Target="slides/slide74.xml"/><Relationship Id="rId83" Type="http://schemas.openxmlformats.org/officeDocument/2006/relationships/slide" Target="slides/slide75.xml"/><Relationship Id="rId84" Type="http://schemas.openxmlformats.org/officeDocument/2006/relationships/slide" Target="slides/slide76.xml"/><Relationship Id="rId85" Type="http://schemas.openxmlformats.org/officeDocument/2006/relationships/slide" Target="slides/slide77.xml"/><Relationship Id="rId86" Type="http://schemas.openxmlformats.org/officeDocument/2006/relationships/slide" Target="slides/slide78.xml"/><Relationship Id="rId87" Type="http://schemas.openxmlformats.org/officeDocument/2006/relationships/notesMaster" Target="notesMasters/notesMaster1.xml"/><Relationship Id="rId88" Type="http://schemas.openxmlformats.org/officeDocument/2006/relationships/handoutMaster" Target="handoutMasters/handoutMaster1.xml"/><Relationship Id="rId8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l wieman" userId="b21dcdc4cb1f5870" providerId="LiveId" clId="{3548DDBF-C7CF-4B15-8983-27AE1C62F6D6}"/>
    <pc:docChg chg="modSld">
      <pc:chgData name="carl wieman" userId="b21dcdc4cb1f5870" providerId="LiveId" clId="{3548DDBF-C7CF-4B15-8983-27AE1C62F6D6}" dt="2018-01-29T14:10:22.905" v="6" actId="5793"/>
      <pc:docMkLst>
        <pc:docMk/>
      </pc:docMkLst>
      <pc:sldChg chg="modSp">
        <pc:chgData name="carl wieman" userId="b21dcdc4cb1f5870" providerId="LiveId" clId="{3548DDBF-C7CF-4B15-8983-27AE1C62F6D6}" dt="2018-01-29T13:24:21.920" v="1" actId="6549"/>
        <pc:sldMkLst>
          <pc:docMk/>
          <pc:sldMk cId="0" sldId="567"/>
        </pc:sldMkLst>
        <pc:spChg chg="mod">
          <ac:chgData name="carl wieman" userId="b21dcdc4cb1f5870" providerId="LiveId" clId="{3548DDBF-C7CF-4B15-8983-27AE1C62F6D6}" dt="2018-01-29T13:24:21.920" v="1" actId="6549"/>
          <ac:spMkLst>
            <pc:docMk/>
            <pc:sldMk cId="0" sldId="567"/>
            <ac:spMk id="5" creationId="{6A4FAE78-3486-4680-91F6-0AF16CFE98B5}"/>
          </ac:spMkLst>
        </pc:spChg>
      </pc:sldChg>
      <pc:sldChg chg="modAnim">
        <pc:chgData name="carl wieman" userId="b21dcdc4cb1f5870" providerId="LiveId" clId="{3548DDBF-C7CF-4B15-8983-27AE1C62F6D6}" dt="2018-01-29T14:09:57.255" v="2"/>
        <pc:sldMkLst>
          <pc:docMk/>
          <pc:sldMk cId="4144153003" sldId="724"/>
        </pc:sldMkLst>
      </pc:sldChg>
      <pc:sldChg chg="modSp modAnim">
        <pc:chgData name="carl wieman" userId="b21dcdc4cb1f5870" providerId="LiveId" clId="{3548DDBF-C7CF-4B15-8983-27AE1C62F6D6}" dt="2018-01-29T14:10:22.905" v="6" actId="5793"/>
        <pc:sldMkLst>
          <pc:docMk/>
          <pc:sldMk cId="1477040958" sldId="732"/>
        </pc:sldMkLst>
        <pc:spChg chg="mod">
          <ac:chgData name="carl wieman" userId="b21dcdc4cb1f5870" providerId="LiveId" clId="{3548DDBF-C7CF-4B15-8983-27AE1C62F6D6}" dt="2018-01-29T14:10:22.905" v="6" actId="5793"/>
          <ac:spMkLst>
            <pc:docMk/>
            <pc:sldMk cId="1477040958" sldId="732"/>
            <ac:spMk id="3" creationId="{00000000-0000-0000-0000-000000000000}"/>
          </ac:spMkLst>
        </pc:spChg>
      </pc:sldChg>
    </pc:docChg>
  </pc:docChgLst>
  <pc:docChgLst>
    <pc:chgData name="carl wieman" userId="b21dcdc4cb1f5870" providerId="LiveId" clId="{7265D802-90A9-4125-886F-593CA4F19791}"/>
    <pc:docChg chg="undo custSel addSld delSld modSld sldOrd modMainMaster">
      <pc:chgData name="carl wieman" userId="b21dcdc4cb1f5870" providerId="LiveId" clId="{7265D802-90A9-4125-886F-593CA4F19791}" dt="2018-01-29T04:19:43.411" v="10890" actId="255"/>
      <pc:docMkLst>
        <pc:docMk/>
      </pc:docMkLst>
      <pc:sldChg chg="modTransition">
        <pc:chgData name="carl wieman" userId="b21dcdc4cb1f5870" providerId="LiveId" clId="{7265D802-90A9-4125-886F-593CA4F19791}" dt="2018-01-29T01:42:30.366" v="9672" actId="255"/>
        <pc:sldMkLst>
          <pc:docMk/>
          <pc:sldMk cId="0" sldId="390"/>
        </pc:sldMkLst>
      </pc:sldChg>
      <pc:sldChg chg="modTransition">
        <pc:chgData name="carl wieman" userId="b21dcdc4cb1f5870" providerId="LiveId" clId="{7265D802-90A9-4125-886F-593CA4F19791}" dt="2018-01-29T01:42:30.366" v="9672" actId="255"/>
        <pc:sldMkLst>
          <pc:docMk/>
          <pc:sldMk cId="0" sldId="444"/>
        </pc:sldMkLst>
      </pc:sldChg>
      <pc:sldChg chg="modTransition">
        <pc:chgData name="carl wieman" userId="b21dcdc4cb1f5870" providerId="LiveId" clId="{7265D802-90A9-4125-886F-593CA4F19791}" dt="2018-01-29T01:42:30.366" v="9672" actId="255"/>
        <pc:sldMkLst>
          <pc:docMk/>
          <pc:sldMk cId="0" sldId="460"/>
        </pc:sldMkLst>
      </pc:sldChg>
      <pc:sldChg chg="modTransition">
        <pc:chgData name="carl wieman" userId="b21dcdc4cb1f5870" providerId="LiveId" clId="{7265D802-90A9-4125-886F-593CA4F19791}" dt="2018-01-29T01:42:30.366" v="9672" actId="255"/>
        <pc:sldMkLst>
          <pc:docMk/>
          <pc:sldMk cId="0" sldId="465"/>
        </pc:sldMkLst>
      </pc:sldChg>
      <pc:sldChg chg="modTransition">
        <pc:chgData name="carl wieman" userId="b21dcdc4cb1f5870" providerId="LiveId" clId="{7265D802-90A9-4125-886F-593CA4F19791}" dt="2018-01-29T01:42:30.366" v="9672" actId="255"/>
        <pc:sldMkLst>
          <pc:docMk/>
          <pc:sldMk cId="0" sldId="470"/>
        </pc:sldMkLst>
      </pc:sldChg>
      <pc:sldChg chg="ord modTransition">
        <pc:chgData name="carl wieman" userId="b21dcdc4cb1f5870" providerId="LiveId" clId="{7265D802-90A9-4125-886F-593CA4F19791}" dt="2018-01-29T01:42:30.366" v="9672" actId="255"/>
        <pc:sldMkLst>
          <pc:docMk/>
          <pc:sldMk cId="0" sldId="474"/>
        </pc:sldMkLst>
      </pc:sldChg>
      <pc:sldChg chg="modTransition">
        <pc:chgData name="carl wieman" userId="b21dcdc4cb1f5870" providerId="LiveId" clId="{7265D802-90A9-4125-886F-593CA4F19791}" dt="2018-01-29T01:42:30.366" v="9672" actId="255"/>
        <pc:sldMkLst>
          <pc:docMk/>
          <pc:sldMk cId="0" sldId="477"/>
        </pc:sldMkLst>
      </pc:sldChg>
      <pc:sldChg chg="modTransition">
        <pc:chgData name="carl wieman" userId="b21dcdc4cb1f5870" providerId="LiveId" clId="{7265D802-90A9-4125-886F-593CA4F19791}" dt="2018-01-29T01:42:30.366" v="9672" actId="255"/>
        <pc:sldMkLst>
          <pc:docMk/>
          <pc:sldMk cId="0" sldId="484"/>
        </pc:sldMkLst>
      </pc:sldChg>
      <pc:sldChg chg="modTransition">
        <pc:chgData name="carl wieman" userId="b21dcdc4cb1f5870" providerId="LiveId" clId="{7265D802-90A9-4125-886F-593CA4F19791}" dt="2018-01-29T01:42:30.366" v="9672" actId="255"/>
        <pc:sldMkLst>
          <pc:docMk/>
          <pc:sldMk cId="0" sldId="540"/>
        </pc:sldMkLst>
      </pc:sldChg>
      <pc:sldChg chg="modSp modTransition modAnim">
        <pc:chgData name="carl wieman" userId="b21dcdc4cb1f5870" providerId="LiveId" clId="{7265D802-90A9-4125-886F-593CA4F19791}" dt="2018-01-29T01:42:30.366" v="9672" actId="255"/>
        <pc:sldMkLst>
          <pc:docMk/>
          <pc:sldMk cId="0" sldId="567"/>
        </pc:sldMkLst>
        <pc:spChg chg="mod">
          <ac:chgData name="carl wieman" userId="b21dcdc4cb1f5870" providerId="LiveId" clId="{7265D802-90A9-4125-886F-593CA4F19791}" dt="2018-01-28T21:18:55.287" v="912" actId="1076"/>
          <ac:spMkLst>
            <pc:docMk/>
            <pc:sldMk cId="0" sldId="567"/>
            <ac:spMk id="4" creationId="{00000000-0000-0000-0000-000000000000}"/>
          </ac:spMkLst>
        </pc:spChg>
        <pc:spChg chg="mod">
          <ac:chgData name="carl wieman" userId="b21dcdc4cb1f5870" providerId="LiveId" clId="{7265D802-90A9-4125-886F-593CA4F19791}" dt="2018-01-29T01:41:06.767" v="9661" actId="6549"/>
          <ac:spMkLst>
            <pc:docMk/>
            <pc:sldMk cId="0" sldId="567"/>
            <ac:spMk id="5" creationId="{6A4FAE78-3486-4680-91F6-0AF16CFE98B5}"/>
          </ac:spMkLst>
        </pc:spChg>
        <pc:spChg chg="mod">
          <ac:chgData name="carl wieman" userId="b21dcdc4cb1f5870" providerId="LiveId" clId="{7265D802-90A9-4125-886F-593CA4F19791}" dt="2018-01-28T22:14:48.075" v="2751" actId="6549"/>
          <ac:spMkLst>
            <pc:docMk/>
            <pc:sldMk cId="0" sldId="567"/>
            <ac:spMk id="6" creationId="{00000000-0000-0000-0000-000000000000}"/>
          </ac:spMkLst>
        </pc:spChg>
      </pc:sldChg>
      <pc:sldChg chg="modTransition">
        <pc:chgData name="carl wieman" userId="b21dcdc4cb1f5870" providerId="LiveId" clId="{7265D802-90A9-4125-886F-593CA4F19791}" dt="2018-01-29T01:42:30.366" v="9672" actId="255"/>
        <pc:sldMkLst>
          <pc:docMk/>
          <pc:sldMk cId="0" sldId="573"/>
        </pc:sldMkLst>
      </pc:sldChg>
      <pc:sldChg chg="modTransition">
        <pc:chgData name="carl wieman" userId="b21dcdc4cb1f5870" providerId="LiveId" clId="{7265D802-90A9-4125-886F-593CA4F19791}" dt="2018-01-29T01:42:30.366" v="9672" actId="255"/>
        <pc:sldMkLst>
          <pc:docMk/>
          <pc:sldMk cId="0" sldId="582"/>
        </pc:sldMkLst>
      </pc:sldChg>
      <pc:sldChg chg="modTransition">
        <pc:chgData name="carl wieman" userId="b21dcdc4cb1f5870" providerId="LiveId" clId="{7265D802-90A9-4125-886F-593CA4F19791}" dt="2018-01-29T01:42:30.366" v="9672" actId="255"/>
        <pc:sldMkLst>
          <pc:docMk/>
          <pc:sldMk cId="0" sldId="585"/>
        </pc:sldMkLst>
      </pc:sldChg>
      <pc:sldChg chg="modTransition">
        <pc:chgData name="carl wieman" userId="b21dcdc4cb1f5870" providerId="LiveId" clId="{7265D802-90A9-4125-886F-593CA4F19791}" dt="2018-01-29T01:42:30.366" v="9672" actId="255"/>
        <pc:sldMkLst>
          <pc:docMk/>
          <pc:sldMk cId="0" sldId="587"/>
        </pc:sldMkLst>
      </pc:sldChg>
      <pc:sldChg chg="modTransition">
        <pc:chgData name="carl wieman" userId="b21dcdc4cb1f5870" providerId="LiveId" clId="{7265D802-90A9-4125-886F-593CA4F19791}" dt="2018-01-29T01:42:30.366" v="9672" actId="255"/>
        <pc:sldMkLst>
          <pc:docMk/>
          <pc:sldMk cId="0" sldId="597"/>
        </pc:sldMkLst>
      </pc:sldChg>
      <pc:sldChg chg="addSp delSp modSp ord modTransition delAnim modAnim">
        <pc:chgData name="carl wieman" userId="b21dcdc4cb1f5870" providerId="LiveId" clId="{7265D802-90A9-4125-886F-593CA4F19791}" dt="2018-01-29T02:27:34.252" v="10244" actId="255"/>
        <pc:sldMkLst>
          <pc:docMk/>
          <pc:sldMk cId="0" sldId="607"/>
        </pc:sldMkLst>
        <pc:spChg chg="mod">
          <ac:chgData name="carl wieman" userId="b21dcdc4cb1f5870" providerId="LiveId" clId="{7265D802-90A9-4125-886F-593CA4F19791}" dt="2018-01-29T01:00:53.051" v="7994" actId="20577"/>
          <ac:spMkLst>
            <pc:docMk/>
            <pc:sldMk cId="0" sldId="607"/>
            <ac:spMk id="2" creationId="{00000000-0000-0000-0000-000000000000}"/>
          </ac:spMkLst>
        </pc:spChg>
        <pc:spChg chg="mod">
          <ac:chgData name="carl wieman" userId="b21dcdc4cb1f5870" providerId="LiveId" clId="{7265D802-90A9-4125-886F-593CA4F19791}" dt="2018-01-29T01:00:36.590" v="7988" actId="20577"/>
          <ac:spMkLst>
            <pc:docMk/>
            <pc:sldMk cId="0" sldId="607"/>
            <ac:spMk id="3" creationId="{00000000-0000-0000-0000-000000000000}"/>
          </ac:spMkLst>
        </pc:spChg>
        <pc:spChg chg="del">
          <ac:chgData name="carl wieman" userId="b21dcdc4cb1f5870" providerId="LiveId" clId="{7265D802-90A9-4125-886F-593CA4F19791}" dt="2018-01-29T01:00:45.381" v="7989" actId="478"/>
          <ac:spMkLst>
            <pc:docMk/>
            <pc:sldMk cId="0" sldId="607"/>
            <ac:spMk id="5" creationId="{00000000-0000-0000-0000-000000000000}"/>
          </ac:spMkLst>
        </pc:spChg>
        <pc:spChg chg="add del mod">
          <ac:chgData name="carl wieman" userId="b21dcdc4cb1f5870" providerId="LiveId" clId="{7265D802-90A9-4125-886F-593CA4F19791}" dt="2018-01-29T01:00:45.381" v="7991" actId="255"/>
          <ac:spMkLst>
            <pc:docMk/>
            <pc:sldMk cId="0" sldId="607"/>
            <ac:spMk id="6" creationId="{EF8C7BF0-D161-4EDC-B6E9-F2DCD91704BC}"/>
          </ac:spMkLst>
        </pc:spChg>
        <pc:spChg chg="add mod">
          <ac:chgData name="carl wieman" userId="b21dcdc4cb1f5870" providerId="LiveId" clId="{7265D802-90A9-4125-886F-593CA4F19791}" dt="2018-01-29T02:27:12.320" v="10241" actId="20577"/>
          <ac:spMkLst>
            <pc:docMk/>
            <pc:sldMk cId="0" sldId="607"/>
            <ac:spMk id="7" creationId="{ED632F97-06EA-48D1-857C-D4CD427ABC41}"/>
          </ac:spMkLst>
        </pc:spChg>
      </pc:sldChg>
      <pc:sldChg chg="modTransition">
        <pc:chgData name="carl wieman" userId="b21dcdc4cb1f5870" providerId="LiveId" clId="{7265D802-90A9-4125-886F-593CA4F19791}" dt="2018-01-29T01:42:30.366" v="9672" actId="255"/>
        <pc:sldMkLst>
          <pc:docMk/>
          <pc:sldMk cId="0" sldId="608"/>
        </pc:sldMkLst>
      </pc:sldChg>
      <pc:sldChg chg="modTransition">
        <pc:chgData name="carl wieman" userId="b21dcdc4cb1f5870" providerId="LiveId" clId="{7265D802-90A9-4125-886F-593CA4F19791}" dt="2018-01-29T01:42:30.366" v="9672" actId="255"/>
        <pc:sldMkLst>
          <pc:docMk/>
          <pc:sldMk cId="0" sldId="609"/>
        </pc:sldMkLst>
      </pc:sldChg>
      <pc:sldChg chg="modSp modTransition">
        <pc:chgData name="carl wieman" userId="b21dcdc4cb1f5870" providerId="LiveId" clId="{7265D802-90A9-4125-886F-593CA4F19791}" dt="2018-01-29T02:30:57.151" v="10265" actId="20577"/>
        <pc:sldMkLst>
          <pc:docMk/>
          <pc:sldMk cId="0" sldId="614"/>
        </pc:sldMkLst>
        <pc:spChg chg="mod">
          <ac:chgData name="carl wieman" userId="b21dcdc4cb1f5870" providerId="LiveId" clId="{7265D802-90A9-4125-886F-593CA4F19791}" dt="2018-01-29T02:30:57.151" v="10265" actId="20577"/>
          <ac:spMkLst>
            <pc:docMk/>
            <pc:sldMk cId="0" sldId="614"/>
            <ac:spMk id="3" creationId="{00000000-0000-0000-0000-000000000000}"/>
          </ac:spMkLst>
        </pc:spChg>
      </pc:sldChg>
      <pc:sldChg chg="modTransition">
        <pc:chgData name="carl wieman" userId="b21dcdc4cb1f5870" providerId="LiveId" clId="{7265D802-90A9-4125-886F-593CA4F19791}" dt="2018-01-29T01:42:30.366" v="9672" actId="255"/>
        <pc:sldMkLst>
          <pc:docMk/>
          <pc:sldMk cId="0" sldId="631"/>
        </pc:sldMkLst>
      </pc:sldChg>
      <pc:sldChg chg="modTransition">
        <pc:chgData name="carl wieman" userId="b21dcdc4cb1f5870" providerId="LiveId" clId="{7265D802-90A9-4125-886F-593CA4F19791}" dt="2018-01-29T01:42:30.366" v="9672" actId="255"/>
        <pc:sldMkLst>
          <pc:docMk/>
          <pc:sldMk cId="0" sldId="634"/>
        </pc:sldMkLst>
      </pc:sldChg>
      <pc:sldChg chg="modTransition">
        <pc:chgData name="carl wieman" userId="b21dcdc4cb1f5870" providerId="LiveId" clId="{7265D802-90A9-4125-886F-593CA4F19791}" dt="2018-01-29T01:42:30.366" v="9672" actId="255"/>
        <pc:sldMkLst>
          <pc:docMk/>
          <pc:sldMk cId="0" sldId="635"/>
        </pc:sldMkLst>
      </pc:sldChg>
      <pc:sldChg chg="ord modTransition">
        <pc:chgData name="carl wieman" userId="b21dcdc4cb1f5870" providerId="LiveId" clId="{7265D802-90A9-4125-886F-593CA4F19791}" dt="2018-01-29T01:42:30.366" v="9672" actId="255"/>
        <pc:sldMkLst>
          <pc:docMk/>
          <pc:sldMk cId="209148210" sldId="642"/>
        </pc:sldMkLst>
      </pc:sldChg>
      <pc:sldChg chg="modTransition">
        <pc:chgData name="carl wieman" userId="b21dcdc4cb1f5870" providerId="LiveId" clId="{7265D802-90A9-4125-886F-593CA4F19791}" dt="2018-01-29T01:42:30.366" v="9672" actId="255"/>
        <pc:sldMkLst>
          <pc:docMk/>
          <pc:sldMk cId="590756515" sldId="644"/>
        </pc:sldMkLst>
      </pc:sldChg>
      <pc:sldChg chg="modTransition">
        <pc:chgData name="carl wieman" userId="b21dcdc4cb1f5870" providerId="LiveId" clId="{7265D802-90A9-4125-886F-593CA4F19791}" dt="2018-01-29T01:42:30.366" v="9672" actId="255"/>
        <pc:sldMkLst>
          <pc:docMk/>
          <pc:sldMk cId="1669649494" sldId="648"/>
        </pc:sldMkLst>
      </pc:sldChg>
      <pc:sldChg chg="modTransition">
        <pc:chgData name="carl wieman" userId="b21dcdc4cb1f5870" providerId="LiveId" clId="{7265D802-90A9-4125-886F-593CA4F19791}" dt="2018-01-29T01:42:30.366" v="9672" actId="255"/>
        <pc:sldMkLst>
          <pc:docMk/>
          <pc:sldMk cId="3815786577" sldId="649"/>
        </pc:sldMkLst>
      </pc:sldChg>
      <pc:sldChg chg="modTransition">
        <pc:chgData name="carl wieman" userId="b21dcdc4cb1f5870" providerId="LiveId" clId="{7265D802-90A9-4125-886F-593CA4F19791}" dt="2018-01-29T01:42:30.366" v="9672" actId="255"/>
        <pc:sldMkLst>
          <pc:docMk/>
          <pc:sldMk cId="2030529335" sldId="659"/>
        </pc:sldMkLst>
      </pc:sldChg>
      <pc:sldChg chg="modTransition">
        <pc:chgData name="carl wieman" userId="b21dcdc4cb1f5870" providerId="LiveId" clId="{7265D802-90A9-4125-886F-593CA4F19791}" dt="2018-01-29T01:42:30.366" v="9672" actId="255"/>
        <pc:sldMkLst>
          <pc:docMk/>
          <pc:sldMk cId="138223295" sldId="661"/>
        </pc:sldMkLst>
      </pc:sldChg>
      <pc:sldChg chg="modTransition">
        <pc:chgData name="carl wieman" userId="b21dcdc4cb1f5870" providerId="LiveId" clId="{7265D802-90A9-4125-886F-593CA4F19791}" dt="2018-01-29T01:42:30.366" v="9672" actId="255"/>
        <pc:sldMkLst>
          <pc:docMk/>
          <pc:sldMk cId="2617719839" sldId="663"/>
        </pc:sldMkLst>
      </pc:sldChg>
      <pc:sldChg chg="modTransition">
        <pc:chgData name="carl wieman" userId="b21dcdc4cb1f5870" providerId="LiveId" clId="{7265D802-90A9-4125-886F-593CA4F19791}" dt="2018-01-29T01:42:30.366" v="9672" actId="255"/>
        <pc:sldMkLst>
          <pc:docMk/>
          <pc:sldMk cId="3830126044" sldId="664"/>
        </pc:sldMkLst>
      </pc:sldChg>
      <pc:sldChg chg="modTransition">
        <pc:chgData name="carl wieman" userId="b21dcdc4cb1f5870" providerId="LiveId" clId="{7265D802-90A9-4125-886F-593CA4F19791}" dt="2018-01-29T01:42:30.366" v="9672" actId="255"/>
        <pc:sldMkLst>
          <pc:docMk/>
          <pc:sldMk cId="2527706615" sldId="672"/>
        </pc:sldMkLst>
      </pc:sldChg>
      <pc:sldChg chg="modTransition">
        <pc:chgData name="carl wieman" userId="b21dcdc4cb1f5870" providerId="LiveId" clId="{7265D802-90A9-4125-886F-593CA4F19791}" dt="2018-01-29T01:42:30.366" v="9672" actId="255"/>
        <pc:sldMkLst>
          <pc:docMk/>
          <pc:sldMk cId="2147917725" sldId="674"/>
        </pc:sldMkLst>
      </pc:sldChg>
      <pc:sldChg chg="ord modTransition">
        <pc:chgData name="carl wieman" userId="b21dcdc4cb1f5870" providerId="LiveId" clId="{7265D802-90A9-4125-886F-593CA4F19791}" dt="2018-01-29T01:42:30.366" v="9672" actId="255"/>
        <pc:sldMkLst>
          <pc:docMk/>
          <pc:sldMk cId="1370706919" sldId="676"/>
        </pc:sldMkLst>
      </pc:sldChg>
      <pc:sldChg chg="modTransition">
        <pc:chgData name="carl wieman" userId="b21dcdc4cb1f5870" providerId="LiveId" clId="{7265D802-90A9-4125-886F-593CA4F19791}" dt="2018-01-29T01:42:30.366" v="9672" actId="255"/>
        <pc:sldMkLst>
          <pc:docMk/>
          <pc:sldMk cId="286583824" sldId="679"/>
        </pc:sldMkLst>
      </pc:sldChg>
      <pc:sldChg chg="modTransition">
        <pc:chgData name="carl wieman" userId="b21dcdc4cb1f5870" providerId="LiveId" clId="{7265D802-90A9-4125-886F-593CA4F19791}" dt="2018-01-29T01:42:30.366" v="9672" actId="255"/>
        <pc:sldMkLst>
          <pc:docMk/>
          <pc:sldMk cId="4087110406" sldId="680"/>
        </pc:sldMkLst>
      </pc:sldChg>
      <pc:sldChg chg="modTransition">
        <pc:chgData name="carl wieman" userId="b21dcdc4cb1f5870" providerId="LiveId" clId="{7265D802-90A9-4125-886F-593CA4F19791}" dt="2018-01-29T01:42:30.366" v="9672" actId="255"/>
        <pc:sldMkLst>
          <pc:docMk/>
          <pc:sldMk cId="2337836059" sldId="681"/>
        </pc:sldMkLst>
      </pc:sldChg>
      <pc:sldChg chg="modTransition">
        <pc:chgData name="carl wieman" userId="b21dcdc4cb1f5870" providerId="LiveId" clId="{7265D802-90A9-4125-886F-593CA4F19791}" dt="2018-01-29T01:42:30.366" v="9672" actId="255"/>
        <pc:sldMkLst>
          <pc:docMk/>
          <pc:sldMk cId="941623157" sldId="682"/>
        </pc:sldMkLst>
      </pc:sldChg>
      <pc:sldChg chg="add del">
        <pc:chgData name="carl wieman" userId="b21dcdc4cb1f5870" providerId="LiveId" clId="{7265D802-90A9-4125-886F-593CA4F19791}" dt="2018-01-29T01:03:17.610" v="7999" actId="2696"/>
        <pc:sldMkLst>
          <pc:docMk/>
          <pc:sldMk cId="3420940866" sldId="686"/>
        </pc:sldMkLst>
      </pc:sldChg>
      <pc:sldChg chg="del">
        <pc:chgData name="carl wieman" userId="b21dcdc4cb1f5870" providerId="LiveId" clId="{7265D802-90A9-4125-886F-593CA4F19791}" dt="2018-01-29T01:03:17.642" v="8000" actId="2696"/>
        <pc:sldMkLst>
          <pc:docMk/>
          <pc:sldMk cId="48970814" sldId="687"/>
        </pc:sldMkLst>
      </pc:sldChg>
      <pc:sldChg chg="add del">
        <pc:chgData name="carl wieman" userId="b21dcdc4cb1f5870" providerId="LiveId" clId="{7265D802-90A9-4125-886F-593CA4F19791}" dt="2018-01-29T01:03:17.673" v="8001" actId="2696"/>
        <pc:sldMkLst>
          <pc:docMk/>
          <pc:sldMk cId="2721708017" sldId="688"/>
        </pc:sldMkLst>
      </pc:sldChg>
      <pc:sldChg chg="modTransition">
        <pc:chgData name="carl wieman" userId="b21dcdc4cb1f5870" providerId="LiveId" clId="{7265D802-90A9-4125-886F-593CA4F19791}" dt="2018-01-29T01:42:30.366" v="9672" actId="255"/>
        <pc:sldMkLst>
          <pc:docMk/>
          <pc:sldMk cId="2603940377" sldId="695"/>
        </pc:sldMkLst>
      </pc:sldChg>
      <pc:sldChg chg="modTransition">
        <pc:chgData name="carl wieman" userId="b21dcdc4cb1f5870" providerId="LiveId" clId="{7265D802-90A9-4125-886F-593CA4F19791}" dt="2018-01-29T01:42:30.366" v="9672" actId="255"/>
        <pc:sldMkLst>
          <pc:docMk/>
          <pc:sldMk cId="3986841301" sldId="696"/>
        </pc:sldMkLst>
      </pc:sldChg>
      <pc:sldChg chg="modTransition">
        <pc:chgData name="carl wieman" userId="b21dcdc4cb1f5870" providerId="LiveId" clId="{7265D802-90A9-4125-886F-593CA4F19791}" dt="2018-01-29T01:42:30.366" v="9672" actId="255"/>
        <pc:sldMkLst>
          <pc:docMk/>
          <pc:sldMk cId="2373082101" sldId="697"/>
        </pc:sldMkLst>
      </pc:sldChg>
      <pc:sldChg chg="modTransition">
        <pc:chgData name="carl wieman" userId="b21dcdc4cb1f5870" providerId="LiveId" clId="{7265D802-90A9-4125-886F-593CA4F19791}" dt="2018-01-29T01:42:30.366" v="9672" actId="255"/>
        <pc:sldMkLst>
          <pc:docMk/>
          <pc:sldMk cId="1582032143" sldId="698"/>
        </pc:sldMkLst>
      </pc:sldChg>
      <pc:sldChg chg="delSp modSp ord modTransition delAnim modAnim">
        <pc:chgData name="carl wieman" userId="b21dcdc4cb1f5870" providerId="LiveId" clId="{7265D802-90A9-4125-886F-593CA4F19791}" dt="2018-01-29T03:58:17.117" v="10598" actId="20577"/>
        <pc:sldMkLst>
          <pc:docMk/>
          <pc:sldMk cId="927773580" sldId="704"/>
        </pc:sldMkLst>
        <pc:spChg chg="mod">
          <ac:chgData name="carl wieman" userId="b21dcdc4cb1f5870" providerId="LiveId" clId="{7265D802-90A9-4125-886F-593CA4F19791}" dt="2018-01-29T03:58:17.117" v="10598" actId="20577"/>
          <ac:spMkLst>
            <pc:docMk/>
            <pc:sldMk cId="927773580" sldId="704"/>
            <ac:spMk id="2" creationId="{00000000-0000-0000-0000-000000000000}"/>
          </ac:spMkLst>
        </pc:spChg>
        <pc:spChg chg="del">
          <ac:chgData name="carl wieman" userId="b21dcdc4cb1f5870" providerId="LiveId" clId="{7265D802-90A9-4125-886F-593CA4F19791}" dt="2018-01-28T21:36:12.301" v="1588" actId="478"/>
          <ac:spMkLst>
            <pc:docMk/>
            <pc:sldMk cId="927773580" sldId="704"/>
            <ac:spMk id="3" creationId="{00000000-0000-0000-0000-000000000000}"/>
          </ac:spMkLst>
        </pc:spChg>
      </pc:sldChg>
      <pc:sldChg chg="modTransition">
        <pc:chgData name="carl wieman" userId="b21dcdc4cb1f5870" providerId="LiveId" clId="{7265D802-90A9-4125-886F-593CA4F19791}" dt="2018-01-29T01:42:30.366" v="9672" actId="255"/>
        <pc:sldMkLst>
          <pc:docMk/>
          <pc:sldMk cId="2047260728" sldId="705"/>
        </pc:sldMkLst>
      </pc:sldChg>
      <pc:sldChg chg="modTransition">
        <pc:chgData name="carl wieman" userId="b21dcdc4cb1f5870" providerId="LiveId" clId="{7265D802-90A9-4125-886F-593CA4F19791}" dt="2018-01-29T01:42:30.366" v="9672" actId="255"/>
        <pc:sldMkLst>
          <pc:docMk/>
          <pc:sldMk cId="3656837113" sldId="710"/>
        </pc:sldMkLst>
      </pc:sldChg>
      <pc:sldChg chg="modTransition">
        <pc:chgData name="carl wieman" userId="b21dcdc4cb1f5870" providerId="LiveId" clId="{7265D802-90A9-4125-886F-593CA4F19791}" dt="2018-01-29T01:42:30.366" v="9672" actId="255"/>
        <pc:sldMkLst>
          <pc:docMk/>
          <pc:sldMk cId="969744659" sldId="711"/>
        </pc:sldMkLst>
      </pc:sldChg>
      <pc:sldChg chg="modSp modTransition">
        <pc:chgData name="carl wieman" userId="b21dcdc4cb1f5870" providerId="LiveId" clId="{7265D802-90A9-4125-886F-593CA4F19791}" dt="2018-01-29T01:42:30.366" v="9672" actId="255"/>
        <pc:sldMkLst>
          <pc:docMk/>
          <pc:sldMk cId="3011099860" sldId="712"/>
        </pc:sldMkLst>
        <pc:spChg chg="mod">
          <ac:chgData name="carl wieman" userId="b21dcdc4cb1f5870" providerId="LiveId" clId="{7265D802-90A9-4125-886F-593CA4F19791}" dt="2018-01-29T01:08:35.767" v="8232" actId="255"/>
          <ac:spMkLst>
            <pc:docMk/>
            <pc:sldMk cId="3011099860" sldId="712"/>
            <ac:spMk id="74" creationId="{00000000-0000-0000-0000-000000000000}"/>
          </ac:spMkLst>
        </pc:spChg>
      </pc:sldChg>
      <pc:sldChg chg="modSp modTransition">
        <pc:chgData name="carl wieman" userId="b21dcdc4cb1f5870" providerId="LiveId" clId="{7265D802-90A9-4125-886F-593CA4F19791}" dt="2018-01-29T01:42:30.366" v="9672" actId="255"/>
        <pc:sldMkLst>
          <pc:docMk/>
          <pc:sldMk cId="3172342742" sldId="713"/>
        </pc:sldMkLst>
        <pc:spChg chg="mod">
          <ac:chgData name="carl wieman" userId="b21dcdc4cb1f5870" providerId="LiveId" clId="{7265D802-90A9-4125-886F-593CA4F19791}" dt="2018-01-29T01:07:18.437" v="8172" actId="6549"/>
          <ac:spMkLst>
            <pc:docMk/>
            <pc:sldMk cId="3172342742" sldId="713"/>
            <ac:spMk id="87" creationId="{00000000-0000-0000-0000-000000000000}"/>
          </ac:spMkLst>
        </pc:spChg>
      </pc:sldChg>
      <pc:sldChg chg="modTransition">
        <pc:chgData name="carl wieman" userId="b21dcdc4cb1f5870" providerId="LiveId" clId="{7265D802-90A9-4125-886F-593CA4F19791}" dt="2018-01-29T01:42:30.366" v="9672" actId="255"/>
        <pc:sldMkLst>
          <pc:docMk/>
          <pc:sldMk cId="1018974219" sldId="715"/>
        </pc:sldMkLst>
      </pc:sldChg>
      <pc:sldChg chg="modTransition">
        <pc:chgData name="carl wieman" userId="b21dcdc4cb1f5870" providerId="LiveId" clId="{7265D802-90A9-4125-886F-593CA4F19791}" dt="2018-01-29T01:42:30.366" v="9672" actId="255"/>
        <pc:sldMkLst>
          <pc:docMk/>
          <pc:sldMk cId="2028309898" sldId="716"/>
        </pc:sldMkLst>
      </pc:sldChg>
      <pc:sldChg chg="modTransition">
        <pc:chgData name="carl wieman" userId="b21dcdc4cb1f5870" providerId="LiveId" clId="{7265D802-90A9-4125-886F-593CA4F19791}" dt="2018-01-29T01:42:30.366" v="9672" actId="255"/>
        <pc:sldMkLst>
          <pc:docMk/>
          <pc:sldMk cId="3547648823" sldId="718"/>
        </pc:sldMkLst>
      </pc:sldChg>
      <pc:sldChg chg="modTransition">
        <pc:chgData name="carl wieman" userId="b21dcdc4cb1f5870" providerId="LiveId" clId="{7265D802-90A9-4125-886F-593CA4F19791}" dt="2018-01-29T01:42:30.366" v="9672" actId="255"/>
        <pc:sldMkLst>
          <pc:docMk/>
          <pc:sldMk cId="1712920332" sldId="719"/>
        </pc:sldMkLst>
      </pc:sldChg>
      <pc:sldChg chg="modTransition">
        <pc:chgData name="carl wieman" userId="b21dcdc4cb1f5870" providerId="LiveId" clId="{7265D802-90A9-4125-886F-593CA4F19791}" dt="2018-01-29T01:42:30.366" v="9672" actId="255"/>
        <pc:sldMkLst>
          <pc:docMk/>
          <pc:sldMk cId="2858857280" sldId="720"/>
        </pc:sldMkLst>
      </pc:sldChg>
      <pc:sldChg chg="modTransition">
        <pc:chgData name="carl wieman" userId="b21dcdc4cb1f5870" providerId="LiveId" clId="{7265D802-90A9-4125-886F-593CA4F19791}" dt="2018-01-29T01:42:30.366" v="9672" actId="255"/>
        <pc:sldMkLst>
          <pc:docMk/>
          <pc:sldMk cId="3967693384" sldId="721"/>
        </pc:sldMkLst>
      </pc:sldChg>
      <pc:sldChg chg="delSp modSp ord modTransition delAnim modAnim">
        <pc:chgData name="carl wieman" userId="b21dcdc4cb1f5870" providerId="LiveId" clId="{7265D802-90A9-4125-886F-593CA4F19791}" dt="2018-01-29T04:19:43.411" v="10890" actId="255"/>
        <pc:sldMkLst>
          <pc:docMk/>
          <pc:sldMk cId="4144153003" sldId="724"/>
        </pc:sldMkLst>
        <pc:spChg chg="del mod">
          <ac:chgData name="carl wieman" userId="b21dcdc4cb1f5870" providerId="LiveId" clId="{7265D802-90A9-4125-886F-593CA4F19791}" dt="2018-01-29T01:27:28.056" v="9482" actId="255"/>
          <ac:spMkLst>
            <pc:docMk/>
            <pc:sldMk cId="4144153003" sldId="724"/>
            <ac:spMk id="2" creationId="{00000000-0000-0000-0000-000000000000}"/>
          </ac:spMkLst>
        </pc:spChg>
        <pc:spChg chg="mod">
          <ac:chgData name="carl wieman" userId="b21dcdc4cb1f5870" providerId="LiveId" clId="{7265D802-90A9-4125-886F-593CA4F19791}" dt="2018-01-29T04:19:43.411" v="10890" actId="255"/>
          <ac:spMkLst>
            <pc:docMk/>
            <pc:sldMk cId="4144153003" sldId="724"/>
            <ac:spMk id="3" creationId="{00000000-0000-0000-0000-000000000000}"/>
          </ac:spMkLst>
        </pc:spChg>
        <pc:spChg chg="del mod">
          <ac:chgData name="carl wieman" userId="b21dcdc4cb1f5870" providerId="LiveId" clId="{7265D802-90A9-4125-886F-593CA4F19791}" dt="2018-01-29T01:27:28.041" v="9480" actId="478"/>
          <ac:spMkLst>
            <pc:docMk/>
            <pc:sldMk cId="4144153003" sldId="724"/>
            <ac:spMk id="4" creationId="{00000000-0000-0000-0000-000000000000}"/>
          </ac:spMkLst>
        </pc:spChg>
        <pc:spChg chg="mod">
          <ac:chgData name="carl wieman" userId="b21dcdc4cb1f5870" providerId="LiveId" clId="{7265D802-90A9-4125-886F-593CA4F19791}" dt="2018-01-29T04:18:58.091" v="10861" actId="20577"/>
          <ac:spMkLst>
            <pc:docMk/>
            <pc:sldMk cId="4144153003" sldId="724"/>
            <ac:spMk id="5" creationId="{00000000-0000-0000-0000-000000000000}"/>
          </ac:spMkLst>
        </pc:spChg>
        <pc:spChg chg="mod">
          <ac:chgData name="carl wieman" userId="b21dcdc4cb1f5870" providerId="LiveId" clId="{7265D802-90A9-4125-886F-593CA4F19791}" dt="2018-01-29T01:28:31.745" v="9565" actId="20578"/>
          <ac:spMkLst>
            <pc:docMk/>
            <pc:sldMk cId="4144153003" sldId="724"/>
            <ac:spMk id="7" creationId="{00000000-0000-0000-0000-000000000000}"/>
          </ac:spMkLst>
        </pc:spChg>
        <pc:spChg chg="mod">
          <ac:chgData name="carl wieman" userId="b21dcdc4cb1f5870" providerId="LiveId" clId="{7265D802-90A9-4125-886F-593CA4F19791}" dt="2018-01-29T01:30:52.471" v="9622" actId="1076"/>
          <ac:spMkLst>
            <pc:docMk/>
            <pc:sldMk cId="4144153003" sldId="724"/>
            <ac:spMk id="11" creationId="{00000000-0000-0000-0000-000000000000}"/>
          </ac:spMkLst>
        </pc:spChg>
      </pc:sldChg>
      <pc:sldChg chg="modTransition">
        <pc:chgData name="carl wieman" userId="b21dcdc4cb1f5870" providerId="LiveId" clId="{7265D802-90A9-4125-886F-593CA4F19791}" dt="2018-01-29T01:42:30.366" v="9672" actId="255"/>
        <pc:sldMkLst>
          <pc:docMk/>
          <pc:sldMk cId="3560270477" sldId="729"/>
        </pc:sldMkLst>
      </pc:sldChg>
      <pc:sldChg chg="modTransition">
        <pc:chgData name="carl wieman" userId="b21dcdc4cb1f5870" providerId="LiveId" clId="{7265D802-90A9-4125-886F-593CA4F19791}" dt="2018-01-29T01:42:30.366" v="9672" actId="255"/>
        <pc:sldMkLst>
          <pc:docMk/>
          <pc:sldMk cId="2336851247" sldId="731"/>
        </pc:sldMkLst>
      </pc:sldChg>
      <pc:sldChg chg="modSp modTransition modAnim">
        <pc:chgData name="carl wieman" userId="b21dcdc4cb1f5870" providerId="LiveId" clId="{7265D802-90A9-4125-886F-593CA4F19791}" dt="2018-01-29T04:07:24.160" v="10743" actId="6549"/>
        <pc:sldMkLst>
          <pc:docMk/>
          <pc:sldMk cId="1477040958" sldId="732"/>
        </pc:sldMkLst>
        <pc:spChg chg="mod">
          <ac:chgData name="carl wieman" userId="b21dcdc4cb1f5870" providerId="LiveId" clId="{7265D802-90A9-4125-886F-593CA4F19791}" dt="2018-01-29T01:13:48.317" v="8409" actId="6549"/>
          <ac:spMkLst>
            <pc:docMk/>
            <pc:sldMk cId="1477040958" sldId="732"/>
            <ac:spMk id="2" creationId="{EEBF9928-F0C5-4C2A-A2A5-26D596A7F842}"/>
          </ac:spMkLst>
        </pc:spChg>
        <pc:spChg chg="mod">
          <ac:chgData name="carl wieman" userId="b21dcdc4cb1f5870" providerId="LiveId" clId="{7265D802-90A9-4125-886F-593CA4F19791}" dt="2018-01-29T04:07:24.160" v="10743" actId="6549"/>
          <ac:spMkLst>
            <pc:docMk/>
            <pc:sldMk cId="1477040958" sldId="732"/>
            <ac:spMk id="3" creationId="{00000000-0000-0000-0000-000000000000}"/>
          </ac:spMkLst>
        </pc:spChg>
      </pc:sldChg>
      <pc:sldChg chg="del">
        <pc:chgData name="carl wieman" userId="b21dcdc4cb1f5870" providerId="LiveId" clId="{7265D802-90A9-4125-886F-593CA4F19791}" dt="2018-01-28T21:39:49.299" v="1650" actId="2696"/>
        <pc:sldMkLst>
          <pc:docMk/>
          <pc:sldMk cId="2663880799" sldId="736"/>
        </pc:sldMkLst>
      </pc:sldChg>
      <pc:sldChg chg="addSp delSp modSp modTransition delAnim">
        <pc:chgData name="carl wieman" userId="b21dcdc4cb1f5870" providerId="LiveId" clId="{7265D802-90A9-4125-886F-593CA4F19791}" dt="2018-01-29T04:18:43.810" v="10842" actId="1036"/>
        <pc:sldMkLst>
          <pc:docMk/>
          <pc:sldMk cId="3350211750" sldId="737"/>
        </pc:sldMkLst>
        <pc:spChg chg="del">
          <ac:chgData name="carl wieman" userId="b21dcdc4cb1f5870" providerId="LiveId" clId="{7265D802-90A9-4125-886F-593CA4F19791}" dt="2018-01-29T01:16:46.759" v="8567" actId="478"/>
          <ac:spMkLst>
            <pc:docMk/>
            <pc:sldMk cId="3350211750" sldId="737"/>
            <ac:spMk id="4" creationId="{00000000-0000-0000-0000-000000000000}"/>
          </ac:spMkLst>
        </pc:spChg>
        <pc:spChg chg="mod">
          <ac:chgData name="carl wieman" userId="b21dcdc4cb1f5870" providerId="LiveId" clId="{7265D802-90A9-4125-886F-593CA4F19791}" dt="2018-01-29T04:18:43.810" v="10842" actId="1036"/>
          <ac:spMkLst>
            <pc:docMk/>
            <pc:sldMk cId="3350211750" sldId="737"/>
            <ac:spMk id="5" creationId="{00000000-0000-0000-0000-000000000000}"/>
          </ac:spMkLst>
        </pc:spChg>
        <pc:spChg chg="add mod">
          <ac:chgData name="carl wieman" userId="b21dcdc4cb1f5870" providerId="LiveId" clId="{7265D802-90A9-4125-886F-593CA4F19791}" dt="2018-01-29T01:19:25.148" v="8806" actId="1036"/>
          <ac:spMkLst>
            <pc:docMk/>
            <pc:sldMk cId="3350211750" sldId="737"/>
            <ac:spMk id="6" creationId="{ED1C9720-C4CB-41BD-841F-DCA7203B1676}"/>
          </ac:spMkLst>
        </pc:spChg>
      </pc:sldChg>
      <pc:sldChg chg="modTransition">
        <pc:chgData name="carl wieman" userId="b21dcdc4cb1f5870" providerId="LiveId" clId="{7265D802-90A9-4125-886F-593CA4F19791}" dt="2018-01-29T01:42:30.366" v="9672" actId="255"/>
        <pc:sldMkLst>
          <pc:docMk/>
          <pc:sldMk cId="3479442164" sldId="738"/>
        </pc:sldMkLst>
      </pc:sldChg>
      <pc:sldChg chg="modSp modTransition modAnim">
        <pc:chgData name="carl wieman" userId="b21dcdc4cb1f5870" providerId="LiveId" clId="{7265D802-90A9-4125-886F-593CA4F19791}" dt="2018-01-29T01:42:30.366" v="9672" actId="255"/>
        <pc:sldMkLst>
          <pc:docMk/>
          <pc:sldMk cId="4137555713" sldId="739"/>
        </pc:sldMkLst>
        <pc:spChg chg="mod">
          <ac:chgData name="carl wieman" userId="b21dcdc4cb1f5870" providerId="LiveId" clId="{7265D802-90A9-4125-886F-593CA4F19791}" dt="2018-01-28T21:42:24.641" v="1654" actId="6549"/>
          <ac:spMkLst>
            <pc:docMk/>
            <pc:sldMk cId="4137555713" sldId="739"/>
            <ac:spMk id="9" creationId="{00000000-0000-0000-0000-000000000000}"/>
          </ac:spMkLst>
        </pc:spChg>
        <pc:spChg chg="mod">
          <ac:chgData name="carl wieman" userId="b21dcdc4cb1f5870" providerId="LiveId" clId="{7265D802-90A9-4125-886F-593CA4F19791}" dt="2018-01-28T21:42:44.582" v="1655" actId="1076"/>
          <ac:spMkLst>
            <pc:docMk/>
            <pc:sldMk cId="4137555713" sldId="739"/>
            <ac:spMk id="11" creationId="{00000000-0000-0000-0000-000000000000}"/>
          </ac:spMkLst>
        </pc:spChg>
      </pc:sldChg>
      <pc:sldChg chg="modTransition">
        <pc:chgData name="carl wieman" userId="b21dcdc4cb1f5870" providerId="LiveId" clId="{7265D802-90A9-4125-886F-593CA4F19791}" dt="2018-01-29T01:42:30.366" v="9672" actId="255"/>
        <pc:sldMkLst>
          <pc:docMk/>
          <pc:sldMk cId="657172185" sldId="740"/>
        </pc:sldMkLst>
      </pc:sldChg>
      <pc:sldChg chg="modTransition">
        <pc:chgData name="carl wieman" userId="b21dcdc4cb1f5870" providerId="LiveId" clId="{7265D802-90A9-4125-886F-593CA4F19791}" dt="2018-01-29T01:42:30.366" v="9672" actId="255"/>
        <pc:sldMkLst>
          <pc:docMk/>
          <pc:sldMk cId="4168221599" sldId="741"/>
        </pc:sldMkLst>
      </pc:sldChg>
      <pc:sldChg chg="ord modTransition">
        <pc:chgData name="carl wieman" userId="b21dcdc4cb1f5870" providerId="LiveId" clId="{7265D802-90A9-4125-886F-593CA4F19791}" dt="2018-01-29T01:42:30.366" v="9672" actId="255"/>
        <pc:sldMkLst>
          <pc:docMk/>
          <pc:sldMk cId="2955112319" sldId="742"/>
        </pc:sldMkLst>
      </pc:sldChg>
      <pc:sldChg chg="del">
        <pc:chgData name="carl wieman" userId="b21dcdc4cb1f5870" providerId="LiveId" clId="{7265D802-90A9-4125-886F-593CA4F19791}" dt="2018-01-28T21:44:12.180" v="1664" actId="2696"/>
        <pc:sldMkLst>
          <pc:docMk/>
          <pc:sldMk cId="3855632456" sldId="743"/>
        </pc:sldMkLst>
      </pc:sldChg>
      <pc:sldChg chg="modSp del ord modTransition">
        <pc:chgData name="carl wieman" userId="b21dcdc4cb1f5870" providerId="LiveId" clId="{7265D802-90A9-4125-886F-593CA4F19791}" dt="2018-01-29T04:04:26.131" v="10659" actId="2696"/>
        <pc:sldMkLst>
          <pc:docMk/>
          <pc:sldMk cId="1475920763" sldId="744"/>
        </pc:sldMkLst>
        <pc:spChg chg="mod">
          <ac:chgData name="carl wieman" userId="b21dcdc4cb1f5870" providerId="LiveId" clId="{7265D802-90A9-4125-886F-593CA4F19791}" dt="2018-01-28T21:33:42.090" v="1438" actId="1038"/>
          <ac:spMkLst>
            <pc:docMk/>
            <pc:sldMk cId="1475920763" sldId="744"/>
            <ac:spMk id="3" creationId="{50A5856D-F824-4C25-858F-22D3023BAD69}"/>
          </ac:spMkLst>
        </pc:spChg>
      </pc:sldChg>
      <pc:sldChg chg="modSp ord modTransition">
        <pc:chgData name="carl wieman" userId="b21dcdc4cb1f5870" providerId="LiveId" clId="{7265D802-90A9-4125-886F-593CA4F19791}" dt="2018-01-29T01:42:30.366" v="9672" actId="255"/>
        <pc:sldMkLst>
          <pc:docMk/>
          <pc:sldMk cId="2814901314" sldId="745"/>
        </pc:sldMkLst>
        <pc:spChg chg="mod">
          <ac:chgData name="carl wieman" userId="b21dcdc4cb1f5870" providerId="LiveId" clId="{7265D802-90A9-4125-886F-593CA4F19791}" dt="2018-01-28T21:43:54.051" v="1663" actId="20577"/>
          <ac:spMkLst>
            <pc:docMk/>
            <pc:sldMk cId="2814901314" sldId="745"/>
            <ac:spMk id="2" creationId="{4DAF3B0F-C328-4151-9D1E-705E1F0CB248}"/>
          </ac:spMkLst>
        </pc:spChg>
      </pc:sldChg>
      <pc:sldChg chg="addSp modSp del">
        <pc:chgData name="carl wieman" userId="b21dcdc4cb1f5870" providerId="LiveId" clId="{7265D802-90A9-4125-886F-593CA4F19791}" dt="2018-01-28T21:21:31.602" v="963" actId="2696"/>
        <pc:sldMkLst>
          <pc:docMk/>
          <pc:sldMk cId="1944214846" sldId="746"/>
        </pc:sldMkLst>
        <pc:spChg chg="mod">
          <ac:chgData name="carl wieman" userId="b21dcdc4cb1f5870" providerId="LiveId" clId="{7265D802-90A9-4125-886F-593CA4F19791}" dt="2018-01-26T23:52:11.487" v="1" actId="6549"/>
          <ac:spMkLst>
            <pc:docMk/>
            <pc:sldMk cId="1944214846" sldId="746"/>
            <ac:spMk id="2" creationId="{00000000-0000-0000-0000-000000000000}"/>
          </ac:spMkLst>
        </pc:spChg>
        <pc:spChg chg="mod">
          <ac:chgData name="carl wieman" userId="b21dcdc4cb1f5870" providerId="LiveId" clId="{7265D802-90A9-4125-886F-593CA4F19791}" dt="2018-01-28T21:05:03.800" v="389" actId="164"/>
          <ac:spMkLst>
            <pc:docMk/>
            <pc:sldMk cId="1944214846" sldId="746"/>
            <ac:spMk id="3" creationId="{00000000-0000-0000-0000-000000000000}"/>
          </ac:spMkLst>
        </pc:spChg>
        <pc:spChg chg="mod">
          <ac:chgData name="carl wieman" userId="b21dcdc4cb1f5870" providerId="LiveId" clId="{7265D802-90A9-4125-886F-593CA4F19791}" dt="2018-01-28T21:05:03.800" v="389" actId="164"/>
          <ac:spMkLst>
            <pc:docMk/>
            <pc:sldMk cId="1944214846" sldId="746"/>
            <ac:spMk id="4" creationId="{00000000-0000-0000-0000-000000000000}"/>
          </ac:spMkLst>
        </pc:spChg>
        <pc:grpChg chg="add mod">
          <ac:chgData name="carl wieman" userId="b21dcdc4cb1f5870" providerId="LiveId" clId="{7265D802-90A9-4125-886F-593CA4F19791}" dt="2018-01-28T21:05:03.800" v="389" actId="164"/>
          <ac:grpSpMkLst>
            <pc:docMk/>
            <pc:sldMk cId="1944214846" sldId="746"/>
            <ac:grpSpMk id="5" creationId="{0FD9F373-AFC0-4477-8D15-4D1C4B0EF408}"/>
          </ac:grpSpMkLst>
        </pc:grpChg>
        <pc:cxnChg chg="mod">
          <ac:chgData name="carl wieman" userId="b21dcdc4cb1f5870" providerId="LiveId" clId="{7265D802-90A9-4125-886F-593CA4F19791}" dt="2018-01-28T21:05:03.800" v="389" actId="164"/>
          <ac:cxnSpMkLst>
            <pc:docMk/>
            <pc:sldMk cId="1944214846" sldId="746"/>
            <ac:cxnSpMk id="6" creationId="{00000000-0000-0000-0000-000000000000}"/>
          </ac:cxnSpMkLst>
        </pc:cxnChg>
        <pc:cxnChg chg="mod">
          <ac:chgData name="carl wieman" userId="b21dcdc4cb1f5870" providerId="LiveId" clId="{7265D802-90A9-4125-886F-593CA4F19791}" dt="2018-01-28T21:05:03.800" v="389" actId="164"/>
          <ac:cxnSpMkLst>
            <pc:docMk/>
            <pc:sldMk cId="1944214846" sldId="746"/>
            <ac:cxnSpMk id="8" creationId="{00000000-0000-0000-0000-000000000000}"/>
          </ac:cxnSpMkLst>
        </pc:cxnChg>
      </pc:sldChg>
      <pc:sldChg chg="addSp delSp modSp modTransition modAnim">
        <pc:chgData name="carl wieman" userId="b21dcdc4cb1f5870" providerId="LiveId" clId="{7265D802-90A9-4125-886F-593CA4F19791}" dt="2018-01-29T03:57:20.499" v="10589" actId="1076"/>
        <pc:sldMkLst>
          <pc:docMk/>
          <pc:sldMk cId="2913128382" sldId="747"/>
        </pc:sldMkLst>
        <pc:spChg chg="del">
          <ac:chgData name="carl wieman" userId="b21dcdc4cb1f5870" providerId="LiveId" clId="{7265D802-90A9-4125-886F-593CA4F19791}" dt="2018-01-28T21:07:24.312" v="414" actId="478"/>
          <ac:spMkLst>
            <pc:docMk/>
            <pc:sldMk cId="2913128382" sldId="747"/>
            <ac:spMk id="2" creationId="{00000000-0000-0000-0000-000000000000}"/>
          </ac:spMkLst>
        </pc:spChg>
        <pc:spChg chg="mod">
          <ac:chgData name="carl wieman" userId="b21dcdc4cb1f5870" providerId="LiveId" clId="{7265D802-90A9-4125-886F-593CA4F19791}" dt="2018-01-29T03:07:41.117" v="10588" actId="6549"/>
          <ac:spMkLst>
            <pc:docMk/>
            <pc:sldMk cId="2913128382" sldId="747"/>
            <ac:spMk id="3" creationId="{00000000-0000-0000-0000-000000000000}"/>
          </ac:spMkLst>
        </pc:spChg>
        <pc:spChg chg="add mod">
          <ac:chgData name="carl wieman" userId="b21dcdc4cb1f5870" providerId="LiveId" clId="{7265D802-90A9-4125-886F-593CA4F19791}" dt="2018-01-29T03:57:20.499" v="10589" actId="1076"/>
          <ac:spMkLst>
            <pc:docMk/>
            <pc:sldMk cId="2913128382" sldId="747"/>
            <ac:spMk id="4" creationId="{FD6E90B6-8ABD-4E70-80F8-0AD54BA35137}"/>
          </ac:spMkLst>
        </pc:spChg>
      </pc:sldChg>
      <pc:sldChg chg="addSp modSp add modTransition">
        <pc:chgData name="carl wieman" userId="b21dcdc4cb1f5870" providerId="LiveId" clId="{7265D802-90A9-4125-886F-593CA4F19791}" dt="2018-01-29T01:42:30.366" v="9672" actId="255"/>
        <pc:sldMkLst>
          <pc:docMk/>
          <pc:sldMk cId="3934336669" sldId="748"/>
        </pc:sldMkLst>
        <pc:spChg chg="add mod">
          <ac:chgData name="carl wieman" userId="b21dcdc4cb1f5870" providerId="LiveId" clId="{7265D802-90A9-4125-886F-593CA4F19791}" dt="2018-01-26T23:57:07.218" v="113" actId="164"/>
          <ac:spMkLst>
            <pc:docMk/>
            <pc:sldMk cId="3934336669" sldId="748"/>
            <ac:spMk id="3" creationId="{9E33064D-AE15-4FFE-BFF5-98BA206D0013}"/>
          </ac:spMkLst>
        </pc:spChg>
        <pc:spChg chg="add mod">
          <ac:chgData name="carl wieman" userId="b21dcdc4cb1f5870" providerId="LiveId" clId="{7265D802-90A9-4125-886F-593CA4F19791}" dt="2018-01-28T21:03:15.317" v="374" actId="1076"/>
          <ac:spMkLst>
            <pc:docMk/>
            <pc:sldMk cId="3934336669" sldId="748"/>
            <ac:spMk id="4" creationId="{D74C702F-45CC-4A8F-AB95-F762F3D61B66}"/>
          </ac:spMkLst>
        </pc:spChg>
        <pc:spChg chg="mod">
          <ac:chgData name="carl wieman" userId="b21dcdc4cb1f5870" providerId="LiveId" clId="{7265D802-90A9-4125-886F-593CA4F19791}" dt="2018-01-28T21:01:21.855" v="346" actId="14100"/>
          <ac:spMkLst>
            <pc:docMk/>
            <pc:sldMk cId="3934336669" sldId="748"/>
            <ac:spMk id="7" creationId="{D856EAEE-FFB8-46C7-A70C-46DA86C0FC82}"/>
          </ac:spMkLst>
        </pc:spChg>
        <pc:spChg chg="mod">
          <ac:chgData name="carl wieman" userId="b21dcdc4cb1f5870" providerId="LiveId" clId="{7265D802-90A9-4125-886F-593CA4F19791}" dt="2018-01-28T21:03:24.976" v="375" actId="1076"/>
          <ac:spMkLst>
            <pc:docMk/>
            <pc:sldMk cId="3934336669" sldId="748"/>
            <ac:spMk id="8" creationId="{5A6E231A-3657-4169-9485-5582AE11F67C}"/>
          </ac:spMkLst>
        </pc:spChg>
        <pc:spChg chg="mod">
          <ac:chgData name="carl wieman" userId="b21dcdc4cb1f5870" providerId="LiveId" clId="{7265D802-90A9-4125-886F-593CA4F19791}" dt="2018-01-28T21:00:18.501" v="339" actId="6549"/>
          <ac:spMkLst>
            <pc:docMk/>
            <pc:sldMk cId="3934336669" sldId="748"/>
            <ac:spMk id="11" creationId="{9F448AD4-D951-4C4E-AF25-711530E733E4}"/>
          </ac:spMkLst>
        </pc:spChg>
        <pc:spChg chg="add mod">
          <ac:chgData name="carl wieman" userId="b21dcdc4cb1f5870" providerId="LiveId" clId="{7265D802-90A9-4125-886F-593CA4F19791}" dt="2018-01-28T21:21:17.013" v="962" actId="14100"/>
          <ac:spMkLst>
            <pc:docMk/>
            <pc:sldMk cId="3934336669" sldId="748"/>
            <ac:spMk id="12" creationId="{946911AF-9CC5-4BD6-9A2E-839F559ECECC}"/>
          </ac:spMkLst>
        </pc:spChg>
        <pc:spChg chg="add mod">
          <ac:chgData name="carl wieman" userId="b21dcdc4cb1f5870" providerId="LiveId" clId="{7265D802-90A9-4125-886F-593CA4F19791}" dt="2018-01-28T21:04:03.913" v="388" actId="164"/>
          <ac:spMkLst>
            <pc:docMk/>
            <pc:sldMk cId="3934336669" sldId="748"/>
            <ac:spMk id="13" creationId="{443C9A02-737F-4E76-B45B-0403AD1534C2}"/>
          </ac:spMkLst>
        </pc:spChg>
        <pc:spChg chg="add mod">
          <ac:chgData name="carl wieman" userId="b21dcdc4cb1f5870" providerId="LiveId" clId="{7265D802-90A9-4125-886F-593CA4F19791}" dt="2018-01-28T21:02:56.951" v="370" actId="6549"/>
          <ac:spMkLst>
            <pc:docMk/>
            <pc:sldMk cId="3934336669" sldId="748"/>
            <ac:spMk id="14" creationId="{2A21F23B-D60E-4668-B2FF-FD485D96F9FF}"/>
          </ac:spMkLst>
        </pc:spChg>
        <pc:spChg chg="add mod">
          <ac:chgData name="carl wieman" userId="b21dcdc4cb1f5870" providerId="LiveId" clId="{7265D802-90A9-4125-886F-593CA4F19791}" dt="2018-01-28T21:03:37.961" v="376" actId="164"/>
          <ac:spMkLst>
            <pc:docMk/>
            <pc:sldMk cId="3934336669" sldId="748"/>
            <ac:spMk id="15" creationId="{164C9E0B-CA09-432B-960A-5CFD1F9CBC62}"/>
          </ac:spMkLst>
        </pc:spChg>
        <pc:spChg chg="mod">
          <ac:chgData name="carl wieman" userId="b21dcdc4cb1f5870" providerId="LiveId" clId="{7265D802-90A9-4125-886F-593CA4F19791}" dt="2018-01-28T21:06:33.822" v="413" actId="6549"/>
          <ac:spMkLst>
            <pc:docMk/>
            <pc:sldMk cId="3934336669" sldId="748"/>
            <ac:spMk id="19" creationId="{5C5B7C58-058B-4B49-AF42-9FC8886A6DC5}"/>
          </ac:spMkLst>
        </pc:spChg>
        <pc:grpChg chg="add mod">
          <ac:chgData name="carl wieman" userId="b21dcdc4cb1f5870" providerId="LiveId" clId="{7265D802-90A9-4125-886F-593CA4F19791}" dt="2018-01-28T21:04:03.913" v="388" actId="164"/>
          <ac:grpSpMkLst>
            <pc:docMk/>
            <pc:sldMk cId="3934336669" sldId="748"/>
            <ac:grpSpMk id="5" creationId="{8420077B-7BEE-4860-9144-7631B4C80C1F}"/>
          </ac:grpSpMkLst>
        </pc:grpChg>
        <pc:grpChg chg="add mod">
          <ac:chgData name="carl wieman" userId="b21dcdc4cb1f5870" providerId="LiveId" clId="{7265D802-90A9-4125-886F-593CA4F19791}" dt="2018-01-28T21:03:37.961" v="376" actId="164"/>
          <ac:grpSpMkLst>
            <pc:docMk/>
            <pc:sldMk cId="3934336669" sldId="748"/>
            <ac:grpSpMk id="6" creationId="{CC82C295-8554-49C9-B52C-39E6A4ECEE7C}"/>
          </ac:grpSpMkLst>
        </pc:grpChg>
        <pc:grpChg chg="add mod">
          <ac:chgData name="carl wieman" userId="b21dcdc4cb1f5870" providerId="LiveId" clId="{7265D802-90A9-4125-886F-593CA4F19791}" dt="2018-01-28T21:02:01.297" v="350" actId="1076"/>
          <ac:grpSpMkLst>
            <pc:docMk/>
            <pc:sldMk cId="3934336669" sldId="748"/>
            <ac:grpSpMk id="9" creationId="{D0E3A85A-7E04-45CB-A10B-B5CDE442ACAF}"/>
          </ac:grpSpMkLst>
        </pc:grpChg>
        <pc:grpChg chg="add mod">
          <ac:chgData name="carl wieman" userId="b21dcdc4cb1f5870" providerId="LiveId" clId="{7265D802-90A9-4125-886F-593CA4F19791}" dt="2018-01-28T21:03:37.961" v="376" actId="164"/>
          <ac:grpSpMkLst>
            <pc:docMk/>
            <pc:sldMk cId="3934336669" sldId="748"/>
            <ac:grpSpMk id="16" creationId="{88C15A39-A06A-4086-AC1F-91C483B32217}"/>
          </ac:grpSpMkLst>
        </pc:grpChg>
        <pc:grpChg chg="add mod">
          <ac:chgData name="carl wieman" userId="b21dcdc4cb1f5870" providerId="LiveId" clId="{7265D802-90A9-4125-886F-593CA4F19791}" dt="2018-01-28T21:04:03.913" v="388" actId="164"/>
          <ac:grpSpMkLst>
            <pc:docMk/>
            <pc:sldMk cId="3934336669" sldId="748"/>
            <ac:grpSpMk id="17" creationId="{67E5D75D-C994-4E08-81E7-AFC81ECD2AFA}"/>
          </ac:grpSpMkLst>
        </pc:grpChg>
        <pc:grpChg chg="add mod">
          <ac:chgData name="carl wieman" userId="b21dcdc4cb1f5870" providerId="LiveId" clId="{7265D802-90A9-4125-886F-593CA4F19791}" dt="2018-01-28T21:05:28.615" v="392" actId="1076"/>
          <ac:grpSpMkLst>
            <pc:docMk/>
            <pc:sldMk cId="3934336669" sldId="748"/>
            <ac:grpSpMk id="18" creationId="{363F1DDC-4994-4B02-9C5D-BC353C02BDB7}"/>
          </ac:grpSpMkLst>
        </pc:grpChg>
      </pc:sldChg>
      <pc:sldChg chg="addSp delSp modSp add ord modTransition modAnim">
        <pc:chgData name="carl wieman" userId="b21dcdc4cb1f5870" providerId="LiveId" clId="{7265D802-90A9-4125-886F-593CA4F19791}" dt="2018-01-29T01:47:09.549" v="9730" actId="255"/>
        <pc:sldMkLst>
          <pc:docMk/>
          <pc:sldMk cId="3058501520" sldId="749"/>
        </pc:sldMkLst>
        <pc:spChg chg="del">
          <ac:chgData name="carl wieman" userId="b21dcdc4cb1f5870" providerId="LiveId" clId="{7265D802-90A9-4125-886F-593CA4F19791}" dt="2018-01-28T21:16:46.528" v="736" actId="478"/>
          <ac:spMkLst>
            <pc:docMk/>
            <pc:sldMk cId="3058501520" sldId="749"/>
            <ac:spMk id="19" creationId="{5C5B7C58-058B-4B49-AF42-9FC8886A6DC5}"/>
          </ac:spMkLst>
        </pc:spChg>
        <pc:spChg chg="add mod">
          <ac:chgData name="carl wieman" userId="b21dcdc4cb1f5870" providerId="LiveId" clId="{7265D802-90A9-4125-886F-593CA4F19791}" dt="2018-01-29T01:46:32.104" v="9729" actId="14100"/>
          <ac:spMkLst>
            <pc:docMk/>
            <pc:sldMk cId="3058501520" sldId="749"/>
            <ac:spMk id="23" creationId="{BD3C4DEF-6132-4EAD-A6E1-14AA4997393E}"/>
          </ac:spMkLst>
        </pc:spChg>
        <pc:grpChg chg="del">
          <ac:chgData name="carl wieman" userId="b21dcdc4cb1f5870" providerId="LiveId" clId="{7265D802-90A9-4125-886F-593CA4F19791}" dt="2018-01-28T21:16:51.970" v="737" actId="478"/>
          <ac:grpSpMkLst>
            <pc:docMk/>
            <pc:sldMk cId="3058501520" sldId="749"/>
            <ac:grpSpMk id="18" creationId="{363F1DDC-4994-4B02-9C5D-BC353C02BDB7}"/>
          </ac:grpSpMkLst>
        </pc:grpChg>
      </pc:sldChg>
      <pc:sldChg chg="addSp delSp modSp add ord modTransition modAnim">
        <pc:chgData name="carl wieman" userId="b21dcdc4cb1f5870" providerId="LiveId" clId="{7265D802-90A9-4125-886F-593CA4F19791}" dt="2018-01-29T04:12:07.905" v="10787" actId="6549"/>
        <pc:sldMkLst>
          <pc:docMk/>
          <pc:sldMk cId="1763328603" sldId="750"/>
        </pc:sldMkLst>
        <pc:spChg chg="add del mod">
          <ac:chgData name="carl wieman" userId="b21dcdc4cb1f5870" providerId="LiveId" clId="{7265D802-90A9-4125-886F-593CA4F19791}" dt="2018-01-28T22:13:51.005" v="2719" actId="6549"/>
          <ac:spMkLst>
            <pc:docMk/>
            <pc:sldMk cId="1763328603" sldId="750"/>
            <ac:spMk id="2" creationId="{2E6E42AD-F396-40B6-A81A-1AB3507257B4}"/>
          </ac:spMkLst>
        </pc:spChg>
        <pc:spChg chg="add mod">
          <ac:chgData name="carl wieman" userId="b21dcdc4cb1f5870" providerId="LiveId" clId="{7265D802-90A9-4125-886F-593CA4F19791}" dt="2018-01-29T04:12:07.905" v="10787" actId="6549"/>
          <ac:spMkLst>
            <pc:docMk/>
            <pc:sldMk cId="1763328603" sldId="750"/>
            <ac:spMk id="3" creationId="{4470AF0F-8DF6-4414-A96B-50861A33C1F5}"/>
          </ac:spMkLst>
        </pc:spChg>
      </pc:sldChg>
      <pc:sldChg chg="addSp modSp add modTransition">
        <pc:chgData name="carl wieman" userId="b21dcdc4cb1f5870" providerId="LiveId" clId="{7265D802-90A9-4125-886F-593CA4F19791}" dt="2018-01-29T02:04:35.311" v="9929" actId="6549"/>
        <pc:sldMkLst>
          <pc:docMk/>
          <pc:sldMk cId="2934975113" sldId="751"/>
        </pc:sldMkLst>
        <pc:spChg chg="add mod">
          <ac:chgData name="carl wieman" userId="b21dcdc4cb1f5870" providerId="LiveId" clId="{7265D802-90A9-4125-886F-593CA4F19791}" dt="2018-01-28T22:20:51.626" v="2842" actId="6549"/>
          <ac:spMkLst>
            <pc:docMk/>
            <pc:sldMk cId="2934975113" sldId="751"/>
            <ac:spMk id="2" creationId="{716790A1-0B9B-43D0-92B6-B18AF77BE531}"/>
          </ac:spMkLst>
        </pc:spChg>
        <pc:spChg chg="add mod">
          <ac:chgData name="carl wieman" userId="b21dcdc4cb1f5870" providerId="LiveId" clId="{7265D802-90A9-4125-886F-593CA4F19791}" dt="2018-01-29T02:04:35.311" v="9929" actId="6549"/>
          <ac:spMkLst>
            <pc:docMk/>
            <pc:sldMk cId="2934975113" sldId="751"/>
            <ac:spMk id="3" creationId="{E476F67A-4BD1-46C0-AD24-C3A129D7C06B}"/>
          </ac:spMkLst>
        </pc:spChg>
      </pc:sldChg>
      <pc:sldChg chg="addSp delSp modSp add modTransition modAnim">
        <pc:chgData name="carl wieman" userId="b21dcdc4cb1f5870" providerId="LiveId" clId="{7265D802-90A9-4125-886F-593CA4F19791}" dt="2018-01-29T04:16:27.856" v="10840" actId="6549"/>
        <pc:sldMkLst>
          <pc:docMk/>
          <pc:sldMk cId="2508373521" sldId="752"/>
        </pc:sldMkLst>
        <pc:spChg chg="add mod">
          <ac:chgData name="carl wieman" userId="b21dcdc4cb1f5870" providerId="LiveId" clId="{7265D802-90A9-4125-886F-593CA4F19791}" dt="2018-01-29T04:00:45.075" v="10604" actId="115"/>
          <ac:spMkLst>
            <pc:docMk/>
            <pc:sldMk cId="2508373521" sldId="752"/>
            <ac:spMk id="2" creationId="{D9B6BEDD-9F8B-47BF-9855-FC3783AF71C5}"/>
          </ac:spMkLst>
        </pc:spChg>
        <pc:spChg chg="add del mod">
          <ac:chgData name="carl wieman" userId="b21dcdc4cb1f5870" providerId="LiveId" clId="{7265D802-90A9-4125-886F-593CA4F19791}" dt="2018-01-29T00:46:31.528" v="7467" actId="6549"/>
          <ac:spMkLst>
            <pc:docMk/>
            <pc:sldMk cId="2508373521" sldId="752"/>
            <ac:spMk id="3" creationId="{B42D3D93-88AE-4BCB-872D-FFA96081BCBA}"/>
          </ac:spMkLst>
        </pc:spChg>
        <pc:spChg chg="add mod">
          <ac:chgData name="carl wieman" userId="b21dcdc4cb1f5870" providerId="LiveId" clId="{7265D802-90A9-4125-886F-593CA4F19791}" dt="2018-01-29T04:16:27.856" v="10840" actId="6549"/>
          <ac:spMkLst>
            <pc:docMk/>
            <pc:sldMk cId="2508373521" sldId="752"/>
            <ac:spMk id="4" creationId="{F7204588-BA49-473E-AB61-975CA0FB9C55}"/>
          </ac:spMkLst>
        </pc:spChg>
      </pc:sldChg>
      <pc:sldChg chg="addSp delSp modSp add modTransition modAnim">
        <pc:chgData name="carl wieman" userId="b21dcdc4cb1f5870" providerId="LiveId" clId="{7265D802-90A9-4125-886F-593CA4F19791}" dt="2018-01-29T03:59:32.473" v="10603" actId="6549"/>
        <pc:sldMkLst>
          <pc:docMk/>
          <pc:sldMk cId="4059238042" sldId="753"/>
        </pc:sldMkLst>
        <pc:spChg chg="add mod">
          <ac:chgData name="carl wieman" userId="b21dcdc4cb1f5870" providerId="LiveId" clId="{7265D802-90A9-4125-886F-593CA4F19791}" dt="2018-01-29T00:06:02.747" v="4672" actId="255"/>
          <ac:spMkLst>
            <pc:docMk/>
            <pc:sldMk cId="4059238042" sldId="753"/>
            <ac:spMk id="2" creationId="{1BB21BED-72AC-48B2-A7F5-B0FCAEAE2BC2}"/>
          </ac:spMkLst>
        </pc:spChg>
        <pc:spChg chg="add mod">
          <ac:chgData name="carl wieman" userId="b21dcdc4cb1f5870" providerId="LiveId" clId="{7265D802-90A9-4125-886F-593CA4F19791}" dt="2018-01-29T00:07:18.268" v="4692" actId="6549"/>
          <ac:spMkLst>
            <pc:docMk/>
            <pc:sldMk cId="4059238042" sldId="753"/>
            <ac:spMk id="3" creationId="{A4EFFBEB-F206-4414-854A-11B693215849}"/>
          </ac:spMkLst>
        </pc:spChg>
        <pc:spChg chg="add mod">
          <ac:chgData name="carl wieman" userId="b21dcdc4cb1f5870" providerId="LiveId" clId="{7265D802-90A9-4125-886F-593CA4F19791}" dt="2018-01-29T03:59:32.473" v="10603" actId="6549"/>
          <ac:spMkLst>
            <pc:docMk/>
            <pc:sldMk cId="4059238042" sldId="753"/>
            <ac:spMk id="4" creationId="{1562DEB8-3A90-44A2-A7A0-215F91730F9B}"/>
          </ac:spMkLst>
        </pc:spChg>
        <pc:spChg chg="add del mod">
          <ac:chgData name="carl wieman" userId="b21dcdc4cb1f5870" providerId="LiveId" clId="{7265D802-90A9-4125-886F-593CA4F19791}" dt="2018-01-29T00:02:19.927" v="4572" actId="6549"/>
          <ac:spMkLst>
            <pc:docMk/>
            <pc:sldMk cId="4059238042" sldId="753"/>
            <ac:spMk id="5" creationId="{F8DE8140-6261-4698-B0FA-5C9DBA3597C7}"/>
          </ac:spMkLst>
        </pc:spChg>
      </pc:sldChg>
      <pc:sldChg chg="addSp modSp add modTransition modAnim">
        <pc:chgData name="carl wieman" userId="b21dcdc4cb1f5870" providerId="LiveId" clId="{7265D802-90A9-4125-886F-593CA4F19791}" dt="2018-01-29T04:14:15.484" v="10800" actId="20577"/>
        <pc:sldMkLst>
          <pc:docMk/>
          <pc:sldMk cId="1011836095" sldId="754"/>
        </pc:sldMkLst>
        <pc:spChg chg="add mod">
          <ac:chgData name="carl wieman" userId="b21dcdc4cb1f5870" providerId="LiveId" clId="{7265D802-90A9-4125-886F-593CA4F19791}" dt="2018-01-29T04:14:15.484" v="10800" actId="20577"/>
          <ac:spMkLst>
            <pc:docMk/>
            <pc:sldMk cId="1011836095" sldId="754"/>
            <ac:spMk id="2" creationId="{FF412182-7B48-438C-A5BE-04354941BFA0}"/>
          </ac:spMkLst>
        </pc:spChg>
      </pc:sldChg>
      <pc:sldChg chg="addSp modSp add modTransition modAnim">
        <pc:chgData name="carl wieman" userId="b21dcdc4cb1f5870" providerId="LiveId" clId="{7265D802-90A9-4125-886F-593CA4F19791}" dt="2018-01-29T02:18:07.306" v="10130" actId="255"/>
        <pc:sldMkLst>
          <pc:docMk/>
          <pc:sldMk cId="3227485043" sldId="755"/>
        </pc:sldMkLst>
        <pc:spChg chg="add mod">
          <ac:chgData name="carl wieman" userId="b21dcdc4cb1f5870" providerId="LiveId" clId="{7265D802-90A9-4125-886F-593CA4F19791}" dt="2018-01-29T00:28:17.619" v="6080" actId="20577"/>
          <ac:spMkLst>
            <pc:docMk/>
            <pc:sldMk cId="3227485043" sldId="755"/>
            <ac:spMk id="2" creationId="{678DF46F-CF6D-4CB5-8BDD-A0BBCA3E637B}"/>
          </ac:spMkLst>
        </pc:spChg>
        <pc:spChg chg="add mod">
          <ac:chgData name="carl wieman" userId="b21dcdc4cb1f5870" providerId="LiveId" clId="{7265D802-90A9-4125-886F-593CA4F19791}" dt="2018-01-29T00:31:51.079" v="6382" actId="1076"/>
          <ac:spMkLst>
            <pc:docMk/>
            <pc:sldMk cId="3227485043" sldId="755"/>
            <ac:spMk id="3" creationId="{D0F5CDE3-9C5C-4815-80C9-EE2F9A3BA92B}"/>
          </ac:spMkLst>
        </pc:spChg>
      </pc:sldChg>
      <pc:sldChg chg="addSp modSp add modTransition modAnim">
        <pc:chgData name="carl wieman" userId="b21dcdc4cb1f5870" providerId="LiveId" clId="{7265D802-90A9-4125-886F-593CA4F19791}" dt="2018-01-29T04:15:12.414" v="10813" actId="6549"/>
        <pc:sldMkLst>
          <pc:docMk/>
          <pc:sldMk cId="1400506896" sldId="756"/>
        </pc:sldMkLst>
        <pc:spChg chg="add mod">
          <ac:chgData name="carl wieman" userId="b21dcdc4cb1f5870" providerId="LiveId" clId="{7265D802-90A9-4125-886F-593CA4F19791}" dt="2018-01-29T04:15:12.414" v="10813" actId="6549"/>
          <ac:spMkLst>
            <pc:docMk/>
            <pc:sldMk cId="1400506896" sldId="756"/>
            <ac:spMk id="2" creationId="{B1C8CA44-5B89-4E62-90F8-2654F694A579}"/>
          </ac:spMkLst>
        </pc:spChg>
        <pc:spChg chg="add mod">
          <ac:chgData name="carl wieman" userId="b21dcdc4cb1f5870" providerId="LiveId" clId="{7265D802-90A9-4125-886F-593CA4F19791}" dt="2018-01-29T02:21:26.509" v="10162" actId="114"/>
          <ac:spMkLst>
            <pc:docMk/>
            <pc:sldMk cId="1400506896" sldId="756"/>
            <ac:spMk id="3" creationId="{AF5DF176-EB2A-41A9-8912-1EDB7F6C89E8}"/>
          </ac:spMkLst>
        </pc:spChg>
      </pc:sldChg>
      <pc:sldChg chg="modTransition">
        <pc:chgData name="carl wieman" userId="b21dcdc4cb1f5870" providerId="LiveId" clId="{7265D802-90A9-4125-886F-593CA4F19791}" dt="2018-01-29T01:42:30.366" v="9672" actId="255"/>
        <pc:sldMkLst>
          <pc:docMk/>
          <pc:sldMk cId="2433619711" sldId="757"/>
        </pc:sldMkLst>
      </pc:sldChg>
      <pc:sldChg chg="modTransition">
        <pc:chgData name="carl wieman" userId="b21dcdc4cb1f5870" providerId="LiveId" clId="{7265D802-90A9-4125-886F-593CA4F19791}" dt="2018-01-29T01:42:30.366" v="9672" actId="255"/>
        <pc:sldMkLst>
          <pc:docMk/>
          <pc:sldMk cId="3616371684" sldId="758"/>
        </pc:sldMkLst>
      </pc:sldChg>
      <pc:sldChg chg="modTransition">
        <pc:chgData name="carl wieman" userId="b21dcdc4cb1f5870" providerId="LiveId" clId="{7265D802-90A9-4125-886F-593CA4F19791}" dt="2018-01-29T01:42:30.366" v="9672" actId="255"/>
        <pc:sldMkLst>
          <pc:docMk/>
          <pc:sldMk cId="3936928224" sldId="759"/>
        </pc:sldMkLst>
      </pc:sldChg>
      <pc:sldChg chg="delSp modSp modAnim">
        <pc:chgData name="carl wieman" userId="b21dcdc4cb1f5870" providerId="LiveId" clId="{7265D802-90A9-4125-886F-593CA4F19791}" dt="2018-01-29T04:07:06.991" v="10742" actId="1076"/>
        <pc:sldMkLst>
          <pc:docMk/>
          <pc:sldMk cId="245328355" sldId="760"/>
        </pc:sldMkLst>
        <pc:spChg chg="del">
          <ac:chgData name="carl wieman" userId="b21dcdc4cb1f5870" providerId="LiveId" clId="{7265D802-90A9-4125-886F-593CA4F19791}" dt="2018-01-29T04:06:58.853" v="10741" actId="478"/>
          <ac:spMkLst>
            <pc:docMk/>
            <pc:sldMk cId="245328355" sldId="760"/>
            <ac:spMk id="2" creationId="{C95C20CE-567F-4462-92BA-12BBC06DF435}"/>
          </ac:spMkLst>
        </pc:spChg>
        <pc:spChg chg="mod">
          <ac:chgData name="carl wieman" userId="b21dcdc4cb1f5870" providerId="LiveId" clId="{7265D802-90A9-4125-886F-593CA4F19791}" dt="2018-01-29T04:07:06.991" v="10742" actId="1076"/>
          <ac:spMkLst>
            <pc:docMk/>
            <pc:sldMk cId="245328355" sldId="760"/>
            <ac:spMk id="3" creationId="{50A5856D-F824-4C25-858F-22D3023BAD69}"/>
          </ac:spMkLst>
        </pc:spChg>
      </pc:sldChg>
      <pc:sldChg chg="add del">
        <pc:chgData name="carl wieman" userId="b21dcdc4cb1f5870" providerId="LiveId" clId="{7265D802-90A9-4125-886F-593CA4F19791}" dt="2018-01-29T02:26:55.115" v="10225" actId="2696"/>
        <pc:sldMkLst>
          <pc:docMk/>
          <pc:sldMk cId="3941664832" sldId="760"/>
        </pc:sldMkLst>
      </pc:sldChg>
      <pc:sldMasterChg chg="modTransition modSldLayout">
        <pc:chgData name="carl wieman" userId="b21dcdc4cb1f5870" providerId="LiveId" clId="{7265D802-90A9-4125-886F-593CA4F19791}" dt="2018-01-29T01:42:30.366" v="9672" actId="255"/>
        <pc:sldMasterMkLst>
          <pc:docMk/>
          <pc:sldMasterMk cId="0" sldId="2147483651"/>
        </pc:sldMasterMkLst>
        <pc:sldLayoutChg chg="modTransition">
          <pc:chgData name="carl wieman" userId="b21dcdc4cb1f5870" providerId="LiveId" clId="{7265D802-90A9-4125-886F-593CA4F19791}" dt="2018-01-29T01:42:30.366" v="9672" actId="255"/>
          <pc:sldLayoutMkLst>
            <pc:docMk/>
            <pc:sldMasterMk cId="0" sldId="2147483651"/>
            <pc:sldLayoutMk cId="0" sldId="2147483913"/>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14"/>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15"/>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16"/>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17"/>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18"/>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19"/>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20"/>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21"/>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22"/>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23"/>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0" sldId="2147483924"/>
          </pc:sldLayoutMkLst>
        </pc:sldLayoutChg>
        <pc:sldLayoutChg chg="modTransition">
          <pc:chgData name="carl wieman" userId="b21dcdc4cb1f5870" providerId="LiveId" clId="{7265D802-90A9-4125-886F-593CA4F19791}" dt="2018-01-29T01:42:30.366" v="9672" actId="255"/>
          <pc:sldLayoutMkLst>
            <pc:docMk/>
            <pc:sldMasterMk cId="0" sldId="2147483651"/>
            <pc:sldLayoutMk cId="1072264750" sldId="2147483987"/>
          </pc:sldLayoutMkLst>
        </pc:sldLayoutChg>
      </pc:sldMasterChg>
      <pc:sldMasterChg chg="modTransition modSldLayout">
        <pc:chgData name="carl wieman" userId="b21dcdc4cb1f5870" providerId="LiveId" clId="{7265D802-90A9-4125-886F-593CA4F19791}" dt="2018-01-29T01:42:30.366" v="9672" actId="255"/>
        <pc:sldMasterMkLst>
          <pc:docMk/>
          <pc:sldMasterMk cId="2603038196" sldId="2147483963"/>
        </pc:sldMasterMkLst>
        <pc:sldLayoutChg chg="modTransition">
          <pc:chgData name="carl wieman" userId="b21dcdc4cb1f5870" providerId="LiveId" clId="{7265D802-90A9-4125-886F-593CA4F19791}" dt="2018-01-29T01:42:30.366" v="9672" actId="255"/>
          <pc:sldLayoutMkLst>
            <pc:docMk/>
            <pc:sldMasterMk cId="2603038196" sldId="2147483963"/>
            <pc:sldLayoutMk cId="2642322795" sldId="2147483964"/>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1970585616" sldId="2147483965"/>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783201608" sldId="2147483966"/>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2458576622" sldId="2147483967"/>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3345260511" sldId="2147483968"/>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833366088" sldId="2147483969"/>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1333105010" sldId="2147483970"/>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2653473179" sldId="2147483971"/>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2614917966" sldId="2147483972"/>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4267721762" sldId="2147483973"/>
          </pc:sldLayoutMkLst>
        </pc:sldLayoutChg>
        <pc:sldLayoutChg chg="modTransition">
          <pc:chgData name="carl wieman" userId="b21dcdc4cb1f5870" providerId="LiveId" clId="{7265D802-90A9-4125-886F-593CA4F19791}" dt="2018-01-29T01:42:30.366" v="9672" actId="255"/>
          <pc:sldLayoutMkLst>
            <pc:docMk/>
            <pc:sldMasterMk cId="2603038196" sldId="2147483963"/>
            <pc:sldLayoutMk cId="1996347320" sldId="2147483974"/>
          </pc:sldLayoutMkLst>
        </pc:sldLayoutChg>
      </pc:sldMasterChg>
      <pc:sldMasterChg chg="modTransition modSldLayout">
        <pc:chgData name="carl wieman" userId="b21dcdc4cb1f5870" providerId="LiveId" clId="{7265D802-90A9-4125-886F-593CA4F19791}" dt="2018-01-29T01:42:30.366" v="9672" actId="255"/>
        <pc:sldMasterMkLst>
          <pc:docMk/>
          <pc:sldMasterMk cId="3278329867" sldId="2147483975"/>
        </pc:sldMasterMkLst>
        <pc:sldLayoutChg chg="modTransition">
          <pc:chgData name="carl wieman" userId="b21dcdc4cb1f5870" providerId="LiveId" clId="{7265D802-90A9-4125-886F-593CA4F19791}" dt="2018-01-29T01:42:30.366" v="9672" actId="255"/>
          <pc:sldLayoutMkLst>
            <pc:docMk/>
            <pc:sldMasterMk cId="3278329867" sldId="2147483975"/>
            <pc:sldLayoutMk cId="990723758" sldId="2147483976"/>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2980392812" sldId="2147483977"/>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2752651409" sldId="2147483978"/>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383615303" sldId="2147483979"/>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396668640" sldId="2147483980"/>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98638169" sldId="2147483981"/>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3831456693" sldId="2147483982"/>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2513189917" sldId="2147483983"/>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1255936194" sldId="2147483984"/>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182536628" sldId="2147483985"/>
          </pc:sldLayoutMkLst>
        </pc:sldLayoutChg>
        <pc:sldLayoutChg chg="modTransition">
          <pc:chgData name="carl wieman" userId="b21dcdc4cb1f5870" providerId="LiveId" clId="{7265D802-90A9-4125-886F-593CA4F19791}" dt="2018-01-29T01:42:30.366" v="9672" actId="255"/>
          <pc:sldLayoutMkLst>
            <pc:docMk/>
            <pc:sldMasterMk cId="3278329867" sldId="2147483975"/>
            <pc:sldLayoutMk cId="1931255823" sldId="2147483986"/>
          </pc:sldLayoutMkLst>
        </pc:sldLayoutChg>
      </pc:sldMasterChg>
      <pc:sldMasterChg chg="modTransition modSldLayout">
        <pc:chgData name="carl wieman" userId="b21dcdc4cb1f5870" providerId="LiveId" clId="{7265D802-90A9-4125-886F-593CA4F19791}" dt="2018-01-29T01:42:30.366" v="9672" actId="255"/>
        <pc:sldMasterMkLst>
          <pc:docMk/>
          <pc:sldMasterMk cId="490607332" sldId="2147483988"/>
        </pc:sldMasterMkLst>
        <pc:sldLayoutChg chg="modTransition">
          <pc:chgData name="carl wieman" userId="b21dcdc4cb1f5870" providerId="LiveId" clId="{7265D802-90A9-4125-886F-593CA4F19791}" dt="2018-01-29T01:42:30.366" v="9672" actId="255"/>
          <pc:sldLayoutMkLst>
            <pc:docMk/>
            <pc:sldMasterMk cId="490607332" sldId="2147483988"/>
            <pc:sldLayoutMk cId="940394246" sldId="2147483989"/>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3665129363" sldId="2147483990"/>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694691928" sldId="2147483991"/>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3307029445" sldId="2147483992"/>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2785227812" sldId="2147483993"/>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1990320412" sldId="2147483994"/>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3885153706" sldId="2147483995"/>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958408357" sldId="2147483996"/>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2784665975" sldId="2147483997"/>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94985429" sldId="2147483998"/>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1293794835" sldId="2147483999"/>
          </pc:sldLayoutMkLst>
        </pc:sldLayoutChg>
        <pc:sldLayoutChg chg="modTransition">
          <pc:chgData name="carl wieman" userId="b21dcdc4cb1f5870" providerId="LiveId" clId="{7265D802-90A9-4125-886F-593CA4F19791}" dt="2018-01-29T01:42:30.366" v="9672" actId="255"/>
          <pc:sldLayoutMkLst>
            <pc:docMk/>
            <pc:sldMasterMk cId="490607332" sldId="2147483988"/>
            <pc:sldLayoutMk cId="3115137827" sldId="2147484000"/>
          </pc:sldLayoutMkLst>
        </pc:sldLayoutChg>
      </pc:sldMasterChg>
      <pc:sldMasterChg chg="modTransition modSldLayout">
        <pc:chgData name="carl wieman" userId="b21dcdc4cb1f5870" providerId="LiveId" clId="{7265D802-90A9-4125-886F-593CA4F19791}" dt="2018-01-29T01:42:30.366" v="9672" actId="255"/>
        <pc:sldMasterMkLst>
          <pc:docMk/>
          <pc:sldMasterMk cId="3131334442" sldId="2147484001"/>
        </pc:sldMasterMkLst>
        <pc:sldLayoutChg chg="modTransition">
          <pc:chgData name="carl wieman" userId="b21dcdc4cb1f5870" providerId="LiveId" clId="{7265D802-90A9-4125-886F-593CA4F19791}" dt="2018-01-29T01:42:30.366" v="9672" actId="255"/>
          <pc:sldLayoutMkLst>
            <pc:docMk/>
            <pc:sldMasterMk cId="3131334442" sldId="2147484001"/>
            <pc:sldLayoutMk cId="749830692" sldId="2147484002"/>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724805427" sldId="2147484003"/>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2669161782" sldId="2147484004"/>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102550753" sldId="2147484005"/>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3067030688" sldId="2147484006"/>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1493812446" sldId="2147484007"/>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2375454259" sldId="2147484008"/>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792645998" sldId="2147484009"/>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4064794798" sldId="2147484010"/>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2274638842" sldId="2147484011"/>
          </pc:sldLayoutMkLst>
        </pc:sldLayoutChg>
        <pc:sldLayoutChg chg="modTransition">
          <pc:chgData name="carl wieman" userId="b21dcdc4cb1f5870" providerId="LiveId" clId="{7265D802-90A9-4125-886F-593CA4F19791}" dt="2018-01-29T01:42:30.366" v="9672" actId="255"/>
          <pc:sldLayoutMkLst>
            <pc:docMk/>
            <pc:sldMasterMk cId="3131334442" sldId="2147484001"/>
            <pc:sldLayoutMk cId="1471629880" sldId="2147484012"/>
          </pc:sldLayoutMkLst>
        </pc:sldLayoutChg>
      </pc:sldMasterChg>
      <pc:sldMasterChg chg="modTransition modSldLayout">
        <pc:chgData name="carl wieman" userId="b21dcdc4cb1f5870" providerId="LiveId" clId="{7265D802-90A9-4125-886F-593CA4F19791}" dt="2018-01-29T01:42:30.366" v="9672" actId="255"/>
        <pc:sldMasterMkLst>
          <pc:docMk/>
          <pc:sldMasterMk cId="1907201593" sldId="2147484013"/>
        </pc:sldMasterMkLst>
        <pc:sldLayoutChg chg="modTransition">
          <pc:chgData name="carl wieman" userId="b21dcdc4cb1f5870" providerId="LiveId" clId="{7265D802-90A9-4125-886F-593CA4F19791}" dt="2018-01-29T01:42:30.366" v="9672" actId="255"/>
          <pc:sldLayoutMkLst>
            <pc:docMk/>
            <pc:sldMasterMk cId="1907201593" sldId="2147484013"/>
            <pc:sldLayoutMk cId="2014545075" sldId="2147484014"/>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806793266" sldId="2147484015"/>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4049745106" sldId="2147484016"/>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455190046" sldId="2147484017"/>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952911886" sldId="2147484018"/>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2756065149" sldId="2147484019"/>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1597188791" sldId="2147484020"/>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2354227160" sldId="2147484021"/>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892291696" sldId="2147484022"/>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3539332681" sldId="2147484023"/>
          </pc:sldLayoutMkLst>
        </pc:sldLayoutChg>
        <pc:sldLayoutChg chg="modTransition">
          <pc:chgData name="carl wieman" userId="b21dcdc4cb1f5870" providerId="LiveId" clId="{7265D802-90A9-4125-886F-593CA4F19791}" dt="2018-01-29T01:42:30.366" v="9672" actId="255"/>
          <pc:sldLayoutMkLst>
            <pc:docMk/>
            <pc:sldMasterMk cId="1907201593" sldId="2147484013"/>
            <pc:sldLayoutMk cId="4080205140" sldId="2147484024"/>
          </pc:sldLayoutMkLst>
        </pc:sldLayoutChg>
      </pc:sldMasterChg>
      <pc:sldMasterChg chg="modTransition modSldLayout">
        <pc:chgData name="carl wieman" userId="b21dcdc4cb1f5870" providerId="LiveId" clId="{7265D802-90A9-4125-886F-593CA4F19791}" dt="2018-01-29T01:42:30.366" v="9672" actId="255"/>
        <pc:sldMasterMkLst>
          <pc:docMk/>
          <pc:sldMasterMk cId="3789971393" sldId="2147484025"/>
        </pc:sldMasterMkLst>
        <pc:sldLayoutChg chg="modTransition">
          <pc:chgData name="carl wieman" userId="b21dcdc4cb1f5870" providerId="LiveId" clId="{7265D802-90A9-4125-886F-593CA4F19791}" dt="2018-01-29T01:42:30.366" v="9672" actId="255"/>
          <pc:sldLayoutMkLst>
            <pc:docMk/>
            <pc:sldMasterMk cId="3789971393" sldId="2147484025"/>
            <pc:sldLayoutMk cId="1644814089" sldId="2147484026"/>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3376132538" sldId="2147484027"/>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3261680032" sldId="2147484028"/>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2086056009" sldId="2147484029"/>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1216730732" sldId="2147484030"/>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2496910629" sldId="2147484031"/>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1910266008" sldId="2147484032"/>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3439574062" sldId="2147484033"/>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1872164174" sldId="2147484034"/>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618216570" sldId="2147484035"/>
          </pc:sldLayoutMkLst>
        </pc:sldLayoutChg>
        <pc:sldLayoutChg chg="modTransition">
          <pc:chgData name="carl wieman" userId="b21dcdc4cb1f5870" providerId="LiveId" clId="{7265D802-90A9-4125-886F-593CA4F19791}" dt="2018-01-29T01:42:30.366" v="9672" actId="255"/>
          <pc:sldLayoutMkLst>
            <pc:docMk/>
            <pc:sldMasterMk cId="3789971393" sldId="2147484025"/>
            <pc:sldLayoutMk cId="1516364516" sldId="2147484036"/>
          </pc:sldLayoutMkLst>
        </pc:sldLayoutChg>
      </pc:sldMasterChg>
      <pc:sldMasterChg chg="modTransition modSldLayout">
        <pc:chgData name="carl wieman" userId="b21dcdc4cb1f5870" providerId="LiveId" clId="{7265D802-90A9-4125-886F-593CA4F19791}" dt="2018-01-29T01:42:30.366" v="9672" actId="255"/>
        <pc:sldMasterMkLst>
          <pc:docMk/>
          <pc:sldMasterMk cId="1681579564" sldId="2147484037"/>
        </pc:sldMasterMkLst>
        <pc:sldLayoutChg chg="modTransition">
          <pc:chgData name="carl wieman" userId="b21dcdc4cb1f5870" providerId="LiveId" clId="{7265D802-90A9-4125-886F-593CA4F19791}" dt="2018-01-29T01:42:30.366" v="9672" actId="255"/>
          <pc:sldLayoutMkLst>
            <pc:docMk/>
            <pc:sldMasterMk cId="1681579564" sldId="2147484037"/>
            <pc:sldLayoutMk cId="176494866" sldId="2147484038"/>
          </pc:sldLayoutMkLst>
        </pc:sldLayoutChg>
        <pc:sldLayoutChg chg="modTransition">
          <pc:chgData name="carl wieman" userId="b21dcdc4cb1f5870" providerId="LiveId" clId="{7265D802-90A9-4125-886F-593CA4F19791}" dt="2018-01-29T01:42:30.366" v="9672" actId="255"/>
          <pc:sldLayoutMkLst>
            <pc:docMk/>
            <pc:sldMasterMk cId="1681579564" sldId="2147484037"/>
            <pc:sldLayoutMk cId="4205604528" sldId="2147484039"/>
          </pc:sldLayoutMkLst>
        </pc:sldLayoutChg>
        <pc:sldLayoutChg chg="modTransition">
          <pc:chgData name="carl wieman" userId="b21dcdc4cb1f5870" providerId="LiveId" clId="{7265D802-90A9-4125-886F-593CA4F19791}" dt="2018-01-29T01:42:30.366" v="9672" actId="255"/>
          <pc:sldLayoutMkLst>
            <pc:docMk/>
            <pc:sldMasterMk cId="1681579564" sldId="2147484037"/>
            <pc:sldLayoutMk cId="1290766229" sldId="2147484040"/>
          </pc:sldLayoutMkLst>
        </pc:sldLayoutChg>
        <pc:sldLayoutChg chg="modTransition">
          <pc:chgData name="carl wieman" userId="b21dcdc4cb1f5870" providerId="LiveId" clId="{7265D802-90A9-4125-886F-593CA4F19791}" dt="2018-01-29T01:42:30.366" v="9672" actId="255"/>
          <pc:sldLayoutMkLst>
            <pc:docMk/>
            <pc:sldMasterMk cId="1681579564" sldId="2147484037"/>
            <pc:sldLayoutMk cId="548376264" sldId="2147484041"/>
          </pc:sldLayoutMkLst>
        </pc:sldLayoutChg>
        <pc:sldLayoutChg chg="modTransition">
          <pc:chgData name="carl wieman" userId="b21dcdc4cb1f5870" providerId="LiveId" clId="{7265D802-90A9-4125-886F-593CA4F19791}" dt="2018-01-29T01:42:30.366" v="9672" actId="255"/>
          <pc:sldLayoutMkLst>
            <pc:docMk/>
            <pc:sldMasterMk cId="1681579564" sldId="2147484037"/>
            <pc:sldLayoutMk cId="2354210177" sldId="2147484042"/>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file:////C:\Documents%20and%20Settings\carl%20wieman\My%20Documents\papers%20cew%2007%20on\hasinoff_153_EMhistogram.xlsx" TargetMode="External"/><Relationship Id="rId2"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1" Type="http://schemas.openxmlformats.org/officeDocument/2006/relationships/oleObject" Target="file:////C:\Users\lporter1\Dropbox\Research\Throughput-Better\PI%20Efficiency%20Summary%20V4.xlsx" TargetMode="External"/><Relationship Id="rId2"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1" Type="http://schemas.openxmlformats.org/officeDocument/2006/relationships/oleObject" Target="file:////C:\Documents%20and%20Settings\carl%20wieman\Local%20Settings\Temporary%20Internet%20Files\Content.Outlook\VDW91AUE\Scores%20for%20Quantum%20Longitudinal%20Study%20(7).xlsx" TargetMode="External"/><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col"/>
        <c:grouping val="clustered"/>
        <c:varyColors val="0"/>
        <c:ser>
          <c:idx val="1"/>
          <c:order val="0"/>
          <c:spPr>
            <a:solidFill>
              <a:srgbClr val="FF0000"/>
            </a:solidFill>
          </c:spPr>
          <c:invertIfNegative val="0"/>
          <c:val>
            <c:numRef>
              <c:f>Sheet1!$AD$3:$AD$14</c:f>
              <c:numCache>
                <c:formatCode>General</c:formatCode>
                <c:ptCount val="12"/>
                <c:pt idx="0">
                  <c:v>5.0</c:v>
                </c:pt>
                <c:pt idx="1">
                  <c:v>15.0</c:v>
                </c:pt>
                <c:pt idx="2">
                  <c:v>21.0</c:v>
                </c:pt>
                <c:pt idx="3">
                  <c:v>35.0</c:v>
                </c:pt>
                <c:pt idx="4">
                  <c:v>39.0</c:v>
                </c:pt>
                <c:pt idx="5">
                  <c:v>22.0</c:v>
                </c:pt>
                <c:pt idx="6">
                  <c:v>19.0</c:v>
                </c:pt>
                <c:pt idx="7">
                  <c:v>5.0</c:v>
                </c:pt>
                <c:pt idx="8">
                  <c:v>5.0</c:v>
                </c:pt>
                <c:pt idx="9">
                  <c:v>3.0</c:v>
                </c:pt>
                <c:pt idx="10">
                  <c:v>2.0</c:v>
                </c:pt>
                <c:pt idx="11">
                  <c:v>1.0</c:v>
                </c:pt>
              </c:numCache>
            </c:numRef>
          </c:val>
          <c:extLst xmlns:c16r2="http://schemas.microsoft.com/office/drawing/2015/06/chart">
            <c:ext xmlns:c16="http://schemas.microsoft.com/office/drawing/2014/chart" uri="{C3380CC4-5D6E-409C-BE32-E72D297353CC}">
              <c16:uniqueId val="{00000000-B126-4743-ABEE-EC034F42FC46}"/>
            </c:ext>
          </c:extLst>
        </c:ser>
        <c:ser>
          <c:idx val="0"/>
          <c:order val="1"/>
          <c:tx>
            <c:v>louis </c:v>
          </c:tx>
          <c:spPr>
            <a:solidFill>
              <a:schemeClr val="accent2"/>
            </a:solidFill>
          </c:spPr>
          <c:invertIfNegative val="0"/>
          <c:val>
            <c:numRef>
              <c:f>Sheet1!$AE$3:$AE$14</c:f>
              <c:numCache>
                <c:formatCode>General</c:formatCode>
                <c:ptCount val="12"/>
                <c:pt idx="0">
                  <c:v>0.0</c:v>
                </c:pt>
                <c:pt idx="1">
                  <c:v>0.0</c:v>
                </c:pt>
                <c:pt idx="2">
                  <c:v>1.0</c:v>
                </c:pt>
                <c:pt idx="3">
                  <c:v>7.0</c:v>
                </c:pt>
                <c:pt idx="4">
                  <c:v>13.0</c:v>
                </c:pt>
                <c:pt idx="5">
                  <c:v>15.0</c:v>
                </c:pt>
                <c:pt idx="6">
                  <c:v>27.0</c:v>
                </c:pt>
                <c:pt idx="7">
                  <c:v>28.0</c:v>
                </c:pt>
                <c:pt idx="8">
                  <c:v>23.0</c:v>
                </c:pt>
                <c:pt idx="9">
                  <c:v>29.0</c:v>
                </c:pt>
                <c:pt idx="10">
                  <c:v>47.0</c:v>
                </c:pt>
                <c:pt idx="11">
                  <c:v>21.0</c:v>
                </c:pt>
              </c:numCache>
            </c:numRef>
          </c:val>
          <c:extLst xmlns:c16r2="http://schemas.microsoft.com/office/drawing/2015/06/chart">
            <c:ext xmlns:c16="http://schemas.microsoft.com/office/drawing/2014/chart" uri="{C3380CC4-5D6E-409C-BE32-E72D297353CC}">
              <c16:uniqueId val="{00000001-B126-4743-ABEE-EC034F42FC46}"/>
            </c:ext>
          </c:extLst>
        </c:ser>
        <c:dLbls>
          <c:showLegendKey val="0"/>
          <c:showVal val="0"/>
          <c:showCatName val="0"/>
          <c:showSerName val="0"/>
          <c:showPercent val="0"/>
          <c:showBubbleSize val="0"/>
        </c:dLbls>
        <c:gapWidth val="150"/>
        <c:axId val="-1790344736"/>
        <c:axId val="-1791026656"/>
      </c:barChart>
      <c:catAx>
        <c:axId val="-1790344736"/>
        <c:scaling>
          <c:orientation val="minMax"/>
        </c:scaling>
        <c:delete val="0"/>
        <c:axPos val="b"/>
        <c:title>
          <c:tx>
            <c:rich>
              <a:bodyPr/>
              <a:lstStyle/>
              <a:p>
                <a:pPr>
                  <a:defRPr/>
                </a:pPr>
                <a:r>
                  <a:rPr lang="en-US" sz="1800" dirty="0"/>
                  <a:t>Test score</a:t>
                </a:r>
                <a:endParaRPr lang="en-US" dirty="0"/>
              </a:p>
            </c:rich>
          </c:tx>
          <c:layout/>
          <c:overlay val="0"/>
        </c:title>
        <c:majorTickMark val="out"/>
        <c:minorTickMark val="none"/>
        <c:tickLblPos val="nextTo"/>
        <c:txPr>
          <a:bodyPr/>
          <a:lstStyle/>
          <a:p>
            <a:pPr>
              <a:defRPr sz="1800"/>
            </a:pPr>
            <a:endParaRPr lang="en-US"/>
          </a:p>
        </c:txPr>
        <c:crossAx val="-1791026656"/>
        <c:crosses val="autoZero"/>
        <c:auto val="1"/>
        <c:lblAlgn val="ctr"/>
        <c:lblOffset val="100"/>
        <c:noMultiLvlLbl val="0"/>
      </c:catAx>
      <c:valAx>
        <c:axId val="-1791026656"/>
        <c:scaling>
          <c:orientation val="minMax"/>
        </c:scaling>
        <c:delete val="0"/>
        <c:axPos val="l"/>
        <c:majorGridlines/>
        <c:title>
          <c:tx>
            <c:rich>
              <a:bodyPr/>
              <a:lstStyle/>
              <a:p>
                <a:pPr>
                  <a:defRPr/>
                </a:pPr>
                <a:r>
                  <a:rPr lang="en-US" sz="1800" dirty="0"/>
                  <a:t>number</a:t>
                </a:r>
                <a:r>
                  <a:rPr lang="en-US" sz="1800" baseline="0" dirty="0"/>
                  <a:t> of students</a:t>
                </a:r>
                <a:endParaRPr lang="en-US" dirty="0"/>
              </a:p>
            </c:rich>
          </c:tx>
          <c:layout/>
          <c:overlay val="0"/>
        </c:title>
        <c:numFmt formatCode="General" sourceLinked="1"/>
        <c:majorTickMark val="out"/>
        <c:minorTickMark val="none"/>
        <c:tickLblPos val="nextTo"/>
        <c:spPr>
          <a:ln w="6350"/>
        </c:spPr>
        <c:txPr>
          <a:bodyPr/>
          <a:lstStyle/>
          <a:p>
            <a:pPr>
              <a:defRPr sz="1800"/>
            </a:pPr>
            <a:endParaRPr lang="en-US"/>
          </a:p>
        </c:txPr>
        <c:crossAx val="-1790344736"/>
        <c:crosses val="autoZero"/>
        <c:crossBetween val="between"/>
      </c:valAx>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55456596422891"/>
          <c:y val="0.111224747976591"/>
          <c:w val="0.82359825385804"/>
          <c:h val="0.773862109477643"/>
        </c:manualLayout>
      </c:layout>
      <c:barChart>
        <c:barDir val="col"/>
        <c:grouping val="clustered"/>
        <c:varyColors val="0"/>
        <c:ser>
          <c:idx val="0"/>
          <c:order val="0"/>
          <c:tx>
            <c:strRef>
              <c:f>'All course Summary Data'!$Q$28</c:f>
              <c:strCache>
                <c:ptCount val="1"/>
                <c:pt idx="0">
                  <c:v>Standard Instruction</c:v>
                </c:pt>
              </c:strCache>
            </c:strRef>
          </c:tx>
          <c:spPr>
            <a:solidFill>
              <a:schemeClr val="accent1">
                <a:lumMod val="50000"/>
              </a:schemeClr>
            </a:solidFill>
          </c:spPr>
          <c:invertIfNegative val="0"/>
          <c:dLbls>
            <c:dLbl>
              <c:idx val="0"/>
              <c:layout>
                <c:manualLayout>
                  <c:x val="0.0"/>
                  <c:y val="0.0"/>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0-541C-4606-933F-61A4A5498E2A}"/>
                </c:ext>
                <c:ext xmlns:c15="http://schemas.microsoft.com/office/drawing/2012/chart" uri="{CE6537A1-D6FC-4f65-9D91-7224C49458BB}">
                  <c15:layout/>
                </c:ext>
              </c:extLst>
            </c:dLbl>
            <c:dLbl>
              <c:idx val="1"/>
              <c:layout>
                <c:manualLayout>
                  <c:x val="0.00410385267750536"/>
                  <c:y val="0.0082077053550107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1-541C-4606-933F-61A4A5498E2A}"/>
                </c:ext>
                <c:ext xmlns:c15="http://schemas.microsoft.com/office/drawing/2012/chart" uri="{CE6537A1-D6FC-4f65-9D91-7224C49458BB}">
                  <c15:layout/>
                </c:ext>
              </c:extLst>
            </c:dLbl>
            <c:dLbl>
              <c:idx val="2"/>
              <c:layout>
                <c:manualLayout>
                  <c:x val="0.0"/>
                  <c:y val="0.016415410710021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2-541C-4606-933F-61A4A5498E2A}"/>
                </c:ext>
                <c:ext xmlns:c15="http://schemas.microsoft.com/office/drawing/2012/chart" uri="{CE6537A1-D6FC-4f65-9D91-7224C49458BB}">
                  <c15:layout/>
                </c:ext>
              </c:extLst>
            </c:dLbl>
            <c:dLbl>
              <c:idx val="3"/>
              <c:layout>
                <c:manualLayout>
                  <c:x val="0.0"/>
                  <c:y val="0.024623116065032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3-541C-4606-933F-61A4A5498E2A}"/>
                </c:ext>
                <c:ext xmlns:c15="http://schemas.microsoft.com/office/drawing/2012/chart" uri="{CE6537A1-D6FC-4f65-9D91-7224C49458BB}">
                  <c15:layout/>
                </c:ext>
              </c:extLst>
            </c:dLbl>
            <c:dLbl>
              <c:idx val="4"/>
              <c:layout>
                <c:manualLayout>
                  <c:x val="0.00410385267750536"/>
                  <c:y val="0.020519263387526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4-541C-4606-933F-61A4A5498E2A}"/>
                </c:ext>
                <c:ext xmlns:c15="http://schemas.microsoft.com/office/drawing/2012/chart" uri="{CE6537A1-D6FC-4f65-9D91-7224C49458BB}">
                  <c15:layout/>
                </c:ext>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'All course Summary Data'!$M$34:$M$38</c:f>
              <c:strCache>
                <c:ptCount val="5"/>
                <c:pt idx="0">
                  <c:v>CS1*</c:v>
                </c:pt>
                <c:pt idx="1">
                  <c:v>CS1.5</c:v>
                </c:pt>
                <c:pt idx="2">
                  <c:v>Theory*</c:v>
                </c:pt>
                <c:pt idx="3">
                  <c:v>Arch*</c:v>
                </c:pt>
                <c:pt idx="4">
                  <c:v>Average*</c:v>
                </c:pt>
              </c:strCache>
            </c:strRef>
          </c:cat>
          <c:val>
            <c:numRef>
              <c:f>'All course Summary Data'!$Q$34:$Q$38</c:f>
              <c:numCache>
                <c:formatCode>0%</c:formatCode>
                <c:ptCount val="5"/>
                <c:pt idx="0">
                  <c:v>0.240362811791383</c:v>
                </c:pt>
                <c:pt idx="1">
                  <c:v>0.144553433144037</c:v>
                </c:pt>
                <c:pt idx="2">
                  <c:v>0.25056095736724</c:v>
                </c:pt>
                <c:pt idx="3">
                  <c:v>0.158694680375503</c:v>
                </c:pt>
                <c:pt idx="4">
                  <c:v>0.198542970669541</c:v>
                </c:pt>
              </c:numCache>
            </c:numRef>
          </c:val>
          <c:extLst xmlns:c16r2="http://schemas.microsoft.com/office/drawing/2015/06/chart">
            <c:ext xmlns:c16="http://schemas.microsoft.com/office/drawing/2014/chart" uri="{C3380CC4-5D6E-409C-BE32-E72D297353CC}">
              <c16:uniqueId val="{00000005-541C-4606-933F-61A4A5498E2A}"/>
            </c:ext>
          </c:extLst>
        </c:ser>
        <c:ser>
          <c:idx val="1"/>
          <c:order val="1"/>
          <c:tx>
            <c:strRef>
              <c:f>'All course Summary Data'!$R$28</c:f>
              <c:strCache>
                <c:ptCount val="1"/>
                <c:pt idx="0">
                  <c:v>Peer Instruction</c:v>
                </c:pt>
              </c:strCache>
            </c:strRef>
          </c:tx>
          <c:spPr>
            <a:solidFill>
              <a:srgbClr val="66FF33"/>
            </a:solidFill>
          </c:spPr>
          <c:invertIfNegative val="0"/>
          <c:dLbls>
            <c:dLbl>
              <c:idx val="0"/>
              <c:layout>
                <c:manualLayout>
                  <c:x val="0.00820770535501072"/>
                  <c:y val="0.0205192633875268"/>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6-541C-4606-933F-61A4A5498E2A}"/>
                </c:ext>
                <c:ext xmlns:c15="http://schemas.microsoft.com/office/drawing/2012/chart" uri="{CE6537A1-D6FC-4f65-9D91-7224C49458BB}">
                  <c15:layout/>
                </c:ext>
              </c:extLst>
            </c:dLbl>
            <c:dLbl>
              <c:idx val="1"/>
              <c:layout>
                <c:manualLayout>
                  <c:x val="0.0164154107100214"/>
                  <c:y val="0.0123115580325161"/>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7-541C-4606-933F-61A4A5498E2A}"/>
                </c:ext>
                <c:ext xmlns:c15="http://schemas.microsoft.com/office/drawing/2012/chart" uri="{CE6537A1-D6FC-4f65-9D91-7224C49458BB}">
                  <c15:layout/>
                </c:ext>
              </c:extLst>
            </c:dLbl>
            <c:dLbl>
              <c:idx val="2"/>
              <c:layout>
                <c:manualLayout>
                  <c:x val="0.0"/>
                  <c:y val="0.0203832222869575"/>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8-541C-4606-933F-61A4A5498E2A}"/>
                </c:ext>
                <c:ext xmlns:c15="http://schemas.microsoft.com/office/drawing/2012/chart" uri="{CE6537A1-D6FC-4f65-9D91-7224C49458BB}">
                  <c15:layout/>
                </c:ext>
              </c:extLst>
            </c:dLbl>
            <c:dLbl>
              <c:idx val="3"/>
              <c:layout>
                <c:manualLayout>
                  <c:x val="0.00823599831648412"/>
                  <c:y val="-0.0124367225532559"/>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9-541C-4606-933F-61A4A5498E2A}"/>
                </c:ext>
                <c:ext xmlns:c15="http://schemas.microsoft.com/office/drawing/2012/chart" uri="{CE6537A1-D6FC-4f65-9D91-7224C49458BB}">
                  <c15:layout/>
                </c:ext>
              </c:extLst>
            </c:dLbl>
            <c:dLbl>
              <c:idx val="4"/>
              <c:layout>
                <c:manualLayout>
                  <c:x val="0.0"/>
                  <c:y val="0.024623116065032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A-541C-4606-933F-61A4A5498E2A}"/>
                </c:ext>
                <c:ext xmlns:c15="http://schemas.microsoft.com/office/drawing/2012/chart" uri="{CE6537A1-D6FC-4f65-9D91-7224C49458BB}">
                  <c15:layout/>
                </c:ext>
              </c:extLst>
            </c:dLbl>
            <c:dLbl>
              <c:idx val="5"/>
              <c:layout>
                <c:manualLayout>
                  <c:x val="0.0"/>
                  <c:y val="0.00806201530703742"/>
                </c:manualLayout>
              </c:layout>
              <c:showLegendKey val="0"/>
              <c:showVal val="1"/>
              <c:showCatName val="0"/>
              <c:showSerName val="0"/>
              <c:showPercent val="0"/>
              <c:showBubbleSize val="0"/>
              <c:extLst xmlns:c16r2="http://schemas.microsoft.com/office/drawing/2015/06/chart">
                <c:ext xmlns:c16="http://schemas.microsoft.com/office/drawing/2014/chart" uri="{C3380CC4-5D6E-409C-BE32-E72D297353CC}">
                  <c16:uniqueId val="{0000000B-541C-4606-933F-61A4A5498E2A}"/>
                </c:ext>
                <c:ext xmlns:c15="http://schemas.microsoft.com/office/drawing/2012/chart" uri="{CE6537A1-D6FC-4f65-9D91-7224C49458BB}"/>
              </c:extLst>
            </c:dLbl>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'All course Summary Data'!$M$34:$M$38</c:f>
              <c:strCache>
                <c:ptCount val="5"/>
                <c:pt idx="0">
                  <c:v>CS1*</c:v>
                </c:pt>
                <c:pt idx="1">
                  <c:v>CS1.5</c:v>
                </c:pt>
                <c:pt idx="2">
                  <c:v>Theory*</c:v>
                </c:pt>
                <c:pt idx="3">
                  <c:v>Arch*</c:v>
                </c:pt>
                <c:pt idx="4">
                  <c:v>Average*</c:v>
                </c:pt>
              </c:strCache>
            </c:strRef>
          </c:cat>
          <c:val>
            <c:numRef>
              <c:f>'All course Summary Data'!$R$34:$R$38</c:f>
              <c:numCache>
                <c:formatCode>0%</c:formatCode>
                <c:ptCount val="5"/>
                <c:pt idx="0">
                  <c:v>0.097993827160494</c:v>
                </c:pt>
                <c:pt idx="1">
                  <c:v>0.10803324099723</c:v>
                </c:pt>
                <c:pt idx="2">
                  <c:v>0.0583090379008746</c:v>
                </c:pt>
                <c:pt idx="3">
                  <c:v>0.0294117647058824</c:v>
                </c:pt>
                <c:pt idx="4">
                  <c:v>0.0734369676911202</c:v>
                </c:pt>
              </c:numCache>
            </c:numRef>
          </c:val>
          <c:extLst xmlns:c16r2="http://schemas.microsoft.com/office/drawing/2015/06/chart">
            <c:ext xmlns:c16="http://schemas.microsoft.com/office/drawing/2014/chart" uri="{C3380CC4-5D6E-409C-BE32-E72D297353CC}">
              <c16:uniqueId val="{0000000C-541C-4606-933F-61A4A5498E2A}"/>
            </c:ext>
          </c:extLst>
        </c:ser>
        <c:dLbls>
          <c:showLegendKey val="0"/>
          <c:showVal val="0"/>
          <c:showCatName val="0"/>
          <c:showSerName val="0"/>
          <c:showPercent val="0"/>
          <c:showBubbleSize val="0"/>
        </c:dLbls>
        <c:gapWidth val="150"/>
        <c:axId val="-1790256736"/>
        <c:axId val="-1790254416"/>
      </c:barChart>
      <c:catAx>
        <c:axId val="-1790256736"/>
        <c:scaling>
          <c:orientation val="minMax"/>
        </c:scaling>
        <c:delete val="0"/>
        <c:axPos val="b"/>
        <c:numFmt formatCode="General" sourceLinked="0"/>
        <c:majorTickMark val="out"/>
        <c:minorTickMark val="none"/>
        <c:tickLblPos val="nextTo"/>
        <c:crossAx val="-1790254416"/>
        <c:crosses val="autoZero"/>
        <c:auto val="1"/>
        <c:lblAlgn val="ctr"/>
        <c:lblOffset val="100"/>
        <c:noMultiLvlLbl val="0"/>
      </c:catAx>
      <c:valAx>
        <c:axId val="-1790254416"/>
        <c:scaling>
          <c:orientation val="minMax"/>
        </c:scaling>
        <c:delete val="0"/>
        <c:axPos val="l"/>
        <c:majorGridlines/>
        <c:title>
          <c:tx>
            <c:rich>
              <a:bodyPr rot="-5400000" vert="horz"/>
              <a:lstStyle/>
              <a:p>
                <a:pPr>
                  <a:defRPr/>
                </a:pPr>
                <a:r>
                  <a:rPr lang="en-US"/>
                  <a:t>Fail Rate</a:t>
                </a:r>
              </a:p>
            </c:rich>
          </c:tx>
          <c:layout/>
          <c:overlay val="0"/>
        </c:title>
        <c:numFmt formatCode="0%" sourceLinked="1"/>
        <c:majorTickMark val="out"/>
        <c:minorTickMark val="none"/>
        <c:tickLblPos val="nextTo"/>
        <c:crossAx val="-1790256736"/>
        <c:crosses val="autoZero"/>
        <c:crossBetween val="between"/>
      </c:valAx>
    </c:plotArea>
    <c:legend>
      <c:legendPos val="t"/>
      <c:layout>
        <c:manualLayout>
          <c:xMode val="edge"/>
          <c:yMode val="edge"/>
          <c:x val="0.0796918440750462"/>
          <c:y val="0.0188264825855036"/>
          <c:w val="0.840616311849908"/>
          <c:h val="0.107204234448177"/>
        </c:manualLayout>
      </c:layout>
      <c:overlay val="0"/>
    </c:legend>
    <c:plotVisOnly val="1"/>
    <c:dispBlanksAs val="gap"/>
    <c:showDLblsOverMax val="0"/>
  </c:chart>
  <c:spPr>
    <a:ln>
      <a:noFill/>
    </a:ln>
  </c:spPr>
  <c:txPr>
    <a:bodyPr/>
    <a:lstStyle/>
    <a:p>
      <a:pPr>
        <a:defRPr sz="20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2"/>
          <c:order val="2"/>
          <c:tx>
            <c:v>ret trad</c:v>
          </c:tx>
          <c:spPr>
            <a:ln w="9525">
              <a:solidFill>
                <a:schemeClr val="tx1"/>
              </a:solidFill>
              <a:prstDash val="sysDash"/>
            </a:ln>
          </c:spPr>
          <c:marker>
            <c:symbol val="none"/>
          </c:marker>
          <c:xVal>
            <c:numRef>
              <c:f>Sheet1!$F$28:$F$46</c:f>
              <c:numCache>
                <c:formatCode>General</c:formatCode>
                <c:ptCount val="1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numCache>
            </c:numRef>
          </c:xVal>
          <c:yVal>
            <c:numRef>
              <c:f>Sheet1!$G$28:$G$46</c:f>
              <c:numCache>
                <c:formatCode>General</c:formatCode>
                <c:ptCount val="19"/>
                <c:pt idx="0">
                  <c:v>67.0</c:v>
                </c:pt>
                <c:pt idx="1">
                  <c:v>48.67003355298615</c:v>
                </c:pt>
                <c:pt idx="2">
                  <c:v>42.38191924162739</c:v>
                </c:pt>
                <c:pt idx="3">
                  <c:v>39.18184789409425</c:v>
                </c:pt>
                <c:pt idx="4">
                  <c:v>37.2368677391812</c:v>
                </c:pt>
                <c:pt idx="5">
                  <c:v>35.92691580226747</c:v>
                </c:pt>
                <c:pt idx="6">
                  <c:v>34.98329558973357</c:v>
                </c:pt>
                <c:pt idx="7">
                  <c:v>34.27045499232226</c:v>
                </c:pt>
                <c:pt idx="8">
                  <c:v>33.71252006814315</c:v>
                </c:pt>
                <c:pt idx="9">
                  <c:v>33.26367012634746</c:v>
                </c:pt>
                <c:pt idx="10">
                  <c:v>32.89457925072706</c:v>
                </c:pt>
                <c:pt idx="11">
                  <c:v>32.58559648024494</c:v>
                </c:pt>
                <c:pt idx="12">
                  <c:v>32.32305410142406</c:v>
                </c:pt>
                <c:pt idx="13">
                  <c:v>32.09714802651323</c:v>
                </c:pt>
                <c:pt idx="14">
                  <c:v>31.90066049709709</c:v>
                </c:pt>
                <c:pt idx="15">
                  <c:v>31.72815859311792</c:v>
                </c:pt>
                <c:pt idx="16">
                  <c:v>31.57547371161799</c:v>
                </c:pt>
                <c:pt idx="17">
                  <c:v>31.43935336472359</c:v>
                </c:pt>
                <c:pt idx="18">
                  <c:v>31.31722217403693</c:v>
                </c:pt>
              </c:numCache>
            </c:numRef>
          </c:yVal>
          <c:smooth val="1"/>
          <c:extLst xmlns:c16r2="http://schemas.microsoft.com/office/drawing/2015/06/chart">
            <c:ext xmlns:c16="http://schemas.microsoft.com/office/drawing/2014/chart" uri="{C3380CC4-5D6E-409C-BE32-E72D297353CC}">
              <c16:uniqueId val="{00000000-FF0A-4C74-AC25-74DAB471DEFA}"/>
            </c:ext>
          </c:extLst>
        </c:ser>
        <c:ser>
          <c:idx val="3"/>
          <c:order val="3"/>
          <c:tx>
            <c:v>trans ret</c:v>
          </c:tx>
          <c:spPr>
            <a:ln w="9525">
              <a:solidFill>
                <a:schemeClr val="tx1"/>
              </a:solidFill>
              <a:prstDash val="sysDash"/>
            </a:ln>
          </c:spPr>
          <c:marker>
            <c:symbol val="none"/>
          </c:marker>
          <c:xVal>
            <c:numRef>
              <c:f>Sheet1!$F$28:$F$46</c:f>
              <c:numCache>
                <c:formatCode>General</c:formatCode>
                <c:ptCount val="19"/>
                <c:pt idx="0">
                  <c:v>0.0</c:v>
                </c:pt>
                <c:pt idx="1">
                  <c:v>1.0</c:v>
                </c:pt>
                <c:pt idx="2">
                  <c:v>2.0</c:v>
                </c:pt>
                <c:pt idx="3">
                  <c:v>3.0</c:v>
                </c:pt>
                <c:pt idx="4">
                  <c:v>4.0</c:v>
                </c:pt>
                <c:pt idx="5">
                  <c:v>5.0</c:v>
                </c:pt>
                <c:pt idx="6">
                  <c:v>6.0</c:v>
                </c:pt>
                <c:pt idx="7">
                  <c:v>7.0</c:v>
                </c:pt>
                <c:pt idx="8">
                  <c:v>8.0</c:v>
                </c:pt>
                <c:pt idx="9">
                  <c:v>9.0</c:v>
                </c:pt>
                <c:pt idx="10">
                  <c:v>10.0</c:v>
                </c:pt>
                <c:pt idx="11">
                  <c:v>11.0</c:v>
                </c:pt>
                <c:pt idx="12">
                  <c:v>12.0</c:v>
                </c:pt>
                <c:pt idx="13">
                  <c:v>13.0</c:v>
                </c:pt>
                <c:pt idx="14">
                  <c:v>14.0</c:v>
                </c:pt>
                <c:pt idx="15">
                  <c:v>15.0</c:v>
                </c:pt>
                <c:pt idx="16">
                  <c:v>16.0</c:v>
                </c:pt>
                <c:pt idx="17">
                  <c:v>17.0</c:v>
                </c:pt>
                <c:pt idx="18">
                  <c:v>18.0</c:v>
                </c:pt>
              </c:numCache>
            </c:numRef>
          </c:xVal>
          <c:yVal>
            <c:numRef>
              <c:f>Sheet1!$J$28:$J$46</c:f>
              <c:numCache>
                <c:formatCode>General</c:formatCode>
                <c:ptCount val="19"/>
                <c:pt idx="0">
                  <c:v>88.0</c:v>
                </c:pt>
                <c:pt idx="1">
                  <c:v>59.54031525332064</c:v>
                </c:pt>
                <c:pt idx="2">
                  <c:v>49.77719040147424</c:v>
                </c:pt>
                <c:pt idx="3">
                  <c:v>44.80865857241024</c:v>
                </c:pt>
                <c:pt idx="4">
                  <c:v>41.78882096346555</c:v>
                </c:pt>
                <c:pt idx="5">
                  <c:v>39.75494821931</c:v>
                </c:pt>
                <c:pt idx="6">
                  <c:v>38.28985367879718</c:v>
                </c:pt>
                <c:pt idx="7">
                  <c:v>37.18307485650035</c:v>
                </c:pt>
                <c:pt idx="8">
                  <c:v>36.31680747422146</c:v>
                </c:pt>
                <c:pt idx="9">
                  <c:v>35.61990888038158</c:v>
                </c:pt>
                <c:pt idx="10">
                  <c:v>35.04684673139194</c:v>
                </c:pt>
                <c:pt idx="11">
                  <c:v>34.56711032459161</c:v>
                </c:pt>
                <c:pt idx="12">
                  <c:v>34.15947873642156</c:v>
                </c:pt>
                <c:pt idx="13">
                  <c:v>33.80872983063898</c:v>
                </c:pt>
                <c:pt idx="14">
                  <c:v>33.50365708759794</c:v>
                </c:pt>
                <c:pt idx="15">
                  <c:v>33.23582518405156</c:v>
                </c:pt>
                <c:pt idx="16">
                  <c:v>32.9987618154069</c:v>
                </c:pt>
                <c:pt idx="17">
                  <c:v>32.78741706628114</c:v>
                </c:pt>
                <c:pt idx="18">
                  <c:v>32.59779232284696</c:v>
                </c:pt>
              </c:numCache>
            </c:numRef>
          </c:yVal>
          <c:smooth val="1"/>
          <c:extLst xmlns:c16r2="http://schemas.microsoft.com/office/drawing/2015/06/chart">
            <c:ext xmlns:c16="http://schemas.microsoft.com/office/drawing/2014/chart" uri="{C3380CC4-5D6E-409C-BE32-E72D297353CC}">
              <c16:uniqueId val="{00000001-FF0A-4C74-AC25-74DAB471DEFA}"/>
            </c:ext>
          </c:extLst>
        </c:ser>
        <c:dLbls>
          <c:showLegendKey val="0"/>
          <c:showVal val="0"/>
          <c:showCatName val="0"/>
          <c:showSerName val="0"/>
          <c:showPercent val="0"/>
          <c:showBubbleSize val="0"/>
        </c:dLbls>
        <c:axId val="-1794726128"/>
        <c:axId val="-1794729792"/>
      </c:scatterChart>
      <c:scatterChart>
        <c:scatterStyle val="lineMarker"/>
        <c:varyColors val="0"/>
        <c:ser>
          <c:idx val="0"/>
          <c:order val="0"/>
          <c:tx>
            <c:v>Traditional </c:v>
          </c:tx>
          <c:spPr>
            <a:ln w="28575">
              <a:solidFill>
                <a:schemeClr val="tx1"/>
              </a:solidFill>
            </a:ln>
          </c:spPr>
          <c:marker>
            <c:symbol val="circle"/>
            <c:size val="7"/>
            <c:spPr>
              <a:solidFill>
                <a:schemeClr val="accent2"/>
              </a:solidFill>
              <a:ln>
                <a:solidFill>
                  <a:schemeClr val="tx1"/>
                </a:solidFill>
              </a:ln>
            </c:spPr>
          </c:marker>
          <c:dLbls>
            <c:dLbl>
              <c:idx val="0"/>
              <c:delete val="1"/>
              <c:extLst xmlns:c16r2="http://schemas.microsoft.com/office/drawing/2015/06/chart">
                <c:ext xmlns:c16="http://schemas.microsoft.com/office/drawing/2014/chart" uri="{C3380CC4-5D6E-409C-BE32-E72D297353CC}">
                  <c16:uniqueId val="{00000002-FF0A-4C74-AC25-74DAB471DEFA}"/>
                </c:ext>
                <c:ext xmlns:c15="http://schemas.microsoft.com/office/drawing/2012/chart" uri="{CE6537A1-D6FC-4f65-9D91-7224C49458BB}"/>
              </c:extLst>
            </c:dLbl>
            <c:dLbl>
              <c:idx val="3"/>
              <c:delete val="1"/>
              <c:extLst xmlns:c16r2="http://schemas.microsoft.com/office/drawing/2015/06/chart">
                <c:ext xmlns:c16="http://schemas.microsoft.com/office/drawing/2014/chart" uri="{C3380CC4-5D6E-409C-BE32-E72D297353CC}">
                  <c16:uniqueId val="{00000003-FF0A-4C74-AC25-74DAB471DEFA}"/>
                </c:ext>
                <c:ext xmlns:c15="http://schemas.microsoft.com/office/drawing/2012/chart" uri="{CE6537A1-D6FC-4f65-9D91-7224C49458BB}"/>
              </c:extLst>
            </c:dLbl>
            <c:spPr>
              <a:noFill/>
            </c:spPr>
            <c:txPr>
              <a:bodyPr/>
              <a:lstStyle/>
              <a:p>
                <a:pPr>
                  <a:defRPr lang="en-CA"/>
                </a:pPr>
                <a:endParaRPr lang="en-US"/>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errBars>
            <c:errDir val="y"/>
            <c:errBarType val="both"/>
            <c:errValType val="fixedVal"/>
            <c:noEndCap val="0"/>
            <c:val val="3.0"/>
          </c:errBars>
          <c:xVal>
            <c:numRef>
              <c:f>Sheet1!$C$1:$C$4</c:f>
              <c:numCache>
                <c:formatCode>General</c:formatCode>
                <c:ptCount val="4"/>
                <c:pt idx="0">
                  <c:v>0.0</c:v>
                </c:pt>
                <c:pt idx="1">
                  <c:v>6.0</c:v>
                </c:pt>
                <c:pt idx="2">
                  <c:v>12.0</c:v>
                </c:pt>
                <c:pt idx="3">
                  <c:v>18.0</c:v>
                </c:pt>
              </c:numCache>
            </c:numRef>
          </c:xVal>
          <c:yVal>
            <c:numRef>
              <c:f>Sheet1!$A$1:$A$4</c:f>
              <c:numCache>
                <c:formatCode>General</c:formatCode>
                <c:ptCount val="4"/>
                <c:pt idx="0">
                  <c:v>67.0</c:v>
                </c:pt>
                <c:pt idx="3">
                  <c:v>65.0</c:v>
                </c:pt>
              </c:numCache>
            </c:numRef>
          </c:yVal>
          <c:smooth val="0"/>
          <c:extLst xmlns:c16r2="http://schemas.microsoft.com/office/drawing/2015/06/chart">
            <c:ext xmlns:c16="http://schemas.microsoft.com/office/drawing/2014/chart" uri="{C3380CC4-5D6E-409C-BE32-E72D297353CC}">
              <c16:uniqueId val="{00000004-FF0A-4C74-AC25-74DAB471DEFA}"/>
            </c:ext>
          </c:extLst>
        </c:ser>
        <c:ser>
          <c:idx val="1"/>
          <c:order val="1"/>
          <c:tx>
            <c:v>Transformed</c:v>
          </c:tx>
          <c:spPr>
            <a:ln w="28575">
              <a:noFill/>
            </a:ln>
          </c:spPr>
          <c:marker>
            <c:symbol val="square"/>
            <c:size val="6"/>
            <c:spPr>
              <a:solidFill>
                <a:srgbClr val="FF0000"/>
              </a:solidFill>
            </c:spPr>
          </c:marker>
          <c:errBars>
            <c:errDir val="y"/>
            <c:errBarType val="both"/>
            <c:errValType val="cust"/>
            <c:noEndCap val="0"/>
            <c:plus>
              <c:numLit>
                <c:formatCode>General</c:formatCode>
                <c:ptCount val="1"/>
                <c:pt idx="0">
                  <c:v>2.0</c:v>
                </c:pt>
              </c:numLit>
            </c:plus>
            <c:minus>
              <c:numLit>
                <c:formatCode>General</c:formatCode>
                <c:ptCount val="1"/>
                <c:pt idx="0">
                  <c:v>2.0</c:v>
                </c:pt>
              </c:numLit>
            </c:minus>
          </c:errBars>
          <c:xVal>
            <c:numRef>
              <c:f>Sheet1!$C$1:$C$4</c:f>
              <c:numCache>
                <c:formatCode>General</c:formatCode>
                <c:ptCount val="4"/>
                <c:pt idx="0">
                  <c:v>0.0</c:v>
                </c:pt>
                <c:pt idx="1">
                  <c:v>6.0</c:v>
                </c:pt>
                <c:pt idx="2">
                  <c:v>12.0</c:v>
                </c:pt>
                <c:pt idx="3">
                  <c:v>18.0</c:v>
                </c:pt>
              </c:numCache>
            </c:numRef>
          </c:xVal>
          <c:yVal>
            <c:numRef>
              <c:f>Sheet1!$B$1:$B$4</c:f>
              <c:numCache>
                <c:formatCode>General</c:formatCode>
                <c:ptCount val="4"/>
                <c:pt idx="0">
                  <c:v>88.0</c:v>
                </c:pt>
                <c:pt idx="1">
                  <c:v>85.0</c:v>
                </c:pt>
              </c:numCache>
            </c:numRef>
          </c:yVal>
          <c:smooth val="0"/>
          <c:extLst xmlns:c16r2="http://schemas.microsoft.com/office/drawing/2015/06/chart">
            <c:ext xmlns:c16="http://schemas.microsoft.com/office/drawing/2014/chart" uri="{C3380CC4-5D6E-409C-BE32-E72D297353CC}">
              <c16:uniqueId val="{00000005-FF0A-4C74-AC25-74DAB471DEFA}"/>
            </c:ext>
          </c:extLst>
        </c:ser>
        <c:dLbls>
          <c:showLegendKey val="0"/>
          <c:showVal val="0"/>
          <c:showCatName val="0"/>
          <c:showSerName val="0"/>
          <c:showPercent val="0"/>
          <c:showBubbleSize val="0"/>
        </c:dLbls>
        <c:axId val="-1794726128"/>
        <c:axId val="-1794729792"/>
      </c:scatterChart>
      <c:valAx>
        <c:axId val="-1794726128"/>
        <c:scaling>
          <c:orientation val="minMax"/>
        </c:scaling>
        <c:delete val="0"/>
        <c:axPos val="b"/>
        <c:title>
          <c:tx>
            <c:rich>
              <a:bodyPr/>
              <a:lstStyle/>
              <a:p>
                <a:pPr>
                  <a:defRPr lang="en-CA"/>
                </a:pPr>
                <a:r>
                  <a:rPr lang="en-CA" sz="2000" b="0" dirty="0"/>
                  <a:t>Retention interval (Months after course over)</a:t>
                </a:r>
              </a:p>
            </c:rich>
          </c:tx>
          <c:layout/>
          <c:overlay val="0"/>
        </c:title>
        <c:numFmt formatCode="General" sourceLinked="1"/>
        <c:majorTickMark val="none"/>
        <c:minorTickMark val="none"/>
        <c:tickLblPos val="nextTo"/>
        <c:txPr>
          <a:bodyPr/>
          <a:lstStyle/>
          <a:p>
            <a:pPr>
              <a:defRPr lang="en-CA" sz="1800"/>
            </a:pPr>
            <a:endParaRPr lang="en-US"/>
          </a:p>
        </c:txPr>
        <c:crossAx val="-1794729792"/>
        <c:crossesAt val="30.0"/>
        <c:crossBetween val="midCat"/>
      </c:valAx>
      <c:valAx>
        <c:axId val="-1794729792"/>
        <c:scaling>
          <c:orientation val="minMax"/>
          <c:max val="100.0"/>
          <c:min val="30.0"/>
        </c:scaling>
        <c:delete val="0"/>
        <c:axPos val="l"/>
        <c:majorGridlines/>
        <c:title>
          <c:tx>
            <c:rich>
              <a:bodyPr/>
              <a:lstStyle/>
              <a:p>
                <a:pPr>
                  <a:defRPr lang="en-CA" sz="2000" b="0"/>
                </a:pPr>
                <a:r>
                  <a:rPr lang="en-CA" sz="2000" b="0"/>
                  <a:t>Concept Survey Score (%)</a:t>
                </a:r>
              </a:p>
            </c:rich>
          </c:tx>
          <c:layout/>
          <c:overlay val="0"/>
        </c:title>
        <c:numFmt formatCode="General" sourceLinked="1"/>
        <c:majorTickMark val="none"/>
        <c:minorTickMark val="none"/>
        <c:tickLblPos val="nextTo"/>
        <c:txPr>
          <a:bodyPr/>
          <a:lstStyle/>
          <a:p>
            <a:pPr>
              <a:defRPr lang="en-CA"/>
            </a:pPr>
            <a:endParaRPr lang="en-US"/>
          </a:p>
        </c:txPr>
        <c:crossAx val="-1794726128"/>
        <c:crosses val="autoZero"/>
        <c:crossBetween val="midCat"/>
        <c:majorUnit val="10.0"/>
      </c:valAx>
    </c:plotArea>
    <c:plotVisOnly val="1"/>
    <c:dispBlanksAs val="gap"/>
    <c:showDLblsOverMax val="0"/>
  </c:chart>
  <c:spPr>
    <a:solidFill>
      <a:schemeClr val="bg2">
        <a:lumMod val="50000"/>
      </a:schemeClr>
    </a:solidFill>
    <a:ln>
      <a:solidFill>
        <a:schemeClr val="accent2"/>
      </a:solidFill>
    </a:ln>
  </c:spPr>
  <c:externalData r:id="rId1">
    <c:autoUpdate val="0"/>
  </c:externalData>
  <c:userShapes r:id="rId2"/>
</c:chartSpace>
</file>

<file path=ppt/drawings/_rels/vmlDrawing1.vml.rels><?xml version="1.0" encoding="UTF-8" standalone="yes"?>
<Relationships xmlns="http://schemas.openxmlformats.org/package/2006/relationships"><Relationship Id="rId1" Type="http://schemas.openxmlformats.org/officeDocument/2006/relationships/image" Target="../media/image20.wmf"/></Relationships>
</file>

<file path=ppt/drawings/drawing1.xml><?xml version="1.0" encoding="utf-8"?>
<c:userShapes xmlns:c="http://schemas.openxmlformats.org/drawingml/2006/chart">
  <cdr:relSizeAnchor xmlns:cdr="http://schemas.openxmlformats.org/drawingml/2006/chartDrawing">
    <cdr:from>
      <cdr:x>0.15308</cdr:x>
      <cdr:y>0.19469</cdr:y>
    </cdr:from>
    <cdr:to>
      <cdr:x>0.28231</cdr:x>
      <cdr:y>0.38643</cdr:y>
    </cdr:to>
    <cdr:sp macro="" textlink="">
      <cdr:nvSpPr>
        <cdr:cNvPr id="2" name="TextBox 1"/>
        <cdr:cNvSpPr txBox="1"/>
      </cdr:nvSpPr>
      <cdr:spPr>
        <a:xfrm xmlns:a="http://schemas.openxmlformats.org/drawingml/2006/main">
          <a:off x="1083213" y="928466"/>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dirty="0">
              <a:solidFill>
                <a:srgbClr val="FF0000"/>
              </a:solidFill>
            </a:rPr>
            <a:t>standard</a:t>
          </a:r>
        </a:p>
        <a:p xmlns:a="http://schemas.openxmlformats.org/drawingml/2006/main">
          <a:r>
            <a:rPr lang="en-US" sz="2400" dirty="0">
              <a:solidFill>
                <a:srgbClr val="FF0000"/>
              </a:solidFill>
            </a:rPr>
            <a:t>lecture</a:t>
          </a:r>
        </a:p>
      </cdr:txBody>
    </cdr:sp>
  </cdr:relSizeAnchor>
  <cdr:relSizeAnchor xmlns:cdr="http://schemas.openxmlformats.org/drawingml/2006/chartDrawing">
    <cdr:from>
      <cdr:x>0.59211</cdr:x>
      <cdr:y>0.20895</cdr:y>
    </cdr:from>
    <cdr:to>
      <cdr:x>0.87276</cdr:x>
      <cdr:y>0.33628</cdr:y>
    </cdr:to>
    <cdr:sp macro="" textlink="">
      <cdr:nvSpPr>
        <cdr:cNvPr id="3" name="TextBox 2"/>
        <cdr:cNvSpPr txBox="1"/>
      </cdr:nvSpPr>
      <cdr:spPr>
        <a:xfrm xmlns:a="http://schemas.openxmlformats.org/drawingml/2006/main">
          <a:off x="4189830" y="996460"/>
          <a:ext cx="1985888" cy="60725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2400" dirty="0">
              <a:solidFill>
                <a:schemeClr val="accent2"/>
              </a:solidFill>
            </a:rPr>
            <a:t>experiment</a:t>
          </a:r>
        </a:p>
      </cdr:txBody>
    </cdr:sp>
  </cdr:relSizeAnchor>
</c:userShapes>
</file>

<file path=ppt/drawings/drawing2.xml><?xml version="1.0" encoding="utf-8"?>
<c:userShapes xmlns:c="http://schemas.openxmlformats.org/drawingml/2006/chart">
  <cdr:relSizeAnchor xmlns:cdr="http://schemas.openxmlformats.org/drawingml/2006/chartDrawing">
    <cdr:from>
      <cdr:x>0.8105</cdr:x>
      <cdr:y>0.11744</cdr:y>
    </cdr:from>
    <cdr:to>
      <cdr:x>0.8105</cdr:x>
      <cdr:y>0.88615</cdr:y>
    </cdr:to>
    <cdr:cxnSp macro="">
      <cdr:nvCxnSpPr>
        <cdr:cNvPr id="2" name="Straight Connector 1">
          <a:extLst xmlns:a="http://schemas.openxmlformats.org/drawingml/2006/main">
            <a:ext uri="{FF2B5EF4-FFF2-40B4-BE49-F238E27FC236}">
              <a16:creationId xmlns:a16="http://schemas.microsoft.com/office/drawing/2014/main" xmlns="" id="{102BAA19-A3A4-47C2-B888-E9E52961DE62}"/>
            </a:ext>
          </a:extLst>
        </cdr:cNvPr>
        <cdr:cNvCxnSpPr/>
      </cdr:nvCxnSpPr>
      <cdr:spPr>
        <a:xfrm xmlns:a="http://schemas.openxmlformats.org/drawingml/2006/main" flipV="1">
          <a:off x="2501798" y="241401"/>
          <a:ext cx="0" cy="1580084"/>
        </a:xfrm>
        <a:prstGeom xmlns:a="http://schemas.openxmlformats.org/drawingml/2006/main" prst="line">
          <a:avLst/>
        </a:prstGeom>
        <a:ln xmlns:a="http://schemas.openxmlformats.org/drawingml/2006/main">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0.50962</cdr:x>
      <cdr:y>0.30488</cdr:y>
    </cdr:from>
    <cdr:to>
      <cdr:x>0.79808</cdr:x>
      <cdr:y>0.52439</cdr:y>
    </cdr:to>
    <cdr:sp macro="" textlink="">
      <cdr:nvSpPr>
        <cdr:cNvPr id="26" name="TextBox 25"/>
        <cdr:cNvSpPr txBox="1"/>
      </cdr:nvSpPr>
      <cdr:spPr>
        <a:xfrm xmlns:a="http://schemas.openxmlformats.org/drawingml/2006/main">
          <a:off x="3816424" y="1800200"/>
          <a:ext cx="2160228" cy="129614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CA" sz="2000" dirty="0">
              <a:solidFill>
                <a:schemeClr val="accent2"/>
              </a:solidFill>
            </a:rPr>
            <a:t>award-winning</a:t>
          </a:r>
        </a:p>
        <a:p xmlns:a="http://schemas.openxmlformats.org/drawingml/2006/main">
          <a:r>
            <a:rPr lang="en-CA" sz="2000" dirty="0">
              <a:solidFill>
                <a:schemeClr val="accent2"/>
              </a:solidFill>
            </a:rPr>
            <a:t>traditional</a:t>
          </a:r>
        </a:p>
        <a:p xmlns:a="http://schemas.openxmlformats.org/drawingml/2006/main">
          <a:r>
            <a:rPr lang="en-CA" sz="2000" dirty="0">
              <a:solidFill>
                <a:schemeClr val="accent2"/>
              </a:solidFill>
              <a:sym typeface="Symbol"/>
            </a:rPr>
            <a:t>=- </a:t>
          </a:r>
          <a:r>
            <a:rPr lang="en-CA" sz="2000" dirty="0">
              <a:solidFill>
                <a:schemeClr val="accent2"/>
              </a:solidFill>
              <a:latin typeface="+mn-lt"/>
              <a:ea typeface="+mn-ea"/>
              <a:cs typeface="+mn-cs"/>
            </a:rPr>
            <a:t>2.3 </a:t>
          </a:r>
          <a:r>
            <a:rPr lang="en-CA" sz="2000" dirty="0">
              <a:solidFill>
                <a:schemeClr val="accent2"/>
              </a:solidFill>
              <a:latin typeface="+mn-lt"/>
              <a:ea typeface="+mn-ea"/>
              <a:cs typeface="+mn-cs"/>
              <a:sym typeface="Symbol"/>
            </a:rPr>
            <a:t></a:t>
          </a:r>
          <a:r>
            <a:rPr lang="en-CA" sz="2000" dirty="0">
              <a:solidFill>
                <a:schemeClr val="accent2"/>
              </a:solidFill>
              <a:latin typeface="+mn-lt"/>
              <a:ea typeface="+mn-ea"/>
              <a:cs typeface="+mn-cs"/>
            </a:rPr>
            <a:t>2.7 %</a:t>
          </a:r>
          <a:endParaRPr lang="en-CA" sz="2000" dirty="0">
            <a:solidFill>
              <a:schemeClr val="accent2"/>
            </a:solidFill>
          </a:endParaRPr>
        </a:p>
      </cdr:txBody>
    </cdr:sp>
  </cdr:relSizeAnchor>
  <cdr:relSizeAnchor xmlns:cdr="http://schemas.openxmlformats.org/drawingml/2006/chartDrawing">
    <cdr:from>
      <cdr:x>0.15385</cdr:x>
      <cdr:y>0.12195</cdr:y>
    </cdr:from>
    <cdr:to>
      <cdr:x>0.31968</cdr:x>
      <cdr:y>0.20957</cdr:y>
    </cdr:to>
    <cdr:sp macro="" textlink="">
      <cdr:nvSpPr>
        <cdr:cNvPr id="27" name="TextBox 26"/>
        <cdr:cNvSpPr txBox="1"/>
      </cdr:nvSpPr>
      <cdr:spPr>
        <a:xfrm xmlns:a="http://schemas.openxmlformats.org/drawingml/2006/main">
          <a:off x="1152128" y="720080"/>
          <a:ext cx="1241872" cy="51736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CA" sz="2000" dirty="0">
              <a:solidFill>
                <a:schemeClr val="accent2"/>
              </a:solidFill>
            </a:rPr>
            <a:t>transformed  </a:t>
          </a:r>
          <a:r>
            <a:rPr lang="en-CA" sz="2000" dirty="0">
              <a:solidFill>
                <a:schemeClr val="accent2"/>
              </a:solidFill>
              <a:sym typeface="Symbol"/>
            </a:rPr>
            <a:t> =-</a:t>
          </a:r>
          <a:r>
            <a:rPr lang="en-CA" sz="2000" dirty="0">
              <a:solidFill>
                <a:schemeClr val="accent2"/>
              </a:solidFill>
              <a:latin typeface="+mn-lt"/>
              <a:ea typeface="+mn-ea"/>
              <a:cs typeface="+mn-cs"/>
            </a:rPr>
            <a:t>3.4 </a:t>
          </a:r>
          <a:r>
            <a:rPr lang="en-CA" sz="2000" dirty="0">
              <a:solidFill>
                <a:schemeClr val="accent2"/>
              </a:solidFill>
              <a:latin typeface="+mn-lt"/>
              <a:ea typeface="+mn-ea"/>
              <a:cs typeface="+mn-cs"/>
              <a:sym typeface="Symbol"/>
            </a:rPr>
            <a:t></a:t>
          </a:r>
          <a:r>
            <a:rPr lang="en-CA" sz="2000" dirty="0">
              <a:solidFill>
                <a:schemeClr val="accent2"/>
              </a:solidFill>
              <a:latin typeface="+mn-lt"/>
              <a:ea typeface="+mn-ea"/>
              <a:cs typeface="+mn-cs"/>
            </a:rPr>
            <a:t> 2.2%</a:t>
          </a:r>
          <a:endParaRPr lang="en-CA" sz="2000" dirty="0">
            <a:solidFill>
              <a:schemeClr val="accent2"/>
            </a:solidFill>
          </a:endParaRPr>
        </a:p>
      </cdr:txBody>
    </cdr:sp>
  </cdr:relSizeAnchor>
  <cdr:relSizeAnchor xmlns:cdr="http://schemas.openxmlformats.org/drawingml/2006/chartDrawing">
    <cdr:from>
      <cdr:x>0.14423</cdr:x>
      <cdr:y>0.40244</cdr:y>
    </cdr:from>
    <cdr:to>
      <cdr:x>0.50962</cdr:x>
      <cdr:y>0.41018</cdr:y>
    </cdr:to>
    <cdr:sp macro="" textlink="">
      <cdr:nvSpPr>
        <cdr:cNvPr id="6" name="Straight Arrow Connector 5"/>
        <cdr:cNvSpPr/>
      </cdr:nvSpPr>
      <cdr:spPr>
        <a:xfrm xmlns:a="http://schemas.openxmlformats.org/drawingml/2006/main" rot="10800000">
          <a:off x="1080117" y="2376264"/>
          <a:ext cx="2736307" cy="45719"/>
        </a:xfrm>
        <a:prstGeom xmlns:a="http://schemas.openxmlformats.org/drawingml/2006/main" prst="straightConnector1">
          <a:avLst/>
        </a:prstGeom>
        <a:ln xmlns:a="http://schemas.openxmlformats.org/drawingml/2006/main">
          <a:solidFill>
            <a:schemeClr val="accent2"/>
          </a:solidFill>
          <a:prstDash val="lgDash"/>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0.71154</cdr:x>
      <cdr:y>0.40244</cdr:y>
    </cdr:from>
    <cdr:to>
      <cdr:x>0.85577</cdr:x>
      <cdr:y>0.41463</cdr:y>
    </cdr:to>
    <cdr:sp macro="" textlink="">
      <cdr:nvSpPr>
        <cdr:cNvPr id="8" name="Straight Arrow Connector 7"/>
        <cdr:cNvSpPr/>
      </cdr:nvSpPr>
      <cdr:spPr>
        <a:xfrm xmlns:a="http://schemas.openxmlformats.org/drawingml/2006/main">
          <a:off x="5328592" y="2376263"/>
          <a:ext cx="1080120" cy="72007"/>
        </a:xfrm>
        <a:prstGeom xmlns:a="http://schemas.openxmlformats.org/drawingml/2006/main" prst="straightConnector1">
          <a:avLst/>
        </a:prstGeom>
        <a:ln xmlns:a="http://schemas.openxmlformats.org/drawingml/2006/main">
          <a:solidFill>
            <a:schemeClr val="accent2"/>
          </a:solidFill>
          <a:tailEnd type="arrow"/>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0.86432</cdr:x>
      <cdr:y>0.40244</cdr:y>
    </cdr:from>
    <cdr:to>
      <cdr:x>0.89317</cdr:x>
      <cdr:y>0.43902</cdr:y>
    </cdr:to>
    <cdr:sp macro="" textlink="">
      <cdr:nvSpPr>
        <cdr:cNvPr id="7" name="Oval 6"/>
        <cdr:cNvSpPr/>
      </cdr:nvSpPr>
      <cdr:spPr>
        <a:xfrm xmlns:a="http://schemas.openxmlformats.org/drawingml/2006/main">
          <a:off x="6472768" y="2376264"/>
          <a:ext cx="216024" cy="216024"/>
        </a:xfrm>
        <a:prstGeom xmlns:a="http://schemas.openxmlformats.org/drawingml/2006/main" prst="ellipse">
          <a:avLst/>
        </a:prstGeom>
        <a:solidFill xmlns:a="http://schemas.openxmlformats.org/drawingml/2006/main">
          <a:schemeClr val="accent2"/>
        </a:solidFill>
        <a:ln xmlns:a="http://schemas.openxmlformats.org/drawingml/2006/main">
          <a:no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dr:relSizeAnchor xmlns:cdr="http://schemas.openxmlformats.org/drawingml/2006/chartDrawing">
    <cdr:from>
      <cdr:x>0.10901</cdr:x>
      <cdr:y>0.38344</cdr:y>
    </cdr:from>
    <cdr:to>
      <cdr:x>0.13786</cdr:x>
      <cdr:y>0.42002</cdr:y>
    </cdr:to>
    <cdr:sp macro="" textlink="">
      <cdr:nvSpPr>
        <cdr:cNvPr id="9" name="Oval 8"/>
        <cdr:cNvSpPr/>
      </cdr:nvSpPr>
      <cdr:spPr>
        <a:xfrm xmlns:a="http://schemas.openxmlformats.org/drawingml/2006/main">
          <a:off x="816388" y="2264054"/>
          <a:ext cx="216024" cy="216024"/>
        </a:xfrm>
        <a:prstGeom xmlns:a="http://schemas.openxmlformats.org/drawingml/2006/main" prst="ellipse">
          <a:avLst/>
        </a:prstGeom>
        <a:solidFill xmlns:a="http://schemas.openxmlformats.org/drawingml/2006/main">
          <a:schemeClr val="accent2"/>
        </a:solidFill>
        <a:ln xmlns:a="http://schemas.openxmlformats.org/drawingml/2006/main">
          <a:no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rtlCol="0" anchor="ctr"/>
        <a:lstStyle xmlns:a="http://schemas.openxmlformats.org/drawingml/2006/main"/>
        <a:p xmlns:a="http://schemas.openxmlformats.org/drawingml/2006/main">
          <a:endParaRPr lang="en-US"/>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542" cy="465217"/>
          </a:xfrm>
          <a:prstGeom prst="rect">
            <a:avLst/>
          </a:prstGeom>
          <a:noFill/>
          <a:ln w="9525">
            <a:noFill/>
            <a:miter lim="800000"/>
            <a:headEnd/>
            <a:tailEnd/>
          </a:ln>
          <a:effectLst/>
        </p:spPr>
        <p:txBody>
          <a:bodyPr vert="horz" wrap="square" lIns="92094" tIns="46046" rIns="92094" bIns="46046" numCol="1" anchor="t" anchorCtr="0" compatLnSpc="1">
            <a:prstTxWarp prst="textNoShape">
              <a:avLst/>
            </a:prstTxWarp>
          </a:bodyPr>
          <a:lstStyle>
            <a:lvl1pPr>
              <a:defRPr sz="1200">
                <a:latin typeface="Arial" charset="0"/>
              </a:defRPr>
            </a:lvl1pPr>
          </a:lstStyle>
          <a:p>
            <a:pPr>
              <a:defRPr/>
            </a:pPr>
            <a:endParaRPr lang="en-US"/>
          </a:p>
        </p:txBody>
      </p:sp>
      <p:sp>
        <p:nvSpPr>
          <p:cNvPr id="20483" name="Rectangle 3"/>
          <p:cNvSpPr>
            <a:spLocks noGrp="1" noChangeArrowheads="1"/>
          </p:cNvSpPr>
          <p:nvPr>
            <p:ph type="dt" sz="quarter" idx="1"/>
          </p:nvPr>
        </p:nvSpPr>
        <p:spPr bwMode="auto">
          <a:xfrm>
            <a:off x="3884906" y="0"/>
            <a:ext cx="2971541" cy="465217"/>
          </a:xfrm>
          <a:prstGeom prst="rect">
            <a:avLst/>
          </a:prstGeom>
          <a:noFill/>
          <a:ln w="9525">
            <a:noFill/>
            <a:miter lim="800000"/>
            <a:headEnd/>
            <a:tailEnd/>
          </a:ln>
          <a:effectLst/>
        </p:spPr>
        <p:txBody>
          <a:bodyPr vert="horz" wrap="square" lIns="92094" tIns="46046" rIns="92094" bIns="46046" numCol="1" anchor="t" anchorCtr="0" compatLnSpc="1">
            <a:prstTxWarp prst="textNoShape">
              <a:avLst/>
            </a:prstTxWarp>
          </a:bodyPr>
          <a:lstStyle>
            <a:lvl1pPr algn="r">
              <a:defRPr sz="1200">
                <a:latin typeface="Arial" charset="0"/>
              </a:defRPr>
            </a:lvl1pPr>
          </a:lstStyle>
          <a:p>
            <a:pPr>
              <a:defRPr/>
            </a:pPr>
            <a:endParaRPr lang="en-US"/>
          </a:p>
        </p:txBody>
      </p:sp>
      <p:sp>
        <p:nvSpPr>
          <p:cNvPr id="20484" name="Rectangle 4"/>
          <p:cNvSpPr>
            <a:spLocks noGrp="1" noChangeArrowheads="1"/>
          </p:cNvSpPr>
          <p:nvPr>
            <p:ph type="ftr" sz="quarter" idx="2"/>
          </p:nvPr>
        </p:nvSpPr>
        <p:spPr bwMode="auto">
          <a:xfrm>
            <a:off x="0" y="8829596"/>
            <a:ext cx="2971542" cy="465216"/>
          </a:xfrm>
          <a:prstGeom prst="rect">
            <a:avLst/>
          </a:prstGeom>
          <a:noFill/>
          <a:ln w="9525">
            <a:noFill/>
            <a:miter lim="800000"/>
            <a:headEnd/>
            <a:tailEnd/>
          </a:ln>
          <a:effectLst/>
        </p:spPr>
        <p:txBody>
          <a:bodyPr vert="horz" wrap="square" lIns="92094" tIns="46046" rIns="92094" bIns="46046" numCol="1" anchor="b" anchorCtr="0" compatLnSpc="1">
            <a:prstTxWarp prst="textNoShape">
              <a:avLst/>
            </a:prstTxWarp>
          </a:bodyPr>
          <a:lstStyle>
            <a:lvl1pPr>
              <a:defRPr sz="1200">
                <a:latin typeface="Arial" charset="0"/>
              </a:defRPr>
            </a:lvl1pPr>
          </a:lstStyle>
          <a:p>
            <a:pPr>
              <a:defRPr/>
            </a:pPr>
            <a:endParaRPr lang="en-US"/>
          </a:p>
        </p:txBody>
      </p:sp>
      <p:sp>
        <p:nvSpPr>
          <p:cNvPr id="20485" name="Rectangle 5"/>
          <p:cNvSpPr>
            <a:spLocks noGrp="1" noChangeArrowheads="1"/>
          </p:cNvSpPr>
          <p:nvPr>
            <p:ph type="sldNum" sz="quarter" idx="3"/>
          </p:nvPr>
        </p:nvSpPr>
        <p:spPr bwMode="auto">
          <a:xfrm>
            <a:off x="3884906" y="8829596"/>
            <a:ext cx="2971541" cy="465216"/>
          </a:xfrm>
          <a:prstGeom prst="rect">
            <a:avLst/>
          </a:prstGeom>
          <a:noFill/>
          <a:ln w="9525">
            <a:noFill/>
            <a:miter lim="800000"/>
            <a:headEnd/>
            <a:tailEnd/>
          </a:ln>
          <a:effectLst/>
        </p:spPr>
        <p:txBody>
          <a:bodyPr vert="horz" wrap="square" lIns="92094" tIns="46046" rIns="92094" bIns="46046" numCol="1" anchor="b" anchorCtr="0" compatLnSpc="1">
            <a:prstTxWarp prst="textNoShape">
              <a:avLst/>
            </a:prstTxWarp>
          </a:bodyPr>
          <a:lstStyle>
            <a:lvl1pPr algn="r">
              <a:defRPr sz="1200">
                <a:latin typeface="Arial" charset="0"/>
              </a:defRPr>
            </a:lvl1pPr>
          </a:lstStyle>
          <a:p>
            <a:pPr>
              <a:defRPr/>
            </a:pPr>
            <a:fld id="{0D14DF71-CB66-4E6A-BF1B-EBCDD35D2BAF}" type="slidenum">
              <a:rPr lang="en-US"/>
              <a:pPr>
                <a:defRPr/>
              </a:pPr>
              <a:t>‹#›</a:t>
            </a:fld>
            <a:endParaRPr lang="en-US"/>
          </a:p>
        </p:txBody>
      </p:sp>
    </p:spTree>
    <p:extLst>
      <p:ext uri="{BB962C8B-B14F-4D97-AF65-F5344CB8AC3E}">
        <p14:creationId xmlns:p14="http://schemas.microsoft.com/office/powerpoint/2010/main" val="4218793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674" name="Rectangle 2"/>
          <p:cNvSpPr>
            <a:spLocks noGrp="1" noChangeArrowheads="1"/>
          </p:cNvSpPr>
          <p:nvPr>
            <p:ph type="hdr" sz="quarter"/>
          </p:nvPr>
        </p:nvSpPr>
        <p:spPr bwMode="auto">
          <a:xfrm>
            <a:off x="0" y="0"/>
            <a:ext cx="2971542" cy="465217"/>
          </a:xfrm>
          <a:prstGeom prst="rect">
            <a:avLst/>
          </a:prstGeom>
          <a:noFill/>
          <a:ln w="9525">
            <a:noFill/>
            <a:miter lim="800000"/>
            <a:headEnd/>
            <a:tailEnd/>
          </a:ln>
          <a:effectLst/>
        </p:spPr>
        <p:txBody>
          <a:bodyPr vert="horz" wrap="square" lIns="92094" tIns="46046" rIns="92094" bIns="46046" numCol="1" anchor="t" anchorCtr="0" compatLnSpc="1">
            <a:prstTxWarp prst="textNoShape">
              <a:avLst/>
            </a:prstTxWarp>
          </a:bodyPr>
          <a:lstStyle>
            <a:lvl1pPr>
              <a:defRPr sz="1200">
                <a:latin typeface="Arial" charset="0"/>
              </a:defRPr>
            </a:lvl1pPr>
          </a:lstStyle>
          <a:p>
            <a:pPr>
              <a:defRPr/>
            </a:pPr>
            <a:endParaRPr lang="en-US"/>
          </a:p>
        </p:txBody>
      </p:sp>
      <p:sp>
        <p:nvSpPr>
          <p:cNvPr id="156675" name="Rectangle 3"/>
          <p:cNvSpPr>
            <a:spLocks noGrp="1" noChangeArrowheads="1"/>
          </p:cNvSpPr>
          <p:nvPr>
            <p:ph type="dt" idx="1"/>
          </p:nvPr>
        </p:nvSpPr>
        <p:spPr bwMode="auto">
          <a:xfrm>
            <a:off x="3884906" y="0"/>
            <a:ext cx="2971541" cy="465217"/>
          </a:xfrm>
          <a:prstGeom prst="rect">
            <a:avLst/>
          </a:prstGeom>
          <a:noFill/>
          <a:ln w="9525">
            <a:noFill/>
            <a:miter lim="800000"/>
            <a:headEnd/>
            <a:tailEnd/>
          </a:ln>
          <a:effectLst/>
        </p:spPr>
        <p:txBody>
          <a:bodyPr vert="horz" wrap="square" lIns="92094" tIns="46046" rIns="92094" bIns="46046" numCol="1" anchor="t" anchorCtr="0" compatLnSpc="1">
            <a:prstTxWarp prst="textNoShape">
              <a:avLst/>
            </a:prstTxWarp>
          </a:bodyPr>
          <a:lstStyle>
            <a:lvl1pPr algn="r">
              <a:defRPr sz="1200">
                <a:latin typeface="Arial" charset="0"/>
              </a:defRPr>
            </a:lvl1pPr>
          </a:lstStyle>
          <a:p>
            <a:pPr>
              <a:defRPr/>
            </a:pPr>
            <a:endParaRPr lang="en-US"/>
          </a:p>
        </p:txBody>
      </p:sp>
      <p:sp>
        <p:nvSpPr>
          <p:cNvPr id="58372" name="Rectangle 4"/>
          <p:cNvSpPr>
            <a:spLocks noGrp="1" noRot="1" noChangeAspect="1" noChangeArrowheads="1" noTextEdit="1"/>
          </p:cNvSpPr>
          <p:nvPr>
            <p:ph type="sldImg" idx="2"/>
          </p:nvPr>
        </p:nvSpPr>
        <p:spPr bwMode="auto">
          <a:xfrm>
            <a:off x="1106488" y="696913"/>
            <a:ext cx="4646612" cy="3486150"/>
          </a:xfrm>
          <a:prstGeom prst="rect">
            <a:avLst/>
          </a:prstGeom>
          <a:noFill/>
          <a:ln w="9525">
            <a:solidFill>
              <a:srgbClr val="000000"/>
            </a:solidFill>
            <a:miter lim="800000"/>
            <a:headEnd/>
            <a:tailEnd/>
          </a:ln>
        </p:spPr>
      </p:sp>
      <p:sp>
        <p:nvSpPr>
          <p:cNvPr id="156677" name="Rectangle 5"/>
          <p:cNvSpPr>
            <a:spLocks noGrp="1" noChangeArrowheads="1"/>
          </p:cNvSpPr>
          <p:nvPr>
            <p:ph type="body" sz="quarter" idx="3"/>
          </p:nvPr>
        </p:nvSpPr>
        <p:spPr bwMode="auto">
          <a:xfrm>
            <a:off x="686576" y="4415592"/>
            <a:ext cx="5486400" cy="4183776"/>
          </a:xfrm>
          <a:prstGeom prst="rect">
            <a:avLst/>
          </a:prstGeom>
          <a:noFill/>
          <a:ln w="9525">
            <a:noFill/>
            <a:miter lim="800000"/>
            <a:headEnd/>
            <a:tailEnd/>
          </a:ln>
          <a:effectLst/>
        </p:spPr>
        <p:txBody>
          <a:bodyPr vert="horz" wrap="square" lIns="92094" tIns="46046" rIns="92094" bIns="4604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6678" name="Rectangle 6"/>
          <p:cNvSpPr>
            <a:spLocks noGrp="1" noChangeArrowheads="1"/>
          </p:cNvSpPr>
          <p:nvPr>
            <p:ph type="ftr" sz="quarter" idx="4"/>
          </p:nvPr>
        </p:nvSpPr>
        <p:spPr bwMode="auto">
          <a:xfrm>
            <a:off x="0" y="8829596"/>
            <a:ext cx="2971542" cy="465216"/>
          </a:xfrm>
          <a:prstGeom prst="rect">
            <a:avLst/>
          </a:prstGeom>
          <a:noFill/>
          <a:ln w="9525">
            <a:noFill/>
            <a:miter lim="800000"/>
            <a:headEnd/>
            <a:tailEnd/>
          </a:ln>
          <a:effectLst/>
        </p:spPr>
        <p:txBody>
          <a:bodyPr vert="horz" wrap="square" lIns="92094" tIns="46046" rIns="92094" bIns="46046" numCol="1" anchor="b" anchorCtr="0" compatLnSpc="1">
            <a:prstTxWarp prst="textNoShape">
              <a:avLst/>
            </a:prstTxWarp>
          </a:bodyPr>
          <a:lstStyle>
            <a:lvl1pPr>
              <a:defRPr sz="1200">
                <a:latin typeface="Arial" charset="0"/>
              </a:defRPr>
            </a:lvl1pPr>
          </a:lstStyle>
          <a:p>
            <a:pPr>
              <a:defRPr/>
            </a:pPr>
            <a:endParaRPr lang="en-US"/>
          </a:p>
        </p:txBody>
      </p:sp>
      <p:sp>
        <p:nvSpPr>
          <p:cNvPr id="156679" name="Rectangle 7"/>
          <p:cNvSpPr>
            <a:spLocks noGrp="1" noChangeArrowheads="1"/>
          </p:cNvSpPr>
          <p:nvPr>
            <p:ph type="sldNum" sz="quarter" idx="5"/>
          </p:nvPr>
        </p:nvSpPr>
        <p:spPr bwMode="auto">
          <a:xfrm>
            <a:off x="3884906" y="8829596"/>
            <a:ext cx="2971541" cy="465216"/>
          </a:xfrm>
          <a:prstGeom prst="rect">
            <a:avLst/>
          </a:prstGeom>
          <a:noFill/>
          <a:ln w="9525">
            <a:noFill/>
            <a:miter lim="800000"/>
            <a:headEnd/>
            <a:tailEnd/>
          </a:ln>
          <a:effectLst/>
        </p:spPr>
        <p:txBody>
          <a:bodyPr vert="horz" wrap="square" lIns="92094" tIns="46046" rIns="92094" bIns="46046" numCol="1" anchor="b" anchorCtr="0" compatLnSpc="1">
            <a:prstTxWarp prst="textNoShape">
              <a:avLst/>
            </a:prstTxWarp>
          </a:bodyPr>
          <a:lstStyle>
            <a:lvl1pPr algn="r">
              <a:defRPr sz="1200">
                <a:latin typeface="Arial" charset="0"/>
              </a:defRPr>
            </a:lvl1pPr>
          </a:lstStyle>
          <a:p>
            <a:pPr>
              <a:defRPr/>
            </a:pPr>
            <a:fld id="{4430287A-DC46-4929-9DC9-196785711385}" type="slidenum">
              <a:rPr lang="en-US"/>
              <a:pPr>
                <a:defRPr/>
              </a:pPr>
              <a:t>‹#›</a:t>
            </a:fld>
            <a:endParaRPr lang="en-US"/>
          </a:p>
        </p:txBody>
      </p:sp>
    </p:spTree>
    <p:extLst>
      <p:ext uri="{BB962C8B-B14F-4D97-AF65-F5344CB8AC3E}">
        <p14:creationId xmlns:p14="http://schemas.microsoft.com/office/powerpoint/2010/main" val="96022613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4430287A-DC46-4929-9DC9-196785711385}" type="slidenum">
              <a:rPr lang="en-US" smtClean="0"/>
              <a:pPr>
                <a:defRPr/>
              </a:pPr>
              <a:t>1</a:t>
            </a:fld>
            <a:endParaRPr lang="en-US"/>
          </a:p>
        </p:txBody>
      </p:sp>
    </p:spTree>
    <p:extLst>
      <p:ext uri="{BB962C8B-B14F-4D97-AF65-F5344CB8AC3E}">
        <p14:creationId xmlns:p14="http://schemas.microsoft.com/office/powerpoint/2010/main" val="621341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5571494-D393-46C5-9C00-79D8184AADD9}"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32</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063547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2C8A9F9-7FD9-4DA0-9AC6-2782EF49DF61}"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28327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4430287A-DC46-4929-9DC9-196785711385}" type="slidenum">
              <a:rPr lang="en-US" smtClean="0"/>
              <a:pPr>
                <a:defRPr/>
              </a:pPr>
              <a:t>37</a:t>
            </a:fld>
            <a:endParaRPr lang="en-US"/>
          </a:p>
        </p:txBody>
      </p:sp>
    </p:spTree>
    <p:extLst>
      <p:ext uri="{BB962C8B-B14F-4D97-AF65-F5344CB8AC3E}">
        <p14:creationId xmlns:p14="http://schemas.microsoft.com/office/powerpoint/2010/main" val="5865622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E4AE34CB-B568-4E8F-B7E9-C543B210FD7A}" type="slidenum">
              <a:rPr lang="en-US" smtClean="0">
                <a:solidFill>
                  <a:srgbClr val="000000"/>
                </a:solidFill>
              </a:rPr>
              <a:pPr/>
              <a:t>43</a:t>
            </a:fld>
            <a:endParaRPr lang="en-US">
              <a:solidFill>
                <a:srgbClr val="000000"/>
              </a:solidFill>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95907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B67077F-CF2C-40C7-9E36-1D96A41315EE}" type="slidenum">
              <a:rPr lang="en-US" smtClean="0"/>
              <a:pPr/>
              <a:t>44</a:t>
            </a:fld>
            <a:endParaRPr lang="en-US"/>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263302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3A9DAA1-F52F-4F28-91FD-110B3C594E6C}" type="slidenum">
              <a:rPr lang="en-US" smtClean="0"/>
              <a:pPr/>
              <a:t>45</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5558660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16875419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1F440D13-3069-4829-90CC-0094CBCEE3F8}" type="slidenum">
              <a:rPr lang="en-US" smtClean="0"/>
              <a:pPr/>
              <a:t>54</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6220351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745A107C-7600-428E-AE28-A09EABCE773E}" type="slidenum">
              <a:rPr lang="en-US" smtClean="0"/>
              <a:pPr/>
              <a:t>63</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9799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C659C2A-9ED7-4A75-9B4B-28952E5D945D}" type="slidenum">
              <a:rPr lang="en-US" smtClean="0"/>
              <a:pPr/>
              <a:t>65</a:t>
            </a:fld>
            <a:endParaRPr lang="en-US"/>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pPr eaLnBrk="1" hangingPunct="1"/>
            <a:r>
              <a:rPr lang="en-US"/>
              <a:t>Putting research into practice in classroom</a:t>
            </a:r>
          </a:p>
          <a:p>
            <a:pPr eaLnBrk="1" hangingPunct="1"/>
            <a:r>
              <a:rPr lang="en-US"/>
              <a:t> (and homework, and exams, etc.)</a:t>
            </a:r>
          </a:p>
          <a:p>
            <a:pPr eaLnBrk="1" hangingPunct="1"/>
            <a:r>
              <a:rPr lang="en-US">
                <a:solidFill>
                  <a:schemeClr val="accent2"/>
                </a:solidFill>
              </a:rPr>
              <a:t>Knowing what students are thinking in classroom and connecting to that. </a:t>
            </a:r>
          </a:p>
          <a:p>
            <a:pPr eaLnBrk="1" hangingPunct="1"/>
            <a:r>
              <a:rPr lang="en-US">
                <a:solidFill>
                  <a:schemeClr val="accent2"/>
                </a:solidFill>
              </a:rPr>
              <a:t> </a:t>
            </a:r>
            <a:r>
              <a:rPr lang="en-US" i="1">
                <a:solidFill>
                  <a:schemeClr val="accent2"/>
                </a:solidFill>
              </a:rPr>
              <a:t>Enhanced communication and feedback.</a:t>
            </a:r>
          </a:p>
          <a:p>
            <a:pPr eaLnBrk="1" hangingPunct="1"/>
            <a:endParaRPr lang="en-US"/>
          </a:p>
          <a:p>
            <a:pPr eaLnBrk="1" hangingPunct="1"/>
            <a:r>
              <a:rPr lang="en-US"/>
              <a:t>Not about more quizes/test… not just because more alert. </a:t>
            </a:r>
          </a:p>
          <a:p>
            <a:pPr eaLnBrk="1" hangingPunct="1"/>
            <a:endParaRPr lang="en-US"/>
          </a:p>
          <a:p>
            <a:pPr eaLnBrk="1" hangingPunct="1"/>
            <a:r>
              <a:rPr lang="en-US" b="1">
                <a:solidFill>
                  <a:schemeClr val="accent2"/>
                </a:solidFill>
              </a:rPr>
              <a:t>Clickers provide powerful psychological combination: </a:t>
            </a:r>
          </a:p>
          <a:p>
            <a:pPr eaLnBrk="1" hangingPunct="1"/>
            <a:r>
              <a:rPr lang="en-US" b="1">
                <a:solidFill>
                  <a:schemeClr val="accent2"/>
                </a:solidFill>
              </a:rPr>
              <a:t>personal accountability/commitment </a:t>
            </a:r>
          </a:p>
          <a:p>
            <a:pPr eaLnBrk="1" hangingPunct="1"/>
            <a:r>
              <a:rPr lang="en-US" b="1">
                <a:solidFill>
                  <a:schemeClr val="accent2"/>
                </a:solidFill>
              </a:rPr>
              <a:t>peer anonymity </a:t>
            </a:r>
          </a:p>
          <a:p>
            <a:pPr eaLnBrk="1" hangingPunct="1"/>
            <a:endParaRPr lang="en-US"/>
          </a:p>
          <a:p>
            <a:pPr eaLnBrk="1" hangingPunct="1"/>
            <a:r>
              <a:rPr lang="en-US"/>
              <a:t>1. Feedback to instructor. </a:t>
            </a:r>
          </a:p>
          <a:p>
            <a:pPr eaLnBrk="1" hangingPunct="1"/>
            <a:r>
              <a:rPr lang="en-US" b="1"/>
              <a:t>2. Feedback to students.</a:t>
            </a:r>
          </a:p>
          <a:p>
            <a:pPr eaLnBrk="1" hangingPunct="1"/>
            <a:r>
              <a:rPr lang="en-US" b="1"/>
              <a:t>3. Students intellectually active-- a dialogue.</a:t>
            </a:r>
            <a:endParaRPr lang="en-US" i="1"/>
          </a:p>
          <a:p>
            <a:pPr eaLnBrk="1" hangingPunct="1"/>
            <a:endParaRPr lang="en-US"/>
          </a:p>
          <a:p>
            <a:pPr eaLnBrk="1" hangingPunct="1"/>
            <a:r>
              <a:rPr lang="en-US" b="1">
                <a:solidFill>
                  <a:schemeClr val="accent2"/>
                </a:solidFill>
              </a:rPr>
              <a:t>Using clickers for max benefits</a:t>
            </a:r>
          </a:p>
          <a:p>
            <a:pPr eaLnBrk="1" hangingPunct="1"/>
            <a:r>
              <a:rPr lang="en-US" b="1" u="sng">
                <a:solidFill>
                  <a:schemeClr val="accent2"/>
                </a:solidFill>
              </a:rPr>
              <a:t>communication system</a:t>
            </a:r>
          </a:p>
          <a:p>
            <a:pPr eaLnBrk="1" hangingPunct="1"/>
            <a:endParaRPr lang="en-US" b="1" u="sng">
              <a:solidFill>
                <a:schemeClr val="accent2"/>
              </a:solidFill>
            </a:endParaRPr>
          </a:p>
          <a:p>
            <a:pPr eaLnBrk="1" hangingPunct="1"/>
            <a:r>
              <a:rPr lang="en-US" b="1">
                <a:solidFill>
                  <a:schemeClr val="accent2"/>
                </a:solidFill>
              </a:rPr>
              <a:t>Class built around series of questions to students: challenging concepts or applications, predictions or explanations of demonstration experiments, ...</a:t>
            </a:r>
          </a:p>
          <a:p>
            <a:pPr eaLnBrk="1" hangingPunct="1"/>
            <a:r>
              <a:rPr lang="en-US" b="1">
                <a:solidFill>
                  <a:schemeClr val="accent2"/>
                </a:solidFill>
              </a:rPr>
              <a:t>Small group discussion ("peer instruct."), consensus answers</a:t>
            </a:r>
          </a:p>
          <a:p>
            <a:pPr eaLnBrk="1" hangingPunct="1"/>
            <a:r>
              <a:rPr lang="en-US"/>
              <a:t>Explicit focus on novice/expert views, reasoning, problem solving.</a:t>
            </a:r>
          </a:p>
          <a:p>
            <a:pPr eaLnBrk="1" hangingPunct="1"/>
            <a:r>
              <a:rPr lang="en-US"/>
              <a:t>Collaborative problem solving/scientific discourse, self-monitoring.</a:t>
            </a:r>
          </a:p>
          <a:p>
            <a:pPr eaLnBrk="1" hangingPunct="1"/>
            <a:endParaRPr lang="en-US"/>
          </a:p>
        </p:txBody>
      </p:sp>
    </p:spTree>
    <p:extLst>
      <p:ext uri="{BB962C8B-B14F-4D97-AF65-F5344CB8AC3E}">
        <p14:creationId xmlns:p14="http://schemas.microsoft.com/office/powerpoint/2010/main" val="41893783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B415DA17-7B87-4781-8FB8-A533EF18EBEA}" type="slidenum">
              <a:rPr lang="en-US" smtClean="0"/>
              <a:pPr/>
              <a:t>8</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32234644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cw</a:t>
            </a:r>
            <a:endParaRPr lang="en-CA" dirty="0"/>
          </a:p>
        </p:txBody>
      </p:sp>
      <p:sp>
        <p:nvSpPr>
          <p:cNvPr id="4" name="Slide Number Placeholder 3"/>
          <p:cNvSpPr>
            <a:spLocks noGrp="1"/>
          </p:cNvSpPr>
          <p:nvPr>
            <p:ph type="sldNum" sz="quarter" idx="10"/>
          </p:nvPr>
        </p:nvSpPr>
        <p:spPr/>
        <p:txBody>
          <a:bodyPr/>
          <a:lstStyle/>
          <a:p>
            <a:fld id="{8D8F6EBB-2A60-4A3E-8235-1F4D5E09D594}" type="slidenum">
              <a:rPr lang="en-US" smtClean="0"/>
              <a:pPr/>
              <a:t>66</a:t>
            </a:fld>
            <a:endParaRPr lang="en-US"/>
          </a:p>
        </p:txBody>
      </p:sp>
    </p:spTree>
    <p:extLst>
      <p:ext uri="{BB962C8B-B14F-4D97-AF65-F5344CB8AC3E}">
        <p14:creationId xmlns:p14="http://schemas.microsoft.com/office/powerpoint/2010/main" val="970069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ld</a:t>
            </a:r>
            <a:endParaRPr lang="en-CA" dirty="0"/>
          </a:p>
        </p:txBody>
      </p:sp>
      <p:sp>
        <p:nvSpPr>
          <p:cNvPr id="4" name="Slide Number Placeholder 3"/>
          <p:cNvSpPr>
            <a:spLocks noGrp="1"/>
          </p:cNvSpPr>
          <p:nvPr>
            <p:ph type="sldNum" sz="quarter" idx="10"/>
          </p:nvPr>
        </p:nvSpPr>
        <p:spPr/>
        <p:txBody>
          <a:bodyPr/>
          <a:lstStyle/>
          <a:p>
            <a:fld id="{8D8F6EBB-2A60-4A3E-8235-1F4D5E09D594}" type="slidenum">
              <a:rPr lang="en-US" smtClean="0"/>
              <a:pPr/>
              <a:t>67</a:t>
            </a:fld>
            <a:endParaRPr lang="en-US"/>
          </a:p>
        </p:txBody>
      </p:sp>
    </p:spTree>
    <p:extLst>
      <p:ext uri="{BB962C8B-B14F-4D97-AF65-F5344CB8AC3E}">
        <p14:creationId xmlns:p14="http://schemas.microsoft.com/office/powerpoint/2010/main" val="3238195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ld</a:t>
            </a:r>
            <a:endParaRPr lang="en-CA" dirty="0"/>
          </a:p>
        </p:txBody>
      </p:sp>
      <p:sp>
        <p:nvSpPr>
          <p:cNvPr id="4" name="Slide Number Placeholder 3"/>
          <p:cNvSpPr>
            <a:spLocks noGrp="1"/>
          </p:cNvSpPr>
          <p:nvPr>
            <p:ph type="sldNum" sz="quarter" idx="10"/>
          </p:nvPr>
        </p:nvSpPr>
        <p:spPr/>
        <p:txBody>
          <a:bodyPr/>
          <a:lstStyle/>
          <a:p>
            <a:fld id="{8D8F6EBB-2A60-4A3E-8235-1F4D5E09D594}" type="slidenum">
              <a:rPr lang="en-US" smtClean="0"/>
              <a:pPr/>
              <a:t>69</a:t>
            </a:fld>
            <a:endParaRPr lang="en-US"/>
          </a:p>
        </p:txBody>
      </p:sp>
    </p:spTree>
    <p:extLst>
      <p:ext uri="{BB962C8B-B14F-4D97-AF65-F5344CB8AC3E}">
        <p14:creationId xmlns:p14="http://schemas.microsoft.com/office/powerpoint/2010/main" val="22169966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ld</a:t>
            </a:r>
            <a:endParaRPr lang="en-CA" dirty="0"/>
          </a:p>
        </p:txBody>
      </p:sp>
      <p:sp>
        <p:nvSpPr>
          <p:cNvPr id="4" name="Slide Number Placeholder 3"/>
          <p:cNvSpPr>
            <a:spLocks noGrp="1"/>
          </p:cNvSpPr>
          <p:nvPr>
            <p:ph type="sldNum" sz="quarter" idx="10"/>
          </p:nvPr>
        </p:nvSpPr>
        <p:spPr/>
        <p:txBody>
          <a:bodyPr/>
          <a:lstStyle/>
          <a:p>
            <a:fld id="{8D8F6EBB-2A60-4A3E-8235-1F4D5E09D594}" type="slidenum">
              <a:rPr lang="en-US" smtClean="0"/>
              <a:pPr/>
              <a:t>70</a:t>
            </a:fld>
            <a:endParaRPr lang="en-US"/>
          </a:p>
        </p:txBody>
      </p:sp>
    </p:spTree>
    <p:extLst>
      <p:ext uri="{BB962C8B-B14F-4D97-AF65-F5344CB8AC3E}">
        <p14:creationId xmlns:p14="http://schemas.microsoft.com/office/powerpoint/2010/main" val="3515819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81F2DD8F-9393-4614-9A27-737B3E1C0E86}" type="slidenum">
              <a:rPr lang="en-US" smtClean="0"/>
              <a:pPr/>
              <a:t>73</a:t>
            </a:fld>
            <a:endParaRPr 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41008793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E4AE34CB-B568-4E8F-B7E9-C543B210FD7A}" type="slidenum">
              <a:rPr kumimoji="0" lang="en-US" sz="1200" b="0" i="0" u="none" strike="noStrike" kern="1200" cap="none" spc="0" normalizeH="0" baseline="0" noProof="0" smtClean="0">
                <a:ln>
                  <a:noFill/>
                </a:ln>
                <a:solidFill>
                  <a:srgbClr val="000000"/>
                </a:solidFill>
                <a:effectLst/>
                <a:uLnTx/>
                <a:uFillTx/>
                <a:latin typeface="Arial" charset="0"/>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sz="1200" b="0" i="0" u="none" strike="noStrike" kern="1200" cap="none" spc="0" normalizeH="0" baseline="0" noProof="0">
              <a:ln>
                <a:noFill/>
              </a:ln>
              <a:solidFill>
                <a:srgbClr val="000000"/>
              </a:solidFill>
              <a:effectLst/>
              <a:uLnTx/>
              <a:uFillTx/>
              <a:latin typeface="Arial" charset="0"/>
              <a:ea typeface="+mn-ea"/>
              <a:cs typeface="Arial" charset="0"/>
            </a:endParaRPr>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009886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review</a:t>
            </a:r>
            <a:r>
              <a:rPr lang="en-US" baseline="0"/>
              <a:t> quickly</a:t>
            </a:r>
            <a:endParaRPr lang="en-US"/>
          </a:p>
        </p:txBody>
      </p:sp>
      <p:sp>
        <p:nvSpPr>
          <p:cNvPr id="4" name="Slide Number Placeholder 3"/>
          <p:cNvSpPr>
            <a:spLocks noGrp="1"/>
          </p:cNvSpPr>
          <p:nvPr>
            <p:ph type="sldNum" sz="quarter" idx="10"/>
          </p:nvPr>
        </p:nvSpPr>
        <p:spPr/>
        <p:txBody>
          <a:bodyPr/>
          <a:lstStyle/>
          <a:p>
            <a:pPr>
              <a:defRPr/>
            </a:pPr>
            <a:fld id="{4430287A-DC46-4929-9DC9-196785711385}" type="slidenum">
              <a:rPr lang="en-US" smtClean="0"/>
              <a:pPr>
                <a:defRPr/>
              </a:pPr>
              <a:t>19</a:t>
            </a:fld>
            <a:endParaRPr lang="en-US"/>
          </a:p>
        </p:txBody>
      </p:sp>
    </p:spTree>
    <p:extLst>
      <p:ext uri="{BB962C8B-B14F-4D97-AF65-F5344CB8AC3E}">
        <p14:creationId xmlns:p14="http://schemas.microsoft.com/office/powerpoint/2010/main" val="1768171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Intuition behind CS1.5 is that</a:t>
            </a:r>
            <a:r>
              <a:rPr lang="en-US" baseline="0" dirty="0"/>
              <a:t> CS1 is the immediate pre-curser to CS1.5.  What likely occurred here was that, with standard instruction, the students who might have failed CS1.5 were already gone having failed CS1 and having not returned. So CS1.5 with standard instruction has a much improved fail rate, but that’s misleading...</a:t>
            </a:r>
            <a:endParaRPr lang="en-US" dirty="0"/>
          </a:p>
          <a:p>
            <a:endParaRPr lang="en-US" dirty="0"/>
          </a:p>
        </p:txBody>
      </p:sp>
      <p:sp>
        <p:nvSpPr>
          <p:cNvPr id="4" name="Slide Number Placeholder 3"/>
          <p:cNvSpPr>
            <a:spLocks noGrp="1"/>
          </p:cNvSpPr>
          <p:nvPr>
            <p:ph type="sldNum" sz="quarter" idx="10"/>
          </p:nvPr>
        </p:nvSpPr>
        <p:spPr/>
        <p:txBody>
          <a:bodyPr/>
          <a:lstStyle/>
          <a:p>
            <a:fld id="{9AF12868-7B1F-44BA-8B5C-DE84C4B73AC7}" type="slidenum">
              <a:rPr lang="en-US" smtClean="0">
                <a:solidFill>
                  <a:prstClr val="black"/>
                </a:solidFill>
              </a:rPr>
              <a:pPr/>
              <a:t>22</a:t>
            </a:fld>
            <a:endParaRPr lang="en-US">
              <a:solidFill>
                <a:prstClr val="black"/>
              </a:solidFill>
            </a:endParaRPr>
          </a:p>
        </p:txBody>
      </p:sp>
    </p:spTree>
    <p:extLst>
      <p:ext uri="{BB962C8B-B14F-4D97-AF65-F5344CB8AC3E}">
        <p14:creationId xmlns:p14="http://schemas.microsoft.com/office/powerpoint/2010/main" val="4065861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Shape 7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2" name="Shape 7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extLst>
      <p:ext uri="{BB962C8B-B14F-4D97-AF65-F5344CB8AC3E}">
        <p14:creationId xmlns:p14="http://schemas.microsoft.com/office/powerpoint/2010/main" val="483136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FD9C91DA-5169-BD4E-A50E-FACCF0324C0C}" type="slidenum">
              <a:rPr kumimoji="0" 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24</a:t>
            </a:fld>
            <a:endParaRPr kumimoji="0" 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38527569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Shape 8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4" name="Shape 84"/>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endParaRPr/>
          </a:p>
        </p:txBody>
      </p:sp>
    </p:spTree>
    <p:extLst>
      <p:ext uri="{BB962C8B-B14F-4D97-AF65-F5344CB8AC3E}">
        <p14:creationId xmlns:p14="http://schemas.microsoft.com/office/powerpoint/2010/main" val="40934475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3A9DAA1-F52F-4F28-91FD-110B3C594E6C}" type="slidenum">
              <a:rPr lang="en-US" smtClean="0"/>
              <a:pPr/>
              <a:t>29</a:t>
            </a:fld>
            <a:endParaRPr 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582545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2.xml"/><Relationship Id="rId3" Type="http://schemas.openxmlformats.org/officeDocument/2006/relationships/image" Target="../media/image1.jpeg"/></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2.xml"/><Relationship Id="rId3" Type="http://schemas.openxmlformats.org/officeDocument/2006/relationships/image" Target="../media/image1.jpe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CA"/>
            </a:p>
          </p:txBody>
        </p:sp>
        <p:sp>
          <p:nvSpPr>
            <p:cNvPr id="12"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pPr>
                <a:defRPr/>
              </a:pPr>
              <a:endParaRPr lang="en-CA"/>
            </a:p>
          </p:txBody>
        </p:sp>
        <p:sp>
          <p:nvSpPr>
            <p:cNvPr id="13"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pPr>
                <a:defRPr/>
              </a:pPr>
              <a:endParaRPr lang="en-CA"/>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CA"/>
            </a:p>
          </p:txBody>
        </p:sp>
        <p:sp>
          <p:nvSpPr>
            <p:cNvPr id="15"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pPr>
                <a:defRPr/>
              </a:pPr>
              <a:endParaRPr lang="en-CA"/>
            </a:p>
          </p:txBody>
        </p:sp>
        <p:sp>
          <p:nvSpPr>
            <p:cNvPr id="16"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pPr>
                <a:defRPr/>
              </a:pPr>
              <a:endParaRPr lang="en-CA"/>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pPr>
                <a:defRPr/>
              </a:pPr>
              <a:endParaRPr lang="en-CA"/>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pPr>
                <a:defRPr/>
              </a:pPr>
              <a:endParaRPr lang="en-CA"/>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pPr>
                <a:defRPr/>
              </a:pPr>
              <a:endParaRPr lang="en-CA"/>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pPr>
                  <a:defRPr/>
                </a:pPr>
                <a:endParaRPr lang="en-CA"/>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pPr>
                  <a:defRPr/>
                </a:pPr>
                <a:endParaRPr lang="en-CA"/>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pPr>
                  <a:defRPr/>
                </a:pPr>
                <a:endParaRPr lang="en-CA"/>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pPr>
                  <a:defRPr/>
                </a:pPr>
                <a:endParaRPr lang="en-CA"/>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pPr>
                  <a:defRPr/>
                </a:pPr>
                <a:endParaRPr lang="en-CA"/>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pPr>
                <a:defRPr/>
              </a:pPr>
              <a:endParaRPr lang="en-CA"/>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pPr>
                <a:defRPr/>
              </a:pPr>
              <a:endParaRPr lang="en-CA"/>
            </a:p>
          </p:txBody>
        </p:sp>
      </p:grpSp>
      <p:sp>
        <p:nvSpPr>
          <p:cNvPr id="286759" name="Rectangle 39"/>
          <p:cNvSpPr>
            <a:spLocks noGrp="1" noChangeArrowheads="1"/>
          </p:cNvSpPr>
          <p:nvPr>
            <p:ph type="ctrTitle" sz="quarter"/>
          </p:nvPr>
        </p:nvSpPr>
        <p:spPr bwMode="auto">
          <a:xfrm>
            <a:off x="685800" y="1692275"/>
            <a:ext cx="7772400" cy="1736725"/>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defRPr sz="5400"/>
            </a:lvl1pPr>
          </a:lstStyle>
          <a:p>
            <a:r>
              <a:rPr lang="en-US"/>
              <a:t>Click to edit Master title style</a:t>
            </a:r>
          </a:p>
        </p:txBody>
      </p:sp>
      <p:sp>
        <p:nvSpPr>
          <p:cNvPr id="286760" name="Rectangle 40"/>
          <p:cNvSpPr>
            <a:spLocks noGrp="1" noChangeArrowheads="1"/>
          </p:cNvSpPr>
          <p:nvPr>
            <p:ph type="subTitle" sz="quarter"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41" name="Rectangle 41"/>
          <p:cNvSpPr>
            <a:spLocks noGrp="1" noChangeArrowheads="1"/>
          </p:cNvSpPr>
          <p:nvPr>
            <p:ph type="dt" sz="quarter" idx="10"/>
          </p:nvPr>
        </p:nvSpPr>
        <p:spPr/>
        <p:txBody>
          <a:bodyPr/>
          <a:lstStyle>
            <a:lvl1pPr>
              <a:defRPr/>
            </a:lvl1pPr>
          </a:lstStyle>
          <a:p>
            <a:pPr>
              <a:defRPr/>
            </a:pPr>
            <a:endParaRPr lang="en-US"/>
          </a:p>
        </p:txBody>
      </p:sp>
      <p:sp>
        <p:nvSpPr>
          <p:cNvPr id="42" name="Rectangle 42"/>
          <p:cNvSpPr>
            <a:spLocks noGrp="1" noChangeArrowheads="1"/>
          </p:cNvSpPr>
          <p:nvPr>
            <p:ph type="ftr" sz="quarter" idx="11"/>
          </p:nvPr>
        </p:nvSpPr>
        <p:spPr/>
        <p:txBody>
          <a:bodyPr/>
          <a:lstStyle>
            <a:lvl1pPr>
              <a:defRPr/>
            </a:lvl1pPr>
          </a:lstStyle>
          <a:p>
            <a:pPr>
              <a:defRPr/>
            </a:pPr>
            <a:endParaRPr lang="en-US"/>
          </a:p>
        </p:txBody>
      </p:sp>
      <p:sp>
        <p:nvSpPr>
          <p:cNvPr id="43" name="Rectangle 43"/>
          <p:cNvSpPr>
            <a:spLocks noGrp="1" noChangeArrowheads="1"/>
          </p:cNvSpPr>
          <p:nvPr>
            <p:ph type="sldNum" sz="quarter" idx="12"/>
          </p:nvPr>
        </p:nvSpPr>
        <p:spPr/>
        <p:txBody>
          <a:bodyPr/>
          <a:lstStyle>
            <a:lvl1pPr>
              <a:defRPr/>
            </a:lvl1pPr>
          </a:lstStyle>
          <a:p>
            <a:pPr>
              <a:defRPr/>
            </a:pPr>
            <a:fld id="{54F16F8F-680D-4475-9655-2B6AC98EAD71}"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39"/>
          <p:cNvSpPr>
            <a:spLocks noGrp="1" noChangeArrowheads="1"/>
          </p:cNvSpPr>
          <p:nvPr>
            <p:ph type="dt" sz="half" idx="10"/>
          </p:nvPr>
        </p:nvSpPr>
        <p:spPr/>
        <p:txBody>
          <a:bodyPr/>
          <a:lstStyle>
            <a:lvl1pPr>
              <a:defRPr/>
            </a:lvl1pPr>
          </a:lstStyle>
          <a:p>
            <a:pPr>
              <a:defRPr/>
            </a:pPr>
            <a:endParaRPr lang="en-US"/>
          </a:p>
        </p:txBody>
      </p:sp>
      <p:sp>
        <p:nvSpPr>
          <p:cNvPr id="5" name="Rectangle 40"/>
          <p:cNvSpPr>
            <a:spLocks noGrp="1" noChangeArrowheads="1"/>
          </p:cNvSpPr>
          <p:nvPr>
            <p:ph type="ftr" sz="quarter" idx="11"/>
          </p:nvPr>
        </p:nvSpPr>
        <p:spPr/>
        <p:txBody>
          <a:bodyPr/>
          <a:lstStyle>
            <a:lvl1pPr>
              <a:defRPr/>
            </a:lvl1pPr>
          </a:lstStyle>
          <a:p>
            <a:pPr>
              <a:defRPr/>
            </a:pPr>
            <a:endParaRPr lang="en-US"/>
          </a:p>
        </p:txBody>
      </p:sp>
      <p:sp>
        <p:nvSpPr>
          <p:cNvPr id="6" name="Rectangle 41"/>
          <p:cNvSpPr>
            <a:spLocks noGrp="1" noChangeArrowheads="1"/>
          </p:cNvSpPr>
          <p:nvPr>
            <p:ph type="sldNum" sz="quarter" idx="12"/>
          </p:nvPr>
        </p:nvSpPr>
        <p:spPr/>
        <p:txBody>
          <a:bodyPr/>
          <a:lstStyle>
            <a:lvl1pPr>
              <a:defRPr/>
            </a:lvl1pPr>
          </a:lstStyle>
          <a:p>
            <a:pPr>
              <a:defRPr/>
            </a:pPr>
            <a:fld id="{9A9E6A0B-483F-4E90-9A25-0CEFCEB9E008}"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39"/>
          <p:cNvSpPr>
            <a:spLocks noGrp="1" noChangeArrowheads="1"/>
          </p:cNvSpPr>
          <p:nvPr>
            <p:ph type="dt" sz="half" idx="10"/>
          </p:nvPr>
        </p:nvSpPr>
        <p:spPr/>
        <p:txBody>
          <a:bodyPr/>
          <a:lstStyle>
            <a:lvl1pPr>
              <a:defRPr/>
            </a:lvl1pPr>
          </a:lstStyle>
          <a:p>
            <a:pPr>
              <a:defRPr/>
            </a:pPr>
            <a:endParaRPr lang="en-US"/>
          </a:p>
        </p:txBody>
      </p:sp>
      <p:sp>
        <p:nvSpPr>
          <p:cNvPr id="5" name="Rectangle 40"/>
          <p:cNvSpPr>
            <a:spLocks noGrp="1" noChangeArrowheads="1"/>
          </p:cNvSpPr>
          <p:nvPr>
            <p:ph type="ftr" sz="quarter" idx="11"/>
          </p:nvPr>
        </p:nvSpPr>
        <p:spPr/>
        <p:txBody>
          <a:bodyPr/>
          <a:lstStyle>
            <a:lvl1pPr>
              <a:defRPr/>
            </a:lvl1pPr>
          </a:lstStyle>
          <a:p>
            <a:pPr>
              <a:defRPr/>
            </a:pPr>
            <a:endParaRPr lang="en-US"/>
          </a:p>
        </p:txBody>
      </p:sp>
      <p:sp>
        <p:nvSpPr>
          <p:cNvPr id="6" name="Rectangle 41"/>
          <p:cNvSpPr>
            <a:spLocks noGrp="1" noChangeArrowheads="1"/>
          </p:cNvSpPr>
          <p:nvPr>
            <p:ph type="sldNum" sz="quarter" idx="12"/>
          </p:nvPr>
        </p:nvSpPr>
        <p:spPr/>
        <p:txBody>
          <a:bodyPr/>
          <a:lstStyle>
            <a:lvl1pPr>
              <a:defRPr/>
            </a:lvl1pPr>
          </a:lstStyle>
          <a:p>
            <a:pPr>
              <a:defRPr/>
            </a:pPr>
            <a:fld id="{598D041D-6AED-4712-949B-E79412C41F61}"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3" name="Rectangle 39"/>
          <p:cNvSpPr>
            <a:spLocks noGrp="1" noChangeArrowheads="1"/>
          </p:cNvSpPr>
          <p:nvPr>
            <p:ph type="dt" sz="half" idx="10"/>
          </p:nvPr>
        </p:nvSpPr>
        <p:spPr/>
        <p:txBody>
          <a:bodyPr/>
          <a:lstStyle>
            <a:lvl1pPr>
              <a:defRPr/>
            </a:lvl1pPr>
          </a:lstStyle>
          <a:p>
            <a:pPr>
              <a:defRPr/>
            </a:pPr>
            <a:endParaRPr lang="en-US"/>
          </a:p>
        </p:txBody>
      </p:sp>
      <p:sp>
        <p:nvSpPr>
          <p:cNvPr id="4" name="Rectangle 40"/>
          <p:cNvSpPr>
            <a:spLocks noGrp="1" noChangeArrowheads="1"/>
          </p:cNvSpPr>
          <p:nvPr>
            <p:ph type="ftr" sz="quarter" idx="11"/>
          </p:nvPr>
        </p:nvSpPr>
        <p:spPr/>
        <p:txBody>
          <a:bodyPr/>
          <a:lstStyle>
            <a:lvl1pPr>
              <a:defRPr/>
            </a:lvl1pPr>
          </a:lstStyle>
          <a:p>
            <a:pPr>
              <a:defRPr/>
            </a:pPr>
            <a:endParaRPr lang="en-US"/>
          </a:p>
        </p:txBody>
      </p:sp>
      <p:sp>
        <p:nvSpPr>
          <p:cNvPr id="5" name="Rectangle 41"/>
          <p:cNvSpPr>
            <a:spLocks noGrp="1" noChangeArrowheads="1"/>
          </p:cNvSpPr>
          <p:nvPr>
            <p:ph type="sldNum" sz="quarter" idx="12"/>
          </p:nvPr>
        </p:nvSpPr>
        <p:spPr/>
        <p:txBody>
          <a:bodyPr/>
          <a:lstStyle>
            <a:lvl1pPr>
              <a:defRPr/>
            </a:lvl1pPr>
          </a:lstStyle>
          <a:p>
            <a:pPr>
              <a:defRPr/>
            </a:pPr>
            <a:fld id="{D044F769-E799-4C38-9C75-C3092BC6EB97}"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1" y="593367"/>
            <a:ext cx="85205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1" y="1536633"/>
            <a:ext cx="85205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8" y="6217621"/>
            <a:ext cx="548699" cy="524800"/>
          </a:xfrm>
          <a:prstGeom prst="rect">
            <a:avLst/>
          </a:prstGeom>
        </p:spPr>
        <p:txBody>
          <a:bodyPr lIns="91425" tIns="91425" rIns="91425" bIns="91425" anchor="ctr" anchorCtr="0">
            <a:noAutofit/>
          </a:bodyPr>
          <a:lstStyle/>
          <a:p>
            <a:pPr>
              <a:spcBef>
                <a:spcPts val="0"/>
              </a:spcBef>
            </a:pPr>
            <a:fld id="{00000000-1234-1234-1234-123412341234}" type="slidenum">
              <a:rPr lang="en" smtClean="0"/>
              <a:pPr>
                <a:spcBef>
                  <a:spcPts val="0"/>
                </a:spcBef>
              </a:pPr>
              <a:t>‹#›</a:t>
            </a:fld>
            <a:endParaRPr lang="en"/>
          </a:p>
        </p:txBody>
      </p:sp>
    </p:spTree>
    <p:extLst>
      <p:ext uri="{BB962C8B-B14F-4D97-AF65-F5344CB8AC3E}">
        <p14:creationId xmlns:p14="http://schemas.microsoft.com/office/powerpoint/2010/main" val="1072264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pic>
        <p:nvPicPr>
          <p:cNvPr id="7" name="Picture 14" descr="https://encrypted-tbn0.google.com/images?q=tbn:ANd9GcSY1sg-5G0OOAgxOeDm_8WuCzGLKJbi_wJyXVfhT5ft9xJHeXWX"/>
          <p:cNvPicPr>
            <a:picLocks noChangeAspect="1" noChangeArrowheads="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6701940" y="5867400"/>
            <a:ext cx="2365860" cy="9536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23227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pic>
        <p:nvPicPr>
          <p:cNvPr id="7" name="Picture 14" descr="https://encrypted-tbn0.google.com/images?q=tbn:ANd9GcSY1sg-5G0OOAgxOeDm_8WuCzGLKJbi_wJyXVfhT5ft9xJHeXWX"/>
          <p:cNvPicPr>
            <a:picLocks noChangeAspect="1" noChangeArrowheads="1"/>
          </p:cNvPicPr>
          <p:nvPr userDrawn="1">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7848600" y="6329621"/>
            <a:ext cx="1219200" cy="49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05856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32016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585766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45260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333660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39"/>
          <p:cNvSpPr>
            <a:spLocks noGrp="1" noChangeArrowheads="1"/>
          </p:cNvSpPr>
          <p:nvPr>
            <p:ph type="dt" sz="half" idx="10"/>
          </p:nvPr>
        </p:nvSpPr>
        <p:spPr/>
        <p:txBody>
          <a:bodyPr/>
          <a:lstStyle>
            <a:lvl1pPr>
              <a:defRPr/>
            </a:lvl1pPr>
          </a:lstStyle>
          <a:p>
            <a:pPr>
              <a:defRPr/>
            </a:pPr>
            <a:endParaRPr lang="en-US"/>
          </a:p>
        </p:txBody>
      </p:sp>
      <p:sp>
        <p:nvSpPr>
          <p:cNvPr id="5" name="Rectangle 40"/>
          <p:cNvSpPr>
            <a:spLocks noGrp="1" noChangeArrowheads="1"/>
          </p:cNvSpPr>
          <p:nvPr>
            <p:ph type="ftr" sz="quarter" idx="11"/>
          </p:nvPr>
        </p:nvSpPr>
        <p:spPr/>
        <p:txBody>
          <a:bodyPr/>
          <a:lstStyle>
            <a:lvl1pPr>
              <a:defRPr/>
            </a:lvl1pPr>
          </a:lstStyle>
          <a:p>
            <a:pPr>
              <a:defRPr/>
            </a:pPr>
            <a:endParaRPr lang="en-US"/>
          </a:p>
        </p:txBody>
      </p:sp>
      <p:sp>
        <p:nvSpPr>
          <p:cNvPr id="6" name="Rectangle 41"/>
          <p:cNvSpPr>
            <a:spLocks noGrp="1" noChangeArrowheads="1"/>
          </p:cNvSpPr>
          <p:nvPr>
            <p:ph type="sldNum" sz="quarter" idx="12"/>
          </p:nvPr>
        </p:nvSpPr>
        <p:spPr/>
        <p:txBody>
          <a:bodyPr/>
          <a:lstStyle>
            <a:lvl1pPr>
              <a:defRPr/>
            </a:lvl1pPr>
          </a:lstStyle>
          <a:p>
            <a:pPr>
              <a:defRPr/>
            </a:pPr>
            <a:fld id="{79D28230-BC61-4BCC-8F96-4923DA33D851}"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331050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534731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149179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677217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C168E7-D106-4457-8085-8B58F099EEB2}"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E14EF657-03C4-4124-A17F-3E10063C564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96347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4F16F8F-680D-4475-9655-2B6AC98EAD7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907237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79D28230-BC61-4BCC-8F96-4923DA33D85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980392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0E753A09-DAF8-40C8-9DBE-C8827FE72EA2}"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52651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A8B757A-8D0B-4A6B-8447-D607967CA7F9}"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36153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pPr>
              <a:defRPr/>
            </a:pPr>
            <a:fld id="{E0D3AAA1-E39A-4DBF-8223-4FB7E5146E93}"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66686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9"/>
          <p:cNvSpPr>
            <a:spLocks noGrp="1" noChangeArrowheads="1"/>
          </p:cNvSpPr>
          <p:nvPr>
            <p:ph type="dt" sz="half" idx="10"/>
          </p:nvPr>
        </p:nvSpPr>
        <p:spPr/>
        <p:txBody>
          <a:bodyPr/>
          <a:lstStyle>
            <a:lvl1pPr>
              <a:defRPr/>
            </a:lvl1pPr>
          </a:lstStyle>
          <a:p>
            <a:pPr>
              <a:defRPr/>
            </a:pPr>
            <a:endParaRPr lang="en-US"/>
          </a:p>
        </p:txBody>
      </p:sp>
      <p:sp>
        <p:nvSpPr>
          <p:cNvPr id="5" name="Rectangle 40"/>
          <p:cNvSpPr>
            <a:spLocks noGrp="1" noChangeArrowheads="1"/>
          </p:cNvSpPr>
          <p:nvPr>
            <p:ph type="ftr" sz="quarter" idx="11"/>
          </p:nvPr>
        </p:nvSpPr>
        <p:spPr/>
        <p:txBody>
          <a:bodyPr/>
          <a:lstStyle>
            <a:lvl1pPr>
              <a:defRPr/>
            </a:lvl1pPr>
          </a:lstStyle>
          <a:p>
            <a:pPr>
              <a:defRPr/>
            </a:pPr>
            <a:endParaRPr lang="en-US"/>
          </a:p>
        </p:txBody>
      </p:sp>
      <p:sp>
        <p:nvSpPr>
          <p:cNvPr id="6" name="Rectangle 41"/>
          <p:cNvSpPr>
            <a:spLocks noGrp="1" noChangeArrowheads="1"/>
          </p:cNvSpPr>
          <p:nvPr>
            <p:ph type="sldNum" sz="quarter" idx="12"/>
          </p:nvPr>
        </p:nvSpPr>
        <p:spPr/>
        <p:txBody>
          <a:bodyPr/>
          <a:lstStyle>
            <a:lvl1pPr>
              <a:defRPr/>
            </a:lvl1pPr>
          </a:lstStyle>
          <a:p>
            <a:pPr>
              <a:defRPr/>
            </a:pPr>
            <a:fld id="{0E753A09-DAF8-40C8-9DBE-C8827FE72EA2}"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pPr>
              <a:defRPr/>
            </a:pPr>
            <a:fld id="{2423F7FA-BFB3-4CE6-9F2F-22EBB16E854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863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9BDB71F1-8F8A-48CF-B0EE-F8E86B117CB2}"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314566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583E16C8-98CD-40B1-94BE-31905B294B45}"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13189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pPr>
              <a:defRPr/>
            </a:pPr>
            <a:fld id="{669C79D5-78A7-4FA1-8BAE-AF10EDF8A716}"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559361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9A9E6A0B-483F-4E90-9A25-0CEFCEB9E008}"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25366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598D041D-6AED-4712-949B-E79412C41F61}"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931255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fld id="{1FACA953-BC09-4C54-A049-E7944634636A}" type="datetimeFigureOut">
              <a:rPr lang="en-US" smtClean="0"/>
              <a:pPr/>
              <a:t>2/2/18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9403942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FACA953-BC09-4C54-A049-E7944634636A}" type="datetimeFigureOut">
              <a:rPr lang="en-US" smtClean="0"/>
              <a:pPr/>
              <a:t>2/2/18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36651293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CA953-BC09-4C54-A049-E7944634636A}" type="datetimeFigureOut">
              <a:rPr lang="en-US" smtClean="0"/>
              <a:pPr/>
              <a:t>2/2/18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694691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fld id="{1FACA953-BC09-4C54-A049-E7944634636A}" type="datetimeFigureOut">
              <a:rPr lang="en-US" smtClean="0"/>
              <a:pPr/>
              <a:t>2/2/18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33070294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39"/>
          <p:cNvSpPr>
            <a:spLocks noGrp="1" noChangeArrowheads="1"/>
          </p:cNvSpPr>
          <p:nvPr>
            <p:ph type="dt" sz="half" idx="10"/>
          </p:nvPr>
        </p:nvSpPr>
        <p:spPr/>
        <p:txBody>
          <a:bodyPr/>
          <a:lstStyle>
            <a:lvl1pPr>
              <a:defRPr/>
            </a:lvl1pPr>
          </a:lstStyle>
          <a:p>
            <a:pPr>
              <a:defRPr/>
            </a:pPr>
            <a:endParaRPr lang="en-US"/>
          </a:p>
        </p:txBody>
      </p:sp>
      <p:sp>
        <p:nvSpPr>
          <p:cNvPr id="6" name="Rectangle 40"/>
          <p:cNvSpPr>
            <a:spLocks noGrp="1" noChangeArrowheads="1"/>
          </p:cNvSpPr>
          <p:nvPr>
            <p:ph type="ftr" sz="quarter" idx="11"/>
          </p:nvPr>
        </p:nvSpPr>
        <p:spPr/>
        <p:txBody>
          <a:bodyPr/>
          <a:lstStyle>
            <a:lvl1pPr>
              <a:defRPr/>
            </a:lvl1pPr>
          </a:lstStyle>
          <a:p>
            <a:pPr>
              <a:defRPr/>
            </a:pPr>
            <a:endParaRPr lang="en-US"/>
          </a:p>
        </p:txBody>
      </p:sp>
      <p:sp>
        <p:nvSpPr>
          <p:cNvPr id="7" name="Rectangle 41"/>
          <p:cNvSpPr>
            <a:spLocks noGrp="1" noChangeArrowheads="1"/>
          </p:cNvSpPr>
          <p:nvPr>
            <p:ph type="sldNum" sz="quarter" idx="12"/>
          </p:nvPr>
        </p:nvSpPr>
        <p:spPr/>
        <p:txBody>
          <a:bodyPr/>
          <a:lstStyle>
            <a:lvl1pPr>
              <a:defRPr/>
            </a:lvl1pPr>
          </a:lstStyle>
          <a:p>
            <a:pPr>
              <a:defRPr/>
            </a:pPr>
            <a:fld id="{6A8B757A-8D0B-4A6B-8447-D607967CA7F9}"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fld id="{1FACA953-BC09-4C54-A049-E7944634636A}" type="datetimeFigureOut">
              <a:rPr lang="en-US" smtClean="0"/>
              <a:pPr/>
              <a:t>2/2/18</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27852278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fld id="{1FACA953-BC09-4C54-A049-E7944634636A}" type="datetimeFigureOut">
              <a:rPr lang="en-US" smtClean="0"/>
              <a:pPr/>
              <a:t>2/2/18</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19903204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ACA953-BC09-4C54-A049-E7944634636A}" type="datetimeFigureOut">
              <a:rPr lang="en-US" smtClean="0"/>
              <a:pPr/>
              <a:t>2/2/18</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38851537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endParaRPr lang="en-CA" dirty="0"/>
          </a:p>
        </p:txBody>
      </p:sp>
      <p:sp>
        <p:nvSpPr>
          <p:cNvPr id="3" name="Content Placeholder 2"/>
          <p:cNvSpPr>
            <a:spLocks noGrp="1"/>
          </p:cNvSpPr>
          <p:nvPr>
            <p:ph idx="1"/>
          </p:nvPr>
        </p:nvSpPr>
        <p:spPr>
          <a:xfrm>
            <a:off x="3575050" y="273050"/>
            <a:ext cx="5111750" cy="5853113"/>
          </a:xfrm>
        </p:spPr>
        <p:txBody>
          <a:bodyPr/>
          <a:lstStyle>
            <a:lvl1pPr>
              <a:defRPr sz="2400">
                <a:latin typeface="Arial" pitchFamily="34" charset="0"/>
                <a:cs typeface="Arial" pitchFamily="34" charset="0"/>
              </a:defRPr>
            </a:lvl1pPr>
            <a:lvl2pPr>
              <a:defRPr sz="2400">
                <a:latin typeface="Arial" pitchFamily="34" charset="0"/>
                <a:cs typeface="Arial" pitchFamily="34" charset="0"/>
              </a:defRPr>
            </a:lvl2pPr>
            <a:lvl3pPr>
              <a:defRPr sz="24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1FACA953-BC09-4C54-A049-E7944634636A}" type="datetimeFigureOut">
              <a:rPr lang="en-US" smtClean="0"/>
              <a:pPr/>
              <a:t>2/2/18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9584083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ACA953-BC09-4C54-A049-E7944634636A}" type="datetimeFigureOut">
              <a:rPr lang="en-US" smtClean="0"/>
              <a:pPr/>
              <a:t>2/2/18</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27846659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FACA953-BC09-4C54-A049-E7944634636A}" type="datetimeFigureOut">
              <a:rPr lang="en-US" smtClean="0"/>
              <a:pPr/>
              <a:t>2/2/18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94985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fld id="{1FACA953-BC09-4C54-A049-E7944634636A}" type="datetimeFigureOut">
              <a:rPr lang="en-US" smtClean="0"/>
              <a:pPr/>
              <a:t>2/2/18</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46F5A5E3-0C96-413F-BDE6-95B6C6B33720}" type="slidenum">
              <a:rPr lang="en-CA" smtClean="0"/>
              <a:pPr/>
              <a:t>‹#›</a:t>
            </a:fld>
            <a:endParaRPr lang="en-CA"/>
          </a:p>
        </p:txBody>
      </p:sp>
    </p:spTree>
    <p:extLst>
      <p:ext uri="{BB962C8B-B14F-4D97-AF65-F5344CB8AC3E}">
        <p14:creationId xmlns:p14="http://schemas.microsoft.com/office/powerpoint/2010/main" val="12937948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3" name="Rectangle 39"/>
          <p:cNvSpPr>
            <a:spLocks noGrp="1" noChangeArrowheads="1"/>
          </p:cNvSpPr>
          <p:nvPr>
            <p:ph type="dt" sz="half" idx="10"/>
          </p:nvPr>
        </p:nvSpPr>
        <p:spPr/>
        <p:txBody>
          <a:bodyPr/>
          <a:lstStyle>
            <a:lvl1pPr>
              <a:defRPr/>
            </a:lvl1pPr>
          </a:lstStyle>
          <a:p>
            <a:pPr>
              <a:defRPr/>
            </a:pPr>
            <a:endParaRPr lang="en-US"/>
          </a:p>
        </p:txBody>
      </p:sp>
      <p:sp>
        <p:nvSpPr>
          <p:cNvPr id="4" name="Rectangle 40"/>
          <p:cNvSpPr>
            <a:spLocks noGrp="1" noChangeArrowheads="1"/>
          </p:cNvSpPr>
          <p:nvPr>
            <p:ph type="ftr" sz="quarter" idx="11"/>
          </p:nvPr>
        </p:nvSpPr>
        <p:spPr/>
        <p:txBody>
          <a:bodyPr/>
          <a:lstStyle>
            <a:lvl1pPr>
              <a:defRPr/>
            </a:lvl1pPr>
          </a:lstStyle>
          <a:p>
            <a:pPr>
              <a:defRPr/>
            </a:pPr>
            <a:endParaRPr lang="en-US"/>
          </a:p>
        </p:txBody>
      </p:sp>
      <p:sp>
        <p:nvSpPr>
          <p:cNvPr id="5" name="Rectangle 41"/>
          <p:cNvSpPr>
            <a:spLocks noGrp="1" noChangeArrowheads="1"/>
          </p:cNvSpPr>
          <p:nvPr>
            <p:ph type="sldNum" sz="quarter" idx="12"/>
          </p:nvPr>
        </p:nvSpPr>
        <p:spPr/>
        <p:txBody>
          <a:bodyPr/>
          <a:lstStyle>
            <a:lvl1pPr>
              <a:defRPr/>
            </a:lvl1pPr>
          </a:lstStyle>
          <a:p>
            <a:pPr>
              <a:defRPr/>
            </a:pPr>
            <a:fld id="{D044F769-E799-4C38-9C75-C3092BC6EB97}" type="slidenum">
              <a:rPr lang="en-US"/>
              <a:pPr>
                <a:defRPr/>
              </a:pPr>
              <a:t>‹#›</a:t>
            </a:fld>
            <a:endParaRPr lang="en-US"/>
          </a:p>
        </p:txBody>
      </p:sp>
    </p:spTree>
    <p:extLst>
      <p:ext uri="{BB962C8B-B14F-4D97-AF65-F5344CB8AC3E}">
        <p14:creationId xmlns:p14="http://schemas.microsoft.com/office/powerpoint/2010/main" val="31151378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498306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248054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39"/>
          <p:cNvSpPr>
            <a:spLocks noGrp="1" noChangeArrowheads="1"/>
          </p:cNvSpPr>
          <p:nvPr>
            <p:ph type="dt" sz="half" idx="10"/>
          </p:nvPr>
        </p:nvSpPr>
        <p:spPr/>
        <p:txBody>
          <a:bodyPr/>
          <a:lstStyle>
            <a:lvl1pPr>
              <a:defRPr/>
            </a:lvl1pPr>
          </a:lstStyle>
          <a:p>
            <a:pPr>
              <a:defRPr/>
            </a:pPr>
            <a:endParaRPr lang="en-US"/>
          </a:p>
        </p:txBody>
      </p:sp>
      <p:sp>
        <p:nvSpPr>
          <p:cNvPr id="8" name="Rectangle 40"/>
          <p:cNvSpPr>
            <a:spLocks noGrp="1" noChangeArrowheads="1"/>
          </p:cNvSpPr>
          <p:nvPr>
            <p:ph type="ftr" sz="quarter" idx="11"/>
          </p:nvPr>
        </p:nvSpPr>
        <p:spPr/>
        <p:txBody>
          <a:bodyPr/>
          <a:lstStyle>
            <a:lvl1pPr>
              <a:defRPr/>
            </a:lvl1pPr>
          </a:lstStyle>
          <a:p>
            <a:pPr>
              <a:defRPr/>
            </a:pPr>
            <a:endParaRPr lang="en-US"/>
          </a:p>
        </p:txBody>
      </p:sp>
      <p:sp>
        <p:nvSpPr>
          <p:cNvPr id="9" name="Rectangle 41"/>
          <p:cNvSpPr>
            <a:spLocks noGrp="1" noChangeArrowheads="1"/>
          </p:cNvSpPr>
          <p:nvPr>
            <p:ph type="sldNum" sz="quarter" idx="12"/>
          </p:nvPr>
        </p:nvSpPr>
        <p:spPr/>
        <p:txBody>
          <a:bodyPr/>
          <a:lstStyle>
            <a:lvl1pPr>
              <a:defRPr/>
            </a:lvl1pPr>
          </a:lstStyle>
          <a:p>
            <a:pPr>
              <a:defRPr/>
            </a:pPr>
            <a:fld id="{E0D3AAA1-E39A-4DBF-8223-4FB7E5146E93}"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91617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429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1" y="2133601"/>
            <a:ext cx="3009900" cy="6034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25507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70306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938124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754542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9264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47947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2746388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49" y="366713"/>
            <a:ext cx="1543051" cy="7800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42901" y="366713"/>
            <a:ext cx="4476751" cy="7800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26CB8A-462C-7F49-BDA9-ED6B868E77B3}" type="datetimeFigureOut">
              <a:rPr lang="en-US" smtClean="0">
                <a:solidFill>
                  <a:prstClr val="black">
                    <a:tint val="75000"/>
                  </a:prstClr>
                </a:solidFill>
              </a:rPr>
              <a:pPr/>
              <a:t>2/2/18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F569D48-8E4D-C64F-BA0D-EE41DD5F475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716298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8763" cy="6851650"/>
            <a:chOff x="1" y="0"/>
            <a:chExt cx="5763" cy="4316"/>
          </a:xfrm>
        </p:grpSpPr>
        <p:sp>
          <p:nvSpPr>
            <p:cNvPr id="5"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6"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7"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grpSp>
          <p:nvGrpSpPr>
            <p:cNvPr id="8" name="Group 6"/>
            <p:cNvGrpSpPr>
              <a:grpSpLocks/>
            </p:cNvGrpSpPr>
            <p:nvPr/>
          </p:nvGrpSpPr>
          <p:grpSpPr bwMode="auto">
            <a:xfrm>
              <a:off x="288" y="0"/>
              <a:ext cx="5098" cy="4316"/>
              <a:chOff x="288" y="0"/>
              <a:chExt cx="5098" cy="4316"/>
            </a:xfrm>
          </p:grpSpPr>
          <p:sp>
            <p:nvSpPr>
              <p:cNvPr id="28"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9"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0"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1"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2"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3"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4"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5"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6"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7"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8"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39"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40"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grpSp>
        <p:sp>
          <p:nvSpPr>
            <p:cNvPr id="9"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10"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11"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12" name="Freeform 23"/>
            <p:cNvSpPr>
              <a:spLocks/>
            </p:cNvSpPr>
            <p:nvPr/>
          </p:nvSpPr>
          <p:spPr bwMode="hidden">
            <a:xfrm>
              <a:off x="5041" y="0"/>
              <a:ext cx="719" cy="845"/>
            </a:xfrm>
            <a:custGeom>
              <a:avLst/>
              <a:gdLst>
                <a:gd name="T0" fmla="*/ 725 w 717"/>
                <a:gd name="T1" fmla="*/ 845 h 845"/>
                <a:gd name="T2" fmla="*/ 725 w 717"/>
                <a:gd name="T3" fmla="*/ 821 h 845"/>
                <a:gd name="T4" fmla="*/ 582 w 717"/>
                <a:gd name="T5" fmla="*/ 605 h 845"/>
                <a:gd name="T6" fmla="*/ 410 w 717"/>
                <a:gd name="T7" fmla="*/ 396 h 845"/>
                <a:gd name="T8" fmla="*/ 225 w 717"/>
                <a:gd name="T9" fmla="*/ 192 h 845"/>
                <a:gd name="T10" fmla="*/ 17 w 717"/>
                <a:gd name="T11" fmla="*/ 0 h 845"/>
                <a:gd name="T12" fmla="*/ 0 w 717"/>
                <a:gd name="T13" fmla="*/ 0 h 845"/>
                <a:gd name="T14" fmla="*/ 213 w 717"/>
                <a:gd name="T15" fmla="*/ 198 h 845"/>
                <a:gd name="T16" fmla="*/ 404 w 717"/>
                <a:gd name="T17" fmla="*/ 408 h 845"/>
                <a:gd name="T18" fmla="*/ 576 w 717"/>
                <a:gd name="T19" fmla="*/ 623 h 845"/>
                <a:gd name="T20" fmla="*/ 725 w 717"/>
                <a:gd name="T21" fmla="*/ 845 h 845"/>
                <a:gd name="T22" fmla="*/ 72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24"/>
            <p:cNvSpPr>
              <a:spLocks/>
            </p:cNvSpPr>
            <p:nvPr/>
          </p:nvSpPr>
          <p:spPr bwMode="hidden">
            <a:xfrm>
              <a:off x="5352" y="0"/>
              <a:ext cx="408" cy="414"/>
            </a:xfrm>
            <a:custGeom>
              <a:avLst/>
              <a:gdLst>
                <a:gd name="T0" fmla="*/ 411 w 407"/>
                <a:gd name="T1" fmla="*/ 414 h 414"/>
                <a:gd name="T2" fmla="*/ 411 w 407"/>
                <a:gd name="T3" fmla="*/ 396 h 414"/>
                <a:gd name="T4" fmla="*/ 226 w 407"/>
                <a:gd name="T5" fmla="*/ 192 h 414"/>
                <a:gd name="T6" fmla="*/ 12 w 407"/>
                <a:gd name="T7" fmla="*/ 0 h 414"/>
                <a:gd name="T8" fmla="*/ 0 w 407"/>
                <a:gd name="T9" fmla="*/ 0 h 414"/>
                <a:gd name="T10" fmla="*/ 108 w 407"/>
                <a:gd name="T11" fmla="*/ 102 h 414"/>
                <a:gd name="T12" fmla="*/ 220 w 407"/>
                <a:gd name="T13" fmla="*/ 204 h 414"/>
                <a:gd name="T14" fmla="*/ 411 w 407"/>
                <a:gd name="T15" fmla="*/ 414 h 414"/>
                <a:gd name="T16" fmla="*/ 411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15" name="Freeform 26"/>
            <p:cNvSpPr>
              <a:spLocks/>
            </p:cNvSpPr>
            <p:nvPr/>
          </p:nvSpPr>
          <p:spPr bwMode="hidden">
            <a:xfrm>
              <a:off x="6" y="0"/>
              <a:ext cx="588" cy="599"/>
            </a:xfrm>
            <a:custGeom>
              <a:avLst/>
              <a:gdLst>
                <a:gd name="T0" fmla="*/ 594 w 586"/>
                <a:gd name="T1" fmla="*/ 0 h 599"/>
                <a:gd name="T2" fmla="*/ 576 w 586"/>
                <a:gd name="T3" fmla="*/ 0 h 599"/>
                <a:gd name="T4" fmla="*/ 411 w 586"/>
                <a:gd name="T5" fmla="*/ 132 h 599"/>
                <a:gd name="T6" fmla="*/ 261 w 586"/>
                <a:gd name="T7" fmla="*/ 270 h 599"/>
                <a:gd name="T8" fmla="*/ 120 w 586"/>
                <a:gd name="T9" fmla="*/ 420 h 599"/>
                <a:gd name="T10" fmla="*/ 0 w 586"/>
                <a:gd name="T11" fmla="*/ 575 h 599"/>
                <a:gd name="T12" fmla="*/ 0 w 586"/>
                <a:gd name="T13" fmla="*/ 599 h 599"/>
                <a:gd name="T14" fmla="*/ 120 w 586"/>
                <a:gd name="T15" fmla="*/ 432 h 599"/>
                <a:gd name="T16" fmla="*/ 261 w 586"/>
                <a:gd name="T17" fmla="*/ 282 h 599"/>
                <a:gd name="T18" fmla="*/ 417 w 586"/>
                <a:gd name="T19" fmla="*/ 138 h 599"/>
                <a:gd name="T20" fmla="*/ 594 w 586"/>
                <a:gd name="T21" fmla="*/ 0 h 599"/>
                <a:gd name="T22" fmla="*/ 59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27"/>
            <p:cNvSpPr>
              <a:spLocks/>
            </p:cNvSpPr>
            <p:nvPr/>
          </p:nvSpPr>
          <p:spPr bwMode="hidden">
            <a:xfrm>
              <a:off x="6" y="0"/>
              <a:ext cx="270" cy="252"/>
            </a:xfrm>
            <a:custGeom>
              <a:avLst/>
              <a:gdLst>
                <a:gd name="T0" fmla="*/ 273 w 269"/>
                <a:gd name="T1" fmla="*/ 0 h 252"/>
                <a:gd name="T2" fmla="*/ 255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3 w 269"/>
                <a:gd name="T15" fmla="*/ 0 h 252"/>
                <a:gd name="T16" fmla="*/ 273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7"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20" name="Group 31"/>
            <p:cNvGrpSpPr>
              <a:grpSpLocks/>
            </p:cNvGrpSpPr>
            <p:nvPr/>
          </p:nvGrpSpPr>
          <p:grpSpPr bwMode="auto">
            <a:xfrm>
              <a:off x="1" y="392"/>
              <a:ext cx="5758" cy="1571"/>
              <a:chOff x="1" y="392"/>
              <a:chExt cx="5758" cy="1571"/>
            </a:xfrm>
          </p:grpSpPr>
          <p:sp>
            <p:nvSpPr>
              <p:cNvPr id="23"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1"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6759" name="Rectangle 39"/>
          <p:cNvSpPr>
            <a:spLocks noGrp="1" noChangeArrowheads="1"/>
          </p:cNvSpPr>
          <p:nvPr>
            <p:ph type="ctrTitle" sz="quarter"/>
          </p:nvPr>
        </p:nvSpPr>
        <p:spPr bwMode="auto">
          <a:xfrm>
            <a:off x="685800" y="1692275"/>
            <a:ext cx="7772400" cy="1736725"/>
          </a:xfrm>
          <a:prstGeom prst="rect">
            <a:avLst/>
          </a:prstGeom>
          <a:noFill/>
          <a:ln>
            <a:miter lim="800000"/>
            <a:headEnd/>
            <a:tailEnd/>
          </a:ln>
        </p:spPr>
        <p:txBody>
          <a:bodyPr vert="horz" wrap="square" lIns="91440" tIns="45720" rIns="91440" bIns="45720" numCol="1" anchor="b" anchorCtr="1" compatLnSpc="1">
            <a:prstTxWarp prst="textNoShape">
              <a:avLst/>
            </a:prstTxWarp>
          </a:bodyPr>
          <a:lstStyle>
            <a:lvl1pPr>
              <a:defRPr sz="5400"/>
            </a:lvl1pPr>
          </a:lstStyle>
          <a:p>
            <a:r>
              <a:rPr lang="en-US"/>
              <a:t>Click to edit Master title style</a:t>
            </a:r>
          </a:p>
        </p:txBody>
      </p:sp>
      <p:sp>
        <p:nvSpPr>
          <p:cNvPr id="286760" name="Rectangle 40"/>
          <p:cNvSpPr>
            <a:spLocks noGrp="1" noChangeArrowheads="1"/>
          </p:cNvSpPr>
          <p:nvPr>
            <p:ph type="subTitle" sz="quarter" idx="1"/>
          </p:nvPr>
        </p:nvSpPr>
        <p:spPr bwMode="auto">
          <a:xfrm>
            <a:off x="1371600" y="3886200"/>
            <a:ext cx="6400800" cy="17526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r>
              <a:rPr lang="en-US"/>
              <a:t>Click to edit Master subtitle style</a:t>
            </a:r>
          </a:p>
        </p:txBody>
      </p:sp>
      <p:sp>
        <p:nvSpPr>
          <p:cNvPr id="41" name="Rectangle 41"/>
          <p:cNvSpPr>
            <a:spLocks noGrp="1" noChangeArrowheads="1"/>
          </p:cNvSpPr>
          <p:nvPr>
            <p:ph type="dt" sz="quarter" idx="10"/>
          </p:nvPr>
        </p:nvSpPr>
        <p:spPr/>
        <p:txBody>
          <a:bodyPr/>
          <a:lstStyle>
            <a:lvl1pPr>
              <a:defRPr/>
            </a:lvl1pPr>
          </a:lstStyle>
          <a:p>
            <a:pPr>
              <a:defRPr/>
            </a:pPr>
            <a:endParaRPr lang="en-US"/>
          </a:p>
        </p:txBody>
      </p:sp>
      <p:sp>
        <p:nvSpPr>
          <p:cNvPr id="42" name="Rectangle 42"/>
          <p:cNvSpPr>
            <a:spLocks noGrp="1" noChangeArrowheads="1"/>
          </p:cNvSpPr>
          <p:nvPr>
            <p:ph type="ftr" sz="quarter" idx="11"/>
          </p:nvPr>
        </p:nvSpPr>
        <p:spPr/>
        <p:txBody>
          <a:bodyPr/>
          <a:lstStyle>
            <a:lvl1pPr>
              <a:defRPr/>
            </a:lvl1pPr>
          </a:lstStyle>
          <a:p>
            <a:pPr>
              <a:defRPr/>
            </a:pPr>
            <a:endParaRPr lang="en-US"/>
          </a:p>
        </p:txBody>
      </p:sp>
      <p:sp>
        <p:nvSpPr>
          <p:cNvPr id="43" name="Rectangle 43"/>
          <p:cNvSpPr>
            <a:spLocks noGrp="1" noChangeArrowheads="1"/>
          </p:cNvSpPr>
          <p:nvPr>
            <p:ph type="sldNum" sz="quarter" idx="12"/>
          </p:nvPr>
        </p:nvSpPr>
        <p:spPr/>
        <p:txBody>
          <a:bodyPr/>
          <a:lstStyle>
            <a:lvl1pPr>
              <a:defRPr/>
            </a:lvl1pPr>
          </a:lstStyle>
          <a:p>
            <a:pPr>
              <a:defRPr/>
            </a:pPr>
            <a:fld id="{12A86B4B-64BA-413F-9132-8F76D4F68184}" type="slidenum">
              <a:rPr lang="en-US" altLang="en-US"/>
              <a:pPr>
                <a:defRPr/>
              </a:pPr>
              <a:t>‹#›</a:t>
            </a:fld>
            <a:endParaRPr lang="en-US" altLang="en-US"/>
          </a:p>
        </p:txBody>
      </p:sp>
    </p:spTree>
    <p:extLst>
      <p:ext uri="{BB962C8B-B14F-4D97-AF65-F5344CB8AC3E}">
        <p14:creationId xmlns:p14="http://schemas.microsoft.com/office/powerpoint/2010/main" val="2014545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CA"/>
          </a:p>
        </p:txBody>
      </p:sp>
      <p:sp>
        <p:nvSpPr>
          <p:cNvPr id="3" name="Rectangle 39"/>
          <p:cNvSpPr>
            <a:spLocks noGrp="1" noChangeArrowheads="1"/>
          </p:cNvSpPr>
          <p:nvPr>
            <p:ph type="dt" sz="half" idx="10"/>
          </p:nvPr>
        </p:nvSpPr>
        <p:spPr/>
        <p:txBody>
          <a:bodyPr/>
          <a:lstStyle>
            <a:lvl1pPr>
              <a:defRPr/>
            </a:lvl1pPr>
          </a:lstStyle>
          <a:p>
            <a:pPr>
              <a:defRPr/>
            </a:pPr>
            <a:endParaRPr lang="en-US"/>
          </a:p>
        </p:txBody>
      </p:sp>
      <p:sp>
        <p:nvSpPr>
          <p:cNvPr id="4" name="Rectangle 40"/>
          <p:cNvSpPr>
            <a:spLocks noGrp="1" noChangeArrowheads="1"/>
          </p:cNvSpPr>
          <p:nvPr>
            <p:ph type="ftr" sz="quarter" idx="11"/>
          </p:nvPr>
        </p:nvSpPr>
        <p:spPr/>
        <p:txBody>
          <a:bodyPr/>
          <a:lstStyle>
            <a:lvl1pPr>
              <a:defRPr/>
            </a:lvl1pPr>
          </a:lstStyle>
          <a:p>
            <a:pPr>
              <a:defRPr/>
            </a:pPr>
            <a:endParaRPr lang="en-US"/>
          </a:p>
        </p:txBody>
      </p:sp>
      <p:sp>
        <p:nvSpPr>
          <p:cNvPr id="5" name="Rectangle 41"/>
          <p:cNvSpPr>
            <a:spLocks noGrp="1" noChangeArrowheads="1"/>
          </p:cNvSpPr>
          <p:nvPr>
            <p:ph type="sldNum" sz="quarter" idx="12"/>
          </p:nvPr>
        </p:nvSpPr>
        <p:spPr/>
        <p:txBody>
          <a:bodyPr/>
          <a:lstStyle>
            <a:lvl1pPr>
              <a:defRPr/>
            </a:lvl1pPr>
          </a:lstStyle>
          <a:p>
            <a:pPr>
              <a:defRPr/>
            </a:pPr>
            <a:fld id="{2423F7FA-BFB3-4CE6-9F2F-22EBB16E8548}"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9"/>
          <p:cNvSpPr>
            <a:spLocks noGrp="1" noChangeArrowheads="1"/>
          </p:cNvSpPr>
          <p:nvPr>
            <p:ph type="dt" sz="half" idx="10"/>
          </p:nvPr>
        </p:nvSpPr>
        <p:spPr/>
        <p:txBody>
          <a:bodyPr/>
          <a:lstStyle>
            <a:lvl1pPr>
              <a:defRPr/>
            </a:lvl1pPr>
          </a:lstStyle>
          <a:p>
            <a:pPr>
              <a:defRPr/>
            </a:pPr>
            <a:endParaRPr lang="en-US"/>
          </a:p>
        </p:txBody>
      </p:sp>
      <p:sp>
        <p:nvSpPr>
          <p:cNvPr id="5" name="Rectangle 40"/>
          <p:cNvSpPr>
            <a:spLocks noGrp="1" noChangeArrowheads="1"/>
          </p:cNvSpPr>
          <p:nvPr>
            <p:ph type="ftr" sz="quarter" idx="11"/>
          </p:nvPr>
        </p:nvSpPr>
        <p:spPr/>
        <p:txBody>
          <a:bodyPr/>
          <a:lstStyle>
            <a:lvl1pPr>
              <a:defRPr/>
            </a:lvl1pPr>
          </a:lstStyle>
          <a:p>
            <a:pPr>
              <a:defRPr/>
            </a:pPr>
            <a:endParaRPr lang="en-US"/>
          </a:p>
        </p:txBody>
      </p:sp>
      <p:sp>
        <p:nvSpPr>
          <p:cNvPr id="6" name="Rectangle 41"/>
          <p:cNvSpPr>
            <a:spLocks noGrp="1" noChangeArrowheads="1"/>
          </p:cNvSpPr>
          <p:nvPr>
            <p:ph type="sldNum" sz="quarter" idx="12"/>
          </p:nvPr>
        </p:nvSpPr>
        <p:spPr/>
        <p:txBody>
          <a:bodyPr/>
          <a:lstStyle>
            <a:lvl1pPr>
              <a:defRPr/>
            </a:lvl1pPr>
          </a:lstStyle>
          <a:p>
            <a:pPr>
              <a:defRPr/>
            </a:pPr>
            <a:fld id="{48AF7741-DEFA-4452-9506-FF8477ACACCD}" type="slidenum">
              <a:rPr lang="en-US" altLang="en-US"/>
              <a:pPr>
                <a:defRPr/>
              </a:pPr>
              <a:t>‹#›</a:t>
            </a:fld>
            <a:endParaRPr lang="en-US" altLang="en-US"/>
          </a:p>
        </p:txBody>
      </p:sp>
    </p:spTree>
    <p:extLst>
      <p:ext uri="{BB962C8B-B14F-4D97-AF65-F5344CB8AC3E}">
        <p14:creationId xmlns:p14="http://schemas.microsoft.com/office/powerpoint/2010/main" val="806793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9"/>
          <p:cNvSpPr>
            <a:spLocks noGrp="1" noChangeArrowheads="1"/>
          </p:cNvSpPr>
          <p:nvPr>
            <p:ph type="dt" sz="half" idx="10"/>
          </p:nvPr>
        </p:nvSpPr>
        <p:spPr/>
        <p:txBody>
          <a:bodyPr/>
          <a:lstStyle>
            <a:lvl1pPr>
              <a:defRPr/>
            </a:lvl1pPr>
          </a:lstStyle>
          <a:p>
            <a:pPr>
              <a:defRPr/>
            </a:pPr>
            <a:endParaRPr lang="en-US"/>
          </a:p>
        </p:txBody>
      </p:sp>
      <p:sp>
        <p:nvSpPr>
          <p:cNvPr id="5" name="Rectangle 40"/>
          <p:cNvSpPr>
            <a:spLocks noGrp="1" noChangeArrowheads="1"/>
          </p:cNvSpPr>
          <p:nvPr>
            <p:ph type="ftr" sz="quarter" idx="11"/>
          </p:nvPr>
        </p:nvSpPr>
        <p:spPr/>
        <p:txBody>
          <a:bodyPr/>
          <a:lstStyle>
            <a:lvl1pPr>
              <a:defRPr/>
            </a:lvl1pPr>
          </a:lstStyle>
          <a:p>
            <a:pPr>
              <a:defRPr/>
            </a:pPr>
            <a:endParaRPr lang="en-US"/>
          </a:p>
        </p:txBody>
      </p:sp>
      <p:sp>
        <p:nvSpPr>
          <p:cNvPr id="6" name="Rectangle 41"/>
          <p:cNvSpPr>
            <a:spLocks noGrp="1" noChangeArrowheads="1"/>
          </p:cNvSpPr>
          <p:nvPr>
            <p:ph type="sldNum" sz="quarter" idx="12"/>
          </p:nvPr>
        </p:nvSpPr>
        <p:spPr/>
        <p:txBody>
          <a:bodyPr/>
          <a:lstStyle>
            <a:lvl1pPr>
              <a:defRPr/>
            </a:lvl1pPr>
          </a:lstStyle>
          <a:p>
            <a:pPr>
              <a:defRPr/>
            </a:pPr>
            <a:fld id="{C98F3AC1-CC77-4FF9-B315-18D908E9FCFE}" type="slidenum">
              <a:rPr lang="en-US" altLang="en-US"/>
              <a:pPr>
                <a:defRPr/>
              </a:pPr>
              <a:t>‹#›</a:t>
            </a:fld>
            <a:endParaRPr lang="en-US" altLang="en-US"/>
          </a:p>
        </p:txBody>
      </p:sp>
    </p:spTree>
    <p:extLst>
      <p:ext uri="{BB962C8B-B14F-4D97-AF65-F5344CB8AC3E}">
        <p14:creationId xmlns:p14="http://schemas.microsoft.com/office/powerpoint/2010/main" val="40497451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9"/>
          <p:cNvSpPr>
            <a:spLocks noGrp="1" noChangeArrowheads="1"/>
          </p:cNvSpPr>
          <p:nvPr>
            <p:ph type="dt" sz="half" idx="10"/>
          </p:nvPr>
        </p:nvSpPr>
        <p:spPr/>
        <p:txBody>
          <a:bodyPr/>
          <a:lstStyle>
            <a:lvl1pPr>
              <a:defRPr/>
            </a:lvl1pPr>
          </a:lstStyle>
          <a:p>
            <a:pPr>
              <a:defRPr/>
            </a:pPr>
            <a:endParaRPr lang="en-US"/>
          </a:p>
        </p:txBody>
      </p:sp>
      <p:sp>
        <p:nvSpPr>
          <p:cNvPr id="6" name="Rectangle 40"/>
          <p:cNvSpPr>
            <a:spLocks noGrp="1" noChangeArrowheads="1"/>
          </p:cNvSpPr>
          <p:nvPr>
            <p:ph type="ftr" sz="quarter" idx="11"/>
          </p:nvPr>
        </p:nvSpPr>
        <p:spPr/>
        <p:txBody>
          <a:bodyPr/>
          <a:lstStyle>
            <a:lvl1pPr>
              <a:defRPr/>
            </a:lvl1pPr>
          </a:lstStyle>
          <a:p>
            <a:pPr>
              <a:defRPr/>
            </a:pPr>
            <a:endParaRPr lang="en-US"/>
          </a:p>
        </p:txBody>
      </p:sp>
      <p:sp>
        <p:nvSpPr>
          <p:cNvPr id="7" name="Rectangle 41"/>
          <p:cNvSpPr>
            <a:spLocks noGrp="1" noChangeArrowheads="1"/>
          </p:cNvSpPr>
          <p:nvPr>
            <p:ph type="sldNum" sz="quarter" idx="12"/>
          </p:nvPr>
        </p:nvSpPr>
        <p:spPr/>
        <p:txBody>
          <a:bodyPr/>
          <a:lstStyle>
            <a:lvl1pPr>
              <a:defRPr/>
            </a:lvl1pPr>
          </a:lstStyle>
          <a:p>
            <a:pPr>
              <a:defRPr/>
            </a:pPr>
            <a:fld id="{3917A764-1A29-4D7B-9211-45DC0DF27220}" type="slidenum">
              <a:rPr lang="en-US" altLang="en-US"/>
              <a:pPr>
                <a:defRPr/>
              </a:pPr>
              <a:t>‹#›</a:t>
            </a:fld>
            <a:endParaRPr lang="en-US" altLang="en-US"/>
          </a:p>
        </p:txBody>
      </p:sp>
    </p:spTree>
    <p:extLst>
      <p:ext uri="{BB962C8B-B14F-4D97-AF65-F5344CB8AC3E}">
        <p14:creationId xmlns:p14="http://schemas.microsoft.com/office/powerpoint/2010/main" val="4551900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9"/>
          <p:cNvSpPr>
            <a:spLocks noGrp="1" noChangeArrowheads="1"/>
          </p:cNvSpPr>
          <p:nvPr>
            <p:ph type="dt" sz="half" idx="10"/>
          </p:nvPr>
        </p:nvSpPr>
        <p:spPr/>
        <p:txBody>
          <a:bodyPr/>
          <a:lstStyle>
            <a:lvl1pPr>
              <a:defRPr/>
            </a:lvl1pPr>
          </a:lstStyle>
          <a:p>
            <a:pPr>
              <a:defRPr/>
            </a:pPr>
            <a:endParaRPr lang="en-US"/>
          </a:p>
        </p:txBody>
      </p:sp>
      <p:sp>
        <p:nvSpPr>
          <p:cNvPr id="8" name="Rectangle 40"/>
          <p:cNvSpPr>
            <a:spLocks noGrp="1" noChangeArrowheads="1"/>
          </p:cNvSpPr>
          <p:nvPr>
            <p:ph type="ftr" sz="quarter" idx="11"/>
          </p:nvPr>
        </p:nvSpPr>
        <p:spPr/>
        <p:txBody>
          <a:bodyPr/>
          <a:lstStyle>
            <a:lvl1pPr>
              <a:defRPr/>
            </a:lvl1pPr>
          </a:lstStyle>
          <a:p>
            <a:pPr>
              <a:defRPr/>
            </a:pPr>
            <a:endParaRPr lang="en-US"/>
          </a:p>
        </p:txBody>
      </p:sp>
      <p:sp>
        <p:nvSpPr>
          <p:cNvPr id="9" name="Rectangle 41"/>
          <p:cNvSpPr>
            <a:spLocks noGrp="1" noChangeArrowheads="1"/>
          </p:cNvSpPr>
          <p:nvPr>
            <p:ph type="sldNum" sz="quarter" idx="12"/>
          </p:nvPr>
        </p:nvSpPr>
        <p:spPr/>
        <p:txBody>
          <a:bodyPr/>
          <a:lstStyle>
            <a:lvl1pPr>
              <a:defRPr/>
            </a:lvl1pPr>
          </a:lstStyle>
          <a:p>
            <a:pPr>
              <a:defRPr/>
            </a:pPr>
            <a:fld id="{DAB083B0-FAC1-4776-B3D1-0C7F79C5A0B7}" type="slidenum">
              <a:rPr lang="en-US" altLang="en-US"/>
              <a:pPr>
                <a:defRPr/>
              </a:pPr>
              <a:t>‹#›</a:t>
            </a:fld>
            <a:endParaRPr lang="en-US" altLang="en-US"/>
          </a:p>
        </p:txBody>
      </p:sp>
    </p:spTree>
    <p:extLst>
      <p:ext uri="{BB962C8B-B14F-4D97-AF65-F5344CB8AC3E}">
        <p14:creationId xmlns:p14="http://schemas.microsoft.com/office/powerpoint/2010/main" val="952911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Rectangle 39"/>
          <p:cNvSpPr>
            <a:spLocks noGrp="1" noChangeArrowheads="1"/>
          </p:cNvSpPr>
          <p:nvPr>
            <p:ph type="dt" sz="half" idx="10"/>
          </p:nvPr>
        </p:nvSpPr>
        <p:spPr/>
        <p:txBody>
          <a:bodyPr/>
          <a:lstStyle>
            <a:lvl1pPr>
              <a:defRPr/>
            </a:lvl1pPr>
          </a:lstStyle>
          <a:p>
            <a:pPr>
              <a:defRPr/>
            </a:pPr>
            <a:endParaRPr lang="en-US"/>
          </a:p>
        </p:txBody>
      </p:sp>
      <p:sp>
        <p:nvSpPr>
          <p:cNvPr id="4" name="Rectangle 40"/>
          <p:cNvSpPr>
            <a:spLocks noGrp="1" noChangeArrowheads="1"/>
          </p:cNvSpPr>
          <p:nvPr>
            <p:ph type="ftr" sz="quarter" idx="11"/>
          </p:nvPr>
        </p:nvSpPr>
        <p:spPr/>
        <p:txBody>
          <a:bodyPr/>
          <a:lstStyle>
            <a:lvl1pPr>
              <a:defRPr/>
            </a:lvl1pPr>
          </a:lstStyle>
          <a:p>
            <a:pPr>
              <a:defRPr/>
            </a:pPr>
            <a:endParaRPr lang="en-US"/>
          </a:p>
        </p:txBody>
      </p:sp>
      <p:sp>
        <p:nvSpPr>
          <p:cNvPr id="5" name="Rectangle 41"/>
          <p:cNvSpPr>
            <a:spLocks noGrp="1" noChangeArrowheads="1"/>
          </p:cNvSpPr>
          <p:nvPr>
            <p:ph type="sldNum" sz="quarter" idx="12"/>
          </p:nvPr>
        </p:nvSpPr>
        <p:spPr/>
        <p:txBody>
          <a:bodyPr/>
          <a:lstStyle>
            <a:lvl1pPr>
              <a:defRPr/>
            </a:lvl1pPr>
          </a:lstStyle>
          <a:p>
            <a:pPr>
              <a:defRPr/>
            </a:pPr>
            <a:fld id="{C2AD557E-7474-422A-AFDE-8FD7EAC6DC00}" type="slidenum">
              <a:rPr lang="en-US" altLang="en-US"/>
              <a:pPr>
                <a:defRPr/>
              </a:pPr>
              <a:t>‹#›</a:t>
            </a:fld>
            <a:endParaRPr lang="en-US" altLang="en-US"/>
          </a:p>
        </p:txBody>
      </p:sp>
    </p:spTree>
    <p:extLst>
      <p:ext uri="{BB962C8B-B14F-4D97-AF65-F5344CB8AC3E}">
        <p14:creationId xmlns:p14="http://schemas.microsoft.com/office/powerpoint/2010/main" val="27560651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9"/>
          <p:cNvSpPr>
            <a:spLocks noGrp="1" noChangeArrowheads="1"/>
          </p:cNvSpPr>
          <p:nvPr>
            <p:ph type="dt" sz="half" idx="10"/>
          </p:nvPr>
        </p:nvSpPr>
        <p:spPr/>
        <p:txBody>
          <a:bodyPr/>
          <a:lstStyle>
            <a:lvl1pPr>
              <a:defRPr/>
            </a:lvl1pPr>
          </a:lstStyle>
          <a:p>
            <a:pPr>
              <a:defRPr/>
            </a:pPr>
            <a:endParaRPr lang="en-US"/>
          </a:p>
        </p:txBody>
      </p:sp>
      <p:sp>
        <p:nvSpPr>
          <p:cNvPr id="3" name="Rectangle 40"/>
          <p:cNvSpPr>
            <a:spLocks noGrp="1" noChangeArrowheads="1"/>
          </p:cNvSpPr>
          <p:nvPr>
            <p:ph type="ftr" sz="quarter" idx="11"/>
          </p:nvPr>
        </p:nvSpPr>
        <p:spPr/>
        <p:txBody>
          <a:bodyPr/>
          <a:lstStyle>
            <a:lvl1pPr>
              <a:defRPr/>
            </a:lvl1pPr>
          </a:lstStyle>
          <a:p>
            <a:pPr>
              <a:defRPr/>
            </a:pPr>
            <a:endParaRPr lang="en-US"/>
          </a:p>
        </p:txBody>
      </p:sp>
      <p:sp>
        <p:nvSpPr>
          <p:cNvPr id="4" name="Rectangle 41"/>
          <p:cNvSpPr>
            <a:spLocks noGrp="1" noChangeArrowheads="1"/>
          </p:cNvSpPr>
          <p:nvPr>
            <p:ph type="sldNum" sz="quarter" idx="12"/>
          </p:nvPr>
        </p:nvSpPr>
        <p:spPr/>
        <p:txBody>
          <a:bodyPr/>
          <a:lstStyle>
            <a:lvl1pPr>
              <a:defRPr/>
            </a:lvl1pPr>
          </a:lstStyle>
          <a:p>
            <a:pPr>
              <a:defRPr/>
            </a:pPr>
            <a:fld id="{374B0A05-1D80-46AC-B8A5-A9EA3773A42A}" type="slidenum">
              <a:rPr lang="en-US" altLang="en-US"/>
              <a:pPr>
                <a:defRPr/>
              </a:pPr>
              <a:t>‹#›</a:t>
            </a:fld>
            <a:endParaRPr lang="en-US" altLang="en-US"/>
          </a:p>
        </p:txBody>
      </p:sp>
    </p:spTree>
    <p:extLst>
      <p:ext uri="{BB962C8B-B14F-4D97-AF65-F5344CB8AC3E}">
        <p14:creationId xmlns:p14="http://schemas.microsoft.com/office/powerpoint/2010/main" val="15971887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9"/>
          <p:cNvSpPr>
            <a:spLocks noGrp="1" noChangeArrowheads="1"/>
          </p:cNvSpPr>
          <p:nvPr>
            <p:ph type="dt" sz="half" idx="10"/>
          </p:nvPr>
        </p:nvSpPr>
        <p:spPr/>
        <p:txBody>
          <a:bodyPr/>
          <a:lstStyle>
            <a:lvl1pPr>
              <a:defRPr/>
            </a:lvl1pPr>
          </a:lstStyle>
          <a:p>
            <a:pPr>
              <a:defRPr/>
            </a:pPr>
            <a:endParaRPr lang="en-US"/>
          </a:p>
        </p:txBody>
      </p:sp>
      <p:sp>
        <p:nvSpPr>
          <p:cNvPr id="6" name="Rectangle 40"/>
          <p:cNvSpPr>
            <a:spLocks noGrp="1" noChangeArrowheads="1"/>
          </p:cNvSpPr>
          <p:nvPr>
            <p:ph type="ftr" sz="quarter" idx="11"/>
          </p:nvPr>
        </p:nvSpPr>
        <p:spPr/>
        <p:txBody>
          <a:bodyPr/>
          <a:lstStyle>
            <a:lvl1pPr>
              <a:defRPr/>
            </a:lvl1pPr>
          </a:lstStyle>
          <a:p>
            <a:pPr>
              <a:defRPr/>
            </a:pPr>
            <a:endParaRPr lang="en-US"/>
          </a:p>
        </p:txBody>
      </p:sp>
      <p:sp>
        <p:nvSpPr>
          <p:cNvPr id="7" name="Rectangle 41"/>
          <p:cNvSpPr>
            <a:spLocks noGrp="1" noChangeArrowheads="1"/>
          </p:cNvSpPr>
          <p:nvPr>
            <p:ph type="sldNum" sz="quarter" idx="12"/>
          </p:nvPr>
        </p:nvSpPr>
        <p:spPr/>
        <p:txBody>
          <a:bodyPr/>
          <a:lstStyle>
            <a:lvl1pPr>
              <a:defRPr/>
            </a:lvl1pPr>
          </a:lstStyle>
          <a:p>
            <a:pPr>
              <a:defRPr/>
            </a:pPr>
            <a:fld id="{0F2DF19D-FC30-4841-8537-ED360ADFFF83}" type="slidenum">
              <a:rPr lang="en-US" altLang="en-US"/>
              <a:pPr>
                <a:defRPr/>
              </a:pPr>
              <a:t>‹#›</a:t>
            </a:fld>
            <a:endParaRPr lang="en-US" altLang="en-US"/>
          </a:p>
        </p:txBody>
      </p:sp>
    </p:spTree>
    <p:extLst>
      <p:ext uri="{BB962C8B-B14F-4D97-AF65-F5344CB8AC3E}">
        <p14:creationId xmlns:p14="http://schemas.microsoft.com/office/powerpoint/2010/main" val="23542271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9"/>
          <p:cNvSpPr>
            <a:spLocks noGrp="1" noChangeArrowheads="1"/>
          </p:cNvSpPr>
          <p:nvPr>
            <p:ph type="dt" sz="half" idx="10"/>
          </p:nvPr>
        </p:nvSpPr>
        <p:spPr/>
        <p:txBody>
          <a:bodyPr/>
          <a:lstStyle>
            <a:lvl1pPr>
              <a:defRPr/>
            </a:lvl1pPr>
          </a:lstStyle>
          <a:p>
            <a:pPr>
              <a:defRPr/>
            </a:pPr>
            <a:endParaRPr lang="en-US"/>
          </a:p>
        </p:txBody>
      </p:sp>
      <p:sp>
        <p:nvSpPr>
          <p:cNvPr id="6" name="Rectangle 40"/>
          <p:cNvSpPr>
            <a:spLocks noGrp="1" noChangeArrowheads="1"/>
          </p:cNvSpPr>
          <p:nvPr>
            <p:ph type="ftr" sz="quarter" idx="11"/>
          </p:nvPr>
        </p:nvSpPr>
        <p:spPr/>
        <p:txBody>
          <a:bodyPr/>
          <a:lstStyle>
            <a:lvl1pPr>
              <a:defRPr/>
            </a:lvl1pPr>
          </a:lstStyle>
          <a:p>
            <a:pPr>
              <a:defRPr/>
            </a:pPr>
            <a:endParaRPr lang="en-US"/>
          </a:p>
        </p:txBody>
      </p:sp>
      <p:sp>
        <p:nvSpPr>
          <p:cNvPr id="7" name="Rectangle 41"/>
          <p:cNvSpPr>
            <a:spLocks noGrp="1" noChangeArrowheads="1"/>
          </p:cNvSpPr>
          <p:nvPr>
            <p:ph type="sldNum" sz="quarter" idx="12"/>
          </p:nvPr>
        </p:nvSpPr>
        <p:spPr/>
        <p:txBody>
          <a:bodyPr/>
          <a:lstStyle>
            <a:lvl1pPr>
              <a:defRPr/>
            </a:lvl1pPr>
          </a:lstStyle>
          <a:p>
            <a:pPr>
              <a:defRPr/>
            </a:pPr>
            <a:fld id="{8F8E4BF4-4A5D-4D5C-83E6-36B4C9546E58}" type="slidenum">
              <a:rPr lang="en-US" altLang="en-US"/>
              <a:pPr>
                <a:defRPr/>
              </a:pPr>
              <a:t>‹#›</a:t>
            </a:fld>
            <a:endParaRPr lang="en-US" altLang="en-US"/>
          </a:p>
        </p:txBody>
      </p:sp>
    </p:spTree>
    <p:extLst>
      <p:ext uri="{BB962C8B-B14F-4D97-AF65-F5344CB8AC3E}">
        <p14:creationId xmlns:p14="http://schemas.microsoft.com/office/powerpoint/2010/main" val="892291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9"/>
          <p:cNvSpPr>
            <a:spLocks noGrp="1" noChangeArrowheads="1"/>
          </p:cNvSpPr>
          <p:nvPr>
            <p:ph type="dt" sz="half" idx="10"/>
          </p:nvPr>
        </p:nvSpPr>
        <p:spPr/>
        <p:txBody>
          <a:bodyPr/>
          <a:lstStyle>
            <a:lvl1pPr>
              <a:defRPr/>
            </a:lvl1pPr>
          </a:lstStyle>
          <a:p>
            <a:pPr>
              <a:defRPr/>
            </a:pPr>
            <a:endParaRPr lang="en-US"/>
          </a:p>
        </p:txBody>
      </p:sp>
      <p:sp>
        <p:nvSpPr>
          <p:cNvPr id="5" name="Rectangle 40"/>
          <p:cNvSpPr>
            <a:spLocks noGrp="1" noChangeArrowheads="1"/>
          </p:cNvSpPr>
          <p:nvPr>
            <p:ph type="ftr" sz="quarter" idx="11"/>
          </p:nvPr>
        </p:nvSpPr>
        <p:spPr/>
        <p:txBody>
          <a:bodyPr/>
          <a:lstStyle>
            <a:lvl1pPr>
              <a:defRPr/>
            </a:lvl1pPr>
          </a:lstStyle>
          <a:p>
            <a:pPr>
              <a:defRPr/>
            </a:pPr>
            <a:endParaRPr lang="en-US"/>
          </a:p>
        </p:txBody>
      </p:sp>
      <p:sp>
        <p:nvSpPr>
          <p:cNvPr id="6" name="Rectangle 41"/>
          <p:cNvSpPr>
            <a:spLocks noGrp="1" noChangeArrowheads="1"/>
          </p:cNvSpPr>
          <p:nvPr>
            <p:ph type="sldNum" sz="quarter" idx="12"/>
          </p:nvPr>
        </p:nvSpPr>
        <p:spPr/>
        <p:txBody>
          <a:bodyPr/>
          <a:lstStyle>
            <a:lvl1pPr>
              <a:defRPr/>
            </a:lvl1pPr>
          </a:lstStyle>
          <a:p>
            <a:pPr>
              <a:defRPr/>
            </a:pPr>
            <a:fld id="{6B1B0B8A-FCA7-4AC9-951C-64394CC7F30E}" type="slidenum">
              <a:rPr lang="en-US" altLang="en-US"/>
              <a:pPr>
                <a:defRPr/>
              </a:pPr>
              <a:t>‹#›</a:t>
            </a:fld>
            <a:endParaRPr lang="en-US" altLang="en-US"/>
          </a:p>
        </p:txBody>
      </p:sp>
    </p:spTree>
    <p:extLst>
      <p:ext uri="{BB962C8B-B14F-4D97-AF65-F5344CB8AC3E}">
        <p14:creationId xmlns:p14="http://schemas.microsoft.com/office/powerpoint/2010/main" val="35393326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9"/>
          <p:cNvSpPr>
            <a:spLocks noGrp="1" noChangeArrowheads="1"/>
          </p:cNvSpPr>
          <p:nvPr>
            <p:ph type="dt" sz="half" idx="10"/>
          </p:nvPr>
        </p:nvSpPr>
        <p:spPr/>
        <p:txBody>
          <a:bodyPr/>
          <a:lstStyle>
            <a:lvl1pPr>
              <a:defRPr/>
            </a:lvl1pPr>
          </a:lstStyle>
          <a:p>
            <a:pPr>
              <a:defRPr/>
            </a:pPr>
            <a:endParaRPr lang="en-US"/>
          </a:p>
        </p:txBody>
      </p:sp>
      <p:sp>
        <p:nvSpPr>
          <p:cNvPr id="5" name="Rectangle 40"/>
          <p:cNvSpPr>
            <a:spLocks noGrp="1" noChangeArrowheads="1"/>
          </p:cNvSpPr>
          <p:nvPr>
            <p:ph type="ftr" sz="quarter" idx="11"/>
          </p:nvPr>
        </p:nvSpPr>
        <p:spPr/>
        <p:txBody>
          <a:bodyPr/>
          <a:lstStyle>
            <a:lvl1pPr>
              <a:defRPr/>
            </a:lvl1pPr>
          </a:lstStyle>
          <a:p>
            <a:pPr>
              <a:defRPr/>
            </a:pPr>
            <a:endParaRPr lang="en-US"/>
          </a:p>
        </p:txBody>
      </p:sp>
      <p:sp>
        <p:nvSpPr>
          <p:cNvPr id="6" name="Rectangle 41"/>
          <p:cNvSpPr>
            <a:spLocks noGrp="1" noChangeArrowheads="1"/>
          </p:cNvSpPr>
          <p:nvPr>
            <p:ph type="sldNum" sz="quarter" idx="12"/>
          </p:nvPr>
        </p:nvSpPr>
        <p:spPr/>
        <p:txBody>
          <a:bodyPr/>
          <a:lstStyle>
            <a:lvl1pPr>
              <a:defRPr/>
            </a:lvl1pPr>
          </a:lstStyle>
          <a:p>
            <a:pPr>
              <a:defRPr/>
            </a:pPr>
            <a:fld id="{F6A5AC93-6AA3-4522-BDB8-48CC82A62F72}" type="slidenum">
              <a:rPr lang="en-US" altLang="en-US"/>
              <a:pPr>
                <a:defRPr/>
              </a:pPr>
              <a:t>‹#›</a:t>
            </a:fld>
            <a:endParaRPr lang="en-US" altLang="en-US"/>
          </a:p>
        </p:txBody>
      </p:sp>
    </p:spTree>
    <p:extLst>
      <p:ext uri="{BB962C8B-B14F-4D97-AF65-F5344CB8AC3E}">
        <p14:creationId xmlns:p14="http://schemas.microsoft.com/office/powerpoint/2010/main" val="40802051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9"/>
          <p:cNvSpPr>
            <a:spLocks noGrp="1" noChangeArrowheads="1"/>
          </p:cNvSpPr>
          <p:nvPr>
            <p:ph type="dt" sz="half" idx="10"/>
          </p:nvPr>
        </p:nvSpPr>
        <p:spPr/>
        <p:txBody>
          <a:bodyPr/>
          <a:lstStyle>
            <a:lvl1pPr>
              <a:defRPr/>
            </a:lvl1pPr>
          </a:lstStyle>
          <a:p>
            <a:pPr>
              <a:defRPr/>
            </a:pPr>
            <a:endParaRPr lang="en-US"/>
          </a:p>
        </p:txBody>
      </p:sp>
      <p:sp>
        <p:nvSpPr>
          <p:cNvPr id="3" name="Rectangle 40"/>
          <p:cNvSpPr>
            <a:spLocks noGrp="1" noChangeArrowheads="1"/>
          </p:cNvSpPr>
          <p:nvPr>
            <p:ph type="ftr" sz="quarter" idx="11"/>
          </p:nvPr>
        </p:nvSpPr>
        <p:spPr/>
        <p:txBody>
          <a:bodyPr/>
          <a:lstStyle>
            <a:lvl1pPr>
              <a:defRPr/>
            </a:lvl1pPr>
          </a:lstStyle>
          <a:p>
            <a:pPr>
              <a:defRPr/>
            </a:pPr>
            <a:endParaRPr lang="en-US"/>
          </a:p>
        </p:txBody>
      </p:sp>
      <p:sp>
        <p:nvSpPr>
          <p:cNvPr id="4" name="Rectangle 41"/>
          <p:cNvSpPr>
            <a:spLocks noGrp="1" noChangeArrowheads="1"/>
          </p:cNvSpPr>
          <p:nvPr>
            <p:ph type="sldNum" sz="quarter" idx="12"/>
          </p:nvPr>
        </p:nvSpPr>
        <p:spPr/>
        <p:txBody>
          <a:bodyPr/>
          <a:lstStyle>
            <a:lvl1pPr>
              <a:defRPr/>
            </a:lvl1pPr>
          </a:lstStyle>
          <a:p>
            <a:pPr>
              <a:defRPr/>
            </a:pPr>
            <a:fld id="{9BDB71F1-8F8A-48CF-B0EE-F8E86B117CB2}"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69A64D2-F3C8-4380-BED0-9948D18FFC9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16448140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9A64D2-F3C8-4380-BED0-9948D18FFC9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33761325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69A64D2-F3C8-4380-BED0-9948D18FFC9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32616800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69A64D2-F3C8-4380-BED0-9948D18FFC97}" type="datetimeFigureOut">
              <a:rPr lang="en-US" smtClean="0"/>
              <a:t>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20860560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9A64D2-F3C8-4380-BED0-9948D18FFC97}" type="datetimeFigureOut">
              <a:rPr lang="en-US" smtClean="0"/>
              <a:t>2/2/18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1216730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9A64D2-F3C8-4380-BED0-9948D18FFC97}" type="datetimeFigureOut">
              <a:rPr lang="en-US" smtClean="0"/>
              <a:t>2/2/18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2496910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A64D2-F3C8-4380-BED0-9948D18FFC97}" type="datetimeFigureOut">
              <a:rPr lang="en-US" smtClean="0"/>
              <a:t>2/2/18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1910266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69A64D2-F3C8-4380-BED0-9948D18FFC97}" type="datetimeFigureOut">
              <a:rPr lang="en-US" smtClean="0"/>
              <a:t>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34395740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669A64D2-F3C8-4380-BED0-9948D18FFC97}" type="datetimeFigureOut">
              <a:rPr lang="en-US" smtClean="0"/>
              <a:t>2/2/18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18721641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9A64D2-F3C8-4380-BED0-9948D18FFC9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6182165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9"/>
          <p:cNvSpPr>
            <a:spLocks noGrp="1" noChangeArrowheads="1"/>
          </p:cNvSpPr>
          <p:nvPr>
            <p:ph type="dt" sz="half" idx="10"/>
          </p:nvPr>
        </p:nvSpPr>
        <p:spPr/>
        <p:txBody>
          <a:bodyPr/>
          <a:lstStyle>
            <a:lvl1pPr>
              <a:defRPr/>
            </a:lvl1pPr>
          </a:lstStyle>
          <a:p>
            <a:pPr>
              <a:defRPr/>
            </a:pPr>
            <a:endParaRPr lang="en-US"/>
          </a:p>
        </p:txBody>
      </p:sp>
      <p:sp>
        <p:nvSpPr>
          <p:cNvPr id="6" name="Rectangle 40"/>
          <p:cNvSpPr>
            <a:spLocks noGrp="1" noChangeArrowheads="1"/>
          </p:cNvSpPr>
          <p:nvPr>
            <p:ph type="ftr" sz="quarter" idx="11"/>
          </p:nvPr>
        </p:nvSpPr>
        <p:spPr/>
        <p:txBody>
          <a:bodyPr/>
          <a:lstStyle>
            <a:lvl1pPr>
              <a:defRPr/>
            </a:lvl1pPr>
          </a:lstStyle>
          <a:p>
            <a:pPr>
              <a:defRPr/>
            </a:pPr>
            <a:endParaRPr lang="en-US"/>
          </a:p>
        </p:txBody>
      </p:sp>
      <p:sp>
        <p:nvSpPr>
          <p:cNvPr id="7" name="Rectangle 41"/>
          <p:cNvSpPr>
            <a:spLocks noGrp="1" noChangeArrowheads="1"/>
          </p:cNvSpPr>
          <p:nvPr>
            <p:ph type="sldNum" sz="quarter" idx="12"/>
          </p:nvPr>
        </p:nvSpPr>
        <p:spPr/>
        <p:txBody>
          <a:bodyPr/>
          <a:lstStyle>
            <a:lvl1pPr>
              <a:defRPr/>
            </a:lvl1pPr>
          </a:lstStyle>
          <a:p>
            <a:pPr>
              <a:defRPr/>
            </a:pPr>
            <a:fld id="{583E16C8-98CD-40B1-94BE-31905B294B45}"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9A64D2-F3C8-4380-BED0-9948D18FFC97}" type="datetimeFigureOut">
              <a:rPr lang="en-US" smtClean="0"/>
              <a:t>2/2/18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B71769-DAA5-41E6-A6EB-37D1CB797F96}" type="slidenum">
              <a:rPr lang="en-US" smtClean="0"/>
              <a:t>‹#›</a:t>
            </a:fld>
            <a:endParaRPr lang="en-US"/>
          </a:p>
        </p:txBody>
      </p:sp>
    </p:spTree>
    <p:extLst>
      <p:ext uri="{BB962C8B-B14F-4D97-AF65-F5344CB8AC3E}">
        <p14:creationId xmlns:p14="http://schemas.microsoft.com/office/powerpoint/2010/main" val="1516364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a:t>Click to edit Master title style</a:t>
            </a:r>
            <a:endParaRPr lang="en-CA"/>
          </a:p>
        </p:txBody>
      </p:sp>
    </p:spTree>
    <p:extLst>
      <p:ext uri="{BB962C8B-B14F-4D97-AF65-F5344CB8AC3E}">
        <p14:creationId xmlns:p14="http://schemas.microsoft.com/office/powerpoint/2010/main" val="1764948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56045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9"/>
            <a:ext cx="8229600" cy="5851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3" name="Rectangle 39"/>
          <p:cNvSpPr>
            <a:spLocks noGrp="1" noChangeArrowheads="1"/>
          </p:cNvSpPr>
          <p:nvPr>
            <p:ph type="dt" sz="half" idx="10"/>
          </p:nvPr>
        </p:nvSpPr>
        <p:spPr/>
        <p:txBody>
          <a:bodyPr/>
          <a:lstStyle>
            <a:lvl1pPr>
              <a:defRPr/>
            </a:lvl1pPr>
          </a:lstStyle>
          <a:p>
            <a:pPr>
              <a:defRPr/>
            </a:pPr>
            <a:endParaRPr lang="en-US"/>
          </a:p>
        </p:txBody>
      </p:sp>
      <p:sp>
        <p:nvSpPr>
          <p:cNvPr id="4" name="Rectangle 40"/>
          <p:cNvSpPr>
            <a:spLocks noGrp="1" noChangeArrowheads="1"/>
          </p:cNvSpPr>
          <p:nvPr>
            <p:ph type="ftr" sz="quarter" idx="11"/>
          </p:nvPr>
        </p:nvSpPr>
        <p:spPr/>
        <p:txBody>
          <a:bodyPr/>
          <a:lstStyle>
            <a:lvl1pPr>
              <a:defRPr/>
            </a:lvl1pPr>
          </a:lstStyle>
          <a:p>
            <a:pPr>
              <a:defRPr/>
            </a:pPr>
            <a:endParaRPr lang="en-US"/>
          </a:p>
        </p:txBody>
      </p:sp>
      <p:sp>
        <p:nvSpPr>
          <p:cNvPr id="5" name="Rectangle 41"/>
          <p:cNvSpPr>
            <a:spLocks noGrp="1" noChangeArrowheads="1"/>
          </p:cNvSpPr>
          <p:nvPr>
            <p:ph type="sldNum" sz="quarter" idx="12"/>
          </p:nvPr>
        </p:nvSpPr>
        <p:spPr/>
        <p:txBody>
          <a:bodyPr/>
          <a:lstStyle>
            <a:lvl1pPr>
              <a:defRPr/>
            </a:lvl1pPr>
          </a:lstStyle>
          <a:p>
            <a:pPr>
              <a:defRPr/>
            </a:pPr>
            <a:fld id="{D044F769-E799-4C38-9C75-C3092BC6EB97}" type="slidenum">
              <a:rPr lang="en-US"/>
              <a:pPr>
                <a:defRPr/>
              </a:pPr>
              <a:t>‹#›</a:t>
            </a:fld>
            <a:endParaRPr lang="en-US"/>
          </a:p>
        </p:txBody>
      </p:sp>
    </p:spTree>
    <p:extLst>
      <p:ext uri="{BB962C8B-B14F-4D97-AF65-F5344CB8AC3E}">
        <p14:creationId xmlns:p14="http://schemas.microsoft.com/office/powerpoint/2010/main" val="1290766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userDrawn="1">
  <p:cSld name="1_Title and Content">
    <p:spTree>
      <p:nvGrpSpPr>
        <p:cNvPr id="1" name=""/>
        <p:cNvGrpSpPr/>
        <p:nvPr/>
      </p:nvGrpSpPr>
      <p:grpSpPr>
        <a:xfrm>
          <a:off x="0" y="0"/>
          <a:ext cx="0" cy="0"/>
          <a:chOff x="0" y="0"/>
          <a:chExt cx="0" cy="0"/>
        </a:xfrm>
      </p:grpSpPr>
      <p:sp>
        <p:nvSpPr>
          <p:cNvPr id="2" name="Rectangle 39"/>
          <p:cNvSpPr>
            <a:spLocks noGrp="1" noChangeArrowheads="1"/>
          </p:cNvSpPr>
          <p:nvPr>
            <p:ph type="dt" sz="half" idx="10"/>
          </p:nvPr>
        </p:nvSpPr>
        <p:spPr/>
        <p:txBody>
          <a:bodyPr/>
          <a:lstStyle>
            <a:lvl1pPr>
              <a:defRPr/>
            </a:lvl1pPr>
          </a:lstStyle>
          <a:p>
            <a:pPr>
              <a:defRPr/>
            </a:pPr>
            <a:endParaRPr lang="en-US"/>
          </a:p>
        </p:txBody>
      </p:sp>
      <p:sp>
        <p:nvSpPr>
          <p:cNvPr id="3" name="Rectangle 40"/>
          <p:cNvSpPr>
            <a:spLocks noGrp="1" noChangeArrowheads="1"/>
          </p:cNvSpPr>
          <p:nvPr>
            <p:ph type="ftr" sz="quarter" idx="11"/>
          </p:nvPr>
        </p:nvSpPr>
        <p:spPr/>
        <p:txBody>
          <a:bodyPr/>
          <a:lstStyle>
            <a:lvl1pPr>
              <a:defRPr/>
            </a:lvl1pPr>
          </a:lstStyle>
          <a:p>
            <a:pPr>
              <a:defRPr/>
            </a:pPr>
            <a:endParaRPr lang="en-US"/>
          </a:p>
        </p:txBody>
      </p:sp>
      <p:sp>
        <p:nvSpPr>
          <p:cNvPr id="4" name="Rectangle 41"/>
          <p:cNvSpPr>
            <a:spLocks noGrp="1" noChangeArrowheads="1"/>
          </p:cNvSpPr>
          <p:nvPr>
            <p:ph type="sldNum" sz="quarter" idx="12"/>
          </p:nvPr>
        </p:nvSpPr>
        <p:spPr/>
        <p:txBody>
          <a:bodyPr/>
          <a:lstStyle>
            <a:lvl1pPr>
              <a:defRPr/>
            </a:lvl1pPr>
          </a:lstStyle>
          <a:p>
            <a:pPr>
              <a:defRPr/>
            </a:pPr>
            <a:fld id="{70EC8143-B953-410E-A140-ADF3E77E2AE4}" type="slidenum">
              <a:rPr lang="en-US"/>
              <a:pPr>
                <a:defRPr/>
              </a:pPr>
              <a:t>‹#›</a:t>
            </a:fld>
            <a:endParaRPr lang="en-US"/>
          </a:p>
        </p:txBody>
      </p:sp>
    </p:spTree>
    <p:extLst>
      <p:ext uri="{BB962C8B-B14F-4D97-AF65-F5344CB8AC3E}">
        <p14:creationId xmlns:p14="http://schemas.microsoft.com/office/powerpoint/2010/main" val="548376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a:prstGeom prst="rect">
            <a:avLst/>
          </a:prstGeom>
        </p:spPr>
        <p:txBody>
          <a:bodyPr/>
          <a:lstStyle/>
          <a:p>
            <a:r>
              <a:rPr lang="en-US"/>
              <a:t>Click to edit Master title style</a:t>
            </a:r>
            <a:endParaRPr lang="en-CA"/>
          </a:p>
        </p:txBody>
      </p:sp>
      <p:sp>
        <p:nvSpPr>
          <p:cNvPr id="3" name="Content Placeholder 2"/>
          <p:cNvSpPr>
            <a:spLocks noGrp="1"/>
          </p:cNvSpPr>
          <p:nvPr>
            <p:ph idx="1"/>
          </p:nvPr>
        </p:nvSpPr>
        <p:spPr>
          <a:xfrm>
            <a:off x="457200" y="1600201"/>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39"/>
          <p:cNvSpPr>
            <a:spLocks noGrp="1" noChangeArrowheads="1"/>
          </p:cNvSpPr>
          <p:nvPr>
            <p:ph type="dt" sz="half" idx="10"/>
          </p:nvPr>
        </p:nvSpPr>
        <p:spPr/>
        <p:txBody>
          <a:bodyPr/>
          <a:lstStyle>
            <a:lvl1pPr>
              <a:defRPr/>
            </a:lvl1pPr>
          </a:lstStyle>
          <a:p>
            <a:pPr>
              <a:defRPr/>
            </a:pPr>
            <a:endParaRPr lang="en-US"/>
          </a:p>
        </p:txBody>
      </p:sp>
      <p:sp>
        <p:nvSpPr>
          <p:cNvPr id="5" name="Rectangle 40"/>
          <p:cNvSpPr>
            <a:spLocks noGrp="1" noChangeArrowheads="1"/>
          </p:cNvSpPr>
          <p:nvPr>
            <p:ph type="ftr" sz="quarter" idx="11"/>
          </p:nvPr>
        </p:nvSpPr>
        <p:spPr/>
        <p:txBody>
          <a:bodyPr/>
          <a:lstStyle>
            <a:lvl1pPr>
              <a:defRPr/>
            </a:lvl1pPr>
          </a:lstStyle>
          <a:p>
            <a:pPr>
              <a:defRPr/>
            </a:pPr>
            <a:endParaRPr lang="en-US"/>
          </a:p>
        </p:txBody>
      </p:sp>
      <p:sp>
        <p:nvSpPr>
          <p:cNvPr id="6" name="Rectangle 41"/>
          <p:cNvSpPr>
            <a:spLocks noGrp="1" noChangeArrowheads="1"/>
          </p:cNvSpPr>
          <p:nvPr>
            <p:ph type="sldNum" sz="quarter" idx="12"/>
          </p:nvPr>
        </p:nvSpPr>
        <p:spPr/>
        <p:txBody>
          <a:bodyPr/>
          <a:lstStyle>
            <a:lvl1pPr>
              <a:defRPr/>
            </a:lvl1pPr>
          </a:lstStyle>
          <a:p>
            <a:pPr>
              <a:defRPr/>
            </a:pPr>
            <a:fld id="{79D28230-BC61-4BCC-8F96-4923DA33D851}" type="slidenum">
              <a:rPr lang="en-US"/>
              <a:pPr>
                <a:defRPr/>
              </a:pPr>
              <a:t>‹#›</a:t>
            </a:fld>
            <a:endParaRPr lang="en-US"/>
          </a:p>
        </p:txBody>
      </p:sp>
    </p:spTree>
    <p:extLst>
      <p:ext uri="{BB962C8B-B14F-4D97-AF65-F5344CB8AC3E}">
        <p14:creationId xmlns:p14="http://schemas.microsoft.com/office/powerpoint/2010/main" val="23542101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9"/>
          <p:cNvSpPr>
            <a:spLocks noGrp="1" noChangeArrowheads="1"/>
          </p:cNvSpPr>
          <p:nvPr>
            <p:ph type="dt" sz="half" idx="10"/>
          </p:nvPr>
        </p:nvSpPr>
        <p:spPr/>
        <p:txBody>
          <a:bodyPr/>
          <a:lstStyle>
            <a:lvl1pPr>
              <a:defRPr/>
            </a:lvl1pPr>
          </a:lstStyle>
          <a:p>
            <a:pPr>
              <a:defRPr/>
            </a:pPr>
            <a:endParaRPr lang="en-US"/>
          </a:p>
        </p:txBody>
      </p:sp>
      <p:sp>
        <p:nvSpPr>
          <p:cNvPr id="6" name="Rectangle 40"/>
          <p:cNvSpPr>
            <a:spLocks noGrp="1" noChangeArrowheads="1"/>
          </p:cNvSpPr>
          <p:nvPr>
            <p:ph type="ftr" sz="quarter" idx="11"/>
          </p:nvPr>
        </p:nvSpPr>
        <p:spPr/>
        <p:txBody>
          <a:bodyPr/>
          <a:lstStyle>
            <a:lvl1pPr>
              <a:defRPr/>
            </a:lvl1pPr>
          </a:lstStyle>
          <a:p>
            <a:pPr>
              <a:defRPr/>
            </a:pPr>
            <a:endParaRPr lang="en-US"/>
          </a:p>
        </p:txBody>
      </p:sp>
      <p:sp>
        <p:nvSpPr>
          <p:cNvPr id="7" name="Rectangle 41"/>
          <p:cNvSpPr>
            <a:spLocks noGrp="1" noChangeArrowheads="1"/>
          </p:cNvSpPr>
          <p:nvPr>
            <p:ph type="sldNum" sz="quarter" idx="12"/>
          </p:nvPr>
        </p:nvSpPr>
        <p:spPr/>
        <p:txBody>
          <a:bodyPr/>
          <a:lstStyle>
            <a:lvl1pPr>
              <a:defRPr/>
            </a:lvl1pPr>
          </a:lstStyle>
          <a:p>
            <a:pPr>
              <a:defRPr/>
            </a:pPr>
            <a:fld id="{669C79D5-78A7-4FA1-8BAE-AF10EDF8A716}" type="slidenum">
              <a:rPr lang="en-US"/>
              <a:pPr>
                <a:defRPr/>
              </a:pPr>
              <a:t>‹#›</a:t>
            </a:fld>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 Id="rId9" Type="http://schemas.openxmlformats.org/officeDocument/2006/relationships/slideLayout" Target="../slideLayouts/slideLayout22.xml"/><Relationship Id="rId10" Type="http://schemas.openxmlformats.org/officeDocument/2006/relationships/slideLayout" Target="../slideLayouts/slideLayout23.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2" Type="http://schemas.openxmlformats.org/officeDocument/2006/relationships/theme" Target="../theme/theme3.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 Id="rId9" Type="http://schemas.openxmlformats.org/officeDocument/2006/relationships/slideLayout" Target="../slideLayouts/slideLayout33.xml"/><Relationship Id="rId10"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theme" Target="../theme/theme4.xml"/><Relationship Id="rId1" Type="http://schemas.openxmlformats.org/officeDocument/2006/relationships/slideLayout" Target="../slideLayouts/slideLayout36.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11" Type="http://schemas.openxmlformats.org/officeDocument/2006/relationships/slideLayout" Target="../slideLayouts/slideLayout58.xml"/><Relationship Id="rId12" Type="http://schemas.openxmlformats.org/officeDocument/2006/relationships/theme" Target="../theme/theme5.xml"/><Relationship Id="rId1" Type="http://schemas.openxmlformats.org/officeDocument/2006/relationships/slideLayout" Target="../slideLayouts/slideLayout48.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11" Type="http://schemas.openxmlformats.org/officeDocument/2006/relationships/slideLayout" Target="../slideLayouts/slideLayout69.xml"/><Relationship Id="rId12" Type="http://schemas.openxmlformats.org/officeDocument/2006/relationships/theme" Target="../theme/theme6.xml"/><Relationship Id="rId1" Type="http://schemas.openxmlformats.org/officeDocument/2006/relationships/slideLayout" Target="../slideLayouts/slideLayout59.xml"/><Relationship Id="rId2" Type="http://schemas.openxmlformats.org/officeDocument/2006/relationships/slideLayout" Target="../slideLayouts/slideLayout60.xml"/><Relationship Id="rId3" Type="http://schemas.openxmlformats.org/officeDocument/2006/relationships/slideLayout" Target="../slideLayouts/slideLayout61.xml"/><Relationship Id="rId4" Type="http://schemas.openxmlformats.org/officeDocument/2006/relationships/slideLayout" Target="../slideLayouts/slideLayout62.xml"/><Relationship Id="rId5" Type="http://schemas.openxmlformats.org/officeDocument/2006/relationships/slideLayout" Target="../slideLayouts/slideLayout63.xml"/><Relationship Id="rId6" Type="http://schemas.openxmlformats.org/officeDocument/2006/relationships/slideLayout" Target="../slideLayouts/slideLayout64.xml"/><Relationship Id="rId7" Type="http://schemas.openxmlformats.org/officeDocument/2006/relationships/slideLayout" Target="../slideLayouts/slideLayout65.xml"/><Relationship Id="rId8" Type="http://schemas.openxmlformats.org/officeDocument/2006/relationships/slideLayout" Target="../slideLayouts/slideLayout66.xml"/><Relationship Id="rId9" Type="http://schemas.openxmlformats.org/officeDocument/2006/relationships/slideLayout" Target="../slideLayouts/slideLayout67.xml"/><Relationship Id="rId10" Type="http://schemas.openxmlformats.org/officeDocument/2006/relationships/slideLayout" Target="../slideLayouts/slideLayout68.xml"/></Relationships>
</file>

<file path=ppt/slideMasters/_rels/slideMaster7.xml.rels><?xml version="1.0" encoding="UTF-8" standalone="yes"?>
<Relationships xmlns="http://schemas.openxmlformats.org/package/2006/relationships"><Relationship Id="rId11" Type="http://schemas.openxmlformats.org/officeDocument/2006/relationships/slideLayout" Target="../slideLayouts/slideLayout80.xml"/><Relationship Id="rId12" Type="http://schemas.openxmlformats.org/officeDocument/2006/relationships/theme" Target="../theme/theme7.xml"/><Relationship Id="rId1" Type="http://schemas.openxmlformats.org/officeDocument/2006/relationships/slideLayout" Target="../slideLayouts/slideLayout70.xml"/><Relationship Id="rId2" Type="http://schemas.openxmlformats.org/officeDocument/2006/relationships/slideLayout" Target="../slideLayouts/slideLayout71.xml"/><Relationship Id="rId3" Type="http://schemas.openxmlformats.org/officeDocument/2006/relationships/slideLayout" Target="../slideLayouts/slideLayout72.xml"/><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83.xml"/><Relationship Id="rId4" Type="http://schemas.openxmlformats.org/officeDocument/2006/relationships/slideLayout" Target="../slideLayouts/slideLayout84.xml"/><Relationship Id="rId5" Type="http://schemas.openxmlformats.org/officeDocument/2006/relationships/slideLayout" Target="../slideLayouts/slideLayout85.xml"/><Relationship Id="rId6" Type="http://schemas.openxmlformats.org/officeDocument/2006/relationships/theme" Target="../theme/theme8.xml"/><Relationship Id="rId1" Type="http://schemas.openxmlformats.org/officeDocument/2006/relationships/slideLayout" Target="../slideLayouts/slideLayout81.xml"/><Relationship Id="rId2" Type="http://schemas.openxmlformats.org/officeDocument/2006/relationships/slideLayout" Target="../slideLayouts/slideLayout8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118"/>
            </a:gs>
            <a:gs pos="100000">
              <a:srgbClr val="0000CC"/>
            </a:gs>
          </a:gsLst>
          <a:lin ang="5400000" scaled="1"/>
        </a:gra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588" y="0"/>
            <a:ext cx="9148762" cy="6851650"/>
            <a:chOff x="1" y="0"/>
            <a:chExt cx="5763" cy="4316"/>
          </a:xfrm>
        </p:grpSpPr>
        <p:sp>
          <p:nvSpPr>
            <p:cNvPr id="285699"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sp>
          <p:nvSpPr>
            <p:cNvPr id="285700"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sp>
          <p:nvSpPr>
            <p:cNvPr id="285701"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grpSp>
          <p:nvGrpSpPr>
            <p:cNvPr id="5129" name="Group 6"/>
            <p:cNvGrpSpPr>
              <a:grpSpLocks/>
            </p:cNvGrpSpPr>
            <p:nvPr/>
          </p:nvGrpSpPr>
          <p:grpSpPr bwMode="auto">
            <a:xfrm>
              <a:off x="288" y="0"/>
              <a:ext cx="5098" cy="4316"/>
              <a:chOff x="288" y="0"/>
              <a:chExt cx="5098" cy="4316"/>
            </a:xfrm>
          </p:grpSpPr>
          <p:sp>
            <p:nvSpPr>
              <p:cNvPr id="285703"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04"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05"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06"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07"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08"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09"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10"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11"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12"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13"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14"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sp>
            <p:nvSpPr>
              <p:cNvPr id="285715"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a:p>
            </p:txBody>
          </p:sp>
        </p:grpSp>
        <p:sp>
          <p:nvSpPr>
            <p:cNvPr id="285716"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sp>
          <p:nvSpPr>
            <p:cNvPr id="285717"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a:p>
          </p:txBody>
        </p:sp>
        <p:sp>
          <p:nvSpPr>
            <p:cNvPr id="285718"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CA"/>
            </a:p>
          </p:txBody>
        </p:sp>
        <p:sp>
          <p:nvSpPr>
            <p:cNvPr id="285719"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pPr>
                <a:defRPr/>
              </a:pPr>
              <a:endParaRPr lang="en-CA"/>
            </a:p>
          </p:txBody>
        </p:sp>
        <p:sp>
          <p:nvSpPr>
            <p:cNvPr id="285720"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pPr>
                <a:defRPr/>
              </a:pPr>
              <a:endParaRPr lang="en-CA"/>
            </a:p>
          </p:txBody>
        </p:sp>
        <p:sp>
          <p:nvSpPr>
            <p:cNvPr id="285721"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CA"/>
            </a:p>
          </p:txBody>
        </p:sp>
        <p:sp>
          <p:nvSpPr>
            <p:cNvPr id="285722"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pPr>
                <a:defRPr/>
              </a:pPr>
              <a:endParaRPr lang="en-CA"/>
            </a:p>
          </p:txBody>
        </p:sp>
        <p:sp>
          <p:nvSpPr>
            <p:cNvPr id="285723"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pPr>
                <a:defRPr/>
              </a:pPr>
              <a:endParaRPr lang="en-CA"/>
            </a:p>
          </p:txBody>
        </p:sp>
        <p:sp>
          <p:nvSpPr>
            <p:cNvPr id="285724"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pPr>
                <a:defRPr/>
              </a:pPr>
              <a:endParaRPr lang="en-CA"/>
            </a:p>
          </p:txBody>
        </p:sp>
        <p:sp>
          <p:nvSpPr>
            <p:cNvPr id="285725"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pPr>
                <a:defRPr/>
              </a:pPr>
              <a:endParaRPr lang="en-CA"/>
            </a:p>
          </p:txBody>
        </p:sp>
        <p:sp>
          <p:nvSpPr>
            <p:cNvPr id="285726"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pPr>
                <a:defRPr/>
              </a:pPr>
              <a:endParaRPr lang="en-CA"/>
            </a:p>
          </p:txBody>
        </p:sp>
        <p:grpSp>
          <p:nvGrpSpPr>
            <p:cNvPr id="5141" name="Group 31"/>
            <p:cNvGrpSpPr>
              <a:grpSpLocks/>
            </p:cNvGrpSpPr>
            <p:nvPr/>
          </p:nvGrpSpPr>
          <p:grpSpPr bwMode="auto">
            <a:xfrm>
              <a:off x="1" y="392"/>
              <a:ext cx="5758" cy="1571"/>
              <a:chOff x="1" y="392"/>
              <a:chExt cx="5758" cy="1571"/>
            </a:xfrm>
          </p:grpSpPr>
          <p:sp>
            <p:nvSpPr>
              <p:cNvPr id="28572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pPr>
                  <a:defRPr/>
                </a:pPr>
                <a:endParaRPr lang="en-CA"/>
              </a:p>
            </p:txBody>
          </p:sp>
          <p:sp>
            <p:nvSpPr>
              <p:cNvPr id="28572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pPr>
                  <a:defRPr/>
                </a:pPr>
                <a:endParaRPr lang="en-CA"/>
              </a:p>
            </p:txBody>
          </p:sp>
          <p:sp>
            <p:nvSpPr>
              <p:cNvPr id="28573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pPr>
                  <a:defRPr/>
                </a:pPr>
                <a:endParaRPr lang="en-CA"/>
              </a:p>
            </p:txBody>
          </p:sp>
          <p:sp>
            <p:nvSpPr>
              <p:cNvPr id="28573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pPr>
                  <a:defRPr/>
                </a:pPr>
                <a:endParaRPr lang="en-CA"/>
              </a:p>
            </p:txBody>
          </p:sp>
          <p:sp>
            <p:nvSpPr>
              <p:cNvPr id="28573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pPr>
                  <a:defRPr/>
                </a:pPr>
                <a:endParaRPr lang="en-CA"/>
              </a:p>
            </p:txBody>
          </p:sp>
        </p:grpSp>
        <p:sp>
          <p:nvSpPr>
            <p:cNvPr id="285733"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pPr>
                <a:defRPr/>
              </a:pPr>
              <a:endParaRPr lang="en-CA"/>
            </a:p>
          </p:txBody>
        </p:sp>
        <p:sp>
          <p:nvSpPr>
            <p:cNvPr id="285734"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pPr>
                <a:defRPr/>
              </a:pPr>
              <a:endParaRPr lang="en-CA"/>
            </a:p>
          </p:txBody>
        </p:sp>
      </p:grpSp>
      <p:sp>
        <p:nvSpPr>
          <p:cNvPr id="285735" name="Rectangle 3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effectLst>
                  <a:outerShdw blurRad="38100" dist="38100" dir="2700000" algn="tl">
                    <a:srgbClr val="000000"/>
                  </a:outerShdw>
                </a:effectLst>
              </a:defRPr>
            </a:lvl1pPr>
          </a:lstStyle>
          <a:p>
            <a:pPr>
              <a:defRPr/>
            </a:pPr>
            <a:endParaRPr lang="en-US"/>
          </a:p>
        </p:txBody>
      </p:sp>
      <p:sp>
        <p:nvSpPr>
          <p:cNvPr id="285736" name="Rectangle 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000">
                <a:effectLst>
                  <a:outerShdw blurRad="38100" dist="38100" dir="2700000" algn="tl">
                    <a:srgbClr val="000000"/>
                  </a:outerShdw>
                </a:effectLst>
              </a:defRPr>
            </a:lvl1pPr>
          </a:lstStyle>
          <a:p>
            <a:pPr>
              <a:defRPr/>
            </a:pPr>
            <a:endParaRPr lang="en-US"/>
          </a:p>
        </p:txBody>
      </p:sp>
      <p:sp>
        <p:nvSpPr>
          <p:cNvPr id="285737" name="Rectangle 41"/>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effectLst>
                  <a:outerShdw blurRad="38100" dist="38100" dir="2700000" algn="tl">
                    <a:srgbClr val="000000"/>
                  </a:outerShdw>
                </a:effectLst>
              </a:defRPr>
            </a:lvl1pPr>
          </a:lstStyle>
          <a:p>
            <a:pPr>
              <a:defRPr/>
            </a:pPr>
            <a:fld id="{829A4DB5-3C96-48D4-AA5C-54B5898DCD54}"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913" r:id="rId1"/>
    <p:sldLayoutId id="2147483914" r:id="rId2"/>
    <p:sldLayoutId id="2147483915" r:id="rId3"/>
    <p:sldLayoutId id="2147483916" r:id="rId4"/>
    <p:sldLayoutId id="2147483917" r:id="rId5"/>
    <p:sldLayoutId id="2147483918" r:id="rId6"/>
    <p:sldLayoutId id="2147483919" r:id="rId7"/>
    <p:sldLayoutId id="2147483920" r:id="rId8"/>
    <p:sldLayoutId id="2147483921" r:id="rId9"/>
    <p:sldLayoutId id="2147483922" r:id="rId10"/>
    <p:sldLayoutId id="2147483923" r:id="rId11"/>
    <p:sldLayoutId id="2147483924" r:id="rId12"/>
    <p:sldLayoutId id="2147483987"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9pPr>
    </p:titleStyle>
    <p:bodyStyle>
      <a:lvl1pPr marL="342900" indent="-342900" algn="l" rtl="0" eaLnBrk="0" fontAlgn="base" hangingPunct="0">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auto">
              <a:spcBef>
                <a:spcPts val="0"/>
              </a:spcBef>
              <a:spcAft>
                <a:spcPts val="0"/>
              </a:spcAft>
            </a:pPr>
            <a:fld id="{15C168E7-D106-4457-8085-8B58F099EEB2}" type="datetimeFigureOut">
              <a:rPr lang="en-US" smtClean="0">
                <a:solidFill>
                  <a:prstClr val="black">
                    <a:tint val="75000"/>
                  </a:prstClr>
                </a:solidFill>
                <a:latin typeface="Calibri"/>
              </a:rPr>
              <a:pPr fontAlgn="auto">
                <a:spcBef>
                  <a:spcPts val="0"/>
                </a:spcBef>
                <a:spcAft>
                  <a:spcPts val="0"/>
                </a:spcAft>
              </a:pPr>
              <a:t>2/2/18</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auto">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auto">
              <a:spcBef>
                <a:spcPts val="0"/>
              </a:spcBef>
              <a:spcAft>
                <a:spcPts val="0"/>
              </a:spcAft>
            </a:pPr>
            <a:fld id="{E14EF657-03C4-4124-A17F-3E10063C564B}" type="slidenum">
              <a:rPr lang="en-US" smtClean="0">
                <a:solidFill>
                  <a:prstClr val="black">
                    <a:tint val="75000"/>
                  </a:prstClr>
                </a:solidFill>
                <a:latin typeface="Calibri"/>
              </a:rPr>
              <a:pPr fontAlgn="auto">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03038196"/>
      </p:ext>
    </p:extLst>
  </p:cSld>
  <p:clrMap bg1="lt1" tx1="dk1" bg2="lt2" tx2="dk2" accent1="accent1" accent2="accent2" accent3="accent3" accent4="accent4" accent5="accent5" accent6="accent6" hlink="hlink" folHlink="folHlink"/>
  <p:sldLayoutIdLst>
    <p:sldLayoutId id="2147483964" r:id="rId1"/>
    <p:sldLayoutId id="2147483965" r:id="rId2"/>
    <p:sldLayoutId id="2147483966" r:id="rId3"/>
    <p:sldLayoutId id="2147483967" r:id="rId4"/>
    <p:sldLayoutId id="2147483968" r:id="rId5"/>
    <p:sldLayoutId id="2147483969" r:id="rId6"/>
    <p:sldLayoutId id="2147483970" r:id="rId7"/>
    <p:sldLayoutId id="2147483971" r:id="rId8"/>
    <p:sldLayoutId id="2147483972" r:id="rId9"/>
    <p:sldLayoutId id="2147483973" r:id="rId10"/>
    <p:sldLayoutId id="2147483974"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29A4DB5-3C96-48D4-AA5C-54B5898DCD54}" type="slidenum">
              <a:rPr lang="en-US" smtClean="0">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78329867"/>
      </p:ext>
    </p:extLst>
  </p:cSld>
  <p:clrMap bg1="lt1" tx1="dk1" bg2="lt2" tx2="dk2" accent1="accent1" accent2="accent2" accent3="accent3" accent4="accent4" accent5="accent5" accent6="accent6" hlink="hlink" folHlink="folHlink"/>
  <p:sldLayoutIdLst>
    <p:sldLayoutId id="2147483976" r:id="rId1"/>
    <p:sldLayoutId id="2147483977" r:id="rId2"/>
    <p:sldLayoutId id="2147483978" r:id="rId3"/>
    <p:sldLayoutId id="2147483979" r:id="rId4"/>
    <p:sldLayoutId id="2147483980" r:id="rId5"/>
    <p:sldLayoutId id="2147483981" r:id="rId6"/>
    <p:sldLayoutId id="2147483982" r:id="rId7"/>
    <p:sldLayoutId id="2147483983" r:id="rId8"/>
    <p:sldLayoutId id="2147483984" r:id="rId9"/>
    <p:sldLayoutId id="2147483985" r:id="rId10"/>
    <p:sldLayoutId id="2147483986"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ACA953-BC09-4C54-A049-E7944634636A}" type="datetimeFigureOut">
              <a:rPr lang="en-US" smtClean="0"/>
              <a:pPr/>
              <a:t>2/2/18</a:t>
            </a:fld>
            <a:endParaRPr lang="en-CA"/>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F5A5E3-0C96-413F-BDE6-95B6C6B33720}" type="slidenum">
              <a:rPr lang="en-CA" smtClean="0"/>
              <a:pPr/>
              <a:t>‹#›</a:t>
            </a:fld>
            <a:endParaRPr lang="en-CA"/>
          </a:p>
        </p:txBody>
      </p:sp>
    </p:spTree>
    <p:extLst>
      <p:ext uri="{BB962C8B-B14F-4D97-AF65-F5344CB8AC3E}">
        <p14:creationId xmlns:p14="http://schemas.microsoft.com/office/powerpoint/2010/main" val="490607332"/>
      </p:ext>
    </p:extLst>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fontAlgn="auto">
              <a:spcBef>
                <a:spcPts val="0"/>
              </a:spcBef>
              <a:spcAft>
                <a:spcPts val="0"/>
              </a:spcAft>
            </a:pPr>
            <a:fld id="{2426CB8A-462C-7F49-BDA9-ED6B868E77B3}" type="datetimeFigureOut">
              <a:rPr lang="en-US" smtClean="0">
                <a:solidFill>
                  <a:prstClr val="black">
                    <a:tint val="75000"/>
                  </a:prstClr>
                </a:solidFill>
                <a:latin typeface="Calibri"/>
                <a:cs typeface="+mn-cs"/>
              </a:rPr>
              <a:pPr defTabSz="457200" fontAlgn="auto">
                <a:spcBef>
                  <a:spcPts val="0"/>
                </a:spcBef>
                <a:spcAft>
                  <a:spcPts val="0"/>
                </a:spcAft>
              </a:pPr>
              <a:t>2/2/18</a:t>
            </a:fld>
            <a:endParaRPr lang="en-US">
              <a:solidFill>
                <a:prstClr val="black">
                  <a:tint val="75000"/>
                </a:prstClr>
              </a:solidFill>
              <a:latin typeface="Calibri"/>
              <a:cs typeface="+mn-cs"/>
            </a:endParaRPr>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fontAlgn="auto">
              <a:spcBef>
                <a:spcPts val="0"/>
              </a:spcBef>
              <a:spcAft>
                <a:spcPts val="0"/>
              </a:spcAft>
            </a:pPr>
            <a:endParaRPr lang="en-US">
              <a:solidFill>
                <a:prstClr val="black">
                  <a:tint val="75000"/>
                </a:prstClr>
              </a:solidFill>
              <a:latin typeface="Calibri"/>
              <a:cs typeface="+mn-cs"/>
            </a:endParaRPr>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fontAlgn="auto">
              <a:spcBef>
                <a:spcPts val="0"/>
              </a:spcBef>
              <a:spcAft>
                <a:spcPts val="0"/>
              </a:spcAft>
            </a:pPr>
            <a:fld id="{0F569D48-8E4D-C64F-BA0D-EE41DD5F475B}" type="slidenum">
              <a:rPr lang="en-US" smtClean="0">
                <a:solidFill>
                  <a:prstClr val="black">
                    <a:tint val="75000"/>
                  </a:prstClr>
                </a:solidFill>
                <a:latin typeface="Calibri"/>
                <a:cs typeface="+mn-cs"/>
              </a:rPr>
              <a:pPr defTabSz="457200" fontAlgn="auto">
                <a:spcBef>
                  <a:spcPts val="0"/>
                </a:spcBef>
                <a:spcAft>
                  <a:spcPts val="0"/>
                </a:spcAft>
              </a:pPr>
              <a:t>‹#›</a:t>
            </a:fld>
            <a:endParaRPr lang="en-US">
              <a:solidFill>
                <a:prstClr val="black">
                  <a:tint val="75000"/>
                </a:prstClr>
              </a:solidFill>
              <a:latin typeface="Calibri"/>
              <a:cs typeface="+mn-cs"/>
            </a:endParaRPr>
          </a:p>
        </p:txBody>
      </p:sp>
    </p:spTree>
    <p:extLst>
      <p:ext uri="{BB962C8B-B14F-4D97-AF65-F5344CB8AC3E}">
        <p14:creationId xmlns:p14="http://schemas.microsoft.com/office/powerpoint/2010/main" val="3131334442"/>
      </p:ext>
    </p:extLst>
  </p:cSld>
  <p:clrMap bg1="lt1" tx1="dk1" bg2="lt2" tx2="dk2" accent1="accent1" accent2="accent2" accent3="accent3" accent4="accent4" accent5="accent5" accent6="accent6" hlink="hlink" folHlink="folHlink"/>
  <p:sldLayoutIdLst>
    <p:sldLayoutId id="2147484002" r:id="rId1"/>
    <p:sldLayoutId id="2147484003" r:id="rId2"/>
    <p:sldLayoutId id="2147484004" r:id="rId3"/>
    <p:sldLayoutId id="2147484005" r:id="rId4"/>
    <p:sldLayoutId id="2147484006" r:id="rId5"/>
    <p:sldLayoutId id="2147484007" r:id="rId6"/>
    <p:sldLayoutId id="2147484008" r:id="rId7"/>
    <p:sldLayoutId id="2147484009" r:id="rId8"/>
    <p:sldLayoutId id="2147484010" r:id="rId9"/>
    <p:sldLayoutId id="2147484011" r:id="rId10"/>
    <p:sldLayoutId id="2147484012"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118"/>
            </a:gs>
            <a:gs pos="100000">
              <a:srgbClr val="0000CC"/>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1588" y="0"/>
            <a:ext cx="9148762" cy="6851650"/>
            <a:chOff x="1" y="0"/>
            <a:chExt cx="5763" cy="4316"/>
          </a:xfrm>
        </p:grpSpPr>
        <p:sp>
          <p:nvSpPr>
            <p:cNvPr id="285699"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00"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01"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grpSp>
          <p:nvGrpSpPr>
            <p:cNvPr id="1033" name="Group 6"/>
            <p:cNvGrpSpPr>
              <a:grpSpLocks/>
            </p:cNvGrpSpPr>
            <p:nvPr/>
          </p:nvGrpSpPr>
          <p:grpSpPr bwMode="auto">
            <a:xfrm>
              <a:off x="288" y="0"/>
              <a:ext cx="5098" cy="4316"/>
              <a:chOff x="288" y="0"/>
              <a:chExt cx="5098" cy="4316"/>
            </a:xfrm>
          </p:grpSpPr>
          <p:sp>
            <p:nvSpPr>
              <p:cNvPr id="285703"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04"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05"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06"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07"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08"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09"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10"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11"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12"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13"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14"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15"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eaLnBrk="1" hangingPunct="1">
                  <a:defRPr/>
                </a:pPr>
                <a:endParaRPr lang="en-US">
                  <a:cs typeface="Arial" charset="0"/>
                </a:endParaRPr>
              </a:p>
            </p:txBody>
          </p:sp>
        </p:grpSp>
        <p:sp>
          <p:nvSpPr>
            <p:cNvPr id="285716"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17"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285718"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1037" name="Freeform 23"/>
            <p:cNvSpPr>
              <a:spLocks/>
            </p:cNvSpPr>
            <p:nvPr/>
          </p:nvSpPr>
          <p:spPr bwMode="hidden">
            <a:xfrm>
              <a:off x="5041" y="0"/>
              <a:ext cx="719" cy="845"/>
            </a:xfrm>
            <a:custGeom>
              <a:avLst/>
              <a:gdLst>
                <a:gd name="T0" fmla="*/ 725 w 717"/>
                <a:gd name="T1" fmla="*/ 845 h 845"/>
                <a:gd name="T2" fmla="*/ 725 w 717"/>
                <a:gd name="T3" fmla="*/ 821 h 845"/>
                <a:gd name="T4" fmla="*/ 582 w 717"/>
                <a:gd name="T5" fmla="*/ 605 h 845"/>
                <a:gd name="T6" fmla="*/ 410 w 717"/>
                <a:gd name="T7" fmla="*/ 396 h 845"/>
                <a:gd name="T8" fmla="*/ 225 w 717"/>
                <a:gd name="T9" fmla="*/ 192 h 845"/>
                <a:gd name="T10" fmla="*/ 17 w 717"/>
                <a:gd name="T11" fmla="*/ 0 h 845"/>
                <a:gd name="T12" fmla="*/ 0 w 717"/>
                <a:gd name="T13" fmla="*/ 0 h 845"/>
                <a:gd name="T14" fmla="*/ 213 w 717"/>
                <a:gd name="T15" fmla="*/ 198 h 845"/>
                <a:gd name="T16" fmla="*/ 404 w 717"/>
                <a:gd name="T17" fmla="*/ 408 h 845"/>
                <a:gd name="T18" fmla="*/ 576 w 717"/>
                <a:gd name="T19" fmla="*/ 623 h 845"/>
                <a:gd name="T20" fmla="*/ 725 w 717"/>
                <a:gd name="T21" fmla="*/ 845 h 845"/>
                <a:gd name="T22" fmla="*/ 725 w 717"/>
                <a:gd name="T23" fmla="*/ 845 h 84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38" name="Freeform 24"/>
            <p:cNvSpPr>
              <a:spLocks/>
            </p:cNvSpPr>
            <p:nvPr/>
          </p:nvSpPr>
          <p:spPr bwMode="hidden">
            <a:xfrm>
              <a:off x="5352" y="0"/>
              <a:ext cx="408" cy="414"/>
            </a:xfrm>
            <a:custGeom>
              <a:avLst/>
              <a:gdLst>
                <a:gd name="T0" fmla="*/ 411 w 407"/>
                <a:gd name="T1" fmla="*/ 414 h 414"/>
                <a:gd name="T2" fmla="*/ 411 w 407"/>
                <a:gd name="T3" fmla="*/ 396 h 414"/>
                <a:gd name="T4" fmla="*/ 226 w 407"/>
                <a:gd name="T5" fmla="*/ 192 h 414"/>
                <a:gd name="T6" fmla="*/ 12 w 407"/>
                <a:gd name="T7" fmla="*/ 0 h 414"/>
                <a:gd name="T8" fmla="*/ 0 w 407"/>
                <a:gd name="T9" fmla="*/ 0 h 414"/>
                <a:gd name="T10" fmla="*/ 108 w 407"/>
                <a:gd name="T11" fmla="*/ 102 h 414"/>
                <a:gd name="T12" fmla="*/ 220 w 407"/>
                <a:gd name="T13" fmla="*/ 204 h 414"/>
                <a:gd name="T14" fmla="*/ 411 w 407"/>
                <a:gd name="T15" fmla="*/ 414 h 414"/>
                <a:gd name="T16" fmla="*/ 411 w 407"/>
                <a:gd name="T17" fmla="*/ 414 h 41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407" h="414">
                  <a:moveTo>
                    <a:pt x="407" y="414"/>
                  </a:moveTo>
                  <a:lnTo>
                    <a:pt x="407" y="396"/>
                  </a:lnTo>
                  <a:lnTo>
                    <a:pt x="222" y="192"/>
                  </a:lnTo>
                  <a:lnTo>
                    <a:pt x="12" y="0"/>
                  </a:lnTo>
                  <a:lnTo>
                    <a:pt x="0" y="0"/>
                  </a:lnTo>
                  <a:lnTo>
                    <a:pt x="108" y="102"/>
                  </a:lnTo>
                  <a:lnTo>
                    <a:pt x="216" y="204"/>
                  </a:lnTo>
                  <a:lnTo>
                    <a:pt x="407" y="414"/>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85721"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eaLnBrk="1" hangingPunct="1">
                <a:defRPr/>
              </a:pPr>
              <a:endParaRPr lang="en-US">
                <a:cs typeface="Arial" charset="0"/>
              </a:endParaRPr>
            </a:p>
          </p:txBody>
        </p:sp>
        <p:sp>
          <p:nvSpPr>
            <p:cNvPr id="1040" name="Freeform 26"/>
            <p:cNvSpPr>
              <a:spLocks/>
            </p:cNvSpPr>
            <p:nvPr/>
          </p:nvSpPr>
          <p:spPr bwMode="hidden">
            <a:xfrm>
              <a:off x="6" y="0"/>
              <a:ext cx="588" cy="599"/>
            </a:xfrm>
            <a:custGeom>
              <a:avLst/>
              <a:gdLst>
                <a:gd name="T0" fmla="*/ 594 w 586"/>
                <a:gd name="T1" fmla="*/ 0 h 599"/>
                <a:gd name="T2" fmla="*/ 576 w 586"/>
                <a:gd name="T3" fmla="*/ 0 h 599"/>
                <a:gd name="T4" fmla="*/ 411 w 586"/>
                <a:gd name="T5" fmla="*/ 132 h 599"/>
                <a:gd name="T6" fmla="*/ 261 w 586"/>
                <a:gd name="T7" fmla="*/ 270 h 599"/>
                <a:gd name="T8" fmla="*/ 120 w 586"/>
                <a:gd name="T9" fmla="*/ 420 h 599"/>
                <a:gd name="T10" fmla="*/ 0 w 586"/>
                <a:gd name="T11" fmla="*/ 575 h 599"/>
                <a:gd name="T12" fmla="*/ 0 w 586"/>
                <a:gd name="T13" fmla="*/ 599 h 599"/>
                <a:gd name="T14" fmla="*/ 120 w 586"/>
                <a:gd name="T15" fmla="*/ 432 h 599"/>
                <a:gd name="T16" fmla="*/ 261 w 586"/>
                <a:gd name="T17" fmla="*/ 282 h 599"/>
                <a:gd name="T18" fmla="*/ 417 w 586"/>
                <a:gd name="T19" fmla="*/ 138 h 599"/>
                <a:gd name="T20" fmla="*/ 594 w 586"/>
                <a:gd name="T21" fmla="*/ 0 h 599"/>
                <a:gd name="T22" fmla="*/ 594 w 586"/>
                <a:gd name="T23" fmla="*/ 0 h 599"/>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1" name="Freeform 27"/>
            <p:cNvSpPr>
              <a:spLocks/>
            </p:cNvSpPr>
            <p:nvPr/>
          </p:nvSpPr>
          <p:spPr bwMode="hidden">
            <a:xfrm>
              <a:off x="6" y="0"/>
              <a:ext cx="270" cy="252"/>
            </a:xfrm>
            <a:custGeom>
              <a:avLst/>
              <a:gdLst>
                <a:gd name="T0" fmla="*/ 273 w 269"/>
                <a:gd name="T1" fmla="*/ 0 h 252"/>
                <a:gd name="T2" fmla="*/ 255 w 269"/>
                <a:gd name="T3" fmla="*/ 0 h 252"/>
                <a:gd name="T4" fmla="*/ 120 w 269"/>
                <a:gd name="T5" fmla="*/ 114 h 252"/>
                <a:gd name="T6" fmla="*/ 60 w 269"/>
                <a:gd name="T7" fmla="*/ 174 h 252"/>
                <a:gd name="T8" fmla="*/ 0 w 269"/>
                <a:gd name="T9" fmla="*/ 234 h 252"/>
                <a:gd name="T10" fmla="*/ 0 w 269"/>
                <a:gd name="T11" fmla="*/ 252 h 252"/>
                <a:gd name="T12" fmla="*/ 126 w 269"/>
                <a:gd name="T13" fmla="*/ 120 h 252"/>
                <a:gd name="T14" fmla="*/ 273 w 269"/>
                <a:gd name="T15" fmla="*/ 0 h 252"/>
                <a:gd name="T16" fmla="*/ 273 w 269"/>
                <a:gd name="T17" fmla="*/ 0 h 25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9" h="252">
                  <a:moveTo>
                    <a:pt x="269" y="0"/>
                  </a:moveTo>
                  <a:lnTo>
                    <a:pt x="251" y="0"/>
                  </a:lnTo>
                  <a:lnTo>
                    <a:pt x="120" y="114"/>
                  </a:lnTo>
                  <a:lnTo>
                    <a:pt x="60" y="174"/>
                  </a:lnTo>
                  <a:lnTo>
                    <a:pt x="0" y="234"/>
                  </a:lnTo>
                  <a:lnTo>
                    <a:pt x="0" y="252"/>
                  </a:lnTo>
                  <a:lnTo>
                    <a:pt x="126" y="120"/>
                  </a:lnTo>
                  <a:lnTo>
                    <a:pt x="269"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42" name="Line 28"/>
            <p:cNvSpPr>
              <a:spLocks noChangeShapeType="1"/>
            </p:cNvSpPr>
            <p:nvPr/>
          </p:nvSpPr>
          <p:spPr bwMode="hidden">
            <a:xfrm>
              <a:off x="1" y="2749"/>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3" name="Line 29"/>
            <p:cNvSpPr>
              <a:spLocks noChangeShapeType="1"/>
            </p:cNvSpPr>
            <p:nvPr/>
          </p:nvSpPr>
          <p:spPr bwMode="hidden">
            <a:xfrm>
              <a:off x="1" y="2356"/>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 name="Line 30"/>
            <p:cNvSpPr>
              <a:spLocks noChangeShapeType="1"/>
            </p:cNvSpPr>
            <p:nvPr/>
          </p:nvSpPr>
          <p:spPr bwMode="hidden">
            <a:xfrm>
              <a:off x="1" y="3142"/>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045" name="Group 31"/>
            <p:cNvGrpSpPr>
              <a:grpSpLocks/>
            </p:cNvGrpSpPr>
            <p:nvPr/>
          </p:nvGrpSpPr>
          <p:grpSpPr bwMode="auto">
            <a:xfrm>
              <a:off x="1" y="392"/>
              <a:ext cx="5758" cy="1571"/>
              <a:chOff x="1" y="392"/>
              <a:chExt cx="5758" cy="1571"/>
            </a:xfrm>
          </p:grpSpPr>
          <p:sp>
            <p:nvSpPr>
              <p:cNvPr id="1048" name="Line 32"/>
              <p:cNvSpPr>
                <a:spLocks noChangeShapeType="1"/>
              </p:cNvSpPr>
              <p:nvPr userDrawn="1"/>
            </p:nvSpPr>
            <p:spPr bwMode="hidden">
              <a:xfrm>
                <a:off x="1" y="784"/>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9" name="Line 33"/>
              <p:cNvSpPr>
                <a:spLocks noChangeShapeType="1"/>
              </p:cNvSpPr>
              <p:nvPr userDrawn="1"/>
            </p:nvSpPr>
            <p:spPr bwMode="hidden">
              <a:xfrm>
                <a:off x="1" y="1963"/>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0" name="Line 34"/>
              <p:cNvSpPr>
                <a:spLocks noChangeShapeType="1"/>
              </p:cNvSpPr>
              <p:nvPr userDrawn="1"/>
            </p:nvSpPr>
            <p:spPr bwMode="hidden">
              <a:xfrm>
                <a:off x="1" y="1570"/>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1" name="Line 35"/>
              <p:cNvSpPr>
                <a:spLocks noChangeShapeType="1"/>
              </p:cNvSpPr>
              <p:nvPr userDrawn="1"/>
            </p:nvSpPr>
            <p:spPr bwMode="hidden">
              <a:xfrm>
                <a:off x="1" y="1177"/>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2" name="Line 36"/>
              <p:cNvSpPr>
                <a:spLocks noChangeShapeType="1"/>
              </p:cNvSpPr>
              <p:nvPr userDrawn="1"/>
            </p:nvSpPr>
            <p:spPr bwMode="hidden">
              <a:xfrm>
                <a:off x="1" y="392"/>
                <a:ext cx="5758" cy="0"/>
              </a:xfrm>
              <a:prstGeom prst="line">
                <a:avLst/>
              </a:prstGeom>
              <a:noFill/>
              <a:ln w="15875">
                <a:solidFill>
                  <a:schemeClr val="bg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1046" name="Line 37"/>
            <p:cNvSpPr>
              <a:spLocks noChangeShapeType="1"/>
            </p:cNvSpPr>
            <p:nvPr/>
          </p:nvSpPr>
          <p:spPr bwMode="hidden">
            <a:xfrm>
              <a:off x="1" y="3928"/>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7" name="Line 38"/>
            <p:cNvSpPr>
              <a:spLocks noChangeShapeType="1"/>
            </p:cNvSpPr>
            <p:nvPr/>
          </p:nvSpPr>
          <p:spPr bwMode="hidden">
            <a:xfrm>
              <a:off x="1" y="3535"/>
              <a:ext cx="5758" cy="0"/>
            </a:xfrm>
            <a:prstGeom prst="line">
              <a:avLst/>
            </a:prstGeom>
            <a:noFill/>
            <a:ln w="1587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85735" name="Rectangle 39"/>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cs typeface="Arial" charset="0"/>
              </a:defRPr>
            </a:lvl1pPr>
          </a:lstStyle>
          <a:p>
            <a:pPr>
              <a:defRPr/>
            </a:pPr>
            <a:endParaRPr lang="en-US"/>
          </a:p>
        </p:txBody>
      </p:sp>
      <p:sp>
        <p:nvSpPr>
          <p:cNvPr id="285736" name="Rectangle 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cs typeface="Arial" charset="0"/>
              </a:defRPr>
            </a:lvl1pPr>
          </a:lstStyle>
          <a:p>
            <a:pPr>
              <a:defRPr/>
            </a:pPr>
            <a:endParaRPr lang="en-US"/>
          </a:p>
        </p:txBody>
      </p:sp>
      <p:sp>
        <p:nvSpPr>
          <p:cNvPr id="285737" name="Rectangle 41"/>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pPr>
              <a:defRPr/>
            </a:pPr>
            <a:fld id="{5F9E9D9C-C944-4490-86EC-C1F8E609991E}" type="slidenum">
              <a:rPr lang="en-US" altLang="en-US"/>
              <a:pPr>
                <a:defRPr/>
              </a:pPr>
              <a:t>‹#›</a:t>
            </a:fld>
            <a:endParaRPr lang="en-US" altLang="en-US"/>
          </a:p>
        </p:txBody>
      </p:sp>
    </p:spTree>
    <p:extLst>
      <p:ext uri="{BB962C8B-B14F-4D97-AF65-F5344CB8AC3E}">
        <p14:creationId xmlns:p14="http://schemas.microsoft.com/office/powerpoint/2010/main" val="1907201593"/>
      </p:ext>
    </p:extLst>
  </p:cSld>
  <p:clrMap bg1="dk2" tx1="lt1" bg2="dk1" tx2="lt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 id="2147484019" r:id="rId6"/>
    <p:sldLayoutId id="2147484020" r:id="rId7"/>
    <p:sldLayoutId id="2147484021" r:id="rId8"/>
    <p:sldLayoutId id="2147484022" r:id="rId9"/>
    <p:sldLayoutId id="2147484023" r:id="rId10"/>
    <p:sldLayoutId id="2147484024"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cs typeface="Arial" charset="0"/>
        </a:defRPr>
      </a:lvl9pPr>
    </p:titleStyle>
    <p:bodyStyle>
      <a:lvl1pPr marL="342900" indent="-342900" algn="l" rtl="0" eaLnBrk="0" fontAlgn="base" hangingPunct="0">
        <a:spcBef>
          <a:spcPct val="20000"/>
        </a:spcBef>
        <a:spcAft>
          <a:spcPct val="0"/>
        </a:spcAft>
        <a:buClr>
          <a:schemeClr val="hlink"/>
        </a:buClr>
        <a:buSzPct val="6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cs typeface="+mn-cs"/>
        </a:defRPr>
      </a:lvl2pPr>
      <a:lvl3pPr marL="1143000" indent="-228600" algn="l" rtl="0" eaLnBrk="0" fontAlgn="base" hangingPunct="0">
        <a:spcBef>
          <a:spcPct val="20000"/>
        </a:spcBef>
        <a:spcAft>
          <a:spcPct val="0"/>
        </a:spcAft>
        <a:buClr>
          <a:schemeClr val="accent2"/>
        </a:buClr>
        <a:buSzPct val="60000"/>
        <a:buFont typeface="Wingdings" panose="05000000000000000000" pitchFamily="2" charset="2"/>
        <a:buChar char="n"/>
        <a:defRPr sz="2400">
          <a:solidFill>
            <a:schemeClr val="tx1"/>
          </a:solidFill>
          <a:effectLst>
            <a:outerShdw blurRad="38100" dist="38100" dir="2700000" algn="tl">
              <a:srgbClr val="000000"/>
            </a:outerShdw>
          </a:effectLst>
          <a:latin typeface="+mn-lt"/>
          <a:cs typeface="+mn-cs"/>
        </a:defRPr>
      </a:lvl3pPr>
      <a:lvl4pPr marL="1600200" indent="-228600" algn="l" rtl="0" eaLnBrk="0" fontAlgn="base" hangingPunct="0">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cs typeface="+mn-cs"/>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effectLst>
            <a:outerShdw blurRad="38100" dist="38100" dir="2700000" algn="tl">
              <a:srgbClr val="000000"/>
            </a:outerShdw>
          </a:effectLst>
          <a:latin typeface="+mn-lt"/>
          <a:cs typeface="+mn-cs"/>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69A64D2-F3C8-4380-BED0-9948D18FFC97}" type="datetimeFigureOut">
              <a:rPr lang="en-US" smtClean="0"/>
              <a:t>2/2/18</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4B71769-DAA5-41E6-A6EB-37D1CB797F96}" type="slidenum">
              <a:rPr lang="en-US" smtClean="0"/>
              <a:t>‹#›</a:t>
            </a:fld>
            <a:endParaRPr lang="en-US"/>
          </a:p>
        </p:txBody>
      </p:sp>
    </p:spTree>
    <p:extLst>
      <p:ext uri="{BB962C8B-B14F-4D97-AF65-F5344CB8AC3E}">
        <p14:creationId xmlns:p14="http://schemas.microsoft.com/office/powerpoint/2010/main" val="3789971393"/>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118"/>
            </a:gs>
            <a:gs pos="100000">
              <a:srgbClr val="0000CC"/>
            </a:gs>
          </a:gsLst>
          <a:lin ang="5400000" scaled="1"/>
        </a:gradFill>
        <a:effectLst/>
      </p:bgPr>
    </p:bg>
    <p:spTree>
      <p:nvGrpSpPr>
        <p:cNvPr id="1" name=""/>
        <p:cNvGrpSpPr/>
        <p:nvPr/>
      </p:nvGrpSpPr>
      <p:grpSpPr>
        <a:xfrm>
          <a:off x="0" y="0"/>
          <a:ext cx="0" cy="0"/>
          <a:chOff x="0" y="0"/>
          <a:chExt cx="0" cy="0"/>
        </a:xfrm>
      </p:grpSpPr>
      <p:grpSp>
        <p:nvGrpSpPr>
          <p:cNvPr id="5122" name="Group 2"/>
          <p:cNvGrpSpPr>
            <a:grpSpLocks/>
          </p:cNvGrpSpPr>
          <p:nvPr/>
        </p:nvGrpSpPr>
        <p:grpSpPr bwMode="auto">
          <a:xfrm>
            <a:off x="1588" y="0"/>
            <a:ext cx="9148763" cy="6851651"/>
            <a:chOff x="1" y="0"/>
            <a:chExt cx="5763" cy="4316"/>
          </a:xfrm>
        </p:grpSpPr>
        <p:sp>
          <p:nvSpPr>
            <p:cNvPr id="285699"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sz="1800"/>
            </a:p>
          </p:txBody>
        </p:sp>
        <p:sp>
          <p:nvSpPr>
            <p:cNvPr id="285700"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sz="1800"/>
            </a:p>
          </p:txBody>
        </p:sp>
        <p:sp>
          <p:nvSpPr>
            <p:cNvPr id="285701"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sz="1800"/>
            </a:p>
          </p:txBody>
        </p:sp>
        <p:grpSp>
          <p:nvGrpSpPr>
            <p:cNvPr id="5129" name="Group 6"/>
            <p:cNvGrpSpPr>
              <a:grpSpLocks/>
            </p:cNvGrpSpPr>
            <p:nvPr/>
          </p:nvGrpSpPr>
          <p:grpSpPr bwMode="auto">
            <a:xfrm>
              <a:off x="288" y="0"/>
              <a:ext cx="5098" cy="4316"/>
              <a:chOff x="288" y="0"/>
              <a:chExt cx="5098" cy="4316"/>
            </a:xfrm>
          </p:grpSpPr>
          <p:sp>
            <p:nvSpPr>
              <p:cNvPr id="285703"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04"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05"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06"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07"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08"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09"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10"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11"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12"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13"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14"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sp>
            <p:nvSpPr>
              <p:cNvPr id="285715"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pPr>
                  <a:defRPr/>
                </a:pPr>
                <a:endParaRPr lang="en-CA" sz="1800"/>
              </a:p>
            </p:txBody>
          </p:sp>
        </p:grpSp>
        <p:sp>
          <p:nvSpPr>
            <p:cNvPr id="285716"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sz="1800"/>
            </a:p>
          </p:txBody>
        </p:sp>
        <p:sp>
          <p:nvSpPr>
            <p:cNvPr id="285717"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pPr>
                <a:defRPr/>
              </a:pPr>
              <a:endParaRPr lang="en-CA" sz="1800"/>
            </a:p>
          </p:txBody>
        </p:sp>
        <p:sp>
          <p:nvSpPr>
            <p:cNvPr id="285718"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CA" sz="1800"/>
            </a:p>
          </p:txBody>
        </p:sp>
        <p:sp>
          <p:nvSpPr>
            <p:cNvPr id="285719"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pPr>
                <a:defRPr/>
              </a:pPr>
              <a:endParaRPr lang="en-CA" sz="1800"/>
            </a:p>
          </p:txBody>
        </p:sp>
        <p:sp>
          <p:nvSpPr>
            <p:cNvPr id="285720"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pPr>
                <a:defRPr/>
              </a:pPr>
              <a:endParaRPr lang="en-CA" sz="1800"/>
            </a:p>
          </p:txBody>
        </p:sp>
        <p:sp>
          <p:nvSpPr>
            <p:cNvPr id="285721"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pPr>
                <a:defRPr/>
              </a:pPr>
              <a:endParaRPr lang="en-CA" sz="1800"/>
            </a:p>
          </p:txBody>
        </p:sp>
        <p:sp>
          <p:nvSpPr>
            <p:cNvPr id="285722"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pPr>
                <a:defRPr/>
              </a:pPr>
              <a:endParaRPr lang="en-CA" sz="1800"/>
            </a:p>
          </p:txBody>
        </p:sp>
        <p:sp>
          <p:nvSpPr>
            <p:cNvPr id="285723"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pPr>
                <a:defRPr/>
              </a:pPr>
              <a:endParaRPr lang="en-CA" sz="1800"/>
            </a:p>
          </p:txBody>
        </p:sp>
        <p:sp>
          <p:nvSpPr>
            <p:cNvPr id="285724"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pPr>
                <a:defRPr/>
              </a:pPr>
              <a:endParaRPr lang="en-CA" sz="1800"/>
            </a:p>
          </p:txBody>
        </p:sp>
        <p:sp>
          <p:nvSpPr>
            <p:cNvPr id="285725"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pPr>
                <a:defRPr/>
              </a:pPr>
              <a:endParaRPr lang="en-CA" sz="1800"/>
            </a:p>
          </p:txBody>
        </p:sp>
        <p:sp>
          <p:nvSpPr>
            <p:cNvPr id="285726"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pPr>
                <a:defRPr/>
              </a:pPr>
              <a:endParaRPr lang="en-CA" sz="1800"/>
            </a:p>
          </p:txBody>
        </p:sp>
        <p:grpSp>
          <p:nvGrpSpPr>
            <p:cNvPr id="5141" name="Group 31"/>
            <p:cNvGrpSpPr>
              <a:grpSpLocks/>
            </p:cNvGrpSpPr>
            <p:nvPr/>
          </p:nvGrpSpPr>
          <p:grpSpPr bwMode="auto">
            <a:xfrm>
              <a:off x="1" y="392"/>
              <a:ext cx="5758" cy="1571"/>
              <a:chOff x="1" y="392"/>
              <a:chExt cx="5758" cy="1571"/>
            </a:xfrm>
          </p:grpSpPr>
          <p:sp>
            <p:nvSpPr>
              <p:cNvPr id="285728"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pPr>
                  <a:defRPr/>
                </a:pPr>
                <a:endParaRPr lang="en-CA" sz="1800"/>
              </a:p>
            </p:txBody>
          </p:sp>
          <p:sp>
            <p:nvSpPr>
              <p:cNvPr id="285729"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pPr>
                  <a:defRPr/>
                </a:pPr>
                <a:endParaRPr lang="en-CA" sz="1800"/>
              </a:p>
            </p:txBody>
          </p:sp>
          <p:sp>
            <p:nvSpPr>
              <p:cNvPr id="285730"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pPr>
                  <a:defRPr/>
                </a:pPr>
                <a:endParaRPr lang="en-CA" sz="1800"/>
              </a:p>
            </p:txBody>
          </p:sp>
          <p:sp>
            <p:nvSpPr>
              <p:cNvPr id="285731"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pPr>
                  <a:defRPr/>
                </a:pPr>
                <a:endParaRPr lang="en-CA" sz="1800"/>
              </a:p>
            </p:txBody>
          </p:sp>
          <p:sp>
            <p:nvSpPr>
              <p:cNvPr id="285732"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pPr>
                  <a:defRPr/>
                </a:pPr>
                <a:endParaRPr lang="en-CA" sz="1800"/>
              </a:p>
            </p:txBody>
          </p:sp>
        </p:grpSp>
        <p:sp>
          <p:nvSpPr>
            <p:cNvPr id="285733"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pPr>
                <a:defRPr/>
              </a:pPr>
              <a:endParaRPr lang="en-CA" sz="1800"/>
            </a:p>
          </p:txBody>
        </p:sp>
        <p:sp>
          <p:nvSpPr>
            <p:cNvPr id="285734"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pPr>
                <a:defRPr/>
              </a:pPr>
              <a:endParaRPr lang="en-CA" sz="1800"/>
            </a:p>
          </p:txBody>
        </p:sp>
      </p:grpSp>
      <p:sp>
        <p:nvSpPr>
          <p:cNvPr id="285735" name="Rectangle 39"/>
          <p:cNvSpPr>
            <a:spLocks noGrp="1" noChangeArrowheads="1"/>
          </p:cNvSpPr>
          <p:nvPr>
            <p:ph type="dt" sz="half" idx="2"/>
          </p:nvPr>
        </p:nvSpPr>
        <p:spPr bwMode="auto">
          <a:xfrm>
            <a:off x="457200" y="6243639"/>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751">
                <a:effectLst>
                  <a:outerShdw blurRad="38100" dist="38100" dir="2700000" algn="tl">
                    <a:srgbClr val="000000"/>
                  </a:outerShdw>
                </a:effectLst>
              </a:defRPr>
            </a:lvl1pPr>
          </a:lstStyle>
          <a:p>
            <a:pPr>
              <a:defRPr/>
            </a:pPr>
            <a:endParaRPr lang="en-US"/>
          </a:p>
        </p:txBody>
      </p:sp>
      <p:sp>
        <p:nvSpPr>
          <p:cNvPr id="285736" name="Rectangle 40"/>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751">
                <a:effectLst>
                  <a:outerShdw blurRad="38100" dist="38100" dir="2700000" algn="tl">
                    <a:srgbClr val="000000"/>
                  </a:outerShdw>
                </a:effectLst>
              </a:defRPr>
            </a:lvl1pPr>
          </a:lstStyle>
          <a:p>
            <a:pPr>
              <a:defRPr/>
            </a:pPr>
            <a:endParaRPr lang="en-US"/>
          </a:p>
        </p:txBody>
      </p:sp>
      <p:sp>
        <p:nvSpPr>
          <p:cNvPr id="285737" name="Rectangle 41"/>
          <p:cNvSpPr>
            <a:spLocks noGrp="1" noChangeArrowheads="1"/>
          </p:cNvSpPr>
          <p:nvPr>
            <p:ph type="sldNum" sz="quarter" idx="4"/>
          </p:nvPr>
        </p:nvSpPr>
        <p:spPr bwMode="auto">
          <a:xfrm>
            <a:off x="6553200" y="6243639"/>
            <a:ext cx="2133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751">
                <a:effectLst>
                  <a:outerShdw blurRad="38100" dist="38100" dir="2700000" algn="tl">
                    <a:srgbClr val="000000"/>
                  </a:outerShdw>
                </a:effectLst>
              </a:defRPr>
            </a:lvl1pPr>
          </a:lstStyle>
          <a:p>
            <a:pPr>
              <a:defRPr/>
            </a:pPr>
            <a:fld id="{829A4DB5-3C96-48D4-AA5C-54B5898DCD54}" type="slidenum">
              <a:rPr lang="en-US"/>
              <a:pPr>
                <a:defRPr/>
              </a:pPr>
              <a:t>‹#›</a:t>
            </a:fld>
            <a:endParaRPr lang="en-US"/>
          </a:p>
        </p:txBody>
      </p:sp>
      <p:sp>
        <p:nvSpPr>
          <p:cNvPr id="42" name="Rectangle 41"/>
          <p:cNvSpPr/>
          <p:nvPr userDrawn="1"/>
        </p:nvSpPr>
        <p:spPr>
          <a:xfrm>
            <a:off x="1" y="2"/>
            <a:ext cx="9144000" cy="562349"/>
          </a:xfrm>
          <a:prstGeom prst="rect">
            <a:avLst/>
          </a:prstGeom>
          <a:solidFill>
            <a:srgbClr val="75111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3" name="TextBox 42"/>
          <p:cNvSpPr txBox="1"/>
          <p:nvPr userDrawn="1"/>
        </p:nvSpPr>
        <p:spPr>
          <a:xfrm>
            <a:off x="871923" y="69499"/>
            <a:ext cx="3241144" cy="307777"/>
          </a:xfrm>
          <a:prstGeom prst="rect">
            <a:avLst/>
          </a:prstGeom>
          <a:noFill/>
        </p:spPr>
        <p:txBody>
          <a:bodyPr wrap="square" rtlCol="0">
            <a:spAutoFit/>
          </a:bodyPr>
          <a:lstStyle/>
          <a:p>
            <a:r>
              <a:rPr lang="en-US" sz="1400" baseline="0" dirty="0">
                <a:solidFill>
                  <a:schemeClr val="bg1"/>
                </a:solidFill>
                <a:latin typeface="Source Serif Pro"/>
                <a:cs typeface="Source Serif Pro"/>
              </a:rPr>
              <a:t>125</a:t>
            </a:r>
            <a:r>
              <a:rPr lang="en-US" sz="1400" baseline="30000" dirty="0">
                <a:solidFill>
                  <a:schemeClr val="bg1"/>
                </a:solidFill>
                <a:latin typeface="Source Serif Pro"/>
                <a:cs typeface="Source Serif Pro"/>
              </a:rPr>
              <a:t>th</a:t>
            </a:r>
            <a:r>
              <a:rPr lang="en-US" sz="1400" baseline="0" dirty="0">
                <a:solidFill>
                  <a:schemeClr val="bg1"/>
                </a:solidFill>
                <a:latin typeface="Source Serif Pro"/>
                <a:cs typeface="Source Serif Pro"/>
              </a:rPr>
              <a:t> Anniversary Symposia Series</a:t>
            </a:r>
            <a:endParaRPr lang="en-US" sz="1400" dirty="0">
              <a:solidFill>
                <a:schemeClr val="bg1"/>
              </a:solidFill>
              <a:latin typeface="Source Serif Pro"/>
              <a:cs typeface="Source Serif Pro"/>
            </a:endParaRPr>
          </a:p>
        </p:txBody>
      </p:sp>
    </p:spTree>
    <p:extLst>
      <p:ext uri="{BB962C8B-B14F-4D97-AF65-F5344CB8AC3E}">
        <p14:creationId xmlns:p14="http://schemas.microsoft.com/office/powerpoint/2010/main" val="1681579564"/>
      </p:ext>
    </p:extLst>
  </p:cSld>
  <p:clrMap bg1="dk2" tx1="lt1" bg2="dk1" tx2="lt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lvl1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Arial" charset="0"/>
          <a:cs typeface="Arial" charset="0"/>
        </a:defRPr>
      </a:lvl2pPr>
      <a:lvl3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Arial" charset="0"/>
          <a:cs typeface="Arial" charset="0"/>
        </a:defRPr>
      </a:lvl3pPr>
      <a:lvl4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Arial" charset="0"/>
          <a:cs typeface="Arial" charset="0"/>
        </a:defRPr>
      </a:lvl4pPr>
      <a:lvl5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Arial" charset="0"/>
          <a:cs typeface="Arial" charset="0"/>
        </a:defRPr>
      </a:lvl5pPr>
      <a:lvl6pPr marL="342891" algn="ctr" rtl="0" fontAlgn="base">
        <a:spcBef>
          <a:spcPct val="0"/>
        </a:spcBef>
        <a:spcAft>
          <a:spcPct val="0"/>
        </a:spcAft>
        <a:defRPr sz="3300">
          <a:solidFill>
            <a:schemeClr val="tx2"/>
          </a:solidFill>
          <a:effectLst>
            <a:outerShdw blurRad="38100" dist="38100" dir="2700000" algn="tl">
              <a:srgbClr val="000000"/>
            </a:outerShdw>
          </a:effectLst>
          <a:latin typeface="Arial" charset="0"/>
          <a:cs typeface="Arial" charset="0"/>
        </a:defRPr>
      </a:lvl6pPr>
      <a:lvl7pPr marL="685783" algn="ctr" rtl="0" fontAlgn="base">
        <a:spcBef>
          <a:spcPct val="0"/>
        </a:spcBef>
        <a:spcAft>
          <a:spcPct val="0"/>
        </a:spcAft>
        <a:defRPr sz="3300">
          <a:solidFill>
            <a:schemeClr val="tx2"/>
          </a:solidFill>
          <a:effectLst>
            <a:outerShdw blurRad="38100" dist="38100" dir="2700000" algn="tl">
              <a:srgbClr val="000000"/>
            </a:outerShdw>
          </a:effectLst>
          <a:latin typeface="Arial" charset="0"/>
          <a:cs typeface="Arial" charset="0"/>
        </a:defRPr>
      </a:lvl7pPr>
      <a:lvl8pPr marL="1028674" algn="ctr" rtl="0" fontAlgn="base">
        <a:spcBef>
          <a:spcPct val="0"/>
        </a:spcBef>
        <a:spcAft>
          <a:spcPct val="0"/>
        </a:spcAft>
        <a:defRPr sz="3300">
          <a:solidFill>
            <a:schemeClr val="tx2"/>
          </a:solidFill>
          <a:effectLst>
            <a:outerShdw blurRad="38100" dist="38100" dir="2700000" algn="tl">
              <a:srgbClr val="000000"/>
            </a:outerShdw>
          </a:effectLst>
          <a:latin typeface="Arial" charset="0"/>
          <a:cs typeface="Arial" charset="0"/>
        </a:defRPr>
      </a:lvl8pPr>
      <a:lvl9pPr marL="1371566" algn="ctr" rtl="0" fontAlgn="base">
        <a:spcBef>
          <a:spcPct val="0"/>
        </a:spcBef>
        <a:spcAft>
          <a:spcPct val="0"/>
        </a:spcAft>
        <a:defRPr sz="3300">
          <a:solidFill>
            <a:schemeClr val="tx2"/>
          </a:solidFill>
          <a:effectLst>
            <a:outerShdw blurRad="38100" dist="38100" dir="2700000" algn="tl">
              <a:srgbClr val="000000"/>
            </a:outerShdw>
          </a:effectLst>
          <a:latin typeface="Arial" charset="0"/>
          <a:cs typeface="Arial" charset="0"/>
        </a:defRPr>
      </a:lvl9pPr>
    </p:titleStyle>
    <p:bodyStyle>
      <a:lvl1pPr marL="257168" indent="-257168" algn="l" rtl="0" eaLnBrk="0" fontAlgn="base" hangingPunct="0">
        <a:spcBef>
          <a:spcPct val="20000"/>
        </a:spcBef>
        <a:spcAft>
          <a:spcPct val="0"/>
        </a:spcAft>
        <a:buClr>
          <a:schemeClr val="hlink"/>
        </a:buClr>
        <a:buSzPct val="60000"/>
        <a:buFont typeface="Wingdings" pitchFamily="2" charset="2"/>
        <a:buChar char="n"/>
        <a:defRPr sz="2400">
          <a:solidFill>
            <a:schemeClr val="tx1"/>
          </a:solidFill>
          <a:effectLst>
            <a:outerShdw blurRad="38100" dist="38100" dir="2700000" algn="tl">
              <a:srgbClr val="000000"/>
            </a:outerShdw>
          </a:effectLst>
          <a:latin typeface="+mn-lt"/>
          <a:ea typeface="+mn-ea"/>
          <a:cs typeface="+mn-cs"/>
        </a:defRPr>
      </a:lvl1pPr>
      <a:lvl2pPr marL="557199" indent="-214308" algn="l" rtl="0" eaLnBrk="0" fontAlgn="base" hangingPunct="0">
        <a:spcBef>
          <a:spcPct val="20000"/>
        </a:spcBef>
        <a:spcAft>
          <a:spcPct val="0"/>
        </a:spcAft>
        <a:buClr>
          <a:schemeClr val="tx1"/>
        </a:buClr>
        <a:buChar char="•"/>
        <a:defRPr sz="2100">
          <a:solidFill>
            <a:schemeClr val="tx1"/>
          </a:solidFill>
          <a:effectLst>
            <a:outerShdw blurRad="38100" dist="38100" dir="2700000" algn="tl">
              <a:srgbClr val="000000"/>
            </a:outerShdw>
          </a:effectLst>
          <a:latin typeface="+mn-lt"/>
          <a:cs typeface="+mn-cs"/>
        </a:defRPr>
      </a:lvl2pPr>
      <a:lvl3pPr marL="857229" indent="-171446" algn="l" rtl="0" eaLnBrk="0" fontAlgn="base" hangingPunct="0">
        <a:spcBef>
          <a:spcPct val="20000"/>
        </a:spcBef>
        <a:spcAft>
          <a:spcPct val="0"/>
        </a:spcAft>
        <a:buClr>
          <a:schemeClr val="accent2"/>
        </a:buClr>
        <a:buSzPct val="60000"/>
        <a:buFont typeface="Wingdings" pitchFamily="2" charset="2"/>
        <a:buChar char="n"/>
        <a:defRPr sz="1800">
          <a:solidFill>
            <a:schemeClr val="tx1"/>
          </a:solidFill>
          <a:effectLst>
            <a:outerShdw blurRad="38100" dist="38100" dir="2700000" algn="tl">
              <a:srgbClr val="000000"/>
            </a:outerShdw>
          </a:effectLst>
          <a:latin typeface="+mn-lt"/>
          <a:cs typeface="+mn-cs"/>
        </a:defRPr>
      </a:lvl3pPr>
      <a:lvl4pPr marL="1200121" indent="-171446" algn="l" rtl="0" eaLnBrk="0" fontAlgn="base" hangingPunct="0">
        <a:spcBef>
          <a:spcPct val="20000"/>
        </a:spcBef>
        <a:spcAft>
          <a:spcPct val="0"/>
        </a:spcAft>
        <a:buClr>
          <a:schemeClr val="tx2"/>
        </a:buClr>
        <a:buChar char="•"/>
        <a:defRPr sz="1500">
          <a:solidFill>
            <a:schemeClr val="tx1"/>
          </a:solidFill>
          <a:effectLst>
            <a:outerShdw blurRad="38100" dist="38100" dir="2700000" algn="tl">
              <a:srgbClr val="000000"/>
            </a:outerShdw>
          </a:effectLst>
          <a:latin typeface="+mn-lt"/>
          <a:cs typeface="+mn-cs"/>
        </a:defRPr>
      </a:lvl4pPr>
      <a:lvl5pPr marL="1543012" indent="-171446" algn="l" rtl="0" eaLnBrk="0" fontAlgn="base" hangingPunct="0">
        <a:spcBef>
          <a:spcPct val="20000"/>
        </a:spcBef>
        <a:spcAft>
          <a:spcPct val="0"/>
        </a:spcAft>
        <a:buClr>
          <a:schemeClr val="folHlink"/>
        </a:buClr>
        <a:buSzPct val="60000"/>
        <a:buFont typeface="Wingdings" pitchFamily="2" charset="2"/>
        <a:buChar char="n"/>
        <a:defRPr sz="1500">
          <a:solidFill>
            <a:schemeClr val="tx1"/>
          </a:solidFill>
          <a:effectLst>
            <a:outerShdw blurRad="38100" dist="38100" dir="2700000" algn="tl">
              <a:srgbClr val="000000"/>
            </a:outerShdw>
          </a:effectLst>
          <a:latin typeface="+mn-lt"/>
          <a:cs typeface="+mn-cs"/>
        </a:defRPr>
      </a:lvl5pPr>
      <a:lvl6pPr marL="1885904" indent="-171446" algn="l" rtl="0" fontAlgn="base">
        <a:spcBef>
          <a:spcPct val="20000"/>
        </a:spcBef>
        <a:spcAft>
          <a:spcPct val="0"/>
        </a:spcAft>
        <a:buClr>
          <a:schemeClr val="folHlink"/>
        </a:buClr>
        <a:buSzPct val="60000"/>
        <a:buFont typeface="Wingdings" pitchFamily="2" charset="2"/>
        <a:buChar char="n"/>
        <a:defRPr sz="1500">
          <a:solidFill>
            <a:schemeClr val="tx1"/>
          </a:solidFill>
          <a:effectLst>
            <a:outerShdw blurRad="38100" dist="38100" dir="2700000" algn="tl">
              <a:srgbClr val="000000"/>
            </a:outerShdw>
          </a:effectLst>
          <a:latin typeface="+mn-lt"/>
          <a:cs typeface="+mn-cs"/>
        </a:defRPr>
      </a:lvl6pPr>
      <a:lvl7pPr marL="2228795" indent="-171446" algn="l" rtl="0" fontAlgn="base">
        <a:spcBef>
          <a:spcPct val="20000"/>
        </a:spcBef>
        <a:spcAft>
          <a:spcPct val="0"/>
        </a:spcAft>
        <a:buClr>
          <a:schemeClr val="folHlink"/>
        </a:buClr>
        <a:buSzPct val="60000"/>
        <a:buFont typeface="Wingdings" pitchFamily="2" charset="2"/>
        <a:buChar char="n"/>
        <a:defRPr sz="1500">
          <a:solidFill>
            <a:schemeClr val="tx1"/>
          </a:solidFill>
          <a:effectLst>
            <a:outerShdw blurRad="38100" dist="38100" dir="2700000" algn="tl">
              <a:srgbClr val="000000"/>
            </a:outerShdw>
          </a:effectLst>
          <a:latin typeface="+mn-lt"/>
          <a:cs typeface="+mn-cs"/>
        </a:defRPr>
      </a:lvl7pPr>
      <a:lvl8pPr marL="2571686" indent="-171446" algn="l" rtl="0" fontAlgn="base">
        <a:spcBef>
          <a:spcPct val="20000"/>
        </a:spcBef>
        <a:spcAft>
          <a:spcPct val="0"/>
        </a:spcAft>
        <a:buClr>
          <a:schemeClr val="folHlink"/>
        </a:buClr>
        <a:buSzPct val="60000"/>
        <a:buFont typeface="Wingdings" pitchFamily="2" charset="2"/>
        <a:buChar char="n"/>
        <a:defRPr sz="1500">
          <a:solidFill>
            <a:schemeClr val="tx1"/>
          </a:solidFill>
          <a:effectLst>
            <a:outerShdw blurRad="38100" dist="38100" dir="2700000" algn="tl">
              <a:srgbClr val="000000"/>
            </a:outerShdw>
          </a:effectLst>
          <a:latin typeface="+mn-lt"/>
          <a:cs typeface="+mn-cs"/>
        </a:defRPr>
      </a:lvl8pPr>
      <a:lvl9pPr marL="2914578" indent="-171446" algn="l" rtl="0" fontAlgn="base">
        <a:spcBef>
          <a:spcPct val="20000"/>
        </a:spcBef>
        <a:spcAft>
          <a:spcPct val="0"/>
        </a:spcAft>
        <a:buClr>
          <a:schemeClr val="folHlink"/>
        </a:buClr>
        <a:buSzPct val="60000"/>
        <a:buFont typeface="Wingdings" pitchFamily="2" charset="2"/>
        <a:buChar char="n"/>
        <a:defRPr sz="1500">
          <a:solidFill>
            <a:schemeClr val="tx1"/>
          </a:solidFill>
          <a:effectLst>
            <a:outerShdw blurRad="38100" dist="38100" dir="2700000" algn="tl">
              <a:srgbClr val="000000"/>
            </a:outerShdw>
          </a:effectLst>
          <a:latin typeface="+mn-lt"/>
          <a:cs typeface="+mn-cs"/>
        </a:defRPr>
      </a:lvl9pPr>
    </p:bodyStyle>
    <p:otherStyle>
      <a:defPPr>
        <a:defRPr lang="en-US"/>
      </a:defPPr>
      <a:lvl1pPr marL="0" algn="l" defTabSz="685783" rtl="0" eaLnBrk="1" latinLnBrk="0" hangingPunct="1">
        <a:defRPr sz="1351" kern="1200">
          <a:solidFill>
            <a:schemeClr val="tx1"/>
          </a:solidFill>
          <a:latin typeface="+mn-lt"/>
          <a:ea typeface="+mn-ea"/>
          <a:cs typeface="+mn-cs"/>
        </a:defRPr>
      </a:lvl1pPr>
      <a:lvl2pPr marL="342891" algn="l" defTabSz="685783" rtl="0" eaLnBrk="1" latinLnBrk="0" hangingPunct="1">
        <a:defRPr sz="1351" kern="1200">
          <a:solidFill>
            <a:schemeClr val="tx1"/>
          </a:solidFill>
          <a:latin typeface="+mn-lt"/>
          <a:ea typeface="+mn-ea"/>
          <a:cs typeface="+mn-cs"/>
        </a:defRPr>
      </a:lvl2pPr>
      <a:lvl3pPr marL="685783" algn="l" defTabSz="685783" rtl="0" eaLnBrk="1" latinLnBrk="0" hangingPunct="1">
        <a:defRPr sz="1351" kern="1200">
          <a:solidFill>
            <a:schemeClr val="tx1"/>
          </a:solidFill>
          <a:latin typeface="+mn-lt"/>
          <a:ea typeface="+mn-ea"/>
          <a:cs typeface="+mn-cs"/>
        </a:defRPr>
      </a:lvl3pPr>
      <a:lvl4pPr marL="1028674" algn="l" defTabSz="685783" rtl="0" eaLnBrk="1" latinLnBrk="0" hangingPunct="1">
        <a:defRPr sz="1351" kern="1200">
          <a:solidFill>
            <a:schemeClr val="tx1"/>
          </a:solidFill>
          <a:latin typeface="+mn-lt"/>
          <a:ea typeface="+mn-ea"/>
          <a:cs typeface="+mn-cs"/>
        </a:defRPr>
      </a:lvl4pPr>
      <a:lvl5pPr marL="1371566" algn="l" defTabSz="685783" rtl="0" eaLnBrk="1" latinLnBrk="0" hangingPunct="1">
        <a:defRPr sz="1351" kern="1200">
          <a:solidFill>
            <a:schemeClr val="tx1"/>
          </a:solidFill>
          <a:latin typeface="+mn-lt"/>
          <a:ea typeface="+mn-ea"/>
          <a:cs typeface="+mn-cs"/>
        </a:defRPr>
      </a:lvl5pPr>
      <a:lvl6pPr marL="1714457" algn="l" defTabSz="685783" rtl="0" eaLnBrk="1" latinLnBrk="0" hangingPunct="1">
        <a:defRPr sz="1351" kern="1200">
          <a:solidFill>
            <a:schemeClr val="tx1"/>
          </a:solidFill>
          <a:latin typeface="+mn-lt"/>
          <a:ea typeface="+mn-ea"/>
          <a:cs typeface="+mn-cs"/>
        </a:defRPr>
      </a:lvl6pPr>
      <a:lvl7pPr marL="2057349" algn="l" defTabSz="685783" rtl="0" eaLnBrk="1" latinLnBrk="0" hangingPunct="1">
        <a:defRPr sz="1351" kern="1200">
          <a:solidFill>
            <a:schemeClr val="tx1"/>
          </a:solidFill>
          <a:latin typeface="+mn-lt"/>
          <a:ea typeface="+mn-ea"/>
          <a:cs typeface="+mn-cs"/>
        </a:defRPr>
      </a:lvl7pPr>
      <a:lvl8pPr marL="2400240" algn="l" defTabSz="685783" rtl="0" eaLnBrk="1" latinLnBrk="0" hangingPunct="1">
        <a:defRPr sz="1351" kern="1200">
          <a:solidFill>
            <a:schemeClr val="tx1"/>
          </a:solidFill>
          <a:latin typeface="+mn-lt"/>
          <a:ea typeface="+mn-ea"/>
          <a:cs typeface="+mn-cs"/>
        </a:defRPr>
      </a:lvl8pPr>
      <a:lvl9pPr marL="2743131" algn="l" defTabSz="685783" rtl="0" eaLnBrk="1" latinLnBrk="0" hangingPunct="1">
        <a:defRPr sz="135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4" Type="http://schemas.openxmlformats.org/officeDocument/2006/relationships/image" Target="../media/image8.jpeg"/><Relationship Id="rId1" Type="http://schemas.openxmlformats.org/officeDocument/2006/relationships/tags" Target="../tags/tag3.xml"/><Relationship Id="rId2"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9.xml"/><Relationship Id="rId4" Type="http://schemas.openxmlformats.org/officeDocument/2006/relationships/notesSlide" Target="../notesSlides/notesSlide5.xml"/><Relationship Id="rId5" Type="http://schemas.openxmlformats.org/officeDocument/2006/relationships/chart" Target="../charts/chart2.xml"/><Relationship Id="rId1" Type="http://schemas.openxmlformats.org/officeDocument/2006/relationships/tags" Target="../tags/tag4.xml"/><Relationship Id="rId2" Type="http://schemas.openxmlformats.org/officeDocument/2006/relationships/tags" Target="../tags/tag5.xml"/></Relationships>
</file>

<file path=ppt/slides/_rels/slide23.xml.rels><?xml version="1.0" encoding="UTF-8" standalone="yes"?>
<Relationships xmlns="http://schemas.openxmlformats.org/package/2006/relationships"><Relationship Id="rId3" Type="http://schemas.openxmlformats.org/officeDocument/2006/relationships/image" Target="../media/image9.jpg"/><Relationship Id="rId4" Type="http://schemas.openxmlformats.org/officeDocument/2006/relationships/image" Target="../media/image10.jpg"/><Relationship Id="rId5" Type="http://schemas.openxmlformats.org/officeDocument/2006/relationships/image" Target="../media/image11.jpg"/><Relationship Id="rId6" Type="http://schemas.openxmlformats.org/officeDocument/2006/relationships/image" Target="../media/image12.jpg"/><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5.xml"/><Relationship Id="rId2"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0.xml"/><Relationship Id="rId4" Type="http://schemas.openxmlformats.org/officeDocument/2006/relationships/image" Target="../media/image8.jpeg"/><Relationship Id="rId1" Type="http://schemas.openxmlformats.org/officeDocument/2006/relationships/tags" Target="../tags/tag6.xml"/><Relationship Id="rId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7.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8.jpeg"/><Relationship Id="rId3" Type="http://schemas.openxmlformats.org/officeDocument/2006/relationships/image" Target="../media/image19.jpe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eg"/><Relationship Id="rId3" Type="http://schemas.openxmlformats.org/officeDocument/2006/relationships/image" Target="../media/image3.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1.bin"/><Relationship Id="rId4" Type="http://schemas.openxmlformats.org/officeDocument/2006/relationships/image" Target="../media/image20.wmf"/><Relationship Id="rId5" Type="http://schemas.openxmlformats.org/officeDocument/2006/relationships/image" Target="../media/image21.wmf"/><Relationship Id="rId1" Type="http://schemas.openxmlformats.org/officeDocument/2006/relationships/vmlDrawing" Target="../drawings/vmlDrawing1.vml"/><Relationship Id="rId2"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17.xml"/><Relationship Id="rId4" Type="http://schemas.openxmlformats.org/officeDocument/2006/relationships/image" Target="../media/image22.wmf"/><Relationship Id="rId5" Type="http://schemas.openxmlformats.org/officeDocument/2006/relationships/image" Target="../media/image23.jpeg"/><Relationship Id="rId6" Type="http://schemas.openxmlformats.org/officeDocument/2006/relationships/image" Target="../media/image24.jpeg"/><Relationship Id="rId1" Type="http://schemas.openxmlformats.org/officeDocument/2006/relationships/themeOverride" Target="../theme/themeOverride1.xml"/><Relationship Id="rId2"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themeOverride" Target="../theme/themeOverride2.xml"/><Relationship Id="rId2" Type="http://schemas.openxmlformats.org/officeDocument/2006/relationships/slideLayout" Target="../slideLayouts/slideLayout26.xml"/></Relationships>
</file>

<file path=ppt/slides/_rels/slide58.xml.rels><?xml version="1.0" encoding="UTF-8" standalone="yes"?>
<Relationships xmlns="http://schemas.openxmlformats.org/package/2006/relationships"><Relationship Id="rId1" Type="http://schemas.openxmlformats.org/officeDocument/2006/relationships/themeOverride" Target="../theme/themeOverride3.xml"/><Relationship Id="rId2" Type="http://schemas.openxmlformats.org/officeDocument/2006/relationships/slideLayout" Target="../slideLayouts/slideLayout2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25.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png"/><Relationship Id="rId3" Type="http://schemas.openxmlformats.org/officeDocument/2006/relationships/image" Target="../media/image28.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chart" Target="../charts/char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9.wmf"/></Relationships>
</file>

<file path=ppt/slides/_rels/slide74.xml.rels><?xml version="1.0" encoding="UTF-8" standalone="yes"?>
<Relationships xmlns="http://schemas.openxmlformats.org/package/2006/relationships"><Relationship Id="rId3" Type="http://schemas.openxmlformats.org/officeDocument/2006/relationships/tags" Target="../tags/tag9.xml"/><Relationship Id="rId4" Type="http://schemas.openxmlformats.org/officeDocument/2006/relationships/tags" Target="../tags/tag10.xml"/><Relationship Id="rId5" Type="http://schemas.openxmlformats.org/officeDocument/2006/relationships/slideLayout" Target="../slideLayouts/slideLayout7.xml"/><Relationship Id="rId1" Type="http://schemas.openxmlformats.org/officeDocument/2006/relationships/tags" Target="../tags/tag7.xml"/><Relationship Id="rId2" Type="http://schemas.openxmlformats.org/officeDocument/2006/relationships/tags" Target="../tags/tag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wmf"/></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WordArt 3"/>
          <p:cNvSpPr>
            <a:spLocks noChangeArrowheads="1" noChangeShapeType="1" noTextEdit="1"/>
          </p:cNvSpPr>
          <p:nvPr/>
        </p:nvSpPr>
        <p:spPr bwMode="auto">
          <a:xfrm rot="489874">
            <a:off x="321502" y="72443"/>
            <a:ext cx="7390902" cy="2889815"/>
          </a:xfrm>
          <a:prstGeom prst="rect">
            <a:avLst/>
          </a:prstGeom>
        </p:spPr>
        <p:txBody>
          <a:bodyPr wrap="none" fromWordArt="1">
            <a:prstTxWarp prst="textCascadeUp">
              <a:avLst>
                <a:gd name="adj" fmla="val 44444"/>
              </a:avLst>
            </a:prstTxWarp>
            <a:scene3d>
              <a:camera prst="legacyPerspectiveFront">
                <a:rot lat="20519979" lon="1080000" rev="0"/>
              </a:camera>
              <a:lightRig rig="legacyHarsh2" dir="b"/>
            </a:scene3d>
            <a:sp3d extrusionH="430200" prstMaterial="legacyMatte">
              <a:extrusionClr>
                <a:srgbClr val="FF6600"/>
              </a:extrusionClr>
            </a:sp3d>
          </a:bodyPr>
          <a:lstStyle/>
          <a:p>
            <a:pPr algn="ctr"/>
            <a:r>
              <a:rPr lang="en-US" sz="3600" kern="10" dirty="0">
                <a:ln w="9525">
                  <a:round/>
                  <a:headEnd/>
                  <a:tailEnd/>
                </a:ln>
                <a:gradFill rotWithShape="1">
                  <a:gsLst>
                    <a:gs pos="0">
                      <a:srgbClr val="FFE701"/>
                    </a:gs>
                    <a:gs pos="100000">
                      <a:srgbClr val="FE3E02"/>
                    </a:gs>
                  </a:gsLst>
                  <a:lin ang="4860000" scaled="1"/>
                </a:gradFill>
                <a:latin typeface="Impact"/>
              </a:rPr>
              <a:t>Taking a scientific approach </a:t>
            </a:r>
          </a:p>
          <a:p>
            <a:pPr algn="ctr"/>
            <a:r>
              <a:rPr lang="en-US" sz="3600" kern="10" dirty="0">
                <a:ln w="9525">
                  <a:round/>
                  <a:headEnd/>
                  <a:tailEnd/>
                </a:ln>
                <a:gradFill rotWithShape="1">
                  <a:gsLst>
                    <a:gs pos="0">
                      <a:srgbClr val="FFE701"/>
                    </a:gs>
                    <a:gs pos="100000">
                      <a:srgbClr val="FE3E02"/>
                    </a:gs>
                  </a:gsLst>
                  <a:lin ang="4860000" scaled="1"/>
                </a:gradFill>
                <a:latin typeface="Impact"/>
              </a:rPr>
              <a:t>to science &amp; </a:t>
            </a:r>
            <a:r>
              <a:rPr lang="en-US" sz="3600" kern="10" dirty="0" err="1">
                <a:ln w="9525">
                  <a:round/>
                  <a:headEnd/>
                  <a:tailEnd/>
                </a:ln>
                <a:gradFill rotWithShape="1">
                  <a:gsLst>
                    <a:gs pos="0">
                      <a:srgbClr val="FFE701"/>
                    </a:gs>
                    <a:gs pos="100000">
                      <a:srgbClr val="FE3E02"/>
                    </a:gs>
                  </a:gsLst>
                  <a:lin ang="4860000" scaled="1"/>
                </a:gradFill>
                <a:latin typeface="Impact"/>
              </a:rPr>
              <a:t>eng.</a:t>
            </a:r>
            <a:r>
              <a:rPr lang="en-US" sz="3600" kern="10" dirty="0">
                <a:ln w="9525">
                  <a:round/>
                  <a:headEnd/>
                  <a:tailEnd/>
                </a:ln>
                <a:gradFill rotWithShape="1">
                  <a:gsLst>
                    <a:gs pos="0">
                      <a:srgbClr val="FFE701"/>
                    </a:gs>
                    <a:gs pos="100000">
                      <a:srgbClr val="FE3E02"/>
                    </a:gs>
                  </a:gsLst>
                  <a:lin ang="4860000" scaled="1"/>
                </a:gradFill>
                <a:latin typeface="Impact"/>
              </a:rPr>
              <a:t>  education*</a:t>
            </a:r>
            <a:endParaRPr lang="en-CA" sz="3600" kern="10" dirty="0">
              <a:ln w="9525">
                <a:round/>
                <a:headEnd/>
                <a:tailEnd/>
              </a:ln>
              <a:gradFill rotWithShape="1">
                <a:gsLst>
                  <a:gs pos="0">
                    <a:srgbClr val="FFE701"/>
                  </a:gs>
                  <a:gs pos="100000">
                    <a:srgbClr val="FE3E02"/>
                  </a:gs>
                </a:gsLst>
                <a:lin ang="4860000" scaled="1"/>
              </a:gradFill>
              <a:latin typeface="Impact"/>
            </a:endParaRPr>
          </a:p>
        </p:txBody>
      </p:sp>
      <p:sp>
        <p:nvSpPr>
          <p:cNvPr id="6" name="TextBox 5"/>
          <p:cNvSpPr txBox="1"/>
          <p:nvPr/>
        </p:nvSpPr>
        <p:spPr>
          <a:xfrm>
            <a:off x="430738" y="5972610"/>
            <a:ext cx="8470926" cy="646331"/>
          </a:xfrm>
          <a:prstGeom prst="rect">
            <a:avLst/>
          </a:prstGeom>
          <a:noFill/>
        </p:spPr>
        <p:txBody>
          <a:bodyPr wrap="square" rtlCol="0">
            <a:spAutoFit/>
          </a:bodyPr>
          <a:lstStyle/>
          <a:p>
            <a:r>
              <a:rPr lang="en-US" sz="1800" dirty="0"/>
              <a:t>*based on the research of many people, some from my science </a:t>
            </a:r>
            <a:r>
              <a:rPr lang="en-US" sz="1800" dirty="0" err="1"/>
              <a:t>ed</a:t>
            </a:r>
            <a:r>
              <a:rPr lang="en-US" sz="1800" dirty="0"/>
              <a:t> research group</a:t>
            </a:r>
          </a:p>
        </p:txBody>
      </p:sp>
      <p:sp>
        <p:nvSpPr>
          <p:cNvPr id="7" name="TextBox 6"/>
          <p:cNvSpPr txBox="1"/>
          <p:nvPr/>
        </p:nvSpPr>
        <p:spPr>
          <a:xfrm>
            <a:off x="53907" y="2740328"/>
            <a:ext cx="8683787" cy="1200329"/>
          </a:xfrm>
          <a:prstGeom prst="rect">
            <a:avLst/>
          </a:prstGeom>
          <a:noFill/>
        </p:spPr>
        <p:txBody>
          <a:bodyPr wrap="none" rtlCol="0">
            <a:spAutoFit/>
          </a:bodyPr>
          <a:lstStyle/>
          <a:p>
            <a:pPr algn="ctr"/>
            <a:r>
              <a:rPr lang="en-US" dirty="0"/>
              <a:t>Carl Wieman</a:t>
            </a:r>
          </a:p>
          <a:p>
            <a:pPr algn="ctr"/>
            <a:r>
              <a:rPr lang="en-US" i="1" dirty="0"/>
              <a:t>Stanford University</a:t>
            </a:r>
          </a:p>
          <a:p>
            <a:pPr algn="ctr"/>
            <a:r>
              <a:rPr lang="en-US" i="1" dirty="0"/>
              <a:t>Department of Physics and Grad School of Education</a:t>
            </a:r>
          </a:p>
        </p:txBody>
      </p:sp>
      <p:sp>
        <p:nvSpPr>
          <p:cNvPr id="3" name="TextBox 2"/>
          <p:cNvSpPr txBox="1"/>
          <p:nvPr/>
        </p:nvSpPr>
        <p:spPr>
          <a:xfrm>
            <a:off x="5400656" y="2048048"/>
            <a:ext cx="3688830" cy="461665"/>
          </a:xfrm>
          <a:prstGeom prst="rect">
            <a:avLst/>
          </a:prstGeom>
          <a:noFill/>
        </p:spPr>
        <p:txBody>
          <a:bodyPr wrap="none" rtlCol="0">
            <a:spAutoFit/>
          </a:bodyPr>
          <a:lstStyle/>
          <a:p>
            <a:r>
              <a:rPr lang="en-US" dirty="0">
                <a:latin typeface="Comic Sans MS" panose="030F0702030302020204" pitchFamily="66" charset="0"/>
              </a:rPr>
              <a:t>and most other subjects</a:t>
            </a:r>
          </a:p>
        </p:txBody>
      </p:sp>
      <p:sp>
        <p:nvSpPr>
          <p:cNvPr id="4" name="TextBox 3"/>
          <p:cNvSpPr txBox="1"/>
          <p:nvPr/>
        </p:nvSpPr>
        <p:spPr>
          <a:xfrm rot="2039288">
            <a:off x="7386866" y="4155187"/>
            <a:ext cx="1952779" cy="1200329"/>
          </a:xfrm>
          <a:prstGeom prst="rect">
            <a:avLst/>
          </a:prstGeom>
          <a:noFill/>
        </p:spPr>
        <p:txBody>
          <a:bodyPr wrap="none" rtlCol="0">
            <a:spAutoFit/>
          </a:bodyPr>
          <a:lstStyle/>
          <a:p>
            <a:r>
              <a:rPr lang="en-US" dirty="0">
                <a:solidFill>
                  <a:schemeClr val="accent2"/>
                </a:solidFill>
              </a:rPr>
              <a:t>copies of </a:t>
            </a:r>
          </a:p>
          <a:p>
            <a:r>
              <a:rPr lang="en-US" dirty="0">
                <a:solidFill>
                  <a:schemeClr val="accent2"/>
                </a:solidFill>
              </a:rPr>
              <a:t>slides to be</a:t>
            </a:r>
          </a:p>
          <a:p>
            <a:r>
              <a:rPr lang="en-US" dirty="0">
                <a:solidFill>
                  <a:schemeClr val="accent2"/>
                </a:solidFill>
              </a:rPr>
              <a:t>available</a:t>
            </a:r>
          </a:p>
        </p:txBody>
      </p:sp>
      <p:sp>
        <p:nvSpPr>
          <p:cNvPr id="5" name="TextBox 4">
            <a:extLst>
              <a:ext uri="{FF2B5EF4-FFF2-40B4-BE49-F238E27FC236}">
                <a16:creationId xmlns:a16="http://schemas.microsoft.com/office/drawing/2014/main" xmlns="" id="{6A4FAE78-3486-4680-91F6-0AF16CFE98B5}"/>
              </a:ext>
            </a:extLst>
          </p:cNvPr>
          <p:cNvSpPr txBox="1"/>
          <p:nvPr/>
        </p:nvSpPr>
        <p:spPr>
          <a:xfrm>
            <a:off x="258947" y="4013649"/>
            <a:ext cx="7378943" cy="1938992"/>
          </a:xfrm>
          <a:prstGeom prst="rect">
            <a:avLst/>
          </a:prstGeom>
          <a:noFill/>
        </p:spPr>
        <p:txBody>
          <a:bodyPr wrap="none" rtlCol="0">
            <a:spAutoFit/>
          </a:bodyPr>
          <a:lstStyle/>
          <a:p>
            <a:r>
              <a:rPr lang="en-US" i="1" dirty="0">
                <a:solidFill>
                  <a:schemeClr val="accent2"/>
                </a:solidFill>
              </a:rPr>
              <a:t>New talk—student focused:</a:t>
            </a:r>
          </a:p>
          <a:p>
            <a:pPr marL="342900" indent="-342900">
              <a:buFont typeface="Arial" panose="020B0604020202020204" pitchFamily="34" charset="0"/>
              <a:buChar char="•"/>
            </a:pPr>
            <a:r>
              <a:rPr lang="en-US" i="1" dirty="0">
                <a:solidFill>
                  <a:schemeClr val="accent2"/>
                </a:solidFill>
              </a:rPr>
              <a:t>how to optimize your study &amp; learning</a:t>
            </a:r>
          </a:p>
          <a:p>
            <a:pPr marL="342900" indent="-342900">
              <a:buFont typeface="Arial" panose="020B0604020202020204" pitchFamily="34" charset="0"/>
              <a:buChar char="•"/>
            </a:pPr>
            <a:r>
              <a:rPr lang="en-US" i="1" dirty="0">
                <a:solidFill>
                  <a:schemeClr val="accent2"/>
                </a:solidFill>
              </a:rPr>
              <a:t>what you should demand from instruction</a:t>
            </a:r>
          </a:p>
          <a:p>
            <a:pPr marL="342900" indent="-342900">
              <a:buFont typeface="Arial" panose="020B0604020202020204" pitchFamily="34" charset="0"/>
              <a:buChar char="•"/>
            </a:pPr>
            <a:r>
              <a:rPr lang="en-US" i="1" dirty="0">
                <a:solidFill>
                  <a:schemeClr val="accent2"/>
                </a:solidFill>
              </a:rPr>
              <a:t>relevant to MIT faculty (the 98% not here)</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xmlns="" id="{14E87272-94AB-42C4-B3D5-178CA9BA7162}"/>
              </a:ext>
            </a:extLst>
          </p:cNvPr>
          <p:cNvSpPr txBox="1"/>
          <p:nvPr/>
        </p:nvSpPr>
        <p:spPr>
          <a:xfrm>
            <a:off x="2663945" y="124212"/>
            <a:ext cx="3777316" cy="461665"/>
          </a:xfrm>
          <a:prstGeom prst="rect">
            <a:avLst/>
          </a:prstGeom>
          <a:noFill/>
          <a:ln>
            <a:solidFill>
              <a:schemeClr val="tx1"/>
            </a:solidFill>
          </a:ln>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b="0" i="1" u="none" strike="noStrike" kern="1200" cap="none" spc="0" normalizeH="0" baseline="0" noProof="0" dirty="0">
                <a:ln>
                  <a:noFill/>
                </a:ln>
                <a:solidFill>
                  <a:prstClr val="black"/>
                </a:solidFill>
                <a:effectLst/>
                <a:uLnTx/>
                <a:uFillTx/>
                <a:latin typeface="Calibri" panose="020F0502020204030204"/>
                <a:ea typeface="+mn-ea"/>
                <a:cs typeface="+mn-cs"/>
              </a:rPr>
              <a:t>effective teaching &amp; learning</a:t>
            </a:r>
          </a:p>
        </p:txBody>
      </p:sp>
      <p:sp>
        <p:nvSpPr>
          <p:cNvPr id="15" name="Rectangle 14">
            <a:extLst>
              <a:ext uri="{FF2B5EF4-FFF2-40B4-BE49-F238E27FC236}">
                <a16:creationId xmlns:a16="http://schemas.microsoft.com/office/drawing/2014/main" xmlns="" id="{018D7A4C-8B44-48F0-9514-78D40CA7B5F9}"/>
              </a:ext>
            </a:extLst>
          </p:cNvPr>
          <p:cNvSpPr/>
          <p:nvPr/>
        </p:nvSpPr>
        <p:spPr>
          <a:xfrm>
            <a:off x="1572768" y="3104495"/>
            <a:ext cx="6172200" cy="1200329"/>
          </a:xfrm>
          <a:prstGeom prst="rect">
            <a:avLst/>
          </a:prstGeom>
          <a:ln w="28575">
            <a:solidFill>
              <a:schemeClr val="tx1"/>
            </a:solidFill>
          </a:ln>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Students learn the thinking/decision-making they practice with good feedback (timely, specific, guides improvement).</a:t>
            </a:r>
          </a:p>
        </p:txBody>
      </p:sp>
      <p:grpSp>
        <p:nvGrpSpPr>
          <p:cNvPr id="45" name="Group 44">
            <a:extLst>
              <a:ext uri="{FF2B5EF4-FFF2-40B4-BE49-F238E27FC236}">
                <a16:creationId xmlns:a16="http://schemas.microsoft.com/office/drawing/2014/main" xmlns="" id="{7CF11B8F-A3B4-4E27-9A38-C33B2A724C49}"/>
              </a:ext>
            </a:extLst>
          </p:cNvPr>
          <p:cNvGrpSpPr/>
          <p:nvPr/>
        </p:nvGrpSpPr>
        <p:grpSpPr>
          <a:xfrm>
            <a:off x="429768" y="1042416"/>
            <a:ext cx="8138160" cy="2115540"/>
            <a:chOff x="429768" y="1042416"/>
            <a:chExt cx="8138160" cy="2115540"/>
          </a:xfrm>
        </p:grpSpPr>
        <p:grpSp>
          <p:nvGrpSpPr>
            <p:cNvPr id="44" name="Group 43">
              <a:extLst>
                <a:ext uri="{FF2B5EF4-FFF2-40B4-BE49-F238E27FC236}">
                  <a16:creationId xmlns:a16="http://schemas.microsoft.com/office/drawing/2014/main" xmlns="" id="{94C8B06D-C682-4CCA-B885-982CF1072F0C}"/>
                </a:ext>
              </a:extLst>
            </p:cNvPr>
            <p:cNvGrpSpPr/>
            <p:nvPr/>
          </p:nvGrpSpPr>
          <p:grpSpPr>
            <a:xfrm>
              <a:off x="429768" y="1042416"/>
              <a:ext cx="3218688" cy="1152144"/>
              <a:chOff x="429768" y="1042416"/>
              <a:chExt cx="3218688" cy="1152144"/>
            </a:xfrm>
          </p:grpSpPr>
          <p:sp>
            <p:nvSpPr>
              <p:cNvPr id="17" name="Rectangle 16">
                <a:extLst>
                  <a:ext uri="{FF2B5EF4-FFF2-40B4-BE49-F238E27FC236}">
                    <a16:creationId xmlns:a16="http://schemas.microsoft.com/office/drawing/2014/main" xmlns="" id="{2A788303-27CB-4607-9745-7D0563ABBBCD}"/>
                  </a:ext>
                </a:extLst>
              </p:cNvPr>
              <p:cNvSpPr/>
              <p:nvPr/>
            </p:nvSpPr>
            <p:spPr>
              <a:xfrm>
                <a:off x="768096" y="1130731"/>
                <a:ext cx="2880360" cy="1015663"/>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Address prior knowledge and experience</a:t>
                </a:r>
              </a:p>
            </p:txBody>
          </p:sp>
          <p:sp>
            <p:nvSpPr>
              <p:cNvPr id="20" name="Oval 19">
                <a:extLst>
                  <a:ext uri="{FF2B5EF4-FFF2-40B4-BE49-F238E27FC236}">
                    <a16:creationId xmlns:a16="http://schemas.microsoft.com/office/drawing/2014/main" xmlns="" id="{A45BE97F-934B-43EA-B33C-A25F6967E97A}"/>
                  </a:ext>
                </a:extLst>
              </p:cNvPr>
              <p:cNvSpPr/>
              <p:nvPr/>
            </p:nvSpPr>
            <p:spPr>
              <a:xfrm>
                <a:off x="429768" y="1042416"/>
                <a:ext cx="2414016" cy="11521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xmlns="" id="{B5DCDA64-B7D1-4CC5-A7CC-18F77B498E5D}"/>
                </a:ext>
              </a:extLst>
            </p:cNvPr>
            <p:cNvGrpSpPr/>
            <p:nvPr/>
          </p:nvGrpSpPr>
          <p:grpSpPr>
            <a:xfrm>
              <a:off x="3197352" y="1048512"/>
              <a:ext cx="2414016" cy="1152144"/>
              <a:chOff x="3197352" y="1048512"/>
              <a:chExt cx="2414016" cy="1152144"/>
            </a:xfrm>
          </p:grpSpPr>
          <p:sp>
            <p:nvSpPr>
              <p:cNvPr id="18" name="TextBox 17">
                <a:extLst>
                  <a:ext uri="{FF2B5EF4-FFF2-40B4-BE49-F238E27FC236}">
                    <a16:creationId xmlns:a16="http://schemas.microsoft.com/office/drawing/2014/main" xmlns="" id="{57EAF8E1-CDBA-4260-B053-FF2F8A6D25F8}"/>
                  </a:ext>
                </a:extLst>
              </p:cNvPr>
              <p:cNvSpPr txBox="1"/>
              <p:nvPr/>
            </p:nvSpPr>
            <p:spPr>
              <a:xfrm>
                <a:off x="3675888" y="1426464"/>
                <a:ext cx="1455848"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Motivation</a:t>
                </a:r>
              </a:p>
            </p:txBody>
          </p:sp>
          <p:sp>
            <p:nvSpPr>
              <p:cNvPr id="55" name="Oval 54">
                <a:extLst>
                  <a:ext uri="{FF2B5EF4-FFF2-40B4-BE49-F238E27FC236}">
                    <a16:creationId xmlns:a16="http://schemas.microsoft.com/office/drawing/2014/main" xmlns="" id="{8BAAAD2D-3473-4CAD-8EB7-B825EA596401}"/>
                  </a:ext>
                </a:extLst>
              </p:cNvPr>
              <p:cNvSpPr/>
              <p:nvPr/>
            </p:nvSpPr>
            <p:spPr>
              <a:xfrm>
                <a:off x="3197352" y="1048512"/>
                <a:ext cx="2414016" cy="115214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grpSp>
          <p:nvGrpSpPr>
            <p:cNvPr id="24" name="Group 23">
              <a:extLst>
                <a:ext uri="{FF2B5EF4-FFF2-40B4-BE49-F238E27FC236}">
                  <a16:creationId xmlns:a16="http://schemas.microsoft.com/office/drawing/2014/main" xmlns="" id="{62A8C512-25FE-42EB-92F9-859C9A833A2A}"/>
                </a:ext>
              </a:extLst>
            </p:cNvPr>
            <p:cNvGrpSpPr/>
            <p:nvPr/>
          </p:nvGrpSpPr>
          <p:grpSpPr>
            <a:xfrm>
              <a:off x="5964936" y="1054608"/>
              <a:ext cx="2602992" cy="1258824"/>
              <a:chOff x="5964936" y="1054608"/>
              <a:chExt cx="2602992" cy="1258824"/>
            </a:xfrm>
          </p:grpSpPr>
          <p:sp>
            <p:nvSpPr>
              <p:cNvPr id="19" name="TextBox 18">
                <a:extLst>
                  <a:ext uri="{FF2B5EF4-FFF2-40B4-BE49-F238E27FC236}">
                    <a16:creationId xmlns:a16="http://schemas.microsoft.com/office/drawing/2014/main" xmlns="" id="{C043F032-5F2B-4670-95B8-D3394BC796ED}"/>
                  </a:ext>
                </a:extLst>
              </p:cNvPr>
              <p:cNvSpPr txBox="1"/>
              <p:nvPr/>
            </p:nvSpPr>
            <p:spPr>
              <a:xfrm>
                <a:off x="6089904" y="1335024"/>
                <a:ext cx="247802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Cognitive demand/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brain limitations</a:t>
                </a:r>
              </a:p>
            </p:txBody>
          </p:sp>
          <p:sp>
            <p:nvSpPr>
              <p:cNvPr id="60" name="Oval 59">
                <a:extLst>
                  <a:ext uri="{FF2B5EF4-FFF2-40B4-BE49-F238E27FC236}">
                    <a16:creationId xmlns:a16="http://schemas.microsoft.com/office/drawing/2014/main" xmlns="" id="{6898F0DA-CD82-43EA-88F0-4723B18E8A32}"/>
                  </a:ext>
                </a:extLst>
              </p:cNvPr>
              <p:cNvSpPr/>
              <p:nvPr/>
            </p:nvSpPr>
            <p:spPr>
              <a:xfrm>
                <a:off x="5964936" y="1054608"/>
                <a:ext cx="2529840" cy="12588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0" name="Arrow: Down 29">
              <a:extLst>
                <a:ext uri="{FF2B5EF4-FFF2-40B4-BE49-F238E27FC236}">
                  <a16:creationId xmlns:a16="http://schemas.microsoft.com/office/drawing/2014/main" xmlns="" id="{81CAF58B-85E6-45CA-A34A-39AAE5A661EE}"/>
                </a:ext>
              </a:extLst>
            </p:cNvPr>
            <p:cNvSpPr/>
            <p:nvPr/>
          </p:nvSpPr>
          <p:spPr>
            <a:xfrm rot="19818637">
              <a:off x="2463098" y="1948654"/>
              <a:ext cx="455448" cy="1121101"/>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2" name="Arrow: Down 61">
              <a:extLst>
                <a:ext uri="{FF2B5EF4-FFF2-40B4-BE49-F238E27FC236}">
                  <a16:creationId xmlns:a16="http://schemas.microsoft.com/office/drawing/2014/main" xmlns="" id="{A1D71040-B611-4704-891B-7F04C81918D3}"/>
                </a:ext>
              </a:extLst>
            </p:cNvPr>
            <p:cNvSpPr/>
            <p:nvPr/>
          </p:nvSpPr>
          <p:spPr>
            <a:xfrm>
              <a:off x="4233672" y="2075687"/>
              <a:ext cx="429768" cy="996697"/>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Arrow: Down 63">
              <a:extLst>
                <a:ext uri="{FF2B5EF4-FFF2-40B4-BE49-F238E27FC236}">
                  <a16:creationId xmlns:a16="http://schemas.microsoft.com/office/drawing/2014/main" xmlns="" id="{A00487DC-2C17-4908-BDFB-84D4C913C6CE}"/>
                </a:ext>
              </a:extLst>
            </p:cNvPr>
            <p:cNvSpPr/>
            <p:nvPr/>
          </p:nvSpPr>
          <p:spPr>
            <a:xfrm rot="1461937">
              <a:off x="6269129" y="2229724"/>
              <a:ext cx="480402" cy="928232"/>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31" name="TextBox 30">
            <a:extLst>
              <a:ext uri="{FF2B5EF4-FFF2-40B4-BE49-F238E27FC236}">
                <a16:creationId xmlns:a16="http://schemas.microsoft.com/office/drawing/2014/main" xmlns="" id="{89DB1377-4237-496C-9D65-E7A7E304C17F}"/>
              </a:ext>
            </a:extLst>
          </p:cNvPr>
          <p:cNvSpPr txBox="1"/>
          <p:nvPr/>
        </p:nvSpPr>
        <p:spPr>
          <a:xfrm>
            <a:off x="2511444" y="675280"/>
            <a:ext cx="1675459" cy="70788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but must have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enablers</a:t>
            </a:r>
          </a:p>
        </p:txBody>
      </p:sp>
      <p:sp>
        <p:nvSpPr>
          <p:cNvPr id="50" name="TextBox 49">
            <a:extLst>
              <a:ext uri="{FF2B5EF4-FFF2-40B4-BE49-F238E27FC236}">
                <a16:creationId xmlns:a16="http://schemas.microsoft.com/office/drawing/2014/main" xmlns="" id="{CA446D89-B216-48F2-B071-31C28DE54110}"/>
              </a:ext>
            </a:extLst>
          </p:cNvPr>
          <p:cNvSpPr txBox="1"/>
          <p:nvPr/>
        </p:nvSpPr>
        <p:spPr>
          <a:xfrm>
            <a:off x="2606040" y="2240280"/>
            <a:ext cx="2066544" cy="400110"/>
          </a:xfrm>
          <a:prstGeom prst="rect">
            <a:avLst/>
          </a:prstGeom>
          <a:noFill/>
          <a:ln>
            <a:solidFill>
              <a:schemeClr val="tx1"/>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diversity </a:t>
            </a:r>
          </a:p>
        </p:txBody>
      </p:sp>
      <p:grpSp>
        <p:nvGrpSpPr>
          <p:cNvPr id="69" name="Group 68">
            <a:extLst>
              <a:ext uri="{FF2B5EF4-FFF2-40B4-BE49-F238E27FC236}">
                <a16:creationId xmlns:a16="http://schemas.microsoft.com/office/drawing/2014/main" xmlns="" id="{0DC13DC4-80A7-4D21-94BD-07986983AF69}"/>
              </a:ext>
            </a:extLst>
          </p:cNvPr>
          <p:cNvGrpSpPr/>
          <p:nvPr/>
        </p:nvGrpSpPr>
        <p:grpSpPr>
          <a:xfrm>
            <a:off x="91440" y="4361688"/>
            <a:ext cx="2889504" cy="1719072"/>
            <a:chOff x="91440" y="4361688"/>
            <a:chExt cx="2889504" cy="1719072"/>
          </a:xfrm>
        </p:grpSpPr>
        <p:grpSp>
          <p:nvGrpSpPr>
            <p:cNvPr id="67" name="Group 66">
              <a:extLst>
                <a:ext uri="{FF2B5EF4-FFF2-40B4-BE49-F238E27FC236}">
                  <a16:creationId xmlns:a16="http://schemas.microsoft.com/office/drawing/2014/main" xmlns="" id="{896E150B-0589-4AB9-8B70-C1377552FBC3}"/>
                </a:ext>
              </a:extLst>
            </p:cNvPr>
            <p:cNvGrpSpPr/>
            <p:nvPr/>
          </p:nvGrpSpPr>
          <p:grpSpPr>
            <a:xfrm>
              <a:off x="91440" y="4736592"/>
              <a:ext cx="2889504" cy="1344168"/>
              <a:chOff x="694944" y="4636008"/>
              <a:chExt cx="2889504" cy="1344168"/>
            </a:xfrm>
          </p:grpSpPr>
          <p:sp>
            <p:nvSpPr>
              <p:cNvPr id="52" name="TextBox 51">
                <a:extLst>
                  <a:ext uri="{FF2B5EF4-FFF2-40B4-BE49-F238E27FC236}">
                    <a16:creationId xmlns:a16="http://schemas.microsoft.com/office/drawing/2014/main" xmlns="" id="{F1CB2B26-C1B1-4688-A33E-74611511F6B8}"/>
                  </a:ext>
                </a:extLst>
              </p:cNvPr>
              <p:cNvSpPr txBox="1"/>
              <p:nvPr/>
            </p:nvSpPr>
            <p:spPr>
              <a:xfrm>
                <a:off x="978408" y="4809744"/>
                <a:ext cx="2504212" cy="92333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disciplinary expertise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knowledge &amp; thinking</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mic Sans MS" panose="030F0702030302020204" pitchFamily="66" charset="0"/>
                    <a:ea typeface="+mn-ea"/>
                    <a:cs typeface="+mn-cs"/>
                  </a:rPr>
                  <a:t>of science</a:t>
                </a:r>
              </a:p>
            </p:txBody>
          </p:sp>
          <p:sp>
            <p:nvSpPr>
              <p:cNvPr id="65" name="Oval 64">
                <a:extLst>
                  <a:ext uri="{FF2B5EF4-FFF2-40B4-BE49-F238E27FC236}">
                    <a16:creationId xmlns:a16="http://schemas.microsoft.com/office/drawing/2014/main" xmlns="" id="{C3F70C6A-5ABA-4BBA-BA17-891F1647D5FA}"/>
                  </a:ext>
                </a:extLst>
              </p:cNvPr>
              <p:cNvSpPr/>
              <p:nvPr/>
            </p:nvSpPr>
            <p:spPr>
              <a:xfrm>
                <a:off x="694944" y="4636008"/>
                <a:ext cx="2889504" cy="134416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68" name="Arrow: Right 67">
              <a:extLst>
                <a:ext uri="{FF2B5EF4-FFF2-40B4-BE49-F238E27FC236}">
                  <a16:creationId xmlns:a16="http://schemas.microsoft.com/office/drawing/2014/main" xmlns="" id="{B34C8343-48CF-492D-A8D9-2A48C7FB60B5}"/>
                </a:ext>
              </a:extLst>
            </p:cNvPr>
            <p:cNvSpPr/>
            <p:nvPr/>
          </p:nvSpPr>
          <p:spPr>
            <a:xfrm rot="18957617">
              <a:off x="1417320" y="4361688"/>
              <a:ext cx="859536" cy="429768"/>
            </a:xfrm>
            <a:prstGeom prst="right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71" name="TextBox 70">
            <a:extLst>
              <a:ext uri="{FF2B5EF4-FFF2-40B4-BE49-F238E27FC236}">
                <a16:creationId xmlns:a16="http://schemas.microsoft.com/office/drawing/2014/main" xmlns="" id="{A2658ACD-C6D7-4CEA-AC48-E78E2BB1C3F7}"/>
              </a:ext>
            </a:extLst>
          </p:cNvPr>
          <p:cNvSpPr txBox="1"/>
          <p:nvPr/>
        </p:nvSpPr>
        <p:spPr>
          <a:xfrm>
            <a:off x="3300985" y="4379976"/>
            <a:ext cx="5705856" cy="830997"/>
          </a:xfrm>
          <a:prstGeom prst="rect">
            <a:avLst/>
          </a:prstGeom>
          <a:noFill/>
          <a:ln>
            <a:solidFill>
              <a:srgbClr val="C00000"/>
            </a:solid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omic Sans MS" panose="030F0702030302020204" pitchFamily="66" charset="0"/>
                <a:ea typeface="+mn-ea"/>
                <a:cs typeface="+mn-cs"/>
              </a:rPr>
              <a:t>Requires expertise in discipline &amp; expertise in teaching it.</a:t>
            </a:r>
          </a:p>
        </p:txBody>
      </p:sp>
      <p:sp>
        <p:nvSpPr>
          <p:cNvPr id="2" name="Rectangle 1">
            <a:extLst>
              <a:ext uri="{FF2B5EF4-FFF2-40B4-BE49-F238E27FC236}">
                <a16:creationId xmlns:a16="http://schemas.microsoft.com/office/drawing/2014/main" xmlns="" id="{4DAF3B0F-C328-4151-9D1E-705E1F0CB248}"/>
              </a:ext>
            </a:extLst>
          </p:cNvPr>
          <p:cNvSpPr/>
          <p:nvPr/>
        </p:nvSpPr>
        <p:spPr>
          <a:xfrm>
            <a:off x="3216584" y="5264064"/>
            <a:ext cx="6356294" cy="1200329"/>
          </a:xfrm>
          <a:prstGeom prst="rect">
            <a:avLst/>
          </a:prstGeom>
        </p:spPr>
        <p:txBody>
          <a:bodyPr wrap="square">
            <a:spAutoFit/>
          </a:bodyPr>
          <a:lstStyle/>
          <a:p>
            <a:r>
              <a:rPr lang="en-US" dirty="0"/>
              <a:t>Universities (MIT) not recognize,</a:t>
            </a:r>
          </a:p>
          <a:p>
            <a:r>
              <a:rPr lang="en-US" dirty="0"/>
              <a:t>biggest barrier to change</a:t>
            </a:r>
          </a:p>
          <a:p>
            <a:r>
              <a:rPr lang="en-US" dirty="0"/>
              <a:t> </a:t>
            </a:r>
            <a:r>
              <a:rPr lang="en-US" i="1" dirty="0"/>
              <a:t>(like med. 1870)</a:t>
            </a:r>
          </a:p>
        </p:txBody>
      </p:sp>
    </p:spTree>
    <p:extLst>
      <p:ext uri="{BB962C8B-B14F-4D97-AF65-F5344CB8AC3E}">
        <p14:creationId xmlns:p14="http://schemas.microsoft.com/office/powerpoint/2010/main" val="28149013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716790A1-0B9B-43D0-92B6-B18AF77BE531}"/>
              </a:ext>
            </a:extLst>
          </p:cNvPr>
          <p:cNvSpPr/>
          <p:nvPr/>
        </p:nvSpPr>
        <p:spPr>
          <a:xfrm>
            <a:off x="186117" y="309924"/>
            <a:ext cx="8836502" cy="1523494"/>
          </a:xfrm>
          <a:prstGeom prst="rect">
            <a:avLst/>
          </a:prstGeom>
        </p:spPr>
        <p:txBody>
          <a:bodyPr wrap="square">
            <a:spAutoFit/>
          </a:bodyPr>
          <a:lstStyle/>
          <a:p>
            <a:pPr lvl="0"/>
            <a:r>
              <a:rPr lang="en-US" sz="2300" u="sng" dirty="0">
                <a:solidFill>
                  <a:srgbClr val="FFFF00"/>
                </a:solidFill>
              </a:rPr>
              <a:t>III. Examples of bad teaching practices you will encounter in sci. &amp; </a:t>
            </a:r>
            <a:r>
              <a:rPr lang="en-US" sz="2300" u="sng" dirty="0" err="1">
                <a:solidFill>
                  <a:srgbClr val="FFFF00"/>
                </a:solidFill>
              </a:rPr>
              <a:t>eng.</a:t>
            </a:r>
            <a:r>
              <a:rPr lang="en-US" sz="2300" u="sng" dirty="0">
                <a:solidFill>
                  <a:srgbClr val="FFFF00"/>
                </a:solidFill>
              </a:rPr>
              <a:t> classes.</a:t>
            </a:r>
          </a:p>
          <a:p>
            <a:pPr lvl="0"/>
            <a:r>
              <a:rPr lang="en-US" sz="2300" u="sng" dirty="0">
                <a:solidFill>
                  <a:srgbClr val="FFFF00"/>
                </a:solidFill>
              </a:rPr>
              <a:t>How research shows are bad, and what you can do to learn anyway.</a:t>
            </a:r>
            <a:r>
              <a:rPr lang="en-US" dirty="0">
                <a:solidFill>
                  <a:srgbClr val="FFFF00"/>
                </a:solidFill>
              </a:rPr>
              <a:t>  </a:t>
            </a:r>
          </a:p>
        </p:txBody>
      </p:sp>
      <p:sp>
        <p:nvSpPr>
          <p:cNvPr id="3" name="TextBox 2">
            <a:extLst>
              <a:ext uri="{FF2B5EF4-FFF2-40B4-BE49-F238E27FC236}">
                <a16:creationId xmlns:a16="http://schemas.microsoft.com/office/drawing/2014/main" xmlns="" id="{E476F67A-4BD1-46C0-AD24-C3A129D7C06B}"/>
              </a:ext>
            </a:extLst>
          </p:cNvPr>
          <p:cNvSpPr txBox="1"/>
          <p:nvPr/>
        </p:nvSpPr>
        <p:spPr>
          <a:xfrm>
            <a:off x="469338" y="2362874"/>
            <a:ext cx="8472361" cy="2308324"/>
          </a:xfrm>
          <a:prstGeom prst="rect">
            <a:avLst/>
          </a:prstGeom>
          <a:noFill/>
        </p:spPr>
        <p:txBody>
          <a:bodyPr wrap="square" rtlCol="0">
            <a:spAutoFit/>
          </a:bodyPr>
          <a:lstStyle/>
          <a:p>
            <a:r>
              <a:rPr lang="en-US" dirty="0"/>
              <a:t>0.</a:t>
            </a:r>
            <a:r>
              <a:rPr lang="en-US" i="1" dirty="0"/>
              <a:t> Skip--What tested on exams (done)</a:t>
            </a:r>
          </a:p>
          <a:p>
            <a:pPr marL="457200" indent="-457200">
              <a:buAutoNum type="arabicPeriod"/>
            </a:pPr>
            <a:r>
              <a:rPr lang="en-US" dirty="0"/>
              <a:t>Organization of how each topic presented</a:t>
            </a:r>
          </a:p>
          <a:p>
            <a:pPr marL="457200" indent="-457200">
              <a:buAutoNum type="arabicPeriod"/>
            </a:pPr>
            <a:r>
              <a:rPr lang="en-US" dirty="0"/>
              <a:t>Organization of course and exams</a:t>
            </a:r>
          </a:p>
          <a:p>
            <a:pPr marL="457200" indent="-457200">
              <a:buAutoNum type="arabicPeriod"/>
            </a:pPr>
            <a:r>
              <a:rPr lang="en-US" dirty="0"/>
              <a:t>What information given</a:t>
            </a:r>
          </a:p>
          <a:p>
            <a:pPr marL="457200" indent="-457200">
              <a:buAutoNum type="arabicPeriod"/>
            </a:pPr>
            <a:r>
              <a:rPr lang="en-US" dirty="0"/>
              <a:t>Feedback on answers</a:t>
            </a:r>
          </a:p>
          <a:p>
            <a:pPr marL="457200" indent="-457200">
              <a:buAutoNum type="arabicPeriod"/>
            </a:pPr>
            <a:r>
              <a:rPr lang="en-US" dirty="0"/>
              <a:t>Instructor talking—</a:t>
            </a:r>
          </a:p>
        </p:txBody>
      </p:sp>
    </p:spTree>
    <p:extLst>
      <p:ext uri="{BB962C8B-B14F-4D97-AF65-F5344CB8AC3E}">
        <p14:creationId xmlns:p14="http://schemas.microsoft.com/office/powerpoint/2010/main" val="2934975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1BB21BED-72AC-48B2-A7F5-B0FCAEAE2BC2}"/>
              </a:ext>
            </a:extLst>
          </p:cNvPr>
          <p:cNvSpPr txBox="1"/>
          <p:nvPr/>
        </p:nvSpPr>
        <p:spPr>
          <a:xfrm>
            <a:off x="177363" y="0"/>
            <a:ext cx="8966637" cy="1277273"/>
          </a:xfrm>
          <a:prstGeom prst="rect">
            <a:avLst/>
          </a:prstGeom>
          <a:noFill/>
        </p:spPr>
        <p:txBody>
          <a:bodyPr wrap="square" rtlCol="0">
            <a:spAutoFit/>
          </a:bodyPr>
          <a:lstStyle/>
          <a:p>
            <a:pPr marL="457200" indent="-457200">
              <a:buAutoNum type="arabicPeriod"/>
            </a:pPr>
            <a:r>
              <a:rPr lang="en-US" sz="2300" dirty="0"/>
              <a:t>Organization of how each topic presented.</a:t>
            </a:r>
          </a:p>
          <a:p>
            <a:pPr marL="457200" indent="-457200">
              <a:buAutoNum type="arabicPeriod"/>
            </a:pPr>
            <a:endParaRPr lang="en-US" sz="800" dirty="0"/>
          </a:p>
          <a:p>
            <a:r>
              <a:rPr lang="en-US" sz="2300" dirty="0"/>
              <a:t>Standard teaching practice: Begin with formalism, definitions, </a:t>
            </a:r>
            <a:r>
              <a:rPr lang="en-US" sz="2300" dirty="0" smtClean="0"/>
              <a:t>equations</a:t>
            </a:r>
            <a:r>
              <a:rPr lang="en-US" sz="2300" dirty="0"/>
              <a:t>, then use to solve problems.</a:t>
            </a:r>
          </a:p>
        </p:txBody>
      </p:sp>
      <p:sp>
        <p:nvSpPr>
          <p:cNvPr id="3" name="TextBox 2">
            <a:extLst>
              <a:ext uri="{FF2B5EF4-FFF2-40B4-BE49-F238E27FC236}">
                <a16:creationId xmlns:a16="http://schemas.microsoft.com/office/drawing/2014/main" xmlns="" id="{A4EFFBEB-F206-4414-854A-11B693215849}"/>
              </a:ext>
            </a:extLst>
          </p:cNvPr>
          <p:cNvSpPr txBox="1"/>
          <p:nvPr/>
        </p:nvSpPr>
        <p:spPr>
          <a:xfrm>
            <a:off x="287047" y="1276304"/>
            <a:ext cx="8856953" cy="1154162"/>
          </a:xfrm>
          <a:prstGeom prst="rect">
            <a:avLst/>
          </a:prstGeom>
          <a:noFill/>
        </p:spPr>
        <p:txBody>
          <a:bodyPr wrap="square" rtlCol="0">
            <a:spAutoFit/>
          </a:bodyPr>
          <a:lstStyle/>
          <a:p>
            <a:r>
              <a:rPr lang="en-US" sz="2300" dirty="0"/>
              <a:t>What is wrong with this?</a:t>
            </a:r>
          </a:p>
          <a:p>
            <a:pPr marL="457200" indent="-457200">
              <a:buFont typeface="+mj-lt"/>
              <a:buAutoNum type="alphaLcParenR"/>
            </a:pPr>
            <a:r>
              <a:rPr lang="en-US" sz="2300" dirty="0"/>
              <a:t>Not motivating–no idea as to relevance or value, meaningless stuff to memorize,</a:t>
            </a:r>
          </a:p>
        </p:txBody>
      </p:sp>
      <p:sp>
        <p:nvSpPr>
          <p:cNvPr id="4" name="TextBox 3">
            <a:extLst>
              <a:ext uri="{FF2B5EF4-FFF2-40B4-BE49-F238E27FC236}">
                <a16:creationId xmlns:a16="http://schemas.microsoft.com/office/drawing/2014/main" xmlns="" id="{1562DEB8-3A90-44A2-A7A0-215F91730F9B}"/>
              </a:ext>
            </a:extLst>
          </p:cNvPr>
          <p:cNvSpPr txBox="1"/>
          <p:nvPr/>
        </p:nvSpPr>
        <p:spPr>
          <a:xfrm>
            <a:off x="149090" y="2490057"/>
            <a:ext cx="8909331" cy="3754874"/>
          </a:xfrm>
          <a:prstGeom prst="rect">
            <a:avLst/>
          </a:prstGeom>
          <a:noFill/>
        </p:spPr>
        <p:txBody>
          <a:bodyPr wrap="square" rtlCol="0">
            <a:spAutoFit/>
          </a:bodyPr>
          <a:lstStyle/>
          <a:p>
            <a:r>
              <a:rPr lang="en-US" sz="2300" dirty="0"/>
              <a:t> b) Bigger issue– poor knowledge organization.  Random separate pieces of information.</a:t>
            </a:r>
          </a:p>
          <a:p>
            <a:r>
              <a:rPr lang="en-US" sz="2300" dirty="0">
                <a:solidFill>
                  <a:schemeClr val="accent2"/>
                </a:solidFill>
              </a:rPr>
              <a:t>Expert knowledge organization essential.</a:t>
            </a:r>
          </a:p>
          <a:p>
            <a:r>
              <a:rPr lang="en-US" sz="2300" dirty="0">
                <a:solidFill>
                  <a:schemeClr val="accent2"/>
                </a:solidFill>
              </a:rPr>
              <a:t>Faced with novel situation, recognizing key features and how link to particular concepts, strategies, knowledge to solve. And when </a:t>
            </a:r>
            <a:r>
              <a:rPr lang="en-US" sz="2300" b="1" u="sng" dirty="0">
                <a:solidFill>
                  <a:schemeClr val="accent2"/>
                </a:solidFill>
              </a:rPr>
              <a:t>do not</a:t>
            </a:r>
            <a:r>
              <a:rPr lang="en-US" sz="2300" dirty="0">
                <a:solidFill>
                  <a:schemeClr val="accent2"/>
                </a:solidFill>
              </a:rPr>
              <a:t> apply. Knowledge organized as tools to use and when &amp; how to use. </a:t>
            </a:r>
          </a:p>
          <a:p>
            <a:endParaRPr lang="en-US" sz="800" dirty="0">
              <a:solidFill>
                <a:schemeClr val="accent2"/>
              </a:solidFill>
            </a:endParaRPr>
          </a:p>
          <a:p>
            <a:r>
              <a:rPr lang="en-US" sz="2300" dirty="0"/>
              <a:t>Fix– you ask right way.  </a:t>
            </a:r>
            <a:r>
              <a:rPr lang="en-US" sz="2300" i="1" dirty="0"/>
              <a:t>What is the important problem? How formalism provides tools to solve?  </a:t>
            </a:r>
          </a:p>
          <a:p>
            <a:r>
              <a:rPr lang="en-US" sz="2300" dirty="0"/>
              <a:t>More expert org, less cognitive demand, motivating.</a:t>
            </a:r>
          </a:p>
        </p:txBody>
      </p:sp>
    </p:spTree>
    <p:extLst>
      <p:ext uri="{BB962C8B-B14F-4D97-AF65-F5344CB8AC3E}">
        <p14:creationId xmlns:p14="http://schemas.microsoft.com/office/powerpoint/2010/main" val="4059238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FF412182-7B48-438C-A5BE-04354941BFA0}"/>
              </a:ext>
            </a:extLst>
          </p:cNvPr>
          <p:cNvSpPr txBox="1"/>
          <p:nvPr/>
        </p:nvSpPr>
        <p:spPr>
          <a:xfrm>
            <a:off x="341745" y="397163"/>
            <a:ext cx="8645237" cy="5262979"/>
          </a:xfrm>
          <a:prstGeom prst="rect">
            <a:avLst/>
          </a:prstGeom>
          <a:noFill/>
        </p:spPr>
        <p:txBody>
          <a:bodyPr wrap="square" rtlCol="0">
            <a:spAutoFit/>
          </a:bodyPr>
          <a:lstStyle/>
          <a:p>
            <a:r>
              <a:rPr lang="en-US" dirty="0"/>
              <a:t>2. Organization of course and exams.</a:t>
            </a:r>
          </a:p>
          <a:p>
            <a:endParaRPr lang="en-US" dirty="0"/>
          </a:p>
          <a:p>
            <a:r>
              <a:rPr lang="en-US" dirty="0"/>
              <a:t>Standard teaching practice--chap. 3 material--Lectures, HW, exam </a:t>
            </a:r>
            <a:r>
              <a:rPr lang="en-US" dirty="0" err="1"/>
              <a:t>ch.</a:t>
            </a:r>
            <a:r>
              <a:rPr lang="en-US" dirty="0"/>
              <a:t> 3, </a:t>
            </a:r>
            <a:r>
              <a:rPr lang="en-US" u="sng" dirty="0"/>
              <a:t>done.</a:t>
            </a:r>
            <a:r>
              <a:rPr lang="en-US" dirty="0"/>
              <a:t>  </a:t>
            </a:r>
          </a:p>
          <a:p>
            <a:r>
              <a:rPr lang="en-US" dirty="0"/>
              <a:t>chap. 4   ditto, done.</a:t>
            </a:r>
          </a:p>
          <a:p>
            <a:r>
              <a:rPr lang="en-US" dirty="0"/>
              <a:t>Material organized in brain chronologically by chap.</a:t>
            </a:r>
          </a:p>
          <a:p>
            <a:endParaRPr lang="en-US" dirty="0"/>
          </a:p>
          <a:p>
            <a:r>
              <a:rPr lang="en-US" dirty="0">
                <a:solidFill>
                  <a:schemeClr val="accent2"/>
                </a:solidFill>
              </a:rPr>
              <a:t>But real problems not labelled with chap. #! </a:t>
            </a:r>
          </a:p>
          <a:p>
            <a:r>
              <a:rPr lang="en-US" dirty="0">
                <a:solidFill>
                  <a:schemeClr val="accent2"/>
                </a:solidFill>
              </a:rPr>
              <a:t>Expertise— decide when and how to use which material.</a:t>
            </a:r>
          </a:p>
          <a:p>
            <a:endParaRPr lang="en-US" dirty="0"/>
          </a:p>
          <a:p>
            <a:r>
              <a:rPr lang="en-US" dirty="0"/>
              <a:t>You fix– keep asking yourself &amp; others--</a:t>
            </a:r>
          </a:p>
          <a:p>
            <a:r>
              <a:rPr lang="en-US" i="1" dirty="0"/>
              <a:t>How material in all chapters related &amp; different? </a:t>
            </a:r>
          </a:p>
          <a:p>
            <a:r>
              <a:rPr lang="en-US" i="1" dirty="0"/>
              <a:t>What aspects of a problem mean use which parts?</a:t>
            </a:r>
          </a:p>
        </p:txBody>
      </p:sp>
    </p:spTree>
    <p:extLst>
      <p:ext uri="{BB962C8B-B14F-4D97-AF65-F5344CB8AC3E}">
        <p14:creationId xmlns:p14="http://schemas.microsoft.com/office/powerpoint/2010/main" val="10118360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78DF46F-CF6D-4CB5-8BDD-A0BBCA3E637B}"/>
              </a:ext>
            </a:extLst>
          </p:cNvPr>
          <p:cNvSpPr txBox="1"/>
          <p:nvPr/>
        </p:nvSpPr>
        <p:spPr>
          <a:xfrm>
            <a:off x="332509" y="332508"/>
            <a:ext cx="8405091" cy="4154984"/>
          </a:xfrm>
          <a:prstGeom prst="rect">
            <a:avLst/>
          </a:prstGeom>
          <a:noFill/>
        </p:spPr>
        <p:txBody>
          <a:bodyPr wrap="square" rtlCol="0">
            <a:spAutoFit/>
          </a:bodyPr>
          <a:lstStyle/>
          <a:p>
            <a:r>
              <a:rPr lang="en-US" dirty="0"/>
              <a:t>B. T. 3. What information given</a:t>
            </a:r>
          </a:p>
          <a:p>
            <a:endParaRPr lang="en-US" dirty="0"/>
          </a:p>
          <a:p>
            <a:r>
              <a:rPr lang="en-US" dirty="0"/>
              <a:t>Standard practice– on HW problems and exams</a:t>
            </a:r>
          </a:p>
          <a:p>
            <a:r>
              <a:rPr lang="en-US" dirty="0"/>
              <a:t>Give all the information needed to solve and only </a:t>
            </a:r>
            <a:r>
              <a:rPr lang="en-US" dirty="0" smtClean="0"/>
              <a:t>solve that </a:t>
            </a:r>
            <a:r>
              <a:rPr lang="en-US" dirty="0"/>
              <a:t>information (nothing extraneous)</a:t>
            </a:r>
          </a:p>
          <a:p>
            <a:r>
              <a:rPr lang="en-US" dirty="0"/>
              <a:t>What simplifications and approximations to use--</a:t>
            </a:r>
          </a:p>
          <a:p>
            <a:r>
              <a:rPr lang="en-US" dirty="0"/>
              <a:t>“Neglect air resistance.”, ...</a:t>
            </a:r>
          </a:p>
          <a:p>
            <a:endParaRPr lang="en-US" dirty="0"/>
          </a:p>
          <a:p>
            <a:r>
              <a:rPr lang="en-US" dirty="0">
                <a:solidFill>
                  <a:schemeClr val="accent2"/>
                </a:solidFill>
              </a:rPr>
              <a:t>Major element of expertise--recognizing what information is </a:t>
            </a:r>
            <a:r>
              <a:rPr lang="en-US" u="sng" dirty="0">
                <a:solidFill>
                  <a:schemeClr val="accent2"/>
                </a:solidFill>
              </a:rPr>
              <a:t>relevant</a:t>
            </a:r>
            <a:r>
              <a:rPr lang="en-US" dirty="0">
                <a:solidFill>
                  <a:schemeClr val="accent2"/>
                </a:solidFill>
              </a:rPr>
              <a:t> and what </a:t>
            </a:r>
            <a:r>
              <a:rPr lang="en-US" dirty="0" smtClean="0">
                <a:solidFill>
                  <a:schemeClr val="accent2"/>
                </a:solidFill>
              </a:rPr>
              <a:t>is </a:t>
            </a:r>
            <a:r>
              <a:rPr lang="en-US" u="sng" dirty="0" smtClean="0">
                <a:solidFill>
                  <a:schemeClr val="accent2"/>
                </a:solidFill>
              </a:rPr>
              <a:t>irrelevant</a:t>
            </a:r>
            <a:r>
              <a:rPr lang="en-US" dirty="0">
                <a:solidFill>
                  <a:schemeClr val="accent2"/>
                </a:solidFill>
              </a:rPr>
              <a:t>, what approximations and simplifications to use.</a:t>
            </a:r>
          </a:p>
        </p:txBody>
      </p:sp>
      <p:sp>
        <p:nvSpPr>
          <p:cNvPr id="3" name="TextBox 2">
            <a:extLst>
              <a:ext uri="{FF2B5EF4-FFF2-40B4-BE49-F238E27FC236}">
                <a16:creationId xmlns:a16="http://schemas.microsoft.com/office/drawing/2014/main" xmlns="" id="{D0F5CDE3-9C5C-4815-80C9-EE2F9A3BA92B}"/>
              </a:ext>
            </a:extLst>
          </p:cNvPr>
          <p:cNvSpPr txBox="1"/>
          <p:nvPr/>
        </p:nvSpPr>
        <p:spPr>
          <a:xfrm>
            <a:off x="118918" y="4572000"/>
            <a:ext cx="8986982" cy="1938992"/>
          </a:xfrm>
          <a:prstGeom prst="rect">
            <a:avLst/>
          </a:prstGeom>
          <a:noFill/>
        </p:spPr>
        <p:txBody>
          <a:bodyPr wrap="square" rtlCol="0">
            <a:spAutoFit/>
          </a:bodyPr>
          <a:lstStyle/>
          <a:p>
            <a:r>
              <a:rPr lang="en-US" dirty="0"/>
              <a:t>You fix: figure out criteria to use to justify any simplifications or approximations given.  Find another example where </a:t>
            </a:r>
            <a:r>
              <a:rPr lang="en-US" dirty="0" smtClean="0"/>
              <a:t>it would </a:t>
            </a:r>
            <a:r>
              <a:rPr lang="en-US" dirty="0"/>
              <a:t>apply, and one where would </a:t>
            </a:r>
            <a:r>
              <a:rPr lang="en-US" dirty="0" smtClean="0"/>
              <a:t>not. Pick </a:t>
            </a:r>
            <a:r>
              <a:rPr lang="en-US" dirty="0"/>
              <a:t>realistic problem, figure out criteria for </a:t>
            </a:r>
            <a:r>
              <a:rPr lang="en-US" dirty="0" smtClean="0"/>
              <a:t>deciding what </a:t>
            </a:r>
            <a:r>
              <a:rPr lang="en-US" dirty="0"/>
              <a:t>information </a:t>
            </a:r>
            <a:r>
              <a:rPr lang="en-US" dirty="0" smtClean="0"/>
              <a:t>is relevant </a:t>
            </a:r>
            <a:r>
              <a:rPr lang="en-US" dirty="0"/>
              <a:t>to solve, what not.</a:t>
            </a:r>
          </a:p>
        </p:txBody>
      </p:sp>
    </p:spTree>
    <p:extLst>
      <p:ext uri="{BB962C8B-B14F-4D97-AF65-F5344CB8AC3E}">
        <p14:creationId xmlns:p14="http://schemas.microsoft.com/office/powerpoint/2010/main" val="3227485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1C8CA44-5B89-4E62-90F8-2654F694A579}"/>
              </a:ext>
            </a:extLst>
          </p:cNvPr>
          <p:cNvSpPr txBox="1"/>
          <p:nvPr/>
        </p:nvSpPr>
        <p:spPr>
          <a:xfrm>
            <a:off x="397162" y="452582"/>
            <a:ext cx="8746838" cy="3785652"/>
          </a:xfrm>
          <a:prstGeom prst="rect">
            <a:avLst/>
          </a:prstGeom>
          <a:noFill/>
        </p:spPr>
        <p:txBody>
          <a:bodyPr wrap="square" rtlCol="0">
            <a:spAutoFit/>
          </a:bodyPr>
          <a:lstStyle/>
          <a:p>
            <a:r>
              <a:rPr lang="en-US" dirty="0"/>
              <a:t>B. T. 4. Feedback on answers</a:t>
            </a:r>
          </a:p>
          <a:p>
            <a:endParaRPr lang="en-US" dirty="0"/>
          </a:p>
          <a:p>
            <a:r>
              <a:rPr lang="en-US" dirty="0"/>
              <a:t>Standard practice– you get wrong.</a:t>
            </a:r>
          </a:p>
          <a:p>
            <a:r>
              <a:rPr lang="en-US" dirty="0"/>
              <a:t>Feedback—”That is wrong, here is correct solution.”</a:t>
            </a:r>
          </a:p>
          <a:p>
            <a:endParaRPr lang="en-US" dirty="0"/>
          </a:p>
          <a:p>
            <a:r>
              <a:rPr lang="en-US" dirty="0">
                <a:solidFill>
                  <a:schemeClr val="accent2"/>
                </a:solidFill>
              </a:rPr>
              <a:t>Why bad?  Research on feedback—simple right-wrong with correct answer very limited benefit.</a:t>
            </a:r>
          </a:p>
          <a:p>
            <a:r>
              <a:rPr lang="en-US" u="sng" dirty="0">
                <a:solidFill>
                  <a:schemeClr val="accent2"/>
                </a:solidFill>
              </a:rPr>
              <a:t>Learning happens</a:t>
            </a:r>
            <a:r>
              <a:rPr lang="en-US" dirty="0">
                <a:solidFill>
                  <a:schemeClr val="accent2"/>
                </a:solidFill>
              </a:rPr>
              <a:t> when feedback timely and specific on what thinking was incorrect and why, and how to improve.</a:t>
            </a:r>
          </a:p>
        </p:txBody>
      </p:sp>
      <p:sp>
        <p:nvSpPr>
          <p:cNvPr id="3" name="TextBox 2">
            <a:extLst>
              <a:ext uri="{FF2B5EF4-FFF2-40B4-BE49-F238E27FC236}">
                <a16:creationId xmlns:a16="http://schemas.microsoft.com/office/drawing/2014/main" xmlns="" id="{AF5DF176-EB2A-41A9-8912-1EDB7F6C89E8}"/>
              </a:ext>
            </a:extLst>
          </p:cNvPr>
          <p:cNvSpPr txBox="1"/>
          <p:nvPr/>
        </p:nvSpPr>
        <p:spPr>
          <a:xfrm>
            <a:off x="406400" y="4405745"/>
            <a:ext cx="8626763" cy="1569660"/>
          </a:xfrm>
          <a:prstGeom prst="rect">
            <a:avLst/>
          </a:prstGeom>
          <a:noFill/>
        </p:spPr>
        <p:txBody>
          <a:bodyPr wrap="square" rtlCol="0">
            <a:spAutoFit/>
          </a:bodyPr>
          <a:lstStyle/>
          <a:p>
            <a:r>
              <a:rPr lang="en-US" dirty="0"/>
              <a:t>You fix—demand to know what wrong with your thinking and what needs to be changed.  Or go through with classmates for everything that is incorrect.  </a:t>
            </a:r>
            <a:r>
              <a:rPr lang="en-US" i="1" dirty="0"/>
              <a:t>Very hard to do alone.</a:t>
            </a:r>
          </a:p>
        </p:txBody>
      </p:sp>
    </p:spTree>
    <p:extLst>
      <p:ext uri="{BB962C8B-B14F-4D97-AF65-F5344CB8AC3E}">
        <p14:creationId xmlns:p14="http://schemas.microsoft.com/office/powerpoint/2010/main" val="14005068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D9B6BEDD-9F8B-47BF-9855-FC3783AF71C5}"/>
              </a:ext>
            </a:extLst>
          </p:cNvPr>
          <p:cNvSpPr/>
          <p:nvPr/>
        </p:nvSpPr>
        <p:spPr>
          <a:xfrm>
            <a:off x="415636" y="0"/>
            <a:ext cx="8617527" cy="5016758"/>
          </a:xfrm>
          <a:prstGeom prst="rect">
            <a:avLst/>
          </a:prstGeom>
        </p:spPr>
        <p:txBody>
          <a:bodyPr wrap="square">
            <a:spAutoFit/>
          </a:bodyPr>
          <a:lstStyle/>
          <a:p>
            <a:pPr lvl="0"/>
            <a:r>
              <a:rPr lang="en-US" dirty="0">
                <a:solidFill>
                  <a:srgbClr val="FFFF00"/>
                </a:solidFill>
              </a:rPr>
              <a:t>...</a:t>
            </a:r>
          </a:p>
          <a:p>
            <a:pPr lvl="0"/>
            <a:r>
              <a:rPr lang="en-US" dirty="0">
                <a:solidFill>
                  <a:srgbClr val="FFFF00"/>
                </a:solidFill>
              </a:rPr>
              <a:t>B. T. 35. Instructor talking. </a:t>
            </a:r>
          </a:p>
          <a:p>
            <a:pPr lvl="0"/>
            <a:endParaRPr lang="en-US" sz="800" dirty="0">
              <a:solidFill>
                <a:srgbClr val="FFFF00"/>
              </a:solidFill>
            </a:endParaRPr>
          </a:p>
          <a:p>
            <a:pPr lvl="0"/>
            <a:r>
              <a:rPr lang="en-US" dirty="0">
                <a:solidFill>
                  <a:srgbClr val="FFFF00"/>
                </a:solidFill>
              </a:rPr>
              <a:t>Standard teaching practice— instructor spends 90+% talking while students listen passively, maybe take notes, ask very occasional question.  </a:t>
            </a:r>
          </a:p>
          <a:p>
            <a:pPr lvl="0"/>
            <a:endParaRPr lang="en-US" dirty="0">
              <a:solidFill>
                <a:srgbClr val="FFFF00"/>
              </a:solidFill>
            </a:endParaRPr>
          </a:p>
          <a:p>
            <a:pPr lvl="0"/>
            <a:r>
              <a:rPr lang="en-US" dirty="0">
                <a:solidFill>
                  <a:schemeClr val="accent2"/>
                </a:solidFill>
              </a:rPr>
              <a:t>Why bad—student brain is not doing processing. Practicing expert thinking that provides necessary brain exercise and rewiring.  </a:t>
            </a:r>
          </a:p>
          <a:p>
            <a:pPr lvl="0"/>
            <a:r>
              <a:rPr lang="en-US" dirty="0">
                <a:solidFill>
                  <a:schemeClr val="accent2"/>
                </a:solidFill>
              </a:rPr>
              <a:t>Learning from expert feedback and telling highly effective, </a:t>
            </a:r>
            <a:r>
              <a:rPr lang="en-US" u="sng" dirty="0">
                <a:solidFill>
                  <a:schemeClr val="accent2"/>
                </a:solidFill>
              </a:rPr>
              <a:t>but only if brain prepared first.</a:t>
            </a:r>
            <a:r>
              <a:rPr lang="en-US" dirty="0">
                <a:solidFill>
                  <a:schemeClr val="accent2"/>
                </a:solidFill>
              </a:rPr>
              <a:t> </a:t>
            </a:r>
          </a:p>
          <a:p>
            <a:pPr lvl="0"/>
            <a:r>
              <a:rPr lang="en-US" i="1" dirty="0">
                <a:solidFill>
                  <a:schemeClr val="accent2"/>
                </a:solidFill>
              </a:rPr>
              <a:t>(knowledge org., recognizes need, and how to use)</a:t>
            </a:r>
            <a:r>
              <a:rPr lang="en-US" dirty="0">
                <a:solidFill>
                  <a:schemeClr val="accent2"/>
                </a:solidFill>
              </a:rPr>
              <a:t> Requires mental preparation activity.</a:t>
            </a:r>
          </a:p>
        </p:txBody>
      </p:sp>
      <p:sp>
        <p:nvSpPr>
          <p:cNvPr id="4" name="TextBox 3">
            <a:extLst>
              <a:ext uri="{FF2B5EF4-FFF2-40B4-BE49-F238E27FC236}">
                <a16:creationId xmlns:a16="http://schemas.microsoft.com/office/drawing/2014/main" xmlns="" id="{F7204588-BA49-473E-AB61-975CA0FB9C55}"/>
              </a:ext>
            </a:extLst>
          </p:cNvPr>
          <p:cNvSpPr txBox="1"/>
          <p:nvPr/>
        </p:nvSpPr>
        <p:spPr>
          <a:xfrm>
            <a:off x="701964" y="5116946"/>
            <a:ext cx="6296788" cy="1569660"/>
          </a:xfrm>
          <a:prstGeom prst="rect">
            <a:avLst/>
          </a:prstGeom>
          <a:noFill/>
        </p:spPr>
        <p:txBody>
          <a:bodyPr wrap="none" rtlCol="0">
            <a:spAutoFit/>
          </a:bodyPr>
          <a:lstStyle/>
          <a:p>
            <a:r>
              <a:rPr lang="en-US" dirty="0"/>
              <a:t>You fix-  ???  </a:t>
            </a:r>
          </a:p>
          <a:p>
            <a:r>
              <a:rPr lang="en-US" dirty="0"/>
              <a:t>Appeal to </a:t>
            </a:r>
            <a:r>
              <a:rPr lang="en-US" dirty="0" err="1"/>
              <a:t>Dept</a:t>
            </a:r>
            <a:r>
              <a:rPr lang="en-US" dirty="0"/>
              <a:t> Chairs, Deans, Provost?</a:t>
            </a:r>
          </a:p>
          <a:p>
            <a:r>
              <a:rPr lang="en-US" dirty="0"/>
              <a:t>Class action lawsuit?? </a:t>
            </a:r>
          </a:p>
          <a:p>
            <a:r>
              <a:rPr lang="en-US" dirty="0" smtClean="0"/>
              <a:t>Some </a:t>
            </a:r>
            <a:r>
              <a:rPr lang="en-US" dirty="0"/>
              <a:t>data for evidence</a:t>
            </a:r>
          </a:p>
        </p:txBody>
      </p:sp>
    </p:spTree>
    <p:extLst>
      <p:ext uri="{BB962C8B-B14F-4D97-AF65-F5344CB8AC3E}">
        <p14:creationId xmlns:p14="http://schemas.microsoft.com/office/powerpoint/2010/main" val="25083735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33235" y="368439"/>
            <a:ext cx="5333511" cy="830997"/>
          </a:xfrm>
          <a:prstGeom prst="rect">
            <a:avLst/>
          </a:prstGeom>
          <a:noFill/>
        </p:spPr>
        <p:txBody>
          <a:bodyPr wrap="none" rtlCol="0">
            <a:spAutoFit/>
          </a:bodyPr>
          <a:lstStyle/>
          <a:p>
            <a:r>
              <a:rPr lang="en-US" b="1" u="sng" dirty="0"/>
              <a:t>Evidence from the Classroom </a:t>
            </a:r>
          </a:p>
          <a:p>
            <a:endParaRPr lang="en-US" b="1" u="sng" dirty="0"/>
          </a:p>
        </p:txBody>
      </p:sp>
      <p:sp>
        <p:nvSpPr>
          <p:cNvPr id="3" name="TextBox 2"/>
          <p:cNvSpPr txBox="1"/>
          <p:nvPr/>
        </p:nvSpPr>
        <p:spPr>
          <a:xfrm>
            <a:off x="276447" y="887461"/>
            <a:ext cx="8867553" cy="2800767"/>
          </a:xfrm>
          <a:prstGeom prst="rect">
            <a:avLst/>
          </a:prstGeom>
          <a:noFill/>
        </p:spPr>
        <p:txBody>
          <a:bodyPr wrap="square" rtlCol="0">
            <a:spAutoFit/>
          </a:bodyPr>
          <a:lstStyle/>
          <a:p>
            <a:r>
              <a:rPr lang="en-US" dirty="0"/>
              <a:t>~ 1000 research studies from undergrad science and engineering comparing traditional lecture</a:t>
            </a:r>
          </a:p>
          <a:p>
            <a:r>
              <a:rPr lang="en-US" dirty="0"/>
              <a:t>with “active learning”. </a:t>
            </a:r>
            <a:endParaRPr lang="en-US" dirty="0">
              <a:solidFill>
                <a:schemeClr val="accent2"/>
              </a:solidFill>
              <a:latin typeface="Comic Sans MS" panose="030F0702030302020204" pitchFamily="66" charset="0"/>
            </a:endParaRPr>
          </a:p>
          <a:p>
            <a:r>
              <a:rPr lang="en-US" sz="800" i="1" dirty="0"/>
              <a:t>          </a:t>
            </a:r>
          </a:p>
          <a:p>
            <a:pPr marL="342900" indent="-342900">
              <a:buFont typeface="Arial" panose="020B0604020202020204" pitchFamily="34" charset="0"/>
              <a:buChar char="•"/>
            </a:pPr>
            <a:r>
              <a:rPr lang="en-US" dirty="0"/>
              <a:t>consistently show greater learning, biggest effects are when measure expert-like decision making</a:t>
            </a:r>
          </a:p>
          <a:p>
            <a:pPr marL="342900" indent="-342900">
              <a:buFont typeface="Arial" panose="020B0604020202020204" pitchFamily="34" charset="0"/>
              <a:buChar char="•"/>
            </a:pPr>
            <a:r>
              <a:rPr lang="en-US" dirty="0"/>
              <a:t>lower failure rates</a:t>
            </a:r>
          </a:p>
          <a:p>
            <a:pPr marL="342900" indent="-342900">
              <a:buFont typeface="Arial" panose="020B0604020202020204" pitchFamily="34" charset="0"/>
              <a:buChar char="•"/>
            </a:pPr>
            <a:r>
              <a:rPr lang="en-US" dirty="0"/>
              <a:t>benefit all, but at-risk more</a:t>
            </a:r>
          </a:p>
        </p:txBody>
      </p:sp>
      <p:sp>
        <p:nvSpPr>
          <p:cNvPr id="4" name="TextBox 3"/>
          <p:cNvSpPr txBox="1"/>
          <p:nvPr/>
        </p:nvSpPr>
        <p:spPr>
          <a:xfrm rot="788665">
            <a:off x="5301516" y="3802990"/>
            <a:ext cx="4131128" cy="1107996"/>
          </a:xfrm>
          <a:prstGeom prst="rect">
            <a:avLst/>
          </a:prstGeom>
          <a:noFill/>
        </p:spPr>
        <p:txBody>
          <a:bodyPr wrap="square" rtlCol="0">
            <a:spAutoFit/>
          </a:bodyPr>
          <a:lstStyle/>
          <a:p>
            <a:r>
              <a:rPr lang="en-US" sz="2200" dirty="0">
                <a:solidFill>
                  <a:schemeClr val="accent2"/>
                </a:solidFill>
                <a:latin typeface="Comic Sans MS" panose="030F0702030302020204" pitchFamily="66" charset="0"/>
              </a:rPr>
              <a:t>Massive meta-analysis</a:t>
            </a:r>
          </a:p>
          <a:p>
            <a:r>
              <a:rPr lang="en-US" sz="2200" dirty="0">
                <a:solidFill>
                  <a:schemeClr val="accent2"/>
                </a:solidFill>
                <a:latin typeface="Comic Sans MS" panose="030F0702030302020204" pitchFamily="66" charset="0"/>
              </a:rPr>
              <a:t>all sciences &amp; </a:t>
            </a:r>
            <a:r>
              <a:rPr lang="en-US" sz="2200" dirty="0" err="1">
                <a:solidFill>
                  <a:schemeClr val="accent2"/>
                </a:solidFill>
                <a:latin typeface="Comic Sans MS" panose="030F0702030302020204" pitchFamily="66" charset="0"/>
              </a:rPr>
              <a:t>eng.</a:t>
            </a:r>
            <a:r>
              <a:rPr lang="en-US" sz="2200" dirty="0">
                <a:solidFill>
                  <a:schemeClr val="accent2"/>
                </a:solidFill>
                <a:latin typeface="Comic Sans MS" panose="030F0702030302020204" pitchFamily="66" charset="0"/>
              </a:rPr>
              <a:t> similar.</a:t>
            </a:r>
          </a:p>
          <a:p>
            <a:r>
              <a:rPr lang="en-US" sz="2200" dirty="0">
                <a:solidFill>
                  <a:schemeClr val="accent2"/>
                </a:solidFill>
                <a:latin typeface="Comic Sans MS" panose="030F0702030302020204" pitchFamily="66" charset="0"/>
              </a:rPr>
              <a:t>PNAS Freeman, et. al. 2014</a:t>
            </a:r>
          </a:p>
        </p:txBody>
      </p:sp>
      <p:sp>
        <p:nvSpPr>
          <p:cNvPr id="7" name="TextBox 6">
            <a:extLst>
              <a:ext uri="{FF2B5EF4-FFF2-40B4-BE49-F238E27FC236}">
                <a16:creationId xmlns:a16="http://schemas.microsoft.com/office/drawing/2014/main" xmlns="" id="{ED632F97-06EA-48D1-857C-D4CD427ABC41}"/>
              </a:ext>
            </a:extLst>
          </p:cNvPr>
          <p:cNvSpPr txBox="1"/>
          <p:nvPr/>
        </p:nvSpPr>
        <p:spPr>
          <a:xfrm>
            <a:off x="1025236" y="4710545"/>
            <a:ext cx="2709396" cy="461665"/>
          </a:xfrm>
          <a:prstGeom prst="rect">
            <a:avLst/>
          </a:prstGeom>
          <a:noFill/>
        </p:spPr>
        <p:txBody>
          <a:bodyPr wrap="none" rtlCol="0">
            <a:spAutoFit/>
          </a:bodyPr>
          <a:lstStyle/>
          <a:p>
            <a:r>
              <a:rPr lang="en-US" dirty="0"/>
              <a:t>a few examples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5106" name="Picture 2"/>
          <p:cNvPicPr>
            <a:picLocks noChangeAspect="1" noChangeArrowheads="1"/>
          </p:cNvPicPr>
          <p:nvPr/>
        </p:nvPicPr>
        <p:blipFill>
          <a:blip r:embed="rId2" cstate="print"/>
          <a:srcRect/>
          <a:stretch>
            <a:fillRect/>
          </a:stretch>
        </p:blipFill>
        <p:spPr bwMode="auto">
          <a:xfrm>
            <a:off x="637566" y="38039"/>
            <a:ext cx="8034680" cy="5458407"/>
          </a:xfrm>
          <a:prstGeom prst="rect">
            <a:avLst/>
          </a:prstGeom>
          <a:noFill/>
          <a:ln w="9525">
            <a:noFill/>
            <a:miter lim="800000"/>
            <a:headEnd/>
            <a:tailEnd/>
          </a:ln>
        </p:spPr>
      </p:pic>
      <p:sp>
        <p:nvSpPr>
          <p:cNvPr id="4" name="TextBox 3"/>
          <p:cNvSpPr txBox="1"/>
          <p:nvPr/>
        </p:nvSpPr>
        <p:spPr>
          <a:xfrm>
            <a:off x="881162" y="5545699"/>
            <a:ext cx="8178842" cy="830997"/>
          </a:xfrm>
          <a:prstGeom prst="rect">
            <a:avLst/>
          </a:prstGeom>
          <a:noFill/>
        </p:spPr>
        <p:txBody>
          <a:bodyPr wrap="none" rtlCol="0">
            <a:spAutoFit/>
          </a:bodyPr>
          <a:lstStyle/>
          <a:p>
            <a:r>
              <a:rPr lang="en-US" dirty="0"/>
              <a:t>9 instructors, 8 terms, 40 students/section.  </a:t>
            </a:r>
          </a:p>
          <a:p>
            <a:r>
              <a:rPr lang="en-US" dirty="0"/>
              <a:t>Same instructors, better methods = more learning!</a:t>
            </a:r>
          </a:p>
        </p:txBody>
      </p:sp>
      <p:sp>
        <p:nvSpPr>
          <p:cNvPr id="7" name="TextBox 6"/>
          <p:cNvSpPr txBox="1"/>
          <p:nvPr/>
        </p:nvSpPr>
        <p:spPr>
          <a:xfrm>
            <a:off x="4740250" y="4885971"/>
            <a:ext cx="4072462" cy="646331"/>
          </a:xfrm>
          <a:prstGeom prst="rect">
            <a:avLst/>
          </a:prstGeom>
          <a:noFill/>
        </p:spPr>
        <p:txBody>
          <a:bodyPr wrap="none" rtlCol="0">
            <a:spAutoFit/>
          </a:bodyPr>
          <a:lstStyle/>
          <a:p>
            <a:r>
              <a:rPr lang="en-US" sz="1800" dirty="0">
                <a:solidFill>
                  <a:schemeClr val="bg1"/>
                </a:solidFill>
              </a:rPr>
              <a:t>Cal Poly, Hoellwarth and </a:t>
            </a:r>
            <a:r>
              <a:rPr lang="en-US" sz="1800" dirty="0" err="1">
                <a:solidFill>
                  <a:schemeClr val="bg1"/>
                </a:solidFill>
              </a:rPr>
              <a:t>Moelter</a:t>
            </a:r>
            <a:r>
              <a:rPr lang="en-US" sz="1800" dirty="0">
                <a:solidFill>
                  <a:schemeClr val="bg1"/>
                </a:solidFill>
              </a:rPr>
              <a:t>, </a:t>
            </a:r>
          </a:p>
          <a:p>
            <a:r>
              <a:rPr lang="en-US" sz="1800" dirty="0">
                <a:solidFill>
                  <a:schemeClr val="bg1"/>
                </a:solidFill>
              </a:rPr>
              <a:t>Am. J. Physics May ‘11</a:t>
            </a:r>
          </a:p>
        </p:txBody>
      </p:sp>
      <p:sp>
        <p:nvSpPr>
          <p:cNvPr id="8" name="Freeform 7"/>
          <p:cNvSpPr/>
          <p:nvPr/>
        </p:nvSpPr>
        <p:spPr>
          <a:xfrm>
            <a:off x="1468015" y="1558212"/>
            <a:ext cx="566057" cy="1315617"/>
          </a:xfrm>
          <a:custGeom>
            <a:avLst/>
            <a:gdLst>
              <a:gd name="connsiteX0" fmla="*/ 248817 w 510074"/>
              <a:gd name="connsiteY0" fmla="*/ 1278294 h 1278294"/>
              <a:gd name="connsiteX1" fmla="*/ 43543 w 510074"/>
              <a:gd name="connsiteY1" fmla="*/ 746449 h 1278294"/>
              <a:gd name="connsiteX2" fmla="*/ 510074 w 510074"/>
              <a:gd name="connsiteY2" fmla="*/ 0 h 1278294"/>
              <a:gd name="connsiteX3" fmla="*/ 510074 w 510074"/>
              <a:gd name="connsiteY3" fmla="*/ 0 h 1278294"/>
            </a:gdLst>
            <a:ahLst/>
            <a:cxnLst>
              <a:cxn ang="0">
                <a:pos x="connsiteX0" y="connsiteY0"/>
              </a:cxn>
              <a:cxn ang="0">
                <a:pos x="connsiteX1" y="connsiteY1"/>
              </a:cxn>
              <a:cxn ang="0">
                <a:pos x="connsiteX2" y="connsiteY2"/>
              </a:cxn>
              <a:cxn ang="0">
                <a:pos x="connsiteX3" y="connsiteY3"/>
              </a:cxn>
            </a:cxnLst>
            <a:rect l="l" t="t" r="r" b="b"/>
            <a:pathLst>
              <a:path w="510074" h="1278294">
                <a:moveTo>
                  <a:pt x="248817" y="1278294"/>
                </a:moveTo>
                <a:cubicBezTo>
                  <a:pt x="124408" y="1118896"/>
                  <a:pt x="0" y="959498"/>
                  <a:pt x="43543" y="746449"/>
                </a:cubicBezTo>
                <a:cubicBezTo>
                  <a:pt x="87086" y="533400"/>
                  <a:pt x="510074" y="0"/>
                  <a:pt x="510074" y="0"/>
                </a:cubicBezTo>
                <a:lnTo>
                  <a:pt x="510074" y="0"/>
                </a:lnTo>
              </a:path>
            </a:pathLst>
          </a:custGeom>
          <a:ln w="38100">
            <a:solidFill>
              <a:schemeClr val="bg1">
                <a:lumMod val="60000"/>
                <a:lumOff val="40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Flowchart: Decision 8"/>
          <p:cNvSpPr/>
          <p:nvPr/>
        </p:nvSpPr>
        <p:spPr>
          <a:xfrm>
            <a:off x="4740250" y="3750578"/>
            <a:ext cx="131674" cy="117043"/>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Decision 9"/>
          <p:cNvSpPr/>
          <p:nvPr/>
        </p:nvSpPr>
        <p:spPr>
          <a:xfrm>
            <a:off x="5412029" y="3662795"/>
            <a:ext cx="131674" cy="117043"/>
          </a:xfrm>
          <a:prstGeom prst="flowChartDecision">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rot="10800000" flipV="1">
            <a:off x="5676596" y="3277209"/>
            <a:ext cx="1528877" cy="373076"/>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16200000" flipV="1">
            <a:off x="6115508" y="2143353"/>
            <a:ext cx="1470356" cy="76809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a:off x="4689043" y="3564039"/>
            <a:ext cx="1009497" cy="431597"/>
          </a:xfrm>
          <a:prstGeom prst="ellipse">
            <a:avLst/>
          </a:prstGeom>
          <a:noFill/>
          <a:ln w="3175">
            <a:solidFill>
              <a:srgbClr val="00011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5865570" y="1348435"/>
            <a:ext cx="1009497" cy="431597"/>
          </a:xfrm>
          <a:prstGeom prst="ellipse">
            <a:avLst/>
          </a:prstGeom>
          <a:noFill/>
          <a:ln w="3175">
            <a:solidFill>
              <a:srgbClr val="000118"/>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1637414" y="2902687"/>
            <a:ext cx="5082363" cy="0"/>
          </a:xfrm>
          <a:prstGeom prst="line">
            <a:avLst/>
          </a:prstGeom>
          <a:ln w="2857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459289" y="559857"/>
            <a:ext cx="5529262" cy="23002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rgbClr val="000118"/>
                </a:solidFill>
              </a:rPr>
              <a:t>Apply concepts of force &amp; motion like physicist to make predictions in real-world context?</a:t>
            </a:r>
          </a:p>
        </p:txBody>
      </p:sp>
      <p:sp>
        <p:nvSpPr>
          <p:cNvPr id="19" name="Oval 18"/>
          <p:cNvSpPr/>
          <p:nvPr/>
        </p:nvSpPr>
        <p:spPr>
          <a:xfrm>
            <a:off x="4654906" y="3492324"/>
            <a:ext cx="1052101" cy="57502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494093" y="2536411"/>
            <a:ext cx="5454378" cy="461665"/>
          </a:xfrm>
          <a:prstGeom prst="rect">
            <a:avLst/>
          </a:prstGeom>
          <a:noFill/>
        </p:spPr>
        <p:txBody>
          <a:bodyPr wrap="none" rtlCol="0">
            <a:spAutoFit/>
          </a:bodyPr>
          <a:lstStyle/>
          <a:p>
            <a:r>
              <a:rPr lang="en-US" dirty="0">
                <a:solidFill>
                  <a:schemeClr val="bg1"/>
                </a:solidFill>
              </a:rPr>
              <a:t> average </a:t>
            </a:r>
            <a:r>
              <a:rPr lang="en-US" dirty="0" err="1">
                <a:solidFill>
                  <a:schemeClr val="bg1"/>
                </a:solidFill>
              </a:rPr>
              <a:t>trad</a:t>
            </a:r>
            <a:r>
              <a:rPr lang="en-US" dirty="0">
                <a:solidFill>
                  <a:schemeClr val="bg1"/>
                </a:solidFill>
              </a:rPr>
              <a:t>. Cal Poly instruction</a:t>
            </a:r>
          </a:p>
        </p:txBody>
      </p:sp>
      <p:sp>
        <p:nvSpPr>
          <p:cNvPr id="2" name="TextBox 1"/>
          <p:cNvSpPr txBox="1"/>
          <p:nvPr/>
        </p:nvSpPr>
        <p:spPr>
          <a:xfrm>
            <a:off x="1459289" y="3734386"/>
            <a:ext cx="3088218" cy="461665"/>
          </a:xfrm>
          <a:prstGeom prst="rect">
            <a:avLst/>
          </a:prstGeom>
          <a:noFill/>
        </p:spPr>
        <p:txBody>
          <a:bodyPr wrap="none" rtlCol="0">
            <a:spAutoFit/>
          </a:bodyPr>
          <a:lstStyle/>
          <a:p>
            <a:r>
              <a:rPr lang="en-US" dirty="0">
                <a:solidFill>
                  <a:srgbClr val="000118"/>
                </a:solidFill>
              </a:rPr>
              <a:t>1</a:t>
            </a:r>
            <a:r>
              <a:rPr lang="en-US" baseline="30000" dirty="0">
                <a:solidFill>
                  <a:srgbClr val="000118"/>
                </a:solidFill>
              </a:rPr>
              <a:t>st</a:t>
            </a:r>
            <a:r>
              <a:rPr lang="en-US" dirty="0">
                <a:solidFill>
                  <a:srgbClr val="000118"/>
                </a:solidFill>
              </a:rPr>
              <a:t> year mechanics</a:t>
            </a:r>
          </a:p>
        </p:txBody>
      </p:sp>
    </p:spTree>
    <p:extLst>
      <p:ext uri="{BB962C8B-B14F-4D97-AF65-F5344CB8AC3E}">
        <p14:creationId xmlns:p14="http://schemas.microsoft.com/office/powerpoint/2010/main" val="209148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xit"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17" grpId="0" animBg="1"/>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4578" name="Picture 18" descr="lareg lecture"/>
          <p:cNvPicPr>
            <a:picLocks noChangeAspect="1" noChangeArrowheads="1"/>
          </p:cNvPicPr>
          <p:nvPr>
            <p:custDataLst>
              <p:tags r:id="rId1"/>
            </p:custDataLst>
          </p:nvPr>
        </p:nvPicPr>
        <p:blipFill>
          <a:blip r:embed="rId4" cstate="print"/>
          <a:srcRect/>
          <a:stretch>
            <a:fillRect/>
          </a:stretch>
        </p:blipFill>
        <p:spPr bwMode="auto">
          <a:xfrm>
            <a:off x="5584651" y="42753"/>
            <a:ext cx="3444875" cy="2582863"/>
          </a:xfrm>
          <a:prstGeom prst="rect">
            <a:avLst/>
          </a:prstGeom>
          <a:noFill/>
          <a:ln w="9525">
            <a:noFill/>
            <a:miter lim="800000"/>
            <a:headEnd/>
            <a:tailEnd/>
          </a:ln>
        </p:spPr>
      </p:pic>
      <p:sp>
        <p:nvSpPr>
          <p:cNvPr id="6" name="TextBox 5"/>
          <p:cNvSpPr txBox="1">
            <a:spLocks noChangeArrowheads="1"/>
          </p:cNvSpPr>
          <p:nvPr/>
        </p:nvSpPr>
        <p:spPr bwMode="auto">
          <a:xfrm>
            <a:off x="257578" y="2804250"/>
            <a:ext cx="8548687" cy="1569660"/>
          </a:xfrm>
          <a:prstGeom prst="rect">
            <a:avLst/>
          </a:prstGeom>
          <a:noFill/>
          <a:ln w="9525">
            <a:noFill/>
            <a:miter lim="800000"/>
            <a:headEnd/>
            <a:tailEnd/>
          </a:ln>
        </p:spPr>
        <p:txBody>
          <a:bodyPr>
            <a:spAutoFit/>
          </a:bodyPr>
          <a:lstStyle/>
          <a:p>
            <a:r>
              <a:rPr lang="en-US" b="1" dirty="0"/>
              <a:t>Control</a:t>
            </a:r>
            <a:r>
              <a:rPr lang="en-US" dirty="0"/>
              <a:t>--standard lecture class– highly experienced Prof with good student ratings.</a:t>
            </a:r>
          </a:p>
          <a:p>
            <a:r>
              <a:rPr lang="en-US" b="1" dirty="0"/>
              <a:t>Experiment</a:t>
            </a:r>
            <a:r>
              <a:rPr lang="en-US" dirty="0"/>
              <a:t>–- new physics Ph. D. trained in principles &amp; methods of research-based teaching. </a:t>
            </a:r>
          </a:p>
        </p:txBody>
      </p:sp>
      <p:sp>
        <p:nvSpPr>
          <p:cNvPr id="24581" name="Rectangle 6"/>
          <p:cNvSpPr>
            <a:spLocks noChangeArrowheads="1"/>
          </p:cNvSpPr>
          <p:nvPr/>
        </p:nvSpPr>
        <p:spPr bwMode="auto">
          <a:xfrm>
            <a:off x="542925" y="922338"/>
            <a:ext cx="5041726" cy="1569660"/>
          </a:xfrm>
          <a:prstGeom prst="rect">
            <a:avLst/>
          </a:prstGeom>
          <a:noFill/>
          <a:ln w="9525">
            <a:noFill/>
            <a:miter lim="800000"/>
            <a:headEnd/>
            <a:tailEnd/>
          </a:ln>
        </p:spPr>
        <p:txBody>
          <a:bodyPr wrap="square">
            <a:spAutoFit/>
          </a:bodyPr>
          <a:lstStyle/>
          <a:p>
            <a:r>
              <a:rPr lang="en-US" dirty="0"/>
              <a:t>Comparing the learning in two ~identical sections</a:t>
            </a:r>
          </a:p>
          <a:p>
            <a:r>
              <a:rPr lang="en-US" dirty="0"/>
              <a:t>UBC 1</a:t>
            </a:r>
            <a:r>
              <a:rPr lang="en-US" baseline="30000" dirty="0"/>
              <a:t>st</a:t>
            </a:r>
            <a:r>
              <a:rPr lang="en-US" dirty="0"/>
              <a:t> year college physics. </a:t>
            </a:r>
          </a:p>
          <a:p>
            <a:r>
              <a:rPr lang="en-US" dirty="0"/>
              <a:t> 270 students each.</a:t>
            </a:r>
          </a:p>
        </p:txBody>
      </p:sp>
      <p:sp>
        <p:nvSpPr>
          <p:cNvPr id="8" name="TextBox 7"/>
          <p:cNvSpPr txBox="1">
            <a:spLocks noChangeArrowheads="1"/>
          </p:cNvSpPr>
          <p:nvPr/>
        </p:nvSpPr>
        <p:spPr bwMode="auto">
          <a:xfrm>
            <a:off x="411241" y="4353585"/>
            <a:ext cx="8241359" cy="1938992"/>
          </a:xfrm>
          <a:prstGeom prst="rect">
            <a:avLst/>
          </a:prstGeom>
          <a:noFill/>
          <a:ln w="9525">
            <a:noFill/>
            <a:miter lim="800000"/>
            <a:headEnd/>
            <a:tailEnd/>
          </a:ln>
        </p:spPr>
        <p:txBody>
          <a:bodyPr wrap="none">
            <a:spAutoFit/>
          </a:bodyPr>
          <a:lstStyle/>
          <a:p>
            <a:r>
              <a:rPr lang="en-US" dirty="0">
                <a:solidFill>
                  <a:schemeClr val="accent2"/>
                </a:solidFill>
              </a:rPr>
              <a:t>They agreed on:</a:t>
            </a:r>
          </a:p>
          <a:p>
            <a:pPr marL="342900" indent="-342900">
              <a:buFont typeface="Arial" panose="020B0604020202020204" pitchFamily="34" charset="0"/>
              <a:buChar char="•"/>
            </a:pPr>
            <a:r>
              <a:rPr lang="en-US" dirty="0">
                <a:solidFill>
                  <a:schemeClr val="accent2"/>
                </a:solidFill>
              </a:rPr>
              <a:t>Same learning objectives</a:t>
            </a:r>
          </a:p>
          <a:p>
            <a:pPr marL="342900" indent="-342900">
              <a:buFont typeface="Arial" panose="020B0604020202020204" pitchFamily="34" charset="0"/>
              <a:buChar char="•"/>
            </a:pPr>
            <a:r>
              <a:rPr lang="en-US" dirty="0">
                <a:solidFill>
                  <a:schemeClr val="accent2"/>
                </a:solidFill>
              </a:rPr>
              <a:t>Same class time (3 hours, 1 week)</a:t>
            </a:r>
          </a:p>
          <a:p>
            <a:pPr marL="342900" indent="-342900">
              <a:buFont typeface="Arial" panose="020B0604020202020204" pitchFamily="34" charset="0"/>
              <a:buChar char="•"/>
            </a:pPr>
            <a:r>
              <a:rPr lang="en-US" dirty="0">
                <a:solidFill>
                  <a:schemeClr val="accent2"/>
                </a:solidFill>
              </a:rPr>
              <a:t>Same exam (jointly prepared)- start of next class</a:t>
            </a:r>
          </a:p>
          <a:p>
            <a:r>
              <a:rPr lang="en-US" dirty="0">
                <a:solidFill>
                  <a:schemeClr val="accent2"/>
                </a:solidFill>
              </a:rPr>
              <a:t>   </a:t>
            </a:r>
            <a:r>
              <a:rPr lang="en-US" i="1" dirty="0">
                <a:solidFill>
                  <a:schemeClr val="accent2"/>
                </a:solidFill>
              </a:rPr>
              <a:t>mix of conceptual and quantitative problems</a:t>
            </a:r>
          </a:p>
        </p:txBody>
      </p:sp>
      <p:sp>
        <p:nvSpPr>
          <p:cNvPr id="2" name="TextBox 1"/>
          <p:cNvSpPr txBox="1"/>
          <p:nvPr/>
        </p:nvSpPr>
        <p:spPr>
          <a:xfrm>
            <a:off x="138843" y="126990"/>
            <a:ext cx="5521063" cy="492443"/>
          </a:xfrm>
          <a:prstGeom prst="rect">
            <a:avLst/>
          </a:prstGeom>
          <a:noFill/>
        </p:spPr>
        <p:txBody>
          <a:bodyPr wrap="none" rtlCol="0">
            <a:spAutoFit/>
          </a:bodyPr>
          <a:lstStyle/>
          <a:p>
            <a:r>
              <a:rPr lang="en-US" sz="2600" u="sng" dirty="0">
                <a:solidFill>
                  <a:schemeClr val="accent2"/>
                </a:solidFill>
              </a:rPr>
              <a:t>Learning </a:t>
            </a:r>
            <a:r>
              <a:rPr lang="en-US" sz="2600" b="1" u="sng" dirty="0">
                <a:solidFill>
                  <a:schemeClr val="accent2"/>
                </a:solidFill>
              </a:rPr>
              <a:t>in the in classroom</a:t>
            </a:r>
            <a:r>
              <a:rPr lang="en-US" sz="2600" u="sng" dirty="0">
                <a:solidFill>
                  <a:schemeClr val="accent2"/>
                </a:solidFill>
              </a:rPr>
              <a:t>*</a:t>
            </a:r>
          </a:p>
        </p:txBody>
      </p:sp>
      <p:sp>
        <p:nvSpPr>
          <p:cNvPr id="7" name="Rectangle 6"/>
          <p:cNvSpPr/>
          <p:nvPr/>
        </p:nvSpPr>
        <p:spPr>
          <a:xfrm>
            <a:off x="257578" y="6282293"/>
            <a:ext cx="8886422" cy="430887"/>
          </a:xfrm>
          <a:prstGeom prst="rect">
            <a:avLst/>
          </a:prstGeom>
        </p:spPr>
        <p:txBody>
          <a:bodyPr wrap="square">
            <a:spAutoFit/>
          </a:bodyPr>
          <a:lstStyle/>
          <a:p>
            <a:r>
              <a:rPr lang="en-US" sz="2200" i="1" dirty="0">
                <a:solidFill>
                  <a:srgbClr val="FFFF00"/>
                </a:solidFill>
              </a:rPr>
              <a:t>*Deslauriers, Schelew, Wieman, Sci. Mag.  May 13, ‘11</a:t>
            </a:r>
          </a:p>
        </p:txBody>
      </p:sp>
    </p:spTree>
    <p:extLst>
      <p:ext uri="{BB962C8B-B14F-4D97-AF65-F5344CB8AC3E}">
        <p14:creationId xmlns:p14="http://schemas.microsoft.com/office/powerpoint/2010/main" val="5907565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0B13390-79DF-475D-AE07-5FFCF11C3479}"/>
              </a:ext>
            </a:extLst>
          </p:cNvPr>
          <p:cNvSpPr>
            <a:spLocks noGrp="1"/>
          </p:cNvSpPr>
          <p:nvPr>
            <p:ph type="sldNum" sz="quarter" idx="12"/>
          </p:nvPr>
        </p:nvSpPr>
        <p:spPr/>
        <p:txBody>
          <a:bodyPr/>
          <a:lstStyle/>
          <a:p>
            <a:pPr>
              <a:defRPr/>
            </a:pPr>
            <a:fld id="{70EC8143-B953-410E-A140-ADF3E77E2AE4}" type="slidenum">
              <a:rPr lang="en-US" smtClean="0"/>
              <a:pPr>
                <a:defRPr/>
              </a:pPr>
              <a:t>2</a:t>
            </a:fld>
            <a:endParaRPr lang="en-US"/>
          </a:p>
        </p:txBody>
      </p:sp>
      <p:grpSp>
        <p:nvGrpSpPr>
          <p:cNvPr id="9" name="Group 8">
            <a:extLst>
              <a:ext uri="{FF2B5EF4-FFF2-40B4-BE49-F238E27FC236}">
                <a16:creationId xmlns:a16="http://schemas.microsoft.com/office/drawing/2014/main" xmlns="" id="{D0E3A85A-7E04-45CB-A10B-B5CDE442ACAF}"/>
              </a:ext>
            </a:extLst>
          </p:cNvPr>
          <p:cNvGrpSpPr/>
          <p:nvPr/>
        </p:nvGrpSpPr>
        <p:grpSpPr>
          <a:xfrm>
            <a:off x="5953040" y="1502421"/>
            <a:ext cx="2600241" cy="1323439"/>
            <a:chOff x="250852" y="704007"/>
            <a:chExt cx="1861169" cy="1323439"/>
          </a:xfrm>
        </p:grpSpPr>
        <p:sp>
          <p:nvSpPr>
            <p:cNvPr id="10" name="Rectangle 9">
              <a:extLst>
                <a:ext uri="{FF2B5EF4-FFF2-40B4-BE49-F238E27FC236}">
                  <a16:creationId xmlns:a16="http://schemas.microsoft.com/office/drawing/2014/main" xmlns="" id="{CE486CCC-C41B-4DDD-9E4D-BA8E0076B212}"/>
                </a:ext>
              </a:extLst>
            </p:cNvPr>
            <p:cNvSpPr/>
            <p:nvPr/>
          </p:nvSpPr>
          <p:spPr>
            <a:xfrm>
              <a:off x="250852" y="728284"/>
              <a:ext cx="1764063" cy="12785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9F448AD4-D951-4C4E-AF25-711530E733E4}"/>
                </a:ext>
              </a:extLst>
            </p:cNvPr>
            <p:cNvSpPr txBox="1"/>
            <p:nvPr/>
          </p:nvSpPr>
          <p:spPr>
            <a:xfrm>
              <a:off x="267037" y="704007"/>
              <a:ext cx="1844984"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Don’t go to class, Spent the time studying instructor’s notes. </a:t>
              </a:r>
            </a:p>
          </p:txBody>
        </p:sp>
      </p:grpSp>
      <p:sp>
        <p:nvSpPr>
          <p:cNvPr id="12" name="TextBox 11">
            <a:extLst>
              <a:ext uri="{FF2B5EF4-FFF2-40B4-BE49-F238E27FC236}">
                <a16:creationId xmlns:a16="http://schemas.microsoft.com/office/drawing/2014/main" xmlns="" id="{946911AF-9CC5-4BD6-9A2E-839F559ECECC}"/>
              </a:ext>
            </a:extLst>
          </p:cNvPr>
          <p:cNvSpPr txBox="1"/>
          <p:nvPr/>
        </p:nvSpPr>
        <p:spPr>
          <a:xfrm>
            <a:off x="242762" y="137565"/>
            <a:ext cx="8779858" cy="830997"/>
          </a:xfrm>
          <a:prstGeom prst="rect">
            <a:avLst/>
          </a:prstGeom>
          <a:noFill/>
        </p:spPr>
        <p:txBody>
          <a:bodyPr wrap="square" rtlCol="0">
            <a:spAutoFit/>
          </a:bodyPr>
          <a:lstStyle/>
          <a:p>
            <a:r>
              <a:rPr lang="en-US" dirty="0" err="1">
                <a:latin typeface="Arial" panose="020B0604020202020204" pitchFamily="34" charset="0"/>
                <a:cs typeface="Arial" panose="020B0604020202020204" pitchFamily="34" charset="0"/>
              </a:rPr>
              <a:t>Exper</a:t>
            </a:r>
            <a:r>
              <a:rPr lang="en-US" dirty="0">
                <a:latin typeface="Arial" panose="020B0604020202020204" pitchFamily="34" charset="0"/>
                <a:cs typeface="Arial" panose="020B0604020202020204" pitchFamily="34" charset="0"/>
              </a:rPr>
              <a:t>. #1. 3 equal groups of students.   All given instructions to “Learn as much as possible. Will be tested.”</a:t>
            </a:r>
          </a:p>
        </p:txBody>
      </p:sp>
      <p:grpSp>
        <p:nvGrpSpPr>
          <p:cNvPr id="17" name="Group 16">
            <a:extLst>
              <a:ext uri="{FF2B5EF4-FFF2-40B4-BE49-F238E27FC236}">
                <a16:creationId xmlns:a16="http://schemas.microsoft.com/office/drawing/2014/main" xmlns="" id="{67E5D75D-C994-4E08-81E7-AFC81ECD2AFA}"/>
              </a:ext>
            </a:extLst>
          </p:cNvPr>
          <p:cNvGrpSpPr/>
          <p:nvPr/>
        </p:nvGrpSpPr>
        <p:grpSpPr>
          <a:xfrm>
            <a:off x="558349" y="1060056"/>
            <a:ext cx="2031102" cy="1747881"/>
            <a:chOff x="558349" y="1060056"/>
            <a:chExt cx="2031102" cy="1747881"/>
          </a:xfrm>
        </p:grpSpPr>
        <p:grpSp>
          <p:nvGrpSpPr>
            <p:cNvPr id="5" name="Group 4">
              <a:extLst>
                <a:ext uri="{FF2B5EF4-FFF2-40B4-BE49-F238E27FC236}">
                  <a16:creationId xmlns:a16="http://schemas.microsoft.com/office/drawing/2014/main" xmlns="" id="{8420077B-7BEE-4860-9144-7631B4C80C1F}"/>
                </a:ext>
              </a:extLst>
            </p:cNvPr>
            <p:cNvGrpSpPr/>
            <p:nvPr/>
          </p:nvGrpSpPr>
          <p:grpSpPr>
            <a:xfrm>
              <a:off x="558349" y="1529396"/>
              <a:ext cx="2031102" cy="1278541"/>
              <a:chOff x="250852" y="728284"/>
              <a:chExt cx="2031102" cy="1278541"/>
            </a:xfrm>
          </p:grpSpPr>
          <p:sp>
            <p:nvSpPr>
              <p:cNvPr id="3" name="Rectangle 2">
                <a:extLst>
                  <a:ext uri="{FF2B5EF4-FFF2-40B4-BE49-F238E27FC236}">
                    <a16:creationId xmlns:a16="http://schemas.microsoft.com/office/drawing/2014/main" xmlns="" id="{9E33064D-AE15-4FFE-BFF5-98BA206D0013}"/>
                  </a:ext>
                </a:extLst>
              </p:cNvPr>
              <p:cNvSpPr/>
              <p:nvPr/>
            </p:nvSpPr>
            <p:spPr>
              <a:xfrm>
                <a:off x="250852" y="728284"/>
                <a:ext cx="1764063" cy="12785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D74C702F-45CC-4A8F-AB95-F762F3D61B66}"/>
                  </a:ext>
                </a:extLst>
              </p:cNvPr>
              <p:cNvSpPr txBox="1"/>
              <p:nvPr/>
            </p:nvSpPr>
            <p:spPr>
              <a:xfrm>
                <a:off x="436970" y="849663"/>
                <a:ext cx="184498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 to class, </a:t>
                </a:r>
              </a:p>
              <a:p>
                <a:r>
                  <a:rPr lang="en-US" sz="2000" dirty="0">
                    <a:latin typeface="Arial" panose="020B0604020202020204" pitchFamily="34" charset="0"/>
                    <a:cs typeface="Arial" panose="020B0604020202020204" pitchFamily="34" charset="0"/>
                  </a:rPr>
                  <a:t>take </a:t>
                </a:r>
                <a:r>
                  <a:rPr lang="en-US" sz="2000" dirty="0" smtClean="0">
                    <a:latin typeface="Arial" panose="020B0604020202020204" pitchFamily="34" charset="0"/>
                    <a:cs typeface="Arial" panose="020B0604020202020204" pitchFamily="34" charset="0"/>
                  </a:rPr>
                  <a:t>notes.</a:t>
                </a:r>
                <a:endParaRPr lang="en-US" sz="2000" dirty="0">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xmlns="" id="{443C9A02-737F-4E76-B45B-0403AD1534C2}"/>
                </a:ext>
              </a:extLst>
            </p:cNvPr>
            <p:cNvSpPr txBox="1"/>
            <p:nvPr/>
          </p:nvSpPr>
          <p:spPr>
            <a:xfrm>
              <a:off x="639272" y="1060056"/>
              <a:ext cx="1486304"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group # 1</a:t>
              </a:r>
            </a:p>
          </p:txBody>
        </p:sp>
      </p:grpSp>
      <p:sp>
        <p:nvSpPr>
          <p:cNvPr id="14" name="TextBox 13">
            <a:extLst>
              <a:ext uri="{FF2B5EF4-FFF2-40B4-BE49-F238E27FC236}">
                <a16:creationId xmlns:a16="http://schemas.microsoft.com/office/drawing/2014/main" xmlns="" id="{2A21F23B-D60E-4668-B2FF-FD485D96F9FF}"/>
              </a:ext>
            </a:extLst>
          </p:cNvPr>
          <p:cNvSpPr txBox="1"/>
          <p:nvPr/>
        </p:nvSpPr>
        <p:spPr>
          <a:xfrm>
            <a:off x="6261888" y="1050615"/>
            <a:ext cx="1486304"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group # 3</a:t>
            </a:r>
          </a:p>
        </p:txBody>
      </p:sp>
      <p:grpSp>
        <p:nvGrpSpPr>
          <p:cNvPr id="16" name="Group 15">
            <a:extLst>
              <a:ext uri="{FF2B5EF4-FFF2-40B4-BE49-F238E27FC236}">
                <a16:creationId xmlns:a16="http://schemas.microsoft.com/office/drawing/2014/main" xmlns="" id="{88C15A39-A06A-4086-AC1F-91C483B32217}"/>
              </a:ext>
            </a:extLst>
          </p:cNvPr>
          <p:cNvGrpSpPr/>
          <p:nvPr/>
        </p:nvGrpSpPr>
        <p:grpSpPr>
          <a:xfrm>
            <a:off x="3025073" y="1008807"/>
            <a:ext cx="2145739" cy="1781596"/>
            <a:chOff x="3025073" y="1008807"/>
            <a:chExt cx="2145739" cy="1781596"/>
          </a:xfrm>
        </p:grpSpPr>
        <p:grpSp>
          <p:nvGrpSpPr>
            <p:cNvPr id="6" name="Group 5">
              <a:extLst>
                <a:ext uri="{FF2B5EF4-FFF2-40B4-BE49-F238E27FC236}">
                  <a16:creationId xmlns:a16="http://schemas.microsoft.com/office/drawing/2014/main" xmlns="" id="{CC82C295-8554-49C9-B52C-39E6A4ECEE7C}"/>
                </a:ext>
              </a:extLst>
            </p:cNvPr>
            <p:cNvGrpSpPr/>
            <p:nvPr/>
          </p:nvGrpSpPr>
          <p:grpSpPr>
            <a:xfrm>
              <a:off x="3025073" y="1511862"/>
              <a:ext cx="2145739" cy="1278541"/>
              <a:chOff x="250852" y="728284"/>
              <a:chExt cx="2145739" cy="1278541"/>
            </a:xfrm>
          </p:grpSpPr>
          <p:sp>
            <p:nvSpPr>
              <p:cNvPr id="7" name="Rectangle 6">
                <a:extLst>
                  <a:ext uri="{FF2B5EF4-FFF2-40B4-BE49-F238E27FC236}">
                    <a16:creationId xmlns:a16="http://schemas.microsoft.com/office/drawing/2014/main" xmlns="" id="{D856EAEE-FFB8-46C7-A70C-46DA86C0FC82}"/>
                  </a:ext>
                </a:extLst>
              </p:cNvPr>
              <p:cNvSpPr/>
              <p:nvPr/>
            </p:nvSpPr>
            <p:spPr>
              <a:xfrm>
                <a:off x="250852" y="728284"/>
                <a:ext cx="2048634" cy="12785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A6E231A-3657-4169-9485-5582AE11F67C}"/>
                  </a:ext>
                </a:extLst>
              </p:cNvPr>
              <p:cNvSpPr txBox="1"/>
              <p:nvPr/>
            </p:nvSpPr>
            <p:spPr>
              <a:xfrm>
                <a:off x="283220" y="865847"/>
                <a:ext cx="2113371"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 to class, don’t take </a:t>
                </a:r>
                <a:r>
                  <a:rPr lang="en-US" sz="2000" dirty="0" smtClean="0">
                    <a:latin typeface="Arial" panose="020B0604020202020204" pitchFamily="34" charset="0"/>
                    <a:cs typeface="Arial" panose="020B0604020202020204" pitchFamily="34" charset="0"/>
                  </a:rPr>
                  <a:t>notes. </a:t>
                </a:r>
                <a:endParaRPr lang="en-US" sz="2000" dirty="0">
                  <a:latin typeface="Arial" panose="020B0604020202020204" pitchFamily="34" charset="0"/>
                  <a:cs typeface="Arial" panose="020B0604020202020204" pitchFamily="34" charset="0"/>
                </a:endParaRPr>
              </a:p>
            </p:txBody>
          </p:sp>
        </p:grpSp>
        <p:sp>
          <p:nvSpPr>
            <p:cNvPr id="15" name="TextBox 14">
              <a:extLst>
                <a:ext uri="{FF2B5EF4-FFF2-40B4-BE49-F238E27FC236}">
                  <a16:creationId xmlns:a16="http://schemas.microsoft.com/office/drawing/2014/main" xmlns="" id="{164C9E0B-CA09-432B-960A-5CFD1F9CBC62}"/>
                </a:ext>
              </a:extLst>
            </p:cNvPr>
            <p:cNvSpPr txBox="1"/>
            <p:nvPr/>
          </p:nvSpPr>
          <p:spPr>
            <a:xfrm>
              <a:off x="3290762" y="1008807"/>
              <a:ext cx="1486304"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group # 2</a:t>
              </a:r>
            </a:p>
          </p:txBody>
        </p:sp>
      </p:grpSp>
      <p:grpSp>
        <p:nvGrpSpPr>
          <p:cNvPr id="18" name="Group 17">
            <a:extLst>
              <a:ext uri="{FF2B5EF4-FFF2-40B4-BE49-F238E27FC236}">
                <a16:creationId xmlns:a16="http://schemas.microsoft.com/office/drawing/2014/main" xmlns="" id="{363F1DDC-4994-4B02-9C5D-BC353C02BDB7}"/>
              </a:ext>
            </a:extLst>
          </p:cNvPr>
          <p:cNvGrpSpPr/>
          <p:nvPr/>
        </p:nvGrpSpPr>
        <p:grpSpPr>
          <a:xfrm>
            <a:off x="100762" y="3174646"/>
            <a:ext cx="9043238" cy="1985790"/>
            <a:chOff x="1" y="3822008"/>
            <a:chExt cx="9043238" cy="1985790"/>
          </a:xfrm>
        </p:grpSpPr>
        <p:sp>
          <p:nvSpPr>
            <p:cNvPr id="19" name="Rectangle 18">
              <a:extLst>
                <a:ext uri="{FF2B5EF4-FFF2-40B4-BE49-F238E27FC236}">
                  <a16:creationId xmlns:a16="http://schemas.microsoft.com/office/drawing/2014/main" xmlns="" id="{5C5B7C58-058B-4B49-AF42-9FC8886A6DC5}"/>
                </a:ext>
              </a:extLst>
            </p:cNvPr>
            <p:cNvSpPr/>
            <p:nvPr/>
          </p:nvSpPr>
          <p:spPr>
            <a:xfrm>
              <a:off x="371990" y="3822008"/>
              <a:ext cx="8671249" cy="995016"/>
            </a:xfrm>
            <a:prstGeom prst="rect">
              <a:avLst/>
            </a:prstGeom>
          </p:spPr>
          <p:txBody>
            <a:bodyPr wrap="square">
              <a:spAutoFit/>
            </a:bodyPr>
            <a:lstStyle/>
            <a:p>
              <a:pPr defTabSz="609585"/>
              <a:r>
                <a:rPr lang="en-US" sz="2933" dirty="0">
                  <a:solidFill>
                    <a:srgbClr val="FFFFFF"/>
                  </a:solidFill>
                  <a:latin typeface="Arial" panose="020B0604020202020204" pitchFamily="34" charset="0"/>
                  <a:ea typeface="ＭＳ Ｐゴシック" charset="0"/>
                  <a:cs typeface="Arial" panose="020B0604020202020204" pitchFamily="34" charset="0"/>
                </a:rPr>
                <a:t>Predict learning: most to least ( raise hand to vote)</a:t>
              </a:r>
            </a:p>
            <a:p>
              <a:pPr defTabSz="609585"/>
              <a:r>
                <a:rPr lang="en-US" sz="2933" dirty="0">
                  <a:solidFill>
                    <a:srgbClr val="FFFFFF"/>
                  </a:solidFill>
                  <a:latin typeface="Arial" panose="020B0604020202020204" pitchFamily="34" charset="0"/>
                  <a:ea typeface="ＭＳ Ｐゴシック" charset="0"/>
                  <a:cs typeface="Arial" panose="020B0604020202020204" pitchFamily="34" charset="0"/>
                </a:rPr>
                <a:t>a. 1,2,3    b. 3,2,1    c. 2,1,3      d. other</a:t>
              </a:r>
              <a:endParaRPr lang="en-US" sz="3200" dirty="0">
                <a:solidFill>
                  <a:srgbClr val="FFFFFF"/>
                </a:solidFill>
                <a:latin typeface="Arial" panose="020B0604020202020204" pitchFamily="34" charset="0"/>
                <a:ea typeface="ＭＳ Ｐゴシック" charset="0"/>
                <a:cs typeface="Arial" panose="020B0604020202020204" pitchFamily="34" charset="0"/>
              </a:endParaRPr>
            </a:p>
          </p:txBody>
        </p:sp>
        <p:sp>
          <p:nvSpPr>
            <p:cNvPr id="20" name="TextBox 19">
              <a:extLst>
                <a:ext uri="{FF2B5EF4-FFF2-40B4-BE49-F238E27FC236}">
                  <a16:creationId xmlns:a16="http://schemas.microsoft.com/office/drawing/2014/main" xmlns="" id="{019D5778-B267-4856-AD5E-43A2F1E44EE1}"/>
                </a:ext>
              </a:extLst>
            </p:cNvPr>
            <p:cNvSpPr txBox="1"/>
            <p:nvPr/>
          </p:nvSpPr>
          <p:spPr>
            <a:xfrm>
              <a:off x="1" y="5305032"/>
              <a:ext cx="4083169" cy="502766"/>
            </a:xfrm>
            <a:prstGeom prst="rect">
              <a:avLst/>
            </a:prstGeom>
            <a:noFill/>
          </p:spPr>
          <p:txBody>
            <a:bodyPr wrap="none" rtlCol="0">
              <a:spAutoFit/>
            </a:bodyPr>
            <a:lstStyle/>
            <a:p>
              <a:pPr defTabSz="609585"/>
              <a:r>
                <a:rPr lang="en-US" sz="2667" dirty="0">
                  <a:solidFill>
                    <a:srgbClr val="FFFF00"/>
                  </a:solidFill>
                  <a:latin typeface="Arial" panose="020B0604020202020204" pitchFamily="34" charset="0"/>
                  <a:ea typeface="ＭＳ Ｐゴシック" charset="0"/>
                  <a:cs typeface="Arial" panose="020B0604020202020204" pitchFamily="34" charset="0"/>
                </a:rPr>
                <a:t>learns most    learns least</a:t>
              </a:r>
            </a:p>
          </p:txBody>
        </p:sp>
        <p:cxnSp>
          <p:nvCxnSpPr>
            <p:cNvPr id="21" name="Straight Arrow Connector 20">
              <a:extLst>
                <a:ext uri="{FF2B5EF4-FFF2-40B4-BE49-F238E27FC236}">
                  <a16:creationId xmlns:a16="http://schemas.microsoft.com/office/drawing/2014/main" xmlns="" id="{35A081BA-E83C-4A61-B766-42C99A2D0AD7}"/>
                </a:ext>
              </a:extLst>
            </p:cNvPr>
            <p:cNvCxnSpPr/>
            <p:nvPr/>
          </p:nvCxnSpPr>
          <p:spPr>
            <a:xfrm flipV="1">
              <a:off x="629752" y="4710546"/>
              <a:ext cx="387928" cy="5944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932D3E6C-5A0E-4E52-BEEA-A023A7D67493}"/>
                </a:ext>
              </a:extLst>
            </p:cNvPr>
            <p:cNvCxnSpPr/>
            <p:nvPr/>
          </p:nvCxnSpPr>
          <p:spPr>
            <a:xfrm flipH="1" flipV="1">
              <a:off x="1692773" y="4640014"/>
              <a:ext cx="685171" cy="801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343366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84175" y="611188"/>
            <a:ext cx="8759825" cy="4401205"/>
          </a:xfrm>
          <a:prstGeom prst="rect">
            <a:avLst/>
          </a:prstGeom>
          <a:noFill/>
          <a:ln w="9525">
            <a:noFill/>
            <a:miter lim="800000"/>
            <a:headEnd/>
            <a:tailEnd/>
          </a:ln>
        </p:spPr>
        <p:txBody>
          <a:bodyPr>
            <a:spAutoFit/>
          </a:bodyPr>
          <a:lstStyle/>
          <a:p>
            <a:pPr>
              <a:defRPr/>
            </a:pPr>
            <a:endParaRPr lang="en-US" sz="2800" u="sng" dirty="0">
              <a:latin typeface="+mn-lt"/>
            </a:endParaRPr>
          </a:p>
          <a:p>
            <a:pPr marL="342900" indent="-342900">
              <a:buAutoNum type="arabicPeriod"/>
              <a:defRPr/>
            </a:pPr>
            <a:endParaRPr lang="en-US" sz="1800" dirty="0"/>
          </a:p>
          <a:p>
            <a:pPr>
              <a:defRPr/>
            </a:pPr>
            <a:r>
              <a:rPr lang="en-US" dirty="0"/>
              <a:t>1. Targeted pre-class readings—basic information </a:t>
            </a:r>
          </a:p>
          <a:p>
            <a:pPr>
              <a:defRPr/>
            </a:pPr>
            <a:r>
              <a:rPr lang="en-US" sz="1800" dirty="0"/>
              <a:t> </a:t>
            </a:r>
          </a:p>
          <a:p>
            <a:pPr>
              <a:defRPr/>
            </a:pPr>
            <a:r>
              <a:rPr lang="en-US" dirty="0"/>
              <a:t>2. Questions to solve, respond with clickers or on worksheets, discuss with neighbors.</a:t>
            </a:r>
          </a:p>
          <a:p>
            <a:pPr>
              <a:defRPr/>
            </a:pPr>
            <a:r>
              <a:rPr lang="en-US" dirty="0"/>
              <a:t>Instructor circulates, listens.</a:t>
            </a:r>
          </a:p>
          <a:p>
            <a:pPr>
              <a:defRPr/>
            </a:pPr>
            <a:endParaRPr lang="en-US" dirty="0"/>
          </a:p>
          <a:p>
            <a:pPr>
              <a:defRPr/>
            </a:pPr>
            <a:r>
              <a:rPr lang="en-US" dirty="0"/>
              <a:t>3. Discussion by instructor follows, not precedes.</a:t>
            </a:r>
          </a:p>
          <a:p>
            <a:pPr>
              <a:defRPr/>
            </a:pPr>
            <a:r>
              <a:rPr lang="en-US" dirty="0"/>
              <a:t>Targeted feedback to prepared students.</a:t>
            </a:r>
          </a:p>
          <a:p>
            <a:pPr>
              <a:defRPr/>
            </a:pPr>
            <a:r>
              <a:rPr lang="en-US" dirty="0"/>
              <a:t>Answering questions.</a:t>
            </a:r>
          </a:p>
          <a:p>
            <a:pPr>
              <a:defRPr/>
            </a:pPr>
            <a:r>
              <a:rPr lang="en-US" dirty="0"/>
              <a:t>(but still talking ~50% of time)</a:t>
            </a:r>
          </a:p>
        </p:txBody>
      </p:sp>
      <p:sp>
        <p:nvSpPr>
          <p:cNvPr id="2" name="TextBox 1"/>
          <p:cNvSpPr txBox="1"/>
          <p:nvPr/>
        </p:nvSpPr>
        <p:spPr>
          <a:xfrm>
            <a:off x="1641856" y="481246"/>
            <a:ext cx="4865434" cy="523220"/>
          </a:xfrm>
          <a:prstGeom prst="rect">
            <a:avLst/>
          </a:prstGeom>
          <a:noFill/>
        </p:spPr>
        <p:txBody>
          <a:bodyPr wrap="none" rtlCol="0">
            <a:spAutoFit/>
          </a:bodyPr>
          <a:lstStyle/>
          <a:p>
            <a:r>
              <a:rPr lang="en-US" sz="2800" u="sng" dirty="0"/>
              <a:t>Experimental class design</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737840664"/>
              </p:ext>
            </p:extLst>
          </p:nvPr>
        </p:nvGraphicFramePr>
        <p:xfrm>
          <a:off x="1083211" y="506439"/>
          <a:ext cx="7076049" cy="4768946"/>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2568135" y="248212"/>
            <a:ext cx="3965573" cy="461665"/>
          </a:xfrm>
          <a:prstGeom prst="rect">
            <a:avLst/>
          </a:prstGeom>
          <a:noFill/>
        </p:spPr>
        <p:txBody>
          <a:bodyPr wrap="none" rtlCol="0">
            <a:spAutoFit/>
          </a:bodyPr>
          <a:lstStyle/>
          <a:p>
            <a:r>
              <a:rPr lang="en-US" dirty="0"/>
              <a:t>Histogram of test scores</a:t>
            </a:r>
          </a:p>
        </p:txBody>
      </p:sp>
      <p:sp>
        <p:nvSpPr>
          <p:cNvPr id="4" name="TextBox 3"/>
          <p:cNvSpPr txBox="1"/>
          <p:nvPr/>
        </p:nvSpPr>
        <p:spPr>
          <a:xfrm>
            <a:off x="1052618" y="5113966"/>
            <a:ext cx="7821244" cy="830997"/>
          </a:xfrm>
          <a:prstGeom prst="rect">
            <a:avLst/>
          </a:prstGeom>
          <a:noFill/>
        </p:spPr>
        <p:txBody>
          <a:bodyPr wrap="none" rtlCol="0">
            <a:spAutoFit/>
          </a:bodyPr>
          <a:lstStyle/>
          <a:p>
            <a:r>
              <a:rPr lang="en-US" dirty="0"/>
              <a:t>Clear improvement for </a:t>
            </a:r>
            <a:r>
              <a:rPr lang="en-US" u="sng" dirty="0"/>
              <a:t>entire</a:t>
            </a:r>
            <a:r>
              <a:rPr lang="en-US" dirty="0"/>
              <a:t> student population.</a:t>
            </a:r>
          </a:p>
          <a:p>
            <a:r>
              <a:rPr lang="en-US" dirty="0"/>
              <a:t>Engagement 85% vs 45%.</a:t>
            </a:r>
          </a:p>
        </p:txBody>
      </p:sp>
      <p:sp>
        <p:nvSpPr>
          <p:cNvPr id="6" name="Rectangle 5"/>
          <p:cNvSpPr/>
          <p:nvPr/>
        </p:nvSpPr>
        <p:spPr>
          <a:xfrm>
            <a:off x="2151624" y="995924"/>
            <a:ext cx="3214341" cy="461665"/>
          </a:xfrm>
          <a:prstGeom prst="rect">
            <a:avLst/>
          </a:prstGeom>
        </p:spPr>
        <p:txBody>
          <a:bodyPr wrap="none">
            <a:spAutoFit/>
          </a:bodyPr>
          <a:lstStyle/>
          <a:p>
            <a:r>
              <a:rPr lang="en-US" b="1" smtClean="0">
                <a:solidFill>
                  <a:srgbClr val="FF0000"/>
                </a:solidFill>
              </a:rPr>
              <a:t>average </a:t>
            </a:r>
            <a:r>
              <a:rPr lang="en-US" b="1" dirty="0">
                <a:solidFill>
                  <a:srgbClr val="FF0000"/>
                </a:solidFill>
              </a:rPr>
              <a:t>41 ± 1 %</a:t>
            </a:r>
          </a:p>
        </p:txBody>
      </p:sp>
      <p:sp>
        <p:nvSpPr>
          <p:cNvPr id="7" name="TextBox 6"/>
          <p:cNvSpPr txBox="1"/>
          <p:nvPr/>
        </p:nvSpPr>
        <p:spPr>
          <a:xfrm>
            <a:off x="5472905" y="965311"/>
            <a:ext cx="1720343" cy="461665"/>
          </a:xfrm>
          <a:prstGeom prst="rect">
            <a:avLst/>
          </a:prstGeom>
          <a:noFill/>
        </p:spPr>
        <p:txBody>
          <a:bodyPr wrap="none" rtlCol="0">
            <a:spAutoFit/>
          </a:bodyPr>
          <a:lstStyle/>
          <a:p>
            <a:r>
              <a:rPr lang="en-US" b="1" dirty="0">
                <a:solidFill>
                  <a:schemeClr val="accent2"/>
                </a:solidFill>
              </a:rPr>
              <a:t>74 ± 1 %</a:t>
            </a:r>
          </a:p>
        </p:txBody>
      </p:sp>
      <p:sp>
        <p:nvSpPr>
          <p:cNvPr id="11" name="TextBox 10"/>
          <p:cNvSpPr txBox="1"/>
          <p:nvPr/>
        </p:nvSpPr>
        <p:spPr>
          <a:xfrm>
            <a:off x="2934014" y="4644628"/>
            <a:ext cx="779381" cy="338554"/>
          </a:xfrm>
          <a:prstGeom prst="rect">
            <a:avLst/>
          </a:prstGeom>
          <a:noFill/>
        </p:spPr>
        <p:txBody>
          <a:bodyPr wrap="none" rtlCol="0">
            <a:spAutoFit/>
          </a:bodyPr>
          <a:lstStyle/>
          <a:p>
            <a:r>
              <a:rPr lang="en-US" sz="1600" dirty="0">
                <a:solidFill>
                  <a:schemeClr val="accent2"/>
                </a:solidFill>
              </a:rPr>
              <a:t>guess</a:t>
            </a:r>
          </a:p>
        </p:txBody>
      </p:sp>
      <p:cxnSp>
        <p:nvCxnSpPr>
          <p:cNvPr id="8" name="Straight Connector 7"/>
          <p:cNvCxnSpPr/>
          <p:nvPr/>
        </p:nvCxnSpPr>
        <p:spPr>
          <a:xfrm>
            <a:off x="3303153" y="2595282"/>
            <a:ext cx="0" cy="2447365"/>
          </a:xfrm>
          <a:prstGeom prst="line">
            <a:avLst/>
          </a:prstGeom>
          <a:ln w="28575">
            <a:solidFill>
              <a:srgbClr val="FFFFFF"/>
            </a:solidFill>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 name="Chart 2"/>
          <p:cNvGraphicFramePr/>
          <p:nvPr>
            <p:custDataLst>
              <p:tags r:id="rId1"/>
            </p:custDataLst>
            <p:extLst>
              <p:ext uri="{D42A27DB-BD31-4B8C-83A1-F6EECF244321}">
                <p14:modId xmlns:p14="http://schemas.microsoft.com/office/powerpoint/2010/main" val="1134749546"/>
              </p:ext>
            </p:extLst>
          </p:nvPr>
        </p:nvGraphicFramePr>
        <p:xfrm>
          <a:off x="304800" y="751118"/>
          <a:ext cx="8229600" cy="5410200"/>
        </p:xfrm>
        <a:graphic>
          <a:graphicData uri="http://schemas.openxmlformats.org/drawingml/2006/chart">
            <c:chart xmlns:c="http://schemas.openxmlformats.org/drawingml/2006/chart" xmlns:r="http://schemas.openxmlformats.org/officeDocument/2006/relationships" r:id="rId5"/>
          </a:graphicData>
        </a:graphic>
      </p:graphicFrame>
      <p:sp>
        <p:nvSpPr>
          <p:cNvPr id="5" name="Rectangle 7"/>
          <p:cNvSpPr>
            <a:spLocks noChangeArrowheads="1"/>
          </p:cNvSpPr>
          <p:nvPr>
            <p:custDataLst>
              <p:tags r:id="rId2"/>
            </p:custDataLst>
          </p:nvPr>
        </p:nvSpPr>
        <p:spPr bwMode="auto">
          <a:xfrm>
            <a:off x="6934200" y="1284518"/>
            <a:ext cx="1676400" cy="480060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algn="ctr" fontAlgn="auto">
              <a:spcBef>
                <a:spcPts val="0"/>
              </a:spcBef>
              <a:spcAft>
                <a:spcPts val="0"/>
              </a:spcAft>
            </a:pPr>
            <a:endParaRPr lang="en-US" sz="2000">
              <a:solidFill>
                <a:srgbClr val="FF0000"/>
              </a:solidFill>
              <a:latin typeface="Calibri"/>
            </a:endParaRPr>
          </a:p>
        </p:txBody>
      </p:sp>
      <p:sp>
        <p:nvSpPr>
          <p:cNvPr id="6" name="TextBox 5"/>
          <p:cNvSpPr txBox="1"/>
          <p:nvPr/>
        </p:nvSpPr>
        <p:spPr>
          <a:xfrm>
            <a:off x="1569078" y="123913"/>
            <a:ext cx="6625981" cy="830997"/>
          </a:xfrm>
          <a:prstGeom prst="rect">
            <a:avLst/>
          </a:prstGeom>
          <a:noFill/>
        </p:spPr>
        <p:txBody>
          <a:bodyPr wrap="none" rtlCol="0">
            <a:spAutoFit/>
          </a:bodyPr>
          <a:lstStyle/>
          <a:p>
            <a:r>
              <a:rPr lang="en-US" dirty="0"/>
              <a:t>U. Cal. San Diego, Computer Science</a:t>
            </a:r>
          </a:p>
          <a:p>
            <a:r>
              <a:rPr lang="en-US" dirty="0"/>
              <a:t>Failure &amp; drop rates– </a:t>
            </a:r>
            <a:r>
              <a:rPr lang="en-US" sz="2000" i="1" dirty="0"/>
              <a:t>Beth Simon et al., 2012</a:t>
            </a:r>
          </a:p>
        </p:txBody>
      </p:sp>
      <p:sp>
        <p:nvSpPr>
          <p:cNvPr id="2" name="TextBox 1"/>
          <p:cNvSpPr txBox="1"/>
          <p:nvPr/>
        </p:nvSpPr>
        <p:spPr>
          <a:xfrm>
            <a:off x="793820" y="6156853"/>
            <a:ext cx="7976286" cy="461665"/>
          </a:xfrm>
          <a:prstGeom prst="rect">
            <a:avLst/>
          </a:prstGeom>
          <a:noFill/>
        </p:spPr>
        <p:txBody>
          <a:bodyPr wrap="none" rtlCol="0">
            <a:spAutoFit/>
          </a:bodyPr>
          <a:lstStyle/>
          <a:p>
            <a:r>
              <a:rPr lang="en-US" dirty="0"/>
              <a:t>same 4 instructors, better methods = 1/3 fail rate</a:t>
            </a:r>
          </a:p>
        </p:txBody>
      </p:sp>
    </p:spTree>
    <p:extLst>
      <p:ext uri="{BB962C8B-B14F-4D97-AF65-F5344CB8AC3E}">
        <p14:creationId xmlns:p14="http://schemas.microsoft.com/office/powerpoint/2010/main" val="1370706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73"/>
        <p:cNvGrpSpPr/>
        <p:nvPr/>
      </p:nvGrpSpPr>
      <p:grpSpPr>
        <a:xfrm>
          <a:off x="0" y="0"/>
          <a:ext cx="0" cy="0"/>
          <a:chOff x="0" y="0"/>
          <a:chExt cx="0" cy="0"/>
        </a:xfrm>
      </p:grpSpPr>
      <p:sp>
        <p:nvSpPr>
          <p:cNvPr id="74" name="Shape 74"/>
          <p:cNvSpPr txBox="1">
            <a:spLocks noGrp="1"/>
          </p:cNvSpPr>
          <p:nvPr>
            <p:ph type="title"/>
          </p:nvPr>
        </p:nvSpPr>
        <p:spPr>
          <a:xfrm>
            <a:off x="0" y="-68533"/>
            <a:ext cx="8824913" cy="596100"/>
          </a:xfrm>
          <a:prstGeom prst="rect">
            <a:avLst/>
          </a:prstGeom>
        </p:spPr>
        <p:txBody>
          <a:bodyPr lIns="91425" tIns="91425" rIns="91425" bIns="91425" anchor="t" anchorCtr="0">
            <a:noAutofit/>
          </a:bodyPr>
          <a:lstStyle/>
          <a:p>
            <a:pPr algn="l">
              <a:spcBef>
                <a:spcPts val="0"/>
              </a:spcBef>
            </a:pPr>
            <a:r>
              <a:rPr lang="en" dirty="0"/>
              <a:t>     </a:t>
            </a:r>
            <a:r>
              <a:rPr lang="en" sz="4000" dirty="0"/>
              <a:t> </a:t>
            </a:r>
            <a:r>
              <a:rPr lang="en-US" sz="4000" dirty="0">
                <a:solidFill>
                  <a:schemeClr val="accent2"/>
                </a:solidFill>
              </a:rPr>
              <a:t>Also works for advanced </a:t>
            </a:r>
            <a:r>
              <a:rPr lang="en" sz="4000" dirty="0">
                <a:solidFill>
                  <a:schemeClr val="accent2"/>
                </a:solidFill>
              </a:rPr>
              <a:t>courses</a:t>
            </a:r>
            <a:r>
              <a:rPr lang="en" dirty="0">
                <a:solidFill>
                  <a:schemeClr val="accent2"/>
                </a:solidFill>
              </a:rPr>
              <a:t> </a:t>
            </a:r>
            <a:r>
              <a:rPr lang="en" sz="2400" dirty="0">
                <a:solidFill>
                  <a:schemeClr val="accent2"/>
                </a:solidFill>
              </a:rPr>
              <a:t>2</a:t>
            </a:r>
            <a:r>
              <a:rPr lang="en" sz="2400" baseline="30000" dirty="0">
                <a:solidFill>
                  <a:schemeClr val="accent2"/>
                </a:solidFill>
              </a:rPr>
              <a:t>nd</a:t>
            </a:r>
            <a:r>
              <a:rPr lang="en" sz="2400" dirty="0">
                <a:solidFill>
                  <a:schemeClr val="accent2"/>
                </a:solidFill>
              </a:rPr>
              <a:t> </a:t>
            </a:r>
            <a:r>
              <a:rPr lang="en" sz="2400" dirty="0" smtClean="0">
                <a:solidFill>
                  <a:schemeClr val="accent2"/>
                </a:solidFill>
              </a:rPr>
              <a:t>-</a:t>
            </a:r>
            <a:r>
              <a:rPr lang="en-US" sz="2400" dirty="0" smtClean="0">
                <a:solidFill>
                  <a:schemeClr val="accent2"/>
                </a:solidFill>
              </a:rPr>
              <a:t> </a:t>
            </a:r>
            <a:r>
              <a:rPr lang="en" sz="2400" dirty="0" smtClean="0">
                <a:solidFill>
                  <a:schemeClr val="accent2"/>
                </a:solidFill>
              </a:rPr>
              <a:t>4</a:t>
            </a:r>
            <a:r>
              <a:rPr lang="en" sz="2400" baseline="30000" dirty="0" smtClean="0">
                <a:solidFill>
                  <a:schemeClr val="accent2"/>
                </a:solidFill>
              </a:rPr>
              <a:t>th</a:t>
            </a:r>
            <a:r>
              <a:rPr lang="en" sz="2400" dirty="0" smtClean="0">
                <a:solidFill>
                  <a:schemeClr val="accent2"/>
                </a:solidFill>
              </a:rPr>
              <a:t> </a:t>
            </a:r>
            <a:r>
              <a:rPr lang="en-US" sz="2400" dirty="0">
                <a:solidFill>
                  <a:schemeClr val="accent2"/>
                </a:solidFill>
              </a:rPr>
              <a:t>y</a:t>
            </a:r>
            <a:r>
              <a:rPr lang="en" sz="2400" dirty="0" smtClean="0">
                <a:solidFill>
                  <a:schemeClr val="accent2"/>
                </a:solidFill>
              </a:rPr>
              <a:t>r </a:t>
            </a:r>
            <a:r>
              <a:rPr lang="en" sz="2400" dirty="0">
                <a:solidFill>
                  <a:schemeClr val="accent2"/>
                </a:solidFill>
              </a:rPr>
              <a:t>physics</a:t>
            </a:r>
            <a:r>
              <a:rPr lang="en" dirty="0"/>
              <a:t/>
            </a:r>
            <a:br>
              <a:rPr lang="en" dirty="0"/>
            </a:br>
            <a:r>
              <a:rPr lang="en" sz="2400" dirty="0">
                <a:effectLst/>
                <a:latin typeface="Calibri" panose="020F0502020204030204" pitchFamily="34" charset="0"/>
              </a:rPr>
              <a:t>Univ. British Columbia &amp; Stanford</a:t>
            </a:r>
            <a:endParaRPr lang="en" dirty="0">
              <a:latin typeface="Calibri" panose="020F0502020204030204" pitchFamily="34" charset="0"/>
            </a:endParaRPr>
          </a:p>
        </p:txBody>
      </p:sp>
      <p:pic>
        <p:nvPicPr>
          <p:cNvPr id="75" name="Shape 75"/>
          <p:cNvPicPr preferRelativeResize="0"/>
          <p:nvPr/>
        </p:nvPicPr>
        <p:blipFill rotWithShape="1">
          <a:blip r:embed="rId3">
            <a:alphaModFix/>
          </a:blip>
          <a:srcRect t="9296" b="4302"/>
          <a:stretch/>
        </p:blipFill>
        <p:spPr>
          <a:xfrm>
            <a:off x="4463394" y="2592592"/>
            <a:ext cx="4539950" cy="2941700"/>
          </a:xfrm>
          <a:prstGeom prst="rect">
            <a:avLst/>
          </a:prstGeom>
          <a:noFill/>
          <a:ln>
            <a:noFill/>
          </a:ln>
        </p:spPr>
      </p:pic>
      <p:pic>
        <p:nvPicPr>
          <p:cNvPr id="76" name="Shape 76"/>
          <p:cNvPicPr preferRelativeResize="0"/>
          <p:nvPr/>
        </p:nvPicPr>
        <p:blipFill rotWithShape="1">
          <a:blip r:embed="rId4">
            <a:alphaModFix/>
          </a:blip>
          <a:srcRect t="19847" b="30469"/>
          <a:stretch/>
        </p:blipFill>
        <p:spPr>
          <a:xfrm>
            <a:off x="4395782" y="767475"/>
            <a:ext cx="4675174" cy="1742049"/>
          </a:xfrm>
          <a:prstGeom prst="rect">
            <a:avLst/>
          </a:prstGeom>
          <a:noFill/>
          <a:ln>
            <a:noFill/>
          </a:ln>
        </p:spPr>
      </p:pic>
      <p:pic>
        <p:nvPicPr>
          <p:cNvPr id="77" name="Shape 77"/>
          <p:cNvPicPr preferRelativeResize="0"/>
          <p:nvPr/>
        </p:nvPicPr>
        <p:blipFill rotWithShape="1">
          <a:blip r:embed="rId5">
            <a:alphaModFix/>
          </a:blip>
          <a:srcRect t="34757" r="5535" b="8799"/>
          <a:stretch/>
        </p:blipFill>
        <p:spPr>
          <a:xfrm>
            <a:off x="107110" y="1162184"/>
            <a:ext cx="4285425" cy="1920350"/>
          </a:xfrm>
          <a:prstGeom prst="rect">
            <a:avLst/>
          </a:prstGeom>
          <a:noFill/>
          <a:ln>
            <a:noFill/>
          </a:ln>
        </p:spPr>
      </p:pic>
      <p:pic>
        <p:nvPicPr>
          <p:cNvPr id="78" name="Shape 78"/>
          <p:cNvPicPr preferRelativeResize="0"/>
          <p:nvPr/>
        </p:nvPicPr>
        <p:blipFill rotWithShape="1">
          <a:blip r:embed="rId6">
            <a:alphaModFix/>
          </a:blip>
          <a:srcRect t="16717" b="15462"/>
          <a:stretch/>
        </p:blipFill>
        <p:spPr>
          <a:xfrm>
            <a:off x="107110" y="3165602"/>
            <a:ext cx="4421025" cy="2248675"/>
          </a:xfrm>
          <a:prstGeom prst="rect">
            <a:avLst/>
          </a:prstGeom>
          <a:noFill/>
          <a:ln>
            <a:noFill/>
          </a:ln>
        </p:spPr>
      </p:pic>
      <p:sp>
        <p:nvSpPr>
          <p:cNvPr id="10" name="TextBox 9"/>
          <p:cNvSpPr txBox="1"/>
          <p:nvPr/>
        </p:nvSpPr>
        <p:spPr>
          <a:xfrm>
            <a:off x="204779" y="5534292"/>
            <a:ext cx="8798565" cy="923330"/>
          </a:xfrm>
          <a:prstGeom prst="rect">
            <a:avLst/>
          </a:prstGeom>
          <a:noFill/>
          <a:ln>
            <a:solidFill>
              <a:schemeClr val="tx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effectLst/>
                <a:uLnTx/>
                <a:uFillTx/>
                <a:cs typeface="Arial" pitchFamily="34" charset="0"/>
              </a:rPr>
              <a:t>Design</a:t>
            </a:r>
            <a:r>
              <a:rPr kumimoji="0" lang="en-US" sz="1800" b="0" i="1" u="none" strike="noStrike" kern="0" cap="none" spc="0" normalizeH="0" noProof="0" dirty="0">
                <a:ln>
                  <a:noFill/>
                </a:ln>
                <a:effectLst/>
                <a:uLnTx/>
                <a:uFillTx/>
                <a:cs typeface="Arial" pitchFamily="34" charset="0"/>
              </a:rPr>
              <a:t> and implementation: </a:t>
            </a:r>
            <a:r>
              <a:rPr kumimoji="0" lang="en-US" sz="1800" b="0" i="1" u="none" strike="noStrike" kern="0" cap="none" spc="0" normalizeH="0" baseline="0" noProof="0" dirty="0">
                <a:ln>
                  <a:noFill/>
                </a:ln>
                <a:effectLst/>
                <a:uLnTx/>
                <a:uFillTx/>
                <a:cs typeface="Arial" pitchFamily="34" charset="0"/>
              </a:rPr>
              <a:t>Jones, Madison, Wieman, Transforming a fourth year modern optics course using a deliberate practice framework, Phys Rev ST – Phys Ed Res, V. 11(2), 020108-1-16 (2015) </a:t>
            </a:r>
          </a:p>
        </p:txBody>
      </p:sp>
    </p:spTree>
    <p:extLst>
      <p:ext uri="{BB962C8B-B14F-4D97-AF65-F5344CB8AC3E}">
        <p14:creationId xmlns:p14="http://schemas.microsoft.com/office/powerpoint/2010/main" val="30110998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0" y="143452"/>
            <a:ext cx="9144000" cy="1323439"/>
          </a:xfrm>
          <a:prstGeom prst="rect">
            <a:avLst/>
          </a:prstGeom>
          <a:noFill/>
          <a:ln w="9525">
            <a:noFill/>
            <a:miter lim="800000"/>
            <a:headEnd/>
            <a:tailEnd/>
          </a:ln>
        </p:spPr>
        <p:txBody>
          <a:bodyPr wrap="square">
            <a:prstTxWarp prst="textNoShape">
              <a:avLst/>
            </a:prstTxWarp>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baseline="0" noProof="0" dirty="0">
                <a:ln>
                  <a:noFill/>
                </a:ln>
                <a:solidFill>
                  <a:sysClr val="windowText" lastClr="000000"/>
                </a:solidFill>
                <a:effectLst/>
                <a:uLnTx/>
                <a:uFillTx/>
              </a:rPr>
              <a:t>Final Exam Scores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ysClr val="windowText" lastClr="000000"/>
                </a:solidFill>
                <a:effectLst/>
                <a:uLnTx/>
                <a:uFillTx/>
              </a:rPr>
              <a:t>nearly identical (“isomorphic”) problems</a:t>
            </a:r>
          </a:p>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ysClr val="windowText" lastClr="000000"/>
                </a:solidFill>
              </a:rPr>
              <a:t>    (highly quantitative and involving transfer)</a:t>
            </a:r>
            <a:endParaRPr kumimoji="0" lang="en-US" b="0" i="0" u="none" strike="noStrike" kern="0" cap="none" spc="0" normalizeH="0" baseline="0" noProof="0" dirty="0">
              <a:ln>
                <a:noFill/>
              </a:ln>
              <a:solidFill>
                <a:sysClr val="windowText" lastClr="000000"/>
              </a:solidFill>
              <a:effectLst/>
              <a:uLnTx/>
              <a:uFillTx/>
            </a:endParaRPr>
          </a:p>
        </p:txBody>
      </p:sp>
      <p:sp>
        <p:nvSpPr>
          <p:cNvPr id="8" name="Freeform 6"/>
          <p:cNvSpPr>
            <a:spLocks/>
          </p:cNvSpPr>
          <p:nvPr/>
        </p:nvSpPr>
        <p:spPr bwMode="auto">
          <a:xfrm>
            <a:off x="1227931" y="1262822"/>
            <a:ext cx="0" cy="4146550"/>
          </a:xfrm>
          <a:custGeom>
            <a:avLst/>
            <a:gdLst>
              <a:gd name="T0" fmla="*/ 0 h 3653"/>
              <a:gd name="T1" fmla="*/ 0 h 3653"/>
              <a:gd name="T2" fmla="*/ 3653 h 3653"/>
            </a:gdLst>
            <a:ahLst/>
            <a:cxnLst>
              <a:cxn ang="0">
                <a:pos x="0" y="T0"/>
              </a:cxn>
              <a:cxn ang="0">
                <a:pos x="0" y="T1"/>
              </a:cxn>
              <a:cxn ang="0">
                <a:pos x="0" y="T2"/>
              </a:cxn>
            </a:cxnLst>
            <a:rect l="0" t="0" r="r" b="b"/>
            <a:pathLst>
              <a:path h="3653">
                <a:moveTo>
                  <a:pt x="0" y="0"/>
                </a:moveTo>
                <a:lnTo>
                  <a:pt x="0" y="0"/>
                </a:lnTo>
                <a:lnTo>
                  <a:pt x="0" y="3653"/>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0" name="Freeform 8"/>
          <p:cNvSpPr>
            <a:spLocks/>
          </p:cNvSpPr>
          <p:nvPr/>
        </p:nvSpPr>
        <p:spPr bwMode="auto">
          <a:xfrm>
            <a:off x="1115219" y="1353310"/>
            <a:ext cx="119062" cy="0"/>
          </a:xfrm>
          <a:custGeom>
            <a:avLst/>
            <a:gdLst>
              <a:gd name="T0" fmla="*/ 0 w 105"/>
              <a:gd name="T1" fmla="*/ 0 w 105"/>
              <a:gd name="T2" fmla="*/ 105 w 105"/>
            </a:gdLst>
            <a:ahLst/>
            <a:cxnLst>
              <a:cxn ang="0">
                <a:pos x="T0" y="0"/>
              </a:cxn>
              <a:cxn ang="0">
                <a:pos x="T1" y="0"/>
              </a:cxn>
              <a:cxn ang="0">
                <a:pos x="T2" y="0"/>
              </a:cxn>
            </a:cxnLst>
            <a:rect l="0" t="0" r="r" b="b"/>
            <a:pathLst>
              <a:path w="105">
                <a:moveTo>
                  <a:pt x="0" y="0"/>
                </a:moveTo>
                <a:lnTo>
                  <a:pt x="0" y="0"/>
                </a:lnTo>
                <a:lnTo>
                  <a:pt x="105"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1" name="Freeform 9"/>
          <p:cNvSpPr>
            <a:spLocks noEditPoints="1"/>
          </p:cNvSpPr>
          <p:nvPr/>
        </p:nvSpPr>
        <p:spPr bwMode="auto">
          <a:xfrm>
            <a:off x="804069" y="1261235"/>
            <a:ext cx="112712" cy="176213"/>
          </a:xfrm>
          <a:custGeom>
            <a:avLst/>
            <a:gdLst>
              <a:gd name="T0" fmla="*/ 25 w 100"/>
              <a:gd name="T1" fmla="*/ 71 h 155"/>
              <a:gd name="T2" fmla="*/ 25 w 100"/>
              <a:gd name="T3" fmla="*/ 71 h 155"/>
              <a:gd name="T4" fmla="*/ 9 w 100"/>
              <a:gd name="T5" fmla="*/ 58 h 155"/>
              <a:gd name="T6" fmla="*/ 4 w 100"/>
              <a:gd name="T7" fmla="*/ 39 h 155"/>
              <a:gd name="T8" fmla="*/ 16 w 100"/>
              <a:gd name="T9" fmla="*/ 11 h 155"/>
              <a:gd name="T10" fmla="*/ 49 w 100"/>
              <a:gd name="T11" fmla="*/ 0 h 155"/>
              <a:gd name="T12" fmla="*/ 83 w 100"/>
              <a:gd name="T13" fmla="*/ 11 h 155"/>
              <a:gd name="T14" fmla="*/ 95 w 100"/>
              <a:gd name="T15" fmla="*/ 39 h 155"/>
              <a:gd name="T16" fmla="*/ 89 w 100"/>
              <a:gd name="T17" fmla="*/ 58 h 155"/>
              <a:gd name="T18" fmla="*/ 74 w 100"/>
              <a:gd name="T19" fmla="*/ 71 h 155"/>
              <a:gd name="T20" fmla="*/ 93 w 100"/>
              <a:gd name="T21" fmla="*/ 86 h 155"/>
              <a:gd name="T22" fmla="*/ 100 w 100"/>
              <a:gd name="T23" fmla="*/ 108 h 155"/>
              <a:gd name="T24" fmla="*/ 86 w 100"/>
              <a:gd name="T25" fmla="*/ 142 h 155"/>
              <a:gd name="T26" fmla="*/ 51 w 100"/>
              <a:gd name="T27" fmla="*/ 155 h 155"/>
              <a:gd name="T28" fmla="*/ 16 w 100"/>
              <a:gd name="T29" fmla="*/ 145 h 155"/>
              <a:gd name="T30" fmla="*/ 0 w 100"/>
              <a:gd name="T31" fmla="*/ 109 h 155"/>
              <a:gd name="T32" fmla="*/ 6 w 100"/>
              <a:gd name="T33" fmla="*/ 87 h 155"/>
              <a:gd name="T34" fmla="*/ 25 w 100"/>
              <a:gd name="T35" fmla="*/ 71 h 155"/>
              <a:gd name="T36" fmla="*/ 25 w 100"/>
              <a:gd name="T37" fmla="*/ 71 h 155"/>
              <a:gd name="T38" fmla="*/ 31 w 100"/>
              <a:gd name="T39" fmla="*/ 42 h 155"/>
              <a:gd name="T40" fmla="*/ 31 w 100"/>
              <a:gd name="T41" fmla="*/ 42 h 155"/>
              <a:gd name="T42" fmla="*/ 36 w 100"/>
              <a:gd name="T43" fmla="*/ 55 h 155"/>
              <a:gd name="T44" fmla="*/ 49 w 100"/>
              <a:gd name="T45" fmla="*/ 60 h 155"/>
              <a:gd name="T46" fmla="*/ 63 w 100"/>
              <a:gd name="T47" fmla="*/ 55 h 155"/>
              <a:gd name="T48" fmla="*/ 67 w 100"/>
              <a:gd name="T49" fmla="*/ 41 h 155"/>
              <a:gd name="T50" fmla="*/ 63 w 100"/>
              <a:gd name="T51" fmla="*/ 28 h 155"/>
              <a:gd name="T52" fmla="*/ 50 w 100"/>
              <a:gd name="T53" fmla="*/ 23 h 155"/>
              <a:gd name="T54" fmla="*/ 36 w 100"/>
              <a:gd name="T55" fmla="*/ 28 h 155"/>
              <a:gd name="T56" fmla="*/ 31 w 100"/>
              <a:gd name="T57" fmla="*/ 42 h 155"/>
              <a:gd name="T58" fmla="*/ 31 w 100"/>
              <a:gd name="T59" fmla="*/ 42 h 155"/>
              <a:gd name="T60" fmla="*/ 29 w 100"/>
              <a:gd name="T61" fmla="*/ 107 h 155"/>
              <a:gd name="T62" fmla="*/ 29 w 100"/>
              <a:gd name="T63" fmla="*/ 107 h 155"/>
              <a:gd name="T64" fmla="*/ 35 w 100"/>
              <a:gd name="T65" fmla="*/ 125 h 155"/>
              <a:gd name="T66" fmla="*/ 50 w 100"/>
              <a:gd name="T67" fmla="*/ 132 h 155"/>
              <a:gd name="T68" fmla="*/ 65 w 100"/>
              <a:gd name="T69" fmla="*/ 126 h 155"/>
              <a:gd name="T70" fmla="*/ 71 w 100"/>
              <a:gd name="T71" fmla="*/ 107 h 155"/>
              <a:gd name="T72" fmla="*/ 65 w 100"/>
              <a:gd name="T73" fmla="*/ 90 h 155"/>
              <a:gd name="T74" fmla="*/ 50 w 100"/>
              <a:gd name="T75" fmla="*/ 83 h 155"/>
              <a:gd name="T76" fmla="*/ 34 w 100"/>
              <a:gd name="T77" fmla="*/ 91 h 155"/>
              <a:gd name="T78" fmla="*/ 29 w 100"/>
              <a:gd name="T79" fmla="*/ 107 h 155"/>
              <a:gd name="T80" fmla="*/ 29 w 100"/>
              <a:gd name="T81" fmla="*/ 10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55">
                <a:moveTo>
                  <a:pt x="25" y="71"/>
                </a:moveTo>
                <a:lnTo>
                  <a:pt x="25" y="71"/>
                </a:lnTo>
                <a:cubicBezTo>
                  <a:pt x="18" y="68"/>
                  <a:pt x="12" y="63"/>
                  <a:pt x="9" y="58"/>
                </a:cubicBezTo>
                <a:cubicBezTo>
                  <a:pt x="5" y="52"/>
                  <a:pt x="4" y="46"/>
                  <a:pt x="4" y="39"/>
                </a:cubicBezTo>
                <a:cubicBezTo>
                  <a:pt x="4" y="28"/>
                  <a:pt x="8" y="19"/>
                  <a:pt x="16" y="11"/>
                </a:cubicBezTo>
                <a:cubicBezTo>
                  <a:pt x="23" y="4"/>
                  <a:pt x="35" y="0"/>
                  <a:pt x="49" y="0"/>
                </a:cubicBezTo>
                <a:cubicBezTo>
                  <a:pt x="64" y="0"/>
                  <a:pt x="75" y="4"/>
                  <a:pt x="83" y="11"/>
                </a:cubicBezTo>
                <a:cubicBezTo>
                  <a:pt x="91" y="19"/>
                  <a:pt x="95" y="28"/>
                  <a:pt x="95" y="39"/>
                </a:cubicBezTo>
                <a:cubicBezTo>
                  <a:pt x="95" y="46"/>
                  <a:pt x="93" y="53"/>
                  <a:pt x="89" y="58"/>
                </a:cubicBezTo>
                <a:cubicBezTo>
                  <a:pt x="86" y="64"/>
                  <a:pt x="81" y="68"/>
                  <a:pt x="74" y="71"/>
                </a:cubicBezTo>
                <a:cubicBezTo>
                  <a:pt x="82" y="74"/>
                  <a:pt x="89" y="79"/>
                  <a:pt x="93" y="86"/>
                </a:cubicBezTo>
                <a:cubicBezTo>
                  <a:pt x="97" y="92"/>
                  <a:pt x="100" y="100"/>
                  <a:pt x="100" y="108"/>
                </a:cubicBezTo>
                <a:cubicBezTo>
                  <a:pt x="100" y="122"/>
                  <a:pt x="95" y="133"/>
                  <a:pt x="86" y="142"/>
                </a:cubicBezTo>
                <a:cubicBezTo>
                  <a:pt x="77" y="151"/>
                  <a:pt x="65" y="155"/>
                  <a:pt x="51" y="155"/>
                </a:cubicBezTo>
                <a:cubicBezTo>
                  <a:pt x="37" y="155"/>
                  <a:pt x="25" y="152"/>
                  <a:pt x="16" y="145"/>
                </a:cubicBezTo>
                <a:cubicBezTo>
                  <a:pt x="5" y="136"/>
                  <a:pt x="0" y="124"/>
                  <a:pt x="0" y="109"/>
                </a:cubicBezTo>
                <a:cubicBezTo>
                  <a:pt x="0" y="101"/>
                  <a:pt x="2" y="94"/>
                  <a:pt x="6" y="87"/>
                </a:cubicBezTo>
                <a:cubicBezTo>
                  <a:pt x="10" y="80"/>
                  <a:pt x="16" y="75"/>
                  <a:pt x="25" y="71"/>
                </a:cubicBezTo>
                <a:lnTo>
                  <a:pt x="25" y="71"/>
                </a:lnTo>
                <a:close/>
                <a:moveTo>
                  <a:pt x="31" y="42"/>
                </a:moveTo>
                <a:lnTo>
                  <a:pt x="31" y="42"/>
                </a:lnTo>
                <a:cubicBezTo>
                  <a:pt x="31" y="47"/>
                  <a:pt x="33" y="52"/>
                  <a:pt x="36" y="55"/>
                </a:cubicBezTo>
                <a:cubicBezTo>
                  <a:pt x="39" y="58"/>
                  <a:pt x="44" y="60"/>
                  <a:pt x="49" y="60"/>
                </a:cubicBezTo>
                <a:cubicBezTo>
                  <a:pt x="55" y="60"/>
                  <a:pt x="59" y="58"/>
                  <a:pt x="63" y="55"/>
                </a:cubicBezTo>
                <a:cubicBezTo>
                  <a:pt x="66" y="52"/>
                  <a:pt x="67" y="47"/>
                  <a:pt x="67" y="41"/>
                </a:cubicBezTo>
                <a:cubicBezTo>
                  <a:pt x="67" y="36"/>
                  <a:pt x="66" y="32"/>
                  <a:pt x="63" y="28"/>
                </a:cubicBezTo>
                <a:cubicBezTo>
                  <a:pt x="59" y="25"/>
                  <a:pt x="55" y="23"/>
                  <a:pt x="50" y="23"/>
                </a:cubicBezTo>
                <a:cubicBezTo>
                  <a:pt x="44" y="23"/>
                  <a:pt x="40" y="25"/>
                  <a:pt x="36" y="28"/>
                </a:cubicBezTo>
                <a:cubicBezTo>
                  <a:pt x="33" y="32"/>
                  <a:pt x="31" y="36"/>
                  <a:pt x="31" y="42"/>
                </a:cubicBezTo>
                <a:lnTo>
                  <a:pt x="31" y="42"/>
                </a:lnTo>
                <a:close/>
                <a:moveTo>
                  <a:pt x="29" y="107"/>
                </a:moveTo>
                <a:lnTo>
                  <a:pt x="29" y="107"/>
                </a:lnTo>
                <a:cubicBezTo>
                  <a:pt x="29" y="115"/>
                  <a:pt x="31" y="121"/>
                  <a:pt x="35" y="125"/>
                </a:cubicBezTo>
                <a:cubicBezTo>
                  <a:pt x="39" y="130"/>
                  <a:pt x="44" y="132"/>
                  <a:pt x="50" y="132"/>
                </a:cubicBezTo>
                <a:cubicBezTo>
                  <a:pt x="56" y="132"/>
                  <a:pt x="61" y="130"/>
                  <a:pt x="65" y="126"/>
                </a:cubicBezTo>
                <a:cubicBezTo>
                  <a:pt x="69" y="121"/>
                  <a:pt x="71" y="115"/>
                  <a:pt x="71" y="107"/>
                </a:cubicBezTo>
                <a:cubicBezTo>
                  <a:pt x="71" y="100"/>
                  <a:pt x="69" y="94"/>
                  <a:pt x="65" y="90"/>
                </a:cubicBezTo>
                <a:cubicBezTo>
                  <a:pt x="61" y="85"/>
                  <a:pt x="56" y="83"/>
                  <a:pt x="50" y="83"/>
                </a:cubicBezTo>
                <a:cubicBezTo>
                  <a:pt x="43" y="83"/>
                  <a:pt x="37" y="86"/>
                  <a:pt x="34" y="91"/>
                </a:cubicBezTo>
                <a:cubicBezTo>
                  <a:pt x="30" y="95"/>
                  <a:pt x="29" y="101"/>
                  <a:pt x="29" y="107"/>
                </a:cubicBezTo>
                <a:lnTo>
                  <a:pt x="29" y="10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2" name="Freeform 10"/>
          <p:cNvSpPr>
            <a:spLocks/>
          </p:cNvSpPr>
          <p:nvPr/>
        </p:nvSpPr>
        <p:spPr bwMode="auto">
          <a:xfrm>
            <a:off x="939006" y="1264410"/>
            <a:ext cx="115887" cy="173038"/>
          </a:xfrm>
          <a:custGeom>
            <a:avLst/>
            <a:gdLst>
              <a:gd name="T0" fmla="*/ 0 w 102"/>
              <a:gd name="T1" fmla="*/ 111 h 152"/>
              <a:gd name="T2" fmla="*/ 0 w 102"/>
              <a:gd name="T3" fmla="*/ 111 h 152"/>
              <a:gd name="T4" fmla="*/ 29 w 102"/>
              <a:gd name="T5" fmla="*/ 108 h 152"/>
              <a:gd name="T6" fmla="*/ 36 w 102"/>
              <a:gd name="T7" fmla="*/ 123 h 152"/>
              <a:gd name="T8" fmla="*/ 50 w 102"/>
              <a:gd name="T9" fmla="*/ 129 h 152"/>
              <a:gd name="T10" fmla="*/ 66 w 102"/>
              <a:gd name="T11" fmla="*/ 122 h 152"/>
              <a:gd name="T12" fmla="*/ 72 w 102"/>
              <a:gd name="T13" fmla="*/ 99 h 152"/>
              <a:gd name="T14" fmla="*/ 66 w 102"/>
              <a:gd name="T15" fmla="*/ 78 h 152"/>
              <a:gd name="T16" fmla="*/ 50 w 102"/>
              <a:gd name="T17" fmla="*/ 71 h 152"/>
              <a:gd name="T18" fmla="*/ 27 w 102"/>
              <a:gd name="T19" fmla="*/ 82 h 152"/>
              <a:gd name="T20" fmla="*/ 4 w 102"/>
              <a:gd name="T21" fmla="*/ 79 h 152"/>
              <a:gd name="T22" fmla="*/ 19 w 102"/>
              <a:gd name="T23" fmla="*/ 0 h 152"/>
              <a:gd name="T24" fmla="*/ 95 w 102"/>
              <a:gd name="T25" fmla="*/ 0 h 152"/>
              <a:gd name="T26" fmla="*/ 95 w 102"/>
              <a:gd name="T27" fmla="*/ 27 h 152"/>
              <a:gd name="T28" fmla="*/ 41 w 102"/>
              <a:gd name="T29" fmla="*/ 27 h 152"/>
              <a:gd name="T30" fmla="*/ 36 w 102"/>
              <a:gd name="T31" fmla="*/ 53 h 152"/>
              <a:gd name="T32" fmla="*/ 56 w 102"/>
              <a:gd name="T33" fmla="*/ 48 h 152"/>
              <a:gd name="T34" fmla="*/ 89 w 102"/>
              <a:gd name="T35" fmla="*/ 62 h 152"/>
              <a:gd name="T36" fmla="*/ 102 w 102"/>
              <a:gd name="T37" fmla="*/ 99 h 152"/>
              <a:gd name="T38" fmla="*/ 91 w 102"/>
              <a:gd name="T39" fmla="*/ 132 h 152"/>
              <a:gd name="T40" fmla="*/ 50 w 102"/>
              <a:gd name="T41" fmla="*/ 152 h 152"/>
              <a:gd name="T42" fmla="*/ 16 w 102"/>
              <a:gd name="T43" fmla="*/ 141 h 152"/>
              <a:gd name="T44" fmla="*/ 0 w 102"/>
              <a:gd name="T45" fmla="*/ 111 h 152"/>
              <a:gd name="T46" fmla="*/ 0 w 102"/>
              <a:gd name="T47"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52">
                <a:moveTo>
                  <a:pt x="0" y="111"/>
                </a:moveTo>
                <a:lnTo>
                  <a:pt x="0" y="111"/>
                </a:lnTo>
                <a:lnTo>
                  <a:pt x="29" y="108"/>
                </a:lnTo>
                <a:cubicBezTo>
                  <a:pt x="30" y="114"/>
                  <a:pt x="32" y="119"/>
                  <a:pt x="36" y="123"/>
                </a:cubicBezTo>
                <a:cubicBezTo>
                  <a:pt x="40" y="127"/>
                  <a:pt x="45" y="129"/>
                  <a:pt x="50" y="129"/>
                </a:cubicBezTo>
                <a:cubicBezTo>
                  <a:pt x="57" y="129"/>
                  <a:pt x="62" y="127"/>
                  <a:pt x="66" y="122"/>
                </a:cubicBezTo>
                <a:cubicBezTo>
                  <a:pt x="70" y="117"/>
                  <a:pt x="72" y="109"/>
                  <a:pt x="72" y="99"/>
                </a:cubicBezTo>
                <a:cubicBezTo>
                  <a:pt x="72" y="90"/>
                  <a:pt x="70" y="83"/>
                  <a:pt x="66" y="78"/>
                </a:cubicBezTo>
                <a:cubicBezTo>
                  <a:pt x="62" y="74"/>
                  <a:pt x="56" y="71"/>
                  <a:pt x="50" y="71"/>
                </a:cubicBezTo>
                <a:cubicBezTo>
                  <a:pt x="41" y="71"/>
                  <a:pt x="34" y="75"/>
                  <a:pt x="27" y="82"/>
                </a:cubicBezTo>
                <a:lnTo>
                  <a:pt x="4" y="79"/>
                </a:lnTo>
                <a:lnTo>
                  <a:pt x="19" y="0"/>
                </a:lnTo>
                <a:lnTo>
                  <a:pt x="95" y="0"/>
                </a:lnTo>
                <a:lnTo>
                  <a:pt x="95" y="27"/>
                </a:lnTo>
                <a:lnTo>
                  <a:pt x="41" y="27"/>
                </a:lnTo>
                <a:lnTo>
                  <a:pt x="36" y="53"/>
                </a:lnTo>
                <a:cubicBezTo>
                  <a:pt x="42" y="50"/>
                  <a:pt x="49" y="48"/>
                  <a:pt x="56" y="48"/>
                </a:cubicBezTo>
                <a:cubicBezTo>
                  <a:pt x="69" y="48"/>
                  <a:pt x="80" y="53"/>
                  <a:pt x="89" y="62"/>
                </a:cubicBezTo>
                <a:cubicBezTo>
                  <a:pt x="98" y="72"/>
                  <a:pt x="102" y="84"/>
                  <a:pt x="102" y="99"/>
                </a:cubicBezTo>
                <a:cubicBezTo>
                  <a:pt x="102" y="111"/>
                  <a:pt x="99" y="122"/>
                  <a:pt x="91" y="132"/>
                </a:cubicBezTo>
                <a:cubicBezTo>
                  <a:pt x="81" y="146"/>
                  <a:pt x="68" y="152"/>
                  <a:pt x="50" y="152"/>
                </a:cubicBezTo>
                <a:cubicBezTo>
                  <a:pt x="36" y="152"/>
                  <a:pt x="25" y="149"/>
                  <a:pt x="16" y="141"/>
                </a:cubicBezTo>
                <a:cubicBezTo>
                  <a:pt x="7" y="133"/>
                  <a:pt x="2" y="123"/>
                  <a:pt x="0" y="111"/>
                </a:cubicBezTo>
                <a:lnTo>
                  <a:pt x="0" y="11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3" name="Freeform 11"/>
          <p:cNvSpPr>
            <a:spLocks/>
          </p:cNvSpPr>
          <p:nvPr/>
        </p:nvSpPr>
        <p:spPr bwMode="auto">
          <a:xfrm>
            <a:off x="1115219" y="1920047"/>
            <a:ext cx="119062" cy="0"/>
          </a:xfrm>
          <a:custGeom>
            <a:avLst/>
            <a:gdLst>
              <a:gd name="T0" fmla="*/ 0 w 105"/>
              <a:gd name="T1" fmla="*/ 0 w 105"/>
              <a:gd name="T2" fmla="*/ 105 w 105"/>
            </a:gdLst>
            <a:ahLst/>
            <a:cxnLst>
              <a:cxn ang="0">
                <a:pos x="T0" y="0"/>
              </a:cxn>
              <a:cxn ang="0">
                <a:pos x="T1" y="0"/>
              </a:cxn>
              <a:cxn ang="0">
                <a:pos x="T2" y="0"/>
              </a:cxn>
            </a:cxnLst>
            <a:rect l="0" t="0" r="r" b="b"/>
            <a:pathLst>
              <a:path w="105">
                <a:moveTo>
                  <a:pt x="0" y="0"/>
                </a:moveTo>
                <a:lnTo>
                  <a:pt x="0" y="0"/>
                </a:lnTo>
                <a:lnTo>
                  <a:pt x="105"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4" name="Freeform 12"/>
          <p:cNvSpPr>
            <a:spLocks noEditPoints="1"/>
          </p:cNvSpPr>
          <p:nvPr/>
        </p:nvSpPr>
        <p:spPr bwMode="auto">
          <a:xfrm>
            <a:off x="804069" y="1827972"/>
            <a:ext cx="112712" cy="176213"/>
          </a:xfrm>
          <a:custGeom>
            <a:avLst/>
            <a:gdLst>
              <a:gd name="T0" fmla="*/ 25 w 100"/>
              <a:gd name="T1" fmla="*/ 70 h 155"/>
              <a:gd name="T2" fmla="*/ 25 w 100"/>
              <a:gd name="T3" fmla="*/ 70 h 155"/>
              <a:gd name="T4" fmla="*/ 9 w 100"/>
              <a:gd name="T5" fmla="*/ 57 h 155"/>
              <a:gd name="T6" fmla="*/ 4 w 100"/>
              <a:gd name="T7" fmla="*/ 39 h 155"/>
              <a:gd name="T8" fmla="*/ 16 w 100"/>
              <a:gd name="T9" fmla="*/ 11 h 155"/>
              <a:gd name="T10" fmla="*/ 49 w 100"/>
              <a:gd name="T11" fmla="*/ 0 h 155"/>
              <a:gd name="T12" fmla="*/ 83 w 100"/>
              <a:gd name="T13" fmla="*/ 11 h 155"/>
              <a:gd name="T14" fmla="*/ 95 w 100"/>
              <a:gd name="T15" fmla="*/ 39 h 155"/>
              <a:gd name="T16" fmla="*/ 89 w 100"/>
              <a:gd name="T17" fmla="*/ 57 h 155"/>
              <a:gd name="T18" fmla="*/ 74 w 100"/>
              <a:gd name="T19" fmla="*/ 70 h 155"/>
              <a:gd name="T20" fmla="*/ 93 w 100"/>
              <a:gd name="T21" fmla="*/ 85 h 155"/>
              <a:gd name="T22" fmla="*/ 100 w 100"/>
              <a:gd name="T23" fmla="*/ 107 h 155"/>
              <a:gd name="T24" fmla="*/ 86 w 100"/>
              <a:gd name="T25" fmla="*/ 141 h 155"/>
              <a:gd name="T26" fmla="*/ 51 w 100"/>
              <a:gd name="T27" fmla="*/ 155 h 155"/>
              <a:gd name="T28" fmla="*/ 16 w 100"/>
              <a:gd name="T29" fmla="*/ 144 h 155"/>
              <a:gd name="T30" fmla="*/ 0 w 100"/>
              <a:gd name="T31" fmla="*/ 109 h 155"/>
              <a:gd name="T32" fmla="*/ 6 w 100"/>
              <a:gd name="T33" fmla="*/ 86 h 155"/>
              <a:gd name="T34" fmla="*/ 25 w 100"/>
              <a:gd name="T35" fmla="*/ 70 h 155"/>
              <a:gd name="T36" fmla="*/ 25 w 100"/>
              <a:gd name="T37" fmla="*/ 70 h 155"/>
              <a:gd name="T38" fmla="*/ 31 w 100"/>
              <a:gd name="T39" fmla="*/ 41 h 155"/>
              <a:gd name="T40" fmla="*/ 31 w 100"/>
              <a:gd name="T41" fmla="*/ 41 h 155"/>
              <a:gd name="T42" fmla="*/ 36 w 100"/>
              <a:gd name="T43" fmla="*/ 54 h 155"/>
              <a:gd name="T44" fmla="*/ 49 w 100"/>
              <a:gd name="T45" fmla="*/ 59 h 155"/>
              <a:gd name="T46" fmla="*/ 63 w 100"/>
              <a:gd name="T47" fmla="*/ 54 h 155"/>
              <a:gd name="T48" fmla="*/ 67 w 100"/>
              <a:gd name="T49" fmla="*/ 41 h 155"/>
              <a:gd name="T50" fmla="*/ 63 w 100"/>
              <a:gd name="T51" fmla="*/ 28 h 155"/>
              <a:gd name="T52" fmla="*/ 50 w 100"/>
              <a:gd name="T53" fmla="*/ 23 h 155"/>
              <a:gd name="T54" fmla="*/ 36 w 100"/>
              <a:gd name="T55" fmla="*/ 28 h 155"/>
              <a:gd name="T56" fmla="*/ 31 w 100"/>
              <a:gd name="T57" fmla="*/ 41 h 155"/>
              <a:gd name="T58" fmla="*/ 31 w 100"/>
              <a:gd name="T59" fmla="*/ 41 h 155"/>
              <a:gd name="T60" fmla="*/ 29 w 100"/>
              <a:gd name="T61" fmla="*/ 106 h 155"/>
              <a:gd name="T62" fmla="*/ 29 w 100"/>
              <a:gd name="T63" fmla="*/ 106 h 155"/>
              <a:gd name="T64" fmla="*/ 35 w 100"/>
              <a:gd name="T65" fmla="*/ 124 h 155"/>
              <a:gd name="T66" fmla="*/ 50 w 100"/>
              <a:gd name="T67" fmla="*/ 131 h 155"/>
              <a:gd name="T68" fmla="*/ 65 w 100"/>
              <a:gd name="T69" fmla="*/ 125 h 155"/>
              <a:gd name="T70" fmla="*/ 71 w 100"/>
              <a:gd name="T71" fmla="*/ 106 h 155"/>
              <a:gd name="T72" fmla="*/ 65 w 100"/>
              <a:gd name="T73" fmla="*/ 89 h 155"/>
              <a:gd name="T74" fmla="*/ 50 w 100"/>
              <a:gd name="T75" fmla="*/ 82 h 155"/>
              <a:gd name="T76" fmla="*/ 34 w 100"/>
              <a:gd name="T77" fmla="*/ 90 h 155"/>
              <a:gd name="T78" fmla="*/ 29 w 100"/>
              <a:gd name="T79" fmla="*/ 106 h 155"/>
              <a:gd name="T80" fmla="*/ 29 w 100"/>
              <a:gd name="T81" fmla="*/ 106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 h="155">
                <a:moveTo>
                  <a:pt x="25" y="70"/>
                </a:moveTo>
                <a:lnTo>
                  <a:pt x="25" y="70"/>
                </a:lnTo>
                <a:cubicBezTo>
                  <a:pt x="18" y="67"/>
                  <a:pt x="12" y="62"/>
                  <a:pt x="9" y="57"/>
                </a:cubicBezTo>
                <a:cubicBezTo>
                  <a:pt x="5" y="51"/>
                  <a:pt x="4" y="45"/>
                  <a:pt x="4" y="39"/>
                </a:cubicBezTo>
                <a:cubicBezTo>
                  <a:pt x="4" y="27"/>
                  <a:pt x="8" y="18"/>
                  <a:pt x="16" y="11"/>
                </a:cubicBezTo>
                <a:cubicBezTo>
                  <a:pt x="23" y="3"/>
                  <a:pt x="35" y="0"/>
                  <a:pt x="49" y="0"/>
                </a:cubicBezTo>
                <a:cubicBezTo>
                  <a:pt x="64" y="0"/>
                  <a:pt x="75" y="3"/>
                  <a:pt x="83" y="11"/>
                </a:cubicBezTo>
                <a:cubicBezTo>
                  <a:pt x="91" y="18"/>
                  <a:pt x="95" y="27"/>
                  <a:pt x="95" y="39"/>
                </a:cubicBezTo>
                <a:cubicBezTo>
                  <a:pt x="95" y="46"/>
                  <a:pt x="93" y="52"/>
                  <a:pt x="89" y="57"/>
                </a:cubicBezTo>
                <a:cubicBezTo>
                  <a:pt x="86" y="63"/>
                  <a:pt x="81" y="67"/>
                  <a:pt x="74" y="70"/>
                </a:cubicBezTo>
                <a:cubicBezTo>
                  <a:pt x="82" y="73"/>
                  <a:pt x="89" y="78"/>
                  <a:pt x="93" y="85"/>
                </a:cubicBezTo>
                <a:cubicBezTo>
                  <a:pt x="97" y="91"/>
                  <a:pt x="100" y="99"/>
                  <a:pt x="100" y="107"/>
                </a:cubicBezTo>
                <a:cubicBezTo>
                  <a:pt x="100" y="121"/>
                  <a:pt x="95" y="133"/>
                  <a:pt x="86" y="141"/>
                </a:cubicBezTo>
                <a:cubicBezTo>
                  <a:pt x="77" y="150"/>
                  <a:pt x="65" y="155"/>
                  <a:pt x="51" y="155"/>
                </a:cubicBezTo>
                <a:cubicBezTo>
                  <a:pt x="37" y="155"/>
                  <a:pt x="25" y="151"/>
                  <a:pt x="16" y="144"/>
                </a:cubicBezTo>
                <a:cubicBezTo>
                  <a:pt x="5" y="135"/>
                  <a:pt x="0" y="123"/>
                  <a:pt x="0" y="109"/>
                </a:cubicBezTo>
                <a:cubicBezTo>
                  <a:pt x="0" y="100"/>
                  <a:pt x="2" y="93"/>
                  <a:pt x="6" y="86"/>
                </a:cubicBezTo>
                <a:cubicBezTo>
                  <a:pt x="10" y="79"/>
                  <a:pt x="16" y="74"/>
                  <a:pt x="25" y="70"/>
                </a:cubicBezTo>
                <a:lnTo>
                  <a:pt x="25" y="70"/>
                </a:lnTo>
                <a:close/>
                <a:moveTo>
                  <a:pt x="31" y="41"/>
                </a:moveTo>
                <a:lnTo>
                  <a:pt x="31" y="41"/>
                </a:lnTo>
                <a:cubicBezTo>
                  <a:pt x="31" y="47"/>
                  <a:pt x="33" y="51"/>
                  <a:pt x="36" y="54"/>
                </a:cubicBezTo>
                <a:cubicBezTo>
                  <a:pt x="39" y="58"/>
                  <a:pt x="44" y="59"/>
                  <a:pt x="49" y="59"/>
                </a:cubicBezTo>
                <a:cubicBezTo>
                  <a:pt x="55" y="59"/>
                  <a:pt x="59" y="58"/>
                  <a:pt x="63" y="54"/>
                </a:cubicBezTo>
                <a:cubicBezTo>
                  <a:pt x="66" y="51"/>
                  <a:pt x="67" y="46"/>
                  <a:pt x="67" y="41"/>
                </a:cubicBezTo>
                <a:cubicBezTo>
                  <a:pt x="67" y="35"/>
                  <a:pt x="66" y="31"/>
                  <a:pt x="63" y="28"/>
                </a:cubicBezTo>
                <a:cubicBezTo>
                  <a:pt x="59" y="24"/>
                  <a:pt x="55" y="23"/>
                  <a:pt x="50" y="23"/>
                </a:cubicBezTo>
                <a:cubicBezTo>
                  <a:pt x="44" y="23"/>
                  <a:pt x="40" y="24"/>
                  <a:pt x="36" y="28"/>
                </a:cubicBezTo>
                <a:cubicBezTo>
                  <a:pt x="33" y="31"/>
                  <a:pt x="31" y="35"/>
                  <a:pt x="31" y="41"/>
                </a:cubicBezTo>
                <a:lnTo>
                  <a:pt x="31" y="41"/>
                </a:lnTo>
                <a:close/>
                <a:moveTo>
                  <a:pt x="29" y="106"/>
                </a:moveTo>
                <a:lnTo>
                  <a:pt x="29" y="106"/>
                </a:lnTo>
                <a:cubicBezTo>
                  <a:pt x="29" y="114"/>
                  <a:pt x="31" y="120"/>
                  <a:pt x="35" y="124"/>
                </a:cubicBezTo>
                <a:cubicBezTo>
                  <a:pt x="39" y="129"/>
                  <a:pt x="44" y="131"/>
                  <a:pt x="50" y="131"/>
                </a:cubicBezTo>
                <a:cubicBezTo>
                  <a:pt x="56" y="131"/>
                  <a:pt x="61" y="129"/>
                  <a:pt x="65" y="125"/>
                </a:cubicBezTo>
                <a:cubicBezTo>
                  <a:pt x="69" y="120"/>
                  <a:pt x="71" y="114"/>
                  <a:pt x="71" y="106"/>
                </a:cubicBezTo>
                <a:cubicBezTo>
                  <a:pt x="71" y="99"/>
                  <a:pt x="69" y="93"/>
                  <a:pt x="65" y="89"/>
                </a:cubicBezTo>
                <a:cubicBezTo>
                  <a:pt x="61" y="85"/>
                  <a:pt x="56" y="82"/>
                  <a:pt x="50" y="82"/>
                </a:cubicBezTo>
                <a:cubicBezTo>
                  <a:pt x="43" y="82"/>
                  <a:pt x="37" y="85"/>
                  <a:pt x="34" y="90"/>
                </a:cubicBezTo>
                <a:cubicBezTo>
                  <a:pt x="30" y="95"/>
                  <a:pt x="29" y="100"/>
                  <a:pt x="29" y="106"/>
                </a:cubicBezTo>
                <a:lnTo>
                  <a:pt x="29" y="106"/>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5" name="Freeform 13"/>
          <p:cNvSpPr>
            <a:spLocks noEditPoints="1"/>
          </p:cNvSpPr>
          <p:nvPr/>
        </p:nvSpPr>
        <p:spPr bwMode="auto">
          <a:xfrm>
            <a:off x="939006" y="1827972"/>
            <a:ext cx="111125" cy="174625"/>
          </a:xfrm>
          <a:custGeom>
            <a:avLst/>
            <a:gdLst>
              <a:gd name="T0" fmla="*/ 49 w 98"/>
              <a:gd name="T1" fmla="*/ 0 h 154"/>
              <a:gd name="T2" fmla="*/ 49 w 98"/>
              <a:gd name="T3" fmla="*/ 0 h 154"/>
              <a:gd name="T4" fmla="*/ 83 w 98"/>
              <a:gd name="T5" fmla="*/ 15 h 154"/>
              <a:gd name="T6" fmla="*/ 98 w 98"/>
              <a:gd name="T7" fmla="*/ 77 h 154"/>
              <a:gd name="T8" fmla="*/ 83 w 98"/>
              <a:gd name="T9" fmla="*/ 139 h 154"/>
              <a:gd name="T10" fmla="*/ 49 w 98"/>
              <a:gd name="T11" fmla="*/ 154 h 154"/>
              <a:gd name="T12" fmla="*/ 13 w 98"/>
              <a:gd name="T13" fmla="*/ 137 h 154"/>
              <a:gd name="T14" fmla="*/ 0 w 98"/>
              <a:gd name="T15" fmla="*/ 77 h 154"/>
              <a:gd name="T16" fmla="*/ 14 w 98"/>
              <a:gd name="T17" fmla="*/ 15 h 154"/>
              <a:gd name="T18" fmla="*/ 49 w 98"/>
              <a:gd name="T19" fmla="*/ 0 h 154"/>
              <a:gd name="T20" fmla="*/ 49 w 98"/>
              <a:gd name="T21" fmla="*/ 0 h 154"/>
              <a:gd name="T22" fmla="*/ 49 w 98"/>
              <a:gd name="T23" fmla="*/ 24 h 154"/>
              <a:gd name="T24" fmla="*/ 49 w 98"/>
              <a:gd name="T25" fmla="*/ 24 h 154"/>
              <a:gd name="T26" fmla="*/ 39 w 98"/>
              <a:gd name="T27" fmla="*/ 27 h 154"/>
              <a:gd name="T28" fmla="*/ 33 w 98"/>
              <a:gd name="T29" fmla="*/ 39 h 154"/>
              <a:gd name="T30" fmla="*/ 30 w 98"/>
              <a:gd name="T31" fmla="*/ 77 h 154"/>
              <a:gd name="T32" fmla="*/ 33 w 98"/>
              <a:gd name="T33" fmla="*/ 114 h 154"/>
              <a:gd name="T34" fmla="*/ 39 w 98"/>
              <a:gd name="T35" fmla="*/ 127 h 154"/>
              <a:gd name="T36" fmla="*/ 49 w 98"/>
              <a:gd name="T37" fmla="*/ 130 h 154"/>
              <a:gd name="T38" fmla="*/ 58 w 98"/>
              <a:gd name="T39" fmla="*/ 127 h 154"/>
              <a:gd name="T40" fmla="*/ 65 w 98"/>
              <a:gd name="T41" fmla="*/ 115 h 154"/>
              <a:gd name="T42" fmla="*/ 68 w 98"/>
              <a:gd name="T43" fmla="*/ 77 h 154"/>
              <a:gd name="T44" fmla="*/ 65 w 98"/>
              <a:gd name="T45" fmla="*/ 40 h 154"/>
              <a:gd name="T46" fmla="*/ 58 w 98"/>
              <a:gd name="T47" fmla="*/ 27 h 154"/>
              <a:gd name="T48" fmla="*/ 49 w 98"/>
              <a:gd name="T49" fmla="*/ 24 h 154"/>
              <a:gd name="T50" fmla="*/ 49 w 98"/>
              <a:gd name="T51" fmla="*/ 2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154">
                <a:moveTo>
                  <a:pt x="49" y="0"/>
                </a:moveTo>
                <a:lnTo>
                  <a:pt x="49" y="0"/>
                </a:lnTo>
                <a:cubicBezTo>
                  <a:pt x="64" y="0"/>
                  <a:pt x="75" y="5"/>
                  <a:pt x="83" y="15"/>
                </a:cubicBezTo>
                <a:cubicBezTo>
                  <a:pt x="93" y="28"/>
                  <a:pt x="98" y="48"/>
                  <a:pt x="98" y="77"/>
                </a:cubicBezTo>
                <a:cubicBezTo>
                  <a:pt x="98" y="106"/>
                  <a:pt x="93" y="126"/>
                  <a:pt x="83" y="139"/>
                </a:cubicBezTo>
                <a:cubicBezTo>
                  <a:pt x="75" y="149"/>
                  <a:pt x="64" y="154"/>
                  <a:pt x="49" y="154"/>
                </a:cubicBezTo>
                <a:cubicBezTo>
                  <a:pt x="34" y="154"/>
                  <a:pt x="22" y="149"/>
                  <a:pt x="13" y="137"/>
                </a:cubicBezTo>
                <a:cubicBezTo>
                  <a:pt x="4" y="126"/>
                  <a:pt x="0" y="106"/>
                  <a:pt x="0" y="77"/>
                </a:cubicBezTo>
                <a:cubicBezTo>
                  <a:pt x="0" y="48"/>
                  <a:pt x="5" y="28"/>
                  <a:pt x="14" y="15"/>
                </a:cubicBezTo>
                <a:cubicBezTo>
                  <a:pt x="23" y="5"/>
                  <a:pt x="34" y="0"/>
                  <a:pt x="49" y="0"/>
                </a:cubicBezTo>
                <a:lnTo>
                  <a:pt x="49" y="0"/>
                </a:lnTo>
                <a:close/>
                <a:moveTo>
                  <a:pt x="49" y="24"/>
                </a:moveTo>
                <a:lnTo>
                  <a:pt x="49" y="24"/>
                </a:lnTo>
                <a:cubicBezTo>
                  <a:pt x="45" y="24"/>
                  <a:pt x="42" y="25"/>
                  <a:pt x="39" y="27"/>
                </a:cubicBezTo>
                <a:cubicBezTo>
                  <a:pt x="37" y="29"/>
                  <a:pt x="35" y="33"/>
                  <a:pt x="33" y="39"/>
                </a:cubicBezTo>
                <a:cubicBezTo>
                  <a:pt x="31" y="47"/>
                  <a:pt x="30" y="59"/>
                  <a:pt x="30" y="77"/>
                </a:cubicBezTo>
                <a:cubicBezTo>
                  <a:pt x="30" y="95"/>
                  <a:pt x="31" y="107"/>
                  <a:pt x="33" y="114"/>
                </a:cubicBezTo>
                <a:cubicBezTo>
                  <a:pt x="34" y="120"/>
                  <a:pt x="37" y="125"/>
                  <a:pt x="39" y="127"/>
                </a:cubicBezTo>
                <a:cubicBezTo>
                  <a:pt x="42" y="129"/>
                  <a:pt x="45" y="130"/>
                  <a:pt x="49" y="130"/>
                </a:cubicBezTo>
                <a:cubicBezTo>
                  <a:pt x="52" y="130"/>
                  <a:pt x="55" y="129"/>
                  <a:pt x="58" y="127"/>
                </a:cubicBezTo>
                <a:cubicBezTo>
                  <a:pt x="61" y="125"/>
                  <a:pt x="63" y="121"/>
                  <a:pt x="65" y="115"/>
                </a:cubicBezTo>
                <a:cubicBezTo>
                  <a:pt x="67" y="107"/>
                  <a:pt x="68" y="95"/>
                  <a:pt x="68" y="77"/>
                </a:cubicBezTo>
                <a:cubicBezTo>
                  <a:pt x="68" y="59"/>
                  <a:pt x="67" y="47"/>
                  <a:pt x="65" y="40"/>
                </a:cubicBezTo>
                <a:cubicBezTo>
                  <a:pt x="63" y="34"/>
                  <a:pt x="61" y="29"/>
                  <a:pt x="58" y="27"/>
                </a:cubicBezTo>
                <a:cubicBezTo>
                  <a:pt x="55" y="25"/>
                  <a:pt x="52" y="24"/>
                  <a:pt x="49" y="24"/>
                </a:cubicBezTo>
                <a:lnTo>
                  <a:pt x="49" y="2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6" name="Freeform 14"/>
          <p:cNvSpPr>
            <a:spLocks/>
          </p:cNvSpPr>
          <p:nvPr/>
        </p:nvSpPr>
        <p:spPr bwMode="auto">
          <a:xfrm>
            <a:off x="1115219" y="2488372"/>
            <a:ext cx="119062" cy="0"/>
          </a:xfrm>
          <a:custGeom>
            <a:avLst/>
            <a:gdLst>
              <a:gd name="T0" fmla="*/ 0 w 105"/>
              <a:gd name="T1" fmla="*/ 0 w 105"/>
              <a:gd name="T2" fmla="*/ 105 w 105"/>
            </a:gdLst>
            <a:ahLst/>
            <a:cxnLst>
              <a:cxn ang="0">
                <a:pos x="T0" y="0"/>
              </a:cxn>
              <a:cxn ang="0">
                <a:pos x="T1" y="0"/>
              </a:cxn>
              <a:cxn ang="0">
                <a:pos x="T2" y="0"/>
              </a:cxn>
            </a:cxnLst>
            <a:rect l="0" t="0" r="r" b="b"/>
            <a:pathLst>
              <a:path w="105">
                <a:moveTo>
                  <a:pt x="0" y="0"/>
                </a:moveTo>
                <a:lnTo>
                  <a:pt x="0" y="0"/>
                </a:lnTo>
                <a:lnTo>
                  <a:pt x="105"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7" name="Freeform 15"/>
          <p:cNvSpPr>
            <a:spLocks/>
          </p:cNvSpPr>
          <p:nvPr/>
        </p:nvSpPr>
        <p:spPr bwMode="auto">
          <a:xfrm>
            <a:off x="804069" y="2396297"/>
            <a:ext cx="112712" cy="171450"/>
          </a:xfrm>
          <a:custGeom>
            <a:avLst/>
            <a:gdLst>
              <a:gd name="T0" fmla="*/ 0 w 100"/>
              <a:gd name="T1" fmla="*/ 27 h 150"/>
              <a:gd name="T2" fmla="*/ 0 w 100"/>
              <a:gd name="T3" fmla="*/ 27 h 150"/>
              <a:gd name="T4" fmla="*/ 0 w 100"/>
              <a:gd name="T5" fmla="*/ 0 h 150"/>
              <a:gd name="T6" fmla="*/ 100 w 100"/>
              <a:gd name="T7" fmla="*/ 0 h 150"/>
              <a:gd name="T8" fmla="*/ 100 w 100"/>
              <a:gd name="T9" fmla="*/ 22 h 150"/>
              <a:gd name="T10" fmla="*/ 75 w 100"/>
              <a:gd name="T11" fmla="*/ 56 h 150"/>
              <a:gd name="T12" fmla="*/ 55 w 100"/>
              <a:gd name="T13" fmla="*/ 105 h 150"/>
              <a:gd name="T14" fmla="*/ 49 w 100"/>
              <a:gd name="T15" fmla="*/ 150 h 150"/>
              <a:gd name="T16" fmla="*/ 21 w 100"/>
              <a:gd name="T17" fmla="*/ 150 h 150"/>
              <a:gd name="T18" fmla="*/ 34 w 100"/>
              <a:gd name="T19" fmla="*/ 86 h 150"/>
              <a:gd name="T20" fmla="*/ 66 w 100"/>
              <a:gd name="T21" fmla="*/ 27 h 150"/>
              <a:gd name="T22" fmla="*/ 0 w 100"/>
              <a:gd name="T23" fmla="*/ 27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50">
                <a:moveTo>
                  <a:pt x="0" y="27"/>
                </a:moveTo>
                <a:lnTo>
                  <a:pt x="0" y="27"/>
                </a:lnTo>
                <a:lnTo>
                  <a:pt x="0" y="0"/>
                </a:lnTo>
                <a:lnTo>
                  <a:pt x="100" y="0"/>
                </a:lnTo>
                <a:lnTo>
                  <a:pt x="100" y="22"/>
                </a:lnTo>
                <a:cubicBezTo>
                  <a:pt x="92" y="30"/>
                  <a:pt x="83" y="41"/>
                  <a:pt x="75" y="56"/>
                </a:cubicBezTo>
                <a:cubicBezTo>
                  <a:pt x="66" y="71"/>
                  <a:pt x="60" y="88"/>
                  <a:pt x="55" y="105"/>
                </a:cubicBezTo>
                <a:cubicBezTo>
                  <a:pt x="51" y="122"/>
                  <a:pt x="49" y="137"/>
                  <a:pt x="49" y="150"/>
                </a:cubicBezTo>
                <a:lnTo>
                  <a:pt x="21" y="150"/>
                </a:lnTo>
                <a:cubicBezTo>
                  <a:pt x="21" y="129"/>
                  <a:pt x="26" y="108"/>
                  <a:pt x="34" y="86"/>
                </a:cubicBezTo>
                <a:cubicBezTo>
                  <a:pt x="42" y="64"/>
                  <a:pt x="53" y="45"/>
                  <a:pt x="66" y="27"/>
                </a:cubicBezTo>
                <a:lnTo>
                  <a:pt x="0" y="2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8" name="Freeform 16"/>
          <p:cNvSpPr>
            <a:spLocks/>
          </p:cNvSpPr>
          <p:nvPr/>
        </p:nvSpPr>
        <p:spPr bwMode="auto">
          <a:xfrm>
            <a:off x="939006" y="2396297"/>
            <a:ext cx="115887" cy="174625"/>
          </a:xfrm>
          <a:custGeom>
            <a:avLst/>
            <a:gdLst>
              <a:gd name="T0" fmla="*/ 0 w 102"/>
              <a:gd name="T1" fmla="*/ 111 h 153"/>
              <a:gd name="T2" fmla="*/ 0 w 102"/>
              <a:gd name="T3" fmla="*/ 111 h 153"/>
              <a:gd name="T4" fmla="*/ 29 w 102"/>
              <a:gd name="T5" fmla="*/ 108 h 153"/>
              <a:gd name="T6" fmla="*/ 36 w 102"/>
              <a:gd name="T7" fmla="*/ 124 h 153"/>
              <a:gd name="T8" fmla="*/ 50 w 102"/>
              <a:gd name="T9" fmla="*/ 129 h 153"/>
              <a:gd name="T10" fmla="*/ 66 w 102"/>
              <a:gd name="T11" fmla="*/ 122 h 153"/>
              <a:gd name="T12" fmla="*/ 72 w 102"/>
              <a:gd name="T13" fmla="*/ 100 h 153"/>
              <a:gd name="T14" fmla="*/ 66 w 102"/>
              <a:gd name="T15" fmla="*/ 79 h 153"/>
              <a:gd name="T16" fmla="*/ 50 w 102"/>
              <a:gd name="T17" fmla="*/ 72 h 153"/>
              <a:gd name="T18" fmla="*/ 27 w 102"/>
              <a:gd name="T19" fmla="*/ 83 h 153"/>
              <a:gd name="T20" fmla="*/ 4 w 102"/>
              <a:gd name="T21" fmla="*/ 79 h 153"/>
              <a:gd name="T22" fmla="*/ 19 w 102"/>
              <a:gd name="T23" fmla="*/ 0 h 153"/>
              <a:gd name="T24" fmla="*/ 95 w 102"/>
              <a:gd name="T25" fmla="*/ 0 h 153"/>
              <a:gd name="T26" fmla="*/ 95 w 102"/>
              <a:gd name="T27" fmla="*/ 28 h 153"/>
              <a:gd name="T28" fmla="*/ 41 w 102"/>
              <a:gd name="T29" fmla="*/ 28 h 153"/>
              <a:gd name="T30" fmla="*/ 36 w 102"/>
              <a:gd name="T31" fmla="*/ 53 h 153"/>
              <a:gd name="T32" fmla="*/ 56 w 102"/>
              <a:gd name="T33" fmla="*/ 49 h 153"/>
              <a:gd name="T34" fmla="*/ 89 w 102"/>
              <a:gd name="T35" fmla="*/ 63 h 153"/>
              <a:gd name="T36" fmla="*/ 102 w 102"/>
              <a:gd name="T37" fmla="*/ 99 h 153"/>
              <a:gd name="T38" fmla="*/ 91 w 102"/>
              <a:gd name="T39" fmla="*/ 133 h 153"/>
              <a:gd name="T40" fmla="*/ 50 w 102"/>
              <a:gd name="T41" fmla="*/ 153 h 153"/>
              <a:gd name="T42" fmla="*/ 16 w 102"/>
              <a:gd name="T43" fmla="*/ 141 h 153"/>
              <a:gd name="T44" fmla="*/ 0 w 102"/>
              <a:gd name="T45" fmla="*/ 111 h 153"/>
              <a:gd name="T46" fmla="*/ 0 w 102"/>
              <a:gd name="T47" fmla="*/ 11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53">
                <a:moveTo>
                  <a:pt x="0" y="111"/>
                </a:moveTo>
                <a:lnTo>
                  <a:pt x="0" y="111"/>
                </a:lnTo>
                <a:lnTo>
                  <a:pt x="29" y="108"/>
                </a:lnTo>
                <a:cubicBezTo>
                  <a:pt x="30" y="115"/>
                  <a:pt x="32" y="120"/>
                  <a:pt x="36" y="124"/>
                </a:cubicBezTo>
                <a:cubicBezTo>
                  <a:pt x="40" y="127"/>
                  <a:pt x="45" y="129"/>
                  <a:pt x="50" y="129"/>
                </a:cubicBezTo>
                <a:cubicBezTo>
                  <a:pt x="57" y="129"/>
                  <a:pt x="62" y="127"/>
                  <a:pt x="66" y="122"/>
                </a:cubicBezTo>
                <a:cubicBezTo>
                  <a:pt x="70" y="117"/>
                  <a:pt x="72" y="110"/>
                  <a:pt x="72" y="100"/>
                </a:cubicBezTo>
                <a:cubicBezTo>
                  <a:pt x="72" y="90"/>
                  <a:pt x="70" y="83"/>
                  <a:pt x="66" y="79"/>
                </a:cubicBezTo>
                <a:cubicBezTo>
                  <a:pt x="62" y="74"/>
                  <a:pt x="56" y="72"/>
                  <a:pt x="50" y="72"/>
                </a:cubicBezTo>
                <a:cubicBezTo>
                  <a:pt x="41" y="72"/>
                  <a:pt x="34" y="75"/>
                  <a:pt x="27" y="83"/>
                </a:cubicBezTo>
                <a:lnTo>
                  <a:pt x="4" y="79"/>
                </a:lnTo>
                <a:lnTo>
                  <a:pt x="19" y="0"/>
                </a:lnTo>
                <a:lnTo>
                  <a:pt x="95" y="0"/>
                </a:lnTo>
                <a:lnTo>
                  <a:pt x="95" y="28"/>
                </a:lnTo>
                <a:lnTo>
                  <a:pt x="41" y="28"/>
                </a:lnTo>
                <a:lnTo>
                  <a:pt x="36" y="53"/>
                </a:lnTo>
                <a:cubicBezTo>
                  <a:pt x="42" y="50"/>
                  <a:pt x="49" y="49"/>
                  <a:pt x="56" y="49"/>
                </a:cubicBezTo>
                <a:cubicBezTo>
                  <a:pt x="69" y="49"/>
                  <a:pt x="80" y="53"/>
                  <a:pt x="89" y="63"/>
                </a:cubicBezTo>
                <a:cubicBezTo>
                  <a:pt x="98" y="72"/>
                  <a:pt x="102" y="84"/>
                  <a:pt x="102" y="99"/>
                </a:cubicBezTo>
                <a:cubicBezTo>
                  <a:pt x="102" y="112"/>
                  <a:pt x="99" y="123"/>
                  <a:pt x="91" y="133"/>
                </a:cubicBezTo>
                <a:cubicBezTo>
                  <a:pt x="81" y="146"/>
                  <a:pt x="68" y="153"/>
                  <a:pt x="50" y="153"/>
                </a:cubicBezTo>
                <a:cubicBezTo>
                  <a:pt x="36" y="153"/>
                  <a:pt x="25" y="149"/>
                  <a:pt x="16" y="141"/>
                </a:cubicBezTo>
                <a:cubicBezTo>
                  <a:pt x="7" y="134"/>
                  <a:pt x="2" y="124"/>
                  <a:pt x="0" y="111"/>
                </a:cubicBezTo>
                <a:lnTo>
                  <a:pt x="0" y="11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9" name="Freeform 17"/>
          <p:cNvSpPr>
            <a:spLocks/>
          </p:cNvSpPr>
          <p:nvPr/>
        </p:nvSpPr>
        <p:spPr bwMode="auto">
          <a:xfrm>
            <a:off x="1115219" y="3053522"/>
            <a:ext cx="119062" cy="0"/>
          </a:xfrm>
          <a:custGeom>
            <a:avLst/>
            <a:gdLst>
              <a:gd name="T0" fmla="*/ 0 w 105"/>
              <a:gd name="T1" fmla="*/ 0 w 105"/>
              <a:gd name="T2" fmla="*/ 105 w 105"/>
            </a:gdLst>
            <a:ahLst/>
            <a:cxnLst>
              <a:cxn ang="0">
                <a:pos x="T0" y="0"/>
              </a:cxn>
              <a:cxn ang="0">
                <a:pos x="T1" y="0"/>
              </a:cxn>
              <a:cxn ang="0">
                <a:pos x="T2" y="0"/>
              </a:cxn>
            </a:cxnLst>
            <a:rect l="0" t="0" r="r" b="b"/>
            <a:pathLst>
              <a:path w="105">
                <a:moveTo>
                  <a:pt x="0" y="0"/>
                </a:moveTo>
                <a:lnTo>
                  <a:pt x="0" y="0"/>
                </a:lnTo>
                <a:lnTo>
                  <a:pt x="105"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0" name="Freeform 18"/>
          <p:cNvSpPr>
            <a:spLocks/>
          </p:cNvSpPr>
          <p:nvPr/>
        </p:nvSpPr>
        <p:spPr bwMode="auto">
          <a:xfrm>
            <a:off x="804069" y="2964622"/>
            <a:ext cx="112712" cy="168275"/>
          </a:xfrm>
          <a:custGeom>
            <a:avLst/>
            <a:gdLst>
              <a:gd name="T0" fmla="*/ 0 w 100"/>
              <a:gd name="T1" fmla="*/ 27 h 149"/>
              <a:gd name="T2" fmla="*/ 0 w 100"/>
              <a:gd name="T3" fmla="*/ 27 h 149"/>
              <a:gd name="T4" fmla="*/ 0 w 100"/>
              <a:gd name="T5" fmla="*/ 0 h 149"/>
              <a:gd name="T6" fmla="*/ 100 w 100"/>
              <a:gd name="T7" fmla="*/ 0 h 149"/>
              <a:gd name="T8" fmla="*/ 100 w 100"/>
              <a:gd name="T9" fmla="*/ 21 h 149"/>
              <a:gd name="T10" fmla="*/ 75 w 100"/>
              <a:gd name="T11" fmla="*/ 56 h 149"/>
              <a:gd name="T12" fmla="*/ 55 w 100"/>
              <a:gd name="T13" fmla="*/ 104 h 149"/>
              <a:gd name="T14" fmla="*/ 49 w 100"/>
              <a:gd name="T15" fmla="*/ 149 h 149"/>
              <a:gd name="T16" fmla="*/ 21 w 100"/>
              <a:gd name="T17" fmla="*/ 149 h 149"/>
              <a:gd name="T18" fmla="*/ 34 w 100"/>
              <a:gd name="T19" fmla="*/ 85 h 149"/>
              <a:gd name="T20" fmla="*/ 66 w 100"/>
              <a:gd name="T21" fmla="*/ 27 h 149"/>
              <a:gd name="T22" fmla="*/ 0 w 100"/>
              <a:gd name="T23" fmla="*/ 27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0" h="149">
                <a:moveTo>
                  <a:pt x="0" y="27"/>
                </a:moveTo>
                <a:lnTo>
                  <a:pt x="0" y="27"/>
                </a:lnTo>
                <a:lnTo>
                  <a:pt x="0" y="0"/>
                </a:lnTo>
                <a:lnTo>
                  <a:pt x="100" y="0"/>
                </a:lnTo>
                <a:lnTo>
                  <a:pt x="100" y="21"/>
                </a:lnTo>
                <a:cubicBezTo>
                  <a:pt x="92" y="29"/>
                  <a:pt x="83" y="40"/>
                  <a:pt x="75" y="56"/>
                </a:cubicBezTo>
                <a:cubicBezTo>
                  <a:pt x="66" y="71"/>
                  <a:pt x="60" y="87"/>
                  <a:pt x="55" y="104"/>
                </a:cubicBezTo>
                <a:cubicBezTo>
                  <a:pt x="51" y="121"/>
                  <a:pt x="49" y="136"/>
                  <a:pt x="49" y="149"/>
                </a:cubicBezTo>
                <a:lnTo>
                  <a:pt x="21" y="149"/>
                </a:lnTo>
                <a:cubicBezTo>
                  <a:pt x="21" y="128"/>
                  <a:pt x="26" y="107"/>
                  <a:pt x="34" y="85"/>
                </a:cubicBezTo>
                <a:cubicBezTo>
                  <a:pt x="42" y="63"/>
                  <a:pt x="53" y="44"/>
                  <a:pt x="66" y="27"/>
                </a:cubicBezTo>
                <a:lnTo>
                  <a:pt x="0" y="2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1" name="Freeform 19"/>
          <p:cNvSpPr>
            <a:spLocks noEditPoints="1"/>
          </p:cNvSpPr>
          <p:nvPr/>
        </p:nvSpPr>
        <p:spPr bwMode="auto">
          <a:xfrm>
            <a:off x="939006" y="2961447"/>
            <a:ext cx="111125" cy="176213"/>
          </a:xfrm>
          <a:custGeom>
            <a:avLst/>
            <a:gdLst>
              <a:gd name="T0" fmla="*/ 49 w 98"/>
              <a:gd name="T1" fmla="*/ 0 h 155"/>
              <a:gd name="T2" fmla="*/ 49 w 98"/>
              <a:gd name="T3" fmla="*/ 0 h 155"/>
              <a:gd name="T4" fmla="*/ 83 w 98"/>
              <a:gd name="T5" fmla="*/ 16 h 155"/>
              <a:gd name="T6" fmla="*/ 98 w 98"/>
              <a:gd name="T7" fmla="*/ 77 h 155"/>
              <a:gd name="T8" fmla="*/ 83 w 98"/>
              <a:gd name="T9" fmla="*/ 139 h 155"/>
              <a:gd name="T10" fmla="*/ 49 w 98"/>
              <a:gd name="T11" fmla="*/ 155 h 155"/>
              <a:gd name="T12" fmla="*/ 13 w 98"/>
              <a:gd name="T13" fmla="*/ 138 h 155"/>
              <a:gd name="T14" fmla="*/ 0 w 98"/>
              <a:gd name="T15" fmla="*/ 77 h 155"/>
              <a:gd name="T16" fmla="*/ 14 w 98"/>
              <a:gd name="T17" fmla="*/ 15 h 155"/>
              <a:gd name="T18" fmla="*/ 49 w 98"/>
              <a:gd name="T19" fmla="*/ 0 h 155"/>
              <a:gd name="T20" fmla="*/ 49 w 98"/>
              <a:gd name="T21" fmla="*/ 0 h 155"/>
              <a:gd name="T22" fmla="*/ 49 w 98"/>
              <a:gd name="T23" fmla="*/ 24 h 155"/>
              <a:gd name="T24" fmla="*/ 49 w 98"/>
              <a:gd name="T25" fmla="*/ 24 h 155"/>
              <a:gd name="T26" fmla="*/ 39 w 98"/>
              <a:gd name="T27" fmla="*/ 27 h 155"/>
              <a:gd name="T28" fmla="*/ 33 w 98"/>
              <a:gd name="T29" fmla="*/ 39 h 155"/>
              <a:gd name="T30" fmla="*/ 30 w 98"/>
              <a:gd name="T31" fmla="*/ 77 h 155"/>
              <a:gd name="T32" fmla="*/ 33 w 98"/>
              <a:gd name="T33" fmla="*/ 114 h 155"/>
              <a:gd name="T34" fmla="*/ 39 w 98"/>
              <a:gd name="T35" fmla="*/ 127 h 155"/>
              <a:gd name="T36" fmla="*/ 49 w 98"/>
              <a:gd name="T37" fmla="*/ 131 h 155"/>
              <a:gd name="T38" fmla="*/ 58 w 98"/>
              <a:gd name="T39" fmla="*/ 127 h 155"/>
              <a:gd name="T40" fmla="*/ 65 w 98"/>
              <a:gd name="T41" fmla="*/ 115 h 155"/>
              <a:gd name="T42" fmla="*/ 68 w 98"/>
              <a:gd name="T43" fmla="*/ 77 h 155"/>
              <a:gd name="T44" fmla="*/ 65 w 98"/>
              <a:gd name="T45" fmla="*/ 41 h 155"/>
              <a:gd name="T46" fmla="*/ 58 w 98"/>
              <a:gd name="T47" fmla="*/ 27 h 155"/>
              <a:gd name="T48" fmla="*/ 49 w 98"/>
              <a:gd name="T49" fmla="*/ 24 h 155"/>
              <a:gd name="T50" fmla="*/ 49 w 98"/>
              <a:gd name="T51" fmla="*/ 2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155">
                <a:moveTo>
                  <a:pt x="49" y="0"/>
                </a:moveTo>
                <a:lnTo>
                  <a:pt x="49" y="0"/>
                </a:lnTo>
                <a:cubicBezTo>
                  <a:pt x="64" y="0"/>
                  <a:pt x="75" y="5"/>
                  <a:pt x="83" y="16"/>
                </a:cubicBezTo>
                <a:cubicBezTo>
                  <a:pt x="93" y="28"/>
                  <a:pt x="98" y="49"/>
                  <a:pt x="98" y="77"/>
                </a:cubicBezTo>
                <a:cubicBezTo>
                  <a:pt x="98" y="106"/>
                  <a:pt x="93" y="127"/>
                  <a:pt x="83" y="139"/>
                </a:cubicBezTo>
                <a:cubicBezTo>
                  <a:pt x="75" y="150"/>
                  <a:pt x="64" y="155"/>
                  <a:pt x="49" y="155"/>
                </a:cubicBezTo>
                <a:cubicBezTo>
                  <a:pt x="34" y="155"/>
                  <a:pt x="22" y="149"/>
                  <a:pt x="13" y="138"/>
                </a:cubicBezTo>
                <a:cubicBezTo>
                  <a:pt x="4" y="127"/>
                  <a:pt x="0" y="106"/>
                  <a:pt x="0" y="77"/>
                </a:cubicBezTo>
                <a:cubicBezTo>
                  <a:pt x="0" y="49"/>
                  <a:pt x="5" y="28"/>
                  <a:pt x="14" y="15"/>
                </a:cubicBezTo>
                <a:cubicBezTo>
                  <a:pt x="23" y="5"/>
                  <a:pt x="34" y="0"/>
                  <a:pt x="49" y="0"/>
                </a:cubicBezTo>
                <a:lnTo>
                  <a:pt x="49" y="0"/>
                </a:lnTo>
                <a:close/>
                <a:moveTo>
                  <a:pt x="49" y="24"/>
                </a:moveTo>
                <a:lnTo>
                  <a:pt x="49" y="24"/>
                </a:lnTo>
                <a:cubicBezTo>
                  <a:pt x="45" y="24"/>
                  <a:pt x="42" y="25"/>
                  <a:pt x="39" y="27"/>
                </a:cubicBezTo>
                <a:cubicBezTo>
                  <a:pt x="37" y="30"/>
                  <a:pt x="35" y="34"/>
                  <a:pt x="33" y="39"/>
                </a:cubicBezTo>
                <a:cubicBezTo>
                  <a:pt x="31" y="47"/>
                  <a:pt x="30" y="60"/>
                  <a:pt x="30" y="77"/>
                </a:cubicBezTo>
                <a:cubicBezTo>
                  <a:pt x="30" y="95"/>
                  <a:pt x="31" y="108"/>
                  <a:pt x="33" y="114"/>
                </a:cubicBezTo>
                <a:cubicBezTo>
                  <a:pt x="34" y="121"/>
                  <a:pt x="37" y="125"/>
                  <a:pt x="39" y="127"/>
                </a:cubicBezTo>
                <a:cubicBezTo>
                  <a:pt x="42" y="130"/>
                  <a:pt x="45" y="131"/>
                  <a:pt x="49" y="131"/>
                </a:cubicBezTo>
                <a:cubicBezTo>
                  <a:pt x="52" y="131"/>
                  <a:pt x="55" y="130"/>
                  <a:pt x="58" y="127"/>
                </a:cubicBezTo>
                <a:cubicBezTo>
                  <a:pt x="61" y="125"/>
                  <a:pt x="63" y="121"/>
                  <a:pt x="65" y="115"/>
                </a:cubicBezTo>
                <a:cubicBezTo>
                  <a:pt x="67" y="108"/>
                  <a:pt x="68" y="95"/>
                  <a:pt x="68" y="77"/>
                </a:cubicBezTo>
                <a:cubicBezTo>
                  <a:pt x="68" y="60"/>
                  <a:pt x="67" y="47"/>
                  <a:pt x="65" y="41"/>
                </a:cubicBezTo>
                <a:cubicBezTo>
                  <a:pt x="63" y="34"/>
                  <a:pt x="61" y="30"/>
                  <a:pt x="58" y="27"/>
                </a:cubicBezTo>
                <a:cubicBezTo>
                  <a:pt x="55" y="25"/>
                  <a:pt x="52" y="24"/>
                  <a:pt x="49" y="24"/>
                </a:cubicBezTo>
                <a:lnTo>
                  <a:pt x="49" y="2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2" name="Freeform 20"/>
          <p:cNvSpPr>
            <a:spLocks/>
          </p:cNvSpPr>
          <p:nvPr/>
        </p:nvSpPr>
        <p:spPr bwMode="auto">
          <a:xfrm>
            <a:off x="1115219" y="3620260"/>
            <a:ext cx="119062" cy="0"/>
          </a:xfrm>
          <a:custGeom>
            <a:avLst/>
            <a:gdLst>
              <a:gd name="T0" fmla="*/ 0 w 105"/>
              <a:gd name="T1" fmla="*/ 0 w 105"/>
              <a:gd name="T2" fmla="*/ 105 w 105"/>
            </a:gdLst>
            <a:ahLst/>
            <a:cxnLst>
              <a:cxn ang="0">
                <a:pos x="T0" y="0"/>
              </a:cxn>
              <a:cxn ang="0">
                <a:pos x="T1" y="0"/>
              </a:cxn>
              <a:cxn ang="0">
                <a:pos x="T2" y="0"/>
              </a:cxn>
            </a:cxnLst>
            <a:rect l="0" t="0" r="r" b="b"/>
            <a:pathLst>
              <a:path w="105">
                <a:moveTo>
                  <a:pt x="0" y="0"/>
                </a:moveTo>
                <a:lnTo>
                  <a:pt x="0" y="0"/>
                </a:lnTo>
                <a:lnTo>
                  <a:pt x="105"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3" name="Freeform 21"/>
          <p:cNvSpPr>
            <a:spLocks noEditPoints="1"/>
          </p:cNvSpPr>
          <p:nvPr/>
        </p:nvSpPr>
        <p:spPr bwMode="auto">
          <a:xfrm>
            <a:off x="804069" y="3526597"/>
            <a:ext cx="115887" cy="176213"/>
          </a:xfrm>
          <a:custGeom>
            <a:avLst/>
            <a:gdLst>
              <a:gd name="T0" fmla="*/ 99 w 102"/>
              <a:gd name="T1" fmla="*/ 38 h 155"/>
              <a:gd name="T2" fmla="*/ 99 w 102"/>
              <a:gd name="T3" fmla="*/ 38 h 155"/>
              <a:gd name="T4" fmla="*/ 71 w 102"/>
              <a:gd name="T5" fmla="*/ 41 h 155"/>
              <a:gd name="T6" fmla="*/ 65 w 102"/>
              <a:gd name="T7" fmla="*/ 28 h 155"/>
              <a:gd name="T8" fmla="*/ 54 w 102"/>
              <a:gd name="T9" fmla="*/ 24 h 155"/>
              <a:gd name="T10" fmla="*/ 38 w 102"/>
              <a:gd name="T11" fmla="*/ 33 h 155"/>
              <a:gd name="T12" fmla="*/ 30 w 102"/>
              <a:gd name="T13" fmla="*/ 67 h 155"/>
              <a:gd name="T14" fmla="*/ 57 w 102"/>
              <a:gd name="T15" fmla="*/ 54 h 155"/>
              <a:gd name="T16" fmla="*/ 89 w 102"/>
              <a:gd name="T17" fmla="*/ 68 h 155"/>
              <a:gd name="T18" fmla="*/ 102 w 102"/>
              <a:gd name="T19" fmla="*/ 104 h 155"/>
              <a:gd name="T20" fmla="*/ 88 w 102"/>
              <a:gd name="T21" fmla="*/ 141 h 155"/>
              <a:gd name="T22" fmla="*/ 53 w 102"/>
              <a:gd name="T23" fmla="*/ 155 h 155"/>
              <a:gd name="T24" fmla="*/ 15 w 102"/>
              <a:gd name="T25" fmla="*/ 137 h 155"/>
              <a:gd name="T26" fmla="*/ 0 w 102"/>
              <a:gd name="T27" fmla="*/ 79 h 155"/>
              <a:gd name="T28" fmla="*/ 16 w 102"/>
              <a:gd name="T29" fmla="*/ 19 h 155"/>
              <a:gd name="T30" fmla="*/ 56 w 102"/>
              <a:gd name="T31" fmla="*/ 0 h 155"/>
              <a:gd name="T32" fmla="*/ 84 w 102"/>
              <a:gd name="T33" fmla="*/ 10 h 155"/>
              <a:gd name="T34" fmla="*/ 99 w 102"/>
              <a:gd name="T35" fmla="*/ 38 h 155"/>
              <a:gd name="T36" fmla="*/ 99 w 102"/>
              <a:gd name="T37" fmla="*/ 38 h 155"/>
              <a:gd name="T38" fmla="*/ 33 w 102"/>
              <a:gd name="T39" fmla="*/ 102 h 155"/>
              <a:gd name="T40" fmla="*/ 33 w 102"/>
              <a:gd name="T41" fmla="*/ 102 h 155"/>
              <a:gd name="T42" fmla="*/ 39 w 102"/>
              <a:gd name="T43" fmla="*/ 123 h 155"/>
              <a:gd name="T44" fmla="*/ 54 w 102"/>
              <a:gd name="T45" fmla="*/ 131 h 155"/>
              <a:gd name="T46" fmla="*/ 68 w 102"/>
              <a:gd name="T47" fmla="*/ 125 h 155"/>
              <a:gd name="T48" fmla="*/ 73 w 102"/>
              <a:gd name="T49" fmla="*/ 104 h 155"/>
              <a:gd name="T50" fmla="*/ 67 w 102"/>
              <a:gd name="T51" fmla="*/ 82 h 155"/>
              <a:gd name="T52" fmla="*/ 53 w 102"/>
              <a:gd name="T53" fmla="*/ 76 h 155"/>
              <a:gd name="T54" fmla="*/ 39 w 102"/>
              <a:gd name="T55" fmla="*/ 82 h 155"/>
              <a:gd name="T56" fmla="*/ 33 w 102"/>
              <a:gd name="T57" fmla="*/ 102 h 155"/>
              <a:gd name="T58" fmla="*/ 33 w 102"/>
              <a:gd name="T59" fmla="*/ 102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2" h="155">
                <a:moveTo>
                  <a:pt x="99" y="38"/>
                </a:moveTo>
                <a:lnTo>
                  <a:pt x="99" y="38"/>
                </a:lnTo>
                <a:lnTo>
                  <a:pt x="71" y="41"/>
                </a:lnTo>
                <a:cubicBezTo>
                  <a:pt x="70" y="35"/>
                  <a:pt x="68" y="31"/>
                  <a:pt x="65" y="28"/>
                </a:cubicBezTo>
                <a:cubicBezTo>
                  <a:pt x="62" y="26"/>
                  <a:pt x="59" y="24"/>
                  <a:pt x="54" y="24"/>
                </a:cubicBezTo>
                <a:cubicBezTo>
                  <a:pt x="48" y="24"/>
                  <a:pt x="43" y="27"/>
                  <a:pt x="38" y="33"/>
                </a:cubicBezTo>
                <a:cubicBezTo>
                  <a:pt x="34" y="38"/>
                  <a:pt x="32" y="50"/>
                  <a:pt x="30" y="67"/>
                </a:cubicBezTo>
                <a:cubicBezTo>
                  <a:pt x="38" y="58"/>
                  <a:pt x="47" y="54"/>
                  <a:pt x="57" y="54"/>
                </a:cubicBezTo>
                <a:cubicBezTo>
                  <a:pt x="70" y="54"/>
                  <a:pt x="80" y="59"/>
                  <a:pt x="89" y="68"/>
                </a:cubicBezTo>
                <a:cubicBezTo>
                  <a:pt x="97" y="77"/>
                  <a:pt x="102" y="89"/>
                  <a:pt x="102" y="104"/>
                </a:cubicBezTo>
                <a:cubicBezTo>
                  <a:pt x="102" y="119"/>
                  <a:pt x="97" y="132"/>
                  <a:pt x="88" y="141"/>
                </a:cubicBezTo>
                <a:cubicBezTo>
                  <a:pt x="79" y="151"/>
                  <a:pt x="67" y="155"/>
                  <a:pt x="53" y="155"/>
                </a:cubicBezTo>
                <a:cubicBezTo>
                  <a:pt x="38" y="155"/>
                  <a:pt x="25" y="149"/>
                  <a:pt x="15" y="137"/>
                </a:cubicBezTo>
                <a:cubicBezTo>
                  <a:pt x="5" y="126"/>
                  <a:pt x="0" y="106"/>
                  <a:pt x="0" y="79"/>
                </a:cubicBezTo>
                <a:cubicBezTo>
                  <a:pt x="0" y="51"/>
                  <a:pt x="5" y="31"/>
                  <a:pt x="16" y="19"/>
                </a:cubicBezTo>
                <a:cubicBezTo>
                  <a:pt x="26" y="6"/>
                  <a:pt x="39" y="0"/>
                  <a:pt x="56" y="0"/>
                </a:cubicBezTo>
                <a:cubicBezTo>
                  <a:pt x="67" y="0"/>
                  <a:pt x="77" y="4"/>
                  <a:pt x="84" y="10"/>
                </a:cubicBezTo>
                <a:cubicBezTo>
                  <a:pt x="92" y="16"/>
                  <a:pt x="97" y="26"/>
                  <a:pt x="99" y="38"/>
                </a:cubicBezTo>
                <a:lnTo>
                  <a:pt x="99" y="38"/>
                </a:lnTo>
                <a:close/>
                <a:moveTo>
                  <a:pt x="33" y="102"/>
                </a:moveTo>
                <a:lnTo>
                  <a:pt x="33" y="102"/>
                </a:lnTo>
                <a:cubicBezTo>
                  <a:pt x="33" y="111"/>
                  <a:pt x="35" y="118"/>
                  <a:pt x="39" y="123"/>
                </a:cubicBezTo>
                <a:cubicBezTo>
                  <a:pt x="44" y="129"/>
                  <a:pt x="49" y="131"/>
                  <a:pt x="54" y="131"/>
                </a:cubicBezTo>
                <a:cubicBezTo>
                  <a:pt x="60" y="131"/>
                  <a:pt x="64" y="129"/>
                  <a:pt x="68" y="125"/>
                </a:cubicBezTo>
                <a:cubicBezTo>
                  <a:pt x="71" y="121"/>
                  <a:pt x="73" y="114"/>
                  <a:pt x="73" y="104"/>
                </a:cubicBezTo>
                <a:cubicBezTo>
                  <a:pt x="73" y="94"/>
                  <a:pt x="71" y="87"/>
                  <a:pt x="67" y="82"/>
                </a:cubicBezTo>
                <a:cubicBezTo>
                  <a:pt x="64" y="78"/>
                  <a:pt x="59" y="76"/>
                  <a:pt x="53" y="76"/>
                </a:cubicBezTo>
                <a:cubicBezTo>
                  <a:pt x="47" y="76"/>
                  <a:pt x="43" y="78"/>
                  <a:pt x="39" y="82"/>
                </a:cubicBezTo>
                <a:cubicBezTo>
                  <a:pt x="35" y="87"/>
                  <a:pt x="33" y="93"/>
                  <a:pt x="33" y="102"/>
                </a:cubicBezTo>
                <a:lnTo>
                  <a:pt x="33" y="10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4" name="Freeform 22"/>
          <p:cNvSpPr>
            <a:spLocks/>
          </p:cNvSpPr>
          <p:nvPr/>
        </p:nvSpPr>
        <p:spPr bwMode="auto">
          <a:xfrm>
            <a:off x="939006" y="3529772"/>
            <a:ext cx="115887" cy="173038"/>
          </a:xfrm>
          <a:custGeom>
            <a:avLst/>
            <a:gdLst>
              <a:gd name="T0" fmla="*/ 0 w 102"/>
              <a:gd name="T1" fmla="*/ 111 h 152"/>
              <a:gd name="T2" fmla="*/ 0 w 102"/>
              <a:gd name="T3" fmla="*/ 111 h 152"/>
              <a:gd name="T4" fmla="*/ 29 w 102"/>
              <a:gd name="T5" fmla="*/ 108 h 152"/>
              <a:gd name="T6" fmla="*/ 36 w 102"/>
              <a:gd name="T7" fmla="*/ 123 h 152"/>
              <a:gd name="T8" fmla="*/ 50 w 102"/>
              <a:gd name="T9" fmla="*/ 129 h 152"/>
              <a:gd name="T10" fmla="*/ 66 w 102"/>
              <a:gd name="T11" fmla="*/ 122 h 152"/>
              <a:gd name="T12" fmla="*/ 72 w 102"/>
              <a:gd name="T13" fmla="*/ 99 h 152"/>
              <a:gd name="T14" fmla="*/ 66 w 102"/>
              <a:gd name="T15" fmla="*/ 78 h 152"/>
              <a:gd name="T16" fmla="*/ 50 w 102"/>
              <a:gd name="T17" fmla="*/ 71 h 152"/>
              <a:gd name="T18" fmla="*/ 27 w 102"/>
              <a:gd name="T19" fmla="*/ 82 h 152"/>
              <a:gd name="T20" fmla="*/ 4 w 102"/>
              <a:gd name="T21" fmla="*/ 79 h 152"/>
              <a:gd name="T22" fmla="*/ 19 w 102"/>
              <a:gd name="T23" fmla="*/ 0 h 152"/>
              <a:gd name="T24" fmla="*/ 95 w 102"/>
              <a:gd name="T25" fmla="*/ 0 h 152"/>
              <a:gd name="T26" fmla="*/ 95 w 102"/>
              <a:gd name="T27" fmla="*/ 27 h 152"/>
              <a:gd name="T28" fmla="*/ 41 w 102"/>
              <a:gd name="T29" fmla="*/ 27 h 152"/>
              <a:gd name="T30" fmla="*/ 36 w 102"/>
              <a:gd name="T31" fmla="*/ 53 h 152"/>
              <a:gd name="T32" fmla="*/ 56 w 102"/>
              <a:gd name="T33" fmla="*/ 48 h 152"/>
              <a:gd name="T34" fmla="*/ 89 w 102"/>
              <a:gd name="T35" fmla="*/ 62 h 152"/>
              <a:gd name="T36" fmla="*/ 102 w 102"/>
              <a:gd name="T37" fmla="*/ 99 h 152"/>
              <a:gd name="T38" fmla="*/ 91 w 102"/>
              <a:gd name="T39" fmla="*/ 132 h 152"/>
              <a:gd name="T40" fmla="*/ 50 w 102"/>
              <a:gd name="T41" fmla="*/ 152 h 152"/>
              <a:gd name="T42" fmla="*/ 16 w 102"/>
              <a:gd name="T43" fmla="*/ 141 h 152"/>
              <a:gd name="T44" fmla="*/ 0 w 102"/>
              <a:gd name="T45" fmla="*/ 111 h 152"/>
              <a:gd name="T46" fmla="*/ 0 w 102"/>
              <a:gd name="T47" fmla="*/ 111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52">
                <a:moveTo>
                  <a:pt x="0" y="111"/>
                </a:moveTo>
                <a:lnTo>
                  <a:pt x="0" y="111"/>
                </a:lnTo>
                <a:lnTo>
                  <a:pt x="29" y="108"/>
                </a:lnTo>
                <a:cubicBezTo>
                  <a:pt x="30" y="114"/>
                  <a:pt x="32" y="119"/>
                  <a:pt x="36" y="123"/>
                </a:cubicBezTo>
                <a:cubicBezTo>
                  <a:pt x="40" y="127"/>
                  <a:pt x="45" y="129"/>
                  <a:pt x="50" y="129"/>
                </a:cubicBezTo>
                <a:cubicBezTo>
                  <a:pt x="57" y="129"/>
                  <a:pt x="62" y="127"/>
                  <a:pt x="66" y="122"/>
                </a:cubicBezTo>
                <a:cubicBezTo>
                  <a:pt x="70" y="117"/>
                  <a:pt x="72" y="109"/>
                  <a:pt x="72" y="99"/>
                </a:cubicBezTo>
                <a:cubicBezTo>
                  <a:pt x="72" y="90"/>
                  <a:pt x="70" y="83"/>
                  <a:pt x="66" y="78"/>
                </a:cubicBezTo>
                <a:cubicBezTo>
                  <a:pt x="62" y="74"/>
                  <a:pt x="56" y="71"/>
                  <a:pt x="50" y="71"/>
                </a:cubicBezTo>
                <a:cubicBezTo>
                  <a:pt x="41" y="71"/>
                  <a:pt x="34" y="75"/>
                  <a:pt x="27" y="82"/>
                </a:cubicBezTo>
                <a:lnTo>
                  <a:pt x="4" y="79"/>
                </a:lnTo>
                <a:lnTo>
                  <a:pt x="19" y="0"/>
                </a:lnTo>
                <a:lnTo>
                  <a:pt x="95" y="0"/>
                </a:lnTo>
                <a:lnTo>
                  <a:pt x="95" y="27"/>
                </a:lnTo>
                <a:lnTo>
                  <a:pt x="41" y="27"/>
                </a:lnTo>
                <a:lnTo>
                  <a:pt x="36" y="53"/>
                </a:lnTo>
                <a:cubicBezTo>
                  <a:pt x="42" y="50"/>
                  <a:pt x="49" y="48"/>
                  <a:pt x="56" y="48"/>
                </a:cubicBezTo>
                <a:cubicBezTo>
                  <a:pt x="69" y="48"/>
                  <a:pt x="80" y="53"/>
                  <a:pt x="89" y="62"/>
                </a:cubicBezTo>
                <a:cubicBezTo>
                  <a:pt x="98" y="72"/>
                  <a:pt x="102" y="84"/>
                  <a:pt x="102" y="99"/>
                </a:cubicBezTo>
                <a:cubicBezTo>
                  <a:pt x="102" y="111"/>
                  <a:pt x="99" y="122"/>
                  <a:pt x="91" y="132"/>
                </a:cubicBezTo>
                <a:cubicBezTo>
                  <a:pt x="81" y="146"/>
                  <a:pt x="68" y="152"/>
                  <a:pt x="50" y="152"/>
                </a:cubicBezTo>
                <a:cubicBezTo>
                  <a:pt x="36" y="152"/>
                  <a:pt x="25" y="149"/>
                  <a:pt x="16" y="141"/>
                </a:cubicBezTo>
                <a:cubicBezTo>
                  <a:pt x="7" y="133"/>
                  <a:pt x="2" y="123"/>
                  <a:pt x="0" y="111"/>
                </a:cubicBezTo>
                <a:lnTo>
                  <a:pt x="0" y="11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5" name="Freeform 23"/>
          <p:cNvSpPr>
            <a:spLocks/>
          </p:cNvSpPr>
          <p:nvPr/>
        </p:nvSpPr>
        <p:spPr bwMode="auto">
          <a:xfrm>
            <a:off x="1115219" y="4186997"/>
            <a:ext cx="119062" cy="0"/>
          </a:xfrm>
          <a:custGeom>
            <a:avLst/>
            <a:gdLst>
              <a:gd name="T0" fmla="*/ 0 w 105"/>
              <a:gd name="T1" fmla="*/ 0 w 105"/>
              <a:gd name="T2" fmla="*/ 105 w 105"/>
            </a:gdLst>
            <a:ahLst/>
            <a:cxnLst>
              <a:cxn ang="0">
                <a:pos x="T0" y="0"/>
              </a:cxn>
              <a:cxn ang="0">
                <a:pos x="T1" y="0"/>
              </a:cxn>
              <a:cxn ang="0">
                <a:pos x="T2" y="0"/>
              </a:cxn>
            </a:cxnLst>
            <a:rect l="0" t="0" r="r" b="b"/>
            <a:pathLst>
              <a:path w="105">
                <a:moveTo>
                  <a:pt x="0" y="0"/>
                </a:moveTo>
                <a:lnTo>
                  <a:pt x="0" y="0"/>
                </a:lnTo>
                <a:lnTo>
                  <a:pt x="105"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6" name="Freeform 24"/>
          <p:cNvSpPr>
            <a:spLocks noEditPoints="1"/>
          </p:cNvSpPr>
          <p:nvPr/>
        </p:nvSpPr>
        <p:spPr bwMode="auto">
          <a:xfrm>
            <a:off x="804069" y="4093335"/>
            <a:ext cx="115887" cy="176213"/>
          </a:xfrm>
          <a:custGeom>
            <a:avLst/>
            <a:gdLst>
              <a:gd name="T0" fmla="*/ 99 w 102"/>
              <a:gd name="T1" fmla="*/ 37 h 154"/>
              <a:gd name="T2" fmla="*/ 99 w 102"/>
              <a:gd name="T3" fmla="*/ 37 h 154"/>
              <a:gd name="T4" fmla="*/ 71 w 102"/>
              <a:gd name="T5" fmla="*/ 40 h 154"/>
              <a:gd name="T6" fmla="*/ 65 w 102"/>
              <a:gd name="T7" fmla="*/ 28 h 154"/>
              <a:gd name="T8" fmla="*/ 54 w 102"/>
              <a:gd name="T9" fmla="*/ 23 h 154"/>
              <a:gd name="T10" fmla="*/ 38 w 102"/>
              <a:gd name="T11" fmla="*/ 32 h 154"/>
              <a:gd name="T12" fmla="*/ 30 w 102"/>
              <a:gd name="T13" fmla="*/ 66 h 154"/>
              <a:gd name="T14" fmla="*/ 57 w 102"/>
              <a:gd name="T15" fmla="*/ 53 h 154"/>
              <a:gd name="T16" fmla="*/ 89 w 102"/>
              <a:gd name="T17" fmla="*/ 67 h 154"/>
              <a:gd name="T18" fmla="*/ 102 w 102"/>
              <a:gd name="T19" fmla="*/ 103 h 154"/>
              <a:gd name="T20" fmla="*/ 88 w 102"/>
              <a:gd name="T21" fmla="*/ 140 h 154"/>
              <a:gd name="T22" fmla="*/ 53 w 102"/>
              <a:gd name="T23" fmla="*/ 154 h 154"/>
              <a:gd name="T24" fmla="*/ 15 w 102"/>
              <a:gd name="T25" fmla="*/ 137 h 154"/>
              <a:gd name="T26" fmla="*/ 0 w 102"/>
              <a:gd name="T27" fmla="*/ 78 h 154"/>
              <a:gd name="T28" fmla="*/ 16 w 102"/>
              <a:gd name="T29" fmla="*/ 18 h 154"/>
              <a:gd name="T30" fmla="*/ 56 w 102"/>
              <a:gd name="T31" fmla="*/ 0 h 154"/>
              <a:gd name="T32" fmla="*/ 84 w 102"/>
              <a:gd name="T33" fmla="*/ 9 h 154"/>
              <a:gd name="T34" fmla="*/ 99 w 102"/>
              <a:gd name="T35" fmla="*/ 37 h 154"/>
              <a:gd name="T36" fmla="*/ 99 w 102"/>
              <a:gd name="T37" fmla="*/ 37 h 154"/>
              <a:gd name="T38" fmla="*/ 33 w 102"/>
              <a:gd name="T39" fmla="*/ 101 h 154"/>
              <a:gd name="T40" fmla="*/ 33 w 102"/>
              <a:gd name="T41" fmla="*/ 101 h 154"/>
              <a:gd name="T42" fmla="*/ 39 w 102"/>
              <a:gd name="T43" fmla="*/ 123 h 154"/>
              <a:gd name="T44" fmla="*/ 54 w 102"/>
              <a:gd name="T45" fmla="*/ 130 h 154"/>
              <a:gd name="T46" fmla="*/ 68 w 102"/>
              <a:gd name="T47" fmla="*/ 124 h 154"/>
              <a:gd name="T48" fmla="*/ 73 w 102"/>
              <a:gd name="T49" fmla="*/ 103 h 154"/>
              <a:gd name="T50" fmla="*/ 67 w 102"/>
              <a:gd name="T51" fmla="*/ 82 h 154"/>
              <a:gd name="T52" fmla="*/ 53 w 102"/>
              <a:gd name="T53" fmla="*/ 75 h 154"/>
              <a:gd name="T54" fmla="*/ 39 w 102"/>
              <a:gd name="T55" fmla="*/ 81 h 154"/>
              <a:gd name="T56" fmla="*/ 33 w 102"/>
              <a:gd name="T57" fmla="*/ 101 h 154"/>
              <a:gd name="T58" fmla="*/ 33 w 102"/>
              <a:gd name="T59" fmla="*/ 10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02" h="154">
                <a:moveTo>
                  <a:pt x="99" y="37"/>
                </a:moveTo>
                <a:lnTo>
                  <a:pt x="99" y="37"/>
                </a:lnTo>
                <a:lnTo>
                  <a:pt x="71" y="40"/>
                </a:lnTo>
                <a:cubicBezTo>
                  <a:pt x="70" y="35"/>
                  <a:pt x="68" y="30"/>
                  <a:pt x="65" y="28"/>
                </a:cubicBezTo>
                <a:cubicBezTo>
                  <a:pt x="62" y="25"/>
                  <a:pt x="59" y="23"/>
                  <a:pt x="54" y="23"/>
                </a:cubicBezTo>
                <a:cubicBezTo>
                  <a:pt x="48" y="23"/>
                  <a:pt x="43" y="26"/>
                  <a:pt x="38" y="32"/>
                </a:cubicBezTo>
                <a:cubicBezTo>
                  <a:pt x="34" y="37"/>
                  <a:pt x="32" y="49"/>
                  <a:pt x="30" y="66"/>
                </a:cubicBezTo>
                <a:cubicBezTo>
                  <a:pt x="38" y="58"/>
                  <a:pt x="47" y="53"/>
                  <a:pt x="57" y="53"/>
                </a:cubicBezTo>
                <a:cubicBezTo>
                  <a:pt x="70" y="53"/>
                  <a:pt x="80" y="58"/>
                  <a:pt x="89" y="67"/>
                </a:cubicBezTo>
                <a:cubicBezTo>
                  <a:pt x="97" y="76"/>
                  <a:pt x="102" y="88"/>
                  <a:pt x="102" y="103"/>
                </a:cubicBezTo>
                <a:cubicBezTo>
                  <a:pt x="102" y="119"/>
                  <a:pt x="97" y="131"/>
                  <a:pt x="88" y="140"/>
                </a:cubicBezTo>
                <a:cubicBezTo>
                  <a:pt x="79" y="150"/>
                  <a:pt x="67" y="154"/>
                  <a:pt x="53" y="154"/>
                </a:cubicBezTo>
                <a:cubicBezTo>
                  <a:pt x="38" y="154"/>
                  <a:pt x="25" y="149"/>
                  <a:pt x="15" y="137"/>
                </a:cubicBezTo>
                <a:cubicBezTo>
                  <a:pt x="5" y="125"/>
                  <a:pt x="0" y="105"/>
                  <a:pt x="0" y="78"/>
                </a:cubicBezTo>
                <a:cubicBezTo>
                  <a:pt x="0" y="50"/>
                  <a:pt x="5" y="30"/>
                  <a:pt x="16" y="18"/>
                </a:cubicBezTo>
                <a:cubicBezTo>
                  <a:pt x="26" y="6"/>
                  <a:pt x="39" y="0"/>
                  <a:pt x="56" y="0"/>
                </a:cubicBezTo>
                <a:cubicBezTo>
                  <a:pt x="67" y="0"/>
                  <a:pt x="77" y="3"/>
                  <a:pt x="84" y="9"/>
                </a:cubicBezTo>
                <a:cubicBezTo>
                  <a:pt x="92" y="16"/>
                  <a:pt x="97" y="25"/>
                  <a:pt x="99" y="37"/>
                </a:cubicBezTo>
                <a:lnTo>
                  <a:pt x="99" y="37"/>
                </a:lnTo>
                <a:close/>
                <a:moveTo>
                  <a:pt x="33" y="101"/>
                </a:moveTo>
                <a:lnTo>
                  <a:pt x="33" y="101"/>
                </a:lnTo>
                <a:cubicBezTo>
                  <a:pt x="33" y="110"/>
                  <a:pt x="35" y="118"/>
                  <a:pt x="39" y="123"/>
                </a:cubicBezTo>
                <a:cubicBezTo>
                  <a:pt x="44" y="128"/>
                  <a:pt x="49" y="130"/>
                  <a:pt x="54" y="130"/>
                </a:cubicBezTo>
                <a:cubicBezTo>
                  <a:pt x="60" y="130"/>
                  <a:pt x="64" y="128"/>
                  <a:pt x="68" y="124"/>
                </a:cubicBezTo>
                <a:cubicBezTo>
                  <a:pt x="71" y="120"/>
                  <a:pt x="73" y="113"/>
                  <a:pt x="73" y="103"/>
                </a:cubicBezTo>
                <a:cubicBezTo>
                  <a:pt x="73" y="93"/>
                  <a:pt x="71" y="86"/>
                  <a:pt x="67" y="82"/>
                </a:cubicBezTo>
                <a:cubicBezTo>
                  <a:pt x="64" y="77"/>
                  <a:pt x="59" y="75"/>
                  <a:pt x="53" y="75"/>
                </a:cubicBezTo>
                <a:cubicBezTo>
                  <a:pt x="47" y="75"/>
                  <a:pt x="43" y="77"/>
                  <a:pt x="39" y="81"/>
                </a:cubicBezTo>
                <a:cubicBezTo>
                  <a:pt x="35" y="86"/>
                  <a:pt x="33" y="92"/>
                  <a:pt x="33" y="101"/>
                </a:cubicBezTo>
                <a:lnTo>
                  <a:pt x="33" y="10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7" name="Freeform 25"/>
          <p:cNvSpPr>
            <a:spLocks noEditPoints="1"/>
          </p:cNvSpPr>
          <p:nvPr/>
        </p:nvSpPr>
        <p:spPr bwMode="auto">
          <a:xfrm>
            <a:off x="939006" y="4093335"/>
            <a:ext cx="111125" cy="176213"/>
          </a:xfrm>
          <a:custGeom>
            <a:avLst/>
            <a:gdLst>
              <a:gd name="T0" fmla="*/ 49 w 98"/>
              <a:gd name="T1" fmla="*/ 0 h 154"/>
              <a:gd name="T2" fmla="*/ 49 w 98"/>
              <a:gd name="T3" fmla="*/ 0 h 154"/>
              <a:gd name="T4" fmla="*/ 83 w 98"/>
              <a:gd name="T5" fmla="*/ 15 h 154"/>
              <a:gd name="T6" fmla="*/ 98 w 98"/>
              <a:gd name="T7" fmla="*/ 77 h 154"/>
              <a:gd name="T8" fmla="*/ 83 w 98"/>
              <a:gd name="T9" fmla="*/ 139 h 154"/>
              <a:gd name="T10" fmla="*/ 49 w 98"/>
              <a:gd name="T11" fmla="*/ 154 h 154"/>
              <a:gd name="T12" fmla="*/ 13 w 98"/>
              <a:gd name="T13" fmla="*/ 137 h 154"/>
              <a:gd name="T14" fmla="*/ 0 w 98"/>
              <a:gd name="T15" fmla="*/ 77 h 154"/>
              <a:gd name="T16" fmla="*/ 14 w 98"/>
              <a:gd name="T17" fmla="*/ 15 h 154"/>
              <a:gd name="T18" fmla="*/ 49 w 98"/>
              <a:gd name="T19" fmla="*/ 0 h 154"/>
              <a:gd name="T20" fmla="*/ 49 w 98"/>
              <a:gd name="T21" fmla="*/ 0 h 154"/>
              <a:gd name="T22" fmla="*/ 49 w 98"/>
              <a:gd name="T23" fmla="*/ 24 h 154"/>
              <a:gd name="T24" fmla="*/ 49 w 98"/>
              <a:gd name="T25" fmla="*/ 24 h 154"/>
              <a:gd name="T26" fmla="*/ 39 w 98"/>
              <a:gd name="T27" fmla="*/ 27 h 154"/>
              <a:gd name="T28" fmla="*/ 33 w 98"/>
              <a:gd name="T29" fmla="*/ 39 h 154"/>
              <a:gd name="T30" fmla="*/ 30 w 98"/>
              <a:gd name="T31" fmla="*/ 77 h 154"/>
              <a:gd name="T32" fmla="*/ 33 w 98"/>
              <a:gd name="T33" fmla="*/ 114 h 154"/>
              <a:gd name="T34" fmla="*/ 39 w 98"/>
              <a:gd name="T35" fmla="*/ 127 h 154"/>
              <a:gd name="T36" fmla="*/ 49 w 98"/>
              <a:gd name="T37" fmla="*/ 130 h 154"/>
              <a:gd name="T38" fmla="*/ 58 w 98"/>
              <a:gd name="T39" fmla="*/ 127 h 154"/>
              <a:gd name="T40" fmla="*/ 65 w 98"/>
              <a:gd name="T41" fmla="*/ 115 h 154"/>
              <a:gd name="T42" fmla="*/ 68 w 98"/>
              <a:gd name="T43" fmla="*/ 77 h 154"/>
              <a:gd name="T44" fmla="*/ 65 w 98"/>
              <a:gd name="T45" fmla="*/ 40 h 154"/>
              <a:gd name="T46" fmla="*/ 58 w 98"/>
              <a:gd name="T47" fmla="*/ 27 h 154"/>
              <a:gd name="T48" fmla="*/ 49 w 98"/>
              <a:gd name="T49" fmla="*/ 24 h 154"/>
              <a:gd name="T50" fmla="*/ 49 w 98"/>
              <a:gd name="T51" fmla="*/ 2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154">
                <a:moveTo>
                  <a:pt x="49" y="0"/>
                </a:moveTo>
                <a:lnTo>
                  <a:pt x="49" y="0"/>
                </a:lnTo>
                <a:cubicBezTo>
                  <a:pt x="64" y="0"/>
                  <a:pt x="75" y="5"/>
                  <a:pt x="83" y="15"/>
                </a:cubicBezTo>
                <a:cubicBezTo>
                  <a:pt x="93" y="28"/>
                  <a:pt x="98" y="48"/>
                  <a:pt x="98" y="77"/>
                </a:cubicBezTo>
                <a:cubicBezTo>
                  <a:pt x="98" y="106"/>
                  <a:pt x="93" y="126"/>
                  <a:pt x="83" y="139"/>
                </a:cubicBezTo>
                <a:cubicBezTo>
                  <a:pt x="75" y="149"/>
                  <a:pt x="64" y="154"/>
                  <a:pt x="49" y="154"/>
                </a:cubicBezTo>
                <a:cubicBezTo>
                  <a:pt x="34" y="154"/>
                  <a:pt x="22" y="149"/>
                  <a:pt x="13" y="137"/>
                </a:cubicBezTo>
                <a:cubicBezTo>
                  <a:pt x="4" y="126"/>
                  <a:pt x="0" y="106"/>
                  <a:pt x="0" y="77"/>
                </a:cubicBezTo>
                <a:cubicBezTo>
                  <a:pt x="0" y="48"/>
                  <a:pt x="5" y="28"/>
                  <a:pt x="14" y="15"/>
                </a:cubicBezTo>
                <a:cubicBezTo>
                  <a:pt x="23" y="5"/>
                  <a:pt x="34" y="0"/>
                  <a:pt x="49" y="0"/>
                </a:cubicBezTo>
                <a:lnTo>
                  <a:pt x="49" y="0"/>
                </a:lnTo>
                <a:close/>
                <a:moveTo>
                  <a:pt x="49" y="24"/>
                </a:moveTo>
                <a:lnTo>
                  <a:pt x="49" y="24"/>
                </a:lnTo>
                <a:cubicBezTo>
                  <a:pt x="45" y="24"/>
                  <a:pt x="42" y="25"/>
                  <a:pt x="39" y="27"/>
                </a:cubicBezTo>
                <a:cubicBezTo>
                  <a:pt x="37" y="29"/>
                  <a:pt x="35" y="33"/>
                  <a:pt x="33" y="39"/>
                </a:cubicBezTo>
                <a:cubicBezTo>
                  <a:pt x="31" y="47"/>
                  <a:pt x="30" y="59"/>
                  <a:pt x="30" y="77"/>
                </a:cubicBezTo>
                <a:cubicBezTo>
                  <a:pt x="30" y="95"/>
                  <a:pt x="31" y="107"/>
                  <a:pt x="33" y="114"/>
                </a:cubicBezTo>
                <a:cubicBezTo>
                  <a:pt x="34" y="120"/>
                  <a:pt x="37" y="125"/>
                  <a:pt x="39" y="127"/>
                </a:cubicBezTo>
                <a:cubicBezTo>
                  <a:pt x="42" y="129"/>
                  <a:pt x="45" y="130"/>
                  <a:pt x="49" y="130"/>
                </a:cubicBezTo>
                <a:cubicBezTo>
                  <a:pt x="52" y="130"/>
                  <a:pt x="55" y="129"/>
                  <a:pt x="58" y="127"/>
                </a:cubicBezTo>
                <a:cubicBezTo>
                  <a:pt x="61" y="125"/>
                  <a:pt x="63" y="121"/>
                  <a:pt x="65" y="115"/>
                </a:cubicBezTo>
                <a:cubicBezTo>
                  <a:pt x="67" y="107"/>
                  <a:pt x="68" y="95"/>
                  <a:pt x="68" y="77"/>
                </a:cubicBezTo>
                <a:cubicBezTo>
                  <a:pt x="68" y="59"/>
                  <a:pt x="67" y="47"/>
                  <a:pt x="65" y="40"/>
                </a:cubicBezTo>
                <a:cubicBezTo>
                  <a:pt x="63" y="34"/>
                  <a:pt x="61" y="29"/>
                  <a:pt x="58" y="27"/>
                </a:cubicBezTo>
                <a:cubicBezTo>
                  <a:pt x="55" y="25"/>
                  <a:pt x="52" y="24"/>
                  <a:pt x="49" y="24"/>
                </a:cubicBezTo>
                <a:lnTo>
                  <a:pt x="49" y="2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8" name="Freeform 26"/>
          <p:cNvSpPr>
            <a:spLocks/>
          </p:cNvSpPr>
          <p:nvPr/>
        </p:nvSpPr>
        <p:spPr bwMode="auto">
          <a:xfrm>
            <a:off x="1115219" y="4753735"/>
            <a:ext cx="119062" cy="0"/>
          </a:xfrm>
          <a:custGeom>
            <a:avLst/>
            <a:gdLst>
              <a:gd name="T0" fmla="*/ 0 w 105"/>
              <a:gd name="T1" fmla="*/ 0 w 105"/>
              <a:gd name="T2" fmla="*/ 105 w 105"/>
            </a:gdLst>
            <a:ahLst/>
            <a:cxnLst>
              <a:cxn ang="0">
                <a:pos x="T0" y="0"/>
              </a:cxn>
              <a:cxn ang="0">
                <a:pos x="T1" y="0"/>
              </a:cxn>
              <a:cxn ang="0">
                <a:pos x="T2" y="0"/>
              </a:cxn>
            </a:cxnLst>
            <a:rect l="0" t="0" r="r" b="b"/>
            <a:pathLst>
              <a:path w="105">
                <a:moveTo>
                  <a:pt x="0" y="0"/>
                </a:moveTo>
                <a:lnTo>
                  <a:pt x="0" y="0"/>
                </a:lnTo>
                <a:lnTo>
                  <a:pt x="105"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29" name="Freeform 27"/>
          <p:cNvSpPr>
            <a:spLocks/>
          </p:cNvSpPr>
          <p:nvPr/>
        </p:nvSpPr>
        <p:spPr bwMode="auto">
          <a:xfrm>
            <a:off x="805656" y="4663247"/>
            <a:ext cx="115887" cy="173038"/>
          </a:xfrm>
          <a:custGeom>
            <a:avLst/>
            <a:gdLst>
              <a:gd name="T0" fmla="*/ 0 w 102"/>
              <a:gd name="T1" fmla="*/ 111 h 153"/>
              <a:gd name="T2" fmla="*/ 0 w 102"/>
              <a:gd name="T3" fmla="*/ 111 h 153"/>
              <a:gd name="T4" fmla="*/ 29 w 102"/>
              <a:gd name="T5" fmla="*/ 108 h 153"/>
              <a:gd name="T6" fmla="*/ 36 w 102"/>
              <a:gd name="T7" fmla="*/ 124 h 153"/>
              <a:gd name="T8" fmla="*/ 50 w 102"/>
              <a:gd name="T9" fmla="*/ 129 h 153"/>
              <a:gd name="T10" fmla="*/ 66 w 102"/>
              <a:gd name="T11" fmla="*/ 122 h 153"/>
              <a:gd name="T12" fmla="*/ 72 w 102"/>
              <a:gd name="T13" fmla="*/ 100 h 153"/>
              <a:gd name="T14" fmla="*/ 66 w 102"/>
              <a:gd name="T15" fmla="*/ 79 h 153"/>
              <a:gd name="T16" fmla="*/ 49 w 102"/>
              <a:gd name="T17" fmla="*/ 72 h 153"/>
              <a:gd name="T18" fmla="*/ 27 w 102"/>
              <a:gd name="T19" fmla="*/ 83 h 153"/>
              <a:gd name="T20" fmla="*/ 3 w 102"/>
              <a:gd name="T21" fmla="*/ 79 h 153"/>
              <a:gd name="T22" fmla="*/ 18 w 102"/>
              <a:gd name="T23" fmla="*/ 0 h 153"/>
              <a:gd name="T24" fmla="*/ 95 w 102"/>
              <a:gd name="T25" fmla="*/ 0 h 153"/>
              <a:gd name="T26" fmla="*/ 95 w 102"/>
              <a:gd name="T27" fmla="*/ 28 h 153"/>
              <a:gd name="T28" fmla="*/ 40 w 102"/>
              <a:gd name="T29" fmla="*/ 28 h 153"/>
              <a:gd name="T30" fmla="*/ 36 w 102"/>
              <a:gd name="T31" fmla="*/ 53 h 153"/>
              <a:gd name="T32" fmla="*/ 56 w 102"/>
              <a:gd name="T33" fmla="*/ 49 h 153"/>
              <a:gd name="T34" fmla="*/ 88 w 102"/>
              <a:gd name="T35" fmla="*/ 63 h 153"/>
              <a:gd name="T36" fmla="*/ 102 w 102"/>
              <a:gd name="T37" fmla="*/ 99 h 153"/>
              <a:gd name="T38" fmla="*/ 91 w 102"/>
              <a:gd name="T39" fmla="*/ 133 h 153"/>
              <a:gd name="T40" fmla="*/ 50 w 102"/>
              <a:gd name="T41" fmla="*/ 153 h 153"/>
              <a:gd name="T42" fmla="*/ 16 w 102"/>
              <a:gd name="T43" fmla="*/ 141 h 153"/>
              <a:gd name="T44" fmla="*/ 0 w 102"/>
              <a:gd name="T45" fmla="*/ 111 h 153"/>
              <a:gd name="T46" fmla="*/ 0 w 102"/>
              <a:gd name="T47" fmla="*/ 11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53">
                <a:moveTo>
                  <a:pt x="0" y="111"/>
                </a:moveTo>
                <a:lnTo>
                  <a:pt x="0" y="111"/>
                </a:lnTo>
                <a:lnTo>
                  <a:pt x="29" y="108"/>
                </a:lnTo>
                <a:cubicBezTo>
                  <a:pt x="30" y="115"/>
                  <a:pt x="32" y="120"/>
                  <a:pt x="36" y="124"/>
                </a:cubicBezTo>
                <a:cubicBezTo>
                  <a:pt x="40" y="127"/>
                  <a:pt x="45" y="129"/>
                  <a:pt x="50" y="129"/>
                </a:cubicBezTo>
                <a:cubicBezTo>
                  <a:pt x="56" y="129"/>
                  <a:pt x="61" y="127"/>
                  <a:pt x="66" y="122"/>
                </a:cubicBezTo>
                <a:cubicBezTo>
                  <a:pt x="70" y="117"/>
                  <a:pt x="72" y="110"/>
                  <a:pt x="72" y="100"/>
                </a:cubicBezTo>
                <a:cubicBezTo>
                  <a:pt x="72" y="90"/>
                  <a:pt x="70" y="83"/>
                  <a:pt x="66" y="79"/>
                </a:cubicBezTo>
                <a:cubicBezTo>
                  <a:pt x="61" y="74"/>
                  <a:pt x="56" y="72"/>
                  <a:pt x="49" y="72"/>
                </a:cubicBezTo>
                <a:cubicBezTo>
                  <a:pt x="41" y="72"/>
                  <a:pt x="33" y="75"/>
                  <a:pt x="27" y="83"/>
                </a:cubicBezTo>
                <a:lnTo>
                  <a:pt x="3" y="79"/>
                </a:lnTo>
                <a:lnTo>
                  <a:pt x="18" y="0"/>
                </a:lnTo>
                <a:lnTo>
                  <a:pt x="95" y="0"/>
                </a:lnTo>
                <a:lnTo>
                  <a:pt x="95" y="28"/>
                </a:lnTo>
                <a:lnTo>
                  <a:pt x="40" y="28"/>
                </a:lnTo>
                <a:lnTo>
                  <a:pt x="36" y="53"/>
                </a:lnTo>
                <a:cubicBezTo>
                  <a:pt x="42" y="50"/>
                  <a:pt x="49" y="49"/>
                  <a:pt x="56" y="49"/>
                </a:cubicBezTo>
                <a:cubicBezTo>
                  <a:pt x="68" y="49"/>
                  <a:pt x="79" y="53"/>
                  <a:pt x="88" y="63"/>
                </a:cubicBezTo>
                <a:cubicBezTo>
                  <a:pt x="97" y="72"/>
                  <a:pt x="102" y="84"/>
                  <a:pt x="102" y="99"/>
                </a:cubicBezTo>
                <a:cubicBezTo>
                  <a:pt x="102" y="112"/>
                  <a:pt x="98" y="123"/>
                  <a:pt x="91" y="133"/>
                </a:cubicBezTo>
                <a:cubicBezTo>
                  <a:pt x="81" y="146"/>
                  <a:pt x="67" y="153"/>
                  <a:pt x="50" y="153"/>
                </a:cubicBezTo>
                <a:cubicBezTo>
                  <a:pt x="36" y="153"/>
                  <a:pt x="24" y="149"/>
                  <a:pt x="16" y="141"/>
                </a:cubicBezTo>
                <a:cubicBezTo>
                  <a:pt x="7" y="134"/>
                  <a:pt x="1" y="124"/>
                  <a:pt x="0" y="111"/>
                </a:cubicBezTo>
                <a:lnTo>
                  <a:pt x="0" y="11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0" name="Freeform 28"/>
          <p:cNvSpPr>
            <a:spLocks/>
          </p:cNvSpPr>
          <p:nvPr/>
        </p:nvSpPr>
        <p:spPr bwMode="auto">
          <a:xfrm>
            <a:off x="939006" y="4663247"/>
            <a:ext cx="115887" cy="173038"/>
          </a:xfrm>
          <a:custGeom>
            <a:avLst/>
            <a:gdLst>
              <a:gd name="T0" fmla="*/ 0 w 102"/>
              <a:gd name="T1" fmla="*/ 111 h 153"/>
              <a:gd name="T2" fmla="*/ 0 w 102"/>
              <a:gd name="T3" fmla="*/ 111 h 153"/>
              <a:gd name="T4" fmla="*/ 29 w 102"/>
              <a:gd name="T5" fmla="*/ 108 h 153"/>
              <a:gd name="T6" fmla="*/ 36 w 102"/>
              <a:gd name="T7" fmla="*/ 124 h 153"/>
              <a:gd name="T8" fmla="*/ 50 w 102"/>
              <a:gd name="T9" fmla="*/ 129 h 153"/>
              <a:gd name="T10" fmla="*/ 66 w 102"/>
              <a:gd name="T11" fmla="*/ 122 h 153"/>
              <a:gd name="T12" fmla="*/ 72 w 102"/>
              <a:gd name="T13" fmla="*/ 100 h 153"/>
              <a:gd name="T14" fmla="*/ 66 w 102"/>
              <a:gd name="T15" fmla="*/ 79 h 153"/>
              <a:gd name="T16" fmla="*/ 50 w 102"/>
              <a:gd name="T17" fmla="*/ 72 h 153"/>
              <a:gd name="T18" fmla="*/ 27 w 102"/>
              <a:gd name="T19" fmla="*/ 83 h 153"/>
              <a:gd name="T20" fmla="*/ 4 w 102"/>
              <a:gd name="T21" fmla="*/ 79 h 153"/>
              <a:gd name="T22" fmla="*/ 19 w 102"/>
              <a:gd name="T23" fmla="*/ 0 h 153"/>
              <a:gd name="T24" fmla="*/ 95 w 102"/>
              <a:gd name="T25" fmla="*/ 0 h 153"/>
              <a:gd name="T26" fmla="*/ 95 w 102"/>
              <a:gd name="T27" fmla="*/ 28 h 153"/>
              <a:gd name="T28" fmla="*/ 41 w 102"/>
              <a:gd name="T29" fmla="*/ 28 h 153"/>
              <a:gd name="T30" fmla="*/ 36 w 102"/>
              <a:gd name="T31" fmla="*/ 53 h 153"/>
              <a:gd name="T32" fmla="*/ 56 w 102"/>
              <a:gd name="T33" fmla="*/ 49 h 153"/>
              <a:gd name="T34" fmla="*/ 89 w 102"/>
              <a:gd name="T35" fmla="*/ 63 h 153"/>
              <a:gd name="T36" fmla="*/ 102 w 102"/>
              <a:gd name="T37" fmla="*/ 99 h 153"/>
              <a:gd name="T38" fmla="*/ 91 w 102"/>
              <a:gd name="T39" fmla="*/ 133 h 153"/>
              <a:gd name="T40" fmla="*/ 50 w 102"/>
              <a:gd name="T41" fmla="*/ 153 h 153"/>
              <a:gd name="T42" fmla="*/ 16 w 102"/>
              <a:gd name="T43" fmla="*/ 141 h 153"/>
              <a:gd name="T44" fmla="*/ 0 w 102"/>
              <a:gd name="T45" fmla="*/ 111 h 153"/>
              <a:gd name="T46" fmla="*/ 0 w 102"/>
              <a:gd name="T47" fmla="*/ 11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53">
                <a:moveTo>
                  <a:pt x="0" y="111"/>
                </a:moveTo>
                <a:lnTo>
                  <a:pt x="0" y="111"/>
                </a:lnTo>
                <a:lnTo>
                  <a:pt x="29" y="108"/>
                </a:lnTo>
                <a:cubicBezTo>
                  <a:pt x="30" y="115"/>
                  <a:pt x="32" y="120"/>
                  <a:pt x="36" y="124"/>
                </a:cubicBezTo>
                <a:cubicBezTo>
                  <a:pt x="40" y="127"/>
                  <a:pt x="45" y="129"/>
                  <a:pt x="50" y="129"/>
                </a:cubicBezTo>
                <a:cubicBezTo>
                  <a:pt x="57" y="129"/>
                  <a:pt x="62" y="127"/>
                  <a:pt x="66" y="122"/>
                </a:cubicBezTo>
                <a:cubicBezTo>
                  <a:pt x="70" y="117"/>
                  <a:pt x="72" y="110"/>
                  <a:pt x="72" y="100"/>
                </a:cubicBezTo>
                <a:cubicBezTo>
                  <a:pt x="72" y="90"/>
                  <a:pt x="70" y="83"/>
                  <a:pt x="66" y="79"/>
                </a:cubicBezTo>
                <a:cubicBezTo>
                  <a:pt x="62" y="74"/>
                  <a:pt x="56" y="72"/>
                  <a:pt x="50" y="72"/>
                </a:cubicBezTo>
                <a:cubicBezTo>
                  <a:pt x="41" y="72"/>
                  <a:pt x="34" y="75"/>
                  <a:pt x="27" y="83"/>
                </a:cubicBezTo>
                <a:lnTo>
                  <a:pt x="4" y="79"/>
                </a:lnTo>
                <a:lnTo>
                  <a:pt x="19" y="0"/>
                </a:lnTo>
                <a:lnTo>
                  <a:pt x="95" y="0"/>
                </a:lnTo>
                <a:lnTo>
                  <a:pt x="95" y="28"/>
                </a:lnTo>
                <a:lnTo>
                  <a:pt x="41" y="28"/>
                </a:lnTo>
                <a:lnTo>
                  <a:pt x="36" y="53"/>
                </a:lnTo>
                <a:cubicBezTo>
                  <a:pt x="42" y="50"/>
                  <a:pt x="49" y="49"/>
                  <a:pt x="56" y="49"/>
                </a:cubicBezTo>
                <a:cubicBezTo>
                  <a:pt x="69" y="49"/>
                  <a:pt x="80" y="53"/>
                  <a:pt x="89" y="63"/>
                </a:cubicBezTo>
                <a:cubicBezTo>
                  <a:pt x="98" y="72"/>
                  <a:pt x="102" y="84"/>
                  <a:pt x="102" y="99"/>
                </a:cubicBezTo>
                <a:cubicBezTo>
                  <a:pt x="102" y="112"/>
                  <a:pt x="99" y="123"/>
                  <a:pt x="91" y="133"/>
                </a:cubicBezTo>
                <a:cubicBezTo>
                  <a:pt x="81" y="146"/>
                  <a:pt x="68" y="153"/>
                  <a:pt x="50" y="153"/>
                </a:cubicBezTo>
                <a:cubicBezTo>
                  <a:pt x="36" y="153"/>
                  <a:pt x="25" y="149"/>
                  <a:pt x="16" y="141"/>
                </a:cubicBezTo>
                <a:cubicBezTo>
                  <a:pt x="7" y="134"/>
                  <a:pt x="2" y="124"/>
                  <a:pt x="0" y="111"/>
                </a:cubicBezTo>
                <a:lnTo>
                  <a:pt x="0" y="111"/>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1" name="Freeform 29"/>
          <p:cNvSpPr>
            <a:spLocks/>
          </p:cNvSpPr>
          <p:nvPr/>
        </p:nvSpPr>
        <p:spPr bwMode="auto">
          <a:xfrm>
            <a:off x="1115219" y="5320472"/>
            <a:ext cx="119062" cy="0"/>
          </a:xfrm>
          <a:custGeom>
            <a:avLst/>
            <a:gdLst>
              <a:gd name="T0" fmla="*/ 0 w 105"/>
              <a:gd name="T1" fmla="*/ 0 w 105"/>
              <a:gd name="T2" fmla="*/ 105 w 105"/>
            </a:gdLst>
            <a:ahLst/>
            <a:cxnLst>
              <a:cxn ang="0">
                <a:pos x="T0" y="0"/>
              </a:cxn>
              <a:cxn ang="0">
                <a:pos x="T1" y="0"/>
              </a:cxn>
              <a:cxn ang="0">
                <a:pos x="T2" y="0"/>
              </a:cxn>
            </a:cxnLst>
            <a:rect l="0" t="0" r="r" b="b"/>
            <a:pathLst>
              <a:path w="105">
                <a:moveTo>
                  <a:pt x="0" y="0"/>
                </a:moveTo>
                <a:lnTo>
                  <a:pt x="0" y="0"/>
                </a:lnTo>
                <a:lnTo>
                  <a:pt x="105"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2" name="Freeform 30"/>
          <p:cNvSpPr>
            <a:spLocks/>
          </p:cNvSpPr>
          <p:nvPr/>
        </p:nvSpPr>
        <p:spPr bwMode="auto">
          <a:xfrm>
            <a:off x="805656" y="5229985"/>
            <a:ext cx="115887" cy="173038"/>
          </a:xfrm>
          <a:custGeom>
            <a:avLst/>
            <a:gdLst>
              <a:gd name="T0" fmla="*/ 0 w 102"/>
              <a:gd name="T1" fmla="*/ 110 h 152"/>
              <a:gd name="T2" fmla="*/ 0 w 102"/>
              <a:gd name="T3" fmla="*/ 110 h 152"/>
              <a:gd name="T4" fmla="*/ 29 w 102"/>
              <a:gd name="T5" fmla="*/ 107 h 152"/>
              <a:gd name="T6" fmla="*/ 36 w 102"/>
              <a:gd name="T7" fmla="*/ 123 h 152"/>
              <a:gd name="T8" fmla="*/ 50 w 102"/>
              <a:gd name="T9" fmla="*/ 129 h 152"/>
              <a:gd name="T10" fmla="*/ 66 w 102"/>
              <a:gd name="T11" fmla="*/ 121 h 152"/>
              <a:gd name="T12" fmla="*/ 72 w 102"/>
              <a:gd name="T13" fmla="*/ 99 h 152"/>
              <a:gd name="T14" fmla="*/ 66 w 102"/>
              <a:gd name="T15" fmla="*/ 78 h 152"/>
              <a:gd name="T16" fmla="*/ 49 w 102"/>
              <a:gd name="T17" fmla="*/ 71 h 152"/>
              <a:gd name="T18" fmla="*/ 27 w 102"/>
              <a:gd name="T19" fmla="*/ 82 h 152"/>
              <a:gd name="T20" fmla="*/ 3 w 102"/>
              <a:gd name="T21" fmla="*/ 79 h 152"/>
              <a:gd name="T22" fmla="*/ 18 w 102"/>
              <a:gd name="T23" fmla="*/ 0 h 152"/>
              <a:gd name="T24" fmla="*/ 95 w 102"/>
              <a:gd name="T25" fmla="*/ 0 h 152"/>
              <a:gd name="T26" fmla="*/ 95 w 102"/>
              <a:gd name="T27" fmla="*/ 27 h 152"/>
              <a:gd name="T28" fmla="*/ 40 w 102"/>
              <a:gd name="T29" fmla="*/ 27 h 152"/>
              <a:gd name="T30" fmla="*/ 36 w 102"/>
              <a:gd name="T31" fmla="*/ 53 h 152"/>
              <a:gd name="T32" fmla="*/ 56 w 102"/>
              <a:gd name="T33" fmla="*/ 48 h 152"/>
              <a:gd name="T34" fmla="*/ 88 w 102"/>
              <a:gd name="T35" fmla="*/ 62 h 152"/>
              <a:gd name="T36" fmla="*/ 102 w 102"/>
              <a:gd name="T37" fmla="*/ 98 h 152"/>
              <a:gd name="T38" fmla="*/ 91 w 102"/>
              <a:gd name="T39" fmla="*/ 132 h 152"/>
              <a:gd name="T40" fmla="*/ 50 w 102"/>
              <a:gd name="T41" fmla="*/ 152 h 152"/>
              <a:gd name="T42" fmla="*/ 16 w 102"/>
              <a:gd name="T43" fmla="*/ 141 h 152"/>
              <a:gd name="T44" fmla="*/ 0 w 102"/>
              <a:gd name="T45" fmla="*/ 110 h 152"/>
              <a:gd name="T46" fmla="*/ 0 w 102"/>
              <a:gd name="T47" fmla="*/ 110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02" h="152">
                <a:moveTo>
                  <a:pt x="0" y="110"/>
                </a:moveTo>
                <a:lnTo>
                  <a:pt x="0" y="110"/>
                </a:lnTo>
                <a:lnTo>
                  <a:pt x="29" y="107"/>
                </a:lnTo>
                <a:cubicBezTo>
                  <a:pt x="30" y="114"/>
                  <a:pt x="32" y="119"/>
                  <a:pt x="36" y="123"/>
                </a:cubicBezTo>
                <a:cubicBezTo>
                  <a:pt x="40" y="127"/>
                  <a:pt x="45" y="129"/>
                  <a:pt x="50" y="129"/>
                </a:cubicBezTo>
                <a:cubicBezTo>
                  <a:pt x="56" y="129"/>
                  <a:pt x="61" y="126"/>
                  <a:pt x="66" y="121"/>
                </a:cubicBezTo>
                <a:cubicBezTo>
                  <a:pt x="70" y="116"/>
                  <a:pt x="72" y="109"/>
                  <a:pt x="72" y="99"/>
                </a:cubicBezTo>
                <a:cubicBezTo>
                  <a:pt x="72" y="90"/>
                  <a:pt x="70" y="83"/>
                  <a:pt x="66" y="78"/>
                </a:cubicBezTo>
                <a:cubicBezTo>
                  <a:pt x="61" y="73"/>
                  <a:pt x="56" y="71"/>
                  <a:pt x="49" y="71"/>
                </a:cubicBezTo>
                <a:cubicBezTo>
                  <a:pt x="41" y="71"/>
                  <a:pt x="33" y="75"/>
                  <a:pt x="27" y="82"/>
                </a:cubicBezTo>
                <a:lnTo>
                  <a:pt x="3" y="79"/>
                </a:lnTo>
                <a:lnTo>
                  <a:pt x="18" y="0"/>
                </a:lnTo>
                <a:lnTo>
                  <a:pt x="95" y="0"/>
                </a:lnTo>
                <a:lnTo>
                  <a:pt x="95" y="27"/>
                </a:lnTo>
                <a:lnTo>
                  <a:pt x="40" y="27"/>
                </a:lnTo>
                <a:lnTo>
                  <a:pt x="36" y="53"/>
                </a:lnTo>
                <a:cubicBezTo>
                  <a:pt x="42" y="49"/>
                  <a:pt x="49" y="48"/>
                  <a:pt x="56" y="48"/>
                </a:cubicBezTo>
                <a:cubicBezTo>
                  <a:pt x="68" y="48"/>
                  <a:pt x="79" y="52"/>
                  <a:pt x="88" y="62"/>
                </a:cubicBezTo>
                <a:cubicBezTo>
                  <a:pt x="97" y="71"/>
                  <a:pt x="102" y="83"/>
                  <a:pt x="102" y="98"/>
                </a:cubicBezTo>
                <a:cubicBezTo>
                  <a:pt x="102" y="111"/>
                  <a:pt x="98" y="122"/>
                  <a:pt x="91" y="132"/>
                </a:cubicBezTo>
                <a:cubicBezTo>
                  <a:pt x="81" y="145"/>
                  <a:pt x="67" y="152"/>
                  <a:pt x="50" y="152"/>
                </a:cubicBezTo>
                <a:cubicBezTo>
                  <a:pt x="36" y="152"/>
                  <a:pt x="24" y="148"/>
                  <a:pt x="16" y="141"/>
                </a:cubicBezTo>
                <a:cubicBezTo>
                  <a:pt x="7" y="133"/>
                  <a:pt x="1" y="123"/>
                  <a:pt x="0" y="110"/>
                </a:cubicBezTo>
                <a:lnTo>
                  <a:pt x="0" y="11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3" name="Freeform 31"/>
          <p:cNvSpPr>
            <a:spLocks noEditPoints="1"/>
          </p:cNvSpPr>
          <p:nvPr/>
        </p:nvSpPr>
        <p:spPr bwMode="auto">
          <a:xfrm>
            <a:off x="939006" y="5226810"/>
            <a:ext cx="111125" cy="176213"/>
          </a:xfrm>
          <a:custGeom>
            <a:avLst/>
            <a:gdLst>
              <a:gd name="T0" fmla="*/ 49 w 98"/>
              <a:gd name="T1" fmla="*/ 0 h 155"/>
              <a:gd name="T2" fmla="*/ 49 w 98"/>
              <a:gd name="T3" fmla="*/ 0 h 155"/>
              <a:gd name="T4" fmla="*/ 83 w 98"/>
              <a:gd name="T5" fmla="*/ 16 h 155"/>
              <a:gd name="T6" fmla="*/ 98 w 98"/>
              <a:gd name="T7" fmla="*/ 77 h 155"/>
              <a:gd name="T8" fmla="*/ 83 w 98"/>
              <a:gd name="T9" fmla="*/ 139 h 155"/>
              <a:gd name="T10" fmla="*/ 49 w 98"/>
              <a:gd name="T11" fmla="*/ 155 h 155"/>
              <a:gd name="T12" fmla="*/ 13 w 98"/>
              <a:gd name="T13" fmla="*/ 138 h 155"/>
              <a:gd name="T14" fmla="*/ 0 w 98"/>
              <a:gd name="T15" fmla="*/ 77 h 155"/>
              <a:gd name="T16" fmla="*/ 14 w 98"/>
              <a:gd name="T17" fmla="*/ 15 h 155"/>
              <a:gd name="T18" fmla="*/ 49 w 98"/>
              <a:gd name="T19" fmla="*/ 0 h 155"/>
              <a:gd name="T20" fmla="*/ 49 w 98"/>
              <a:gd name="T21" fmla="*/ 0 h 155"/>
              <a:gd name="T22" fmla="*/ 49 w 98"/>
              <a:gd name="T23" fmla="*/ 24 h 155"/>
              <a:gd name="T24" fmla="*/ 49 w 98"/>
              <a:gd name="T25" fmla="*/ 24 h 155"/>
              <a:gd name="T26" fmla="*/ 39 w 98"/>
              <a:gd name="T27" fmla="*/ 27 h 155"/>
              <a:gd name="T28" fmla="*/ 33 w 98"/>
              <a:gd name="T29" fmla="*/ 39 h 155"/>
              <a:gd name="T30" fmla="*/ 30 w 98"/>
              <a:gd name="T31" fmla="*/ 77 h 155"/>
              <a:gd name="T32" fmla="*/ 33 w 98"/>
              <a:gd name="T33" fmla="*/ 114 h 155"/>
              <a:gd name="T34" fmla="*/ 39 w 98"/>
              <a:gd name="T35" fmla="*/ 127 h 155"/>
              <a:gd name="T36" fmla="*/ 49 w 98"/>
              <a:gd name="T37" fmla="*/ 131 h 155"/>
              <a:gd name="T38" fmla="*/ 58 w 98"/>
              <a:gd name="T39" fmla="*/ 127 h 155"/>
              <a:gd name="T40" fmla="*/ 65 w 98"/>
              <a:gd name="T41" fmla="*/ 115 h 155"/>
              <a:gd name="T42" fmla="*/ 68 w 98"/>
              <a:gd name="T43" fmla="*/ 77 h 155"/>
              <a:gd name="T44" fmla="*/ 65 w 98"/>
              <a:gd name="T45" fmla="*/ 41 h 155"/>
              <a:gd name="T46" fmla="*/ 58 w 98"/>
              <a:gd name="T47" fmla="*/ 27 h 155"/>
              <a:gd name="T48" fmla="*/ 49 w 98"/>
              <a:gd name="T49" fmla="*/ 24 h 155"/>
              <a:gd name="T50" fmla="*/ 49 w 98"/>
              <a:gd name="T51" fmla="*/ 24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98" h="155">
                <a:moveTo>
                  <a:pt x="49" y="0"/>
                </a:moveTo>
                <a:lnTo>
                  <a:pt x="49" y="0"/>
                </a:lnTo>
                <a:cubicBezTo>
                  <a:pt x="64" y="0"/>
                  <a:pt x="75" y="5"/>
                  <a:pt x="83" y="16"/>
                </a:cubicBezTo>
                <a:cubicBezTo>
                  <a:pt x="93" y="28"/>
                  <a:pt x="98" y="49"/>
                  <a:pt x="98" y="77"/>
                </a:cubicBezTo>
                <a:cubicBezTo>
                  <a:pt x="98" y="106"/>
                  <a:pt x="93" y="127"/>
                  <a:pt x="83" y="139"/>
                </a:cubicBezTo>
                <a:cubicBezTo>
                  <a:pt x="75" y="150"/>
                  <a:pt x="64" y="155"/>
                  <a:pt x="49" y="155"/>
                </a:cubicBezTo>
                <a:cubicBezTo>
                  <a:pt x="34" y="155"/>
                  <a:pt x="22" y="149"/>
                  <a:pt x="13" y="138"/>
                </a:cubicBezTo>
                <a:cubicBezTo>
                  <a:pt x="4" y="127"/>
                  <a:pt x="0" y="106"/>
                  <a:pt x="0" y="77"/>
                </a:cubicBezTo>
                <a:cubicBezTo>
                  <a:pt x="0" y="49"/>
                  <a:pt x="5" y="28"/>
                  <a:pt x="14" y="15"/>
                </a:cubicBezTo>
                <a:cubicBezTo>
                  <a:pt x="23" y="5"/>
                  <a:pt x="34" y="0"/>
                  <a:pt x="49" y="0"/>
                </a:cubicBezTo>
                <a:lnTo>
                  <a:pt x="49" y="0"/>
                </a:lnTo>
                <a:close/>
                <a:moveTo>
                  <a:pt x="49" y="24"/>
                </a:moveTo>
                <a:lnTo>
                  <a:pt x="49" y="24"/>
                </a:lnTo>
                <a:cubicBezTo>
                  <a:pt x="45" y="24"/>
                  <a:pt x="42" y="25"/>
                  <a:pt x="39" y="27"/>
                </a:cubicBezTo>
                <a:cubicBezTo>
                  <a:pt x="37" y="30"/>
                  <a:pt x="35" y="34"/>
                  <a:pt x="33" y="39"/>
                </a:cubicBezTo>
                <a:cubicBezTo>
                  <a:pt x="31" y="47"/>
                  <a:pt x="30" y="60"/>
                  <a:pt x="30" y="77"/>
                </a:cubicBezTo>
                <a:cubicBezTo>
                  <a:pt x="30" y="95"/>
                  <a:pt x="31" y="108"/>
                  <a:pt x="33" y="114"/>
                </a:cubicBezTo>
                <a:cubicBezTo>
                  <a:pt x="34" y="121"/>
                  <a:pt x="37" y="125"/>
                  <a:pt x="39" y="127"/>
                </a:cubicBezTo>
                <a:cubicBezTo>
                  <a:pt x="42" y="130"/>
                  <a:pt x="45" y="131"/>
                  <a:pt x="49" y="131"/>
                </a:cubicBezTo>
                <a:cubicBezTo>
                  <a:pt x="52" y="131"/>
                  <a:pt x="55" y="130"/>
                  <a:pt x="58" y="127"/>
                </a:cubicBezTo>
                <a:cubicBezTo>
                  <a:pt x="61" y="125"/>
                  <a:pt x="63" y="121"/>
                  <a:pt x="65" y="115"/>
                </a:cubicBezTo>
                <a:cubicBezTo>
                  <a:pt x="67" y="108"/>
                  <a:pt x="68" y="95"/>
                  <a:pt x="68" y="77"/>
                </a:cubicBezTo>
                <a:cubicBezTo>
                  <a:pt x="68" y="60"/>
                  <a:pt x="67" y="47"/>
                  <a:pt x="65" y="41"/>
                </a:cubicBezTo>
                <a:cubicBezTo>
                  <a:pt x="63" y="34"/>
                  <a:pt x="61" y="30"/>
                  <a:pt x="58" y="27"/>
                </a:cubicBezTo>
                <a:cubicBezTo>
                  <a:pt x="55" y="25"/>
                  <a:pt x="52" y="24"/>
                  <a:pt x="49" y="24"/>
                </a:cubicBezTo>
                <a:lnTo>
                  <a:pt x="49" y="24"/>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4" name="Freeform 32"/>
          <p:cNvSpPr>
            <a:spLocks noEditPoints="1"/>
          </p:cNvSpPr>
          <p:nvPr/>
        </p:nvSpPr>
        <p:spPr bwMode="auto">
          <a:xfrm>
            <a:off x="465931" y="3636135"/>
            <a:ext cx="173037" cy="174625"/>
          </a:xfrm>
          <a:custGeom>
            <a:avLst/>
            <a:gdLst>
              <a:gd name="T0" fmla="*/ 152 w 152"/>
              <a:gd name="T1" fmla="*/ 0 h 153"/>
              <a:gd name="T2" fmla="*/ 152 w 152"/>
              <a:gd name="T3" fmla="*/ 0 h 153"/>
              <a:gd name="T4" fmla="*/ 152 w 152"/>
              <a:gd name="T5" fmla="*/ 34 h 153"/>
              <a:gd name="T6" fmla="*/ 118 w 152"/>
              <a:gd name="T7" fmla="*/ 47 h 153"/>
              <a:gd name="T8" fmla="*/ 118 w 152"/>
              <a:gd name="T9" fmla="*/ 108 h 153"/>
              <a:gd name="T10" fmla="*/ 152 w 152"/>
              <a:gd name="T11" fmla="*/ 121 h 153"/>
              <a:gd name="T12" fmla="*/ 152 w 152"/>
              <a:gd name="T13" fmla="*/ 153 h 153"/>
              <a:gd name="T14" fmla="*/ 0 w 152"/>
              <a:gd name="T15" fmla="*/ 94 h 153"/>
              <a:gd name="T16" fmla="*/ 0 w 152"/>
              <a:gd name="T17" fmla="*/ 61 h 153"/>
              <a:gd name="T18" fmla="*/ 152 w 152"/>
              <a:gd name="T19" fmla="*/ 0 h 153"/>
              <a:gd name="T20" fmla="*/ 92 w 152"/>
              <a:gd name="T21" fmla="*/ 57 h 153"/>
              <a:gd name="T22" fmla="*/ 92 w 152"/>
              <a:gd name="T23" fmla="*/ 57 h 153"/>
              <a:gd name="T24" fmla="*/ 36 w 152"/>
              <a:gd name="T25" fmla="*/ 78 h 153"/>
              <a:gd name="T26" fmla="*/ 92 w 152"/>
              <a:gd name="T27" fmla="*/ 99 h 153"/>
              <a:gd name="T28" fmla="*/ 92 w 152"/>
              <a:gd name="T29" fmla="*/ 57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2" h="153">
                <a:moveTo>
                  <a:pt x="152" y="0"/>
                </a:moveTo>
                <a:lnTo>
                  <a:pt x="152" y="0"/>
                </a:lnTo>
                <a:lnTo>
                  <a:pt x="152" y="34"/>
                </a:lnTo>
                <a:lnTo>
                  <a:pt x="118" y="47"/>
                </a:lnTo>
                <a:lnTo>
                  <a:pt x="118" y="108"/>
                </a:lnTo>
                <a:lnTo>
                  <a:pt x="152" y="121"/>
                </a:lnTo>
                <a:lnTo>
                  <a:pt x="152" y="153"/>
                </a:lnTo>
                <a:lnTo>
                  <a:pt x="0" y="94"/>
                </a:lnTo>
                <a:lnTo>
                  <a:pt x="0" y="61"/>
                </a:lnTo>
                <a:lnTo>
                  <a:pt x="152" y="0"/>
                </a:lnTo>
                <a:close/>
                <a:moveTo>
                  <a:pt x="92" y="57"/>
                </a:moveTo>
                <a:lnTo>
                  <a:pt x="92" y="57"/>
                </a:lnTo>
                <a:lnTo>
                  <a:pt x="36" y="78"/>
                </a:lnTo>
                <a:lnTo>
                  <a:pt x="92" y="99"/>
                </a:lnTo>
                <a:lnTo>
                  <a:pt x="92" y="57"/>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5" name="Freeform 33"/>
          <p:cNvSpPr>
            <a:spLocks/>
          </p:cNvSpPr>
          <p:nvPr/>
        </p:nvSpPr>
        <p:spPr bwMode="auto">
          <a:xfrm>
            <a:off x="513556" y="3512310"/>
            <a:ext cx="125412" cy="131763"/>
          </a:xfrm>
          <a:custGeom>
            <a:avLst/>
            <a:gdLst>
              <a:gd name="T0" fmla="*/ 110 w 110"/>
              <a:gd name="T1" fmla="*/ 70 h 115"/>
              <a:gd name="T2" fmla="*/ 110 w 110"/>
              <a:gd name="T3" fmla="*/ 70 h 115"/>
              <a:gd name="T4" fmla="*/ 0 w 110"/>
              <a:gd name="T5" fmla="*/ 115 h 115"/>
              <a:gd name="T6" fmla="*/ 0 w 110"/>
              <a:gd name="T7" fmla="*/ 84 h 115"/>
              <a:gd name="T8" fmla="*/ 56 w 110"/>
              <a:gd name="T9" fmla="*/ 63 h 115"/>
              <a:gd name="T10" fmla="*/ 75 w 110"/>
              <a:gd name="T11" fmla="*/ 57 h 115"/>
              <a:gd name="T12" fmla="*/ 66 w 110"/>
              <a:gd name="T13" fmla="*/ 54 h 115"/>
              <a:gd name="T14" fmla="*/ 56 w 110"/>
              <a:gd name="T15" fmla="*/ 51 h 115"/>
              <a:gd name="T16" fmla="*/ 0 w 110"/>
              <a:gd name="T17" fmla="*/ 30 h 115"/>
              <a:gd name="T18" fmla="*/ 0 w 110"/>
              <a:gd name="T19" fmla="*/ 0 h 115"/>
              <a:gd name="T20" fmla="*/ 110 w 110"/>
              <a:gd name="T21" fmla="*/ 44 h 115"/>
              <a:gd name="T22" fmla="*/ 110 w 110"/>
              <a:gd name="T23" fmla="*/ 7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0" h="115">
                <a:moveTo>
                  <a:pt x="110" y="70"/>
                </a:moveTo>
                <a:lnTo>
                  <a:pt x="110" y="70"/>
                </a:lnTo>
                <a:lnTo>
                  <a:pt x="0" y="115"/>
                </a:lnTo>
                <a:lnTo>
                  <a:pt x="0" y="84"/>
                </a:lnTo>
                <a:lnTo>
                  <a:pt x="56" y="63"/>
                </a:lnTo>
                <a:lnTo>
                  <a:pt x="75" y="57"/>
                </a:lnTo>
                <a:cubicBezTo>
                  <a:pt x="70" y="56"/>
                  <a:pt x="67" y="55"/>
                  <a:pt x="66" y="54"/>
                </a:cubicBezTo>
                <a:cubicBezTo>
                  <a:pt x="63" y="53"/>
                  <a:pt x="60" y="52"/>
                  <a:pt x="56" y="51"/>
                </a:cubicBezTo>
                <a:lnTo>
                  <a:pt x="0" y="30"/>
                </a:lnTo>
                <a:lnTo>
                  <a:pt x="0" y="0"/>
                </a:lnTo>
                <a:lnTo>
                  <a:pt x="110" y="44"/>
                </a:lnTo>
                <a:lnTo>
                  <a:pt x="110" y="70"/>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6" name="Freeform 34"/>
          <p:cNvSpPr>
            <a:spLocks noEditPoints="1"/>
          </p:cNvSpPr>
          <p:nvPr/>
        </p:nvSpPr>
        <p:spPr bwMode="auto">
          <a:xfrm>
            <a:off x="511969" y="3385310"/>
            <a:ext cx="130175" cy="115888"/>
          </a:xfrm>
          <a:custGeom>
            <a:avLst/>
            <a:gdLst>
              <a:gd name="T0" fmla="*/ 77 w 115"/>
              <a:gd name="T1" fmla="*/ 31 h 103"/>
              <a:gd name="T2" fmla="*/ 77 w 115"/>
              <a:gd name="T3" fmla="*/ 31 h 103"/>
              <a:gd name="T4" fmla="*/ 82 w 115"/>
              <a:gd name="T5" fmla="*/ 2 h 103"/>
              <a:gd name="T6" fmla="*/ 107 w 115"/>
              <a:gd name="T7" fmla="*/ 20 h 103"/>
              <a:gd name="T8" fmla="*/ 115 w 115"/>
              <a:gd name="T9" fmla="*/ 50 h 103"/>
              <a:gd name="T10" fmla="*/ 96 w 115"/>
              <a:gd name="T11" fmla="*/ 92 h 103"/>
              <a:gd name="T12" fmla="*/ 58 w 115"/>
              <a:gd name="T13" fmla="*/ 103 h 103"/>
              <a:gd name="T14" fmla="*/ 15 w 115"/>
              <a:gd name="T15" fmla="*/ 89 h 103"/>
              <a:gd name="T16" fmla="*/ 0 w 115"/>
              <a:gd name="T17" fmla="*/ 53 h 103"/>
              <a:gd name="T18" fmla="*/ 16 w 115"/>
              <a:gd name="T19" fmla="*/ 14 h 103"/>
              <a:gd name="T20" fmla="*/ 66 w 115"/>
              <a:gd name="T21" fmla="*/ 0 h 103"/>
              <a:gd name="T22" fmla="*/ 66 w 115"/>
              <a:gd name="T23" fmla="*/ 73 h 103"/>
              <a:gd name="T24" fmla="*/ 86 w 115"/>
              <a:gd name="T25" fmla="*/ 66 h 103"/>
              <a:gd name="T26" fmla="*/ 93 w 115"/>
              <a:gd name="T27" fmla="*/ 50 h 103"/>
              <a:gd name="T28" fmla="*/ 89 w 115"/>
              <a:gd name="T29" fmla="*/ 38 h 103"/>
              <a:gd name="T30" fmla="*/ 77 w 115"/>
              <a:gd name="T31" fmla="*/ 31 h 103"/>
              <a:gd name="T32" fmla="*/ 77 w 115"/>
              <a:gd name="T33" fmla="*/ 31 h 103"/>
              <a:gd name="T34" fmla="*/ 48 w 115"/>
              <a:gd name="T35" fmla="*/ 29 h 103"/>
              <a:gd name="T36" fmla="*/ 48 w 115"/>
              <a:gd name="T37" fmla="*/ 29 h 103"/>
              <a:gd name="T38" fmla="*/ 29 w 115"/>
              <a:gd name="T39" fmla="*/ 36 h 103"/>
              <a:gd name="T40" fmla="*/ 22 w 115"/>
              <a:gd name="T41" fmla="*/ 51 h 103"/>
              <a:gd name="T42" fmla="*/ 29 w 115"/>
              <a:gd name="T43" fmla="*/ 67 h 103"/>
              <a:gd name="T44" fmla="*/ 48 w 115"/>
              <a:gd name="T45" fmla="*/ 73 h 103"/>
              <a:gd name="T46" fmla="*/ 48 w 115"/>
              <a:gd name="T47"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103">
                <a:moveTo>
                  <a:pt x="77" y="31"/>
                </a:moveTo>
                <a:lnTo>
                  <a:pt x="77" y="31"/>
                </a:lnTo>
                <a:lnTo>
                  <a:pt x="82" y="2"/>
                </a:lnTo>
                <a:cubicBezTo>
                  <a:pt x="93" y="6"/>
                  <a:pt x="101" y="11"/>
                  <a:pt x="107" y="20"/>
                </a:cubicBezTo>
                <a:cubicBezTo>
                  <a:pt x="112" y="28"/>
                  <a:pt x="115" y="38"/>
                  <a:pt x="115" y="50"/>
                </a:cubicBezTo>
                <a:cubicBezTo>
                  <a:pt x="115" y="69"/>
                  <a:pt x="109" y="83"/>
                  <a:pt x="96" y="92"/>
                </a:cubicBezTo>
                <a:cubicBezTo>
                  <a:pt x="86" y="100"/>
                  <a:pt x="73" y="103"/>
                  <a:pt x="58" y="103"/>
                </a:cubicBezTo>
                <a:cubicBezTo>
                  <a:pt x="40" y="103"/>
                  <a:pt x="25" y="99"/>
                  <a:pt x="15" y="89"/>
                </a:cubicBezTo>
                <a:cubicBezTo>
                  <a:pt x="5" y="80"/>
                  <a:pt x="0" y="67"/>
                  <a:pt x="0" y="53"/>
                </a:cubicBezTo>
                <a:cubicBezTo>
                  <a:pt x="0" y="36"/>
                  <a:pt x="5" y="23"/>
                  <a:pt x="16" y="14"/>
                </a:cubicBezTo>
                <a:cubicBezTo>
                  <a:pt x="27" y="4"/>
                  <a:pt x="43" y="0"/>
                  <a:pt x="66" y="0"/>
                </a:cubicBezTo>
                <a:lnTo>
                  <a:pt x="66" y="73"/>
                </a:lnTo>
                <a:cubicBezTo>
                  <a:pt x="74" y="73"/>
                  <a:pt x="81" y="71"/>
                  <a:pt x="86" y="66"/>
                </a:cubicBezTo>
                <a:cubicBezTo>
                  <a:pt x="91" y="62"/>
                  <a:pt x="93" y="56"/>
                  <a:pt x="93" y="50"/>
                </a:cubicBezTo>
                <a:cubicBezTo>
                  <a:pt x="93" y="45"/>
                  <a:pt x="92" y="41"/>
                  <a:pt x="89" y="38"/>
                </a:cubicBezTo>
                <a:cubicBezTo>
                  <a:pt x="87" y="35"/>
                  <a:pt x="83" y="33"/>
                  <a:pt x="77" y="31"/>
                </a:cubicBezTo>
                <a:lnTo>
                  <a:pt x="77" y="31"/>
                </a:lnTo>
                <a:close/>
                <a:moveTo>
                  <a:pt x="48" y="29"/>
                </a:moveTo>
                <a:lnTo>
                  <a:pt x="48" y="29"/>
                </a:lnTo>
                <a:cubicBezTo>
                  <a:pt x="39" y="29"/>
                  <a:pt x="33" y="32"/>
                  <a:pt x="29" y="36"/>
                </a:cubicBezTo>
                <a:cubicBezTo>
                  <a:pt x="24" y="40"/>
                  <a:pt x="22" y="45"/>
                  <a:pt x="22" y="51"/>
                </a:cubicBezTo>
                <a:cubicBezTo>
                  <a:pt x="22" y="57"/>
                  <a:pt x="24" y="63"/>
                  <a:pt x="29" y="67"/>
                </a:cubicBezTo>
                <a:cubicBezTo>
                  <a:pt x="34" y="71"/>
                  <a:pt x="40" y="73"/>
                  <a:pt x="48" y="73"/>
                </a:cubicBezTo>
                <a:lnTo>
                  <a:pt x="48" y="2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7" name="Freeform 35"/>
          <p:cNvSpPr>
            <a:spLocks/>
          </p:cNvSpPr>
          <p:nvPr/>
        </p:nvSpPr>
        <p:spPr bwMode="auto">
          <a:xfrm>
            <a:off x="511969" y="3277360"/>
            <a:ext cx="127000" cy="80963"/>
          </a:xfrm>
          <a:custGeom>
            <a:avLst/>
            <a:gdLst>
              <a:gd name="T0" fmla="*/ 112 w 112"/>
              <a:gd name="T1" fmla="*/ 42 h 71"/>
              <a:gd name="T2" fmla="*/ 112 w 112"/>
              <a:gd name="T3" fmla="*/ 42 h 71"/>
              <a:gd name="T4" fmla="*/ 112 w 112"/>
              <a:gd name="T5" fmla="*/ 71 h 71"/>
              <a:gd name="T6" fmla="*/ 2 w 112"/>
              <a:gd name="T7" fmla="*/ 71 h 71"/>
              <a:gd name="T8" fmla="*/ 2 w 112"/>
              <a:gd name="T9" fmla="*/ 44 h 71"/>
              <a:gd name="T10" fmla="*/ 18 w 112"/>
              <a:gd name="T11" fmla="*/ 44 h 71"/>
              <a:gd name="T12" fmla="*/ 3 w 112"/>
              <a:gd name="T13" fmla="*/ 32 h 71"/>
              <a:gd name="T14" fmla="*/ 0 w 112"/>
              <a:gd name="T15" fmla="*/ 19 h 71"/>
              <a:gd name="T16" fmla="*/ 5 w 112"/>
              <a:gd name="T17" fmla="*/ 0 h 71"/>
              <a:gd name="T18" fmla="*/ 31 w 112"/>
              <a:gd name="T19" fmla="*/ 9 h 71"/>
              <a:gd name="T20" fmla="*/ 26 w 112"/>
              <a:gd name="T21" fmla="*/ 23 h 71"/>
              <a:gd name="T22" fmla="*/ 29 w 112"/>
              <a:gd name="T23" fmla="*/ 33 h 71"/>
              <a:gd name="T24" fmla="*/ 41 w 112"/>
              <a:gd name="T25" fmla="*/ 40 h 71"/>
              <a:gd name="T26" fmla="*/ 78 w 112"/>
              <a:gd name="T27" fmla="*/ 42 h 71"/>
              <a:gd name="T28" fmla="*/ 112 w 112"/>
              <a:gd name="T29" fmla="*/ 42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71">
                <a:moveTo>
                  <a:pt x="112" y="42"/>
                </a:moveTo>
                <a:lnTo>
                  <a:pt x="112" y="42"/>
                </a:lnTo>
                <a:lnTo>
                  <a:pt x="112" y="71"/>
                </a:lnTo>
                <a:lnTo>
                  <a:pt x="2" y="71"/>
                </a:lnTo>
                <a:lnTo>
                  <a:pt x="2" y="44"/>
                </a:lnTo>
                <a:lnTo>
                  <a:pt x="18" y="44"/>
                </a:lnTo>
                <a:cubicBezTo>
                  <a:pt x="10" y="40"/>
                  <a:pt x="5" y="35"/>
                  <a:pt x="3" y="32"/>
                </a:cubicBezTo>
                <a:cubicBezTo>
                  <a:pt x="1" y="28"/>
                  <a:pt x="0" y="24"/>
                  <a:pt x="0" y="19"/>
                </a:cubicBezTo>
                <a:cubicBezTo>
                  <a:pt x="0" y="12"/>
                  <a:pt x="1" y="6"/>
                  <a:pt x="5" y="0"/>
                </a:cubicBezTo>
                <a:lnTo>
                  <a:pt x="31" y="9"/>
                </a:lnTo>
                <a:cubicBezTo>
                  <a:pt x="27" y="14"/>
                  <a:pt x="26" y="18"/>
                  <a:pt x="26" y="23"/>
                </a:cubicBezTo>
                <a:cubicBezTo>
                  <a:pt x="26" y="27"/>
                  <a:pt x="27" y="30"/>
                  <a:pt x="29" y="33"/>
                </a:cubicBezTo>
                <a:cubicBezTo>
                  <a:pt x="31" y="36"/>
                  <a:pt x="35" y="38"/>
                  <a:pt x="41" y="40"/>
                </a:cubicBezTo>
                <a:cubicBezTo>
                  <a:pt x="47" y="41"/>
                  <a:pt x="60" y="42"/>
                  <a:pt x="78" y="42"/>
                </a:cubicBezTo>
                <a:lnTo>
                  <a:pt x="112" y="42"/>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8" name="Freeform 36"/>
          <p:cNvSpPr>
            <a:spLocks noEditPoints="1"/>
          </p:cNvSpPr>
          <p:nvPr/>
        </p:nvSpPr>
        <p:spPr bwMode="auto">
          <a:xfrm>
            <a:off x="511969" y="3153535"/>
            <a:ext cx="130175" cy="119063"/>
          </a:xfrm>
          <a:custGeom>
            <a:avLst/>
            <a:gdLst>
              <a:gd name="T0" fmla="*/ 36 w 115"/>
              <a:gd name="T1" fmla="*/ 74 h 104"/>
              <a:gd name="T2" fmla="*/ 36 w 115"/>
              <a:gd name="T3" fmla="*/ 74 h 104"/>
              <a:gd name="T4" fmla="*/ 31 w 115"/>
              <a:gd name="T5" fmla="*/ 101 h 104"/>
              <a:gd name="T6" fmla="*/ 7 w 115"/>
              <a:gd name="T7" fmla="*/ 85 h 104"/>
              <a:gd name="T8" fmla="*/ 0 w 115"/>
              <a:gd name="T9" fmla="*/ 53 h 104"/>
              <a:gd name="T10" fmla="*/ 4 w 115"/>
              <a:gd name="T11" fmla="*/ 24 h 104"/>
              <a:gd name="T12" fmla="*/ 16 w 115"/>
              <a:gd name="T13" fmla="*/ 10 h 104"/>
              <a:gd name="T14" fmla="*/ 42 w 115"/>
              <a:gd name="T15" fmla="*/ 6 h 104"/>
              <a:gd name="T16" fmla="*/ 76 w 115"/>
              <a:gd name="T17" fmla="*/ 7 h 104"/>
              <a:gd name="T18" fmla="*/ 98 w 115"/>
              <a:gd name="T19" fmla="*/ 5 h 104"/>
              <a:gd name="T20" fmla="*/ 112 w 115"/>
              <a:gd name="T21" fmla="*/ 0 h 104"/>
              <a:gd name="T22" fmla="*/ 112 w 115"/>
              <a:gd name="T23" fmla="*/ 29 h 104"/>
              <a:gd name="T24" fmla="*/ 104 w 115"/>
              <a:gd name="T25" fmla="*/ 32 h 104"/>
              <a:gd name="T26" fmla="*/ 100 w 115"/>
              <a:gd name="T27" fmla="*/ 33 h 104"/>
              <a:gd name="T28" fmla="*/ 111 w 115"/>
              <a:gd name="T29" fmla="*/ 49 h 104"/>
              <a:gd name="T30" fmla="*/ 115 w 115"/>
              <a:gd name="T31" fmla="*/ 67 h 104"/>
              <a:gd name="T32" fmla="*/ 106 w 115"/>
              <a:gd name="T33" fmla="*/ 94 h 104"/>
              <a:gd name="T34" fmla="*/ 82 w 115"/>
              <a:gd name="T35" fmla="*/ 104 h 104"/>
              <a:gd name="T36" fmla="*/ 66 w 115"/>
              <a:gd name="T37" fmla="*/ 99 h 104"/>
              <a:gd name="T38" fmla="*/ 54 w 115"/>
              <a:gd name="T39" fmla="*/ 87 h 104"/>
              <a:gd name="T40" fmla="*/ 48 w 115"/>
              <a:gd name="T41" fmla="*/ 63 h 104"/>
              <a:gd name="T42" fmla="*/ 40 w 115"/>
              <a:gd name="T43" fmla="*/ 35 h 104"/>
              <a:gd name="T44" fmla="*/ 38 w 115"/>
              <a:gd name="T45" fmla="*/ 35 h 104"/>
              <a:gd name="T46" fmla="*/ 25 w 115"/>
              <a:gd name="T47" fmla="*/ 39 h 104"/>
              <a:gd name="T48" fmla="*/ 22 w 115"/>
              <a:gd name="T49" fmla="*/ 55 h 104"/>
              <a:gd name="T50" fmla="*/ 25 w 115"/>
              <a:gd name="T51" fmla="*/ 67 h 104"/>
              <a:gd name="T52" fmla="*/ 36 w 115"/>
              <a:gd name="T53" fmla="*/ 74 h 104"/>
              <a:gd name="T54" fmla="*/ 36 w 115"/>
              <a:gd name="T55" fmla="*/ 74 h 104"/>
              <a:gd name="T56" fmla="*/ 59 w 115"/>
              <a:gd name="T57" fmla="*/ 35 h 104"/>
              <a:gd name="T58" fmla="*/ 59 w 115"/>
              <a:gd name="T59" fmla="*/ 35 h 104"/>
              <a:gd name="T60" fmla="*/ 64 w 115"/>
              <a:gd name="T61" fmla="*/ 53 h 104"/>
              <a:gd name="T62" fmla="*/ 69 w 115"/>
              <a:gd name="T63" fmla="*/ 69 h 104"/>
              <a:gd name="T64" fmla="*/ 79 w 115"/>
              <a:gd name="T65" fmla="*/ 74 h 104"/>
              <a:gd name="T66" fmla="*/ 90 w 115"/>
              <a:gd name="T67" fmla="*/ 70 h 104"/>
              <a:gd name="T68" fmla="*/ 94 w 115"/>
              <a:gd name="T69" fmla="*/ 58 h 104"/>
              <a:gd name="T70" fmla="*/ 89 w 115"/>
              <a:gd name="T71" fmla="*/ 43 h 104"/>
              <a:gd name="T72" fmla="*/ 80 w 115"/>
              <a:gd name="T73" fmla="*/ 36 h 104"/>
              <a:gd name="T74" fmla="*/ 65 w 115"/>
              <a:gd name="T75" fmla="*/ 35 h 104"/>
              <a:gd name="T76" fmla="*/ 59 w 115"/>
              <a:gd name="T77" fmla="*/ 35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 h="104">
                <a:moveTo>
                  <a:pt x="36" y="74"/>
                </a:moveTo>
                <a:lnTo>
                  <a:pt x="36" y="74"/>
                </a:lnTo>
                <a:lnTo>
                  <a:pt x="31" y="101"/>
                </a:lnTo>
                <a:cubicBezTo>
                  <a:pt x="20" y="98"/>
                  <a:pt x="12" y="93"/>
                  <a:pt x="7" y="85"/>
                </a:cubicBezTo>
                <a:cubicBezTo>
                  <a:pt x="2" y="78"/>
                  <a:pt x="0" y="67"/>
                  <a:pt x="0" y="53"/>
                </a:cubicBezTo>
                <a:cubicBezTo>
                  <a:pt x="0" y="40"/>
                  <a:pt x="1" y="30"/>
                  <a:pt x="4" y="24"/>
                </a:cubicBezTo>
                <a:cubicBezTo>
                  <a:pt x="7" y="17"/>
                  <a:pt x="11" y="13"/>
                  <a:pt x="16" y="10"/>
                </a:cubicBezTo>
                <a:cubicBezTo>
                  <a:pt x="21" y="8"/>
                  <a:pt x="29" y="6"/>
                  <a:pt x="42" y="6"/>
                </a:cubicBezTo>
                <a:lnTo>
                  <a:pt x="76" y="7"/>
                </a:lnTo>
                <a:cubicBezTo>
                  <a:pt x="86" y="7"/>
                  <a:pt x="93" y="6"/>
                  <a:pt x="98" y="5"/>
                </a:cubicBezTo>
                <a:cubicBezTo>
                  <a:pt x="102" y="4"/>
                  <a:pt x="107" y="3"/>
                  <a:pt x="112" y="0"/>
                </a:cubicBezTo>
                <a:lnTo>
                  <a:pt x="112" y="29"/>
                </a:lnTo>
                <a:cubicBezTo>
                  <a:pt x="111" y="30"/>
                  <a:pt x="108" y="31"/>
                  <a:pt x="104" y="32"/>
                </a:cubicBezTo>
                <a:cubicBezTo>
                  <a:pt x="102" y="32"/>
                  <a:pt x="101" y="33"/>
                  <a:pt x="100" y="33"/>
                </a:cubicBezTo>
                <a:cubicBezTo>
                  <a:pt x="105" y="38"/>
                  <a:pt x="109" y="43"/>
                  <a:pt x="111" y="49"/>
                </a:cubicBezTo>
                <a:cubicBezTo>
                  <a:pt x="114" y="54"/>
                  <a:pt x="115" y="61"/>
                  <a:pt x="115" y="67"/>
                </a:cubicBezTo>
                <a:cubicBezTo>
                  <a:pt x="115" y="78"/>
                  <a:pt x="112" y="87"/>
                  <a:pt x="106" y="94"/>
                </a:cubicBezTo>
                <a:cubicBezTo>
                  <a:pt x="100" y="100"/>
                  <a:pt x="92" y="104"/>
                  <a:pt x="82" y="104"/>
                </a:cubicBezTo>
                <a:cubicBezTo>
                  <a:pt x="76" y="104"/>
                  <a:pt x="71" y="102"/>
                  <a:pt x="66" y="99"/>
                </a:cubicBezTo>
                <a:cubicBezTo>
                  <a:pt x="61" y="96"/>
                  <a:pt x="57" y="92"/>
                  <a:pt x="54" y="87"/>
                </a:cubicBezTo>
                <a:cubicBezTo>
                  <a:pt x="52" y="81"/>
                  <a:pt x="50" y="74"/>
                  <a:pt x="48" y="63"/>
                </a:cubicBezTo>
                <a:cubicBezTo>
                  <a:pt x="45" y="50"/>
                  <a:pt x="43" y="40"/>
                  <a:pt x="40" y="35"/>
                </a:cubicBezTo>
                <a:lnTo>
                  <a:pt x="38" y="35"/>
                </a:lnTo>
                <a:cubicBezTo>
                  <a:pt x="32" y="35"/>
                  <a:pt x="28" y="36"/>
                  <a:pt x="25" y="39"/>
                </a:cubicBezTo>
                <a:cubicBezTo>
                  <a:pt x="23" y="42"/>
                  <a:pt x="22" y="47"/>
                  <a:pt x="22" y="55"/>
                </a:cubicBezTo>
                <a:cubicBezTo>
                  <a:pt x="22" y="60"/>
                  <a:pt x="23" y="64"/>
                  <a:pt x="25" y="67"/>
                </a:cubicBezTo>
                <a:cubicBezTo>
                  <a:pt x="27" y="70"/>
                  <a:pt x="31" y="72"/>
                  <a:pt x="36" y="74"/>
                </a:cubicBezTo>
                <a:lnTo>
                  <a:pt x="36" y="74"/>
                </a:lnTo>
                <a:close/>
                <a:moveTo>
                  <a:pt x="59" y="35"/>
                </a:moveTo>
                <a:lnTo>
                  <a:pt x="59" y="35"/>
                </a:lnTo>
                <a:cubicBezTo>
                  <a:pt x="61" y="39"/>
                  <a:pt x="62" y="45"/>
                  <a:pt x="64" y="53"/>
                </a:cubicBezTo>
                <a:cubicBezTo>
                  <a:pt x="66" y="61"/>
                  <a:pt x="67" y="66"/>
                  <a:pt x="69" y="69"/>
                </a:cubicBezTo>
                <a:cubicBezTo>
                  <a:pt x="72" y="73"/>
                  <a:pt x="75" y="74"/>
                  <a:pt x="79" y="74"/>
                </a:cubicBezTo>
                <a:cubicBezTo>
                  <a:pt x="83" y="74"/>
                  <a:pt x="87" y="73"/>
                  <a:pt x="90" y="70"/>
                </a:cubicBezTo>
                <a:cubicBezTo>
                  <a:pt x="93" y="67"/>
                  <a:pt x="94" y="63"/>
                  <a:pt x="94" y="58"/>
                </a:cubicBezTo>
                <a:cubicBezTo>
                  <a:pt x="94" y="53"/>
                  <a:pt x="93" y="48"/>
                  <a:pt x="89" y="43"/>
                </a:cubicBezTo>
                <a:cubicBezTo>
                  <a:pt x="87" y="40"/>
                  <a:pt x="83" y="37"/>
                  <a:pt x="80" y="36"/>
                </a:cubicBezTo>
                <a:cubicBezTo>
                  <a:pt x="77" y="35"/>
                  <a:pt x="72" y="35"/>
                  <a:pt x="65" y="35"/>
                </a:cubicBezTo>
                <a:lnTo>
                  <a:pt x="59" y="35"/>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39" name="Freeform 37"/>
          <p:cNvSpPr>
            <a:spLocks noEditPoints="1"/>
          </p:cNvSpPr>
          <p:nvPr/>
        </p:nvSpPr>
        <p:spPr bwMode="auto">
          <a:xfrm>
            <a:off x="511969" y="3013835"/>
            <a:ext cx="177800" cy="122238"/>
          </a:xfrm>
          <a:custGeom>
            <a:avLst/>
            <a:gdLst>
              <a:gd name="T0" fmla="*/ 120 w 157"/>
              <a:gd name="T1" fmla="*/ 104 h 108"/>
              <a:gd name="T2" fmla="*/ 120 w 157"/>
              <a:gd name="T3" fmla="*/ 104 h 108"/>
              <a:gd name="T4" fmla="*/ 124 w 157"/>
              <a:gd name="T5" fmla="*/ 71 h 108"/>
              <a:gd name="T6" fmla="*/ 132 w 157"/>
              <a:gd name="T7" fmla="*/ 67 h 108"/>
              <a:gd name="T8" fmla="*/ 135 w 157"/>
              <a:gd name="T9" fmla="*/ 54 h 108"/>
              <a:gd name="T10" fmla="*/ 132 w 157"/>
              <a:gd name="T11" fmla="*/ 36 h 108"/>
              <a:gd name="T12" fmla="*/ 124 w 157"/>
              <a:gd name="T13" fmla="*/ 31 h 108"/>
              <a:gd name="T14" fmla="*/ 111 w 157"/>
              <a:gd name="T15" fmla="*/ 29 h 108"/>
              <a:gd name="T16" fmla="*/ 95 w 157"/>
              <a:gd name="T17" fmla="*/ 29 h 108"/>
              <a:gd name="T18" fmla="*/ 112 w 157"/>
              <a:gd name="T19" fmla="*/ 62 h 108"/>
              <a:gd name="T20" fmla="*/ 94 w 157"/>
              <a:gd name="T21" fmla="*/ 98 h 108"/>
              <a:gd name="T22" fmla="*/ 57 w 157"/>
              <a:gd name="T23" fmla="*/ 108 h 108"/>
              <a:gd name="T24" fmla="*/ 14 w 157"/>
              <a:gd name="T25" fmla="*/ 94 h 108"/>
              <a:gd name="T26" fmla="*/ 0 w 157"/>
              <a:gd name="T27" fmla="*/ 61 h 108"/>
              <a:gd name="T28" fmla="*/ 18 w 157"/>
              <a:gd name="T29" fmla="*/ 27 h 108"/>
              <a:gd name="T30" fmla="*/ 2 w 157"/>
              <a:gd name="T31" fmla="*/ 27 h 108"/>
              <a:gd name="T32" fmla="*/ 2 w 157"/>
              <a:gd name="T33" fmla="*/ 0 h 108"/>
              <a:gd name="T34" fmla="*/ 101 w 157"/>
              <a:gd name="T35" fmla="*/ 0 h 108"/>
              <a:gd name="T36" fmla="*/ 130 w 157"/>
              <a:gd name="T37" fmla="*/ 3 h 108"/>
              <a:gd name="T38" fmla="*/ 146 w 157"/>
              <a:gd name="T39" fmla="*/ 12 h 108"/>
              <a:gd name="T40" fmla="*/ 154 w 157"/>
              <a:gd name="T41" fmla="*/ 28 h 108"/>
              <a:gd name="T42" fmla="*/ 157 w 157"/>
              <a:gd name="T43" fmla="*/ 52 h 108"/>
              <a:gd name="T44" fmla="*/ 148 w 157"/>
              <a:gd name="T45" fmla="*/ 92 h 108"/>
              <a:gd name="T46" fmla="*/ 123 w 157"/>
              <a:gd name="T47" fmla="*/ 104 h 108"/>
              <a:gd name="T48" fmla="*/ 120 w 157"/>
              <a:gd name="T49" fmla="*/ 104 h 108"/>
              <a:gd name="T50" fmla="*/ 120 w 157"/>
              <a:gd name="T51" fmla="*/ 104 h 108"/>
              <a:gd name="T52" fmla="*/ 55 w 157"/>
              <a:gd name="T53" fmla="*/ 78 h 108"/>
              <a:gd name="T54" fmla="*/ 55 w 157"/>
              <a:gd name="T55" fmla="*/ 78 h 108"/>
              <a:gd name="T56" fmla="*/ 81 w 157"/>
              <a:gd name="T57" fmla="*/ 71 h 108"/>
              <a:gd name="T58" fmla="*/ 89 w 157"/>
              <a:gd name="T59" fmla="*/ 54 h 108"/>
              <a:gd name="T60" fmla="*/ 81 w 157"/>
              <a:gd name="T61" fmla="*/ 36 h 108"/>
              <a:gd name="T62" fmla="*/ 56 w 157"/>
              <a:gd name="T63" fmla="*/ 29 h 108"/>
              <a:gd name="T64" fmla="*/ 30 w 157"/>
              <a:gd name="T65" fmla="*/ 36 h 108"/>
              <a:gd name="T66" fmla="*/ 22 w 157"/>
              <a:gd name="T67" fmla="*/ 54 h 108"/>
              <a:gd name="T68" fmla="*/ 30 w 157"/>
              <a:gd name="T69" fmla="*/ 71 h 108"/>
              <a:gd name="T70" fmla="*/ 55 w 157"/>
              <a:gd name="T71" fmla="*/ 78 h 108"/>
              <a:gd name="T72" fmla="*/ 55 w 157"/>
              <a:gd name="T73" fmla="*/ 7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57" h="108">
                <a:moveTo>
                  <a:pt x="120" y="104"/>
                </a:moveTo>
                <a:lnTo>
                  <a:pt x="120" y="104"/>
                </a:lnTo>
                <a:lnTo>
                  <a:pt x="124" y="71"/>
                </a:lnTo>
                <a:cubicBezTo>
                  <a:pt x="128" y="70"/>
                  <a:pt x="130" y="69"/>
                  <a:pt x="132" y="67"/>
                </a:cubicBezTo>
                <a:cubicBezTo>
                  <a:pt x="134" y="64"/>
                  <a:pt x="135" y="60"/>
                  <a:pt x="135" y="54"/>
                </a:cubicBezTo>
                <a:cubicBezTo>
                  <a:pt x="135" y="46"/>
                  <a:pt x="134" y="40"/>
                  <a:pt x="132" y="36"/>
                </a:cubicBezTo>
                <a:cubicBezTo>
                  <a:pt x="130" y="34"/>
                  <a:pt x="128" y="32"/>
                  <a:pt x="124" y="31"/>
                </a:cubicBezTo>
                <a:cubicBezTo>
                  <a:pt x="122" y="30"/>
                  <a:pt x="117" y="29"/>
                  <a:pt x="111" y="29"/>
                </a:cubicBezTo>
                <a:lnTo>
                  <a:pt x="95" y="29"/>
                </a:lnTo>
                <a:cubicBezTo>
                  <a:pt x="107" y="38"/>
                  <a:pt x="112" y="49"/>
                  <a:pt x="112" y="62"/>
                </a:cubicBezTo>
                <a:cubicBezTo>
                  <a:pt x="112" y="77"/>
                  <a:pt x="106" y="89"/>
                  <a:pt x="94" y="98"/>
                </a:cubicBezTo>
                <a:cubicBezTo>
                  <a:pt x="84" y="104"/>
                  <a:pt x="71" y="108"/>
                  <a:pt x="57" y="108"/>
                </a:cubicBezTo>
                <a:cubicBezTo>
                  <a:pt x="38" y="108"/>
                  <a:pt x="24" y="103"/>
                  <a:pt x="14" y="94"/>
                </a:cubicBezTo>
                <a:cubicBezTo>
                  <a:pt x="4" y="86"/>
                  <a:pt x="0" y="74"/>
                  <a:pt x="0" y="61"/>
                </a:cubicBezTo>
                <a:cubicBezTo>
                  <a:pt x="0" y="48"/>
                  <a:pt x="6" y="36"/>
                  <a:pt x="18" y="27"/>
                </a:cubicBezTo>
                <a:lnTo>
                  <a:pt x="2" y="27"/>
                </a:lnTo>
                <a:lnTo>
                  <a:pt x="2" y="0"/>
                </a:lnTo>
                <a:lnTo>
                  <a:pt x="101" y="0"/>
                </a:lnTo>
                <a:cubicBezTo>
                  <a:pt x="114" y="0"/>
                  <a:pt x="124" y="1"/>
                  <a:pt x="130" y="3"/>
                </a:cubicBezTo>
                <a:cubicBezTo>
                  <a:pt x="137" y="5"/>
                  <a:pt x="142" y="8"/>
                  <a:pt x="146" y="12"/>
                </a:cubicBezTo>
                <a:cubicBezTo>
                  <a:pt x="149" y="16"/>
                  <a:pt x="152" y="21"/>
                  <a:pt x="154" y="28"/>
                </a:cubicBezTo>
                <a:cubicBezTo>
                  <a:pt x="156" y="34"/>
                  <a:pt x="157" y="43"/>
                  <a:pt x="157" y="52"/>
                </a:cubicBezTo>
                <a:cubicBezTo>
                  <a:pt x="157" y="71"/>
                  <a:pt x="154" y="84"/>
                  <a:pt x="148" y="92"/>
                </a:cubicBezTo>
                <a:cubicBezTo>
                  <a:pt x="141" y="100"/>
                  <a:pt x="133" y="104"/>
                  <a:pt x="123" y="104"/>
                </a:cubicBezTo>
                <a:cubicBezTo>
                  <a:pt x="122" y="104"/>
                  <a:pt x="121" y="104"/>
                  <a:pt x="120" y="104"/>
                </a:cubicBezTo>
                <a:lnTo>
                  <a:pt x="120" y="104"/>
                </a:lnTo>
                <a:close/>
                <a:moveTo>
                  <a:pt x="55" y="78"/>
                </a:moveTo>
                <a:lnTo>
                  <a:pt x="55" y="78"/>
                </a:lnTo>
                <a:cubicBezTo>
                  <a:pt x="67" y="78"/>
                  <a:pt x="75" y="76"/>
                  <a:pt x="81" y="71"/>
                </a:cubicBezTo>
                <a:cubicBezTo>
                  <a:pt x="86" y="66"/>
                  <a:pt x="89" y="61"/>
                  <a:pt x="89" y="54"/>
                </a:cubicBezTo>
                <a:cubicBezTo>
                  <a:pt x="89" y="47"/>
                  <a:pt x="86" y="41"/>
                  <a:pt x="81" y="36"/>
                </a:cubicBezTo>
                <a:cubicBezTo>
                  <a:pt x="75" y="31"/>
                  <a:pt x="67" y="29"/>
                  <a:pt x="56" y="29"/>
                </a:cubicBezTo>
                <a:cubicBezTo>
                  <a:pt x="44" y="29"/>
                  <a:pt x="36" y="31"/>
                  <a:pt x="30" y="36"/>
                </a:cubicBezTo>
                <a:cubicBezTo>
                  <a:pt x="25" y="41"/>
                  <a:pt x="22" y="46"/>
                  <a:pt x="22" y="54"/>
                </a:cubicBezTo>
                <a:cubicBezTo>
                  <a:pt x="22" y="61"/>
                  <a:pt x="25" y="66"/>
                  <a:pt x="30" y="71"/>
                </a:cubicBezTo>
                <a:cubicBezTo>
                  <a:pt x="36" y="76"/>
                  <a:pt x="44" y="78"/>
                  <a:pt x="55" y="78"/>
                </a:cubicBezTo>
                <a:lnTo>
                  <a:pt x="55" y="78"/>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40" name="Freeform 38"/>
          <p:cNvSpPr>
            <a:spLocks noEditPoints="1"/>
          </p:cNvSpPr>
          <p:nvPr/>
        </p:nvSpPr>
        <p:spPr bwMode="auto">
          <a:xfrm>
            <a:off x="511969" y="2872547"/>
            <a:ext cx="130175" cy="117475"/>
          </a:xfrm>
          <a:custGeom>
            <a:avLst/>
            <a:gdLst>
              <a:gd name="T0" fmla="*/ 77 w 115"/>
              <a:gd name="T1" fmla="*/ 31 h 103"/>
              <a:gd name="T2" fmla="*/ 77 w 115"/>
              <a:gd name="T3" fmla="*/ 31 h 103"/>
              <a:gd name="T4" fmla="*/ 82 w 115"/>
              <a:gd name="T5" fmla="*/ 2 h 103"/>
              <a:gd name="T6" fmla="*/ 107 w 115"/>
              <a:gd name="T7" fmla="*/ 19 h 103"/>
              <a:gd name="T8" fmla="*/ 115 w 115"/>
              <a:gd name="T9" fmla="*/ 50 h 103"/>
              <a:gd name="T10" fmla="*/ 96 w 115"/>
              <a:gd name="T11" fmla="*/ 92 h 103"/>
              <a:gd name="T12" fmla="*/ 58 w 115"/>
              <a:gd name="T13" fmla="*/ 103 h 103"/>
              <a:gd name="T14" fmla="*/ 15 w 115"/>
              <a:gd name="T15" fmla="*/ 89 h 103"/>
              <a:gd name="T16" fmla="*/ 0 w 115"/>
              <a:gd name="T17" fmla="*/ 53 h 103"/>
              <a:gd name="T18" fmla="*/ 16 w 115"/>
              <a:gd name="T19" fmla="*/ 14 h 103"/>
              <a:gd name="T20" fmla="*/ 66 w 115"/>
              <a:gd name="T21" fmla="*/ 0 h 103"/>
              <a:gd name="T22" fmla="*/ 66 w 115"/>
              <a:gd name="T23" fmla="*/ 73 h 103"/>
              <a:gd name="T24" fmla="*/ 86 w 115"/>
              <a:gd name="T25" fmla="*/ 66 h 103"/>
              <a:gd name="T26" fmla="*/ 93 w 115"/>
              <a:gd name="T27" fmla="*/ 49 h 103"/>
              <a:gd name="T28" fmla="*/ 89 w 115"/>
              <a:gd name="T29" fmla="*/ 38 h 103"/>
              <a:gd name="T30" fmla="*/ 77 w 115"/>
              <a:gd name="T31" fmla="*/ 31 h 103"/>
              <a:gd name="T32" fmla="*/ 77 w 115"/>
              <a:gd name="T33" fmla="*/ 31 h 103"/>
              <a:gd name="T34" fmla="*/ 48 w 115"/>
              <a:gd name="T35" fmla="*/ 29 h 103"/>
              <a:gd name="T36" fmla="*/ 48 w 115"/>
              <a:gd name="T37" fmla="*/ 29 h 103"/>
              <a:gd name="T38" fmla="*/ 29 w 115"/>
              <a:gd name="T39" fmla="*/ 36 h 103"/>
              <a:gd name="T40" fmla="*/ 22 w 115"/>
              <a:gd name="T41" fmla="*/ 51 h 103"/>
              <a:gd name="T42" fmla="*/ 29 w 115"/>
              <a:gd name="T43" fmla="*/ 67 h 103"/>
              <a:gd name="T44" fmla="*/ 48 w 115"/>
              <a:gd name="T45" fmla="*/ 73 h 103"/>
              <a:gd name="T46" fmla="*/ 48 w 115"/>
              <a:gd name="T47" fmla="*/ 29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15" h="103">
                <a:moveTo>
                  <a:pt x="77" y="31"/>
                </a:moveTo>
                <a:lnTo>
                  <a:pt x="77" y="31"/>
                </a:lnTo>
                <a:lnTo>
                  <a:pt x="82" y="2"/>
                </a:lnTo>
                <a:cubicBezTo>
                  <a:pt x="93" y="5"/>
                  <a:pt x="101" y="11"/>
                  <a:pt x="107" y="19"/>
                </a:cubicBezTo>
                <a:cubicBezTo>
                  <a:pt x="112" y="27"/>
                  <a:pt x="115" y="38"/>
                  <a:pt x="115" y="50"/>
                </a:cubicBezTo>
                <a:cubicBezTo>
                  <a:pt x="115" y="69"/>
                  <a:pt x="109" y="83"/>
                  <a:pt x="96" y="92"/>
                </a:cubicBezTo>
                <a:cubicBezTo>
                  <a:pt x="86" y="100"/>
                  <a:pt x="73" y="103"/>
                  <a:pt x="58" y="103"/>
                </a:cubicBezTo>
                <a:cubicBezTo>
                  <a:pt x="40" y="103"/>
                  <a:pt x="25" y="98"/>
                  <a:pt x="15" y="89"/>
                </a:cubicBezTo>
                <a:cubicBezTo>
                  <a:pt x="5" y="79"/>
                  <a:pt x="0" y="67"/>
                  <a:pt x="0" y="53"/>
                </a:cubicBezTo>
                <a:cubicBezTo>
                  <a:pt x="0" y="36"/>
                  <a:pt x="5" y="23"/>
                  <a:pt x="16" y="14"/>
                </a:cubicBezTo>
                <a:cubicBezTo>
                  <a:pt x="27" y="4"/>
                  <a:pt x="43" y="0"/>
                  <a:pt x="66" y="0"/>
                </a:cubicBezTo>
                <a:lnTo>
                  <a:pt x="66" y="73"/>
                </a:lnTo>
                <a:cubicBezTo>
                  <a:pt x="74" y="73"/>
                  <a:pt x="81" y="71"/>
                  <a:pt x="86" y="66"/>
                </a:cubicBezTo>
                <a:cubicBezTo>
                  <a:pt x="91" y="62"/>
                  <a:pt x="93" y="56"/>
                  <a:pt x="93" y="49"/>
                </a:cubicBezTo>
                <a:cubicBezTo>
                  <a:pt x="93" y="45"/>
                  <a:pt x="92" y="41"/>
                  <a:pt x="89" y="38"/>
                </a:cubicBezTo>
                <a:cubicBezTo>
                  <a:pt x="87" y="35"/>
                  <a:pt x="83" y="32"/>
                  <a:pt x="77" y="31"/>
                </a:cubicBezTo>
                <a:lnTo>
                  <a:pt x="77" y="31"/>
                </a:lnTo>
                <a:close/>
                <a:moveTo>
                  <a:pt x="48" y="29"/>
                </a:moveTo>
                <a:lnTo>
                  <a:pt x="48" y="29"/>
                </a:lnTo>
                <a:cubicBezTo>
                  <a:pt x="39" y="29"/>
                  <a:pt x="33" y="31"/>
                  <a:pt x="29" y="36"/>
                </a:cubicBezTo>
                <a:cubicBezTo>
                  <a:pt x="24" y="40"/>
                  <a:pt x="22" y="45"/>
                  <a:pt x="22" y="51"/>
                </a:cubicBezTo>
                <a:cubicBezTo>
                  <a:pt x="22" y="57"/>
                  <a:pt x="24" y="62"/>
                  <a:pt x="29" y="67"/>
                </a:cubicBezTo>
                <a:cubicBezTo>
                  <a:pt x="34" y="71"/>
                  <a:pt x="40" y="73"/>
                  <a:pt x="48" y="73"/>
                </a:cubicBezTo>
                <a:lnTo>
                  <a:pt x="48" y="29"/>
                </a:ln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41" name="Freeform 39"/>
          <p:cNvSpPr>
            <a:spLocks/>
          </p:cNvSpPr>
          <p:nvPr/>
        </p:nvSpPr>
        <p:spPr bwMode="auto">
          <a:xfrm>
            <a:off x="1219995" y="5417309"/>
            <a:ext cx="2867911" cy="45719"/>
          </a:xfrm>
          <a:custGeom>
            <a:avLst/>
            <a:gdLst>
              <a:gd name="T0" fmla="*/ 0 w 6587"/>
              <a:gd name="T1" fmla="*/ 0 w 6587"/>
              <a:gd name="T2" fmla="*/ 6587 w 6587"/>
            </a:gdLst>
            <a:ahLst/>
            <a:cxnLst>
              <a:cxn ang="0">
                <a:pos x="T0" y="0"/>
              </a:cxn>
              <a:cxn ang="0">
                <a:pos x="T1" y="0"/>
              </a:cxn>
              <a:cxn ang="0">
                <a:pos x="T2" y="0"/>
              </a:cxn>
            </a:cxnLst>
            <a:rect l="0" t="0" r="r" b="b"/>
            <a:pathLst>
              <a:path w="6587">
                <a:moveTo>
                  <a:pt x="0" y="0"/>
                </a:moveTo>
                <a:lnTo>
                  <a:pt x="0" y="0"/>
                </a:lnTo>
                <a:lnTo>
                  <a:pt x="6587" y="0"/>
                </a:lnTo>
              </a:path>
            </a:pathLst>
          </a:custGeom>
          <a:noFill/>
          <a:ln w="1428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grpSp>
        <p:nvGrpSpPr>
          <p:cNvPr id="184" name="Group 183"/>
          <p:cNvGrpSpPr/>
          <p:nvPr/>
        </p:nvGrpSpPr>
        <p:grpSpPr>
          <a:xfrm>
            <a:off x="1596661" y="3801235"/>
            <a:ext cx="142875" cy="658813"/>
            <a:chOff x="1254919" y="3170693"/>
            <a:chExt cx="142875" cy="658813"/>
          </a:xfrm>
          <a:solidFill>
            <a:srgbClr val="0070C0"/>
          </a:solidFill>
        </p:grpSpPr>
        <p:sp>
          <p:nvSpPr>
            <p:cNvPr id="76" name="Freeform 74"/>
            <p:cNvSpPr>
              <a:spLocks/>
            </p:cNvSpPr>
            <p:nvPr/>
          </p:nvSpPr>
          <p:spPr bwMode="auto">
            <a:xfrm>
              <a:off x="1280319" y="3170693"/>
              <a:ext cx="92075" cy="0"/>
            </a:xfrm>
            <a:custGeom>
              <a:avLst/>
              <a:gdLst>
                <a:gd name="T0" fmla="*/ 0 w 81"/>
                <a:gd name="T1" fmla="*/ 0 w 81"/>
                <a:gd name="T2" fmla="*/ 81 w 81"/>
              </a:gdLst>
              <a:ahLst/>
              <a:cxnLst>
                <a:cxn ang="0">
                  <a:pos x="T0" y="0"/>
                </a:cxn>
                <a:cxn ang="0">
                  <a:pos x="T1" y="0"/>
                </a:cxn>
                <a:cxn ang="0">
                  <a:pos x="T2" y="0"/>
                </a:cxn>
              </a:cxnLst>
              <a:rect l="0" t="0" r="r" b="b"/>
              <a:pathLst>
                <a:path w="81">
                  <a:moveTo>
                    <a:pt x="0" y="0"/>
                  </a:moveTo>
                  <a:lnTo>
                    <a:pt x="0" y="0"/>
                  </a:lnTo>
                  <a:lnTo>
                    <a:pt x="81" y="0"/>
                  </a:lnTo>
                </a:path>
              </a:pathLst>
            </a:custGeom>
            <a:grpFill/>
            <a:ln w="14288" cap="flat">
              <a:solidFill>
                <a:srgbClr val="0070C0"/>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77" name="Freeform 75"/>
            <p:cNvSpPr>
              <a:spLocks/>
            </p:cNvSpPr>
            <p:nvPr/>
          </p:nvSpPr>
          <p:spPr bwMode="auto">
            <a:xfrm>
              <a:off x="1280319" y="3829505"/>
              <a:ext cx="92075" cy="0"/>
            </a:xfrm>
            <a:custGeom>
              <a:avLst/>
              <a:gdLst>
                <a:gd name="T0" fmla="*/ 0 w 81"/>
                <a:gd name="T1" fmla="*/ 0 w 81"/>
                <a:gd name="T2" fmla="*/ 81 w 81"/>
              </a:gdLst>
              <a:ahLst/>
              <a:cxnLst>
                <a:cxn ang="0">
                  <a:pos x="T0" y="0"/>
                </a:cxn>
                <a:cxn ang="0">
                  <a:pos x="T1" y="0"/>
                </a:cxn>
                <a:cxn ang="0">
                  <a:pos x="T2" y="0"/>
                </a:cxn>
              </a:cxnLst>
              <a:rect l="0" t="0" r="r" b="b"/>
              <a:pathLst>
                <a:path w="81">
                  <a:moveTo>
                    <a:pt x="0" y="0"/>
                  </a:moveTo>
                  <a:lnTo>
                    <a:pt x="0" y="0"/>
                  </a:lnTo>
                  <a:lnTo>
                    <a:pt x="81" y="0"/>
                  </a:lnTo>
                </a:path>
              </a:pathLst>
            </a:custGeom>
            <a:grpFill/>
            <a:ln w="14288" cap="flat">
              <a:solidFill>
                <a:srgbClr val="0070C0"/>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78" name="Freeform 76"/>
            <p:cNvSpPr>
              <a:spLocks/>
            </p:cNvSpPr>
            <p:nvPr/>
          </p:nvSpPr>
          <p:spPr bwMode="auto">
            <a:xfrm>
              <a:off x="1326356" y="3170693"/>
              <a:ext cx="0" cy="658813"/>
            </a:xfrm>
            <a:custGeom>
              <a:avLst/>
              <a:gdLst>
                <a:gd name="T0" fmla="*/ 0 h 580"/>
                <a:gd name="T1" fmla="*/ 0 h 580"/>
                <a:gd name="T2" fmla="*/ 580 h 580"/>
              </a:gdLst>
              <a:ahLst/>
              <a:cxnLst>
                <a:cxn ang="0">
                  <a:pos x="0" y="T0"/>
                </a:cxn>
                <a:cxn ang="0">
                  <a:pos x="0" y="T1"/>
                </a:cxn>
                <a:cxn ang="0">
                  <a:pos x="0" y="T2"/>
                </a:cxn>
              </a:cxnLst>
              <a:rect l="0" t="0" r="r" b="b"/>
              <a:pathLst>
                <a:path h="580">
                  <a:moveTo>
                    <a:pt x="0" y="0"/>
                  </a:moveTo>
                  <a:lnTo>
                    <a:pt x="0" y="0"/>
                  </a:lnTo>
                  <a:lnTo>
                    <a:pt x="0" y="580"/>
                  </a:lnTo>
                </a:path>
              </a:pathLst>
            </a:custGeom>
            <a:grpFill/>
            <a:ln w="14288" cap="flat">
              <a:solidFill>
                <a:srgbClr val="0070C0"/>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85" name="Freeform 83"/>
            <p:cNvSpPr>
              <a:spLocks/>
            </p:cNvSpPr>
            <p:nvPr/>
          </p:nvSpPr>
          <p:spPr bwMode="auto">
            <a:xfrm>
              <a:off x="1254919" y="3427868"/>
              <a:ext cx="142875" cy="142875"/>
            </a:xfrm>
            <a:custGeom>
              <a:avLst/>
              <a:gdLst>
                <a:gd name="T0" fmla="*/ 0 w 126"/>
                <a:gd name="T1" fmla="*/ 63 h 126"/>
                <a:gd name="T2" fmla="*/ 0 w 126"/>
                <a:gd name="T3" fmla="*/ 63 h 126"/>
                <a:gd name="T4" fmla="*/ 63 w 126"/>
                <a:gd name="T5" fmla="*/ 0 h 126"/>
                <a:gd name="T6" fmla="*/ 126 w 126"/>
                <a:gd name="T7" fmla="*/ 63 h 126"/>
                <a:gd name="T8" fmla="*/ 63 w 126"/>
                <a:gd name="T9" fmla="*/ 126 h 126"/>
                <a:gd name="T10" fmla="*/ 0 w 126"/>
                <a:gd name="T11" fmla="*/ 63 h 126"/>
                <a:gd name="T12" fmla="*/ 0 w 126"/>
                <a:gd name="T13" fmla="*/ 63 h 126"/>
              </a:gdLst>
              <a:ahLst/>
              <a:cxnLst>
                <a:cxn ang="0">
                  <a:pos x="T0" y="T1"/>
                </a:cxn>
                <a:cxn ang="0">
                  <a:pos x="T2" y="T3"/>
                </a:cxn>
                <a:cxn ang="0">
                  <a:pos x="T4" y="T5"/>
                </a:cxn>
                <a:cxn ang="0">
                  <a:pos x="T6" y="T7"/>
                </a:cxn>
                <a:cxn ang="0">
                  <a:pos x="T8" y="T9"/>
                </a:cxn>
                <a:cxn ang="0">
                  <a:pos x="T10" y="T11"/>
                </a:cxn>
                <a:cxn ang="0">
                  <a:pos x="T12" y="T13"/>
                </a:cxn>
              </a:cxnLst>
              <a:rect l="0" t="0" r="r" b="b"/>
              <a:pathLst>
                <a:path w="126" h="126">
                  <a:moveTo>
                    <a:pt x="0" y="63"/>
                  </a:moveTo>
                  <a:lnTo>
                    <a:pt x="0" y="63"/>
                  </a:lnTo>
                  <a:cubicBezTo>
                    <a:pt x="0" y="28"/>
                    <a:pt x="28" y="0"/>
                    <a:pt x="63" y="0"/>
                  </a:cubicBezTo>
                  <a:cubicBezTo>
                    <a:pt x="98" y="0"/>
                    <a:pt x="126" y="28"/>
                    <a:pt x="126" y="63"/>
                  </a:cubicBezTo>
                  <a:cubicBezTo>
                    <a:pt x="126" y="98"/>
                    <a:pt x="98" y="126"/>
                    <a:pt x="63" y="126"/>
                  </a:cubicBezTo>
                  <a:cubicBezTo>
                    <a:pt x="28" y="126"/>
                    <a:pt x="0" y="98"/>
                    <a:pt x="0" y="63"/>
                  </a:cubicBezTo>
                  <a:lnTo>
                    <a:pt x="0" y="63"/>
                  </a:lnTo>
                  <a:close/>
                </a:path>
              </a:pathLst>
            </a:custGeom>
            <a:grpFill/>
            <a:ln w="0">
              <a:solidFill>
                <a:srgbClr val="0070C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86" name="Freeform 84"/>
            <p:cNvSpPr>
              <a:spLocks/>
            </p:cNvSpPr>
            <p:nvPr/>
          </p:nvSpPr>
          <p:spPr bwMode="auto">
            <a:xfrm>
              <a:off x="1254919" y="3427868"/>
              <a:ext cx="142875" cy="142875"/>
            </a:xfrm>
            <a:custGeom>
              <a:avLst/>
              <a:gdLst>
                <a:gd name="T0" fmla="*/ 0 w 126"/>
                <a:gd name="T1" fmla="*/ 63 h 126"/>
                <a:gd name="T2" fmla="*/ 0 w 126"/>
                <a:gd name="T3" fmla="*/ 63 h 126"/>
                <a:gd name="T4" fmla="*/ 63 w 126"/>
                <a:gd name="T5" fmla="*/ 0 h 126"/>
                <a:gd name="T6" fmla="*/ 126 w 126"/>
                <a:gd name="T7" fmla="*/ 63 h 126"/>
                <a:gd name="T8" fmla="*/ 63 w 126"/>
                <a:gd name="T9" fmla="*/ 126 h 126"/>
                <a:gd name="T10" fmla="*/ 0 w 126"/>
                <a:gd name="T11" fmla="*/ 63 h 126"/>
                <a:gd name="T12" fmla="*/ 0 w 126"/>
                <a:gd name="T13" fmla="*/ 63 h 126"/>
              </a:gdLst>
              <a:ahLst/>
              <a:cxnLst>
                <a:cxn ang="0">
                  <a:pos x="T0" y="T1"/>
                </a:cxn>
                <a:cxn ang="0">
                  <a:pos x="T2" y="T3"/>
                </a:cxn>
                <a:cxn ang="0">
                  <a:pos x="T4" y="T5"/>
                </a:cxn>
                <a:cxn ang="0">
                  <a:pos x="T6" y="T7"/>
                </a:cxn>
                <a:cxn ang="0">
                  <a:pos x="T8" y="T9"/>
                </a:cxn>
                <a:cxn ang="0">
                  <a:pos x="T10" y="T11"/>
                </a:cxn>
                <a:cxn ang="0">
                  <a:pos x="T12" y="T13"/>
                </a:cxn>
              </a:cxnLst>
              <a:rect l="0" t="0" r="r" b="b"/>
              <a:pathLst>
                <a:path w="126" h="126">
                  <a:moveTo>
                    <a:pt x="0" y="63"/>
                  </a:moveTo>
                  <a:lnTo>
                    <a:pt x="0" y="63"/>
                  </a:lnTo>
                  <a:cubicBezTo>
                    <a:pt x="0" y="28"/>
                    <a:pt x="28" y="0"/>
                    <a:pt x="63" y="0"/>
                  </a:cubicBezTo>
                  <a:cubicBezTo>
                    <a:pt x="98" y="0"/>
                    <a:pt x="126" y="28"/>
                    <a:pt x="126" y="63"/>
                  </a:cubicBezTo>
                  <a:cubicBezTo>
                    <a:pt x="126" y="98"/>
                    <a:pt x="98" y="126"/>
                    <a:pt x="63" y="126"/>
                  </a:cubicBezTo>
                  <a:cubicBezTo>
                    <a:pt x="28" y="126"/>
                    <a:pt x="0" y="98"/>
                    <a:pt x="0" y="63"/>
                  </a:cubicBezTo>
                  <a:lnTo>
                    <a:pt x="0" y="63"/>
                  </a:lnTo>
                  <a:close/>
                </a:path>
              </a:pathLst>
            </a:custGeom>
            <a:grpFill/>
            <a:ln w="6350" cap="flat">
              <a:solidFill>
                <a:srgbClr val="0070C0"/>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grpSp>
      <p:grpSp>
        <p:nvGrpSpPr>
          <p:cNvPr id="183" name="Group 182"/>
          <p:cNvGrpSpPr/>
          <p:nvPr/>
        </p:nvGrpSpPr>
        <p:grpSpPr>
          <a:xfrm>
            <a:off x="2606453" y="2135947"/>
            <a:ext cx="142875" cy="542925"/>
            <a:chOff x="1913731" y="1505405"/>
            <a:chExt cx="142875" cy="542925"/>
          </a:xfrm>
        </p:grpSpPr>
        <p:sp>
          <p:nvSpPr>
            <p:cNvPr id="91" name="Freeform 89"/>
            <p:cNvSpPr>
              <a:spLocks/>
            </p:cNvSpPr>
            <p:nvPr/>
          </p:nvSpPr>
          <p:spPr bwMode="auto">
            <a:xfrm>
              <a:off x="1939131" y="1505405"/>
              <a:ext cx="92075" cy="0"/>
            </a:xfrm>
            <a:custGeom>
              <a:avLst/>
              <a:gdLst>
                <a:gd name="T0" fmla="*/ 0 w 81"/>
                <a:gd name="T1" fmla="*/ 0 w 81"/>
                <a:gd name="T2" fmla="*/ 81 w 81"/>
              </a:gdLst>
              <a:ahLst/>
              <a:cxnLst>
                <a:cxn ang="0">
                  <a:pos x="T0" y="0"/>
                </a:cxn>
                <a:cxn ang="0">
                  <a:pos x="T1" y="0"/>
                </a:cxn>
                <a:cxn ang="0">
                  <a:pos x="T2" y="0"/>
                </a:cxn>
              </a:cxnLst>
              <a:rect l="0" t="0" r="r" b="b"/>
              <a:pathLst>
                <a:path w="81">
                  <a:moveTo>
                    <a:pt x="0" y="0"/>
                  </a:moveTo>
                  <a:lnTo>
                    <a:pt x="0" y="0"/>
                  </a:lnTo>
                  <a:lnTo>
                    <a:pt x="81" y="0"/>
                  </a:lnTo>
                </a:path>
              </a:pathLst>
            </a:custGeom>
            <a:noFill/>
            <a:ln w="14288"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92" name="Freeform 90"/>
            <p:cNvSpPr>
              <a:spLocks/>
            </p:cNvSpPr>
            <p:nvPr/>
          </p:nvSpPr>
          <p:spPr bwMode="auto">
            <a:xfrm>
              <a:off x="1939131" y="2048330"/>
              <a:ext cx="92075" cy="0"/>
            </a:xfrm>
            <a:custGeom>
              <a:avLst/>
              <a:gdLst>
                <a:gd name="T0" fmla="*/ 0 w 81"/>
                <a:gd name="T1" fmla="*/ 0 w 81"/>
                <a:gd name="T2" fmla="*/ 81 w 81"/>
              </a:gdLst>
              <a:ahLst/>
              <a:cxnLst>
                <a:cxn ang="0">
                  <a:pos x="T0" y="0"/>
                </a:cxn>
                <a:cxn ang="0">
                  <a:pos x="T1" y="0"/>
                </a:cxn>
                <a:cxn ang="0">
                  <a:pos x="T2" y="0"/>
                </a:cxn>
              </a:cxnLst>
              <a:rect l="0" t="0" r="r" b="b"/>
              <a:pathLst>
                <a:path w="81">
                  <a:moveTo>
                    <a:pt x="0" y="0"/>
                  </a:moveTo>
                  <a:lnTo>
                    <a:pt x="0" y="0"/>
                  </a:lnTo>
                  <a:lnTo>
                    <a:pt x="81" y="0"/>
                  </a:lnTo>
                </a:path>
              </a:pathLst>
            </a:custGeom>
            <a:noFill/>
            <a:ln w="14288"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93" name="Freeform 91"/>
            <p:cNvSpPr>
              <a:spLocks/>
            </p:cNvSpPr>
            <p:nvPr/>
          </p:nvSpPr>
          <p:spPr bwMode="auto">
            <a:xfrm>
              <a:off x="1985169" y="1505405"/>
              <a:ext cx="0" cy="542925"/>
            </a:xfrm>
            <a:custGeom>
              <a:avLst/>
              <a:gdLst>
                <a:gd name="T0" fmla="*/ 0 h 479"/>
                <a:gd name="T1" fmla="*/ 0 h 479"/>
                <a:gd name="T2" fmla="*/ 479 h 479"/>
              </a:gdLst>
              <a:ahLst/>
              <a:cxnLst>
                <a:cxn ang="0">
                  <a:pos x="0" y="T0"/>
                </a:cxn>
                <a:cxn ang="0">
                  <a:pos x="0" y="T1"/>
                </a:cxn>
                <a:cxn ang="0">
                  <a:pos x="0" y="T2"/>
                </a:cxn>
              </a:cxnLst>
              <a:rect l="0" t="0" r="r" b="b"/>
              <a:pathLst>
                <a:path h="479">
                  <a:moveTo>
                    <a:pt x="0" y="0"/>
                  </a:moveTo>
                  <a:lnTo>
                    <a:pt x="0" y="0"/>
                  </a:lnTo>
                  <a:lnTo>
                    <a:pt x="0" y="479"/>
                  </a:lnTo>
                </a:path>
              </a:pathLst>
            </a:custGeom>
            <a:noFill/>
            <a:ln w="14288"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00" name="Freeform 98"/>
            <p:cNvSpPr>
              <a:spLocks/>
            </p:cNvSpPr>
            <p:nvPr/>
          </p:nvSpPr>
          <p:spPr bwMode="auto">
            <a:xfrm>
              <a:off x="1913731" y="1705430"/>
              <a:ext cx="142875" cy="144463"/>
            </a:xfrm>
            <a:custGeom>
              <a:avLst/>
              <a:gdLst>
                <a:gd name="T0" fmla="*/ 0 w 127"/>
                <a:gd name="T1" fmla="*/ 0 h 127"/>
                <a:gd name="T2" fmla="*/ 0 w 127"/>
                <a:gd name="T3" fmla="*/ 0 h 127"/>
                <a:gd name="T4" fmla="*/ 127 w 127"/>
                <a:gd name="T5" fmla="*/ 0 h 127"/>
                <a:gd name="T6" fmla="*/ 127 w 127"/>
                <a:gd name="T7" fmla="*/ 127 h 127"/>
                <a:gd name="T8" fmla="*/ 0 w 127"/>
                <a:gd name="T9" fmla="*/ 127 h 127"/>
                <a:gd name="T10" fmla="*/ 0 w 127"/>
                <a:gd name="T11" fmla="*/ 0 h 127"/>
              </a:gdLst>
              <a:ahLst/>
              <a:cxnLst>
                <a:cxn ang="0">
                  <a:pos x="T0" y="T1"/>
                </a:cxn>
                <a:cxn ang="0">
                  <a:pos x="T2" y="T3"/>
                </a:cxn>
                <a:cxn ang="0">
                  <a:pos x="T4" y="T5"/>
                </a:cxn>
                <a:cxn ang="0">
                  <a:pos x="T6" y="T7"/>
                </a:cxn>
                <a:cxn ang="0">
                  <a:pos x="T8" y="T9"/>
                </a:cxn>
                <a:cxn ang="0">
                  <a:pos x="T10" y="T11"/>
                </a:cxn>
              </a:cxnLst>
              <a:rect l="0" t="0" r="r" b="b"/>
              <a:pathLst>
                <a:path w="127" h="127">
                  <a:moveTo>
                    <a:pt x="0" y="0"/>
                  </a:moveTo>
                  <a:lnTo>
                    <a:pt x="0" y="0"/>
                  </a:lnTo>
                  <a:lnTo>
                    <a:pt x="127" y="0"/>
                  </a:lnTo>
                  <a:lnTo>
                    <a:pt x="127" y="127"/>
                  </a:lnTo>
                  <a:lnTo>
                    <a:pt x="0" y="127"/>
                  </a:lnTo>
                  <a:lnTo>
                    <a:pt x="0" y="0"/>
                  </a:lnTo>
                  <a:close/>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01" name="Freeform 99"/>
            <p:cNvSpPr>
              <a:spLocks/>
            </p:cNvSpPr>
            <p:nvPr/>
          </p:nvSpPr>
          <p:spPr bwMode="auto">
            <a:xfrm>
              <a:off x="1913731" y="1705430"/>
              <a:ext cx="142875" cy="144463"/>
            </a:xfrm>
            <a:custGeom>
              <a:avLst/>
              <a:gdLst>
                <a:gd name="T0" fmla="*/ 0 w 127"/>
                <a:gd name="T1" fmla="*/ 0 h 127"/>
                <a:gd name="T2" fmla="*/ 0 w 127"/>
                <a:gd name="T3" fmla="*/ 0 h 127"/>
                <a:gd name="T4" fmla="*/ 127 w 127"/>
                <a:gd name="T5" fmla="*/ 0 h 127"/>
                <a:gd name="T6" fmla="*/ 127 w 127"/>
                <a:gd name="T7" fmla="*/ 127 h 127"/>
                <a:gd name="T8" fmla="*/ 0 w 127"/>
                <a:gd name="T9" fmla="*/ 127 h 127"/>
                <a:gd name="T10" fmla="*/ 0 w 127"/>
                <a:gd name="T11" fmla="*/ 0 h 127"/>
              </a:gdLst>
              <a:ahLst/>
              <a:cxnLst>
                <a:cxn ang="0">
                  <a:pos x="T0" y="T1"/>
                </a:cxn>
                <a:cxn ang="0">
                  <a:pos x="T2" y="T3"/>
                </a:cxn>
                <a:cxn ang="0">
                  <a:pos x="T4" y="T5"/>
                </a:cxn>
                <a:cxn ang="0">
                  <a:pos x="T6" y="T7"/>
                </a:cxn>
                <a:cxn ang="0">
                  <a:pos x="T8" y="T9"/>
                </a:cxn>
                <a:cxn ang="0">
                  <a:pos x="T10" y="T11"/>
                </a:cxn>
              </a:cxnLst>
              <a:rect l="0" t="0" r="r" b="b"/>
              <a:pathLst>
                <a:path w="127" h="127">
                  <a:moveTo>
                    <a:pt x="0" y="0"/>
                  </a:moveTo>
                  <a:lnTo>
                    <a:pt x="0" y="0"/>
                  </a:lnTo>
                  <a:lnTo>
                    <a:pt x="127" y="0"/>
                  </a:lnTo>
                  <a:lnTo>
                    <a:pt x="127" y="127"/>
                  </a:lnTo>
                  <a:lnTo>
                    <a:pt x="0" y="127"/>
                  </a:lnTo>
                  <a:lnTo>
                    <a:pt x="0" y="0"/>
                  </a:lnTo>
                  <a:close/>
                </a:path>
              </a:pathLst>
            </a:custGeom>
            <a:noFill/>
            <a:ln w="635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grpSp>
      <p:grpSp>
        <p:nvGrpSpPr>
          <p:cNvPr id="182" name="Group 181"/>
          <p:cNvGrpSpPr/>
          <p:nvPr/>
        </p:nvGrpSpPr>
        <p:grpSpPr>
          <a:xfrm>
            <a:off x="3540483" y="1818447"/>
            <a:ext cx="168275" cy="271463"/>
            <a:chOff x="2561431" y="1187905"/>
            <a:chExt cx="168275" cy="271463"/>
          </a:xfrm>
        </p:grpSpPr>
        <p:sp>
          <p:nvSpPr>
            <p:cNvPr id="106" name="Freeform 104"/>
            <p:cNvSpPr>
              <a:spLocks/>
            </p:cNvSpPr>
            <p:nvPr/>
          </p:nvSpPr>
          <p:spPr bwMode="auto">
            <a:xfrm>
              <a:off x="2599531" y="1187905"/>
              <a:ext cx="92075" cy="0"/>
            </a:xfrm>
            <a:custGeom>
              <a:avLst/>
              <a:gdLst>
                <a:gd name="T0" fmla="*/ 0 w 81"/>
                <a:gd name="T1" fmla="*/ 0 w 81"/>
                <a:gd name="T2" fmla="*/ 81 w 81"/>
              </a:gdLst>
              <a:ahLst/>
              <a:cxnLst>
                <a:cxn ang="0">
                  <a:pos x="T0" y="0"/>
                </a:cxn>
                <a:cxn ang="0">
                  <a:pos x="T1" y="0"/>
                </a:cxn>
                <a:cxn ang="0">
                  <a:pos x="T2" y="0"/>
                </a:cxn>
              </a:cxnLst>
              <a:rect l="0" t="0" r="r" b="b"/>
              <a:pathLst>
                <a:path w="81">
                  <a:moveTo>
                    <a:pt x="0" y="0"/>
                  </a:moveTo>
                  <a:lnTo>
                    <a:pt x="0" y="0"/>
                  </a:lnTo>
                  <a:lnTo>
                    <a:pt x="81" y="0"/>
                  </a:lnTo>
                </a:path>
              </a:pathLst>
            </a:custGeom>
            <a:noFill/>
            <a:ln w="14288"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07" name="Freeform 105"/>
            <p:cNvSpPr>
              <a:spLocks/>
            </p:cNvSpPr>
            <p:nvPr/>
          </p:nvSpPr>
          <p:spPr bwMode="auto">
            <a:xfrm>
              <a:off x="2599531" y="1459368"/>
              <a:ext cx="92075" cy="0"/>
            </a:xfrm>
            <a:custGeom>
              <a:avLst/>
              <a:gdLst>
                <a:gd name="T0" fmla="*/ 0 w 81"/>
                <a:gd name="T1" fmla="*/ 0 w 81"/>
                <a:gd name="T2" fmla="*/ 81 w 81"/>
              </a:gdLst>
              <a:ahLst/>
              <a:cxnLst>
                <a:cxn ang="0">
                  <a:pos x="T0" y="0"/>
                </a:cxn>
                <a:cxn ang="0">
                  <a:pos x="T1" y="0"/>
                </a:cxn>
                <a:cxn ang="0">
                  <a:pos x="T2" y="0"/>
                </a:cxn>
              </a:cxnLst>
              <a:rect l="0" t="0" r="r" b="b"/>
              <a:pathLst>
                <a:path w="81">
                  <a:moveTo>
                    <a:pt x="0" y="0"/>
                  </a:moveTo>
                  <a:lnTo>
                    <a:pt x="0" y="0"/>
                  </a:lnTo>
                  <a:lnTo>
                    <a:pt x="81" y="0"/>
                  </a:lnTo>
                </a:path>
              </a:pathLst>
            </a:custGeom>
            <a:noFill/>
            <a:ln w="14288"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08" name="Freeform 106"/>
            <p:cNvSpPr>
              <a:spLocks/>
            </p:cNvSpPr>
            <p:nvPr/>
          </p:nvSpPr>
          <p:spPr bwMode="auto">
            <a:xfrm>
              <a:off x="2645569" y="1187905"/>
              <a:ext cx="0" cy="271463"/>
            </a:xfrm>
            <a:custGeom>
              <a:avLst/>
              <a:gdLst>
                <a:gd name="T0" fmla="*/ 0 h 240"/>
                <a:gd name="T1" fmla="*/ 0 h 240"/>
                <a:gd name="T2" fmla="*/ 240 h 240"/>
              </a:gdLst>
              <a:ahLst/>
              <a:cxnLst>
                <a:cxn ang="0">
                  <a:pos x="0" y="T0"/>
                </a:cxn>
                <a:cxn ang="0">
                  <a:pos x="0" y="T1"/>
                </a:cxn>
                <a:cxn ang="0">
                  <a:pos x="0" y="T2"/>
                </a:cxn>
              </a:cxnLst>
              <a:rect l="0" t="0" r="r" b="b"/>
              <a:pathLst>
                <a:path h="240">
                  <a:moveTo>
                    <a:pt x="0" y="0"/>
                  </a:moveTo>
                  <a:lnTo>
                    <a:pt x="0" y="0"/>
                  </a:lnTo>
                  <a:lnTo>
                    <a:pt x="0" y="240"/>
                  </a:lnTo>
                </a:path>
              </a:pathLst>
            </a:custGeom>
            <a:noFill/>
            <a:ln w="14288"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15" name="Freeform 113"/>
            <p:cNvSpPr>
              <a:spLocks/>
            </p:cNvSpPr>
            <p:nvPr/>
          </p:nvSpPr>
          <p:spPr bwMode="auto">
            <a:xfrm>
              <a:off x="2561431" y="1226005"/>
              <a:ext cx="168275" cy="146050"/>
            </a:xfrm>
            <a:custGeom>
              <a:avLst/>
              <a:gdLst>
                <a:gd name="T0" fmla="*/ 74 w 148"/>
                <a:gd name="T1" fmla="*/ 0 h 129"/>
                <a:gd name="T2" fmla="*/ 74 w 148"/>
                <a:gd name="T3" fmla="*/ 0 h 129"/>
                <a:gd name="T4" fmla="*/ 148 w 148"/>
                <a:gd name="T5" fmla="*/ 129 h 129"/>
                <a:gd name="T6" fmla="*/ 0 w 148"/>
                <a:gd name="T7" fmla="*/ 129 h 129"/>
                <a:gd name="T8" fmla="*/ 74 w 148"/>
                <a:gd name="T9" fmla="*/ 0 h 129"/>
              </a:gdLst>
              <a:ahLst/>
              <a:cxnLst>
                <a:cxn ang="0">
                  <a:pos x="T0" y="T1"/>
                </a:cxn>
                <a:cxn ang="0">
                  <a:pos x="T2" y="T3"/>
                </a:cxn>
                <a:cxn ang="0">
                  <a:pos x="T4" y="T5"/>
                </a:cxn>
                <a:cxn ang="0">
                  <a:pos x="T6" y="T7"/>
                </a:cxn>
                <a:cxn ang="0">
                  <a:pos x="T8" y="T9"/>
                </a:cxn>
              </a:cxnLst>
              <a:rect l="0" t="0" r="r" b="b"/>
              <a:pathLst>
                <a:path w="148" h="129">
                  <a:moveTo>
                    <a:pt x="74" y="0"/>
                  </a:moveTo>
                  <a:lnTo>
                    <a:pt x="74" y="0"/>
                  </a:lnTo>
                  <a:lnTo>
                    <a:pt x="148" y="129"/>
                  </a:lnTo>
                  <a:lnTo>
                    <a:pt x="0" y="129"/>
                  </a:lnTo>
                  <a:lnTo>
                    <a:pt x="74" y="0"/>
                  </a:lnTo>
                  <a:close/>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sp>
          <p:nvSpPr>
            <p:cNvPr id="116" name="Freeform 114"/>
            <p:cNvSpPr>
              <a:spLocks/>
            </p:cNvSpPr>
            <p:nvPr/>
          </p:nvSpPr>
          <p:spPr bwMode="auto">
            <a:xfrm>
              <a:off x="2561431" y="1226005"/>
              <a:ext cx="168275" cy="146050"/>
            </a:xfrm>
            <a:custGeom>
              <a:avLst/>
              <a:gdLst>
                <a:gd name="T0" fmla="*/ 74 w 148"/>
                <a:gd name="T1" fmla="*/ 0 h 129"/>
                <a:gd name="T2" fmla="*/ 74 w 148"/>
                <a:gd name="T3" fmla="*/ 0 h 129"/>
                <a:gd name="T4" fmla="*/ 148 w 148"/>
                <a:gd name="T5" fmla="*/ 129 h 129"/>
                <a:gd name="T6" fmla="*/ 0 w 148"/>
                <a:gd name="T7" fmla="*/ 129 h 129"/>
                <a:gd name="T8" fmla="*/ 74 w 148"/>
                <a:gd name="T9" fmla="*/ 0 h 129"/>
              </a:gdLst>
              <a:ahLst/>
              <a:cxnLst>
                <a:cxn ang="0">
                  <a:pos x="T0" y="T1"/>
                </a:cxn>
                <a:cxn ang="0">
                  <a:pos x="T2" y="T3"/>
                </a:cxn>
                <a:cxn ang="0">
                  <a:pos x="T4" y="T5"/>
                </a:cxn>
                <a:cxn ang="0">
                  <a:pos x="T6" y="T7"/>
                </a:cxn>
                <a:cxn ang="0">
                  <a:pos x="T8" y="T9"/>
                </a:cxn>
              </a:cxnLst>
              <a:rect l="0" t="0" r="r" b="b"/>
              <a:pathLst>
                <a:path w="148" h="129">
                  <a:moveTo>
                    <a:pt x="74" y="0"/>
                  </a:moveTo>
                  <a:lnTo>
                    <a:pt x="74" y="0"/>
                  </a:lnTo>
                  <a:lnTo>
                    <a:pt x="148" y="129"/>
                  </a:lnTo>
                  <a:lnTo>
                    <a:pt x="0" y="129"/>
                  </a:lnTo>
                  <a:lnTo>
                    <a:pt x="74" y="0"/>
                  </a:lnTo>
                  <a:close/>
                </a:path>
              </a:pathLst>
            </a:custGeom>
            <a:noFill/>
            <a:ln w="6350" cap="flat">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a:cs typeface="+mn-cs"/>
              </a:endParaRPr>
            </a:p>
          </p:txBody>
        </p:sp>
      </p:grpSp>
      <p:sp>
        <p:nvSpPr>
          <p:cNvPr id="185" name="TextBox 184"/>
          <p:cNvSpPr txBox="1"/>
          <p:nvPr/>
        </p:nvSpPr>
        <p:spPr>
          <a:xfrm>
            <a:off x="1734277" y="3954730"/>
            <a:ext cx="7327647" cy="4616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taught by lecture, 1</a:t>
            </a:r>
            <a:r>
              <a:rPr kumimoji="0" lang="en-US" sz="2400" b="0" i="0" u="none" strike="noStrike" kern="0" cap="none" spc="0" normalizeH="0" baseline="30000" noProof="0" dirty="0">
                <a:ln>
                  <a:noFill/>
                </a:ln>
                <a:solidFill>
                  <a:prstClr val="black"/>
                </a:solidFill>
                <a:effectLst/>
                <a:uLnTx/>
                <a:uFillTx/>
                <a:latin typeface="Calibri"/>
                <a:cs typeface="+mn-cs"/>
              </a:rPr>
              <a:t>st</a:t>
            </a:r>
            <a:r>
              <a:rPr kumimoji="0" lang="en-US" sz="2400" b="0" i="0" u="none" strike="noStrike" kern="0" cap="none" spc="0" normalizeH="0" baseline="0" noProof="0" dirty="0">
                <a:ln>
                  <a:noFill/>
                </a:ln>
                <a:solidFill>
                  <a:prstClr val="black"/>
                </a:solidFill>
                <a:effectLst/>
                <a:uLnTx/>
                <a:uFillTx/>
                <a:latin typeface="Calibri"/>
                <a:cs typeface="+mn-cs"/>
              </a:rPr>
              <a:t> instructor, 3rd time teaching course</a:t>
            </a:r>
          </a:p>
        </p:txBody>
      </p:sp>
      <p:sp>
        <p:nvSpPr>
          <p:cNvPr id="186" name="TextBox 185"/>
          <p:cNvSpPr txBox="1"/>
          <p:nvPr/>
        </p:nvSpPr>
        <p:spPr>
          <a:xfrm>
            <a:off x="2770111" y="2194957"/>
            <a:ext cx="4424609" cy="4616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practice &amp; feedback, 1</a:t>
            </a:r>
            <a:r>
              <a:rPr kumimoji="0" lang="en-US" sz="2400" b="0" i="0" u="none" strike="noStrike" kern="0" cap="none" spc="0" normalizeH="0" baseline="30000" noProof="0" dirty="0">
                <a:ln>
                  <a:noFill/>
                </a:ln>
                <a:solidFill>
                  <a:prstClr val="black"/>
                </a:solidFill>
                <a:effectLst/>
                <a:uLnTx/>
                <a:uFillTx/>
                <a:latin typeface="Calibri"/>
                <a:cs typeface="+mn-cs"/>
              </a:rPr>
              <a:t>st</a:t>
            </a:r>
            <a:r>
              <a:rPr kumimoji="0" lang="en-US" sz="2400" b="0" i="0" u="none" strike="noStrike" kern="0" cap="none" spc="0" normalizeH="0" baseline="0" noProof="0" dirty="0">
                <a:ln>
                  <a:noFill/>
                </a:ln>
                <a:solidFill>
                  <a:prstClr val="black"/>
                </a:solidFill>
                <a:effectLst/>
                <a:uLnTx/>
                <a:uFillTx/>
                <a:latin typeface="Calibri"/>
                <a:cs typeface="+mn-cs"/>
              </a:rPr>
              <a:t> instructor</a:t>
            </a:r>
          </a:p>
        </p:txBody>
      </p:sp>
      <p:sp>
        <p:nvSpPr>
          <p:cNvPr id="187" name="TextBox 186"/>
          <p:cNvSpPr txBox="1"/>
          <p:nvPr/>
        </p:nvSpPr>
        <p:spPr>
          <a:xfrm>
            <a:off x="3754796" y="1689214"/>
            <a:ext cx="4413388" cy="4616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practice &amp; feedback 2</a:t>
            </a:r>
            <a:r>
              <a:rPr kumimoji="0" lang="en-US" sz="2400" b="0" i="0" u="none" strike="noStrike" kern="0" cap="none" spc="0" normalizeH="0" baseline="30000" noProof="0" dirty="0">
                <a:ln>
                  <a:noFill/>
                </a:ln>
                <a:solidFill>
                  <a:prstClr val="black"/>
                </a:solidFill>
                <a:effectLst/>
                <a:uLnTx/>
                <a:uFillTx/>
                <a:latin typeface="Calibri"/>
                <a:cs typeface="+mn-cs"/>
              </a:rPr>
              <a:t>nd</a:t>
            </a:r>
            <a:r>
              <a:rPr kumimoji="0" lang="en-US" sz="2400" b="0" i="0" u="none" strike="noStrike" kern="0" cap="none" spc="0" normalizeH="0" baseline="0" noProof="0" dirty="0">
                <a:ln>
                  <a:noFill/>
                </a:ln>
                <a:solidFill>
                  <a:prstClr val="black"/>
                </a:solidFill>
                <a:effectLst/>
                <a:uLnTx/>
                <a:uFillTx/>
                <a:latin typeface="Calibri"/>
                <a:cs typeface="+mn-cs"/>
              </a:rPr>
              <a:t> instructor</a:t>
            </a:r>
          </a:p>
        </p:txBody>
      </p:sp>
      <p:sp>
        <p:nvSpPr>
          <p:cNvPr id="188" name="TextBox 187"/>
          <p:cNvSpPr txBox="1"/>
          <p:nvPr/>
        </p:nvSpPr>
        <p:spPr>
          <a:xfrm>
            <a:off x="2207491" y="3015227"/>
            <a:ext cx="4503990" cy="4616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0" i="1" u="none" strike="noStrike" kern="0" cap="none" spc="0" normalizeH="0" baseline="0" noProof="0" dirty="0">
                <a:ln>
                  <a:noFill/>
                </a:ln>
                <a:solidFill>
                  <a:srgbClr val="0033CC"/>
                </a:solidFill>
                <a:effectLst/>
                <a:uLnTx/>
                <a:uFillTx/>
                <a:latin typeface="Calibri"/>
                <a:cs typeface="+mn-cs"/>
              </a:rPr>
              <a:t>1 standard deviation improvement</a:t>
            </a:r>
          </a:p>
        </p:txBody>
      </p:sp>
      <p:cxnSp>
        <p:nvCxnSpPr>
          <p:cNvPr id="190" name="Straight Arrow Connector 189"/>
          <p:cNvCxnSpPr/>
          <p:nvPr/>
        </p:nvCxnSpPr>
        <p:spPr>
          <a:xfrm flipH="1">
            <a:off x="2189018" y="2463927"/>
            <a:ext cx="18473" cy="1594483"/>
          </a:xfrm>
          <a:prstGeom prst="straightConnector1">
            <a:avLst/>
          </a:prstGeom>
          <a:ln w="38100">
            <a:solidFill>
              <a:srgbClr val="002060"/>
            </a:solidFill>
            <a:prstDash val="dash"/>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91" name="TextBox 190"/>
          <p:cNvSpPr txBox="1"/>
          <p:nvPr/>
        </p:nvSpPr>
        <p:spPr>
          <a:xfrm>
            <a:off x="1389909" y="5394209"/>
            <a:ext cx="2668038" cy="646331"/>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err="1">
                <a:ln>
                  <a:noFill/>
                </a:ln>
                <a:solidFill>
                  <a:prstClr val="black"/>
                </a:solidFill>
                <a:effectLst/>
                <a:uLnTx/>
                <a:uFillTx/>
                <a:latin typeface="Calibri"/>
                <a:cs typeface="+mn-cs"/>
              </a:rPr>
              <a:t>Yr</a:t>
            </a:r>
            <a:r>
              <a:rPr kumimoji="0" lang="en-US" sz="1800" b="0" i="0" u="none" strike="noStrike" kern="0" cap="none" spc="0" normalizeH="0" baseline="0" noProof="0" dirty="0">
                <a:ln>
                  <a:noFill/>
                </a:ln>
                <a:solidFill>
                  <a:prstClr val="black"/>
                </a:solidFill>
                <a:effectLst/>
                <a:uLnTx/>
                <a:uFillTx/>
                <a:latin typeface="Calibri"/>
                <a:cs typeface="+mn-cs"/>
              </a:rPr>
              <a:t> 1             </a:t>
            </a:r>
            <a:r>
              <a:rPr kumimoji="0" lang="en-US" sz="1800" b="0" i="0" u="none" strike="noStrike" kern="0" cap="none" spc="0" normalizeH="0" baseline="0" noProof="0" dirty="0" err="1">
                <a:ln>
                  <a:noFill/>
                </a:ln>
                <a:solidFill>
                  <a:prstClr val="black"/>
                </a:solidFill>
                <a:effectLst/>
                <a:uLnTx/>
                <a:uFillTx/>
                <a:latin typeface="Calibri"/>
                <a:cs typeface="+mn-cs"/>
              </a:rPr>
              <a:t>Yr</a:t>
            </a:r>
            <a:r>
              <a:rPr kumimoji="0" lang="en-US" sz="1800" b="0" i="0" u="none" strike="noStrike" kern="0" cap="none" spc="0" normalizeH="0" baseline="0" noProof="0" dirty="0">
                <a:ln>
                  <a:noFill/>
                </a:ln>
                <a:solidFill>
                  <a:prstClr val="black"/>
                </a:solidFill>
                <a:effectLst/>
                <a:uLnTx/>
                <a:uFillTx/>
                <a:latin typeface="Calibri"/>
                <a:cs typeface="+mn-cs"/>
              </a:rPr>
              <a:t> 2              </a:t>
            </a:r>
            <a:r>
              <a:rPr kumimoji="0" lang="en-US" sz="1800" b="0" i="0" u="none" strike="noStrike" kern="0" cap="none" spc="0" normalizeH="0" baseline="0" noProof="0" dirty="0" err="1">
                <a:ln>
                  <a:noFill/>
                </a:ln>
                <a:solidFill>
                  <a:prstClr val="black"/>
                </a:solidFill>
                <a:effectLst/>
                <a:uLnTx/>
                <a:uFillTx/>
                <a:latin typeface="Calibri"/>
                <a:cs typeface="+mn-cs"/>
              </a:rPr>
              <a:t>Yr</a:t>
            </a:r>
            <a:r>
              <a:rPr kumimoji="0" lang="en-US" sz="1800" b="0" i="0" u="none" strike="noStrike" kern="0" cap="none" spc="0" normalizeH="0" baseline="0" noProof="0" dirty="0">
                <a:ln>
                  <a:noFill/>
                </a:ln>
                <a:solidFill>
                  <a:prstClr val="black"/>
                </a:solidFill>
                <a:effectLst/>
                <a:uLnTx/>
                <a:uFillTx/>
                <a:latin typeface="Calibri"/>
                <a:cs typeface="+mn-cs"/>
              </a:rPr>
              <a:t> 3</a:t>
            </a:r>
          </a:p>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black"/>
              </a:solidFill>
              <a:effectLst/>
              <a:uLnTx/>
              <a:uFillTx/>
              <a:latin typeface="Calibri"/>
              <a:cs typeface="+mn-cs"/>
            </a:endParaRPr>
          </a:p>
        </p:txBody>
      </p:sp>
      <p:sp>
        <p:nvSpPr>
          <p:cNvPr id="60" name="TextBox 59"/>
          <p:cNvSpPr txBox="1"/>
          <p:nvPr/>
        </p:nvSpPr>
        <p:spPr>
          <a:xfrm>
            <a:off x="172717" y="5795135"/>
            <a:ext cx="8798565" cy="830997"/>
          </a:xfrm>
          <a:prstGeom prst="rect">
            <a:avLst/>
          </a:prstGeom>
          <a:noFill/>
          <a:ln>
            <a:solidFill>
              <a:schemeClr val="tx2"/>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1" u="none" strike="noStrike" kern="0" cap="none" spc="0" normalizeH="0" baseline="0" noProof="0" dirty="0">
                <a:ln>
                  <a:noFill/>
                </a:ln>
                <a:solidFill>
                  <a:sysClr val="windowText" lastClr="000000"/>
                </a:solidFill>
                <a:effectLst/>
                <a:uLnTx/>
                <a:uFillTx/>
                <a:cs typeface="Arial" pitchFamily="34" charset="0"/>
              </a:rPr>
              <a:t>Jones, Madison, Wieman, Transforming a fourth year modern optics course using a deliberate practice framework, Phys Rev ST – Phys Ed Res, V. 11(2), 020108-1-16 (2015) </a:t>
            </a:r>
          </a:p>
        </p:txBody>
      </p:sp>
    </p:spTree>
    <p:extLst>
      <p:ext uri="{BB962C8B-B14F-4D97-AF65-F5344CB8AC3E}">
        <p14:creationId xmlns:p14="http://schemas.microsoft.com/office/powerpoint/2010/main" val="35476488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 grpId="0"/>
      <p:bldP spid="187" grpId="0"/>
      <p:bldP spid="188" grpId="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Shape 85"/>
        <p:cNvGrpSpPr/>
        <p:nvPr/>
      </p:nvGrpSpPr>
      <p:grpSpPr>
        <a:xfrm>
          <a:off x="0" y="0"/>
          <a:ext cx="0" cy="0"/>
          <a:chOff x="0" y="0"/>
          <a:chExt cx="0" cy="0"/>
        </a:xfrm>
      </p:grpSpPr>
      <p:sp>
        <p:nvSpPr>
          <p:cNvPr id="86" name="Shape 86"/>
          <p:cNvSpPr txBox="1">
            <a:spLocks noGrp="1"/>
          </p:cNvSpPr>
          <p:nvPr>
            <p:ph type="title"/>
          </p:nvPr>
        </p:nvSpPr>
        <p:spPr>
          <a:xfrm>
            <a:off x="242525" y="187194"/>
            <a:ext cx="8520600" cy="501600"/>
          </a:xfrm>
          <a:prstGeom prst="rect">
            <a:avLst/>
          </a:prstGeom>
        </p:spPr>
        <p:txBody>
          <a:bodyPr lIns="91425" tIns="91425" rIns="91425" bIns="91425" anchor="t" anchorCtr="0">
            <a:noAutofit/>
          </a:bodyPr>
          <a:lstStyle/>
          <a:p>
            <a:r>
              <a:rPr lang="en" dirty="0">
                <a:solidFill>
                  <a:schemeClr val="accent2"/>
                </a:solidFill>
                <a:effectLst/>
              </a:rPr>
              <a:t>Stanford Outcomes</a:t>
            </a:r>
            <a:r>
              <a:rPr lang="en" dirty="0">
                <a:solidFill>
                  <a:srgbClr val="990000"/>
                </a:solidFill>
              </a:rPr>
              <a:t> </a:t>
            </a:r>
            <a:br>
              <a:rPr lang="en" dirty="0">
                <a:solidFill>
                  <a:srgbClr val="990000"/>
                </a:solidFill>
              </a:rPr>
            </a:br>
            <a:endParaRPr lang="en" dirty="0">
              <a:solidFill>
                <a:srgbClr val="990000"/>
              </a:solidFill>
            </a:endParaRPr>
          </a:p>
        </p:txBody>
      </p:sp>
      <p:sp>
        <p:nvSpPr>
          <p:cNvPr id="87" name="Shape 87"/>
          <p:cNvSpPr txBox="1">
            <a:spLocks noGrp="1"/>
          </p:cNvSpPr>
          <p:nvPr>
            <p:ph type="body" idx="1"/>
          </p:nvPr>
        </p:nvSpPr>
        <p:spPr>
          <a:xfrm>
            <a:off x="381425" y="1413428"/>
            <a:ext cx="8381700" cy="4126220"/>
          </a:xfrm>
          <a:prstGeom prst="rect">
            <a:avLst/>
          </a:prstGeom>
          <a:ln w="9525" cap="flat" cmpd="sng">
            <a:noFill/>
            <a:prstDash val="solid"/>
            <a:round/>
            <a:headEnd type="none" w="med" len="med"/>
            <a:tailEnd type="none" w="med" len="med"/>
          </a:ln>
        </p:spPr>
        <p:txBody>
          <a:bodyPr lIns="91425" tIns="91425" rIns="91425" bIns="91425" anchor="t" anchorCtr="0">
            <a:noAutofit/>
          </a:bodyPr>
          <a:lstStyle/>
          <a:p>
            <a:pPr marL="457200" indent="-330200">
              <a:spcBef>
                <a:spcPts val="200"/>
              </a:spcBef>
              <a:spcAft>
                <a:spcPts val="200"/>
              </a:spcAft>
              <a:buSzPct val="100000"/>
            </a:pPr>
            <a:r>
              <a:rPr lang="en" sz="2400" dirty="0"/>
              <a:t>Attendance up from 50-60% to ~95% for all. </a:t>
            </a:r>
          </a:p>
          <a:p>
            <a:pPr marL="457200" indent="-330200">
              <a:spcBef>
                <a:spcPts val="200"/>
              </a:spcBef>
              <a:spcAft>
                <a:spcPts val="200"/>
              </a:spcAft>
              <a:buSzPct val="100000"/>
            </a:pPr>
            <a:r>
              <a:rPr lang="en-US" sz="2400" dirty="0">
                <a:effectLst/>
              </a:rPr>
              <a:t>Covered as much or more content</a:t>
            </a:r>
            <a:endParaRPr lang="en-US" sz="1600" dirty="0">
              <a:effectLst/>
            </a:endParaRPr>
          </a:p>
          <a:p>
            <a:pPr marL="457200" indent="-330200">
              <a:spcBef>
                <a:spcPts val="200"/>
              </a:spcBef>
              <a:spcAft>
                <a:spcPts val="200"/>
              </a:spcAft>
              <a:buSzPct val="100000"/>
            </a:pPr>
            <a:r>
              <a:rPr lang="en" sz="2400" dirty="0">
                <a:effectLst/>
              </a:rPr>
              <a:t>Student anonymous comments:</a:t>
            </a:r>
            <a:r>
              <a:rPr lang="en" sz="2400" b="1" dirty="0"/>
              <a:t> </a:t>
            </a:r>
          </a:p>
          <a:p>
            <a:pPr marL="127000" indent="0">
              <a:spcBef>
                <a:spcPts val="200"/>
              </a:spcBef>
              <a:spcAft>
                <a:spcPts val="200"/>
              </a:spcAft>
              <a:buSzPct val="100000"/>
              <a:buNone/>
            </a:pPr>
            <a:r>
              <a:rPr lang="en" sz="2400" b="1" dirty="0"/>
              <a:t>90% positive (mostly VERY positive, </a:t>
            </a:r>
            <a:r>
              <a:rPr lang="en" sz="2400" b="1" i="1" dirty="0"/>
              <a:t>“All physics courses should be taught this way!”)</a:t>
            </a:r>
          </a:p>
          <a:p>
            <a:pPr marL="127000" indent="0">
              <a:spcBef>
                <a:spcPts val="200"/>
              </a:spcBef>
              <a:spcAft>
                <a:spcPts val="200"/>
              </a:spcAft>
              <a:buSzPct val="100000"/>
              <a:buNone/>
            </a:pPr>
            <a:r>
              <a:rPr lang="en" sz="2400" b="1" dirty="0"/>
              <a:t>only 4% negative</a:t>
            </a:r>
          </a:p>
          <a:p>
            <a:pPr>
              <a:spcBef>
                <a:spcPts val="200"/>
              </a:spcBef>
              <a:spcAft>
                <a:spcPts val="200"/>
              </a:spcAft>
              <a:buNone/>
            </a:pPr>
            <a:endParaRPr sz="1000" dirty="0"/>
          </a:p>
          <a:p>
            <a:pPr marL="457200" indent="-330200">
              <a:spcBef>
                <a:spcPts val="200"/>
              </a:spcBef>
              <a:spcAft>
                <a:spcPts val="200"/>
              </a:spcAft>
              <a:buSzPct val="100000"/>
            </a:pPr>
            <a:r>
              <a:rPr lang="en" sz="2400" dirty="0">
                <a:effectLst/>
              </a:rPr>
              <a:t>All the faculty greatly preferred to lecturing. </a:t>
            </a:r>
          </a:p>
          <a:p>
            <a:pPr marL="127000" indent="0">
              <a:spcBef>
                <a:spcPts val="200"/>
              </a:spcBef>
              <a:spcAft>
                <a:spcPts val="200"/>
              </a:spcAft>
              <a:buSzPct val="100000"/>
              <a:buNone/>
            </a:pPr>
            <a:r>
              <a:rPr lang="en" sz="2400" b="1" dirty="0">
                <a:solidFill>
                  <a:schemeClr val="accent2"/>
                </a:solidFill>
                <a:effectLst/>
              </a:rPr>
              <a:t>Typical response across ~ 250 faculty at UBC &amp; U. Col.  Once learned the necessary expertise of teaching, much more rewarding, would never go back to old methods.</a:t>
            </a:r>
          </a:p>
          <a:p>
            <a:pPr marL="0" indent="0">
              <a:spcBef>
                <a:spcPts val="200"/>
              </a:spcBef>
              <a:spcAft>
                <a:spcPts val="200"/>
              </a:spcAft>
              <a:buNone/>
            </a:pPr>
            <a:endParaRPr sz="1600" dirty="0"/>
          </a:p>
        </p:txBody>
      </p:sp>
      <p:sp>
        <p:nvSpPr>
          <p:cNvPr id="2" name="TextBox 1"/>
          <p:cNvSpPr txBox="1"/>
          <p:nvPr/>
        </p:nvSpPr>
        <p:spPr>
          <a:xfrm>
            <a:off x="529855" y="983918"/>
            <a:ext cx="8387232" cy="461665"/>
          </a:xfrm>
          <a:prstGeom prst="rect">
            <a:avLst/>
          </a:prstGeom>
          <a:noFill/>
        </p:spPr>
        <p:txBody>
          <a:bodyPr wrap="none" rtlCol="0">
            <a:spAutoFit/>
          </a:bodyPr>
          <a:lstStyle/>
          <a:p>
            <a:r>
              <a:rPr lang="en-US" i="1" dirty="0">
                <a:solidFill>
                  <a:schemeClr val="accent2"/>
                </a:solidFill>
              </a:rPr>
              <a:t>7 physics courses 2</a:t>
            </a:r>
            <a:r>
              <a:rPr lang="en-US" i="1" baseline="30000" dirty="0">
                <a:solidFill>
                  <a:schemeClr val="accent2"/>
                </a:solidFill>
              </a:rPr>
              <a:t>nd</a:t>
            </a:r>
            <a:r>
              <a:rPr lang="en-US" i="1" dirty="0">
                <a:solidFill>
                  <a:schemeClr val="accent2"/>
                </a:solidFill>
              </a:rPr>
              <a:t>-4</a:t>
            </a:r>
            <a:r>
              <a:rPr lang="en-US" i="1" baseline="30000" dirty="0">
                <a:solidFill>
                  <a:schemeClr val="accent2"/>
                </a:solidFill>
              </a:rPr>
              <a:t>th</a:t>
            </a:r>
            <a:r>
              <a:rPr lang="en-US" i="1" dirty="0">
                <a:solidFill>
                  <a:schemeClr val="accent2"/>
                </a:solidFill>
              </a:rPr>
              <a:t> year, seven faculty, ‘15-’16</a:t>
            </a:r>
          </a:p>
        </p:txBody>
      </p:sp>
    </p:spTree>
    <p:extLst>
      <p:ext uri="{BB962C8B-B14F-4D97-AF65-F5344CB8AC3E}">
        <p14:creationId xmlns:p14="http://schemas.microsoft.com/office/powerpoint/2010/main" val="31723427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50A5856D-F824-4C25-858F-22D3023BAD69}"/>
              </a:ext>
            </a:extLst>
          </p:cNvPr>
          <p:cNvSpPr/>
          <p:nvPr/>
        </p:nvSpPr>
        <p:spPr>
          <a:xfrm>
            <a:off x="151552" y="285844"/>
            <a:ext cx="8915401" cy="572464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Type of evidence </a:t>
            </a:r>
            <a:r>
              <a:rPr lang="en-US" dirty="0">
                <a:solidFill>
                  <a:srgbClr val="FFFF00"/>
                </a:solidFill>
              </a:rPr>
              <a:t>led to </a:t>
            </a:r>
            <a:r>
              <a:rPr lang="en-US" dirty="0" smtClean="0">
                <a:solidFill>
                  <a:srgbClr val="FFFF00"/>
                </a:solidFill>
              </a:rPr>
              <a:t>a m</a:t>
            </a:r>
            <a:r>
              <a:rPr kumimoji="0" lang="en-US" sz="2400" b="0" i="0" u="none" strike="noStrike" kern="1200" cap="none" spc="0" normalizeH="0" baseline="0" noProof="0" dirty="0" err="1" smtClean="0">
                <a:ln>
                  <a:noFill/>
                </a:ln>
                <a:solidFill>
                  <a:srgbClr val="FFFF00"/>
                </a:solidFill>
                <a:effectLst/>
                <a:uLnTx/>
                <a:uFillTx/>
                <a:latin typeface="Verdana" pitchFamily="34" charset="0"/>
                <a:ea typeface="+mn-ea"/>
                <a:cs typeface="Arial" charset="0"/>
              </a:rPr>
              <a:t>essage</a:t>
            </a:r>
            <a:r>
              <a:rPr kumimoji="0" lang="en-US" sz="2400" b="0" i="0" u="none" strike="noStrike" kern="1200" cap="none" spc="0" normalizeH="0" baseline="0" noProof="0" dirty="0" smtClean="0">
                <a:ln>
                  <a:noFill/>
                </a:ln>
                <a:solidFill>
                  <a:srgbClr val="FFFF00"/>
                </a:solidFill>
                <a:effectLst/>
                <a:uLnTx/>
                <a:uFillTx/>
                <a:latin typeface="Verdana" pitchFamily="34" charset="0"/>
                <a:ea typeface="+mn-ea"/>
                <a:cs typeface="Arial" charset="0"/>
              </a:rPr>
              <a:t> </a:t>
            </a: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from the President (2017) Mary Sue Coleman, AAU</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600" b="0" i="1" u="none" strike="noStrike" kern="1200" cap="none" spc="0" normalizeH="0" baseline="0" noProof="0" dirty="0">
                <a:ln>
                  <a:noFill/>
                </a:ln>
                <a:solidFill>
                  <a:srgbClr val="FFFF00"/>
                </a:solidFill>
                <a:effectLst/>
                <a:uLnTx/>
                <a:uFillTx/>
                <a:latin typeface="Verdana" pitchFamily="34" charset="0"/>
                <a:ea typeface="+mn-ea"/>
                <a:cs typeface="Arial" charset="0"/>
              </a:rPr>
              <a:t>https://www.aau.edu/sites/default/files/AAU-Files/STEM-Education-Initiative/STEM-Status-Report.pdf</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srgbClr val="FFFF00"/>
                </a:solidFill>
                <a:effectLst/>
                <a:uLnTx/>
                <a:uFillTx/>
                <a:latin typeface="Verdana" pitchFamily="34" charset="0"/>
                <a:ea typeface="+mn-ea"/>
                <a:cs typeface="Arial" charset="0"/>
              </a:rPr>
              <a:t>“… </a:t>
            </a:r>
            <a:r>
              <a:rPr kumimoji="0" lang="en-US" sz="2200" b="0" i="1" u="none" strike="noStrike" kern="1200" cap="none" spc="0" normalizeH="0" baseline="0" noProof="0" dirty="0">
                <a:ln>
                  <a:noFill/>
                </a:ln>
                <a:solidFill>
                  <a:srgbClr val="FFFF00"/>
                </a:solidFill>
                <a:effectLst/>
                <a:uLnTx/>
                <a:uFillTx/>
                <a:latin typeface="Verdana" pitchFamily="34" charset="0"/>
                <a:ea typeface="+mn-ea"/>
                <a:cs typeface="Arial" charset="0"/>
              </a:rPr>
              <a:t>AAU continues its commitment to achieving widespread systemic change in this area and to promoting excellence in undergraduate education at major research universities.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srgbClr val="FFFF00"/>
                </a:solidFill>
                <a:effectLst/>
                <a:uLnTx/>
                <a:uFillTx/>
                <a:latin typeface="Verdana" pitchFamily="34" charset="0"/>
                <a:ea typeface="+mn-ea"/>
                <a:cs typeface="Arial"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1" i="1" u="none" strike="noStrike" kern="1200" cap="none" spc="0" normalizeH="0" baseline="0" noProof="0" dirty="0">
                <a:ln>
                  <a:noFill/>
                </a:ln>
                <a:solidFill>
                  <a:srgbClr val="FFFFFF"/>
                </a:solidFill>
                <a:effectLst/>
                <a:uLnTx/>
                <a:uFillTx/>
                <a:latin typeface="Verdana" pitchFamily="34" charset="0"/>
                <a:ea typeface="+mn-ea"/>
                <a:cs typeface="Arial" charset="0"/>
              </a:rPr>
              <a:t>We cannot condone poor teaching of introductory STEM courses … simply because a professor, department and/or institution fails to recognize and accept that there are, in fact, more effective ways to teach. Failing to implement evidence-based teaching practices in the classroom must be viewed as irresponsible, an abrogation of fulfilling our collective mission to ensure that all students who are interested in learning and enrolled in a STEM course. </a:t>
            </a:r>
            <a:r>
              <a:rPr kumimoji="0" lang="en-US" sz="2200" b="1" i="0" u="none" strike="noStrike" kern="1200" cap="none" spc="0" normalizeH="0" baseline="0" noProof="0" dirty="0">
                <a:ln>
                  <a:noFill/>
                </a:ln>
                <a:solidFill>
                  <a:srgbClr val="FFFFFF"/>
                </a:solidFill>
                <a:effectLst/>
                <a:uLnTx/>
                <a:uFillTx/>
                <a:latin typeface="Verdana" pitchFamily="34" charset="0"/>
                <a:ea typeface="+mn-ea"/>
                <a:cs typeface="Arial" charset="0"/>
              </a:rPr>
              <a:t>….”</a:t>
            </a:r>
          </a:p>
        </p:txBody>
      </p:sp>
    </p:spTree>
    <p:extLst>
      <p:ext uri="{BB962C8B-B14F-4D97-AF65-F5344CB8AC3E}">
        <p14:creationId xmlns:p14="http://schemas.microsoft.com/office/powerpoint/2010/main" val="2453283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2173" y="248920"/>
            <a:ext cx="8686436" cy="3200876"/>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lang="en-US" sz="800" kern="0" dirty="0">
              <a:solidFill>
                <a:schemeClr val="accent2"/>
              </a:solidFill>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2800" b="0" i="0" u="none" strike="noStrike" kern="0" cap="none" spc="0" normalizeH="0" baseline="0" noProof="0" dirty="0">
              <a:ln>
                <a:noFill/>
              </a:ln>
              <a:solidFill>
                <a:schemeClr val="accent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lang="en-US" sz="2800" kern="0" dirty="0"/>
              <a:t>Evidence </a:t>
            </a:r>
            <a:r>
              <a:rPr kumimoji="0" lang="en-US" sz="2800" b="0" i="0" u="none" strike="noStrike" kern="0" cap="none" spc="0" normalizeH="0" baseline="0" noProof="0" dirty="0">
                <a:ln>
                  <a:noFill/>
                </a:ln>
                <a:effectLst/>
                <a:uLnTx/>
                <a:uFillTx/>
              </a:rPr>
              <a:t>for class-act</a:t>
            </a:r>
            <a:r>
              <a:rPr lang="en-US" sz="2800" kern="0" dirty="0"/>
              <a:t>ion suit? </a:t>
            </a:r>
            <a:r>
              <a:rPr lang="en-US" sz="2800" kern="0" dirty="0">
                <a:sym typeface="Wingdings" panose="05000000000000000000" pitchFamily="2" charset="2"/>
              </a:rPr>
              <a:t></a:t>
            </a:r>
            <a:r>
              <a:rPr lang="en-US" sz="2800" kern="0" dirty="0"/>
              <a:t> </a:t>
            </a:r>
          </a:p>
          <a:p>
            <a:pPr marL="0" marR="0" lvl="0" indent="0" defTabSz="914400" eaLnBrk="1" fontAlgn="auto" latinLnBrk="0" hangingPunct="1">
              <a:lnSpc>
                <a:spcPct val="100000"/>
              </a:lnSpc>
              <a:spcBef>
                <a:spcPts val="0"/>
              </a:spcBef>
              <a:spcAft>
                <a:spcPts val="0"/>
              </a:spcAft>
              <a:buClrTx/>
              <a:buSzTx/>
              <a:buFontTx/>
              <a:buNone/>
              <a:tabLst/>
              <a:defRPr/>
            </a:pPr>
            <a:endParaRPr lang="en-US" sz="2800" kern="0" dirty="0"/>
          </a:p>
          <a:p>
            <a:pPr marL="0" marR="0" lvl="0" indent="0" defTabSz="914400" eaLnBrk="1" fontAlgn="auto" latinLnBrk="0" hangingPunct="1">
              <a:lnSpc>
                <a:spcPct val="100000"/>
              </a:lnSpc>
              <a:spcBef>
                <a:spcPts val="0"/>
              </a:spcBef>
              <a:spcAft>
                <a:spcPts val="0"/>
              </a:spcAft>
              <a:buClrTx/>
              <a:buSzTx/>
              <a:buFontTx/>
              <a:buNone/>
              <a:tabLst/>
              <a:defRPr/>
            </a:pPr>
            <a:r>
              <a:rPr lang="en-US" sz="2800" kern="0" dirty="0"/>
              <a:t>But since better for students, and faculty prefer, may be quicker and easier ways than lawsuit...</a:t>
            </a:r>
            <a:endParaRPr kumimoji="0" lang="en-US" sz="2800" b="0" i="0" u="none" strike="noStrike" kern="0" cap="none" spc="0" normalizeH="0" baseline="0" noProof="0" dirty="0">
              <a:ln>
                <a:noFill/>
              </a:ln>
              <a:solidFill>
                <a:schemeClr val="accent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800" b="0" i="1" u="none" strike="noStrike" kern="0" cap="none" spc="0" normalizeH="0" baseline="0" noProof="0" dirty="0">
              <a:ln>
                <a:noFill/>
              </a:ln>
              <a:effectLst/>
              <a:uLnTx/>
              <a:uFillTx/>
            </a:endParaRPr>
          </a:p>
        </p:txBody>
      </p:sp>
      <p:sp>
        <p:nvSpPr>
          <p:cNvPr id="2" name="TextBox 1">
            <a:extLst>
              <a:ext uri="{FF2B5EF4-FFF2-40B4-BE49-F238E27FC236}">
                <a16:creationId xmlns:a16="http://schemas.microsoft.com/office/drawing/2014/main" xmlns="" id="{EEBF9928-F0C5-4C2A-A2A5-26D596A7F842}"/>
              </a:ext>
            </a:extLst>
          </p:cNvPr>
          <p:cNvSpPr txBox="1"/>
          <p:nvPr/>
        </p:nvSpPr>
        <p:spPr>
          <a:xfrm>
            <a:off x="341746" y="2429164"/>
            <a:ext cx="293670" cy="461665"/>
          </a:xfrm>
          <a:prstGeom prst="rect">
            <a:avLst/>
          </a:prstGeom>
          <a:noFill/>
        </p:spPr>
        <p:txBody>
          <a:bodyPr wrap="none" rtlCol="0">
            <a:spAutoFit/>
          </a:bodyPr>
          <a:lstStyle/>
          <a:p>
            <a:r>
              <a:rPr lang="en-US" dirty="0"/>
              <a:t> </a:t>
            </a:r>
          </a:p>
        </p:txBody>
      </p:sp>
    </p:spTree>
    <p:extLst>
      <p:ext uri="{BB962C8B-B14F-4D97-AF65-F5344CB8AC3E}">
        <p14:creationId xmlns:p14="http://schemas.microsoft.com/office/powerpoint/2010/main" val="14770409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60146" y="1582650"/>
            <a:ext cx="4556051" cy="230832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b="0" i="0" u="none" strike="noStrike" kern="1200" cap="none" spc="0" normalizeH="0" baseline="0" noProof="0" dirty="0">
                <a:ln>
                  <a:noFill/>
                </a:ln>
                <a:solidFill>
                  <a:srgbClr val="FFFF00"/>
                </a:solidFill>
                <a:effectLst/>
                <a:uLnTx/>
                <a:uFillTx/>
                <a:latin typeface="Verdana" panose="020B0604030504040204" pitchFamily="34" charset="0"/>
                <a:ea typeface="+mn-ea"/>
                <a:cs typeface="Arial" panose="020B0604020202020204" pitchFamily="34" charset="0"/>
              </a:rPr>
              <a:t>What universities and departments can do to make large scale changes in teaching. Expertise. </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b="0" i="0" u="none" strike="noStrike" kern="1200" cap="none" spc="0" normalizeH="0" baseline="0" noProof="0" dirty="0">
              <a:ln>
                <a:noFill/>
              </a:ln>
              <a:solidFill>
                <a:srgbClr val="FFFF00"/>
              </a:solidFill>
              <a:effectLst/>
              <a:uLnTx/>
              <a:uFillTx/>
              <a:latin typeface="Verdana" panose="020B0604030504040204" pitchFamily="34" charset="0"/>
              <a:ea typeface="+mn-ea"/>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defRPr/>
            </a:pPr>
            <a:endParaRPr lang="en-US" dirty="0">
              <a:solidFill>
                <a:srgbClr val="FFFF00"/>
              </a:solidFill>
              <a:cs typeface="Arial" panose="020B0604020202020204" pitchFamily="34" charset="0"/>
            </a:endParaRPr>
          </a:p>
        </p:txBody>
      </p:sp>
      <p:pic>
        <p:nvPicPr>
          <p:cNvPr id="3" name="Picture 2"/>
          <p:cNvPicPr>
            <a:picLocks noChangeAspect="1"/>
          </p:cNvPicPr>
          <p:nvPr/>
        </p:nvPicPr>
        <p:blipFill>
          <a:blip r:embed="rId2"/>
          <a:stretch>
            <a:fillRect/>
          </a:stretch>
        </p:blipFill>
        <p:spPr>
          <a:xfrm>
            <a:off x="143622" y="185295"/>
            <a:ext cx="3688400" cy="5596613"/>
          </a:xfrm>
          <a:prstGeom prst="rect">
            <a:avLst/>
          </a:prstGeom>
        </p:spPr>
      </p:pic>
      <p:sp>
        <p:nvSpPr>
          <p:cNvPr id="2" name="TextBox 1">
            <a:extLst>
              <a:ext uri="{FF2B5EF4-FFF2-40B4-BE49-F238E27FC236}">
                <a16:creationId xmlns:a16="http://schemas.microsoft.com/office/drawing/2014/main" xmlns="" id="{C3B307C7-E163-4279-8467-37C569D5D3DB}"/>
              </a:ext>
            </a:extLst>
          </p:cNvPr>
          <p:cNvSpPr txBox="1"/>
          <p:nvPr/>
        </p:nvSpPr>
        <p:spPr>
          <a:xfrm>
            <a:off x="311694" y="5838734"/>
            <a:ext cx="8832418" cy="830997"/>
          </a:xfrm>
          <a:prstGeom prst="rect">
            <a:avLst/>
          </a:prstGeom>
          <a:noFill/>
        </p:spPr>
        <p:txBody>
          <a:bodyPr wrap="none" rtlCol="0">
            <a:spAutoFit/>
          </a:bodyPr>
          <a:lstStyle/>
          <a:p>
            <a:r>
              <a:rPr lang="en-US" dirty="0"/>
              <a:t>transformed the teaching of ~ 250 science faculty and</a:t>
            </a:r>
          </a:p>
          <a:p>
            <a:r>
              <a:rPr lang="en-US" dirty="0"/>
              <a:t>~ 200,000 credit hours/year at UBC &amp; CU.</a:t>
            </a:r>
          </a:p>
        </p:txBody>
      </p:sp>
      <p:sp>
        <p:nvSpPr>
          <p:cNvPr id="6" name="TextBox 5">
            <a:extLst>
              <a:ext uri="{FF2B5EF4-FFF2-40B4-BE49-F238E27FC236}">
                <a16:creationId xmlns:a16="http://schemas.microsoft.com/office/drawing/2014/main" xmlns="" id="{ED1C9720-C4CB-41BD-841F-DCA7203B1676}"/>
              </a:ext>
            </a:extLst>
          </p:cNvPr>
          <p:cNvSpPr txBox="1"/>
          <p:nvPr/>
        </p:nvSpPr>
        <p:spPr>
          <a:xfrm>
            <a:off x="4107101" y="502227"/>
            <a:ext cx="4957383" cy="830997"/>
          </a:xfrm>
          <a:prstGeom prst="rect">
            <a:avLst/>
          </a:prstGeom>
          <a:noFill/>
        </p:spPr>
        <p:txBody>
          <a:bodyPr wrap="none" rtlCol="0">
            <a:spAutoFit/>
          </a:bodyPr>
          <a:lstStyle/>
          <a:p>
            <a:r>
              <a:rPr lang="en-US" dirty="0">
                <a:solidFill>
                  <a:schemeClr val="accent2"/>
                </a:solidFill>
              </a:rPr>
              <a:t>For faculty and </a:t>
            </a:r>
            <a:r>
              <a:rPr lang="en-US" dirty="0" smtClean="0">
                <a:solidFill>
                  <a:schemeClr val="accent2"/>
                </a:solidFill>
              </a:rPr>
              <a:t>administrators</a:t>
            </a:r>
            <a:r>
              <a:rPr lang="en-US" dirty="0">
                <a:solidFill>
                  <a:schemeClr val="accent2"/>
                </a:solidFill>
              </a:rPr>
              <a:t>,</a:t>
            </a:r>
          </a:p>
          <a:p>
            <a:r>
              <a:rPr lang="en-US" dirty="0">
                <a:solidFill>
                  <a:schemeClr val="accent2"/>
                </a:solidFill>
              </a:rPr>
              <a:t>not students...</a:t>
            </a:r>
          </a:p>
        </p:txBody>
      </p:sp>
    </p:spTree>
    <p:extLst>
      <p:ext uri="{BB962C8B-B14F-4D97-AF65-F5344CB8AC3E}">
        <p14:creationId xmlns:p14="http://schemas.microsoft.com/office/powerpoint/2010/main" val="335021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Rectangle 6"/>
          <p:cNvSpPr/>
          <p:nvPr/>
        </p:nvSpPr>
        <p:spPr>
          <a:xfrm>
            <a:off x="354454" y="4081974"/>
            <a:ext cx="9204623" cy="2523768"/>
          </a:xfrm>
          <a:prstGeom prst="rect">
            <a:avLst/>
          </a:prstGeom>
        </p:spPr>
        <p:txBody>
          <a:bodyPr wrap="square">
            <a:spAutoFit/>
          </a:bodyPr>
          <a:lstStyle/>
          <a:p>
            <a:pPr lvl="0"/>
            <a:r>
              <a:rPr lang="en-US" u="sng" dirty="0">
                <a:solidFill>
                  <a:srgbClr val="FFFFFF"/>
                </a:solidFill>
              </a:rPr>
              <a:t>Good References:</a:t>
            </a:r>
          </a:p>
          <a:p>
            <a:r>
              <a:rPr lang="en-US" dirty="0">
                <a:solidFill>
                  <a:srgbClr val="FFFFFF"/>
                </a:solidFill>
              </a:rPr>
              <a:t>D. Schwartz et. al. “The ABCs of how we learn”</a:t>
            </a:r>
          </a:p>
          <a:p>
            <a:pPr lvl="0"/>
            <a:r>
              <a:rPr lang="en-US" dirty="0">
                <a:solidFill>
                  <a:srgbClr val="FFFFFF"/>
                </a:solidFill>
              </a:rPr>
              <a:t>S</a:t>
            </a:r>
            <a:r>
              <a:rPr lang="en-US" sz="2200" dirty="0">
                <a:solidFill>
                  <a:srgbClr val="FFFFFF"/>
                </a:solidFill>
              </a:rPr>
              <a:t>. Ambrose et. al. “How Learning works”</a:t>
            </a:r>
          </a:p>
          <a:p>
            <a:pPr lvl="0"/>
            <a:r>
              <a:rPr lang="en-US" sz="2200" dirty="0">
                <a:solidFill>
                  <a:srgbClr val="FFFFFF"/>
                </a:solidFill>
              </a:rPr>
              <a:t>Ericsson &amp; Pool, “Peak:...”</a:t>
            </a:r>
          </a:p>
          <a:p>
            <a:pPr lvl="0"/>
            <a:endParaRPr lang="en-US" sz="800" dirty="0">
              <a:solidFill>
                <a:srgbClr val="FFFF00"/>
              </a:solidFill>
              <a:latin typeface="Tahoma" pitchFamily="34" charset="0"/>
            </a:endParaRPr>
          </a:p>
          <a:p>
            <a:pPr lvl="0"/>
            <a:r>
              <a:rPr lang="en-US" sz="800" dirty="0">
                <a:solidFill>
                  <a:srgbClr val="FFFF00"/>
                </a:solidFill>
                <a:latin typeface="Tahoma" pitchFamily="34" charset="0"/>
              </a:rPr>
              <a:t> </a:t>
            </a:r>
          </a:p>
          <a:p>
            <a:pPr lvl="0"/>
            <a:r>
              <a:rPr lang="en-US" b="1" dirty="0">
                <a:solidFill>
                  <a:srgbClr val="FFFF00"/>
                </a:solidFill>
                <a:latin typeface="Tahoma" pitchFamily="34" charset="0"/>
              </a:rPr>
              <a:t>cwsei.ubc.ca--  resources </a:t>
            </a:r>
            <a:r>
              <a:rPr lang="en-US" dirty="0">
                <a:solidFill>
                  <a:srgbClr val="FFFF00"/>
                </a:solidFill>
                <a:latin typeface="Tahoma" pitchFamily="34" charset="0"/>
              </a:rPr>
              <a:t>(implementing best teaching methods, resources for students)</a:t>
            </a:r>
          </a:p>
        </p:txBody>
      </p:sp>
      <p:sp>
        <p:nvSpPr>
          <p:cNvPr id="11" name="TextBox 10"/>
          <p:cNvSpPr txBox="1"/>
          <p:nvPr/>
        </p:nvSpPr>
        <p:spPr>
          <a:xfrm>
            <a:off x="5031070" y="3926175"/>
            <a:ext cx="3323346" cy="461665"/>
          </a:xfrm>
          <a:prstGeom prst="rect">
            <a:avLst/>
          </a:prstGeom>
          <a:noFill/>
        </p:spPr>
        <p:txBody>
          <a:bodyPr wrap="none" rtlCol="0">
            <a:spAutoFit/>
          </a:bodyPr>
          <a:lstStyle/>
          <a:p>
            <a:r>
              <a:rPr lang="en-US" dirty="0">
                <a:latin typeface="Comic Sans MS" panose="030F0702030302020204" pitchFamily="66" charset="0"/>
              </a:rPr>
              <a:t>slides will be available</a:t>
            </a:r>
          </a:p>
        </p:txBody>
      </p:sp>
      <p:sp>
        <p:nvSpPr>
          <p:cNvPr id="3" name="Rectangle 2"/>
          <p:cNvSpPr/>
          <p:nvPr/>
        </p:nvSpPr>
        <p:spPr>
          <a:xfrm>
            <a:off x="163302" y="484975"/>
            <a:ext cx="8831521" cy="3323987"/>
          </a:xfrm>
          <a:prstGeom prst="rect">
            <a:avLst/>
          </a:prstGeom>
          <a:ln>
            <a:noFill/>
          </a:ln>
        </p:spPr>
        <p:txBody>
          <a:bodyPr wrap="square">
            <a:spAutoFit/>
          </a:bodyPr>
          <a:lstStyle/>
          <a:p>
            <a:r>
              <a:rPr lang="en-US" dirty="0"/>
              <a:t>Expertise in teaching grounded in </a:t>
            </a:r>
            <a:r>
              <a:rPr lang="en-US" dirty="0" smtClean="0"/>
              <a:t>research </a:t>
            </a:r>
            <a:r>
              <a:rPr lang="en-US" dirty="0"/>
              <a:t>on learning expertise in the disciplines. </a:t>
            </a:r>
          </a:p>
          <a:p>
            <a:endParaRPr lang="en-US" sz="800" dirty="0"/>
          </a:p>
          <a:p>
            <a:r>
              <a:rPr lang="en-US" dirty="0"/>
              <a:t>Recognize that most </a:t>
            </a:r>
            <a:r>
              <a:rPr lang="en-US" dirty="0" smtClean="0"/>
              <a:t>faculty </a:t>
            </a:r>
            <a:r>
              <a:rPr lang="en-US" dirty="0"/>
              <a:t>don’t have this teaching expertise or aware it exists. Universities don’t measure or reward.</a:t>
            </a:r>
          </a:p>
          <a:p>
            <a:r>
              <a:rPr lang="en-US" sz="1000" dirty="0"/>
              <a:t> </a:t>
            </a:r>
          </a:p>
          <a:p>
            <a:r>
              <a:rPr lang="en-US" dirty="0"/>
              <a:t>Students can make their learning more effective and efficient by taking responsibility for it, and using research on learning. </a:t>
            </a:r>
          </a:p>
        </p:txBody>
      </p:sp>
      <p:sp>
        <p:nvSpPr>
          <p:cNvPr id="5" name="TextBox 4"/>
          <p:cNvSpPr txBox="1"/>
          <p:nvPr/>
        </p:nvSpPr>
        <p:spPr>
          <a:xfrm>
            <a:off x="199571" y="89009"/>
            <a:ext cx="3967753" cy="461665"/>
          </a:xfrm>
          <a:prstGeom prst="rect">
            <a:avLst/>
          </a:prstGeom>
          <a:noFill/>
        </p:spPr>
        <p:txBody>
          <a:bodyPr wrap="none" rtlCol="0">
            <a:spAutoFit/>
          </a:bodyPr>
          <a:lstStyle/>
          <a:p>
            <a:r>
              <a:rPr lang="en-US" dirty="0"/>
              <a:t>Conclusion for students:</a:t>
            </a:r>
          </a:p>
        </p:txBody>
      </p:sp>
    </p:spTree>
    <p:extLst>
      <p:ext uri="{BB962C8B-B14F-4D97-AF65-F5344CB8AC3E}">
        <p14:creationId xmlns:p14="http://schemas.microsoft.com/office/powerpoint/2010/main" val="4144153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8048" y="98025"/>
            <a:ext cx="8955951" cy="3764813"/>
          </a:xfrm>
          <a:prstGeom prst="rect">
            <a:avLst/>
          </a:prstGeom>
        </p:spPr>
        <p:txBody>
          <a:bodyPr wrap="square">
            <a:spAutoFit/>
          </a:bodyPr>
          <a:lstStyle/>
          <a:p>
            <a:pPr defTabSz="609585"/>
            <a:r>
              <a:rPr lang="en-US" sz="2933" b="1" u="sng" dirty="0">
                <a:solidFill>
                  <a:srgbClr val="FFFF00"/>
                </a:solidFill>
                <a:latin typeface="Calibri" panose="020F0502020204030204" pitchFamily="34" charset="0"/>
                <a:ea typeface="ＭＳ Ｐゴシック" charset="0"/>
              </a:rPr>
              <a:t>correct answer. B. 3,2,1. </a:t>
            </a:r>
            <a:r>
              <a:rPr lang="en-US" sz="2933" b="1" dirty="0">
                <a:solidFill>
                  <a:srgbClr val="FFFF00"/>
                </a:solidFill>
                <a:latin typeface="Calibri" panose="020F0502020204030204" pitchFamily="34" charset="0"/>
                <a:ea typeface="ＭＳ Ｐゴシック" charset="0"/>
              </a:rPr>
              <a:t> Not attend class, studying instructor notes learns the most, taking notes in class the least.</a:t>
            </a:r>
          </a:p>
          <a:p>
            <a:pPr defTabSz="609585"/>
            <a:r>
              <a:rPr lang="en-US" sz="2933" dirty="0">
                <a:solidFill>
                  <a:srgbClr val="FFFF00"/>
                </a:solidFill>
                <a:latin typeface="Calibri" panose="020F0502020204030204" pitchFamily="34" charset="0"/>
                <a:ea typeface="ＭＳ Ｐゴシック" charset="0"/>
              </a:rPr>
              <a:t> </a:t>
            </a:r>
            <a:r>
              <a:rPr lang="en-US" sz="2933" dirty="0">
                <a:solidFill>
                  <a:srgbClr val="FFFFFF"/>
                </a:solidFill>
                <a:latin typeface="Comic Sans MS" panose="030F0702030302020204" pitchFamily="66" charset="0"/>
                <a:ea typeface="ＭＳ Ｐゴシック" charset="0"/>
              </a:rPr>
              <a:t>Why? Talk to neighbors, come up with reasons, </a:t>
            </a:r>
          </a:p>
          <a:p>
            <a:pPr defTabSz="609585"/>
            <a:r>
              <a:rPr lang="en-US" sz="2933" dirty="0">
                <a:solidFill>
                  <a:srgbClr val="FFFFFF"/>
                </a:solidFill>
                <a:latin typeface="Comic Sans MS" panose="030F0702030302020204" pitchFamily="66" charset="0"/>
                <a:ea typeface="ＭＳ Ｐゴシック" charset="0"/>
              </a:rPr>
              <a:t>Volunteer explanations.</a:t>
            </a:r>
          </a:p>
          <a:p>
            <a:pPr defTabSz="609585"/>
            <a:r>
              <a:rPr lang="en-US" sz="2300" dirty="0">
                <a:solidFill>
                  <a:srgbClr val="FFFF00"/>
                </a:solidFill>
                <a:latin typeface="Calibri" panose="020F0502020204030204" pitchFamily="34" charset="0"/>
                <a:ea typeface="ＭＳ Ｐゴシック" charset="0"/>
              </a:rPr>
              <a:t>Taking notes added demands on short term memory (“cognitive load”) compared to focusing on understanding in class. Already overtaxed. 2&gt;1</a:t>
            </a:r>
          </a:p>
          <a:p>
            <a:pPr defTabSz="609585"/>
            <a:r>
              <a:rPr lang="en-US" sz="2300" dirty="0">
                <a:solidFill>
                  <a:srgbClr val="FFFF00"/>
                </a:solidFill>
                <a:latin typeface="Calibri" panose="020F0502020204030204" pitchFamily="34" charset="0"/>
                <a:ea typeface="ＭＳ Ｐゴシック" charset="0"/>
              </a:rPr>
              <a:t>Reading over notes (#3) --at learners speed, better organization, more mental processing by learner, so </a:t>
            </a:r>
            <a:r>
              <a:rPr lang="en-US" sz="2300" i="1" dirty="0">
                <a:solidFill>
                  <a:srgbClr val="FFFF00"/>
                </a:solidFill>
                <a:latin typeface="Calibri" panose="020F0502020204030204" pitchFamily="34" charset="0"/>
                <a:ea typeface="ＭＳ Ｐゴシック" charset="0"/>
              </a:rPr>
              <a:t>3&gt;2</a:t>
            </a:r>
          </a:p>
        </p:txBody>
      </p:sp>
      <p:sp>
        <p:nvSpPr>
          <p:cNvPr id="4" name="TextBox 3">
            <a:extLst>
              <a:ext uri="{FF2B5EF4-FFF2-40B4-BE49-F238E27FC236}">
                <a16:creationId xmlns:a16="http://schemas.microsoft.com/office/drawing/2014/main" xmlns="" id="{FD6E90B6-8ABD-4E70-80F8-0AD54BA35137}"/>
              </a:ext>
            </a:extLst>
          </p:cNvPr>
          <p:cNvSpPr txBox="1"/>
          <p:nvPr/>
        </p:nvSpPr>
        <p:spPr>
          <a:xfrm>
            <a:off x="428878" y="3854915"/>
            <a:ext cx="8715122" cy="2431435"/>
          </a:xfrm>
          <a:prstGeom prst="rect">
            <a:avLst/>
          </a:prstGeom>
          <a:noFill/>
        </p:spPr>
        <p:txBody>
          <a:bodyPr wrap="square" rtlCol="0">
            <a:spAutoFit/>
          </a:bodyPr>
          <a:lstStyle/>
          <a:p>
            <a:r>
              <a:rPr lang="en-US" dirty="0">
                <a:solidFill>
                  <a:schemeClr val="accent2"/>
                </a:solidFill>
                <a:latin typeface="Arial" panose="020B0604020202020204" pitchFamily="34" charset="0"/>
                <a:cs typeface="Arial" panose="020B0604020202020204" pitchFamily="34" charset="0"/>
              </a:rPr>
              <a:t>Opposite to what most faculty would predict.  </a:t>
            </a:r>
          </a:p>
          <a:p>
            <a:endParaRPr lang="en-US" sz="800" dirty="0">
              <a:latin typeface="Arial" panose="020B0604020202020204" pitchFamily="34" charset="0"/>
              <a:cs typeface="Arial" panose="020B0604020202020204" pitchFamily="34" charset="0"/>
            </a:endParaRPr>
          </a:p>
          <a:p>
            <a:r>
              <a:rPr lang="en-US" dirty="0">
                <a:solidFill>
                  <a:schemeClr val="accent2"/>
                </a:solidFill>
                <a:latin typeface="Comic Sans MS" panose="030F0702030302020204" pitchFamily="66" charset="0"/>
                <a:cs typeface="Arial" panose="020B0604020202020204" pitchFamily="34" charset="0"/>
              </a:rPr>
              <a:t>You students now have more expertise than most faculty about learning. </a:t>
            </a:r>
          </a:p>
          <a:p>
            <a:r>
              <a:rPr lang="en-US" dirty="0">
                <a:solidFill>
                  <a:schemeClr val="accent2"/>
                </a:solidFill>
                <a:latin typeface="Comic Sans MS" panose="030F0702030302020204" pitchFamily="66" charset="0"/>
                <a:cs typeface="Arial" panose="020B0604020202020204" pitchFamily="34" charset="0"/>
              </a:rPr>
              <a:t>By end of lecture– have a lot more.  </a:t>
            </a:r>
          </a:p>
          <a:p>
            <a:r>
              <a:rPr lang="en-US" dirty="0">
                <a:solidFill>
                  <a:schemeClr val="accent2"/>
                </a:solidFill>
                <a:latin typeface="Comic Sans MS" panose="030F0702030302020204" pitchFamily="66" charset="0"/>
                <a:cs typeface="Arial" panose="020B0604020202020204" pitchFamily="34" charset="0"/>
              </a:rPr>
              <a:t>Goal: Take more responsibility, be more assertive</a:t>
            </a:r>
          </a:p>
          <a:p>
            <a:r>
              <a:rPr lang="en-US" dirty="0">
                <a:solidFill>
                  <a:schemeClr val="accent2"/>
                </a:solidFill>
                <a:latin typeface="Comic Sans MS" panose="030F0702030302020204" pitchFamily="66" charset="0"/>
                <a:cs typeface="Arial" panose="020B0604020202020204" pitchFamily="34" charset="0"/>
              </a:rPr>
              <a:t> </a:t>
            </a:r>
            <a:r>
              <a:rPr lang="en-US" dirty="0">
                <a:solidFill>
                  <a:schemeClr val="accent2"/>
                </a:solidFill>
                <a:latin typeface="Comic Sans MS" panose="030F0702030302020204" pitchFamily="66" charset="0"/>
                <a:cs typeface="Arial" panose="020B0604020202020204" pitchFamily="34" charset="0"/>
                <a:sym typeface="Symbol" panose="05050102010706020507" pitchFamily="18" charset="2"/>
              </a:rPr>
              <a:t></a:t>
            </a:r>
            <a:r>
              <a:rPr lang="en-US" dirty="0">
                <a:solidFill>
                  <a:schemeClr val="accent2"/>
                </a:solidFill>
                <a:latin typeface="Comic Sans MS" panose="030F0702030302020204" pitchFamily="66" charset="0"/>
                <a:cs typeface="Arial" panose="020B0604020202020204" pitchFamily="34" charset="0"/>
              </a:rPr>
              <a:t> improve your learning</a:t>
            </a:r>
          </a:p>
        </p:txBody>
      </p:sp>
    </p:spTree>
    <p:extLst>
      <p:ext uri="{BB962C8B-B14F-4D97-AF65-F5344CB8AC3E}">
        <p14:creationId xmlns:p14="http://schemas.microsoft.com/office/powerpoint/2010/main" val="2913128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8647" y="115581"/>
            <a:ext cx="7941598" cy="954107"/>
          </a:xfrm>
          <a:prstGeom prst="rect">
            <a:avLst/>
          </a:prstGeom>
          <a:noFill/>
        </p:spPr>
        <p:txBody>
          <a:bodyPr wrap="none" rtlCol="0">
            <a:spAutoFit/>
          </a:bodyPr>
          <a:lstStyle/>
          <a:p>
            <a:r>
              <a:rPr lang="en-US" sz="2800" b="1" dirty="0">
                <a:solidFill>
                  <a:schemeClr val="accent2"/>
                </a:solidFill>
              </a:rPr>
              <a:t>Necessary 1</a:t>
            </a:r>
            <a:r>
              <a:rPr lang="en-US" sz="2800" b="1" baseline="30000" dirty="0">
                <a:solidFill>
                  <a:schemeClr val="accent2"/>
                </a:solidFill>
              </a:rPr>
              <a:t>st</a:t>
            </a:r>
            <a:r>
              <a:rPr lang="en-US" sz="2800" b="1" dirty="0">
                <a:solidFill>
                  <a:schemeClr val="accent2"/>
                </a:solidFill>
              </a:rPr>
              <a:t> step-</a:t>
            </a:r>
          </a:p>
          <a:p>
            <a:r>
              <a:rPr lang="en-US" sz="2800" b="1" dirty="0">
                <a:solidFill>
                  <a:schemeClr val="accent2"/>
                </a:solidFill>
              </a:rPr>
              <a:t>   better evaluation of teaching quality</a:t>
            </a:r>
          </a:p>
        </p:txBody>
      </p:sp>
      <p:sp>
        <p:nvSpPr>
          <p:cNvPr id="10" name="TextBox 9"/>
          <p:cNvSpPr txBox="1"/>
          <p:nvPr/>
        </p:nvSpPr>
        <p:spPr>
          <a:xfrm>
            <a:off x="243623" y="4406497"/>
            <a:ext cx="8798887" cy="1477328"/>
          </a:xfrm>
          <a:prstGeom prst="rect">
            <a:avLst/>
          </a:prstGeom>
          <a:noFill/>
          <a:ln>
            <a:solidFill>
              <a:schemeClr val="tx1"/>
            </a:solidFill>
          </a:ln>
        </p:spPr>
        <p:txBody>
          <a:bodyPr wrap="square" rtlCol="0">
            <a:spAutoFit/>
          </a:bodyPr>
          <a:lstStyle/>
          <a:p>
            <a:r>
              <a:rPr lang="en-US" dirty="0"/>
              <a:t>Better way–characterize the practices used in teaching a course, extent of use of research-based methods.</a:t>
            </a:r>
          </a:p>
          <a:p>
            <a:r>
              <a:rPr lang="en-US" dirty="0"/>
              <a:t>“Teaching Practices Inventory” </a:t>
            </a:r>
            <a:r>
              <a:rPr lang="en-US" sz="1800" dirty="0">
                <a:latin typeface="Calibri" panose="020F0502020204030204" pitchFamily="34" charset="0"/>
                <a:cs typeface="Calibri" panose="020F0502020204030204" pitchFamily="34" charset="0"/>
              </a:rPr>
              <a:t>http://www.cwsei.ubc.ca/resources/TeachingPracticesInventory.htm</a:t>
            </a:r>
          </a:p>
        </p:txBody>
      </p:sp>
      <p:sp>
        <p:nvSpPr>
          <p:cNvPr id="2" name="TextBox 1"/>
          <p:cNvSpPr txBox="1"/>
          <p:nvPr/>
        </p:nvSpPr>
        <p:spPr>
          <a:xfrm>
            <a:off x="1334790" y="5906595"/>
            <a:ext cx="4626588" cy="461665"/>
          </a:xfrm>
          <a:prstGeom prst="rect">
            <a:avLst/>
          </a:prstGeom>
          <a:noFill/>
        </p:spPr>
        <p:txBody>
          <a:bodyPr wrap="none" rtlCol="0">
            <a:spAutoFit/>
          </a:bodyPr>
          <a:lstStyle/>
          <a:p>
            <a:r>
              <a:rPr lang="en-US" dirty="0">
                <a:solidFill>
                  <a:schemeClr val="accent2"/>
                </a:solidFill>
                <a:latin typeface="Comic Sans MS" panose="030F0702030302020204" pitchFamily="66" charset="0"/>
              </a:rPr>
              <a:t>better proxy for what matters</a:t>
            </a:r>
          </a:p>
        </p:txBody>
      </p:sp>
      <p:sp>
        <p:nvSpPr>
          <p:cNvPr id="3" name="Rectangle 2"/>
          <p:cNvSpPr/>
          <p:nvPr/>
        </p:nvSpPr>
        <p:spPr>
          <a:xfrm>
            <a:off x="288471" y="1939315"/>
            <a:ext cx="8726319" cy="2308324"/>
          </a:xfrm>
          <a:prstGeom prst="rect">
            <a:avLst/>
          </a:prstGeom>
        </p:spPr>
        <p:txBody>
          <a:bodyPr wrap="square">
            <a:spAutoFit/>
          </a:bodyPr>
          <a:lstStyle/>
          <a:p>
            <a:r>
              <a:rPr lang="en-US" u="sng" dirty="0">
                <a:solidFill>
                  <a:srgbClr val="FFFF00"/>
                </a:solidFill>
              </a:rPr>
              <a:t>Requirements:</a:t>
            </a:r>
          </a:p>
          <a:p>
            <a:pPr marL="457200" indent="-457200">
              <a:buFont typeface="+mj-lt"/>
              <a:buAutoNum type="arabicParenR"/>
            </a:pPr>
            <a:r>
              <a:rPr lang="en-US" dirty="0">
                <a:solidFill>
                  <a:srgbClr val="FFFF00"/>
                </a:solidFill>
              </a:rPr>
              <a:t>measures what leads to most learning</a:t>
            </a:r>
          </a:p>
          <a:p>
            <a:pPr marL="457200" indent="-457200">
              <a:buFont typeface="+mj-lt"/>
              <a:buAutoNum type="arabicParenR"/>
            </a:pPr>
            <a:r>
              <a:rPr lang="en-US" dirty="0">
                <a:solidFill>
                  <a:srgbClr val="FFFF00"/>
                </a:solidFill>
              </a:rPr>
              <a:t>equally valid/fair for use in all courses</a:t>
            </a:r>
          </a:p>
          <a:p>
            <a:pPr marL="457200" indent="-457200">
              <a:buFont typeface="+mj-lt"/>
              <a:buAutoNum type="arabicParenR"/>
            </a:pPr>
            <a:r>
              <a:rPr lang="en-US" dirty="0">
                <a:solidFill>
                  <a:srgbClr val="FFFF00"/>
                </a:solidFill>
              </a:rPr>
              <a:t>actionable-- how to improve, &amp; measures when do</a:t>
            </a:r>
          </a:p>
          <a:p>
            <a:pPr marL="457200" indent="-457200">
              <a:buFont typeface="+mj-lt"/>
              <a:buAutoNum type="arabicParenR"/>
            </a:pPr>
            <a:r>
              <a:rPr lang="en-US" dirty="0">
                <a:solidFill>
                  <a:srgbClr val="FFFF00"/>
                </a:solidFill>
              </a:rPr>
              <a:t>is practical to use routinely</a:t>
            </a:r>
          </a:p>
          <a:p>
            <a:r>
              <a:rPr lang="en-US" dirty="0">
                <a:solidFill>
                  <a:schemeClr val="accent2"/>
                </a:solidFill>
                <a:latin typeface="Comic Sans MS" panose="030F0702030302020204" pitchFamily="66" charset="0"/>
              </a:rPr>
              <a:t>student course evaluations fail on all but #4</a:t>
            </a:r>
          </a:p>
        </p:txBody>
      </p:sp>
      <p:sp>
        <p:nvSpPr>
          <p:cNvPr id="8" name="Rectangle 7"/>
          <p:cNvSpPr/>
          <p:nvPr/>
        </p:nvSpPr>
        <p:spPr>
          <a:xfrm>
            <a:off x="344341" y="1089138"/>
            <a:ext cx="8441870" cy="830997"/>
          </a:xfrm>
          <a:prstGeom prst="rect">
            <a:avLst/>
          </a:prstGeom>
          <a:ln>
            <a:solidFill>
              <a:schemeClr val="tx1"/>
            </a:solidFill>
          </a:ln>
        </p:spPr>
        <p:txBody>
          <a:bodyPr wrap="square">
            <a:spAutoFit/>
          </a:bodyPr>
          <a:lstStyle/>
          <a:p>
            <a:pPr lvl="0"/>
            <a:r>
              <a:rPr lang="en-US" b="1" dirty="0">
                <a:solidFill>
                  <a:srgbClr val="FFFF00"/>
                </a:solidFill>
                <a:latin typeface="Calibri" panose="020F0502020204030204" pitchFamily="34" charset="0"/>
              </a:rPr>
              <a:t>“A better way to evaluate undergraduate science teaching” </a:t>
            </a:r>
            <a:r>
              <a:rPr lang="en-US" dirty="0">
                <a:solidFill>
                  <a:srgbClr val="FFFF00"/>
                </a:solidFill>
                <a:latin typeface="Calibri" panose="020F0502020204030204" pitchFamily="34" charset="0"/>
              </a:rPr>
              <a:t>Change Magazine, Jan-Feb. 2015, Carl Wieman</a:t>
            </a:r>
          </a:p>
        </p:txBody>
      </p:sp>
    </p:spTree>
    <p:extLst>
      <p:ext uri="{BB962C8B-B14F-4D97-AF65-F5344CB8AC3E}">
        <p14:creationId xmlns:p14="http://schemas.microsoft.com/office/powerpoint/2010/main" val="23368512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252025" y="1139483"/>
            <a:ext cx="3935244" cy="461665"/>
          </a:xfrm>
          <a:prstGeom prst="rect">
            <a:avLst/>
          </a:prstGeom>
          <a:noFill/>
        </p:spPr>
        <p:txBody>
          <a:bodyPr wrap="none" rtlCol="0">
            <a:spAutoFit/>
          </a:bodyPr>
          <a:lstStyle/>
          <a:p>
            <a:r>
              <a:rPr lang="en-US" dirty="0"/>
              <a:t>~ 30 </a:t>
            </a:r>
            <a:r>
              <a:rPr lang="en-US" dirty="0" smtClean="0"/>
              <a:t>extra slides </a:t>
            </a:r>
            <a:r>
              <a:rPr lang="en-US" dirty="0"/>
              <a:t>below</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260350" y="3307141"/>
            <a:ext cx="8883650" cy="2277547"/>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sng" strike="noStrike" kern="1200" cap="none" spc="0" normalizeH="0" baseline="0" noProof="0" dirty="0">
                <a:ln>
                  <a:noFill/>
                </a:ln>
                <a:solidFill>
                  <a:srgbClr val="FFFF00"/>
                </a:solidFill>
                <a:effectLst/>
                <a:uLnTx/>
                <a:uFillTx/>
                <a:latin typeface="Verdana" pitchFamily="34" charset="0"/>
                <a:ea typeface="+mn-ea"/>
                <a:cs typeface="Arial" charset="0"/>
              </a:rPr>
              <a:t>Teaching about electric current &amp; voltage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FFFF00"/>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1. Preclass assignment--Read pages on electric current. Learn basic facts and terminology without wasting class time. Short online quiz to check/reward. </a:t>
            </a:r>
            <a:r>
              <a:rPr kumimoji="0" lang="en-US" sz="2400" b="0" i="0" u="none" strike="noStrike" kern="1200" cap="none" spc="0" normalizeH="0" baseline="0" noProof="0" dirty="0">
                <a:ln>
                  <a:noFill/>
                </a:ln>
                <a:solidFill>
                  <a:srgbClr val="FFFFFF"/>
                </a:solidFill>
                <a:effectLst/>
                <a:uLnTx/>
                <a:uFillTx/>
                <a:latin typeface="Verdana" pitchFamily="34" charset="0"/>
                <a:ea typeface="+mn-ea"/>
                <a:cs typeface="Arial" charset="0"/>
              </a:rPr>
              <a:t/>
            </a:r>
            <a:br>
              <a:rPr kumimoji="0" lang="en-US" sz="2400" b="0" i="0" u="none" strike="noStrike" kern="1200" cap="none" spc="0" normalizeH="0" baseline="0" noProof="0" dirty="0">
                <a:ln>
                  <a:noFill/>
                </a:ln>
                <a:solidFill>
                  <a:srgbClr val="FFFFFF"/>
                </a:solidFill>
                <a:effectLst/>
                <a:uLnTx/>
                <a:uFillTx/>
                <a:latin typeface="Verdana" pitchFamily="34" charset="0"/>
                <a:ea typeface="+mn-ea"/>
                <a:cs typeface="Arial" charset="0"/>
              </a:rPr>
            </a:br>
            <a:endParaRPr kumimoji="0" lang="en-US" sz="1400" b="0" i="0" u="none" strike="noStrike" kern="1200" cap="none" spc="0" normalizeH="0" baseline="0" noProof="0" dirty="0">
              <a:ln>
                <a:noFill/>
              </a:ln>
              <a:solidFill>
                <a:srgbClr val="FFFF00"/>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2. Class starts with question:</a:t>
            </a:r>
          </a:p>
        </p:txBody>
      </p:sp>
      <p:pic>
        <p:nvPicPr>
          <p:cNvPr id="94" name="Picture 18" descr="lareg lecture"/>
          <p:cNvPicPr>
            <a:picLocks noChangeAspect="1" noChangeArrowheads="1"/>
          </p:cNvPicPr>
          <p:nvPr>
            <p:custDataLst>
              <p:tags r:id="rId1"/>
            </p:custDataLst>
          </p:nvPr>
        </p:nvPicPr>
        <p:blipFill>
          <a:blip r:embed="rId4" cstate="print"/>
          <a:srcRect/>
          <a:stretch>
            <a:fillRect/>
          </a:stretch>
        </p:blipFill>
        <p:spPr bwMode="auto">
          <a:xfrm>
            <a:off x="5690056" y="134654"/>
            <a:ext cx="3206750" cy="2405063"/>
          </a:xfrm>
          <a:prstGeom prst="rect">
            <a:avLst/>
          </a:prstGeom>
          <a:noFill/>
          <a:ln w="9525">
            <a:noFill/>
            <a:miter lim="800000"/>
            <a:headEnd/>
            <a:tailEnd/>
          </a:ln>
        </p:spPr>
      </p:pic>
      <p:sp>
        <p:nvSpPr>
          <p:cNvPr id="2" name="TextBox 1"/>
          <p:cNvSpPr txBox="1"/>
          <p:nvPr/>
        </p:nvSpPr>
        <p:spPr>
          <a:xfrm>
            <a:off x="68771" y="669708"/>
            <a:ext cx="5052986" cy="769441"/>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III. How to apply in classroom?</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FFFF00"/>
                </a:solidFill>
                <a:effectLst/>
                <a:uLnTx/>
                <a:uFillTx/>
                <a:latin typeface="Verdana" pitchFamily="34" charset="0"/>
                <a:ea typeface="+mn-ea"/>
                <a:cs typeface="Arial" charset="0"/>
              </a:rPr>
              <a:t>practicing thinking with feedback</a:t>
            </a:r>
          </a:p>
        </p:txBody>
      </p:sp>
      <p:sp>
        <p:nvSpPr>
          <p:cNvPr id="3" name="TextBox 2"/>
          <p:cNvSpPr txBox="1"/>
          <p:nvPr/>
        </p:nvSpPr>
        <p:spPr>
          <a:xfrm>
            <a:off x="68771" y="1708720"/>
            <a:ext cx="5754967"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Verdana" pitchFamily="34" charset="0"/>
                <a:ea typeface="+mn-ea"/>
                <a:cs typeface="Arial" charset="0"/>
              </a:rPr>
              <a:t>Example– large intro physics class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FFFFFF"/>
                </a:solidFill>
                <a:effectLst/>
                <a:uLnTx/>
                <a:uFillTx/>
                <a:latin typeface="Verdana" pitchFamily="34" charset="0"/>
                <a:ea typeface="+mn-ea"/>
                <a:cs typeface="Arial" charset="0"/>
              </a:rPr>
              <a:t>(similar </a:t>
            </a:r>
            <a:r>
              <a:rPr kumimoji="0" lang="en-US" sz="2400" b="0" i="1" u="none" strike="noStrike" kern="1200" cap="none" spc="0" normalizeH="0" baseline="0" noProof="0" dirty="0" err="1">
                <a:ln>
                  <a:noFill/>
                </a:ln>
                <a:solidFill>
                  <a:srgbClr val="FFFFFF"/>
                </a:solidFill>
                <a:effectLst/>
                <a:uLnTx/>
                <a:uFillTx/>
                <a:latin typeface="Verdana" pitchFamily="34" charset="0"/>
                <a:ea typeface="+mn-ea"/>
                <a:cs typeface="Arial" charset="0"/>
              </a:rPr>
              <a:t>chem</a:t>
            </a:r>
            <a:r>
              <a:rPr kumimoji="0" lang="en-US" sz="2400" b="0" i="1" u="none" strike="noStrike" kern="1200" cap="none" spc="0" normalizeH="0" baseline="0" noProof="0" dirty="0">
                <a:ln>
                  <a:noFill/>
                </a:ln>
                <a:solidFill>
                  <a:srgbClr val="FFFFFF"/>
                </a:solidFill>
                <a:effectLst/>
                <a:uLnTx/>
                <a:uFillTx/>
                <a:latin typeface="Verdana" pitchFamily="34" charset="0"/>
                <a:ea typeface="+mn-ea"/>
                <a:cs typeface="Arial" charset="0"/>
              </a:rPr>
              <a:t>, bio, comp sci, ...)</a:t>
            </a:r>
          </a:p>
        </p:txBody>
      </p:sp>
    </p:spTree>
    <p:extLst>
      <p:ext uri="{BB962C8B-B14F-4D97-AF65-F5344CB8AC3E}">
        <p14:creationId xmlns:p14="http://schemas.microsoft.com/office/powerpoint/2010/main" val="24336197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0">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8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89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3" name="Text Box 66"/>
          <p:cNvSpPr txBox="1">
            <a:spLocks noChangeArrowheads="1"/>
          </p:cNvSpPr>
          <p:nvPr/>
        </p:nvSpPr>
        <p:spPr bwMode="auto">
          <a:xfrm>
            <a:off x="2964857" y="26985"/>
            <a:ext cx="3490383" cy="2308324"/>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panose="020F0502020204030204" pitchFamily="34" charset="0"/>
                <a:ea typeface="+mn-ea"/>
                <a:cs typeface="Arial" charset="0"/>
              </a:rPr>
              <a:t>When switch is closed, bulb 2 will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panose="020F0502020204030204" pitchFamily="34" charset="0"/>
                <a:ea typeface="+mn-ea"/>
                <a:cs typeface="Arial" charset="0"/>
              </a:rPr>
              <a:t>a. stay same brightness,  b. get brighter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panose="020F0502020204030204" pitchFamily="34" charset="0"/>
                <a:ea typeface="+mn-ea"/>
                <a:cs typeface="Arial" charset="0"/>
              </a:rPr>
              <a:t>c. get dimmer,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Calibri" panose="020F0502020204030204" pitchFamily="34" charset="0"/>
                <a:ea typeface="+mn-ea"/>
                <a:cs typeface="Arial" charset="0"/>
              </a:rPr>
              <a:t>d. go out.  </a:t>
            </a:r>
          </a:p>
        </p:txBody>
      </p:sp>
      <p:grpSp>
        <p:nvGrpSpPr>
          <p:cNvPr id="4" name="Group 89"/>
          <p:cNvGrpSpPr>
            <a:grpSpLocks/>
          </p:cNvGrpSpPr>
          <p:nvPr/>
        </p:nvGrpSpPr>
        <p:grpSpPr bwMode="auto">
          <a:xfrm>
            <a:off x="214313" y="365126"/>
            <a:ext cx="2588154" cy="1760008"/>
            <a:chOff x="214313" y="364729"/>
            <a:chExt cx="2308225" cy="1772046"/>
          </a:xfrm>
        </p:grpSpPr>
        <p:sp>
          <p:nvSpPr>
            <p:cNvPr id="43039" name="Rectangle 68"/>
            <p:cNvSpPr>
              <a:spLocks noChangeArrowheads="1"/>
            </p:cNvSpPr>
            <p:nvPr/>
          </p:nvSpPr>
          <p:spPr bwMode="auto">
            <a:xfrm>
              <a:off x="214313" y="364729"/>
              <a:ext cx="2308225" cy="1772046"/>
            </a:xfrm>
            <a:prstGeom prst="rect">
              <a:avLst/>
            </a:prstGeom>
            <a:solidFill>
              <a:schemeClr val="hlink"/>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nvGrpSpPr>
            <p:cNvPr id="5" name="Group 69"/>
            <p:cNvGrpSpPr>
              <a:grpSpLocks/>
            </p:cNvGrpSpPr>
            <p:nvPr/>
          </p:nvGrpSpPr>
          <p:grpSpPr bwMode="auto">
            <a:xfrm>
              <a:off x="664636" y="436562"/>
              <a:ext cx="1792284" cy="1624869"/>
              <a:chOff x="755" y="2412"/>
              <a:chExt cx="1393" cy="1645"/>
            </a:xfrm>
          </p:grpSpPr>
          <p:grpSp>
            <p:nvGrpSpPr>
              <p:cNvPr id="6" name="Group 70"/>
              <p:cNvGrpSpPr>
                <a:grpSpLocks/>
              </p:cNvGrpSpPr>
              <p:nvPr/>
            </p:nvGrpSpPr>
            <p:grpSpPr bwMode="auto">
              <a:xfrm rot="-5400000">
                <a:off x="999" y="3550"/>
                <a:ext cx="269" cy="455"/>
                <a:chOff x="907" y="853"/>
                <a:chExt cx="314" cy="486"/>
              </a:xfrm>
            </p:grpSpPr>
            <p:sp>
              <p:nvSpPr>
                <p:cNvPr id="43075" name="Rectangle 71"/>
                <p:cNvSpPr>
                  <a:spLocks noChangeArrowheads="1"/>
                </p:cNvSpPr>
                <p:nvPr/>
              </p:nvSpPr>
              <p:spPr bwMode="auto">
                <a:xfrm>
                  <a:off x="907" y="907"/>
                  <a:ext cx="314" cy="432"/>
                </a:xfrm>
                <a:prstGeom prst="rect">
                  <a:avLst/>
                </a:prstGeom>
                <a:solidFill>
                  <a:srgbClr val="EAEAEA"/>
                </a:solidFill>
                <a:ln w="19050">
                  <a:solidFill>
                    <a:srgbClr val="000000"/>
                  </a:solidFill>
                  <a:miter lim="800000"/>
                  <a:headEnd/>
                  <a:tailEnd/>
                </a:ln>
              </p:spPr>
              <p:txBody>
                <a:bodyPr vert="eaVert" wrap="none"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a:ln>
                      <a:noFill/>
                    </a:ln>
                    <a:solidFill>
                      <a:srgbClr val="FFFF00"/>
                    </a:solidFill>
                    <a:effectLst/>
                    <a:uLnTx/>
                    <a:uFillTx/>
                    <a:latin typeface="Arial" charset="0"/>
                    <a:ea typeface="+mn-ea"/>
                    <a:cs typeface="Arial" charset="0"/>
                  </a:endParaRPr>
                </a:p>
              </p:txBody>
            </p:sp>
            <p:sp>
              <p:nvSpPr>
                <p:cNvPr id="43076" name="Rectangle 72"/>
                <p:cNvSpPr>
                  <a:spLocks noChangeArrowheads="1"/>
                </p:cNvSpPr>
                <p:nvPr/>
              </p:nvSpPr>
              <p:spPr bwMode="auto">
                <a:xfrm>
                  <a:off x="1003" y="853"/>
                  <a:ext cx="117" cy="56"/>
                </a:xfrm>
                <a:prstGeom prst="rect">
                  <a:avLst/>
                </a:prstGeom>
                <a:solidFill>
                  <a:srgbClr val="00025E"/>
                </a:solidFill>
                <a:ln w="19050">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sp>
            <p:nvSpPr>
              <p:cNvPr id="43045" name="Text Box 73"/>
              <p:cNvSpPr txBox="1">
                <a:spLocks noChangeArrowheads="1"/>
              </p:cNvSpPr>
              <p:nvPr/>
            </p:nvSpPr>
            <p:spPr bwMode="auto">
              <a:xfrm>
                <a:off x="928" y="3655"/>
                <a:ext cx="143" cy="402"/>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Verdana" pitchFamily="34" charset="0"/>
                  <a:ea typeface="+mn-ea"/>
                  <a:cs typeface="Arial" charset="0"/>
                </a:endParaRPr>
              </a:p>
            </p:txBody>
          </p:sp>
          <p:grpSp>
            <p:nvGrpSpPr>
              <p:cNvPr id="7" name="Group 74"/>
              <p:cNvGrpSpPr>
                <a:grpSpLocks/>
              </p:cNvGrpSpPr>
              <p:nvPr/>
            </p:nvGrpSpPr>
            <p:grpSpPr bwMode="auto">
              <a:xfrm>
                <a:off x="800" y="2417"/>
                <a:ext cx="230" cy="409"/>
                <a:chOff x="1016" y="113"/>
                <a:chExt cx="422" cy="750"/>
              </a:xfrm>
            </p:grpSpPr>
            <p:sp>
              <p:nvSpPr>
                <p:cNvPr id="43069" name="Oval 75"/>
                <p:cNvSpPr>
                  <a:spLocks noChangeArrowheads="1"/>
                </p:cNvSpPr>
                <p:nvPr/>
              </p:nvSpPr>
              <p:spPr bwMode="auto">
                <a:xfrm rot="-5400000">
                  <a:off x="952" y="177"/>
                  <a:ext cx="550" cy="422"/>
                </a:xfrm>
                <a:prstGeom prst="ellipse">
                  <a:avLst/>
                </a:prstGeom>
                <a:solidFill>
                  <a:srgbClr val="FFFF00"/>
                </a:solidFill>
                <a:ln w="19050">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70" name="Rectangle 76"/>
                <p:cNvSpPr>
                  <a:spLocks noChangeArrowheads="1"/>
                </p:cNvSpPr>
                <p:nvPr/>
              </p:nvSpPr>
              <p:spPr bwMode="auto">
                <a:xfrm rot="-5400000">
                  <a:off x="1192" y="796"/>
                  <a:ext cx="48" cy="85"/>
                </a:xfrm>
                <a:prstGeom prst="rect">
                  <a:avLst/>
                </a:prstGeom>
                <a:solidFill>
                  <a:schemeClr val="tx1"/>
                </a:solidFill>
                <a:ln w="19050">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71" name="Rectangle 77"/>
                <p:cNvSpPr>
                  <a:spLocks noChangeArrowheads="1"/>
                </p:cNvSpPr>
                <p:nvPr/>
              </p:nvSpPr>
              <p:spPr bwMode="auto">
                <a:xfrm rot="-5400000">
                  <a:off x="1121" y="631"/>
                  <a:ext cx="205" cy="209"/>
                </a:xfrm>
                <a:prstGeom prst="rect">
                  <a:avLst/>
                </a:prstGeom>
                <a:solidFill>
                  <a:srgbClr val="CC9900"/>
                </a:solidFill>
                <a:ln w="19050">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72" name="Freeform 78"/>
                <p:cNvSpPr>
                  <a:spLocks/>
                </p:cNvSpPr>
                <p:nvPr/>
              </p:nvSpPr>
              <p:spPr bwMode="auto">
                <a:xfrm rot="-5400000">
                  <a:off x="1123" y="625"/>
                  <a:ext cx="59" cy="59"/>
                </a:xfrm>
                <a:custGeom>
                  <a:avLst/>
                  <a:gdLst>
                    <a:gd name="T0" fmla="*/ 0 w 69"/>
                    <a:gd name="T1" fmla="*/ 0 h 62"/>
                    <a:gd name="T2" fmla="*/ 3 w 69"/>
                    <a:gd name="T3" fmla="*/ 30 h 62"/>
                    <a:gd name="T4" fmla="*/ 13 w 69"/>
                    <a:gd name="T5" fmla="*/ 30 h 62"/>
                    <a:gd name="T6" fmla="*/ 0 60000 65536"/>
                    <a:gd name="T7" fmla="*/ 0 60000 65536"/>
                    <a:gd name="T8" fmla="*/ 0 60000 65536"/>
                    <a:gd name="T9" fmla="*/ 0 w 69"/>
                    <a:gd name="T10" fmla="*/ 0 h 62"/>
                    <a:gd name="T11" fmla="*/ 69 w 69"/>
                    <a:gd name="T12" fmla="*/ 62 h 62"/>
                  </a:gdLst>
                  <a:ahLst/>
                  <a:cxnLst>
                    <a:cxn ang="T6">
                      <a:pos x="T0" y="T1"/>
                    </a:cxn>
                    <a:cxn ang="T7">
                      <a:pos x="T2" y="T3"/>
                    </a:cxn>
                    <a:cxn ang="T8">
                      <a:pos x="T4" y="T5"/>
                    </a:cxn>
                  </a:cxnLst>
                  <a:rect l="T9" t="T10" r="T11" b="T12"/>
                  <a:pathLst>
                    <a:path w="69" h="62">
                      <a:moveTo>
                        <a:pt x="0" y="0"/>
                      </a:moveTo>
                      <a:cubicBezTo>
                        <a:pt x="2" y="22"/>
                        <a:pt x="4" y="44"/>
                        <a:pt x="16" y="53"/>
                      </a:cubicBezTo>
                      <a:cubicBezTo>
                        <a:pt x="28" y="62"/>
                        <a:pt x="60" y="53"/>
                        <a:pt x="69" y="53"/>
                      </a:cubicBezTo>
                    </a:path>
                  </a:pathLst>
                </a:custGeom>
                <a:noFill/>
                <a:ln w="19050">
                  <a:solidFill>
                    <a:srgbClr val="000000"/>
                  </a:solidFill>
                  <a:prstDash val="sysDot"/>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73" name="Line 79"/>
                <p:cNvSpPr>
                  <a:spLocks noChangeShapeType="1"/>
                </p:cNvSpPr>
                <p:nvPr/>
              </p:nvSpPr>
              <p:spPr bwMode="auto">
                <a:xfrm rot="-5400000">
                  <a:off x="1143" y="723"/>
                  <a:ext cx="200" cy="20"/>
                </a:xfrm>
                <a:prstGeom prst="line">
                  <a:avLst/>
                </a:prstGeom>
                <a:noFill/>
                <a:ln w="19050">
                  <a:solidFill>
                    <a:srgbClr val="000000"/>
                  </a:solidFill>
                  <a:prstDash val="sysDot"/>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74" name="Freeform 80"/>
                <p:cNvSpPr>
                  <a:spLocks/>
                </p:cNvSpPr>
                <p:nvPr/>
              </p:nvSpPr>
              <p:spPr bwMode="auto">
                <a:xfrm rot="-5400000">
                  <a:off x="1036" y="349"/>
                  <a:ext cx="376" cy="209"/>
                </a:xfrm>
                <a:custGeom>
                  <a:avLst/>
                  <a:gdLst>
                    <a:gd name="T0" fmla="*/ 3 w 443"/>
                    <a:gd name="T1" fmla="*/ 25 h 224"/>
                    <a:gd name="T2" fmla="*/ 47 w 443"/>
                    <a:gd name="T3" fmla="*/ 10 h 224"/>
                    <a:gd name="T4" fmla="*/ 69 w 443"/>
                    <a:gd name="T5" fmla="*/ 22 h 224"/>
                    <a:gd name="T6" fmla="*/ 64 w 443"/>
                    <a:gd name="T7" fmla="*/ 48 h 224"/>
                    <a:gd name="T8" fmla="*/ 59 w 443"/>
                    <a:gd name="T9" fmla="*/ 35 h 224"/>
                    <a:gd name="T10" fmla="*/ 65 w 443"/>
                    <a:gd name="T11" fmla="*/ 31 h 224"/>
                    <a:gd name="T12" fmla="*/ 74 w 443"/>
                    <a:gd name="T13" fmla="*/ 55 h 224"/>
                    <a:gd name="T14" fmla="*/ 64 w 443"/>
                    <a:gd name="T15" fmla="*/ 85 h 224"/>
                    <a:gd name="T16" fmla="*/ 66 w 443"/>
                    <a:gd name="T17" fmla="*/ 63 h 224"/>
                    <a:gd name="T18" fmla="*/ 67 w 443"/>
                    <a:gd name="T19" fmla="*/ 101 h 224"/>
                    <a:gd name="T20" fmla="*/ 63 w 443"/>
                    <a:gd name="T21" fmla="*/ 105 h 224"/>
                    <a:gd name="T22" fmla="*/ 53 w 443"/>
                    <a:gd name="T23" fmla="*/ 97 h 224"/>
                    <a:gd name="T24" fmla="*/ 0 w 443"/>
                    <a:gd name="T25" fmla="*/ 69 h 2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3"/>
                    <a:gd name="T40" fmla="*/ 0 h 224"/>
                    <a:gd name="T41" fmla="*/ 443 w 443"/>
                    <a:gd name="T42" fmla="*/ 224 h 2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3" h="224">
                      <a:moveTo>
                        <a:pt x="11" y="53"/>
                      </a:moveTo>
                      <a:cubicBezTo>
                        <a:pt x="101" y="25"/>
                        <a:pt x="194" y="28"/>
                        <a:pt x="288" y="21"/>
                      </a:cubicBezTo>
                      <a:cubicBezTo>
                        <a:pt x="411" y="33"/>
                        <a:pt x="383" y="0"/>
                        <a:pt x="416" y="48"/>
                      </a:cubicBezTo>
                      <a:cubicBezTo>
                        <a:pt x="424" y="74"/>
                        <a:pt x="415" y="93"/>
                        <a:pt x="389" y="101"/>
                      </a:cubicBezTo>
                      <a:cubicBezTo>
                        <a:pt x="388" y="101"/>
                        <a:pt x="356" y="82"/>
                        <a:pt x="363" y="74"/>
                      </a:cubicBezTo>
                      <a:cubicBezTo>
                        <a:pt x="370" y="65"/>
                        <a:pt x="395" y="64"/>
                        <a:pt x="395" y="64"/>
                      </a:cubicBezTo>
                      <a:cubicBezTo>
                        <a:pt x="429" y="72"/>
                        <a:pt x="432" y="87"/>
                        <a:pt x="443" y="117"/>
                      </a:cubicBezTo>
                      <a:cubicBezTo>
                        <a:pt x="436" y="163"/>
                        <a:pt x="430" y="168"/>
                        <a:pt x="389" y="181"/>
                      </a:cubicBezTo>
                      <a:cubicBezTo>
                        <a:pt x="376" y="160"/>
                        <a:pt x="373" y="142"/>
                        <a:pt x="400" y="133"/>
                      </a:cubicBezTo>
                      <a:cubicBezTo>
                        <a:pt x="431" y="143"/>
                        <a:pt x="434" y="201"/>
                        <a:pt x="405" y="218"/>
                      </a:cubicBezTo>
                      <a:cubicBezTo>
                        <a:pt x="397" y="223"/>
                        <a:pt x="388" y="222"/>
                        <a:pt x="379" y="224"/>
                      </a:cubicBezTo>
                      <a:cubicBezTo>
                        <a:pt x="359" y="219"/>
                        <a:pt x="339" y="214"/>
                        <a:pt x="320" y="208"/>
                      </a:cubicBezTo>
                      <a:cubicBezTo>
                        <a:pt x="225" y="143"/>
                        <a:pt x="115" y="149"/>
                        <a:pt x="0" y="149"/>
                      </a:cubicBezTo>
                    </a:path>
                  </a:pathLst>
                </a:cu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grpSp>
            <p:nvGrpSpPr>
              <p:cNvPr id="8" name="Group 81"/>
              <p:cNvGrpSpPr>
                <a:grpSpLocks/>
              </p:cNvGrpSpPr>
              <p:nvPr/>
            </p:nvGrpSpPr>
            <p:grpSpPr bwMode="auto">
              <a:xfrm>
                <a:off x="1203" y="2412"/>
                <a:ext cx="230" cy="409"/>
                <a:chOff x="1016" y="113"/>
                <a:chExt cx="422" cy="750"/>
              </a:xfrm>
            </p:grpSpPr>
            <p:sp>
              <p:nvSpPr>
                <p:cNvPr id="43063" name="Oval 82"/>
                <p:cNvSpPr>
                  <a:spLocks noChangeArrowheads="1"/>
                </p:cNvSpPr>
                <p:nvPr/>
              </p:nvSpPr>
              <p:spPr bwMode="auto">
                <a:xfrm rot="-5400000">
                  <a:off x="952" y="177"/>
                  <a:ext cx="550" cy="422"/>
                </a:xfrm>
                <a:prstGeom prst="ellipse">
                  <a:avLst/>
                </a:prstGeom>
                <a:solidFill>
                  <a:srgbClr val="FFFF00"/>
                </a:solidFill>
                <a:ln w="19050">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64" name="Rectangle 83"/>
                <p:cNvSpPr>
                  <a:spLocks noChangeArrowheads="1"/>
                </p:cNvSpPr>
                <p:nvPr/>
              </p:nvSpPr>
              <p:spPr bwMode="auto">
                <a:xfrm rot="-5400000">
                  <a:off x="1192" y="796"/>
                  <a:ext cx="48" cy="85"/>
                </a:xfrm>
                <a:prstGeom prst="rect">
                  <a:avLst/>
                </a:prstGeom>
                <a:solidFill>
                  <a:schemeClr val="tx1"/>
                </a:solidFill>
                <a:ln w="19050">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65" name="Rectangle 84"/>
                <p:cNvSpPr>
                  <a:spLocks noChangeArrowheads="1"/>
                </p:cNvSpPr>
                <p:nvPr/>
              </p:nvSpPr>
              <p:spPr bwMode="auto">
                <a:xfrm rot="-5400000">
                  <a:off x="1121" y="631"/>
                  <a:ext cx="205" cy="209"/>
                </a:xfrm>
                <a:prstGeom prst="rect">
                  <a:avLst/>
                </a:prstGeom>
                <a:solidFill>
                  <a:srgbClr val="CC9900"/>
                </a:solidFill>
                <a:ln w="19050">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66" name="Freeform 85"/>
                <p:cNvSpPr>
                  <a:spLocks/>
                </p:cNvSpPr>
                <p:nvPr/>
              </p:nvSpPr>
              <p:spPr bwMode="auto">
                <a:xfrm rot="-5400000">
                  <a:off x="1123" y="625"/>
                  <a:ext cx="59" cy="59"/>
                </a:xfrm>
                <a:custGeom>
                  <a:avLst/>
                  <a:gdLst>
                    <a:gd name="T0" fmla="*/ 0 w 69"/>
                    <a:gd name="T1" fmla="*/ 0 h 62"/>
                    <a:gd name="T2" fmla="*/ 3 w 69"/>
                    <a:gd name="T3" fmla="*/ 30 h 62"/>
                    <a:gd name="T4" fmla="*/ 13 w 69"/>
                    <a:gd name="T5" fmla="*/ 30 h 62"/>
                    <a:gd name="T6" fmla="*/ 0 60000 65536"/>
                    <a:gd name="T7" fmla="*/ 0 60000 65536"/>
                    <a:gd name="T8" fmla="*/ 0 60000 65536"/>
                    <a:gd name="T9" fmla="*/ 0 w 69"/>
                    <a:gd name="T10" fmla="*/ 0 h 62"/>
                    <a:gd name="T11" fmla="*/ 69 w 69"/>
                    <a:gd name="T12" fmla="*/ 62 h 62"/>
                  </a:gdLst>
                  <a:ahLst/>
                  <a:cxnLst>
                    <a:cxn ang="T6">
                      <a:pos x="T0" y="T1"/>
                    </a:cxn>
                    <a:cxn ang="T7">
                      <a:pos x="T2" y="T3"/>
                    </a:cxn>
                    <a:cxn ang="T8">
                      <a:pos x="T4" y="T5"/>
                    </a:cxn>
                  </a:cxnLst>
                  <a:rect l="T9" t="T10" r="T11" b="T12"/>
                  <a:pathLst>
                    <a:path w="69" h="62">
                      <a:moveTo>
                        <a:pt x="0" y="0"/>
                      </a:moveTo>
                      <a:cubicBezTo>
                        <a:pt x="2" y="22"/>
                        <a:pt x="4" y="44"/>
                        <a:pt x="16" y="53"/>
                      </a:cubicBezTo>
                      <a:cubicBezTo>
                        <a:pt x="28" y="62"/>
                        <a:pt x="60" y="53"/>
                        <a:pt x="69" y="53"/>
                      </a:cubicBezTo>
                    </a:path>
                  </a:pathLst>
                </a:custGeom>
                <a:noFill/>
                <a:ln w="19050">
                  <a:solidFill>
                    <a:srgbClr val="000000"/>
                  </a:solidFill>
                  <a:prstDash val="sysDot"/>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67" name="Line 86"/>
                <p:cNvSpPr>
                  <a:spLocks noChangeShapeType="1"/>
                </p:cNvSpPr>
                <p:nvPr/>
              </p:nvSpPr>
              <p:spPr bwMode="auto">
                <a:xfrm rot="-5400000">
                  <a:off x="1143" y="723"/>
                  <a:ext cx="200" cy="20"/>
                </a:xfrm>
                <a:prstGeom prst="line">
                  <a:avLst/>
                </a:prstGeom>
                <a:noFill/>
                <a:ln w="19050">
                  <a:solidFill>
                    <a:srgbClr val="000000"/>
                  </a:solidFill>
                  <a:prstDash val="sysDot"/>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68" name="Freeform 87"/>
                <p:cNvSpPr>
                  <a:spLocks/>
                </p:cNvSpPr>
                <p:nvPr/>
              </p:nvSpPr>
              <p:spPr bwMode="auto">
                <a:xfrm rot="-5400000">
                  <a:off x="1036" y="349"/>
                  <a:ext cx="376" cy="209"/>
                </a:xfrm>
                <a:custGeom>
                  <a:avLst/>
                  <a:gdLst>
                    <a:gd name="T0" fmla="*/ 3 w 443"/>
                    <a:gd name="T1" fmla="*/ 25 h 224"/>
                    <a:gd name="T2" fmla="*/ 47 w 443"/>
                    <a:gd name="T3" fmla="*/ 10 h 224"/>
                    <a:gd name="T4" fmla="*/ 69 w 443"/>
                    <a:gd name="T5" fmla="*/ 22 h 224"/>
                    <a:gd name="T6" fmla="*/ 64 w 443"/>
                    <a:gd name="T7" fmla="*/ 48 h 224"/>
                    <a:gd name="T8" fmla="*/ 59 w 443"/>
                    <a:gd name="T9" fmla="*/ 35 h 224"/>
                    <a:gd name="T10" fmla="*/ 65 w 443"/>
                    <a:gd name="T11" fmla="*/ 31 h 224"/>
                    <a:gd name="T12" fmla="*/ 74 w 443"/>
                    <a:gd name="T13" fmla="*/ 55 h 224"/>
                    <a:gd name="T14" fmla="*/ 64 w 443"/>
                    <a:gd name="T15" fmla="*/ 85 h 224"/>
                    <a:gd name="T16" fmla="*/ 66 w 443"/>
                    <a:gd name="T17" fmla="*/ 63 h 224"/>
                    <a:gd name="T18" fmla="*/ 67 w 443"/>
                    <a:gd name="T19" fmla="*/ 101 h 224"/>
                    <a:gd name="T20" fmla="*/ 63 w 443"/>
                    <a:gd name="T21" fmla="*/ 105 h 224"/>
                    <a:gd name="T22" fmla="*/ 53 w 443"/>
                    <a:gd name="T23" fmla="*/ 97 h 224"/>
                    <a:gd name="T24" fmla="*/ 0 w 443"/>
                    <a:gd name="T25" fmla="*/ 69 h 2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3"/>
                    <a:gd name="T40" fmla="*/ 0 h 224"/>
                    <a:gd name="T41" fmla="*/ 443 w 443"/>
                    <a:gd name="T42" fmla="*/ 224 h 2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3" h="224">
                      <a:moveTo>
                        <a:pt x="11" y="53"/>
                      </a:moveTo>
                      <a:cubicBezTo>
                        <a:pt x="101" y="25"/>
                        <a:pt x="194" y="28"/>
                        <a:pt x="288" y="21"/>
                      </a:cubicBezTo>
                      <a:cubicBezTo>
                        <a:pt x="411" y="33"/>
                        <a:pt x="383" y="0"/>
                        <a:pt x="416" y="48"/>
                      </a:cubicBezTo>
                      <a:cubicBezTo>
                        <a:pt x="424" y="74"/>
                        <a:pt x="415" y="93"/>
                        <a:pt x="389" y="101"/>
                      </a:cubicBezTo>
                      <a:cubicBezTo>
                        <a:pt x="388" y="101"/>
                        <a:pt x="356" y="82"/>
                        <a:pt x="363" y="74"/>
                      </a:cubicBezTo>
                      <a:cubicBezTo>
                        <a:pt x="370" y="65"/>
                        <a:pt x="395" y="64"/>
                        <a:pt x="395" y="64"/>
                      </a:cubicBezTo>
                      <a:cubicBezTo>
                        <a:pt x="429" y="72"/>
                        <a:pt x="432" y="87"/>
                        <a:pt x="443" y="117"/>
                      </a:cubicBezTo>
                      <a:cubicBezTo>
                        <a:pt x="436" y="163"/>
                        <a:pt x="430" y="168"/>
                        <a:pt x="389" y="181"/>
                      </a:cubicBezTo>
                      <a:cubicBezTo>
                        <a:pt x="376" y="160"/>
                        <a:pt x="373" y="142"/>
                        <a:pt x="400" y="133"/>
                      </a:cubicBezTo>
                      <a:cubicBezTo>
                        <a:pt x="431" y="143"/>
                        <a:pt x="434" y="201"/>
                        <a:pt x="405" y="218"/>
                      </a:cubicBezTo>
                      <a:cubicBezTo>
                        <a:pt x="397" y="223"/>
                        <a:pt x="388" y="222"/>
                        <a:pt x="379" y="224"/>
                      </a:cubicBezTo>
                      <a:cubicBezTo>
                        <a:pt x="359" y="219"/>
                        <a:pt x="339" y="214"/>
                        <a:pt x="320" y="208"/>
                      </a:cubicBezTo>
                      <a:cubicBezTo>
                        <a:pt x="225" y="143"/>
                        <a:pt x="115" y="149"/>
                        <a:pt x="0" y="149"/>
                      </a:cubicBezTo>
                    </a:path>
                  </a:pathLst>
                </a:cu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grpSp>
            <p:nvGrpSpPr>
              <p:cNvPr id="9" name="Group 88"/>
              <p:cNvGrpSpPr>
                <a:grpSpLocks/>
              </p:cNvGrpSpPr>
              <p:nvPr/>
            </p:nvGrpSpPr>
            <p:grpSpPr bwMode="auto">
              <a:xfrm>
                <a:off x="1918" y="2431"/>
                <a:ext cx="230" cy="409"/>
                <a:chOff x="1016" y="113"/>
                <a:chExt cx="422" cy="750"/>
              </a:xfrm>
            </p:grpSpPr>
            <p:sp>
              <p:nvSpPr>
                <p:cNvPr id="43057" name="Oval 89"/>
                <p:cNvSpPr>
                  <a:spLocks noChangeArrowheads="1"/>
                </p:cNvSpPr>
                <p:nvPr/>
              </p:nvSpPr>
              <p:spPr bwMode="auto">
                <a:xfrm rot="-5400000">
                  <a:off x="952" y="177"/>
                  <a:ext cx="550" cy="422"/>
                </a:xfrm>
                <a:prstGeom prst="ellipse">
                  <a:avLst/>
                </a:prstGeom>
                <a:solidFill>
                  <a:srgbClr val="FFFF00"/>
                </a:solidFill>
                <a:ln w="19050">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58" name="Rectangle 90"/>
                <p:cNvSpPr>
                  <a:spLocks noChangeArrowheads="1"/>
                </p:cNvSpPr>
                <p:nvPr/>
              </p:nvSpPr>
              <p:spPr bwMode="auto">
                <a:xfrm rot="-5400000">
                  <a:off x="1192" y="796"/>
                  <a:ext cx="48" cy="85"/>
                </a:xfrm>
                <a:prstGeom prst="rect">
                  <a:avLst/>
                </a:prstGeom>
                <a:solidFill>
                  <a:schemeClr val="tx1"/>
                </a:solidFill>
                <a:ln w="19050">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59" name="Rectangle 91"/>
                <p:cNvSpPr>
                  <a:spLocks noChangeArrowheads="1"/>
                </p:cNvSpPr>
                <p:nvPr/>
              </p:nvSpPr>
              <p:spPr bwMode="auto">
                <a:xfrm rot="-5400000">
                  <a:off x="1121" y="631"/>
                  <a:ext cx="205" cy="209"/>
                </a:xfrm>
                <a:prstGeom prst="rect">
                  <a:avLst/>
                </a:prstGeom>
                <a:solidFill>
                  <a:srgbClr val="CC9900"/>
                </a:solidFill>
                <a:ln w="19050">
                  <a:solidFill>
                    <a:srgbClr val="000000"/>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60" name="Freeform 92"/>
                <p:cNvSpPr>
                  <a:spLocks/>
                </p:cNvSpPr>
                <p:nvPr/>
              </p:nvSpPr>
              <p:spPr bwMode="auto">
                <a:xfrm rot="-5400000">
                  <a:off x="1123" y="625"/>
                  <a:ext cx="59" cy="59"/>
                </a:xfrm>
                <a:custGeom>
                  <a:avLst/>
                  <a:gdLst>
                    <a:gd name="T0" fmla="*/ 0 w 69"/>
                    <a:gd name="T1" fmla="*/ 0 h 62"/>
                    <a:gd name="T2" fmla="*/ 3 w 69"/>
                    <a:gd name="T3" fmla="*/ 30 h 62"/>
                    <a:gd name="T4" fmla="*/ 13 w 69"/>
                    <a:gd name="T5" fmla="*/ 30 h 62"/>
                    <a:gd name="T6" fmla="*/ 0 60000 65536"/>
                    <a:gd name="T7" fmla="*/ 0 60000 65536"/>
                    <a:gd name="T8" fmla="*/ 0 60000 65536"/>
                    <a:gd name="T9" fmla="*/ 0 w 69"/>
                    <a:gd name="T10" fmla="*/ 0 h 62"/>
                    <a:gd name="T11" fmla="*/ 69 w 69"/>
                    <a:gd name="T12" fmla="*/ 62 h 62"/>
                  </a:gdLst>
                  <a:ahLst/>
                  <a:cxnLst>
                    <a:cxn ang="T6">
                      <a:pos x="T0" y="T1"/>
                    </a:cxn>
                    <a:cxn ang="T7">
                      <a:pos x="T2" y="T3"/>
                    </a:cxn>
                    <a:cxn ang="T8">
                      <a:pos x="T4" y="T5"/>
                    </a:cxn>
                  </a:cxnLst>
                  <a:rect l="T9" t="T10" r="T11" b="T12"/>
                  <a:pathLst>
                    <a:path w="69" h="62">
                      <a:moveTo>
                        <a:pt x="0" y="0"/>
                      </a:moveTo>
                      <a:cubicBezTo>
                        <a:pt x="2" y="22"/>
                        <a:pt x="4" y="44"/>
                        <a:pt x="16" y="53"/>
                      </a:cubicBezTo>
                      <a:cubicBezTo>
                        <a:pt x="28" y="62"/>
                        <a:pt x="60" y="53"/>
                        <a:pt x="69" y="53"/>
                      </a:cubicBezTo>
                    </a:path>
                  </a:pathLst>
                </a:custGeom>
                <a:noFill/>
                <a:ln w="19050">
                  <a:solidFill>
                    <a:srgbClr val="000000"/>
                  </a:solidFill>
                  <a:prstDash val="sysDot"/>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61" name="Line 93"/>
                <p:cNvSpPr>
                  <a:spLocks noChangeShapeType="1"/>
                </p:cNvSpPr>
                <p:nvPr/>
              </p:nvSpPr>
              <p:spPr bwMode="auto">
                <a:xfrm rot="-5400000">
                  <a:off x="1143" y="723"/>
                  <a:ext cx="200" cy="20"/>
                </a:xfrm>
                <a:prstGeom prst="line">
                  <a:avLst/>
                </a:prstGeom>
                <a:noFill/>
                <a:ln w="19050">
                  <a:solidFill>
                    <a:srgbClr val="000000"/>
                  </a:solidFill>
                  <a:prstDash val="sysDot"/>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62" name="Freeform 94"/>
                <p:cNvSpPr>
                  <a:spLocks/>
                </p:cNvSpPr>
                <p:nvPr/>
              </p:nvSpPr>
              <p:spPr bwMode="auto">
                <a:xfrm rot="-5400000">
                  <a:off x="1036" y="349"/>
                  <a:ext cx="376" cy="209"/>
                </a:xfrm>
                <a:custGeom>
                  <a:avLst/>
                  <a:gdLst>
                    <a:gd name="T0" fmla="*/ 3 w 443"/>
                    <a:gd name="T1" fmla="*/ 25 h 224"/>
                    <a:gd name="T2" fmla="*/ 47 w 443"/>
                    <a:gd name="T3" fmla="*/ 10 h 224"/>
                    <a:gd name="T4" fmla="*/ 69 w 443"/>
                    <a:gd name="T5" fmla="*/ 22 h 224"/>
                    <a:gd name="T6" fmla="*/ 64 w 443"/>
                    <a:gd name="T7" fmla="*/ 48 h 224"/>
                    <a:gd name="T8" fmla="*/ 59 w 443"/>
                    <a:gd name="T9" fmla="*/ 35 h 224"/>
                    <a:gd name="T10" fmla="*/ 65 w 443"/>
                    <a:gd name="T11" fmla="*/ 31 h 224"/>
                    <a:gd name="T12" fmla="*/ 74 w 443"/>
                    <a:gd name="T13" fmla="*/ 55 h 224"/>
                    <a:gd name="T14" fmla="*/ 64 w 443"/>
                    <a:gd name="T15" fmla="*/ 85 h 224"/>
                    <a:gd name="T16" fmla="*/ 66 w 443"/>
                    <a:gd name="T17" fmla="*/ 63 h 224"/>
                    <a:gd name="T18" fmla="*/ 67 w 443"/>
                    <a:gd name="T19" fmla="*/ 101 h 224"/>
                    <a:gd name="T20" fmla="*/ 63 w 443"/>
                    <a:gd name="T21" fmla="*/ 105 h 224"/>
                    <a:gd name="T22" fmla="*/ 53 w 443"/>
                    <a:gd name="T23" fmla="*/ 97 h 224"/>
                    <a:gd name="T24" fmla="*/ 0 w 443"/>
                    <a:gd name="T25" fmla="*/ 69 h 22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443"/>
                    <a:gd name="T40" fmla="*/ 0 h 224"/>
                    <a:gd name="T41" fmla="*/ 443 w 443"/>
                    <a:gd name="T42" fmla="*/ 224 h 224"/>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443" h="224">
                      <a:moveTo>
                        <a:pt x="11" y="53"/>
                      </a:moveTo>
                      <a:cubicBezTo>
                        <a:pt x="101" y="25"/>
                        <a:pt x="194" y="28"/>
                        <a:pt x="288" y="21"/>
                      </a:cubicBezTo>
                      <a:cubicBezTo>
                        <a:pt x="411" y="33"/>
                        <a:pt x="383" y="0"/>
                        <a:pt x="416" y="48"/>
                      </a:cubicBezTo>
                      <a:cubicBezTo>
                        <a:pt x="424" y="74"/>
                        <a:pt x="415" y="93"/>
                        <a:pt x="389" y="101"/>
                      </a:cubicBezTo>
                      <a:cubicBezTo>
                        <a:pt x="388" y="101"/>
                        <a:pt x="356" y="82"/>
                        <a:pt x="363" y="74"/>
                      </a:cubicBezTo>
                      <a:cubicBezTo>
                        <a:pt x="370" y="65"/>
                        <a:pt x="395" y="64"/>
                        <a:pt x="395" y="64"/>
                      </a:cubicBezTo>
                      <a:cubicBezTo>
                        <a:pt x="429" y="72"/>
                        <a:pt x="432" y="87"/>
                        <a:pt x="443" y="117"/>
                      </a:cubicBezTo>
                      <a:cubicBezTo>
                        <a:pt x="436" y="163"/>
                        <a:pt x="430" y="168"/>
                        <a:pt x="389" y="181"/>
                      </a:cubicBezTo>
                      <a:cubicBezTo>
                        <a:pt x="376" y="160"/>
                        <a:pt x="373" y="142"/>
                        <a:pt x="400" y="133"/>
                      </a:cubicBezTo>
                      <a:cubicBezTo>
                        <a:pt x="431" y="143"/>
                        <a:pt x="434" y="201"/>
                        <a:pt x="405" y="218"/>
                      </a:cubicBezTo>
                      <a:cubicBezTo>
                        <a:pt x="397" y="223"/>
                        <a:pt x="388" y="222"/>
                        <a:pt x="379" y="224"/>
                      </a:cubicBezTo>
                      <a:cubicBezTo>
                        <a:pt x="359" y="219"/>
                        <a:pt x="339" y="214"/>
                        <a:pt x="320" y="208"/>
                      </a:cubicBezTo>
                      <a:cubicBezTo>
                        <a:pt x="225" y="143"/>
                        <a:pt x="115" y="149"/>
                        <a:pt x="0" y="149"/>
                      </a:cubicBezTo>
                    </a:path>
                  </a:pathLst>
                </a:custGeom>
                <a:noFill/>
                <a:ln w="19050">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sp>
            <p:nvSpPr>
              <p:cNvPr id="43049" name="Freeform 95"/>
              <p:cNvSpPr>
                <a:spLocks/>
              </p:cNvSpPr>
              <p:nvPr/>
            </p:nvSpPr>
            <p:spPr bwMode="auto">
              <a:xfrm>
                <a:off x="755" y="2826"/>
                <a:ext cx="151" cy="998"/>
              </a:xfrm>
              <a:custGeom>
                <a:avLst/>
                <a:gdLst>
                  <a:gd name="T0" fmla="*/ 145 w 151"/>
                  <a:gd name="T1" fmla="*/ 948 h 998"/>
                  <a:gd name="T2" fmla="*/ 37 w 151"/>
                  <a:gd name="T3" fmla="*/ 948 h 998"/>
                  <a:gd name="T4" fmla="*/ 19 w 151"/>
                  <a:gd name="T5" fmla="*/ 840 h 998"/>
                  <a:gd name="T6" fmla="*/ 151 w 151"/>
                  <a:gd name="T7" fmla="*/ 0 h 998"/>
                  <a:gd name="T8" fmla="*/ 0 60000 65536"/>
                  <a:gd name="T9" fmla="*/ 0 60000 65536"/>
                  <a:gd name="T10" fmla="*/ 0 60000 65536"/>
                  <a:gd name="T11" fmla="*/ 0 60000 65536"/>
                  <a:gd name="T12" fmla="*/ 0 w 151"/>
                  <a:gd name="T13" fmla="*/ 0 h 998"/>
                  <a:gd name="T14" fmla="*/ 151 w 151"/>
                  <a:gd name="T15" fmla="*/ 998 h 998"/>
                </a:gdLst>
                <a:ahLst/>
                <a:cxnLst>
                  <a:cxn ang="T8">
                    <a:pos x="T0" y="T1"/>
                  </a:cxn>
                  <a:cxn ang="T9">
                    <a:pos x="T2" y="T3"/>
                  </a:cxn>
                  <a:cxn ang="T10">
                    <a:pos x="T4" y="T5"/>
                  </a:cxn>
                  <a:cxn ang="T11">
                    <a:pos x="T6" y="T7"/>
                  </a:cxn>
                </a:cxnLst>
                <a:rect l="T12" t="T13" r="T14" b="T15"/>
                <a:pathLst>
                  <a:path w="151" h="998">
                    <a:moveTo>
                      <a:pt x="145" y="948"/>
                    </a:moveTo>
                    <a:cubicBezTo>
                      <a:pt x="101" y="957"/>
                      <a:pt x="58" y="966"/>
                      <a:pt x="37" y="948"/>
                    </a:cubicBezTo>
                    <a:cubicBezTo>
                      <a:pt x="16" y="930"/>
                      <a:pt x="0" y="998"/>
                      <a:pt x="19" y="840"/>
                    </a:cubicBezTo>
                    <a:cubicBezTo>
                      <a:pt x="38" y="682"/>
                      <a:pt x="129" y="140"/>
                      <a:pt x="151" y="0"/>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50" name="Freeform 96"/>
              <p:cNvSpPr>
                <a:spLocks/>
              </p:cNvSpPr>
              <p:nvPr/>
            </p:nvSpPr>
            <p:spPr bwMode="auto">
              <a:xfrm>
                <a:off x="960" y="2730"/>
                <a:ext cx="348" cy="172"/>
              </a:xfrm>
              <a:custGeom>
                <a:avLst/>
                <a:gdLst>
                  <a:gd name="T0" fmla="*/ 0 w 348"/>
                  <a:gd name="T1" fmla="*/ 18 h 172"/>
                  <a:gd name="T2" fmla="*/ 96 w 348"/>
                  <a:gd name="T3" fmla="*/ 24 h 172"/>
                  <a:gd name="T4" fmla="*/ 264 w 348"/>
                  <a:gd name="T5" fmla="*/ 162 h 172"/>
                  <a:gd name="T6" fmla="*/ 348 w 348"/>
                  <a:gd name="T7" fmla="*/ 84 h 172"/>
                  <a:gd name="T8" fmla="*/ 0 60000 65536"/>
                  <a:gd name="T9" fmla="*/ 0 60000 65536"/>
                  <a:gd name="T10" fmla="*/ 0 60000 65536"/>
                  <a:gd name="T11" fmla="*/ 0 60000 65536"/>
                  <a:gd name="T12" fmla="*/ 0 w 348"/>
                  <a:gd name="T13" fmla="*/ 0 h 172"/>
                  <a:gd name="T14" fmla="*/ 348 w 348"/>
                  <a:gd name="T15" fmla="*/ 172 h 172"/>
                </a:gdLst>
                <a:ahLst/>
                <a:cxnLst>
                  <a:cxn ang="T8">
                    <a:pos x="T0" y="T1"/>
                  </a:cxn>
                  <a:cxn ang="T9">
                    <a:pos x="T2" y="T3"/>
                  </a:cxn>
                  <a:cxn ang="T10">
                    <a:pos x="T4" y="T5"/>
                  </a:cxn>
                  <a:cxn ang="T11">
                    <a:pos x="T6" y="T7"/>
                  </a:cxn>
                </a:cxnLst>
                <a:rect l="T12" t="T13" r="T14" b="T15"/>
                <a:pathLst>
                  <a:path w="348" h="172">
                    <a:moveTo>
                      <a:pt x="0" y="18"/>
                    </a:moveTo>
                    <a:cubicBezTo>
                      <a:pt x="26" y="9"/>
                      <a:pt x="52" y="0"/>
                      <a:pt x="96" y="24"/>
                    </a:cubicBezTo>
                    <a:cubicBezTo>
                      <a:pt x="140" y="48"/>
                      <a:pt x="222" y="152"/>
                      <a:pt x="264" y="162"/>
                    </a:cubicBezTo>
                    <a:cubicBezTo>
                      <a:pt x="306" y="172"/>
                      <a:pt x="334" y="97"/>
                      <a:pt x="348" y="84"/>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51" name="Freeform 97"/>
              <p:cNvSpPr>
                <a:spLocks/>
              </p:cNvSpPr>
              <p:nvPr/>
            </p:nvSpPr>
            <p:spPr bwMode="auto">
              <a:xfrm>
                <a:off x="1368" y="2748"/>
                <a:ext cx="606" cy="12"/>
              </a:xfrm>
              <a:custGeom>
                <a:avLst/>
                <a:gdLst>
                  <a:gd name="T0" fmla="*/ 0 w 606"/>
                  <a:gd name="T1" fmla="*/ 0 h 12"/>
                  <a:gd name="T2" fmla="*/ 606 w 606"/>
                  <a:gd name="T3" fmla="*/ 12 h 12"/>
                  <a:gd name="T4" fmla="*/ 0 60000 65536"/>
                  <a:gd name="T5" fmla="*/ 0 60000 65536"/>
                  <a:gd name="T6" fmla="*/ 0 w 606"/>
                  <a:gd name="T7" fmla="*/ 0 h 12"/>
                  <a:gd name="T8" fmla="*/ 606 w 606"/>
                  <a:gd name="T9" fmla="*/ 12 h 12"/>
                </a:gdLst>
                <a:ahLst/>
                <a:cxnLst>
                  <a:cxn ang="T4">
                    <a:pos x="T0" y="T1"/>
                  </a:cxn>
                  <a:cxn ang="T5">
                    <a:pos x="T2" y="T3"/>
                  </a:cxn>
                </a:cxnLst>
                <a:rect l="T6" t="T7" r="T8" b="T9"/>
                <a:pathLst>
                  <a:path w="606" h="12">
                    <a:moveTo>
                      <a:pt x="0" y="0"/>
                    </a:moveTo>
                    <a:cubicBezTo>
                      <a:pt x="252" y="5"/>
                      <a:pt x="505" y="10"/>
                      <a:pt x="606" y="12"/>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52" name="Freeform 98"/>
              <p:cNvSpPr>
                <a:spLocks/>
              </p:cNvSpPr>
              <p:nvPr/>
            </p:nvSpPr>
            <p:spPr bwMode="auto">
              <a:xfrm>
                <a:off x="1356" y="2832"/>
                <a:ext cx="785" cy="1016"/>
              </a:xfrm>
              <a:custGeom>
                <a:avLst/>
                <a:gdLst>
                  <a:gd name="T0" fmla="*/ 678 w 785"/>
                  <a:gd name="T1" fmla="*/ 0 h 1016"/>
                  <a:gd name="T2" fmla="*/ 672 w 785"/>
                  <a:gd name="T3" fmla="*/ 858 h 1016"/>
                  <a:gd name="T4" fmla="*/ 0 w 785"/>
                  <a:gd name="T5" fmla="*/ 948 h 1016"/>
                  <a:gd name="T6" fmla="*/ 0 60000 65536"/>
                  <a:gd name="T7" fmla="*/ 0 60000 65536"/>
                  <a:gd name="T8" fmla="*/ 0 60000 65536"/>
                  <a:gd name="T9" fmla="*/ 0 w 785"/>
                  <a:gd name="T10" fmla="*/ 0 h 1016"/>
                  <a:gd name="T11" fmla="*/ 785 w 785"/>
                  <a:gd name="T12" fmla="*/ 1016 h 1016"/>
                </a:gdLst>
                <a:ahLst/>
                <a:cxnLst>
                  <a:cxn ang="T6">
                    <a:pos x="T0" y="T1"/>
                  </a:cxn>
                  <a:cxn ang="T7">
                    <a:pos x="T2" y="T3"/>
                  </a:cxn>
                  <a:cxn ang="T8">
                    <a:pos x="T4" y="T5"/>
                  </a:cxn>
                </a:cxnLst>
                <a:rect l="T9" t="T10" r="T11" b="T12"/>
                <a:pathLst>
                  <a:path w="785" h="1016">
                    <a:moveTo>
                      <a:pt x="678" y="0"/>
                    </a:moveTo>
                    <a:cubicBezTo>
                      <a:pt x="731" y="350"/>
                      <a:pt x="785" y="700"/>
                      <a:pt x="672" y="858"/>
                    </a:cubicBezTo>
                    <a:cubicBezTo>
                      <a:pt x="559" y="1016"/>
                      <a:pt x="112" y="933"/>
                      <a:pt x="0" y="948"/>
                    </a:cubicBezTo>
                  </a:path>
                </a:pathLst>
              </a:cu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53" name="Line 99"/>
              <p:cNvSpPr>
                <a:spLocks noChangeShapeType="1"/>
              </p:cNvSpPr>
              <p:nvPr/>
            </p:nvSpPr>
            <p:spPr bwMode="auto">
              <a:xfrm>
                <a:off x="1584" y="2754"/>
                <a:ext cx="24" cy="408"/>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54" name="Line 100"/>
              <p:cNvSpPr>
                <a:spLocks noChangeShapeType="1"/>
              </p:cNvSpPr>
              <p:nvPr/>
            </p:nvSpPr>
            <p:spPr bwMode="auto">
              <a:xfrm>
                <a:off x="1608" y="3162"/>
                <a:ext cx="174" cy="18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55" name="Line 101"/>
              <p:cNvSpPr>
                <a:spLocks noChangeShapeType="1"/>
              </p:cNvSpPr>
              <p:nvPr/>
            </p:nvSpPr>
            <p:spPr bwMode="auto">
              <a:xfrm>
                <a:off x="1620" y="3372"/>
                <a:ext cx="24" cy="420"/>
              </a:xfrm>
              <a:prstGeom prst="line">
                <a:avLst/>
              </a:prstGeom>
              <a:noFill/>
              <a:ln w="9525">
                <a:solidFill>
                  <a:srgbClr val="000000"/>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43056" name="Oval 102"/>
              <p:cNvSpPr>
                <a:spLocks noChangeArrowheads="1"/>
              </p:cNvSpPr>
              <p:nvPr/>
            </p:nvSpPr>
            <p:spPr bwMode="auto">
              <a:xfrm>
                <a:off x="1590" y="3360"/>
                <a:ext cx="56" cy="56"/>
              </a:xfrm>
              <a:prstGeom prst="ellipse">
                <a:avLst/>
              </a:prstGeom>
              <a:solidFill>
                <a:srgbClr val="00025E"/>
              </a:solidFill>
              <a:ln w="9525">
                <a:solidFill>
                  <a:srgbClr val="000000"/>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sp>
          <p:nvSpPr>
            <p:cNvPr id="43041" name="Text Box 103"/>
            <p:cNvSpPr txBox="1">
              <a:spLocks noChangeArrowheads="1"/>
            </p:cNvSpPr>
            <p:nvPr/>
          </p:nvSpPr>
          <p:spPr bwMode="auto">
            <a:xfrm>
              <a:off x="1460500" y="393700"/>
              <a:ext cx="346075" cy="3968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118"/>
                  </a:solidFill>
                  <a:effectLst/>
                  <a:uLnTx/>
                  <a:uFillTx/>
                  <a:latin typeface="Verdana" pitchFamily="34" charset="0"/>
                  <a:ea typeface="+mn-ea"/>
                  <a:cs typeface="Arial" charset="0"/>
                </a:rPr>
                <a:t>2</a:t>
              </a:r>
            </a:p>
          </p:txBody>
        </p:sp>
        <p:sp>
          <p:nvSpPr>
            <p:cNvPr id="43042" name="Text Box 104"/>
            <p:cNvSpPr txBox="1">
              <a:spLocks noChangeArrowheads="1"/>
            </p:cNvSpPr>
            <p:nvPr/>
          </p:nvSpPr>
          <p:spPr bwMode="auto">
            <a:xfrm>
              <a:off x="428625" y="409575"/>
              <a:ext cx="346075" cy="3968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118"/>
                  </a:solidFill>
                  <a:effectLst/>
                  <a:uLnTx/>
                  <a:uFillTx/>
                  <a:latin typeface="Verdana" pitchFamily="34" charset="0"/>
                  <a:ea typeface="+mn-ea"/>
                  <a:cs typeface="Arial" charset="0"/>
                </a:rPr>
                <a:t>1</a:t>
              </a:r>
            </a:p>
          </p:txBody>
        </p:sp>
        <p:sp>
          <p:nvSpPr>
            <p:cNvPr id="43043" name="Text Box 105"/>
            <p:cNvSpPr txBox="1">
              <a:spLocks noChangeArrowheads="1"/>
            </p:cNvSpPr>
            <p:nvPr/>
          </p:nvSpPr>
          <p:spPr bwMode="auto">
            <a:xfrm>
              <a:off x="1881188" y="385762"/>
              <a:ext cx="346075" cy="396875"/>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000118"/>
                  </a:solidFill>
                  <a:effectLst/>
                  <a:uLnTx/>
                  <a:uFillTx/>
                  <a:latin typeface="Verdana" pitchFamily="34" charset="0"/>
                  <a:ea typeface="+mn-ea"/>
                  <a:cs typeface="Arial" charset="0"/>
                </a:rPr>
                <a:t>3</a:t>
              </a:r>
            </a:p>
          </p:txBody>
        </p:sp>
      </p:grpSp>
      <p:sp>
        <p:nvSpPr>
          <p:cNvPr id="15" name="TextBox 14"/>
          <p:cNvSpPr txBox="1"/>
          <p:nvPr/>
        </p:nvSpPr>
        <p:spPr>
          <a:xfrm>
            <a:off x="6907237" y="483674"/>
            <a:ext cx="1542410" cy="830997"/>
          </a:xfrm>
          <a:prstGeom prst="rect">
            <a:avLst/>
          </a:prstGeom>
          <a:noFill/>
          <a:ln>
            <a:solidFill>
              <a:schemeClr val="accent2"/>
            </a:solidFill>
          </a:ln>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Arial"/>
                <a:ea typeface="+mn-ea"/>
                <a:cs typeface="Arial" charset="0"/>
              </a:rPr>
              <a:t>answer &amp;</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Arial"/>
                <a:ea typeface="+mn-ea"/>
                <a:cs typeface="Arial" charset="0"/>
              </a:rPr>
              <a:t>reasoning</a:t>
            </a:r>
          </a:p>
        </p:txBody>
      </p:sp>
      <p:grpSp>
        <p:nvGrpSpPr>
          <p:cNvPr id="44" name="Group 97"/>
          <p:cNvGrpSpPr>
            <a:grpSpLocks/>
          </p:cNvGrpSpPr>
          <p:nvPr/>
        </p:nvGrpSpPr>
        <p:grpSpPr bwMode="auto">
          <a:xfrm>
            <a:off x="4596768" y="3121471"/>
            <a:ext cx="2197140" cy="1499506"/>
            <a:chOff x="5006976" y="3490715"/>
            <a:chExt cx="2536825" cy="1809947"/>
          </a:xfrm>
        </p:grpSpPr>
        <p:sp>
          <p:nvSpPr>
            <p:cNvPr id="45" name="Rectangle 11"/>
            <p:cNvSpPr>
              <a:spLocks noChangeArrowheads="1"/>
            </p:cNvSpPr>
            <p:nvPr/>
          </p:nvSpPr>
          <p:spPr bwMode="auto">
            <a:xfrm>
              <a:off x="5006976" y="4488963"/>
              <a:ext cx="239970" cy="153796"/>
            </a:xfrm>
            <a:prstGeom prst="rect">
              <a:avLst/>
            </a:prstGeom>
            <a:solidFill>
              <a:srgbClr val="EAEAEA"/>
            </a:solidFill>
            <a:ln w="9525">
              <a:solidFill>
                <a:schemeClr val="tx1"/>
              </a:solid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pic>
          <p:nvPicPr>
            <p:cNvPr id="46" name="Picture 13" descr="j0238161[1]"/>
            <p:cNvPicPr>
              <a:picLocks noChangeAspect="1" noChangeArrowheads="1"/>
            </p:cNvPicPr>
            <p:nvPr/>
          </p:nvPicPr>
          <p:blipFill>
            <a:blip r:embed="rId3" cstate="print"/>
            <a:srcRect/>
            <a:stretch>
              <a:fillRect/>
            </a:stretch>
          </p:blipFill>
          <p:spPr bwMode="auto">
            <a:xfrm>
              <a:off x="5629755" y="3490715"/>
              <a:ext cx="1914046" cy="1809947"/>
            </a:xfrm>
            <a:prstGeom prst="rect">
              <a:avLst/>
            </a:prstGeom>
            <a:noFill/>
            <a:ln w="9525">
              <a:noFill/>
              <a:miter lim="800000"/>
              <a:headEnd/>
              <a:tailEnd/>
            </a:ln>
          </p:spPr>
        </p:pic>
        <p:sp>
          <p:nvSpPr>
            <p:cNvPr id="47" name="Freeform 27"/>
            <p:cNvSpPr>
              <a:spLocks/>
            </p:cNvSpPr>
            <p:nvPr/>
          </p:nvSpPr>
          <p:spPr bwMode="auto">
            <a:xfrm>
              <a:off x="5231233" y="4037544"/>
              <a:ext cx="1218419" cy="529740"/>
            </a:xfrm>
            <a:custGeom>
              <a:avLst/>
              <a:gdLst>
                <a:gd name="T0" fmla="*/ 0 w 853"/>
                <a:gd name="T1" fmla="*/ 2147483647 h 372"/>
                <a:gd name="T2" fmla="*/ 2147483647 w 853"/>
                <a:gd name="T3" fmla="*/ 2147483647 h 372"/>
                <a:gd name="T4" fmla="*/ 2147483647 w 853"/>
                <a:gd name="T5" fmla="*/ 2147483647 h 372"/>
                <a:gd name="T6" fmla="*/ 2147483647 w 853"/>
                <a:gd name="T7" fmla="*/ 2147483647 h 372"/>
                <a:gd name="T8" fmla="*/ 2147483647 w 853"/>
                <a:gd name="T9" fmla="*/ 2147483647 h 372"/>
                <a:gd name="T10" fmla="*/ 2147483647 w 853"/>
                <a:gd name="T11" fmla="*/ 2147483647 h 372"/>
                <a:gd name="T12" fmla="*/ 2147483647 w 853"/>
                <a:gd name="T13" fmla="*/ 2147483647 h 372"/>
                <a:gd name="T14" fmla="*/ 2147483647 w 853"/>
                <a:gd name="T15" fmla="*/ 2147483647 h 372"/>
                <a:gd name="T16" fmla="*/ 2147483647 w 853"/>
                <a:gd name="T17" fmla="*/ 2147483647 h 372"/>
                <a:gd name="T18" fmla="*/ 2147483647 w 853"/>
                <a:gd name="T19" fmla="*/ 0 h 372"/>
                <a:gd name="T20" fmla="*/ 2147483647 w 853"/>
                <a:gd name="T21" fmla="*/ 2147483647 h 372"/>
                <a:gd name="T22" fmla="*/ 2147483647 w 853"/>
                <a:gd name="T23" fmla="*/ 2147483647 h 372"/>
                <a:gd name="T24" fmla="*/ 2147483647 w 853"/>
                <a:gd name="T25" fmla="*/ 2147483647 h 372"/>
                <a:gd name="T26" fmla="*/ 2147483647 w 853"/>
                <a:gd name="T27" fmla="*/ 2147483647 h 372"/>
                <a:gd name="T28" fmla="*/ 2147483647 w 853"/>
                <a:gd name="T29" fmla="*/ 2147483647 h 372"/>
                <a:gd name="T30" fmla="*/ 2147483647 w 853"/>
                <a:gd name="T31" fmla="*/ 2147483647 h 372"/>
                <a:gd name="T32" fmla="*/ 2147483647 w 853"/>
                <a:gd name="T33" fmla="*/ 2147483647 h 372"/>
                <a:gd name="T34" fmla="*/ 2147483647 w 853"/>
                <a:gd name="T35" fmla="*/ 2147483647 h 37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53"/>
                <a:gd name="T55" fmla="*/ 0 h 372"/>
                <a:gd name="T56" fmla="*/ 853 w 853"/>
                <a:gd name="T57" fmla="*/ 372 h 37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53" h="372">
                  <a:moveTo>
                    <a:pt x="0" y="372"/>
                  </a:moveTo>
                  <a:cubicBezTo>
                    <a:pt x="22" y="367"/>
                    <a:pt x="44" y="364"/>
                    <a:pt x="65" y="357"/>
                  </a:cubicBezTo>
                  <a:cubicBezTo>
                    <a:pt x="80" y="352"/>
                    <a:pt x="109" y="343"/>
                    <a:pt x="109" y="343"/>
                  </a:cubicBezTo>
                  <a:cubicBezTo>
                    <a:pt x="122" y="324"/>
                    <a:pt x="123" y="316"/>
                    <a:pt x="146" y="306"/>
                  </a:cubicBezTo>
                  <a:cubicBezTo>
                    <a:pt x="160" y="300"/>
                    <a:pt x="189" y="292"/>
                    <a:pt x="189" y="292"/>
                  </a:cubicBezTo>
                  <a:cubicBezTo>
                    <a:pt x="249" y="251"/>
                    <a:pt x="279" y="195"/>
                    <a:pt x="328" y="146"/>
                  </a:cubicBezTo>
                  <a:cubicBezTo>
                    <a:pt x="378" y="96"/>
                    <a:pt x="321" y="172"/>
                    <a:pt x="372" y="109"/>
                  </a:cubicBezTo>
                  <a:cubicBezTo>
                    <a:pt x="391" y="86"/>
                    <a:pt x="404" y="69"/>
                    <a:pt x="430" y="51"/>
                  </a:cubicBezTo>
                  <a:cubicBezTo>
                    <a:pt x="443" y="31"/>
                    <a:pt x="443" y="24"/>
                    <a:pt x="466" y="14"/>
                  </a:cubicBezTo>
                  <a:cubicBezTo>
                    <a:pt x="480" y="8"/>
                    <a:pt x="510" y="0"/>
                    <a:pt x="510" y="0"/>
                  </a:cubicBezTo>
                  <a:cubicBezTo>
                    <a:pt x="516" y="0"/>
                    <a:pt x="604" y="6"/>
                    <a:pt x="627" y="14"/>
                  </a:cubicBezTo>
                  <a:cubicBezTo>
                    <a:pt x="635" y="17"/>
                    <a:pt x="641" y="25"/>
                    <a:pt x="649" y="29"/>
                  </a:cubicBezTo>
                  <a:cubicBezTo>
                    <a:pt x="656" y="32"/>
                    <a:pt x="663" y="34"/>
                    <a:pt x="670" y="36"/>
                  </a:cubicBezTo>
                  <a:cubicBezTo>
                    <a:pt x="702" y="58"/>
                    <a:pt x="725" y="88"/>
                    <a:pt x="758" y="109"/>
                  </a:cubicBezTo>
                  <a:cubicBezTo>
                    <a:pt x="767" y="137"/>
                    <a:pt x="765" y="150"/>
                    <a:pt x="794" y="160"/>
                  </a:cubicBezTo>
                  <a:cubicBezTo>
                    <a:pt x="801" y="165"/>
                    <a:pt x="810" y="168"/>
                    <a:pt x="816" y="175"/>
                  </a:cubicBezTo>
                  <a:cubicBezTo>
                    <a:pt x="834" y="197"/>
                    <a:pt x="814" y="208"/>
                    <a:pt x="831" y="233"/>
                  </a:cubicBezTo>
                  <a:cubicBezTo>
                    <a:pt x="835" y="239"/>
                    <a:pt x="853" y="240"/>
                    <a:pt x="853" y="240"/>
                  </a:cubicBezTo>
                </a:path>
              </a:pathLst>
            </a:custGeom>
            <a:noFill/>
            <a:ln w="28575">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sp>
        <p:nvSpPr>
          <p:cNvPr id="48" name="TextBox 47"/>
          <p:cNvSpPr txBox="1">
            <a:spLocks noChangeArrowheads="1"/>
          </p:cNvSpPr>
          <p:nvPr/>
        </p:nvSpPr>
        <p:spPr bwMode="auto">
          <a:xfrm>
            <a:off x="97135" y="2261176"/>
            <a:ext cx="8497839" cy="830997"/>
          </a:xfrm>
          <a:prstGeom prst="rect">
            <a:avLst/>
          </a:prstGeom>
          <a:noFill/>
          <a:ln w="9525">
            <a:noFill/>
            <a:miter lim="800000"/>
            <a:headEnd/>
            <a:tailEnd/>
          </a:ln>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3. Individual answer with clicker</a:t>
            </a:r>
            <a:endParaRPr kumimoji="0" lang="en-US" sz="2400" b="0" i="1" u="none" strike="noStrike" kern="1200" cap="none" spc="0" normalizeH="0" baseline="0" noProof="0" dirty="0">
              <a:ln>
                <a:noFill/>
              </a:ln>
              <a:solidFill>
                <a:srgbClr val="FFFF00"/>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1" u="none" strike="noStrike" kern="1200" cap="none" spc="0" normalizeH="0" baseline="0" noProof="0" dirty="0">
                <a:ln>
                  <a:noFill/>
                </a:ln>
                <a:solidFill>
                  <a:srgbClr val="FFFF00"/>
                </a:solidFill>
                <a:effectLst/>
                <a:uLnTx/>
                <a:uFillTx/>
                <a:latin typeface="Verdana" pitchFamily="34" charset="0"/>
                <a:ea typeface="+mn-ea"/>
                <a:cs typeface="Arial" charset="0"/>
              </a:rPr>
              <a:t>(accountability=intense thought, primed for learning)</a:t>
            </a:r>
            <a:endParaRPr kumimoji="0" lang="en-CA" sz="2400" b="0" i="1" u="none" strike="noStrike" kern="1200" cap="none" spc="0" normalizeH="0" baseline="0" noProof="0" dirty="0">
              <a:ln>
                <a:noFill/>
              </a:ln>
              <a:solidFill>
                <a:srgbClr val="FFFF00"/>
              </a:solidFill>
              <a:effectLst/>
              <a:uLnTx/>
              <a:uFillTx/>
              <a:latin typeface="Verdana" pitchFamily="34" charset="0"/>
              <a:ea typeface="+mn-ea"/>
              <a:cs typeface="Arial" charset="0"/>
            </a:endParaRPr>
          </a:p>
        </p:txBody>
      </p:sp>
      <p:grpSp>
        <p:nvGrpSpPr>
          <p:cNvPr id="49" name="Group 96"/>
          <p:cNvGrpSpPr>
            <a:grpSpLocks/>
          </p:cNvGrpSpPr>
          <p:nvPr/>
        </p:nvGrpSpPr>
        <p:grpSpPr bwMode="auto">
          <a:xfrm>
            <a:off x="259717" y="3062371"/>
            <a:ext cx="4251325" cy="1574800"/>
            <a:chOff x="669744" y="3431904"/>
            <a:chExt cx="4251506" cy="1575072"/>
          </a:xfrm>
        </p:grpSpPr>
        <p:grpSp>
          <p:nvGrpSpPr>
            <p:cNvPr id="50" name="Group 92"/>
            <p:cNvGrpSpPr>
              <a:grpSpLocks/>
            </p:cNvGrpSpPr>
            <p:nvPr/>
          </p:nvGrpSpPr>
          <p:grpSpPr bwMode="auto">
            <a:xfrm>
              <a:off x="669744" y="3431904"/>
              <a:ext cx="1174145" cy="1312364"/>
              <a:chOff x="1141232" y="4774929"/>
              <a:chExt cx="1174145" cy="1312364"/>
            </a:xfrm>
          </p:grpSpPr>
          <p:grpSp>
            <p:nvGrpSpPr>
              <p:cNvPr id="55" name="Group 10"/>
              <p:cNvGrpSpPr>
                <a:grpSpLocks/>
              </p:cNvGrpSpPr>
              <p:nvPr/>
            </p:nvGrpSpPr>
            <p:grpSpPr bwMode="auto">
              <a:xfrm rot="493603">
                <a:off x="1753712" y="5233422"/>
                <a:ext cx="561665" cy="187634"/>
                <a:chOff x="816" y="2820"/>
                <a:chExt cx="486" cy="168"/>
              </a:xfrm>
            </p:grpSpPr>
            <p:sp>
              <p:nvSpPr>
                <p:cNvPr id="66" name="Rectangle 5"/>
                <p:cNvSpPr>
                  <a:spLocks noChangeArrowheads="1"/>
                </p:cNvSpPr>
                <p:nvPr/>
              </p:nvSpPr>
              <p:spPr bwMode="auto">
                <a:xfrm>
                  <a:off x="816" y="2820"/>
                  <a:ext cx="486" cy="168"/>
                </a:xfrm>
                <a:prstGeom prst="rect">
                  <a:avLst/>
                </a:prstGeom>
                <a:solidFill>
                  <a:srgbClr val="FF6801"/>
                </a:solidFill>
                <a:ln w="9525">
                  <a:noFill/>
                  <a:miter lim="800000"/>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67" name="Oval 6"/>
                <p:cNvSpPr>
                  <a:spLocks noChangeArrowheads="1"/>
                </p:cNvSpPr>
                <p:nvPr/>
              </p:nvSpPr>
              <p:spPr bwMode="auto">
                <a:xfrm>
                  <a:off x="870" y="2868"/>
                  <a:ext cx="60" cy="60"/>
                </a:xfrm>
                <a:prstGeom prst="ellipse">
                  <a:avLst/>
                </a:prstGeom>
                <a:solidFill>
                  <a:schemeClr val="accent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68" name="Oval 7"/>
                <p:cNvSpPr>
                  <a:spLocks noChangeArrowheads="1"/>
                </p:cNvSpPr>
                <p:nvPr/>
              </p:nvSpPr>
              <p:spPr bwMode="auto">
                <a:xfrm>
                  <a:off x="967" y="2869"/>
                  <a:ext cx="60" cy="60"/>
                </a:xfrm>
                <a:prstGeom prst="ellipse">
                  <a:avLst/>
                </a:prstGeom>
                <a:solidFill>
                  <a:schemeClr val="accent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69" name="Oval 8"/>
                <p:cNvSpPr>
                  <a:spLocks noChangeArrowheads="1"/>
                </p:cNvSpPr>
                <p:nvPr/>
              </p:nvSpPr>
              <p:spPr bwMode="auto">
                <a:xfrm>
                  <a:off x="1064" y="2870"/>
                  <a:ext cx="60" cy="60"/>
                </a:xfrm>
                <a:prstGeom prst="ellipse">
                  <a:avLst/>
                </a:prstGeom>
                <a:solidFill>
                  <a:schemeClr val="accent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70" name="Oval 9"/>
                <p:cNvSpPr>
                  <a:spLocks noChangeArrowheads="1"/>
                </p:cNvSpPr>
                <p:nvPr/>
              </p:nvSpPr>
              <p:spPr bwMode="auto">
                <a:xfrm>
                  <a:off x="1161" y="2871"/>
                  <a:ext cx="60" cy="60"/>
                </a:xfrm>
                <a:prstGeom prst="ellipse">
                  <a:avLst/>
                </a:prstGeom>
                <a:solidFill>
                  <a:schemeClr val="accent2"/>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grpSp>
            <p:nvGrpSpPr>
              <p:cNvPr id="56" name="Group 37"/>
              <p:cNvGrpSpPr>
                <a:grpSpLocks/>
              </p:cNvGrpSpPr>
              <p:nvPr/>
            </p:nvGrpSpPr>
            <p:grpSpPr bwMode="auto">
              <a:xfrm>
                <a:off x="1141232" y="4774929"/>
                <a:ext cx="661443" cy="1312364"/>
                <a:chOff x="685" y="2253"/>
                <a:chExt cx="636" cy="1178"/>
              </a:xfrm>
            </p:grpSpPr>
            <p:sp>
              <p:nvSpPr>
                <p:cNvPr id="57" name="Oval 28"/>
                <p:cNvSpPr>
                  <a:spLocks noChangeArrowheads="1"/>
                </p:cNvSpPr>
                <p:nvPr/>
              </p:nvSpPr>
              <p:spPr bwMode="auto">
                <a:xfrm>
                  <a:off x="795" y="2253"/>
                  <a:ext cx="379" cy="357"/>
                </a:xfrm>
                <a:prstGeom prst="ellipse">
                  <a:avLst/>
                </a:prstGeom>
                <a:solidFill>
                  <a:schemeClr val="hlink"/>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58" name="Line 29"/>
                <p:cNvSpPr>
                  <a:spLocks noChangeShapeType="1"/>
                </p:cNvSpPr>
                <p:nvPr/>
              </p:nvSpPr>
              <p:spPr bwMode="auto">
                <a:xfrm>
                  <a:off x="992" y="2596"/>
                  <a:ext cx="0" cy="466"/>
                </a:xfrm>
                <a:prstGeom prst="line">
                  <a:avLst/>
                </a:prstGeom>
                <a:noFill/>
                <a:ln w="76200">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59" name="Line 30"/>
                <p:cNvSpPr>
                  <a:spLocks noChangeShapeType="1"/>
                </p:cNvSpPr>
                <p:nvPr/>
              </p:nvSpPr>
              <p:spPr bwMode="auto">
                <a:xfrm>
                  <a:off x="685" y="2661"/>
                  <a:ext cx="299" cy="95"/>
                </a:xfrm>
                <a:prstGeom prst="line">
                  <a:avLst/>
                </a:prstGeom>
                <a:noFill/>
                <a:ln w="57150">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60" name="Line 31"/>
                <p:cNvSpPr>
                  <a:spLocks noChangeShapeType="1"/>
                </p:cNvSpPr>
                <p:nvPr/>
              </p:nvSpPr>
              <p:spPr bwMode="auto">
                <a:xfrm flipV="1">
                  <a:off x="1015" y="2737"/>
                  <a:ext cx="306" cy="22"/>
                </a:xfrm>
                <a:prstGeom prst="line">
                  <a:avLst/>
                </a:prstGeom>
                <a:noFill/>
                <a:ln w="57150">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61" name="Line 32"/>
                <p:cNvSpPr>
                  <a:spLocks noChangeShapeType="1"/>
                </p:cNvSpPr>
                <p:nvPr/>
              </p:nvSpPr>
              <p:spPr bwMode="auto">
                <a:xfrm flipH="1">
                  <a:off x="772" y="3048"/>
                  <a:ext cx="212" cy="380"/>
                </a:xfrm>
                <a:prstGeom prst="line">
                  <a:avLst/>
                </a:prstGeom>
                <a:noFill/>
                <a:ln w="57150">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62" name="Line 33"/>
                <p:cNvSpPr>
                  <a:spLocks noChangeShapeType="1"/>
                </p:cNvSpPr>
                <p:nvPr/>
              </p:nvSpPr>
              <p:spPr bwMode="auto">
                <a:xfrm>
                  <a:off x="1001" y="3058"/>
                  <a:ext cx="182" cy="373"/>
                </a:xfrm>
                <a:prstGeom prst="line">
                  <a:avLst/>
                </a:prstGeom>
                <a:noFill/>
                <a:ln w="57150">
                  <a:solidFill>
                    <a:schemeClr val="tx1"/>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63" name="Oval 34"/>
                <p:cNvSpPr>
                  <a:spLocks noChangeArrowheads="1"/>
                </p:cNvSpPr>
                <p:nvPr/>
              </p:nvSpPr>
              <p:spPr bwMode="auto">
                <a:xfrm>
                  <a:off x="897" y="2362"/>
                  <a:ext cx="56" cy="56"/>
                </a:xfrm>
                <a:prstGeom prst="ellipse">
                  <a:avLst/>
                </a:prstGeom>
                <a:solidFill>
                  <a:srgbClr val="00025E"/>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64" name="Oval 35"/>
                <p:cNvSpPr>
                  <a:spLocks noChangeArrowheads="1"/>
                </p:cNvSpPr>
                <p:nvPr/>
              </p:nvSpPr>
              <p:spPr bwMode="auto">
                <a:xfrm>
                  <a:off x="1022" y="2361"/>
                  <a:ext cx="56" cy="56"/>
                </a:xfrm>
                <a:prstGeom prst="ellipse">
                  <a:avLst/>
                </a:prstGeom>
                <a:solidFill>
                  <a:srgbClr val="00025E"/>
                </a:solid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65" name="Line 36"/>
                <p:cNvSpPr>
                  <a:spLocks noChangeShapeType="1"/>
                </p:cNvSpPr>
                <p:nvPr/>
              </p:nvSpPr>
              <p:spPr bwMode="auto">
                <a:xfrm flipV="1">
                  <a:off x="933" y="2508"/>
                  <a:ext cx="139" cy="7"/>
                </a:xfrm>
                <a:prstGeom prst="line">
                  <a:avLst/>
                </a:prstGeom>
                <a:noFill/>
                <a:ln w="9525">
                  <a:solidFill>
                    <a:srgbClr val="00025E"/>
                  </a:solidFill>
                  <a:round/>
                  <a:headEnd/>
                  <a:tailEnd/>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grpSp>
        <p:sp>
          <p:nvSpPr>
            <p:cNvPr id="51" name="Arc 38"/>
            <p:cNvSpPr>
              <a:spLocks/>
            </p:cNvSpPr>
            <p:nvPr/>
          </p:nvSpPr>
          <p:spPr bwMode="auto">
            <a:xfrm rot="2510176">
              <a:off x="2128838" y="3949700"/>
              <a:ext cx="300037" cy="38576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52" name="Arc 39"/>
            <p:cNvSpPr>
              <a:spLocks/>
            </p:cNvSpPr>
            <p:nvPr/>
          </p:nvSpPr>
          <p:spPr bwMode="auto">
            <a:xfrm rot="3080512">
              <a:off x="3313906" y="3999706"/>
              <a:ext cx="819150" cy="706437"/>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53" name="Arc 40"/>
            <p:cNvSpPr>
              <a:spLocks/>
            </p:cNvSpPr>
            <p:nvPr/>
          </p:nvSpPr>
          <p:spPr bwMode="auto">
            <a:xfrm rot="3877999">
              <a:off x="4010819" y="4096545"/>
              <a:ext cx="1114425" cy="706437"/>
            </a:xfrm>
            <a:custGeom>
              <a:avLst/>
              <a:gdLst>
                <a:gd name="T0" fmla="*/ 0 w 23513"/>
                <a:gd name="T1" fmla="*/ 2147483647 h 21600"/>
                <a:gd name="T2" fmla="*/ 2147483647 w 23513"/>
                <a:gd name="T3" fmla="*/ 2147483647 h 21600"/>
                <a:gd name="T4" fmla="*/ 2147483647 w 23513"/>
                <a:gd name="T5" fmla="*/ 2147483647 h 21600"/>
                <a:gd name="T6" fmla="*/ 0 60000 65536"/>
                <a:gd name="T7" fmla="*/ 0 60000 65536"/>
                <a:gd name="T8" fmla="*/ 0 60000 65536"/>
                <a:gd name="T9" fmla="*/ 0 w 23513"/>
                <a:gd name="T10" fmla="*/ 0 h 21600"/>
                <a:gd name="T11" fmla="*/ 23513 w 23513"/>
                <a:gd name="T12" fmla="*/ 21600 h 21600"/>
              </a:gdLst>
              <a:ahLst/>
              <a:cxnLst>
                <a:cxn ang="T6">
                  <a:pos x="T0" y="T1"/>
                </a:cxn>
                <a:cxn ang="T7">
                  <a:pos x="T2" y="T3"/>
                </a:cxn>
                <a:cxn ang="T8">
                  <a:pos x="T4" y="T5"/>
                </a:cxn>
              </a:cxnLst>
              <a:rect l="T9" t="T10" r="T11" b="T12"/>
              <a:pathLst>
                <a:path w="23513" h="21600" fill="none" extrusionOk="0">
                  <a:moveTo>
                    <a:pt x="-1" y="84"/>
                  </a:moveTo>
                  <a:cubicBezTo>
                    <a:pt x="636" y="28"/>
                    <a:pt x="1274" y="-1"/>
                    <a:pt x="1913" y="0"/>
                  </a:cubicBezTo>
                  <a:cubicBezTo>
                    <a:pt x="13842" y="0"/>
                    <a:pt x="23513" y="9670"/>
                    <a:pt x="23513" y="21600"/>
                  </a:cubicBezTo>
                </a:path>
                <a:path w="23513" h="21600" stroke="0" extrusionOk="0">
                  <a:moveTo>
                    <a:pt x="-1" y="84"/>
                  </a:moveTo>
                  <a:cubicBezTo>
                    <a:pt x="636" y="28"/>
                    <a:pt x="1274" y="-1"/>
                    <a:pt x="1913" y="0"/>
                  </a:cubicBezTo>
                  <a:cubicBezTo>
                    <a:pt x="13842" y="0"/>
                    <a:pt x="23513" y="9670"/>
                    <a:pt x="23513" y="21600"/>
                  </a:cubicBezTo>
                  <a:lnTo>
                    <a:pt x="1913" y="21600"/>
                  </a:lnTo>
                  <a:close/>
                </a:path>
              </a:pathLst>
            </a:cu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sp>
          <p:nvSpPr>
            <p:cNvPr id="54" name="Arc 38"/>
            <p:cNvSpPr>
              <a:spLocks/>
            </p:cNvSpPr>
            <p:nvPr/>
          </p:nvSpPr>
          <p:spPr bwMode="auto">
            <a:xfrm rot="2510176">
              <a:off x="2514797" y="3919564"/>
              <a:ext cx="676091" cy="78408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9525">
              <a:solidFill>
                <a:schemeClr val="tx1"/>
              </a:solidFill>
              <a:round/>
              <a:headEnd/>
              <a:tailEnd/>
            </a:ln>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CA" sz="2400" b="0" i="0" u="none" strike="noStrike" kern="1200" cap="none" spc="0" normalizeH="0" baseline="0" noProof="0">
                <a:ln>
                  <a:noFill/>
                </a:ln>
                <a:solidFill>
                  <a:srgbClr val="FFFF00"/>
                </a:solidFill>
                <a:effectLst/>
                <a:uLnTx/>
                <a:uFillTx/>
                <a:latin typeface="Verdana" pitchFamily="34" charset="0"/>
                <a:ea typeface="+mn-ea"/>
                <a:cs typeface="Arial" charset="0"/>
              </a:endParaRPr>
            </a:p>
          </p:txBody>
        </p:sp>
      </p:grpSp>
      <p:sp>
        <p:nvSpPr>
          <p:cNvPr id="71" name="TextBox 70"/>
          <p:cNvSpPr txBox="1">
            <a:spLocks noChangeArrowheads="1"/>
          </p:cNvSpPr>
          <p:nvPr/>
        </p:nvSpPr>
        <p:spPr bwMode="auto">
          <a:xfrm>
            <a:off x="275068" y="4734773"/>
            <a:ext cx="8716532" cy="120032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4. Discuss with “consensus group”, revote.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sng" strike="noStrike" kern="1200" cap="none" spc="0" normalizeH="0" baseline="0" noProof="0" dirty="0">
                <a:ln>
                  <a:noFill/>
                </a:ln>
                <a:solidFill>
                  <a:srgbClr val="FFFFFF"/>
                </a:solidFill>
                <a:effectLst/>
                <a:uLnTx/>
                <a:uFillTx/>
                <a:latin typeface="Comic Sans MS" pitchFamily="66" charset="0"/>
                <a:ea typeface="+mn-ea"/>
                <a:cs typeface="Arial" charset="0"/>
              </a:rPr>
              <a:t>Instructor listening in</a:t>
            </a:r>
            <a:r>
              <a:rPr kumimoji="0" lang="en-US" sz="2400" b="0" i="0" u="none" strike="noStrike" kern="1200" cap="none" spc="0" normalizeH="0" baseline="0" noProof="0" dirty="0">
                <a:ln>
                  <a:noFill/>
                </a:ln>
                <a:solidFill>
                  <a:srgbClr val="FFFFFF"/>
                </a:solidFill>
                <a:effectLst/>
                <a:uLnTx/>
                <a:uFillTx/>
                <a:latin typeface="Comic Sans MS" pitchFamily="66" charset="0"/>
                <a:ea typeface="+mn-ea"/>
                <a:cs typeface="Arial" charset="0"/>
              </a:rPr>
              <a:t>!  What aspects of student thinking like physicist, what not? </a:t>
            </a:r>
          </a:p>
        </p:txBody>
      </p:sp>
      <p:sp>
        <p:nvSpPr>
          <p:cNvPr id="72" name="TextBox 71"/>
          <p:cNvSpPr txBox="1"/>
          <p:nvPr/>
        </p:nvSpPr>
        <p:spPr>
          <a:xfrm>
            <a:off x="3950777" y="3400337"/>
            <a:ext cx="1617751" cy="707886"/>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Verdana" pitchFamily="34" charset="0"/>
                <a:ea typeface="+mn-ea"/>
                <a:cs typeface="Arial" charset="0"/>
              </a:rPr>
              <a:t>Jane Smith</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FFFFFF"/>
                </a:solidFill>
                <a:effectLst/>
                <a:uLnTx/>
                <a:uFillTx/>
                <a:latin typeface="Verdana" pitchFamily="34" charset="0"/>
                <a:ea typeface="+mn-ea"/>
                <a:cs typeface="Arial" charset="0"/>
              </a:rPr>
              <a:t>chose a. </a:t>
            </a:r>
            <a:endParaRPr kumimoji="0" lang="en-CA" sz="2000" b="0" i="1" u="none" strike="noStrike" kern="1200" cap="none" spc="0" normalizeH="0" baseline="0" noProof="0" dirty="0">
              <a:ln>
                <a:noFill/>
              </a:ln>
              <a:solidFill>
                <a:srgbClr val="FFFFFF"/>
              </a:solidFill>
              <a:effectLst/>
              <a:uLnTx/>
              <a:uFillTx/>
              <a:latin typeface="Verdana" pitchFamily="34" charset="0"/>
              <a:ea typeface="+mn-ea"/>
              <a:cs typeface="Arial" charset="0"/>
            </a:endParaRPr>
          </a:p>
        </p:txBody>
      </p:sp>
    </p:spTree>
    <p:extLst>
      <p:ext uri="{BB962C8B-B14F-4D97-AF65-F5344CB8AC3E}">
        <p14:creationId xmlns:p14="http://schemas.microsoft.com/office/powerpoint/2010/main" val="36163716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90641" y="552043"/>
            <a:ext cx="8762872" cy="378565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5. Demonstrate/show result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srgbClr val="FFFF00"/>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6. Instructor follow up summary– feedback on which models &amp; which reasoning was correct, &amp; </a:t>
            </a:r>
            <a:r>
              <a:rPr kumimoji="0" lang="en-US" sz="2400" b="1" i="0" u="sng" strike="noStrike" kern="1200" cap="none" spc="0" normalizeH="0" baseline="0" noProof="0" dirty="0">
                <a:ln>
                  <a:noFill/>
                </a:ln>
                <a:solidFill>
                  <a:srgbClr val="FFFF00"/>
                </a:solidFill>
                <a:effectLst/>
                <a:uLnTx/>
                <a:uFillTx/>
                <a:latin typeface="Verdana" pitchFamily="34" charset="0"/>
                <a:ea typeface="+mn-ea"/>
                <a:cs typeface="Arial" charset="0"/>
              </a:rPr>
              <a:t>which </a:t>
            </a:r>
            <a:r>
              <a:rPr kumimoji="0" lang="en-US" sz="2400" b="1" i="0" u="sng" strike="noStrike" kern="1200" cap="none" spc="0" normalizeH="0" baseline="0" noProof="0" dirty="0" smtClean="0">
                <a:ln>
                  <a:noFill/>
                </a:ln>
                <a:solidFill>
                  <a:srgbClr val="FFFF00"/>
                </a:solidFill>
                <a:effectLst/>
                <a:uLnTx/>
                <a:uFillTx/>
                <a:latin typeface="Verdana" pitchFamily="34" charset="0"/>
                <a:ea typeface="+mn-ea"/>
                <a:cs typeface="Arial" charset="0"/>
              </a:rPr>
              <a:t>was incorrect </a:t>
            </a:r>
            <a:r>
              <a:rPr kumimoji="0" lang="en-US" sz="2400" b="1" i="0" u="sng" strike="noStrike" kern="1200" cap="none" spc="0" normalizeH="0" baseline="0" noProof="0" dirty="0">
                <a:ln>
                  <a:noFill/>
                </a:ln>
                <a:solidFill>
                  <a:srgbClr val="FFFF00"/>
                </a:solidFill>
                <a:effectLst/>
                <a:uLnTx/>
                <a:uFillTx/>
                <a:latin typeface="Verdana" pitchFamily="34" charset="0"/>
                <a:ea typeface="+mn-ea"/>
                <a:cs typeface="Arial" charset="0"/>
              </a:rPr>
              <a:t>and why</a:t>
            </a: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 Many student questions.</a:t>
            </a:r>
            <a:endParaRPr kumimoji="0" lang="en-US" sz="2400" b="1" i="0" u="sng" strike="noStrike" kern="1200" cap="none" spc="0" normalizeH="0" baseline="0" noProof="0" dirty="0">
              <a:ln>
                <a:noFill/>
              </a:ln>
              <a:solidFill>
                <a:srgbClr val="FFFF00"/>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400" b="1" i="0" u="sng" strike="noStrike" kern="1200" cap="none" spc="0" normalizeH="0" baseline="0" noProof="0" dirty="0">
              <a:ln>
                <a:noFill/>
              </a:ln>
              <a:solidFill>
                <a:srgbClr val="FFFF00"/>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omic Sans MS" pitchFamily="66" charset="0"/>
                <a:ea typeface="+mn-ea"/>
                <a:cs typeface="Arial" charset="0"/>
              </a:rPr>
              <a:t>Students practicing thinking like physicists--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omic Sans MS" pitchFamily="66" charset="0"/>
                <a:ea typeface="+mn-ea"/>
                <a:cs typeface="Arial" charset="0"/>
              </a:rPr>
              <a:t>(applying, testing conceptual models, critiquing reasoning...)</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Comic Sans MS" pitchFamily="66"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FFFFF"/>
                </a:solidFill>
                <a:effectLst/>
                <a:uLnTx/>
                <a:uFillTx/>
                <a:latin typeface="Comic Sans MS" pitchFamily="66" charset="0"/>
                <a:ea typeface="+mn-ea"/>
                <a:cs typeface="Arial" charset="0"/>
              </a:rPr>
              <a:t>Feedback that improves thinking</a:t>
            </a:r>
            <a:r>
              <a:rPr kumimoji="0" lang="en-US" sz="2400" b="0" i="0" u="none" strike="noStrike" kern="1200" cap="none" spc="0" normalizeH="0" baseline="0" noProof="0" dirty="0">
                <a:ln>
                  <a:noFill/>
                </a:ln>
                <a:solidFill>
                  <a:srgbClr val="FFFFFF"/>
                </a:solidFill>
                <a:effectLst/>
                <a:uLnTx/>
                <a:uFillTx/>
                <a:latin typeface="Comic Sans MS" pitchFamily="66" charset="0"/>
                <a:ea typeface="+mn-ea"/>
                <a:cs typeface="Arial" charset="0"/>
              </a:rPr>
              <a:t>—other students, </a:t>
            </a:r>
            <a:r>
              <a:rPr kumimoji="0" lang="en-US" sz="2400" b="0" i="0" u="sng" strike="noStrike" kern="1200" cap="none" spc="0" normalizeH="0" baseline="0" noProof="0" dirty="0">
                <a:ln>
                  <a:noFill/>
                </a:ln>
                <a:solidFill>
                  <a:srgbClr val="FFFFFF"/>
                </a:solidFill>
                <a:effectLst/>
                <a:uLnTx/>
                <a:uFillTx/>
                <a:latin typeface="Comic Sans MS" pitchFamily="66" charset="0"/>
                <a:ea typeface="+mn-ea"/>
                <a:cs typeface="Arial" charset="0"/>
              </a:rPr>
              <a:t>informed instructor</a:t>
            </a:r>
            <a:r>
              <a:rPr kumimoji="0" lang="en-US" sz="2400" b="0" i="0" u="none" strike="noStrike" kern="1200" cap="none" spc="0" normalizeH="0" baseline="0" noProof="0" dirty="0">
                <a:ln>
                  <a:noFill/>
                </a:ln>
                <a:solidFill>
                  <a:srgbClr val="FFFFFF"/>
                </a:solidFill>
                <a:effectLst/>
                <a:uLnTx/>
                <a:uFillTx/>
                <a:latin typeface="Comic Sans MS" pitchFamily="66" charset="0"/>
                <a:ea typeface="+mn-ea"/>
                <a:cs typeface="Arial" charset="0"/>
              </a:rPr>
              <a:t>, demo</a:t>
            </a:r>
          </a:p>
        </p:txBody>
      </p:sp>
    </p:spTree>
    <p:extLst>
      <p:ext uri="{BB962C8B-B14F-4D97-AF65-F5344CB8AC3E}">
        <p14:creationId xmlns:p14="http://schemas.microsoft.com/office/powerpoint/2010/main" val="39369282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587D12A-66CC-4099-892E-45AB8D9C29A9}"/>
              </a:ext>
            </a:extLst>
          </p:cNvPr>
          <p:cNvSpPr txBox="1"/>
          <p:nvPr/>
        </p:nvSpPr>
        <p:spPr>
          <a:xfrm>
            <a:off x="133350" y="323850"/>
            <a:ext cx="9874250" cy="2492990"/>
          </a:xfrm>
          <a:prstGeom prst="rect">
            <a:avLst/>
          </a:prstGeom>
          <a:noFill/>
        </p:spPr>
        <p:txBody>
          <a:bodyPr wrap="square" rtlCol="0">
            <a:spAutoFit/>
          </a:bodyPr>
          <a:lstStyle/>
          <a:p>
            <a:r>
              <a:rPr lang="en-US" dirty="0" smtClean="0"/>
              <a:t>“A </a:t>
            </a:r>
            <a:r>
              <a:rPr lang="en-US" dirty="0"/>
              <a:t>time for telling” Schwartz and Bransford,</a:t>
            </a:r>
          </a:p>
          <a:p>
            <a:r>
              <a:rPr lang="en-US" sz="2000" dirty="0"/>
              <a:t>Cognition and Instruction (1998)</a:t>
            </a:r>
          </a:p>
          <a:p>
            <a:endParaRPr lang="en-US" dirty="0"/>
          </a:p>
          <a:p>
            <a:r>
              <a:rPr lang="en-US" dirty="0">
                <a:solidFill>
                  <a:schemeClr val="accent2"/>
                </a:solidFill>
                <a:latin typeface="Comic Sans MS" panose="030F0702030302020204" pitchFamily="66" charset="0"/>
              </a:rPr>
              <a:t>People learn from telling, </a:t>
            </a:r>
            <a:r>
              <a:rPr lang="en-US" u="sng" dirty="0">
                <a:solidFill>
                  <a:schemeClr val="accent2"/>
                </a:solidFill>
                <a:latin typeface="Comic Sans MS" panose="030F0702030302020204" pitchFamily="66" charset="0"/>
              </a:rPr>
              <a:t>but only</a:t>
            </a:r>
            <a:r>
              <a:rPr lang="en-US" dirty="0">
                <a:solidFill>
                  <a:schemeClr val="accent2"/>
                </a:solidFill>
                <a:latin typeface="Comic Sans MS" panose="030F0702030302020204" pitchFamily="66" charset="0"/>
              </a:rPr>
              <a:t> if well-prepared to learn. </a:t>
            </a:r>
          </a:p>
          <a:p>
            <a:r>
              <a:rPr lang="en-US" sz="2800" dirty="0">
                <a:latin typeface="Calibri" panose="020F0502020204030204" pitchFamily="34" charset="0"/>
                <a:cs typeface="Calibri" panose="020F0502020204030204" pitchFamily="34" charset="0"/>
              </a:rPr>
              <a:t>Activities that develop knowledge organization structure.</a:t>
            </a:r>
          </a:p>
          <a:p>
            <a:endParaRPr lang="en-US" sz="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Students analyzed contrasting cases </a:t>
            </a:r>
            <a:r>
              <a:rPr lang="en-US" sz="2800" dirty="0">
                <a:latin typeface="Calibri" panose="020F0502020204030204" pitchFamily="34" charset="0"/>
                <a:cs typeface="Calibri" panose="020F0502020204030204" pitchFamily="34" charset="0"/>
                <a:sym typeface="Symbol" panose="05050102010706020507" pitchFamily="18" charset="2"/>
              </a:rPr>
              <a:t></a:t>
            </a:r>
            <a:r>
              <a:rPr lang="en-US" sz="2800" dirty="0">
                <a:latin typeface="Calibri" panose="020F0502020204030204" pitchFamily="34" charset="0"/>
                <a:cs typeface="Calibri" panose="020F0502020204030204" pitchFamily="34" charset="0"/>
              </a:rPr>
              <a:t>recognize key features</a:t>
            </a:r>
          </a:p>
        </p:txBody>
      </p:sp>
      <p:grpSp>
        <p:nvGrpSpPr>
          <p:cNvPr id="8" name="Group 7">
            <a:extLst>
              <a:ext uri="{FF2B5EF4-FFF2-40B4-BE49-F238E27FC236}">
                <a16:creationId xmlns:a16="http://schemas.microsoft.com/office/drawing/2014/main" xmlns="" id="{18E62A91-88C3-4E4A-9192-21111FAF97C3}"/>
              </a:ext>
            </a:extLst>
          </p:cNvPr>
          <p:cNvGrpSpPr/>
          <p:nvPr/>
        </p:nvGrpSpPr>
        <p:grpSpPr>
          <a:xfrm>
            <a:off x="126274" y="3137719"/>
            <a:ext cx="9017726" cy="2498183"/>
            <a:chOff x="208727" y="4699819"/>
            <a:chExt cx="9017726" cy="2498183"/>
          </a:xfrm>
        </p:grpSpPr>
        <p:pic>
          <p:nvPicPr>
            <p:cNvPr id="2" name="Picture 1">
              <a:extLst>
                <a:ext uri="{FF2B5EF4-FFF2-40B4-BE49-F238E27FC236}">
                  <a16:creationId xmlns:a16="http://schemas.microsoft.com/office/drawing/2014/main" xmlns="" id="{EDB60909-FB08-4F7D-AA60-68C7BD76E318}"/>
                </a:ext>
              </a:extLst>
            </p:cNvPr>
            <p:cNvPicPr>
              <a:picLocks noChangeAspect="1"/>
            </p:cNvPicPr>
            <p:nvPr/>
          </p:nvPicPr>
          <p:blipFill>
            <a:blip r:embed="rId2"/>
            <a:stretch>
              <a:fillRect/>
            </a:stretch>
          </p:blipFill>
          <p:spPr>
            <a:xfrm>
              <a:off x="208727" y="4699819"/>
              <a:ext cx="9017726" cy="2498183"/>
            </a:xfrm>
            <a:prstGeom prst="rect">
              <a:avLst/>
            </a:prstGeom>
          </p:spPr>
        </p:pic>
        <p:sp>
          <p:nvSpPr>
            <p:cNvPr id="6" name="TextBox 5">
              <a:extLst>
                <a:ext uri="{FF2B5EF4-FFF2-40B4-BE49-F238E27FC236}">
                  <a16:creationId xmlns:a16="http://schemas.microsoft.com/office/drawing/2014/main" xmlns="" id="{E272FF28-1312-4FFF-B957-46D578FF39FB}"/>
                </a:ext>
              </a:extLst>
            </p:cNvPr>
            <p:cNvSpPr txBox="1"/>
            <p:nvPr/>
          </p:nvSpPr>
          <p:spPr>
            <a:xfrm>
              <a:off x="2910431" y="4702132"/>
              <a:ext cx="6072368" cy="461665"/>
            </a:xfrm>
            <a:prstGeom prst="rect">
              <a:avLst/>
            </a:prstGeom>
            <a:solidFill>
              <a:schemeClr val="accent2"/>
            </a:solidFill>
            <a:ln>
              <a:noFill/>
            </a:ln>
          </p:spPr>
          <p:txBody>
            <a:bodyPr wrap="none" rtlCol="0">
              <a:spAutoFit/>
            </a:bodyPr>
            <a:lstStyle/>
            <a:p>
              <a:r>
                <a:rPr lang="en-US" dirty="0">
                  <a:solidFill>
                    <a:srgbClr val="000118"/>
                  </a:solidFill>
                </a:rPr>
                <a:t>Predicting results of novel experiment</a:t>
              </a:r>
            </a:p>
          </p:txBody>
        </p:sp>
      </p:grpSp>
      <p:grpSp>
        <p:nvGrpSpPr>
          <p:cNvPr id="9" name="Group 8">
            <a:extLst>
              <a:ext uri="{FF2B5EF4-FFF2-40B4-BE49-F238E27FC236}">
                <a16:creationId xmlns:a16="http://schemas.microsoft.com/office/drawing/2014/main" xmlns="" id="{520B9CC0-94E6-455D-A71E-EAAD7FB71E47}"/>
              </a:ext>
            </a:extLst>
          </p:cNvPr>
          <p:cNvGrpSpPr/>
          <p:nvPr/>
        </p:nvGrpSpPr>
        <p:grpSpPr>
          <a:xfrm>
            <a:off x="3714750" y="2222499"/>
            <a:ext cx="844550" cy="2125871"/>
            <a:chOff x="3714750" y="2222500"/>
            <a:chExt cx="844550" cy="1625600"/>
          </a:xfrm>
        </p:grpSpPr>
        <p:sp>
          <p:nvSpPr>
            <p:cNvPr id="4" name="Oval 3">
              <a:extLst>
                <a:ext uri="{FF2B5EF4-FFF2-40B4-BE49-F238E27FC236}">
                  <a16:creationId xmlns:a16="http://schemas.microsoft.com/office/drawing/2014/main" xmlns="" id="{249A2FAE-E3EF-44C1-818A-C23A681756F6}"/>
                </a:ext>
              </a:extLst>
            </p:cNvPr>
            <p:cNvSpPr/>
            <p:nvPr/>
          </p:nvSpPr>
          <p:spPr>
            <a:xfrm>
              <a:off x="3714750" y="3524250"/>
              <a:ext cx="742950" cy="323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xmlns="" id="{0A0933F7-771E-4F78-B449-185C7092DBE1}"/>
                </a:ext>
              </a:extLst>
            </p:cNvPr>
            <p:cNvCxnSpPr>
              <a:cxnSpLocks/>
            </p:cNvCxnSpPr>
            <p:nvPr/>
          </p:nvCxnSpPr>
          <p:spPr>
            <a:xfrm flipH="1">
              <a:off x="4216400" y="2222500"/>
              <a:ext cx="342900" cy="128905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5" name="Oval 4">
            <a:extLst>
              <a:ext uri="{FF2B5EF4-FFF2-40B4-BE49-F238E27FC236}">
                <a16:creationId xmlns:a16="http://schemas.microsoft.com/office/drawing/2014/main" xmlns="" id="{DF0F85C0-4FE9-45D6-BB4C-E22B15EB952A}"/>
              </a:ext>
            </a:extLst>
          </p:cNvPr>
          <p:cNvSpPr/>
          <p:nvPr/>
        </p:nvSpPr>
        <p:spPr>
          <a:xfrm>
            <a:off x="6845300" y="4598192"/>
            <a:ext cx="742950" cy="34072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682215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812" y="2304999"/>
            <a:ext cx="8392680" cy="2454518"/>
          </a:xfrm>
          <a:prstGeom prst="rect">
            <a:avLst/>
          </a:prstGeom>
          <a:ln>
            <a:solidFill>
              <a:schemeClr val="tx1"/>
            </a:solidFill>
          </a:ln>
        </p:spPr>
        <p:txBody>
          <a:bodyPr wrap="square">
            <a:spAutoFit/>
          </a:bodyPr>
          <a:lstStyle/>
          <a:p>
            <a:pPr marL="0" marR="0" lvl="0" indent="0" defTabSz="685800" eaLnBrk="1" fontAlgn="auto" latinLnBrk="0" hangingPunct="1">
              <a:lnSpc>
                <a:spcPct val="100000"/>
              </a:lnSpc>
              <a:spcBef>
                <a:spcPts val="0"/>
              </a:spcBef>
              <a:spcAft>
                <a:spcPts val="0"/>
              </a:spcAft>
              <a:buClrTx/>
              <a:buSzTx/>
              <a:buFontTx/>
              <a:buNone/>
              <a:tabLst/>
              <a:defRPr/>
            </a:pPr>
            <a:endParaRPr kumimoji="0" lang="en-US" sz="600" b="1" i="1" u="none" strike="noStrike" kern="0" cap="none" spc="0" normalizeH="0" baseline="0" noProof="0" dirty="0">
              <a:ln>
                <a:noFill/>
              </a:ln>
              <a:solidFill>
                <a:srgbClr val="FFFF00"/>
              </a:solidFill>
              <a:effectLst/>
              <a:uLnTx/>
              <a:uFillTx/>
              <a:latin typeface="Palatino-BoldItalic"/>
            </a:endParaRPr>
          </a:p>
          <a:p>
            <a:pPr marL="0" marR="0" lvl="0" indent="0" defTabSz="6858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00"/>
                </a:solidFill>
                <a:effectLst/>
                <a:uLnTx/>
                <a:uFillTx/>
                <a:latin typeface="+mn-lt"/>
              </a:rPr>
              <a:t>“The Teaching Practices Inventory: A New Tool for Characterizing College and University Teaching in Mathematics and Science”</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350" b="1" i="0" u="none" strike="noStrike" kern="0" cap="none" spc="0" normalizeH="0" baseline="0" noProof="0" dirty="0">
                <a:ln>
                  <a:noFill/>
                </a:ln>
                <a:solidFill>
                  <a:srgbClr val="FFFF00"/>
                </a:solidFill>
                <a:effectLst/>
                <a:uLnTx/>
                <a:uFillTx/>
                <a:latin typeface="+mn-lt"/>
              </a:rPr>
              <a:t>Carl Wieman</a:t>
            </a:r>
            <a:r>
              <a:rPr kumimoji="0" lang="en-US" sz="1350" b="0" i="0" u="none" strike="noStrike" kern="0" cap="none" spc="0" normalizeH="0" baseline="0" noProof="0" dirty="0">
                <a:ln>
                  <a:noFill/>
                </a:ln>
                <a:solidFill>
                  <a:srgbClr val="FFFF00"/>
                </a:solidFill>
                <a:effectLst/>
                <a:uLnTx/>
                <a:uFillTx/>
                <a:latin typeface="+mn-lt"/>
              </a:rPr>
              <a:t>* </a:t>
            </a:r>
            <a:r>
              <a:rPr kumimoji="0" lang="en-US" sz="1350" b="1" i="0" u="none" strike="noStrike" kern="0" cap="none" spc="0" normalizeH="0" baseline="0" noProof="0" dirty="0">
                <a:ln>
                  <a:noFill/>
                </a:ln>
                <a:solidFill>
                  <a:srgbClr val="FFFF00"/>
                </a:solidFill>
                <a:effectLst/>
                <a:uLnTx/>
                <a:uFillTx/>
                <a:latin typeface="+mn-lt"/>
              </a:rPr>
              <a:t>and Sarah Gilbert</a:t>
            </a:r>
            <a:endParaRPr kumimoji="0" lang="en-US" sz="825" b="0" i="0" u="none" strike="noStrike" kern="0" cap="none" spc="0" normalizeH="0" baseline="0" noProof="0" dirty="0">
              <a:ln>
                <a:noFill/>
              </a:ln>
              <a:solidFill>
                <a:srgbClr val="FFFF00"/>
              </a:solidFill>
              <a:effectLst/>
              <a:uLnTx/>
              <a:uFillTx/>
              <a:latin typeface="+mn-lt"/>
            </a:endParaRPr>
          </a:p>
          <a:p>
            <a:pPr marL="0" marR="0" lvl="0" indent="0" defTabSz="6858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schemeClr val="accent2"/>
              </a:solidFill>
              <a:effectLst/>
              <a:uLnTx/>
              <a:uFillTx/>
              <a:latin typeface="+mn-lt"/>
            </a:endParaRPr>
          </a:p>
          <a:p>
            <a:pPr marL="0" marR="0" lvl="0" indent="0" defTabSz="6858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chemeClr val="accent2"/>
                </a:solidFill>
                <a:effectLst/>
                <a:uLnTx/>
                <a:uFillTx/>
                <a:latin typeface="+mn-lt"/>
              </a:rPr>
              <a:t>(</a:t>
            </a:r>
            <a:r>
              <a:rPr kumimoji="0" lang="en-US" sz="1800" b="0" i="1" u="none" strike="noStrike" kern="0" cap="none" spc="0" normalizeH="0" baseline="0" noProof="0" dirty="0">
                <a:ln>
                  <a:noFill/>
                </a:ln>
                <a:solidFill>
                  <a:schemeClr val="accent2"/>
                </a:solidFill>
                <a:effectLst/>
                <a:uLnTx/>
                <a:uFillTx/>
                <a:latin typeface="+mn-lt"/>
              </a:rPr>
              <a:t>and </a:t>
            </a:r>
            <a:r>
              <a:rPr lang="en-US" sz="1800" i="1" kern="0" dirty="0">
                <a:solidFill>
                  <a:schemeClr val="accent2"/>
                </a:solidFill>
                <a:latin typeface="+mn-lt"/>
              </a:rPr>
              <a:t>now </a:t>
            </a:r>
            <a:r>
              <a:rPr kumimoji="0" lang="en-US" sz="1800" b="0" i="1" u="none" strike="noStrike" kern="0" cap="none" spc="0" normalizeH="0" baseline="0" noProof="0" dirty="0">
                <a:ln>
                  <a:noFill/>
                </a:ln>
                <a:solidFill>
                  <a:schemeClr val="accent2"/>
                </a:solidFill>
                <a:effectLst/>
                <a:uLnTx/>
                <a:uFillTx/>
                <a:latin typeface="+mn-lt"/>
              </a:rPr>
              <a:t>engineering &amp; social sciences)</a:t>
            </a:r>
          </a:p>
          <a:p>
            <a:pPr marL="0" marR="0" lvl="0" indent="0" defTabSz="685800" eaLnBrk="1" fontAlgn="auto" latinLnBrk="0" hangingPunct="1">
              <a:lnSpc>
                <a:spcPct val="100000"/>
              </a:lnSpc>
              <a:spcBef>
                <a:spcPts val="0"/>
              </a:spcBef>
              <a:spcAft>
                <a:spcPts val="0"/>
              </a:spcAft>
              <a:buClrTx/>
              <a:buSzTx/>
              <a:buFontTx/>
              <a:buNone/>
              <a:tabLst/>
              <a:defRPr/>
            </a:pPr>
            <a:endParaRPr kumimoji="0" lang="en-US" sz="1800" b="0" i="1" u="none" strike="noStrike" kern="0" cap="none" spc="0" normalizeH="0" baseline="0" noProof="0" dirty="0">
              <a:ln>
                <a:noFill/>
              </a:ln>
              <a:solidFill>
                <a:schemeClr val="accent2"/>
              </a:solidFill>
              <a:effectLst/>
              <a:uLnTx/>
              <a:uFillTx/>
              <a:latin typeface="+mn-lt"/>
            </a:endParaRPr>
          </a:p>
          <a:p>
            <a:pPr marL="0" marR="0" lvl="0" indent="0" defTabSz="685800" eaLnBrk="1" fontAlgn="auto" latinLnBrk="0" hangingPunct="1">
              <a:lnSpc>
                <a:spcPct val="100000"/>
              </a:lnSpc>
              <a:spcBef>
                <a:spcPts val="0"/>
              </a:spcBef>
              <a:spcAft>
                <a:spcPts val="0"/>
              </a:spcAft>
              <a:buClrTx/>
              <a:buSzTx/>
              <a:buFontTx/>
              <a:buNone/>
              <a:tabLst/>
              <a:defRPr/>
            </a:pPr>
            <a:r>
              <a:rPr kumimoji="0" lang="en-US" sz="1800" b="0" i="1" u="none" strike="noStrike" kern="0" cap="none" spc="0" normalizeH="0" baseline="0" noProof="0" dirty="0">
                <a:ln>
                  <a:noFill/>
                </a:ln>
                <a:solidFill>
                  <a:schemeClr val="accent2"/>
                </a:solidFill>
                <a:effectLst/>
                <a:uLnTx/>
                <a:uFillTx/>
                <a:latin typeface="+mn-lt"/>
              </a:rPr>
              <a:t>Try yourself. ~ 10 minutes to complete.</a:t>
            </a:r>
          </a:p>
          <a:p>
            <a:pPr marL="0" marR="0" lvl="0" indent="0" defTabSz="6858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mn-lt"/>
              </a:rPr>
              <a:t>http://www.cwsei.ubc.ca/resources/TeachingPracticesInventory.htm</a:t>
            </a:r>
          </a:p>
        </p:txBody>
      </p:sp>
      <p:sp>
        <p:nvSpPr>
          <p:cNvPr id="5" name="TextBox 4"/>
          <p:cNvSpPr txBox="1"/>
          <p:nvPr/>
        </p:nvSpPr>
        <p:spPr>
          <a:xfrm>
            <a:off x="256812" y="222441"/>
            <a:ext cx="8787192" cy="150810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a:ln>
                  <a:noFill/>
                </a:ln>
                <a:solidFill>
                  <a:schemeClr val="accent2"/>
                </a:solidFill>
                <a:effectLst/>
                <a:uLnTx/>
                <a:uFillTx/>
              </a:rPr>
              <a:t>A better way to evaluate undergraduate science teaching</a:t>
            </a:r>
            <a:endParaRPr kumimoji="0" lang="en-US" b="0" i="0" u="none" strike="noStrike" kern="0" cap="none" spc="0" normalizeH="0" baseline="0" noProof="0" dirty="0">
              <a:ln>
                <a:noFill/>
              </a:ln>
              <a:solidFill>
                <a:schemeClr val="accent2"/>
              </a:solidFill>
              <a:effectLst/>
              <a:uLnTx/>
              <a:uFillTx/>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dirty="0">
                <a:ln>
                  <a:noFill/>
                </a:ln>
                <a:solidFill>
                  <a:schemeClr val="accent2"/>
                </a:solidFill>
                <a:effectLst/>
                <a:uLnTx/>
                <a:uFillTx/>
              </a:rPr>
              <a:t>Change Magazine, Jan-Feb. 2015</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chemeClr val="accent2"/>
                </a:solidFill>
                <a:effectLst/>
                <a:uLnTx/>
                <a:uFillTx/>
              </a:rPr>
              <a:t>Carl Wieman</a:t>
            </a:r>
          </a:p>
        </p:txBody>
      </p:sp>
      <p:sp>
        <p:nvSpPr>
          <p:cNvPr id="3" name="TextBox 2"/>
          <p:cNvSpPr txBox="1"/>
          <p:nvPr/>
        </p:nvSpPr>
        <p:spPr>
          <a:xfrm>
            <a:off x="927629" y="4978301"/>
            <a:ext cx="7371985" cy="830997"/>
          </a:xfrm>
          <a:prstGeom prst="rect">
            <a:avLst/>
          </a:prstGeom>
          <a:noFill/>
        </p:spPr>
        <p:txBody>
          <a:bodyPr wrap="square" rtlCol="0">
            <a:spAutoFit/>
          </a:bodyPr>
          <a:lstStyle/>
          <a:p>
            <a:r>
              <a:rPr lang="en-US" i="1" dirty="0">
                <a:solidFill>
                  <a:schemeClr val="accent2"/>
                </a:solidFill>
              </a:rPr>
              <a:t>Provides detailed characterization of how</a:t>
            </a:r>
          </a:p>
          <a:p>
            <a:r>
              <a:rPr lang="en-US" i="1" dirty="0">
                <a:solidFill>
                  <a:schemeClr val="accent2"/>
                </a:solidFill>
              </a:rPr>
              <a:t>course is taught</a:t>
            </a:r>
          </a:p>
        </p:txBody>
      </p:sp>
    </p:spTree>
    <p:extLst>
      <p:ext uri="{BB962C8B-B14F-4D97-AF65-F5344CB8AC3E}">
        <p14:creationId xmlns:p14="http://schemas.microsoft.com/office/powerpoint/2010/main" val="3560270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363082" y="107306"/>
            <a:ext cx="8883256" cy="5524589"/>
          </a:xfrm>
          <a:prstGeom prst="rect">
            <a:avLst/>
          </a:prstGeom>
          <a:noFill/>
          <a:ln w="9525">
            <a:noFill/>
            <a:miter lim="800000"/>
            <a:headEnd/>
            <a:tailEnd/>
          </a:ln>
        </p:spPr>
        <p:txBody>
          <a:bodyPr wrap="square">
            <a:spAutoFit/>
          </a:bodyPr>
          <a:lstStyle/>
          <a:p>
            <a:pPr algn="ctr">
              <a:spcAft>
                <a:spcPts val="600"/>
              </a:spcAft>
              <a:defRPr/>
            </a:pPr>
            <a:r>
              <a:rPr lang="en-US" sz="2800" b="1" dirty="0">
                <a:latin typeface="+mn-lt"/>
              </a:rPr>
              <a:t>Research on Learning</a:t>
            </a:r>
          </a:p>
          <a:p>
            <a:pPr>
              <a:defRPr/>
            </a:pPr>
            <a:r>
              <a:rPr lang="en-US" i="1" dirty="0">
                <a:latin typeface="+mn-lt"/>
              </a:rPr>
              <a:t>     Components of effective teaching/learning—</a:t>
            </a:r>
          </a:p>
          <a:p>
            <a:pPr>
              <a:defRPr/>
            </a:pPr>
            <a:r>
              <a:rPr lang="en-US" i="1" dirty="0">
                <a:latin typeface="+mn-lt"/>
              </a:rPr>
              <a:t>     expertise required. </a:t>
            </a:r>
          </a:p>
          <a:p>
            <a:pPr>
              <a:defRPr/>
            </a:pPr>
            <a:endParaRPr lang="en-US" dirty="0"/>
          </a:p>
          <a:p>
            <a:pPr marL="342891" indent="-342891">
              <a:buFont typeface="+mj-lt"/>
              <a:buAutoNum type="arabicPeriod"/>
              <a:defRPr/>
            </a:pPr>
            <a:r>
              <a:rPr lang="en-US" dirty="0">
                <a:latin typeface="Comic Sans MS" pitchFamily="66" charset="0"/>
              </a:rPr>
              <a:t>Motivation</a:t>
            </a:r>
          </a:p>
          <a:p>
            <a:pPr marL="800080" lvl="1" indent="-342891">
              <a:buFont typeface="Arial" pitchFamily="34" charset="0"/>
              <a:buChar char="•"/>
              <a:defRPr/>
            </a:pPr>
            <a:r>
              <a:rPr lang="en-US" sz="2200" dirty="0"/>
              <a:t>relevant/useful/interesting to learner</a:t>
            </a:r>
          </a:p>
          <a:p>
            <a:pPr marL="800080" lvl="1" indent="-342891">
              <a:buFont typeface="Arial" pitchFamily="34" charset="0"/>
              <a:buChar char="•"/>
              <a:defRPr/>
            </a:pPr>
            <a:r>
              <a:rPr lang="en-US" sz="2200" dirty="0"/>
              <a:t>sense that can master subject</a:t>
            </a:r>
          </a:p>
          <a:p>
            <a:pPr marL="342891" indent="-342891">
              <a:spcBef>
                <a:spcPts val="1200"/>
              </a:spcBef>
              <a:buFont typeface="+mj-lt"/>
              <a:buAutoNum type="arabicPeriod"/>
              <a:defRPr/>
            </a:pPr>
            <a:r>
              <a:rPr lang="en-US" dirty="0">
                <a:latin typeface="Comic Sans MS" pitchFamily="66" charset="0"/>
              </a:rPr>
              <a:t>Connect with prior thinking</a:t>
            </a:r>
          </a:p>
          <a:p>
            <a:pPr marL="342891" indent="-342891">
              <a:spcBef>
                <a:spcPts val="1200"/>
              </a:spcBef>
              <a:buFont typeface="+mj-lt"/>
              <a:buAutoNum type="arabicPeriod"/>
              <a:defRPr/>
            </a:pPr>
            <a:r>
              <a:rPr lang="en-US" dirty="0">
                <a:latin typeface="Comic Sans MS" pitchFamily="66" charset="0"/>
              </a:rPr>
              <a:t>Apply what is known about memory</a:t>
            </a:r>
          </a:p>
          <a:p>
            <a:pPr marL="800080" lvl="1" indent="-342891">
              <a:buFont typeface="Arial" pitchFamily="34" charset="0"/>
              <a:buChar char="•"/>
              <a:defRPr/>
            </a:pPr>
            <a:r>
              <a:rPr lang="en-US" sz="2200" dirty="0"/>
              <a:t>short term limitations </a:t>
            </a:r>
          </a:p>
          <a:p>
            <a:pPr marL="800080" lvl="1" indent="-342891">
              <a:buFont typeface="Arial" pitchFamily="34" charset="0"/>
              <a:buChar char="•"/>
              <a:defRPr/>
            </a:pPr>
            <a:r>
              <a:rPr lang="en-US" sz="2200" dirty="0"/>
              <a:t>achieving long term retention</a:t>
            </a:r>
          </a:p>
          <a:p>
            <a:pPr marL="342891" indent="-342891">
              <a:spcBef>
                <a:spcPts val="1200"/>
              </a:spcBef>
              <a:buFont typeface="+mj-lt"/>
              <a:buAutoNum type="arabicPeriod"/>
              <a:defRPr/>
            </a:pPr>
            <a:r>
              <a:rPr lang="en-US" dirty="0">
                <a:latin typeface="Comic Sans MS" pitchFamily="66" charset="0"/>
              </a:rPr>
              <a:t>Explicit authentic practice of expert thinking</a:t>
            </a:r>
          </a:p>
          <a:p>
            <a:pPr marL="342891" indent="-342891">
              <a:spcBef>
                <a:spcPts val="1200"/>
              </a:spcBef>
              <a:buFont typeface="+mj-lt"/>
              <a:buAutoNum type="arabicPeriod"/>
              <a:defRPr/>
            </a:pPr>
            <a:r>
              <a:rPr lang="en-US" dirty="0">
                <a:latin typeface="Comic Sans MS" pitchFamily="66" charset="0"/>
              </a:rPr>
              <a:t>Timely &amp; specific feedback on thinking</a:t>
            </a:r>
          </a:p>
        </p:txBody>
      </p:sp>
      <p:sp>
        <p:nvSpPr>
          <p:cNvPr id="2" name="Rectangle 1"/>
          <p:cNvSpPr/>
          <p:nvPr/>
        </p:nvSpPr>
        <p:spPr>
          <a:xfrm>
            <a:off x="191386" y="4568721"/>
            <a:ext cx="7719127" cy="1130659"/>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rot="2909858">
            <a:off x="6684264" y="2441448"/>
            <a:ext cx="1875835" cy="1200329"/>
          </a:xfrm>
          <a:prstGeom prst="rect">
            <a:avLst/>
          </a:prstGeom>
          <a:noFill/>
        </p:spPr>
        <p:txBody>
          <a:bodyPr wrap="none" rtlCol="0">
            <a:spAutoFit/>
          </a:bodyPr>
          <a:lstStyle/>
          <a:p>
            <a:r>
              <a:rPr lang="en-US" dirty="0">
                <a:solidFill>
                  <a:srgbClr val="FFC000"/>
                </a:solidFill>
                <a:latin typeface="Comic Sans MS" panose="030F0702030302020204" pitchFamily="66" charset="0"/>
              </a:rPr>
              <a:t>differences</a:t>
            </a:r>
          </a:p>
          <a:p>
            <a:r>
              <a:rPr lang="en-US" dirty="0">
                <a:solidFill>
                  <a:srgbClr val="FFC000"/>
                </a:solidFill>
                <a:latin typeface="Comic Sans MS" panose="030F0702030302020204" pitchFamily="66" charset="0"/>
              </a:rPr>
              <a:t>across </a:t>
            </a:r>
          </a:p>
          <a:p>
            <a:r>
              <a:rPr lang="en-US" dirty="0">
                <a:solidFill>
                  <a:srgbClr val="FFC000"/>
                </a:solidFill>
                <a:latin typeface="Comic Sans MS" panose="030F0702030302020204" pitchFamily="66" charset="0"/>
              </a:rPr>
              <a:t>learners</a:t>
            </a:r>
          </a:p>
        </p:txBody>
      </p:sp>
    </p:spTree>
    <p:extLst>
      <p:ext uri="{BB962C8B-B14F-4D97-AF65-F5344CB8AC3E}">
        <p14:creationId xmlns:p14="http://schemas.microsoft.com/office/powerpoint/2010/main" val="36568371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94352" y="1902359"/>
            <a:ext cx="4225746" cy="1554272"/>
          </a:xfrm>
          <a:prstGeom prst="rect">
            <a:avLst/>
          </a:prstGeom>
          <a:noFill/>
          <a:ln>
            <a:solidFill>
              <a:schemeClr val="tx1"/>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200" b="0" i="0" u="none" strike="noStrike" kern="1200" cap="none" spc="0" normalizeH="0" baseline="0" noProof="0" dirty="0">
                <a:ln>
                  <a:noFill/>
                </a:ln>
                <a:solidFill>
                  <a:srgbClr val="FFFF00"/>
                </a:solidFill>
                <a:effectLst/>
                <a:uLnTx/>
                <a:uFillTx/>
                <a:latin typeface="Calibri" panose="020F0502020204030204" pitchFamily="34" charset="0"/>
                <a:ea typeface="+mn-ea"/>
                <a:cs typeface="Arial" charset="0"/>
              </a:rPr>
              <a:t>“Concepts first, jargon second improves understanding”</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700" b="0" i="0" u="none" strike="noStrike" kern="1200" cap="none" spc="0" normalizeH="0" baseline="0" noProof="0" dirty="0">
                <a:ln>
                  <a:noFill/>
                </a:ln>
                <a:solidFill>
                  <a:srgbClr val="FFFF00"/>
                </a:solidFill>
                <a:effectLst/>
                <a:uLnTx/>
                <a:uFillTx/>
                <a:latin typeface="Calibri" panose="020F0502020204030204" pitchFamily="34" charset="0"/>
                <a:ea typeface="+mn-ea"/>
                <a:cs typeface="Arial" charset="0"/>
              </a:rPr>
              <a:t>L. </a:t>
            </a:r>
            <a:r>
              <a:rPr kumimoji="0" lang="en-US" sz="1700" b="0" i="0" u="none" strike="noStrike" kern="1200" cap="none" spc="0" normalizeH="0" baseline="0" noProof="0" dirty="0" err="1">
                <a:ln>
                  <a:noFill/>
                </a:ln>
                <a:solidFill>
                  <a:srgbClr val="FFFF00"/>
                </a:solidFill>
                <a:effectLst/>
                <a:uLnTx/>
                <a:uFillTx/>
                <a:latin typeface="Calibri" panose="020F0502020204030204" pitchFamily="34" charset="0"/>
                <a:ea typeface="+mn-ea"/>
                <a:cs typeface="Arial" charset="0"/>
              </a:rPr>
              <a:t>Macdonnell</a:t>
            </a:r>
            <a:r>
              <a:rPr kumimoji="0" lang="en-US" sz="1700" b="0" i="0" u="none" strike="noStrike" kern="1200" cap="none" spc="0" normalizeH="0" baseline="0" noProof="0" dirty="0">
                <a:ln>
                  <a:noFill/>
                </a:ln>
                <a:solidFill>
                  <a:srgbClr val="FFFF00"/>
                </a:solidFill>
                <a:effectLst/>
                <a:uLnTx/>
                <a:uFillTx/>
                <a:latin typeface="Calibri" panose="020F0502020204030204" pitchFamily="34" charset="0"/>
                <a:ea typeface="+mn-ea"/>
                <a:cs typeface="Arial" charset="0"/>
              </a:rPr>
              <a:t>, M. Baker, C. Wieman,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700" b="0" i="1" u="none" strike="noStrike" kern="1200" cap="none" spc="0" normalizeH="0" baseline="0" noProof="0" dirty="0">
                <a:ln>
                  <a:noFill/>
                </a:ln>
                <a:solidFill>
                  <a:srgbClr val="FFFF00"/>
                </a:solidFill>
                <a:effectLst/>
                <a:uLnTx/>
                <a:uFillTx/>
                <a:latin typeface="Calibri" panose="020F0502020204030204" pitchFamily="34" charset="0"/>
                <a:ea typeface="+mn-ea"/>
                <a:cs typeface="Arial" charset="0"/>
              </a:rPr>
              <a:t>Biochemistry and Molecular biology Education </a:t>
            </a:r>
          </a:p>
        </p:txBody>
      </p:sp>
      <p:sp>
        <p:nvSpPr>
          <p:cNvPr id="5" name="TextBox 4"/>
          <p:cNvSpPr txBox="1"/>
          <p:nvPr/>
        </p:nvSpPr>
        <p:spPr>
          <a:xfrm>
            <a:off x="215269" y="108377"/>
            <a:ext cx="8789361"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sng" strike="noStrike" kern="1200" cap="none" spc="0" normalizeH="0" baseline="0" noProof="0" dirty="0">
                <a:ln>
                  <a:noFill/>
                </a:ln>
                <a:solidFill>
                  <a:srgbClr val="FFFF00"/>
                </a:solidFill>
                <a:effectLst/>
                <a:uLnTx/>
                <a:uFillTx/>
                <a:latin typeface="Verdana" pitchFamily="34" charset="0"/>
                <a:ea typeface="+mn-ea"/>
                <a:cs typeface="Arial" charset="0"/>
              </a:rPr>
              <a:t>Biology</a:t>
            </a:r>
            <a:r>
              <a:rPr kumimoji="0" lang="en-US" sz="2400" b="0" i="0" u="none" strike="noStrike" kern="1200" cap="none" spc="0" normalizeH="0" baseline="0" noProof="0" dirty="0">
                <a:ln>
                  <a:noFill/>
                </a:ln>
                <a:solidFill>
                  <a:srgbClr val="FFFF00"/>
                </a:solidFill>
                <a:effectLst/>
                <a:uLnTx/>
                <a:uFillTx/>
                <a:latin typeface="Verdana" pitchFamily="34" charset="0"/>
                <a:ea typeface="+mn-ea"/>
                <a:cs typeface="Arial" charset="0"/>
              </a:rPr>
              <a:t>   Jargon bogs down working memory, reduces learning?</a:t>
            </a:r>
            <a:endParaRPr kumimoji="0" lang="en-US" sz="2200" b="0" i="0" u="none" strike="noStrike" kern="1200" cap="none" spc="0" normalizeH="0" baseline="0" noProof="0" dirty="0">
              <a:ln>
                <a:noFill/>
              </a:ln>
              <a:solidFill>
                <a:srgbClr val="FFFF00"/>
              </a:solidFill>
              <a:effectLst/>
              <a:uLnTx/>
              <a:uFillTx/>
              <a:latin typeface="Verdana" pitchFamily="34" charset="0"/>
              <a:ea typeface="+mn-ea"/>
              <a:cs typeface="Arial" charset="0"/>
            </a:endParaRPr>
          </a:p>
        </p:txBody>
      </p:sp>
      <p:sp>
        <p:nvSpPr>
          <p:cNvPr id="7" name="TextBox 6"/>
          <p:cNvSpPr txBox="1"/>
          <p:nvPr/>
        </p:nvSpPr>
        <p:spPr>
          <a:xfrm>
            <a:off x="5762998" y="3777253"/>
            <a:ext cx="3381002" cy="830997"/>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omic Sans MS" panose="030F0702030302020204" pitchFamily="66" charset="0"/>
                <a:ea typeface="+mn-ea"/>
                <a:cs typeface="Arial" charset="0"/>
              </a:rPr>
              <a:t>Small change, big effect!</a:t>
            </a:r>
          </a:p>
        </p:txBody>
      </p:sp>
      <p:sp>
        <p:nvSpPr>
          <p:cNvPr id="8" name="TextBox 7"/>
          <p:cNvSpPr txBox="1"/>
          <p:nvPr/>
        </p:nvSpPr>
        <p:spPr>
          <a:xfrm>
            <a:off x="215269" y="1077873"/>
            <a:ext cx="4759636" cy="2369880"/>
          </a:xfrm>
          <a:prstGeom prst="rect">
            <a:avLst/>
          </a:prstGeom>
          <a:solidFill>
            <a:schemeClr val="accent2"/>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B76"/>
                </a:solidFill>
                <a:effectLst/>
                <a:uLnTx/>
                <a:uFillTx/>
                <a:latin typeface="Verdana" pitchFamily="34" charset="0"/>
                <a:ea typeface="+mn-ea"/>
                <a:cs typeface="Arial" charset="0"/>
              </a:rPr>
              <a:t>             </a:t>
            </a:r>
            <a:r>
              <a:rPr kumimoji="0" lang="en-US" sz="2000" b="0" i="0" u="none" strike="noStrike" kern="1200" cap="none" spc="0" normalizeH="0" baseline="0" noProof="0" dirty="0">
                <a:ln>
                  <a:noFill/>
                </a:ln>
                <a:solidFill>
                  <a:srgbClr val="003B76"/>
                </a:solidFill>
                <a:effectLst/>
                <a:uLnTx/>
                <a:uFillTx/>
                <a:latin typeface="Verdana" pitchFamily="34" charset="0"/>
                <a:ea typeface="+mn-ea"/>
                <a:cs typeface="Arial" charset="0"/>
              </a:rPr>
              <a:t> </a:t>
            </a:r>
            <a:r>
              <a:rPr kumimoji="0" lang="en-US" sz="2000" b="1" i="0" u="sng" strike="noStrike" kern="1200" cap="none" spc="0" normalizeH="0" baseline="0" noProof="0" dirty="0">
                <a:ln>
                  <a:noFill/>
                </a:ln>
                <a:solidFill>
                  <a:srgbClr val="003B76"/>
                </a:solidFill>
                <a:effectLst/>
                <a:uLnTx/>
                <a:uFillTx/>
                <a:latin typeface="Verdana" pitchFamily="34" charset="0"/>
                <a:ea typeface="+mn-ea"/>
                <a:cs typeface="Arial" charset="0"/>
              </a:rPr>
              <a:t>Control </a:t>
            </a:r>
            <a:r>
              <a:rPr kumimoji="0" lang="en-US" sz="2000" b="0" i="0" u="none" strike="noStrike" kern="1200" cap="none" spc="0" normalizeH="0" baseline="0" noProof="0" dirty="0">
                <a:ln>
                  <a:noFill/>
                </a:ln>
                <a:solidFill>
                  <a:srgbClr val="003B76"/>
                </a:solidFill>
                <a:effectLst/>
                <a:uLnTx/>
                <a:uFillTx/>
                <a:latin typeface="Verdana" pitchFamily="34" charset="0"/>
                <a:ea typeface="+mn-ea"/>
                <a:cs typeface="Arial" charset="0"/>
              </a:rPr>
              <a:t>      </a:t>
            </a:r>
            <a:r>
              <a:rPr kumimoji="0" lang="en-US" sz="2000" b="1" i="0" u="sng" strike="noStrike" kern="1200" cap="none" spc="0" normalizeH="0" baseline="0" noProof="0" dirty="0">
                <a:ln>
                  <a:noFill/>
                </a:ln>
                <a:solidFill>
                  <a:srgbClr val="003B76"/>
                </a:solidFill>
                <a:effectLst/>
                <a:uLnTx/>
                <a:uFillTx/>
                <a:latin typeface="Verdana" pitchFamily="34" charset="0"/>
                <a:ea typeface="+mn-ea"/>
                <a:cs typeface="Arial" charset="0"/>
              </a:rPr>
              <a:t> Experiment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003B76"/>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err="1">
                <a:ln>
                  <a:noFill/>
                </a:ln>
                <a:solidFill>
                  <a:srgbClr val="003B76"/>
                </a:solidFill>
                <a:effectLst/>
                <a:uLnTx/>
                <a:uFillTx/>
                <a:latin typeface="Verdana" pitchFamily="34" charset="0"/>
                <a:ea typeface="+mn-ea"/>
                <a:cs typeface="Arial" charset="0"/>
              </a:rPr>
              <a:t>preread</a:t>
            </a:r>
            <a:r>
              <a:rPr kumimoji="0" lang="en-US" sz="2000" b="0" i="0" u="none" strike="noStrike" kern="1200" cap="none" spc="0" normalizeH="0" baseline="0" noProof="0" dirty="0">
                <a:ln>
                  <a:noFill/>
                </a:ln>
                <a:solidFill>
                  <a:srgbClr val="003B76"/>
                </a:solidFill>
                <a:effectLst/>
                <a:uLnTx/>
                <a:uFillTx/>
                <a:latin typeface="Verdana" pitchFamily="34" charset="0"/>
                <a:ea typeface="+mn-ea"/>
                <a:cs typeface="Arial" charset="0"/>
              </a:rPr>
              <a:t>: textbook        jargon-free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3B76"/>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B76"/>
                </a:solidFill>
                <a:effectLst/>
                <a:uLnTx/>
                <a:uFillTx/>
                <a:latin typeface="Verdana" pitchFamily="34" charset="0"/>
                <a:ea typeface="+mn-ea"/>
                <a:cs typeface="Arial" charset="0"/>
              </a:rPr>
              <a:t>                 active learning class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3B76"/>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3B76"/>
                </a:solidFill>
                <a:effectLst/>
                <a:uLnTx/>
                <a:uFillTx/>
                <a:latin typeface="Verdana" pitchFamily="34" charset="0"/>
                <a:ea typeface="+mn-ea"/>
                <a:cs typeface="Arial" charset="0"/>
              </a:rPr>
              <a:t>                  common post-test</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3B76"/>
              </a:solidFill>
              <a:effectLst/>
              <a:uLnTx/>
              <a:uFillTx/>
              <a:latin typeface="Verdana" pitchFamily="34" charset="0"/>
              <a:ea typeface="+mn-ea"/>
              <a:cs typeface="Arial" charset="0"/>
            </a:endParaRPr>
          </a:p>
        </p:txBody>
      </p:sp>
      <p:grpSp>
        <p:nvGrpSpPr>
          <p:cNvPr id="18" name="Group 17"/>
          <p:cNvGrpSpPr/>
          <p:nvPr/>
        </p:nvGrpSpPr>
        <p:grpSpPr>
          <a:xfrm>
            <a:off x="-8390" y="3687833"/>
            <a:ext cx="5585225" cy="2888813"/>
            <a:chOff x="-8390" y="3687833"/>
            <a:chExt cx="5811928" cy="3050330"/>
          </a:xfrm>
        </p:grpSpPr>
        <p:grpSp>
          <p:nvGrpSpPr>
            <p:cNvPr id="12" name="Group 11"/>
            <p:cNvGrpSpPr/>
            <p:nvPr/>
          </p:nvGrpSpPr>
          <p:grpSpPr>
            <a:xfrm>
              <a:off x="-8390" y="3687833"/>
              <a:ext cx="5811928" cy="3050330"/>
              <a:chOff x="-8390" y="3687833"/>
              <a:chExt cx="5811928" cy="3050330"/>
            </a:xfrm>
          </p:grpSpPr>
          <p:pic>
            <p:nvPicPr>
              <p:cNvPr id="4" name="Picture 3"/>
              <p:cNvPicPr>
                <a:picLocks noChangeAspect="1"/>
              </p:cNvPicPr>
              <p:nvPr/>
            </p:nvPicPr>
            <p:blipFill>
              <a:blip r:embed="rId2"/>
              <a:stretch>
                <a:fillRect/>
              </a:stretch>
            </p:blipFill>
            <p:spPr>
              <a:xfrm>
                <a:off x="-8390" y="3687833"/>
                <a:ext cx="5811928" cy="3039538"/>
              </a:xfrm>
              <a:prstGeom prst="rect">
                <a:avLst/>
              </a:prstGeom>
            </p:spPr>
          </p:pic>
          <p:sp>
            <p:nvSpPr>
              <p:cNvPr id="9" name="TextBox 8"/>
              <p:cNvSpPr txBox="1"/>
              <p:nvPr/>
            </p:nvSpPr>
            <p:spPr>
              <a:xfrm rot="16200000">
                <a:off x="-964368" y="4690435"/>
                <a:ext cx="2390398" cy="461665"/>
              </a:xfrm>
              <a:prstGeom prst="rect">
                <a:avLst/>
              </a:prstGeom>
              <a:solidFill>
                <a:schemeClr val="accent2"/>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3B76"/>
                    </a:solidFill>
                    <a:effectLst/>
                    <a:uLnTx/>
                    <a:uFillTx/>
                    <a:latin typeface="Verdana" pitchFamily="34" charset="0"/>
                    <a:ea typeface="+mn-ea"/>
                    <a:cs typeface="Arial" charset="0"/>
                  </a:rPr>
                  <a:t># of students </a:t>
                </a:r>
              </a:p>
            </p:txBody>
          </p:sp>
          <p:sp>
            <p:nvSpPr>
              <p:cNvPr id="10" name="TextBox 9"/>
              <p:cNvSpPr txBox="1"/>
              <p:nvPr/>
            </p:nvSpPr>
            <p:spPr>
              <a:xfrm>
                <a:off x="1474134" y="5968722"/>
                <a:ext cx="3316934" cy="769441"/>
              </a:xfrm>
              <a:prstGeom prst="rect">
                <a:avLst/>
              </a:prstGeom>
              <a:solidFill>
                <a:schemeClr val="accent2"/>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B76"/>
                    </a:solidFill>
                    <a:effectLst/>
                    <a:uLnTx/>
                    <a:uFillTx/>
                    <a:latin typeface="Verdana" pitchFamily="34" charset="0"/>
                    <a:ea typeface="+mn-ea"/>
                    <a:cs typeface="Arial" charset="0"/>
                  </a:rPr>
                  <a:t>DNA structure     Genomes</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dirty="0">
                  <a:ln>
                    <a:noFill/>
                  </a:ln>
                  <a:solidFill>
                    <a:srgbClr val="003B76"/>
                  </a:solidFill>
                  <a:effectLst/>
                  <a:uLnTx/>
                  <a:uFillTx/>
                  <a:latin typeface="Verdana" pitchFamily="34" charset="0"/>
                  <a:ea typeface="+mn-ea"/>
                  <a:cs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B76"/>
                    </a:solidFill>
                    <a:effectLst/>
                    <a:uLnTx/>
                    <a:uFillTx/>
                    <a:latin typeface="Verdana" pitchFamily="34" charset="0"/>
                    <a:ea typeface="+mn-ea"/>
                    <a:cs typeface="Arial" charset="0"/>
                  </a:rPr>
                  <a:t>           Post-test results</a:t>
                </a:r>
              </a:p>
            </p:txBody>
          </p:sp>
        </p:grpSp>
        <p:sp>
          <p:nvSpPr>
            <p:cNvPr id="11" name="TextBox 10"/>
            <p:cNvSpPr txBox="1"/>
            <p:nvPr/>
          </p:nvSpPr>
          <p:spPr>
            <a:xfrm>
              <a:off x="2897574" y="3755158"/>
              <a:ext cx="2901756" cy="369332"/>
            </a:xfrm>
            <a:prstGeom prst="rect">
              <a:avLst/>
            </a:prstGeom>
            <a:solidFill>
              <a:schemeClr val="accent2"/>
            </a:solid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003B76"/>
                  </a:solidFill>
                  <a:effectLst/>
                  <a:uLnTx/>
                  <a:uFillTx/>
                  <a:latin typeface="Verdana" pitchFamily="34" charset="0"/>
                  <a:ea typeface="+mn-ea"/>
                  <a:cs typeface="Arial" charset="0"/>
                </a:rPr>
                <a:t>Control       jargon-free</a:t>
              </a:r>
            </a:p>
          </p:txBody>
        </p:sp>
        <p:sp>
          <p:nvSpPr>
            <p:cNvPr id="13" name="Rectangle 12"/>
            <p:cNvSpPr/>
            <p:nvPr/>
          </p:nvSpPr>
          <p:spPr>
            <a:xfrm>
              <a:off x="2748224" y="3801480"/>
              <a:ext cx="211016" cy="276688"/>
            </a:xfrm>
            <a:prstGeom prst="rect">
              <a:avLst/>
            </a:prstGeom>
            <a:solidFill>
              <a:schemeClr val="accent2">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00"/>
                </a:solidFill>
                <a:effectLst/>
                <a:uLnTx/>
                <a:uFillTx/>
                <a:latin typeface="Verdana"/>
                <a:ea typeface="+mn-ea"/>
                <a:cs typeface="Arial"/>
              </a:endParaRPr>
            </a:p>
          </p:txBody>
        </p:sp>
        <p:sp>
          <p:nvSpPr>
            <p:cNvPr id="14" name="Rectangle 13"/>
            <p:cNvSpPr/>
            <p:nvPr/>
          </p:nvSpPr>
          <p:spPr>
            <a:xfrm>
              <a:off x="4141590" y="3833302"/>
              <a:ext cx="211016" cy="276688"/>
            </a:xfrm>
            <a:prstGeom prst="rect">
              <a:avLst/>
            </a:prstGeom>
            <a:solidFill>
              <a:schemeClr val="accent6">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00"/>
                </a:solidFill>
                <a:effectLst/>
                <a:uLnTx/>
                <a:uFillTx/>
                <a:latin typeface="Verdana"/>
                <a:ea typeface="+mn-ea"/>
                <a:cs typeface="Arial"/>
              </a:endParaRPr>
            </a:p>
          </p:txBody>
        </p:sp>
      </p:grpSp>
      <p:cxnSp>
        <p:nvCxnSpPr>
          <p:cNvPr id="16" name="Straight Arrow Connector 15"/>
          <p:cNvCxnSpPr/>
          <p:nvPr/>
        </p:nvCxnSpPr>
        <p:spPr>
          <a:xfrm>
            <a:off x="2976851" y="1835514"/>
            <a:ext cx="0" cy="375123"/>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993604" y="2470234"/>
            <a:ext cx="0" cy="375123"/>
          </a:xfrm>
          <a:prstGeom prst="straightConnector1">
            <a:avLst/>
          </a:prstGeom>
          <a:ln w="76200">
            <a:solidFill>
              <a:schemeClr val="bg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1721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P spid="8" grpId="0" animBg="1"/>
    </p:bld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883920" y="203200"/>
            <a:ext cx="7713330" cy="1569660"/>
          </a:xfrm>
          <a:prstGeom prst="rect">
            <a:avLst/>
          </a:prstGeom>
          <a:noFill/>
          <a:ln>
            <a:solidFill>
              <a:schemeClr val="tx1"/>
            </a:solidFill>
          </a:ln>
        </p:spPr>
        <p:txBody>
          <a:bodyPr wrap="none" rtlCol="0">
            <a:spAutoFit/>
          </a:bodyPr>
          <a:lstStyle/>
          <a:p>
            <a:r>
              <a:rPr lang="en-US" i="1" dirty="0"/>
              <a:t>Emphasis on motivating students</a:t>
            </a:r>
          </a:p>
          <a:p>
            <a:r>
              <a:rPr lang="en-US" i="1" dirty="0"/>
              <a:t>Providing engaging activities and talking in class</a:t>
            </a:r>
          </a:p>
          <a:p>
            <a:r>
              <a:rPr lang="en-US" i="1" dirty="0"/>
              <a:t>Failing half as many</a:t>
            </a:r>
          </a:p>
          <a:p>
            <a:r>
              <a:rPr lang="en-US" i="1" dirty="0"/>
              <a:t>“Student-centered” instruction</a:t>
            </a:r>
          </a:p>
        </p:txBody>
      </p:sp>
      <p:sp>
        <p:nvSpPr>
          <p:cNvPr id="3" name="TextBox 2"/>
          <p:cNvSpPr txBox="1"/>
          <p:nvPr/>
        </p:nvSpPr>
        <p:spPr>
          <a:xfrm>
            <a:off x="825189" y="1889760"/>
            <a:ext cx="6620723" cy="523220"/>
          </a:xfrm>
          <a:prstGeom prst="rect">
            <a:avLst/>
          </a:prstGeom>
          <a:noFill/>
        </p:spPr>
        <p:txBody>
          <a:bodyPr wrap="none" rtlCol="0">
            <a:spAutoFit/>
          </a:bodyPr>
          <a:lstStyle/>
          <a:p>
            <a:r>
              <a:rPr lang="en-US" sz="2800" dirty="0">
                <a:solidFill>
                  <a:schemeClr val="accent2"/>
                </a:solidFill>
                <a:latin typeface="Comic Sans MS" panose="030F0702030302020204" pitchFamily="66" charset="0"/>
              </a:rPr>
              <a:t>Aren’t you just coddling the students?</a:t>
            </a:r>
          </a:p>
        </p:txBody>
      </p:sp>
      <p:sp>
        <p:nvSpPr>
          <p:cNvPr id="4" name="TextBox 3"/>
          <p:cNvSpPr txBox="1"/>
          <p:nvPr/>
        </p:nvSpPr>
        <p:spPr>
          <a:xfrm>
            <a:off x="722518" y="2745323"/>
            <a:ext cx="7984602" cy="830997"/>
          </a:xfrm>
          <a:prstGeom prst="rect">
            <a:avLst/>
          </a:prstGeom>
          <a:noFill/>
        </p:spPr>
        <p:txBody>
          <a:bodyPr wrap="square" rtlCol="0">
            <a:spAutoFit/>
          </a:bodyPr>
          <a:lstStyle/>
          <a:p>
            <a:r>
              <a:rPr lang="en-US" dirty="0">
                <a:latin typeface="Comic Sans MS" panose="030F0702030302020204" pitchFamily="66" charset="0"/>
              </a:rPr>
              <a:t>Like coddling basketball players by having them run up and down court, instead of sitting listening?</a:t>
            </a:r>
          </a:p>
        </p:txBody>
      </p:sp>
      <p:sp>
        <p:nvSpPr>
          <p:cNvPr id="5" name="TextBox 4"/>
          <p:cNvSpPr txBox="1"/>
          <p:nvPr/>
        </p:nvSpPr>
        <p:spPr>
          <a:xfrm>
            <a:off x="581436" y="3908664"/>
            <a:ext cx="8015814" cy="1200329"/>
          </a:xfrm>
          <a:prstGeom prst="rect">
            <a:avLst/>
          </a:prstGeom>
          <a:noFill/>
          <a:ln>
            <a:solidFill>
              <a:schemeClr val="tx1"/>
            </a:solidFill>
          </a:ln>
        </p:spPr>
        <p:txBody>
          <a:bodyPr wrap="square" rtlCol="0">
            <a:spAutoFit/>
          </a:bodyPr>
          <a:lstStyle/>
          <a:p>
            <a:r>
              <a:rPr lang="en-US" u="sng" dirty="0"/>
              <a:t>Serious learning is inherently hard work</a:t>
            </a:r>
          </a:p>
          <a:p>
            <a:r>
              <a:rPr lang="en-US" dirty="0"/>
              <a:t>Solving hard problems, justifying answers—</a:t>
            </a:r>
            <a:r>
              <a:rPr lang="en-US" b="1" dirty="0"/>
              <a:t>much</a:t>
            </a:r>
            <a:r>
              <a:rPr lang="en-US" dirty="0"/>
              <a:t> harder, much more effort than just listening.</a:t>
            </a:r>
          </a:p>
        </p:txBody>
      </p:sp>
      <p:sp>
        <p:nvSpPr>
          <p:cNvPr id="6" name="TextBox 5"/>
          <p:cNvSpPr txBox="1"/>
          <p:nvPr/>
        </p:nvSpPr>
        <p:spPr>
          <a:xfrm>
            <a:off x="722518" y="5384800"/>
            <a:ext cx="8097520" cy="830997"/>
          </a:xfrm>
          <a:prstGeom prst="rect">
            <a:avLst/>
          </a:prstGeom>
          <a:noFill/>
        </p:spPr>
        <p:txBody>
          <a:bodyPr wrap="square" rtlCol="0">
            <a:spAutoFit/>
          </a:bodyPr>
          <a:lstStyle/>
          <a:p>
            <a:r>
              <a:rPr lang="en-US" dirty="0">
                <a:solidFill>
                  <a:schemeClr val="accent2"/>
                </a:solidFill>
                <a:latin typeface="Comic Sans MS" panose="030F0702030302020204" pitchFamily="66" charset="0"/>
              </a:rPr>
              <a:t>But also more rewarding (if understand value &amp; what accomplished)--</a:t>
            </a:r>
            <a:r>
              <a:rPr lang="en-US" dirty="0">
                <a:latin typeface="Comic Sans MS" panose="030F0702030302020204" pitchFamily="66" charset="0"/>
              </a:rPr>
              <a:t>motivation</a:t>
            </a:r>
          </a:p>
        </p:txBody>
      </p:sp>
    </p:spTree>
    <p:extLst>
      <p:ext uri="{BB962C8B-B14F-4D97-AF65-F5344CB8AC3E}">
        <p14:creationId xmlns:p14="http://schemas.microsoft.com/office/powerpoint/2010/main" val="2527706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60B13390-79DF-475D-AE07-5FFCF11C3479}"/>
              </a:ext>
            </a:extLst>
          </p:cNvPr>
          <p:cNvSpPr>
            <a:spLocks noGrp="1"/>
          </p:cNvSpPr>
          <p:nvPr>
            <p:ph type="sldNum" sz="quarter" idx="12"/>
          </p:nvPr>
        </p:nvSpPr>
        <p:spPr/>
        <p:txBody>
          <a:bodyPr/>
          <a:lstStyle/>
          <a:p>
            <a:pPr>
              <a:defRPr/>
            </a:pPr>
            <a:fld id="{70EC8143-B953-410E-A140-ADF3E77E2AE4}" type="slidenum">
              <a:rPr lang="en-US" smtClean="0"/>
              <a:pPr>
                <a:defRPr/>
              </a:pPr>
              <a:t>4</a:t>
            </a:fld>
            <a:endParaRPr lang="en-US"/>
          </a:p>
        </p:txBody>
      </p:sp>
      <p:grpSp>
        <p:nvGrpSpPr>
          <p:cNvPr id="9" name="Group 8">
            <a:extLst>
              <a:ext uri="{FF2B5EF4-FFF2-40B4-BE49-F238E27FC236}">
                <a16:creationId xmlns:a16="http://schemas.microsoft.com/office/drawing/2014/main" xmlns="" id="{D0E3A85A-7E04-45CB-A10B-B5CDE442ACAF}"/>
              </a:ext>
            </a:extLst>
          </p:cNvPr>
          <p:cNvGrpSpPr/>
          <p:nvPr/>
        </p:nvGrpSpPr>
        <p:grpSpPr>
          <a:xfrm>
            <a:off x="5953040" y="1502421"/>
            <a:ext cx="2600241" cy="1323439"/>
            <a:chOff x="250852" y="704007"/>
            <a:chExt cx="1861169" cy="1323439"/>
          </a:xfrm>
        </p:grpSpPr>
        <p:sp>
          <p:nvSpPr>
            <p:cNvPr id="10" name="Rectangle 9">
              <a:extLst>
                <a:ext uri="{FF2B5EF4-FFF2-40B4-BE49-F238E27FC236}">
                  <a16:creationId xmlns:a16="http://schemas.microsoft.com/office/drawing/2014/main" xmlns="" id="{CE486CCC-C41B-4DDD-9E4D-BA8E0076B212}"/>
                </a:ext>
              </a:extLst>
            </p:cNvPr>
            <p:cNvSpPr/>
            <p:nvPr/>
          </p:nvSpPr>
          <p:spPr>
            <a:xfrm>
              <a:off x="250852" y="728284"/>
              <a:ext cx="1764063" cy="12785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xmlns="" id="{9F448AD4-D951-4C4E-AF25-711530E733E4}"/>
                </a:ext>
              </a:extLst>
            </p:cNvPr>
            <p:cNvSpPr txBox="1"/>
            <p:nvPr/>
          </p:nvSpPr>
          <p:spPr>
            <a:xfrm>
              <a:off x="267037" y="704007"/>
              <a:ext cx="1844984" cy="132343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Don’t go to class, Spent the time studying instructor’s notes. </a:t>
              </a:r>
            </a:p>
          </p:txBody>
        </p:sp>
      </p:grpSp>
      <p:sp>
        <p:nvSpPr>
          <p:cNvPr id="12" name="TextBox 11">
            <a:extLst>
              <a:ext uri="{FF2B5EF4-FFF2-40B4-BE49-F238E27FC236}">
                <a16:creationId xmlns:a16="http://schemas.microsoft.com/office/drawing/2014/main" xmlns="" id="{946911AF-9CC5-4BD6-9A2E-839F559ECECC}"/>
              </a:ext>
            </a:extLst>
          </p:cNvPr>
          <p:cNvSpPr txBox="1"/>
          <p:nvPr/>
        </p:nvSpPr>
        <p:spPr>
          <a:xfrm>
            <a:off x="728283" y="137565"/>
            <a:ext cx="7629653" cy="830997"/>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Equivalent groups of students.  All given instructions to</a:t>
            </a:r>
          </a:p>
          <a:p>
            <a:r>
              <a:rPr lang="en-US" dirty="0">
                <a:latin typeface="Arial" panose="020B0604020202020204" pitchFamily="34" charset="0"/>
                <a:cs typeface="Arial" panose="020B0604020202020204" pitchFamily="34" charset="0"/>
              </a:rPr>
              <a:t>“Learn as much as possible. Will be tested.”</a:t>
            </a:r>
          </a:p>
        </p:txBody>
      </p:sp>
      <p:grpSp>
        <p:nvGrpSpPr>
          <p:cNvPr id="17" name="Group 16">
            <a:extLst>
              <a:ext uri="{FF2B5EF4-FFF2-40B4-BE49-F238E27FC236}">
                <a16:creationId xmlns:a16="http://schemas.microsoft.com/office/drawing/2014/main" xmlns="" id="{67E5D75D-C994-4E08-81E7-AFC81ECD2AFA}"/>
              </a:ext>
            </a:extLst>
          </p:cNvPr>
          <p:cNvGrpSpPr/>
          <p:nvPr/>
        </p:nvGrpSpPr>
        <p:grpSpPr>
          <a:xfrm>
            <a:off x="558349" y="1060056"/>
            <a:ext cx="2031102" cy="1747881"/>
            <a:chOff x="558349" y="1060056"/>
            <a:chExt cx="2031102" cy="1747881"/>
          </a:xfrm>
        </p:grpSpPr>
        <p:grpSp>
          <p:nvGrpSpPr>
            <p:cNvPr id="5" name="Group 4">
              <a:extLst>
                <a:ext uri="{FF2B5EF4-FFF2-40B4-BE49-F238E27FC236}">
                  <a16:creationId xmlns:a16="http://schemas.microsoft.com/office/drawing/2014/main" xmlns="" id="{8420077B-7BEE-4860-9144-7631B4C80C1F}"/>
                </a:ext>
              </a:extLst>
            </p:cNvPr>
            <p:cNvGrpSpPr/>
            <p:nvPr/>
          </p:nvGrpSpPr>
          <p:grpSpPr>
            <a:xfrm>
              <a:off x="558349" y="1529396"/>
              <a:ext cx="2031102" cy="1278541"/>
              <a:chOff x="250852" y="728284"/>
              <a:chExt cx="2031102" cy="1278541"/>
            </a:xfrm>
          </p:grpSpPr>
          <p:sp>
            <p:nvSpPr>
              <p:cNvPr id="3" name="Rectangle 2">
                <a:extLst>
                  <a:ext uri="{FF2B5EF4-FFF2-40B4-BE49-F238E27FC236}">
                    <a16:creationId xmlns:a16="http://schemas.microsoft.com/office/drawing/2014/main" xmlns="" id="{9E33064D-AE15-4FFE-BFF5-98BA206D0013}"/>
                  </a:ext>
                </a:extLst>
              </p:cNvPr>
              <p:cNvSpPr/>
              <p:nvPr/>
            </p:nvSpPr>
            <p:spPr>
              <a:xfrm>
                <a:off x="250852" y="728284"/>
                <a:ext cx="1764063" cy="12785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xmlns="" id="{D74C702F-45CC-4A8F-AB95-F762F3D61B66}"/>
                  </a:ext>
                </a:extLst>
              </p:cNvPr>
              <p:cNvSpPr txBox="1"/>
              <p:nvPr/>
            </p:nvSpPr>
            <p:spPr>
              <a:xfrm>
                <a:off x="436970" y="849663"/>
                <a:ext cx="1844984"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 to class, </a:t>
                </a:r>
              </a:p>
              <a:p>
                <a:r>
                  <a:rPr lang="en-US" sz="2000" dirty="0">
                    <a:latin typeface="Arial" panose="020B0604020202020204" pitchFamily="34" charset="0"/>
                    <a:cs typeface="Arial" panose="020B0604020202020204" pitchFamily="34" charset="0"/>
                  </a:rPr>
                  <a:t>take </a:t>
                </a:r>
                <a:r>
                  <a:rPr lang="en-US" sz="2000" dirty="0" smtClean="0">
                    <a:latin typeface="Arial" panose="020B0604020202020204" pitchFamily="34" charset="0"/>
                    <a:cs typeface="Arial" panose="020B0604020202020204" pitchFamily="34" charset="0"/>
                  </a:rPr>
                  <a:t>notes</a:t>
                </a:r>
                <a:r>
                  <a:rPr lang="en-US" sz="2000" dirty="0">
                    <a:latin typeface="Arial" panose="020B0604020202020204" pitchFamily="34" charset="0"/>
                    <a:cs typeface="Arial" panose="020B0604020202020204" pitchFamily="34" charset="0"/>
                  </a:rPr>
                  <a:t>.</a:t>
                </a:r>
                <a:endParaRPr lang="en-US" sz="2000" dirty="0">
                  <a:latin typeface="Arial" panose="020B0604020202020204" pitchFamily="34" charset="0"/>
                  <a:cs typeface="Arial" panose="020B0604020202020204" pitchFamily="34" charset="0"/>
                </a:endParaRPr>
              </a:p>
            </p:txBody>
          </p:sp>
        </p:grpSp>
        <p:sp>
          <p:nvSpPr>
            <p:cNvPr id="13" name="TextBox 12">
              <a:extLst>
                <a:ext uri="{FF2B5EF4-FFF2-40B4-BE49-F238E27FC236}">
                  <a16:creationId xmlns:a16="http://schemas.microsoft.com/office/drawing/2014/main" xmlns="" id="{443C9A02-737F-4E76-B45B-0403AD1534C2}"/>
                </a:ext>
              </a:extLst>
            </p:cNvPr>
            <p:cNvSpPr txBox="1"/>
            <p:nvPr/>
          </p:nvSpPr>
          <p:spPr>
            <a:xfrm>
              <a:off x="639272" y="1060056"/>
              <a:ext cx="1486304"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group # 1</a:t>
              </a:r>
            </a:p>
          </p:txBody>
        </p:sp>
      </p:grpSp>
      <p:sp>
        <p:nvSpPr>
          <p:cNvPr id="14" name="TextBox 13">
            <a:extLst>
              <a:ext uri="{FF2B5EF4-FFF2-40B4-BE49-F238E27FC236}">
                <a16:creationId xmlns:a16="http://schemas.microsoft.com/office/drawing/2014/main" xmlns="" id="{2A21F23B-D60E-4668-B2FF-FD485D96F9FF}"/>
              </a:ext>
            </a:extLst>
          </p:cNvPr>
          <p:cNvSpPr txBox="1"/>
          <p:nvPr/>
        </p:nvSpPr>
        <p:spPr>
          <a:xfrm>
            <a:off x="6261888" y="1050615"/>
            <a:ext cx="1486304"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group # 3</a:t>
            </a:r>
          </a:p>
        </p:txBody>
      </p:sp>
      <p:grpSp>
        <p:nvGrpSpPr>
          <p:cNvPr id="16" name="Group 15">
            <a:extLst>
              <a:ext uri="{FF2B5EF4-FFF2-40B4-BE49-F238E27FC236}">
                <a16:creationId xmlns:a16="http://schemas.microsoft.com/office/drawing/2014/main" xmlns="" id="{88C15A39-A06A-4086-AC1F-91C483B32217}"/>
              </a:ext>
            </a:extLst>
          </p:cNvPr>
          <p:cNvGrpSpPr/>
          <p:nvPr/>
        </p:nvGrpSpPr>
        <p:grpSpPr>
          <a:xfrm>
            <a:off x="3025073" y="1008807"/>
            <a:ext cx="2145739" cy="1781596"/>
            <a:chOff x="3025073" y="1008807"/>
            <a:chExt cx="2145739" cy="1781596"/>
          </a:xfrm>
        </p:grpSpPr>
        <p:grpSp>
          <p:nvGrpSpPr>
            <p:cNvPr id="6" name="Group 5">
              <a:extLst>
                <a:ext uri="{FF2B5EF4-FFF2-40B4-BE49-F238E27FC236}">
                  <a16:creationId xmlns:a16="http://schemas.microsoft.com/office/drawing/2014/main" xmlns="" id="{CC82C295-8554-49C9-B52C-39E6A4ECEE7C}"/>
                </a:ext>
              </a:extLst>
            </p:cNvPr>
            <p:cNvGrpSpPr/>
            <p:nvPr/>
          </p:nvGrpSpPr>
          <p:grpSpPr>
            <a:xfrm>
              <a:off x="3025073" y="1511862"/>
              <a:ext cx="2145739" cy="1278541"/>
              <a:chOff x="250852" y="728284"/>
              <a:chExt cx="2145739" cy="1278541"/>
            </a:xfrm>
          </p:grpSpPr>
          <p:sp>
            <p:nvSpPr>
              <p:cNvPr id="7" name="Rectangle 6">
                <a:extLst>
                  <a:ext uri="{FF2B5EF4-FFF2-40B4-BE49-F238E27FC236}">
                    <a16:creationId xmlns:a16="http://schemas.microsoft.com/office/drawing/2014/main" xmlns="" id="{D856EAEE-FFB8-46C7-A70C-46DA86C0FC82}"/>
                  </a:ext>
                </a:extLst>
              </p:cNvPr>
              <p:cNvSpPr/>
              <p:nvPr/>
            </p:nvSpPr>
            <p:spPr>
              <a:xfrm>
                <a:off x="250852" y="728284"/>
                <a:ext cx="2048634" cy="127854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5A6E231A-3657-4169-9485-5582AE11F67C}"/>
                  </a:ext>
                </a:extLst>
              </p:cNvPr>
              <p:cNvSpPr txBox="1"/>
              <p:nvPr/>
            </p:nvSpPr>
            <p:spPr>
              <a:xfrm>
                <a:off x="283220" y="865847"/>
                <a:ext cx="2113371"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Go to class, don’t take </a:t>
                </a:r>
                <a:r>
                  <a:rPr lang="en-US" sz="2000" dirty="0" smtClean="0">
                    <a:latin typeface="Arial" panose="020B0604020202020204" pitchFamily="34" charset="0"/>
                    <a:cs typeface="Arial" panose="020B0604020202020204" pitchFamily="34" charset="0"/>
                  </a:rPr>
                  <a:t>notes. </a:t>
                </a:r>
                <a:endParaRPr lang="en-US" sz="2000" dirty="0">
                  <a:latin typeface="Arial" panose="020B0604020202020204" pitchFamily="34" charset="0"/>
                  <a:cs typeface="Arial" panose="020B0604020202020204" pitchFamily="34" charset="0"/>
                </a:endParaRPr>
              </a:p>
            </p:txBody>
          </p:sp>
        </p:grpSp>
        <p:sp>
          <p:nvSpPr>
            <p:cNvPr id="15" name="TextBox 14">
              <a:extLst>
                <a:ext uri="{FF2B5EF4-FFF2-40B4-BE49-F238E27FC236}">
                  <a16:creationId xmlns:a16="http://schemas.microsoft.com/office/drawing/2014/main" xmlns="" id="{164C9E0B-CA09-432B-960A-5CFD1F9CBC62}"/>
                </a:ext>
              </a:extLst>
            </p:cNvPr>
            <p:cNvSpPr txBox="1"/>
            <p:nvPr/>
          </p:nvSpPr>
          <p:spPr>
            <a:xfrm>
              <a:off x="3290762" y="1008807"/>
              <a:ext cx="1486304" cy="461665"/>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group # 2</a:t>
              </a:r>
            </a:p>
          </p:txBody>
        </p:sp>
      </p:grpSp>
      <p:sp>
        <p:nvSpPr>
          <p:cNvPr id="23" name="TextBox 22">
            <a:extLst>
              <a:ext uri="{FF2B5EF4-FFF2-40B4-BE49-F238E27FC236}">
                <a16:creationId xmlns:a16="http://schemas.microsoft.com/office/drawing/2014/main" xmlns="" id="{BD3C4DEF-6132-4EAD-A6E1-14AA4997393E}"/>
              </a:ext>
            </a:extLst>
          </p:cNvPr>
          <p:cNvSpPr txBox="1"/>
          <p:nvPr/>
        </p:nvSpPr>
        <p:spPr>
          <a:xfrm>
            <a:off x="436970" y="3131618"/>
            <a:ext cx="8494594" cy="3293209"/>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Tested on remembering ideas and information presented</a:t>
            </a:r>
          </a:p>
          <a:p>
            <a:r>
              <a:rPr lang="en-US" dirty="0">
                <a:latin typeface="Arial" panose="020B0604020202020204" pitchFamily="34" charset="0"/>
                <a:cs typeface="Arial" panose="020B0604020202020204" pitchFamily="34" charset="0"/>
              </a:rPr>
              <a:t>in lecture.  Like typical course exam.</a:t>
            </a:r>
          </a:p>
          <a:p>
            <a:endParaRPr lang="en-US" sz="800" dirty="0">
              <a:latin typeface="Arial" panose="020B0604020202020204" pitchFamily="34" charset="0"/>
              <a:cs typeface="Arial" panose="020B0604020202020204" pitchFamily="34" charset="0"/>
            </a:endParaRPr>
          </a:p>
          <a:p>
            <a:r>
              <a:rPr lang="en-US" b="1" dirty="0">
                <a:solidFill>
                  <a:schemeClr val="accent2"/>
                </a:solidFill>
                <a:latin typeface="Arial" panose="020B0604020202020204" pitchFamily="34" charset="0"/>
                <a:cs typeface="Arial" panose="020B0604020202020204" pitchFamily="34" charset="0"/>
              </a:rPr>
              <a:t>Focus of this talk is on much more important kind of learning. “Expertise”– learning to think/make-decisions like </a:t>
            </a:r>
            <a:r>
              <a:rPr lang="en-US" b="1" dirty="0" smtClean="0">
                <a:solidFill>
                  <a:schemeClr val="accent2"/>
                </a:solidFill>
                <a:latin typeface="Arial" panose="020B0604020202020204" pitchFamily="34" charset="0"/>
                <a:cs typeface="Arial" panose="020B0604020202020204" pitchFamily="34" charset="0"/>
              </a:rPr>
              <a:t>an expert </a:t>
            </a:r>
            <a:r>
              <a:rPr lang="en-US" b="1" dirty="0">
                <a:solidFill>
                  <a:schemeClr val="accent2"/>
                </a:solidFill>
                <a:latin typeface="Arial" panose="020B0604020202020204" pitchFamily="34" charset="0"/>
                <a:cs typeface="Arial" panose="020B0604020202020204" pitchFamily="34" charset="0"/>
              </a:rPr>
              <a:t>in the discipline (physics, </a:t>
            </a:r>
            <a:r>
              <a:rPr lang="en-US" b="1" dirty="0" err="1">
                <a:solidFill>
                  <a:schemeClr val="accent2"/>
                </a:solidFill>
                <a:latin typeface="Arial" panose="020B0604020202020204" pitchFamily="34" charset="0"/>
                <a:cs typeface="Arial" panose="020B0604020202020204" pitchFamily="34" charset="0"/>
              </a:rPr>
              <a:t>bioeng</a:t>
            </a:r>
            <a:r>
              <a:rPr lang="en-US" b="1" dirty="0">
                <a:solidFill>
                  <a:schemeClr val="accent2"/>
                </a:solidFill>
                <a:latin typeface="Arial" panose="020B0604020202020204" pitchFamily="34" charset="0"/>
                <a:cs typeface="Arial" panose="020B0604020202020204" pitchFamily="34" charset="0"/>
              </a:rPr>
              <a:t>., ...)</a:t>
            </a:r>
          </a:p>
          <a:p>
            <a:endParaRPr lang="en-US" sz="800" dirty="0">
              <a:solidFill>
                <a:schemeClr val="accent2"/>
              </a:solidFill>
              <a:latin typeface="Arial" panose="020B0604020202020204" pitchFamily="34" charset="0"/>
              <a:cs typeface="Arial" panose="020B0604020202020204" pitchFamily="34" charset="0"/>
            </a:endParaRPr>
          </a:p>
          <a:p>
            <a:r>
              <a:rPr lang="en-US" u="sng" dirty="0">
                <a:solidFill>
                  <a:schemeClr val="accent2"/>
                </a:solidFill>
                <a:latin typeface="Arial" panose="020B0604020202020204" pitchFamily="34" charset="0"/>
                <a:cs typeface="Arial" panose="020B0604020202020204" pitchFamily="34" charset="0"/>
              </a:rPr>
              <a:t>Research showing much more effective ways to learn expertise than any of the three above. </a:t>
            </a:r>
            <a:r>
              <a:rPr lang="en-US" dirty="0">
                <a:solidFill>
                  <a:schemeClr val="accent2"/>
                </a:solidFill>
                <a:latin typeface="Arial" panose="020B0604020202020204" pitchFamily="34" charset="0"/>
                <a:cs typeface="Arial" panose="020B0604020202020204" pitchFamily="34" charset="0"/>
              </a:rPr>
              <a:t> Doing the right things in class.</a:t>
            </a:r>
          </a:p>
        </p:txBody>
      </p:sp>
    </p:spTree>
    <p:extLst>
      <p:ext uri="{BB962C8B-B14F-4D97-AF65-F5344CB8AC3E}">
        <p14:creationId xmlns:p14="http://schemas.microsoft.com/office/powerpoint/2010/main" val="30585015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9383" y="1031240"/>
            <a:ext cx="7865814" cy="2308324"/>
          </a:xfrm>
          <a:prstGeom prst="rect">
            <a:avLst/>
          </a:prstGeom>
          <a:noFill/>
        </p:spPr>
        <p:txBody>
          <a:bodyPr wrap="none" rtlCol="0">
            <a:spAutoFit/>
          </a:bodyPr>
          <a:lstStyle/>
          <a:p>
            <a:r>
              <a:rPr lang="en-US" dirty="0"/>
              <a:t>1. Lots of data for college level,</a:t>
            </a:r>
          </a:p>
          <a:p>
            <a:r>
              <a:rPr lang="en-US" dirty="0"/>
              <a:t>does it apply to K-12?</a:t>
            </a:r>
          </a:p>
          <a:p>
            <a:endParaRPr lang="en-US" dirty="0"/>
          </a:p>
          <a:p>
            <a:r>
              <a:rPr lang="en-US" i="1" dirty="0"/>
              <a:t>There is some data and it matches.</a:t>
            </a:r>
          </a:p>
          <a:p>
            <a:r>
              <a:rPr lang="en-US" i="1" dirty="0"/>
              <a:t>Harder to get good data, but cognitive psych</a:t>
            </a:r>
          </a:p>
          <a:p>
            <a:r>
              <a:rPr lang="en-US" i="1" dirty="0"/>
              <a:t>says principles are the same.</a:t>
            </a:r>
          </a:p>
        </p:txBody>
      </p:sp>
      <p:sp>
        <p:nvSpPr>
          <p:cNvPr id="3" name="TextBox 2"/>
          <p:cNvSpPr txBox="1"/>
          <p:nvPr/>
        </p:nvSpPr>
        <p:spPr>
          <a:xfrm>
            <a:off x="399383" y="429796"/>
            <a:ext cx="3573414" cy="830997"/>
          </a:xfrm>
          <a:prstGeom prst="rect">
            <a:avLst/>
          </a:prstGeom>
          <a:noFill/>
        </p:spPr>
        <p:txBody>
          <a:bodyPr wrap="none" rtlCol="0">
            <a:spAutoFit/>
          </a:bodyPr>
          <a:lstStyle/>
          <a:p>
            <a:r>
              <a:rPr lang="en-US" dirty="0"/>
              <a:t>A few final thoughts—</a:t>
            </a:r>
          </a:p>
          <a:p>
            <a:endParaRPr lang="en-US" dirty="0"/>
          </a:p>
        </p:txBody>
      </p:sp>
      <p:sp>
        <p:nvSpPr>
          <p:cNvPr id="4" name="TextBox 3"/>
          <p:cNvSpPr txBox="1"/>
          <p:nvPr/>
        </p:nvSpPr>
        <p:spPr>
          <a:xfrm>
            <a:off x="350520" y="3941008"/>
            <a:ext cx="8552180" cy="2677656"/>
          </a:xfrm>
          <a:prstGeom prst="rect">
            <a:avLst/>
          </a:prstGeom>
          <a:noFill/>
        </p:spPr>
        <p:txBody>
          <a:bodyPr wrap="square" rtlCol="0">
            <a:spAutoFit/>
          </a:bodyPr>
          <a:lstStyle/>
          <a:p>
            <a:r>
              <a:rPr lang="en-US" dirty="0"/>
              <a:t>2. Isn’t this just “hands-on”/experiential/inquiry learning?</a:t>
            </a:r>
          </a:p>
          <a:p>
            <a:endParaRPr lang="en-US" dirty="0"/>
          </a:p>
          <a:p>
            <a:r>
              <a:rPr lang="en-US" i="1" dirty="0"/>
              <a:t>No.  Is practicing thinking like scientist with feedback.</a:t>
            </a:r>
          </a:p>
          <a:p>
            <a:r>
              <a:rPr lang="en-US" i="1" dirty="0"/>
              <a:t>Hands-on may involve those same cognitive processes, but often does not.</a:t>
            </a:r>
          </a:p>
          <a:p>
            <a:endParaRPr lang="en-US" dirty="0"/>
          </a:p>
        </p:txBody>
      </p:sp>
    </p:spTree>
    <p:extLst>
      <p:ext uri="{BB962C8B-B14F-4D97-AF65-F5344CB8AC3E}">
        <p14:creationId xmlns:p14="http://schemas.microsoft.com/office/powerpoint/2010/main" val="21479177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39974" y="4287058"/>
            <a:ext cx="8784755" cy="1938992"/>
          </a:xfrm>
          <a:prstGeom prst="rect">
            <a:avLst/>
          </a:prstGeom>
          <a:noFill/>
        </p:spPr>
        <p:txBody>
          <a:bodyPr wrap="square" rtlCol="0">
            <a:spAutoFit/>
          </a:bodyPr>
          <a:lstStyle/>
          <a:p>
            <a:pPr marL="342900" indent="-342900">
              <a:buFont typeface="Arial" pitchFamily="34" charset="0"/>
              <a:buChar char="•"/>
            </a:pPr>
            <a:r>
              <a:rPr lang="en-US" dirty="0"/>
              <a:t>Assessment  (pre-class reading, online HW, clickers)</a:t>
            </a:r>
          </a:p>
          <a:p>
            <a:pPr marL="342900" indent="-342900">
              <a:buFont typeface="Arial" pitchFamily="34" charset="0"/>
              <a:buChar char="•"/>
            </a:pPr>
            <a:r>
              <a:rPr lang="en-US" dirty="0"/>
              <a:t>Feedback  (more informed and useful using above, enhanced communication tools)</a:t>
            </a:r>
          </a:p>
          <a:p>
            <a:pPr marL="342900" indent="-342900">
              <a:buFont typeface="Arial" pitchFamily="34" charset="0"/>
              <a:buChar char="•"/>
            </a:pPr>
            <a:r>
              <a:rPr lang="en-US" dirty="0"/>
              <a:t>Novel instructional capabilities (PHET simulations)</a:t>
            </a:r>
          </a:p>
          <a:p>
            <a:pPr marL="342900" indent="-342900">
              <a:buFont typeface="Arial" pitchFamily="34" charset="0"/>
              <a:buChar char="•"/>
            </a:pPr>
            <a:r>
              <a:rPr lang="en-US" dirty="0"/>
              <a:t>Novel student activities (simulation based problems)</a:t>
            </a:r>
          </a:p>
        </p:txBody>
      </p:sp>
      <p:sp>
        <p:nvSpPr>
          <p:cNvPr id="3" name="TextBox 2"/>
          <p:cNvSpPr txBox="1"/>
          <p:nvPr/>
        </p:nvSpPr>
        <p:spPr>
          <a:xfrm>
            <a:off x="1842052" y="840020"/>
            <a:ext cx="1792478" cy="523220"/>
          </a:xfrm>
          <a:prstGeom prst="rect">
            <a:avLst/>
          </a:prstGeom>
          <a:noFill/>
        </p:spPr>
        <p:txBody>
          <a:bodyPr wrap="none" rtlCol="0">
            <a:spAutoFit/>
          </a:bodyPr>
          <a:lstStyle/>
          <a:p>
            <a:r>
              <a:rPr lang="en-US" sz="2800" b="1" u="sng" dirty="0"/>
              <a:t>Danger!</a:t>
            </a:r>
          </a:p>
        </p:txBody>
      </p:sp>
      <p:sp>
        <p:nvSpPr>
          <p:cNvPr id="4" name="TextBox 3"/>
          <p:cNvSpPr txBox="1"/>
          <p:nvPr/>
        </p:nvSpPr>
        <p:spPr>
          <a:xfrm>
            <a:off x="535764" y="1243970"/>
            <a:ext cx="8508676" cy="1200329"/>
          </a:xfrm>
          <a:prstGeom prst="rect">
            <a:avLst/>
          </a:prstGeom>
          <a:noFill/>
        </p:spPr>
        <p:txBody>
          <a:bodyPr wrap="none" rtlCol="0">
            <a:spAutoFit/>
          </a:bodyPr>
          <a:lstStyle/>
          <a:p>
            <a:r>
              <a:rPr lang="en-US" dirty="0"/>
              <a:t>Far too often used for its own sake! </a:t>
            </a:r>
            <a:r>
              <a:rPr lang="en-US" sz="2200" i="1" dirty="0"/>
              <a:t>(electronic lecture)</a:t>
            </a:r>
          </a:p>
          <a:p>
            <a:r>
              <a:rPr lang="en-US" dirty="0"/>
              <a:t>Evidence shows little value.</a:t>
            </a:r>
          </a:p>
          <a:p>
            <a:endParaRPr lang="en-US" dirty="0"/>
          </a:p>
        </p:txBody>
      </p:sp>
      <p:sp>
        <p:nvSpPr>
          <p:cNvPr id="5" name="TextBox 4"/>
          <p:cNvSpPr txBox="1"/>
          <p:nvPr/>
        </p:nvSpPr>
        <p:spPr>
          <a:xfrm>
            <a:off x="1709530" y="232994"/>
            <a:ext cx="5479385" cy="461665"/>
          </a:xfrm>
          <a:prstGeom prst="rect">
            <a:avLst/>
          </a:prstGeom>
          <a:noFill/>
        </p:spPr>
        <p:txBody>
          <a:bodyPr wrap="none" rtlCol="0">
            <a:spAutoFit/>
          </a:bodyPr>
          <a:lstStyle/>
          <a:p>
            <a:r>
              <a:rPr lang="en-US" b="1" u="sng" dirty="0"/>
              <a:t>Use of Educational Technology</a:t>
            </a:r>
          </a:p>
        </p:txBody>
      </p:sp>
      <p:sp>
        <p:nvSpPr>
          <p:cNvPr id="6" name="TextBox 5"/>
          <p:cNvSpPr txBox="1"/>
          <p:nvPr/>
        </p:nvSpPr>
        <p:spPr>
          <a:xfrm>
            <a:off x="498639" y="2067339"/>
            <a:ext cx="8269356" cy="1200329"/>
          </a:xfrm>
          <a:prstGeom prst="rect">
            <a:avLst/>
          </a:prstGeom>
          <a:noFill/>
        </p:spPr>
        <p:txBody>
          <a:bodyPr wrap="square" rtlCol="0">
            <a:spAutoFit/>
          </a:bodyPr>
          <a:lstStyle/>
          <a:p>
            <a:r>
              <a:rPr lang="en-US" b="1" dirty="0"/>
              <a:t>	  </a:t>
            </a:r>
            <a:r>
              <a:rPr lang="en-US" b="1" u="sng" dirty="0"/>
              <a:t>Opportunity</a:t>
            </a:r>
          </a:p>
          <a:p>
            <a:r>
              <a:rPr lang="en-US" dirty="0"/>
              <a:t>Valuable tool </a:t>
            </a:r>
            <a:r>
              <a:rPr lang="en-US" b="1" i="1" dirty="0"/>
              <a:t>if</a:t>
            </a:r>
            <a:r>
              <a:rPr lang="en-US" dirty="0"/>
              <a:t> used to supporting principles of effective teaching and learning.</a:t>
            </a:r>
          </a:p>
        </p:txBody>
      </p:sp>
      <p:sp>
        <p:nvSpPr>
          <p:cNvPr id="7" name="Rectangle 6"/>
          <p:cNvSpPr/>
          <p:nvPr/>
        </p:nvSpPr>
        <p:spPr>
          <a:xfrm>
            <a:off x="498639" y="3300295"/>
            <a:ext cx="8269356" cy="830997"/>
          </a:xfrm>
          <a:prstGeom prst="rect">
            <a:avLst/>
          </a:prstGeom>
        </p:spPr>
        <p:txBody>
          <a:bodyPr wrap="square">
            <a:spAutoFit/>
          </a:bodyPr>
          <a:lstStyle/>
          <a:p>
            <a:r>
              <a:rPr lang="en-US" dirty="0"/>
              <a:t>Extend instructor capabilities.  </a:t>
            </a:r>
          </a:p>
          <a:p>
            <a:r>
              <a:rPr lang="en-US" dirty="0"/>
              <a:t>Examples shown.</a:t>
            </a:r>
          </a:p>
        </p:txBody>
      </p:sp>
    </p:spTree>
    <p:extLst>
      <p:ext uri="{BB962C8B-B14F-4D97-AF65-F5344CB8AC3E}">
        <p14:creationId xmlns:p14="http://schemas.microsoft.com/office/powerpoint/2010/main" val="20305293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7" grpId="0"/>
    </p:bld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9393" y="683172"/>
            <a:ext cx="7577959" cy="2308324"/>
          </a:xfrm>
          <a:prstGeom prst="rect">
            <a:avLst/>
          </a:prstGeom>
          <a:noFill/>
        </p:spPr>
        <p:txBody>
          <a:bodyPr wrap="square" rtlCol="0">
            <a:spAutoFit/>
          </a:bodyPr>
          <a:lstStyle/>
          <a:p>
            <a:r>
              <a:rPr lang="en-US" dirty="0"/>
              <a:t>2 simple immediately applicable findings from research on learning.  Apply in every course.</a:t>
            </a:r>
          </a:p>
          <a:p>
            <a:endParaRPr lang="en-US" dirty="0"/>
          </a:p>
          <a:p>
            <a:pPr marL="457200" indent="-457200">
              <a:buAutoNum type="arabicPeriod"/>
            </a:pPr>
            <a:r>
              <a:rPr lang="en-US" dirty="0"/>
              <a:t>expertise and homework design</a:t>
            </a:r>
          </a:p>
          <a:p>
            <a:pPr marL="457200" indent="-457200">
              <a:buAutoNum type="arabicPeriod"/>
            </a:pPr>
            <a:endParaRPr lang="en-US" dirty="0"/>
          </a:p>
          <a:p>
            <a:pPr marL="457200" indent="-457200">
              <a:buAutoNum type="arabicPeriod"/>
            </a:pPr>
            <a:r>
              <a:rPr lang="en-US" dirty="0"/>
              <a:t>reducing demands on short term memory</a:t>
            </a:r>
          </a:p>
        </p:txBody>
      </p:sp>
    </p:spTree>
    <p:extLst>
      <p:ext uri="{BB962C8B-B14F-4D97-AF65-F5344CB8AC3E}">
        <p14:creationId xmlns:p14="http://schemas.microsoft.com/office/powerpoint/2010/main" val="286583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521181" y="4044233"/>
            <a:ext cx="7689926" cy="2492990"/>
          </a:xfrm>
          <a:prstGeom prst="rect">
            <a:avLst/>
          </a:prstGeom>
          <a:noFill/>
          <a:ln w="9525">
            <a:solidFill>
              <a:schemeClr val="tx1"/>
            </a:solidFill>
            <a:miter lim="800000"/>
            <a:headEnd/>
            <a:tailEnd/>
          </a:ln>
        </p:spPr>
        <p:txBody>
          <a:bodyPr wrap="none">
            <a:spAutoFit/>
          </a:bodyPr>
          <a:lstStyle/>
          <a:p>
            <a:pPr lvl="1" fontAlgn="base">
              <a:spcBef>
                <a:spcPct val="0"/>
              </a:spcBef>
              <a:spcAft>
                <a:spcPct val="0"/>
              </a:spcAft>
              <a:buFont typeface="Arial" charset="0"/>
              <a:buChar char="•"/>
            </a:pPr>
            <a:r>
              <a:rPr lang="en-US" sz="2400" dirty="0">
                <a:solidFill>
                  <a:srgbClr val="FFFF00"/>
                </a:solidFill>
              </a:rPr>
              <a:t> </a:t>
            </a:r>
            <a:r>
              <a:rPr lang="en-US" sz="2200" dirty="0">
                <a:solidFill>
                  <a:srgbClr val="FFFF00"/>
                </a:solidFill>
              </a:rPr>
              <a:t>concepts and mental models + selection criteria</a:t>
            </a:r>
          </a:p>
          <a:p>
            <a:pPr lvl="1" fontAlgn="base">
              <a:spcBef>
                <a:spcPct val="0"/>
              </a:spcBef>
              <a:spcAft>
                <a:spcPct val="0"/>
              </a:spcAft>
              <a:buFont typeface="Arial" charset="0"/>
              <a:buChar char="•"/>
            </a:pPr>
            <a:r>
              <a:rPr lang="en-US" sz="2200" dirty="0">
                <a:solidFill>
                  <a:srgbClr val="FFFF00"/>
                </a:solidFill>
              </a:rPr>
              <a:t> recognizing relevant &amp; irrelevant information</a:t>
            </a:r>
          </a:p>
          <a:p>
            <a:pPr lvl="1" fontAlgn="base">
              <a:spcBef>
                <a:spcPct val="0"/>
              </a:spcBef>
              <a:spcAft>
                <a:spcPct val="0"/>
              </a:spcAft>
              <a:buFont typeface="Arial" charset="0"/>
              <a:buChar char="•"/>
            </a:pPr>
            <a:r>
              <a:rPr lang="en-US" sz="2200" dirty="0">
                <a:solidFill>
                  <a:srgbClr val="FFFF00"/>
                </a:solidFill>
              </a:rPr>
              <a:t> what information is needed to solve</a:t>
            </a:r>
          </a:p>
          <a:p>
            <a:pPr lvl="1" fontAlgn="base">
              <a:spcBef>
                <a:spcPct val="0"/>
              </a:spcBef>
              <a:spcAft>
                <a:spcPct val="0"/>
              </a:spcAft>
              <a:buFont typeface="Arial" charset="0"/>
              <a:buChar char="•"/>
            </a:pPr>
            <a:r>
              <a:rPr lang="en-US" sz="2200" dirty="0">
                <a:solidFill>
                  <a:srgbClr val="FFFF00"/>
                </a:solidFill>
              </a:rPr>
              <a:t> How I know this conclusion correct (or not)</a:t>
            </a:r>
          </a:p>
          <a:p>
            <a:pPr lvl="1" fontAlgn="base">
              <a:spcBef>
                <a:spcPct val="0"/>
              </a:spcBef>
              <a:spcAft>
                <a:spcPct val="0"/>
              </a:spcAft>
              <a:buFont typeface="Arial" charset="0"/>
              <a:buChar char="•"/>
            </a:pPr>
            <a:r>
              <a:rPr lang="en-US" sz="2200" b="1" dirty="0">
                <a:solidFill>
                  <a:srgbClr val="FFFF00"/>
                </a:solidFill>
              </a:rPr>
              <a:t> model</a:t>
            </a:r>
            <a:r>
              <a:rPr lang="en-US" sz="2200" dirty="0">
                <a:solidFill>
                  <a:srgbClr val="FFFF00"/>
                </a:solidFill>
              </a:rPr>
              <a:t> development, testing, and use</a:t>
            </a:r>
          </a:p>
          <a:p>
            <a:pPr lvl="1" fontAlgn="base">
              <a:spcBef>
                <a:spcPct val="0"/>
              </a:spcBef>
              <a:spcAft>
                <a:spcPct val="0"/>
              </a:spcAft>
              <a:buFont typeface="Arial" charset="0"/>
              <a:buChar char="•"/>
            </a:pPr>
            <a:r>
              <a:rPr lang="en-US" sz="2200" dirty="0">
                <a:solidFill>
                  <a:srgbClr val="FFFF00"/>
                </a:solidFill>
              </a:rPr>
              <a:t> moving between specialized representations </a:t>
            </a:r>
          </a:p>
          <a:p>
            <a:pPr lvl="1" fontAlgn="base">
              <a:spcBef>
                <a:spcPct val="0"/>
              </a:spcBef>
              <a:spcAft>
                <a:spcPct val="0"/>
              </a:spcAft>
            </a:pPr>
            <a:r>
              <a:rPr lang="en-US" sz="2200" dirty="0">
                <a:solidFill>
                  <a:srgbClr val="FFFF00"/>
                </a:solidFill>
              </a:rPr>
              <a:t>  (graphs, equations, physical motions, etc.)</a:t>
            </a:r>
          </a:p>
        </p:txBody>
      </p:sp>
      <p:sp>
        <p:nvSpPr>
          <p:cNvPr id="7" name="Rectangle 6"/>
          <p:cNvSpPr/>
          <p:nvPr/>
        </p:nvSpPr>
        <p:spPr>
          <a:xfrm>
            <a:off x="753409" y="621692"/>
            <a:ext cx="7646007" cy="3416320"/>
          </a:xfrm>
          <a:prstGeom prst="rect">
            <a:avLst/>
          </a:prstGeom>
        </p:spPr>
        <p:txBody>
          <a:bodyPr wrap="square">
            <a:spAutoFit/>
          </a:bodyPr>
          <a:lstStyle/>
          <a:p>
            <a:pPr fontAlgn="base">
              <a:spcBef>
                <a:spcPct val="0"/>
              </a:spcBef>
              <a:spcAft>
                <a:spcPct val="0"/>
              </a:spcAft>
            </a:pPr>
            <a:r>
              <a:rPr lang="en-US" sz="2400" dirty="0">
                <a:solidFill>
                  <a:srgbClr val="FFFFFF"/>
                </a:solidFill>
                <a:latin typeface="Arial"/>
              </a:rPr>
              <a:t> Expertise practiced and assessed with typical HW &amp; exam problems.</a:t>
            </a:r>
            <a:endParaRPr lang="en-US" sz="800" dirty="0">
              <a:solidFill>
                <a:srgbClr val="FFC000"/>
              </a:solidFill>
              <a:latin typeface="Arial"/>
            </a:endParaRPr>
          </a:p>
          <a:p>
            <a:pPr marL="342900" indent="-342900" fontAlgn="base">
              <a:spcBef>
                <a:spcPct val="0"/>
              </a:spcBef>
              <a:spcAft>
                <a:spcPct val="0"/>
              </a:spcAft>
              <a:buFont typeface="Arial" pitchFamily="34" charset="0"/>
              <a:buChar char="•"/>
            </a:pPr>
            <a:r>
              <a:rPr lang="en-US" sz="2400" dirty="0">
                <a:solidFill>
                  <a:srgbClr val="FFC000"/>
                </a:solidFill>
                <a:latin typeface="Arial"/>
              </a:rPr>
              <a:t>Provide all information needed, and only that information, to solve the problem</a:t>
            </a:r>
          </a:p>
          <a:p>
            <a:pPr marL="342900" indent="-342900" fontAlgn="base">
              <a:spcBef>
                <a:spcPct val="0"/>
              </a:spcBef>
              <a:spcAft>
                <a:spcPct val="0"/>
              </a:spcAft>
              <a:buFont typeface="Arial" pitchFamily="34" charset="0"/>
              <a:buChar char="•"/>
            </a:pPr>
            <a:r>
              <a:rPr lang="en-US" sz="2400" dirty="0">
                <a:solidFill>
                  <a:srgbClr val="FFC000"/>
                </a:solidFill>
                <a:latin typeface="Arial"/>
              </a:rPr>
              <a:t>Say what to neglect</a:t>
            </a:r>
          </a:p>
          <a:p>
            <a:pPr marL="342900" indent="-342900" fontAlgn="base">
              <a:spcBef>
                <a:spcPct val="0"/>
              </a:spcBef>
              <a:spcAft>
                <a:spcPct val="0"/>
              </a:spcAft>
              <a:buFont typeface="Arial" pitchFamily="34" charset="0"/>
              <a:buChar char="•"/>
            </a:pPr>
            <a:r>
              <a:rPr lang="en-US" sz="2400" dirty="0">
                <a:solidFill>
                  <a:srgbClr val="FFC000"/>
                </a:solidFill>
                <a:latin typeface="Arial"/>
              </a:rPr>
              <a:t>Not ask for argument for why answer reasonable</a:t>
            </a:r>
          </a:p>
          <a:p>
            <a:pPr marL="342900" indent="-342900" fontAlgn="base">
              <a:spcBef>
                <a:spcPct val="0"/>
              </a:spcBef>
              <a:spcAft>
                <a:spcPct val="0"/>
              </a:spcAft>
              <a:buFont typeface="Arial" pitchFamily="34" charset="0"/>
              <a:buChar char="•"/>
            </a:pPr>
            <a:r>
              <a:rPr lang="en-US" sz="2400" dirty="0">
                <a:solidFill>
                  <a:srgbClr val="FFC000"/>
                </a:solidFill>
                <a:latin typeface="Arial"/>
              </a:rPr>
              <a:t>Only call for use of one representation</a:t>
            </a:r>
          </a:p>
          <a:p>
            <a:pPr marL="342900" indent="-342900" fontAlgn="base">
              <a:spcBef>
                <a:spcPct val="0"/>
              </a:spcBef>
              <a:spcAft>
                <a:spcPct val="0"/>
              </a:spcAft>
              <a:buFont typeface="Arial" pitchFamily="34" charset="0"/>
              <a:buChar char="•"/>
            </a:pPr>
            <a:r>
              <a:rPr lang="en-US" sz="2400" i="1" dirty="0">
                <a:solidFill>
                  <a:srgbClr val="FFC000"/>
                </a:solidFill>
                <a:latin typeface="Arial"/>
              </a:rPr>
              <a:t>Possible</a:t>
            </a:r>
            <a:r>
              <a:rPr lang="en-US" sz="2400" dirty="0">
                <a:solidFill>
                  <a:srgbClr val="FFC000"/>
                </a:solidFill>
                <a:latin typeface="Arial"/>
              </a:rPr>
              <a:t> to solve quickly and easily by plugging into equation/procedure</a:t>
            </a:r>
          </a:p>
        </p:txBody>
      </p:sp>
      <p:cxnSp>
        <p:nvCxnSpPr>
          <p:cNvPr id="4" name="Straight Connector 3"/>
          <p:cNvCxnSpPr/>
          <p:nvPr/>
        </p:nvCxnSpPr>
        <p:spPr>
          <a:xfrm>
            <a:off x="946298" y="4625163"/>
            <a:ext cx="7032580" cy="4253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39203" y="4968957"/>
            <a:ext cx="7032580" cy="4253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974640" y="5323384"/>
            <a:ext cx="7032580" cy="4253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67545" y="5996801"/>
            <a:ext cx="7032580" cy="4253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077408" y="4277892"/>
            <a:ext cx="7032580" cy="4253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74611" y="5631920"/>
            <a:ext cx="7032580" cy="4253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49817" y="6308696"/>
            <a:ext cx="7032580" cy="4253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7110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66596" name="Picture 4" descr="larson"/>
          <p:cNvPicPr>
            <a:picLocks noChangeAspect="1" noChangeArrowheads="1"/>
          </p:cNvPicPr>
          <p:nvPr/>
        </p:nvPicPr>
        <p:blipFill>
          <a:blip r:embed="rId3" cstate="print"/>
          <a:srcRect/>
          <a:stretch>
            <a:fillRect/>
          </a:stretch>
        </p:blipFill>
        <p:spPr bwMode="auto">
          <a:xfrm>
            <a:off x="622300" y="1087438"/>
            <a:ext cx="3463925" cy="4281487"/>
          </a:xfrm>
          <a:prstGeom prst="rect">
            <a:avLst/>
          </a:prstGeom>
          <a:noFill/>
          <a:ln w="9525">
            <a:noFill/>
            <a:miter lim="800000"/>
            <a:headEnd/>
            <a:tailEnd/>
          </a:ln>
        </p:spPr>
      </p:pic>
      <p:sp>
        <p:nvSpPr>
          <p:cNvPr id="366597" name="Text Box 5"/>
          <p:cNvSpPr txBox="1">
            <a:spLocks noChangeArrowheads="1"/>
          </p:cNvSpPr>
          <p:nvPr/>
        </p:nvSpPr>
        <p:spPr bwMode="auto">
          <a:xfrm>
            <a:off x="400050" y="5595938"/>
            <a:ext cx="5195888" cy="822325"/>
          </a:xfrm>
          <a:prstGeom prst="rect">
            <a:avLst/>
          </a:prstGeom>
          <a:solidFill>
            <a:schemeClr val="accent2"/>
          </a:solidFill>
          <a:ln w="9525">
            <a:noFill/>
            <a:miter lim="800000"/>
            <a:headEnd/>
            <a:tailEnd/>
          </a:ln>
        </p:spPr>
        <p:txBody>
          <a:bodyPr wrap="none">
            <a:spAutoFit/>
          </a:bodyPr>
          <a:lstStyle/>
          <a:p>
            <a:r>
              <a:rPr lang="en-US" dirty="0" err="1">
                <a:solidFill>
                  <a:srgbClr val="000118"/>
                </a:solidFill>
              </a:rPr>
              <a:t>Mr</a:t>
            </a:r>
            <a:r>
              <a:rPr lang="en-US" dirty="0">
                <a:solidFill>
                  <a:srgbClr val="000118"/>
                </a:solidFill>
              </a:rPr>
              <a:t> Anderson, May I be excused?</a:t>
            </a:r>
          </a:p>
          <a:p>
            <a:r>
              <a:rPr lang="en-US" dirty="0">
                <a:solidFill>
                  <a:srgbClr val="000118"/>
                </a:solidFill>
              </a:rPr>
              <a:t>My brain is full.</a:t>
            </a:r>
          </a:p>
        </p:txBody>
      </p:sp>
      <p:sp>
        <p:nvSpPr>
          <p:cNvPr id="366599" name="Text Box 7"/>
          <p:cNvSpPr txBox="1">
            <a:spLocks noChangeArrowheads="1"/>
          </p:cNvSpPr>
          <p:nvPr/>
        </p:nvSpPr>
        <p:spPr bwMode="auto">
          <a:xfrm>
            <a:off x="4379106" y="3114726"/>
            <a:ext cx="4511675" cy="1200329"/>
          </a:xfrm>
          <a:prstGeom prst="rect">
            <a:avLst/>
          </a:prstGeom>
          <a:noFill/>
          <a:ln w="9525">
            <a:noFill/>
            <a:miter lim="800000"/>
            <a:headEnd/>
            <a:tailEnd/>
          </a:ln>
        </p:spPr>
        <p:txBody>
          <a:bodyPr wrap="square">
            <a:spAutoFit/>
          </a:bodyPr>
          <a:lstStyle/>
          <a:p>
            <a:r>
              <a:rPr lang="en-US" b="1" dirty="0"/>
              <a:t>MUCH less than in </a:t>
            </a:r>
          </a:p>
          <a:p>
            <a:r>
              <a:rPr lang="en-US" b="1" dirty="0"/>
              <a:t>typical lecture</a:t>
            </a:r>
          </a:p>
          <a:p>
            <a:endParaRPr lang="en-US" b="1" dirty="0"/>
          </a:p>
        </p:txBody>
      </p:sp>
      <p:sp>
        <p:nvSpPr>
          <p:cNvPr id="34821" name="Text Box 11"/>
          <p:cNvSpPr txBox="1">
            <a:spLocks noChangeArrowheads="1"/>
          </p:cNvSpPr>
          <p:nvPr/>
        </p:nvSpPr>
        <p:spPr bwMode="auto">
          <a:xfrm>
            <a:off x="635001" y="209550"/>
            <a:ext cx="8186738" cy="830997"/>
          </a:xfrm>
          <a:prstGeom prst="rect">
            <a:avLst/>
          </a:prstGeom>
          <a:noFill/>
          <a:ln w="9525">
            <a:noFill/>
            <a:miter lim="800000"/>
            <a:headEnd/>
            <a:tailEnd/>
          </a:ln>
        </p:spPr>
        <p:txBody>
          <a:bodyPr wrap="square">
            <a:spAutoFit/>
          </a:bodyPr>
          <a:lstStyle/>
          <a:p>
            <a:r>
              <a:rPr lang="en-US" b="1" u="sng" dirty="0"/>
              <a:t>2. Limits on short-term working memory</a:t>
            </a:r>
            <a:r>
              <a:rPr lang="en-US" dirty="0"/>
              <a:t>--best established, most ignored result from cog. science</a:t>
            </a:r>
          </a:p>
        </p:txBody>
      </p:sp>
      <p:sp>
        <p:nvSpPr>
          <p:cNvPr id="366604" name="Text Box 12"/>
          <p:cNvSpPr txBox="1">
            <a:spLocks noChangeArrowheads="1"/>
          </p:cNvSpPr>
          <p:nvPr/>
        </p:nvSpPr>
        <p:spPr bwMode="auto">
          <a:xfrm>
            <a:off x="4249738" y="1473200"/>
            <a:ext cx="4219575" cy="1570038"/>
          </a:xfrm>
          <a:prstGeom prst="rect">
            <a:avLst/>
          </a:prstGeom>
          <a:noFill/>
          <a:ln w="9525">
            <a:noFill/>
            <a:miter lim="800000"/>
            <a:headEnd/>
            <a:tailEnd/>
          </a:ln>
        </p:spPr>
        <p:txBody>
          <a:bodyPr wrap="none">
            <a:spAutoFit/>
          </a:bodyPr>
          <a:lstStyle/>
          <a:p>
            <a:r>
              <a:rPr lang="en-US" dirty="0"/>
              <a:t>Working memory capacity</a:t>
            </a:r>
          </a:p>
          <a:p>
            <a:r>
              <a:rPr lang="en-US" b="1" dirty="0"/>
              <a:t>VERY LIMITED!</a:t>
            </a:r>
          </a:p>
          <a:p>
            <a:r>
              <a:rPr lang="en-US" i="1" dirty="0"/>
              <a:t>(remember &amp; process</a:t>
            </a:r>
          </a:p>
          <a:p>
            <a:r>
              <a:rPr lang="en-US" i="1" dirty="0"/>
              <a:t>5-7 distinct new items)</a:t>
            </a:r>
          </a:p>
        </p:txBody>
      </p:sp>
      <p:sp>
        <p:nvSpPr>
          <p:cNvPr id="8" name="TextBox 7"/>
          <p:cNvSpPr txBox="1"/>
          <p:nvPr/>
        </p:nvSpPr>
        <p:spPr>
          <a:xfrm>
            <a:off x="6099083" y="4942741"/>
            <a:ext cx="1843774" cy="830997"/>
          </a:xfrm>
          <a:prstGeom prst="rect">
            <a:avLst/>
          </a:prstGeom>
          <a:noFill/>
        </p:spPr>
        <p:txBody>
          <a:bodyPr wrap="none" rtlCol="0">
            <a:spAutoFit/>
          </a:bodyPr>
          <a:lstStyle/>
          <a:p>
            <a:r>
              <a:rPr lang="en-US" i="1" dirty="0">
                <a:solidFill>
                  <a:srgbClr val="FFFFFF"/>
                </a:solidFill>
                <a:latin typeface="Comic Sans MS" panose="030F0702030302020204" pitchFamily="66" charset="0"/>
              </a:rPr>
              <a:t>slides to be</a:t>
            </a:r>
          </a:p>
          <a:p>
            <a:r>
              <a:rPr lang="en-US" i="1" dirty="0">
                <a:solidFill>
                  <a:srgbClr val="FFFFFF"/>
                </a:solidFill>
                <a:latin typeface="Comic Sans MS" panose="030F0702030302020204" pitchFamily="66" charset="0"/>
              </a:rPr>
              <a:t>provided</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6659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6659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6660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6660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660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660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6659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6599">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7" grpId="0" animBg="1"/>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extBox 5"/>
          <p:cNvSpPr txBox="1"/>
          <p:nvPr/>
        </p:nvSpPr>
        <p:spPr>
          <a:xfrm>
            <a:off x="1234170" y="76930"/>
            <a:ext cx="6064481" cy="523220"/>
          </a:xfrm>
          <a:prstGeom prst="rect">
            <a:avLst/>
          </a:prstGeom>
          <a:noFill/>
        </p:spPr>
        <p:txBody>
          <a:bodyPr wrap="none" rtlCol="0">
            <a:spAutoFit/>
          </a:bodyPr>
          <a:lstStyle/>
          <a:p>
            <a:r>
              <a:rPr lang="en-US" sz="2800" u="sng" dirty="0"/>
              <a:t>A scientific approach to teaching</a:t>
            </a:r>
          </a:p>
        </p:txBody>
      </p:sp>
      <p:sp>
        <p:nvSpPr>
          <p:cNvPr id="2" name="TextBox 1"/>
          <p:cNvSpPr txBox="1"/>
          <p:nvPr/>
        </p:nvSpPr>
        <p:spPr>
          <a:xfrm>
            <a:off x="254202" y="600150"/>
            <a:ext cx="8678783" cy="5262979"/>
          </a:xfrm>
          <a:prstGeom prst="rect">
            <a:avLst/>
          </a:prstGeom>
          <a:noFill/>
        </p:spPr>
        <p:txBody>
          <a:bodyPr wrap="square" rtlCol="0">
            <a:spAutoFit/>
          </a:bodyPr>
          <a:lstStyle/>
          <a:p>
            <a:r>
              <a:rPr lang="en-US" dirty="0">
                <a:solidFill>
                  <a:schemeClr val="accent2"/>
                </a:solidFill>
                <a:latin typeface="Comic Sans MS" panose="030F0702030302020204" pitchFamily="66" charset="0"/>
              </a:rPr>
              <a:t>Improve student learning &amp; faculty enjoyment of teaching</a:t>
            </a:r>
          </a:p>
          <a:p>
            <a:endParaRPr lang="en-US" dirty="0">
              <a:solidFill>
                <a:schemeClr val="accent2"/>
              </a:solidFill>
              <a:latin typeface="Comic Sans MS" panose="030F0702030302020204" pitchFamily="66" charset="0"/>
            </a:endParaRPr>
          </a:p>
          <a:p>
            <a:r>
              <a:rPr lang="en-US" b="1" u="sng" dirty="0">
                <a:solidFill>
                  <a:schemeClr val="accent2"/>
                </a:solidFill>
                <a:latin typeface="Comic Sans MS" panose="030F0702030302020204" pitchFamily="66" charset="0"/>
              </a:rPr>
              <a:t>My ongoing research:</a:t>
            </a:r>
          </a:p>
          <a:p>
            <a:r>
              <a:rPr lang="en-US" dirty="0">
                <a:solidFill>
                  <a:schemeClr val="accent2"/>
                </a:solidFill>
                <a:latin typeface="Comic Sans MS" panose="030F0702030302020204" pitchFamily="66" charset="0"/>
              </a:rPr>
              <a:t>1. Bringing “invention activities” into courses– students try to solve problem first. </a:t>
            </a:r>
            <a:r>
              <a:rPr lang="en-US" b="1" dirty="0">
                <a:solidFill>
                  <a:schemeClr val="accent2"/>
                </a:solidFill>
                <a:latin typeface="Comic Sans MS" panose="030F0702030302020204" pitchFamily="66" charset="0"/>
              </a:rPr>
              <a:t>Cannot </a:t>
            </a:r>
            <a:r>
              <a:rPr lang="en-US" dirty="0">
                <a:solidFill>
                  <a:schemeClr val="accent2"/>
                </a:solidFill>
                <a:latin typeface="Comic Sans MS" panose="030F0702030302020204" pitchFamily="66" charset="0"/>
              </a:rPr>
              <a:t>but </a:t>
            </a:r>
            <a:r>
              <a:rPr lang="en-US" dirty="0" smtClean="0">
                <a:solidFill>
                  <a:schemeClr val="accent2"/>
                </a:solidFill>
                <a:latin typeface="Comic Sans MS" panose="030F0702030302020204" pitchFamily="66" charset="0"/>
              </a:rPr>
              <a:t>prepare </a:t>
            </a:r>
            <a:r>
              <a:rPr lang="en-US" dirty="0">
                <a:solidFill>
                  <a:schemeClr val="accent2"/>
                </a:solidFill>
                <a:latin typeface="Comic Sans MS" panose="030F0702030302020204" pitchFamily="66" charset="0"/>
              </a:rPr>
              <a:t>them to learn.</a:t>
            </a:r>
          </a:p>
          <a:p>
            <a:endParaRPr lang="en-US" dirty="0">
              <a:solidFill>
                <a:schemeClr val="accent2"/>
              </a:solidFill>
              <a:latin typeface="Comic Sans MS" panose="030F0702030302020204" pitchFamily="66" charset="0"/>
            </a:endParaRPr>
          </a:p>
          <a:p>
            <a:r>
              <a:rPr lang="en-US" dirty="0">
                <a:solidFill>
                  <a:schemeClr val="accent2"/>
                </a:solidFill>
                <a:latin typeface="Comic Sans MS" panose="030F0702030302020204" pitchFamily="66" charset="0"/>
              </a:rPr>
              <a:t>2. Making intro physics labs more effective. </a:t>
            </a:r>
          </a:p>
          <a:p>
            <a:r>
              <a:rPr lang="en-US" dirty="0">
                <a:solidFill>
                  <a:schemeClr val="accent2"/>
                </a:solidFill>
                <a:latin typeface="Comic Sans MS" panose="030F0702030302020204" pitchFamily="66" charset="0"/>
              </a:rPr>
              <a:t>(our studies show they are not. Holmes &amp; Wieman, Amer. J. Physics)</a:t>
            </a:r>
          </a:p>
          <a:p>
            <a:endParaRPr lang="en-US" dirty="0">
              <a:solidFill>
                <a:schemeClr val="accent2"/>
              </a:solidFill>
              <a:latin typeface="Comic Sans MS" panose="030F0702030302020204" pitchFamily="66" charset="0"/>
            </a:endParaRPr>
          </a:p>
          <a:p>
            <a:r>
              <a:rPr lang="en-US" dirty="0">
                <a:solidFill>
                  <a:schemeClr val="accent2"/>
                </a:solidFill>
                <a:latin typeface="Comic Sans MS" panose="030F0702030302020204" pitchFamily="66" charset="0"/>
              </a:rPr>
              <a:t>3. Analyzing and teaching effective problem solving strategies using interactive simulations.</a:t>
            </a:r>
          </a:p>
          <a:p>
            <a:endParaRPr lang="en-US" dirty="0">
              <a:solidFill>
                <a:schemeClr val="accent2"/>
              </a:solidFill>
              <a:latin typeface="Comic Sans MS" panose="030F0702030302020204" pitchFamily="66" charset="0"/>
            </a:endParaRPr>
          </a:p>
          <a:p>
            <a:endParaRPr lang="en-US" dirty="0">
              <a:solidFill>
                <a:schemeClr val="accent2"/>
              </a:solidFill>
              <a:latin typeface="Comic Sans MS" panose="030F0702030302020204" pitchFamily="66"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4287" y="310551"/>
            <a:ext cx="8747185" cy="2677656"/>
          </a:xfrm>
          <a:prstGeom prst="rect">
            <a:avLst/>
          </a:prstGeom>
          <a:noFill/>
        </p:spPr>
        <p:txBody>
          <a:bodyPr wrap="square" rtlCol="0">
            <a:spAutoFit/>
          </a:bodyPr>
          <a:lstStyle/>
          <a:p>
            <a:r>
              <a:rPr lang="en-US" dirty="0"/>
              <a:t>Lesson from these Stanford courses—</a:t>
            </a:r>
          </a:p>
          <a:p>
            <a:endParaRPr lang="en-US" dirty="0"/>
          </a:p>
          <a:p>
            <a:r>
              <a:rPr lang="en-US" b="1" dirty="0"/>
              <a:t>Not hard for typical instructor to switch to active learning and get good results</a:t>
            </a:r>
          </a:p>
          <a:p>
            <a:pPr marL="342900" indent="-342900">
              <a:buFont typeface="Arial" panose="020B0604020202020204" pitchFamily="34" charset="0"/>
              <a:buChar char="•"/>
            </a:pPr>
            <a:r>
              <a:rPr lang="en-US" dirty="0"/>
              <a:t>read some references &amp; background material (like research!)</a:t>
            </a:r>
          </a:p>
          <a:p>
            <a:pPr marL="342900" indent="-342900">
              <a:buFont typeface="Arial" panose="020B0604020202020204" pitchFamily="34" charset="0"/>
              <a:buChar char="•"/>
            </a:pPr>
            <a:r>
              <a:rPr lang="en-US" dirty="0"/>
              <a:t>fine to do incrementally, start with pieces</a:t>
            </a:r>
          </a:p>
        </p:txBody>
      </p:sp>
    </p:spTree>
    <p:extLst>
      <p:ext uri="{BB962C8B-B14F-4D97-AF65-F5344CB8AC3E}">
        <p14:creationId xmlns:p14="http://schemas.microsoft.com/office/powerpoint/2010/main" val="17129203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indent="0" algn="ctr">
              <a:buNone/>
            </a:pPr>
            <a:r>
              <a:rPr lang="en-US" sz="2800" b="1" dirty="0"/>
              <a:t>No Prepared Lecture </a:t>
            </a:r>
          </a:p>
        </p:txBody>
      </p:sp>
      <p:sp>
        <p:nvSpPr>
          <p:cNvPr id="4" name="Subtitle 2"/>
          <p:cNvSpPr txBox="1">
            <a:spLocks/>
          </p:cNvSpPr>
          <p:nvPr/>
        </p:nvSpPr>
        <p:spPr>
          <a:xfrm>
            <a:off x="179666" y="1950507"/>
            <a:ext cx="1661834" cy="39158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endParaRPr kumimoji="0" lang="en-US" sz="2000" b="0" i="0" u="none" strike="noStrike" kern="1200" cap="none" spc="0" normalizeH="0" baseline="0" noProof="0" dirty="0">
              <a:ln>
                <a:noFill/>
              </a:ln>
              <a:solidFill>
                <a:srgbClr val="0000FF"/>
              </a:solidFill>
              <a:effectLst/>
              <a:uLnTx/>
              <a:uFillTx/>
              <a:latin typeface="+mn-lt"/>
              <a:ea typeface="+mn-ea"/>
              <a:cs typeface="Calibri"/>
            </a:endParaRPr>
          </a:p>
        </p:txBody>
      </p:sp>
      <p:sp>
        <p:nvSpPr>
          <p:cNvPr id="5" name="Subtitle 2"/>
          <p:cNvSpPr txBox="1">
            <a:spLocks/>
          </p:cNvSpPr>
          <p:nvPr/>
        </p:nvSpPr>
        <p:spPr>
          <a:xfrm>
            <a:off x="3213100" y="1855257"/>
            <a:ext cx="2842934" cy="569388"/>
          </a:xfrm>
          <a:prstGeom prst="rect">
            <a:avLst/>
          </a:prstGeom>
          <a:ln>
            <a:noFill/>
          </a:ln>
        </p:spPr>
        <p:txBody>
          <a:bodyPr vert="horz" lIns="91440" tIns="45720" rIns="91440" bIns="45720" rtlCol="0" anchor="ctr">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312C94"/>
                </a:solidFill>
                <a:effectLst/>
                <a:uLnTx/>
                <a:uFillTx/>
                <a:latin typeface="+mn-lt"/>
                <a:ea typeface="+mn-ea"/>
                <a:cs typeface="Calibri"/>
              </a:rPr>
              <a:t>Complete targeted reading</a:t>
            </a:r>
          </a:p>
        </p:txBody>
      </p:sp>
      <p:sp>
        <p:nvSpPr>
          <p:cNvPr id="6" name="Subtitle 2"/>
          <p:cNvSpPr txBox="1">
            <a:spLocks/>
          </p:cNvSpPr>
          <p:nvPr/>
        </p:nvSpPr>
        <p:spPr>
          <a:xfrm>
            <a:off x="6249333" y="1855257"/>
            <a:ext cx="2842934" cy="569388"/>
          </a:xfrm>
          <a:prstGeom prst="rect">
            <a:avLst/>
          </a:prstGeom>
          <a:ln>
            <a:noFill/>
          </a:ln>
        </p:spPr>
        <p:txBody>
          <a:bodyPr vert="horz" lIns="91440" tIns="45720" rIns="91440" bIns="45720" rtlCol="0" anchor="ctr">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C00000"/>
                </a:solidFill>
                <a:effectLst/>
                <a:uLnTx/>
                <a:uFillTx/>
                <a:latin typeface="+mn-lt"/>
                <a:ea typeface="+mn-ea"/>
                <a:cs typeface="Calibri"/>
              </a:rPr>
              <a:t>Formulate/review activities</a:t>
            </a:r>
          </a:p>
        </p:txBody>
      </p:sp>
      <p:sp>
        <p:nvSpPr>
          <p:cNvPr id="7" name="Subtitle 2"/>
          <p:cNvSpPr txBox="1">
            <a:spLocks/>
          </p:cNvSpPr>
          <p:nvPr/>
        </p:nvSpPr>
        <p:spPr>
          <a:xfrm>
            <a:off x="375436" y="1107264"/>
            <a:ext cx="1661834" cy="60748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kumimoji="0" lang="en-US" sz="2400" b="1" i="0" u="none" strike="noStrike" kern="1200" cap="none" spc="0" normalizeH="0" baseline="0" noProof="0" dirty="0">
                <a:ln>
                  <a:noFill/>
                </a:ln>
                <a:solidFill>
                  <a:srgbClr val="000000"/>
                </a:solidFill>
                <a:effectLst/>
                <a:uLnTx/>
                <a:uFillTx/>
                <a:latin typeface="+mn-lt"/>
                <a:ea typeface="+mn-ea"/>
                <a:cs typeface="Calibri"/>
              </a:rPr>
              <a:t>Actions</a:t>
            </a:r>
          </a:p>
        </p:txBody>
      </p:sp>
      <p:sp>
        <p:nvSpPr>
          <p:cNvPr id="8" name="Subtitle 2"/>
          <p:cNvSpPr txBox="1">
            <a:spLocks/>
          </p:cNvSpPr>
          <p:nvPr/>
        </p:nvSpPr>
        <p:spPr>
          <a:xfrm>
            <a:off x="375436" y="1836207"/>
            <a:ext cx="1661834" cy="60748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Calibri"/>
              </a:rPr>
              <a:t>Preparation</a:t>
            </a:r>
          </a:p>
        </p:txBody>
      </p:sp>
      <p:sp>
        <p:nvSpPr>
          <p:cNvPr id="9" name="Subtitle 2"/>
          <p:cNvSpPr txBox="1">
            <a:spLocks/>
          </p:cNvSpPr>
          <p:nvPr/>
        </p:nvSpPr>
        <p:spPr>
          <a:xfrm>
            <a:off x="3803650" y="1107264"/>
            <a:ext cx="1661834" cy="60748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kumimoji="0" lang="en-US" sz="2400" b="1" i="0" u="none" strike="noStrike" kern="1200" cap="none" spc="0" normalizeH="0" baseline="0" noProof="0" dirty="0">
                <a:ln>
                  <a:noFill/>
                </a:ln>
                <a:solidFill>
                  <a:srgbClr val="312C94"/>
                </a:solidFill>
                <a:effectLst/>
                <a:uLnTx/>
                <a:uFillTx/>
                <a:latin typeface="+mn-lt"/>
                <a:ea typeface="+mn-ea"/>
                <a:cs typeface="Calibri"/>
              </a:rPr>
              <a:t>Students</a:t>
            </a:r>
          </a:p>
        </p:txBody>
      </p:sp>
      <p:sp>
        <p:nvSpPr>
          <p:cNvPr id="10" name="Subtitle 2"/>
          <p:cNvSpPr txBox="1">
            <a:spLocks/>
          </p:cNvSpPr>
          <p:nvPr/>
        </p:nvSpPr>
        <p:spPr>
          <a:xfrm>
            <a:off x="6725583" y="1107264"/>
            <a:ext cx="1890434" cy="60748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kumimoji="0" lang="en-US" sz="2400" b="1" i="0" u="none" strike="noStrike" kern="1200" cap="none" spc="0" normalizeH="0" baseline="0" noProof="0" dirty="0">
                <a:ln>
                  <a:noFill/>
                </a:ln>
                <a:solidFill>
                  <a:srgbClr val="C00000"/>
                </a:solidFill>
                <a:effectLst/>
                <a:uLnTx/>
                <a:uFillTx/>
                <a:latin typeface="+mn-lt"/>
                <a:ea typeface="+mn-ea"/>
                <a:cs typeface="Calibri"/>
              </a:rPr>
              <a:t>Instructors</a:t>
            </a:r>
          </a:p>
        </p:txBody>
      </p:sp>
      <p:sp>
        <p:nvSpPr>
          <p:cNvPr id="11" name="Rectangle 10"/>
          <p:cNvSpPr/>
          <p:nvPr/>
        </p:nvSpPr>
        <p:spPr>
          <a:xfrm>
            <a:off x="3213100" y="1836207"/>
            <a:ext cx="5739467" cy="58843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nvGrpSpPr>
          <p:cNvPr id="12" name="Group 11"/>
          <p:cNvGrpSpPr/>
          <p:nvPr/>
        </p:nvGrpSpPr>
        <p:grpSpPr>
          <a:xfrm>
            <a:off x="377894" y="2430995"/>
            <a:ext cx="8574673" cy="1006484"/>
            <a:chOff x="377894" y="2430995"/>
            <a:chExt cx="8574673" cy="1006484"/>
          </a:xfrm>
        </p:grpSpPr>
        <p:sp>
          <p:nvSpPr>
            <p:cNvPr id="13" name="Subtitle 2"/>
            <p:cNvSpPr txBox="1">
              <a:spLocks/>
            </p:cNvSpPr>
            <p:nvPr/>
          </p:nvSpPr>
          <p:spPr>
            <a:xfrm>
              <a:off x="377894" y="2829991"/>
              <a:ext cx="1851401" cy="60748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Calibri"/>
                </a:rPr>
                <a:t>Introduction</a:t>
              </a:r>
              <a:br>
                <a:rPr kumimoji="0" lang="en-US" sz="2000" b="0" i="0" u="none" strike="noStrike" kern="1200" cap="none" spc="0" normalizeH="0" baseline="0" noProof="0" dirty="0">
                  <a:ln>
                    <a:noFill/>
                  </a:ln>
                  <a:solidFill>
                    <a:srgbClr val="000000"/>
                  </a:solidFill>
                  <a:effectLst/>
                  <a:uLnTx/>
                  <a:uFillTx/>
                  <a:latin typeface="+mn-lt"/>
                  <a:ea typeface="+mn-ea"/>
                  <a:cs typeface="Calibri"/>
                </a:rPr>
              </a:br>
              <a:r>
                <a:rPr kumimoji="0" lang="en-US" sz="2000" b="0" i="0" u="none" strike="noStrike" kern="1200" cap="none" spc="0" normalizeH="0" baseline="0" noProof="0" dirty="0">
                  <a:ln>
                    <a:noFill/>
                  </a:ln>
                  <a:solidFill>
                    <a:srgbClr val="000000"/>
                  </a:solidFill>
                  <a:effectLst/>
                  <a:uLnTx/>
                  <a:uFillTx/>
                  <a:latin typeface="+mn-lt"/>
                  <a:ea typeface="+mn-ea"/>
                  <a:cs typeface="Calibri"/>
                </a:rPr>
                <a:t>(2-3 min)</a:t>
              </a:r>
            </a:p>
          </p:txBody>
        </p:sp>
        <p:grpSp>
          <p:nvGrpSpPr>
            <p:cNvPr id="14" name="Group 13"/>
            <p:cNvGrpSpPr/>
            <p:nvPr/>
          </p:nvGrpSpPr>
          <p:grpSpPr>
            <a:xfrm>
              <a:off x="3186300" y="2430995"/>
              <a:ext cx="5766267" cy="987434"/>
              <a:chOff x="3186300" y="2430995"/>
              <a:chExt cx="5766267" cy="987434"/>
            </a:xfrm>
          </p:grpSpPr>
          <p:sp>
            <p:nvSpPr>
              <p:cNvPr id="15" name="Subtitle 2"/>
              <p:cNvSpPr txBox="1">
                <a:spLocks/>
              </p:cNvSpPr>
              <p:nvPr/>
            </p:nvSpPr>
            <p:spPr>
              <a:xfrm>
                <a:off x="3213100" y="2849041"/>
                <a:ext cx="2842934" cy="569388"/>
              </a:xfrm>
              <a:prstGeom prst="rect">
                <a:avLst/>
              </a:prstGeom>
              <a:ln>
                <a:noFill/>
              </a:ln>
            </p:spPr>
            <p:txBody>
              <a:bodyPr vert="horz" lIns="91440" tIns="45720" rIns="91440" bIns="45720" rtlCol="0" anchor="ctr">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312C94"/>
                    </a:solidFill>
                    <a:effectLst/>
                    <a:uLnTx/>
                    <a:uFillTx/>
                    <a:latin typeface="+mn-lt"/>
                    <a:ea typeface="+mn-ea"/>
                    <a:cs typeface="Calibri"/>
                  </a:rPr>
                  <a:t>Listen/ask questions on reading</a:t>
                </a:r>
              </a:p>
            </p:txBody>
          </p:sp>
          <p:sp>
            <p:nvSpPr>
              <p:cNvPr id="16" name="Subtitle 2"/>
              <p:cNvSpPr txBox="1">
                <a:spLocks/>
              </p:cNvSpPr>
              <p:nvPr/>
            </p:nvSpPr>
            <p:spPr>
              <a:xfrm>
                <a:off x="6607465" y="2849041"/>
                <a:ext cx="2345102" cy="569388"/>
              </a:xfrm>
              <a:prstGeom prst="rect">
                <a:avLst/>
              </a:prstGeom>
              <a:ln>
                <a:noFill/>
              </a:ln>
            </p:spPr>
            <p:txBody>
              <a:bodyPr vert="horz" lIns="91440" tIns="45720" rIns="91440" bIns="45720" rtlCol="0" anchor="ctr">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C00000"/>
                    </a:solidFill>
                    <a:effectLst/>
                    <a:uLnTx/>
                    <a:uFillTx/>
                    <a:latin typeface="+mn-lt"/>
                    <a:ea typeface="+mn-ea"/>
                    <a:cs typeface="Calibri"/>
                  </a:rPr>
                  <a:t>Introduce goals of the day</a:t>
                </a:r>
              </a:p>
            </p:txBody>
          </p:sp>
          <p:sp>
            <p:nvSpPr>
              <p:cNvPr id="17" name="Rectangle 16"/>
              <p:cNvSpPr/>
              <p:nvPr/>
            </p:nvSpPr>
            <p:spPr>
              <a:xfrm>
                <a:off x="3186300" y="2823640"/>
                <a:ext cx="5739467" cy="588438"/>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18" name="Down Arrow 17"/>
              <p:cNvSpPr/>
              <p:nvPr/>
            </p:nvSpPr>
            <p:spPr>
              <a:xfrm>
                <a:off x="5681851" y="2430995"/>
                <a:ext cx="801033" cy="379945"/>
              </a:xfrm>
              <a:prstGeom prst="down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19" name="Group 18"/>
          <p:cNvGrpSpPr/>
          <p:nvPr/>
        </p:nvGrpSpPr>
        <p:grpSpPr>
          <a:xfrm>
            <a:off x="377894" y="3424797"/>
            <a:ext cx="8714372" cy="1296437"/>
            <a:chOff x="377894" y="3424797"/>
            <a:chExt cx="8714372" cy="1296437"/>
          </a:xfrm>
        </p:grpSpPr>
        <p:sp>
          <p:nvSpPr>
            <p:cNvPr id="20" name="Subtitle 2"/>
            <p:cNvSpPr txBox="1">
              <a:spLocks/>
            </p:cNvSpPr>
            <p:nvPr/>
          </p:nvSpPr>
          <p:spPr>
            <a:xfrm>
              <a:off x="377894" y="3965585"/>
              <a:ext cx="1851401" cy="607488"/>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000000"/>
                  </a:solidFill>
                  <a:effectLst/>
                  <a:uLnTx/>
                  <a:uFillTx/>
                  <a:latin typeface="+mn-lt"/>
                  <a:ea typeface="+mn-ea"/>
                  <a:cs typeface="Calibri"/>
                </a:rPr>
                <a:t>Activity</a:t>
              </a:r>
              <a:br>
                <a:rPr kumimoji="0" lang="en-US" sz="2000" b="0" i="0" u="none" strike="noStrike" kern="1200" cap="none" spc="0" normalizeH="0" baseline="0" noProof="0" dirty="0">
                  <a:ln>
                    <a:noFill/>
                  </a:ln>
                  <a:solidFill>
                    <a:srgbClr val="000000"/>
                  </a:solidFill>
                  <a:effectLst/>
                  <a:uLnTx/>
                  <a:uFillTx/>
                  <a:latin typeface="+mn-lt"/>
                  <a:ea typeface="+mn-ea"/>
                  <a:cs typeface="Calibri"/>
                </a:rPr>
              </a:br>
              <a:r>
                <a:rPr kumimoji="0" lang="en-US" sz="2000" b="0" i="0" u="none" strike="noStrike" kern="1200" cap="none" spc="0" normalizeH="0" baseline="0" noProof="0" dirty="0">
                  <a:ln>
                    <a:noFill/>
                  </a:ln>
                  <a:solidFill>
                    <a:srgbClr val="000000"/>
                  </a:solidFill>
                  <a:effectLst/>
                  <a:uLnTx/>
                  <a:uFillTx/>
                  <a:latin typeface="+mn-lt"/>
                  <a:ea typeface="+mn-ea"/>
                  <a:cs typeface="Calibri"/>
                </a:rPr>
                <a:t>(10-15 min)</a:t>
              </a:r>
            </a:p>
          </p:txBody>
        </p:sp>
        <p:grpSp>
          <p:nvGrpSpPr>
            <p:cNvPr id="21" name="Group 20"/>
            <p:cNvGrpSpPr/>
            <p:nvPr/>
          </p:nvGrpSpPr>
          <p:grpSpPr>
            <a:xfrm>
              <a:off x="3163233" y="3424797"/>
              <a:ext cx="5929033" cy="1296437"/>
              <a:chOff x="3163233" y="3424797"/>
              <a:chExt cx="5929033" cy="1296437"/>
            </a:xfrm>
          </p:grpSpPr>
          <p:sp>
            <p:nvSpPr>
              <p:cNvPr id="22" name="Subtitle 2"/>
              <p:cNvSpPr txBox="1">
                <a:spLocks/>
              </p:cNvSpPr>
              <p:nvPr/>
            </p:nvSpPr>
            <p:spPr>
              <a:xfrm>
                <a:off x="3213100" y="3984635"/>
                <a:ext cx="2842934" cy="569388"/>
              </a:xfrm>
              <a:prstGeom prst="rect">
                <a:avLst/>
              </a:prstGeom>
              <a:ln>
                <a:noFill/>
              </a:ln>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312C94"/>
                    </a:solidFill>
                    <a:effectLst/>
                    <a:uLnTx/>
                    <a:uFillTx/>
                    <a:latin typeface="+mn-lt"/>
                    <a:ea typeface="+mn-ea"/>
                    <a:cs typeface="Calibri"/>
                  </a:rPr>
                  <a:t>Group work on activities</a:t>
                </a:r>
              </a:p>
            </p:txBody>
          </p:sp>
          <p:sp>
            <p:nvSpPr>
              <p:cNvPr id="23" name="Subtitle 2"/>
              <p:cNvSpPr txBox="1">
                <a:spLocks/>
              </p:cNvSpPr>
              <p:nvPr/>
            </p:nvSpPr>
            <p:spPr>
              <a:xfrm>
                <a:off x="6482884" y="3817424"/>
                <a:ext cx="2609382" cy="903810"/>
              </a:xfrm>
              <a:prstGeom prst="rect">
                <a:avLst/>
              </a:prstGeom>
              <a:ln>
                <a:noFill/>
              </a:ln>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C00000"/>
                    </a:solidFill>
                    <a:effectLst/>
                    <a:uLnTx/>
                    <a:uFillTx/>
                    <a:latin typeface="+mn-lt"/>
                    <a:ea typeface="+mn-ea"/>
                    <a:cs typeface="Calibri"/>
                  </a:rPr>
                  <a:t>Circulate in class, answer questions &amp; assess students</a:t>
                </a:r>
              </a:p>
            </p:txBody>
          </p:sp>
          <p:sp>
            <p:nvSpPr>
              <p:cNvPr id="24" name="Rectangle 23"/>
              <p:cNvSpPr/>
              <p:nvPr/>
            </p:nvSpPr>
            <p:spPr>
              <a:xfrm>
                <a:off x="3163233" y="3825902"/>
                <a:ext cx="5739467" cy="89533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25" name="Down Arrow 24"/>
              <p:cNvSpPr/>
              <p:nvPr/>
            </p:nvSpPr>
            <p:spPr>
              <a:xfrm>
                <a:off x="5681851" y="3424797"/>
                <a:ext cx="801033" cy="379945"/>
              </a:xfrm>
              <a:prstGeom prst="down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26" name="Group 25"/>
          <p:cNvGrpSpPr/>
          <p:nvPr/>
        </p:nvGrpSpPr>
        <p:grpSpPr>
          <a:xfrm>
            <a:off x="377894" y="4728518"/>
            <a:ext cx="8714373" cy="1507182"/>
            <a:chOff x="377894" y="4728518"/>
            <a:chExt cx="8714373" cy="1507182"/>
          </a:xfrm>
        </p:grpSpPr>
        <p:sp>
          <p:nvSpPr>
            <p:cNvPr id="27" name="Subtitle 2"/>
            <p:cNvSpPr txBox="1">
              <a:spLocks/>
            </p:cNvSpPr>
            <p:nvPr/>
          </p:nvSpPr>
          <p:spPr>
            <a:xfrm>
              <a:off x="377894" y="5313895"/>
              <a:ext cx="1851401" cy="607488"/>
            </a:xfrm>
            <a:prstGeom prst="rect">
              <a:avLst/>
            </a:prstGeom>
          </p:spPr>
          <p:txBody>
            <a:bodyPr vert="horz" lIns="91440" tIns="45720" rIns="91440" bIns="45720" rtlCol="0" anchor="ctr">
              <a:normAutofit lnSpcReduction="10000"/>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l"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Calibri"/>
                </a:rPr>
                <a:t>Feedback</a:t>
              </a:r>
            </a:p>
            <a:p>
              <a:pPr marL="0" marR="0" lvl="0" indent="0" algn="l"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Calibri"/>
                </a:rPr>
                <a:t>(5-10 min)</a:t>
              </a:r>
            </a:p>
          </p:txBody>
        </p:sp>
        <p:grpSp>
          <p:nvGrpSpPr>
            <p:cNvPr id="28" name="Group 27"/>
            <p:cNvGrpSpPr/>
            <p:nvPr/>
          </p:nvGrpSpPr>
          <p:grpSpPr>
            <a:xfrm>
              <a:off x="3213100" y="4728518"/>
              <a:ext cx="5879167" cy="1507182"/>
              <a:chOff x="3213100" y="4728518"/>
              <a:chExt cx="5879167" cy="1507182"/>
            </a:xfrm>
          </p:grpSpPr>
          <p:sp>
            <p:nvSpPr>
              <p:cNvPr id="29" name="Subtitle 2"/>
              <p:cNvSpPr txBox="1">
                <a:spLocks/>
              </p:cNvSpPr>
              <p:nvPr/>
            </p:nvSpPr>
            <p:spPr>
              <a:xfrm>
                <a:off x="3213100" y="5107528"/>
                <a:ext cx="2842934" cy="1071022"/>
              </a:xfrm>
              <a:prstGeom prst="rect">
                <a:avLst/>
              </a:prstGeom>
              <a:ln>
                <a:noFill/>
              </a:ln>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312C94"/>
                    </a:solidFill>
                    <a:effectLst/>
                    <a:uLnTx/>
                    <a:uFillTx/>
                    <a:latin typeface="+mn-lt"/>
                    <a:ea typeface="+mn-ea"/>
                    <a:cs typeface="Calibri"/>
                  </a:rPr>
                  <a:t>Listen/ask questions, provide solutions &amp; reasoning when called on</a:t>
                </a:r>
              </a:p>
            </p:txBody>
          </p:sp>
          <p:sp>
            <p:nvSpPr>
              <p:cNvPr id="30" name="Subtitle 2"/>
              <p:cNvSpPr txBox="1">
                <a:spLocks/>
              </p:cNvSpPr>
              <p:nvPr/>
            </p:nvSpPr>
            <p:spPr>
              <a:xfrm>
                <a:off x="6482671" y="5151978"/>
                <a:ext cx="2609596" cy="982122"/>
              </a:xfrm>
              <a:prstGeom prst="rect">
                <a:avLst/>
              </a:prstGeom>
              <a:ln>
                <a:noFill/>
              </a:ln>
            </p:spPr>
            <p:txBody>
              <a:bodyPr vert="horz" lIns="91440" tIns="45720" rIns="91440" bIns="45720" rtlCol="0" anchor="ctr">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80000"/>
                  </a:lnSpc>
                  <a:spcBef>
                    <a:spcPct val="20000"/>
                  </a:spcBef>
                  <a:spcAft>
                    <a:spcPts val="0"/>
                  </a:spcAft>
                  <a:buClrTx/>
                  <a:buSzTx/>
                  <a:buFont typeface="Arial"/>
                  <a:buNone/>
                  <a:tabLst/>
                  <a:defRPr/>
                </a:pPr>
                <a:r>
                  <a:rPr kumimoji="0" lang="en-US" sz="2000" b="0" i="0" u="none" strike="noStrike" kern="1200" cap="none" spc="0" normalizeH="0" baseline="0" noProof="0" dirty="0">
                    <a:ln>
                      <a:noFill/>
                    </a:ln>
                    <a:solidFill>
                      <a:srgbClr val="C00000"/>
                    </a:solidFill>
                    <a:effectLst/>
                    <a:uLnTx/>
                    <a:uFillTx/>
                    <a:latin typeface="+mn-lt"/>
                    <a:ea typeface="+mn-ea"/>
                    <a:cs typeface="Calibri"/>
                  </a:rPr>
                  <a:t>Facilitate class discussion, provide feedback to class</a:t>
                </a:r>
              </a:p>
            </p:txBody>
          </p:sp>
          <p:sp>
            <p:nvSpPr>
              <p:cNvPr id="31" name="Rectangle 30"/>
              <p:cNvSpPr/>
              <p:nvPr/>
            </p:nvSpPr>
            <p:spPr>
              <a:xfrm>
                <a:off x="3213100" y="5101178"/>
                <a:ext cx="5739467" cy="1134522"/>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2" name="Down Arrow 31"/>
              <p:cNvSpPr/>
              <p:nvPr/>
            </p:nvSpPr>
            <p:spPr>
              <a:xfrm>
                <a:off x="5681851" y="4728518"/>
                <a:ext cx="801033" cy="359960"/>
              </a:xfrm>
              <a:prstGeom prst="down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grpSp>
      <p:grpSp>
        <p:nvGrpSpPr>
          <p:cNvPr id="33" name="Group 32"/>
          <p:cNvGrpSpPr/>
          <p:nvPr/>
        </p:nvGrpSpPr>
        <p:grpSpPr>
          <a:xfrm>
            <a:off x="2442630" y="3927485"/>
            <a:ext cx="3811654" cy="2785397"/>
            <a:chOff x="2442630" y="3927485"/>
            <a:chExt cx="3811654" cy="2785397"/>
          </a:xfrm>
        </p:grpSpPr>
        <p:sp>
          <p:nvSpPr>
            <p:cNvPr id="34" name="Down Arrow 33"/>
            <p:cNvSpPr/>
            <p:nvPr/>
          </p:nvSpPr>
          <p:spPr>
            <a:xfrm rot="16200000">
              <a:off x="2572744" y="4138029"/>
              <a:ext cx="801033" cy="379945"/>
            </a:xfrm>
            <a:prstGeom prst="downArrow">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5" name="Rectangle 34"/>
            <p:cNvSpPr/>
            <p:nvPr/>
          </p:nvSpPr>
          <p:spPr>
            <a:xfrm>
              <a:off x="5910451" y="6235700"/>
              <a:ext cx="343833" cy="477182"/>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6" name="Rectangle 35"/>
            <p:cNvSpPr/>
            <p:nvPr/>
          </p:nvSpPr>
          <p:spPr>
            <a:xfrm rot="16200000">
              <a:off x="4111187" y="4905683"/>
              <a:ext cx="343833" cy="3270565"/>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sp>
          <p:nvSpPr>
            <p:cNvPr id="37" name="Rectangle 36"/>
            <p:cNvSpPr/>
            <p:nvPr/>
          </p:nvSpPr>
          <p:spPr>
            <a:xfrm>
              <a:off x="2442630" y="4127500"/>
              <a:ext cx="343833" cy="2585382"/>
            </a:xfrm>
            <a:prstGeom prst="rect">
              <a:avLst/>
            </a:prstGeom>
            <a:solidFill>
              <a:srgbClr val="7F7F7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endParaRPr>
            </a:p>
          </p:txBody>
        </p:sp>
      </p:grpSp>
    </p:spTree>
    <p:extLst>
      <p:ext uri="{BB962C8B-B14F-4D97-AF65-F5344CB8AC3E}">
        <p14:creationId xmlns:p14="http://schemas.microsoft.com/office/powerpoint/2010/main" val="10189742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p:bldP spid="11"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indent="0" algn="ctr">
              <a:buNone/>
            </a:pPr>
            <a:r>
              <a:rPr lang="en-US" sz="2800" b="1" dirty="0"/>
              <a:t>Lecture Notes Converted to Activities</a:t>
            </a:r>
          </a:p>
        </p:txBody>
      </p:sp>
      <p:pic>
        <p:nvPicPr>
          <p:cNvPr id="3" name="Picture 2"/>
          <p:cNvPicPr>
            <a:picLocks noChangeAspect="1"/>
          </p:cNvPicPr>
          <p:nvPr/>
        </p:nvPicPr>
        <p:blipFill>
          <a:blip r:embed="rId2"/>
          <a:stretch>
            <a:fillRect/>
          </a:stretch>
        </p:blipFill>
        <p:spPr>
          <a:xfrm>
            <a:off x="808310" y="971080"/>
            <a:ext cx="7170420" cy="5608320"/>
          </a:xfrm>
          <a:prstGeom prst="rect">
            <a:avLst/>
          </a:prstGeom>
        </p:spPr>
      </p:pic>
      <p:pic>
        <p:nvPicPr>
          <p:cNvPr id="4" name="Picture 3"/>
          <p:cNvPicPr>
            <a:picLocks noChangeAspect="1"/>
          </p:cNvPicPr>
          <p:nvPr/>
        </p:nvPicPr>
        <p:blipFill>
          <a:blip r:embed="rId3"/>
          <a:stretch>
            <a:fillRect/>
          </a:stretch>
        </p:blipFill>
        <p:spPr>
          <a:xfrm>
            <a:off x="844169" y="1009180"/>
            <a:ext cx="7383780" cy="5532120"/>
          </a:xfrm>
          <a:prstGeom prst="rect">
            <a:avLst/>
          </a:prstGeom>
        </p:spPr>
      </p:pic>
      <p:sp>
        <p:nvSpPr>
          <p:cNvPr id="5" name="TextBox 4"/>
          <p:cNvSpPr txBox="1"/>
          <p:nvPr/>
        </p:nvSpPr>
        <p:spPr>
          <a:xfrm>
            <a:off x="456775" y="6218487"/>
            <a:ext cx="7771679" cy="400110"/>
          </a:xfrm>
          <a:prstGeom prst="rect">
            <a:avLst/>
          </a:prstGeom>
          <a:solidFill>
            <a:schemeClr val="accent2">
              <a:lumMod val="20000"/>
              <a:lumOff val="80000"/>
            </a:schemeClr>
          </a:solidFill>
          <a:ln w="28575">
            <a:solidFill>
              <a:srgbClr val="C00000"/>
            </a:solidFill>
          </a:ln>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Comic Sans MS" panose="030F0702030302020204" pitchFamily="66" charset="0"/>
                <a:cs typeface="Arial" pitchFamily="34" charset="0"/>
              </a:rPr>
              <a:t>Often added bonus activity to keep advanced students engaged</a:t>
            </a:r>
          </a:p>
        </p:txBody>
      </p:sp>
    </p:spTree>
    <p:extLst>
      <p:ext uri="{BB962C8B-B14F-4D97-AF65-F5344CB8AC3E}">
        <p14:creationId xmlns:p14="http://schemas.microsoft.com/office/powerpoint/2010/main" val="39676933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p:nvPr>
        </p:nvSpPr>
        <p:spPr/>
        <p:txBody>
          <a:bodyPr>
            <a:normAutofit/>
          </a:bodyPr>
          <a:lstStyle/>
          <a:p>
            <a:pPr marL="0" indent="0" algn="ctr">
              <a:buNone/>
            </a:pPr>
            <a:r>
              <a:rPr lang="en-US" sz="2800" b="1" dirty="0"/>
              <a:t>Pre-class Reading</a:t>
            </a:r>
          </a:p>
        </p:txBody>
      </p:sp>
      <p:sp>
        <p:nvSpPr>
          <p:cNvPr id="6" name="Subtitle 2"/>
          <p:cNvSpPr txBox="1">
            <a:spLocks/>
          </p:cNvSpPr>
          <p:nvPr/>
        </p:nvSpPr>
        <p:spPr>
          <a:xfrm>
            <a:off x="382069" y="850320"/>
            <a:ext cx="8184999" cy="3323987"/>
          </a:xfrm>
          <a:prstGeom prst="rect">
            <a:avLst/>
          </a:prstGeom>
        </p:spPr>
        <p:txBody>
          <a:bodyPr vert="horz" lIns="91440" tIns="45720" rIns="91440" bIns="45720" rtlCol="0" anchor="ctr">
            <a:sp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fontAlgn="auto">
              <a:spcAft>
                <a:spcPts val="0"/>
              </a:spcAft>
            </a:pPr>
            <a:r>
              <a:rPr kumimoji="0" lang="en-US" sz="2000" b="0" i="0" u="none" strike="noStrike" kern="1200" cap="none" spc="0" normalizeH="0" baseline="0" noProof="0" dirty="0">
                <a:ln>
                  <a:noFill/>
                </a:ln>
                <a:solidFill>
                  <a:srgbClr val="312C94"/>
                </a:solidFill>
                <a:effectLst/>
                <a:uLnTx/>
                <a:uFillTx/>
                <a:latin typeface="Comic Sans MS" panose="030F0702030302020204" pitchFamily="66" charset="0"/>
                <a:ea typeface="+mn-ea"/>
                <a:cs typeface="Calibri"/>
              </a:rPr>
              <a:t>Purpose: Prepare students for in-class activities; move learning of less complex material out </a:t>
            </a:r>
            <a:r>
              <a:rPr lang="en-US" sz="2000" dirty="0">
                <a:solidFill>
                  <a:srgbClr val="312C94"/>
                </a:solidFill>
                <a:latin typeface="Comic Sans MS" panose="030F0702030302020204" pitchFamily="66" charset="0"/>
                <a:cs typeface="Calibri"/>
              </a:rPr>
              <a:t>of classroom</a:t>
            </a:r>
          </a:p>
          <a:p>
            <a:pPr algn="l" fontAlgn="auto">
              <a:spcAft>
                <a:spcPts val="0"/>
              </a:spcAft>
            </a:pPr>
            <a:r>
              <a:rPr lang="en-US" sz="2000" dirty="0">
                <a:solidFill>
                  <a:srgbClr val="312C94"/>
                </a:solidFill>
                <a:latin typeface="Comic Sans MS" panose="030F0702030302020204" pitchFamily="66" charset="0"/>
                <a:cs typeface="Calibri"/>
              </a:rPr>
              <a:t>Spend class time on more challenging material, with Prof giving guidance &amp; feedback</a:t>
            </a: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en-US" sz="2000" b="0" i="0" u="none" strike="noStrike" kern="1200" cap="none" spc="0" normalizeH="0" baseline="0" noProof="0" dirty="0">
              <a:ln>
                <a:noFill/>
              </a:ln>
              <a:solidFill>
                <a:srgbClr val="312C94"/>
              </a:solidFill>
              <a:effectLst/>
              <a:uLnTx/>
              <a:uFillTx/>
              <a:latin typeface="Comic Sans MS" panose="030F0702030302020204" pitchFamily="66" charset="0"/>
              <a:ea typeface="+mn-ea"/>
              <a:cs typeface="Calibri"/>
            </a:endParaRPr>
          </a:p>
          <a:p>
            <a:pPr marL="0" marR="0" lvl="0" indent="0" algn="l" defTabSz="457200" rtl="0" eaLnBrk="1" fontAlgn="auto" latinLnBrk="0" hangingPunct="1">
              <a:lnSpc>
                <a:spcPct val="100000"/>
              </a:lnSpc>
              <a:spcBef>
                <a:spcPts val="1200"/>
              </a:spcBef>
              <a:spcAft>
                <a:spcPts val="0"/>
              </a:spcAft>
              <a:buClrTx/>
              <a:buSzTx/>
              <a:buFont typeface="Arial"/>
              <a:buNone/>
              <a:tabLst/>
              <a:defRPr/>
            </a:pPr>
            <a:r>
              <a:rPr kumimoji="0" lang="en-US" sz="2000" b="0" i="0" u="none" strike="noStrike" kern="1200" cap="none" spc="0" normalizeH="0" baseline="0" noProof="0" dirty="0">
                <a:ln>
                  <a:noFill/>
                </a:ln>
                <a:solidFill>
                  <a:srgbClr val="312C94"/>
                </a:solidFill>
                <a:effectLst/>
                <a:uLnTx/>
                <a:uFillTx/>
                <a:latin typeface="Comic Sans MS" panose="030F0702030302020204" pitchFamily="66" charset="0"/>
                <a:ea typeface="+mn-ea"/>
                <a:cs typeface="Calibri"/>
              </a:rPr>
              <a:t>Can get &gt;80% of students to do pre-reading if:</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Calibri"/>
              </a:rPr>
              <a:t>Online or quick in-class quizzes for marks (tangible reward)</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Calibri"/>
              </a:rPr>
              <a:t>Must be targeted and specific: students have limited time </a:t>
            </a: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Calibri"/>
              </a:rPr>
              <a:t>DO NOT repeat material in class! </a:t>
            </a:r>
            <a:endParaRPr kumimoji="0" lang="en-US" sz="2000" b="0" i="0" u="none" strike="noStrike" kern="1200" cap="none" spc="0" normalizeH="0" baseline="0" noProof="0" dirty="0">
              <a:ln>
                <a:noFill/>
              </a:ln>
              <a:solidFill>
                <a:srgbClr val="312C94"/>
              </a:solidFill>
              <a:effectLst/>
              <a:uLnTx/>
              <a:uFillTx/>
              <a:latin typeface="Comic Sans MS" panose="030F0702030302020204" pitchFamily="66" charset="0"/>
              <a:ea typeface="+mn-ea"/>
              <a:cs typeface="Calibri"/>
            </a:endParaRPr>
          </a:p>
        </p:txBody>
      </p:sp>
      <p:sp>
        <p:nvSpPr>
          <p:cNvPr id="8" name="Rectangle 7"/>
          <p:cNvSpPr/>
          <p:nvPr/>
        </p:nvSpPr>
        <p:spPr>
          <a:xfrm>
            <a:off x="714443" y="4112275"/>
            <a:ext cx="5532284" cy="400110"/>
          </a:xfrm>
          <a:prstGeom prst="rect">
            <a:avLst/>
          </a:prstGeom>
        </p:spPr>
        <p:txBody>
          <a:bodyPr wrap="none">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0" i="1" u="none" strike="noStrike" kern="0" cap="none" spc="0" normalizeH="0" baseline="0" noProof="0" dirty="0">
                <a:ln>
                  <a:noFill/>
                </a:ln>
                <a:solidFill>
                  <a:prstClr val="black"/>
                </a:solidFill>
                <a:effectLst/>
                <a:uLnTx/>
                <a:uFillTx/>
              </a:rPr>
              <a:t>Heiner et al, Am. J. Phys. 82, 989 (2014)</a:t>
            </a:r>
          </a:p>
        </p:txBody>
      </p:sp>
    </p:spTree>
    <p:extLst>
      <p:ext uri="{BB962C8B-B14F-4D97-AF65-F5344CB8AC3E}">
        <p14:creationId xmlns:p14="http://schemas.microsoft.com/office/powerpoint/2010/main" val="2028309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Oval 2"/>
          <p:cNvSpPr>
            <a:spLocks noChangeArrowheads="1"/>
          </p:cNvSpPr>
          <p:nvPr/>
        </p:nvSpPr>
        <p:spPr bwMode="auto">
          <a:xfrm>
            <a:off x="3535729" y="3958523"/>
            <a:ext cx="2302363" cy="1656934"/>
          </a:xfrm>
          <a:prstGeom prst="ellipse">
            <a:avLst/>
          </a:prstGeom>
          <a:solidFill>
            <a:schemeClr val="tx1"/>
          </a:solidFill>
          <a:ln w="9525">
            <a:solidFill>
              <a:schemeClr val="tx1"/>
            </a:solidFill>
            <a:round/>
            <a:headEnd/>
            <a:tailEnd/>
          </a:ln>
        </p:spPr>
        <p:txBody>
          <a:bodyPr wrap="none" anchor="ctr"/>
          <a:lstStyle/>
          <a:p>
            <a:pPr algn="ctr"/>
            <a:r>
              <a:rPr lang="en-US" dirty="0">
                <a:solidFill>
                  <a:srgbClr val="000118"/>
                </a:solidFill>
              </a:rPr>
              <a:t>cognitive</a:t>
            </a:r>
          </a:p>
          <a:p>
            <a:pPr algn="ctr"/>
            <a:r>
              <a:rPr lang="en-US" dirty="0">
                <a:solidFill>
                  <a:srgbClr val="000118"/>
                </a:solidFill>
              </a:rPr>
              <a:t>psychology</a:t>
            </a:r>
          </a:p>
        </p:txBody>
      </p:sp>
      <p:sp>
        <p:nvSpPr>
          <p:cNvPr id="24579" name="Oval 4"/>
          <p:cNvSpPr>
            <a:spLocks noChangeArrowheads="1"/>
          </p:cNvSpPr>
          <p:nvPr/>
        </p:nvSpPr>
        <p:spPr bwMode="auto">
          <a:xfrm>
            <a:off x="5700713" y="1349375"/>
            <a:ext cx="2233465" cy="1675179"/>
          </a:xfrm>
          <a:prstGeom prst="ellipse">
            <a:avLst/>
          </a:prstGeom>
          <a:solidFill>
            <a:schemeClr val="tx1"/>
          </a:solidFill>
          <a:ln w="9525">
            <a:solidFill>
              <a:schemeClr val="tx1"/>
            </a:solidFill>
            <a:round/>
            <a:headEnd/>
            <a:tailEnd/>
          </a:ln>
        </p:spPr>
        <p:txBody>
          <a:bodyPr wrap="none" anchor="ctr"/>
          <a:lstStyle/>
          <a:p>
            <a:pPr algn="ctr"/>
            <a:r>
              <a:rPr lang="en-US">
                <a:solidFill>
                  <a:srgbClr val="000118"/>
                </a:solidFill>
              </a:rPr>
              <a:t>brain</a:t>
            </a:r>
          </a:p>
          <a:p>
            <a:pPr algn="ctr"/>
            <a:r>
              <a:rPr lang="en-US">
                <a:solidFill>
                  <a:srgbClr val="000118"/>
                </a:solidFill>
              </a:rPr>
              <a:t>research</a:t>
            </a:r>
          </a:p>
        </p:txBody>
      </p:sp>
      <p:sp>
        <p:nvSpPr>
          <p:cNvPr id="24580" name="Oval 5"/>
          <p:cNvSpPr>
            <a:spLocks noChangeArrowheads="1"/>
          </p:cNvSpPr>
          <p:nvPr/>
        </p:nvSpPr>
        <p:spPr bwMode="auto">
          <a:xfrm>
            <a:off x="787327" y="1370014"/>
            <a:ext cx="2490445" cy="1682676"/>
          </a:xfrm>
          <a:prstGeom prst="ellipse">
            <a:avLst/>
          </a:prstGeom>
          <a:solidFill>
            <a:schemeClr val="tx1"/>
          </a:solidFill>
          <a:ln w="9525">
            <a:solidFill>
              <a:schemeClr val="tx1"/>
            </a:solidFill>
            <a:round/>
            <a:headEnd/>
            <a:tailEnd/>
          </a:ln>
        </p:spPr>
        <p:txBody>
          <a:bodyPr wrap="none" anchor="ctr"/>
          <a:lstStyle/>
          <a:p>
            <a:pPr algn="ctr"/>
            <a:r>
              <a:rPr lang="en-US" sz="2000" dirty="0">
                <a:solidFill>
                  <a:srgbClr val="000118"/>
                </a:solidFill>
              </a:rPr>
              <a:t>University</a:t>
            </a:r>
          </a:p>
          <a:p>
            <a:pPr algn="ctr"/>
            <a:r>
              <a:rPr lang="en-US" sz="2000" dirty="0">
                <a:solidFill>
                  <a:srgbClr val="000118"/>
                </a:solidFill>
              </a:rPr>
              <a:t>science &amp; </a:t>
            </a:r>
            <a:r>
              <a:rPr lang="en-US" sz="2000" dirty="0" err="1">
                <a:solidFill>
                  <a:srgbClr val="000118"/>
                </a:solidFill>
              </a:rPr>
              <a:t>eng.</a:t>
            </a:r>
            <a:r>
              <a:rPr lang="en-US" sz="2000" dirty="0">
                <a:solidFill>
                  <a:srgbClr val="000118"/>
                </a:solidFill>
              </a:rPr>
              <a:t> </a:t>
            </a:r>
          </a:p>
          <a:p>
            <a:pPr algn="ctr"/>
            <a:r>
              <a:rPr lang="en-US" sz="2000" dirty="0">
                <a:solidFill>
                  <a:srgbClr val="000118"/>
                </a:solidFill>
              </a:rPr>
              <a:t>classroom</a:t>
            </a:r>
          </a:p>
          <a:p>
            <a:pPr algn="ctr"/>
            <a:r>
              <a:rPr lang="en-US" sz="2000" dirty="0">
                <a:solidFill>
                  <a:srgbClr val="000118"/>
                </a:solidFill>
              </a:rPr>
              <a:t>studies</a:t>
            </a:r>
          </a:p>
        </p:txBody>
      </p:sp>
      <p:pic>
        <p:nvPicPr>
          <p:cNvPr id="24581" name="Picture 6" descr="brain imaging"/>
          <p:cNvPicPr>
            <a:picLocks noChangeAspect="1" noChangeArrowheads="1"/>
          </p:cNvPicPr>
          <p:nvPr/>
        </p:nvPicPr>
        <p:blipFill>
          <a:blip r:embed="rId2" cstate="print"/>
          <a:srcRect/>
          <a:stretch>
            <a:fillRect/>
          </a:stretch>
        </p:blipFill>
        <p:spPr bwMode="auto">
          <a:xfrm>
            <a:off x="6929438" y="2836863"/>
            <a:ext cx="1979612" cy="1727200"/>
          </a:xfrm>
          <a:prstGeom prst="rect">
            <a:avLst/>
          </a:prstGeom>
          <a:noFill/>
          <a:ln w="9525">
            <a:noFill/>
            <a:miter lim="800000"/>
            <a:headEnd/>
            <a:tailEnd/>
          </a:ln>
        </p:spPr>
      </p:pic>
      <p:pic>
        <p:nvPicPr>
          <p:cNvPr id="24582" name="Picture 7" descr="classroom"/>
          <p:cNvPicPr>
            <a:picLocks noChangeAspect="1" noChangeArrowheads="1"/>
          </p:cNvPicPr>
          <p:nvPr/>
        </p:nvPicPr>
        <p:blipFill>
          <a:blip r:embed="rId3" cstate="print"/>
          <a:srcRect/>
          <a:stretch>
            <a:fillRect/>
          </a:stretch>
        </p:blipFill>
        <p:spPr bwMode="auto">
          <a:xfrm>
            <a:off x="0" y="2890838"/>
            <a:ext cx="2406650" cy="1592262"/>
          </a:xfrm>
          <a:prstGeom prst="rect">
            <a:avLst/>
          </a:prstGeom>
          <a:noFill/>
          <a:ln w="9525">
            <a:noFill/>
            <a:miter lim="800000"/>
            <a:headEnd/>
            <a:tailEnd/>
          </a:ln>
        </p:spPr>
      </p:pic>
      <p:sp>
        <p:nvSpPr>
          <p:cNvPr id="24583" name="AutoShape 8"/>
          <p:cNvSpPr>
            <a:spLocks noChangeArrowheads="1"/>
          </p:cNvSpPr>
          <p:nvPr/>
        </p:nvSpPr>
        <p:spPr bwMode="auto">
          <a:xfrm>
            <a:off x="3366086" y="1775144"/>
            <a:ext cx="2246313" cy="780494"/>
          </a:xfrm>
          <a:prstGeom prst="leftRightArrow">
            <a:avLst>
              <a:gd name="adj1" fmla="val 50000"/>
              <a:gd name="adj2" fmla="val 32907"/>
            </a:avLst>
          </a:prstGeom>
          <a:solidFill>
            <a:schemeClr val="accent6">
              <a:lumMod val="25000"/>
            </a:schemeClr>
          </a:solidFill>
          <a:ln w="9525">
            <a:solidFill>
              <a:schemeClr val="tx1"/>
            </a:solidFill>
            <a:miter lim="800000"/>
            <a:headEnd/>
            <a:tailEnd/>
          </a:ln>
        </p:spPr>
        <p:txBody>
          <a:bodyPr wrap="none" anchor="ctr"/>
          <a:lstStyle/>
          <a:p>
            <a:endParaRPr lang="en-CA"/>
          </a:p>
        </p:txBody>
      </p:sp>
      <p:sp>
        <p:nvSpPr>
          <p:cNvPr id="24584" name="AutoShape 9"/>
          <p:cNvSpPr>
            <a:spLocks noChangeArrowheads="1"/>
          </p:cNvSpPr>
          <p:nvPr/>
        </p:nvSpPr>
        <p:spPr bwMode="auto">
          <a:xfrm rot="-3730215">
            <a:off x="5119626" y="3102676"/>
            <a:ext cx="1402785" cy="777728"/>
          </a:xfrm>
          <a:prstGeom prst="leftRightArrow">
            <a:avLst>
              <a:gd name="adj1" fmla="val 50000"/>
              <a:gd name="adj2" fmla="val 23465"/>
            </a:avLst>
          </a:prstGeom>
          <a:solidFill>
            <a:schemeClr val="accent6">
              <a:lumMod val="25000"/>
            </a:schemeClr>
          </a:solidFill>
          <a:ln w="9525">
            <a:solidFill>
              <a:schemeClr val="tx1"/>
            </a:solidFill>
            <a:miter lim="800000"/>
            <a:headEnd/>
            <a:tailEnd/>
          </a:ln>
        </p:spPr>
        <p:txBody>
          <a:bodyPr wrap="none" anchor="ctr"/>
          <a:lstStyle/>
          <a:p>
            <a:endParaRPr lang="en-CA"/>
          </a:p>
        </p:txBody>
      </p:sp>
      <p:sp>
        <p:nvSpPr>
          <p:cNvPr id="24585" name="AutoShape 10"/>
          <p:cNvSpPr>
            <a:spLocks noChangeArrowheads="1"/>
          </p:cNvSpPr>
          <p:nvPr/>
        </p:nvSpPr>
        <p:spPr bwMode="auto">
          <a:xfrm rot="-7713213">
            <a:off x="2371774" y="2943788"/>
            <a:ext cx="1763713" cy="1379537"/>
          </a:xfrm>
          <a:prstGeom prst="leftRightArrow">
            <a:avLst>
              <a:gd name="adj1" fmla="val 50000"/>
              <a:gd name="adj2" fmla="val 25570"/>
            </a:avLst>
          </a:prstGeom>
          <a:solidFill>
            <a:schemeClr val="accent1"/>
          </a:solidFill>
          <a:ln w="9525">
            <a:solidFill>
              <a:schemeClr val="tx1"/>
            </a:solidFill>
            <a:miter lim="800000"/>
            <a:headEnd/>
            <a:tailEnd/>
          </a:ln>
        </p:spPr>
        <p:txBody>
          <a:bodyPr wrap="none" anchor="ctr"/>
          <a:lstStyle/>
          <a:p>
            <a:endParaRPr lang="en-CA"/>
          </a:p>
        </p:txBody>
      </p:sp>
      <p:sp>
        <p:nvSpPr>
          <p:cNvPr id="24586" name="Text Box 11"/>
          <p:cNvSpPr txBox="1">
            <a:spLocks noChangeArrowheads="1"/>
          </p:cNvSpPr>
          <p:nvPr/>
        </p:nvSpPr>
        <p:spPr bwMode="auto">
          <a:xfrm>
            <a:off x="141316" y="180975"/>
            <a:ext cx="8695112" cy="861774"/>
          </a:xfrm>
          <a:prstGeom prst="rect">
            <a:avLst/>
          </a:prstGeom>
          <a:noFill/>
          <a:ln w="9525">
            <a:noFill/>
            <a:miter lim="800000"/>
            <a:headEnd/>
            <a:tailEnd/>
          </a:ln>
        </p:spPr>
        <p:txBody>
          <a:bodyPr wrap="square">
            <a:spAutoFit/>
          </a:bodyPr>
          <a:lstStyle/>
          <a:p>
            <a:pPr algn="ctr"/>
            <a:r>
              <a:rPr lang="en-US" sz="2800" dirty="0"/>
              <a:t>Major advances past 1-2 decades</a:t>
            </a:r>
          </a:p>
          <a:p>
            <a:pPr marL="457200" indent="-457200">
              <a:buFont typeface="Symbol" panose="05050102010706020507" pitchFamily="18" charset="2"/>
              <a:buChar char="Þ"/>
            </a:pPr>
            <a:r>
              <a:rPr lang="en-US" sz="2200" dirty="0">
                <a:sym typeface="Symbol" pitchFamily="18" charset="2"/>
              </a:rPr>
              <a:t>New insights on how to learn &amp; teach complex thinking </a:t>
            </a:r>
          </a:p>
        </p:txBody>
      </p:sp>
      <p:sp>
        <p:nvSpPr>
          <p:cNvPr id="2" name="TextBox 1"/>
          <p:cNvSpPr txBox="1"/>
          <p:nvPr/>
        </p:nvSpPr>
        <p:spPr>
          <a:xfrm>
            <a:off x="3318061" y="2890838"/>
            <a:ext cx="1051057" cy="461665"/>
          </a:xfrm>
          <a:prstGeom prst="rect">
            <a:avLst/>
          </a:prstGeom>
          <a:noFill/>
        </p:spPr>
        <p:txBody>
          <a:bodyPr wrap="none" rtlCol="0">
            <a:spAutoFit/>
          </a:bodyPr>
          <a:lstStyle/>
          <a:p>
            <a:r>
              <a:rPr lang="en-US" dirty="0"/>
              <a:t>today</a:t>
            </a:r>
          </a:p>
        </p:txBody>
      </p:sp>
      <p:sp>
        <p:nvSpPr>
          <p:cNvPr id="3" name="TextBox 2"/>
          <p:cNvSpPr txBox="1"/>
          <p:nvPr/>
        </p:nvSpPr>
        <p:spPr>
          <a:xfrm>
            <a:off x="4881794" y="5832855"/>
            <a:ext cx="4095288" cy="707886"/>
          </a:xfrm>
          <a:prstGeom prst="rect">
            <a:avLst/>
          </a:prstGeom>
          <a:noFill/>
        </p:spPr>
        <p:txBody>
          <a:bodyPr wrap="none" rtlCol="0">
            <a:spAutoFit/>
          </a:bodyPr>
          <a:lstStyle/>
          <a:p>
            <a:r>
              <a:rPr lang="en-US" sz="2000" dirty="0"/>
              <a:t>Strong arguments for</a:t>
            </a:r>
          </a:p>
          <a:p>
            <a:r>
              <a:rPr lang="en-US" sz="2000" dirty="0"/>
              <a:t>why </a:t>
            </a:r>
            <a:r>
              <a:rPr lang="en-US" sz="2000" dirty="0" smtClean="0"/>
              <a:t>this applies </a:t>
            </a:r>
            <a:r>
              <a:rPr lang="en-US" sz="2000" dirty="0"/>
              <a:t>to most fields</a:t>
            </a:r>
          </a:p>
        </p:txBody>
      </p:sp>
      <p:sp>
        <p:nvSpPr>
          <p:cNvPr id="4" name="Right Brace 3"/>
          <p:cNvSpPr/>
          <p:nvPr/>
        </p:nvSpPr>
        <p:spPr>
          <a:xfrm rot="5400000">
            <a:off x="6623818" y="3977041"/>
            <a:ext cx="495793" cy="3246121"/>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Shape 66"/>
        <p:cNvGrpSpPr/>
        <p:nvPr/>
      </p:nvGrpSpPr>
      <p:grpSpPr>
        <a:xfrm>
          <a:off x="0" y="0"/>
          <a:ext cx="0" cy="0"/>
          <a:chOff x="0" y="0"/>
          <a:chExt cx="0" cy="0"/>
        </a:xfrm>
      </p:grpSpPr>
      <p:graphicFrame>
        <p:nvGraphicFramePr>
          <p:cNvPr id="69" name="Shape 69"/>
          <p:cNvGraphicFramePr/>
          <p:nvPr>
            <p:extLst>
              <p:ext uri="{D42A27DB-BD31-4B8C-83A1-F6EECF244321}">
                <p14:modId xmlns:p14="http://schemas.microsoft.com/office/powerpoint/2010/main" val="2217844365"/>
              </p:ext>
            </p:extLst>
          </p:nvPr>
        </p:nvGraphicFramePr>
        <p:xfrm>
          <a:off x="544098" y="1987524"/>
          <a:ext cx="7430942" cy="3474510"/>
        </p:xfrm>
        <a:graphic>
          <a:graphicData uri="http://schemas.openxmlformats.org/drawingml/2006/table">
            <a:tbl>
              <a:tblPr>
                <a:noFill/>
              </a:tblPr>
              <a:tblGrid>
                <a:gridCol w="1353148">
                  <a:extLst>
                    <a:ext uri="{9D8B030D-6E8A-4147-A177-3AD203B41FA5}">
                      <a16:colId xmlns:a16="http://schemas.microsoft.com/office/drawing/2014/main" xmlns="" val="20000"/>
                    </a:ext>
                  </a:extLst>
                </a:gridCol>
                <a:gridCol w="2165013">
                  <a:extLst>
                    <a:ext uri="{9D8B030D-6E8A-4147-A177-3AD203B41FA5}">
                      <a16:colId xmlns:a16="http://schemas.microsoft.com/office/drawing/2014/main" xmlns="" val="20001"/>
                    </a:ext>
                  </a:extLst>
                </a:gridCol>
                <a:gridCol w="1487266">
                  <a:extLst>
                    <a:ext uri="{9D8B030D-6E8A-4147-A177-3AD203B41FA5}">
                      <a16:colId xmlns:a16="http://schemas.microsoft.com/office/drawing/2014/main" xmlns="" val="20002"/>
                    </a:ext>
                  </a:extLst>
                </a:gridCol>
                <a:gridCol w="1394133">
                  <a:extLst>
                    <a:ext uri="{9D8B030D-6E8A-4147-A177-3AD203B41FA5}">
                      <a16:colId xmlns:a16="http://schemas.microsoft.com/office/drawing/2014/main" xmlns="" val="20003"/>
                    </a:ext>
                  </a:extLst>
                </a:gridCol>
                <a:gridCol w="1031382">
                  <a:extLst>
                    <a:ext uri="{9D8B030D-6E8A-4147-A177-3AD203B41FA5}">
                      <a16:colId xmlns:a16="http://schemas.microsoft.com/office/drawing/2014/main" xmlns="" val="20004"/>
                    </a:ext>
                  </a:extLst>
                </a:gridCol>
              </a:tblGrid>
              <a:tr h="381000">
                <a:tc>
                  <a:txBody>
                    <a:bodyPr/>
                    <a:lstStyle/>
                    <a:p>
                      <a:pPr lvl="0" rtl="0">
                        <a:spcBef>
                          <a:spcPts val="0"/>
                        </a:spcBef>
                        <a:buNone/>
                      </a:pPr>
                      <a:r>
                        <a:rPr lang="en" dirty="0"/>
                        <a:t>PHYS 70</a:t>
                      </a:r>
                    </a:p>
                  </a:txBody>
                  <a:tcPr marL="91425" marR="91425" marT="91425" marB="91425"/>
                </a:tc>
                <a:tc>
                  <a:txBody>
                    <a:bodyPr/>
                    <a:lstStyle/>
                    <a:p>
                      <a:pPr lvl="0">
                        <a:spcBef>
                          <a:spcPts val="0"/>
                        </a:spcBef>
                        <a:buNone/>
                      </a:pPr>
                      <a:r>
                        <a:rPr lang="en"/>
                        <a:t>Modern Physics</a:t>
                      </a:r>
                    </a:p>
                  </a:txBody>
                  <a:tcPr marL="91425" marR="91425" marT="91425" marB="91425"/>
                </a:tc>
                <a:tc>
                  <a:txBody>
                    <a:bodyPr/>
                    <a:lstStyle/>
                    <a:p>
                      <a:pPr lvl="0">
                        <a:spcBef>
                          <a:spcPts val="0"/>
                        </a:spcBef>
                        <a:buNone/>
                      </a:pPr>
                      <a:r>
                        <a:rPr lang="en" dirty="0"/>
                        <a:t> Wieman</a:t>
                      </a:r>
                    </a:p>
                  </a:txBody>
                  <a:tcPr marL="91425" marR="91425" marT="91425" marB="91425"/>
                </a:tc>
                <a:tc>
                  <a:txBody>
                    <a:bodyPr/>
                    <a:lstStyle/>
                    <a:p>
                      <a:pPr lvl="0" algn="ctr">
                        <a:spcBef>
                          <a:spcPts val="0"/>
                        </a:spcBef>
                        <a:buNone/>
                      </a:pPr>
                      <a:r>
                        <a:rPr lang="en"/>
                        <a:t>Aut 2015</a:t>
                      </a:r>
                    </a:p>
                  </a:txBody>
                  <a:tcPr marL="91425" marR="91425" marT="91425" marB="91425"/>
                </a:tc>
                <a:tc>
                  <a:txBody>
                    <a:bodyPr/>
                    <a:lstStyle/>
                    <a:p>
                      <a:pPr lvl="0" algn="ctr">
                        <a:spcBef>
                          <a:spcPts val="0"/>
                        </a:spcBef>
                        <a:buNone/>
                      </a:pPr>
                      <a:endParaRPr lang="en" dirty="0"/>
                    </a:p>
                  </a:txBody>
                  <a:tcPr marL="91425" marR="91425" marT="91425" marB="91425"/>
                </a:tc>
                <a:extLst>
                  <a:ext uri="{0D108BD9-81ED-4DB2-BD59-A6C34878D82A}">
                    <a16:rowId xmlns:a16="http://schemas.microsoft.com/office/drawing/2014/main" xmlns="" val="10000"/>
                  </a:ext>
                </a:extLst>
              </a:tr>
              <a:tr h="381000">
                <a:tc>
                  <a:txBody>
                    <a:bodyPr/>
                    <a:lstStyle/>
                    <a:p>
                      <a:pPr lvl="0" rtl="0">
                        <a:spcBef>
                          <a:spcPts val="0"/>
                        </a:spcBef>
                        <a:buNone/>
                      </a:pPr>
                      <a:r>
                        <a:rPr lang="en" dirty="0"/>
                        <a:t>PHYS 120</a:t>
                      </a:r>
                    </a:p>
                  </a:txBody>
                  <a:tcPr marL="91425" marR="91425" marT="91425" marB="91425"/>
                </a:tc>
                <a:tc>
                  <a:txBody>
                    <a:bodyPr/>
                    <a:lstStyle/>
                    <a:p>
                      <a:pPr lvl="0">
                        <a:spcBef>
                          <a:spcPts val="0"/>
                        </a:spcBef>
                        <a:buNone/>
                      </a:pPr>
                      <a:r>
                        <a:rPr lang="en" dirty="0"/>
                        <a:t>E&amp;M I</a:t>
                      </a:r>
                    </a:p>
                  </a:txBody>
                  <a:tcPr marL="91425" marR="91425" marT="91425" marB="91425"/>
                </a:tc>
                <a:tc>
                  <a:txBody>
                    <a:bodyPr/>
                    <a:lstStyle/>
                    <a:p>
                      <a:pPr lvl="0">
                        <a:spcBef>
                          <a:spcPts val="0"/>
                        </a:spcBef>
                        <a:buNone/>
                      </a:pPr>
                      <a:r>
                        <a:rPr lang="en" dirty="0"/>
                        <a:t> Church</a:t>
                      </a:r>
                    </a:p>
                  </a:txBody>
                  <a:tcPr marL="91425" marR="91425" marT="91425" marB="91425"/>
                </a:tc>
                <a:tc>
                  <a:txBody>
                    <a:bodyPr/>
                    <a:lstStyle/>
                    <a:p>
                      <a:pPr lvl="0" algn="ctr">
                        <a:spcBef>
                          <a:spcPts val="0"/>
                        </a:spcBef>
                        <a:buNone/>
                      </a:pPr>
                      <a:r>
                        <a:rPr lang="en"/>
                        <a:t>Win 2016</a:t>
                      </a:r>
                    </a:p>
                  </a:txBody>
                  <a:tcPr marL="91425" marR="91425" marT="91425" marB="91425"/>
                </a:tc>
                <a:tc>
                  <a:txBody>
                    <a:bodyPr/>
                    <a:lstStyle/>
                    <a:p>
                      <a:pPr lvl="0" algn="ctr">
                        <a:spcBef>
                          <a:spcPts val="0"/>
                        </a:spcBef>
                        <a:buNone/>
                      </a:pPr>
                      <a:endParaRPr lang="en" dirty="0">
                        <a:solidFill>
                          <a:schemeClr val="dk1"/>
                        </a:solidFill>
                      </a:endParaRPr>
                    </a:p>
                  </a:txBody>
                  <a:tcPr marL="91425" marR="91425" marT="91425" marB="91425"/>
                </a:tc>
                <a:extLst>
                  <a:ext uri="{0D108BD9-81ED-4DB2-BD59-A6C34878D82A}">
                    <a16:rowId xmlns:a16="http://schemas.microsoft.com/office/drawing/2014/main" xmlns="" val="10001"/>
                  </a:ext>
                </a:extLst>
              </a:tr>
              <a:tr h="381000">
                <a:tc>
                  <a:txBody>
                    <a:bodyPr/>
                    <a:lstStyle/>
                    <a:p>
                      <a:pPr lvl="0" rtl="0">
                        <a:spcBef>
                          <a:spcPts val="0"/>
                        </a:spcBef>
                        <a:buNone/>
                      </a:pPr>
                      <a:r>
                        <a:rPr lang="en"/>
                        <a:t>PHYS 121</a:t>
                      </a:r>
                    </a:p>
                  </a:txBody>
                  <a:tcPr marL="91425" marR="91425" marT="91425" marB="91425"/>
                </a:tc>
                <a:tc>
                  <a:txBody>
                    <a:bodyPr/>
                    <a:lstStyle/>
                    <a:p>
                      <a:pPr lvl="0">
                        <a:spcBef>
                          <a:spcPts val="0"/>
                        </a:spcBef>
                        <a:buNone/>
                      </a:pPr>
                      <a:r>
                        <a:rPr lang="en" dirty="0"/>
                        <a:t>E&amp;M II</a:t>
                      </a:r>
                    </a:p>
                  </a:txBody>
                  <a:tcPr marL="91425" marR="91425" marT="91425" marB="91425"/>
                </a:tc>
                <a:tc>
                  <a:txBody>
                    <a:bodyPr/>
                    <a:lstStyle/>
                    <a:p>
                      <a:pPr lvl="0">
                        <a:spcBef>
                          <a:spcPts val="0"/>
                        </a:spcBef>
                        <a:buNone/>
                      </a:pPr>
                      <a:r>
                        <a:rPr lang="en" dirty="0"/>
                        <a:t> Hogan</a:t>
                      </a:r>
                    </a:p>
                  </a:txBody>
                  <a:tcPr marL="91425" marR="91425" marT="91425" marB="91425"/>
                </a:tc>
                <a:tc>
                  <a:txBody>
                    <a:bodyPr/>
                    <a:lstStyle/>
                    <a:p>
                      <a:pPr lvl="0" algn="ctr">
                        <a:spcBef>
                          <a:spcPts val="0"/>
                        </a:spcBef>
                        <a:buNone/>
                      </a:pPr>
                      <a:r>
                        <a:rPr lang="en"/>
                        <a:t>Spr 2016</a:t>
                      </a:r>
                    </a:p>
                  </a:txBody>
                  <a:tcPr marL="91425" marR="91425" marT="91425" marB="91425"/>
                </a:tc>
                <a:tc>
                  <a:txBody>
                    <a:bodyPr/>
                    <a:lstStyle/>
                    <a:p>
                      <a:pPr lvl="0" algn="ctr">
                        <a:spcBef>
                          <a:spcPts val="0"/>
                        </a:spcBef>
                        <a:buNone/>
                      </a:pPr>
                      <a:endParaRPr lang="en" dirty="0">
                        <a:solidFill>
                          <a:schemeClr val="dk1"/>
                        </a:solidFill>
                      </a:endParaRPr>
                    </a:p>
                  </a:txBody>
                  <a:tcPr marL="91425" marR="91425" marT="91425" marB="91425"/>
                </a:tc>
                <a:extLst>
                  <a:ext uri="{0D108BD9-81ED-4DB2-BD59-A6C34878D82A}">
                    <a16:rowId xmlns:a16="http://schemas.microsoft.com/office/drawing/2014/main" xmlns="" val="10002"/>
                  </a:ext>
                </a:extLst>
              </a:tr>
              <a:tr h="381000">
                <a:tc>
                  <a:txBody>
                    <a:bodyPr/>
                    <a:lstStyle/>
                    <a:p>
                      <a:pPr lvl="0" rtl="0">
                        <a:spcBef>
                          <a:spcPts val="0"/>
                        </a:spcBef>
                        <a:buNone/>
                      </a:pPr>
                      <a:r>
                        <a:rPr lang="en"/>
                        <a:t>PHYS 130</a:t>
                      </a:r>
                    </a:p>
                  </a:txBody>
                  <a:tcPr marL="91425" marR="91425" marT="91425" marB="91425"/>
                </a:tc>
                <a:tc>
                  <a:txBody>
                    <a:bodyPr/>
                    <a:lstStyle/>
                    <a:p>
                      <a:pPr lvl="0">
                        <a:spcBef>
                          <a:spcPts val="0"/>
                        </a:spcBef>
                        <a:buNone/>
                      </a:pPr>
                      <a:r>
                        <a:rPr lang="en"/>
                        <a:t>Quantum I</a:t>
                      </a:r>
                    </a:p>
                  </a:txBody>
                  <a:tcPr marL="91425" marR="91425" marT="91425" marB="91425"/>
                </a:tc>
                <a:tc>
                  <a:txBody>
                    <a:bodyPr/>
                    <a:lstStyle/>
                    <a:p>
                      <a:pPr lvl="0">
                        <a:spcBef>
                          <a:spcPts val="0"/>
                        </a:spcBef>
                        <a:buNone/>
                      </a:pPr>
                      <a:r>
                        <a:rPr lang="en" dirty="0"/>
                        <a:t> Burchat</a:t>
                      </a:r>
                    </a:p>
                  </a:txBody>
                  <a:tcPr marL="91425" marR="91425" marT="91425" marB="91425"/>
                </a:tc>
                <a:tc>
                  <a:txBody>
                    <a:bodyPr/>
                    <a:lstStyle/>
                    <a:p>
                      <a:pPr lvl="0" algn="ctr">
                        <a:spcBef>
                          <a:spcPts val="0"/>
                        </a:spcBef>
                        <a:buNone/>
                      </a:pPr>
                      <a:r>
                        <a:rPr lang="en"/>
                        <a:t>Win 2016</a:t>
                      </a:r>
                    </a:p>
                  </a:txBody>
                  <a:tcPr marL="91425" marR="91425" marT="91425" marB="91425"/>
                </a:tc>
                <a:tc>
                  <a:txBody>
                    <a:bodyPr/>
                    <a:lstStyle/>
                    <a:p>
                      <a:pPr lvl="0" algn="ctr">
                        <a:spcBef>
                          <a:spcPts val="0"/>
                        </a:spcBef>
                        <a:buNone/>
                      </a:pPr>
                      <a:endParaRPr lang="en" dirty="0">
                        <a:solidFill>
                          <a:schemeClr val="dk1"/>
                        </a:solidFill>
                      </a:endParaRPr>
                    </a:p>
                  </a:txBody>
                  <a:tcPr marL="91425" marR="91425" marT="91425" marB="91425"/>
                </a:tc>
                <a:extLst>
                  <a:ext uri="{0D108BD9-81ED-4DB2-BD59-A6C34878D82A}">
                    <a16:rowId xmlns:a16="http://schemas.microsoft.com/office/drawing/2014/main" xmlns="" val="10003"/>
                  </a:ext>
                </a:extLst>
              </a:tr>
              <a:tr h="381000">
                <a:tc>
                  <a:txBody>
                    <a:bodyPr/>
                    <a:lstStyle/>
                    <a:p>
                      <a:pPr lvl="0" rtl="0">
                        <a:spcBef>
                          <a:spcPts val="0"/>
                        </a:spcBef>
                        <a:buNone/>
                      </a:pPr>
                      <a:r>
                        <a:rPr lang="en"/>
                        <a:t>PHYS 131</a:t>
                      </a:r>
                    </a:p>
                  </a:txBody>
                  <a:tcPr marL="91425" marR="91425" marT="91425" marB="91425"/>
                </a:tc>
                <a:tc>
                  <a:txBody>
                    <a:bodyPr/>
                    <a:lstStyle/>
                    <a:p>
                      <a:pPr lvl="0">
                        <a:spcBef>
                          <a:spcPts val="0"/>
                        </a:spcBef>
                        <a:buNone/>
                      </a:pPr>
                      <a:r>
                        <a:rPr lang="en"/>
                        <a:t>Quantum II</a:t>
                      </a:r>
                    </a:p>
                  </a:txBody>
                  <a:tcPr marL="91425" marR="91425" marT="91425" marB="91425"/>
                </a:tc>
                <a:tc>
                  <a:txBody>
                    <a:bodyPr/>
                    <a:lstStyle/>
                    <a:p>
                      <a:pPr lvl="0">
                        <a:spcBef>
                          <a:spcPts val="0"/>
                        </a:spcBef>
                        <a:buNone/>
                      </a:pPr>
                      <a:r>
                        <a:rPr lang="en" dirty="0"/>
                        <a:t> Hartnoll</a:t>
                      </a:r>
                    </a:p>
                  </a:txBody>
                  <a:tcPr marL="91425" marR="91425" marT="91425" marB="91425"/>
                </a:tc>
                <a:tc>
                  <a:txBody>
                    <a:bodyPr/>
                    <a:lstStyle/>
                    <a:p>
                      <a:pPr lvl="0" algn="ctr">
                        <a:spcBef>
                          <a:spcPts val="0"/>
                        </a:spcBef>
                        <a:buNone/>
                      </a:pPr>
                      <a:r>
                        <a:rPr lang="en"/>
                        <a:t>Spr 2016</a:t>
                      </a:r>
                    </a:p>
                  </a:txBody>
                  <a:tcPr marL="91425" marR="91425" marT="91425" marB="91425"/>
                </a:tc>
                <a:tc>
                  <a:txBody>
                    <a:bodyPr/>
                    <a:lstStyle/>
                    <a:p>
                      <a:pPr lvl="0" algn="ctr">
                        <a:spcBef>
                          <a:spcPts val="0"/>
                        </a:spcBef>
                        <a:buNone/>
                      </a:pPr>
                      <a:endParaRPr lang="en" dirty="0"/>
                    </a:p>
                  </a:txBody>
                  <a:tcPr marL="91425" marR="91425" marT="91425" marB="91425"/>
                </a:tc>
                <a:extLst>
                  <a:ext uri="{0D108BD9-81ED-4DB2-BD59-A6C34878D82A}">
                    <a16:rowId xmlns:a16="http://schemas.microsoft.com/office/drawing/2014/main" xmlns="" val="10004"/>
                  </a:ext>
                </a:extLst>
              </a:tr>
              <a:tr h="381000">
                <a:tc>
                  <a:txBody>
                    <a:bodyPr/>
                    <a:lstStyle/>
                    <a:p>
                      <a:pPr lvl="0" rtl="0">
                        <a:spcBef>
                          <a:spcPts val="0"/>
                        </a:spcBef>
                        <a:buNone/>
                      </a:pPr>
                      <a:r>
                        <a:rPr lang="en"/>
                        <a:t>PHYS 110</a:t>
                      </a:r>
                    </a:p>
                  </a:txBody>
                  <a:tcPr marL="91425" marR="91425" marT="91425" marB="91425"/>
                </a:tc>
                <a:tc>
                  <a:txBody>
                    <a:bodyPr/>
                    <a:lstStyle/>
                    <a:p>
                      <a:pPr lvl="0" rtl="0">
                        <a:spcBef>
                          <a:spcPts val="0"/>
                        </a:spcBef>
                        <a:buNone/>
                      </a:pPr>
                      <a:r>
                        <a:rPr lang="en"/>
                        <a:t>Adv Mechanics</a:t>
                      </a:r>
                    </a:p>
                  </a:txBody>
                  <a:tcPr marL="91425" marR="91425" marT="91425" marB="91425"/>
                </a:tc>
                <a:tc>
                  <a:txBody>
                    <a:bodyPr/>
                    <a:lstStyle/>
                    <a:p>
                      <a:pPr lvl="0" rtl="0">
                        <a:spcBef>
                          <a:spcPts val="0"/>
                        </a:spcBef>
                        <a:buNone/>
                      </a:pPr>
                      <a:r>
                        <a:rPr lang="en" dirty="0"/>
                        <a:t> Hartnoll</a:t>
                      </a:r>
                    </a:p>
                  </a:txBody>
                  <a:tcPr marL="91425" marR="91425" marT="91425" marB="91425"/>
                </a:tc>
                <a:tc>
                  <a:txBody>
                    <a:bodyPr/>
                    <a:lstStyle/>
                    <a:p>
                      <a:pPr lvl="0" algn="ctr" rtl="0">
                        <a:spcBef>
                          <a:spcPts val="0"/>
                        </a:spcBef>
                        <a:buNone/>
                      </a:pPr>
                      <a:r>
                        <a:rPr lang="en"/>
                        <a:t>Aut 2015</a:t>
                      </a:r>
                    </a:p>
                  </a:txBody>
                  <a:tcPr marL="91425" marR="91425" marT="91425" marB="91425"/>
                </a:tc>
                <a:tc>
                  <a:txBody>
                    <a:bodyPr/>
                    <a:lstStyle/>
                    <a:p>
                      <a:pPr lvl="0" algn="ctr" rtl="0">
                        <a:spcBef>
                          <a:spcPts val="0"/>
                        </a:spcBef>
                        <a:buNone/>
                      </a:pPr>
                      <a:endParaRPr lang="en" dirty="0"/>
                    </a:p>
                  </a:txBody>
                  <a:tcPr marL="91425" marR="91425" marT="91425" marB="91425"/>
                </a:tc>
                <a:extLst>
                  <a:ext uri="{0D108BD9-81ED-4DB2-BD59-A6C34878D82A}">
                    <a16:rowId xmlns:a16="http://schemas.microsoft.com/office/drawing/2014/main" xmlns="" val="10005"/>
                  </a:ext>
                </a:extLst>
              </a:tr>
              <a:tr h="381000">
                <a:tc>
                  <a:txBody>
                    <a:bodyPr/>
                    <a:lstStyle/>
                    <a:p>
                      <a:pPr lvl="0" rtl="0">
                        <a:spcBef>
                          <a:spcPts val="0"/>
                        </a:spcBef>
                        <a:buNone/>
                      </a:pPr>
                      <a:r>
                        <a:rPr lang="en"/>
                        <a:t>PHYS 170</a:t>
                      </a:r>
                    </a:p>
                  </a:txBody>
                  <a:tcPr marL="91425" marR="91425" marT="91425" marB="91425"/>
                </a:tc>
                <a:tc>
                  <a:txBody>
                    <a:bodyPr/>
                    <a:lstStyle/>
                    <a:p>
                      <a:pPr lvl="0" rtl="0">
                        <a:spcBef>
                          <a:spcPts val="0"/>
                        </a:spcBef>
                        <a:buNone/>
                      </a:pPr>
                      <a:r>
                        <a:rPr lang="en" dirty="0"/>
                        <a:t>Stat Mech</a:t>
                      </a:r>
                    </a:p>
                  </a:txBody>
                  <a:tcPr marL="91425" marR="91425" marT="91425" marB="91425"/>
                </a:tc>
                <a:tc>
                  <a:txBody>
                    <a:bodyPr/>
                    <a:lstStyle/>
                    <a:p>
                      <a:pPr lvl="0" rtl="0">
                        <a:spcBef>
                          <a:spcPts val="0"/>
                        </a:spcBef>
                        <a:buNone/>
                      </a:pPr>
                      <a:r>
                        <a:rPr lang="en" dirty="0"/>
                        <a:t> Schleier-Smith</a:t>
                      </a:r>
                    </a:p>
                  </a:txBody>
                  <a:tcPr marL="91425" marR="91425" marT="91425" marB="91425"/>
                </a:tc>
                <a:tc>
                  <a:txBody>
                    <a:bodyPr/>
                    <a:lstStyle/>
                    <a:p>
                      <a:pPr lvl="0" algn="ctr" rtl="0">
                        <a:spcBef>
                          <a:spcPts val="0"/>
                        </a:spcBef>
                        <a:buNone/>
                      </a:pPr>
                      <a:r>
                        <a:rPr lang="en"/>
                        <a:t>Aut 2015</a:t>
                      </a:r>
                    </a:p>
                  </a:txBody>
                  <a:tcPr marL="91425" marR="91425" marT="91425" marB="91425"/>
                </a:tc>
                <a:tc>
                  <a:txBody>
                    <a:bodyPr/>
                    <a:lstStyle/>
                    <a:p>
                      <a:pPr lvl="0" algn="ctr" rtl="0">
                        <a:spcBef>
                          <a:spcPts val="0"/>
                        </a:spcBef>
                        <a:buNone/>
                      </a:pPr>
                      <a:endParaRPr lang="en" dirty="0"/>
                    </a:p>
                  </a:txBody>
                  <a:tcPr marL="91425" marR="91425" marT="91425" marB="91425"/>
                </a:tc>
                <a:extLst>
                  <a:ext uri="{0D108BD9-81ED-4DB2-BD59-A6C34878D82A}">
                    <a16:rowId xmlns:a16="http://schemas.microsoft.com/office/drawing/2014/main" xmlns="" val="10006"/>
                  </a:ext>
                </a:extLst>
              </a:tr>
            </a:tbl>
          </a:graphicData>
        </a:graphic>
      </p:graphicFrame>
      <p:sp>
        <p:nvSpPr>
          <p:cNvPr id="4" name="TextBox 3"/>
          <p:cNvSpPr txBox="1"/>
          <p:nvPr/>
        </p:nvSpPr>
        <p:spPr>
          <a:xfrm>
            <a:off x="0" y="177749"/>
            <a:ext cx="8791910" cy="830997"/>
          </a:xfrm>
          <a:prstGeom prst="rect">
            <a:avLst/>
          </a:prstGeom>
          <a:noFill/>
        </p:spPr>
        <p:txBody>
          <a:bodyPr wrap="square" rtlCol="0">
            <a:spAutoFit/>
          </a:bodyPr>
          <a:lstStyle/>
          <a:p>
            <a:r>
              <a:rPr lang="en-US" dirty="0">
                <a:solidFill>
                  <a:schemeClr val="accent2"/>
                </a:solidFill>
              </a:rPr>
              <a:t>	</a:t>
            </a:r>
            <a:r>
              <a:rPr lang="en-US" u="sng" dirty="0">
                <a:solidFill>
                  <a:schemeClr val="accent2"/>
                </a:solidFill>
              </a:rPr>
              <a:t>Stanford Active Learning Physics courses (all new          </a:t>
            </a:r>
            <a:r>
              <a:rPr lang="en-US" dirty="0">
                <a:solidFill>
                  <a:schemeClr val="accent2"/>
                </a:solidFill>
              </a:rPr>
              <a:t>	</a:t>
            </a:r>
            <a:r>
              <a:rPr lang="en-US" u="sng" dirty="0">
                <a:solidFill>
                  <a:schemeClr val="accent2"/>
                </a:solidFill>
              </a:rPr>
              <a:t>in 2015-16)</a:t>
            </a:r>
            <a:endParaRPr lang="en-US" dirty="0">
              <a:solidFill>
                <a:schemeClr val="accent2"/>
              </a:solidFill>
            </a:endParaRPr>
          </a:p>
        </p:txBody>
      </p:sp>
      <p:sp>
        <p:nvSpPr>
          <p:cNvPr id="5" name="TextBox 4"/>
          <p:cNvSpPr txBox="1"/>
          <p:nvPr/>
        </p:nvSpPr>
        <p:spPr>
          <a:xfrm>
            <a:off x="1122150" y="1458116"/>
            <a:ext cx="5800691" cy="461665"/>
          </a:xfrm>
          <a:prstGeom prst="rect">
            <a:avLst/>
          </a:prstGeom>
          <a:noFill/>
        </p:spPr>
        <p:txBody>
          <a:bodyPr wrap="none" rtlCol="0">
            <a:spAutoFit/>
          </a:bodyPr>
          <a:lstStyle/>
          <a:p>
            <a:r>
              <a:rPr lang="en-US" dirty="0"/>
              <a:t>2</a:t>
            </a:r>
            <a:r>
              <a:rPr lang="en-US" baseline="30000" dirty="0"/>
              <a:t>nd</a:t>
            </a:r>
            <a:r>
              <a:rPr lang="en-US" dirty="0"/>
              <a:t>-4</a:t>
            </a:r>
            <a:r>
              <a:rPr lang="en-US" baseline="30000" dirty="0"/>
              <a:t>th</a:t>
            </a:r>
            <a:r>
              <a:rPr lang="en-US" dirty="0"/>
              <a:t> year physics courses, 6 Profs</a:t>
            </a:r>
          </a:p>
        </p:txBody>
      </p:sp>
    </p:spTree>
    <p:extLst>
      <p:ext uri="{BB962C8B-B14F-4D97-AF65-F5344CB8AC3E}">
        <p14:creationId xmlns:p14="http://schemas.microsoft.com/office/powerpoint/2010/main" val="969744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508959"/>
            <a:ext cx="7377341" cy="3293209"/>
          </a:xfrm>
          <a:prstGeom prst="rect">
            <a:avLst/>
          </a:prstGeom>
          <a:noFill/>
        </p:spPr>
        <p:txBody>
          <a:bodyPr wrap="none" rtlCol="0">
            <a:spAutoFit/>
          </a:bodyPr>
          <a:lstStyle/>
          <a:p>
            <a:r>
              <a:rPr lang="en-US" sz="3200" u="sng" dirty="0">
                <a:latin typeface="Arial" pitchFamily="34" charset="0"/>
                <a:cs typeface="Arial" pitchFamily="34" charset="0"/>
              </a:rPr>
              <a:t>Math classes– similar design</a:t>
            </a:r>
          </a:p>
          <a:p>
            <a:endParaRPr lang="en-US" sz="2400" dirty="0">
              <a:latin typeface="Arial" pitchFamily="34" charset="0"/>
              <a:cs typeface="Arial" pitchFamily="34" charset="0"/>
            </a:endParaRPr>
          </a:p>
          <a:p>
            <a:r>
              <a:rPr lang="en-US" dirty="0">
                <a:latin typeface="Arial" pitchFamily="34" charset="0"/>
                <a:cs typeface="Arial" pitchFamily="34" charset="0"/>
              </a:rPr>
              <a:t>Other types of questions---</a:t>
            </a:r>
          </a:p>
          <a:p>
            <a:endParaRPr lang="en-US" sz="800" dirty="0">
              <a:latin typeface="Arial" pitchFamily="34" charset="0"/>
              <a:cs typeface="Arial" pitchFamily="34" charset="0"/>
            </a:endParaRPr>
          </a:p>
          <a:p>
            <a:pPr marL="342900" indent="-342900">
              <a:buFont typeface="Arial" panose="020B0604020202020204" pitchFamily="34" charset="0"/>
              <a:buChar char="•"/>
            </a:pPr>
            <a:r>
              <a:rPr lang="en-US" dirty="0">
                <a:latin typeface="Arial" pitchFamily="34" charset="0"/>
                <a:cs typeface="Arial" pitchFamily="34" charset="0"/>
              </a:rPr>
              <a:t>What is next (or missing) step(s) in proof?</a:t>
            </a:r>
          </a:p>
          <a:p>
            <a:pPr marL="342900" indent="-342900">
              <a:buFont typeface="Arial" panose="020B0604020202020204" pitchFamily="34" charset="0"/>
              <a:buChar char="•"/>
            </a:pPr>
            <a:endParaRPr lang="en-US" sz="800" dirty="0">
              <a:latin typeface="Arial" pitchFamily="34" charset="0"/>
              <a:cs typeface="Arial" pitchFamily="34" charset="0"/>
            </a:endParaRPr>
          </a:p>
          <a:p>
            <a:pPr marL="342900" indent="-342900">
              <a:buFont typeface="Arial" panose="020B0604020202020204" pitchFamily="34" charset="0"/>
              <a:buChar char="•"/>
            </a:pPr>
            <a:r>
              <a:rPr lang="en-US" dirty="0">
                <a:latin typeface="Arial" pitchFamily="34" charset="0"/>
                <a:cs typeface="Arial" pitchFamily="34" charset="0"/>
              </a:rPr>
              <a:t>What is justification for (or fallacy in) this step?</a:t>
            </a:r>
          </a:p>
          <a:p>
            <a:pPr marL="342900" indent="-342900">
              <a:buFont typeface="Arial" panose="020B0604020202020204" pitchFamily="34" charset="0"/>
              <a:buChar char="•"/>
            </a:pPr>
            <a:endParaRPr lang="en-US" sz="800" dirty="0">
              <a:latin typeface="Arial" pitchFamily="34" charset="0"/>
              <a:cs typeface="Arial" pitchFamily="34" charset="0"/>
            </a:endParaRPr>
          </a:p>
          <a:p>
            <a:pPr marL="342900" indent="-342900">
              <a:buFont typeface="Arial" panose="020B0604020202020204" pitchFamily="34" charset="0"/>
              <a:buChar char="•"/>
            </a:pPr>
            <a:r>
              <a:rPr lang="en-US" dirty="0">
                <a:latin typeface="Arial" pitchFamily="34" charset="0"/>
                <a:cs typeface="Arial" pitchFamily="34" charset="0"/>
              </a:rPr>
              <a:t>Which type of proof is likely to be best, and why?</a:t>
            </a:r>
          </a:p>
          <a:p>
            <a:pPr marL="342900" indent="-342900">
              <a:buFont typeface="Arial" panose="020B0604020202020204" pitchFamily="34" charset="0"/>
              <a:buChar char="•"/>
            </a:pPr>
            <a:endParaRPr lang="en-US" sz="800" dirty="0">
              <a:latin typeface="Arial" pitchFamily="34" charset="0"/>
              <a:cs typeface="Arial" pitchFamily="34" charset="0"/>
            </a:endParaRPr>
          </a:p>
          <a:p>
            <a:pPr marL="342900" indent="-342900">
              <a:buFont typeface="Arial" panose="020B0604020202020204" pitchFamily="34" charset="0"/>
              <a:buChar char="•"/>
            </a:pPr>
            <a:r>
              <a:rPr lang="en-US" dirty="0">
                <a:latin typeface="Arial" pitchFamily="34" charset="0"/>
                <a:cs typeface="Arial" pitchFamily="34" charset="0"/>
              </a:rPr>
              <a:t>Is there a shorter/simpler/better solution? Criteria?</a:t>
            </a:r>
          </a:p>
        </p:txBody>
      </p:sp>
    </p:spTree>
    <p:extLst>
      <p:ext uri="{BB962C8B-B14F-4D97-AF65-F5344CB8AC3E}">
        <p14:creationId xmlns:p14="http://schemas.microsoft.com/office/powerpoint/2010/main" val="28588572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939800" y="601133"/>
            <a:ext cx="7581434" cy="461665"/>
          </a:xfrm>
          <a:prstGeom prst="rect">
            <a:avLst/>
          </a:prstGeom>
          <a:noFill/>
        </p:spPr>
        <p:txBody>
          <a:bodyPr wrap="none" rtlCol="0">
            <a:spAutoFit/>
          </a:bodyPr>
          <a:lstStyle/>
          <a:p>
            <a:r>
              <a:rPr lang="en-US" u="sng" dirty="0"/>
              <a:t>Reducing demands on working memory in class</a:t>
            </a:r>
          </a:p>
        </p:txBody>
      </p:sp>
      <p:sp>
        <p:nvSpPr>
          <p:cNvPr id="4" name="TextBox 3"/>
          <p:cNvSpPr txBox="1"/>
          <p:nvPr/>
        </p:nvSpPr>
        <p:spPr>
          <a:xfrm>
            <a:off x="980598" y="1941099"/>
            <a:ext cx="6376935" cy="3046988"/>
          </a:xfrm>
          <a:prstGeom prst="rect">
            <a:avLst/>
          </a:prstGeom>
          <a:noFill/>
        </p:spPr>
        <p:txBody>
          <a:bodyPr wrap="square" rtlCol="0">
            <a:spAutoFit/>
          </a:bodyPr>
          <a:lstStyle/>
          <a:p>
            <a:pPr marL="342900" indent="-342900">
              <a:buFont typeface="Arial" panose="020B0604020202020204" pitchFamily="34" charset="0"/>
              <a:buChar char="•"/>
            </a:pPr>
            <a:r>
              <a:rPr lang="en-US" dirty="0">
                <a:solidFill>
                  <a:schemeClr val="accent2"/>
                </a:solidFill>
              </a:rPr>
              <a:t>Targeted pre-class reading with short online quiz</a:t>
            </a:r>
          </a:p>
          <a:p>
            <a:pPr marL="342900" indent="-342900">
              <a:buFont typeface="Arial" panose="020B0604020202020204" pitchFamily="34" charset="0"/>
              <a:buChar char="•"/>
            </a:pPr>
            <a:r>
              <a:rPr lang="en-US" dirty="0">
                <a:solidFill>
                  <a:schemeClr val="accent2"/>
                </a:solidFill>
              </a:rPr>
              <a:t>Eliminate </a:t>
            </a:r>
            <a:r>
              <a:rPr lang="en-US" dirty="0" smtClean="0">
                <a:solidFill>
                  <a:schemeClr val="accent2"/>
                </a:solidFill>
              </a:rPr>
              <a:t>non-essential </a:t>
            </a:r>
            <a:r>
              <a:rPr lang="en-US" dirty="0">
                <a:solidFill>
                  <a:schemeClr val="accent2"/>
                </a:solidFill>
              </a:rPr>
              <a:t>jargon and information</a:t>
            </a:r>
          </a:p>
          <a:p>
            <a:pPr marL="342900" indent="-342900">
              <a:buFont typeface="Arial" panose="020B0604020202020204" pitchFamily="34" charset="0"/>
              <a:buChar char="•"/>
            </a:pPr>
            <a:r>
              <a:rPr lang="en-US" dirty="0">
                <a:solidFill>
                  <a:schemeClr val="accent2"/>
                </a:solidFill>
              </a:rPr>
              <a:t>Explicitly connect </a:t>
            </a:r>
          </a:p>
          <a:p>
            <a:pPr marL="342900" indent="-342900">
              <a:buFont typeface="Arial" panose="020B0604020202020204" pitchFamily="34" charset="0"/>
              <a:buChar char="•"/>
            </a:pPr>
            <a:r>
              <a:rPr lang="en-US" dirty="0">
                <a:solidFill>
                  <a:schemeClr val="accent2"/>
                </a:solidFill>
              </a:rPr>
              <a:t>Make lecture organization explicit.</a:t>
            </a:r>
          </a:p>
          <a:p>
            <a:endParaRPr lang="en-US" dirty="0"/>
          </a:p>
          <a:p>
            <a:endParaRPr lang="en-US" dirty="0"/>
          </a:p>
        </p:txBody>
      </p:sp>
    </p:spTree>
    <p:extLst>
      <p:ext uri="{BB962C8B-B14F-4D97-AF65-F5344CB8AC3E}">
        <p14:creationId xmlns:p14="http://schemas.microsoft.com/office/powerpoint/2010/main" val="941623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407" name="Text Box 23"/>
          <p:cNvSpPr txBox="1">
            <a:spLocks noChangeArrowheads="1"/>
          </p:cNvSpPr>
          <p:nvPr/>
        </p:nvSpPr>
        <p:spPr bwMode="auto">
          <a:xfrm>
            <a:off x="592137" y="3225864"/>
            <a:ext cx="8551863" cy="461665"/>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kern="0" dirty="0">
                <a:solidFill>
                  <a:srgbClr val="FFFF00"/>
                </a:solidFill>
              </a:rPr>
              <a:t> </a:t>
            </a:r>
            <a:r>
              <a:rPr kumimoji="0" lang="en-US" sz="2400" b="0" i="0" u="none" strike="noStrike" kern="0" cap="none" spc="0" normalizeH="0" baseline="0" noProof="0" dirty="0">
                <a:ln>
                  <a:noFill/>
                </a:ln>
                <a:solidFill>
                  <a:srgbClr val="FFFF00"/>
                </a:solidFill>
                <a:effectLst/>
                <a:uLnTx/>
                <a:uFillTx/>
                <a:latin typeface="Verdana" pitchFamily="34" charset="0"/>
                <a:ea typeface="+mn-ea"/>
                <a:cs typeface="Arial" charset="0"/>
              </a:rPr>
              <a:t>Research on how people learn, particularly physics</a:t>
            </a:r>
          </a:p>
        </p:txBody>
      </p:sp>
      <p:sp>
        <p:nvSpPr>
          <p:cNvPr id="2052" name="Text Box 27"/>
          <p:cNvSpPr txBox="1">
            <a:spLocks noChangeArrowheads="1"/>
          </p:cNvSpPr>
          <p:nvPr/>
        </p:nvSpPr>
        <p:spPr bwMode="auto">
          <a:xfrm>
            <a:off x="719681" y="508998"/>
            <a:ext cx="6734855" cy="1200329"/>
          </a:xfrm>
          <a:prstGeom prst="rect">
            <a:avLst/>
          </a:prstGeom>
          <a:noFill/>
          <a:ln w="9525">
            <a:noFill/>
            <a:miter lim="800000"/>
            <a:headEnd/>
            <a:tailEnd/>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00"/>
                </a:solidFill>
                <a:effectLst/>
                <a:uLnTx/>
                <a:uFillTx/>
                <a:latin typeface="Verdana" pitchFamily="34" charset="0"/>
                <a:ea typeface="+mn-ea"/>
                <a:cs typeface="Arial" charset="0"/>
              </a:rPr>
              <a:t> Students:17 </a:t>
            </a:r>
            <a:r>
              <a:rPr kumimoji="0" lang="en-US" sz="2400" b="0" i="0" u="none" strike="noStrike" kern="0" cap="none" spc="0" normalizeH="0" baseline="0" noProof="0" dirty="0" err="1">
                <a:ln>
                  <a:noFill/>
                </a:ln>
                <a:solidFill>
                  <a:srgbClr val="FFFF00"/>
                </a:solidFill>
                <a:effectLst/>
                <a:uLnTx/>
                <a:uFillTx/>
                <a:latin typeface="Verdana" pitchFamily="34" charset="0"/>
                <a:ea typeface="+mn-ea"/>
                <a:cs typeface="Arial" charset="0"/>
              </a:rPr>
              <a:t>yrs</a:t>
            </a:r>
            <a:r>
              <a:rPr kumimoji="0" lang="en-US" sz="2400" b="0" i="0" u="none" strike="noStrike" kern="0" cap="none" spc="0" normalizeH="0" baseline="0" noProof="0" dirty="0">
                <a:ln>
                  <a:noFill/>
                </a:ln>
                <a:solidFill>
                  <a:srgbClr val="FFFF00"/>
                </a:solidFill>
                <a:effectLst/>
                <a:uLnTx/>
                <a:uFillTx/>
                <a:latin typeface="Verdana" pitchFamily="34" charset="0"/>
                <a:ea typeface="+mn-ea"/>
                <a:cs typeface="Arial" charset="0"/>
              </a:rPr>
              <a:t> of success in classes.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00"/>
                </a:solidFill>
                <a:effectLst/>
                <a:uLnTx/>
                <a:uFillTx/>
                <a:latin typeface="Verdana" pitchFamily="34" charset="0"/>
                <a:ea typeface="+mn-ea"/>
                <a:cs typeface="Arial" charset="0"/>
              </a:rPr>
              <a:t>Come into my lab clueless about physics?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FFFF00"/>
                </a:solidFill>
                <a:effectLst/>
                <a:uLnTx/>
                <a:uFillTx/>
                <a:latin typeface="Verdana" pitchFamily="34" charset="0"/>
                <a:ea typeface="+mn-ea"/>
                <a:cs typeface="Arial" charset="0"/>
              </a:rPr>
              <a:t>          </a:t>
            </a:r>
          </a:p>
        </p:txBody>
      </p:sp>
      <p:graphicFrame>
        <p:nvGraphicFramePr>
          <p:cNvPr id="272413" name="Object 29"/>
          <p:cNvGraphicFramePr>
            <a:graphicFrameLocks noGrp="1"/>
          </p:cNvGraphicFramePr>
          <p:nvPr>
            <p:ph/>
          </p:nvPr>
        </p:nvGraphicFramePr>
        <p:xfrm>
          <a:off x="438150" y="1506538"/>
          <a:ext cx="639763" cy="1316037"/>
        </p:xfrm>
        <a:graphic>
          <a:graphicData uri="http://schemas.openxmlformats.org/presentationml/2006/ole">
            <mc:AlternateContent xmlns:mc="http://schemas.openxmlformats.org/markup-compatibility/2006">
              <mc:Choice xmlns:v="urn:schemas-microsoft-com:vml" Requires="v">
                <p:oleObj spid="_x0000_s1031" name="ClipArt" r:id="rId3" imgW="1205883" imgH="3660559" progId="">
                  <p:embed/>
                </p:oleObj>
              </mc:Choice>
              <mc:Fallback>
                <p:oleObj name="ClipArt" r:id="rId3" imgW="1205883" imgH="3660559" progId="">
                  <p:embed/>
                  <p:pic>
                    <p:nvPicPr>
                      <p:cNvPr id="272413" name="Object 29"/>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8150" y="1506538"/>
                        <a:ext cx="639763" cy="1316037"/>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53" name="Picture 34" descr="j0078711"/>
          <p:cNvPicPr>
            <a:picLocks noChangeAspect="1" noChangeArrowheads="1"/>
          </p:cNvPicPr>
          <p:nvPr/>
        </p:nvPicPr>
        <p:blipFill>
          <a:blip r:embed="rId5" cstate="print"/>
          <a:srcRect/>
          <a:stretch>
            <a:fillRect/>
          </a:stretch>
        </p:blipFill>
        <p:spPr bwMode="auto">
          <a:xfrm>
            <a:off x="7472590" y="270466"/>
            <a:ext cx="620713" cy="1458912"/>
          </a:xfrm>
          <a:prstGeom prst="rect">
            <a:avLst/>
          </a:prstGeom>
          <a:solidFill>
            <a:schemeClr val="accent2"/>
          </a:solidFill>
          <a:ln w="9525">
            <a:noFill/>
            <a:miter lim="800000"/>
            <a:headEnd/>
            <a:tailEnd/>
          </a:ln>
        </p:spPr>
      </p:pic>
      <p:sp>
        <p:nvSpPr>
          <p:cNvPr id="272419" name="Text Box 35"/>
          <p:cNvSpPr txBox="1">
            <a:spLocks noChangeArrowheads="1"/>
          </p:cNvSpPr>
          <p:nvPr/>
        </p:nvSpPr>
        <p:spPr bwMode="auto">
          <a:xfrm>
            <a:off x="1084263" y="1608138"/>
            <a:ext cx="5041900" cy="1107996"/>
          </a:xfrm>
          <a:prstGeom prst="rect">
            <a:avLst/>
          </a:prstGeom>
          <a:noFill/>
          <a:ln w="9525">
            <a:noFill/>
            <a:miter lim="800000"/>
            <a:headEnd/>
            <a:tailEnd/>
          </a:ln>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Verdana" pitchFamily="34" charset="0"/>
                <a:ea typeface="+mn-ea"/>
                <a:cs typeface="Arial" charset="0"/>
              </a:rPr>
              <a:t> </a:t>
            </a:r>
            <a:r>
              <a:rPr kumimoji="0" lang="en-US" sz="2400" b="0" i="0" u="none" strike="noStrike" kern="0" cap="none" spc="0" normalizeH="0" baseline="0" noProof="0" dirty="0">
                <a:ln>
                  <a:noFill/>
                </a:ln>
                <a:solidFill>
                  <a:srgbClr val="FFFF00"/>
                </a:solidFill>
                <a:effectLst/>
                <a:uLnTx/>
                <a:uFillTx/>
                <a:latin typeface="Verdana" pitchFamily="34" charset="0"/>
                <a:ea typeface="+mn-ea"/>
                <a:cs typeface="Arial" charset="0"/>
              </a:rPr>
              <a:t>2-4 years later </a:t>
            </a:r>
            <a:r>
              <a:rPr kumimoji="0" lang="en-US" sz="2400" b="0" i="0" u="none" strike="noStrike" kern="0" cap="none" spc="0" normalizeH="0" baseline="0" noProof="0" dirty="0">
                <a:ln>
                  <a:noFill/>
                </a:ln>
                <a:solidFill>
                  <a:srgbClr val="FFFF00"/>
                </a:solidFill>
                <a:effectLst/>
                <a:uLnTx/>
                <a:uFillTx/>
                <a:latin typeface="Verdana" pitchFamily="34" charset="0"/>
                <a:ea typeface="+mn-ea"/>
                <a:cs typeface="Arial" charset="0"/>
                <a:sym typeface="Symbol" pitchFamily="18" charset="2"/>
              </a:rPr>
              <a:t></a:t>
            </a:r>
            <a:r>
              <a:rPr kumimoji="0" lang="en-US" sz="2400" b="0" i="0" u="none" strike="noStrike" kern="0" cap="none" spc="0" normalizeH="0" baseline="0" noProof="0" dirty="0">
                <a:ln>
                  <a:noFill/>
                </a:ln>
                <a:solidFill>
                  <a:srgbClr val="FFFF00"/>
                </a:solidFill>
                <a:effectLst/>
                <a:uLnTx/>
                <a:uFillTx/>
                <a:latin typeface="Verdana" pitchFamily="34" charset="0"/>
                <a:ea typeface="+mn-ea"/>
                <a:cs typeface="Arial" charset="0"/>
              </a:rPr>
              <a:t> expert physicists!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Verdana" pitchFamily="34" charset="0"/>
              <a:ea typeface="+mn-ea"/>
              <a:cs typeface="Arial" charset="0"/>
            </a:endParaRPr>
          </a:p>
        </p:txBody>
      </p:sp>
      <p:sp>
        <p:nvSpPr>
          <p:cNvPr id="272420" name="Text Box 36"/>
          <p:cNvSpPr txBox="1">
            <a:spLocks noChangeArrowheads="1"/>
          </p:cNvSpPr>
          <p:nvPr/>
        </p:nvSpPr>
        <p:spPr bwMode="auto">
          <a:xfrm>
            <a:off x="2616200" y="2598727"/>
            <a:ext cx="4196983" cy="523220"/>
          </a:xfrm>
          <a:prstGeom prst="rect">
            <a:avLst/>
          </a:prstGeom>
          <a:noFill/>
          <a:ln w="9525">
            <a:noFill/>
            <a:miter lim="800000"/>
            <a:headEnd/>
            <a:tailEnd/>
          </a:ln>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Comic Sans MS" pitchFamily="66" charset="0"/>
                <a:ea typeface="+mn-ea"/>
                <a:cs typeface="Arial" charset="0"/>
              </a:rPr>
              <a:t>??????    ~ 25 years ago</a:t>
            </a:r>
          </a:p>
        </p:txBody>
      </p:sp>
      <p:sp>
        <p:nvSpPr>
          <p:cNvPr id="4" name="TextBox 3"/>
          <p:cNvSpPr txBox="1"/>
          <p:nvPr/>
        </p:nvSpPr>
        <p:spPr>
          <a:xfrm>
            <a:off x="377823" y="3893066"/>
            <a:ext cx="8644572" cy="2246769"/>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FFFFFF"/>
                </a:solidFill>
                <a:effectLst/>
                <a:uLnTx/>
                <a:uFillTx/>
                <a:latin typeface="Comic Sans MS" pitchFamily="66" charset="0"/>
                <a:ea typeface="+mn-ea"/>
                <a:cs typeface="Arial" charset="0"/>
              </a:rPr>
              <a:t>explained puzzle</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FFFFFF"/>
                </a:solidFill>
                <a:effectLst/>
                <a:uLnTx/>
                <a:uFillTx/>
                <a:latin typeface="Comic Sans MS" pitchFamily="66" charset="0"/>
                <a:ea typeface="+mn-ea"/>
                <a:cs typeface="Arial" charset="0"/>
              </a:rPr>
              <a:t>different way to think about learning and teaching</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0" cap="none" spc="0" normalizeH="0" baseline="0" noProof="0" dirty="0">
                <a:ln>
                  <a:noFill/>
                </a:ln>
                <a:solidFill>
                  <a:srgbClr val="FFFFFF"/>
                </a:solidFill>
                <a:effectLst/>
                <a:uLnTx/>
                <a:uFillTx/>
                <a:latin typeface="Comic Sans MS" pitchFamily="66" charset="0"/>
                <a:ea typeface="+mn-ea"/>
                <a:cs typeface="Arial" charset="0"/>
              </a:rPr>
              <a:t>got me started doing physics/sci </a:t>
            </a:r>
            <a:r>
              <a:rPr kumimoji="0" lang="en-US" sz="2800" b="0" i="0" u="none" strike="noStrike" kern="0" cap="none" spc="0" normalizeH="0" baseline="0" noProof="0" dirty="0" err="1">
                <a:ln>
                  <a:noFill/>
                </a:ln>
                <a:solidFill>
                  <a:srgbClr val="FFFFFF"/>
                </a:solidFill>
                <a:effectLst/>
                <a:uLnTx/>
                <a:uFillTx/>
                <a:latin typeface="Comic Sans MS" pitchFamily="66" charset="0"/>
                <a:ea typeface="+mn-ea"/>
                <a:cs typeface="Arial" charset="0"/>
              </a:rPr>
              <a:t>ed</a:t>
            </a:r>
            <a:r>
              <a:rPr kumimoji="0" lang="en-US" sz="2800" b="0" i="0" u="none" strike="noStrike" kern="0" cap="none" spc="0" normalizeH="0" baseline="0" noProof="0" dirty="0">
                <a:ln>
                  <a:noFill/>
                </a:ln>
                <a:solidFill>
                  <a:srgbClr val="FFFFFF"/>
                </a:solidFill>
                <a:effectLst/>
                <a:uLnTx/>
                <a:uFillTx/>
                <a:latin typeface="Comic Sans MS" pitchFamily="66" charset="0"/>
                <a:ea typeface="+mn-ea"/>
                <a:cs typeface="Arial" charset="0"/>
              </a:rPr>
              <a:t> research--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FFFFFF"/>
                </a:solidFill>
                <a:effectLst/>
                <a:uLnTx/>
                <a:uFillTx/>
                <a:latin typeface="Comic Sans MS" pitchFamily="66" charset="0"/>
                <a:ea typeface="+mn-ea"/>
                <a:cs typeface="Arial" charset="0"/>
              </a:rPr>
              <a:t>    controlled experiments &amp; data!</a:t>
            </a:r>
          </a:p>
        </p:txBody>
      </p:sp>
      <p:sp>
        <p:nvSpPr>
          <p:cNvPr id="2" name="TextBox 1">
            <a:extLst>
              <a:ext uri="{FF2B5EF4-FFF2-40B4-BE49-F238E27FC236}">
                <a16:creationId xmlns:a16="http://schemas.microsoft.com/office/drawing/2014/main" xmlns="" id="{B2B093CD-7329-42E1-85FF-24C0CA617204}"/>
              </a:ext>
            </a:extLst>
          </p:cNvPr>
          <p:cNvSpPr txBox="1"/>
          <p:nvPr/>
        </p:nvSpPr>
        <p:spPr>
          <a:xfrm>
            <a:off x="1497874" y="0"/>
            <a:ext cx="4554452" cy="461665"/>
          </a:xfrm>
          <a:prstGeom prst="rect">
            <a:avLst/>
          </a:prstGeom>
          <a:noFill/>
        </p:spPr>
        <p:txBody>
          <a:bodyPr wrap="none" rtlCol="0">
            <a:spAutoFit/>
          </a:bodyPr>
          <a:lstStyle/>
          <a:p>
            <a:r>
              <a:rPr lang="en-US" u="sng" dirty="0">
                <a:solidFill>
                  <a:srgbClr val="FFFFFF"/>
                </a:solidFill>
              </a:rPr>
              <a:t>My background in education</a:t>
            </a:r>
          </a:p>
        </p:txBody>
      </p:sp>
    </p:spTree>
    <p:extLst>
      <p:ext uri="{BB962C8B-B14F-4D97-AF65-F5344CB8AC3E}">
        <p14:creationId xmlns:p14="http://schemas.microsoft.com/office/powerpoint/2010/main" val="2955112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24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24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24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2407">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2419" grpId="0"/>
      <p:bldP spid="272420" grpId="0"/>
      <p:bldP spid="4" grpId="0"/>
    </p:bldLst>
  </p:timing>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987425" y="946150"/>
            <a:ext cx="1295400" cy="519113"/>
          </a:xfrm>
          <a:prstGeom prst="rect">
            <a:avLst/>
          </a:prstGeom>
          <a:noFill/>
          <a:ln w="9525">
            <a:noFill/>
            <a:miter lim="800000"/>
            <a:headEnd/>
            <a:tailEnd/>
          </a:ln>
        </p:spPr>
        <p:txBody>
          <a:bodyPr>
            <a:spAutoFit/>
          </a:bodyPr>
          <a:lstStyle/>
          <a:p>
            <a:pPr>
              <a:spcBef>
                <a:spcPct val="50000"/>
              </a:spcBef>
            </a:pPr>
            <a:r>
              <a:rPr lang="en-US" sz="2800" b="1" u="sng">
                <a:latin typeface="Times New Roman" pitchFamily="18" charset="0"/>
              </a:rPr>
              <a:t>Novice</a:t>
            </a:r>
          </a:p>
        </p:txBody>
      </p:sp>
      <p:sp>
        <p:nvSpPr>
          <p:cNvPr id="30723" name="Text Box 3"/>
          <p:cNvSpPr txBox="1">
            <a:spLocks noChangeArrowheads="1"/>
          </p:cNvSpPr>
          <p:nvPr/>
        </p:nvSpPr>
        <p:spPr bwMode="auto">
          <a:xfrm>
            <a:off x="6769072" y="884530"/>
            <a:ext cx="1600200" cy="519113"/>
          </a:xfrm>
          <a:prstGeom prst="rect">
            <a:avLst/>
          </a:prstGeom>
          <a:noFill/>
          <a:ln w="9525">
            <a:noFill/>
            <a:miter lim="800000"/>
            <a:headEnd/>
            <a:tailEnd/>
          </a:ln>
        </p:spPr>
        <p:txBody>
          <a:bodyPr>
            <a:spAutoFit/>
          </a:bodyPr>
          <a:lstStyle/>
          <a:p>
            <a:pPr>
              <a:spcBef>
                <a:spcPct val="50000"/>
              </a:spcBef>
            </a:pPr>
            <a:r>
              <a:rPr lang="en-US" sz="2800" b="1" u="sng">
                <a:latin typeface="Times New Roman" pitchFamily="18" charset="0"/>
              </a:rPr>
              <a:t>Expert</a:t>
            </a:r>
          </a:p>
        </p:txBody>
      </p:sp>
      <p:sp>
        <p:nvSpPr>
          <p:cNvPr id="350212" name="Text Box 4"/>
          <p:cNvSpPr txBox="1">
            <a:spLocks noChangeArrowheads="1"/>
          </p:cNvSpPr>
          <p:nvPr/>
        </p:nvSpPr>
        <p:spPr bwMode="auto">
          <a:xfrm>
            <a:off x="236538" y="1490663"/>
            <a:ext cx="4143375" cy="3477875"/>
          </a:xfrm>
          <a:prstGeom prst="rect">
            <a:avLst/>
          </a:prstGeom>
          <a:noFill/>
          <a:ln w="9525">
            <a:noFill/>
            <a:miter lim="800000"/>
            <a:headEnd/>
            <a:tailEnd/>
          </a:ln>
        </p:spPr>
        <p:txBody>
          <a:bodyPr>
            <a:spAutoFit/>
          </a:bodyPr>
          <a:lstStyle/>
          <a:p>
            <a:r>
              <a:rPr lang="en-US" b="1" dirty="0">
                <a:latin typeface="Times New Roman" pitchFamily="18" charset="0"/>
              </a:rPr>
              <a:t>Content: isolated pieces of information to be memorized.</a:t>
            </a:r>
          </a:p>
          <a:p>
            <a:endParaRPr lang="en-US" sz="1400" b="1" dirty="0">
              <a:latin typeface="Times New Roman" pitchFamily="18" charset="0"/>
            </a:endParaRPr>
          </a:p>
          <a:p>
            <a:r>
              <a:rPr lang="en-US" b="1" dirty="0">
                <a:latin typeface="Times New Roman" pitchFamily="18" charset="0"/>
              </a:rPr>
              <a:t>Handed down by an authority. Unrelated to world.</a:t>
            </a:r>
          </a:p>
          <a:p>
            <a:endParaRPr lang="en-US" sz="1400" b="1" dirty="0">
              <a:latin typeface="Times New Roman" pitchFamily="18" charset="0"/>
            </a:endParaRPr>
          </a:p>
          <a:p>
            <a:r>
              <a:rPr lang="en-US" b="1" dirty="0">
                <a:latin typeface="Times New Roman" pitchFamily="18" charset="0"/>
              </a:rPr>
              <a:t>Problem solving: following memorized  recipes.</a:t>
            </a:r>
          </a:p>
          <a:p>
            <a:r>
              <a:rPr lang="en-US" dirty="0">
                <a:latin typeface="Times New Roman" pitchFamily="18" charset="0"/>
              </a:rPr>
              <a:t> </a:t>
            </a:r>
          </a:p>
          <a:p>
            <a:endParaRPr lang="en-US" dirty="0">
              <a:latin typeface="Times New Roman" pitchFamily="18" charset="0"/>
            </a:endParaRPr>
          </a:p>
        </p:txBody>
      </p:sp>
      <p:sp>
        <p:nvSpPr>
          <p:cNvPr id="30725" name="Text Box 6"/>
          <p:cNvSpPr txBox="1">
            <a:spLocks noChangeArrowheads="1"/>
          </p:cNvSpPr>
          <p:nvPr/>
        </p:nvSpPr>
        <p:spPr bwMode="auto">
          <a:xfrm>
            <a:off x="1716086" y="438114"/>
            <a:ext cx="5052986" cy="523220"/>
          </a:xfrm>
          <a:prstGeom prst="rect">
            <a:avLst/>
          </a:prstGeom>
          <a:noFill/>
          <a:ln w="9525">
            <a:noFill/>
            <a:miter lim="800000"/>
            <a:headEnd/>
            <a:tailEnd/>
          </a:ln>
        </p:spPr>
        <p:txBody>
          <a:bodyPr wrap="none">
            <a:spAutoFit/>
          </a:bodyPr>
          <a:lstStyle/>
          <a:p>
            <a:r>
              <a:rPr lang="en-US" b="1" dirty="0">
                <a:solidFill>
                  <a:schemeClr val="accent2"/>
                </a:solidFill>
                <a:latin typeface="Arial" charset="0"/>
              </a:rPr>
              <a:t> </a:t>
            </a:r>
            <a:r>
              <a:rPr lang="en-US" sz="2800" b="1" u="sng" dirty="0">
                <a:solidFill>
                  <a:schemeClr val="accent2"/>
                </a:solidFill>
                <a:latin typeface="Arial" charset="0"/>
              </a:rPr>
              <a:t>Perceptions about science</a:t>
            </a:r>
            <a:r>
              <a:rPr lang="en-US" sz="2800" dirty="0">
                <a:solidFill>
                  <a:schemeClr val="accent2"/>
                </a:solidFill>
                <a:latin typeface="Arial" charset="0"/>
              </a:rPr>
              <a:t> </a:t>
            </a:r>
            <a:r>
              <a:rPr lang="en-US" sz="2800" dirty="0">
                <a:solidFill>
                  <a:schemeClr val="accent2"/>
                </a:solidFill>
              </a:rPr>
              <a:t> </a:t>
            </a:r>
          </a:p>
        </p:txBody>
      </p:sp>
      <p:sp>
        <p:nvSpPr>
          <p:cNvPr id="350215" name="Text Box 7"/>
          <p:cNvSpPr txBox="1">
            <a:spLocks noChangeArrowheads="1"/>
          </p:cNvSpPr>
          <p:nvPr/>
        </p:nvSpPr>
        <p:spPr bwMode="auto">
          <a:xfrm>
            <a:off x="5013325" y="1490663"/>
            <a:ext cx="3843338" cy="2739211"/>
          </a:xfrm>
          <a:prstGeom prst="rect">
            <a:avLst/>
          </a:prstGeom>
          <a:noFill/>
          <a:ln w="9525">
            <a:noFill/>
            <a:miter lim="800000"/>
            <a:headEnd/>
            <a:tailEnd/>
          </a:ln>
        </p:spPr>
        <p:txBody>
          <a:bodyPr>
            <a:spAutoFit/>
          </a:bodyPr>
          <a:lstStyle/>
          <a:p>
            <a:r>
              <a:rPr lang="en-US" b="1" dirty="0">
                <a:latin typeface="Times New Roman" pitchFamily="18" charset="0"/>
              </a:rPr>
              <a:t>Content: coherent structure of  concepts.</a:t>
            </a:r>
          </a:p>
          <a:p>
            <a:endParaRPr lang="en-US" sz="1400" b="1" dirty="0">
              <a:latin typeface="Times New Roman" pitchFamily="18" charset="0"/>
            </a:endParaRPr>
          </a:p>
          <a:p>
            <a:r>
              <a:rPr lang="en-US" b="1" dirty="0">
                <a:latin typeface="Times New Roman" pitchFamily="18" charset="0"/>
              </a:rPr>
              <a:t>Describes nature, established by experiment.</a:t>
            </a:r>
          </a:p>
          <a:p>
            <a:endParaRPr lang="en-US" sz="1400" b="1" dirty="0">
              <a:latin typeface="Times New Roman" pitchFamily="18" charset="0"/>
            </a:endParaRPr>
          </a:p>
          <a:p>
            <a:r>
              <a:rPr lang="en-US" b="1" dirty="0">
                <a:latin typeface="Times New Roman" pitchFamily="18" charset="0"/>
              </a:rPr>
              <a:t>Prob. Solving:  Systematic concept-based strategies.  </a:t>
            </a:r>
          </a:p>
        </p:txBody>
      </p:sp>
      <p:sp>
        <p:nvSpPr>
          <p:cNvPr id="30727" name="Text Box 9"/>
          <p:cNvSpPr txBox="1">
            <a:spLocks noChangeArrowheads="1"/>
          </p:cNvSpPr>
          <p:nvPr/>
        </p:nvSpPr>
        <p:spPr bwMode="auto">
          <a:xfrm>
            <a:off x="5832475" y="6440488"/>
            <a:ext cx="3284538" cy="366712"/>
          </a:xfrm>
          <a:prstGeom prst="rect">
            <a:avLst/>
          </a:prstGeom>
          <a:noFill/>
          <a:ln w="9525">
            <a:noFill/>
            <a:miter lim="800000"/>
            <a:headEnd/>
            <a:tailEnd/>
          </a:ln>
        </p:spPr>
        <p:txBody>
          <a:bodyPr wrap="none">
            <a:spAutoFit/>
          </a:bodyPr>
          <a:lstStyle/>
          <a:p>
            <a:r>
              <a:rPr lang="en-US" sz="1800"/>
              <a:t>*adapted from D. </a:t>
            </a:r>
            <a:r>
              <a:rPr lang="en-US" sz="1800" dirty="0"/>
              <a:t>Hammer</a:t>
            </a:r>
          </a:p>
        </p:txBody>
      </p:sp>
      <p:pic>
        <p:nvPicPr>
          <p:cNvPr id="8" name="Picture 8" descr="j0078739"/>
          <p:cNvPicPr>
            <a:picLocks noChangeAspect="1" noChangeArrowheads="1"/>
          </p:cNvPicPr>
          <p:nvPr/>
        </p:nvPicPr>
        <p:blipFill>
          <a:blip r:embed="rId4" cstate="print"/>
          <a:srcRect/>
          <a:stretch>
            <a:fillRect/>
          </a:stretch>
        </p:blipFill>
        <p:spPr bwMode="auto">
          <a:xfrm>
            <a:off x="3474819" y="4936403"/>
            <a:ext cx="396875" cy="830262"/>
          </a:xfrm>
          <a:prstGeom prst="rect">
            <a:avLst/>
          </a:prstGeom>
          <a:solidFill>
            <a:schemeClr val="accent2"/>
          </a:solidFill>
          <a:ln w="9525">
            <a:noFill/>
            <a:miter lim="800000"/>
            <a:headEnd/>
            <a:tailEnd/>
          </a:ln>
        </p:spPr>
      </p:pic>
      <p:sp>
        <p:nvSpPr>
          <p:cNvPr id="9" name="Line 10"/>
          <p:cNvSpPr>
            <a:spLocks noChangeShapeType="1"/>
          </p:cNvSpPr>
          <p:nvPr/>
        </p:nvSpPr>
        <p:spPr bwMode="auto">
          <a:xfrm>
            <a:off x="1262063" y="5096850"/>
            <a:ext cx="0" cy="665163"/>
          </a:xfrm>
          <a:prstGeom prst="line">
            <a:avLst/>
          </a:prstGeom>
          <a:noFill/>
          <a:ln w="76200">
            <a:solidFill>
              <a:schemeClr val="accent2"/>
            </a:solidFill>
            <a:round/>
            <a:headEnd/>
            <a:tailEnd/>
          </a:ln>
        </p:spPr>
        <p:txBody>
          <a:bodyPr/>
          <a:lstStyle/>
          <a:p>
            <a:endParaRPr lang="en-CA"/>
          </a:p>
        </p:txBody>
      </p:sp>
      <p:sp>
        <p:nvSpPr>
          <p:cNvPr id="10" name="Line 11"/>
          <p:cNvSpPr>
            <a:spLocks noChangeShapeType="1"/>
          </p:cNvSpPr>
          <p:nvPr/>
        </p:nvSpPr>
        <p:spPr bwMode="auto">
          <a:xfrm>
            <a:off x="7278688" y="5077800"/>
            <a:ext cx="0" cy="665163"/>
          </a:xfrm>
          <a:prstGeom prst="line">
            <a:avLst/>
          </a:prstGeom>
          <a:noFill/>
          <a:ln w="76200">
            <a:solidFill>
              <a:schemeClr val="accent2"/>
            </a:solidFill>
            <a:round/>
            <a:headEnd/>
            <a:tailEnd/>
          </a:ln>
        </p:spPr>
        <p:txBody>
          <a:bodyPr/>
          <a:lstStyle/>
          <a:p>
            <a:endParaRPr lang="en-CA"/>
          </a:p>
        </p:txBody>
      </p:sp>
      <p:sp>
        <p:nvSpPr>
          <p:cNvPr id="12" name="Line 13"/>
          <p:cNvSpPr>
            <a:spLocks noChangeShapeType="1"/>
          </p:cNvSpPr>
          <p:nvPr/>
        </p:nvSpPr>
        <p:spPr bwMode="auto">
          <a:xfrm>
            <a:off x="3602038" y="5130188"/>
            <a:ext cx="0" cy="606425"/>
          </a:xfrm>
          <a:prstGeom prst="line">
            <a:avLst/>
          </a:prstGeom>
          <a:noFill/>
          <a:ln w="9525">
            <a:solidFill>
              <a:schemeClr val="tx1"/>
            </a:solidFill>
            <a:prstDash val="dash"/>
            <a:round/>
            <a:headEnd/>
            <a:tailEnd/>
          </a:ln>
        </p:spPr>
        <p:txBody>
          <a:bodyPr/>
          <a:lstStyle/>
          <a:p>
            <a:endParaRPr lang="en-CA"/>
          </a:p>
        </p:txBody>
      </p:sp>
      <p:sp>
        <p:nvSpPr>
          <p:cNvPr id="14" name="TextBox 13"/>
          <p:cNvSpPr txBox="1"/>
          <p:nvPr/>
        </p:nvSpPr>
        <p:spPr>
          <a:xfrm>
            <a:off x="240678" y="4337841"/>
            <a:ext cx="8744702" cy="461665"/>
          </a:xfrm>
          <a:prstGeom prst="rect">
            <a:avLst/>
          </a:prstGeom>
          <a:noFill/>
        </p:spPr>
        <p:txBody>
          <a:bodyPr wrap="none" rtlCol="0">
            <a:spAutoFit/>
          </a:bodyPr>
          <a:lstStyle/>
          <a:p>
            <a:r>
              <a:rPr lang="en-US" i="1" dirty="0">
                <a:solidFill>
                  <a:schemeClr val="accent2"/>
                </a:solidFill>
              </a:rPr>
              <a:t>measure student perceptions, 7 min. survey. Pre-post</a:t>
            </a:r>
            <a:endParaRPr lang="en-CA" i="1" dirty="0">
              <a:solidFill>
                <a:schemeClr val="accent2"/>
              </a:solidFill>
            </a:endParaRPr>
          </a:p>
        </p:txBody>
      </p:sp>
      <p:sp>
        <p:nvSpPr>
          <p:cNvPr id="15" name="Text Box 5"/>
          <p:cNvSpPr txBox="1">
            <a:spLocks noChangeArrowheads="1"/>
          </p:cNvSpPr>
          <p:nvPr/>
        </p:nvSpPr>
        <p:spPr bwMode="auto">
          <a:xfrm>
            <a:off x="243324" y="5716863"/>
            <a:ext cx="8744702" cy="523220"/>
          </a:xfrm>
          <a:prstGeom prst="rect">
            <a:avLst/>
          </a:prstGeom>
          <a:noFill/>
          <a:ln w="9525">
            <a:noFill/>
            <a:miter lim="800000"/>
            <a:headEnd/>
            <a:tailEnd/>
          </a:ln>
        </p:spPr>
        <p:txBody>
          <a:bodyPr wrap="none">
            <a:spAutoFit/>
          </a:bodyPr>
          <a:lstStyle/>
          <a:p>
            <a:r>
              <a:rPr lang="en-US" sz="2800" b="1" dirty="0">
                <a:solidFill>
                  <a:schemeClr val="accent2"/>
                </a:solidFill>
                <a:latin typeface="Comic Sans MS" pitchFamily="66" charset="0"/>
              </a:rPr>
              <a:t>intro physics course </a:t>
            </a:r>
            <a:r>
              <a:rPr lang="en-US" sz="2800" b="1" dirty="0">
                <a:solidFill>
                  <a:schemeClr val="accent2"/>
                </a:solidFill>
                <a:latin typeface="Comic Sans MS" pitchFamily="66" charset="0"/>
                <a:sym typeface="Symbol" pitchFamily="18" charset="2"/>
              </a:rPr>
              <a:t> </a:t>
            </a:r>
            <a:r>
              <a:rPr lang="en-US" sz="2800" b="1" dirty="0">
                <a:solidFill>
                  <a:schemeClr val="accent2"/>
                </a:solidFill>
                <a:latin typeface="Comic Sans MS" pitchFamily="66" charset="0"/>
              </a:rPr>
              <a:t> </a:t>
            </a:r>
            <a:r>
              <a:rPr lang="en-US" sz="2800" b="1" i="1" u="sng" dirty="0">
                <a:solidFill>
                  <a:schemeClr val="accent2"/>
                </a:solidFill>
                <a:latin typeface="Comic Sans MS" pitchFamily="66" charset="0"/>
              </a:rPr>
              <a:t>more</a:t>
            </a:r>
            <a:r>
              <a:rPr lang="en-US" sz="2800" b="1" dirty="0">
                <a:solidFill>
                  <a:schemeClr val="accent2"/>
                </a:solidFill>
                <a:latin typeface="Comic Sans MS" pitchFamily="66" charset="0"/>
              </a:rPr>
              <a:t> novice than before</a:t>
            </a:r>
          </a:p>
        </p:txBody>
      </p:sp>
      <p:sp>
        <p:nvSpPr>
          <p:cNvPr id="16" name="TextBox 15"/>
          <p:cNvSpPr txBox="1"/>
          <p:nvPr/>
        </p:nvSpPr>
        <p:spPr>
          <a:xfrm>
            <a:off x="362607" y="6306199"/>
            <a:ext cx="3174267" cy="461665"/>
          </a:xfrm>
          <a:prstGeom prst="rect">
            <a:avLst/>
          </a:prstGeom>
          <a:noFill/>
        </p:spPr>
        <p:txBody>
          <a:bodyPr wrap="none" rtlCol="0">
            <a:spAutoFit/>
          </a:bodyPr>
          <a:lstStyle/>
          <a:p>
            <a:r>
              <a:rPr lang="en-US" dirty="0"/>
              <a:t>chem. &amp; bio as bad</a:t>
            </a:r>
            <a:endParaRPr lang="en-CA" dirty="0"/>
          </a:p>
        </p:txBody>
      </p:sp>
      <p:pic>
        <p:nvPicPr>
          <p:cNvPr id="17" name="Picture 4" descr="http://t3.gstatic.com/images?q=tbn:ANd9GcQintTKmprHrGX7fxAgcVRJ0Xq1ZeZv_SIqhVWOUZXhr8s41aQR"/>
          <p:cNvPicPr>
            <a:picLocks noChangeAspect="1" noChangeArrowheads="1"/>
          </p:cNvPicPr>
          <p:nvPr/>
        </p:nvPicPr>
        <p:blipFill>
          <a:blip r:embed="rId5" cstate="print"/>
          <a:srcRect/>
          <a:stretch>
            <a:fillRect/>
          </a:stretch>
        </p:blipFill>
        <p:spPr bwMode="auto">
          <a:xfrm>
            <a:off x="8165934" y="499190"/>
            <a:ext cx="768646" cy="1059024"/>
          </a:xfrm>
          <a:prstGeom prst="rect">
            <a:avLst/>
          </a:prstGeom>
          <a:noFill/>
        </p:spPr>
      </p:pic>
      <p:pic>
        <p:nvPicPr>
          <p:cNvPr id="18" name="Picture 6" descr="http://t3.gstatic.com/images?q=tbn:ANd9GcQV1dlpub7jEEqAs65FotBIbO37IXtisMFnUnyV8qlMIgS2-IkHYA"/>
          <p:cNvPicPr>
            <a:picLocks noChangeAspect="1" noChangeArrowheads="1"/>
          </p:cNvPicPr>
          <p:nvPr/>
        </p:nvPicPr>
        <p:blipFill>
          <a:blip r:embed="rId6" cstate="print"/>
          <a:srcRect/>
          <a:stretch>
            <a:fillRect/>
          </a:stretch>
        </p:blipFill>
        <p:spPr bwMode="auto">
          <a:xfrm>
            <a:off x="229960" y="486587"/>
            <a:ext cx="607981" cy="978953"/>
          </a:xfrm>
          <a:prstGeom prst="rect">
            <a:avLst/>
          </a:prstGeom>
          <a:noFill/>
        </p:spPr>
      </p:pic>
      <p:sp>
        <p:nvSpPr>
          <p:cNvPr id="2" name="TextBox 1"/>
          <p:cNvSpPr txBox="1"/>
          <p:nvPr/>
        </p:nvSpPr>
        <p:spPr>
          <a:xfrm>
            <a:off x="4462030" y="4988675"/>
            <a:ext cx="2307042" cy="707886"/>
          </a:xfrm>
          <a:prstGeom prst="rect">
            <a:avLst/>
          </a:prstGeom>
          <a:noFill/>
        </p:spPr>
        <p:txBody>
          <a:bodyPr wrap="none" rtlCol="0">
            <a:spAutoFit/>
          </a:bodyPr>
          <a:lstStyle/>
          <a:p>
            <a:r>
              <a:rPr lang="en-US" sz="2000" i="1" dirty="0"/>
              <a:t>best predictor of</a:t>
            </a:r>
          </a:p>
          <a:p>
            <a:r>
              <a:rPr lang="en-US" sz="2000" i="1" dirty="0"/>
              <a:t>physics major</a:t>
            </a:r>
          </a:p>
        </p:txBody>
      </p:sp>
    </p:spTree>
  </p:cSld>
  <p:clrMapOvr>
    <a:overrideClrMapping bg1="dk2" tx1="lt1" bg2="dk1"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21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021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5021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0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21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021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par>
                          <p:cTn id="35" fill="hold">
                            <p:stCondLst>
                              <p:cond delay="0"/>
                            </p:stCondLst>
                            <p:childTnLst>
                              <p:par>
                                <p:cTn id="36" presetID="0" presetClass="path" presetSubtype="0" accel="50000" decel="50000" fill="hold" nodeType="afterEffect">
                                  <p:stCondLst>
                                    <p:cond delay="0"/>
                                  </p:stCondLst>
                                  <p:childTnLst>
                                    <p:animMotion origin="layout" path="M 3.88889E-6 -4.07407E-6 C -0.0158 -0.06643 -0.03108 -0.13194 -0.05087 -0.1493 C -0.07049 -0.16666 -0.10521 -0.13333 -0.11823 -0.10416 C -0.13108 -0.075 -0.12743 0.00487 -0.12934 0.02662 " pathEditMode="relative" rAng="0" ptsTypes="AAAA">
                                      <p:cBhvr>
                                        <p:cTn id="37" dur="3000" fill="hold"/>
                                        <p:tgtEl>
                                          <p:spTgt spid="8"/>
                                        </p:tgtEl>
                                        <p:attrNameLst>
                                          <p:attrName>ppt_x</p:attrName>
                                          <p:attrName>ppt_y</p:attrName>
                                        </p:attrNameLst>
                                      </p:cBhvr>
                                      <p:rCtr x="-6476" y="-6389"/>
                                    </p:animMotion>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4" grpId="0"/>
      <p:bldP spid="15" grpId="0"/>
      <p:bldP spid="16" grpId="0"/>
      <p:bldP spid="2" grpId="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49509" y="876300"/>
            <a:ext cx="7989758" cy="3416320"/>
          </a:xfrm>
          <a:prstGeom prst="rect">
            <a:avLst/>
          </a:prstGeom>
          <a:noFill/>
        </p:spPr>
        <p:txBody>
          <a:bodyPr wrap="square" rtlCol="0">
            <a:spAutoFit/>
          </a:bodyPr>
          <a:lstStyle/>
          <a:p>
            <a:r>
              <a:rPr lang="en-US" u="sng" dirty="0">
                <a:solidFill>
                  <a:srgbClr val="FFFF00"/>
                </a:solidFill>
              </a:rPr>
              <a:t>Perceptions survey results– </a:t>
            </a:r>
          </a:p>
          <a:p>
            <a:r>
              <a:rPr lang="en-US" dirty="0">
                <a:solidFill>
                  <a:srgbClr val="FFFF00"/>
                </a:solidFill>
              </a:rPr>
              <a:t>Highly relevant to scientific literacy/liberal ed.</a:t>
            </a:r>
          </a:p>
          <a:p>
            <a:r>
              <a:rPr lang="en-US" dirty="0">
                <a:solidFill>
                  <a:srgbClr val="FFFF00"/>
                </a:solidFill>
              </a:rPr>
              <a:t>Correlate with everything important</a:t>
            </a:r>
          </a:p>
          <a:p>
            <a:endParaRPr lang="en-US" dirty="0">
              <a:solidFill>
                <a:srgbClr val="FFFF00"/>
              </a:solidFill>
            </a:endParaRPr>
          </a:p>
          <a:p>
            <a:r>
              <a:rPr lang="en-US" dirty="0">
                <a:solidFill>
                  <a:srgbClr val="FFFFFF"/>
                </a:solidFill>
              </a:rPr>
              <a:t>Who will end up physics major 4 years later? </a:t>
            </a:r>
          </a:p>
          <a:p>
            <a:endParaRPr lang="en-US" dirty="0">
              <a:solidFill>
                <a:srgbClr val="FFFF00"/>
              </a:solidFill>
            </a:endParaRPr>
          </a:p>
          <a:p>
            <a:r>
              <a:rPr lang="en-US" u="sng" dirty="0">
                <a:solidFill>
                  <a:srgbClr val="FFFFFF"/>
                </a:solidFill>
              </a:rPr>
              <a:t>7 minute first day</a:t>
            </a:r>
            <a:r>
              <a:rPr lang="en-US" dirty="0">
                <a:solidFill>
                  <a:srgbClr val="FFFFFF"/>
                </a:solidFill>
              </a:rPr>
              <a:t> survey </a:t>
            </a:r>
            <a:r>
              <a:rPr lang="en-US" b="1" u="sng" dirty="0">
                <a:solidFill>
                  <a:srgbClr val="FFFFFF"/>
                </a:solidFill>
              </a:rPr>
              <a:t>better</a:t>
            </a:r>
            <a:r>
              <a:rPr lang="en-US" dirty="0">
                <a:solidFill>
                  <a:srgbClr val="FFFFFF"/>
                </a:solidFill>
              </a:rPr>
              <a:t> predictor than </a:t>
            </a:r>
            <a:r>
              <a:rPr lang="en-US" u="sng" dirty="0">
                <a:solidFill>
                  <a:srgbClr val="FFFFFF"/>
                </a:solidFill>
              </a:rPr>
              <a:t>first year</a:t>
            </a:r>
            <a:r>
              <a:rPr lang="en-US" dirty="0">
                <a:solidFill>
                  <a:srgbClr val="FFFFFF"/>
                </a:solidFill>
              </a:rPr>
              <a:t> physics course grades</a:t>
            </a:r>
          </a:p>
          <a:p>
            <a:endParaRPr lang="en-US" dirty="0">
              <a:solidFill>
                <a:srgbClr val="FFFF00"/>
              </a:solidFill>
            </a:endParaRPr>
          </a:p>
        </p:txBody>
      </p:sp>
      <p:sp>
        <p:nvSpPr>
          <p:cNvPr id="3" name="TextBox 2"/>
          <p:cNvSpPr txBox="1"/>
          <p:nvPr/>
        </p:nvSpPr>
        <p:spPr>
          <a:xfrm>
            <a:off x="600076" y="4686300"/>
            <a:ext cx="7839154" cy="830997"/>
          </a:xfrm>
          <a:prstGeom prst="rect">
            <a:avLst/>
          </a:prstGeom>
          <a:noFill/>
        </p:spPr>
        <p:txBody>
          <a:bodyPr wrap="square" rtlCol="0">
            <a:spAutoFit/>
          </a:bodyPr>
          <a:lstStyle/>
          <a:p>
            <a:r>
              <a:rPr lang="en-US" dirty="0">
                <a:solidFill>
                  <a:srgbClr val="FFFF00"/>
                </a:solidFill>
              </a:rPr>
              <a:t>recent research</a:t>
            </a:r>
            <a:r>
              <a:rPr lang="en-US" dirty="0">
                <a:solidFill>
                  <a:srgbClr val="FFFF00"/>
                </a:solidFill>
                <a:sym typeface="Symbol"/>
              </a:rPr>
              <a:t></a:t>
            </a:r>
            <a:r>
              <a:rPr lang="en-US" dirty="0">
                <a:solidFill>
                  <a:srgbClr val="FFFF00"/>
                </a:solidFill>
              </a:rPr>
              <a:t> changes in instruction that achieve positive impacts on perceptions</a:t>
            </a:r>
          </a:p>
        </p:txBody>
      </p:sp>
    </p:spTree>
    <p:extLst>
      <p:ext uri="{BB962C8B-B14F-4D97-AF65-F5344CB8AC3E}">
        <p14:creationId xmlns:p14="http://schemas.microsoft.com/office/powerpoint/2010/main" val="23730821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535197" y="2715279"/>
            <a:ext cx="7737266" cy="2616101"/>
          </a:xfrm>
          <a:prstGeom prst="rect">
            <a:avLst/>
          </a:prstGeom>
          <a:noFill/>
        </p:spPr>
        <p:txBody>
          <a:bodyPr wrap="square" rtlCol="0">
            <a:spAutoFit/>
          </a:bodyPr>
          <a:lstStyle/>
          <a:p>
            <a:r>
              <a:rPr lang="en-US" dirty="0">
                <a:solidFill>
                  <a:srgbClr val="FFFF00"/>
                </a:solidFill>
              </a:rPr>
              <a:t>How to make perceptions significantly more like physicist (very recent)--</a:t>
            </a:r>
          </a:p>
          <a:p>
            <a:endParaRPr lang="en-US" sz="1000" dirty="0">
              <a:solidFill>
                <a:srgbClr val="FFFF00"/>
              </a:solidFill>
            </a:endParaRPr>
          </a:p>
          <a:p>
            <a:pPr marL="342900" indent="-342900">
              <a:buFont typeface="Arial" pitchFamily="34" charset="0"/>
              <a:buChar char="•"/>
            </a:pPr>
            <a:r>
              <a:rPr lang="en-US" dirty="0">
                <a:solidFill>
                  <a:srgbClr val="FFFF00"/>
                </a:solidFill>
              </a:rPr>
              <a:t>process of science much more explicit</a:t>
            </a:r>
          </a:p>
          <a:p>
            <a:r>
              <a:rPr lang="en-US" dirty="0">
                <a:solidFill>
                  <a:srgbClr val="FFFF00"/>
                </a:solidFill>
              </a:rPr>
              <a:t>   (model development, testing, revision) </a:t>
            </a:r>
          </a:p>
          <a:p>
            <a:pPr marL="171450" indent="-171450">
              <a:buFont typeface="Arial" pitchFamily="34" charset="0"/>
              <a:buChar char="•"/>
            </a:pPr>
            <a:endParaRPr lang="en-US" sz="1000" dirty="0">
              <a:solidFill>
                <a:srgbClr val="FFFF00"/>
              </a:solidFill>
            </a:endParaRPr>
          </a:p>
          <a:p>
            <a:pPr marL="342900" indent="-342900">
              <a:buFont typeface="Arial" pitchFamily="34" charset="0"/>
              <a:buChar char="•"/>
            </a:pPr>
            <a:r>
              <a:rPr lang="en-US" dirty="0">
                <a:solidFill>
                  <a:srgbClr val="FFFF00"/>
                </a:solidFill>
              </a:rPr>
              <a:t>real world connections up front &amp; explicit</a:t>
            </a:r>
          </a:p>
          <a:p>
            <a:r>
              <a:rPr lang="en-US" dirty="0">
                <a:solidFill>
                  <a:srgbClr val="FFFF00"/>
                </a:solidFill>
              </a:rPr>
              <a:t>     </a:t>
            </a:r>
          </a:p>
        </p:txBody>
      </p:sp>
    </p:spTree>
    <p:extLst>
      <p:ext uri="{BB962C8B-B14F-4D97-AF65-F5344CB8AC3E}">
        <p14:creationId xmlns:p14="http://schemas.microsoft.com/office/powerpoint/2010/main" val="15820321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23893" y="0"/>
            <a:ext cx="8229600" cy="838200"/>
          </a:xfrm>
        </p:spPr>
        <p:txBody>
          <a:bodyPr/>
          <a:lstStyle/>
          <a:p>
            <a:r>
              <a:rPr lang="en-US" dirty="0"/>
              <a:t>Student Perceptions/Beliefs</a:t>
            </a:r>
          </a:p>
        </p:txBody>
      </p:sp>
      <p:sp>
        <p:nvSpPr>
          <p:cNvPr id="21" name="Freeform 41"/>
          <p:cNvSpPr>
            <a:spLocks noEditPoints="1"/>
          </p:cNvSpPr>
          <p:nvPr/>
        </p:nvSpPr>
        <p:spPr bwMode="auto">
          <a:xfrm>
            <a:off x="1610793" y="13307023"/>
            <a:ext cx="7652554" cy="3976232"/>
          </a:xfrm>
          <a:custGeom>
            <a:avLst/>
            <a:gdLst>
              <a:gd name="T0" fmla="*/ 284935 w 3972"/>
              <a:gd name="T1" fmla="*/ 1745955 h 1206"/>
              <a:gd name="T2" fmla="*/ 605488 w 3972"/>
              <a:gd name="T3" fmla="*/ 1745955 h 1206"/>
              <a:gd name="T4" fmla="*/ 926040 w 3972"/>
              <a:gd name="T5" fmla="*/ 1745955 h 1206"/>
              <a:gd name="T6" fmla="*/ 1246593 w 3972"/>
              <a:gd name="T7" fmla="*/ 1745955 h 1206"/>
              <a:gd name="T8" fmla="*/ 1567145 w 3972"/>
              <a:gd name="T9" fmla="*/ 1745955 h 1206"/>
              <a:gd name="T10" fmla="*/ 1887698 w 3972"/>
              <a:gd name="T11" fmla="*/ 1745955 h 1206"/>
              <a:gd name="T12" fmla="*/ 2208250 w 3972"/>
              <a:gd name="T13" fmla="*/ 1745955 h 1206"/>
              <a:gd name="T14" fmla="*/ 2528802 w 3972"/>
              <a:gd name="T15" fmla="*/ 1745955 h 1206"/>
              <a:gd name="T16" fmla="*/ 2849355 w 3972"/>
              <a:gd name="T17" fmla="*/ 1745955 h 1206"/>
              <a:gd name="T18" fmla="*/ 3169907 w 3972"/>
              <a:gd name="T19" fmla="*/ 1745955 h 1206"/>
              <a:gd name="T20" fmla="*/ 106851 w 3972"/>
              <a:gd name="T21" fmla="*/ 1396764 h 1206"/>
              <a:gd name="T22" fmla="*/ 427403 w 3972"/>
              <a:gd name="T23" fmla="*/ 1396764 h 1206"/>
              <a:gd name="T24" fmla="*/ 747956 w 3972"/>
              <a:gd name="T25" fmla="*/ 1396764 h 1206"/>
              <a:gd name="T26" fmla="*/ 1068508 w 3972"/>
              <a:gd name="T27" fmla="*/ 1396764 h 1206"/>
              <a:gd name="T28" fmla="*/ 1389060 w 3972"/>
              <a:gd name="T29" fmla="*/ 1396764 h 1206"/>
              <a:gd name="T30" fmla="*/ 1709613 w 3972"/>
              <a:gd name="T31" fmla="*/ 1396764 h 1206"/>
              <a:gd name="T32" fmla="*/ 2030165 w 3972"/>
              <a:gd name="T33" fmla="*/ 1396764 h 1206"/>
              <a:gd name="T34" fmla="*/ 2350718 w 3972"/>
              <a:gd name="T35" fmla="*/ 1396764 h 1206"/>
              <a:gd name="T36" fmla="*/ 2671270 w 3972"/>
              <a:gd name="T37" fmla="*/ 1396764 h 1206"/>
              <a:gd name="T38" fmla="*/ 2991822 w 3972"/>
              <a:gd name="T39" fmla="*/ 1396764 h 1206"/>
              <a:gd name="T40" fmla="*/ 3312375 w 3972"/>
              <a:gd name="T41" fmla="*/ 1396764 h 1206"/>
              <a:gd name="T42" fmla="*/ 249319 w 3972"/>
              <a:gd name="T43" fmla="*/ 1047573 h 1206"/>
              <a:gd name="T44" fmla="*/ 569871 w 3972"/>
              <a:gd name="T45" fmla="*/ 1047573 h 1206"/>
              <a:gd name="T46" fmla="*/ 890423 w 3972"/>
              <a:gd name="T47" fmla="*/ 1047573 h 1206"/>
              <a:gd name="T48" fmla="*/ 1210976 w 3972"/>
              <a:gd name="T49" fmla="*/ 1047573 h 1206"/>
              <a:gd name="T50" fmla="*/ 1531528 w 3972"/>
              <a:gd name="T51" fmla="*/ 1047573 h 1206"/>
              <a:gd name="T52" fmla="*/ 1852081 w 3972"/>
              <a:gd name="T53" fmla="*/ 1047573 h 1206"/>
              <a:gd name="T54" fmla="*/ 2172633 w 3972"/>
              <a:gd name="T55" fmla="*/ 1047573 h 1206"/>
              <a:gd name="T56" fmla="*/ 2493185 w 3972"/>
              <a:gd name="T57" fmla="*/ 1047573 h 1206"/>
              <a:gd name="T58" fmla="*/ 2813738 w 3972"/>
              <a:gd name="T59" fmla="*/ 1047573 h 1206"/>
              <a:gd name="T60" fmla="*/ 3134290 w 3972"/>
              <a:gd name="T61" fmla="*/ 1047573 h 1206"/>
              <a:gd name="T62" fmla="*/ 71234 w 3972"/>
              <a:gd name="T63" fmla="*/ 698382 h 1206"/>
              <a:gd name="T64" fmla="*/ 391786 w 3972"/>
              <a:gd name="T65" fmla="*/ 698382 h 1206"/>
              <a:gd name="T66" fmla="*/ 712339 w 3972"/>
              <a:gd name="T67" fmla="*/ 698382 h 1206"/>
              <a:gd name="T68" fmla="*/ 1032891 w 3972"/>
              <a:gd name="T69" fmla="*/ 698382 h 1206"/>
              <a:gd name="T70" fmla="*/ 1353443 w 3972"/>
              <a:gd name="T71" fmla="*/ 698382 h 1206"/>
              <a:gd name="T72" fmla="*/ 1673996 w 3972"/>
              <a:gd name="T73" fmla="*/ 698382 h 1206"/>
              <a:gd name="T74" fmla="*/ 1994548 w 3972"/>
              <a:gd name="T75" fmla="*/ 698382 h 1206"/>
              <a:gd name="T76" fmla="*/ 2315101 w 3972"/>
              <a:gd name="T77" fmla="*/ 698382 h 1206"/>
              <a:gd name="T78" fmla="*/ 2635653 w 3972"/>
              <a:gd name="T79" fmla="*/ 698382 h 1206"/>
              <a:gd name="T80" fmla="*/ 2956205 w 3972"/>
              <a:gd name="T81" fmla="*/ 698382 h 1206"/>
              <a:gd name="T82" fmla="*/ 3276758 w 3972"/>
              <a:gd name="T83" fmla="*/ 698382 h 1206"/>
              <a:gd name="T84" fmla="*/ 213702 w 3972"/>
              <a:gd name="T85" fmla="*/ 349191 h 1206"/>
              <a:gd name="T86" fmla="*/ 534254 w 3972"/>
              <a:gd name="T87" fmla="*/ 349191 h 1206"/>
              <a:gd name="T88" fmla="*/ 854806 w 3972"/>
              <a:gd name="T89" fmla="*/ 349191 h 1206"/>
              <a:gd name="T90" fmla="*/ 1175359 w 3972"/>
              <a:gd name="T91" fmla="*/ 349191 h 1206"/>
              <a:gd name="T92" fmla="*/ 1495911 w 3972"/>
              <a:gd name="T93" fmla="*/ 349191 h 1206"/>
              <a:gd name="T94" fmla="*/ 1816464 w 3972"/>
              <a:gd name="T95" fmla="*/ 349191 h 1206"/>
              <a:gd name="T96" fmla="*/ 2137016 w 3972"/>
              <a:gd name="T97" fmla="*/ 349191 h 1206"/>
              <a:gd name="T98" fmla="*/ 2457568 w 3972"/>
              <a:gd name="T99" fmla="*/ 349191 h 1206"/>
              <a:gd name="T100" fmla="*/ 2778121 w 3972"/>
              <a:gd name="T101" fmla="*/ 349191 h 1206"/>
              <a:gd name="T102" fmla="*/ 3098673 w 3972"/>
              <a:gd name="T103" fmla="*/ 349191 h 1206"/>
              <a:gd name="T104" fmla="*/ 35617 w 3972"/>
              <a:gd name="T105" fmla="*/ 0 h 1206"/>
              <a:gd name="T106" fmla="*/ 356169 w 3972"/>
              <a:gd name="T107" fmla="*/ 0 h 1206"/>
              <a:gd name="T108" fmla="*/ 676722 w 3972"/>
              <a:gd name="T109" fmla="*/ 0 h 1206"/>
              <a:gd name="T110" fmla="*/ 997274 w 3972"/>
              <a:gd name="T111" fmla="*/ 0 h 1206"/>
              <a:gd name="T112" fmla="*/ 1317827 w 3972"/>
              <a:gd name="T113" fmla="*/ 0 h 1206"/>
              <a:gd name="T114" fmla="*/ 1638379 w 3972"/>
              <a:gd name="T115" fmla="*/ 0 h 1206"/>
              <a:gd name="T116" fmla="*/ 1958932 w 3972"/>
              <a:gd name="T117" fmla="*/ 0 h 1206"/>
              <a:gd name="T118" fmla="*/ 2279484 w 3972"/>
              <a:gd name="T119" fmla="*/ 0 h 1206"/>
              <a:gd name="T120" fmla="*/ 2600036 w 3972"/>
              <a:gd name="T121" fmla="*/ 0 h 1206"/>
              <a:gd name="T122" fmla="*/ 2920588 w 3972"/>
              <a:gd name="T123" fmla="*/ 0 h 1206"/>
              <a:gd name="T124" fmla="*/ 3241141 w 3972"/>
              <a:gd name="T125" fmla="*/ 0 h 12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972"/>
              <a:gd name="T190" fmla="*/ 0 h 1206"/>
              <a:gd name="T191" fmla="*/ 3972 w 3972"/>
              <a:gd name="T192" fmla="*/ 1206 h 120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972" h="1206">
                <a:moveTo>
                  <a:pt x="0" y="1200"/>
                </a:moveTo>
                <a:lnTo>
                  <a:pt x="24" y="1200"/>
                </a:lnTo>
                <a:lnTo>
                  <a:pt x="24" y="1206"/>
                </a:lnTo>
                <a:lnTo>
                  <a:pt x="0" y="1206"/>
                </a:lnTo>
                <a:lnTo>
                  <a:pt x="0" y="1200"/>
                </a:lnTo>
                <a:close/>
                <a:moveTo>
                  <a:pt x="42" y="1200"/>
                </a:moveTo>
                <a:lnTo>
                  <a:pt x="66" y="1200"/>
                </a:lnTo>
                <a:lnTo>
                  <a:pt x="66" y="1206"/>
                </a:lnTo>
                <a:lnTo>
                  <a:pt x="42" y="1206"/>
                </a:lnTo>
                <a:lnTo>
                  <a:pt x="42" y="1200"/>
                </a:lnTo>
                <a:close/>
                <a:moveTo>
                  <a:pt x="84" y="1200"/>
                </a:moveTo>
                <a:lnTo>
                  <a:pt x="108" y="1200"/>
                </a:lnTo>
                <a:lnTo>
                  <a:pt x="108" y="1206"/>
                </a:lnTo>
                <a:lnTo>
                  <a:pt x="84" y="1206"/>
                </a:lnTo>
                <a:lnTo>
                  <a:pt x="84" y="1200"/>
                </a:lnTo>
                <a:close/>
                <a:moveTo>
                  <a:pt x="126" y="1200"/>
                </a:moveTo>
                <a:lnTo>
                  <a:pt x="150" y="1200"/>
                </a:lnTo>
                <a:lnTo>
                  <a:pt x="150" y="1206"/>
                </a:lnTo>
                <a:lnTo>
                  <a:pt x="126" y="1206"/>
                </a:lnTo>
                <a:lnTo>
                  <a:pt x="126" y="1200"/>
                </a:lnTo>
                <a:close/>
                <a:moveTo>
                  <a:pt x="168" y="1200"/>
                </a:moveTo>
                <a:lnTo>
                  <a:pt x="192" y="1200"/>
                </a:lnTo>
                <a:lnTo>
                  <a:pt x="192" y="1206"/>
                </a:lnTo>
                <a:lnTo>
                  <a:pt x="168" y="1206"/>
                </a:lnTo>
                <a:lnTo>
                  <a:pt x="168" y="1200"/>
                </a:lnTo>
                <a:close/>
                <a:moveTo>
                  <a:pt x="210" y="1200"/>
                </a:moveTo>
                <a:lnTo>
                  <a:pt x="234" y="1200"/>
                </a:lnTo>
                <a:lnTo>
                  <a:pt x="234" y="1206"/>
                </a:lnTo>
                <a:lnTo>
                  <a:pt x="210" y="1206"/>
                </a:lnTo>
                <a:lnTo>
                  <a:pt x="210" y="1200"/>
                </a:lnTo>
                <a:close/>
                <a:moveTo>
                  <a:pt x="252" y="1200"/>
                </a:moveTo>
                <a:lnTo>
                  <a:pt x="276" y="1200"/>
                </a:lnTo>
                <a:lnTo>
                  <a:pt x="276" y="1206"/>
                </a:lnTo>
                <a:lnTo>
                  <a:pt x="252" y="1206"/>
                </a:lnTo>
                <a:lnTo>
                  <a:pt x="252" y="1200"/>
                </a:lnTo>
                <a:close/>
                <a:moveTo>
                  <a:pt x="294" y="1200"/>
                </a:moveTo>
                <a:lnTo>
                  <a:pt x="318" y="1200"/>
                </a:lnTo>
                <a:lnTo>
                  <a:pt x="318" y="1206"/>
                </a:lnTo>
                <a:lnTo>
                  <a:pt x="294" y="1206"/>
                </a:lnTo>
                <a:lnTo>
                  <a:pt x="294" y="1200"/>
                </a:lnTo>
                <a:close/>
                <a:moveTo>
                  <a:pt x="336" y="1200"/>
                </a:moveTo>
                <a:lnTo>
                  <a:pt x="360" y="1200"/>
                </a:lnTo>
                <a:lnTo>
                  <a:pt x="360" y="1206"/>
                </a:lnTo>
                <a:lnTo>
                  <a:pt x="336" y="1206"/>
                </a:lnTo>
                <a:lnTo>
                  <a:pt x="336" y="1200"/>
                </a:lnTo>
                <a:close/>
                <a:moveTo>
                  <a:pt x="378" y="1200"/>
                </a:moveTo>
                <a:lnTo>
                  <a:pt x="402" y="1200"/>
                </a:lnTo>
                <a:lnTo>
                  <a:pt x="402" y="1206"/>
                </a:lnTo>
                <a:lnTo>
                  <a:pt x="378" y="1206"/>
                </a:lnTo>
                <a:lnTo>
                  <a:pt x="378" y="1200"/>
                </a:lnTo>
                <a:close/>
                <a:moveTo>
                  <a:pt x="420" y="1200"/>
                </a:moveTo>
                <a:lnTo>
                  <a:pt x="444" y="1200"/>
                </a:lnTo>
                <a:lnTo>
                  <a:pt x="444" y="1206"/>
                </a:lnTo>
                <a:lnTo>
                  <a:pt x="420" y="1206"/>
                </a:lnTo>
                <a:lnTo>
                  <a:pt x="420" y="1200"/>
                </a:lnTo>
                <a:close/>
                <a:moveTo>
                  <a:pt x="462" y="1200"/>
                </a:moveTo>
                <a:lnTo>
                  <a:pt x="486" y="1200"/>
                </a:lnTo>
                <a:lnTo>
                  <a:pt x="486" y="1206"/>
                </a:lnTo>
                <a:lnTo>
                  <a:pt x="462" y="1206"/>
                </a:lnTo>
                <a:lnTo>
                  <a:pt x="462" y="1200"/>
                </a:lnTo>
                <a:close/>
                <a:moveTo>
                  <a:pt x="504" y="1200"/>
                </a:moveTo>
                <a:lnTo>
                  <a:pt x="528" y="1200"/>
                </a:lnTo>
                <a:lnTo>
                  <a:pt x="528" y="1206"/>
                </a:lnTo>
                <a:lnTo>
                  <a:pt x="504" y="1206"/>
                </a:lnTo>
                <a:lnTo>
                  <a:pt x="504" y="1200"/>
                </a:lnTo>
                <a:close/>
                <a:moveTo>
                  <a:pt x="546" y="1200"/>
                </a:moveTo>
                <a:lnTo>
                  <a:pt x="570" y="1200"/>
                </a:lnTo>
                <a:lnTo>
                  <a:pt x="570" y="1206"/>
                </a:lnTo>
                <a:lnTo>
                  <a:pt x="546" y="1206"/>
                </a:lnTo>
                <a:lnTo>
                  <a:pt x="546" y="1200"/>
                </a:lnTo>
                <a:close/>
                <a:moveTo>
                  <a:pt x="588" y="1200"/>
                </a:moveTo>
                <a:lnTo>
                  <a:pt x="612" y="1200"/>
                </a:lnTo>
                <a:lnTo>
                  <a:pt x="612" y="1206"/>
                </a:lnTo>
                <a:lnTo>
                  <a:pt x="588" y="1206"/>
                </a:lnTo>
                <a:lnTo>
                  <a:pt x="588" y="1200"/>
                </a:lnTo>
                <a:close/>
                <a:moveTo>
                  <a:pt x="630" y="1200"/>
                </a:moveTo>
                <a:lnTo>
                  <a:pt x="654" y="1200"/>
                </a:lnTo>
                <a:lnTo>
                  <a:pt x="654" y="1206"/>
                </a:lnTo>
                <a:lnTo>
                  <a:pt x="630" y="1206"/>
                </a:lnTo>
                <a:lnTo>
                  <a:pt x="630" y="1200"/>
                </a:lnTo>
                <a:close/>
                <a:moveTo>
                  <a:pt x="672" y="1200"/>
                </a:moveTo>
                <a:lnTo>
                  <a:pt x="696" y="1200"/>
                </a:lnTo>
                <a:lnTo>
                  <a:pt x="696" y="1206"/>
                </a:lnTo>
                <a:lnTo>
                  <a:pt x="672" y="1206"/>
                </a:lnTo>
                <a:lnTo>
                  <a:pt x="672" y="1200"/>
                </a:lnTo>
                <a:close/>
                <a:moveTo>
                  <a:pt x="714" y="1200"/>
                </a:moveTo>
                <a:lnTo>
                  <a:pt x="738" y="1200"/>
                </a:lnTo>
                <a:lnTo>
                  <a:pt x="738" y="1206"/>
                </a:lnTo>
                <a:lnTo>
                  <a:pt x="714" y="1206"/>
                </a:lnTo>
                <a:lnTo>
                  <a:pt x="714" y="1200"/>
                </a:lnTo>
                <a:close/>
                <a:moveTo>
                  <a:pt x="756" y="1200"/>
                </a:moveTo>
                <a:lnTo>
                  <a:pt x="780" y="1200"/>
                </a:lnTo>
                <a:lnTo>
                  <a:pt x="780" y="1206"/>
                </a:lnTo>
                <a:lnTo>
                  <a:pt x="756" y="1206"/>
                </a:lnTo>
                <a:lnTo>
                  <a:pt x="756" y="1200"/>
                </a:lnTo>
                <a:close/>
                <a:moveTo>
                  <a:pt x="798" y="1200"/>
                </a:moveTo>
                <a:lnTo>
                  <a:pt x="822" y="1200"/>
                </a:lnTo>
                <a:lnTo>
                  <a:pt x="822" y="1206"/>
                </a:lnTo>
                <a:lnTo>
                  <a:pt x="798" y="1206"/>
                </a:lnTo>
                <a:lnTo>
                  <a:pt x="798" y="1200"/>
                </a:lnTo>
                <a:close/>
                <a:moveTo>
                  <a:pt x="840" y="1200"/>
                </a:moveTo>
                <a:lnTo>
                  <a:pt x="864" y="1200"/>
                </a:lnTo>
                <a:lnTo>
                  <a:pt x="864" y="1206"/>
                </a:lnTo>
                <a:lnTo>
                  <a:pt x="840" y="1206"/>
                </a:lnTo>
                <a:lnTo>
                  <a:pt x="840" y="1200"/>
                </a:lnTo>
                <a:close/>
                <a:moveTo>
                  <a:pt x="882" y="1200"/>
                </a:moveTo>
                <a:lnTo>
                  <a:pt x="906" y="1200"/>
                </a:lnTo>
                <a:lnTo>
                  <a:pt x="906" y="1206"/>
                </a:lnTo>
                <a:lnTo>
                  <a:pt x="882" y="1206"/>
                </a:lnTo>
                <a:lnTo>
                  <a:pt x="882" y="1200"/>
                </a:lnTo>
                <a:close/>
                <a:moveTo>
                  <a:pt x="924" y="1200"/>
                </a:moveTo>
                <a:lnTo>
                  <a:pt x="948" y="1200"/>
                </a:lnTo>
                <a:lnTo>
                  <a:pt x="948" y="1206"/>
                </a:lnTo>
                <a:lnTo>
                  <a:pt x="924" y="1206"/>
                </a:lnTo>
                <a:lnTo>
                  <a:pt x="924" y="1200"/>
                </a:lnTo>
                <a:close/>
                <a:moveTo>
                  <a:pt x="966" y="1200"/>
                </a:moveTo>
                <a:lnTo>
                  <a:pt x="990" y="1200"/>
                </a:lnTo>
                <a:lnTo>
                  <a:pt x="990" y="1206"/>
                </a:lnTo>
                <a:lnTo>
                  <a:pt x="966" y="1206"/>
                </a:lnTo>
                <a:lnTo>
                  <a:pt x="966" y="1200"/>
                </a:lnTo>
                <a:close/>
                <a:moveTo>
                  <a:pt x="1008" y="1200"/>
                </a:moveTo>
                <a:lnTo>
                  <a:pt x="1032" y="1200"/>
                </a:lnTo>
                <a:lnTo>
                  <a:pt x="1032" y="1206"/>
                </a:lnTo>
                <a:lnTo>
                  <a:pt x="1008" y="1206"/>
                </a:lnTo>
                <a:lnTo>
                  <a:pt x="1008" y="1200"/>
                </a:lnTo>
                <a:close/>
                <a:moveTo>
                  <a:pt x="1050" y="1200"/>
                </a:moveTo>
                <a:lnTo>
                  <a:pt x="1074" y="1200"/>
                </a:lnTo>
                <a:lnTo>
                  <a:pt x="1074" y="1206"/>
                </a:lnTo>
                <a:lnTo>
                  <a:pt x="1050" y="1206"/>
                </a:lnTo>
                <a:lnTo>
                  <a:pt x="1050" y="1200"/>
                </a:lnTo>
                <a:close/>
                <a:moveTo>
                  <a:pt x="1092" y="1200"/>
                </a:moveTo>
                <a:lnTo>
                  <a:pt x="1116" y="1200"/>
                </a:lnTo>
                <a:lnTo>
                  <a:pt x="1116" y="1206"/>
                </a:lnTo>
                <a:lnTo>
                  <a:pt x="1092" y="1206"/>
                </a:lnTo>
                <a:lnTo>
                  <a:pt x="1092" y="1200"/>
                </a:lnTo>
                <a:close/>
                <a:moveTo>
                  <a:pt x="1134" y="1200"/>
                </a:moveTo>
                <a:lnTo>
                  <a:pt x="1158" y="1200"/>
                </a:lnTo>
                <a:lnTo>
                  <a:pt x="1158" y="1206"/>
                </a:lnTo>
                <a:lnTo>
                  <a:pt x="1134" y="1206"/>
                </a:lnTo>
                <a:lnTo>
                  <a:pt x="1134" y="1200"/>
                </a:lnTo>
                <a:close/>
                <a:moveTo>
                  <a:pt x="1176" y="1200"/>
                </a:moveTo>
                <a:lnTo>
                  <a:pt x="1200" y="1200"/>
                </a:lnTo>
                <a:lnTo>
                  <a:pt x="1200" y="1206"/>
                </a:lnTo>
                <a:lnTo>
                  <a:pt x="1176" y="1206"/>
                </a:lnTo>
                <a:lnTo>
                  <a:pt x="1176" y="1200"/>
                </a:lnTo>
                <a:close/>
                <a:moveTo>
                  <a:pt x="1218" y="1200"/>
                </a:moveTo>
                <a:lnTo>
                  <a:pt x="1242" y="1200"/>
                </a:lnTo>
                <a:lnTo>
                  <a:pt x="1242" y="1206"/>
                </a:lnTo>
                <a:lnTo>
                  <a:pt x="1218" y="1206"/>
                </a:lnTo>
                <a:lnTo>
                  <a:pt x="1218" y="1200"/>
                </a:lnTo>
                <a:close/>
                <a:moveTo>
                  <a:pt x="1260" y="1200"/>
                </a:moveTo>
                <a:lnTo>
                  <a:pt x="1284" y="1200"/>
                </a:lnTo>
                <a:lnTo>
                  <a:pt x="1284" y="1206"/>
                </a:lnTo>
                <a:lnTo>
                  <a:pt x="1260" y="1206"/>
                </a:lnTo>
                <a:lnTo>
                  <a:pt x="1260" y="1200"/>
                </a:lnTo>
                <a:close/>
                <a:moveTo>
                  <a:pt x="1302" y="1200"/>
                </a:moveTo>
                <a:lnTo>
                  <a:pt x="1326" y="1200"/>
                </a:lnTo>
                <a:lnTo>
                  <a:pt x="1326" y="1206"/>
                </a:lnTo>
                <a:lnTo>
                  <a:pt x="1302" y="1206"/>
                </a:lnTo>
                <a:lnTo>
                  <a:pt x="1302" y="1200"/>
                </a:lnTo>
                <a:close/>
                <a:moveTo>
                  <a:pt x="1344" y="1200"/>
                </a:moveTo>
                <a:lnTo>
                  <a:pt x="1368" y="1200"/>
                </a:lnTo>
                <a:lnTo>
                  <a:pt x="1368" y="1206"/>
                </a:lnTo>
                <a:lnTo>
                  <a:pt x="1344" y="1206"/>
                </a:lnTo>
                <a:lnTo>
                  <a:pt x="1344" y="1200"/>
                </a:lnTo>
                <a:close/>
                <a:moveTo>
                  <a:pt x="1386" y="1200"/>
                </a:moveTo>
                <a:lnTo>
                  <a:pt x="1410" y="1200"/>
                </a:lnTo>
                <a:lnTo>
                  <a:pt x="1410" y="1206"/>
                </a:lnTo>
                <a:lnTo>
                  <a:pt x="1386" y="1206"/>
                </a:lnTo>
                <a:lnTo>
                  <a:pt x="1386" y="1200"/>
                </a:lnTo>
                <a:close/>
                <a:moveTo>
                  <a:pt x="1428" y="1200"/>
                </a:moveTo>
                <a:lnTo>
                  <a:pt x="1452" y="1200"/>
                </a:lnTo>
                <a:lnTo>
                  <a:pt x="1452" y="1206"/>
                </a:lnTo>
                <a:lnTo>
                  <a:pt x="1428" y="1206"/>
                </a:lnTo>
                <a:lnTo>
                  <a:pt x="1428" y="1200"/>
                </a:lnTo>
                <a:close/>
                <a:moveTo>
                  <a:pt x="1470" y="1200"/>
                </a:moveTo>
                <a:lnTo>
                  <a:pt x="1494" y="1200"/>
                </a:lnTo>
                <a:lnTo>
                  <a:pt x="1494" y="1206"/>
                </a:lnTo>
                <a:lnTo>
                  <a:pt x="1470" y="1206"/>
                </a:lnTo>
                <a:lnTo>
                  <a:pt x="1470" y="1200"/>
                </a:lnTo>
                <a:close/>
                <a:moveTo>
                  <a:pt x="1512" y="1200"/>
                </a:moveTo>
                <a:lnTo>
                  <a:pt x="1536" y="1200"/>
                </a:lnTo>
                <a:lnTo>
                  <a:pt x="1536" y="1206"/>
                </a:lnTo>
                <a:lnTo>
                  <a:pt x="1512" y="1206"/>
                </a:lnTo>
                <a:lnTo>
                  <a:pt x="1512" y="1200"/>
                </a:lnTo>
                <a:close/>
                <a:moveTo>
                  <a:pt x="1554" y="1200"/>
                </a:moveTo>
                <a:lnTo>
                  <a:pt x="1578" y="1200"/>
                </a:lnTo>
                <a:lnTo>
                  <a:pt x="1578" y="1206"/>
                </a:lnTo>
                <a:lnTo>
                  <a:pt x="1554" y="1206"/>
                </a:lnTo>
                <a:lnTo>
                  <a:pt x="1554" y="1200"/>
                </a:lnTo>
                <a:close/>
                <a:moveTo>
                  <a:pt x="1596" y="1200"/>
                </a:moveTo>
                <a:lnTo>
                  <a:pt x="1620" y="1200"/>
                </a:lnTo>
                <a:lnTo>
                  <a:pt x="1620" y="1206"/>
                </a:lnTo>
                <a:lnTo>
                  <a:pt x="1596" y="1206"/>
                </a:lnTo>
                <a:lnTo>
                  <a:pt x="1596" y="1200"/>
                </a:lnTo>
                <a:close/>
                <a:moveTo>
                  <a:pt x="1638" y="1200"/>
                </a:moveTo>
                <a:lnTo>
                  <a:pt x="1662" y="1200"/>
                </a:lnTo>
                <a:lnTo>
                  <a:pt x="1662" y="1206"/>
                </a:lnTo>
                <a:lnTo>
                  <a:pt x="1638" y="1206"/>
                </a:lnTo>
                <a:lnTo>
                  <a:pt x="1638" y="1200"/>
                </a:lnTo>
                <a:close/>
                <a:moveTo>
                  <a:pt x="1680" y="1200"/>
                </a:moveTo>
                <a:lnTo>
                  <a:pt x="1704" y="1200"/>
                </a:lnTo>
                <a:lnTo>
                  <a:pt x="1704" y="1206"/>
                </a:lnTo>
                <a:lnTo>
                  <a:pt x="1680" y="1206"/>
                </a:lnTo>
                <a:lnTo>
                  <a:pt x="1680" y="1200"/>
                </a:lnTo>
                <a:close/>
                <a:moveTo>
                  <a:pt x="1722" y="1200"/>
                </a:moveTo>
                <a:lnTo>
                  <a:pt x="1746" y="1200"/>
                </a:lnTo>
                <a:lnTo>
                  <a:pt x="1746" y="1206"/>
                </a:lnTo>
                <a:lnTo>
                  <a:pt x="1722" y="1206"/>
                </a:lnTo>
                <a:lnTo>
                  <a:pt x="1722" y="1200"/>
                </a:lnTo>
                <a:close/>
                <a:moveTo>
                  <a:pt x="1764" y="1200"/>
                </a:moveTo>
                <a:lnTo>
                  <a:pt x="1788" y="1200"/>
                </a:lnTo>
                <a:lnTo>
                  <a:pt x="1788" y="1206"/>
                </a:lnTo>
                <a:lnTo>
                  <a:pt x="1764" y="1206"/>
                </a:lnTo>
                <a:lnTo>
                  <a:pt x="1764" y="1200"/>
                </a:lnTo>
                <a:close/>
                <a:moveTo>
                  <a:pt x="1806" y="1200"/>
                </a:moveTo>
                <a:lnTo>
                  <a:pt x="1830" y="1200"/>
                </a:lnTo>
                <a:lnTo>
                  <a:pt x="1830" y="1206"/>
                </a:lnTo>
                <a:lnTo>
                  <a:pt x="1806" y="1206"/>
                </a:lnTo>
                <a:lnTo>
                  <a:pt x="1806" y="1200"/>
                </a:lnTo>
                <a:close/>
                <a:moveTo>
                  <a:pt x="1848" y="1200"/>
                </a:moveTo>
                <a:lnTo>
                  <a:pt x="1872" y="1200"/>
                </a:lnTo>
                <a:lnTo>
                  <a:pt x="1872" y="1206"/>
                </a:lnTo>
                <a:lnTo>
                  <a:pt x="1848" y="1206"/>
                </a:lnTo>
                <a:lnTo>
                  <a:pt x="1848" y="1200"/>
                </a:lnTo>
                <a:close/>
                <a:moveTo>
                  <a:pt x="1890" y="1200"/>
                </a:moveTo>
                <a:lnTo>
                  <a:pt x="1914" y="1200"/>
                </a:lnTo>
                <a:lnTo>
                  <a:pt x="1914" y="1206"/>
                </a:lnTo>
                <a:lnTo>
                  <a:pt x="1890" y="1206"/>
                </a:lnTo>
                <a:lnTo>
                  <a:pt x="1890" y="1200"/>
                </a:lnTo>
                <a:close/>
                <a:moveTo>
                  <a:pt x="1932" y="1200"/>
                </a:moveTo>
                <a:lnTo>
                  <a:pt x="1956" y="1200"/>
                </a:lnTo>
                <a:lnTo>
                  <a:pt x="1956" y="1206"/>
                </a:lnTo>
                <a:lnTo>
                  <a:pt x="1932" y="1206"/>
                </a:lnTo>
                <a:lnTo>
                  <a:pt x="1932" y="1200"/>
                </a:lnTo>
                <a:close/>
                <a:moveTo>
                  <a:pt x="1974" y="1200"/>
                </a:moveTo>
                <a:lnTo>
                  <a:pt x="1998" y="1200"/>
                </a:lnTo>
                <a:lnTo>
                  <a:pt x="1998" y="1206"/>
                </a:lnTo>
                <a:lnTo>
                  <a:pt x="1974" y="1206"/>
                </a:lnTo>
                <a:lnTo>
                  <a:pt x="1974" y="1200"/>
                </a:lnTo>
                <a:close/>
                <a:moveTo>
                  <a:pt x="2016" y="1200"/>
                </a:moveTo>
                <a:lnTo>
                  <a:pt x="2040" y="1200"/>
                </a:lnTo>
                <a:lnTo>
                  <a:pt x="2040" y="1206"/>
                </a:lnTo>
                <a:lnTo>
                  <a:pt x="2016" y="1206"/>
                </a:lnTo>
                <a:lnTo>
                  <a:pt x="2016" y="1200"/>
                </a:lnTo>
                <a:close/>
                <a:moveTo>
                  <a:pt x="2058" y="1200"/>
                </a:moveTo>
                <a:lnTo>
                  <a:pt x="2082" y="1200"/>
                </a:lnTo>
                <a:lnTo>
                  <a:pt x="2082" y="1206"/>
                </a:lnTo>
                <a:lnTo>
                  <a:pt x="2058" y="1206"/>
                </a:lnTo>
                <a:lnTo>
                  <a:pt x="2058" y="1200"/>
                </a:lnTo>
                <a:close/>
                <a:moveTo>
                  <a:pt x="2100" y="1200"/>
                </a:moveTo>
                <a:lnTo>
                  <a:pt x="2124" y="1200"/>
                </a:lnTo>
                <a:lnTo>
                  <a:pt x="2124" y="1206"/>
                </a:lnTo>
                <a:lnTo>
                  <a:pt x="2100" y="1206"/>
                </a:lnTo>
                <a:lnTo>
                  <a:pt x="2100" y="1200"/>
                </a:lnTo>
                <a:close/>
                <a:moveTo>
                  <a:pt x="2142" y="1200"/>
                </a:moveTo>
                <a:lnTo>
                  <a:pt x="2166" y="1200"/>
                </a:lnTo>
                <a:lnTo>
                  <a:pt x="2166" y="1206"/>
                </a:lnTo>
                <a:lnTo>
                  <a:pt x="2142" y="1206"/>
                </a:lnTo>
                <a:lnTo>
                  <a:pt x="2142" y="1200"/>
                </a:lnTo>
                <a:close/>
                <a:moveTo>
                  <a:pt x="2184" y="1200"/>
                </a:moveTo>
                <a:lnTo>
                  <a:pt x="2208" y="1200"/>
                </a:lnTo>
                <a:lnTo>
                  <a:pt x="2208" y="1206"/>
                </a:lnTo>
                <a:lnTo>
                  <a:pt x="2184" y="1206"/>
                </a:lnTo>
                <a:lnTo>
                  <a:pt x="2184" y="1200"/>
                </a:lnTo>
                <a:close/>
                <a:moveTo>
                  <a:pt x="2226" y="1200"/>
                </a:moveTo>
                <a:lnTo>
                  <a:pt x="2250" y="1200"/>
                </a:lnTo>
                <a:lnTo>
                  <a:pt x="2250" y="1206"/>
                </a:lnTo>
                <a:lnTo>
                  <a:pt x="2226" y="1206"/>
                </a:lnTo>
                <a:lnTo>
                  <a:pt x="2226" y="1200"/>
                </a:lnTo>
                <a:close/>
                <a:moveTo>
                  <a:pt x="2268" y="1200"/>
                </a:moveTo>
                <a:lnTo>
                  <a:pt x="2292" y="1200"/>
                </a:lnTo>
                <a:lnTo>
                  <a:pt x="2292" y="1206"/>
                </a:lnTo>
                <a:lnTo>
                  <a:pt x="2268" y="1206"/>
                </a:lnTo>
                <a:lnTo>
                  <a:pt x="2268" y="1200"/>
                </a:lnTo>
                <a:close/>
                <a:moveTo>
                  <a:pt x="2310" y="1200"/>
                </a:moveTo>
                <a:lnTo>
                  <a:pt x="2334" y="1200"/>
                </a:lnTo>
                <a:lnTo>
                  <a:pt x="2334" y="1206"/>
                </a:lnTo>
                <a:lnTo>
                  <a:pt x="2310" y="1206"/>
                </a:lnTo>
                <a:lnTo>
                  <a:pt x="2310" y="1200"/>
                </a:lnTo>
                <a:close/>
                <a:moveTo>
                  <a:pt x="2352" y="1200"/>
                </a:moveTo>
                <a:lnTo>
                  <a:pt x="2376" y="1200"/>
                </a:lnTo>
                <a:lnTo>
                  <a:pt x="2376" y="1206"/>
                </a:lnTo>
                <a:lnTo>
                  <a:pt x="2352" y="1206"/>
                </a:lnTo>
                <a:lnTo>
                  <a:pt x="2352" y="1200"/>
                </a:lnTo>
                <a:close/>
                <a:moveTo>
                  <a:pt x="2394" y="1200"/>
                </a:moveTo>
                <a:lnTo>
                  <a:pt x="2418" y="1200"/>
                </a:lnTo>
                <a:lnTo>
                  <a:pt x="2418" y="1206"/>
                </a:lnTo>
                <a:lnTo>
                  <a:pt x="2394" y="1206"/>
                </a:lnTo>
                <a:lnTo>
                  <a:pt x="2394" y="1200"/>
                </a:lnTo>
                <a:close/>
                <a:moveTo>
                  <a:pt x="2436" y="1200"/>
                </a:moveTo>
                <a:lnTo>
                  <a:pt x="2460" y="1200"/>
                </a:lnTo>
                <a:lnTo>
                  <a:pt x="2460" y="1206"/>
                </a:lnTo>
                <a:lnTo>
                  <a:pt x="2436" y="1206"/>
                </a:lnTo>
                <a:lnTo>
                  <a:pt x="2436" y="1200"/>
                </a:lnTo>
                <a:close/>
                <a:moveTo>
                  <a:pt x="2478" y="1200"/>
                </a:moveTo>
                <a:lnTo>
                  <a:pt x="2502" y="1200"/>
                </a:lnTo>
                <a:lnTo>
                  <a:pt x="2502" y="1206"/>
                </a:lnTo>
                <a:lnTo>
                  <a:pt x="2478" y="1206"/>
                </a:lnTo>
                <a:lnTo>
                  <a:pt x="2478" y="1200"/>
                </a:lnTo>
                <a:close/>
                <a:moveTo>
                  <a:pt x="2520" y="1200"/>
                </a:moveTo>
                <a:lnTo>
                  <a:pt x="2544" y="1200"/>
                </a:lnTo>
                <a:lnTo>
                  <a:pt x="2544" y="1206"/>
                </a:lnTo>
                <a:lnTo>
                  <a:pt x="2520" y="1206"/>
                </a:lnTo>
                <a:lnTo>
                  <a:pt x="2520" y="1200"/>
                </a:lnTo>
                <a:close/>
                <a:moveTo>
                  <a:pt x="2562" y="1200"/>
                </a:moveTo>
                <a:lnTo>
                  <a:pt x="2586" y="1200"/>
                </a:lnTo>
                <a:lnTo>
                  <a:pt x="2586" y="1206"/>
                </a:lnTo>
                <a:lnTo>
                  <a:pt x="2562" y="1206"/>
                </a:lnTo>
                <a:lnTo>
                  <a:pt x="2562" y="1200"/>
                </a:lnTo>
                <a:close/>
                <a:moveTo>
                  <a:pt x="2604" y="1200"/>
                </a:moveTo>
                <a:lnTo>
                  <a:pt x="2628" y="1200"/>
                </a:lnTo>
                <a:lnTo>
                  <a:pt x="2628" y="1206"/>
                </a:lnTo>
                <a:lnTo>
                  <a:pt x="2604" y="1206"/>
                </a:lnTo>
                <a:lnTo>
                  <a:pt x="2604" y="1200"/>
                </a:lnTo>
                <a:close/>
                <a:moveTo>
                  <a:pt x="2646" y="1200"/>
                </a:moveTo>
                <a:lnTo>
                  <a:pt x="2670" y="1200"/>
                </a:lnTo>
                <a:lnTo>
                  <a:pt x="2670" y="1206"/>
                </a:lnTo>
                <a:lnTo>
                  <a:pt x="2646" y="1206"/>
                </a:lnTo>
                <a:lnTo>
                  <a:pt x="2646" y="1200"/>
                </a:lnTo>
                <a:close/>
                <a:moveTo>
                  <a:pt x="2688" y="1200"/>
                </a:moveTo>
                <a:lnTo>
                  <a:pt x="2712" y="1200"/>
                </a:lnTo>
                <a:lnTo>
                  <a:pt x="2712" y="1206"/>
                </a:lnTo>
                <a:lnTo>
                  <a:pt x="2688" y="1206"/>
                </a:lnTo>
                <a:lnTo>
                  <a:pt x="2688" y="1200"/>
                </a:lnTo>
                <a:close/>
                <a:moveTo>
                  <a:pt x="2730" y="1200"/>
                </a:moveTo>
                <a:lnTo>
                  <a:pt x="2754" y="1200"/>
                </a:lnTo>
                <a:lnTo>
                  <a:pt x="2754" y="1206"/>
                </a:lnTo>
                <a:lnTo>
                  <a:pt x="2730" y="1206"/>
                </a:lnTo>
                <a:lnTo>
                  <a:pt x="2730" y="1200"/>
                </a:lnTo>
                <a:close/>
                <a:moveTo>
                  <a:pt x="2772" y="1200"/>
                </a:moveTo>
                <a:lnTo>
                  <a:pt x="2796" y="1200"/>
                </a:lnTo>
                <a:lnTo>
                  <a:pt x="2796" y="1206"/>
                </a:lnTo>
                <a:lnTo>
                  <a:pt x="2772" y="1206"/>
                </a:lnTo>
                <a:lnTo>
                  <a:pt x="2772" y="1200"/>
                </a:lnTo>
                <a:close/>
                <a:moveTo>
                  <a:pt x="2814" y="1200"/>
                </a:moveTo>
                <a:lnTo>
                  <a:pt x="2838" y="1200"/>
                </a:lnTo>
                <a:lnTo>
                  <a:pt x="2838" y="1206"/>
                </a:lnTo>
                <a:lnTo>
                  <a:pt x="2814" y="1206"/>
                </a:lnTo>
                <a:lnTo>
                  <a:pt x="2814" y="1200"/>
                </a:lnTo>
                <a:close/>
                <a:moveTo>
                  <a:pt x="2856" y="1200"/>
                </a:moveTo>
                <a:lnTo>
                  <a:pt x="2880" y="1200"/>
                </a:lnTo>
                <a:lnTo>
                  <a:pt x="2880" y="1206"/>
                </a:lnTo>
                <a:lnTo>
                  <a:pt x="2856" y="1206"/>
                </a:lnTo>
                <a:lnTo>
                  <a:pt x="2856" y="1200"/>
                </a:lnTo>
                <a:close/>
                <a:moveTo>
                  <a:pt x="2898" y="1200"/>
                </a:moveTo>
                <a:lnTo>
                  <a:pt x="2922" y="1200"/>
                </a:lnTo>
                <a:lnTo>
                  <a:pt x="2922" y="1206"/>
                </a:lnTo>
                <a:lnTo>
                  <a:pt x="2898" y="1206"/>
                </a:lnTo>
                <a:lnTo>
                  <a:pt x="2898" y="1200"/>
                </a:lnTo>
                <a:close/>
                <a:moveTo>
                  <a:pt x="2940" y="1200"/>
                </a:moveTo>
                <a:lnTo>
                  <a:pt x="2964" y="1200"/>
                </a:lnTo>
                <a:lnTo>
                  <a:pt x="2964" y="1206"/>
                </a:lnTo>
                <a:lnTo>
                  <a:pt x="2940" y="1206"/>
                </a:lnTo>
                <a:lnTo>
                  <a:pt x="2940" y="1200"/>
                </a:lnTo>
                <a:close/>
                <a:moveTo>
                  <a:pt x="2982" y="1200"/>
                </a:moveTo>
                <a:lnTo>
                  <a:pt x="3006" y="1200"/>
                </a:lnTo>
                <a:lnTo>
                  <a:pt x="3006" y="1206"/>
                </a:lnTo>
                <a:lnTo>
                  <a:pt x="2982" y="1206"/>
                </a:lnTo>
                <a:lnTo>
                  <a:pt x="2982" y="1200"/>
                </a:lnTo>
                <a:close/>
                <a:moveTo>
                  <a:pt x="3024" y="1200"/>
                </a:moveTo>
                <a:lnTo>
                  <a:pt x="3048" y="1200"/>
                </a:lnTo>
                <a:lnTo>
                  <a:pt x="3048" y="1206"/>
                </a:lnTo>
                <a:lnTo>
                  <a:pt x="3024" y="1206"/>
                </a:lnTo>
                <a:lnTo>
                  <a:pt x="3024" y="1200"/>
                </a:lnTo>
                <a:close/>
                <a:moveTo>
                  <a:pt x="3066" y="1200"/>
                </a:moveTo>
                <a:lnTo>
                  <a:pt x="3090" y="1200"/>
                </a:lnTo>
                <a:lnTo>
                  <a:pt x="3090" y="1206"/>
                </a:lnTo>
                <a:lnTo>
                  <a:pt x="3066" y="1206"/>
                </a:lnTo>
                <a:lnTo>
                  <a:pt x="3066" y="1200"/>
                </a:lnTo>
                <a:close/>
                <a:moveTo>
                  <a:pt x="3108" y="1200"/>
                </a:moveTo>
                <a:lnTo>
                  <a:pt x="3132" y="1200"/>
                </a:lnTo>
                <a:lnTo>
                  <a:pt x="3132" y="1206"/>
                </a:lnTo>
                <a:lnTo>
                  <a:pt x="3108" y="1206"/>
                </a:lnTo>
                <a:lnTo>
                  <a:pt x="3108" y="1200"/>
                </a:lnTo>
                <a:close/>
                <a:moveTo>
                  <a:pt x="3150" y="1200"/>
                </a:moveTo>
                <a:lnTo>
                  <a:pt x="3174" y="1200"/>
                </a:lnTo>
                <a:lnTo>
                  <a:pt x="3174" y="1206"/>
                </a:lnTo>
                <a:lnTo>
                  <a:pt x="3150" y="1206"/>
                </a:lnTo>
                <a:lnTo>
                  <a:pt x="3150" y="1200"/>
                </a:lnTo>
                <a:close/>
                <a:moveTo>
                  <a:pt x="3192" y="1200"/>
                </a:moveTo>
                <a:lnTo>
                  <a:pt x="3216" y="1200"/>
                </a:lnTo>
                <a:lnTo>
                  <a:pt x="3216" y="1206"/>
                </a:lnTo>
                <a:lnTo>
                  <a:pt x="3192" y="1206"/>
                </a:lnTo>
                <a:lnTo>
                  <a:pt x="3192" y="1200"/>
                </a:lnTo>
                <a:close/>
                <a:moveTo>
                  <a:pt x="3234" y="1200"/>
                </a:moveTo>
                <a:lnTo>
                  <a:pt x="3258" y="1200"/>
                </a:lnTo>
                <a:lnTo>
                  <a:pt x="3258" y="1206"/>
                </a:lnTo>
                <a:lnTo>
                  <a:pt x="3234" y="1206"/>
                </a:lnTo>
                <a:lnTo>
                  <a:pt x="3234" y="1200"/>
                </a:lnTo>
                <a:close/>
                <a:moveTo>
                  <a:pt x="3276" y="1200"/>
                </a:moveTo>
                <a:lnTo>
                  <a:pt x="3300" y="1200"/>
                </a:lnTo>
                <a:lnTo>
                  <a:pt x="3300" y="1206"/>
                </a:lnTo>
                <a:lnTo>
                  <a:pt x="3276" y="1206"/>
                </a:lnTo>
                <a:lnTo>
                  <a:pt x="3276" y="1200"/>
                </a:lnTo>
                <a:close/>
                <a:moveTo>
                  <a:pt x="3318" y="1200"/>
                </a:moveTo>
                <a:lnTo>
                  <a:pt x="3342" y="1200"/>
                </a:lnTo>
                <a:lnTo>
                  <a:pt x="3342" y="1206"/>
                </a:lnTo>
                <a:lnTo>
                  <a:pt x="3318" y="1206"/>
                </a:lnTo>
                <a:lnTo>
                  <a:pt x="3318" y="1200"/>
                </a:lnTo>
                <a:close/>
                <a:moveTo>
                  <a:pt x="3360" y="1200"/>
                </a:moveTo>
                <a:lnTo>
                  <a:pt x="3384" y="1200"/>
                </a:lnTo>
                <a:lnTo>
                  <a:pt x="3384" y="1206"/>
                </a:lnTo>
                <a:lnTo>
                  <a:pt x="3360" y="1206"/>
                </a:lnTo>
                <a:lnTo>
                  <a:pt x="3360" y="1200"/>
                </a:lnTo>
                <a:close/>
                <a:moveTo>
                  <a:pt x="3402" y="1200"/>
                </a:moveTo>
                <a:lnTo>
                  <a:pt x="3426" y="1200"/>
                </a:lnTo>
                <a:lnTo>
                  <a:pt x="3426" y="1206"/>
                </a:lnTo>
                <a:lnTo>
                  <a:pt x="3402" y="1206"/>
                </a:lnTo>
                <a:lnTo>
                  <a:pt x="3402" y="1200"/>
                </a:lnTo>
                <a:close/>
                <a:moveTo>
                  <a:pt x="3444" y="1200"/>
                </a:moveTo>
                <a:lnTo>
                  <a:pt x="3468" y="1200"/>
                </a:lnTo>
                <a:lnTo>
                  <a:pt x="3468" y="1206"/>
                </a:lnTo>
                <a:lnTo>
                  <a:pt x="3444" y="1206"/>
                </a:lnTo>
                <a:lnTo>
                  <a:pt x="3444" y="1200"/>
                </a:lnTo>
                <a:close/>
                <a:moveTo>
                  <a:pt x="3486" y="1200"/>
                </a:moveTo>
                <a:lnTo>
                  <a:pt x="3510" y="1200"/>
                </a:lnTo>
                <a:lnTo>
                  <a:pt x="3510" y="1206"/>
                </a:lnTo>
                <a:lnTo>
                  <a:pt x="3486" y="1206"/>
                </a:lnTo>
                <a:lnTo>
                  <a:pt x="3486" y="1200"/>
                </a:lnTo>
                <a:close/>
                <a:moveTo>
                  <a:pt x="3528" y="1200"/>
                </a:moveTo>
                <a:lnTo>
                  <a:pt x="3552" y="1200"/>
                </a:lnTo>
                <a:lnTo>
                  <a:pt x="3552" y="1206"/>
                </a:lnTo>
                <a:lnTo>
                  <a:pt x="3528" y="1206"/>
                </a:lnTo>
                <a:lnTo>
                  <a:pt x="3528" y="1200"/>
                </a:lnTo>
                <a:close/>
                <a:moveTo>
                  <a:pt x="3570" y="1200"/>
                </a:moveTo>
                <a:lnTo>
                  <a:pt x="3594" y="1200"/>
                </a:lnTo>
                <a:lnTo>
                  <a:pt x="3594" y="1206"/>
                </a:lnTo>
                <a:lnTo>
                  <a:pt x="3570" y="1206"/>
                </a:lnTo>
                <a:lnTo>
                  <a:pt x="3570" y="1200"/>
                </a:lnTo>
                <a:close/>
                <a:moveTo>
                  <a:pt x="3612" y="1200"/>
                </a:moveTo>
                <a:lnTo>
                  <a:pt x="3636" y="1200"/>
                </a:lnTo>
                <a:lnTo>
                  <a:pt x="3636" y="1206"/>
                </a:lnTo>
                <a:lnTo>
                  <a:pt x="3612" y="1206"/>
                </a:lnTo>
                <a:lnTo>
                  <a:pt x="3612" y="1200"/>
                </a:lnTo>
                <a:close/>
                <a:moveTo>
                  <a:pt x="3654" y="1200"/>
                </a:moveTo>
                <a:lnTo>
                  <a:pt x="3678" y="1200"/>
                </a:lnTo>
                <a:lnTo>
                  <a:pt x="3678" y="1206"/>
                </a:lnTo>
                <a:lnTo>
                  <a:pt x="3654" y="1206"/>
                </a:lnTo>
                <a:lnTo>
                  <a:pt x="3654" y="1200"/>
                </a:lnTo>
                <a:close/>
                <a:moveTo>
                  <a:pt x="3696" y="1200"/>
                </a:moveTo>
                <a:lnTo>
                  <a:pt x="3720" y="1200"/>
                </a:lnTo>
                <a:lnTo>
                  <a:pt x="3720" y="1206"/>
                </a:lnTo>
                <a:lnTo>
                  <a:pt x="3696" y="1206"/>
                </a:lnTo>
                <a:lnTo>
                  <a:pt x="3696" y="1200"/>
                </a:lnTo>
                <a:close/>
                <a:moveTo>
                  <a:pt x="3738" y="1200"/>
                </a:moveTo>
                <a:lnTo>
                  <a:pt x="3762" y="1200"/>
                </a:lnTo>
                <a:lnTo>
                  <a:pt x="3762" y="1206"/>
                </a:lnTo>
                <a:lnTo>
                  <a:pt x="3738" y="1206"/>
                </a:lnTo>
                <a:lnTo>
                  <a:pt x="3738" y="1200"/>
                </a:lnTo>
                <a:close/>
                <a:moveTo>
                  <a:pt x="3780" y="1200"/>
                </a:moveTo>
                <a:lnTo>
                  <a:pt x="3804" y="1200"/>
                </a:lnTo>
                <a:lnTo>
                  <a:pt x="3804" y="1206"/>
                </a:lnTo>
                <a:lnTo>
                  <a:pt x="3780" y="1206"/>
                </a:lnTo>
                <a:lnTo>
                  <a:pt x="3780" y="1200"/>
                </a:lnTo>
                <a:close/>
                <a:moveTo>
                  <a:pt x="3822" y="1200"/>
                </a:moveTo>
                <a:lnTo>
                  <a:pt x="3846" y="1200"/>
                </a:lnTo>
                <a:lnTo>
                  <a:pt x="3846" y="1206"/>
                </a:lnTo>
                <a:lnTo>
                  <a:pt x="3822" y="1206"/>
                </a:lnTo>
                <a:lnTo>
                  <a:pt x="3822" y="1200"/>
                </a:lnTo>
                <a:close/>
                <a:moveTo>
                  <a:pt x="3864" y="1200"/>
                </a:moveTo>
                <a:lnTo>
                  <a:pt x="3888" y="1200"/>
                </a:lnTo>
                <a:lnTo>
                  <a:pt x="3888" y="1206"/>
                </a:lnTo>
                <a:lnTo>
                  <a:pt x="3864" y="1206"/>
                </a:lnTo>
                <a:lnTo>
                  <a:pt x="3864" y="1200"/>
                </a:lnTo>
                <a:close/>
                <a:moveTo>
                  <a:pt x="3906" y="1200"/>
                </a:moveTo>
                <a:lnTo>
                  <a:pt x="3930" y="1200"/>
                </a:lnTo>
                <a:lnTo>
                  <a:pt x="3930" y="1206"/>
                </a:lnTo>
                <a:lnTo>
                  <a:pt x="3906" y="1206"/>
                </a:lnTo>
                <a:lnTo>
                  <a:pt x="3906" y="1200"/>
                </a:lnTo>
                <a:close/>
                <a:moveTo>
                  <a:pt x="3948" y="1200"/>
                </a:moveTo>
                <a:lnTo>
                  <a:pt x="3972" y="1200"/>
                </a:lnTo>
                <a:lnTo>
                  <a:pt x="3972" y="1206"/>
                </a:lnTo>
                <a:lnTo>
                  <a:pt x="3948" y="1206"/>
                </a:lnTo>
                <a:lnTo>
                  <a:pt x="3948" y="1200"/>
                </a:lnTo>
                <a:close/>
                <a:moveTo>
                  <a:pt x="0" y="960"/>
                </a:moveTo>
                <a:lnTo>
                  <a:pt x="24" y="960"/>
                </a:lnTo>
                <a:lnTo>
                  <a:pt x="24" y="966"/>
                </a:lnTo>
                <a:lnTo>
                  <a:pt x="0" y="966"/>
                </a:lnTo>
                <a:lnTo>
                  <a:pt x="0" y="960"/>
                </a:lnTo>
                <a:close/>
                <a:moveTo>
                  <a:pt x="42" y="960"/>
                </a:moveTo>
                <a:lnTo>
                  <a:pt x="66" y="960"/>
                </a:lnTo>
                <a:lnTo>
                  <a:pt x="66" y="966"/>
                </a:lnTo>
                <a:lnTo>
                  <a:pt x="42" y="966"/>
                </a:lnTo>
                <a:lnTo>
                  <a:pt x="42" y="960"/>
                </a:lnTo>
                <a:close/>
                <a:moveTo>
                  <a:pt x="84" y="960"/>
                </a:moveTo>
                <a:lnTo>
                  <a:pt x="108" y="960"/>
                </a:lnTo>
                <a:lnTo>
                  <a:pt x="108" y="966"/>
                </a:lnTo>
                <a:lnTo>
                  <a:pt x="84" y="966"/>
                </a:lnTo>
                <a:lnTo>
                  <a:pt x="84" y="960"/>
                </a:lnTo>
                <a:close/>
                <a:moveTo>
                  <a:pt x="126" y="960"/>
                </a:moveTo>
                <a:lnTo>
                  <a:pt x="150" y="960"/>
                </a:lnTo>
                <a:lnTo>
                  <a:pt x="150" y="966"/>
                </a:lnTo>
                <a:lnTo>
                  <a:pt x="126" y="966"/>
                </a:lnTo>
                <a:lnTo>
                  <a:pt x="126" y="960"/>
                </a:lnTo>
                <a:close/>
                <a:moveTo>
                  <a:pt x="168" y="960"/>
                </a:moveTo>
                <a:lnTo>
                  <a:pt x="192" y="960"/>
                </a:lnTo>
                <a:lnTo>
                  <a:pt x="192" y="966"/>
                </a:lnTo>
                <a:lnTo>
                  <a:pt x="168" y="966"/>
                </a:lnTo>
                <a:lnTo>
                  <a:pt x="168" y="960"/>
                </a:lnTo>
                <a:close/>
                <a:moveTo>
                  <a:pt x="210" y="960"/>
                </a:moveTo>
                <a:lnTo>
                  <a:pt x="234" y="960"/>
                </a:lnTo>
                <a:lnTo>
                  <a:pt x="234" y="966"/>
                </a:lnTo>
                <a:lnTo>
                  <a:pt x="210" y="966"/>
                </a:lnTo>
                <a:lnTo>
                  <a:pt x="210" y="960"/>
                </a:lnTo>
                <a:close/>
                <a:moveTo>
                  <a:pt x="252" y="960"/>
                </a:moveTo>
                <a:lnTo>
                  <a:pt x="276" y="960"/>
                </a:lnTo>
                <a:lnTo>
                  <a:pt x="276" y="966"/>
                </a:lnTo>
                <a:lnTo>
                  <a:pt x="252" y="966"/>
                </a:lnTo>
                <a:lnTo>
                  <a:pt x="252" y="960"/>
                </a:lnTo>
                <a:close/>
                <a:moveTo>
                  <a:pt x="294" y="960"/>
                </a:moveTo>
                <a:lnTo>
                  <a:pt x="318" y="960"/>
                </a:lnTo>
                <a:lnTo>
                  <a:pt x="318" y="966"/>
                </a:lnTo>
                <a:lnTo>
                  <a:pt x="294" y="966"/>
                </a:lnTo>
                <a:lnTo>
                  <a:pt x="294" y="960"/>
                </a:lnTo>
                <a:close/>
                <a:moveTo>
                  <a:pt x="336" y="960"/>
                </a:moveTo>
                <a:lnTo>
                  <a:pt x="360" y="960"/>
                </a:lnTo>
                <a:lnTo>
                  <a:pt x="360" y="966"/>
                </a:lnTo>
                <a:lnTo>
                  <a:pt x="336" y="966"/>
                </a:lnTo>
                <a:lnTo>
                  <a:pt x="336" y="960"/>
                </a:lnTo>
                <a:close/>
                <a:moveTo>
                  <a:pt x="378" y="960"/>
                </a:moveTo>
                <a:lnTo>
                  <a:pt x="402" y="960"/>
                </a:lnTo>
                <a:lnTo>
                  <a:pt x="402" y="966"/>
                </a:lnTo>
                <a:lnTo>
                  <a:pt x="378" y="966"/>
                </a:lnTo>
                <a:lnTo>
                  <a:pt x="378" y="960"/>
                </a:lnTo>
                <a:close/>
                <a:moveTo>
                  <a:pt x="420" y="960"/>
                </a:moveTo>
                <a:lnTo>
                  <a:pt x="444" y="960"/>
                </a:lnTo>
                <a:lnTo>
                  <a:pt x="444" y="966"/>
                </a:lnTo>
                <a:lnTo>
                  <a:pt x="420" y="966"/>
                </a:lnTo>
                <a:lnTo>
                  <a:pt x="420" y="960"/>
                </a:lnTo>
                <a:close/>
                <a:moveTo>
                  <a:pt x="462" y="960"/>
                </a:moveTo>
                <a:lnTo>
                  <a:pt x="486" y="960"/>
                </a:lnTo>
                <a:lnTo>
                  <a:pt x="486" y="966"/>
                </a:lnTo>
                <a:lnTo>
                  <a:pt x="462" y="966"/>
                </a:lnTo>
                <a:lnTo>
                  <a:pt x="462" y="960"/>
                </a:lnTo>
                <a:close/>
                <a:moveTo>
                  <a:pt x="504" y="960"/>
                </a:moveTo>
                <a:lnTo>
                  <a:pt x="528" y="960"/>
                </a:lnTo>
                <a:lnTo>
                  <a:pt x="528" y="966"/>
                </a:lnTo>
                <a:lnTo>
                  <a:pt x="504" y="966"/>
                </a:lnTo>
                <a:lnTo>
                  <a:pt x="504" y="960"/>
                </a:lnTo>
                <a:close/>
                <a:moveTo>
                  <a:pt x="546" y="960"/>
                </a:moveTo>
                <a:lnTo>
                  <a:pt x="570" y="960"/>
                </a:lnTo>
                <a:lnTo>
                  <a:pt x="570" y="966"/>
                </a:lnTo>
                <a:lnTo>
                  <a:pt x="546" y="966"/>
                </a:lnTo>
                <a:lnTo>
                  <a:pt x="546" y="960"/>
                </a:lnTo>
                <a:close/>
                <a:moveTo>
                  <a:pt x="588" y="960"/>
                </a:moveTo>
                <a:lnTo>
                  <a:pt x="612" y="960"/>
                </a:lnTo>
                <a:lnTo>
                  <a:pt x="612" y="966"/>
                </a:lnTo>
                <a:lnTo>
                  <a:pt x="588" y="966"/>
                </a:lnTo>
                <a:lnTo>
                  <a:pt x="588" y="960"/>
                </a:lnTo>
                <a:close/>
                <a:moveTo>
                  <a:pt x="630" y="960"/>
                </a:moveTo>
                <a:lnTo>
                  <a:pt x="654" y="960"/>
                </a:lnTo>
                <a:lnTo>
                  <a:pt x="654" y="966"/>
                </a:lnTo>
                <a:lnTo>
                  <a:pt x="630" y="966"/>
                </a:lnTo>
                <a:lnTo>
                  <a:pt x="630" y="960"/>
                </a:lnTo>
                <a:close/>
                <a:moveTo>
                  <a:pt x="672" y="960"/>
                </a:moveTo>
                <a:lnTo>
                  <a:pt x="696" y="960"/>
                </a:lnTo>
                <a:lnTo>
                  <a:pt x="696" y="966"/>
                </a:lnTo>
                <a:lnTo>
                  <a:pt x="672" y="966"/>
                </a:lnTo>
                <a:lnTo>
                  <a:pt x="672" y="960"/>
                </a:lnTo>
                <a:close/>
                <a:moveTo>
                  <a:pt x="714" y="960"/>
                </a:moveTo>
                <a:lnTo>
                  <a:pt x="738" y="960"/>
                </a:lnTo>
                <a:lnTo>
                  <a:pt x="738" y="966"/>
                </a:lnTo>
                <a:lnTo>
                  <a:pt x="714" y="966"/>
                </a:lnTo>
                <a:lnTo>
                  <a:pt x="714" y="960"/>
                </a:lnTo>
                <a:close/>
                <a:moveTo>
                  <a:pt x="756" y="960"/>
                </a:moveTo>
                <a:lnTo>
                  <a:pt x="780" y="960"/>
                </a:lnTo>
                <a:lnTo>
                  <a:pt x="780" y="966"/>
                </a:lnTo>
                <a:lnTo>
                  <a:pt x="756" y="966"/>
                </a:lnTo>
                <a:lnTo>
                  <a:pt x="756" y="960"/>
                </a:lnTo>
                <a:close/>
                <a:moveTo>
                  <a:pt x="798" y="960"/>
                </a:moveTo>
                <a:lnTo>
                  <a:pt x="822" y="960"/>
                </a:lnTo>
                <a:lnTo>
                  <a:pt x="822" y="966"/>
                </a:lnTo>
                <a:lnTo>
                  <a:pt x="798" y="966"/>
                </a:lnTo>
                <a:lnTo>
                  <a:pt x="798" y="960"/>
                </a:lnTo>
                <a:close/>
                <a:moveTo>
                  <a:pt x="840" y="960"/>
                </a:moveTo>
                <a:lnTo>
                  <a:pt x="864" y="960"/>
                </a:lnTo>
                <a:lnTo>
                  <a:pt x="864" y="966"/>
                </a:lnTo>
                <a:lnTo>
                  <a:pt x="840" y="966"/>
                </a:lnTo>
                <a:lnTo>
                  <a:pt x="840" y="960"/>
                </a:lnTo>
                <a:close/>
                <a:moveTo>
                  <a:pt x="882" y="960"/>
                </a:moveTo>
                <a:lnTo>
                  <a:pt x="906" y="960"/>
                </a:lnTo>
                <a:lnTo>
                  <a:pt x="906" y="966"/>
                </a:lnTo>
                <a:lnTo>
                  <a:pt x="882" y="966"/>
                </a:lnTo>
                <a:lnTo>
                  <a:pt x="882" y="960"/>
                </a:lnTo>
                <a:close/>
                <a:moveTo>
                  <a:pt x="924" y="960"/>
                </a:moveTo>
                <a:lnTo>
                  <a:pt x="948" y="960"/>
                </a:lnTo>
                <a:lnTo>
                  <a:pt x="948" y="966"/>
                </a:lnTo>
                <a:lnTo>
                  <a:pt x="924" y="966"/>
                </a:lnTo>
                <a:lnTo>
                  <a:pt x="924" y="960"/>
                </a:lnTo>
                <a:close/>
                <a:moveTo>
                  <a:pt x="966" y="960"/>
                </a:moveTo>
                <a:lnTo>
                  <a:pt x="990" y="960"/>
                </a:lnTo>
                <a:lnTo>
                  <a:pt x="990" y="966"/>
                </a:lnTo>
                <a:lnTo>
                  <a:pt x="966" y="966"/>
                </a:lnTo>
                <a:lnTo>
                  <a:pt x="966" y="960"/>
                </a:lnTo>
                <a:close/>
                <a:moveTo>
                  <a:pt x="1008" y="960"/>
                </a:moveTo>
                <a:lnTo>
                  <a:pt x="1032" y="960"/>
                </a:lnTo>
                <a:lnTo>
                  <a:pt x="1032" y="966"/>
                </a:lnTo>
                <a:lnTo>
                  <a:pt x="1008" y="966"/>
                </a:lnTo>
                <a:lnTo>
                  <a:pt x="1008" y="960"/>
                </a:lnTo>
                <a:close/>
                <a:moveTo>
                  <a:pt x="1050" y="960"/>
                </a:moveTo>
                <a:lnTo>
                  <a:pt x="1074" y="960"/>
                </a:lnTo>
                <a:lnTo>
                  <a:pt x="1074" y="966"/>
                </a:lnTo>
                <a:lnTo>
                  <a:pt x="1050" y="966"/>
                </a:lnTo>
                <a:lnTo>
                  <a:pt x="1050" y="960"/>
                </a:lnTo>
                <a:close/>
                <a:moveTo>
                  <a:pt x="1092" y="960"/>
                </a:moveTo>
                <a:lnTo>
                  <a:pt x="1116" y="960"/>
                </a:lnTo>
                <a:lnTo>
                  <a:pt x="1116" y="966"/>
                </a:lnTo>
                <a:lnTo>
                  <a:pt x="1092" y="966"/>
                </a:lnTo>
                <a:lnTo>
                  <a:pt x="1092" y="960"/>
                </a:lnTo>
                <a:close/>
                <a:moveTo>
                  <a:pt x="1134" y="960"/>
                </a:moveTo>
                <a:lnTo>
                  <a:pt x="1158" y="960"/>
                </a:lnTo>
                <a:lnTo>
                  <a:pt x="1158" y="966"/>
                </a:lnTo>
                <a:lnTo>
                  <a:pt x="1134" y="966"/>
                </a:lnTo>
                <a:lnTo>
                  <a:pt x="1134" y="960"/>
                </a:lnTo>
                <a:close/>
                <a:moveTo>
                  <a:pt x="1176" y="960"/>
                </a:moveTo>
                <a:lnTo>
                  <a:pt x="1200" y="960"/>
                </a:lnTo>
                <a:lnTo>
                  <a:pt x="1200" y="966"/>
                </a:lnTo>
                <a:lnTo>
                  <a:pt x="1176" y="966"/>
                </a:lnTo>
                <a:lnTo>
                  <a:pt x="1176" y="960"/>
                </a:lnTo>
                <a:close/>
                <a:moveTo>
                  <a:pt x="1218" y="960"/>
                </a:moveTo>
                <a:lnTo>
                  <a:pt x="1242" y="960"/>
                </a:lnTo>
                <a:lnTo>
                  <a:pt x="1242" y="966"/>
                </a:lnTo>
                <a:lnTo>
                  <a:pt x="1218" y="966"/>
                </a:lnTo>
                <a:lnTo>
                  <a:pt x="1218" y="960"/>
                </a:lnTo>
                <a:close/>
                <a:moveTo>
                  <a:pt x="1260" y="960"/>
                </a:moveTo>
                <a:lnTo>
                  <a:pt x="1284" y="960"/>
                </a:lnTo>
                <a:lnTo>
                  <a:pt x="1284" y="966"/>
                </a:lnTo>
                <a:lnTo>
                  <a:pt x="1260" y="966"/>
                </a:lnTo>
                <a:lnTo>
                  <a:pt x="1260" y="960"/>
                </a:lnTo>
                <a:close/>
                <a:moveTo>
                  <a:pt x="1302" y="960"/>
                </a:moveTo>
                <a:lnTo>
                  <a:pt x="1326" y="960"/>
                </a:lnTo>
                <a:lnTo>
                  <a:pt x="1326" y="966"/>
                </a:lnTo>
                <a:lnTo>
                  <a:pt x="1302" y="966"/>
                </a:lnTo>
                <a:lnTo>
                  <a:pt x="1302" y="960"/>
                </a:lnTo>
                <a:close/>
                <a:moveTo>
                  <a:pt x="1344" y="960"/>
                </a:moveTo>
                <a:lnTo>
                  <a:pt x="1368" y="960"/>
                </a:lnTo>
                <a:lnTo>
                  <a:pt x="1368" y="966"/>
                </a:lnTo>
                <a:lnTo>
                  <a:pt x="1344" y="966"/>
                </a:lnTo>
                <a:lnTo>
                  <a:pt x="1344" y="960"/>
                </a:lnTo>
                <a:close/>
                <a:moveTo>
                  <a:pt x="1386" y="960"/>
                </a:moveTo>
                <a:lnTo>
                  <a:pt x="1410" y="960"/>
                </a:lnTo>
                <a:lnTo>
                  <a:pt x="1410" y="966"/>
                </a:lnTo>
                <a:lnTo>
                  <a:pt x="1386" y="966"/>
                </a:lnTo>
                <a:lnTo>
                  <a:pt x="1386" y="960"/>
                </a:lnTo>
                <a:close/>
                <a:moveTo>
                  <a:pt x="1428" y="960"/>
                </a:moveTo>
                <a:lnTo>
                  <a:pt x="1452" y="960"/>
                </a:lnTo>
                <a:lnTo>
                  <a:pt x="1452" y="966"/>
                </a:lnTo>
                <a:lnTo>
                  <a:pt x="1428" y="966"/>
                </a:lnTo>
                <a:lnTo>
                  <a:pt x="1428" y="960"/>
                </a:lnTo>
                <a:close/>
                <a:moveTo>
                  <a:pt x="1470" y="960"/>
                </a:moveTo>
                <a:lnTo>
                  <a:pt x="1494" y="960"/>
                </a:lnTo>
                <a:lnTo>
                  <a:pt x="1494" y="966"/>
                </a:lnTo>
                <a:lnTo>
                  <a:pt x="1470" y="966"/>
                </a:lnTo>
                <a:lnTo>
                  <a:pt x="1470" y="960"/>
                </a:lnTo>
                <a:close/>
                <a:moveTo>
                  <a:pt x="1512" y="960"/>
                </a:moveTo>
                <a:lnTo>
                  <a:pt x="1536" y="960"/>
                </a:lnTo>
                <a:lnTo>
                  <a:pt x="1536" y="966"/>
                </a:lnTo>
                <a:lnTo>
                  <a:pt x="1512" y="966"/>
                </a:lnTo>
                <a:lnTo>
                  <a:pt x="1512" y="960"/>
                </a:lnTo>
                <a:close/>
                <a:moveTo>
                  <a:pt x="1554" y="960"/>
                </a:moveTo>
                <a:lnTo>
                  <a:pt x="1578" y="960"/>
                </a:lnTo>
                <a:lnTo>
                  <a:pt x="1578" y="966"/>
                </a:lnTo>
                <a:lnTo>
                  <a:pt x="1554" y="966"/>
                </a:lnTo>
                <a:lnTo>
                  <a:pt x="1554" y="960"/>
                </a:lnTo>
                <a:close/>
                <a:moveTo>
                  <a:pt x="1596" y="960"/>
                </a:moveTo>
                <a:lnTo>
                  <a:pt x="1620" y="960"/>
                </a:lnTo>
                <a:lnTo>
                  <a:pt x="1620" y="966"/>
                </a:lnTo>
                <a:lnTo>
                  <a:pt x="1596" y="966"/>
                </a:lnTo>
                <a:lnTo>
                  <a:pt x="1596" y="960"/>
                </a:lnTo>
                <a:close/>
                <a:moveTo>
                  <a:pt x="1638" y="960"/>
                </a:moveTo>
                <a:lnTo>
                  <a:pt x="1662" y="960"/>
                </a:lnTo>
                <a:lnTo>
                  <a:pt x="1662" y="966"/>
                </a:lnTo>
                <a:lnTo>
                  <a:pt x="1638" y="966"/>
                </a:lnTo>
                <a:lnTo>
                  <a:pt x="1638" y="960"/>
                </a:lnTo>
                <a:close/>
                <a:moveTo>
                  <a:pt x="1680" y="960"/>
                </a:moveTo>
                <a:lnTo>
                  <a:pt x="1704" y="960"/>
                </a:lnTo>
                <a:lnTo>
                  <a:pt x="1704" y="966"/>
                </a:lnTo>
                <a:lnTo>
                  <a:pt x="1680" y="966"/>
                </a:lnTo>
                <a:lnTo>
                  <a:pt x="1680" y="960"/>
                </a:lnTo>
                <a:close/>
                <a:moveTo>
                  <a:pt x="1722" y="960"/>
                </a:moveTo>
                <a:lnTo>
                  <a:pt x="1746" y="960"/>
                </a:lnTo>
                <a:lnTo>
                  <a:pt x="1746" y="966"/>
                </a:lnTo>
                <a:lnTo>
                  <a:pt x="1722" y="966"/>
                </a:lnTo>
                <a:lnTo>
                  <a:pt x="1722" y="960"/>
                </a:lnTo>
                <a:close/>
                <a:moveTo>
                  <a:pt x="1764" y="960"/>
                </a:moveTo>
                <a:lnTo>
                  <a:pt x="1788" y="960"/>
                </a:lnTo>
                <a:lnTo>
                  <a:pt x="1788" y="966"/>
                </a:lnTo>
                <a:lnTo>
                  <a:pt x="1764" y="966"/>
                </a:lnTo>
                <a:lnTo>
                  <a:pt x="1764" y="960"/>
                </a:lnTo>
                <a:close/>
                <a:moveTo>
                  <a:pt x="1806" y="960"/>
                </a:moveTo>
                <a:lnTo>
                  <a:pt x="1830" y="960"/>
                </a:lnTo>
                <a:lnTo>
                  <a:pt x="1830" y="966"/>
                </a:lnTo>
                <a:lnTo>
                  <a:pt x="1806" y="966"/>
                </a:lnTo>
                <a:lnTo>
                  <a:pt x="1806" y="960"/>
                </a:lnTo>
                <a:close/>
                <a:moveTo>
                  <a:pt x="1848" y="960"/>
                </a:moveTo>
                <a:lnTo>
                  <a:pt x="1872" y="960"/>
                </a:lnTo>
                <a:lnTo>
                  <a:pt x="1872" y="966"/>
                </a:lnTo>
                <a:lnTo>
                  <a:pt x="1848" y="966"/>
                </a:lnTo>
                <a:lnTo>
                  <a:pt x="1848" y="960"/>
                </a:lnTo>
                <a:close/>
                <a:moveTo>
                  <a:pt x="1890" y="960"/>
                </a:moveTo>
                <a:lnTo>
                  <a:pt x="1914" y="960"/>
                </a:lnTo>
                <a:lnTo>
                  <a:pt x="1914" y="966"/>
                </a:lnTo>
                <a:lnTo>
                  <a:pt x="1890" y="966"/>
                </a:lnTo>
                <a:lnTo>
                  <a:pt x="1890" y="960"/>
                </a:lnTo>
                <a:close/>
                <a:moveTo>
                  <a:pt x="1932" y="960"/>
                </a:moveTo>
                <a:lnTo>
                  <a:pt x="1956" y="960"/>
                </a:lnTo>
                <a:lnTo>
                  <a:pt x="1956" y="966"/>
                </a:lnTo>
                <a:lnTo>
                  <a:pt x="1932" y="966"/>
                </a:lnTo>
                <a:lnTo>
                  <a:pt x="1932" y="960"/>
                </a:lnTo>
                <a:close/>
                <a:moveTo>
                  <a:pt x="1974" y="960"/>
                </a:moveTo>
                <a:lnTo>
                  <a:pt x="1998" y="960"/>
                </a:lnTo>
                <a:lnTo>
                  <a:pt x="1998" y="966"/>
                </a:lnTo>
                <a:lnTo>
                  <a:pt x="1974" y="966"/>
                </a:lnTo>
                <a:lnTo>
                  <a:pt x="1974" y="960"/>
                </a:lnTo>
                <a:close/>
                <a:moveTo>
                  <a:pt x="2016" y="960"/>
                </a:moveTo>
                <a:lnTo>
                  <a:pt x="2040" y="960"/>
                </a:lnTo>
                <a:lnTo>
                  <a:pt x="2040" y="966"/>
                </a:lnTo>
                <a:lnTo>
                  <a:pt x="2016" y="966"/>
                </a:lnTo>
                <a:lnTo>
                  <a:pt x="2016" y="960"/>
                </a:lnTo>
                <a:close/>
                <a:moveTo>
                  <a:pt x="2058" y="960"/>
                </a:moveTo>
                <a:lnTo>
                  <a:pt x="2082" y="960"/>
                </a:lnTo>
                <a:lnTo>
                  <a:pt x="2082" y="966"/>
                </a:lnTo>
                <a:lnTo>
                  <a:pt x="2058" y="966"/>
                </a:lnTo>
                <a:lnTo>
                  <a:pt x="2058" y="960"/>
                </a:lnTo>
                <a:close/>
                <a:moveTo>
                  <a:pt x="2100" y="960"/>
                </a:moveTo>
                <a:lnTo>
                  <a:pt x="2124" y="960"/>
                </a:lnTo>
                <a:lnTo>
                  <a:pt x="2124" y="966"/>
                </a:lnTo>
                <a:lnTo>
                  <a:pt x="2100" y="966"/>
                </a:lnTo>
                <a:lnTo>
                  <a:pt x="2100" y="960"/>
                </a:lnTo>
                <a:close/>
                <a:moveTo>
                  <a:pt x="2142" y="960"/>
                </a:moveTo>
                <a:lnTo>
                  <a:pt x="2166" y="960"/>
                </a:lnTo>
                <a:lnTo>
                  <a:pt x="2166" y="966"/>
                </a:lnTo>
                <a:lnTo>
                  <a:pt x="2142" y="966"/>
                </a:lnTo>
                <a:lnTo>
                  <a:pt x="2142" y="960"/>
                </a:lnTo>
                <a:close/>
                <a:moveTo>
                  <a:pt x="2184" y="960"/>
                </a:moveTo>
                <a:lnTo>
                  <a:pt x="2208" y="960"/>
                </a:lnTo>
                <a:lnTo>
                  <a:pt x="2208" y="966"/>
                </a:lnTo>
                <a:lnTo>
                  <a:pt x="2184" y="966"/>
                </a:lnTo>
                <a:lnTo>
                  <a:pt x="2184" y="960"/>
                </a:lnTo>
                <a:close/>
                <a:moveTo>
                  <a:pt x="2226" y="960"/>
                </a:moveTo>
                <a:lnTo>
                  <a:pt x="2250" y="960"/>
                </a:lnTo>
                <a:lnTo>
                  <a:pt x="2250" y="966"/>
                </a:lnTo>
                <a:lnTo>
                  <a:pt x="2226" y="966"/>
                </a:lnTo>
                <a:lnTo>
                  <a:pt x="2226" y="960"/>
                </a:lnTo>
                <a:close/>
                <a:moveTo>
                  <a:pt x="2268" y="960"/>
                </a:moveTo>
                <a:lnTo>
                  <a:pt x="2292" y="960"/>
                </a:lnTo>
                <a:lnTo>
                  <a:pt x="2292" y="966"/>
                </a:lnTo>
                <a:lnTo>
                  <a:pt x="2268" y="966"/>
                </a:lnTo>
                <a:lnTo>
                  <a:pt x="2268" y="960"/>
                </a:lnTo>
                <a:close/>
                <a:moveTo>
                  <a:pt x="2310" y="960"/>
                </a:moveTo>
                <a:lnTo>
                  <a:pt x="2334" y="960"/>
                </a:lnTo>
                <a:lnTo>
                  <a:pt x="2334" y="966"/>
                </a:lnTo>
                <a:lnTo>
                  <a:pt x="2310" y="966"/>
                </a:lnTo>
                <a:lnTo>
                  <a:pt x="2310" y="960"/>
                </a:lnTo>
                <a:close/>
                <a:moveTo>
                  <a:pt x="2352" y="960"/>
                </a:moveTo>
                <a:lnTo>
                  <a:pt x="2376" y="960"/>
                </a:lnTo>
                <a:lnTo>
                  <a:pt x="2376" y="966"/>
                </a:lnTo>
                <a:lnTo>
                  <a:pt x="2352" y="966"/>
                </a:lnTo>
                <a:lnTo>
                  <a:pt x="2352" y="960"/>
                </a:lnTo>
                <a:close/>
                <a:moveTo>
                  <a:pt x="2394" y="960"/>
                </a:moveTo>
                <a:lnTo>
                  <a:pt x="2418" y="960"/>
                </a:lnTo>
                <a:lnTo>
                  <a:pt x="2418" y="966"/>
                </a:lnTo>
                <a:lnTo>
                  <a:pt x="2394" y="966"/>
                </a:lnTo>
                <a:lnTo>
                  <a:pt x="2394" y="960"/>
                </a:lnTo>
                <a:close/>
                <a:moveTo>
                  <a:pt x="2436" y="960"/>
                </a:moveTo>
                <a:lnTo>
                  <a:pt x="2460" y="960"/>
                </a:lnTo>
                <a:lnTo>
                  <a:pt x="2460" y="966"/>
                </a:lnTo>
                <a:lnTo>
                  <a:pt x="2436" y="966"/>
                </a:lnTo>
                <a:lnTo>
                  <a:pt x="2436" y="960"/>
                </a:lnTo>
                <a:close/>
                <a:moveTo>
                  <a:pt x="2478" y="960"/>
                </a:moveTo>
                <a:lnTo>
                  <a:pt x="2502" y="960"/>
                </a:lnTo>
                <a:lnTo>
                  <a:pt x="2502" y="966"/>
                </a:lnTo>
                <a:lnTo>
                  <a:pt x="2478" y="966"/>
                </a:lnTo>
                <a:lnTo>
                  <a:pt x="2478" y="960"/>
                </a:lnTo>
                <a:close/>
                <a:moveTo>
                  <a:pt x="2520" y="960"/>
                </a:moveTo>
                <a:lnTo>
                  <a:pt x="2544" y="960"/>
                </a:lnTo>
                <a:lnTo>
                  <a:pt x="2544" y="966"/>
                </a:lnTo>
                <a:lnTo>
                  <a:pt x="2520" y="966"/>
                </a:lnTo>
                <a:lnTo>
                  <a:pt x="2520" y="960"/>
                </a:lnTo>
                <a:close/>
                <a:moveTo>
                  <a:pt x="2562" y="960"/>
                </a:moveTo>
                <a:lnTo>
                  <a:pt x="2586" y="960"/>
                </a:lnTo>
                <a:lnTo>
                  <a:pt x="2586" y="966"/>
                </a:lnTo>
                <a:lnTo>
                  <a:pt x="2562" y="966"/>
                </a:lnTo>
                <a:lnTo>
                  <a:pt x="2562" y="960"/>
                </a:lnTo>
                <a:close/>
                <a:moveTo>
                  <a:pt x="2604" y="960"/>
                </a:moveTo>
                <a:lnTo>
                  <a:pt x="2628" y="960"/>
                </a:lnTo>
                <a:lnTo>
                  <a:pt x="2628" y="966"/>
                </a:lnTo>
                <a:lnTo>
                  <a:pt x="2604" y="966"/>
                </a:lnTo>
                <a:lnTo>
                  <a:pt x="2604" y="960"/>
                </a:lnTo>
                <a:close/>
                <a:moveTo>
                  <a:pt x="2646" y="960"/>
                </a:moveTo>
                <a:lnTo>
                  <a:pt x="2670" y="960"/>
                </a:lnTo>
                <a:lnTo>
                  <a:pt x="2670" y="966"/>
                </a:lnTo>
                <a:lnTo>
                  <a:pt x="2646" y="966"/>
                </a:lnTo>
                <a:lnTo>
                  <a:pt x="2646" y="960"/>
                </a:lnTo>
                <a:close/>
                <a:moveTo>
                  <a:pt x="2688" y="960"/>
                </a:moveTo>
                <a:lnTo>
                  <a:pt x="2712" y="960"/>
                </a:lnTo>
                <a:lnTo>
                  <a:pt x="2712" y="966"/>
                </a:lnTo>
                <a:lnTo>
                  <a:pt x="2688" y="966"/>
                </a:lnTo>
                <a:lnTo>
                  <a:pt x="2688" y="960"/>
                </a:lnTo>
                <a:close/>
                <a:moveTo>
                  <a:pt x="2730" y="960"/>
                </a:moveTo>
                <a:lnTo>
                  <a:pt x="2754" y="960"/>
                </a:lnTo>
                <a:lnTo>
                  <a:pt x="2754" y="966"/>
                </a:lnTo>
                <a:lnTo>
                  <a:pt x="2730" y="966"/>
                </a:lnTo>
                <a:lnTo>
                  <a:pt x="2730" y="960"/>
                </a:lnTo>
                <a:close/>
                <a:moveTo>
                  <a:pt x="2772" y="960"/>
                </a:moveTo>
                <a:lnTo>
                  <a:pt x="2796" y="960"/>
                </a:lnTo>
                <a:lnTo>
                  <a:pt x="2796" y="966"/>
                </a:lnTo>
                <a:lnTo>
                  <a:pt x="2772" y="966"/>
                </a:lnTo>
                <a:lnTo>
                  <a:pt x="2772" y="960"/>
                </a:lnTo>
                <a:close/>
                <a:moveTo>
                  <a:pt x="2814" y="960"/>
                </a:moveTo>
                <a:lnTo>
                  <a:pt x="2838" y="960"/>
                </a:lnTo>
                <a:lnTo>
                  <a:pt x="2838" y="966"/>
                </a:lnTo>
                <a:lnTo>
                  <a:pt x="2814" y="966"/>
                </a:lnTo>
                <a:lnTo>
                  <a:pt x="2814" y="960"/>
                </a:lnTo>
                <a:close/>
                <a:moveTo>
                  <a:pt x="2856" y="960"/>
                </a:moveTo>
                <a:lnTo>
                  <a:pt x="2880" y="960"/>
                </a:lnTo>
                <a:lnTo>
                  <a:pt x="2880" y="966"/>
                </a:lnTo>
                <a:lnTo>
                  <a:pt x="2856" y="966"/>
                </a:lnTo>
                <a:lnTo>
                  <a:pt x="2856" y="960"/>
                </a:lnTo>
                <a:close/>
                <a:moveTo>
                  <a:pt x="2898" y="960"/>
                </a:moveTo>
                <a:lnTo>
                  <a:pt x="2922" y="960"/>
                </a:lnTo>
                <a:lnTo>
                  <a:pt x="2922" y="966"/>
                </a:lnTo>
                <a:lnTo>
                  <a:pt x="2898" y="966"/>
                </a:lnTo>
                <a:lnTo>
                  <a:pt x="2898" y="960"/>
                </a:lnTo>
                <a:close/>
                <a:moveTo>
                  <a:pt x="2940" y="960"/>
                </a:moveTo>
                <a:lnTo>
                  <a:pt x="2964" y="960"/>
                </a:lnTo>
                <a:lnTo>
                  <a:pt x="2964" y="966"/>
                </a:lnTo>
                <a:lnTo>
                  <a:pt x="2940" y="966"/>
                </a:lnTo>
                <a:lnTo>
                  <a:pt x="2940" y="960"/>
                </a:lnTo>
                <a:close/>
                <a:moveTo>
                  <a:pt x="2982" y="960"/>
                </a:moveTo>
                <a:lnTo>
                  <a:pt x="3006" y="960"/>
                </a:lnTo>
                <a:lnTo>
                  <a:pt x="3006" y="966"/>
                </a:lnTo>
                <a:lnTo>
                  <a:pt x="2982" y="966"/>
                </a:lnTo>
                <a:lnTo>
                  <a:pt x="2982" y="960"/>
                </a:lnTo>
                <a:close/>
                <a:moveTo>
                  <a:pt x="3024" y="960"/>
                </a:moveTo>
                <a:lnTo>
                  <a:pt x="3048" y="960"/>
                </a:lnTo>
                <a:lnTo>
                  <a:pt x="3048" y="966"/>
                </a:lnTo>
                <a:lnTo>
                  <a:pt x="3024" y="966"/>
                </a:lnTo>
                <a:lnTo>
                  <a:pt x="3024" y="960"/>
                </a:lnTo>
                <a:close/>
                <a:moveTo>
                  <a:pt x="3066" y="960"/>
                </a:moveTo>
                <a:lnTo>
                  <a:pt x="3090" y="960"/>
                </a:lnTo>
                <a:lnTo>
                  <a:pt x="3090" y="966"/>
                </a:lnTo>
                <a:lnTo>
                  <a:pt x="3066" y="966"/>
                </a:lnTo>
                <a:lnTo>
                  <a:pt x="3066" y="960"/>
                </a:lnTo>
                <a:close/>
                <a:moveTo>
                  <a:pt x="3108" y="960"/>
                </a:moveTo>
                <a:lnTo>
                  <a:pt x="3132" y="960"/>
                </a:lnTo>
                <a:lnTo>
                  <a:pt x="3132" y="966"/>
                </a:lnTo>
                <a:lnTo>
                  <a:pt x="3108" y="966"/>
                </a:lnTo>
                <a:lnTo>
                  <a:pt x="3108" y="960"/>
                </a:lnTo>
                <a:close/>
                <a:moveTo>
                  <a:pt x="3150" y="960"/>
                </a:moveTo>
                <a:lnTo>
                  <a:pt x="3174" y="960"/>
                </a:lnTo>
                <a:lnTo>
                  <a:pt x="3174" y="966"/>
                </a:lnTo>
                <a:lnTo>
                  <a:pt x="3150" y="966"/>
                </a:lnTo>
                <a:lnTo>
                  <a:pt x="3150" y="960"/>
                </a:lnTo>
                <a:close/>
                <a:moveTo>
                  <a:pt x="3192" y="960"/>
                </a:moveTo>
                <a:lnTo>
                  <a:pt x="3216" y="960"/>
                </a:lnTo>
                <a:lnTo>
                  <a:pt x="3216" y="966"/>
                </a:lnTo>
                <a:lnTo>
                  <a:pt x="3192" y="966"/>
                </a:lnTo>
                <a:lnTo>
                  <a:pt x="3192" y="960"/>
                </a:lnTo>
                <a:close/>
                <a:moveTo>
                  <a:pt x="3234" y="960"/>
                </a:moveTo>
                <a:lnTo>
                  <a:pt x="3258" y="960"/>
                </a:lnTo>
                <a:lnTo>
                  <a:pt x="3258" y="966"/>
                </a:lnTo>
                <a:lnTo>
                  <a:pt x="3234" y="966"/>
                </a:lnTo>
                <a:lnTo>
                  <a:pt x="3234" y="960"/>
                </a:lnTo>
                <a:close/>
                <a:moveTo>
                  <a:pt x="3276" y="960"/>
                </a:moveTo>
                <a:lnTo>
                  <a:pt x="3300" y="960"/>
                </a:lnTo>
                <a:lnTo>
                  <a:pt x="3300" y="966"/>
                </a:lnTo>
                <a:lnTo>
                  <a:pt x="3276" y="966"/>
                </a:lnTo>
                <a:lnTo>
                  <a:pt x="3276" y="960"/>
                </a:lnTo>
                <a:close/>
                <a:moveTo>
                  <a:pt x="3318" y="960"/>
                </a:moveTo>
                <a:lnTo>
                  <a:pt x="3342" y="960"/>
                </a:lnTo>
                <a:lnTo>
                  <a:pt x="3342" y="966"/>
                </a:lnTo>
                <a:lnTo>
                  <a:pt x="3318" y="966"/>
                </a:lnTo>
                <a:lnTo>
                  <a:pt x="3318" y="960"/>
                </a:lnTo>
                <a:close/>
                <a:moveTo>
                  <a:pt x="3360" y="960"/>
                </a:moveTo>
                <a:lnTo>
                  <a:pt x="3384" y="960"/>
                </a:lnTo>
                <a:lnTo>
                  <a:pt x="3384" y="966"/>
                </a:lnTo>
                <a:lnTo>
                  <a:pt x="3360" y="966"/>
                </a:lnTo>
                <a:lnTo>
                  <a:pt x="3360" y="960"/>
                </a:lnTo>
                <a:close/>
                <a:moveTo>
                  <a:pt x="3402" y="960"/>
                </a:moveTo>
                <a:lnTo>
                  <a:pt x="3426" y="960"/>
                </a:lnTo>
                <a:lnTo>
                  <a:pt x="3426" y="966"/>
                </a:lnTo>
                <a:lnTo>
                  <a:pt x="3402" y="966"/>
                </a:lnTo>
                <a:lnTo>
                  <a:pt x="3402" y="960"/>
                </a:lnTo>
                <a:close/>
                <a:moveTo>
                  <a:pt x="3444" y="960"/>
                </a:moveTo>
                <a:lnTo>
                  <a:pt x="3468" y="960"/>
                </a:lnTo>
                <a:lnTo>
                  <a:pt x="3468" y="966"/>
                </a:lnTo>
                <a:lnTo>
                  <a:pt x="3444" y="966"/>
                </a:lnTo>
                <a:lnTo>
                  <a:pt x="3444" y="960"/>
                </a:lnTo>
                <a:close/>
                <a:moveTo>
                  <a:pt x="3486" y="960"/>
                </a:moveTo>
                <a:lnTo>
                  <a:pt x="3510" y="960"/>
                </a:lnTo>
                <a:lnTo>
                  <a:pt x="3510" y="966"/>
                </a:lnTo>
                <a:lnTo>
                  <a:pt x="3486" y="966"/>
                </a:lnTo>
                <a:lnTo>
                  <a:pt x="3486" y="960"/>
                </a:lnTo>
                <a:close/>
                <a:moveTo>
                  <a:pt x="3528" y="960"/>
                </a:moveTo>
                <a:lnTo>
                  <a:pt x="3552" y="960"/>
                </a:lnTo>
                <a:lnTo>
                  <a:pt x="3552" y="966"/>
                </a:lnTo>
                <a:lnTo>
                  <a:pt x="3528" y="966"/>
                </a:lnTo>
                <a:lnTo>
                  <a:pt x="3528" y="960"/>
                </a:lnTo>
                <a:close/>
                <a:moveTo>
                  <a:pt x="3570" y="960"/>
                </a:moveTo>
                <a:lnTo>
                  <a:pt x="3594" y="960"/>
                </a:lnTo>
                <a:lnTo>
                  <a:pt x="3594" y="966"/>
                </a:lnTo>
                <a:lnTo>
                  <a:pt x="3570" y="966"/>
                </a:lnTo>
                <a:lnTo>
                  <a:pt x="3570" y="960"/>
                </a:lnTo>
                <a:close/>
                <a:moveTo>
                  <a:pt x="3612" y="960"/>
                </a:moveTo>
                <a:lnTo>
                  <a:pt x="3636" y="960"/>
                </a:lnTo>
                <a:lnTo>
                  <a:pt x="3636" y="966"/>
                </a:lnTo>
                <a:lnTo>
                  <a:pt x="3612" y="966"/>
                </a:lnTo>
                <a:lnTo>
                  <a:pt x="3612" y="960"/>
                </a:lnTo>
                <a:close/>
                <a:moveTo>
                  <a:pt x="3654" y="960"/>
                </a:moveTo>
                <a:lnTo>
                  <a:pt x="3678" y="960"/>
                </a:lnTo>
                <a:lnTo>
                  <a:pt x="3678" y="966"/>
                </a:lnTo>
                <a:lnTo>
                  <a:pt x="3654" y="966"/>
                </a:lnTo>
                <a:lnTo>
                  <a:pt x="3654" y="960"/>
                </a:lnTo>
                <a:close/>
                <a:moveTo>
                  <a:pt x="3696" y="960"/>
                </a:moveTo>
                <a:lnTo>
                  <a:pt x="3720" y="960"/>
                </a:lnTo>
                <a:lnTo>
                  <a:pt x="3720" y="966"/>
                </a:lnTo>
                <a:lnTo>
                  <a:pt x="3696" y="966"/>
                </a:lnTo>
                <a:lnTo>
                  <a:pt x="3696" y="960"/>
                </a:lnTo>
                <a:close/>
                <a:moveTo>
                  <a:pt x="3738" y="960"/>
                </a:moveTo>
                <a:lnTo>
                  <a:pt x="3762" y="960"/>
                </a:lnTo>
                <a:lnTo>
                  <a:pt x="3762" y="966"/>
                </a:lnTo>
                <a:lnTo>
                  <a:pt x="3738" y="966"/>
                </a:lnTo>
                <a:lnTo>
                  <a:pt x="3738" y="960"/>
                </a:lnTo>
                <a:close/>
                <a:moveTo>
                  <a:pt x="3780" y="960"/>
                </a:moveTo>
                <a:lnTo>
                  <a:pt x="3804" y="960"/>
                </a:lnTo>
                <a:lnTo>
                  <a:pt x="3804" y="966"/>
                </a:lnTo>
                <a:lnTo>
                  <a:pt x="3780" y="966"/>
                </a:lnTo>
                <a:lnTo>
                  <a:pt x="3780" y="960"/>
                </a:lnTo>
                <a:close/>
                <a:moveTo>
                  <a:pt x="3822" y="960"/>
                </a:moveTo>
                <a:lnTo>
                  <a:pt x="3846" y="960"/>
                </a:lnTo>
                <a:lnTo>
                  <a:pt x="3846" y="966"/>
                </a:lnTo>
                <a:lnTo>
                  <a:pt x="3822" y="966"/>
                </a:lnTo>
                <a:lnTo>
                  <a:pt x="3822" y="960"/>
                </a:lnTo>
                <a:close/>
                <a:moveTo>
                  <a:pt x="3864" y="960"/>
                </a:moveTo>
                <a:lnTo>
                  <a:pt x="3888" y="960"/>
                </a:lnTo>
                <a:lnTo>
                  <a:pt x="3888" y="966"/>
                </a:lnTo>
                <a:lnTo>
                  <a:pt x="3864" y="966"/>
                </a:lnTo>
                <a:lnTo>
                  <a:pt x="3864" y="960"/>
                </a:lnTo>
                <a:close/>
                <a:moveTo>
                  <a:pt x="3906" y="960"/>
                </a:moveTo>
                <a:lnTo>
                  <a:pt x="3930" y="960"/>
                </a:lnTo>
                <a:lnTo>
                  <a:pt x="3930" y="966"/>
                </a:lnTo>
                <a:lnTo>
                  <a:pt x="3906" y="966"/>
                </a:lnTo>
                <a:lnTo>
                  <a:pt x="3906" y="960"/>
                </a:lnTo>
                <a:close/>
                <a:moveTo>
                  <a:pt x="3948" y="960"/>
                </a:moveTo>
                <a:lnTo>
                  <a:pt x="3972" y="960"/>
                </a:lnTo>
                <a:lnTo>
                  <a:pt x="3972" y="966"/>
                </a:lnTo>
                <a:lnTo>
                  <a:pt x="3948" y="966"/>
                </a:lnTo>
                <a:lnTo>
                  <a:pt x="3948" y="960"/>
                </a:lnTo>
                <a:close/>
                <a:moveTo>
                  <a:pt x="0" y="720"/>
                </a:moveTo>
                <a:lnTo>
                  <a:pt x="24" y="720"/>
                </a:lnTo>
                <a:lnTo>
                  <a:pt x="24" y="726"/>
                </a:lnTo>
                <a:lnTo>
                  <a:pt x="0" y="726"/>
                </a:lnTo>
                <a:lnTo>
                  <a:pt x="0" y="720"/>
                </a:lnTo>
                <a:close/>
                <a:moveTo>
                  <a:pt x="42" y="720"/>
                </a:moveTo>
                <a:lnTo>
                  <a:pt x="66" y="720"/>
                </a:lnTo>
                <a:lnTo>
                  <a:pt x="66" y="726"/>
                </a:lnTo>
                <a:lnTo>
                  <a:pt x="42" y="726"/>
                </a:lnTo>
                <a:lnTo>
                  <a:pt x="42" y="720"/>
                </a:lnTo>
                <a:close/>
                <a:moveTo>
                  <a:pt x="84" y="720"/>
                </a:moveTo>
                <a:lnTo>
                  <a:pt x="108" y="720"/>
                </a:lnTo>
                <a:lnTo>
                  <a:pt x="108" y="726"/>
                </a:lnTo>
                <a:lnTo>
                  <a:pt x="84" y="726"/>
                </a:lnTo>
                <a:lnTo>
                  <a:pt x="84" y="720"/>
                </a:lnTo>
                <a:close/>
                <a:moveTo>
                  <a:pt x="126" y="720"/>
                </a:moveTo>
                <a:lnTo>
                  <a:pt x="150" y="720"/>
                </a:lnTo>
                <a:lnTo>
                  <a:pt x="150" y="726"/>
                </a:lnTo>
                <a:lnTo>
                  <a:pt x="126" y="726"/>
                </a:lnTo>
                <a:lnTo>
                  <a:pt x="126" y="720"/>
                </a:lnTo>
                <a:close/>
                <a:moveTo>
                  <a:pt x="168" y="720"/>
                </a:moveTo>
                <a:lnTo>
                  <a:pt x="192" y="720"/>
                </a:lnTo>
                <a:lnTo>
                  <a:pt x="192" y="726"/>
                </a:lnTo>
                <a:lnTo>
                  <a:pt x="168" y="726"/>
                </a:lnTo>
                <a:lnTo>
                  <a:pt x="168" y="720"/>
                </a:lnTo>
                <a:close/>
                <a:moveTo>
                  <a:pt x="210" y="720"/>
                </a:moveTo>
                <a:lnTo>
                  <a:pt x="234" y="720"/>
                </a:lnTo>
                <a:lnTo>
                  <a:pt x="234" y="726"/>
                </a:lnTo>
                <a:lnTo>
                  <a:pt x="210" y="726"/>
                </a:lnTo>
                <a:lnTo>
                  <a:pt x="210" y="720"/>
                </a:lnTo>
                <a:close/>
                <a:moveTo>
                  <a:pt x="252" y="720"/>
                </a:moveTo>
                <a:lnTo>
                  <a:pt x="276" y="720"/>
                </a:lnTo>
                <a:lnTo>
                  <a:pt x="276" y="726"/>
                </a:lnTo>
                <a:lnTo>
                  <a:pt x="252" y="726"/>
                </a:lnTo>
                <a:lnTo>
                  <a:pt x="252" y="720"/>
                </a:lnTo>
                <a:close/>
                <a:moveTo>
                  <a:pt x="294" y="720"/>
                </a:moveTo>
                <a:lnTo>
                  <a:pt x="318" y="720"/>
                </a:lnTo>
                <a:lnTo>
                  <a:pt x="318" y="726"/>
                </a:lnTo>
                <a:lnTo>
                  <a:pt x="294" y="726"/>
                </a:lnTo>
                <a:lnTo>
                  <a:pt x="294" y="720"/>
                </a:lnTo>
                <a:close/>
                <a:moveTo>
                  <a:pt x="336" y="720"/>
                </a:moveTo>
                <a:lnTo>
                  <a:pt x="360" y="720"/>
                </a:lnTo>
                <a:lnTo>
                  <a:pt x="360" y="726"/>
                </a:lnTo>
                <a:lnTo>
                  <a:pt x="336" y="726"/>
                </a:lnTo>
                <a:lnTo>
                  <a:pt x="336" y="720"/>
                </a:lnTo>
                <a:close/>
                <a:moveTo>
                  <a:pt x="378" y="720"/>
                </a:moveTo>
                <a:lnTo>
                  <a:pt x="402" y="720"/>
                </a:lnTo>
                <a:lnTo>
                  <a:pt x="402" y="726"/>
                </a:lnTo>
                <a:lnTo>
                  <a:pt x="378" y="726"/>
                </a:lnTo>
                <a:lnTo>
                  <a:pt x="378" y="720"/>
                </a:lnTo>
                <a:close/>
                <a:moveTo>
                  <a:pt x="420" y="720"/>
                </a:moveTo>
                <a:lnTo>
                  <a:pt x="444" y="720"/>
                </a:lnTo>
                <a:lnTo>
                  <a:pt x="444" y="726"/>
                </a:lnTo>
                <a:lnTo>
                  <a:pt x="420" y="726"/>
                </a:lnTo>
                <a:lnTo>
                  <a:pt x="420" y="720"/>
                </a:lnTo>
                <a:close/>
                <a:moveTo>
                  <a:pt x="462" y="720"/>
                </a:moveTo>
                <a:lnTo>
                  <a:pt x="486" y="720"/>
                </a:lnTo>
                <a:lnTo>
                  <a:pt x="486" y="726"/>
                </a:lnTo>
                <a:lnTo>
                  <a:pt x="462" y="726"/>
                </a:lnTo>
                <a:lnTo>
                  <a:pt x="462" y="720"/>
                </a:lnTo>
                <a:close/>
                <a:moveTo>
                  <a:pt x="504" y="720"/>
                </a:moveTo>
                <a:lnTo>
                  <a:pt x="528" y="720"/>
                </a:lnTo>
                <a:lnTo>
                  <a:pt x="528" y="726"/>
                </a:lnTo>
                <a:lnTo>
                  <a:pt x="504" y="726"/>
                </a:lnTo>
                <a:lnTo>
                  <a:pt x="504" y="720"/>
                </a:lnTo>
                <a:close/>
                <a:moveTo>
                  <a:pt x="546" y="720"/>
                </a:moveTo>
                <a:lnTo>
                  <a:pt x="570" y="720"/>
                </a:lnTo>
                <a:lnTo>
                  <a:pt x="570" y="726"/>
                </a:lnTo>
                <a:lnTo>
                  <a:pt x="546" y="726"/>
                </a:lnTo>
                <a:lnTo>
                  <a:pt x="546" y="720"/>
                </a:lnTo>
                <a:close/>
                <a:moveTo>
                  <a:pt x="588" y="720"/>
                </a:moveTo>
                <a:lnTo>
                  <a:pt x="612" y="720"/>
                </a:lnTo>
                <a:lnTo>
                  <a:pt x="612" y="726"/>
                </a:lnTo>
                <a:lnTo>
                  <a:pt x="588" y="726"/>
                </a:lnTo>
                <a:lnTo>
                  <a:pt x="588" y="720"/>
                </a:lnTo>
                <a:close/>
                <a:moveTo>
                  <a:pt x="630" y="720"/>
                </a:moveTo>
                <a:lnTo>
                  <a:pt x="654" y="720"/>
                </a:lnTo>
                <a:lnTo>
                  <a:pt x="654" y="726"/>
                </a:lnTo>
                <a:lnTo>
                  <a:pt x="630" y="726"/>
                </a:lnTo>
                <a:lnTo>
                  <a:pt x="630" y="720"/>
                </a:lnTo>
                <a:close/>
                <a:moveTo>
                  <a:pt x="672" y="720"/>
                </a:moveTo>
                <a:lnTo>
                  <a:pt x="696" y="720"/>
                </a:lnTo>
                <a:lnTo>
                  <a:pt x="696" y="726"/>
                </a:lnTo>
                <a:lnTo>
                  <a:pt x="672" y="726"/>
                </a:lnTo>
                <a:lnTo>
                  <a:pt x="672" y="720"/>
                </a:lnTo>
                <a:close/>
                <a:moveTo>
                  <a:pt x="714" y="720"/>
                </a:moveTo>
                <a:lnTo>
                  <a:pt x="738" y="720"/>
                </a:lnTo>
                <a:lnTo>
                  <a:pt x="738" y="726"/>
                </a:lnTo>
                <a:lnTo>
                  <a:pt x="714" y="726"/>
                </a:lnTo>
                <a:lnTo>
                  <a:pt x="714" y="720"/>
                </a:lnTo>
                <a:close/>
                <a:moveTo>
                  <a:pt x="756" y="720"/>
                </a:moveTo>
                <a:lnTo>
                  <a:pt x="780" y="720"/>
                </a:lnTo>
                <a:lnTo>
                  <a:pt x="780" y="726"/>
                </a:lnTo>
                <a:lnTo>
                  <a:pt x="756" y="726"/>
                </a:lnTo>
                <a:lnTo>
                  <a:pt x="756" y="720"/>
                </a:lnTo>
                <a:close/>
                <a:moveTo>
                  <a:pt x="798" y="720"/>
                </a:moveTo>
                <a:lnTo>
                  <a:pt x="822" y="720"/>
                </a:lnTo>
                <a:lnTo>
                  <a:pt x="822" y="726"/>
                </a:lnTo>
                <a:lnTo>
                  <a:pt x="798" y="726"/>
                </a:lnTo>
                <a:lnTo>
                  <a:pt x="798" y="720"/>
                </a:lnTo>
                <a:close/>
                <a:moveTo>
                  <a:pt x="840" y="720"/>
                </a:moveTo>
                <a:lnTo>
                  <a:pt x="864" y="720"/>
                </a:lnTo>
                <a:lnTo>
                  <a:pt x="864" y="726"/>
                </a:lnTo>
                <a:lnTo>
                  <a:pt x="840" y="726"/>
                </a:lnTo>
                <a:lnTo>
                  <a:pt x="840" y="720"/>
                </a:lnTo>
                <a:close/>
                <a:moveTo>
                  <a:pt x="882" y="720"/>
                </a:moveTo>
                <a:lnTo>
                  <a:pt x="906" y="720"/>
                </a:lnTo>
                <a:lnTo>
                  <a:pt x="906" y="726"/>
                </a:lnTo>
                <a:lnTo>
                  <a:pt x="882" y="726"/>
                </a:lnTo>
                <a:lnTo>
                  <a:pt x="882" y="720"/>
                </a:lnTo>
                <a:close/>
                <a:moveTo>
                  <a:pt x="924" y="720"/>
                </a:moveTo>
                <a:lnTo>
                  <a:pt x="948" y="720"/>
                </a:lnTo>
                <a:lnTo>
                  <a:pt x="948" y="726"/>
                </a:lnTo>
                <a:lnTo>
                  <a:pt x="924" y="726"/>
                </a:lnTo>
                <a:lnTo>
                  <a:pt x="924" y="720"/>
                </a:lnTo>
                <a:close/>
                <a:moveTo>
                  <a:pt x="966" y="720"/>
                </a:moveTo>
                <a:lnTo>
                  <a:pt x="990" y="720"/>
                </a:lnTo>
                <a:lnTo>
                  <a:pt x="990" y="726"/>
                </a:lnTo>
                <a:lnTo>
                  <a:pt x="966" y="726"/>
                </a:lnTo>
                <a:lnTo>
                  <a:pt x="966" y="720"/>
                </a:lnTo>
                <a:close/>
                <a:moveTo>
                  <a:pt x="1008" y="720"/>
                </a:moveTo>
                <a:lnTo>
                  <a:pt x="1032" y="720"/>
                </a:lnTo>
                <a:lnTo>
                  <a:pt x="1032" y="726"/>
                </a:lnTo>
                <a:lnTo>
                  <a:pt x="1008" y="726"/>
                </a:lnTo>
                <a:lnTo>
                  <a:pt x="1008" y="720"/>
                </a:lnTo>
                <a:close/>
                <a:moveTo>
                  <a:pt x="1050" y="720"/>
                </a:moveTo>
                <a:lnTo>
                  <a:pt x="1074" y="720"/>
                </a:lnTo>
                <a:lnTo>
                  <a:pt x="1074" y="726"/>
                </a:lnTo>
                <a:lnTo>
                  <a:pt x="1050" y="726"/>
                </a:lnTo>
                <a:lnTo>
                  <a:pt x="1050" y="720"/>
                </a:lnTo>
                <a:close/>
                <a:moveTo>
                  <a:pt x="1092" y="720"/>
                </a:moveTo>
                <a:lnTo>
                  <a:pt x="1116" y="720"/>
                </a:lnTo>
                <a:lnTo>
                  <a:pt x="1116" y="726"/>
                </a:lnTo>
                <a:lnTo>
                  <a:pt x="1092" y="726"/>
                </a:lnTo>
                <a:lnTo>
                  <a:pt x="1092" y="720"/>
                </a:lnTo>
                <a:close/>
                <a:moveTo>
                  <a:pt x="1134" y="720"/>
                </a:moveTo>
                <a:lnTo>
                  <a:pt x="1158" y="720"/>
                </a:lnTo>
                <a:lnTo>
                  <a:pt x="1158" y="726"/>
                </a:lnTo>
                <a:lnTo>
                  <a:pt x="1134" y="726"/>
                </a:lnTo>
                <a:lnTo>
                  <a:pt x="1134" y="720"/>
                </a:lnTo>
                <a:close/>
                <a:moveTo>
                  <a:pt x="1176" y="720"/>
                </a:moveTo>
                <a:lnTo>
                  <a:pt x="1200" y="720"/>
                </a:lnTo>
                <a:lnTo>
                  <a:pt x="1200" y="726"/>
                </a:lnTo>
                <a:lnTo>
                  <a:pt x="1176" y="726"/>
                </a:lnTo>
                <a:lnTo>
                  <a:pt x="1176" y="720"/>
                </a:lnTo>
                <a:close/>
                <a:moveTo>
                  <a:pt x="1218" y="720"/>
                </a:moveTo>
                <a:lnTo>
                  <a:pt x="1242" y="720"/>
                </a:lnTo>
                <a:lnTo>
                  <a:pt x="1242" y="726"/>
                </a:lnTo>
                <a:lnTo>
                  <a:pt x="1218" y="726"/>
                </a:lnTo>
                <a:lnTo>
                  <a:pt x="1218" y="720"/>
                </a:lnTo>
                <a:close/>
                <a:moveTo>
                  <a:pt x="1260" y="720"/>
                </a:moveTo>
                <a:lnTo>
                  <a:pt x="1284" y="720"/>
                </a:lnTo>
                <a:lnTo>
                  <a:pt x="1284" y="726"/>
                </a:lnTo>
                <a:lnTo>
                  <a:pt x="1260" y="726"/>
                </a:lnTo>
                <a:lnTo>
                  <a:pt x="1260" y="720"/>
                </a:lnTo>
                <a:close/>
                <a:moveTo>
                  <a:pt x="1302" y="720"/>
                </a:moveTo>
                <a:lnTo>
                  <a:pt x="1326" y="720"/>
                </a:lnTo>
                <a:lnTo>
                  <a:pt x="1326" y="726"/>
                </a:lnTo>
                <a:lnTo>
                  <a:pt x="1302" y="726"/>
                </a:lnTo>
                <a:lnTo>
                  <a:pt x="1302" y="720"/>
                </a:lnTo>
                <a:close/>
                <a:moveTo>
                  <a:pt x="1344" y="720"/>
                </a:moveTo>
                <a:lnTo>
                  <a:pt x="1368" y="720"/>
                </a:lnTo>
                <a:lnTo>
                  <a:pt x="1368" y="726"/>
                </a:lnTo>
                <a:lnTo>
                  <a:pt x="1344" y="726"/>
                </a:lnTo>
                <a:lnTo>
                  <a:pt x="1344" y="720"/>
                </a:lnTo>
                <a:close/>
                <a:moveTo>
                  <a:pt x="1386" y="720"/>
                </a:moveTo>
                <a:lnTo>
                  <a:pt x="1410" y="720"/>
                </a:lnTo>
                <a:lnTo>
                  <a:pt x="1410" y="726"/>
                </a:lnTo>
                <a:lnTo>
                  <a:pt x="1386" y="726"/>
                </a:lnTo>
                <a:lnTo>
                  <a:pt x="1386" y="720"/>
                </a:lnTo>
                <a:close/>
                <a:moveTo>
                  <a:pt x="1428" y="720"/>
                </a:moveTo>
                <a:lnTo>
                  <a:pt x="1452" y="720"/>
                </a:lnTo>
                <a:lnTo>
                  <a:pt x="1452" y="726"/>
                </a:lnTo>
                <a:lnTo>
                  <a:pt x="1428" y="726"/>
                </a:lnTo>
                <a:lnTo>
                  <a:pt x="1428" y="720"/>
                </a:lnTo>
                <a:close/>
                <a:moveTo>
                  <a:pt x="1470" y="720"/>
                </a:moveTo>
                <a:lnTo>
                  <a:pt x="1494" y="720"/>
                </a:lnTo>
                <a:lnTo>
                  <a:pt x="1494" y="726"/>
                </a:lnTo>
                <a:lnTo>
                  <a:pt x="1470" y="726"/>
                </a:lnTo>
                <a:lnTo>
                  <a:pt x="1470" y="720"/>
                </a:lnTo>
                <a:close/>
                <a:moveTo>
                  <a:pt x="1512" y="720"/>
                </a:moveTo>
                <a:lnTo>
                  <a:pt x="1536" y="720"/>
                </a:lnTo>
                <a:lnTo>
                  <a:pt x="1536" y="726"/>
                </a:lnTo>
                <a:lnTo>
                  <a:pt x="1512" y="726"/>
                </a:lnTo>
                <a:lnTo>
                  <a:pt x="1512" y="720"/>
                </a:lnTo>
                <a:close/>
                <a:moveTo>
                  <a:pt x="1554" y="720"/>
                </a:moveTo>
                <a:lnTo>
                  <a:pt x="1578" y="720"/>
                </a:lnTo>
                <a:lnTo>
                  <a:pt x="1578" y="726"/>
                </a:lnTo>
                <a:lnTo>
                  <a:pt x="1554" y="726"/>
                </a:lnTo>
                <a:lnTo>
                  <a:pt x="1554" y="720"/>
                </a:lnTo>
                <a:close/>
                <a:moveTo>
                  <a:pt x="1596" y="720"/>
                </a:moveTo>
                <a:lnTo>
                  <a:pt x="1620" y="720"/>
                </a:lnTo>
                <a:lnTo>
                  <a:pt x="1620" y="726"/>
                </a:lnTo>
                <a:lnTo>
                  <a:pt x="1596" y="726"/>
                </a:lnTo>
                <a:lnTo>
                  <a:pt x="1596" y="720"/>
                </a:lnTo>
                <a:close/>
                <a:moveTo>
                  <a:pt x="1638" y="720"/>
                </a:moveTo>
                <a:lnTo>
                  <a:pt x="1662" y="720"/>
                </a:lnTo>
                <a:lnTo>
                  <a:pt x="1662" y="726"/>
                </a:lnTo>
                <a:lnTo>
                  <a:pt x="1638" y="726"/>
                </a:lnTo>
                <a:lnTo>
                  <a:pt x="1638" y="720"/>
                </a:lnTo>
                <a:close/>
                <a:moveTo>
                  <a:pt x="1680" y="720"/>
                </a:moveTo>
                <a:lnTo>
                  <a:pt x="1704" y="720"/>
                </a:lnTo>
                <a:lnTo>
                  <a:pt x="1704" y="726"/>
                </a:lnTo>
                <a:lnTo>
                  <a:pt x="1680" y="726"/>
                </a:lnTo>
                <a:lnTo>
                  <a:pt x="1680" y="720"/>
                </a:lnTo>
                <a:close/>
                <a:moveTo>
                  <a:pt x="1722" y="720"/>
                </a:moveTo>
                <a:lnTo>
                  <a:pt x="1746" y="720"/>
                </a:lnTo>
                <a:lnTo>
                  <a:pt x="1746" y="726"/>
                </a:lnTo>
                <a:lnTo>
                  <a:pt x="1722" y="726"/>
                </a:lnTo>
                <a:lnTo>
                  <a:pt x="1722" y="720"/>
                </a:lnTo>
                <a:close/>
                <a:moveTo>
                  <a:pt x="1764" y="720"/>
                </a:moveTo>
                <a:lnTo>
                  <a:pt x="1788" y="720"/>
                </a:lnTo>
                <a:lnTo>
                  <a:pt x="1788" y="726"/>
                </a:lnTo>
                <a:lnTo>
                  <a:pt x="1764" y="726"/>
                </a:lnTo>
                <a:lnTo>
                  <a:pt x="1764" y="720"/>
                </a:lnTo>
                <a:close/>
                <a:moveTo>
                  <a:pt x="1806" y="720"/>
                </a:moveTo>
                <a:lnTo>
                  <a:pt x="1830" y="720"/>
                </a:lnTo>
                <a:lnTo>
                  <a:pt x="1830" y="726"/>
                </a:lnTo>
                <a:lnTo>
                  <a:pt x="1806" y="726"/>
                </a:lnTo>
                <a:lnTo>
                  <a:pt x="1806" y="720"/>
                </a:lnTo>
                <a:close/>
                <a:moveTo>
                  <a:pt x="1848" y="720"/>
                </a:moveTo>
                <a:lnTo>
                  <a:pt x="1872" y="720"/>
                </a:lnTo>
                <a:lnTo>
                  <a:pt x="1872" y="726"/>
                </a:lnTo>
                <a:lnTo>
                  <a:pt x="1848" y="726"/>
                </a:lnTo>
                <a:lnTo>
                  <a:pt x="1848" y="720"/>
                </a:lnTo>
                <a:close/>
                <a:moveTo>
                  <a:pt x="1890" y="720"/>
                </a:moveTo>
                <a:lnTo>
                  <a:pt x="1914" y="720"/>
                </a:lnTo>
                <a:lnTo>
                  <a:pt x="1914" y="726"/>
                </a:lnTo>
                <a:lnTo>
                  <a:pt x="1890" y="726"/>
                </a:lnTo>
                <a:lnTo>
                  <a:pt x="1890" y="720"/>
                </a:lnTo>
                <a:close/>
                <a:moveTo>
                  <a:pt x="1932" y="720"/>
                </a:moveTo>
                <a:lnTo>
                  <a:pt x="1956" y="720"/>
                </a:lnTo>
                <a:lnTo>
                  <a:pt x="1956" y="726"/>
                </a:lnTo>
                <a:lnTo>
                  <a:pt x="1932" y="726"/>
                </a:lnTo>
                <a:lnTo>
                  <a:pt x="1932" y="720"/>
                </a:lnTo>
                <a:close/>
                <a:moveTo>
                  <a:pt x="1974" y="720"/>
                </a:moveTo>
                <a:lnTo>
                  <a:pt x="1998" y="720"/>
                </a:lnTo>
                <a:lnTo>
                  <a:pt x="1998" y="726"/>
                </a:lnTo>
                <a:lnTo>
                  <a:pt x="1974" y="726"/>
                </a:lnTo>
                <a:lnTo>
                  <a:pt x="1974" y="720"/>
                </a:lnTo>
                <a:close/>
                <a:moveTo>
                  <a:pt x="2016" y="720"/>
                </a:moveTo>
                <a:lnTo>
                  <a:pt x="2040" y="720"/>
                </a:lnTo>
                <a:lnTo>
                  <a:pt x="2040" y="726"/>
                </a:lnTo>
                <a:lnTo>
                  <a:pt x="2016" y="726"/>
                </a:lnTo>
                <a:lnTo>
                  <a:pt x="2016" y="720"/>
                </a:lnTo>
                <a:close/>
                <a:moveTo>
                  <a:pt x="2058" y="720"/>
                </a:moveTo>
                <a:lnTo>
                  <a:pt x="2082" y="720"/>
                </a:lnTo>
                <a:lnTo>
                  <a:pt x="2082" y="726"/>
                </a:lnTo>
                <a:lnTo>
                  <a:pt x="2058" y="726"/>
                </a:lnTo>
                <a:lnTo>
                  <a:pt x="2058" y="720"/>
                </a:lnTo>
                <a:close/>
                <a:moveTo>
                  <a:pt x="2100" y="720"/>
                </a:moveTo>
                <a:lnTo>
                  <a:pt x="2124" y="720"/>
                </a:lnTo>
                <a:lnTo>
                  <a:pt x="2124" y="726"/>
                </a:lnTo>
                <a:lnTo>
                  <a:pt x="2100" y="726"/>
                </a:lnTo>
                <a:lnTo>
                  <a:pt x="2100" y="720"/>
                </a:lnTo>
                <a:close/>
                <a:moveTo>
                  <a:pt x="2142" y="720"/>
                </a:moveTo>
                <a:lnTo>
                  <a:pt x="2166" y="720"/>
                </a:lnTo>
                <a:lnTo>
                  <a:pt x="2166" y="726"/>
                </a:lnTo>
                <a:lnTo>
                  <a:pt x="2142" y="726"/>
                </a:lnTo>
                <a:lnTo>
                  <a:pt x="2142" y="720"/>
                </a:lnTo>
                <a:close/>
                <a:moveTo>
                  <a:pt x="2184" y="720"/>
                </a:moveTo>
                <a:lnTo>
                  <a:pt x="2208" y="720"/>
                </a:lnTo>
                <a:lnTo>
                  <a:pt x="2208" y="726"/>
                </a:lnTo>
                <a:lnTo>
                  <a:pt x="2184" y="726"/>
                </a:lnTo>
                <a:lnTo>
                  <a:pt x="2184" y="720"/>
                </a:lnTo>
                <a:close/>
                <a:moveTo>
                  <a:pt x="2226" y="720"/>
                </a:moveTo>
                <a:lnTo>
                  <a:pt x="2250" y="720"/>
                </a:lnTo>
                <a:lnTo>
                  <a:pt x="2250" y="726"/>
                </a:lnTo>
                <a:lnTo>
                  <a:pt x="2226" y="726"/>
                </a:lnTo>
                <a:lnTo>
                  <a:pt x="2226" y="720"/>
                </a:lnTo>
                <a:close/>
                <a:moveTo>
                  <a:pt x="2268" y="720"/>
                </a:moveTo>
                <a:lnTo>
                  <a:pt x="2292" y="720"/>
                </a:lnTo>
                <a:lnTo>
                  <a:pt x="2292" y="726"/>
                </a:lnTo>
                <a:lnTo>
                  <a:pt x="2268" y="726"/>
                </a:lnTo>
                <a:lnTo>
                  <a:pt x="2268" y="720"/>
                </a:lnTo>
                <a:close/>
                <a:moveTo>
                  <a:pt x="2310" y="720"/>
                </a:moveTo>
                <a:lnTo>
                  <a:pt x="2334" y="720"/>
                </a:lnTo>
                <a:lnTo>
                  <a:pt x="2334" y="726"/>
                </a:lnTo>
                <a:lnTo>
                  <a:pt x="2310" y="726"/>
                </a:lnTo>
                <a:lnTo>
                  <a:pt x="2310" y="720"/>
                </a:lnTo>
                <a:close/>
                <a:moveTo>
                  <a:pt x="2352" y="720"/>
                </a:moveTo>
                <a:lnTo>
                  <a:pt x="2376" y="720"/>
                </a:lnTo>
                <a:lnTo>
                  <a:pt x="2376" y="726"/>
                </a:lnTo>
                <a:lnTo>
                  <a:pt x="2352" y="726"/>
                </a:lnTo>
                <a:lnTo>
                  <a:pt x="2352" y="720"/>
                </a:lnTo>
                <a:close/>
                <a:moveTo>
                  <a:pt x="2394" y="720"/>
                </a:moveTo>
                <a:lnTo>
                  <a:pt x="2418" y="720"/>
                </a:lnTo>
                <a:lnTo>
                  <a:pt x="2418" y="726"/>
                </a:lnTo>
                <a:lnTo>
                  <a:pt x="2394" y="726"/>
                </a:lnTo>
                <a:lnTo>
                  <a:pt x="2394" y="720"/>
                </a:lnTo>
                <a:close/>
                <a:moveTo>
                  <a:pt x="2436" y="720"/>
                </a:moveTo>
                <a:lnTo>
                  <a:pt x="2460" y="720"/>
                </a:lnTo>
                <a:lnTo>
                  <a:pt x="2460" y="726"/>
                </a:lnTo>
                <a:lnTo>
                  <a:pt x="2436" y="726"/>
                </a:lnTo>
                <a:lnTo>
                  <a:pt x="2436" y="720"/>
                </a:lnTo>
                <a:close/>
                <a:moveTo>
                  <a:pt x="2478" y="720"/>
                </a:moveTo>
                <a:lnTo>
                  <a:pt x="2502" y="720"/>
                </a:lnTo>
                <a:lnTo>
                  <a:pt x="2502" y="726"/>
                </a:lnTo>
                <a:lnTo>
                  <a:pt x="2478" y="726"/>
                </a:lnTo>
                <a:lnTo>
                  <a:pt x="2478" y="720"/>
                </a:lnTo>
                <a:close/>
                <a:moveTo>
                  <a:pt x="2520" y="720"/>
                </a:moveTo>
                <a:lnTo>
                  <a:pt x="2544" y="720"/>
                </a:lnTo>
                <a:lnTo>
                  <a:pt x="2544" y="726"/>
                </a:lnTo>
                <a:lnTo>
                  <a:pt x="2520" y="726"/>
                </a:lnTo>
                <a:lnTo>
                  <a:pt x="2520" y="720"/>
                </a:lnTo>
                <a:close/>
                <a:moveTo>
                  <a:pt x="2562" y="720"/>
                </a:moveTo>
                <a:lnTo>
                  <a:pt x="2586" y="720"/>
                </a:lnTo>
                <a:lnTo>
                  <a:pt x="2586" y="726"/>
                </a:lnTo>
                <a:lnTo>
                  <a:pt x="2562" y="726"/>
                </a:lnTo>
                <a:lnTo>
                  <a:pt x="2562" y="720"/>
                </a:lnTo>
                <a:close/>
                <a:moveTo>
                  <a:pt x="2604" y="720"/>
                </a:moveTo>
                <a:lnTo>
                  <a:pt x="2628" y="720"/>
                </a:lnTo>
                <a:lnTo>
                  <a:pt x="2628" y="726"/>
                </a:lnTo>
                <a:lnTo>
                  <a:pt x="2604" y="726"/>
                </a:lnTo>
                <a:lnTo>
                  <a:pt x="2604" y="720"/>
                </a:lnTo>
                <a:close/>
                <a:moveTo>
                  <a:pt x="2646" y="720"/>
                </a:moveTo>
                <a:lnTo>
                  <a:pt x="2670" y="720"/>
                </a:lnTo>
                <a:lnTo>
                  <a:pt x="2670" y="726"/>
                </a:lnTo>
                <a:lnTo>
                  <a:pt x="2646" y="726"/>
                </a:lnTo>
                <a:lnTo>
                  <a:pt x="2646" y="720"/>
                </a:lnTo>
                <a:close/>
                <a:moveTo>
                  <a:pt x="2688" y="720"/>
                </a:moveTo>
                <a:lnTo>
                  <a:pt x="2712" y="720"/>
                </a:lnTo>
                <a:lnTo>
                  <a:pt x="2712" y="726"/>
                </a:lnTo>
                <a:lnTo>
                  <a:pt x="2688" y="726"/>
                </a:lnTo>
                <a:lnTo>
                  <a:pt x="2688" y="720"/>
                </a:lnTo>
                <a:close/>
                <a:moveTo>
                  <a:pt x="2730" y="720"/>
                </a:moveTo>
                <a:lnTo>
                  <a:pt x="2754" y="720"/>
                </a:lnTo>
                <a:lnTo>
                  <a:pt x="2754" y="726"/>
                </a:lnTo>
                <a:lnTo>
                  <a:pt x="2730" y="726"/>
                </a:lnTo>
                <a:lnTo>
                  <a:pt x="2730" y="720"/>
                </a:lnTo>
                <a:close/>
                <a:moveTo>
                  <a:pt x="2772" y="720"/>
                </a:moveTo>
                <a:lnTo>
                  <a:pt x="2796" y="720"/>
                </a:lnTo>
                <a:lnTo>
                  <a:pt x="2796" y="726"/>
                </a:lnTo>
                <a:lnTo>
                  <a:pt x="2772" y="726"/>
                </a:lnTo>
                <a:lnTo>
                  <a:pt x="2772" y="720"/>
                </a:lnTo>
                <a:close/>
                <a:moveTo>
                  <a:pt x="2814" y="720"/>
                </a:moveTo>
                <a:lnTo>
                  <a:pt x="2838" y="720"/>
                </a:lnTo>
                <a:lnTo>
                  <a:pt x="2838" y="726"/>
                </a:lnTo>
                <a:lnTo>
                  <a:pt x="2814" y="726"/>
                </a:lnTo>
                <a:lnTo>
                  <a:pt x="2814" y="720"/>
                </a:lnTo>
                <a:close/>
                <a:moveTo>
                  <a:pt x="2856" y="720"/>
                </a:moveTo>
                <a:lnTo>
                  <a:pt x="2880" y="720"/>
                </a:lnTo>
                <a:lnTo>
                  <a:pt x="2880" y="726"/>
                </a:lnTo>
                <a:lnTo>
                  <a:pt x="2856" y="726"/>
                </a:lnTo>
                <a:lnTo>
                  <a:pt x="2856" y="720"/>
                </a:lnTo>
                <a:close/>
                <a:moveTo>
                  <a:pt x="2898" y="720"/>
                </a:moveTo>
                <a:lnTo>
                  <a:pt x="2922" y="720"/>
                </a:lnTo>
                <a:lnTo>
                  <a:pt x="2922" y="726"/>
                </a:lnTo>
                <a:lnTo>
                  <a:pt x="2898" y="726"/>
                </a:lnTo>
                <a:lnTo>
                  <a:pt x="2898" y="720"/>
                </a:lnTo>
                <a:close/>
                <a:moveTo>
                  <a:pt x="2940" y="720"/>
                </a:moveTo>
                <a:lnTo>
                  <a:pt x="2964" y="720"/>
                </a:lnTo>
                <a:lnTo>
                  <a:pt x="2964" y="726"/>
                </a:lnTo>
                <a:lnTo>
                  <a:pt x="2940" y="726"/>
                </a:lnTo>
                <a:lnTo>
                  <a:pt x="2940" y="720"/>
                </a:lnTo>
                <a:close/>
                <a:moveTo>
                  <a:pt x="2982" y="720"/>
                </a:moveTo>
                <a:lnTo>
                  <a:pt x="3006" y="720"/>
                </a:lnTo>
                <a:lnTo>
                  <a:pt x="3006" y="726"/>
                </a:lnTo>
                <a:lnTo>
                  <a:pt x="2982" y="726"/>
                </a:lnTo>
                <a:lnTo>
                  <a:pt x="2982" y="720"/>
                </a:lnTo>
                <a:close/>
                <a:moveTo>
                  <a:pt x="3024" y="720"/>
                </a:moveTo>
                <a:lnTo>
                  <a:pt x="3048" y="720"/>
                </a:lnTo>
                <a:lnTo>
                  <a:pt x="3048" y="726"/>
                </a:lnTo>
                <a:lnTo>
                  <a:pt x="3024" y="726"/>
                </a:lnTo>
                <a:lnTo>
                  <a:pt x="3024" y="720"/>
                </a:lnTo>
                <a:close/>
                <a:moveTo>
                  <a:pt x="3066" y="720"/>
                </a:moveTo>
                <a:lnTo>
                  <a:pt x="3090" y="720"/>
                </a:lnTo>
                <a:lnTo>
                  <a:pt x="3090" y="726"/>
                </a:lnTo>
                <a:lnTo>
                  <a:pt x="3066" y="726"/>
                </a:lnTo>
                <a:lnTo>
                  <a:pt x="3066" y="720"/>
                </a:lnTo>
                <a:close/>
                <a:moveTo>
                  <a:pt x="3108" y="720"/>
                </a:moveTo>
                <a:lnTo>
                  <a:pt x="3132" y="720"/>
                </a:lnTo>
                <a:lnTo>
                  <a:pt x="3132" y="726"/>
                </a:lnTo>
                <a:lnTo>
                  <a:pt x="3108" y="726"/>
                </a:lnTo>
                <a:lnTo>
                  <a:pt x="3108" y="720"/>
                </a:lnTo>
                <a:close/>
                <a:moveTo>
                  <a:pt x="3150" y="720"/>
                </a:moveTo>
                <a:lnTo>
                  <a:pt x="3174" y="720"/>
                </a:lnTo>
                <a:lnTo>
                  <a:pt x="3174" y="726"/>
                </a:lnTo>
                <a:lnTo>
                  <a:pt x="3150" y="726"/>
                </a:lnTo>
                <a:lnTo>
                  <a:pt x="3150" y="720"/>
                </a:lnTo>
                <a:close/>
                <a:moveTo>
                  <a:pt x="3192" y="720"/>
                </a:moveTo>
                <a:lnTo>
                  <a:pt x="3216" y="720"/>
                </a:lnTo>
                <a:lnTo>
                  <a:pt x="3216" y="726"/>
                </a:lnTo>
                <a:lnTo>
                  <a:pt x="3192" y="726"/>
                </a:lnTo>
                <a:lnTo>
                  <a:pt x="3192" y="720"/>
                </a:lnTo>
                <a:close/>
                <a:moveTo>
                  <a:pt x="3234" y="720"/>
                </a:moveTo>
                <a:lnTo>
                  <a:pt x="3258" y="720"/>
                </a:lnTo>
                <a:lnTo>
                  <a:pt x="3258" y="726"/>
                </a:lnTo>
                <a:lnTo>
                  <a:pt x="3234" y="726"/>
                </a:lnTo>
                <a:lnTo>
                  <a:pt x="3234" y="720"/>
                </a:lnTo>
                <a:close/>
                <a:moveTo>
                  <a:pt x="3276" y="720"/>
                </a:moveTo>
                <a:lnTo>
                  <a:pt x="3300" y="720"/>
                </a:lnTo>
                <a:lnTo>
                  <a:pt x="3300" y="726"/>
                </a:lnTo>
                <a:lnTo>
                  <a:pt x="3276" y="726"/>
                </a:lnTo>
                <a:lnTo>
                  <a:pt x="3276" y="720"/>
                </a:lnTo>
                <a:close/>
                <a:moveTo>
                  <a:pt x="3318" y="720"/>
                </a:moveTo>
                <a:lnTo>
                  <a:pt x="3342" y="720"/>
                </a:lnTo>
                <a:lnTo>
                  <a:pt x="3342" y="726"/>
                </a:lnTo>
                <a:lnTo>
                  <a:pt x="3318" y="726"/>
                </a:lnTo>
                <a:lnTo>
                  <a:pt x="3318" y="720"/>
                </a:lnTo>
                <a:close/>
                <a:moveTo>
                  <a:pt x="3360" y="720"/>
                </a:moveTo>
                <a:lnTo>
                  <a:pt x="3384" y="720"/>
                </a:lnTo>
                <a:lnTo>
                  <a:pt x="3384" y="726"/>
                </a:lnTo>
                <a:lnTo>
                  <a:pt x="3360" y="726"/>
                </a:lnTo>
                <a:lnTo>
                  <a:pt x="3360" y="720"/>
                </a:lnTo>
                <a:close/>
                <a:moveTo>
                  <a:pt x="3402" y="720"/>
                </a:moveTo>
                <a:lnTo>
                  <a:pt x="3426" y="720"/>
                </a:lnTo>
                <a:lnTo>
                  <a:pt x="3426" y="726"/>
                </a:lnTo>
                <a:lnTo>
                  <a:pt x="3402" y="726"/>
                </a:lnTo>
                <a:lnTo>
                  <a:pt x="3402" y="720"/>
                </a:lnTo>
                <a:close/>
                <a:moveTo>
                  <a:pt x="3444" y="720"/>
                </a:moveTo>
                <a:lnTo>
                  <a:pt x="3468" y="720"/>
                </a:lnTo>
                <a:lnTo>
                  <a:pt x="3468" y="726"/>
                </a:lnTo>
                <a:lnTo>
                  <a:pt x="3444" y="726"/>
                </a:lnTo>
                <a:lnTo>
                  <a:pt x="3444" y="720"/>
                </a:lnTo>
                <a:close/>
                <a:moveTo>
                  <a:pt x="3486" y="720"/>
                </a:moveTo>
                <a:lnTo>
                  <a:pt x="3510" y="720"/>
                </a:lnTo>
                <a:lnTo>
                  <a:pt x="3510" y="726"/>
                </a:lnTo>
                <a:lnTo>
                  <a:pt x="3486" y="726"/>
                </a:lnTo>
                <a:lnTo>
                  <a:pt x="3486" y="720"/>
                </a:lnTo>
                <a:close/>
                <a:moveTo>
                  <a:pt x="3528" y="720"/>
                </a:moveTo>
                <a:lnTo>
                  <a:pt x="3552" y="720"/>
                </a:lnTo>
                <a:lnTo>
                  <a:pt x="3552" y="726"/>
                </a:lnTo>
                <a:lnTo>
                  <a:pt x="3528" y="726"/>
                </a:lnTo>
                <a:lnTo>
                  <a:pt x="3528" y="720"/>
                </a:lnTo>
                <a:close/>
                <a:moveTo>
                  <a:pt x="3570" y="720"/>
                </a:moveTo>
                <a:lnTo>
                  <a:pt x="3594" y="720"/>
                </a:lnTo>
                <a:lnTo>
                  <a:pt x="3594" y="726"/>
                </a:lnTo>
                <a:lnTo>
                  <a:pt x="3570" y="726"/>
                </a:lnTo>
                <a:lnTo>
                  <a:pt x="3570" y="720"/>
                </a:lnTo>
                <a:close/>
                <a:moveTo>
                  <a:pt x="3612" y="720"/>
                </a:moveTo>
                <a:lnTo>
                  <a:pt x="3636" y="720"/>
                </a:lnTo>
                <a:lnTo>
                  <a:pt x="3636" y="726"/>
                </a:lnTo>
                <a:lnTo>
                  <a:pt x="3612" y="726"/>
                </a:lnTo>
                <a:lnTo>
                  <a:pt x="3612" y="720"/>
                </a:lnTo>
                <a:close/>
                <a:moveTo>
                  <a:pt x="3654" y="720"/>
                </a:moveTo>
                <a:lnTo>
                  <a:pt x="3678" y="720"/>
                </a:lnTo>
                <a:lnTo>
                  <a:pt x="3678" y="726"/>
                </a:lnTo>
                <a:lnTo>
                  <a:pt x="3654" y="726"/>
                </a:lnTo>
                <a:lnTo>
                  <a:pt x="3654" y="720"/>
                </a:lnTo>
                <a:close/>
                <a:moveTo>
                  <a:pt x="3696" y="720"/>
                </a:moveTo>
                <a:lnTo>
                  <a:pt x="3720" y="720"/>
                </a:lnTo>
                <a:lnTo>
                  <a:pt x="3720" y="726"/>
                </a:lnTo>
                <a:lnTo>
                  <a:pt x="3696" y="726"/>
                </a:lnTo>
                <a:lnTo>
                  <a:pt x="3696" y="720"/>
                </a:lnTo>
                <a:close/>
                <a:moveTo>
                  <a:pt x="3738" y="720"/>
                </a:moveTo>
                <a:lnTo>
                  <a:pt x="3762" y="720"/>
                </a:lnTo>
                <a:lnTo>
                  <a:pt x="3762" y="726"/>
                </a:lnTo>
                <a:lnTo>
                  <a:pt x="3738" y="726"/>
                </a:lnTo>
                <a:lnTo>
                  <a:pt x="3738" y="720"/>
                </a:lnTo>
                <a:close/>
                <a:moveTo>
                  <a:pt x="3780" y="720"/>
                </a:moveTo>
                <a:lnTo>
                  <a:pt x="3804" y="720"/>
                </a:lnTo>
                <a:lnTo>
                  <a:pt x="3804" y="726"/>
                </a:lnTo>
                <a:lnTo>
                  <a:pt x="3780" y="726"/>
                </a:lnTo>
                <a:lnTo>
                  <a:pt x="3780" y="720"/>
                </a:lnTo>
                <a:close/>
                <a:moveTo>
                  <a:pt x="3822" y="720"/>
                </a:moveTo>
                <a:lnTo>
                  <a:pt x="3846" y="720"/>
                </a:lnTo>
                <a:lnTo>
                  <a:pt x="3846" y="726"/>
                </a:lnTo>
                <a:lnTo>
                  <a:pt x="3822" y="726"/>
                </a:lnTo>
                <a:lnTo>
                  <a:pt x="3822" y="720"/>
                </a:lnTo>
                <a:close/>
                <a:moveTo>
                  <a:pt x="3864" y="720"/>
                </a:moveTo>
                <a:lnTo>
                  <a:pt x="3888" y="720"/>
                </a:lnTo>
                <a:lnTo>
                  <a:pt x="3888" y="726"/>
                </a:lnTo>
                <a:lnTo>
                  <a:pt x="3864" y="726"/>
                </a:lnTo>
                <a:lnTo>
                  <a:pt x="3864" y="720"/>
                </a:lnTo>
                <a:close/>
                <a:moveTo>
                  <a:pt x="3906" y="720"/>
                </a:moveTo>
                <a:lnTo>
                  <a:pt x="3930" y="720"/>
                </a:lnTo>
                <a:lnTo>
                  <a:pt x="3930" y="726"/>
                </a:lnTo>
                <a:lnTo>
                  <a:pt x="3906" y="726"/>
                </a:lnTo>
                <a:lnTo>
                  <a:pt x="3906" y="720"/>
                </a:lnTo>
                <a:close/>
                <a:moveTo>
                  <a:pt x="3948" y="720"/>
                </a:moveTo>
                <a:lnTo>
                  <a:pt x="3972" y="720"/>
                </a:lnTo>
                <a:lnTo>
                  <a:pt x="3972" y="726"/>
                </a:lnTo>
                <a:lnTo>
                  <a:pt x="3948" y="726"/>
                </a:lnTo>
                <a:lnTo>
                  <a:pt x="3948" y="720"/>
                </a:lnTo>
                <a:close/>
                <a:moveTo>
                  <a:pt x="0" y="480"/>
                </a:moveTo>
                <a:lnTo>
                  <a:pt x="24" y="480"/>
                </a:lnTo>
                <a:lnTo>
                  <a:pt x="24" y="486"/>
                </a:lnTo>
                <a:lnTo>
                  <a:pt x="0" y="486"/>
                </a:lnTo>
                <a:lnTo>
                  <a:pt x="0" y="480"/>
                </a:lnTo>
                <a:close/>
                <a:moveTo>
                  <a:pt x="42" y="480"/>
                </a:moveTo>
                <a:lnTo>
                  <a:pt x="66" y="480"/>
                </a:lnTo>
                <a:lnTo>
                  <a:pt x="66" y="486"/>
                </a:lnTo>
                <a:lnTo>
                  <a:pt x="42" y="486"/>
                </a:lnTo>
                <a:lnTo>
                  <a:pt x="42" y="480"/>
                </a:lnTo>
                <a:close/>
                <a:moveTo>
                  <a:pt x="84" y="480"/>
                </a:moveTo>
                <a:lnTo>
                  <a:pt x="108" y="480"/>
                </a:lnTo>
                <a:lnTo>
                  <a:pt x="108" y="486"/>
                </a:lnTo>
                <a:lnTo>
                  <a:pt x="84" y="486"/>
                </a:lnTo>
                <a:lnTo>
                  <a:pt x="84" y="480"/>
                </a:lnTo>
                <a:close/>
                <a:moveTo>
                  <a:pt x="126" y="480"/>
                </a:moveTo>
                <a:lnTo>
                  <a:pt x="150" y="480"/>
                </a:lnTo>
                <a:lnTo>
                  <a:pt x="150" y="486"/>
                </a:lnTo>
                <a:lnTo>
                  <a:pt x="126" y="486"/>
                </a:lnTo>
                <a:lnTo>
                  <a:pt x="126" y="480"/>
                </a:lnTo>
                <a:close/>
                <a:moveTo>
                  <a:pt x="168" y="480"/>
                </a:moveTo>
                <a:lnTo>
                  <a:pt x="192" y="480"/>
                </a:lnTo>
                <a:lnTo>
                  <a:pt x="192" y="486"/>
                </a:lnTo>
                <a:lnTo>
                  <a:pt x="168" y="486"/>
                </a:lnTo>
                <a:lnTo>
                  <a:pt x="168" y="480"/>
                </a:lnTo>
                <a:close/>
                <a:moveTo>
                  <a:pt x="210" y="480"/>
                </a:moveTo>
                <a:lnTo>
                  <a:pt x="234" y="480"/>
                </a:lnTo>
                <a:lnTo>
                  <a:pt x="234" y="486"/>
                </a:lnTo>
                <a:lnTo>
                  <a:pt x="210" y="486"/>
                </a:lnTo>
                <a:lnTo>
                  <a:pt x="210" y="480"/>
                </a:lnTo>
                <a:close/>
                <a:moveTo>
                  <a:pt x="252" y="480"/>
                </a:moveTo>
                <a:lnTo>
                  <a:pt x="276" y="480"/>
                </a:lnTo>
                <a:lnTo>
                  <a:pt x="276" y="486"/>
                </a:lnTo>
                <a:lnTo>
                  <a:pt x="252" y="486"/>
                </a:lnTo>
                <a:lnTo>
                  <a:pt x="252" y="480"/>
                </a:lnTo>
                <a:close/>
                <a:moveTo>
                  <a:pt x="294" y="480"/>
                </a:moveTo>
                <a:lnTo>
                  <a:pt x="318" y="480"/>
                </a:lnTo>
                <a:lnTo>
                  <a:pt x="318" y="486"/>
                </a:lnTo>
                <a:lnTo>
                  <a:pt x="294" y="486"/>
                </a:lnTo>
                <a:lnTo>
                  <a:pt x="294" y="480"/>
                </a:lnTo>
                <a:close/>
                <a:moveTo>
                  <a:pt x="336" y="480"/>
                </a:moveTo>
                <a:lnTo>
                  <a:pt x="360" y="480"/>
                </a:lnTo>
                <a:lnTo>
                  <a:pt x="360" y="486"/>
                </a:lnTo>
                <a:lnTo>
                  <a:pt x="336" y="486"/>
                </a:lnTo>
                <a:lnTo>
                  <a:pt x="336" y="480"/>
                </a:lnTo>
                <a:close/>
                <a:moveTo>
                  <a:pt x="378" y="480"/>
                </a:moveTo>
                <a:lnTo>
                  <a:pt x="402" y="480"/>
                </a:lnTo>
                <a:lnTo>
                  <a:pt x="402" y="486"/>
                </a:lnTo>
                <a:lnTo>
                  <a:pt x="378" y="486"/>
                </a:lnTo>
                <a:lnTo>
                  <a:pt x="378" y="480"/>
                </a:lnTo>
                <a:close/>
                <a:moveTo>
                  <a:pt x="420" y="480"/>
                </a:moveTo>
                <a:lnTo>
                  <a:pt x="444" y="480"/>
                </a:lnTo>
                <a:lnTo>
                  <a:pt x="444" y="486"/>
                </a:lnTo>
                <a:lnTo>
                  <a:pt x="420" y="486"/>
                </a:lnTo>
                <a:lnTo>
                  <a:pt x="420" y="480"/>
                </a:lnTo>
                <a:close/>
                <a:moveTo>
                  <a:pt x="462" y="480"/>
                </a:moveTo>
                <a:lnTo>
                  <a:pt x="486" y="480"/>
                </a:lnTo>
                <a:lnTo>
                  <a:pt x="486" y="486"/>
                </a:lnTo>
                <a:lnTo>
                  <a:pt x="462" y="486"/>
                </a:lnTo>
                <a:lnTo>
                  <a:pt x="462" y="480"/>
                </a:lnTo>
                <a:close/>
                <a:moveTo>
                  <a:pt x="504" y="480"/>
                </a:moveTo>
                <a:lnTo>
                  <a:pt x="528" y="480"/>
                </a:lnTo>
                <a:lnTo>
                  <a:pt x="528" y="486"/>
                </a:lnTo>
                <a:lnTo>
                  <a:pt x="504" y="486"/>
                </a:lnTo>
                <a:lnTo>
                  <a:pt x="504" y="480"/>
                </a:lnTo>
                <a:close/>
                <a:moveTo>
                  <a:pt x="546" y="480"/>
                </a:moveTo>
                <a:lnTo>
                  <a:pt x="570" y="480"/>
                </a:lnTo>
                <a:lnTo>
                  <a:pt x="570" y="486"/>
                </a:lnTo>
                <a:lnTo>
                  <a:pt x="546" y="486"/>
                </a:lnTo>
                <a:lnTo>
                  <a:pt x="546" y="480"/>
                </a:lnTo>
                <a:close/>
                <a:moveTo>
                  <a:pt x="588" y="480"/>
                </a:moveTo>
                <a:lnTo>
                  <a:pt x="612" y="480"/>
                </a:lnTo>
                <a:lnTo>
                  <a:pt x="612" y="486"/>
                </a:lnTo>
                <a:lnTo>
                  <a:pt x="588" y="486"/>
                </a:lnTo>
                <a:lnTo>
                  <a:pt x="588" y="480"/>
                </a:lnTo>
                <a:close/>
                <a:moveTo>
                  <a:pt x="630" y="480"/>
                </a:moveTo>
                <a:lnTo>
                  <a:pt x="654" y="480"/>
                </a:lnTo>
                <a:lnTo>
                  <a:pt x="654" y="486"/>
                </a:lnTo>
                <a:lnTo>
                  <a:pt x="630" y="486"/>
                </a:lnTo>
                <a:lnTo>
                  <a:pt x="630" y="480"/>
                </a:lnTo>
                <a:close/>
                <a:moveTo>
                  <a:pt x="672" y="480"/>
                </a:moveTo>
                <a:lnTo>
                  <a:pt x="696" y="480"/>
                </a:lnTo>
                <a:lnTo>
                  <a:pt x="696" y="486"/>
                </a:lnTo>
                <a:lnTo>
                  <a:pt x="672" y="486"/>
                </a:lnTo>
                <a:lnTo>
                  <a:pt x="672" y="480"/>
                </a:lnTo>
                <a:close/>
                <a:moveTo>
                  <a:pt x="714" y="480"/>
                </a:moveTo>
                <a:lnTo>
                  <a:pt x="738" y="480"/>
                </a:lnTo>
                <a:lnTo>
                  <a:pt x="738" y="486"/>
                </a:lnTo>
                <a:lnTo>
                  <a:pt x="714" y="486"/>
                </a:lnTo>
                <a:lnTo>
                  <a:pt x="714" y="480"/>
                </a:lnTo>
                <a:close/>
                <a:moveTo>
                  <a:pt x="756" y="480"/>
                </a:moveTo>
                <a:lnTo>
                  <a:pt x="780" y="480"/>
                </a:lnTo>
                <a:lnTo>
                  <a:pt x="780" y="486"/>
                </a:lnTo>
                <a:lnTo>
                  <a:pt x="756" y="486"/>
                </a:lnTo>
                <a:lnTo>
                  <a:pt x="756" y="480"/>
                </a:lnTo>
                <a:close/>
                <a:moveTo>
                  <a:pt x="798" y="480"/>
                </a:moveTo>
                <a:lnTo>
                  <a:pt x="822" y="480"/>
                </a:lnTo>
                <a:lnTo>
                  <a:pt x="822" y="486"/>
                </a:lnTo>
                <a:lnTo>
                  <a:pt x="798" y="486"/>
                </a:lnTo>
                <a:lnTo>
                  <a:pt x="798" y="480"/>
                </a:lnTo>
                <a:close/>
                <a:moveTo>
                  <a:pt x="840" y="480"/>
                </a:moveTo>
                <a:lnTo>
                  <a:pt x="864" y="480"/>
                </a:lnTo>
                <a:lnTo>
                  <a:pt x="864" y="486"/>
                </a:lnTo>
                <a:lnTo>
                  <a:pt x="840" y="486"/>
                </a:lnTo>
                <a:lnTo>
                  <a:pt x="840" y="480"/>
                </a:lnTo>
                <a:close/>
                <a:moveTo>
                  <a:pt x="882" y="480"/>
                </a:moveTo>
                <a:lnTo>
                  <a:pt x="906" y="480"/>
                </a:lnTo>
                <a:lnTo>
                  <a:pt x="906" y="486"/>
                </a:lnTo>
                <a:lnTo>
                  <a:pt x="882" y="486"/>
                </a:lnTo>
                <a:lnTo>
                  <a:pt x="882" y="480"/>
                </a:lnTo>
                <a:close/>
                <a:moveTo>
                  <a:pt x="924" y="480"/>
                </a:moveTo>
                <a:lnTo>
                  <a:pt x="948" y="480"/>
                </a:lnTo>
                <a:lnTo>
                  <a:pt x="948" y="486"/>
                </a:lnTo>
                <a:lnTo>
                  <a:pt x="924" y="486"/>
                </a:lnTo>
                <a:lnTo>
                  <a:pt x="924" y="480"/>
                </a:lnTo>
                <a:close/>
                <a:moveTo>
                  <a:pt x="966" y="480"/>
                </a:moveTo>
                <a:lnTo>
                  <a:pt x="990" y="480"/>
                </a:lnTo>
                <a:lnTo>
                  <a:pt x="990" y="486"/>
                </a:lnTo>
                <a:lnTo>
                  <a:pt x="966" y="486"/>
                </a:lnTo>
                <a:lnTo>
                  <a:pt x="966" y="480"/>
                </a:lnTo>
                <a:close/>
                <a:moveTo>
                  <a:pt x="1008" y="480"/>
                </a:moveTo>
                <a:lnTo>
                  <a:pt x="1032" y="480"/>
                </a:lnTo>
                <a:lnTo>
                  <a:pt x="1032" y="486"/>
                </a:lnTo>
                <a:lnTo>
                  <a:pt x="1008" y="486"/>
                </a:lnTo>
                <a:lnTo>
                  <a:pt x="1008" y="480"/>
                </a:lnTo>
                <a:close/>
                <a:moveTo>
                  <a:pt x="1050" y="480"/>
                </a:moveTo>
                <a:lnTo>
                  <a:pt x="1074" y="480"/>
                </a:lnTo>
                <a:lnTo>
                  <a:pt x="1074" y="486"/>
                </a:lnTo>
                <a:lnTo>
                  <a:pt x="1050" y="486"/>
                </a:lnTo>
                <a:lnTo>
                  <a:pt x="1050" y="480"/>
                </a:lnTo>
                <a:close/>
                <a:moveTo>
                  <a:pt x="1092" y="480"/>
                </a:moveTo>
                <a:lnTo>
                  <a:pt x="1116" y="480"/>
                </a:lnTo>
                <a:lnTo>
                  <a:pt x="1116" y="486"/>
                </a:lnTo>
                <a:lnTo>
                  <a:pt x="1092" y="486"/>
                </a:lnTo>
                <a:lnTo>
                  <a:pt x="1092" y="480"/>
                </a:lnTo>
                <a:close/>
                <a:moveTo>
                  <a:pt x="1134" y="480"/>
                </a:moveTo>
                <a:lnTo>
                  <a:pt x="1158" y="480"/>
                </a:lnTo>
                <a:lnTo>
                  <a:pt x="1158" y="486"/>
                </a:lnTo>
                <a:lnTo>
                  <a:pt x="1134" y="486"/>
                </a:lnTo>
                <a:lnTo>
                  <a:pt x="1134" y="480"/>
                </a:lnTo>
                <a:close/>
                <a:moveTo>
                  <a:pt x="1176" y="480"/>
                </a:moveTo>
                <a:lnTo>
                  <a:pt x="1200" y="480"/>
                </a:lnTo>
                <a:lnTo>
                  <a:pt x="1200" y="486"/>
                </a:lnTo>
                <a:lnTo>
                  <a:pt x="1176" y="486"/>
                </a:lnTo>
                <a:lnTo>
                  <a:pt x="1176" y="480"/>
                </a:lnTo>
                <a:close/>
                <a:moveTo>
                  <a:pt x="1218" y="480"/>
                </a:moveTo>
                <a:lnTo>
                  <a:pt x="1242" y="480"/>
                </a:lnTo>
                <a:lnTo>
                  <a:pt x="1242" y="486"/>
                </a:lnTo>
                <a:lnTo>
                  <a:pt x="1218" y="486"/>
                </a:lnTo>
                <a:lnTo>
                  <a:pt x="1218" y="480"/>
                </a:lnTo>
                <a:close/>
                <a:moveTo>
                  <a:pt x="1260" y="480"/>
                </a:moveTo>
                <a:lnTo>
                  <a:pt x="1284" y="480"/>
                </a:lnTo>
                <a:lnTo>
                  <a:pt x="1284" y="486"/>
                </a:lnTo>
                <a:lnTo>
                  <a:pt x="1260" y="486"/>
                </a:lnTo>
                <a:lnTo>
                  <a:pt x="1260" y="480"/>
                </a:lnTo>
                <a:close/>
                <a:moveTo>
                  <a:pt x="1302" y="480"/>
                </a:moveTo>
                <a:lnTo>
                  <a:pt x="1326" y="480"/>
                </a:lnTo>
                <a:lnTo>
                  <a:pt x="1326" y="486"/>
                </a:lnTo>
                <a:lnTo>
                  <a:pt x="1302" y="486"/>
                </a:lnTo>
                <a:lnTo>
                  <a:pt x="1302" y="480"/>
                </a:lnTo>
                <a:close/>
                <a:moveTo>
                  <a:pt x="1344" y="480"/>
                </a:moveTo>
                <a:lnTo>
                  <a:pt x="1368" y="480"/>
                </a:lnTo>
                <a:lnTo>
                  <a:pt x="1368" y="486"/>
                </a:lnTo>
                <a:lnTo>
                  <a:pt x="1344" y="486"/>
                </a:lnTo>
                <a:lnTo>
                  <a:pt x="1344" y="480"/>
                </a:lnTo>
                <a:close/>
                <a:moveTo>
                  <a:pt x="1386" y="480"/>
                </a:moveTo>
                <a:lnTo>
                  <a:pt x="1410" y="480"/>
                </a:lnTo>
                <a:lnTo>
                  <a:pt x="1410" y="486"/>
                </a:lnTo>
                <a:lnTo>
                  <a:pt x="1386" y="486"/>
                </a:lnTo>
                <a:lnTo>
                  <a:pt x="1386" y="480"/>
                </a:lnTo>
                <a:close/>
                <a:moveTo>
                  <a:pt x="1428" y="480"/>
                </a:moveTo>
                <a:lnTo>
                  <a:pt x="1452" y="480"/>
                </a:lnTo>
                <a:lnTo>
                  <a:pt x="1452" y="486"/>
                </a:lnTo>
                <a:lnTo>
                  <a:pt x="1428" y="486"/>
                </a:lnTo>
                <a:lnTo>
                  <a:pt x="1428" y="480"/>
                </a:lnTo>
                <a:close/>
                <a:moveTo>
                  <a:pt x="1470" y="480"/>
                </a:moveTo>
                <a:lnTo>
                  <a:pt x="1494" y="480"/>
                </a:lnTo>
                <a:lnTo>
                  <a:pt x="1494" y="486"/>
                </a:lnTo>
                <a:lnTo>
                  <a:pt x="1470" y="486"/>
                </a:lnTo>
                <a:lnTo>
                  <a:pt x="1470" y="480"/>
                </a:lnTo>
                <a:close/>
                <a:moveTo>
                  <a:pt x="1512" y="480"/>
                </a:moveTo>
                <a:lnTo>
                  <a:pt x="1536" y="480"/>
                </a:lnTo>
                <a:lnTo>
                  <a:pt x="1536" y="486"/>
                </a:lnTo>
                <a:lnTo>
                  <a:pt x="1512" y="486"/>
                </a:lnTo>
                <a:lnTo>
                  <a:pt x="1512" y="480"/>
                </a:lnTo>
                <a:close/>
                <a:moveTo>
                  <a:pt x="1554" y="480"/>
                </a:moveTo>
                <a:lnTo>
                  <a:pt x="1578" y="480"/>
                </a:lnTo>
                <a:lnTo>
                  <a:pt x="1578" y="486"/>
                </a:lnTo>
                <a:lnTo>
                  <a:pt x="1554" y="486"/>
                </a:lnTo>
                <a:lnTo>
                  <a:pt x="1554" y="480"/>
                </a:lnTo>
                <a:close/>
                <a:moveTo>
                  <a:pt x="1596" y="480"/>
                </a:moveTo>
                <a:lnTo>
                  <a:pt x="1620" y="480"/>
                </a:lnTo>
                <a:lnTo>
                  <a:pt x="1620" y="486"/>
                </a:lnTo>
                <a:lnTo>
                  <a:pt x="1596" y="486"/>
                </a:lnTo>
                <a:lnTo>
                  <a:pt x="1596" y="480"/>
                </a:lnTo>
                <a:close/>
                <a:moveTo>
                  <a:pt x="1638" y="480"/>
                </a:moveTo>
                <a:lnTo>
                  <a:pt x="1662" y="480"/>
                </a:lnTo>
                <a:lnTo>
                  <a:pt x="1662" y="486"/>
                </a:lnTo>
                <a:lnTo>
                  <a:pt x="1638" y="486"/>
                </a:lnTo>
                <a:lnTo>
                  <a:pt x="1638" y="480"/>
                </a:lnTo>
                <a:close/>
                <a:moveTo>
                  <a:pt x="1680" y="480"/>
                </a:moveTo>
                <a:lnTo>
                  <a:pt x="1704" y="480"/>
                </a:lnTo>
                <a:lnTo>
                  <a:pt x="1704" y="486"/>
                </a:lnTo>
                <a:lnTo>
                  <a:pt x="1680" y="486"/>
                </a:lnTo>
                <a:lnTo>
                  <a:pt x="1680" y="480"/>
                </a:lnTo>
                <a:close/>
                <a:moveTo>
                  <a:pt x="1722" y="480"/>
                </a:moveTo>
                <a:lnTo>
                  <a:pt x="1746" y="480"/>
                </a:lnTo>
                <a:lnTo>
                  <a:pt x="1746" y="486"/>
                </a:lnTo>
                <a:lnTo>
                  <a:pt x="1722" y="486"/>
                </a:lnTo>
                <a:lnTo>
                  <a:pt x="1722" y="480"/>
                </a:lnTo>
                <a:close/>
                <a:moveTo>
                  <a:pt x="1764" y="480"/>
                </a:moveTo>
                <a:lnTo>
                  <a:pt x="1788" y="480"/>
                </a:lnTo>
                <a:lnTo>
                  <a:pt x="1788" y="486"/>
                </a:lnTo>
                <a:lnTo>
                  <a:pt x="1764" y="486"/>
                </a:lnTo>
                <a:lnTo>
                  <a:pt x="1764" y="480"/>
                </a:lnTo>
                <a:close/>
                <a:moveTo>
                  <a:pt x="1806" y="480"/>
                </a:moveTo>
                <a:lnTo>
                  <a:pt x="1830" y="480"/>
                </a:lnTo>
                <a:lnTo>
                  <a:pt x="1830" y="486"/>
                </a:lnTo>
                <a:lnTo>
                  <a:pt x="1806" y="486"/>
                </a:lnTo>
                <a:lnTo>
                  <a:pt x="1806" y="480"/>
                </a:lnTo>
                <a:close/>
                <a:moveTo>
                  <a:pt x="1848" y="480"/>
                </a:moveTo>
                <a:lnTo>
                  <a:pt x="1872" y="480"/>
                </a:lnTo>
                <a:lnTo>
                  <a:pt x="1872" y="486"/>
                </a:lnTo>
                <a:lnTo>
                  <a:pt x="1848" y="486"/>
                </a:lnTo>
                <a:lnTo>
                  <a:pt x="1848" y="480"/>
                </a:lnTo>
                <a:close/>
                <a:moveTo>
                  <a:pt x="1890" y="480"/>
                </a:moveTo>
                <a:lnTo>
                  <a:pt x="1914" y="480"/>
                </a:lnTo>
                <a:lnTo>
                  <a:pt x="1914" y="486"/>
                </a:lnTo>
                <a:lnTo>
                  <a:pt x="1890" y="486"/>
                </a:lnTo>
                <a:lnTo>
                  <a:pt x="1890" y="480"/>
                </a:lnTo>
                <a:close/>
                <a:moveTo>
                  <a:pt x="1932" y="480"/>
                </a:moveTo>
                <a:lnTo>
                  <a:pt x="1956" y="480"/>
                </a:lnTo>
                <a:lnTo>
                  <a:pt x="1956" y="486"/>
                </a:lnTo>
                <a:lnTo>
                  <a:pt x="1932" y="486"/>
                </a:lnTo>
                <a:lnTo>
                  <a:pt x="1932" y="480"/>
                </a:lnTo>
                <a:close/>
                <a:moveTo>
                  <a:pt x="1974" y="480"/>
                </a:moveTo>
                <a:lnTo>
                  <a:pt x="1998" y="480"/>
                </a:lnTo>
                <a:lnTo>
                  <a:pt x="1998" y="486"/>
                </a:lnTo>
                <a:lnTo>
                  <a:pt x="1974" y="486"/>
                </a:lnTo>
                <a:lnTo>
                  <a:pt x="1974" y="480"/>
                </a:lnTo>
                <a:close/>
                <a:moveTo>
                  <a:pt x="2016" y="480"/>
                </a:moveTo>
                <a:lnTo>
                  <a:pt x="2040" y="480"/>
                </a:lnTo>
                <a:lnTo>
                  <a:pt x="2040" y="486"/>
                </a:lnTo>
                <a:lnTo>
                  <a:pt x="2016" y="486"/>
                </a:lnTo>
                <a:lnTo>
                  <a:pt x="2016" y="480"/>
                </a:lnTo>
                <a:close/>
                <a:moveTo>
                  <a:pt x="2058" y="480"/>
                </a:moveTo>
                <a:lnTo>
                  <a:pt x="2082" y="480"/>
                </a:lnTo>
                <a:lnTo>
                  <a:pt x="2082" y="486"/>
                </a:lnTo>
                <a:lnTo>
                  <a:pt x="2058" y="486"/>
                </a:lnTo>
                <a:lnTo>
                  <a:pt x="2058" y="480"/>
                </a:lnTo>
                <a:close/>
                <a:moveTo>
                  <a:pt x="2100" y="480"/>
                </a:moveTo>
                <a:lnTo>
                  <a:pt x="2124" y="480"/>
                </a:lnTo>
                <a:lnTo>
                  <a:pt x="2124" y="486"/>
                </a:lnTo>
                <a:lnTo>
                  <a:pt x="2100" y="486"/>
                </a:lnTo>
                <a:lnTo>
                  <a:pt x="2100" y="480"/>
                </a:lnTo>
                <a:close/>
                <a:moveTo>
                  <a:pt x="2142" y="480"/>
                </a:moveTo>
                <a:lnTo>
                  <a:pt x="2166" y="480"/>
                </a:lnTo>
                <a:lnTo>
                  <a:pt x="2166" y="486"/>
                </a:lnTo>
                <a:lnTo>
                  <a:pt x="2142" y="486"/>
                </a:lnTo>
                <a:lnTo>
                  <a:pt x="2142" y="480"/>
                </a:lnTo>
                <a:close/>
                <a:moveTo>
                  <a:pt x="2184" y="480"/>
                </a:moveTo>
                <a:lnTo>
                  <a:pt x="2208" y="480"/>
                </a:lnTo>
                <a:lnTo>
                  <a:pt x="2208" y="486"/>
                </a:lnTo>
                <a:lnTo>
                  <a:pt x="2184" y="486"/>
                </a:lnTo>
                <a:lnTo>
                  <a:pt x="2184" y="480"/>
                </a:lnTo>
                <a:close/>
                <a:moveTo>
                  <a:pt x="2226" y="480"/>
                </a:moveTo>
                <a:lnTo>
                  <a:pt x="2250" y="480"/>
                </a:lnTo>
                <a:lnTo>
                  <a:pt x="2250" y="486"/>
                </a:lnTo>
                <a:lnTo>
                  <a:pt x="2226" y="486"/>
                </a:lnTo>
                <a:lnTo>
                  <a:pt x="2226" y="480"/>
                </a:lnTo>
                <a:close/>
                <a:moveTo>
                  <a:pt x="2268" y="480"/>
                </a:moveTo>
                <a:lnTo>
                  <a:pt x="2292" y="480"/>
                </a:lnTo>
                <a:lnTo>
                  <a:pt x="2292" y="486"/>
                </a:lnTo>
                <a:lnTo>
                  <a:pt x="2268" y="486"/>
                </a:lnTo>
                <a:lnTo>
                  <a:pt x="2268" y="480"/>
                </a:lnTo>
                <a:close/>
                <a:moveTo>
                  <a:pt x="2310" y="480"/>
                </a:moveTo>
                <a:lnTo>
                  <a:pt x="2334" y="480"/>
                </a:lnTo>
                <a:lnTo>
                  <a:pt x="2334" y="486"/>
                </a:lnTo>
                <a:lnTo>
                  <a:pt x="2310" y="486"/>
                </a:lnTo>
                <a:lnTo>
                  <a:pt x="2310" y="480"/>
                </a:lnTo>
                <a:close/>
                <a:moveTo>
                  <a:pt x="2352" y="480"/>
                </a:moveTo>
                <a:lnTo>
                  <a:pt x="2376" y="480"/>
                </a:lnTo>
                <a:lnTo>
                  <a:pt x="2376" y="486"/>
                </a:lnTo>
                <a:lnTo>
                  <a:pt x="2352" y="486"/>
                </a:lnTo>
                <a:lnTo>
                  <a:pt x="2352" y="480"/>
                </a:lnTo>
                <a:close/>
                <a:moveTo>
                  <a:pt x="2394" y="480"/>
                </a:moveTo>
                <a:lnTo>
                  <a:pt x="2418" y="480"/>
                </a:lnTo>
                <a:lnTo>
                  <a:pt x="2418" y="486"/>
                </a:lnTo>
                <a:lnTo>
                  <a:pt x="2394" y="486"/>
                </a:lnTo>
                <a:lnTo>
                  <a:pt x="2394" y="480"/>
                </a:lnTo>
                <a:close/>
                <a:moveTo>
                  <a:pt x="2436" y="480"/>
                </a:moveTo>
                <a:lnTo>
                  <a:pt x="2460" y="480"/>
                </a:lnTo>
                <a:lnTo>
                  <a:pt x="2460" y="486"/>
                </a:lnTo>
                <a:lnTo>
                  <a:pt x="2436" y="486"/>
                </a:lnTo>
                <a:lnTo>
                  <a:pt x="2436" y="480"/>
                </a:lnTo>
                <a:close/>
                <a:moveTo>
                  <a:pt x="2478" y="480"/>
                </a:moveTo>
                <a:lnTo>
                  <a:pt x="2502" y="480"/>
                </a:lnTo>
                <a:lnTo>
                  <a:pt x="2502" y="486"/>
                </a:lnTo>
                <a:lnTo>
                  <a:pt x="2478" y="486"/>
                </a:lnTo>
                <a:lnTo>
                  <a:pt x="2478" y="480"/>
                </a:lnTo>
                <a:close/>
                <a:moveTo>
                  <a:pt x="2520" y="480"/>
                </a:moveTo>
                <a:lnTo>
                  <a:pt x="2544" y="480"/>
                </a:lnTo>
                <a:lnTo>
                  <a:pt x="2544" y="486"/>
                </a:lnTo>
                <a:lnTo>
                  <a:pt x="2520" y="486"/>
                </a:lnTo>
                <a:lnTo>
                  <a:pt x="2520" y="480"/>
                </a:lnTo>
                <a:close/>
                <a:moveTo>
                  <a:pt x="2562" y="480"/>
                </a:moveTo>
                <a:lnTo>
                  <a:pt x="2586" y="480"/>
                </a:lnTo>
                <a:lnTo>
                  <a:pt x="2586" y="486"/>
                </a:lnTo>
                <a:lnTo>
                  <a:pt x="2562" y="486"/>
                </a:lnTo>
                <a:lnTo>
                  <a:pt x="2562" y="480"/>
                </a:lnTo>
                <a:close/>
                <a:moveTo>
                  <a:pt x="2604" y="480"/>
                </a:moveTo>
                <a:lnTo>
                  <a:pt x="2628" y="480"/>
                </a:lnTo>
                <a:lnTo>
                  <a:pt x="2628" y="486"/>
                </a:lnTo>
                <a:lnTo>
                  <a:pt x="2604" y="486"/>
                </a:lnTo>
                <a:lnTo>
                  <a:pt x="2604" y="480"/>
                </a:lnTo>
                <a:close/>
                <a:moveTo>
                  <a:pt x="2646" y="480"/>
                </a:moveTo>
                <a:lnTo>
                  <a:pt x="2670" y="480"/>
                </a:lnTo>
                <a:lnTo>
                  <a:pt x="2670" y="486"/>
                </a:lnTo>
                <a:lnTo>
                  <a:pt x="2646" y="486"/>
                </a:lnTo>
                <a:lnTo>
                  <a:pt x="2646" y="480"/>
                </a:lnTo>
                <a:close/>
                <a:moveTo>
                  <a:pt x="2688" y="480"/>
                </a:moveTo>
                <a:lnTo>
                  <a:pt x="2712" y="480"/>
                </a:lnTo>
                <a:lnTo>
                  <a:pt x="2712" y="486"/>
                </a:lnTo>
                <a:lnTo>
                  <a:pt x="2688" y="486"/>
                </a:lnTo>
                <a:lnTo>
                  <a:pt x="2688" y="480"/>
                </a:lnTo>
                <a:close/>
                <a:moveTo>
                  <a:pt x="2730" y="480"/>
                </a:moveTo>
                <a:lnTo>
                  <a:pt x="2754" y="480"/>
                </a:lnTo>
                <a:lnTo>
                  <a:pt x="2754" y="486"/>
                </a:lnTo>
                <a:lnTo>
                  <a:pt x="2730" y="486"/>
                </a:lnTo>
                <a:lnTo>
                  <a:pt x="2730" y="480"/>
                </a:lnTo>
                <a:close/>
                <a:moveTo>
                  <a:pt x="2772" y="480"/>
                </a:moveTo>
                <a:lnTo>
                  <a:pt x="2796" y="480"/>
                </a:lnTo>
                <a:lnTo>
                  <a:pt x="2796" y="486"/>
                </a:lnTo>
                <a:lnTo>
                  <a:pt x="2772" y="486"/>
                </a:lnTo>
                <a:lnTo>
                  <a:pt x="2772" y="480"/>
                </a:lnTo>
                <a:close/>
                <a:moveTo>
                  <a:pt x="2814" y="480"/>
                </a:moveTo>
                <a:lnTo>
                  <a:pt x="2838" y="480"/>
                </a:lnTo>
                <a:lnTo>
                  <a:pt x="2838" y="486"/>
                </a:lnTo>
                <a:lnTo>
                  <a:pt x="2814" y="486"/>
                </a:lnTo>
                <a:lnTo>
                  <a:pt x="2814" y="480"/>
                </a:lnTo>
                <a:close/>
                <a:moveTo>
                  <a:pt x="2856" y="480"/>
                </a:moveTo>
                <a:lnTo>
                  <a:pt x="2880" y="480"/>
                </a:lnTo>
                <a:lnTo>
                  <a:pt x="2880" y="486"/>
                </a:lnTo>
                <a:lnTo>
                  <a:pt x="2856" y="486"/>
                </a:lnTo>
                <a:lnTo>
                  <a:pt x="2856" y="480"/>
                </a:lnTo>
                <a:close/>
                <a:moveTo>
                  <a:pt x="2898" y="480"/>
                </a:moveTo>
                <a:lnTo>
                  <a:pt x="2922" y="480"/>
                </a:lnTo>
                <a:lnTo>
                  <a:pt x="2922" y="486"/>
                </a:lnTo>
                <a:lnTo>
                  <a:pt x="2898" y="486"/>
                </a:lnTo>
                <a:lnTo>
                  <a:pt x="2898" y="480"/>
                </a:lnTo>
                <a:close/>
                <a:moveTo>
                  <a:pt x="2940" y="480"/>
                </a:moveTo>
                <a:lnTo>
                  <a:pt x="2964" y="480"/>
                </a:lnTo>
                <a:lnTo>
                  <a:pt x="2964" y="486"/>
                </a:lnTo>
                <a:lnTo>
                  <a:pt x="2940" y="486"/>
                </a:lnTo>
                <a:lnTo>
                  <a:pt x="2940" y="480"/>
                </a:lnTo>
                <a:close/>
                <a:moveTo>
                  <a:pt x="2982" y="480"/>
                </a:moveTo>
                <a:lnTo>
                  <a:pt x="3006" y="480"/>
                </a:lnTo>
                <a:lnTo>
                  <a:pt x="3006" y="486"/>
                </a:lnTo>
                <a:lnTo>
                  <a:pt x="2982" y="486"/>
                </a:lnTo>
                <a:lnTo>
                  <a:pt x="2982" y="480"/>
                </a:lnTo>
                <a:close/>
                <a:moveTo>
                  <a:pt x="3024" y="480"/>
                </a:moveTo>
                <a:lnTo>
                  <a:pt x="3048" y="480"/>
                </a:lnTo>
                <a:lnTo>
                  <a:pt x="3048" y="486"/>
                </a:lnTo>
                <a:lnTo>
                  <a:pt x="3024" y="486"/>
                </a:lnTo>
                <a:lnTo>
                  <a:pt x="3024" y="480"/>
                </a:lnTo>
                <a:close/>
                <a:moveTo>
                  <a:pt x="3066" y="480"/>
                </a:moveTo>
                <a:lnTo>
                  <a:pt x="3090" y="480"/>
                </a:lnTo>
                <a:lnTo>
                  <a:pt x="3090" y="486"/>
                </a:lnTo>
                <a:lnTo>
                  <a:pt x="3066" y="486"/>
                </a:lnTo>
                <a:lnTo>
                  <a:pt x="3066" y="480"/>
                </a:lnTo>
                <a:close/>
                <a:moveTo>
                  <a:pt x="3108" y="480"/>
                </a:moveTo>
                <a:lnTo>
                  <a:pt x="3132" y="480"/>
                </a:lnTo>
                <a:lnTo>
                  <a:pt x="3132" y="486"/>
                </a:lnTo>
                <a:lnTo>
                  <a:pt x="3108" y="486"/>
                </a:lnTo>
                <a:lnTo>
                  <a:pt x="3108" y="480"/>
                </a:lnTo>
                <a:close/>
                <a:moveTo>
                  <a:pt x="3150" y="480"/>
                </a:moveTo>
                <a:lnTo>
                  <a:pt x="3174" y="480"/>
                </a:lnTo>
                <a:lnTo>
                  <a:pt x="3174" y="486"/>
                </a:lnTo>
                <a:lnTo>
                  <a:pt x="3150" y="486"/>
                </a:lnTo>
                <a:lnTo>
                  <a:pt x="3150" y="480"/>
                </a:lnTo>
                <a:close/>
                <a:moveTo>
                  <a:pt x="3192" y="480"/>
                </a:moveTo>
                <a:lnTo>
                  <a:pt x="3216" y="480"/>
                </a:lnTo>
                <a:lnTo>
                  <a:pt x="3216" y="486"/>
                </a:lnTo>
                <a:lnTo>
                  <a:pt x="3192" y="486"/>
                </a:lnTo>
                <a:lnTo>
                  <a:pt x="3192" y="480"/>
                </a:lnTo>
                <a:close/>
                <a:moveTo>
                  <a:pt x="3234" y="480"/>
                </a:moveTo>
                <a:lnTo>
                  <a:pt x="3258" y="480"/>
                </a:lnTo>
                <a:lnTo>
                  <a:pt x="3258" y="486"/>
                </a:lnTo>
                <a:lnTo>
                  <a:pt x="3234" y="486"/>
                </a:lnTo>
                <a:lnTo>
                  <a:pt x="3234" y="480"/>
                </a:lnTo>
                <a:close/>
                <a:moveTo>
                  <a:pt x="3276" y="480"/>
                </a:moveTo>
                <a:lnTo>
                  <a:pt x="3300" y="480"/>
                </a:lnTo>
                <a:lnTo>
                  <a:pt x="3300" y="486"/>
                </a:lnTo>
                <a:lnTo>
                  <a:pt x="3276" y="486"/>
                </a:lnTo>
                <a:lnTo>
                  <a:pt x="3276" y="480"/>
                </a:lnTo>
                <a:close/>
                <a:moveTo>
                  <a:pt x="3318" y="480"/>
                </a:moveTo>
                <a:lnTo>
                  <a:pt x="3342" y="480"/>
                </a:lnTo>
                <a:lnTo>
                  <a:pt x="3342" y="486"/>
                </a:lnTo>
                <a:lnTo>
                  <a:pt x="3318" y="486"/>
                </a:lnTo>
                <a:lnTo>
                  <a:pt x="3318" y="480"/>
                </a:lnTo>
                <a:close/>
                <a:moveTo>
                  <a:pt x="3360" y="480"/>
                </a:moveTo>
                <a:lnTo>
                  <a:pt x="3384" y="480"/>
                </a:lnTo>
                <a:lnTo>
                  <a:pt x="3384" y="486"/>
                </a:lnTo>
                <a:lnTo>
                  <a:pt x="3360" y="486"/>
                </a:lnTo>
                <a:lnTo>
                  <a:pt x="3360" y="480"/>
                </a:lnTo>
                <a:close/>
                <a:moveTo>
                  <a:pt x="3402" y="480"/>
                </a:moveTo>
                <a:lnTo>
                  <a:pt x="3426" y="480"/>
                </a:lnTo>
                <a:lnTo>
                  <a:pt x="3426" y="486"/>
                </a:lnTo>
                <a:lnTo>
                  <a:pt x="3402" y="486"/>
                </a:lnTo>
                <a:lnTo>
                  <a:pt x="3402" y="480"/>
                </a:lnTo>
                <a:close/>
                <a:moveTo>
                  <a:pt x="3444" y="480"/>
                </a:moveTo>
                <a:lnTo>
                  <a:pt x="3468" y="480"/>
                </a:lnTo>
                <a:lnTo>
                  <a:pt x="3468" y="486"/>
                </a:lnTo>
                <a:lnTo>
                  <a:pt x="3444" y="486"/>
                </a:lnTo>
                <a:lnTo>
                  <a:pt x="3444" y="480"/>
                </a:lnTo>
                <a:close/>
                <a:moveTo>
                  <a:pt x="3486" y="480"/>
                </a:moveTo>
                <a:lnTo>
                  <a:pt x="3510" y="480"/>
                </a:lnTo>
                <a:lnTo>
                  <a:pt x="3510" y="486"/>
                </a:lnTo>
                <a:lnTo>
                  <a:pt x="3486" y="486"/>
                </a:lnTo>
                <a:lnTo>
                  <a:pt x="3486" y="480"/>
                </a:lnTo>
                <a:close/>
                <a:moveTo>
                  <a:pt x="3528" y="480"/>
                </a:moveTo>
                <a:lnTo>
                  <a:pt x="3552" y="480"/>
                </a:lnTo>
                <a:lnTo>
                  <a:pt x="3552" y="486"/>
                </a:lnTo>
                <a:lnTo>
                  <a:pt x="3528" y="486"/>
                </a:lnTo>
                <a:lnTo>
                  <a:pt x="3528" y="480"/>
                </a:lnTo>
                <a:close/>
                <a:moveTo>
                  <a:pt x="3570" y="480"/>
                </a:moveTo>
                <a:lnTo>
                  <a:pt x="3594" y="480"/>
                </a:lnTo>
                <a:lnTo>
                  <a:pt x="3594" y="486"/>
                </a:lnTo>
                <a:lnTo>
                  <a:pt x="3570" y="486"/>
                </a:lnTo>
                <a:lnTo>
                  <a:pt x="3570" y="480"/>
                </a:lnTo>
                <a:close/>
                <a:moveTo>
                  <a:pt x="3612" y="480"/>
                </a:moveTo>
                <a:lnTo>
                  <a:pt x="3636" y="480"/>
                </a:lnTo>
                <a:lnTo>
                  <a:pt x="3636" y="486"/>
                </a:lnTo>
                <a:lnTo>
                  <a:pt x="3612" y="486"/>
                </a:lnTo>
                <a:lnTo>
                  <a:pt x="3612" y="480"/>
                </a:lnTo>
                <a:close/>
                <a:moveTo>
                  <a:pt x="3654" y="480"/>
                </a:moveTo>
                <a:lnTo>
                  <a:pt x="3678" y="480"/>
                </a:lnTo>
                <a:lnTo>
                  <a:pt x="3678" y="486"/>
                </a:lnTo>
                <a:lnTo>
                  <a:pt x="3654" y="486"/>
                </a:lnTo>
                <a:lnTo>
                  <a:pt x="3654" y="480"/>
                </a:lnTo>
                <a:close/>
                <a:moveTo>
                  <a:pt x="3696" y="480"/>
                </a:moveTo>
                <a:lnTo>
                  <a:pt x="3720" y="480"/>
                </a:lnTo>
                <a:lnTo>
                  <a:pt x="3720" y="486"/>
                </a:lnTo>
                <a:lnTo>
                  <a:pt x="3696" y="486"/>
                </a:lnTo>
                <a:lnTo>
                  <a:pt x="3696" y="480"/>
                </a:lnTo>
                <a:close/>
                <a:moveTo>
                  <a:pt x="3738" y="480"/>
                </a:moveTo>
                <a:lnTo>
                  <a:pt x="3762" y="480"/>
                </a:lnTo>
                <a:lnTo>
                  <a:pt x="3762" y="486"/>
                </a:lnTo>
                <a:lnTo>
                  <a:pt x="3738" y="486"/>
                </a:lnTo>
                <a:lnTo>
                  <a:pt x="3738" y="480"/>
                </a:lnTo>
                <a:close/>
                <a:moveTo>
                  <a:pt x="3780" y="480"/>
                </a:moveTo>
                <a:lnTo>
                  <a:pt x="3804" y="480"/>
                </a:lnTo>
                <a:lnTo>
                  <a:pt x="3804" y="486"/>
                </a:lnTo>
                <a:lnTo>
                  <a:pt x="3780" y="486"/>
                </a:lnTo>
                <a:lnTo>
                  <a:pt x="3780" y="480"/>
                </a:lnTo>
                <a:close/>
                <a:moveTo>
                  <a:pt x="3822" y="480"/>
                </a:moveTo>
                <a:lnTo>
                  <a:pt x="3846" y="480"/>
                </a:lnTo>
                <a:lnTo>
                  <a:pt x="3846" y="486"/>
                </a:lnTo>
                <a:lnTo>
                  <a:pt x="3822" y="486"/>
                </a:lnTo>
                <a:lnTo>
                  <a:pt x="3822" y="480"/>
                </a:lnTo>
                <a:close/>
                <a:moveTo>
                  <a:pt x="3864" y="480"/>
                </a:moveTo>
                <a:lnTo>
                  <a:pt x="3888" y="480"/>
                </a:lnTo>
                <a:lnTo>
                  <a:pt x="3888" y="486"/>
                </a:lnTo>
                <a:lnTo>
                  <a:pt x="3864" y="486"/>
                </a:lnTo>
                <a:lnTo>
                  <a:pt x="3864" y="480"/>
                </a:lnTo>
                <a:close/>
                <a:moveTo>
                  <a:pt x="3906" y="480"/>
                </a:moveTo>
                <a:lnTo>
                  <a:pt x="3930" y="480"/>
                </a:lnTo>
                <a:lnTo>
                  <a:pt x="3930" y="486"/>
                </a:lnTo>
                <a:lnTo>
                  <a:pt x="3906" y="486"/>
                </a:lnTo>
                <a:lnTo>
                  <a:pt x="3906" y="480"/>
                </a:lnTo>
                <a:close/>
                <a:moveTo>
                  <a:pt x="3948" y="480"/>
                </a:moveTo>
                <a:lnTo>
                  <a:pt x="3972" y="480"/>
                </a:lnTo>
                <a:lnTo>
                  <a:pt x="3972" y="486"/>
                </a:lnTo>
                <a:lnTo>
                  <a:pt x="3948" y="486"/>
                </a:lnTo>
                <a:lnTo>
                  <a:pt x="3948" y="480"/>
                </a:lnTo>
                <a:close/>
                <a:moveTo>
                  <a:pt x="0" y="240"/>
                </a:moveTo>
                <a:lnTo>
                  <a:pt x="24" y="240"/>
                </a:lnTo>
                <a:lnTo>
                  <a:pt x="24" y="246"/>
                </a:lnTo>
                <a:lnTo>
                  <a:pt x="0" y="246"/>
                </a:lnTo>
                <a:lnTo>
                  <a:pt x="0" y="240"/>
                </a:lnTo>
                <a:close/>
                <a:moveTo>
                  <a:pt x="42" y="240"/>
                </a:moveTo>
                <a:lnTo>
                  <a:pt x="66" y="240"/>
                </a:lnTo>
                <a:lnTo>
                  <a:pt x="66" y="246"/>
                </a:lnTo>
                <a:lnTo>
                  <a:pt x="42" y="246"/>
                </a:lnTo>
                <a:lnTo>
                  <a:pt x="42" y="240"/>
                </a:lnTo>
                <a:close/>
                <a:moveTo>
                  <a:pt x="84" y="240"/>
                </a:moveTo>
                <a:lnTo>
                  <a:pt x="108" y="240"/>
                </a:lnTo>
                <a:lnTo>
                  <a:pt x="108" y="246"/>
                </a:lnTo>
                <a:lnTo>
                  <a:pt x="84" y="246"/>
                </a:lnTo>
                <a:lnTo>
                  <a:pt x="84" y="240"/>
                </a:lnTo>
                <a:close/>
                <a:moveTo>
                  <a:pt x="126" y="240"/>
                </a:moveTo>
                <a:lnTo>
                  <a:pt x="150" y="240"/>
                </a:lnTo>
                <a:lnTo>
                  <a:pt x="150" y="246"/>
                </a:lnTo>
                <a:lnTo>
                  <a:pt x="126" y="246"/>
                </a:lnTo>
                <a:lnTo>
                  <a:pt x="126" y="240"/>
                </a:lnTo>
                <a:close/>
                <a:moveTo>
                  <a:pt x="168" y="240"/>
                </a:moveTo>
                <a:lnTo>
                  <a:pt x="192" y="240"/>
                </a:lnTo>
                <a:lnTo>
                  <a:pt x="192" y="246"/>
                </a:lnTo>
                <a:lnTo>
                  <a:pt x="168" y="246"/>
                </a:lnTo>
                <a:lnTo>
                  <a:pt x="168" y="240"/>
                </a:lnTo>
                <a:close/>
                <a:moveTo>
                  <a:pt x="210" y="240"/>
                </a:moveTo>
                <a:lnTo>
                  <a:pt x="234" y="240"/>
                </a:lnTo>
                <a:lnTo>
                  <a:pt x="234" y="246"/>
                </a:lnTo>
                <a:lnTo>
                  <a:pt x="210" y="246"/>
                </a:lnTo>
                <a:lnTo>
                  <a:pt x="210" y="240"/>
                </a:lnTo>
                <a:close/>
                <a:moveTo>
                  <a:pt x="252" y="240"/>
                </a:moveTo>
                <a:lnTo>
                  <a:pt x="276" y="240"/>
                </a:lnTo>
                <a:lnTo>
                  <a:pt x="276" y="246"/>
                </a:lnTo>
                <a:lnTo>
                  <a:pt x="252" y="246"/>
                </a:lnTo>
                <a:lnTo>
                  <a:pt x="252" y="240"/>
                </a:lnTo>
                <a:close/>
                <a:moveTo>
                  <a:pt x="294" y="240"/>
                </a:moveTo>
                <a:lnTo>
                  <a:pt x="318" y="240"/>
                </a:lnTo>
                <a:lnTo>
                  <a:pt x="318" y="246"/>
                </a:lnTo>
                <a:lnTo>
                  <a:pt x="294" y="246"/>
                </a:lnTo>
                <a:lnTo>
                  <a:pt x="294" y="240"/>
                </a:lnTo>
                <a:close/>
                <a:moveTo>
                  <a:pt x="336" y="240"/>
                </a:moveTo>
                <a:lnTo>
                  <a:pt x="360" y="240"/>
                </a:lnTo>
                <a:lnTo>
                  <a:pt x="360" y="246"/>
                </a:lnTo>
                <a:lnTo>
                  <a:pt x="336" y="246"/>
                </a:lnTo>
                <a:lnTo>
                  <a:pt x="336" y="240"/>
                </a:lnTo>
                <a:close/>
                <a:moveTo>
                  <a:pt x="378" y="240"/>
                </a:moveTo>
                <a:lnTo>
                  <a:pt x="402" y="240"/>
                </a:lnTo>
                <a:lnTo>
                  <a:pt x="402" y="246"/>
                </a:lnTo>
                <a:lnTo>
                  <a:pt x="378" y="246"/>
                </a:lnTo>
                <a:lnTo>
                  <a:pt x="378" y="240"/>
                </a:lnTo>
                <a:close/>
                <a:moveTo>
                  <a:pt x="420" y="240"/>
                </a:moveTo>
                <a:lnTo>
                  <a:pt x="444" y="240"/>
                </a:lnTo>
                <a:lnTo>
                  <a:pt x="444" y="246"/>
                </a:lnTo>
                <a:lnTo>
                  <a:pt x="420" y="246"/>
                </a:lnTo>
                <a:lnTo>
                  <a:pt x="420" y="240"/>
                </a:lnTo>
                <a:close/>
                <a:moveTo>
                  <a:pt x="462" y="240"/>
                </a:moveTo>
                <a:lnTo>
                  <a:pt x="486" y="240"/>
                </a:lnTo>
                <a:lnTo>
                  <a:pt x="486" y="246"/>
                </a:lnTo>
                <a:lnTo>
                  <a:pt x="462" y="246"/>
                </a:lnTo>
                <a:lnTo>
                  <a:pt x="462" y="240"/>
                </a:lnTo>
                <a:close/>
                <a:moveTo>
                  <a:pt x="504" y="240"/>
                </a:moveTo>
                <a:lnTo>
                  <a:pt x="528" y="240"/>
                </a:lnTo>
                <a:lnTo>
                  <a:pt x="528" y="246"/>
                </a:lnTo>
                <a:lnTo>
                  <a:pt x="504" y="246"/>
                </a:lnTo>
                <a:lnTo>
                  <a:pt x="504" y="240"/>
                </a:lnTo>
                <a:close/>
                <a:moveTo>
                  <a:pt x="546" y="240"/>
                </a:moveTo>
                <a:lnTo>
                  <a:pt x="570" y="240"/>
                </a:lnTo>
                <a:lnTo>
                  <a:pt x="570" y="246"/>
                </a:lnTo>
                <a:lnTo>
                  <a:pt x="546" y="246"/>
                </a:lnTo>
                <a:lnTo>
                  <a:pt x="546" y="240"/>
                </a:lnTo>
                <a:close/>
                <a:moveTo>
                  <a:pt x="588" y="240"/>
                </a:moveTo>
                <a:lnTo>
                  <a:pt x="612" y="240"/>
                </a:lnTo>
                <a:lnTo>
                  <a:pt x="612" y="246"/>
                </a:lnTo>
                <a:lnTo>
                  <a:pt x="588" y="246"/>
                </a:lnTo>
                <a:lnTo>
                  <a:pt x="588" y="240"/>
                </a:lnTo>
                <a:close/>
                <a:moveTo>
                  <a:pt x="630" y="240"/>
                </a:moveTo>
                <a:lnTo>
                  <a:pt x="654" y="240"/>
                </a:lnTo>
                <a:lnTo>
                  <a:pt x="654" y="246"/>
                </a:lnTo>
                <a:lnTo>
                  <a:pt x="630" y="246"/>
                </a:lnTo>
                <a:lnTo>
                  <a:pt x="630" y="240"/>
                </a:lnTo>
                <a:close/>
                <a:moveTo>
                  <a:pt x="672" y="240"/>
                </a:moveTo>
                <a:lnTo>
                  <a:pt x="696" y="240"/>
                </a:lnTo>
                <a:lnTo>
                  <a:pt x="696" y="246"/>
                </a:lnTo>
                <a:lnTo>
                  <a:pt x="672" y="246"/>
                </a:lnTo>
                <a:lnTo>
                  <a:pt x="672" y="240"/>
                </a:lnTo>
                <a:close/>
                <a:moveTo>
                  <a:pt x="714" y="240"/>
                </a:moveTo>
                <a:lnTo>
                  <a:pt x="738" y="240"/>
                </a:lnTo>
                <a:lnTo>
                  <a:pt x="738" y="246"/>
                </a:lnTo>
                <a:lnTo>
                  <a:pt x="714" y="246"/>
                </a:lnTo>
                <a:lnTo>
                  <a:pt x="714" y="240"/>
                </a:lnTo>
                <a:close/>
                <a:moveTo>
                  <a:pt x="756" y="240"/>
                </a:moveTo>
                <a:lnTo>
                  <a:pt x="780" y="240"/>
                </a:lnTo>
                <a:lnTo>
                  <a:pt x="780" y="246"/>
                </a:lnTo>
                <a:lnTo>
                  <a:pt x="756" y="246"/>
                </a:lnTo>
                <a:lnTo>
                  <a:pt x="756" y="240"/>
                </a:lnTo>
                <a:close/>
                <a:moveTo>
                  <a:pt x="798" y="240"/>
                </a:moveTo>
                <a:lnTo>
                  <a:pt x="822" y="240"/>
                </a:lnTo>
                <a:lnTo>
                  <a:pt x="822" y="246"/>
                </a:lnTo>
                <a:lnTo>
                  <a:pt x="798" y="246"/>
                </a:lnTo>
                <a:lnTo>
                  <a:pt x="798" y="240"/>
                </a:lnTo>
                <a:close/>
                <a:moveTo>
                  <a:pt x="840" y="240"/>
                </a:moveTo>
                <a:lnTo>
                  <a:pt x="864" y="240"/>
                </a:lnTo>
                <a:lnTo>
                  <a:pt x="864" y="246"/>
                </a:lnTo>
                <a:lnTo>
                  <a:pt x="840" y="246"/>
                </a:lnTo>
                <a:lnTo>
                  <a:pt x="840" y="240"/>
                </a:lnTo>
                <a:close/>
                <a:moveTo>
                  <a:pt x="882" y="240"/>
                </a:moveTo>
                <a:lnTo>
                  <a:pt x="906" y="240"/>
                </a:lnTo>
                <a:lnTo>
                  <a:pt x="906" y="246"/>
                </a:lnTo>
                <a:lnTo>
                  <a:pt x="882" y="246"/>
                </a:lnTo>
                <a:lnTo>
                  <a:pt x="882" y="240"/>
                </a:lnTo>
                <a:close/>
                <a:moveTo>
                  <a:pt x="924" y="240"/>
                </a:moveTo>
                <a:lnTo>
                  <a:pt x="948" y="240"/>
                </a:lnTo>
                <a:lnTo>
                  <a:pt x="948" y="246"/>
                </a:lnTo>
                <a:lnTo>
                  <a:pt x="924" y="246"/>
                </a:lnTo>
                <a:lnTo>
                  <a:pt x="924" y="240"/>
                </a:lnTo>
                <a:close/>
                <a:moveTo>
                  <a:pt x="966" y="240"/>
                </a:moveTo>
                <a:lnTo>
                  <a:pt x="990" y="240"/>
                </a:lnTo>
                <a:lnTo>
                  <a:pt x="990" y="246"/>
                </a:lnTo>
                <a:lnTo>
                  <a:pt x="966" y="246"/>
                </a:lnTo>
                <a:lnTo>
                  <a:pt x="966" y="240"/>
                </a:lnTo>
                <a:close/>
                <a:moveTo>
                  <a:pt x="1008" y="240"/>
                </a:moveTo>
                <a:lnTo>
                  <a:pt x="1032" y="240"/>
                </a:lnTo>
                <a:lnTo>
                  <a:pt x="1032" y="246"/>
                </a:lnTo>
                <a:lnTo>
                  <a:pt x="1008" y="246"/>
                </a:lnTo>
                <a:lnTo>
                  <a:pt x="1008" y="240"/>
                </a:lnTo>
                <a:close/>
                <a:moveTo>
                  <a:pt x="1050" y="240"/>
                </a:moveTo>
                <a:lnTo>
                  <a:pt x="1074" y="240"/>
                </a:lnTo>
                <a:lnTo>
                  <a:pt x="1074" y="246"/>
                </a:lnTo>
                <a:lnTo>
                  <a:pt x="1050" y="246"/>
                </a:lnTo>
                <a:lnTo>
                  <a:pt x="1050" y="240"/>
                </a:lnTo>
                <a:close/>
                <a:moveTo>
                  <a:pt x="1092" y="240"/>
                </a:moveTo>
                <a:lnTo>
                  <a:pt x="1116" y="240"/>
                </a:lnTo>
                <a:lnTo>
                  <a:pt x="1116" y="246"/>
                </a:lnTo>
                <a:lnTo>
                  <a:pt x="1092" y="246"/>
                </a:lnTo>
                <a:lnTo>
                  <a:pt x="1092" y="240"/>
                </a:lnTo>
                <a:close/>
                <a:moveTo>
                  <a:pt x="1134" y="240"/>
                </a:moveTo>
                <a:lnTo>
                  <a:pt x="1158" y="240"/>
                </a:lnTo>
                <a:lnTo>
                  <a:pt x="1158" y="246"/>
                </a:lnTo>
                <a:lnTo>
                  <a:pt x="1134" y="246"/>
                </a:lnTo>
                <a:lnTo>
                  <a:pt x="1134" y="240"/>
                </a:lnTo>
                <a:close/>
                <a:moveTo>
                  <a:pt x="1176" y="240"/>
                </a:moveTo>
                <a:lnTo>
                  <a:pt x="1200" y="240"/>
                </a:lnTo>
                <a:lnTo>
                  <a:pt x="1200" y="246"/>
                </a:lnTo>
                <a:lnTo>
                  <a:pt x="1176" y="246"/>
                </a:lnTo>
                <a:lnTo>
                  <a:pt x="1176" y="240"/>
                </a:lnTo>
                <a:close/>
                <a:moveTo>
                  <a:pt x="1218" y="240"/>
                </a:moveTo>
                <a:lnTo>
                  <a:pt x="1242" y="240"/>
                </a:lnTo>
                <a:lnTo>
                  <a:pt x="1242" y="246"/>
                </a:lnTo>
                <a:lnTo>
                  <a:pt x="1218" y="246"/>
                </a:lnTo>
                <a:lnTo>
                  <a:pt x="1218" y="240"/>
                </a:lnTo>
                <a:close/>
                <a:moveTo>
                  <a:pt x="1260" y="240"/>
                </a:moveTo>
                <a:lnTo>
                  <a:pt x="1284" y="240"/>
                </a:lnTo>
                <a:lnTo>
                  <a:pt x="1284" y="246"/>
                </a:lnTo>
                <a:lnTo>
                  <a:pt x="1260" y="246"/>
                </a:lnTo>
                <a:lnTo>
                  <a:pt x="1260" y="240"/>
                </a:lnTo>
                <a:close/>
                <a:moveTo>
                  <a:pt x="1302" y="240"/>
                </a:moveTo>
                <a:lnTo>
                  <a:pt x="1326" y="240"/>
                </a:lnTo>
                <a:lnTo>
                  <a:pt x="1326" y="246"/>
                </a:lnTo>
                <a:lnTo>
                  <a:pt x="1302" y="246"/>
                </a:lnTo>
                <a:lnTo>
                  <a:pt x="1302" y="240"/>
                </a:lnTo>
                <a:close/>
                <a:moveTo>
                  <a:pt x="1344" y="240"/>
                </a:moveTo>
                <a:lnTo>
                  <a:pt x="1368" y="240"/>
                </a:lnTo>
                <a:lnTo>
                  <a:pt x="1368" y="246"/>
                </a:lnTo>
                <a:lnTo>
                  <a:pt x="1344" y="246"/>
                </a:lnTo>
                <a:lnTo>
                  <a:pt x="1344" y="240"/>
                </a:lnTo>
                <a:close/>
                <a:moveTo>
                  <a:pt x="1386" y="240"/>
                </a:moveTo>
                <a:lnTo>
                  <a:pt x="1410" y="240"/>
                </a:lnTo>
                <a:lnTo>
                  <a:pt x="1410" y="246"/>
                </a:lnTo>
                <a:lnTo>
                  <a:pt x="1386" y="246"/>
                </a:lnTo>
                <a:lnTo>
                  <a:pt x="1386" y="240"/>
                </a:lnTo>
                <a:close/>
                <a:moveTo>
                  <a:pt x="1428" y="240"/>
                </a:moveTo>
                <a:lnTo>
                  <a:pt x="1452" y="240"/>
                </a:lnTo>
                <a:lnTo>
                  <a:pt x="1452" y="246"/>
                </a:lnTo>
                <a:lnTo>
                  <a:pt x="1428" y="246"/>
                </a:lnTo>
                <a:lnTo>
                  <a:pt x="1428" y="240"/>
                </a:lnTo>
                <a:close/>
                <a:moveTo>
                  <a:pt x="1470" y="240"/>
                </a:moveTo>
                <a:lnTo>
                  <a:pt x="1494" y="240"/>
                </a:lnTo>
                <a:lnTo>
                  <a:pt x="1494" y="246"/>
                </a:lnTo>
                <a:lnTo>
                  <a:pt x="1470" y="246"/>
                </a:lnTo>
                <a:lnTo>
                  <a:pt x="1470" y="240"/>
                </a:lnTo>
                <a:close/>
                <a:moveTo>
                  <a:pt x="1512" y="240"/>
                </a:moveTo>
                <a:lnTo>
                  <a:pt x="1536" y="240"/>
                </a:lnTo>
                <a:lnTo>
                  <a:pt x="1536" y="246"/>
                </a:lnTo>
                <a:lnTo>
                  <a:pt x="1512" y="246"/>
                </a:lnTo>
                <a:lnTo>
                  <a:pt x="1512" y="240"/>
                </a:lnTo>
                <a:close/>
                <a:moveTo>
                  <a:pt x="1554" y="240"/>
                </a:moveTo>
                <a:lnTo>
                  <a:pt x="1578" y="240"/>
                </a:lnTo>
                <a:lnTo>
                  <a:pt x="1578" y="246"/>
                </a:lnTo>
                <a:lnTo>
                  <a:pt x="1554" y="246"/>
                </a:lnTo>
                <a:lnTo>
                  <a:pt x="1554" y="240"/>
                </a:lnTo>
                <a:close/>
                <a:moveTo>
                  <a:pt x="1596" y="240"/>
                </a:moveTo>
                <a:lnTo>
                  <a:pt x="1620" y="240"/>
                </a:lnTo>
                <a:lnTo>
                  <a:pt x="1620" y="246"/>
                </a:lnTo>
                <a:lnTo>
                  <a:pt x="1596" y="246"/>
                </a:lnTo>
                <a:lnTo>
                  <a:pt x="1596" y="240"/>
                </a:lnTo>
                <a:close/>
                <a:moveTo>
                  <a:pt x="1638" y="240"/>
                </a:moveTo>
                <a:lnTo>
                  <a:pt x="1662" y="240"/>
                </a:lnTo>
                <a:lnTo>
                  <a:pt x="1662" y="246"/>
                </a:lnTo>
                <a:lnTo>
                  <a:pt x="1638" y="246"/>
                </a:lnTo>
                <a:lnTo>
                  <a:pt x="1638" y="240"/>
                </a:lnTo>
                <a:close/>
                <a:moveTo>
                  <a:pt x="1680" y="240"/>
                </a:moveTo>
                <a:lnTo>
                  <a:pt x="1704" y="240"/>
                </a:lnTo>
                <a:lnTo>
                  <a:pt x="1704" y="246"/>
                </a:lnTo>
                <a:lnTo>
                  <a:pt x="1680" y="246"/>
                </a:lnTo>
                <a:lnTo>
                  <a:pt x="1680" y="240"/>
                </a:lnTo>
                <a:close/>
                <a:moveTo>
                  <a:pt x="1722" y="240"/>
                </a:moveTo>
                <a:lnTo>
                  <a:pt x="1746" y="240"/>
                </a:lnTo>
                <a:lnTo>
                  <a:pt x="1746" y="246"/>
                </a:lnTo>
                <a:lnTo>
                  <a:pt x="1722" y="246"/>
                </a:lnTo>
                <a:lnTo>
                  <a:pt x="1722" y="240"/>
                </a:lnTo>
                <a:close/>
                <a:moveTo>
                  <a:pt x="1764" y="240"/>
                </a:moveTo>
                <a:lnTo>
                  <a:pt x="1788" y="240"/>
                </a:lnTo>
                <a:lnTo>
                  <a:pt x="1788" y="246"/>
                </a:lnTo>
                <a:lnTo>
                  <a:pt x="1764" y="246"/>
                </a:lnTo>
                <a:lnTo>
                  <a:pt x="1764" y="240"/>
                </a:lnTo>
                <a:close/>
                <a:moveTo>
                  <a:pt x="1806" y="240"/>
                </a:moveTo>
                <a:lnTo>
                  <a:pt x="1830" y="240"/>
                </a:lnTo>
                <a:lnTo>
                  <a:pt x="1830" y="246"/>
                </a:lnTo>
                <a:lnTo>
                  <a:pt x="1806" y="246"/>
                </a:lnTo>
                <a:lnTo>
                  <a:pt x="1806" y="240"/>
                </a:lnTo>
                <a:close/>
                <a:moveTo>
                  <a:pt x="1848" y="240"/>
                </a:moveTo>
                <a:lnTo>
                  <a:pt x="1872" y="240"/>
                </a:lnTo>
                <a:lnTo>
                  <a:pt x="1872" y="246"/>
                </a:lnTo>
                <a:lnTo>
                  <a:pt x="1848" y="246"/>
                </a:lnTo>
                <a:lnTo>
                  <a:pt x="1848" y="240"/>
                </a:lnTo>
                <a:close/>
                <a:moveTo>
                  <a:pt x="1890" y="240"/>
                </a:moveTo>
                <a:lnTo>
                  <a:pt x="1914" y="240"/>
                </a:lnTo>
                <a:lnTo>
                  <a:pt x="1914" y="246"/>
                </a:lnTo>
                <a:lnTo>
                  <a:pt x="1890" y="246"/>
                </a:lnTo>
                <a:lnTo>
                  <a:pt x="1890" y="240"/>
                </a:lnTo>
                <a:close/>
                <a:moveTo>
                  <a:pt x="1932" y="240"/>
                </a:moveTo>
                <a:lnTo>
                  <a:pt x="1956" y="240"/>
                </a:lnTo>
                <a:lnTo>
                  <a:pt x="1956" y="246"/>
                </a:lnTo>
                <a:lnTo>
                  <a:pt x="1932" y="246"/>
                </a:lnTo>
                <a:lnTo>
                  <a:pt x="1932" y="240"/>
                </a:lnTo>
                <a:close/>
                <a:moveTo>
                  <a:pt x="1974" y="240"/>
                </a:moveTo>
                <a:lnTo>
                  <a:pt x="1998" y="240"/>
                </a:lnTo>
                <a:lnTo>
                  <a:pt x="1998" y="246"/>
                </a:lnTo>
                <a:lnTo>
                  <a:pt x="1974" y="246"/>
                </a:lnTo>
                <a:lnTo>
                  <a:pt x="1974" y="240"/>
                </a:lnTo>
                <a:close/>
                <a:moveTo>
                  <a:pt x="2016" y="240"/>
                </a:moveTo>
                <a:lnTo>
                  <a:pt x="2040" y="240"/>
                </a:lnTo>
                <a:lnTo>
                  <a:pt x="2040" y="246"/>
                </a:lnTo>
                <a:lnTo>
                  <a:pt x="2016" y="246"/>
                </a:lnTo>
                <a:lnTo>
                  <a:pt x="2016" y="240"/>
                </a:lnTo>
                <a:close/>
                <a:moveTo>
                  <a:pt x="2058" y="240"/>
                </a:moveTo>
                <a:lnTo>
                  <a:pt x="2082" y="240"/>
                </a:lnTo>
                <a:lnTo>
                  <a:pt x="2082" y="246"/>
                </a:lnTo>
                <a:lnTo>
                  <a:pt x="2058" y="246"/>
                </a:lnTo>
                <a:lnTo>
                  <a:pt x="2058" y="240"/>
                </a:lnTo>
                <a:close/>
                <a:moveTo>
                  <a:pt x="2100" y="240"/>
                </a:moveTo>
                <a:lnTo>
                  <a:pt x="2124" y="240"/>
                </a:lnTo>
                <a:lnTo>
                  <a:pt x="2124" y="246"/>
                </a:lnTo>
                <a:lnTo>
                  <a:pt x="2100" y="246"/>
                </a:lnTo>
                <a:lnTo>
                  <a:pt x="2100" y="240"/>
                </a:lnTo>
                <a:close/>
                <a:moveTo>
                  <a:pt x="2142" y="240"/>
                </a:moveTo>
                <a:lnTo>
                  <a:pt x="2166" y="240"/>
                </a:lnTo>
                <a:lnTo>
                  <a:pt x="2166" y="246"/>
                </a:lnTo>
                <a:lnTo>
                  <a:pt x="2142" y="246"/>
                </a:lnTo>
                <a:lnTo>
                  <a:pt x="2142" y="240"/>
                </a:lnTo>
                <a:close/>
                <a:moveTo>
                  <a:pt x="2184" y="240"/>
                </a:moveTo>
                <a:lnTo>
                  <a:pt x="2208" y="240"/>
                </a:lnTo>
                <a:lnTo>
                  <a:pt x="2208" y="246"/>
                </a:lnTo>
                <a:lnTo>
                  <a:pt x="2184" y="246"/>
                </a:lnTo>
                <a:lnTo>
                  <a:pt x="2184" y="240"/>
                </a:lnTo>
                <a:close/>
                <a:moveTo>
                  <a:pt x="2226" y="240"/>
                </a:moveTo>
                <a:lnTo>
                  <a:pt x="2250" y="240"/>
                </a:lnTo>
                <a:lnTo>
                  <a:pt x="2250" y="246"/>
                </a:lnTo>
                <a:lnTo>
                  <a:pt x="2226" y="246"/>
                </a:lnTo>
                <a:lnTo>
                  <a:pt x="2226" y="240"/>
                </a:lnTo>
                <a:close/>
                <a:moveTo>
                  <a:pt x="2268" y="240"/>
                </a:moveTo>
                <a:lnTo>
                  <a:pt x="2292" y="240"/>
                </a:lnTo>
                <a:lnTo>
                  <a:pt x="2292" y="246"/>
                </a:lnTo>
                <a:lnTo>
                  <a:pt x="2268" y="246"/>
                </a:lnTo>
                <a:lnTo>
                  <a:pt x="2268" y="240"/>
                </a:lnTo>
                <a:close/>
                <a:moveTo>
                  <a:pt x="2310" y="240"/>
                </a:moveTo>
                <a:lnTo>
                  <a:pt x="2334" y="240"/>
                </a:lnTo>
                <a:lnTo>
                  <a:pt x="2334" y="246"/>
                </a:lnTo>
                <a:lnTo>
                  <a:pt x="2310" y="246"/>
                </a:lnTo>
                <a:lnTo>
                  <a:pt x="2310" y="240"/>
                </a:lnTo>
                <a:close/>
                <a:moveTo>
                  <a:pt x="2352" y="240"/>
                </a:moveTo>
                <a:lnTo>
                  <a:pt x="2376" y="240"/>
                </a:lnTo>
                <a:lnTo>
                  <a:pt x="2376" y="246"/>
                </a:lnTo>
                <a:lnTo>
                  <a:pt x="2352" y="246"/>
                </a:lnTo>
                <a:lnTo>
                  <a:pt x="2352" y="240"/>
                </a:lnTo>
                <a:close/>
                <a:moveTo>
                  <a:pt x="2394" y="240"/>
                </a:moveTo>
                <a:lnTo>
                  <a:pt x="2418" y="240"/>
                </a:lnTo>
                <a:lnTo>
                  <a:pt x="2418" y="246"/>
                </a:lnTo>
                <a:lnTo>
                  <a:pt x="2394" y="246"/>
                </a:lnTo>
                <a:lnTo>
                  <a:pt x="2394" y="240"/>
                </a:lnTo>
                <a:close/>
                <a:moveTo>
                  <a:pt x="2436" y="240"/>
                </a:moveTo>
                <a:lnTo>
                  <a:pt x="2460" y="240"/>
                </a:lnTo>
                <a:lnTo>
                  <a:pt x="2460" y="246"/>
                </a:lnTo>
                <a:lnTo>
                  <a:pt x="2436" y="246"/>
                </a:lnTo>
                <a:lnTo>
                  <a:pt x="2436" y="240"/>
                </a:lnTo>
                <a:close/>
                <a:moveTo>
                  <a:pt x="2478" y="240"/>
                </a:moveTo>
                <a:lnTo>
                  <a:pt x="2502" y="240"/>
                </a:lnTo>
                <a:lnTo>
                  <a:pt x="2502" y="246"/>
                </a:lnTo>
                <a:lnTo>
                  <a:pt x="2478" y="246"/>
                </a:lnTo>
                <a:lnTo>
                  <a:pt x="2478" y="240"/>
                </a:lnTo>
                <a:close/>
                <a:moveTo>
                  <a:pt x="2520" y="240"/>
                </a:moveTo>
                <a:lnTo>
                  <a:pt x="2544" y="240"/>
                </a:lnTo>
                <a:lnTo>
                  <a:pt x="2544" y="246"/>
                </a:lnTo>
                <a:lnTo>
                  <a:pt x="2520" y="246"/>
                </a:lnTo>
                <a:lnTo>
                  <a:pt x="2520" y="240"/>
                </a:lnTo>
                <a:close/>
                <a:moveTo>
                  <a:pt x="2562" y="240"/>
                </a:moveTo>
                <a:lnTo>
                  <a:pt x="2586" y="240"/>
                </a:lnTo>
                <a:lnTo>
                  <a:pt x="2586" y="246"/>
                </a:lnTo>
                <a:lnTo>
                  <a:pt x="2562" y="246"/>
                </a:lnTo>
                <a:lnTo>
                  <a:pt x="2562" y="240"/>
                </a:lnTo>
                <a:close/>
                <a:moveTo>
                  <a:pt x="2604" y="240"/>
                </a:moveTo>
                <a:lnTo>
                  <a:pt x="2628" y="240"/>
                </a:lnTo>
                <a:lnTo>
                  <a:pt x="2628" y="246"/>
                </a:lnTo>
                <a:lnTo>
                  <a:pt x="2604" y="246"/>
                </a:lnTo>
                <a:lnTo>
                  <a:pt x="2604" y="240"/>
                </a:lnTo>
                <a:close/>
                <a:moveTo>
                  <a:pt x="2646" y="240"/>
                </a:moveTo>
                <a:lnTo>
                  <a:pt x="2670" y="240"/>
                </a:lnTo>
                <a:lnTo>
                  <a:pt x="2670" y="246"/>
                </a:lnTo>
                <a:lnTo>
                  <a:pt x="2646" y="246"/>
                </a:lnTo>
                <a:lnTo>
                  <a:pt x="2646" y="240"/>
                </a:lnTo>
                <a:close/>
                <a:moveTo>
                  <a:pt x="2688" y="240"/>
                </a:moveTo>
                <a:lnTo>
                  <a:pt x="2712" y="240"/>
                </a:lnTo>
                <a:lnTo>
                  <a:pt x="2712" y="246"/>
                </a:lnTo>
                <a:lnTo>
                  <a:pt x="2688" y="246"/>
                </a:lnTo>
                <a:lnTo>
                  <a:pt x="2688" y="240"/>
                </a:lnTo>
                <a:close/>
                <a:moveTo>
                  <a:pt x="2730" y="240"/>
                </a:moveTo>
                <a:lnTo>
                  <a:pt x="2754" y="240"/>
                </a:lnTo>
                <a:lnTo>
                  <a:pt x="2754" y="246"/>
                </a:lnTo>
                <a:lnTo>
                  <a:pt x="2730" y="246"/>
                </a:lnTo>
                <a:lnTo>
                  <a:pt x="2730" y="240"/>
                </a:lnTo>
                <a:close/>
                <a:moveTo>
                  <a:pt x="2772" y="240"/>
                </a:moveTo>
                <a:lnTo>
                  <a:pt x="2796" y="240"/>
                </a:lnTo>
                <a:lnTo>
                  <a:pt x="2796" y="246"/>
                </a:lnTo>
                <a:lnTo>
                  <a:pt x="2772" y="246"/>
                </a:lnTo>
                <a:lnTo>
                  <a:pt x="2772" y="240"/>
                </a:lnTo>
                <a:close/>
                <a:moveTo>
                  <a:pt x="2814" y="240"/>
                </a:moveTo>
                <a:lnTo>
                  <a:pt x="2838" y="240"/>
                </a:lnTo>
                <a:lnTo>
                  <a:pt x="2838" y="246"/>
                </a:lnTo>
                <a:lnTo>
                  <a:pt x="2814" y="246"/>
                </a:lnTo>
                <a:lnTo>
                  <a:pt x="2814" y="240"/>
                </a:lnTo>
                <a:close/>
                <a:moveTo>
                  <a:pt x="2856" y="240"/>
                </a:moveTo>
                <a:lnTo>
                  <a:pt x="2880" y="240"/>
                </a:lnTo>
                <a:lnTo>
                  <a:pt x="2880" y="246"/>
                </a:lnTo>
                <a:lnTo>
                  <a:pt x="2856" y="246"/>
                </a:lnTo>
                <a:lnTo>
                  <a:pt x="2856" y="240"/>
                </a:lnTo>
                <a:close/>
                <a:moveTo>
                  <a:pt x="2898" y="240"/>
                </a:moveTo>
                <a:lnTo>
                  <a:pt x="2922" y="240"/>
                </a:lnTo>
                <a:lnTo>
                  <a:pt x="2922" y="246"/>
                </a:lnTo>
                <a:lnTo>
                  <a:pt x="2898" y="246"/>
                </a:lnTo>
                <a:lnTo>
                  <a:pt x="2898" y="240"/>
                </a:lnTo>
                <a:close/>
                <a:moveTo>
                  <a:pt x="2940" y="240"/>
                </a:moveTo>
                <a:lnTo>
                  <a:pt x="2964" y="240"/>
                </a:lnTo>
                <a:lnTo>
                  <a:pt x="2964" y="246"/>
                </a:lnTo>
                <a:lnTo>
                  <a:pt x="2940" y="246"/>
                </a:lnTo>
                <a:lnTo>
                  <a:pt x="2940" y="240"/>
                </a:lnTo>
                <a:close/>
                <a:moveTo>
                  <a:pt x="2982" y="240"/>
                </a:moveTo>
                <a:lnTo>
                  <a:pt x="3006" y="240"/>
                </a:lnTo>
                <a:lnTo>
                  <a:pt x="3006" y="246"/>
                </a:lnTo>
                <a:lnTo>
                  <a:pt x="2982" y="246"/>
                </a:lnTo>
                <a:lnTo>
                  <a:pt x="2982" y="240"/>
                </a:lnTo>
                <a:close/>
                <a:moveTo>
                  <a:pt x="3024" y="240"/>
                </a:moveTo>
                <a:lnTo>
                  <a:pt x="3048" y="240"/>
                </a:lnTo>
                <a:lnTo>
                  <a:pt x="3048" y="246"/>
                </a:lnTo>
                <a:lnTo>
                  <a:pt x="3024" y="246"/>
                </a:lnTo>
                <a:lnTo>
                  <a:pt x="3024" y="240"/>
                </a:lnTo>
                <a:close/>
                <a:moveTo>
                  <a:pt x="3066" y="240"/>
                </a:moveTo>
                <a:lnTo>
                  <a:pt x="3090" y="240"/>
                </a:lnTo>
                <a:lnTo>
                  <a:pt x="3090" y="246"/>
                </a:lnTo>
                <a:lnTo>
                  <a:pt x="3066" y="246"/>
                </a:lnTo>
                <a:lnTo>
                  <a:pt x="3066" y="240"/>
                </a:lnTo>
                <a:close/>
                <a:moveTo>
                  <a:pt x="3108" y="240"/>
                </a:moveTo>
                <a:lnTo>
                  <a:pt x="3132" y="240"/>
                </a:lnTo>
                <a:lnTo>
                  <a:pt x="3132" y="246"/>
                </a:lnTo>
                <a:lnTo>
                  <a:pt x="3108" y="246"/>
                </a:lnTo>
                <a:lnTo>
                  <a:pt x="3108" y="240"/>
                </a:lnTo>
                <a:close/>
                <a:moveTo>
                  <a:pt x="3150" y="240"/>
                </a:moveTo>
                <a:lnTo>
                  <a:pt x="3174" y="240"/>
                </a:lnTo>
                <a:lnTo>
                  <a:pt x="3174" y="246"/>
                </a:lnTo>
                <a:lnTo>
                  <a:pt x="3150" y="246"/>
                </a:lnTo>
                <a:lnTo>
                  <a:pt x="3150" y="240"/>
                </a:lnTo>
                <a:close/>
                <a:moveTo>
                  <a:pt x="3192" y="240"/>
                </a:moveTo>
                <a:lnTo>
                  <a:pt x="3216" y="240"/>
                </a:lnTo>
                <a:lnTo>
                  <a:pt x="3216" y="246"/>
                </a:lnTo>
                <a:lnTo>
                  <a:pt x="3192" y="246"/>
                </a:lnTo>
                <a:lnTo>
                  <a:pt x="3192" y="240"/>
                </a:lnTo>
                <a:close/>
                <a:moveTo>
                  <a:pt x="3234" y="240"/>
                </a:moveTo>
                <a:lnTo>
                  <a:pt x="3258" y="240"/>
                </a:lnTo>
                <a:lnTo>
                  <a:pt x="3258" y="246"/>
                </a:lnTo>
                <a:lnTo>
                  <a:pt x="3234" y="246"/>
                </a:lnTo>
                <a:lnTo>
                  <a:pt x="3234" y="240"/>
                </a:lnTo>
                <a:close/>
                <a:moveTo>
                  <a:pt x="3276" y="240"/>
                </a:moveTo>
                <a:lnTo>
                  <a:pt x="3300" y="240"/>
                </a:lnTo>
                <a:lnTo>
                  <a:pt x="3300" y="246"/>
                </a:lnTo>
                <a:lnTo>
                  <a:pt x="3276" y="246"/>
                </a:lnTo>
                <a:lnTo>
                  <a:pt x="3276" y="240"/>
                </a:lnTo>
                <a:close/>
                <a:moveTo>
                  <a:pt x="3318" y="240"/>
                </a:moveTo>
                <a:lnTo>
                  <a:pt x="3342" y="240"/>
                </a:lnTo>
                <a:lnTo>
                  <a:pt x="3342" y="246"/>
                </a:lnTo>
                <a:lnTo>
                  <a:pt x="3318" y="246"/>
                </a:lnTo>
                <a:lnTo>
                  <a:pt x="3318" y="240"/>
                </a:lnTo>
                <a:close/>
                <a:moveTo>
                  <a:pt x="3360" y="240"/>
                </a:moveTo>
                <a:lnTo>
                  <a:pt x="3384" y="240"/>
                </a:lnTo>
                <a:lnTo>
                  <a:pt x="3384" y="246"/>
                </a:lnTo>
                <a:lnTo>
                  <a:pt x="3360" y="246"/>
                </a:lnTo>
                <a:lnTo>
                  <a:pt x="3360" y="240"/>
                </a:lnTo>
                <a:close/>
                <a:moveTo>
                  <a:pt x="3402" y="240"/>
                </a:moveTo>
                <a:lnTo>
                  <a:pt x="3426" y="240"/>
                </a:lnTo>
                <a:lnTo>
                  <a:pt x="3426" y="246"/>
                </a:lnTo>
                <a:lnTo>
                  <a:pt x="3402" y="246"/>
                </a:lnTo>
                <a:lnTo>
                  <a:pt x="3402" y="240"/>
                </a:lnTo>
                <a:close/>
                <a:moveTo>
                  <a:pt x="3444" y="240"/>
                </a:moveTo>
                <a:lnTo>
                  <a:pt x="3468" y="240"/>
                </a:lnTo>
                <a:lnTo>
                  <a:pt x="3468" y="246"/>
                </a:lnTo>
                <a:lnTo>
                  <a:pt x="3444" y="246"/>
                </a:lnTo>
                <a:lnTo>
                  <a:pt x="3444" y="240"/>
                </a:lnTo>
                <a:close/>
                <a:moveTo>
                  <a:pt x="3486" y="240"/>
                </a:moveTo>
                <a:lnTo>
                  <a:pt x="3510" y="240"/>
                </a:lnTo>
                <a:lnTo>
                  <a:pt x="3510" y="246"/>
                </a:lnTo>
                <a:lnTo>
                  <a:pt x="3486" y="246"/>
                </a:lnTo>
                <a:lnTo>
                  <a:pt x="3486" y="240"/>
                </a:lnTo>
                <a:close/>
                <a:moveTo>
                  <a:pt x="3528" y="240"/>
                </a:moveTo>
                <a:lnTo>
                  <a:pt x="3552" y="240"/>
                </a:lnTo>
                <a:lnTo>
                  <a:pt x="3552" y="246"/>
                </a:lnTo>
                <a:lnTo>
                  <a:pt x="3528" y="246"/>
                </a:lnTo>
                <a:lnTo>
                  <a:pt x="3528" y="240"/>
                </a:lnTo>
                <a:close/>
                <a:moveTo>
                  <a:pt x="3570" y="240"/>
                </a:moveTo>
                <a:lnTo>
                  <a:pt x="3594" y="240"/>
                </a:lnTo>
                <a:lnTo>
                  <a:pt x="3594" y="246"/>
                </a:lnTo>
                <a:lnTo>
                  <a:pt x="3570" y="246"/>
                </a:lnTo>
                <a:lnTo>
                  <a:pt x="3570" y="240"/>
                </a:lnTo>
                <a:close/>
                <a:moveTo>
                  <a:pt x="3612" y="240"/>
                </a:moveTo>
                <a:lnTo>
                  <a:pt x="3636" y="240"/>
                </a:lnTo>
                <a:lnTo>
                  <a:pt x="3636" y="246"/>
                </a:lnTo>
                <a:lnTo>
                  <a:pt x="3612" y="246"/>
                </a:lnTo>
                <a:lnTo>
                  <a:pt x="3612" y="240"/>
                </a:lnTo>
                <a:close/>
                <a:moveTo>
                  <a:pt x="3654" y="240"/>
                </a:moveTo>
                <a:lnTo>
                  <a:pt x="3678" y="240"/>
                </a:lnTo>
                <a:lnTo>
                  <a:pt x="3678" y="246"/>
                </a:lnTo>
                <a:lnTo>
                  <a:pt x="3654" y="246"/>
                </a:lnTo>
                <a:lnTo>
                  <a:pt x="3654" y="240"/>
                </a:lnTo>
                <a:close/>
                <a:moveTo>
                  <a:pt x="3696" y="240"/>
                </a:moveTo>
                <a:lnTo>
                  <a:pt x="3720" y="240"/>
                </a:lnTo>
                <a:lnTo>
                  <a:pt x="3720" y="246"/>
                </a:lnTo>
                <a:lnTo>
                  <a:pt x="3696" y="246"/>
                </a:lnTo>
                <a:lnTo>
                  <a:pt x="3696" y="240"/>
                </a:lnTo>
                <a:close/>
                <a:moveTo>
                  <a:pt x="3738" y="240"/>
                </a:moveTo>
                <a:lnTo>
                  <a:pt x="3762" y="240"/>
                </a:lnTo>
                <a:lnTo>
                  <a:pt x="3762" y="246"/>
                </a:lnTo>
                <a:lnTo>
                  <a:pt x="3738" y="246"/>
                </a:lnTo>
                <a:lnTo>
                  <a:pt x="3738" y="240"/>
                </a:lnTo>
                <a:close/>
                <a:moveTo>
                  <a:pt x="3780" y="240"/>
                </a:moveTo>
                <a:lnTo>
                  <a:pt x="3804" y="240"/>
                </a:lnTo>
                <a:lnTo>
                  <a:pt x="3804" y="246"/>
                </a:lnTo>
                <a:lnTo>
                  <a:pt x="3780" y="246"/>
                </a:lnTo>
                <a:lnTo>
                  <a:pt x="3780" y="240"/>
                </a:lnTo>
                <a:close/>
                <a:moveTo>
                  <a:pt x="3822" y="240"/>
                </a:moveTo>
                <a:lnTo>
                  <a:pt x="3846" y="240"/>
                </a:lnTo>
                <a:lnTo>
                  <a:pt x="3846" y="246"/>
                </a:lnTo>
                <a:lnTo>
                  <a:pt x="3822" y="246"/>
                </a:lnTo>
                <a:lnTo>
                  <a:pt x="3822" y="240"/>
                </a:lnTo>
                <a:close/>
                <a:moveTo>
                  <a:pt x="3864" y="240"/>
                </a:moveTo>
                <a:lnTo>
                  <a:pt x="3888" y="240"/>
                </a:lnTo>
                <a:lnTo>
                  <a:pt x="3888" y="246"/>
                </a:lnTo>
                <a:lnTo>
                  <a:pt x="3864" y="246"/>
                </a:lnTo>
                <a:lnTo>
                  <a:pt x="3864" y="240"/>
                </a:lnTo>
                <a:close/>
                <a:moveTo>
                  <a:pt x="3906" y="240"/>
                </a:moveTo>
                <a:lnTo>
                  <a:pt x="3930" y="240"/>
                </a:lnTo>
                <a:lnTo>
                  <a:pt x="3930" y="246"/>
                </a:lnTo>
                <a:lnTo>
                  <a:pt x="3906" y="246"/>
                </a:lnTo>
                <a:lnTo>
                  <a:pt x="3906" y="240"/>
                </a:lnTo>
                <a:close/>
                <a:moveTo>
                  <a:pt x="3948" y="240"/>
                </a:moveTo>
                <a:lnTo>
                  <a:pt x="3972" y="240"/>
                </a:lnTo>
                <a:lnTo>
                  <a:pt x="3972" y="246"/>
                </a:lnTo>
                <a:lnTo>
                  <a:pt x="3948" y="246"/>
                </a:lnTo>
                <a:lnTo>
                  <a:pt x="3948" y="240"/>
                </a:lnTo>
                <a:close/>
                <a:moveTo>
                  <a:pt x="0" y="0"/>
                </a:moveTo>
                <a:lnTo>
                  <a:pt x="24" y="0"/>
                </a:lnTo>
                <a:lnTo>
                  <a:pt x="24" y="6"/>
                </a:lnTo>
                <a:lnTo>
                  <a:pt x="0" y="6"/>
                </a:lnTo>
                <a:lnTo>
                  <a:pt x="0" y="0"/>
                </a:lnTo>
                <a:close/>
                <a:moveTo>
                  <a:pt x="42" y="0"/>
                </a:moveTo>
                <a:lnTo>
                  <a:pt x="66" y="0"/>
                </a:lnTo>
                <a:lnTo>
                  <a:pt x="66" y="6"/>
                </a:lnTo>
                <a:lnTo>
                  <a:pt x="42" y="6"/>
                </a:lnTo>
                <a:lnTo>
                  <a:pt x="42" y="0"/>
                </a:lnTo>
                <a:close/>
                <a:moveTo>
                  <a:pt x="84" y="0"/>
                </a:moveTo>
                <a:lnTo>
                  <a:pt x="108" y="0"/>
                </a:lnTo>
                <a:lnTo>
                  <a:pt x="108" y="6"/>
                </a:lnTo>
                <a:lnTo>
                  <a:pt x="84" y="6"/>
                </a:lnTo>
                <a:lnTo>
                  <a:pt x="84" y="0"/>
                </a:lnTo>
                <a:close/>
                <a:moveTo>
                  <a:pt x="126" y="0"/>
                </a:moveTo>
                <a:lnTo>
                  <a:pt x="150" y="0"/>
                </a:lnTo>
                <a:lnTo>
                  <a:pt x="150" y="6"/>
                </a:lnTo>
                <a:lnTo>
                  <a:pt x="126" y="6"/>
                </a:lnTo>
                <a:lnTo>
                  <a:pt x="126" y="0"/>
                </a:lnTo>
                <a:close/>
                <a:moveTo>
                  <a:pt x="168" y="0"/>
                </a:moveTo>
                <a:lnTo>
                  <a:pt x="192" y="0"/>
                </a:lnTo>
                <a:lnTo>
                  <a:pt x="192" y="6"/>
                </a:lnTo>
                <a:lnTo>
                  <a:pt x="168" y="6"/>
                </a:lnTo>
                <a:lnTo>
                  <a:pt x="168" y="0"/>
                </a:lnTo>
                <a:close/>
                <a:moveTo>
                  <a:pt x="210" y="0"/>
                </a:moveTo>
                <a:lnTo>
                  <a:pt x="234" y="0"/>
                </a:lnTo>
                <a:lnTo>
                  <a:pt x="234" y="6"/>
                </a:lnTo>
                <a:lnTo>
                  <a:pt x="210" y="6"/>
                </a:lnTo>
                <a:lnTo>
                  <a:pt x="210" y="0"/>
                </a:lnTo>
                <a:close/>
                <a:moveTo>
                  <a:pt x="252" y="0"/>
                </a:moveTo>
                <a:lnTo>
                  <a:pt x="276" y="0"/>
                </a:lnTo>
                <a:lnTo>
                  <a:pt x="276" y="6"/>
                </a:lnTo>
                <a:lnTo>
                  <a:pt x="252" y="6"/>
                </a:lnTo>
                <a:lnTo>
                  <a:pt x="252" y="0"/>
                </a:lnTo>
                <a:close/>
                <a:moveTo>
                  <a:pt x="294" y="0"/>
                </a:moveTo>
                <a:lnTo>
                  <a:pt x="318" y="0"/>
                </a:lnTo>
                <a:lnTo>
                  <a:pt x="318" y="6"/>
                </a:lnTo>
                <a:lnTo>
                  <a:pt x="294" y="6"/>
                </a:lnTo>
                <a:lnTo>
                  <a:pt x="294" y="0"/>
                </a:lnTo>
                <a:close/>
                <a:moveTo>
                  <a:pt x="336" y="0"/>
                </a:moveTo>
                <a:lnTo>
                  <a:pt x="360" y="0"/>
                </a:lnTo>
                <a:lnTo>
                  <a:pt x="360" y="6"/>
                </a:lnTo>
                <a:lnTo>
                  <a:pt x="336" y="6"/>
                </a:lnTo>
                <a:lnTo>
                  <a:pt x="336" y="0"/>
                </a:lnTo>
                <a:close/>
                <a:moveTo>
                  <a:pt x="378" y="0"/>
                </a:moveTo>
                <a:lnTo>
                  <a:pt x="402" y="0"/>
                </a:lnTo>
                <a:lnTo>
                  <a:pt x="402" y="6"/>
                </a:lnTo>
                <a:lnTo>
                  <a:pt x="378" y="6"/>
                </a:lnTo>
                <a:lnTo>
                  <a:pt x="378" y="0"/>
                </a:lnTo>
                <a:close/>
                <a:moveTo>
                  <a:pt x="420" y="0"/>
                </a:moveTo>
                <a:lnTo>
                  <a:pt x="444" y="0"/>
                </a:lnTo>
                <a:lnTo>
                  <a:pt x="444" y="6"/>
                </a:lnTo>
                <a:lnTo>
                  <a:pt x="420" y="6"/>
                </a:lnTo>
                <a:lnTo>
                  <a:pt x="420" y="0"/>
                </a:lnTo>
                <a:close/>
                <a:moveTo>
                  <a:pt x="462" y="0"/>
                </a:moveTo>
                <a:lnTo>
                  <a:pt x="486" y="0"/>
                </a:lnTo>
                <a:lnTo>
                  <a:pt x="486" y="6"/>
                </a:lnTo>
                <a:lnTo>
                  <a:pt x="462" y="6"/>
                </a:lnTo>
                <a:lnTo>
                  <a:pt x="462" y="0"/>
                </a:lnTo>
                <a:close/>
                <a:moveTo>
                  <a:pt x="504" y="0"/>
                </a:moveTo>
                <a:lnTo>
                  <a:pt x="528" y="0"/>
                </a:lnTo>
                <a:lnTo>
                  <a:pt x="528" y="6"/>
                </a:lnTo>
                <a:lnTo>
                  <a:pt x="504" y="6"/>
                </a:lnTo>
                <a:lnTo>
                  <a:pt x="504" y="0"/>
                </a:lnTo>
                <a:close/>
                <a:moveTo>
                  <a:pt x="546" y="0"/>
                </a:moveTo>
                <a:lnTo>
                  <a:pt x="570" y="0"/>
                </a:lnTo>
                <a:lnTo>
                  <a:pt x="570" y="6"/>
                </a:lnTo>
                <a:lnTo>
                  <a:pt x="546" y="6"/>
                </a:lnTo>
                <a:lnTo>
                  <a:pt x="546" y="0"/>
                </a:lnTo>
                <a:close/>
                <a:moveTo>
                  <a:pt x="588" y="0"/>
                </a:moveTo>
                <a:lnTo>
                  <a:pt x="612" y="0"/>
                </a:lnTo>
                <a:lnTo>
                  <a:pt x="612" y="6"/>
                </a:lnTo>
                <a:lnTo>
                  <a:pt x="588" y="6"/>
                </a:lnTo>
                <a:lnTo>
                  <a:pt x="588" y="0"/>
                </a:lnTo>
                <a:close/>
                <a:moveTo>
                  <a:pt x="630" y="0"/>
                </a:moveTo>
                <a:lnTo>
                  <a:pt x="654" y="0"/>
                </a:lnTo>
                <a:lnTo>
                  <a:pt x="654" y="6"/>
                </a:lnTo>
                <a:lnTo>
                  <a:pt x="630" y="6"/>
                </a:lnTo>
                <a:lnTo>
                  <a:pt x="630" y="0"/>
                </a:lnTo>
                <a:close/>
                <a:moveTo>
                  <a:pt x="672" y="0"/>
                </a:moveTo>
                <a:lnTo>
                  <a:pt x="696" y="0"/>
                </a:lnTo>
                <a:lnTo>
                  <a:pt x="696" y="6"/>
                </a:lnTo>
                <a:lnTo>
                  <a:pt x="672" y="6"/>
                </a:lnTo>
                <a:lnTo>
                  <a:pt x="672" y="0"/>
                </a:lnTo>
                <a:close/>
                <a:moveTo>
                  <a:pt x="714" y="0"/>
                </a:moveTo>
                <a:lnTo>
                  <a:pt x="738" y="0"/>
                </a:lnTo>
                <a:lnTo>
                  <a:pt x="738" y="6"/>
                </a:lnTo>
                <a:lnTo>
                  <a:pt x="714" y="6"/>
                </a:lnTo>
                <a:lnTo>
                  <a:pt x="714" y="0"/>
                </a:lnTo>
                <a:close/>
                <a:moveTo>
                  <a:pt x="756" y="0"/>
                </a:moveTo>
                <a:lnTo>
                  <a:pt x="780" y="0"/>
                </a:lnTo>
                <a:lnTo>
                  <a:pt x="780" y="6"/>
                </a:lnTo>
                <a:lnTo>
                  <a:pt x="756" y="6"/>
                </a:lnTo>
                <a:lnTo>
                  <a:pt x="756" y="0"/>
                </a:lnTo>
                <a:close/>
                <a:moveTo>
                  <a:pt x="798" y="0"/>
                </a:moveTo>
                <a:lnTo>
                  <a:pt x="822" y="0"/>
                </a:lnTo>
                <a:lnTo>
                  <a:pt x="822" y="6"/>
                </a:lnTo>
                <a:lnTo>
                  <a:pt x="798" y="6"/>
                </a:lnTo>
                <a:lnTo>
                  <a:pt x="798" y="0"/>
                </a:lnTo>
                <a:close/>
                <a:moveTo>
                  <a:pt x="840" y="0"/>
                </a:moveTo>
                <a:lnTo>
                  <a:pt x="864" y="0"/>
                </a:lnTo>
                <a:lnTo>
                  <a:pt x="864" y="6"/>
                </a:lnTo>
                <a:lnTo>
                  <a:pt x="840" y="6"/>
                </a:lnTo>
                <a:lnTo>
                  <a:pt x="840" y="0"/>
                </a:lnTo>
                <a:close/>
                <a:moveTo>
                  <a:pt x="882" y="0"/>
                </a:moveTo>
                <a:lnTo>
                  <a:pt x="906" y="0"/>
                </a:lnTo>
                <a:lnTo>
                  <a:pt x="906" y="6"/>
                </a:lnTo>
                <a:lnTo>
                  <a:pt x="882" y="6"/>
                </a:lnTo>
                <a:lnTo>
                  <a:pt x="882" y="0"/>
                </a:lnTo>
                <a:close/>
                <a:moveTo>
                  <a:pt x="924" y="0"/>
                </a:moveTo>
                <a:lnTo>
                  <a:pt x="948" y="0"/>
                </a:lnTo>
                <a:lnTo>
                  <a:pt x="948" y="6"/>
                </a:lnTo>
                <a:lnTo>
                  <a:pt x="924" y="6"/>
                </a:lnTo>
                <a:lnTo>
                  <a:pt x="924" y="0"/>
                </a:lnTo>
                <a:close/>
                <a:moveTo>
                  <a:pt x="966" y="0"/>
                </a:moveTo>
                <a:lnTo>
                  <a:pt x="990" y="0"/>
                </a:lnTo>
                <a:lnTo>
                  <a:pt x="990" y="6"/>
                </a:lnTo>
                <a:lnTo>
                  <a:pt x="966" y="6"/>
                </a:lnTo>
                <a:lnTo>
                  <a:pt x="966" y="0"/>
                </a:lnTo>
                <a:close/>
                <a:moveTo>
                  <a:pt x="1008" y="0"/>
                </a:moveTo>
                <a:lnTo>
                  <a:pt x="1032" y="0"/>
                </a:lnTo>
                <a:lnTo>
                  <a:pt x="1032" y="6"/>
                </a:lnTo>
                <a:lnTo>
                  <a:pt x="1008" y="6"/>
                </a:lnTo>
                <a:lnTo>
                  <a:pt x="1008" y="0"/>
                </a:lnTo>
                <a:close/>
                <a:moveTo>
                  <a:pt x="1050" y="0"/>
                </a:moveTo>
                <a:lnTo>
                  <a:pt x="1074" y="0"/>
                </a:lnTo>
                <a:lnTo>
                  <a:pt x="1074" y="6"/>
                </a:lnTo>
                <a:lnTo>
                  <a:pt x="1050" y="6"/>
                </a:lnTo>
                <a:lnTo>
                  <a:pt x="1050" y="0"/>
                </a:lnTo>
                <a:close/>
                <a:moveTo>
                  <a:pt x="1092" y="0"/>
                </a:moveTo>
                <a:lnTo>
                  <a:pt x="1116" y="0"/>
                </a:lnTo>
                <a:lnTo>
                  <a:pt x="1116" y="6"/>
                </a:lnTo>
                <a:lnTo>
                  <a:pt x="1092" y="6"/>
                </a:lnTo>
                <a:lnTo>
                  <a:pt x="1092" y="0"/>
                </a:lnTo>
                <a:close/>
                <a:moveTo>
                  <a:pt x="1134" y="0"/>
                </a:moveTo>
                <a:lnTo>
                  <a:pt x="1158" y="0"/>
                </a:lnTo>
                <a:lnTo>
                  <a:pt x="1158" y="6"/>
                </a:lnTo>
                <a:lnTo>
                  <a:pt x="1134" y="6"/>
                </a:lnTo>
                <a:lnTo>
                  <a:pt x="1134" y="0"/>
                </a:lnTo>
                <a:close/>
                <a:moveTo>
                  <a:pt x="1176" y="0"/>
                </a:moveTo>
                <a:lnTo>
                  <a:pt x="1200" y="0"/>
                </a:lnTo>
                <a:lnTo>
                  <a:pt x="1200" y="6"/>
                </a:lnTo>
                <a:lnTo>
                  <a:pt x="1176" y="6"/>
                </a:lnTo>
                <a:lnTo>
                  <a:pt x="1176" y="0"/>
                </a:lnTo>
                <a:close/>
                <a:moveTo>
                  <a:pt x="1218" y="0"/>
                </a:moveTo>
                <a:lnTo>
                  <a:pt x="1242" y="0"/>
                </a:lnTo>
                <a:lnTo>
                  <a:pt x="1242" y="6"/>
                </a:lnTo>
                <a:lnTo>
                  <a:pt x="1218" y="6"/>
                </a:lnTo>
                <a:lnTo>
                  <a:pt x="1218" y="0"/>
                </a:lnTo>
                <a:close/>
                <a:moveTo>
                  <a:pt x="1260" y="0"/>
                </a:moveTo>
                <a:lnTo>
                  <a:pt x="1284" y="0"/>
                </a:lnTo>
                <a:lnTo>
                  <a:pt x="1284" y="6"/>
                </a:lnTo>
                <a:lnTo>
                  <a:pt x="1260" y="6"/>
                </a:lnTo>
                <a:lnTo>
                  <a:pt x="1260" y="0"/>
                </a:lnTo>
                <a:close/>
                <a:moveTo>
                  <a:pt x="1302" y="0"/>
                </a:moveTo>
                <a:lnTo>
                  <a:pt x="1326" y="0"/>
                </a:lnTo>
                <a:lnTo>
                  <a:pt x="1326" y="6"/>
                </a:lnTo>
                <a:lnTo>
                  <a:pt x="1302" y="6"/>
                </a:lnTo>
                <a:lnTo>
                  <a:pt x="1302" y="0"/>
                </a:lnTo>
                <a:close/>
                <a:moveTo>
                  <a:pt x="1344" y="0"/>
                </a:moveTo>
                <a:lnTo>
                  <a:pt x="1368" y="0"/>
                </a:lnTo>
                <a:lnTo>
                  <a:pt x="1368" y="6"/>
                </a:lnTo>
                <a:lnTo>
                  <a:pt x="1344" y="6"/>
                </a:lnTo>
                <a:lnTo>
                  <a:pt x="1344" y="0"/>
                </a:lnTo>
                <a:close/>
                <a:moveTo>
                  <a:pt x="1386" y="0"/>
                </a:moveTo>
                <a:lnTo>
                  <a:pt x="1410" y="0"/>
                </a:lnTo>
                <a:lnTo>
                  <a:pt x="1410" y="6"/>
                </a:lnTo>
                <a:lnTo>
                  <a:pt x="1386" y="6"/>
                </a:lnTo>
                <a:lnTo>
                  <a:pt x="1386" y="0"/>
                </a:lnTo>
                <a:close/>
                <a:moveTo>
                  <a:pt x="1428" y="0"/>
                </a:moveTo>
                <a:lnTo>
                  <a:pt x="1452" y="0"/>
                </a:lnTo>
                <a:lnTo>
                  <a:pt x="1452" y="6"/>
                </a:lnTo>
                <a:lnTo>
                  <a:pt x="1428" y="6"/>
                </a:lnTo>
                <a:lnTo>
                  <a:pt x="1428" y="0"/>
                </a:lnTo>
                <a:close/>
                <a:moveTo>
                  <a:pt x="1470" y="0"/>
                </a:moveTo>
                <a:lnTo>
                  <a:pt x="1494" y="0"/>
                </a:lnTo>
                <a:lnTo>
                  <a:pt x="1494" y="6"/>
                </a:lnTo>
                <a:lnTo>
                  <a:pt x="1470" y="6"/>
                </a:lnTo>
                <a:lnTo>
                  <a:pt x="1470" y="0"/>
                </a:lnTo>
                <a:close/>
                <a:moveTo>
                  <a:pt x="1512" y="0"/>
                </a:moveTo>
                <a:lnTo>
                  <a:pt x="1536" y="0"/>
                </a:lnTo>
                <a:lnTo>
                  <a:pt x="1536" y="6"/>
                </a:lnTo>
                <a:lnTo>
                  <a:pt x="1512" y="6"/>
                </a:lnTo>
                <a:lnTo>
                  <a:pt x="1512" y="0"/>
                </a:lnTo>
                <a:close/>
                <a:moveTo>
                  <a:pt x="1554" y="0"/>
                </a:moveTo>
                <a:lnTo>
                  <a:pt x="1578" y="0"/>
                </a:lnTo>
                <a:lnTo>
                  <a:pt x="1578" y="6"/>
                </a:lnTo>
                <a:lnTo>
                  <a:pt x="1554" y="6"/>
                </a:lnTo>
                <a:lnTo>
                  <a:pt x="1554" y="0"/>
                </a:lnTo>
                <a:close/>
                <a:moveTo>
                  <a:pt x="1596" y="0"/>
                </a:moveTo>
                <a:lnTo>
                  <a:pt x="1620" y="0"/>
                </a:lnTo>
                <a:lnTo>
                  <a:pt x="1620" y="6"/>
                </a:lnTo>
                <a:lnTo>
                  <a:pt x="1596" y="6"/>
                </a:lnTo>
                <a:lnTo>
                  <a:pt x="1596" y="0"/>
                </a:lnTo>
                <a:close/>
                <a:moveTo>
                  <a:pt x="1638" y="0"/>
                </a:moveTo>
                <a:lnTo>
                  <a:pt x="1662" y="0"/>
                </a:lnTo>
                <a:lnTo>
                  <a:pt x="1662" y="6"/>
                </a:lnTo>
                <a:lnTo>
                  <a:pt x="1638" y="6"/>
                </a:lnTo>
                <a:lnTo>
                  <a:pt x="1638" y="0"/>
                </a:lnTo>
                <a:close/>
                <a:moveTo>
                  <a:pt x="1680" y="0"/>
                </a:moveTo>
                <a:lnTo>
                  <a:pt x="1704" y="0"/>
                </a:lnTo>
                <a:lnTo>
                  <a:pt x="1704" y="6"/>
                </a:lnTo>
                <a:lnTo>
                  <a:pt x="1680" y="6"/>
                </a:lnTo>
                <a:lnTo>
                  <a:pt x="1680" y="0"/>
                </a:lnTo>
                <a:close/>
                <a:moveTo>
                  <a:pt x="1722" y="0"/>
                </a:moveTo>
                <a:lnTo>
                  <a:pt x="1746" y="0"/>
                </a:lnTo>
                <a:lnTo>
                  <a:pt x="1746" y="6"/>
                </a:lnTo>
                <a:lnTo>
                  <a:pt x="1722" y="6"/>
                </a:lnTo>
                <a:lnTo>
                  <a:pt x="1722" y="0"/>
                </a:lnTo>
                <a:close/>
                <a:moveTo>
                  <a:pt x="1764" y="0"/>
                </a:moveTo>
                <a:lnTo>
                  <a:pt x="1788" y="0"/>
                </a:lnTo>
                <a:lnTo>
                  <a:pt x="1788" y="6"/>
                </a:lnTo>
                <a:lnTo>
                  <a:pt x="1764" y="6"/>
                </a:lnTo>
                <a:lnTo>
                  <a:pt x="1764" y="0"/>
                </a:lnTo>
                <a:close/>
                <a:moveTo>
                  <a:pt x="1806" y="0"/>
                </a:moveTo>
                <a:lnTo>
                  <a:pt x="1830" y="0"/>
                </a:lnTo>
                <a:lnTo>
                  <a:pt x="1830" y="6"/>
                </a:lnTo>
                <a:lnTo>
                  <a:pt x="1806" y="6"/>
                </a:lnTo>
                <a:lnTo>
                  <a:pt x="1806" y="0"/>
                </a:lnTo>
                <a:close/>
                <a:moveTo>
                  <a:pt x="1848" y="0"/>
                </a:moveTo>
                <a:lnTo>
                  <a:pt x="1872" y="0"/>
                </a:lnTo>
                <a:lnTo>
                  <a:pt x="1872" y="6"/>
                </a:lnTo>
                <a:lnTo>
                  <a:pt x="1848" y="6"/>
                </a:lnTo>
                <a:lnTo>
                  <a:pt x="1848" y="0"/>
                </a:lnTo>
                <a:close/>
                <a:moveTo>
                  <a:pt x="1890" y="0"/>
                </a:moveTo>
                <a:lnTo>
                  <a:pt x="1914" y="0"/>
                </a:lnTo>
                <a:lnTo>
                  <a:pt x="1914" y="6"/>
                </a:lnTo>
                <a:lnTo>
                  <a:pt x="1890" y="6"/>
                </a:lnTo>
                <a:lnTo>
                  <a:pt x="1890" y="0"/>
                </a:lnTo>
                <a:close/>
                <a:moveTo>
                  <a:pt x="1932" y="0"/>
                </a:moveTo>
                <a:lnTo>
                  <a:pt x="1956" y="0"/>
                </a:lnTo>
                <a:lnTo>
                  <a:pt x="1956" y="6"/>
                </a:lnTo>
                <a:lnTo>
                  <a:pt x="1932" y="6"/>
                </a:lnTo>
                <a:lnTo>
                  <a:pt x="1932" y="0"/>
                </a:lnTo>
                <a:close/>
                <a:moveTo>
                  <a:pt x="1974" y="0"/>
                </a:moveTo>
                <a:lnTo>
                  <a:pt x="1998" y="0"/>
                </a:lnTo>
                <a:lnTo>
                  <a:pt x="1998" y="6"/>
                </a:lnTo>
                <a:lnTo>
                  <a:pt x="1974" y="6"/>
                </a:lnTo>
                <a:lnTo>
                  <a:pt x="1974" y="0"/>
                </a:lnTo>
                <a:close/>
                <a:moveTo>
                  <a:pt x="2016" y="0"/>
                </a:moveTo>
                <a:lnTo>
                  <a:pt x="2040" y="0"/>
                </a:lnTo>
                <a:lnTo>
                  <a:pt x="2040" y="6"/>
                </a:lnTo>
                <a:lnTo>
                  <a:pt x="2016" y="6"/>
                </a:lnTo>
                <a:lnTo>
                  <a:pt x="2016" y="0"/>
                </a:lnTo>
                <a:close/>
                <a:moveTo>
                  <a:pt x="2058" y="0"/>
                </a:moveTo>
                <a:lnTo>
                  <a:pt x="2082" y="0"/>
                </a:lnTo>
                <a:lnTo>
                  <a:pt x="2082" y="6"/>
                </a:lnTo>
                <a:lnTo>
                  <a:pt x="2058" y="6"/>
                </a:lnTo>
                <a:lnTo>
                  <a:pt x="2058" y="0"/>
                </a:lnTo>
                <a:close/>
                <a:moveTo>
                  <a:pt x="2100" y="0"/>
                </a:moveTo>
                <a:lnTo>
                  <a:pt x="2124" y="0"/>
                </a:lnTo>
                <a:lnTo>
                  <a:pt x="2124" y="6"/>
                </a:lnTo>
                <a:lnTo>
                  <a:pt x="2100" y="6"/>
                </a:lnTo>
                <a:lnTo>
                  <a:pt x="2100" y="0"/>
                </a:lnTo>
                <a:close/>
                <a:moveTo>
                  <a:pt x="2142" y="0"/>
                </a:moveTo>
                <a:lnTo>
                  <a:pt x="2166" y="0"/>
                </a:lnTo>
                <a:lnTo>
                  <a:pt x="2166" y="6"/>
                </a:lnTo>
                <a:lnTo>
                  <a:pt x="2142" y="6"/>
                </a:lnTo>
                <a:lnTo>
                  <a:pt x="2142" y="0"/>
                </a:lnTo>
                <a:close/>
                <a:moveTo>
                  <a:pt x="2184" y="0"/>
                </a:moveTo>
                <a:lnTo>
                  <a:pt x="2208" y="0"/>
                </a:lnTo>
                <a:lnTo>
                  <a:pt x="2208" y="6"/>
                </a:lnTo>
                <a:lnTo>
                  <a:pt x="2184" y="6"/>
                </a:lnTo>
                <a:lnTo>
                  <a:pt x="2184" y="0"/>
                </a:lnTo>
                <a:close/>
                <a:moveTo>
                  <a:pt x="2226" y="0"/>
                </a:moveTo>
                <a:lnTo>
                  <a:pt x="2250" y="0"/>
                </a:lnTo>
                <a:lnTo>
                  <a:pt x="2250" y="6"/>
                </a:lnTo>
                <a:lnTo>
                  <a:pt x="2226" y="6"/>
                </a:lnTo>
                <a:lnTo>
                  <a:pt x="2226" y="0"/>
                </a:lnTo>
                <a:close/>
                <a:moveTo>
                  <a:pt x="2268" y="0"/>
                </a:moveTo>
                <a:lnTo>
                  <a:pt x="2292" y="0"/>
                </a:lnTo>
                <a:lnTo>
                  <a:pt x="2292" y="6"/>
                </a:lnTo>
                <a:lnTo>
                  <a:pt x="2268" y="6"/>
                </a:lnTo>
                <a:lnTo>
                  <a:pt x="2268" y="0"/>
                </a:lnTo>
                <a:close/>
                <a:moveTo>
                  <a:pt x="2310" y="0"/>
                </a:moveTo>
                <a:lnTo>
                  <a:pt x="2334" y="0"/>
                </a:lnTo>
                <a:lnTo>
                  <a:pt x="2334" y="6"/>
                </a:lnTo>
                <a:lnTo>
                  <a:pt x="2310" y="6"/>
                </a:lnTo>
                <a:lnTo>
                  <a:pt x="2310" y="0"/>
                </a:lnTo>
                <a:close/>
                <a:moveTo>
                  <a:pt x="2352" y="0"/>
                </a:moveTo>
                <a:lnTo>
                  <a:pt x="2376" y="0"/>
                </a:lnTo>
                <a:lnTo>
                  <a:pt x="2376" y="6"/>
                </a:lnTo>
                <a:lnTo>
                  <a:pt x="2352" y="6"/>
                </a:lnTo>
                <a:lnTo>
                  <a:pt x="2352" y="0"/>
                </a:lnTo>
                <a:close/>
                <a:moveTo>
                  <a:pt x="2394" y="0"/>
                </a:moveTo>
                <a:lnTo>
                  <a:pt x="2418" y="0"/>
                </a:lnTo>
                <a:lnTo>
                  <a:pt x="2418" y="6"/>
                </a:lnTo>
                <a:lnTo>
                  <a:pt x="2394" y="6"/>
                </a:lnTo>
                <a:lnTo>
                  <a:pt x="2394" y="0"/>
                </a:lnTo>
                <a:close/>
                <a:moveTo>
                  <a:pt x="2436" y="0"/>
                </a:moveTo>
                <a:lnTo>
                  <a:pt x="2460" y="0"/>
                </a:lnTo>
                <a:lnTo>
                  <a:pt x="2460" y="6"/>
                </a:lnTo>
                <a:lnTo>
                  <a:pt x="2436" y="6"/>
                </a:lnTo>
                <a:lnTo>
                  <a:pt x="2436" y="0"/>
                </a:lnTo>
                <a:close/>
                <a:moveTo>
                  <a:pt x="2478" y="0"/>
                </a:moveTo>
                <a:lnTo>
                  <a:pt x="2502" y="0"/>
                </a:lnTo>
                <a:lnTo>
                  <a:pt x="2502" y="6"/>
                </a:lnTo>
                <a:lnTo>
                  <a:pt x="2478" y="6"/>
                </a:lnTo>
                <a:lnTo>
                  <a:pt x="2478" y="0"/>
                </a:lnTo>
                <a:close/>
                <a:moveTo>
                  <a:pt x="2520" y="0"/>
                </a:moveTo>
                <a:lnTo>
                  <a:pt x="2544" y="0"/>
                </a:lnTo>
                <a:lnTo>
                  <a:pt x="2544" y="6"/>
                </a:lnTo>
                <a:lnTo>
                  <a:pt x="2520" y="6"/>
                </a:lnTo>
                <a:lnTo>
                  <a:pt x="2520" y="0"/>
                </a:lnTo>
                <a:close/>
                <a:moveTo>
                  <a:pt x="2562" y="0"/>
                </a:moveTo>
                <a:lnTo>
                  <a:pt x="2586" y="0"/>
                </a:lnTo>
                <a:lnTo>
                  <a:pt x="2586" y="6"/>
                </a:lnTo>
                <a:lnTo>
                  <a:pt x="2562" y="6"/>
                </a:lnTo>
                <a:lnTo>
                  <a:pt x="2562" y="0"/>
                </a:lnTo>
                <a:close/>
                <a:moveTo>
                  <a:pt x="2604" y="0"/>
                </a:moveTo>
                <a:lnTo>
                  <a:pt x="2628" y="0"/>
                </a:lnTo>
                <a:lnTo>
                  <a:pt x="2628" y="6"/>
                </a:lnTo>
                <a:lnTo>
                  <a:pt x="2604" y="6"/>
                </a:lnTo>
                <a:lnTo>
                  <a:pt x="2604" y="0"/>
                </a:lnTo>
                <a:close/>
                <a:moveTo>
                  <a:pt x="2646" y="0"/>
                </a:moveTo>
                <a:lnTo>
                  <a:pt x="2670" y="0"/>
                </a:lnTo>
                <a:lnTo>
                  <a:pt x="2670" y="6"/>
                </a:lnTo>
                <a:lnTo>
                  <a:pt x="2646" y="6"/>
                </a:lnTo>
                <a:lnTo>
                  <a:pt x="2646" y="0"/>
                </a:lnTo>
                <a:close/>
                <a:moveTo>
                  <a:pt x="2688" y="0"/>
                </a:moveTo>
                <a:lnTo>
                  <a:pt x="2712" y="0"/>
                </a:lnTo>
                <a:lnTo>
                  <a:pt x="2712" y="6"/>
                </a:lnTo>
                <a:lnTo>
                  <a:pt x="2688" y="6"/>
                </a:lnTo>
                <a:lnTo>
                  <a:pt x="2688" y="0"/>
                </a:lnTo>
                <a:close/>
                <a:moveTo>
                  <a:pt x="2730" y="0"/>
                </a:moveTo>
                <a:lnTo>
                  <a:pt x="2754" y="0"/>
                </a:lnTo>
                <a:lnTo>
                  <a:pt x="2754" y="6"/>
                </a:lnTo>
                <a:lnTo>
                  <a:pt x="2730" y="6"/>
                </a:lnTo>
                <a:lnTo>
                  <a:pt x="2730" y="0"/>
                </a:lnTo>
                <a:close/>
                <a:moveTo>
                  <a:pt x="2772" y="0"/>
                </a:moveTo>
                <a:lnTo>
                  <a:pt x="2796" y="0"/>
                </a:lnTo>
                <a:lnTo>
                  <a:pt x="2796" y="6"/>
                </a:lnTo>
                <a:lnTo>
                  <a:pt x="2772" y="6"/>
                </a:lnTo>
                <a:lnTo>
                  <a:pt x="2772" y="0"/>
                </a:lnTo>
                <a:close/>
                <a:moveTo>
                  <a:pt x="2814" y="0"/>
                </a:moveTo>
                <a:lnTo>
                  <a:pt x="2838" y="0"/>
                </a:lnTo>
                <a:lnTo>
                  <a:pt x="2838" y="6"/>
                </a:lnTo>
                <a:lnTo>
                  <a:pt x="2814" y="6"/>
                </a:lnTo>
                <a:lnTo>
                  <a:pt x="2814" y="0"/>
                </a:lnTo>
                <a:close/>
                <a:moveTo>
                  <a:pt x="2856" y="0"/>
                </a:moveTo>
                <a:lnTo>
                  <a:pt x="2880" y="0"/>
                </a:lnTo>
                <a:lnTo>
                  <a:pt x="2880" y="6"/>
                </a:lnTo>
                <a:lnTo>
                  <a:pt x="2856" y="6"/>
                </a:lnTo>
                <a:lnTo>
                  <a:pt x="2856" y="0"/>
                </a:lnTo>
                <a:close/>
                <a:moveTo>
                  <a:pt x="2898" y="0"/>
                </a:moveTo>
                <a:lnTo>
                  <a:pt x="2922" y="0"/>
                </a:lnTo>
                <a:lnTo>
                  <a:pt x="2922" y="6"/>
                </a:lnTo>
                <a:lnTo>
                  <a:pt x="2898" y="6"/>
                </a:lnTo>
                <a:lnTo>
                  <a:pt x="2898" y="0"/>
                </a:lnTo>
                <a:close/>
                <a:moveTo>
                  <a:pt x="2940" y="0"/>
                </a:moveTo>
                <a:lnTo>
                  <a:pt x="2964" y="0"/>
                </a:lnTo>
                <a:lnTo>
                  <a:pt x="2964" y="6"/>
                </a:lnTo>
                <a:lnTo>
                  <a:pt x="2940" y="6"/>
                </a:lnTo>
                <a:lnTo>
                  <a:pt x="2940" y="0"/>
                </a:lnTo>
                <a:close/>
                <a:moveTo>
                  <a:pt x="2982" y="0"/>
                </a:moveTo>
                <a:lnTo>
                  <a:pt x="3006" y="0"/>
                </a:lnTo>
                <a:lnTo>
                  <a:pt x="3006" y="6"/>
                </a:lnTo>
                <a:lnTo>
                  <a:pt x="2982" y="6"/>
                </a:lnTo>
                <a:lnTo>
                  <a:pt x="2982" y="0"/>
                </a:lnTo>
                <a:close/>
                <a:moveTo>
                  <a:pt x="3024" y="0"/>
                </a:moveTo>
                <a:lnTo>
                  <a:pt x="3048" y="0"/>
                </a:lnTo>
                <a:lnTo>
                  <a:pt x="3048" y="6"/>
                </a:lnTo>
                <a:lnTo>
                  <a:pt x="3024" y="6"/>
                </a:lnTo>
                <a:lnTo>
                  <a:pt x="3024" y="0"/>
                </a:lnTo>
                <a:close/>
                <a:moveTo>
                  <a:pt x="3066" y="0"/>
                </a:moveTo>
                <a:lnTo>
                  <a:pt x="3090" y="0"/>
                </a:lnTo>
                <a:lnTo>
                  <a:pt x="3090" y="6"/>
                </a:lnTo>
                <a:lnTo>
                  <a:pt x="3066" y="6"/>
                </a:lnTo>
                <a:lnTo>
                  <a:pt x="3066" y="0"/>
                </a:lnTo>
                <a:close/>
                <a:moveTo>
                  <a:pt x="3108" y="0"/>
                </a:moveTo>
                <a:lnTo>
                  <a:pt x="3132" y="0"/>
                </a:lnTo>
                <a:lnTo>
                  <a:pt x="3132" y="6"/>
                </a:lnTo>
                <a:lnTo>
                  <a:pt x="3108" y="6"/>
                </a:lnTo>
                <a:lnTo>
                  <a:pt x="3108" y="0"/>
                </a:lnTo>
                <a:close/>
                <a:moveTo>
                  <a:pt x="3150" y="0"/>
                </a:moveTo>
                <a:lnTo>
                  <a:pt x="3174" y="0"/>
                </a:lnTo>
                <a:lnTo>
                  <a:pt x="3174" y="6"/>
                </a:lnTo>
                <a:lnTo>
                  <a:pt x="3150" y="6"/>
                </a:lnTo>
                <a:lnTo>
                  <a:pt x="3150" y="0"/>
                </a:lnTo>
                <a:close/>
                <a:moveTo>
                  <a:pt x="3192" y="0"/>
                </a:moveTo>
                <a:lnTo>
                  <a:pt x="3216" y="0"/>
                </a:lnTo>
                <a:lnTo>
                  <a:pt x="3216" y="6"/>
                </a:lnTo>
                <a:lnTo>
                  <a:pt x="3192" y="6"/>
                </a:lnTo>
                <a:lnTo>
                  <a:pt x="3192" y="0"/>
                </a:lnTo>
                <a:close/>
                <a:moveTo>
                  <a:pt x="3234" y="0"/>
                </a:moveTo>
                <a:lnTo>
                  <a:pt x="3258" y="0"/>
                </a:lnTo>
                <a:lnTo>
                  <a:pt x="3258" y="6"/>
                </a:lnTo>
                <a:lnTo>
                  <a:pt x="3234" y="6"/>
                </a:lnTo>
                <a:lnTo>
                  <a:pt x="3234" y="0"/>
                </a:lnTo>
                <a:close/>
                <a:moveTo>
                  <a:pt x="3276" y="0"/>
                </a:moveTo>
                <a:lnTo>
                  <a:pt x="3300" y="0"/>
                </a:lnTo>
                <a:lnTo>
                  <a:pt x="3300" y="6"/>
                </a:lnTo>
                <a:lnTo>
                  <a:pt x="3276" y="6"/>
                </a:lnTo>
                <a:lnTo>
                  <a:pt x="3276" y="0"/>
                </a:lnTo>
                <a:close/>
                <a:moveTo>
                  <a:pt x="3318" y="0"/>
                </a:moveTo>
                <a:lnTo>
                  <a:pt x="3342" y="0"/>
                </a:lnTo>
                <a:lnTo>
                  <a:pt x="3342" y="6"/>
                </a:lnTo>
                <a:lnTo>
                  <a:pt x="3318" y="6"/>
                </a:lnTo>
                <a:lnTo>
                  <a:pt x="3318" y="0"/>
                </a:lnTo>
                <a:close/>
                <a:moveTo>
                  <a:pt x="3360" y="0"/>
                </a:moveTo>
                <a:lnTo>
                  <a:pt x="3384" y="0"/>
                </a:lnTo>
                <a:lnTo>
                  <a:pt x="3384" y="6"/>
                </a:lnTo>
                <a:lnTo>
                  <a:pt x="3360" y="6"/>
                </a:lnTo>
                <a:lnTo>
                  <a:pt x="3360" y="0"/>
                </a:lnTo>
                <a:close/>
                <a:moveTo>
                  <a:pt x="3402" y="0"/>
                </a:moveTo>
                <a:lnTo>
                  <a:pt x="3426" y="0"/>
                </a:lnTo>
                <a:lnTo>
                  <a:pt x="3426" y="6"/>
                </a:lnTo>
                <a:lnTo>
                  <a:pt x="3402" y="6"/>
                </a:lnTo>
                <a:lnTo>
                  <a:pt x="3402" y="0"/>
                </a:lnTo>
                <a:close/>
                <a:moveTo>
                  <a:pt x="3444" y="0"/>
                </a:moveTo>
                <a:lnTo>
                  <a:pt x="3468" y="0"/>
                </a:lnTo>
                <a:lnTo>
                  <a:pt x="3468" y="6"/>
                </a:lnTo>
                <a:lnTo>
                  <a:pt x="3444" y="6"/>
                </a:lnTo>
                <a:lnTo>
                  <a:pt x="3444" y="0"/>
                </a:lnTo>
                <a:close/>
                <a:moveTo>
                  <a:pt x="3486" y="0"/>
                </a:moveTo>
                <a:lnTo>
                  <a:pt x="3510" y="0"/>
                </a:lnTo>
                <a:lnTo>
                  <a:pt x="3510" y="6"/>
                </a:lnTo>
                <a:lnTo>
                  <a:pt x="3486" y="6"/>
                </a:lnTo>
                <a:lnTo>
                  <a:pt x="3486" y="0"/>
                </a:lnTo>
                <a:close/>
                <a:moveTo>
                  <a:pt x="3528" y="0"/>
                </a:moveTo>
                <a:lnTo>
                  <a:pt x="3552" y="0"/>
                </a:lnTo>
                <a:lnTo>
                  <a:pt x="3552" y="6"/>
                </a:lnTo>
                <a:lnTo>
                  <a:pt x="3528" y="6"/>
                </a:lnTo>
                <a:lnTo>
                  <a:pt x="3528" y="0"/>
                </a:lnTo>
                <a:close/>
                <a:moveTo>
                  <a:pt x="3570" y="0"/>
                </a:moveTo>
                <a:lnTo>
                  <a:pt x="3594" y="0"/>
                </a:lnTo>
                <a:lnTo>
                  <a:pt x="3594" y="6"/>
                </a:lnTo>
                <a:lnTo>
                  <a:pt x="3570" y="6"/>
                </a:lnTo>
                <a:lnTo>
                  <a:pt x="3570" y="0"/>
                </a:lnTo>
                <a:close/>
                <a:moveTo>
                  <a:pt x="3612" y="0"/>
                </a:moveTo>
                <a:lnTo>
                  <a:pt x="3636" y="0"/>
                </a:lnTo>
                <a:lnTo>
                  <a:pt x="3636" y="6"/>
                </a:lnTo>
                <a:lnTo>
                  <a:pt x="3612" y="6"/>
                </a:lnTo>
                <a:lnTo>
                  <a:pt x="3612" y="0"/>
                </a:lnTo>
                <a:close/>
                <a:moveTo>
                  <a:pt x="3654" y="0"/>
                </a:moveTo>
                <a:lnTo>
                  <a:pt x="3678" y="0"/>
                </a:lnTo>
                <a:lnTo>
                  <a:pt x="3678" y="6"/>
                </a:lnTo>
                <a:lnTo>
                  <a:pt x="3654" y="6"/>
                </a:lnTo>
                <a:lnTo>
                  <a:pt x="3654" y="0"/>
                </a:lnTo>
                <a:close/>
                <a:moveTo>
                  <a:pt x="3696" y="0"/>
                </a:moveTo>
                <a:lnTo>
                  <a:pt x="3720" y="0"/>
                </a:lnTo>
                <a:lnTo>
                  <a:pt x="3720" y="6"/>
                </a:lnTo>
                <a:lnTo>
                  <a:pt x="3696" y="6"/>
                </a:lnTo>
                <a:lnTo>
                  <a:pt x="3696" y="0"/>
                </a:lnTo>
                <a:close/>
                <a:moveTo>
                  <a:pt x="3738" y="0"/>
                </a:moveTo>
                <a:lnTo>
                  <a:pt x="3762" y="0"/>
                </a:lnTo>
                <a:lnTo>
                  <a:pt x="3762" y="6"/>
                </a:lnTo>
                <a:lnTo>
                  <a:pt x="3738" y="6"/>
                </a:lnTo>
                <a:lnTo>
                  <a:pt x="3738" y="0"/>
                </a:lnTo>
                <a:close/>
                <a:moveTo>
                  <a:pt x="3780" y="0"/>
                </a:moveTo>
                <a:lnTo>
                  <a:pt x="3804" y="0"/>
                </a:lnTo>
                <a:lnTo>
                  <a:pt x="3804" y="6"/>
                </a:lnTo>
                <a:lnTo>
                  <a:pt x="3780" y="6"/>
                </a:lnTo>
                <a:lnTo>
                  <a:pt x="3780" y="0"/>
                </a:lnTo>
                <a:close/>
                <a:moveTo>
                  <a:pt x="3822" y="0"/>
                </a:moveTo>
                <a:lnTo>
                  <a:pt x="3846" y="0"/>
                </a:lnTo>
                <a:lnTo>
                  <a:pt x="3846" y="6"/>
                </a:lnTo>
                <a:lnTo>
                  <a:pt x="3822" y="6"/>
                </a:lnTo>
                <a:lnTo>
                  <a:pt x="3822" y="0"/>
                </a:lnTo>
                <a:close/>
                <a:moveTo>
                  <a:pt x="3864" y="0"/>
                </a:moveTo>
                <a:lnTo>
                  <a:pt x="3888" y="0"/>
                </a:lnTo>
                <a:lnTo>
                  <a:pt x="3888" y="6"/>
                </a:lnTo>
                <a:lnTo>
                  <a:pt x="3864" y="6"/>
                </a:lnTo>
                <a:lnTo>
                  <a:pt x="3864" y="0"/>
                </a:lnTo>
                <a:close/>
                <a:moveTo>
                  <a:pt x="3906" y="0"/>
                </a:moveTo>
                <a:lnTo>
                  <a:pt x="3930" y="0"/>
                </a:lnTo>
                <a:lnTo>
                  <a:pt x="3930" y="6"/>
                </a:lnTo>
                <a:lnTo>
                  <a:pt x="3906" y="6"/>
                </a:lnTo>
                <a:lnTo>
                  <a:pt x="3906" y="0"/>
                </a:lnTo>
                <a:close/>
                <a:moveTo>
                  <a:pt x="3948" y="0"/>
                </a:moveTo>
                <a:lnTo>
                  <a:pt x="3972" y="0"/>
                </a:lnTo>
                <a:lnTo>
                  <a:pt x="3972" y="6"/>
                </a:lnTo>
                <a:lnTo>
                  <a:pt x="3948" y="6"/>
                </a:lnTo>
                <a:lnTo>
                  <a:pt x="3948" y="0"/>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22" name="Freeform 42"/>
          <p:cNvSpPr>
            <a:spLocks noEditPoints="1"/>
          </p:cNvSpPr>
          <p:nvPr/>
        </p:nvSpPr>
        <p:spPr bwMode="auto">
          <a:xfrm>
            <a:off x="1605013" y="13307023"/>
            <a:ext cx="7664113" cy="4767521"/>
          </a:xfrm>
          <a:custGeom>
            <a:avLst/>
            <a:gdLst>
              <a:gd name="T0" fmla="*/ 0 w 10608"/>
              <a:gd name="T1" fmla="*/ 4365 h 3856"/>
              <a:gd name="T2" fmla="*/ 2544 w 10608"/>
              <a:gd name="T3" fmla="*/ 0 h 3856"/>
              <a:gd name="T4" fmla="*/ 3370888 w 10608"/>
              <a:gd name="T5" fmla="*/ 0 h 3856"/>
              <a:gd name="T6" fmla="*/ 3373432 w 10608"/>
              <a:gd name="T7" fmla="*/ 4365 h 3856"/>
              <a:gd name="T8" fmla="*/ 3373432 w 10608"/>
              <a:gd name="T9" fmla="*/ 2099511 h 3856"/>
              <a:gd name="T10" fmla="*/ 3370888 w 10608"/>
              <a:gd name="T11" fmla="*/ 2103876 h 3856"/>
              <a:gd name="T12" fmla="*/ 2544 w 10608"/>
              <a:gd name="T13" fmla="*/ 2103876 h 3856"/>
              <a:gd name="T14" fmla="*/ 0 w 10608"/>
              <a:gd name="T15" fmla="*/ 2099511 h 3856"/>
              <a:gd name="T16" fmla="*/ 0 w 10608"/>
              <a:gd name="T17" fmla="*/ 4365 h 3856"/>
              <a:gd name="T18" fmla="*/ 5088 w 10608"/>
              <a:gd name="T19" fmla="*/ 2099511 h 3856"/>
              <a:gd name="T20" fmla="*/ 2544 w 10608"/>
              <a:gd name="T21" fmla="*/ 2095146 h 3856"/>
              <a:gd name="T22" fmla="*/ 3370888 w 10608"/>
              <a:gd name="T23" fmla="*/ 2095146 h 3856"/>
              <a:gd name="T24" fmla="*/ 3368344 w 10608"/>
              <a:gd name="T25" fmla="*/ 2099511 h 3856"/>
              <a:gd name="T26" fmla="*/ 3368344 w 10608"/>
              <a:gd name="T27" fmla="*/ 4365 h 3856"/>
              <a:gd name="T28" fmla="*/ 3370888 w 10608"/>
              <a:gd name="T29" fmla="*/ 8730 h 3856"/>
              <a:gd name="T30" fmla="*/ 2544 w 10608"/>
              <a:gd name="T31" fmla="*/ 8730 h 3856"/>
              <a:gd name="T32" fmla="*/ 5088 w 10608"/>
              <a:gd name="T33" fmla="*/ 4365 h 3856"/>
              <a:gd name="T34" fmla="*/ 5088 w 10608"/>
              <a:gd name="T35" fmla="*/ 2099511 h 38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08"/>
              <a:gd name="T55" fmla="*/ 0 h 3856"/>
              <a:gd name="T56" fmla="*/ 10608 w 10608"/>
              <a:gd name="T57" fmla="*/ 3856 h 38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08" h="3856">
                <a:moveTo>
                  <a:pt x="0" y="8"/>
                </a:moveTo>
                <a:cubicBezTo>
                  <a:pt x="0" y="4"/>
                  <a:pt x="4" y="0"/>
                  <a:pt x="8" y="0"/>
                </a:cubicBezTo>
                <a:lnTo>
                  <a:pt x="10600" y="0"/>
                </a:lnTo>
                <a:cubicBezTo>
                  <a:pt x="10605" y="0"/>
                  <a:pt x="10608" y="4"/>
                  <a:pt x="10608" y="8"/>
                </a:cubicBezTo>
                <a:lnTo>
                  <a:pt x="10608" y="3848"/>
                </a:lnTo>
                <a:cubicBezTo>
                  <a:pt x="10608" y="3853"/>
                  <a:pt x="10605" y="3856"/>
                  <a:pt x="10600" y="3856"/>
                </a:cubicBezTo>
                <a:lnTo>
                  <a:pt x="8" y="3856"/>
                </a:lnTo>
                <a:cubicBezTo>
                  <a:pt x="4" y="3856"/>
                  <a:pt x="0" y="3853"/>
                  <a:pt x="0" y="3848"/>
                </a:cubicBezTo>
                <a:lnTo>
                  <a:pt x="0" y="8"/>
                </a:lnTo>
                <a:close/>
                <a:moveTo>
                  <a:pt x="16" y="3848"/>
                </a:moveTo>
                <a:lnTo>
                  <a:pt x="8" y="3840"/>
                </a:lnTo>
                <a:lnTo>
                  <a:pt x="10600" y="3840"/>
                </a:lnTo>
                <a:lnTo>
                  <a:pt x="10592" y="3848"/>
                </a:lnTo>
                <a:lnTo>
                  <a:pt x="10592" y="8"/>
                </a:lnTo>
                <a:lnTo>
                  <a:pt x="10600" y="16"/>
                </a:lnTo>
                <a:lnTo>
                  <a:pt x="8" y="16"/>
                </a:lnTo>
                <a:lnTo>
                  <a:pt x="16" y="8"/>
                </a:lnTo>
                <a:lnTo>
                  <a:pt x="16" y="3848"/>
                </a:lnTo>
                <a:close/>
              </a:path>
            </a:pathLst>
          </a:custGeom>
          <a:solidFill>
            <a:srgbClr val="000000"/>
          </a:solidFill>
          <a:ln w="6" cap="flat">
            <a:solidFill>
              <a:srgbClr val="000000"/>
            </a:solidFill>
            <a:prstDash val="solid"/>
            <a:bevel/>
            <a:headEnd/>
            <a:tailEnd/>
          </a:ln>
        </p:spPr>
        <p:txBody>
          <a:bodyPr/>
          <a:lstStyle/>
          <a:p>
            <a:endParaRPr lang="en-US">
              <a:solidFill>
                <a:prstClr val="black"/>
              </a:solidFill>
            </a:endParaRPr>
          </a:p>
        </p:txBody>
      </p:sp>
      <p:sp>
        <p:nvSpPr>
          <p:cNvPr id="23" name="Freeform 43"/>
          <p:cNvSpPr>
            <a:spLocks noEditPoints="1"/>
          </p:cNvSpPr>
          <p:nvPr/>
        </p:nvSpPr>
        <p:spPr bwMode="auto">
          <a:xfrm>
            <a:off x="5668265" y="16383162"/>
            <a:ext cx="3363888" cy="1701274"/>
          </a:xfrm>
          <a:custGeom>
            <a:avLst/>
            <a:gdLst>
              <a:gd name="T0" fmla="*/ 0 w 1746"/>
              <a:gd name="T1" fmla="*/ 611084 h 516"/>
              <a:gd name="T2" fmla="*/ 137380 w 1746"/>
              <a:gd name="T3" fmla="*/ 611084 h 516"/>
              <a:gd name="T4" fmla="*/ 137380 w 1746"/>
              <a:gd name="T5" fmla="*/ 750761 h 516"/>
              <a:gd name="T6" fmla="*/ 0 w 1746"/>
              <a:gd name="T7" fmla="*/ 750761 h 516"/>
              <a:gd name="T8" fmla="*/ 0 w 1746"/>
              <a:gd name="T9" fmla="*/ 611084 h 516"/>
              <a:gd name="T10" fmla="*/ 335817 w 1746"/>
              <a:gd name="T11" fmla="*/ 340461 h 516"/>
              <a:gd name="T12" fmla="*/ 473197 w 1746"/>
              <a:gd name="T13" fmla="*/ 340461 h 516"/>
              <a:gd name="T14" fmla="*/ 473197 w 1746"/>
              <a:gd name="T15" fmla="*/ 750761 h 516"/>
              <a:gd name="T16" fmla="*/ 335817 w 1746"/>
              <a:gd name="T17" fmla="*/ 750761 h 516"/>
              <a:gd name="T18" fmla="*/ 335817 w 1746"/>
              <a:gd name="T19" fmla="*/ 340461 h 516"/>
              <a:gd name="T20" fmla="*/ 676722 w 1746"/>
              <a:gd name="T21" fmla="*/ 270623 h 516"/>
              <a:gd name="T22" fmla="*/ 809013 w 1746"/>
              <a:gd name="T23" fmla="*/ 270623 h 516"/>
              <a:gd name="T24" fmla="*/ 809013 w 1746"/>
              <a:gd name="T25" fmla="*/ 750761 h 516"/>
              <a:gd name="T26" fmla="*/ 676722 w 1746"/>
              <a:gd name="T27" fmla="*/ 750761 h 516"/>
              <a:gd name="T28" fmla="*/ 676722 w 1746"/>
              <a:gd name="T29" fmla="*/ 270623 h 516"/>
              <a:gd name="T30" fmla="*/ 1012539 w 1746"/>
              <a:gd name="T31" fmla="*/ 0 h 516"/>
              <a:gd name="T32" fmla="*/ 1144830 w 1746"/>
              <a:gd name="T33" fmla="*/ 0 h 516"/>
              <a:gd name="T34" fmla="*/ 1144830 w 1746"/>
              <a:gd name="T35" fmla="*/ 750761 h 516"/>
              <a:gd name="T36" fmla="*/ 1012539 w 1746"/>
              <a:gd name="T37" fmla="*/ 750761 h 516"/>
              <a:gd name="T38" fmla="*/ 1012539 w 1746"/>
              <a:gd name="T39" fmla="*/ 0 h 516"/>
              <a:gd name="T40" fmla="*/ 1348356 w 1746"/>
              <a:gd name="T41" fmla="*/ 672193 h 516"/>
              <a:gd name="T42" fmla="*/ 1480647 w 1746"/>
              <a:gd name="T43" fmla="*/ 672193 h 516"/>
              <a:gd name="T44" fmla="*/ 1480647 w 1746"/>
              <a:gd name="T45" fmla="*/ 750761 h 516"/>
              <a:gd name="T46" fmla="*/ 1348356 w 1746"/>
              <a:gd name="T47" fmla="*/ 750761 h 516"/>
              <a:gd name="T48" fmla="*/ 1348356 w 1746"/>
              <a:gd name="T49" fmla="*/ 672193 h 5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46"/>
              <a:gd name="T76" fmla="*/ 0 h 516"/>
              <a:gd name="T77" fmla="*/ 1746 w 1746"/>
              <a:gd name="T78" fmla="*/ 516 h 5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46" h="516">
                <a:moveTo>
                  <a:pt x="0" y="420"/>
                </a:moveTo>
                <a:lnTo>
                  <a:pt x="162" y="420"/>
                </a:lnTo>
                <a:lnTo>
                  <a:pt x="162" y="516"/>
                </a:lnTo>
                <a:lnTo>
                  <a:pt x="0" y="516"/>
                </a:lnTo>
                <a:lnTo>
                  <a:pt x="0" y="420"/>
                </a:lnTo>
                <a:close/>
                <a:moveTo>
                  <a:pt x="396" y="234"/>
                </a:moveTo>
                <a:lnTo>
                  <a:pt x="558" y="234"/>
                </a:lnTo>
                <a:lnTo>
                  <a:pt x="558" y="516"/>
                </a:lnTo>
                <a:lnTo>
                  <a:pt x="396" y="516"/>
                </a:lnTo>
                <a:lnTo>
                  <a:pt x="396" y="234"/>
                </a:lnTo>
                <a:close/>
                <a:moveTo>
                  <a:pt x="798" y="186"/>
                </a:moveTo>
                <a:lnTo>
                  <a:pt x="954" y="186"/>
                </a:lnTo>
                <a:lnTo>
                  <a:pt x="954" y="516"/>
                </a:lnTo>
                <a:lnTo>
                  <a:pt x="798" y="516"/>
                </a:lnTo>
                <a:lnTo>
                  <a:pt x="798" y="186"/>
                </a:lnTo>
                <a:close/>
                <a:moveTo>
                  <a:pt x="1194" y="0"/>
                </a:moveTo>
                <a:lnTo>
                  <a:pt x="1350" y="0"/>
                </a:lnTo>
                <a:lnTo>
                  <a:pt x="1350" y="516"/>
                </a:lnTo>
                <a:lnTo>
                  <a:pt x="1194" y="516"/>
                </a:lnTo>
                <a:lnTo>
                  <a:pt x="1194" y="0"/>
                </a:lnTo>
                <a:close/>
                <a:moveTo>
                  <a:pt x="1590" y="462"/>
                </a:moveTo>
                <a:lnTo>
                  <a:pt x="1746" y="462"/>
                </a:lnTo>
                <a:lnTo>
                  <a:pt x="1746" y="516"/>
                </a:lnTo>
                <a:lnTo>
                  <a:pt x="1590" y="516"/>
                </a:lnTo>
                <a:lnTo>
                  <a:pt x="1590" y="462"/>
                </a:lnTo>
                <a:close/>
              </a:path>
            </a:pathLst>
          </a:custGeom>
          <a:solidFill>
            <a:srgbClr val="8ABC92"/>
          </a:solidFill>
          <a:ln w="9525">
            <a:noFill/>
            <a:round/>
            <a:headEnd/>
            <a:tailEnd/>
          </a:ln>
        </p:spPr>
        <p:txBody>
          <a:bodyPr/>
          <a:lstStyle/>
          <a:p>
            <a:endParaRPr lang="en-US">
              <a:solidFill>
                <a:prstClr val="black"/>
              </a:solidFill>
            </a:endParaRPr>
          </a:p>
        </p:txBody>
      </p:sp>
      <p:sp>
        <p:nvSpPr>
          <p:cNvPr id="24" name="Freeform 44"/>
          <p:cNvSpPr>
            <a:spLocks noEditPoints="1"/>
          </p:cNvSpPr>
          <p:nvPr/>
        </p:nvSpPr>
        <p:spPr bwMode="auto">
          <a:xfrm>
            <a:off x="5662486" y="16373273"/>
            <a:ext cx="3375447" cy="1721057"/>
          </a:xfrm>
          <a:custGeom>
            <a:avLst/>
            <a:gdLst>
              <a:gd name="T0" fmla="*/ 2544 w 4672"/>
              <a:gd name="T1" fmla="*/ 611085 h 1392"/>
              <a:gd name="T2" fmla="*/ 142468 w 4672"/>
              <a:gd name="T3" fmla="*/ 615450 h 1392"/>
              <a:gd name="T4" fmla="*/ 139924 w 4672"/>
              <a:gd name="T5" fmla="*/ 759491 h 1392"/>
              <a:gd name="T6" fmla="*/ 0 w 4672"/>
              <a:gd name="T7" fmla="*/ 755126 h 1392"/>
              <a:gd name="T8" fmla="*/ 5088 w 4672"/>
              <a:gd name="T9" fmla="*/ 755126 h 1392"/>
              <a:gd name="T10" fmla="*/ 139924 w 4672"/>
              <a:gd name="T11" fmla="*/ 750761 h 1392"/>
              <a:gd name="T12" fmla="*/ 137380 w 4672"/>
              <a:gd name="T13" fmla="*/ 615450 h 1392"/>
              <a:gd name="T14" fmla="*/ 2544 w 4672"/>
              <a:gd name="T15" fmla="*/ 619815 h 1392"/>
              <a:gd name="T16" fmla="*/ 5088 w 4672"/>
              <a:gd name="T17" fmla="*/ 755126 h 1392"/>
              <a:gd name="T18" fmla="*/ 338361 w 4672"/>
              <a:gd name="T19" fmla="*/ 340461 h 1392"/>
              <a:gd name="T20" fmla="*/ 478285 w 4672"/>
              <a:gd name="T21" fmla="*/ 344826 h 1392"/>
              <a:gd name="T22" fmla="*/ 475740 w 4672"/>
              <a:gd name="T23" fmla="*/ 759491 h 1392"/>
              <a:gd name="T24" fmla="*/ 335817 w 4672"/>
              <a:gd name="T25" fmla="*/ 755126 h 1392"/>
              <a:gd name="T26" fmla="*/ 340905 w 4672"/>
              <a:gd name="T27" fmla="*/ 755126 h 1392"/>
              <a:gd name="T28" fmla="*/ 475740 w 4672"/>
              <a:gd name="T29" fmla="*/ 750761 h 1392"/>
              <a:gd name="T30" fmla="*/ 473196 w 4672"/>
              <a:gd name="T31" fmla="*/ 344826 h 1392"/>
              <a:gd name="T32" fmla="*/ 338361 w 4672"/>
              <a:gd name="T33" fmla="*/ 349191 h 1392"/>
              <a:gd name="T34" fmla="*/ 340905 w 4672"/>
              <a:gd name="T35" fmla="*/ 755126 h 1392"/>
              <a:gd name="T36" fmla="*/ 679266 w 4672"/>
              <a:gd name="T37" fmla="*/ 270623 h 1392"/>
              <a:gd name="T38" fmla="*/ 814101 w 4672"/>
              <a:gd name="T39" fmla="*/ 274988 h 1392"/>
              <a:gd name="T40" fmla="*/ 811557 w 4672"/>
              <a:gd name="T41" fmla="*/ 759491 h 1392"/>
              <a:gd name="T42" fmla="*/ 676722 w 4672"/>
              <a:gd name="T43" fmla="*/ 755126 h 1392"/>
              <a:gd name="T44" fmla="*/ 681810 w 4672"/>
              <a:gd name="T45" fmla="*/ 755126 h 1392"/>
              <a:gd name="T46" fmla="*/ 811557 w 4672"/>
              <a:gd name="T47" fmla="*/ 750761 h 1392"/>
              <a:gd name="T48" fmla="*/ 809013 w 4672"/>
              <a:gd name="T49" fmla="*/ 274988 h 1392"/>
              <a:gd name="T50" fmla="*/ 679266 w 4672"/>
              <a:gd name="T51" fmla="*/ 279353 h 1392"/>
              <a:gd name="T52" fmla="*/ 681810 w 4672"/>
              <a:gd name="T53" fmla="*/ 755126 h 1392"/>
              <a:gd name="T54" fmla="*/ 1015083 w 4672"/>
              <a:gd name="T55" fmla="*/ 0 h 1392"/>
              <a:gd name="T56" fmla="*/ 1149918 w 4672"/>
              <a:gd name="T57" fmla="*/ 4365 h 1392"/>
              <a:gd name="T58" fmla="*/ 1147374 w 4672"/>
              <a:gd name="T59" fmla="*/ 759491 h 1392"/>
              <a:gd name="T60" fmla="*/ 1012538 w 4672"/>
              <a:gd name="T61" fmla="*/ 755126 h 1392"/>
              <a:gd name="T62" fmla="*/ 1017627 w 4672"/>
              <a:gd name="T63" fmla="*/ 755126 h 1392"/>
              <a:gd name="T64" fmla="*/ 1147374 w 4672"/>
              <a:gd name="T65" fmla="*/ 750761 h 1392"/>
              <a:gd name="T66" fmla="*/ 1144830 w 4672"/>
              <a:gd name="T67" fmla="*/ 4365 h 1392"/>
              <a:gd name="T68" fmla="*/ 1015083 w 4672"/>
              <a:gd name="T69" fmla="*/ 8730 h 1392"/>
              <a:gd name="T70" fmla="*/ 1017627 w 4672"/>
              <a:gd name="T71" fmla="*/ 755126 h 1392"/>
              <a:gd name="T72" fmla="*/ 1350900 w 4672"/>
              <a:gd name="T73" fmla="*/ 672193 h 1392"/>
              <a:gd name="T74" fmla="*/ 1485735 w 4672"/>
              <a:gd name="T75" fmla="*/ 676558 h 1392"/>
              <a:gd name="T76" fmla="*/ 1483191 w 4672"/>
              <a:gd name="T77" fmla="*/ 759491 h 1392"/>
              <a:gd name="T78" fmla="*/ 1348355 w 4672"/>
              <a:gd name="T79" fmla="*/ 755126 h 1392"/>
              <a:gd name="T80" fmla="*/ 1353444 w 4672"/>
              <a:gd name="T81" fmla="*/ 755126 h 1392"/>
              <a:gd name="T82" fmla="*/ 1483191 w 4672"/>
              <a:gd name="T83" fmla="*/ 750761 h 1392"/>
              <a:gd name="T84" fmla="*/ 1480647 w 4672"/>
              <a:gd name="T85" fmla="*/ 676558 h 1392"/>
              <a:gd name="T86" fmla="*/ 1350900 w 4672"/>
              <a:gd name="T87" fmla="*/ 680923 h 1392"/>
              <a:gd name="T88" fmla="*/ 1353444 w 4672"/>
              <a:gd name="T89" fmla="*/ 755126 h 13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72"/>
              <a:gd name="T136" fmla="*/ 0 h 1392"/>
              <a:gd name="T137" fmla="*/ 4672 w 4672"/>
              <a:gd name="T138" fmla="*/ 1392 h 13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72" h="1392">
                <a:moveTo>
                  <a:pt x="0" y="1128"/>
                </a:moveTo>
                <a:cubicBezTo>
                  <a:pt x="0" y="1124"/>
                  <a:pt x="4" y="1120"/>
                  <a:pt x="8" y="1120"/>
                </a:cubicBezTo>
                <a:lnTo>
                  <a:pt x="440" y="1120"/>
                </a:lnTo>
                <a:cubicBezTo>
                  <a:pt x="445" y="1120"/>
                  <a:pt x="448" y="1124"/>
                  <a:pt x="448" y="1128"/>
                </a:cubicBezTo>
                <a:lnTo>
                  <a:pt x="448" y="1384"/>
                </a:lnTo>
                <a:cubicBezTo>
                  <a:pt x="448" y="1389"/>
                  <a:pt x="445" y="1392"/>
                  <a:pt x="440" y="1392"/>
                </a:cubicBezTo>
                <a:lnTo>
                  <a:pt x="8" y="1392"/>
                </a:lnTo>
                <a:cubicBezTo>
                  <a:pt x="4" y="1392"/>
                  <a:pt x="0" y="1389"/>
                  <a:pt x="0" y="1384"/>
                </a:cubicBezTo>
                <a:lnTo>
                  <a:pt x="0" y="1128"/>
                </a:lnTo>
                <a:close/>
                <a:moveTo>
                  <a:pt x="16" y="1384"/>
                </a:moveTo>
                <a:lnTo>
                  <a:pt x="8" y="1376"/>
                </a:lnTo>
                <a:lnTo>
                  <a:pt x="440" y="1376"/>
                </a:lnTo>
                <a:lnTo>
                  <a:pt x="432" y="1384"/>
                </a:lnTo>
                <a:lnTo>
                  <a:pt x="432" y="1128"/>
                </a:lnTo>
                <a:lnTo>
                  <a:pt x="440" y="1136"/>
                </a:lnTo>
                <a:lnTo>
                  <a:pt x="8" y="1136"/>
                </a:lnTo>
                <a:lnTo>
                  <a:pt x="16" y="1128"/>
                </a:lnTo>
                <a:lnTo>
                  <a:pt x="16" y="1384"/>
                </a:lnTo>
                <a:close/>
                <a:moveTo>
                  <a:pt x="1056" y="632"/>
                </a:moveTo>
                <a:cubicBezTo>
                  <a:pt x="1056" y="628"/>
                  <a:pt x="1060" y="624"/>
                  <a:pt x="1064" y="624"/>
                </a:cubicBezTo>
                <a:lnTo>
                  <a:pt x="1496" y="624"/>
                </a:lnTo>
                <a:cubicBezTo>
                  <a:pt x="1501" y="624"/>
                  <a:pt x="1504" y="628"/>
                  <a:pt x="1504" y="632"/>
                </a:cubicBezTo>
                <a:lnTo>
                  <a:pt x="1504" y="1384"/>
                </a:lnTo>
                <a:cubicBezTo>
                  <a:pt x="1504" y="1389"/>
                  <a:pt x="1501" y="1392"/>
                  <a:pt x="1496" y="1392"/>
                </a:cubicBezTo>
                <a:lnTo>
                  <a:pt x="1064" y="1392"/>
                </a:lnTo>
                <a:cubicBezTo>
                  <a:pt x="1060" y="1392"/>
                  <a:pt x="1056" y="1389"/>
                  <a:pt x="1056" y="1384"/>
                </a:cubicBezTo>
                <a:lnTo>
                  <a:pt x="1056" y="632"/>
                </a:lnTo>
                <a:close/>
                <a:moveTo>
                  <a:pt x="1072" y="1384"/>
                </a:moveTo>
                <a:lnTo>
                  <a:pt x="1064" y="1376"/>
                </a:lnTo>
                <a:lnTo>
                  <a:pt x="1496" y="1376"/>
                </a:lnTo>
                <a:lnTo>
                  <a:pt x="1488" y="1384"/>
                </a:lnTo>
                <a:lnTo>
                  <a:pt x="1488" y="632"/>
                </a:lnTo>
                <a:lnTo>
                  <a:pt x="1496" y="640"/>
                </a:lnTo>
                <a:lnTo>
                  <a:pt x="1064" y="640"/>
                </a:lnTo>
                <a:lnTo>
                  <a:pt x="1072" y="632"/>
                </a:lnTo>
                <a:lnTo>
                  <a:pt x="1072" y="1384"/>
                </a:lnTo>
                <a:close/>
                <a:moveTo>
                  <a:pt x="2128" y="504"/>
                </a:moveTo>
                <a:cubicBezTo>
                  <a:pt x="2128" y="500"/>
                  <a:pt x="2132" y="496"/>
                  <a:pt x="2136" y="496"/>
                </a:cubicBezTo>
                <a:lnTo>
                  <a:pt x="2552" y="496"/>
                </a:lnTo>
                <a:cubicBezTo>
                  <a:pt x="2557" y="496"/>
                  <a:pt x="2560" y="500"/>
                  <a:pt x="2560" y="504"/>
                </a:cubicBezTo>
                <a:lnTo>
                  <a:pt x="2560" y="1384"/>
                </a:lnTo>
                <a:cubicBezTo>
                  <a:pt x="2560" y="1389"/>
                  <a:pt x="2557" y="1392"/>
                  <a:pt x="2552" y="1392"/>
                </a:cubicBezTo>
                <a:lnTo>
                  <a:pt x="2136" y="1392"/>
                </a:lnTo>
                <a:cubicBezTo>
                  <a:pt x="2132" y="1392"/>
                  <a:pt x="2128" y="1389"/>
                  <a:pt x="2128" y="1384"/>
                </a:cubicBezTo>
                <a:lnTo>
                  <a:pt x="2128" y="504"/>
                </a:lnTo>
                <a:close/>
                <a:moveTo>
                  <a:pt x="2144" y="1384"/>
                </a:moveTo>
                <a:lnTo>
                  <a:pt x="2136" y="1376"/>
                </a:lnTo>
                <a:lnTo>
                  <a:pt x="2552" y="1376"/>
                </a:lnTo>
                <a:lnTo>
                  <a:pt x="2544" y="1384"/>
                </a:lnTo>
                <a:lnTo>
                  <a:pt x="2544" y="504"/>
                </a:lnTo>
                <a:lnTo>
                  <a:pt x="2552" y="512"/>
                </a:lnTo>
                <a:lnTo>
                  <a:pt x="2136" y="512"/>
                </a:lnTo>
                <a:lnTo>
                  <a:pt x="2144" y="504"/>
                </a:lnTo>
                <a:lnTo>
                  <a:pt x="2144" y="1384"/>
                </a:lnTo>
                <a:close/>
                <a:moveTo>
                  <a:pt x="3184" y="8"/>
                </a:moveTo>
                <a:cubicBezTo>
                  <a:pt x="3184" y="4"/>
                  <a:pt x="3188" y="0"/>
                  <a:pt x="3192" y="0"/>
                </a:cubicBezTo>
                <a:lnTo>
                  <a:pt x="3608" y="0"/>
                </a:lnTo>
                <a:cubicBezTo>
                  <a:pt x="3613" y="0"/>
                  <a:pt x="3616" y="4"/>
                  <a:pt x="3616" y="8"/>
                </a:cubicBezTo>
                <a:lnTo>
                  <a:pt x="3616" y="1384"/>
                </a:lnTo>
                <a:cubicBezTo>
                  <a:pt x="3616" y="1389"/>
                  <a:pt x="3613" y="1392"/>
                  <a:pt x="3608" y="1392"/>
                </a:cubicBezTo>
                <a:lnTo>
                  <a:pt x="3192" y="1392"/>
                </a:lnTo>
                <a:cubicBezTo>
                  <a:pt x="3188" y="1392"/>
                  <a:pt x="3184" y="1389"/>
                  <a:pt x="3184" y="1384"/>
                </a:cubicBezTo>
                <a:lnTo>
                  <a:pt x="3184" y="8"/>
                </a:lnTo>
                <a:close/>
                <a:moveTo>
                  <a:pt x="3200" y="1384"/>
                </a:moveTo>
                <a:lnTo>
                  <a:pt x="3192" y="1376"/>
                </a:lnTo>
                <a:lnTo>
                  <a:pt x="3608" y="1376"/>
                </a:lnTo>
                <a:lnTo>
                  <a:pt x="3600" y="1384"/>
                </a:lnTo>
                <a:lnTo>
                  <a:pt x="3600" y="8"/>
                </a:lnTo>
                <a:lnTo>
                  <a:pt x="3608" y="16"/>
                </a:lnTo>
                <a:lnTo>
                  <a:pt x="3192" y="16"/>
                </a:lnTo>
                <a:lnTo>
                  <a:pt x="3200" y="8"/>
                </a:lnTo>
                <a:lnTo>
                  <a:pt x="3200" y="1384"/>
                </a:lnTo>
                <a:close/>
                <a:moveTo>
                  <a:pt x="4240" y="1240"/>
                </a:moveTo>
                <a:cubicBezTo>
                  <a:pt x="4240" y="1236"/>
                  <a:pt x="4244" y="1232"/>
                  <a:pt x="4248" y="1232"/>
                </a:cubicBezTo>
                <a:lnTo>
                  <a:pt x="4664" y="1232"/>
                </a:lnTo>
                <a:cubicBezTo>
                  <a:pt x="4669" y="1232"/>
                  <a:pt x="4672" y="1236"/>
                  <a:pt x="4672" y="1240"/>
                </a:cubicBezTo>
                <a:lnTo>
                  <a:pt x="4672" y="1384"/>
                </a:lnTo>
                <a:cubicBezTo>
                  <a:pt x="4672" y="1389"/>
                  <a:pt x="4669" y="1392"/>
                  <a:pt x="4664" y="1392"/>
                </a:cubicBezTo>
                <a:lnTo>
                  <a:pt x="4248" y="1392"/>
                </a:lnTo>
                <a:cubicBezTo>
                  <a:pt x="4244" y="1392"/>
                  <a:pt x="4240" y="1389"/>
                  <a:pt x="4240" y="1384"/>
                </a:cubicBezTo>
                <a:lnTo>
                  <a:pt x="4240" y="1240"/>
                </a:lnTo>
                <a:close/>
                <a:moveTo>
                  <a:pt x="4256" y="1384"/>
                </a:moveTo>
                <a:lnTo>
                  <a:pt x="4248" y="1376"/>
                </a:lnTo>
                <a:lnTo>
                  <a:pt x="4664" y="1376"/>
                </a:lnTo>
                <a:lnTo>
                  <a:pt x="4656" y="1384"/>
                </a:lnTo>
                <a:lnTo>
                  <a:pt x="4656" y="1240"/>
                </a:lnTo>
                <a:lnTo>
                  <a:pt x="4664" y="1248"/>
                </a:lnTo>
                <a:lnTo>
                  <a:pt x="4248" y="1248"/>
                </a:lnTo>
                <a:lnTo>
                  <a:pt x="4256" y="1240"/>
                </a:lnTo>
                <a:lnTo>
                  <a:pt x="4256" y="1384"/>
                </a:lnTo>
                <a:close/>
              </a:path>
            </a:pathLst>
          </a:custGeom>
          <a:solidFill>
            <a:srgbClr val="000000"/>
          </a:solidFill>
          <a:ln w="0" cap="flat">
            <a:solidFill>
              <a:srgbClr val="000000"/>
            </a:solidFill>
            <a:prstDash val="solid"/>
            <a:round/>
            <a:headEnd/>
            <a:tailEnd/>
          </a:ln>
        </p:spPr>
        <p:txBody>
          <a:bodyPr/>
          <a:lstStyle/>
          <a:p>
            <a:endParaRPr lang="en-US">
              <a:solidFill>
                <a:prstClr val="black"/>
              </a:solidFill>
            </a:endParaRPr>
          </a:p>
        </p:txBody>
      </p:sp>
      <p:sp>
        <p:nvSpPr>
          <p:cNvPr id="25" name="Freeform 45"/>
          <p:cNvSpPr>
            <a:spLocks noEditPoints="1"/>
          </p:cNvSpPr>
          <p:nvPr/>
        </p:nvSpPr>
        <p:spPr bwMode="auto">
          <a:xfrm>
            <a:off x="4905321" y="14246679"/>
            <a:ext cx="4126829" cy="3837757"/>
          </a:xfrm>
          <a:custGeom>
            <a:avLst/>
            <a:gdLst>
              <a:gd name="T0" fmla="*/ 0 w 2142"/>
              <a:gd name="T1" fmla="*/ 1615009 h 1164"/>
              <a:gd name="T2" fmla="*/ 137380 w 2142"/>
              <a:gd name="T3" fmla="*/ 1615009 h 1164"/>
              <a:gd name="T4" fmla="*/ 137380 w 2142"/>
              <a:gd name="T5" fmla="*/ 1693577 h 1164"/>
              <a:gd name="T6" fmla="*/ 0 w 2142"/>
              <a:gd name="T7" fmla="*/ 1693577 h 1164"/>
              <a:gd name="T8" fmla="*/ 0 w 2142"/>
              <a:gd name="T9" fmla="*/ 1615009 h 1164"/>
              <a:gd name="T10" fmla="*/ 671633 w 2142"/>
              <a:gd name="T11" fmla="*/ 1082492 h 1164"/>
              <a:gd name="T12" fmla="*/ 809013 w 2142"/>
              <a:gd name="T13" fmla="*/ 1082492 h 1164"/>
              <a:gd name="T14" fmla="*/ 809013 w 2142"/>
              <a:gd name="T15" fmla="*/ 1283277 h 1164"/>
              <a:gd name="T16" fmla="*/ 671633 w 2142"/>
              <a:gd name="T17" fmla="*/ 1283277 h 1164"/>
              <a:gd name="T18" fmla="*/ 671633 w 2142"/>
              <a:gd name="T19" fmla="*/ 1082492 h 1164"/>
              <a:gd name="T20" fmla="*/ 1012538 w 2142"/>
              <a:gd name="T21" fmla="*/ 942816 h 1164"/>
              <a:gd name="T22" fmla="*/ 1144830 w 2142"/>
              <a:gd name="T23" fmla="*/ 942816 h 1164"/>
              <a:gd name="T24" fmla="*/ 1144830 w 2142"/>
              <a:gd name="T25" fmla="*/ 1213439 h 1164"/>
              <a:gd name="T26" fmla="*/ 1012538 w 2142"/>
              <a:gd name="T27" fmla="*/ 1213439 h 1164"/>
              <a:gd name="T28" fmla="*/ 1012538 w 2142"/>
              <a:gd name="T29" fmla="*/ 942816 h 1164"/>
              <a:gd name="T30" fmla="*/ 1348355 w 2142"/>
              <a:gd name="T31" fmla="*/ 0 h 1164"/>
              <a:gd name="T32" fmla="*/ 1480646 w 2142"/>
              <a:gd name="T33" fmla="*/ 0 h 1164"/>
              <a:gd name="T34" fmla="*/ 1480646 w 2142"/>
              <a:gd name="T35" fmla="*/ 942816 h 1164"/>
              <a:gd name="T36" fmla="*/ 1348355 w 2142"/>
              <a:gd name="T37" fmla="*/ 942816 h 1164"/>
              <a:gd name="T38" fmla="*/ 1348355 w 2142"/>
              <a:gd name="T39" fmla="*/ 0 h 1164"/>
              <a:gd name="T40" fmla="*/ 1684171 w 2142"/>
              <a:gd name="T41" fmla="*/ 1414224 h 1164"/>
              <a:gd name="T42" fmla="*/ 1816463 w 2142"/>
              <a:gd name="T43" fmla="*/ 1414224 h 1164"/>
              <a:gd name="T44" fmla="*/ 1816463 w 2142"/>
              <a:gd name="T45" fmla="*/ 1615009 h 1164"/>
              <a:gd name="T46" fmla="*/ 1684171 w 2142"/>
              <a:gd name="T47" fmla="*/ 1615009 h 1164"/>
              <a:gd name="T48" fmla="*/ 1684171 w 2142"/>
              <a:gd name="T49" fmla="*/ 1414224 h 1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42"/>
              <a:gd name="T76" fmla="*/ 0 h 1164"/>
              <a:gd name="T77" fmla="*/ 2142 w 2142"/>
              <a:gd name="T78" fmla="*/ 1164 h 1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42" h="1164">
                <a:moveTo>
                  <a:pt x="0" y="1110"/>
                </a:moveTo>
                <a:lnTo>
                  <a:pt x="162" y="1110"/>
                </a:lnTo>
                <a:lnTo>
                  <a:pt x="162" y="1164"/>
                </a:lnTo>
                <a:lnTo>
                  <a:pt x="0" y="1164"/>
                </a:lnTo>
                <a:lnTo>
                  <a:pt x="0" y="1110"/>
                </a:lnTo>
                <a:close/>
                <a:moveTo>
                  <a:pt x="792" y="744"/>
                </a:moveTo>
                <a:lnTo>
                  <a:pt x="954" y="744"/>
                </a:lnTo>
                <a:lnTo>
                  <a:pt x="954" y="882"/>
                </a:lnTo>
                <a:lnTo>
                  <a:pt x="792" y="882"/>
                </a:lnTo>
                <a:lnTo>
                  <a:pt x="792" y="744"/>
                </a:lnTo>
                <a:close/>
                <a:moveTo>
                  <a:pt x="1194" y="648"/>
                </a:moveTo>
                <a:lnTo>
                  <a:pt x="1350" y="648"/>
                </a:lnTo>
                <a:lnTo>
                  <a:pt x="1350" y="834"/>
                </a:lnTo>
                <a:lnTo>
                  <a:pt x="1194" y="834"/>
                </a:lnTo>
                <a:lnTo>
                  <a:pt x="1194" y="648"/>
                </a:lnTo>
                <a:close/>
                <a:moveTo>
                  <a:pt x="1590" y="0"/>
                </a:moveTo>
                <a:lnTo>
                  <a:pt x="1746" y="0"/>
                </a:lnTo>
                <a:lnTo>
                  <a:pt x="1746" y="648"/>
                </a:lnTo>
                <a:lnTo>
                  <a:pt x="1590" y="648"/>
                </a:lnTo>
                <a:lnTo>
                  <a:pt x="1590" y="0"/>
                </a:lnTo>
                <a:close/>
                <a:moveTo>
                  <a:pt x="1986" y="972"/>
                </a:moveTo>
                <a:lnTo>
                  <a:pt x="2142" y="972"/>
                </a:lnTo>
                <a:lnTo>
                  <a:pt x="2142" y="1110"/>
                </a:lnTo>
                <a:lnTo>
                  <a:pt x="1986" y="1110"/>
                </a:lnTo>
                <a:lnTo>
                  <a:pt x="1986" y="972"/>
                </a:lnTo>
                <a:close/>
              </a:path>
            </a:pathLst>
          </a:custGeom>
          <a:solidFill>
            <a:srgbClr val="8ABC92">
              <a:alpha val="54901"/>
            </a:srgbClr>
          </a:solidFill>
          <a:ln w="9525">
            <a:noFill/>
            <a:round/>
            <a:headEnd/>
            <a:tailEnd/>
          </a:ln>
        </p:spPr>
        <p:txBody>
          <a:bodyPr/>
          <a:lstStyle/>
          <a:p>
            <a:endParaRPr lang="en-US">
              <a:solidFill>
                <a:prstClr val="black"/>
              </a:solidFill>
            </a:endParaRPr>
          </a:p>
        </p:txBody>
      </p:sp>
      <p:sp>
        <p:nvSpPr>
          <p:cNvPr id="26" name="Freeform 46"/>
          <p:cNvSpPr>
            <a:spLocks noEditPoints="1"/>
          </p:cNvSpPr>
          <p:nvPr/>
        </p:nvSpPr>
        <p:spPr bwMode="auto">
          <a:xfrm>
            <a:off x="4899542" y="14236790"/>
            <a:ext cx="4138389" cy="3857540"/>
          </a:xfrm>
          <a:custGeom>
            <a:avLst/>
            <a:gdLst>
              <a:gd name="T0" fmla="*/ 2544 w 5728"/>
              <a:gd name="T1" fmla="*/ 1615009 h 3120"/>
              <a:gd name="T2" fmla="*/ 142468 w 5728"/>
              <a:gd name="T3" fmla="*/ 1619374 h 3120"/>
              <a:gd name="T4" fmla="*/ 139924 w 5728"/>
              <a:gd name="T5" fmla="*/ 1702307 h 3120"/>
              <a:gd name="T6" fmla="*/ 0 w 5728"/>
              <a:gd name="T7" fmla="*/ 1697942 h 3120"/>
              <a:gd name="T8" fmla="*/ 5088 w 5728"/>
              <a:gd name="T9" fmla="*/ 1697942 h 3120"/>
              <a:gd name="T10" fmla="*/ 139924 w 5728"/>
              <a:gd name="T11" fmla="*/ 1693577 h 3120"/>
              <a:gd name="T12" fmla="*/ 137380 w 5728"/>
              <a:gd name="T13" fmla="*/ 1619374 h 3120"/>
              <a:gd name="T14" fmla="*/ 2544 w 5728"/>
              <a:gd name="T15" fmla="*/ 1623739 h 3120"/>
              <a:gd name="T16" fmla="*/ 5088 w 5728"/>
              <a:gd name="T17" fmla="*/ 1697942 h 3120"/>
              <a:gd name="T18" fmla="*/ 674177 w 5728"/>
              <a:gd name="T19" fmla="*/ 1082493 h 3120"/>
              <a:gd name="T20" fmla="*/ 814101 w 5728"/>
              <a:gd name="T21" fmla="*/ 1086857 h 3120"/>
              <a:gd name="T22" fmla="*/ 811557 w 5728"/>
              <a:gd name="T23" fmla="*/ 1292007 h 3120"/>
              <a:gd name="T24" fmla="*/ 671633 w 5728"/>
              <a:gd name="T25" fmla="*/ 1287643 h 3120"/>
              <a:gd name="T26" fmla="*/ 676722 w 5728"/>
              <a:gd name="T27" fmla="*/ 1287643 h 3120"/>
              <a:gd name="T28" fmla="*/ 811557 w 5728"/>
              <a:gd name="T29" fmla="*/ 1283278 h 3120"/>
              <a:gd name="T30" fmla="*/ 809013 w 5728"/>
              <a:gd name="T31" fmla="*/ 1086857 h 3120"/>
              <a:gd name="T32" fmla="*/ 674177 w 5728"/>
              <a:gd name="T33" fmla="*/ 1091222 h 3120"/>
              <a:gd name="T34" fmla="*/ 676722 w 5728"/>
              <a:gd name="T35" fmla="*/ 1287643 h 3120"/>
              <a:gd name="T36" fmla="*/ 1015082 w 5728"/>
              <a:gd name="T37" fmla="*/ 942816 h 3120"/>
              <a:gd name="T38" fmla="*/ 1149918 w 5728"/>
              <a:gd name="T39" fmla="*/ 947181 h 3120"/>
              <a:gd name="T40" fmla="*/ 1147374 w 5728"/>
              <a:gd name="T41" fmla="*/ 1222169 h 3120"/>
              <a:gd name="T42" fmla="*/ 1012538 w 5728"/>
              <a:gd name="T43" fmla="*/ 1217804 h 3120"/>
              <a:gd name="T44" fmla="*/ 1017626 w 5728"/>
              <a:gd name="T45" fmla="*/ 1217804 h 3120"/>
              <a:gd name="T46" fmla="*/ 1147374 w 5728"/>
              <a:gd name="T47" fmla="*/ 1213440 h 3120"/>
              <a:gd name="T48" fmla="*/ 1144829 w 5728"/>
              <a:gd name="T49" fmla="*/ 947181 h 3120"/>
              <a:gd name="T50" fmla="*/ 1015082 w 5728"/>
              <a:gd name="T51" fmla="*/ 951546 h 3120"/>
              <a:gd name="T52" fmla="*/ 1017626 w 5728"/>
              <a:gd name="T53" fmla="*/ 1217804 h 3120"/>
              <a:gd name="T54" fmla="*/ 1350899 w 5728"/>
              <a:gd name="T55" fmla="*/ 0 h 3120"/>
              <a:gd name="T56" fmla="*/ 1485734 w 5728"/>
              <a:gd name="T57" fmla="*/ 4365 h 3120"/>
              <a:gd name="T58" fmla="*/ 1483190 w 5728"/>
              <a:gd name="T59" fmla="*/ 951546 h 3120"/>
              <a:gd name="T60" fmla="*/ 1348355 w 5728"/>
              <a:gd name="T61" fmla="*/ 947181 h 3120"/>
              <a:gd name="T62" fmla="*/ 1353443 w 5728"/>
              <a:gd name="T63" fmla="*/ 947181 h 3120"/>
              <a:gd name="T64" fmla="*/ 1483190 w 5728"/>
              <a:gd name="T65" fmla="*/ 942816 h 3120"/>
              <a:gd name="T66" fmla="*/ 1480646 w 5728"/>
              <a:gd name="T67" fmla="*/ 4365 h 3120"/>
              <a:gd name="T68" fmla="*/ 1350899 w 5728"/>
              <a:gd name="T69" fmla="*/ 8730 h 3120"/>
              <a:gd name="T70" fmla="*/ 1353443 w 5728"/>
              <a:gd name="T71" fmla="*/ 947181 h 3120"/>
              <a:gd name="T72" fmla="*/ 1686716 w 5728"/>
              <a:gd name="T73" fmla="*/ 1414224 h 3120"/>
              <a:gd name="T74" fmla="*/ 1821551 w 5728"/>
              <a:gd name="T75" fmla="*/ 1418589 h 3120"/>
              <a:gd name="T76" fmla="*/ 1819007 w 5728"/>
              <a:gd name="T77" fmla="*/ 1623739 h 3120"/>
              <a:gd name="T78" fmla="*/ 1684172 w 5728"/>
              <a:gd name="T79" fmla="*/ 1619374 h 3120"/>
              <a:gd name="T80" fmla="*/ 1689260 w 5728"/>
              <a:gd name="T81" fmla="*/ 1619374 h 3120"/>
              <a:gd name="T82" fmla="*/ 1819007 w 5728"/>
              <a:gd name="T83" fmla="*/ 1615009 h 3120"/>
              <a:gd name="T84" fmla="*/ 1816463 w 5728"/>
              <a:gd name="T85" fmla="*/ 1418589 h 3120"/>
              <a:gd name="T86" fmla="*/ 1686716 w 5728"/>
              <a:gd name="T87" fmla="*/ 1422954 h 3120"/>
              <a:gd name="T88" fmla="*/ 1689260 w 5728"/>
              <a:gd name="T89" fmla="*/ 1619374 h 31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28"/>
              <a:gd name="T136" fmla="*/ 0 h 3120"/>
              <a:gd name="T137" fmla="*/ 5728 w 5728"/>
              <a:gd name="T138" fmla="*/ 3120 h 31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28" h="3120">
                <a:moveTo>
                  <a:pt x="0" y="2968"/>
                </a:moveTo>
                <a:cubicBezTo>
                  <a:pt x="0" y="2964"/>
                  <a:pt x="4" y="2960"/>
                  <a:pt x="8" y="2960"/>
                </a:cubicBezTo>
                <a:lnTo>
                  <a:pt x="440" y="2960"/>
                </a:lnTo>
                <a:cubicBezTo>
                  <a:pt x="445" y="2960"/>
                  <a:pt x="448" y="2964"/>
                  <a:pt x="448" y="2968"/>
                </a:cubicBezTo>
                <a:lnTo>
                  <a:pt x="448" y="3112"/>
                </a:lnTo>
                <a:cubicBezTo>
                  <a:pt x="448" y="3117"/>
                  <a:pt x="445" y="3120"/>
                  <a:pt x="440" y="3120"/>
                </a:cubicBezTo>
                <a:lnTo>
                  <a:pt x="8" y="3120"/>
                </a:lnTo>
                <a:cubicBezTo>
                  <a:pt x="4" y="3120"/>
                  <a:pt x="0" y="3117"/>
                  <a:pt x="0" y="3112"/>
                </a:cubicBezTo>
                <a:lnTo>
                  <a:pt x="0" y="2968"/>
                </a:lnTo>
                <a:close/>
                <a:moveTo>
                  <a:pt x="16" y="3112"/>
                </a:moveTo>
                <a:lnTo>
                  <a:pt x="8" y="3104"/>
                </a:lnTo>
                <a:lnTo>
                  <a:pt x="440" y="3104"/>
                </a:lnTo>
                <a:lnTo>
                  <a:pt x="432" y="3112"/>
                </a:lnTo>
                <a:lnTo>
                  <a:pt x="432" y="2968"/>
                </a:lnTo>
                <a:lnTo>
                  <a:pt x="440" y="2976"/>
                </a:lnTo>
                <a:lnTo>
                  <a:pt x="8" y="2976"/>
                </a:lnTo>
                <a:lnTo>
                  <a:pt x="16" y="2968"/>
                </a:lnTo>
                <a:lnTo>
                  <a:pt x="16" y="3112"/>
                </a:lnTo>
                <a:close/>
                <a:moveTo>
                  <a:pt x="2112" y="1992"/>
                </a:moveTo>
                <a:cubicBezTo>
                  <a:pt x="2112" y="1988"/>
                  <a:pt x="2116" y="1984"/>
                  <a:pt x="2120" y="1984"/>
                </a:cubicBezTo>
                <a:lnTo>
                  <a:pt x="2552" y="1984"/>
                </a:lnTo>
                <a:cubicBezTo>
                  <a:pt x="2557" y="1984"/>
                  <a:pt x="2560" y="1988"/>
                  <a:pt x="2560" y="1992"/>
                </a:cubicBezTo>
                <a:lnTo>
                  <a:pt x="2560" y="2360"/>
                </a:lnTo>
                <a:cubicBezTo>
                  <a:pt x="2560" y="2365"/>
                  <a:pt x="2557" y="2368"/>
                  <a:pt x="2552" y="2368"/>
                </a:cubicBezTo>
                <a:lnTo>
                  <a:pt x="2120" y="2368"/>
                </a:lnTo>
                <a:cubicBezTo>
                  <a:pt x="2116" y="2368"/>
                  <a:pt x="2112" y="2365"/>
                  <a:pt x="2112" y="2360"/>
                </a:cubicBezTo>
                <a:lnTo>
                  <a:pt x="2112" y="1992"/>
                </a:lnTo>
                <a:close/>
                <a:moveTo>
                  <a:pt x="2128" y="2360"/>
                </a:moveTo>
                <a:lnTo>
                  <a:pt x="2120" y="2352"/>
                </a:lnTo>
                <a:lnTo>
                  <a:pt x="2552" y="2352"/>
                </a:lnTo>
                <a:lnTo>
                  <a:pt x="2544" y="2360"/>
                </a:lnTo>
                <a:lnTo>
                  <a:pt x="2544" y="1992"/>
                </a:lnTo>
                <a:lnTo>
                  <a:pt x="2552" y="2000"/>
                </a:lnTo>
                <a:lnTo>
                  <a:pt x="2120" y="2000"/>
                </a:lnTo>
                <a:lnTo>
                  <a:pt x="2128" y="1992"/>
                </a:lnTo>
                <a:lnTo>
                  <a:pt x="2128" y="2360"/>
                </a:lnTo>
                <a:close/>
                <a:moveTo>
                  <a:pt x="3184" y="1736"/>
                </a:moveTo>
                <a:cubicBezTo>
                  <a:pt x="3184" y="1732"/>
                  <a:pt x="3188" y="1728"/>
                  <a:pt x="3192" y="1728"/>
                </a:cubicBezTo>
                <a:lnTo>
                  <a:pt x="3608" y="1728"/>
                </a:lnTo>
                <a:cubicBezTo>
                  <a:pt x="3613" y="1728"/>
                  <a:pt x="3616" y="1732"/>
                  <a:pt x="3616" y="1736"/>
                </a:cubicBezTo>
                <a:lnTo>
                  <a:pt x="3616" y="2232"/>
                </a:lnTo>
                <a:cubicBezTo>
                  <a:pt x="3616" y="2237"/>
                  <a:pt x="3613" y="2240"/>
                  <a:pt x="3608" y="2240"/>
                </a:cubicBezTo>
                <a:lnTo>
                  <a:pt x="3192" y="2240"/>
                </a:lnTo>
                <a:cubicBezTo>
                  <a:pt x="3188" y="2240"/>
                  <a:pt x="3184" y="2237"/>
                  <a:pt x="3184" y="2232"/>
                </a:cubicBezTo>
                <a:lnTo>
                  <a:pt x="3184" y="1736"/>
                </a:lnTo>
                <a:close/>
                <a:moveTo>
                  <a:pt x="3200" y="2232"/>
                </a:moveTo>
                <a:lnTo>
                  <a:pt x="3192" y="2224"/>
                </a:lnTo>
                <a:lnTo>
                  <a:pt x="3608" y="2224"/>
                </a:lnTo>
                <a:lnTo>
                  <a:pt x="3600" y="2232"/>
                </a:lnTo>
                <a:lnTo>
                  <a:pt x="3600" y="1736"/>
                </a:lnTo>
                <a:lnTo>
                  <a:pt x="3608" y="1744"/>
                </a:lnTo>
                <a:lnTo>
                  <a:pt x="3192" y="1744"/>
                </a:lnTo>
                <a:lnTo>
                  <a:pt x="3200" y="1736"/>
                </a:lnTo>
                <a:lnTo>
                  <a:pt x="3200" y="2232"/>
                </a:lnTo>
                <a:close/>
                <a:moveTo>
                  <a:pt x="4240" y="8"/>
                </a:moveTo>
                <a:cubicBezTo>
                  <a:pt x="4240" y="4"/>
                  <a:pt x="4244" y="0"/>
                  <a:pt x="4248" y="0"/>
                </a:cubicBezTo>
                <a:lnTo>
                  <a:pt x="4664" y="0"/>
                </a:lnTo>
                <a:cubicBezTo>
                  <a:pt x="4669" y="0"/>
                  <a:pt x="4672" y="4"/>
                  <a:pt x="4672" y="8"/>
                </a:cubicBezTo>
                <a:lnTo>
                  <a:pt x="4672" y="1736"/>
                </a:lnTo>
                <a:cubicBezTo>
                  <a:pt x="4672" y="1741"/>
                  <a:pt x="4669" y="1744"/>
                  <a:pt x="4664" y="1744"/>
                </a:cubicBezTo>
                <a:lnTo>
                  <a:pt x="4248" y="1744"/>
                </a:lnTo>
                <a:cubicBezTo>
                  <a:pt x="4244" y="1744"/>
                  <a:pt x="4240" y="1741"/>
                  <a:pt x="4240" y="1736"/>
                </a:cubicBezTo>
                <a:lnTo>
                  <a:pt x="4240" y="8"/>
                </a:lnTo>
                <a:close/>
                <a:moveTo>
                  <a:pt x="4256" y="1736"/>
                </a:moveTo>
                <a:lnTo>
                  <a:pt x="4248" y="1728"/>
                </a:lnTo>
                <a:lnTo>
                  <a:pt x="4664" y="1728"/>
                </a:lnTo>
                <a:lnTo>
                  <a:pt x="4656" y="1736"/>
                </a:lnTo>
                <a:lnTo>
                  <a:pt x="4656" y="8"/>
                </a:lnTo>
                <a:lnTo>
                  <a:pt x="4664" y="16"/>
                </a:lnTo>
                <a:lnTo>
                  <a:pt x="4248" y="16"/>
                </a:lnTo>
                <a:lnTo>
                  <a:pt x="4256" y="8"/>
                </a:lnTo>
                <a:lnTo>
                  <a:pt x="4256" y="1736"/>
                </a:lnTo>
                <a:close/>
                <a:moveTo>
                  <a:pt x="5296" y="2600"/>
                </a:moveTo>
                <a:cubicBezTo>
                  <a:pt x="5296" y="2596"/>
                  <a:pt x="5300" y="2592"/>
                  <a:pt x="5304" y="2592"/>
                </a:cubicBezTo>
                <a:lnTo>
                  <a:pt x="5720" y="2592"/>
                </a:lnTo>
                <a:cubicBezTo>
                  <a:pt x="5725" y="2592"/>
                  <a:pt x="5728" y="2596"/>
                  <a:pt x="5728" y="2600"/>
                </a:cubicBezTo>
                <a:lnTo>
                  <a:pt x="5728" y="2968"/>
                </a:lnTo>
                <a:cubicBezTo>
                  <a:pt x="5728" y="2973"/>
                  <a:pt x="5725" y="2976"/>
                  <a:pt x="5720" y="2976"/>
                </a:cubicBezTo>
                <a:lnTo>
                  <a:pt x="5304" y="2976"/>
                </a:lnTo>
                <a:cubicBezTo>
                  <a:pt x="5300" y="2976"/>
                  <a:pt x="5296" y="2973"/>
                  <a:pt x="5296" y="2968"/>
                </a:cubicBezTo>
                <a:lnTo>
                  <a:pt x="5296" y="2600"/>
                </a:lnTo>
                <a:close/>
                <a:moveTo>
                  <a:pt x="5312" y="2968"/>
                </a:moveTo>
                <a:lnTo>
                  <a:pt x="5304" y="2960"/>
                </a:lnTo>
                <a:lnTo>
                  <a:pt x="5720" y="2960"/>
                </a:lnTo>
                <a:lnTo>
                  <a:pt x="5712" y="2968"/>
                </a:lnTo>
                <a:lnTo>
                  <a:pt x="5712" y="2600"/>
                </a:lnTo>
                <a:lnTo>
                  <a:pt x="5720" y="2608"/>
                </a:lnTo>
                <a:lnTo>
                  <a:pt x="5304" y="2608"/>
                </a:lnTo>
                <a:lnTo>
                  <a:pt x="5312" y="2600"/>
                </a:lnTo>
                <a:lnTo>
                  <a:pt x="5312" y="2968"/>
                </a:lnTo>
                <a:close/>
              </a:path>
            </a:pathLst>
          </a:custGeom>
          <a:solidFill>
            <a:srgbClr val="000000"/>
          </a:solidFill>
          <a:ln w="0" cap="flat">
            <a:solidFill>
              <a:srgbClr val="000000"/>
            </a:solidFill>
            <a:prstDash val="solid"/>
            <a:round/>
            <a:headEnd/>
            <a:tailEnd/>
          </a:ln>
        </p:spPr>
        <p:txBody>
          <a:bodyPr/>
          <a:lstStyle/>
          <a:p>
            <a:endParaRPr lang="en-US">
              <a:solidFill>
                <a:prstClr val="black"/>
              </a:solidFill>
            </a:endParaRPr>
          </a:p>
        </p:txBody>
      </p:sp>
      <p:sp>
        <p:nvSpPr>
          <p:cNvPr id="27" name="Rectangle 47"/>
          <p:cNvSpPr>
            <a:spLocks noChangeArrowheads="1"/>
          </p:cNvSpPr>
          <p:nvPr/>
        </p:nvSpPr>
        <p:spPr bwMode="auto">
          <a:xfrm>
            <a:off x="1605013" y="13316912"/>
            <a:ext cx="11559" cy="4747741"/>
          </a:xfrm>
          <a:prstGeom prst="rect">
            <a:avLst/>
          </a:prstGeom>
          <a:solidFill>
            <a:srgbClr val="868686"/>
          </a:solidFill>
          <a:ln w="6">
            <a:solidFill>
              <a:srgbClr val="868686"/>
            </a:solidFill>
            <a:bevel/>
            <a:headEnd/>
            <a:tailEnd/>
          </a:ln>
        </p:spPr>
        <p:txBody>
          <a:bodyPr/>
          <a:lstStyle/>
          <a:p>
            <a:endParaRPr lang="en-US" sz="3000">
              <a:solidFill>
                <a:prstClr val="black"/>
              </a:solidFill>
            </a:endParaRPr>
          </a:p>
        </p:txBody>
      </p:sp>
      <p:sp>
        <p:nvSpPr>
          <p:cNvPr id="28" name="Freeform 48"/>
          <p:cNvSpPr>
            <a:spLocks noEditPoints="1"/>
          </p:cNvSpPr>
          <p:nvPr/>
        </p:nvSpPr>
        <p:spPr bwMode="auto">
          <a:xfrm>
            <a:off x="1541434" y="13307023"/>
            <a:ext cx="69359" cy="4767521"/>
          </a:xfrm>
          <a:custGeom>
            <a:avLst/>
            <a:gdLst>
              <a:gd name="T0" fmla="*/ 0 w 36"/>
              <a:gd name="T1" fmla="*/ 2095146 h 1446"/>
              <a:gd name="T2" fmla="*/ 30529 w 36"/>
              <a:gd name="T3" fmla="*/ 2095146 h 1446"/>
              <a:gd name="T4" fmla="*/ 30529 w 36"/>
              <a:gd name="T5" fmla="*/ 2103876 h 1446"/>
              <a:gd name="T6" fmla="*/ 0 w 36"/>
              <a:gd name="T7" fmla="*/ 2103876 h 1446"/>
              <a:gd name="T8" fmla="*/ 0 w 36"/>
              <a:gd name="T9" fmla="*/ 2095146 h 1446"/>
              <a:gd name="T10" fmla="*/ 0 w 36"/>
              <a:gd name="T11" fmla="*/ 1745955 h 1446"/>
              <a:gd name="T12" fmla="*/ 30529 w 36"/>
              <a:gd name="T13" fmla="*/ 1745955 h 1446"/>
              <a:gd name="T14" fmla="*/ 30529 w 36"/>
              <a:gd name="T15" fmla="*/ 1754685 h 1446"/>
              <a:gd name="T16" fmla="*/ 0 w 36"/>
              <a:gd name="T17" fmla="*/ 1754685 h 1446"/>
              <a:gd name="T18" fmla="*/ 0 w 36"/>
              <a:gd name="T19" fmla="*/ 1745955 h 1446"/>
              <a:gd name="T20" fmla="*/ 0 w 36"/>
              <a:gd name="T21" fmla="*/ 1396764 h 1446"/>
              <a:gd name="T22" fmla="*/ 30529 w 36"/>
              <a:gd name="T23" fmla="*/ 1396764 h 1446"/>
              <a:gd name="T24" fmla="*/ 30529 w 36"/>
              <a:gd name="T25" fmla="*/ 1405494 h 1446"/>
              <a:gd name="T26" fmla="*/ 0 w 36"/>
              <a:gd name="T27" fmla="*/ 1405494 h 1446"/>
              <a:gd name="T28" fmla="*/ 0 w 36"/>
              <a:gd name="T29" fmla="*/ 1396764 h 1446"/>
              <a:gd name="T30" fmla="*/ 0 w 36"/>
              <a:gd name="T31" fmla="*/ 1047573 h 1446"/>
              <a:gd name="T32" fmla="*/ 30529 w 36"/>
              <a:gd name="T33" fmla="*/ 1047573 h 1446"/>
              <a:gd name="T34" fmla="*/ 30529 w 36"/>
              <a:gd name="T35" fmla="*/ 1056303 h 1446"/>
              <a:gd name="T36" fmla="*/ 0 w 36"/>
              <a:gd name="T37" fmla="*/ 1056303 h 1446"/>
              <a:gd name="T38" fmla="*/ 0 w 36"/>
              <a:gd name="T39" fmla="*/ 1047573 h 1446"/>
              <a:gd name="T40" fmla="*/ 0 w 36"/>
              <a:gd name="T41" fmla="*/ 698382 h 1446"/>
              <a:gd name="T42" fmla="*/ 30529 w 36"/>
              <a:gd name="T43" fmla="*/ 698382 h 1446"/>
              <a:gd name="T44" fmla="*/ 30529 w 36"/>
              <a:gd name="T45" fmla="*/ 707112 h 1446"/>
              <a:gd name="T46" fmla="*/ 0 w 36"/>
              <a:gd name="T47" fmla="*/ 707112 h 1446"/>
              <a:gd name="T48" fmla="*/ 0 w 36"/>
              <a:gd name="T49" fmla="*/ 698382 h 1446"/>
              <a:gd name="T50" fmla="*/ 0 w 36"/>
              <a:gd name="T51" fmla="*/ 349191 h 1446"/>
              <a:gd name="T52" fmla="*/ 30529 w 36"/>
              <a:gd name="T53" fmla="*/ 349191 h 1446"/>
              <a:gd name="T54" fmla="*/ 30529 w 36"/>
              <a:gd name="T55" fmla="*/ 357921 h 1446"/>
              <a:gd name="T56" fmla="*/ 0 w 36"/>
              <a:gd name="T57" fmla="*/ 357921 h 1446"/>
              <a:gd name="T58" fmla="*/ 0 w 36"/>
              <a:gd name="T59" fmla="*/ 349191 h 1446"/>
              <a:gd name="T60" fmla="*/ 0 w 36"/>
              <a:gd name="T61" fmla="*/ 0 h 1446"/>
              <a:gd name="T62" fmla="*/ 30529 w 36"/>
              <a:gd name="T63" fmla="*/ 0 h 1446"/>
              <a:gd name="T64" fmla="*/ 30529 w 36"/>
              <a:gd name="T65" fmla="*/ 8730 h 1446"/>
              <a:gd name="T66" fmla="*/ 0 w 36"/>
              <a:gd name="T67" fmla="*/ 8730 h 1446"/>
              <a:gd name="T68" fmla="*/ 0 w 36"/>
              <a:gd name="T69" fmla="*/ 0 h 14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
              <a:gd name="T106" fmla="*/ 0 h 1446"/>
              <a:gd name="T107" fmla="*/ 36 w 36"/>
              <a:gd name="T108" fmla="*/ 1446 h 14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 h="1446">
                <a:moveTo>
                  <a:pt x="0" y="1440"/>
                </a:moveTo>
                <a:lnTo>
                  <a:pt x="36" y="1440"/>
                </a:lnTo>
                <a:lnTo>
                  <a:pt x="36" y="1446"/>
                </a:lnTo>
                <a:lnTo>
                  <a:pt x="0" y="1446"/>
                </a:lnTo>
                <a:lnTo>
                  <a:pt x="0" y="1440"/>
                </a:lnTo>
                <a:close/>
                <a:moveTo>
                  <a:pt x="0" y="1200"/>
                </a:moveTo>
                <a:lnTo>
                  <a:pt x="36" y="1200"/>
                </a:lnTo>
                <a:lnTo>
                  <a:pt x="36" y="1206"/>
                </a:lnTo>
                <a:lnTo>
                  <a:pt x="0" y="1206"/>
                </a:lnTo>
                <a:lnTo>
                  <a:pt x="0" y="1200"/>
                </a:lnTo>
                <a:close/>
                <a:moveTo>
                  <a:pt x="0" y="960"/>
                </a:moveTo>
                <a:lnTo>
                  <a:pt x="36" y="960"/>
                </a:lnTo>
                <a:lnTo>
                  <a:pt x="36" y="966"/>
                </a:lnTo>
                <a:lnTo>
                  <a:pt x="0" y="966"/>
                </a:lnTo>
                <a:lnTo>
                  <a:pt x="0" y="960"/>
                </a:lnTo>
                <a:close/>
                <a:moveTo>
                  <a:pt x="0" y="720"/>
                </a:moveTo>
                <a:lnTo>
                  <a:pt x="36" y="720"/>
                </a:lnTo>
                <a:lnTo>
                  <a:pt x="36" y="726"/>
                </a:lnTo>
                <a:lnTo>
                  <a:pt x="0" y="726"/>
                </a:lnTo>
                <a:lnTo>
                  <a:pt x="0" y="720"/>
                </a:lnTo>
                <a:close/>
                <a:moveTo>
                  <a:pt x="0" y="480"/>
                </a:moveTo>
                <a:lnTo>
                  <a:pt x="36" y="480"/>
                </a:lnTo>
                <a:lnTo>
                  <a:pt x="36" y="486"/>
                </a:lnTo>
                <a:lnTo>
                  <a:pt x="0" y="486"/>
                </a:lnTo>
                <a:lnTo>
                  <a:pt x="0" y="480"/>
                </a:lnTo>
                <a:close/>
                <a:moveTo>
                  <a:pt x="0" y="240"/>
                </a:moveTo>
                <a:lnTo>
                  <a:pt x="36" y="240"/>
                </a:lnTo>
                <a:lnTo>
                  <a:pt x="36" y="246"/>
                </a:lnTo>
                <a:lnTo>
                  <a:pt x="0" y="246"/>
                </a:lnTo>
                <a:lnTo>
                  <a:pt x="0" y="240"/>
                </a:lnTo>
                <a:close/>
                <a:moveTo>
                  <a:pt x="0" y="0"/>
                </a:moveTo>
                <a:lnTo>
                  <a:pt x="36" y="0"/>
                </a:lnTo>
                <a:lnTo>
                  <a:pt x="36" y="6"/>
                </a:lnTo>
                <a:lnTo>
                  <a:pt x="0" y="6"/>
                </a:lnTo>
                <a:lnTo>
                  <a:pt x="0" y="0"/>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29" name="Rectangle 49"/>
          <p:cNvSpPr>
            <a:spLocks noChangeArrowheads="1"/>
          </p:cNvSpPr>
          <p:nvPr/>
        </p:nvSpPr>
        <p:spPr bwMode="auto">
          <a:xfrm>
            <a:off x="1610793" y="18054764"/>
            <a:ext cx="7652554" cy="19783"/>
          </a:xfrm>
          <a:prstGeom prst="rect">
            <a:avLst/>
          </a:prstGeom>
          <a:solidFill>
            <a:srgbClr val="868686"/>
          </a:solidFill>
          <a:ln w="6">
            <a:solidFill>
              <a:srgbClr val="868686"/>
            </a:solidFill>
            <a:bevel/>
            <a:headEnd/>
            <a:tailEnd/>
          </a:ln>
        </p:spPr>
        <p:txBody>
          <a:bodyPr/>
          <a:lstStyle/>
          <a:p>
            <a:endParaRPr lang="en-US" sz="3000">
              <a:solidFill>
                <a:prstClr val="black"/>
              </a:solidFill>
            </a:endParaRPr>
          </a:p>
        </p:txBody>
      </p:sp>
      <p:sp>
        <p:nvSpPr>
          <p:cNvPr id="30" name="Freeform 50"/>
          <p:cNvSpPr>
            <a:spLocks noEditPoints="1"/>
          </p:cNvSpPr>
          <p:nvPr/>
        </p:nvSpPr>
        <p:spPr bwMode="auto">
          <a:xfrm>
            <a:off x="1605013" y="18064653"/>
            <a:ext cx="7664113" cy="118694"/>
          </a:xfrm>
          <a:custGeom>
            <a:avLst/>
            <a:gdLst>
              <a:gd name="T0" fmla="*/ 5088 w 3978"/>
              <a:gd name="T1" fmla="*/ 0 h 36"/>
              <a:gd name="T2" fmla="*/ 5088 w 3978"/>
              <a:gd name="T3" fmla="*/ 52379 h 36"/>
              <a:gd name="T4" fmla="*/ 0 w 3978"/>
              <a:gd name="T5" fmla="*/ 52379 h 36"/>
              <a:gd name="T6" fmla="*/ 0 w 3978"/>
              <a:gd name="T7" fmla="*/ 0 h 36"/>
              <a:gd name="T8" fmla="*/ 5088 w 3978"/>
              <a:gd name="T9" fmla="*/ 0 h 36"/>
              <a:gd name="T10" fmla="*/ 345993 w 3978"/>
              <a:gd name="T11" fmla="*/ 0 h 36"/>
              <a:gd name="T12" fmla="*/ 345993 w 3978"/>
              <a:gd name="T13" fmla="*/ 52379 h 36"/>
              <a:gd name="T14" fmla="*/ 340905 w 3978"/>
              <a:gd name="T15" fmla="*/ 52379 h 36"/>
              <a:gd name="T16" fmla="*/ 340905 w 3978"/>
              <a:gd name="T17" fmla="*/ 0 h 36"/>
              <a:gd name="T18" fmla="*/ 345993 w 3978"/>
              <a:gd name="T19" fmla="*/ 0 h 36"/>
              <a:gd name="T20" fmla="*/ 681810 w 3978"/>
              <a:gd name="T21" fmla="*/ 0 h 36"/>
              <a:gd name="T22" fmla="*/ 681810 w 3978"/>
              <a:gd name="T23" fmla="*/ 52379 h 36"/>
              <a:gd name="T24" fmla="*/ 676722 w 3978"/>
              <a:gd name="T25" fmla="*/ 52379 h 36"/>
              <a:gd name="T26" fmla="*/ 676722 w 3978"/>
              <a:gd name="T27" fmla="*/ 0 h 36"/>
              <a:gd name="T28" fmla="*/ 681810 w 3978"/>
              <a:gd name="T29" fmla="*/ 0 h 36"/>
              <a:gd name="T30" fmla="*/ 1017627 w 3978"/>
              <a:gd name="T31" fmla="*/ 0 h 36"/>
              <a:gd name="T32" fmla="*/ 1017627 w 3978"/>
              <a:gd name="T33" fmla="*/ 52379 h 36"/>
              <a:gd name="T34" fmla="*/ 1012539 w 3978"/>
              <a:gd name="T35" fmla="*/ 52379 h 36"/>
              <a:gd name="T36" fmla="*/ 1012539 w 3978"/>
              <a:gd name="T37" fmla="*/ 0 h 36"/>
              <a:gd name="T38" fmla="*/ 1017627 w 3978"/>
              <a:gd name="T39" fmla="*/ 0 h 36"/>
              <a:gd name="T40" fmla="*/ 1353443 w 3978"/>
              <a:gd name="T41" fmla="*/ 0 h 36"/>
              <a:gd name="T42" fmla="*/ 1353443 w 3978"/>
              <a:gd name="T43" fmla="*/ 52379 h 36"/>
              <a:gd name="T44" fmla="*/ 1348355 w 3978"/>
              <a:gd name="T45" fmla="*/ 52379 h 36"/>
              <a:gd name="T46" fmla="*/ 1348355 w 3978"/>
              <a:gd name="T47" fmla="*/ 0 h 36"/>
              <a:gd name="T48" fmla="*/ 1353443 w 3978"/>
              <a:gd name="T49" fmla="*/ 0 h 36"/>
              <a:gd name="T50" fmla="*/ 1689260 w 3978"/>
              <a:gd name="T51" fmla="*/ 0 h 36"/>
              <a:gd name="T52" fmla="*/ 1689260 w 3978"/>
              <a:gd name="T53" fmla="*/ 52379 h 36"/>
              <a:gd name="T54" fmla="*/ 1684172 w 3978"/>
              <a:gd name="T55" fmla="*/ 52379 h 36"/>
              <a:gd name="T56" fmla="*/ 1684172 w 3978"/>
              <a:gd name="T57" fmla="*/ 0 h 36"/>
              <a:gd name="T58" fmla="*/ 1689260 w 3978"/>
              <a:gd name="T59" fmla="*/ 0 h 36"/>
              <a:gd name="T60" fmla="*/ 2025077 w 3978"/>
              <a:gd name="T61" fmla="*/ 0 h 36"/>
              <a:gd name="T62" fmla="*/ 2025077 w 3978"/>
              <a:gd name="T63" fmla="*/ 52379 h 36"/>
              <a:gd name="T64" fmla="*/ 2019989 w 3978"/>
              <a:gd name="T65" fmla="*/ 52379 h 36"/>
              <a:gd name="T66" fmla="*/ 2019989 w 3978"/>
              <a:gd name="T67" fmla="*/ 0 h 36"/>
              <a:gd name="T68" fmla="*/ 2025077 w 3978"/>
              <a:gd name="T69" fmla="*/ 0 h 36"/>
              <a:gd name="T70" fmla="*/ 2365982 w 3978"/>
              <a:gd name="T71" fmla="*/ 0 h 36"/>
              <a:gd name="T72" fmla="*/ 2365982 w 3978"/>
              <a:gd name="T73" fmla="*/ 52379 h 36"/>
              <a:gd name="T74" fmla="*/ 2360894 w 3978"/>
              <a:gd name="T75" fmla="*/ 52379 h 36"/>
              <a:gd name="T76" fmla="*/ 2360894 w 3978"/>
              <a:gd name="T77" fmla="*/ 0 h 36"/>
              <a:gd name="T78" fmla="*/ 2365982 w 3978"/>
              <a:gd name="T79" fmla="*/ 0 h 36"/>
              <a:gd name="T80" fmla="*/ 2701799 w 3978"/>
              <a:gd name="T81" fmla="*/ 0 h 36"/>
              <a:gd name="T82" fmla="*/ 2701799 w 3978"/>
              <a:gd name="T83" fmla="*/ 52379 h 36"/>
              <a:gd name="T84" fmla="*/ 2696711 w 3978"/>
              <a:gd name="T85" fmla="*/ 52379 h 36"/>
              <a:gd name="T86" fmla="*/ 2696711 w 3978"/>
              <a:gd name="T87" fmla="*/ 0 h 36"/>
              <a:gd name="T88" fmla="*/ 2701799 w 3978"/>
              <a:gd name="T89" fmla="*/ 0 h 36"/>
              <a:gd name="T90" fmla="*/ 3037615 w 3978"/>
              <a:gd name="T91" fmla="*/ 0 h 36"/>
              <a:gd name="T92" fmla="*/ 3037615 w 3978"/>
              <a:gd name="T93" fmla="*/ 52379 h 36"/>
              <a:gd name="T94" fmla="*/ 3032527 w 3978"/>
              <a:gd name="T95" fmla="*/ 52379 h 36"/>
              <a:gd name="T96" fmla="*/ 3032527 w 3978"/>
              <a:gd name="T97" fmla="*/ 0 h 36"/>
              <a:gd name="T98" fmla="*/ 3037615 w 3978"/>
              <a:gd name="T99" fmla="*/ 0 h 36"/>
              <a:gd name="T100" fmla="*/ 3373432 w 3978"/>
              <a:gd name="T101" fmla="*/ 0 h 36"/>
              <a:gd name="T102" fmla="*/ 3373432 w 3978"/>
              <a:gd name="T103" fmla="*/ 52379 h 36"/>
              <a:gd name="T104" fmla="*/ 3368344 w 3978"/>
              <a:gd name="T105" fmla="*/ 52379 h 36"/>
              <a:gd name="T106" fmla="*/ 3368344 w 3978"/>
              <a:gd name="T107" fmla="*/ 0 h 36"/>
              <a:gd name="T108" fmla="*/ 3373432 w 3978"/>
              <a:gd name="T109" fmla="*/ 0 h 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78"/>
              <a:gd name="T166" fmla="*/ 0 h 36"/>
              <a:gd name="T167" fmla="*/ 3978 w 3978"/>
              <a:gd name="T168" fmla="*/ 36 h 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78" h="36">
                <a:moveTo>
                  <a:pt x="6" y="0"/>
                </a:moveTo>
                <a:lnTo>
                  <a:pt x="6" y="36"/>
                </a:lnTo>
                <a:lnTo>
                  <a:pt x="0" y="36"/>
                </a:lnTo>
                <a:lnTo>
                  <a:pt x="0" y="0"/>
                </a:lnTo>
                <a:lnTo>
                  <a:pt x="6" y="0"/>
                </a:lnTo>
                <a:close/>
                <a:moveTo>
                  <a:pt x="408" y="0"/>
                </a:moveTo>
                <a:lnTo>
                  <a:pt x="408" y="36"/>
                </a:lnTo>
                <a:lnTo>
                  <a:pt x="402" y="36"/>
                </a:lnTo>
                <a:lnTo>
                  <a:pt x="402" y="0"/>
                </a:lnTo>
                <a:lnTo>
                  <a:pt x="408" y="0"/>
                </a:lnTo>
                <a:close/>
                <a:moveTo>
                  <a:pt x="804" y="0"/>
                </a:moveTo>
                <a:lnTo>
                  <a:pt x="804" y="36"/>
                </a:lnTo>
                <a:lnTo>
                  <a:pt x="798" y="36"/>
                </a:lnTo>
                <a:lnTo>
                  <a:pt x="798" y="0"/>
                </a:lnTo>
                <a:lnTo>
                  <a:pt x="804" y="0"/>
                </a:lnTo>
                <a:close/>
                <a:moveTo>
                  <a:pt x="1200" y="0"/>
                </a:moveTo>
                <a:lnTo>
                  <a:pt x="1200" y="36"/>
                </a:lnTo>
                <a:lnTo>
                  <a:pt x="1194" y="36"/>
                </a:lnTo>
                <a:lnTo>
                  <a:pt x="1194" y="0"/>
                </a:lnTo>
                <a:lnTo>
                  <a:pt x="1200" y="0"/>
                </a:lnTo>
                <a:close/>
                <a:moveTo>
                  <a:pt x="1596" y="0"/>
                </a:moveTo>
                <a:lnTo>
                  <a:pt x="1596" y="36"/>
                </a:lnTo>
                <a:lnTo>
                  <a:pt x="1590" y="36"/>
                </a:lnTo>
                <a:lnTo>
                  <a:pt x="1590" y="0"/>
                </a:lnTo>
                <a:lnTo>
                  <a:pt x="1596" y="0"/>
                </a:lnTo>
                <a:close/>
                <a:moveTo>
                  <a:pt x="1992" y="0"/>
                </a:moveTo>
                <a:lnTo>
                  <a:pt x="1992" y="36"/>
                </a:lnTo>
                <a:lnTo>
                  <a:pt x="1986" y="36"/>
                </a:lnTo>
                <a:lnTo>
                  <a:pt x="1986" y="0"/>
                </a:lnTo>
                <a:lnTo>
                  <a:pt x="1992" y="0"/>
                </a:lnTo>
                <a:close/>
                <a:moveTo>
                  <a:pt x="2388" y="0"/>
                </a:moveTo>
                <a:lnTo>
                  <a:pt x="2388" y="36"/>
                </a:lnTo>
                <a:lnTo>
                  <a:pt x="2382" y="36"/>
                </a:lnTo>
                <a:lnTo>
                  <a:pt x="2382" y="0"/>
                </a:lnTo>
                <a:lnTo>
                  <a:pt x="2388" y="0"/>
                </a:lnTo>
                <a:close/>
                <a:moveTo>
                  <a:pt x="2790" y="0"/>
                </a:moveTo>
                <a:lnTo>
                  <a:pt x="2790" y="36"/>
                </a:lnTo>
                <a:lnTo>
                  <a:pt x="2784" y="36"/>
                </a:lnTo>
                <a:lnTo>
                  <a:pt x="2784" y="0"/>
                </a:lnTo>
                <a:lnTo>
                  <a:pt x="2790" y="0"/>
                </a:lnTo>
                <a:close/>
                <a:moveTo>
                  <a:pt x="3186" y="0"/>
                </a:moveTo>
                <a:lnTo>
                  <a:pt x="3186" y="36"/>
                </a:lnTo>
                <a:lnTo>
                  <a:pt x="3180" y="36"/>
                </a:lnTo>
                <a:lnTo>
                  <a:pt x="3180" y="0"/>
                </a:lnTo>
                <a:lnTo>
                  <a:pt x="3186" y="0"/>
                </a:lnTo>
                <a:close/>
                <a:moveTo>
                  <a:pt x="3582" y="0"/>
                </a:moveTo>
                <a:lnTo>
                  <a:pt x="3582" y="36"/>
                </a:lnTo>
                <a:lnTo>
                  <a:pt x="3576" y="36"/>
                </a:lnTo>
                <a:lnTo>
                  <a:pt x="3576" y="0"/>
                </a:lnTo>
                <a:lnTo>
                  <a:pt x="3582" y="0"/>
                </a:lnTo>
                <a:close/>
                <a:moveTo>
                  <a:pt x="3978" y="0"/>
                </a:moveTo>
                <a:lnTo>
                  <a:pt x="3978" y="36"/>
                </a:lnTo>
                <a:lnTo>
                  <a:pt x="3972" y="36"/>
                </a:lnTo>
                <a:lnTo>
                  <a:pt x="3972" y="0"/>
                </a:lnTo>
                <a:lnTo>
                  <a:pt x="3978" y="0"/>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31" name="Rectangle 51"/>
          <p:cNvSpPr>
            <a:spLocks noChangeArrowheads="1"/>
          </p:cNvSpPr>
          <p:nvPr/>
        </p:nvSpPr>
        <p:spPr bwMode="auto">
          <a:xfrm>
            <a:off x="1070370" y="17865928"/>
            <a:ext cx="449869" cy="440727"/>
          </a:xfrm>
          <a:prstGeom prst="rect">
            <a:avLst/>
          </a:prstGeom>
          <a:noFill/>
          <a:ln w="9525">
            <a:noFill/>
            <a:miter lim="800000"/>
            <a:headEnd/>
            <a:tailEnd/>
          </a:ln>
        </p:spPr>
        <p:txBody>
          <a:bodyPr wrap="none" lIns="0" tIns="0" rIns="0" bIns="0">
            <a:spAutoFit/>
          </a:bodyPr>
          <a:lstStyle/>
          <a:p>
            <a:pPr algn="r"/>
            <a:r>
              <a:rPr lang="en-US" sz="3000">
                <a:solidFill>
                  <a:srgbClr val="000000"/>
                </a:solidFill>
                <a:latin typeface="Calibri" pitchFamily="34" charset="0"/>
              </a:rPr>
              <a:t>0%</a:t>
            </a:r>
            <a:endParaRPr lang="en-US" sz="3000">
              <a:solidFill>
                <a:prstClr val="black"/>
              </a:solidFill>
              <a:latin typeface="Arial" charset="0"/>
            </a:endParaRPr>
          </a:p>
        </p:txBody>
      </p:sp>
      <p:sp>
        <p:nvSpPr>
          <p:cNvPr id="32" name="Rectangle 52"/>
          <p:cNvSpPr>
            <a:spLocks noChangeArrowheads="1"/>
          </p:cNvSpPr>
          <p:nvPr/>
        </p:nvSpPr>
        <p:spPr bwMode="auto">
          <a:xfrm>
            <a:off x="885621" y="17069225"/>
            <a:ext cx="636549" cy="440727"/>
          </a:xfrm>
          <a:prstGeom prst="rect">
            <a:avLst/>
          </a:prstGeom>
          <a:noFill/>
          <a:ln w="9525">
            <a:noFill/>
            <a:miter lim="800000"/>
            <a:headEnd/>
            <a:tailEnd/>
          </a:ln>
        </p:spPr>
        <p:txBody>
          <a:bodyPr wrap="none" lIns="0" tIns="0" rIns="0" bIns="0">
            <a:spAutoFit/>
          </a:bodyPr>
          <a:lstStyle/>
          <a:p>
            <a:pPr algn="r"/>
            <a:r>
              <a:rPr lang="en-US" sz="3000">
                <a:solidFill>
                  <a:srgbClr val="000000"/>
                </a:solidFill>
                <a:latin typeface="Calibri" pitchFamily="34" charset="0"/>
              </a:rPr>
              <a:t>10%</a:t>
            </a:r>
            <a:endParaRPr lang="en-US" sz="3000">
              <a:solidFill>
                <a:prstClr val="black"/>
              </a:solidFill>
              <a:latin typeface="Arial" charset="0"/>
            </a:endParaRPr>
          </a:p>
        </p:txBody>
      </p:sp>
      <p:sp>
        <p:nvSpPr>
          <p:cNvPr id="33" name="Rectangle 53"/>
          <p:cNvSpPr>
            <a:spLocks noChangeArrowheads="1"/>
          </p:cNvSpPr>
          <p:nvPr/>
        </p:nvSpPr>
        <p:spPr bwMode="auto">
          <a:xfrm>
            <a:off x="885621" y="16275825"/>
            <a:ext cx="636549" cy="440727"/>
          </a:xfrm>
          <a:prstGeom prst="rect">
            <a:avLst/>
          </a:prstGeom>
          <a:noFill/>
          <a:ln w="9525">
            <a:noFill/>
            <a:miter lim="800000"/>
            <a:headEnd/>
            <a:tailEnd/>
          </a:ln>
        </p:spPr>
        <p:txBody>
          <a:bodyPr wrap="none" lIns="0" tIns="0" rIns="0" bIns="0">
            <a:spAutoFit/>
          </a:bodyPr>
          <a:lstStyle/>
          <a:p>
            <a:pPr algn="r"/>
            <a:r>
              <a:rPr lang="en-US" sz="3000">
                <a:solidFill>
                  <a:srgbClr val="000000"/>
                </a:solidFill>
                <a:latin typeface="Calibri" pitchFamily="34" charset="0"/>
              </a:rPr>
              <a:t>20%</a:t>
            </a:r>
            <a:endParaRPr lang="en-US" sz="3000">
              <a:solidFill>
                <a:prstClr val="black"/>
              </a:solidFill>
              <a:latin typeface="Arial" charset="0"/>
            </a:endParaRPr>
          </a:p>
        </p:txBody>
      </p:sp>
      <p:sp>
        <p:nvSpPr>
          <p:cNvPr id="34" name="Rectangle 54"/>
          <p:cNvSpPr>
            <a:spLocks noChangeArrowheads="1"/>
          </p:cNvSpPr>
          <p:nvPr/>
        </p:nvSpPr>
        <p:spPr bwMode="auto">
          <a:xfrm>
            <a:off x="885621" y="15479120"/>
            <a:ext cx="636549" cy="440727"/>
          </a:xfrm>
          <a:prstGeom prst="rect">
            <a:avLst/>
          </a:prstGeom>
          <a:noFill/>
          <a:ln w="9525">
            <a:noFill/>
            <a:miter lim="800000"/>
            <a:headEnd/>
            <a:tailEnd/>
          </a:ln>
        </p:spPr>
        <p:txBody>
          <a:bodyPr wrap="none" lIns="0" tIns="0" rIns="0" bIns="0">
            <a:spAutoFit/>
          </a:bodyPr>
          <a:lstStyle/>
          <a:p>
            <a:pPr algn="r"/>
            <a:r>
              <a:rPr lang="en-US" sz="3000">
                <a:solidFill>
                  <a:srgbClr val="000000"/>
                </a:solidFill>
                <a:latin typeface="Calibri" pitchFamily="34" charset="0"/>
              </a:rPr>
              <a:t>30%</a:t>
            </a:r>
            <a:endParaRPr lang="en-US" sz="3000">
              <a:solidFill>
                <a:prstClr val="black"/>
              </a:solidFill>
              <a:latin typeface="Arial" charset="0"/>
            </a:endParaRPr>
          </a:p>
        </p:txBody>
      </p:sp>
      <p:sp>
        <p:nvSpPr>
          <p:cNvPr id="35" name="Rectangle 55"/>
          <p:cNvSpPr>
            <a:spLocks noChangeArrowheads="1"/>
          </p:cNvSpPr>
          <p:nvPr/>
        </p:nvSpPr>
        <p:spPr bwMode="auto">
          <a:xfrm>
            <a:off x="885621" y="14685720"/>
            <a:ext cx="636549" cy="440727"/>
          </a:xfrm>
          <a:prstGeom prst="rect">
            <a:avLst/>
          </a:prstGeom>
          <a:noFill/>
          <a:ln w="9525">
            <a:noFill/>
            <a:miter lim="800000"/>
            <a:headEnd/>
            <a:tailEnd/>
          </a:ln>
        </p:spPr>
        <p:txBody>
          <a:bodyPr wrap="none" lIns="0" tIns="0" rIns="0" bIns="0">
            <a:spAutoFit/>
          </a:bodyPr>
          <a:lstStyle/>
          <a:p>
            <a:pPr algn="r"/>
            <a:r>
              <a:rPr lang="en-US" sz="3000">
                <a:solidFill>
                  <a:srgbClr val="000000"/>
                </a:solidFill>
                <a:latin typeface="Calibri" pitchFamily="34" charset="0"/>
              </a:rPr>
              <a:t>40%</a:t>
            </a:r>
            <a:endParaRPr lang="en-US" sz="3000">
              <a:solidFill>
                <a:prstClr val="black"/>
              </a:solidFill>
              <a:latin typeface="Arial" charset="0"/>
            </a:endParaRPr>
          </a:p>
        </p:txBody>
      </p:sp>
      <p:sp>
        <p:nvSpPr>
          <p:cNvPr id="36" name="Rectangle 56"/>
          <p:cNvSpPr>
            <a:spLocks noChangeArrowheads="1"/>
          </p:cNvSpPr>
          <p:nvPr/>
        </p:nvSpPr>
        <p:spPr bwMode="auto">
          <a:xfrm>
            <a:off x="885621" y="13889019"/>
            <a:ext cx="636549" cy="440727"/>
          </a:xfrm>
          <a:prstGeom prst="rect">
            <a:avLst/>
          </a:prstGeom>
          <a:noFill/>
          <a:ln w="9525">
            <a:noFill/>
            <a:miter lim="800000"/>
            <a:headEnd/>
            <a:tailEnd/>
          </a:ln>
        </p:spPr>
        <p:txBody>
          <a:bodyPr wrap="none" lIns="0" tIns="0" rIns="0" bIns="0">
            <a:spAutoFit/>
          </a:bodyPr>
          <a:lstStyle/>
          <a:p>
            <a:pPr algn="r"/>
            <a:r>
              <a:rPr lang="en-US" sz="3000">
                <a:solidFill>
                  <a:srgbClr val="000000"/>
                </a:solidFill>
                <a:latin typeface="Calibri" pitchFamily="34" charset="0"/>
              </a:rPr>
              <a:t>50%</a:t>
            </a:r>
            <a:endParaRPr lang="en-US" sz="3000">
              <a:solidFill>
                <a:prstClr val="black"/>
              </a:solidFill>
              <a:latin typeface="Arial" charset="0"/>
            </a:endParaRPr>
          </a:p>
        </p:txBody>
      </p:sp>
      <p:sp>
        <p:nvSpPr>
          <p:cNvPr id="37" name="Rectangle 57"/>
          <p:cNvSpPr>
            <a:spLocks noChangeArrowheads="1"/>
          </p:cNvSpPr>
          <p:nvPr/>
        </p:nvSpPr>
        <p:spPr bwMode="auto">
          <a:xfrm>
            <a:off x="885621" y="13095622"/>
            <a:ext cx="636549" cy="440727"/>
          </a:xfrm>
          <a:prstGeom prst="rect">
            <a:avLst/>
          </a:prstGeom>
          <a:noFill/>
          <a:ln w="9525">
            <a:noFill/>
            <a:miter lim="800000"/>
            <a:headEnd/>
            <a:tailEnd/>
          </a:ln>
        </p:spPr>
        <p:txBody>
          <a:bodyPr wrap="none" lIns="0" tIns="0" rIns="0" bIns="0">
            <a:spAutoFit/>
          </a:bodyPr>
          <a:lstStyle/>
          <a:p>
            <a:pPr algn="r"/>
            <a:r>
              <a:rPr lang="en-US" sz="3000">
                <a:solidFill>
                  <a:srgbClr val="000000"/>
                </a:solidFill>
                <a:latin typeface="Calibri" pitchFamily="34" charset="0"/>
              </a:rPr>
              <a:t>60%</a:t>
            </a:r>
            <a:endParaRPr lang="en-US" sz="3000">
              <a:solidFill>
                <a:prstClr val="black"/>
              </a:solidFill>
              <a:latin typeface="Arial" charset="0"/>
            </a:endParaRPr>
          </a:p>
        </p:txBody>
      </p:sp>
      <p:sp>
        <p:nvSpPr>
          <p:cNvPr id="38" name="Rectangle 58"/>
          <p:cNvSpPr>
            <a:spLocks noChangeArrowheads="1"/>
          </p:cNvSpPr>
          <p:nvPr/>
        </p:nvSpPr>
        <p:spPr bwMode="auto">
          <a:xfrm>
            <a:off x="1580288" y="18165119"/>
            <a:ext cx="18668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0</a:t>
            </a:r>
            <a:endParaRPr lang="en-US" sz="3000">
              <a:solidFill>
                <a:prstClr val="black"/>
              </a:solidFill>
              <a:latin typeface="Arial" charset="0"/>
            </a:endParaRPr>
          </a:p>
        </p:txBody>
      </p:sp>
      <p:sp>
        <p:nvSpPr>
          <p:cNvPr id="39" name="Rectangle 59"/>
          <p:cNvSpPr>
            <a:spLocks noChangeArrowheads="1"/>
          </p:cNvSpPr>
          <p:nvPr/>
        </p:nvSpPr>
        <p:spPr bwMode="auto">
          <a:xfrm>
            <a:off x="2287359" y="18165119"/>
            <a:ext cx="37336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10</a:t>
            </a:r>
          </a:p>
        </p:txBody>
      </p:sp>
      <p:sp>
        <p:nvSpPr>
          <p:cNvPr id="40" name="Rectangle 60"/>
          <p:cNvSpPr>
            <a:spLocks noChangeArrowheads="1"/>
          </p:cNvSpPr>
          <p:nvPr/>
        </p:nvSpPr>
        <p:spPr bwMode="auto">
          <a:xfrm>
            <a:off x="3052229" y="18165119"/>
            <a:ext cx="37336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20</a:t>
            </a:r>
            <a:endParaRPr lang="en-US" sz="3000">
              <a:solidFill>
                <a:prstClr val="black"/>
              </a:solidFill>
              <a:latin typeface="Arial" charset="0"/>
            </a:endParaRPr>
          </a:p>
        </p:txBody>
      </p:sp>
      <p:sp>
        <p:nvSpPr>
          <p:cNvPr id="41" name="Rectangle 61"/>
          <p:cNvSpPr>
            <a:spLocks noChangeArrowheads="1"/>
          </p:cNvSpPr>
          <p:nvPr/>
        </p:nvSpPr>
        <p:spPr bwMode="auto">
          <a:xfrm>
            <a:off x="3817098" y="18165119"/>
            <a:ext cx="37336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30</a:t>
            </a:r>
            <a:endParaRPr lang="en-US" sz="3000">
              <a:solidFill>
                <a:prstClr val="black"/>
              </a:solidFill>
              <a:latin typeface="Arial" charset="0"/>
            </a:endParaRPr>
          </a:p>
        </p:txBody>
      </p:sp>
      <p:sp>
        <p:nvSpPr>
          <p:cNvPr id="42" name="Rectangle 62"/>
          <p:cNvSpPr>
            <a:spLocks noChangeArrowheads="1"/>
          </p:cNvSpPr>
          <p:nvPr/>
        </p:nvSpPr>
        <p:spPr bwMode="auto">
          <a:xfrm>
            <a:off x="4581968" y="18165119"/>
            <a:ext cx="37336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40</a:t>
            </a:r>
            <a:endParaRPr lang="en-US" sz="3000">
              <a:solidFill>
                <a:prstClr val="black"/>
              </a:solidFill>
              <a:latin typeface="Arial" charset="0"/>
            </a:endParaRPr>
          </a:p>
        </p:txBody>
      </p:sp>
      <p:sp>
        <p:nvSpPr>
          <p:cNvPr id="43" name="Rectangle 63"/>
          <p:cNvSpPr>
            <a:spLocks noChangeArrowheads="1"/>
          </p:cNvSpPr>
          <p:nvPr/>
        </p:nvSpPr>
        <p:spPr bwMode="auto">
          <a:xfrm>
            <a:off x="5346839" y="18165119"/>
            <a:ext cx="37336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50</a:t>
            </a:r>
            <a:endParaRPr lang="en-US" sz="3000">
              <a:solidFill>
                <a:prstClr val="black"/>
              </a:solidFill>
              <a:latin typeface="Arial" charset="0"/>
            </a:endParaRPr>
          </a:p>
        </p:txBody>
      </p:sp>
      <p:sp>
        <p:nvSpPr>
          <p:cNvPr id="44" name="Rectangle 64"/>
          <p:cNvSpPr>
            <a:spLocks noChangeArrowheads="1"/>
          </p:cNvSpPr>
          <p:nvPr/>
        </p:nvSpPr>
        <p:spPr bwMode="auto">
          <a:xfrm>
            <a:off x="6113633" y="18165119"/>
            <a:ext cx="37336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60</a:t>
            </a:r>
            <a:endParaRPr lang="en-US" sz="3000">
              <a:solidFill>
                <a:prstClr val="black"/>
              </a:solidFill>
              <a:latin typeface="Arial" charset="0"/>
            </a:endParaRPr>
          </a:p>
        </p:txBody>
      </p:sp>
      <p:sp>
        <p:nvSpPr>
          <p:cNvPr id="45" name="Rectangle 65"/>
          <p:cNvSpPr>
            <a:spLocks noChangeArrowheads="1"/>
          </p:cNvSpPr>
          <p:nvPr/>
        </p:nvSpPr>
        <p:spPr bwMode="auto">
          <a:xfrm>
            <a:off x="6878506" y="18165119"/>
            <a:ext cx="37336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70</a:t>
            </a:r>
            <a:endParaRPr lang="en-US" sz="3000">
              <a:solidFill>
                <a:prstClr val="black"/>
              </a:solidFill>
              <a:latin typeface="Arial" charset="0"/>
            </a:endParaRPr>
          </a:p>
        </p:txBody>
      </p:sp>
      <p:sp>
        <p:nvSpPr>
          <p:cNvPr id="46" name="Rectangle 66"/>
          <p:cNvSpPr>
            <a:spLocks noChangeArrowheads="1"/>
          </p:cNvSpPr>
          <p:nvPr/>
        </p:nvSpPr>
        <p:spPr bwMode="auto">
          <a:xfrm>
            <a:off x="7643375" y="18165119"/>
            <a:ext cx="37336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80</a:t>
            </a:r>
            <a:endParaRPr lang="en-US" sz="3000">
              <a:solidFill>
                <a:prstClr val="black"/>
              </a:solidFill>
              <a:latin typeface="Arial" charset="0"/>
            </a:endParaRPr>
          </a:p>
        </p:txBody>
      </p:sp>
      <p:sp>
        <p:nvSpPr>
          <p:cNvPr id="47" name="Rectangle 67"/>
          <p:cNvSpPr>
            <a:spLocks noChangeArrowheads="1"/>
          </p:cNvSpPr>
          <p:nvPr/>
        </p:nvSpPr>
        <p:spPr bwMode="auto">
          <a:xfrm>
            <a:off x="8406637" y="18165119"/>
            <a:ext cx="37336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90</a:t>
            </a:r>
            <a:endParaRPr lang="en-US" sz="3000">
              <a:solidFill>
                <a:prstClr val="black"/>
              </a:solidFill>
              <a:latin typeface="Arial" charset="0"/>
            </a:endParaRPr>
          </a:p>
        </p:txBody>
      </p:sp>
      <p:sp>
        <p:nvSpPr>
          <p:cNvPr id="48" name="Rectangle 67"/>
          <p:cNvSpPr>
            <a:spLocks noChangeArrowheads="1"/>
          </p:cNvSpPr>
          <p:nvPr/>
        </p:nvSpPr>
        <p:spPr bwMode="auto">
          <a:xfrm>
            <a:off x="9139453" y="18210005"/>
            <a:ext cx="56004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100</a:t>
            </a:r>
            <a:endParaRPr lang="en-US" sz="3000">
              <a:solidFill>
                <a:prstClr val="black"/>
              </a:solidFill>
              <a:latin typeface="Arial" charset="0"/>
            </a:endParaRPr>
          </a:p>
        </p:txBody>
      </p:sp>
      <p:sp>
        <p:nvSpPr>
          <p:cNvPr id="61" name="Rectangle 68"/>
          <p:cNvSpPr>
            <a:spLocks noChangeArrowheads="1"/>
          </p:cNvSpPr>
          <p:nvPr/>
        </p:nvSpPr>
        <p:spPr bwMode="auto">
          <a:xfrm>
            <a:off x="1854881" y="13109690"/>
            <a:ext cx="5626368" cy="2136843"/>
          </a:xfrm>
          <a:prstGeom prst="rect">
            <a:avLst/>
          </a:prstGeom>
          <a:solidFill>
            <a:srgbClr val="FFFFFF"/>
          </a:solidFill>
          <a:ln w="9525">
            <a:noFill/>
            <a:miter lim="800000"/>
            <a:headEnd/>
            <a:tailEnd/>
          </a:ln>
        </p:spPr>
        <p:txBody>
          <a:bodyPr/>
          <a:lstStyle/>
          <a:p>
            <a:endParaRPr lang="en-US" sz="3000">
              <a:solidFill>
                <a:prstClr val="black"/>
              </a:solidFill>
            </a:endParaRPr>
          </a:p>
        </p:txBody>
      </p:sp>
      <p:sp>
        <p:nvSpPr>
          <p:cNvPr id="62" name="Freeform 69"/>
          <p:cNvSpPr>
            <a:spLocks noEditPoints="1"/>
          </p:cNvSpPr>
          <p:nvPr/>
        </p:nvSpPr>
        <p:spPr bwMode="auto">
          <a:xfrm>
            <a:off x="1854881" y="13098899"/>
            <a:ext cx="5626368" cy="2158428"/>
          </a:xfrm>
          <a:custGeom>
            <a:avLst/>
            <a:gdLst>
              <a:gd name="T0" fmla="*/ 0 w 4720"/>
              <a:gd name="T1" fmla="*/ 4763 h 1600"/>
              <a:gd name="T2" fmla="*/ 4197 w 4720"/>
              <a:gd name="T3" fmla="*/ 0 h 1600"/>
              <a:gd name="T4" fmla="*/ 2472302 w 4720"/>
              <a:gd name="T5" fmla="*/ 0 h 1600"/>
              <a:gd name="T6" fmla="*/ 2476499 w 4720"/>
              <a:gd name="T7" fmla="*/ 4763 h 1600"/>
              <a:gd name="T8" fmla="*/ 2476499 w 4720"/>
              <a:gd name="T9" fmla="*/ 947738 h 1600"/>
              <a:gd name="T10" fmla="*/ 2472302 w 4720"/>
              <a:gd name="T11" fmla="*/ 952500 h 1600"/>
              <a:gd name="T12" fmla="*/ 4197 w 4720"/>
              <a:gd name="T13" fmla="*/ 952500 h 1600"/>
              <a:gd name="T14" fmla="*/ 0 w 4720"/>
              <a:gd name="T15" fmla="*/ 947738 h 1600"/>
              <a:gd name="T16" fmla="*/ 0 w 4720"/>
              <a:gd name="T17" fmla="*/ 4763 h 1600"/>
              <a:gd name="T18" fmla="*/ 8395 w 4720"/>
              <a:gd name="T19" fmla="*/ 947738 h 1600"/>
              <a:gd name="T20" fmla="*/ 4197 w 4720"/>
              <a:gd name="T21" fmla="*/ 942975 h 1600"/>
              <a:gd name="T22" fmla="*/ 2472302 w 4720"/>
              <a:gd name="T23" fmla="*/ 942975 h 1600"/>
              <a:gd name="T24" fmla="*/ 2468104 w 4720"/>
              <a:gd name="T25" fmla="*/ 947738 h 1600"/>
              <a:gd name="T26" fmla="*/ 2468104 w 4720"/>
              <a:gd name="T27" fmla="*/ 4763 h 1600"/>
              <a:gd name="T28" fmla="*/ 2472302 w 4720"/>
              <a:gd name="T29" fmla="*/ 9525 h 1600"/>
              <a:gd name="T30" fmla="*/ 4197 w 4720"/>
              <a:gd name="T31" fmla="*/ 9525 h 1600"/>
              <a:gd name="T32" fmla="*/ 8395 w 4720"/>
              <a:gd name="T33" fmla="*/ 4763 h 1600"/>
              <a:gd name="T34" fmla="*/ 8395 w 4720"/>
              <a:gd name="T35" fmla="*/ 947738 h 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20"/>
              <a:gd name="T55" fmla="*/ 0 h 1600"/>
              <a:gd name="T56" fmla="*/ 4720 w 4720"/>
              <a:gd name="T57" fmla="*/ 1600 h 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20" h="1600">
                <a:moveTo>
                  <a:pt x="0" y="8"/>
                </a:moveTo>
                <a:cubicBezTo>
                  <a:pt x="0" y="4"/>
                  <a:pt x="4" y="0"/>
                  <a:pt x="8" y="0"/>
                </a:cubicBezTo>
                <a:lnTo>
                  <a:pt x="4712" y="0"/>
                </a:lnTo>
                <a:cubicBezTo>
                  <a:pt x="4717" y="0"/>
                  <a:pt x="4720" y="4"/>
                  <a:pt x="4720" y="8"/>
                </a:cubicBezTo>
                <a:lnTo>
                  <a:pt x="4720" y="1592"/>
                </a:lnTo>
                <a:cubicBezTo>
                  <a:pt x="4720" y="1597"/>
                  <a:pt x="4717" y="1600"/>
                  <a:pt x="4712" y="1600"/>
                </a:cubicBezTo>
                <a:lnTo>
                  <a:pt x="8" y="1600"/>
                </a:lnTo>
                <a:cubicBezTo>
                  <a:pt x="4" y="1600"/>
                  <a:pt x="0" y="1597"/>
                  <a:pt x="0" y="1592"/>
                </a:cubicBezTo>
                <a:lnTo>
                  <a:pt x="0" y="8"/>
                </a:lnTo>
                <a:close/>
                <a:moveTo>
                  <a:pt x="16" y="1592"/>
                </a:moveTo>
                <a:lnTo>
                  <a:pt x="8" y="1584"/>
                </a:lnTo>
                <a:lnTo>
                  <a:pt x="4712" y="1584"/>
                </a:lnTo>
                <a:lnTo>
                  <a:pt x="4704" y="1592"/>
                </a:lnTo>
                <a:lnTo>
                  <a:pt x="4704" y="8"/>
                </a:lnTo>
                <a:lnTo>
                  <a:pt x="4712" y="16"/>
                </a:lnTo>
                <a:lnTo>
                  <a:pt x="8" y="16"/>
                </a:lnTo>
                <a:lnTo>
                  <a:pt x="16" y="8"/>
                </a:lnTo>
                <a:lnTo>
                  <a:pt x="16" y="1592"/>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63" name="Rectangle 70"/>
          <p:cNvSpPr>
            <a:spLocks noChangeArrowheads="1"/>
          </p:cNvSpPr>
          <p:nvPr/>
        </p:nvSpPr>
        <p:spPr bwMode="auto">
          <a:xfrm>
            <a:off x="1997189" y="13408867"/>
            <a:ext cx="311614" cy="310814"/>
          </a:xfrm>
          <a:prstGeom prst="rect">
            <a:avLst/>
          </a:prstGeom>
          <a:solidFill>
            <a:srgbClr val="8ABC92"/>
          </a:solidFill>
          <a:ln w="9525">
            <a:noFill/>
            <a:miter lim="800000"/>
            <a:headEnd/>
            <a:tailEnd/>
          </a:ln>
        </p:spPr>
        <p:txBody>
          <a:bodyPr/>
          <a:lstStyle/>
          <a:p>
            <a:endParaRPr lang="en-US" sz="3000">
              <a:solidFill>
                <a:prstClr val="black"/>
              </a:solidFill>
            </a:endParaRPr>
          </a:p>
        </p:txBody>
      </p:sp>
      <p:sp>
        <p:nvSpPr>
          <p:cNvPr id="64" name="Freeform 71"/>
          <p:cNvSpPr>
            <a:spLocks noEditPoints="1"/>
          </p:cNvSpPr>
          <p:nvPr/>
        </p:nvSpPr>
        <p:spPr bwMode="auto">
          <a:xfrm>
            <a:off x="1986368" y="13398074"/>
            <a:ext cx="311614" cy="310814"/>
          </a:xfrm>
          <a:custGeom>
            <a:avLst/>
            <a:gdLst>
              <a:gd name="T0" fmla="*/ 0 w 176"/>
              <a:gd name="T1" fmla="*/ 6235 h 176"/>
              <a:gd name="T2" fmla="*/ 6235 w 176"/>
              <a:gd name="T3" fmla="*/ 0 h 176"/>
              <a:gd name="T4" fmla="*/ 130925 w 176"/>
              <a:gd name="T5" fmla="*/ 0 h 176"/>
              <a:gd name="T6" fmla="*/ 137160 w 176"/>
              <a:gd name="T7" fmla="*/ 6235 h 176"/>
              <a:gd name="T8" fmla="*/ 137160 w 176"/>
              <a:gd name="T9" fmla="*/ 130925 h 176"/>
              <a:gd name="T10" fmla="*/ 130925 w 176"/>
              <a:gd name="T11" fmla="*/ 137160 h 176"/>
              <a:gd name="T12" fmla="*/ 6235 w 176"/>
              <a:gd name="T13" fmla="*/ 137160 h 176"/>
              <a:gd name="T14" fmla="*/ 0 w 176"/>
              <a:gd name="T15" fmla="*/ 130925 h 176"/>
              <a:gd name="T16" fmla="*/ 0 w 176"/>
              <a:gd name="T17" fmla="*/ 6235 h 176"/>
              <a:gd name="T18" fmla="*/ 12469 w 176"/>
              <a:gd name="T19" fmla="*/ 130925 h 176"/>
              <a:gd name="T20" fmla="*/ 6235 w 176"/>
              <a:gd name="T21" fmla="*/ 124691 h 176"/>
              <a:gd name="T22" fmla="*/ 130925 w 176"/>
              <a:gd name="T23" fmla="*/ 124691 h 176"/>
              <a:gd name="T24" fmla="*/ 124691 w 176"/>
              <a:gd name="T25" fmla="*/ 130925 h 176"/>
              <a:gd name="T26" fmla="*/ 124691 w 176"/>
              <a:gd name="T27" fmla="*/ 6235 h 176"/>
              <a:gd name="T28" fmla="*/ 130925 w 176"/>
              <a:gd name="T29" fmla="*/ 12469 h 176"/>
              <a:gd name="T30" fmla="*/ 6235 w 176"/>
              <a:gd name="T31" fmla="*/ 12469 h 176"/>
              <a:gd name="T32" fmla="*/ 12469 w 176"/>
              <a:gd name="T33" fmla="*/ 6235 h 176"/>
              <a:gd name="T34" fmla="*/ 12469 w 176"/>
              <a:gd name="T35" fmla="*/ 130925 h 1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176"/>
              <a:gd name="T56" fmla="*/ 176 w 176"/>
              <a:gd name="T57" fmla="*/ 176 h 1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176">
                <a:moveTo>
                  <a:pt x="0" y="8"/>
                </a:moveTo>
                <a:cubicBezTo>
                  <a:pt x="0" y="4"/>
                  <a:pt x="4" y="0"/>
                  <a:pt x="8" y="0"/>
                </a:cubicBezTo>
                <a:lnTo>
                  <a:pt x="168" y="0"/>
                </a:lnTo>
                <a:cubicBezTo>
                  <a:pt x="173" y="0"/>
                  <a:pt x="176" y="4"/>
                  <a:pt x="176" y="8"/>
                </a:cubicBezTo>
                <a:lnTo>
                  <a:pt x="176" y="168"/>
                </a:lnTo>
                <a:cubicBezTo>
                  <a:pt x="176" y="173"/>
                  <a:pt x="173" y="176"/>
                  <a:pt x="168" y="176"/>
                </a:cubicBezTo>
                <a:lnTo>
                  <a:pt x="8" y="176"/>
                </a:lnTo>
                <a:cubicBezTo>
                  <a:pt x="4" y="176"/>
                  <a:pt x="0" y="173"/>
                  <a:pt x="0" y="168"/>
                </a:cubicBezTo>
                <a:lnTo>
                  <a:pt x="0" y="8"/>
                </a:lnTo>
                <a:close/>
                <a:moveTo>
                  <a:pt x="16" y="168"/>
                </a:moveTo>
                <a:lnTo>
                  <a:pt x="8" y="160"/>
                </a:lnTo>
                <a:lnTo>
                  <a:pt x="168" y="160"/>
                </a:lnTo>
                <a:lnTo>
                  <a:pt x="160" y="168"/>
                </a:lnTo>
                <a:lnTo>
                  <a:pt x="160" y="8"/>
                </a:lnTo>
                <a:lnTo>
                  <a:pt x="168" y="16"/>
                </a:lnTo>
                <a:lnTo>
                  <a:pt x="8" y="16"/>
                </a:lnTo>
                <a:lnTo>
                  <a:pt x="16" y="8"/>
                </a:lnTo>
                <a:lnTo>
                  <a:pt x="16" y="168"/>
                </a:lnTo>
                <a:close/>
              </a:path>
            </a:pathLst>
          </a:custGeom>
          <a:solidFill>
            <a:srgbClr val="000000"/>
          </a:solidFill>
          <a:ln w="6" cap="flat">
            <a:solidFill>
              <a:srgbClr val="000000"/>
            </a:solidFill>
            <a:prstDash val="solid"/>
            <a:bevel/>
            <a:headEnd/>
            <a:tailEnd/>
          </a:ln>
        </p:spPr>
        <p:txBody>
          <a:bodyPr/>
          <a:lstStyle/>
          <a:p>
            <a:endParaRPr lang="en-US">
              <a:solidFill>
                <a:prstClr val="black"/>
              </a:solidFill>
            </a:endParaRPr>
          </a:p>
        </p:txBody>
      </p:sp>
      <p:sp>
        <p:nvSpPr>
          <p:cNvPr id="65" name="Rectangle 72"/>
          <p:cNvSpPr>
            <a:spLocks noChangeArrowheads="1"/>
          </p:cNvSpPr>
          <p:nvPr/>
        </p:nvSpPr>
        <p:spPr bwMode="auto">
          <a:xfrm>
            <a:off x="2504080" y="13215737"/>
            <a:ext cx="3625884"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Actual Majors who were</a:t>
            </a:r>
            <a:endParaRPr lang="en-US" sz="3000">
              <a:solidFill>
                <a:prstClr val="black"/>
              </a:solidFill>
              <a:latin typeface="Arial" charset="0"/>
            </a:endParaRPr>
          </a:p>
        </p:txBody>
      </p:sp>
      <p:sp>
        <p:nvSpPr>
          <p:cNvPr id="66" name="Rectangle 73"/>
          <p:cNvSpPr>
            <a:spLocks noChangeArrowheads="1"/>
          </p:cNvSpPr>
          <p:nvPr/>
        </p:nvSpPr>
        <p:spPr bwMode="auto">
          <a:xfrm>
            <a:off x="2504080" y="13670215"/>
            <a:ext cx="465385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originally intended phys majors</a:t>
            </a:r>
            <a:endParaRPr lang="en-US" sz="3000">
              <a:solidFill>
                <a:prstClr val="black"/>
              </a:solidFill>
              <a:latin typeface="Arial" charset="0"/>
            </a:endParaRPr>
          </a:p>
        </p:txBody>
      </p:sp>
      <p:sp>
        <p:nvSpPr>
          <p:cNvPr id="67" name="Rectangle 74"/>
          <p:cNvSpPr>
            <a:spLocks noChangeArrowheads="1"/>
          </p:cNvSpPr>
          <p:nvPr/>
        </p:nvSpPr>
        <p:spPr bwMode="auto">
          <a:xfrm>
            <a:off x="1997189" y="14488081"/>
            <a:ext cx="311614" cy="310814"/>
          </a:xfrm>
          <a:prstGeom prst="rect">
            <a:avLst/>
          </a:prstGeom>
          <a:solidFill>
            <a:srgbClr val="8ABC92">
              <a:alpha val="54901"/>
            </a:srgbClr>
          </a:solidFill>
          <a:ln w="9525">
            <a:noFill/>
            <a:miter lim="800000"/>
            <a:headEnd/>
            <a:tailEnd/>
          </a:ln>
        </p:spPr>
        <p:txBody>
          <a:bodyPr/>
          <a:lstStyle/>
          <a:p>
            <a:endParaRPr lang="en-US" sz="3000">
              <a:solidFill>
                <a:prstClr val="black"/>
              </a:solidFill>
            </a:endParaRPr>
          </a:p>
        </p:txBody>
      </p:sp>
      <p:sp>
        <p:nvSpPr>
          <p:cNvPr id="68" name="Freeform 75"/>
          <p:cNvSpPr>
            <a:spLocks noEditPoints="1"/>
          </p:cNvSpPr>
          <p:nvPr/>
        </p:nvSpPr>
        <p:spPr bwMode="auto">
          <a:xfrm>
            <a:off x="1986368" y="14477288"/>
            <a:ext cx="311614" cy="310814"/>
          </a:xfrm>
          <a:custGeom>
            <a:avLst/>
            <a:gdLst>
              <a:gd name="T0" fmla="*/ 0 w 176"/>
              <a:gd name="T1" fmla="*/ 6235 h 176"/>
              <a:gd name="T2" fmla="*/ 6235 w 176"/>
              <a:gd name="T3" fmla="*/ 0 h 176"/>
              <a:gd name="T4" fmla="*/ 130925 w 176"/>
              <a:gd name="T5" fmla="*/ 0 h 176"/>
              <a:gd name="T6" fmla="*/ 137160 w 176"/>
              <a:gd name="T7" fmla="*/ 6235 h 176"/>
              <a:gd name="T8" fmla="*/ 137160 w 176"/>
              <a:gd name="T9" fmla="*/ 130925 h 176"/>
              <a:gd name="T10" fmla="*/ 130925 w 176"/>
              <a:gd name="T11" fmla="*/ 137160 h 176"/>
              <a:gd name="T12" fmla="*/ 6235 w 176"/>
              <a:gd name="T13" fmla="*/ 137160 h 176"/>
              <a:gd name="T14" fmla="*/ 0 w 176"/>
              <a:gd name="T15" fmla="*/ 130925 h 176"/>
              <a:gd name="T16" fmla="*/ 0 w 176"/>
              <a:gd name="T17" fmla="*/ 6235 h 176"/>
              <a:gd name="T18" fmla="*/ 12469 w 176"/>
              <a:gd name="T19" fmla="*/ 130925 h 176"/>
              <a:gd name="T20" fmla="*/ 6235 w 176"/>
              <a:gd name="T21" fmla="*/ 124691 h 176"/>
              <a:gd name="T22" fmla="*/ 130925 w 176"/>
              <a:gd name="T23" fmla="*/ 124691 h 176"/>
              <a:gd name="T24" fmla="*/ 124691 w 176"/>
              <a:gd name="T25" fmla="*/ 130925 h 176"/>
              <a:gd name="T26" fmla="*/ 124691 w 176"/>
              <a:gd name="T27" fmla="*/ 6235 h 176"/>
              <a:gd name="T28" fmla="*/ 130925 w 176"/>
              <a:gd name="T29" fmla="*/ 12469 h 176"/>
              <a:gd name="T30" fmla="*/ 6235 w 176"/>
              <a:gd name="T31" fmla="*/ 12469 h 176"/>
              <a:gd name="T32" fmla="*/ 12469 w 176"/>
              <a:gd name="T33" fmla="*/ 6235 h 176"/>
              <a:gd name="T34" fmla="*/ 12469 w 176"/>
              <a:gd name="T35" fmla="*/ 130925 h 1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176"/>
              <a:gd name="T56" fmla="*/ 176 w 176"/>
              <a:gd name="T57" fmla="*/ 176 h 1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176">
                <a:moveTo>
                  <a:pt x="0" y="8"/>
                </a:moveTo>
                <a:cubicBezTo>
                  <a:pt x="0" y="4"/>
                  <a:pt x="4" y="0"/>
                  <a:pt x="8" y="0"/>
                </a:cubicBezTo>
                <a:lnTo>
                  <a:pt x="168" y="0"/>
                </a:lnTo>
                <a:cubicBezTo>
                  <a:pt x="173" y="0"/>
                  <a:pt x="176" y="4"/>
                  <a:pt x="176" y="8"/>
                </a:cubicBezTo>
                <a:lnTo>
                  <a:pt x="176" y="168"/>
                </a:lnTo>
                <a:cubicBezTo>
                  <a:pt x="176" y="173"/>
                  <a:pt x="173" y="176"/>
                  <a:pt x="168" y="176"/>
                </a:cubicBezTo>
                <a:lnTo>
                  <a:pt x="8" y="176"/>
                </a:lnTo>
                <a:cubicBezTo>
                  <a:pt x="4" y="176"/>
                  <a:pt x="0" y="173"/>
                  <a:pt x="0" y="168"/>
                </a:cubicBezTo>
                <a:lnTo>
                  <a:pt x="0" y="8"/>
                </a:lnTo>
                <a:close/>
                <a:moveTo>
                  <a:pt x="16" y="168"/>
                </a:moveTo>
                <a:lnTo>
                  <a:pt x="8" y="160"/>
                </a:lnTo>
                <a:lnTo>
                  <a:pt x="168" y="160"/>
                </a:lnTo>
                <a:lnTo>
                  <a:pt x="160" y="168"/>
                </a:lnTo>
                <a:lnTo>
                  <a:pt x="160" y="8"/>
                </a:lnTo>
                <a:lnTo>
                  <a:pt x="168" y="16"/>
                </a:lnTo>
                <a:lnTo>
                  <a:pt x="8" y="16"/>
                </a:lnTo>
                <a:lnTo>
                  <a:pt x="16" y="8"/>
                </a:lnTo>
                <a:lnTo>
                  <a:pt x="16" y="168"/>
                </a:lnTo>
                <a:close/>
              </a:path>
            </a:pathLst>
          </a:custGeom>
          <a:solidFill>
            <a:srgbClr val="000000"/>
          </a:solidFill>
          <a:ln w="6" cap="flat">
            <a:solidFill>
              <a:srgbClr val="000000"/>
            </a:solidFill>
            <a:prstDash val="solid"/>
            <a:bevel/>
            <a:headEnd/>
            <a:tailEnd/>
          </a:ln>
        </p:spPr>
        <p:txBody>
          <a:bodyPr/>
          <a:lstStyle/>
          <a:p>
            <a:endParaRPr lang="en-US">
              <a:solidFill>
                <a:prstClr val="black"/>
              </a:solidFill>
            </a:endParaRPr>
          </a:p>
        </p:txBody>
      </p:sp>
      <p:sp>
        <p:nvSpPr>
          <p:cNvPr id="69" name="Rectangle 76"/>
          <p:cNvSpPr>
            <a:spLocks noChangeArrowheads="1"/>
          </p:cNvSpPr>
          <p:nvPr/>
        </p:nvSpPr>
        <p:spPr bwMode="auto">
          <a:xfrm>
            <a:off x="2504080" y="14297824"/>
            <a:ext cx="4454806"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Actual Majors who were </a:t>
            </a:r>
            <a:r>
              <a:rPr lang="en-US" sz="3000" b="1" u="sng">
                <a:solidFill>
                  <a:srgbClr val="000000"/>
                </a:solidFill>
                <a:latin typeface="Calibri" pitchFamily="34" charset="0"/>
              </a:rPr>
              <a:t>NOT</a:t>
            </a:r>
            <a:r>
              <a:rPr lang="en-US" sz="3000">
                <a:solidFill>
                  <a:srgbClr val="000000"/>
                </a:solidFill>
                <a:latin typeface="Calibri" pitchFamily="34" charset="0"/>
              </a:rPr>
              <a:t> </a:t>
            </a:r>
            <a:endParaRPr lang="en-US" sz="3000">
              <a:solidFill>
                <a:prstClr val="black"/>
              </a:solidFill>
              <a:latin typeface="Arial" charset="0"/>
            </a:endParaRPr>
          </a:p>
        </p:txBody>
      </p:sp>
      <p:sp>
        <p:nvSpPr>
          <p:cNvPr id="70" name="Rectangle 77"/>
          <p:cNvSpPr>
            <a:spLocks noChangeArrowheads="1"/>
          </p:cNvSpPr>
          <p:nvPr/>
        </p:nvSpPr>
        <p:spPr bwMode="auto">
          <a:xfrm>
            <a:off x="2504080" y="14752302"/>
            <a:ext cx="4653850" cy="440727"/>
          </a:xfrm>
          <a:prstGeom prst="rect">
            <a:avLst/>
          </a:prstGeom>
          <a:noFill/>
          <a:ln w="9525">
            <a:noFill/>
            <a:miter lim="800000"/>
            <a:headEnd/>
            <a:tailEnd/>
          </a:ln>
        </p:spPr>
        <p:txBody>
          <a:bodyPr wrap="none" lIns="0" tIns="0" rIns="0" bIns="0">
            <a:spAutoFit/>
          </a:bodyPr>
          <a:lstStyle/>
          <a:p>
            <a:r>
              <a:rPr lang="en-US" sz="3000">
                <a:solidFill>
                  <a:srgbClr val="000000"/>
                </a:solidFill>
                <a:latin typeface="Calibri" pitchFamily="34" charset="0"/>
              </a:rPr>
              <a:t>originally intended phys majors</a:t>
            </a:r>
            <a:endParaRPr lang="en-US" sz="3000">
              <a:solidFill>
                <a:prstClr val="black"/>
              </a:solidFill>
              <a:latin typeface="Arial" charset="0"/>
            </a:endParaRPr>
          </a:p>
        </p:txBody>
      </p:sp>
      <p:sp>
        <p:nvSpPr>
          <p:cNvPr id="72" name="Rectangle 86"/>
          <p:cNvSpPr>
            <a:spLocks noChangeArrowheads="1"/>
          </p:cNvSpPr>
          <p:nvPr/>
        </p:nvSpPr>
        <p:spPr bwMode="auto">
          <a:xfrm>
            <a:off x="232474" y="13758288"/>
            <a:ext cx="440688" cy="3605929"/>
          </a:xfrm>
          <a:prstGeom prst="rect">
            <a:avLst/>
          </a:prstGeom>
          <a:noFill/>
          <a:ln w="9525">
            <a:noFill/>
            <a:miter lim="800000"/>
            <a:headEnd/>
            <a:tailEnd/>
          </a:ln>
        </p:spPr>
        <p:txBody>
          <a:bodyPr vert="vert270" lIns="0" tIns="0" rIns="0" bIns="0">
            <a:spAutoFit/>
          </a:bodyPr>
          <a:lstStyle/>
          <a:p>
            <a:pPr>
              <a:defRPr/>
            </a:pPr>
            <a:r>
              <a:rPr lang="en-US" sz="3000" dirty="0">
                <a:solidFill>
                  <a:srgbClr val="000000"/>
                </a:solidFill>
                <a:latin typeface="Calibri" pitchFamily="34" charset="0"/>
                <a:cs typeface="Arial" pitchFamily="34" charset="0"/>
              </a:rPr>
              <a:t>Percent of Students</a:t>
            </a:r>
            <a:endParaRPr lang="en-US" sz="3000" dirty="0">
              <a:solidFill>
                <a:prstClr val="black"/>
              </a:solidFill>
              <a:latin typeface="Arial" pitchFamily="34" charset="0"/>
              <a:cs typeface="Arial" pitchFamily="34" charset="0"/>
            </a:endParaRPr>
          </a:p>
        </p:txBody>
      </p:sp>
      <p:sp>
        <p:nvSpPr>
          <p:cNvPr id="73" name="Rectangle 86"/>
          <p:cNvSpPr>
            <a:spLocks noChangeArrowheads="1"/>
          </p:cNvSpPr>
          <p:nvPr/>
        </p:nvSpPr>
        <p:spPr bwMode="auto">
          <a:xfrm>
            <a:off x="1508646" y="18641528"/>
            <a:ext cx="7790358" cy="881454"/>
          </a:xfrm>
          <a:prstGeom prst="rect">
            <a:avLst/>
          </a:prstGeom>
          <a:noFill/>
          <a:ln w="9525">
            <a:noFill/>
            <a:miter lim="800000"/>
            <a:headEnd/>
            <a:tailEnd/>
          </a:ln>
        </p:spPr>
        <p:txBody>
          <a:bodyPr lIns="0" tIns="0" rIns="0" bIns="0">
            <a:spAutoFit/>
          </a:bodyPr>
          <a:lstStyle/>
          <a:p>
            <a:pPr algn="ctr"/>
            <a:r>
              <a:rPr lang="en-US" sz="3000">
                <a:solidFill>
                  <a:srgbClr val="000000"/>
                </a:solidFill>
                <a:latin typeface="Calibri" pitchFamily="34" charset="0"/>
              </a:rPr>
              <a:t>CLASS Overall Score </a:t>
            </a:r>
          </a:p>
          <a:p>
            <a:pPr algn="ctr"/>
            <a:r>
              <a:rPr lang="en-US" sz="3000">
                <a:solidFill>
                  <a:srgbClr val="000000"/>
                </a:solidFill>
                <a:latin typeface="Calibri" pitchFamily="34" charset="0"/>
              </a:rPr>
              <a:t>(measured at start of 1</a:t>
            </a:r>
            <a:r>
              <a:rPr lang="en-US" sz="3000" baseline="30000">
                <a:solidFill>
                  <a:srgbClr val="000000"/>
                </a:solidFill>
                <a:latin typeface="Calibri" pitchFamily="34" charset="0"/>
              </a:rPr>
              <a:t>st</a:t>
            </a:r>
            <a:r>
              <a:rPr lang="en-US" sz="3000">
                <a:solidFill>
                  <a:srgbClr val="000000"/>
                </a:solidFill>
                <a:latin typeface="Calibri" pitchFamily="34" charset="0"/>
              </a:rPr>
              <a:t> term of college physics)</a:t>
            </a:r>
            <a:endParaRPr lang="en-US" sz="3000">
              <a:solidFill>
                <a:prstClr val="black"/>
              </a:solidFill>
              <a:latin typeface="Arial" charset="0"/>
            </a:endParaRPr>
          </a:p>
        </p:txBody>
      </p:sp>
      <p:sp>
        <p:nvSpPr>
          <p:cNvPr id="5" name="Freeform 7"/>
          <p:cNvSpPr>
            <a:spLocks noEditPoints="1"/>
          </p:cNvSpPr>
          <p:nvPr/>
        </p:nvSpPr>
        <p:spPr bwMode="auto">
          <a:xfrm>
            <a:off x="1440511" y="1127105"/>
            <a:ext cx="7005511" cy="3403098"/>
          </a:xfrm>
          <a:custGeom>
            <a:avLst/>
            <a:gdLst>
              <a:gd name="T0" fmla="*/ 284935 w 3954"/>
              <a:gd name="T1" fmla="*/ 1745955 h 1206"/>
              <a:gd name="T2" fmla="*/ 605488 w 3954"/>
              <a:gd name="T3" fmla="*/ 1745955 h 1206"/>
              <a:gd name="T4" fmla="*/ 926040 w 3954"/>
              <a:gd name="T5" fmla="*/ 1745955 h 1206"/>
              <a:gd name="T6" fmla="*/ 1246592 w 3954"/>
              <a:gd name="T7" fmla="*/ 1745955 h 1206"/>
              <a:gd name="T8" fmla="*/ 1567145 w 3954"/>
              <a:gd name="T9" fmla="*/ 1745955 h 1206"/>
              <a:gd name="T10" fmla="*/ 1887697 w 3954"/>
              <a:gd name="T11" fmla="*/ 1745955 h 1206"/>
              <a:gd name="T12" fmla="*/ 2208250 w 3954"/>
              <a:gd name="T13" fmla="*/ 1745955 h 1206"/>
              <a:gd name="T14" fmla="*/ 2528802 w 3954"/>
              <a:gd name="T15" fmla="*/ 1745955 h 1206"/>
              <a:gd name="T16" fmla="*/ 2849354 w 3954"/>
              <a:gd name="T17" fmla="*/ 1745955 h 1206"/>
              <a:gd name="T18" fmla="*/ 3169906 w 3954"/>
              <a:gd name="T19" fmla="*/ 1745955 h 1206"/>
              <a:gd name="T20" fmla="*/ 106851 w 3954"/>
              <a:gd name="T21" fmla="*/ 1396764 h 1206"/>
              <a:gd name="T22" fmla="*/ 427403 w 3954"/>
              <a:gd name="T23" fmla="*/ 1396764 h 1206"/>
              <a:gd name="T24" fmla="*/ 747955 w 3954"/>
              <a:gd name="T25" fmla="*/ 1396764 h 1206"/>
              <a:gd name="T26" fmla="*/ 1068508 w 3954"/>
              <a:gd name="T27" fmla="*/ 1396764 h 1206"/>
              <a:gd name="T28" fmla="*/ 1389060 w 3954"/>
              <a:gd name="T29" fmla="*/ 1396764 h 1206"/>
              <a:gd name="T30" fmla="*/ 1709612 w 3954"/>
              <a:gd name="T31" fmla="*/ 1396764 h 1206"/>
              <a:gd name="T32" fmla="*/ 2030165 w 3954"/>
              <a:gd name="T33" fmla="*/ 1396764 h 1206"/>
              <a:gd name="T34" fmla="*/ 2350717 w 3954"/>
              <a:gd name="T35" fmla="*/ 1396764 h 1206"/>
              <a:gd name="T36" fmla="*/ 2671269 w 3954"/>
              <a:gd name="T37" fmla="*/ 1396764 h 1206"/>
              <a:gd name="T38" fmla="*/ 2991822 w 3954"/>
              <a:gd name="T39" fmla="*/ 1396764 h 1206"/>
              <a:gd name="T40" fmla="*/ 3312374 w 3954"/>
              <a:gd name="T41" fmla="*/ 1396764 h 1206"/>
              <a:gd name="T42" fmla="*/ 249319 w 3954"/>
              <a:gd name="T43" fmla="*/ 1047573 h 1206"/>
              <a:gd name="T44" fmla="*/ 569871 w 3954"/>
              <a:gd name="T45" fmla="*/ 1047573 h 1206"/>
              <a:gd name="T46" fmla="*/ 890423 w 3954"/>
              <a:gd name="T47" fmla="*/ 1047573 h 1206"/>
              <a:gd name="T48" fmla="*/ 1210976 w 3954"/>
              <a:gd name="T49" fmla="*/ 1047573 h 1206"/>
              <a:gd name="T50" fmla="*/ 1531528 w 3954"/>
              <a:gd name="T51" fmla="*/ 1047573 h 1206"/>
              <a:gd name="T52" fmla="*/ 1852080 w 3954"/>
              <a:gd name="T53" fmla="*/ 1047573 h 1206"/>
              <a:gd name="T54" fmla="*/ 2172633 w 3954"/>
              <a:gd name="T55" fmla="*/ 1047573 h 1206"/>
              <a:gd name="T56" fmla="*/ 2493185 w 3954"/>
              <a:gd name="T57" fmla="*/ 1047573 h 1206"/>
              <a:gd name="T58" fmla="*/ 2813737 w 3954"/>
              <a:gd name="T59" fmla="*/ 1047573 h 1206"/>
              <a:gd name="T60" fmla="*/ 3134289 w 3954"/>
              <a:gd name="T61" fmla="*/ 1047573 h 1206"/>
              <a:gd name="T62" fmla="*/ 71234 w 3954"/>
              <a:gd name="T63" fmla="*/ 698382 h 1206"/>
              <a:gd name="T64" fmla="*/ 391786 w 3954"/>
              <a:gd name="T65" fmla="*/ 698382 h 1206"/>
              <a:gd name="T66" fmla="*/ 712339 w 3954"/>
              <a:gd name="T67" fmla="*/ 698382 h 1206"/>
              <a:gd name="T68" fmla="*/ 1032891 w 3954"/>
              <a:gd name="T69" fmla="*/ 698382 h 1206"/>
              <a:gd name="T70" fmla="*/ 1353443 w 3954"/>
              <a:gd name="T71" fmla="*/ 698382 h 1206"/>
              <a:gd name="T72" fmla="*/ 1673995 w 3954"/>
              <a:gd name="T73" fmla="*/ 698382 h 1206"/>
              <a:gd name="T74" fmla="*/ 1994548 w 3954"/>
              <a:gd name="T75" fmla="*/ 698382 h 1206"/>
              <a:gd name="T76" fmla="*/ 2315100 w 3954"/>
              <a:gd name="T77" fmla="*/ 698382 h 1206"/>
              <a:gd name="T78" fmla="*/ 2635653 w 3954"/>
              <a:gd name="T79" fmla="*/ 698382 h 1206"/>
              <a:gd name="T80" fmla="*/ 2956205 w 3954"/>
              <a:gd name="T81" fmla="*/ 698382 h 1206"/>
              <a:gd name="T82" fmla="*/ 3276757 w 3954"/>
              <a:gd name="T83" fmla="*/ 698382 h 1206"/>
              <a:gd name="T84" fmla="*/ 213702 w 3954"/>
              <a:gd name="T85" fmla="*/ 349191 h 1206"/>
              <a:gd name="T86" fmla="*/ 534254 w 3954"/>
              <a:gd name="T87" fmla="*/ 349191 h 1206"/>
              <a:gd name="T88" fmla="*/ 854806 w 3954"/>
              <a:gd name="T89" fmla="*/ 349191 h 1206"/>
              <a:gd name="T90" fmla="*/ 1175359 w 3954"/>
              <a:gd name="T91" fmla="*/ 349191 h 1206"/>
              <a:gd name="T92" fmla="*/ 1495911 w 3954"/>
              <a:gd name="T93" fmla="*/ 349191 h 1206"/>
              <a:gd name="T94" fmla="*/ 1816464 w 3954"/>
              <a:gd name="T95" fmla="*/ 349191 h 1206"/>
              <a:gd name="T96" fmla="*/ 2137016 w 3954"/>
              <a:gd name="T97" fmla="*/ 349191 h 1206"/>
              <a:gd name="T98" fmla="*/ 2457568 w 3954"/>
              <a:gd name="T99" fmla="*/ 349191 h 1206"/>
              <a:gd name="T100" fmla="*/ 2778120 w 3954"/>
              <a:gd name="T101" fmla="*/ 349191 h 1206"/>
              <a:gd name="T102" fmla="*/ 3098672 w 3954"/>
              <a:gd name="T103" fmla="*/ 349191 h 1206"/>
              <a:gd name="T104" fmla="*/ 35617 w 3954"/>
              <a:gd name="T105" fmla="*/ 0 h 1206"/>
              <a:gd name="T106" fmla="*/ 356169 w 3954"/>
              <a:gd name="T107" fmla="*/ 0 h 1206"/>
              <a:gd name="T108" fmla="*/ 676722 w 3954"/>
              <a:gd name="T109" fmla="*/ 0 h 1206"/>
              <a:gd name="T110" fmla="*/ 997274 w 3954"/>
              <a:gd name="T111" fmla="*/ 0 h 1206"/>
              <a:gd name="T112" fmla="*/ 1317826 w 3954"/>
              <a:gd name="T113" fmla="*/ 0 h 1206"/>
              <a:gd name="T114" fmla="*/ 1638379 w 3954"/>
              <a:gd name="T115" fmla="*/ 0 h 1206"/>
              <a:gd name="T116" fmla="*/ 1958931 w 3954"/>
              <a:gd name="T117" fmla="*/ 0 h 1206"/>
              <a:gd name="T118" fmla="*/ 2279483 w 3954"/>
              <a:gd name="T119" fmla="*/ 0 h 1206"/>
              <a:gd name="T120" fmla="*/ 2600036 w 3954"/>
              <a:gd name="T121" fmla="*/ 0 h 1206"/>
              <a:gd name="T122" fmla="*/ 2920588 w 3954"/>
              <a:gd name="T123" fmla="*/ 0 h 1206"/>
              <a:gd name="T124" fmla="*/ 3241140 w 3954"/>
              <a:gd name="T125" fmla="*/ 0 h 12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954"/>
              <a:gd name="T190" fmla="*/ 0 h 1206"/>
              <a:gd name="T191" fmla="*/ 3954 w 3954"/>
              <a:gd name="T192" fmla="*/ 1206 h 120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954" h="1206">
                <a:moveTo>
                  <a:pt x="0" y="1200"/>
                </a:moveTo>
                <a:lnTo>
                  <a:pt x="24" y="1200"/>
                </a:lnTo>
                <a:lnTo>
                  <a:pt x="24" y="1206"/>
                </a:lnTo>
                <a:lnTo>
                  <a:pt x="0" y="1206"/>
                </a:lnTo>
                <a:lnTo>
                  <a:pt x="0" y="1200"/>
                </a:lnTo>
                <a:close/>
                <a:moveTo>
                  <a:pt x="42" y="1200"/>
                </a:moveTo>
                <a:lnTo>
                  <a:pt x="66" y="1200"/>
                </a:lnTo>
                <a:lnTo>
                  <a:pt x="66" y="1206"/>
                </a:lnTo>
                <a:lnTo>
                  <a:pt x="42" y="1206"/>
                </a:lnTo>
                <a:lnTo>
                  <a:pt x="42" y="1200"/>
                </a:lnTo>
                <a:close/>
                <a:moveTo>
                  <a:pt x="84" y="1200"/>
                </a:moveTo>
                <a:lnTo>
                  <a:pt x="108" y="1200"/>
                </a:lnTo>
                <a:lnTo>
                  <a:pt x="108" y="1206"/>
                </a:lnTo>
                <a:lnTo>
                  <a:pt x="84" y="1206"/>
                </a:lnTo>
                <a:lnTo>
                  <a:pt x="84" y="1200"/>
                </a:lnTo>
                <a:close/>
                <a:moveTo>
                  <a:pt x="126" y="1200"/>
                </a:moveTo>
                <a:lnTo>
                  <a:pt x="150" y="1200"/>
                </a:lnTo>
                <a:lnTo>
                  <a:pt x="150" y="1206"/>
                </a:lnTo>
                <a:lnTo>
                  <a:pt x="126" y="1206"/>
                </a:lnTo>
                <a:lnTo>
                  <a:pt x="126" y="1200"/>
                </a:lnTo>
                <a:close/>
                <a:moveTo>
                  <a:pt x="168" y="1200"/>
                </a:moveTo>
                <a:lnTo>
                  <a:pt x="192" y="1200"/>
                </a:lnTo>
                <a:lnTo>
                  <a:pt x="192" y="1206"/>
                </a:lnTo>
                <a:lnTo>
                  <a:pt x="168" y="1206"/>
                </a:lnTo>
                <a:lnTo>
                  <a:pt x="168" y="1200"/>
                </a:lnTo>
                <a:close/>
                <a:moveTo>
                  <a:pt x="210" y="1200"/>
                </a:moveTo>
                <a:lnTo>
                  <a:pt x="234" y="1200"/>
                </a:lnTo>
                <a:lnTo>
                  <a:pt x="234" y="1206"/>
                </a:lnTo>
                <a:lnTo>
                  <a:pt x="210" y="1206"/>
                </a:lnTo>
                <a:lnTo>
                  <a:pt x="210" y="1200"/>
                </a:lnTo>
                <a:close/>
                <a:moveTo>
                  <a:pt x="252" y="1200"/>
                </a:moveTo>
                <a:lnTo>
                  <a:pt x="276" y="1200"/>
                </a:lnTo>
                <a:lnTo>
                  <a:pt x="276" y="1206"/>
                </a:lnTo>
                <a:lnTo>
                  <a:pt x="252" y="1206"/>
                </a:lnTo>
                <a:lnTo>
                  <a:pt x="252" y="1200"/>
                </a:lnTo>
                <a:close/>
                <a:moveTo>
                  <a:pt x="294" y="1200"/>
                </a:moveTo>
                <a:lnTo>
                  <a:pt x="318" y="1200"/>
                </a:lnTo>
                <a:lnTo>
                  <a:pt x="318" y="1206"/>
                </a:lnTo>
                <a:lnTo>
                  <a:pt x="294" y="1206"/>
                </a:lnTo>
                <a:lnTo>
                  <a:pt x="294" y="1200"/>
                </a:lnTo>
                <a:close/>
                <a:moveTo>
                  <a:pt x="336" y="1200"/>
                </a:moveTo>
                <a:lnTo>
                  <a:pt x="360" y="1200"/>
                </a:lnTo>
                <a:lnTo>
                  <a:pt x="360" y="1206"/>
                </a:lnTo>
                <a:lnTo>
                  <a:pt x="336" y="1206"/>
                </a:lnTo>
                <a:lnTo>
                  <a:pt x="336" y="1200"/>
                </a:lnTo>
                <a:close/>
                <a:moveTo>
                  <a:pt x="378" y="1200"/>
                </a:moveTo>
                <a:lnTo>
                  <a:pt x="402" y="1200"/>
                </a:lnTo>
                <a:lnTo>
                  <a:pt x="402" y="1206"/>
                </a:lnTo>
                <a:lnTo>
                  <a:pt x="378" y="1206"/>
                </a:lnTo>
                <a:lnTo>
                  <a:pt x="378" y="1200"/>
                </a:lnTo>
                <a:close/>
                <a:moveTo>
                  <a:pt x="420" y="1200"/>
                </a:moveTo>
                <a:lnTo>
                  <a:pt x="444" y="1200"/>
                </a:lnTo>
                <a:lnTo>
                  <a:pt x="444" y="1206"/>
                </a:lnTo>
                <a:lnTo>
                  <a:pt x="420" y="1206"/>
                </a:lnTo>
                <a:lnTo>
                  <a:pt x="420" y="1200"/>
                </a:lnTo>
                <a:close/>
                <a:moveTo>
                  <a:pt x="462" y="1200"/>
                </a:moveTo>
                <a:lnTo>
                  <a:pt x="486" y="1200"/>
                </a:lnTo>
                <a:lnTo>
                  <a:pt x="486" y="1206"/>
                </a:lnTo>
                <a:lnTo>
                  <a:pt x="462" y="1206"/>
                </a:lnTo>
                <a:lnTo>
                  <a:pt x="462" y="1200"/>
                </a:lnTo>
                <a:close/>
                <a:moveTo>
                  <a:pt x="504" y="1200"/>
                </a:moveTo>
                <a:lnTo>
                  <a:pt x="528" y="1200"/>
                </a:lnTo>
                <a:lnTo>
                  <a:pt x="528" y="1206"/>
                </a:lnTo>
                <a:lnTo>
                  <a:pt x="504" y="1206"/>
                </a:lnTo>
                <a:lnTo>
                  <a:pt x="504" y="1200"/>
                </a:lnTo>
                <a:close/>
                <a:moveTo>
                  <a:pt x="546" y="1200"/>
                </a:moveTo>
                <a:lnTo>
                  <a:pt x="570" y="1200"/>
                </a:lnTo>
                <a:lnTo>
                  <a:pt x="570" y="1206"/>
                </a:lnTo>
                <a:lnTo>
                  <a:pt x="546" y="1206"/>
                </a:lnTo>
                <a:lnTo>
                  <a:pt x="546" y="1200"/>
                </a:lnTo>
                <a:close/>
                <a:moveTo>
                  <a:pt x="588" y="1200"/>
                </a:moveTo>
                <a:lnTo>
                  <a:pt x="612" y="1200"/>
                </a:lnTo>
                <a:lnTo>
                  <a:pt x="612" y="1206"/>
                </a:lnTo>
                <a:lnTo>
                  <a:pt x="588" y="1206"/>
                </a:lnTo>
                <a:lnTo>
                  <a:pt x="588" y="1200"/>
                </a:lnTo>
                <a:close/>
                <a:moveTo>
                  <a:pt x="630" y="1200"/>
                </a:moveTo>
                <a:lnTo>
                  <a:pt x="654" y="1200"/>
                </a:lnTo>
                <a:lnTo>
                  <a:pt x="654" y="1206"/>
                </a:lnTo>
                <a:lnTo>
                  <a:pt x="630" y="1206"/>
                </a:lnTo>
                <a:lnTo>
                  <a:pt x="630" y="1200"/>
                </a:lnTo>
                <a:close/>
                <a:moveTo>
                  <a:pt x="672" y="1200"/>
                </a:moveTo>
                <a:lnTo>
                  <a:pt x="696" y="1200"/>
                </a:lnTo>
                <a:lnTo>
                  <a:pt x="696" y="1206"/>
                </a:lnTo>
                <a:lnTo>
                  <a:pt x="672" y="1206"/>
                </a:lnTo>
                <a:lnTo>
                  <a:pt x="672" y="1200"/>
                </a:lnTo>
                <a:close/>
                <a:moveTo>
                  <a:pt x="714" y="1200"/>
                </a:moveTo>
                <a:lnTo>
                  <a:pt x="738" y="1200"/>
                </a:lnTo>
                <a:lnTo>
                  <a:pt x="738" y="1206"/>
                </a:lnTo>
                <a:lnTo>
                  <a:pt x="714" y="1206"/>
                </a:lnTo>
                <a:lnTo>
                  <a:pt x="714" y="1200"/>
                </a:lnTo>
                <a:close/>
                <a:moveTo>
                  <a:pt x="756" y="1200"/>
                </a:moveTo>
                <a:lnTo>
                  <a:pt x="780" y="1200"/>
                </a:lnTo>
                <a:lnTo>
                  <a:pt x="780" y="1206"/>
                </a:lnTo>
                <a:lnTo>
                  <a:pt x="756" y="1206"/>
                </a:lnTo>
                <a:lnTo>
                  <a:pt x="756" y="1200"/>
                </a:lnTo>
                <a:close/>
                <a:moveTo>
                  <a:pt x="798" y="1200"/>
                </a:moveTo>
                <a:lnTo>
                  <a:pt x="822" y="1200"/>
                </a:lnTo>
                <a:lnTo>
                  <a:pt x="822" y="1206"/>
                </a:lnTo>
                <a:lnTo>
                  <a:pt x="798" y="1206"/>
                </a:lnTo>
                <a:lnTo>
                  <a:pt x="798" y="1200"/>
                </a:lnTo>
                <a:close/>
                <a:moveTo>
                  <a:pt x="840" y="1200"/>
                </a:moveTo>
                <a:lnTo>
                  <a:pt x="864" y="1200"/>
                </a:lnTo>
                <a:lnTo>
                  <a:pt x="864" y="1206"/>
                </a:lnTo>
                <a:lnTo>
                  <a:pt x="840" y="1206"/>
                </a:lnTo>
                <a:lnTo>
                  <a:pt x="840" y="1200"/>
                </a:lnTo>
                <a:close/>
                <a:moveTo>
                  <a:pt x="882" y="1200"/>
                </a:moveTo>
                <a:lnTo>
                  <a:pt x="906" y="1200"/>
                </a:lnTo>
                <a:lnTo>
                  <a:pt x="906" y="1206"/>
                </a:lnTo>
                <a:lnTo>
                  <a:pt x="882" y="1206"/>
                </a:lnTo>
                <a:lnTo>
                  <a:pt x="882" y="1200"/>
                </a:lnTo>
                <a:close/>
                <a:moveTo>
                  <a:pt x="924" y="1200"/>
                </a:moveTo>
                <a:lnTo>
                  <a:pt x="948" y="1200"/>
                </a:lnTo>
                <a:lnTo>
                  <a:pt x="948" y="1206"/>
                </a:lnTo>
                <a:lnTo>
                  <a:pt x="924" y="1206"/>
                </a:lnTo>
                <a:lnTo>
                  <a:pt x="924" y="1200"/>
                </a:lnTo>
                <a:close/>
                <a:moveTo>
                  <a:pt x="966" y="1200"/>
                </a:moveTo>
                <a:lnTo>
                  <a:pt x="990" y="1200"/>
                </a:lnTo>
                <a:lnTo>
                  <a:pt x="990" y="1206"/>
                </a:lnTo>
                <a:lnTo>
                  <a:pt x="966" y="1206"/>
                </a:lnTo>
                <a:lnTo>
                  <a:pt x="966" y="1200"/>
                </a:lnTo>
                <a:close/>
                <a:moveTo>
                  <a:pt x="1008" y="1200"/>
                </a:moveTo>
                <a:lnTo>
                  <a:pt x="1032" y="1200"/>
                </a:lnTo>
                <a:lnTo>
                  <a:pt x="1032" y="1206"/>
                </a:lnTo>
                <a:lnTo>
                  <a:pt x="1008" y="1206"/>
                </a:lnTo>
                <a:lnTo>
                  <a:pt x="1008" y="1200"/>
                </a:lnTo>
                <a:close/>
                <a:moveTo>
                  <a:pt x="1050" y="1200"/>
                </a:moveTo>
                <a:lnTo>
                  <a:pt x="1074" y="1200"/>
                </a:lnTo>
                <a:lnTo>
                  <a:pt x="1074" y="1206"/>
                </a:lnTo>
                <a:lnTo>
                  <a:pt x="1050" y="1206"/>
                </a:lnTo>
                <a:lnTo>
                  <a:pt x="1050" y="1200"/>
                </a:lnTo>
                <a:close/>
                <a:moveTo>
                  <a:pt x="1092" y="1200"/>
                </a:moveTo>
                <a:lnTo>
                  <a:pt x="1116" y="1200"/>
                </a:lnTo>
                <a:lnTo>
                  <a:pt x="1116" y="1206"/>
                </a:lnTo>
                <a:lnTo>
                  <a:pt x="1092" y="1206"/>
                </a:lnTo>
                <a:lnTo>
                  <a:pt x="1092" y="1200"/>
                </a:lnTo>
                <a:close/>
                <a:moveTo>
                  <a:pt x="1134" y="1200"/>
                </a:moveTo>
                <a:lnTo>
                  <a:pt x="1158" y="1200"/>
                </a:lnTo>
                <a:lnTo>
                  <a:pt x="1158" y="1206"/>
                </a:lnTo>
                <a:lnTo>
                  <a:pt x="1134" y="1206"/>
                </a:lnTo>
                <a:lnTo>
                  <a:pt x="1134" y="1200"/>
                </a:lnTo>
                <a:close/>
                <a:moveTo>
                  <a:pt x="1176" y="1200"/>
                </a:moveTo>
                <a:lnTo>
                  <a:pt x="1200" y="1200"/>
                </a:lnTo>
                <a:lnTo>
                  <a:pt x="1200" y="1206"/>
                </a:lnTo>
                <a:lnTo>
                  <a:pt x="1176" y="1206"/>
                </a:lnTo>
                <a:lnTo>
                  <a:pt x="1176" y="1200"/>
                </a:lnTo>
                <a:close/>
                <a:moveTo>
                  <a:pt x="1218" y="1200"/>
                </a:moveTo>
                <a:lnTo>
                  <a:pt x="1242" y="1200"/>
                </a:lnTo>
                <a:lnTo>
                  <a:pt x="1242" y="1206"/>
                </a:lnTo>
                <a:lnTo>
                  <a:pt x="1218" y="1206"/>
                </a:lnTo>
                <a:lnTo>
                  <a:pt x="1218" y="1200"/>
                </a:lnTo>
                <a:close/>
                <a:moveTo>
                  <a:pt x="1260" y="1200"/>
                </a:moveTo>
                <a:lnTo>
                  <a:pt x="1284" y="1200"/>
                </a:lnTo>
                <a:lnTo>
                  <a:pt x="1284" y="1206"/>
                </a:lnTo>
                <a:lnTo>
                  <a:pt x="1260" y="1206"/>
                </a:lnTo>
                <a:lnTo>
                  <a:pt x="1260" y="1200"/>
                </a:lnTo>
                <a:close/>
                <a:moveTo>
                  <a:pt x="1302" y="1200"/>
                </a:moveTo>
                <a:lnTo>
                  <a:pt x="1326" y="1200"/>
                </a:lnTo>
                <a:lnTo>
                  <a:pt x="1326" y="1206"/>
                </a:lnTo>
                <a:lnTo>
                  <a:pt x="1302" y="1206"/>
                </a:lnTo>
                <a:lnTo>
                  <a:pt x="1302" y="1200"/>
                </a:lnTo>
                <a:close/>
                <a:moveTo>
                  <a:pt x="1344" y="1200"/>
                </a:moveTo>
                <a:lnTo>
                  <a:pt x="1368" y="1200"/>
                </a:lnTo>
                <a:lnTo>
                  <a:pt x="1368" y="1206"/>
                </a:lnTo>
                <a:lnTo>
                  <a:pt x="1344" y="1206"/>
                </a:lnTo>
                <a:lnTo>
                  <a:pt x="1344" y="1200"/>
                </a:lnTo>
                <a:close/>
                <a:moveTo>
                  <a:pt x="1386" y="1200"/>
                </a:moveTo>
                <a:lnTo>
                  <a:pt x="1410" y="1200"/>
                </a:lnTo>
                <a:lnTo>
                  <a:pt x="1410" y="1206"/>
                </a:lnTo>
                <a:lnTo>
                  <a:pt x="1386" y="1206"/>
                </a:lnTo>
                <a:lnTo>
                  <a:pt x="1386" y="1200"/>
                </a:lnTo>
                <a:close/>
                <a:moveTo>
                  <a:pt x="1428" y="1200"/>
                </a:moveTo>
                <a:lnTo>
                  <a:pt x="1452" y="1200"/>
                </a:lnTo>
                <a:lnTo>
                  <a:pt x="1452" y="1206"/>
                </a:lnTo>
                <a:lnTo>
                  <a:pt x="1428" y="1206"/>
                </a:lnTo>
                <a:lnTo>
                  <a:pt x="1428" y="1200"/>
                </a:lnTo>
                <a:close/>
                <a:moveTo>
                  <a:pt x="1470" y="1200"/>
                </a:moveTo>
                <a:lnTo>
                  <a:pt x="1494" y="1200"/>
                </a:lnTo>
                <a:lnTo>
                  <a:pt x="1494" y="1206"/>
                </a:lnTo>
                <a:lnTo>
                  <a:pt x="1470" y="1206"/>
                </a:lnTo>
                <a:lnTo>
                  <a:pt x="1470" y="1200"/>
                </a:lnTo>
                <a:close/>
                <a:moveTo>
                  <a:pt x="1512" y="1200"/>
                </a:moveTo>
                <a:lnTo>
                  <a:pt x="1536" y="1200"/>
                </a:lnTo>
                <a:lnTo>
                  <a:pt x="1536" y="1206"/>
                </a:lnTo>
                <a:lnTo>
                  <a:pt x="1512" y="1206"/>
                </a:lnTo>
                <a:lnTo>
                  <a:pt x="1512" y="1200"/>
                </a:lnTo>
                <a:close/>
                <a:moveTo>
                  <a:pt x="1554" y="1200"/>
                </a:moveTo>
                <a:lnTo>
                  <a:pt x="1578" y="1200"/>
                </a:lnTo>
                <a:lnTo>
                  <a:pt x="1578" y="1206"/>
                </a:lnTo>
                <a:lnTo>
                  <a:pt x="1554" y="1206"/>
                </a:lnTo>
                <a:lnTo>
                  <a:pt x="1554" y="1200"/>
                </a:lnTo>
                <a:close/>
                <a:moveTo>
                  <a:pt x="1596" y="1200"/>
                </a:moveTo>
                <a:lnTo>
                  <a:pt x="1620" y="1200"/>
                </a:lnTo>
                <a:lnTo>
                  <a:pt x="1620" y="1206"/>
                </a:lnTo>
                <a:lnTo>
                  <a:pt x="1596" y="1206"/>
                </a:lnTo>
                <a:lnTo>
                  <a:pt x="1596" y="1200"/>
                </a:lnTo>
                <a:close/>
                <a:moveTo>
                  <a:pt x="1638" y="1200"/>
                </a:moveTo>
                <a:lnTo>
                  <a:pt x="1662" y="1200"/>
                </a:lnTo>
                <a:lnTo>
                  <a:pt x="1662" y="1206"/>
                </a:lnTo>
                <a:lnTo>
                  <a:pt x="1638" y="1206"/>
                </a:lnTo>
                <a:lnTo>
                  <a:pt x="1638" y="1200"/>
                </a:lnTo>
                <a:close/>
                <a:moveTo>
                  <a:pt x="1680" y="1200"/>
                </a:moveTo>
                <a:lnTo>
                  <a:pt x="1704" y="1200"/>
                </a:lnTo>
                <a:lnTo>
                  <a:pt x="1704" y="1206"/>
                </a:lnTo>
                <a:lnTo>
                  <a:pt x="1680" y="1206"/>
                </a:lnTo>
                <a:lnTo>
                  <a:pt x="1680" y="1200"/>
                </a:lnTo>
                <a:close/>
                <a:moveTo>
                  <a:pt x="1722" y="1200"/>
                </a:moveTo>
                <a:lnTo>
                  <a:pt x="1746" y="1200"/>
                </a:lnTo>
                <a:lnTo>
                  <a:pt x="1746" y="1206"/>
                </a:lnTo>
                <a:lnTo>
                  <a:pt x="1722" y="1206"/>
                </a:lnTo>
                <a:lnTo>
                  <a:pt x="1722" y="1200"/>
                </a:lnTo>
                <a:close/>
                <a:moveTo>
                  <a:pt x="1764" y="1200"/>
                </a:moveTo>
                <a:lnTo>
                  <a:pt x="1788" y="1200"/>
                </a:lnTo>
                <a:lnTo>
                  <a:pt x="1788" y="1206"/>
                </a:lnTo>
                <a:lnTo>
                  <a:pt x="1764" y="1206"/>
                </a:lnTo>
                <a:lnTo>
                  <a:pt x="1764" y="1200"/>
                </a:lnTo>
                <a:close/>
                <a:moveTo>
                  <a:pt x="1806" y="1200"/>
                </a:moveTo>
                <a:lnTo>
                  <a:pt x="1830" y="1200"/>
                </a:lnTo>
                <a:lnTo>
                  <a:pt x="1830" y="1206"/>
                </a:lnTo>
                <a:lnTo>
                  <a:pt x="1806" y="1206"/>
                </a:lnTo>
                <a:lnTo>
                  <a:pt x="1806" y="1200"/>
                </a:lnTo>
                <a:close/>
                <a:moveTo>
                  <a:pt x="1848" y="1200"/>
                </a:moveTo>
                <a:lnTo>
                  <a:pt x="1872" y="1200"/>
                </a:lnTo>
                <a:lnTo>
                  <a:pt x="1872" y="1206"/>
                </a:lnTo>
                <a:lnTo>
                  <a:pt x="1848" y="1206"/>
                </a:lnTo>
                <a:lnTo>
                  <a:pt x="1848" y="1200"/>
                </a:lnTo>
                <a:close/>
                <a:moveTo>
                  <a:pt x="1890" y="1200"/>
                </a:moveTo>
                <a:lnTo>
                  <a:pt x="1914" y="1200"/>
                </a:lnTo>
                <a:lnTo>
                  <a:pt x="1914" y="1206"/>
                </a:lnTo>
                <a:lnTo>
                  <a:pt x="1890" y="1206"/>
                </a:lnTo>
                <a:lnTo>
                  <a:pt x="1890" y="1200"/>
                </a:lnTo>
                <a:close/>
                <a:moveTo>
                  <a:pt x="1932" y="1200"/>
                </a:moveTo>
                <a:lnTo>
                  <a:pt x="1956" y="1200"/>
                </a:lnTo>
                <a:lnTo>
                  <a:pt x="1956" y="1206"/>
                </a:lnTo>
                <a:lnTo>
                  <a:pt x="1932" y="1206"/>
                </a:lnTo>
                <a:lnTo>
                  <a:pt x="1932" y="1200"/>
                </a:lnTo>
                <a:close/>
                <a:moveTo>
                  <a:pt x="1974" y="1200"/>
                </a:moveTo>
                <a:lnTo>
                  <a:pt x="1998" y="1200"/>
                </a:lnTo>
                <a:lnTo>
                  <a:pt x="1998" y="1206"/>
                </a:lnTo>
                <a:lnTo>
                  <a:pt x="1974" y="1206"/>
                </a:lnTo>
                <a:lnTo>
                  <a:pt x="1974" y="1200"/>
                </a:lnTo>
                <a:close/>
                <a:moveTo>
                  <a:pt x="2016" y="1200"/>
                </a:moveTo>
                <a:lnTo>
                  <a:pt x="2040" y="1200"/>
                </a:lnTo>
                <a:lnTo>
                  <a:pt x="2040" y="1206"/>
                </a:lnTo>
                <a:lnTo>
                  <a:pt x="2016" y="1206"/>
                </a:lnTo>
                <a:lnTo>
                  <a:pt x="2016" y="1200"/>
                </a:lnTo>
                <a:close/>
                <a:moveTo>
                  <a:pt x="2058" y="1200"/>
                </a:moveTo>
                <a:lnTo>
                  <a:pt x="2082" y="1200"/>
                </a:lnTo>
                <a:lnTo>
                  <a:pt x="2082" y="1206"/>
                </a:lnTo>
                <a:lnTo>
                  <a:pt x="2058" y="1206"/>
                </a:lnTo>
                <a:lnTo>
                  <a:pt x="2058" y="1200"/>
                </a:lnTo>
                <a:close/>
                <a:moveTo>
                  <a:pt x="2100" y="1200"/>
                </a:moveTo>
                <a:lnTo>
                  <a:pt x="2124" y="1200"/>
                </a:lnTo>
                <a:lnTo>
                  <a:pt x="2124" y="1206"/>
                </a:lnTo>
                <a:lnTo>
                  <a:pt x="2100" y="1206"/>
                </a:lnTo>
                <a:lnTo>
                  <a:pt x="2100" y="1200"/>
                </a:lnTo>
                <a:close/>
                <a:moveTo>
                  <a:pt x="2142" y="1200"/>
                </a:moveTo>
                <a:lnTo>
                  <a:pt x="2166" y="1200"/>
                </a:lnTo>
                <a:lnTo>
                  <a:pt x="2166" y="1206"/>
                </a:lnTo>
                <a:lnTo>
                  <a:pt x="2142" y="1206"/>
                </a:lnTo>
                <a:lnTo>
                  <a:pt x="2142" y="1200"/>
                </a:lnTo>
                <a:close/>
                <a:moveTo>
                  <a:pt x="2184" y="1200"/>
                </a:moveTo>
                <a:lnTo>
                  <a:pt x="2208" y="1200"/>
                </a:lnTo>
                <a:lnTo>
                  <a:pt x="2208" y="1206"/>
                </a:lnTo>
                <a:lnTo>
                  <a:pt x="2184" y="1206"/>
                </a:lnTo>
                <a:lnTo>
                  <a:pt x="2184" y="1200"/>
                </a:lnTo>
                <a:close/>
                <a:moveTo>
                  <a:pt x="2226" y="1200"/>
                </a:moveTo>
                <a:lnTo>
                  <a:pt x="2250" y="1200"/>
                </a:lnTo>
                <a:lnTo>
                  <a:pt x="2250" y="1206"/>
                </a:lnTo>
                <a:lnTo>
                  <a:pt x="2226" y="1206"/>
                </a:lnTo>
                <a:lnTo>
                  <a:pt x="2226" y="1200"/>
                </a:lnTo>
                <a:close/>
                <a:moveTo>
                  <a:pt x="2268" y="1200"/>
                </a:moveTo>
                <a:lnTo>
                  <a:pt x="2292" y="1200"/>
                </a:lnTo>
                <a:lnTo>
                  <a:pt x="2292" y="1206"/>
                </a:lnTo>
                <a:lnTo>
                  <a:pt x="2268" y="1206"/>
                </a:lnTo>
                <a:lnTo>
                  <a:pt x="2268" y="1200"/>
                </a:lnTo>
                <a:close/>
                <a:moveTo>
                  <a:pt x="2310" y="1200"/>
                </a:moveTo>
                <a:lnTo>
                  <a:pt x="2334" y="1200"/>
                </a:lnTo>
                <a:lnTo>
                  <a:pt x="2334" y="1206"/>
                </a:lnTo>
                <a:lnTo>
                  <a:pt x="2310" y="1206"/>
                </a:lnTo>
                <a:lnTo>
                  <a:pt x="2310" y="1200"/>
                </a:lnTo>
                <a:close/>
                <a:moveTo>
                  <a:pt x="2352" y="1200"/>
                </a:moveTo>
                <a:lnTo>
                  <a:pt x="2376" y="1200"/>
                </a:lnTo>
                <a:lnTo>
                  <a:pt x="2376" y="1206"/>
                </a:lnTo>
                <a:lnTo>
                  <a:pt x="2352" y="1206"/>
                </a:lnTo>
                <a:lnTo>
                  <a:pt x="2352" y="1200"/>
                </a:lnTo>
                <a:close/>
                <a:moveTo>
                  <a:pt x="2394" y="1200"/>
                </a:moveTo>
                <a:lnTo>
                  <a:pt x="2418" y="1200"/>
                </a:lnTo>
                <a:lnTo>
                  <a:pt x="2418" y="1206"/>
                </a:lnTo>
                <a:lnTo>
                  <a:pt x="2394" y="1206"/>
                </a:lnTo>
                <a:lnTo>
                  <a:pt x="2394" y="1200"/>
                </a:lnTo>
                <a:close/>
                <a:moveTo>
                  <a:pt x="2436" y="1200"/>
                </a:moveTo>
                <a:lnTo>
                  <a:pt x="2460" y="1200"/>
                </a:lnTo>
                <a:lnTo>
                  <a:pt x="2460" y="1206"/>
                </a:lnTo>
                <a:lnTo>
                  <a:pt x="2436" y="1206"/>
                </a:lnTo>
                <a:lnTo>
                  <a:pt x="2436" y="1200"/>
                </a:lnTo>
                <a:close/>
                <a:moveTo>
                  <a:pt x="2478" y="1200"/>
                </a:moveTo>
                <a:lnTo>
                  <a:pt x="2502" y="1200"/>
                </a:lnTo>
                <a:lnTo>
                  <a:pt x="2502" y="1206"/>
                </a:lnTo>
                <a:lnTo>
                  <a:pt x="2478" y="1206"/>
                </a:lnTo>
                <a:lnTo>
                  <a:pt x="2478" y="1200"/>
                </a:lnTo>
                <a:close/>
                <a:moveTo>
                  <a:pt x="2520" y="1200"/>
                </a:moveTo>
                <a:lnTo>
                  <a:pt x="2544" y="1200"/>
                </a:lnTo>
                <a:lnTo>
                  <a:pt x="2544" y="1206"/>
                </a:lnTo>
                <a:lnTo>
                  <a:pt x="2520" y="1206"/>
                </a:lnTo>
                <a:lnTo>
                  <a:pt x="2520" y="1200"/>
                </a:lnTo>
                <a:close/>
                <a:moveTo>
                  <a:pt x="2562" y="1200"/>
                </a:moveTo>
                <a:lnTo>
                  <a:pt x="2586" y="1200"/>
                </a:lnTo>
                <a:lnTo>
                  <a:pt x="2586" y="1206"/>
                </a:lnTo>
                <a:lnTo>
                  <a:pt x="2562" y="1206"/>
                </a:lnTo>
                <a:lnTo>
                  <a:pt x="2562" y="1200"/>
                </a:lnTo>
                <a:close/>
                <a:moveTo>
                  <a:pt x="2604" y="1200"/>
                </a:moveTo>
                <a:lnTo>
                  <a:pt x="2628" y="1200"/>
                </a:lnTo>
                <a:lnTo>
                  <a:pt x="2628" y="1206"/>
                </a:lnTo>
                <a:lnTo>
                  <a:pt x="2604" y="1206"/>
                </a:lnTo>
                <a:lnTo>
                  <a:pt x="2604" y="1200"/>
                </a:lnTo>
                <a:close/>
                <a:moveTo>
                  <a:pt x="2646" y="1200"/>
                </a:moveTo>
                <a:lnTo>
                  <a:pt x="2670" y="1200"/>
                </a:lnTo>
                <a:lnTo>
                  <a:pt x="2670" y="1206"/>
                </a:lnTo>
                <a:lnTo>
                  <a:pt x="2646" y="1206"/>
                </a:lnTo>
                <a:lnTo>
                  <a:pt x="2646" y="1200"/>
                </a:lnTo>
                <a:close/>
                <a:moveTo>
                  <a:pt x="2688" y="1200"/>
                </a:moveTo>
                <a:lnTo>
                  <a:pt x="2712" y="1200"/>
                </a:lnTo>
                <a:lnTo>
                  <a:pt x="2712" y="1206"/>
                </a:lnTo>
                <a:lnTo>
                  <a:pt x="2688" y="1206"/>
                </a:lnTo>
                <a:lnTo>
                  <a:pt x="2688" y="1200"/>
                </a:lnTo>
                <a:close/>
                <a:moveTo>
                  <a:pt x="2730" y="1200"/>
                </a:moveTo>
                <a:lnTo>
                  <a:pt x="2754" y="1200"/>
                </a:lnTo>
                <a:lnTo>
                  <a:pt x="2754" y="1206"/>
                </a:lnTo>
                <a:lnTo>
                  <a:pt x="2730" y="1206"/>
                </a:lnTo>
                <a:lnTo>
                  <a:pt x="2730" y="1200"/>
                </a:lnTo>
                <a:close/>
                <a:moveTo>
                  <a:pt x="2772" y="1200"/>
                </a:moveTo>
                <a:lnTo>
                  <a:pt x="2796" y="1200"/>
                </a:lnTo>
                <a:lnTo>
                  <a:pt x="2796" y="1206"/>
                </a:lnTo>
                <a:lnTo>
                  <a:pt x="2772" y="1206"/>
                </a:lnTo>
                <a:lnTo>
                  <a:pt x="2772" y="1200"/>
                </a:lnTo>
                <a:close/>
                <a:moveTo>
                  <a:pt x="2814" y="1200"/>
                </a:moveTo>
                <a:lnTo>
                  <a:pt x="2838" y="1200"/>
                </a:lnTo>
                <a:lnTo>
                  <a:pt x="2838" y="1206"/>
                </a:lnTo>
                <a:lnTo>
                  <a:pt x="2814" y="1206"/>
                </a:lnTo>
                <a:lnTo>
                  <a:pt x="2814" y="1200"/>
                </a:lnTo>
                <a:close/>
                <a:moveTo>
                  <a:pt x="2856" y="1200"/>
                </a:moveTo>
                <a:lnTo>
                  <a:pt x="2880" y="1200"/>
                </a:lnTo>
                <a:lnTo>
                  <a:pt x="2880" y="1206"/>
                </a:lnTo>
                <a:lnTo>
                  <a:pt x="2856" y="1206"/>
                </a:lnTo>
                <a:lnTo>
                  <a:pt x="2856" y="1200"/>
                </a:lnTo>
                <a:close/>
                <a:moveTo>
                  <a:pt x="2898" y="1200"/>
                </a:moveTo>
                <a:lnTo>
                  <a:pt x="2922" y="1200"/>
                </a:lnTo>
                <a:lnTo>
                  <a:pt x="2922" y="1206"/>
                </a:lnTo>
                <a:lnTo>
                  <a:pt x="2898" y="1206"/>
                </a:lnTo>
                <a:lnTo>
                  <a:pt x="2898" y="1200"/>
                </a:lnTo>
                <a:close/>
                <a:moveTo>
                  <a:pt x="2940" y="1200"/>
                </a:moveTo>
                <a:lnTo>
                  <a:pt x="2964" y="1200"/>
                </a:lnTo>
                <a:lnTo>
                  <a:pt x="2964" y="1206"/>
                </a:lnTo>
                <a:lnTo>
                  <a:pt x="2940" y="1206"/>
                </a:lnTo>
                <a:lnTo>
                  <a:pt x="2940" y="1200"/>
                </a:lnTo>
                <a:close/>
                <a:moveTo>
                  <a:pt x="2982" y="1200"/>
                </a:moveTo>
                <a:lnTo>
                  <a:pt x="3006" y="1200"/>
                </a:lnTo>
                <a:lnTo>
                  <a:pt x="3006" y="1206"/>
                </a:lnTo>
                <a:lnTo>
                  <a:pt x="2982" y="1206"/>
                </a:lnTo>
                <a:lnTo>
                  <a:pt x="2982" y="1200"/>
                </a:lnTo>
                <a:close/>
                <a:moveTo>
                  <a:pt x="3024" y="1200"/>
                </a:moveTo>
                <a:lnTo>
                  <a:pt x="3048" y="1200"/>
                </a:lnTo>
                <a:lnTo>
                  <a:pt x="3048" y="1206"/>
                </a:lnTo>
                <a:lnTo>
                  <a:pt x="3024" y="1206"/>
                </a:lnTo>
                <a:lnTo>
                  <a:pt x="3024" y="1200"/>
                </a:lnTo>
                <a:close/>
                <a:moveTo>
                  <a:pt x="3066" y="1200"/>
                </a:moveTo>
                <a:lnTo>
                  <a:pt x="3090" y="1200"/>
                </a:lnTo>
                <a:lnTo>
                  <a:pt x="3090" y="1206"/>
                </a:lnTo>
                <a:lnTo>
                  <a:pt x="3066" y="1206"/>
                </a:lnTo>
                <a:lnTo>
                  <a:pt x="3066" y="1200"/>
                </a:lnTo>
                <a:close/>
                <a:moveTo>
                  <a:pt x="3108" y="1200"/>
                </a:moveTo>
                <a:lnTo>
                  <a:pt x="3132" y="1200"/>
                </a:lnTo>
                <a:lnTo>
                  <a:pt x="3132" y="1206"/>
                </a:lnTo>
                <a:lnTo>
                  <a:pt x="3108" y="1206"/>
                </a:lnTo>
                <a:lnTo>
                  <a:pt x="3108" y="1200"/>
                </a:lnTo>
                <a:close/>
                <a:moveTo>
                  <a:pt x="3150" y="1200"/>
                </a:moveTo>
                <a:lnTo>
                  <a:pt x="3174" y="1200"/>
                </a:lnTo>
                <a:lnTo>
                  <a:pt x="3174" y="1206"/>
                </a:lnTo>
                <a:lnTo>
                  <a:pt x="3150" y="1206"/>
                </a:lnTo>
                <a:lnTo>
                  <a:pt x="3150" y="1200"/>
                </a:lnTo>
                <a:close/>
                <a:moveTo>
                  <a:pt x="3192" y="1200"/>
                </a:moveTo>
                <a:lnTo>
                  <a:pt x="3216" y="1200"/>
                </a:lnTo>
                <a:lnTo>
                  <a:pt x="3216" y="1206"/>
                </a:lnTo>
                <a:lnTo>
                  <a:pt x="3192" y="1206"/>
                </a:lnTo>
                <a:lnTo>
                  <a:pt x="3192" y="1200"/>
                </a:lnTo>
                <a:close/>
                <a:moveTo>
                  <a:pt x="3234" y="1200"/>
                </a:moveTo>
                <a:lnTo>
                  <a:pt x="3258" y="1200"/>
                </a:lnTo>
                <a:lnTo>
                  <a:pt x="3258" y="1206"/>
                </a:lnTo>
                <a:lnTo>
                  <a:pt x="3234" y="1206"/>
                </a:lnTo>
                <a:lnTo>
                  <a:pt x="3234" y="1200"/>
                </a:lnTo>
                <a:close/>
                <a:moveTo>
                  <a:pt x="3276" y="1200"/>
                </a:moveTo>
                <a:lnTo>
                  <a:pt x="3300" y="1200"/>
                </a:lnTo>
                <a:lnTo>
                  <a:pt x="3300" y="1206"/>
                </a:lnTo>
                <a:lnTo>
                  <a:pt x="3276" y="1206"/>
                </a:lnTo>
                <a:lnTo>
                  <a:pt x="3276" y="1200"/>
                </a:lnTo>
                <a:close/>
                <a:moveTo>
                  <a:pt x="3318" y="1200"/>
                </a:moveTo>
                <a:lnTo>
                  <a:pt x="3342" y="1200"/>
                </a:lnTo>
                <a:lnTo>
                  <a:pt x="3342" y="1206"/>
                </a:lnTo>
                <a:lnTo>
                  <a:pt x="3318" y="1206"/>
                </a:lnTo>
                <a:lnTo>
                  <a:pt x="3318" y="1200"/>
                </a:lnTo>
                <a:close/>
                <a:moveTo>
                  <a:pt x="3360" y="1200"/>
                </a:moveTo>
                <a:lnTo>
                  <a:pt x="3384" y="1200"/>
                </a:lnTo>
                <a:lnTo>
                  <a:pt x="3384" y="1206"/>
                </a:lnTo>
                <a:lnTo>
                  <a:pt x="3360" y="1206"/>
                </a:lnTo>
                <a:lnTo>
                  <a:pt x="3360" y="1200"/>
                </a:lnTo>
                <a:close/>
                <a:moveTo>
                  <a:pt x="3402" y="1200"/>
                </a:moveTo>
                <a:lnTo>
                  <a:pt x="3426" y="1200"/>
                </a:lnTo>
                <a:lnTo>
                  <a:pt x="3426" y="1206"/>
                </a:lnTo>
                <a:lnTo>
                  <a:pt x="3402" y="1206"/>
                </a:lnTo>
                <a:lnTo>
                  <a:pt x="3402" y="1200"/>
                </a:lnTo>
                <a:close/>
                <a:moveTo>
                  <a:pt x="3444" y="1200"/>
                </a:moveTo>
                <a:lnTo>
                  <a:pt x="3468" y="1200"/>
                </a:lnTo>
                <a:lnTo>
                  <a:pt x="3468" y="1206"/>
                </a:lnTo>
                <a:lnTo>
                  <a:pt x="3444" y="1206"/>
                </a:lnTo>
                <a:lnTo>
                  <a:pt x="3444" y="1200"/>
                </a:lnTo>
                <a:close/>
                <a:moveTo>
                  <a:pt x="3486" y="1200"/>
                </a:moveTo>
                <a:lnTo>
                  <a:pt x="3510" y="1200"/>
                </a:lnTo>
                <a:lnTo>
                  <a:pt x="3510" y="1206"/>
                </a:lnTo>
                <a:lnTo>
                  <a:pt x="3486" y="1206"/>
                </a:lnTo>
                <a:lnTo>
                  <a:pt x="3486" y="1200"/>
                </a:lnTo>
                <a:close/>
                <a:moveTo>
                  <a:pt x="3528" y="1200"/>
                </a:moveTo>
                <a:lnTo>
                  <a:pt x="3552" y="1200"/>
                </a:lnTo>
                <a:lnTo>
                  <a:pt x="3552" y="1206"/>
                </a:lnTo>
                <a:lnTo>
                  <a:pt x="3528" y="1206"/>
                </a:lnTo>
                <a:lnTo>
                  <a:pt x="3528" y="1200"/>
                </a:lnTo>
                <a:close/>
                <a:moveTo>
                  <a:pt x="3570" y="1200"/>
                </a:moveTo>
                <a:lnTo>
                  <a:pt x="3594" y="1200"/>
                </a:lnTo>
                <a:lnTo>
                  <a:pt x="3594" y="1206"/>
                </a:lnTo>
                <a:lnTo>
                  <a:pt x="3570" y="1206"/>
                </a:lnTo>
                <a:lnTo>
                  <a:pt x="3570" y="1200"/>
                </a:lnTo>
                <a:close/>
                <a:moveTo>
                  <a:pt x="3612" y="1200"/>
                </a:moveTo>
                <a:lnTo>
                  <a:pt x="3636" y="1200"/>
                </a:lnTo>
                <a:lnTo>
                  <a:pt x="3636" y="1206"/>
                </a:lnTo>
                <a:lnTo>
                  <a:pt x="3612" y="1206"/>
                </a:lnTo>
                <a:lnTo>
                  <a:pt x="3612" y="1200"/>
                </a:lnTo>
                <a:close/>
                <a:moveTo>
                  <a:pt x="3654" y="1200"/>
                </a:moveTo>
                <a:lnTo>
                  <a:pt x="3678" y="1200"/>
                </a:lnTo>
                <a:lnTo>
                  <a:pt x="3678" y="1206"/>
                </a:lnTo>
                <a:lnTo>
                  <a:pt x="3654" y="1206"/>
                </a:lnTo>
                <a:lnTo>
                  <a:pt x="3654" y="1200"/>
                </a:lnTo>
                <a:close/>
                <a:moveTo>
                  <a:pt x="3696" y="1200"/>
                </a:moveTo>
                <a:lnTo>
                  <a:pt x="3720" y="1200"/>
                </a:lnTo>
                <a:lnTo>
                  <a:pt x="3720" y="1206"/>
                </a:lnTo>
                <a:lnTo>
                  <a:pt x="3696" y="1206"/>
                </a:lnTo>
                <a:lnTo>
                  <a:pt x="3696" y="1200"/>
                </a:lnTo>
                <a:close/>
                <a:moveTo>
                  <a:pt x="3738" y="1200"/>
                </a:moveTo>
                <a:lnTo>
                  <a:pt x="3762" y="1200"/>
                </a:lnTo>
                <a:lnTo>
                  <a:pt x="3762" y="1206"/>
                </a:lnTo>
                <a:lnTo>
                  <a:pt x="3738" y="1206"/>
                </a:lnTo>
                <a:lnTo>
                  <a:pt x="3738" y="1200"/>
                </a:lnTo>
                <a:close/>
                <a:moveTo>
                  <a:pt x="3780" y="1200"/>
                </a:moveTo>
                <a:lnTo>
                  <a:pt x="3804" y="1200"/>
                </a:lnTo>
                <a:lnTo>
                  <a:pt x="3804" y="1206"/>
                </a:lnTo>
                <a:lnTo>
                  <a:pt x="3780" y="1206"/>
                </a:lnTo>
                <a:lnTo>
                  <a:pt x="3780" y="1200"/>
                </a:lnTo>
                <a:close/>
                <a:moveTo>
                  <a:pt x="3822" y="1200"/>
                </a:moveTo>
                <a:lnTo>
                  <a:pt x="3846" y="1200"/>
                </a:lnTo>
                <a:lnTo>
                  <a:pt x="3846" y="1206"/>
                </a:lnTo>
                <a:lnTo>
                  <a:pt x="3822" y="1206"/>
                </a:lnTo>
                <a:lnTo>
                  <a:pt x="3822" y="1200"/>
                </a:lnTo>
                <a:close/>
                <a:moveTo>
                  <a:pt x="3864" y="1200"/>
                </a:moveTo>
                <a:lnTo>
                  <a:pt x="3888" y="1200"/>
                </a:lnTo>
                <a:lnTo>
                  <a:pt x="3888" y="1206"/>
                </a:lnTo>
                <a:lnTo>
                  <a:pt x="3864" y="1206"/>
                </a:lnTo>
                <a:lnTo>
                  <a:pt x="3864" y="1200"/>
                </a:lnTo>
                <a:close/>
                <a:moveTo>
                  <a:pt x="3906" y="1200"/>
                </a:moveTo>
                <a:lnTo>
                  <a:pt x="3930" y="1200"/>
                </a:lnTo>
                <a:lnTo>
                  <a:pt x="3930" y="1206"/>
                </a:lnTo>
                <a:lnTo>
                  <a:pt x="3906" y="1206"/>
                </a:lnTo>
                <a:lnTo>
                  <a:pt x="3906" y="1200"/>
                </a:lnTo>
                <a:close/>
                <a:moveTo>
                  <a:pt x="3948" y="1200"/>
                </a:moveTo>
                <a:lnTo>
                  <a:pt x="3954" y="1200"/>
                </a:lnTo>
                <a:lnTo>
                  <a:pt x="3954" y="1206"/>
                </a:lnTo>
                <a:lnTo>
                  <a:pt x="3948" y="1206"/>
                </a:lnTo>
                <a:lnTo>
                  <a:pt x="3948" y="1200"/>
                </a:lnTo>
                <a:close/>
                <a:moveTo>
                  <a:pt x="0" y="960"/>
                </a:moveTo>
                <a:lnTo>
                  <a:pt x="24" y="960"/>
                </a:lnTo>
                <a:lnTo>
                  <a:pt x="24" y="966"/>
                </a:lnTo>
                <a:lnTo>
                  <a:pt x="0" y="966"/>
                </a:lnTo>
                <a:lnTo>
                  <a:pt x="0" y="960"/>
                </a:lnTo>
                <a:close/>
                <a:moveTo>
                  <a:pt x="42" y="960"/>
                </a:moveTo>
                <a:lnTo>
                  <a:pt x="66" y="960"/>
                </a:lnTo>
                <a:lnTo>
                  <a:pt x="66" y="966"/>
                </a:lnTo>
                <a:lnTo>
                  <a:pt x="42" y="966"/>
                </a:lnTo>
                <a:lnTo>
                  <a:pt x="42" y="960"/>
                </a:lnTo>
                <a:close/>
                <a:moveTo>
                  <a:pt x="84" y="960"/>
                </a:moveTo>
                <a:lnTo>
                  <a:pt x="108" y="960"/>
                </a:lnTo>
                <a:lnTo>
                  <a:pt x="108" y="966"/>
                </a:lnTo>
                <a:lnTo>
                  <a:pt x="84" y="966"/>
                </a:lnTo>
                <a:lnTo>
                  <a:pt x="84" y="960"/>
                </a:lnTo>
                <a:close/>
                <a:moveTo>
                  <a:pt x="126" y="960"/>
                </a:moveTo>
                <a:lnTo>
                  <a:pt x="150" y="960"/>
                </a:lnTo>
                <a:lnTo>
                  <a:pt x="150" y="966"/>
                </a:lnTo>
                <a:lnTo>
                  <a:pt x="126" y="966"/>
                </a:lnTo>
                <a:lnTo>
                  <a:pt x="126" y="960"/>
                </a:lnTo>
                <a:close/>
                <a:moveTo>
                  <a:pt x="168" y="960"/>
                </a:moveTo>
                <a:lnTo>
                  <a:pt x="192" y="960"/>
                </a:lnTo>
                <a:lnTo>
                  <a:pt x="192" y="966"/>
                </a:lnTo>
                <a:lnTo>
                  <a:pt x="168" y="966"/>
                </a:lnTo>
                <a:lnTo>
                  <a:pt x="168" y="960"/>
                </a:lnTo>
                <a:close/>
                <a:moveTo>
                  <a:pt x="210" y="960"/>
                </a:moveTo>
                <a:lnTo>
                  <a:pt x="234" y="960"/>
                </a:lnTo>
                <a:lnTo>
                  <a:pt x="234" y="966"/>
                </a:lnTo>
                <a:lnTo>
                  <a:pt x="210" y="966"/>
                </a:lnTo>
                <a:lnTo>
                  <a:pt x="210" y="960"/>
                </a:lnTo>
                <a:close/>
                <a:moveTo>
                  <a:pt x="252" y="960"/>
                </a:moveTo>
                <a:lnTo>
                  <a:pt x="276" y="960"/>
                </a:lnTo>
                <a:lnTo>
                  <a:pt x="276" y="966"/>
                </a:lnTo>
                <a:lnTo>
                  <a:pt x="252" y="966"/>
                </a:lnTo>
                <a:lnTo>
                  <a:pt x="252" y="960"/>
                </a:lnTo>
                <a:close/>
                <a:moveTo>
                  <a:pt x="294" y="960"/>
                </a:moveTo>
                <a:lnTo>
                  <a:pt x="318" y="960"/>
                </a:lnTo>
                <a:lnTo>
                  <a:pt x="318" y="966"/>
                </a:lnTo>
                <a:lnTo>
                  <a:pt x="294" y="966"/>
                </a:lnTo>
                <a:lnTo>
                  <a:pt x="294" y="960"/>
                </a:lnTo>
                <a:close/>
                <a:moveTo>
                  <a:pt x="336" y="960"/>
                </a:moveTo>
                <a:lnTo>
                  <a:pt x="360" y="960"/>
                </a:lnTo>
                <a:lnTo>
                  <a:pt x="360" y="966"/>
                </a:lnTo>
                <a:lnTo>
                  <a:pt x="336" y="966"/>
                </a:lnTo>
                <a:lnTo>
                  <a:pt x="336" y="960"/>
                </a:lnTo>
                <a:close/>
                <a:moveTo>
                  <a:pt x="378" y="960"/>
                </a:moveTo>
                <a:lnTo>
                  <a:pt x="402" y="960"/>
                </a:lnTo>
                <a:lnTo>
                  <a:pt x="402" y="966"/>
                </a:lnTo>
                <a:lnTo>
                  <a:pt x="378" y="966"/>
                </a:lnTo>
                <a:lnTo>
                  <a:pt x="378" y="960"/>
                </a:lnTo>
                <a:close/>
                <a:moveTo>
                  <a:pt x="420" y="960"/>
                </a:moveTo>
                <a:lnTo>
                  <a:pt x="444" y="960"/>
                </a:lnTo>
                <a:lnTo>
                  <a:pt x="444" y="966"/>
                </a:lnTo>
                <a:lnTo>
                  <a:pt x="420" y="966"/>
                </a:lnTo>
                <a:lnTo>
                  <a:pt x="420" y="960"/>
                </a:lnTo>
                <a:close/>
                <a:moveTo>
                  <a:pt x="462" y="960"/>
                </a:moveTo>
                <a:lnTo>
                  <a:pt x="486" y="960"/>
                </a:lnTo>
                <a:lnTo>
                  <a:pt x="486" y="966"/>
                </a:lnTo>
                <a:lnTo>
                  <a:pt x="462" y="966"/>
                </a:lnTo>
                <a:lnTo>
                  <a:pt x="462" y="960"/>
                </a:lnTo>
                <a:close/>
                <a:moveTo>
                  <a:pt x="504" y="960"/>
                </a:moveTo>
                <a:lnTo>
                  <a:pt x="528" y="960"/>
                </a:lnTo>
                <a:lnTo>
                  <a:pt x="528" y="966"/>
                </a:lnTo>
                <a:lnTo>
                  <a:pt x="504" y="966"/>
                </a:lnTo>
                <a:lnTo>
                  <a:pt x="504" y="960"/>
                </a:lnTo>
                <a:close/>
                <a:moveTo>
                  <a:pt x="546" y="960"/>
                </a:moveTo>
                <a:lnTo>
                  <a:pt x="570" y="960"/>
                </a:lnTo>
                <a:lnTo>
                  <a:pt x="570" y="966"/>
                </a:lnTo>
                <a:lnTo>
                  <a:pt x="546" y="966"/>
                </a:lnTo>
                <a:lnTo>
                  <a:pt x="546" y="960"/>
                </a:lnTo>
                <a:close/>
                <a:moveTo>
                  <a:pt x="588" y="960"/>
                </a:moveTo>
                <a:lnTo>
                  <a:pt x="612" y="960"/>
                </a:lnTo>
                <a:lnTo>
                  <a:pt x="612" y="966"/>
                </a:lnTo>
                <a:lnTo>
                  <a:pt x="588" y="966"/>
                </a:lnTo>
                <a:lnTo>
                  <a:pt x="588" y="960"/>
                </a:lnTo>
                <a:close/>
                <a:moveTo>
                  <a:pt x="630" y="960"/>
                </a:moveTo>
                <a:lnTo>
                  <a:pt x="654" y="960"/>
                </a:lnTo>
                <a:lnTo>
                  <a:pt x="654" y="966"/>
                </a:lnTo>
                <a:lnTo>
                  <a:pt x="630" y="966"/>
                </a:lnTo>
                <a:lnTo>
                  <a:pt x="630" y="960"/>
                </a:lnTo>
                <a:close/>
                <a:moveTo>
                  <a:pt x="672" y="960"/>
                </a:moveTo>
                <a:lnTo>
                  <a:pt x="696" y="960"/>
                </a:lnTo>
                <a:lnTo>
                  <a:pt x="696" y="966"/>
                </a:lnTo>
                <a:lnTo>
                  <a:pt x="672" y="966"/>
                </a:lnTo>
                <a:lnTo>
                  <a:pt x="672" y="960"/>
                </a:lnTo>
                <a:close/>
                <a:moveTo>
                  <a:pt x="714" y="960"/>
                </a:moveTo>
                <a:lnTo>
                  <a:pt x="738" y="960"/>
                </a:lnTo>
                <a:lnTo>
                  <a:pt x="738" y="966"/>
                </a:lnTo>
                <a:lnTo>
                  <a:pt x="714" y="966"/>
                </a:lnTo>
                <a:lnTo>
                  <a:pt x="714" y="960"/>
                </a:lnTo>
                <a:close/>
                <a:moveTo>
                  <a:pt x="756" y="960"/>
                </a:moveTo>
                <a:lnTo>
                  <a:pt x="780" y="960"/>
                </a:lnTo>
                <a:lnTo>
                  <a:pt x="780" y="966"/>
                </a:lnTo>
                <a:lnTo>
                  <a:pt x="756" y="966"/>
                </a:lnTo>
                <a:lnTo>
                  <a:pt x="756" y="960"/>
                </a:lnTo>
                <a:close/>
                <a:moveTo>
                  <a:pt x="798" y="960"/>
                </a:moveTo>
                <a:lnTo>
                  <a:pt x="822" y="960"/>
                </a:lnTo>
                <a:lnTo>
                  <a:pt x="822" y="966"/>
                </a:lnTo>
                <a:lnTo>
                  <a:pt x="798" y="966"/>
                </a:lnTo>
                <a:lnTo>
                  <a:pt x="798" y="960"/>
                </a:lnTo>
                <a:close/>
                <a:moveTo>
                  <a:pt x="840" y="960"/>
                </a:moveTo>
                <a:lnTo>
                  <a:pt x="864" y="960"/>
                </a:lnTo>
                <a:lnTo>
                  <a:pt x="864" y="966"/>
                </a:lnTo>
                <a:lnTo>
                  <a:pt x="840" y="966"/>
                </a:lnTo>
                <a:lnTo>
                  <a:pt x="840" y="960"/>
                </a:lnTo>
                <a:close/>
                <a:moveTo>
                  <a:pt x="882" y="960"/>
                </a:moveTo>
                <a:lnTo>
                  <a:pt x="906" y="960"/>
                </a:lnTo>
                <a:lnTo>
                  <a:pt x="906" y="966"/>
                </a:lnTo>
                <a:lnTo>
                  <a:pt x="882" y="966"/>
                </a:lnTo>
                <a:lnTo>
                  <a:pt x="882" y="960"/>
                </a:lnTo>
                <a:close/>
                <a:moveTo>
                  <a:pt x="924" y="960"/>
                </a:moveTo>
                <a:lnTo>
                  <a:pt x="948" y="960"/>
                </a:lnTo>
                <a:lnTo>
                  <a:pt x="948" y="966"/>
                </a:lnTo>
                <a:lnTo>
                  <a:pt x="924" y="966"/>
                </a:lnTo>
                <a:lnTo>
                  <a:pt x="924" y="960"/>
                </a:lnTo>
                <a:close/>
                <a:moveTo>
                  <a:pt x="966" y="960"/>
                </a:moveTo>
                <a:lnTo>
                  <a:pt x="990" y="960"/>
                </a:lnTo>
                <a:lnTo>
                  <a:pt x="990" y="966"/>
                </a:lnTo>
                <a:lnTo>
                  <a:pt x="966" y="966"/>
                </a:lnTo>
                <a:lnTo>
                  <a:pt x="966" y="960"/>
                </a:lnTo>
                <a:close/>
                <a:moveTo>
                  <a:pt x="1008" y="960"/>
                </a:moveTo>
                <a:lnTo>
                  <a:pt x="1032" y="960"/>
                </a:lnTo>
                <a:lnTo>
                  <a:pt x="1032" y="966"/>
                </a:lnTo>
                <a:lnTo>
                  <a:pt x="1008" y="966"/>
                </a:lnTo>
                <a:lnTo>
                  <a:pt x="1008" y="960"/>
                </a:lnTo>
                <a:close/>
                <a:moveTo>
                  <a:pt x="1050" y="960"/>
                </a:moveTo>
                <a:lnTo>
                  <a:pt x="1074" y="960"/>
                </a:lnTo>
                <a:lnTo>
                  <a:pt x="1074" y="966"/>
                </a:lnTo>
                <a:lnTo>
                  <a:pt x="1050" y="966"/>
                </a:lnTo>
                <a:lnTo>
                  <a:pt x="1050" y="960"/>
                </a:lnTo>
                <a:close/>
                <a:moveTo>
                  <a:pt x="1092" y="960"/>
                </a:moveTo>
                <a:lnTo>
                  <a:pt x="1116" y="960"/>
                </a:lnTo>
                <a:lnTo>
                  <a:pt x="1116" y="966"/>
                </a:lnTo>
                <a:lnTo>
                  <a:pt x="1092" y="966"/>
                </a:lnTo>
                <a:lnTo>
                  <a:pt x="1092" y="960"/>
                </a:lnTo>
                <a:close/>
                <a:moveTo>
                  <a:pt x="1134" y="960"/>
                </a:moveTo>
                <a:lnTo>
                  <a:pt x="1158" y="960"/>
                </a:lnTo>
                <a:lnTo>
                  <a:pt x="1158" y="966"/>
                </a:lnTo>
                <a:lnTo>
                  <a:pt x="1134" y="966"/>
                </a:lnTo>
                <a:lnTo>
                  <a:pt x="1134" y="960"/>
                </a:lnTo>
                <a:close/>
                <a:moveTo>
                  <a:pt x="1176" y="960"/>
                </a:moveTo>
                <a:lnTo>
                  <a:pt x="1200" y="960"/>
                </a:lnTo>
                <a:lnTo>
                  <a:pt x="1200" y="966"/>
                </a:lnTo>
                <a:lnTo>
                  <a:pt x="1176" y="966"/>
                </a:lnTo>
                <a:lnTo>
                  <a:pt x="1176" y="960"/>
                </a:lnTo>
                <a:close/>
                <a:moveTo>
                  <a:pt x="1218" y="960"/>
                </a:moveTo>
                <a:lnTo>
                  <a:pt x="1242" y="960"/>
                </a:lnTo>
                <a:lnTo>
                  <a:pt x="1242" y="966"/>
                </a:lnTo>
                <a:lnTo>
                  <a:pt x="1218" y="966"/>
                </a:lnTo>
                <a:lnTo>
                  <a:pt x="1218" y="960"/>
                </a:lnTo>
                <a:close/>
                <a:moveTo>
                  <a:pt x="1260" y="960"/>
                </a:moveTo>
                <a:lnTo>
                  <a:pt x="1284" y="960"/>
                </a:lnTo>
                <a:lnTo>
                  <a:pt x="1284" y="966"/>
                </a:lnTo>
                <a:lnTo>
                  <a:pt x="1260" y="966"/>
                </a:lnTo>
                <a:lnTo>
                  <a:pt x="1260" y="960"/>
                </a:lnTo>
                <a:close/>
                <a:moveTo>
                  <a:pt x="1302" y="960"/>
                </a:moveTo>
                <a:lnTo>
                  <a:pt x="1326" y="960"/>
                </a:lnTo>
                <a:lnTo>
                  <a:pt x="1326" y="966"/>
                </a:lnTo>
                <a:lnTo>
                  <a:pt x="1302" y="966"/>
                </a:lnTo>
                <a:lnTo>
                  <a:pt x="1302" y="960"/>
                </a:lnTo>
                <a:close/>
                <a:moveTo>
                  <a:pt x="1344" y="960"/>
                </a:moveTo>
                <a:lnTo>
                  <a:pt x="1368" y="960"/>
                </a:lnTo>
                <a:lnTo>
                  <a:pt x="1368" y="966"/>
                </a:lnTo>
                <a:lnTo>
                  <a:pt x="1344" y="966"/>
                </a:lnTo>
                <a:lnTo>
                  <a:pt x="1344" y="960"/>
                </a:lnTo>
                <a:close/>
                <a:moveTo>
                  <a:pt x="1386" y="960"/>
                </a:moveTo>
                <a:lnTo>
                  <a:pt x="1410" y="960"/>
                </a:lnTo>
                <a:lnTo>
                  <a:pt x="1410" y="966"/>
                </a:lnTo>
                <a:lnTo>
                  <a:pt x="1386" y="966"/>
                </a:lnTo>
                <a:lnTo>
                  <a:pt x="1386" y="960"/>
                </a:lnTo>
                <a:close/>
                <a:moveTo>
                  <a:pt x="1428" y="960"/>
                </a:moveTo>
                <a:lnTo>
                  <a:pt x="1452" y="960"/>
                </a:lnTo>
                <a:lnTo>
                  <a:pt x="1452" y="966"/>
                </a:lnTo>
                <a:lnTo>
                  <a:pt x="1428" y="966"/>
                </a:lnTo>
                <a:lnTo>
                  <a:pt x="1428" y="960"/>
                </a:lnTo>
                <a:close/>
                <a:moveTo>
                  <a:pt x="1470" y="960"/>
                </a:moveTo>
                <a:lnTo>
                  <a:pt x="1494" y="960"/>
                </a:lnTo>
                <a:lnTo>
                  <a:pt x="1494" y="966"/>
                </a:lnTo>
                <a:lnTo>
                  <a:pt x="1470" y="966"/>
                </a:lnTo>
                <a:lnTo>
                  <a:pt x="1470" y="960"/>
                </a:lnTo>
                <a:close/>
                <a:moveTo>
                  <a:pt x="1512" y="960"/>
                </a:moveTo>
                <a:lnTo>
                  <a:pt x="1536" y="960"/>
                </a:lnTo>
                <a:lnTo>
                  <a:pt x="1536" y="966"/>
                </a:lnTo>
                <a:lnTo>
                  <a:pt x="1512" y="966"/>
                </a:lnTo>
                <a:lnTo>
                  <a:pt x="1512" y="960"/>
                </a:lnTo>
                <a:close/>
                <a:moveTo>
                  <a:pt x="1554" y="960"/>
                </a:moveTo>
                <a:lnTo>
                  <a:pt x="1578" y="960"/>
                </a:lnTo>
                <a:lnTo>
                  <a:pt x="1578" y="966"/>
                </a:lnTo>
                <a:lnTo>
                  <a:pt x="1554" y="966"/>
                </a:lnTo>
                <a:lnTo>
                  <a:pt x="1554" y="960"/>
                </a:lnTo>
                <a:close/>
                <a:moveTo>
                  <a:pt x="1596" y="960"/>
                </a:moveTo>
                <a:lnTo>
                  <a:pt x="1620" y="960"/>
                </a:lnTo>
                <a:lnTo>
                  <a:pt x="1620" y="966"/>
                </a:lnTo>
                <a:lnTo>
                  <a:pt x="1596" y="966"/>
                </a:lnTo>
                <a:lnTo>
                  <a:pt x="1596" y="960"/>
                </a:lnTo>
                <a:close/>
                <a:moveTo>
                  <a:pt x="1638" y="960"/>
                </a:moveTo>
                <a:lnTo>
                  <a:pt x="1662" y="960"/>
                </a:lnTo>
                <a:lnTo>
                  <a:pt x="1662" y="966"/>
                </a:lnTo>
                <a:lnTo>
                  <a:pt x="1638" y="966"/>
                </a:lnTo>
                <a:lnTo>
                  <a:pt x="1638" y="960"/>
                </a:lnTo>
                <a:close/>
                <a:moveTo>
                  <a:pt x="1680" y="960"/>
                </a:moveTo>
                <a:lnTo>
                  <a:pt x="1704" y="960"/>
                </a:lnTo>
                <a:lnTo>
                  <a:pt x="1704" y="966"/>
                </a:lnTo>
                <a:lnTo>
                  <a:pt x="1680" y="966"/>
                </a:lnTo>
                <a:lnTo>
                  <a:pt x="1680" y="960"/>
                </a:lnTo>
                <a:close/>
                <a:moveTo>
                  <a:pt x="1722" y="960"/>
                </a:moveTo>
                <a:lnTo>
                  <a:pt x="1746" y="960"/>
                </a:lnTo>
                <a:lnTo>
                  <a:pt x="1746" y="966"/>
                </a:lnTo>
                <a:lnTo>
                  <a:pt x="1722" y="966"/>
                </a:lnTo>
                <a:lnTo>
                  <a:pt x="1722" y="960"/>
                </a:lnTo>
                <a:close/>
                <a:moveTo>
                  <a:pt x="1764" y="960"/>
                </a:moveTo>
                <a:lnTo>
                  <a:pt x="1788" y="960"/>
                </a:lnTo>
                <a:lnTo>
                  <a:pt x="1788" y="966"/>
                </a:lnTo>
                <a:lnTo>
                  <a:pt x="1764" y="966"/>
                </a:lnTo>
                <a:lnTo>
                  <a:pt x="1764" y="960"/>
                </a:lnTo>
                <a:close/>
                <a:moveTo>
                  <a:pt x="1806" y="960"/>
                </a:moveTo>
                <a:lnTo>
                  <a:pt x="1830" y="960"/>
                </a:lnTo>
                <a:lnTo>
                  <a:pt x="1830" y="966"/>
                </a:lnTo>
                <a:lnTo>
                  <a:pt x="1806" y="966"/>
                </a:lnTo>
                <a:lnTo>
                  <a:pt x="1806" y="960"/>
                </a:lnTo>
                <a:close/>
                <a:moveTo>
                  <a:pt x="1848" y="960"/>
                </a:moveTo>
                <a:lnTo>
                  <a:pt x="1872" y="960"/>
                </a:lnTo>
                <a:lnTo>
                  <a:pt x="1872" y="966"/>
                </a:lnTo>
                <a:lnTo>
                  <a:pt x="1848" y="966"/>
                </a:lnTo>
                <a:lnTo>
                  <a:pt x="1848" y="960"/>
                </a:lnTo>
                <a:close/>
                <a:moveTo>
                  <a:pt x="1890" y="960"/>
                </a:moveTo>
                <a:lnTo>
                  <a:pt x="1914" y="960"/>
                </a:lnTo>
                <a:lnTo>
                  <a:pt x="1914" y="966"/>
                </a:lnTo>
                <a:lnTo>
                  <a:pt x="1890" y="966"/>
                </a:lnTo>
                <a:lnTo>
                  <a:pt x="1890" y="960"/>
                </a:lnTo>
                <a:close/>
                <a:moveTo>
                  <a:pt x="1932" y="960"/>
                </a:moveTo>
                <a:lnTo>
                  <a:pt x="1956" y="960"/>
                </a:lnTo>
                <a:lnTo>
                  <a:pt x="1956" y="966"/>
                </a:lnTo>
                <a:lnTo>
                  <a:pt x="1932" y="966"/>
                </a:lnTo>
                <a:lnTo>
                  <a:pt x="1932" y="960"/>
                </a:lnTo>
                <a:close/>
                <a:moveTo>
                  <a:pt x="1974" y="960"/>
                </a:moveTo>
                <a:lnTo>
                  <a:pt x="1998" y="960"/>
                </a:lnTo>
                <a:lnTo>
                  <a:pt x="1998" y="966"/>
                </a:lnTo>
                <a:lnTo>
                  <a:pt x="1974" y="966"/>
                </a:lnTo>
                <a:lnTo>
                  <a:pt x="1974" y="960"/>
                </a:lnTo>
                <a:close/>
                <a:moveTo>
                  <a:pt x="2016" y="960"/>
                </a:moveTo>
                <a:lnTo>
                  <a:pt x="2040" y="960"/>
                </a:lnTo>
                <a:lnTo>
                  <a:pt x="2040" y="966"/>
                </a:lnTo>
                <a:lnTo>
                  <a:pt x="2016" y="966"/>
                </a:lnTo>
                <a:lnTo>
                  <a:pt x="2016" y="960"/>
                </a:lnTo>
                <a:close/>
                <a:moveTo>
                  <a:pt x="2058" y="960"/>
                </a:moveTo>
                <a:lnTo>
                  <a:pt x="2082" y="960"/>
                </a:lnTo>
                <a:lnTo>
                  <a:pt x="2082" y="966"/>
                </a:lnTo>
                <a:lnTo>
                  <a:pt x="2058" y="966"/>
                </a:lnTo>
                <a:lnTo>
                  <a:pt x="2058" y="960"/>
                </a:lnTo>
                <a:close/>
                <a:moveTo>
                  <a:pt x="2100" y="960"/>
                </a:moveTo>
                <a:lnTo>
                  <a:pt x="2124" y="960"/>
                </a:lnTo>
                <a:lnTo>
                  <a:pt x="2124" y="966"/>
                </a:lnTo>
                <a:lnTo>
                  <a:pt x="2100" y="966"/>
                </a:lnTo>
                <a:lnTo>
                  <a:pt x="2100" y="960"/>
                </a:lnTo>
                <a:close/>
                <a:moveTo>
                  <a:pt x="2142" y="960"/>
                </a:moveTo>
                <a:lnTo>
                  <a:pt x="2166" y="960"/>
                </a:lnTo>
                <a:lnTo>
                  <a:pt x="2166" y="966"/>
                </a:lnTo>
                <a:lnTo>
                  <a:pt x="2142" y="966"/>
                </a:lnTo>
                <a:lnTo>
                  <a:pt x="2142" y="960"/>
                </a:lnTo>
                <a:close/>
                <a:moveTo>
                  <a:pt x="2184" y="960"/>
                </a:moveTo>
                <a:lnTo>
                  <a:pt x="2208" y="960"/>
                </a:lnTo>
                <a:lnTo>
                  <a:pt x="2208" y="966"/>
                </a:lnTo>
                <a:lnTo>
                  <a:pt x="2184" y="966"/>
                </a:lnTo>
                <a:lnTo>
                  <a:pt x="2184" y="960"/>
                </a:lnTo>
                <a:close/>
                <a:moveTo>
                  <a:pt x="2226" y="960"/>
                </a:moveTo>
                <a:lnTo>
                  <a:pt x="2250" y="960"/>
                </a:lnTo>
                <a:lnTo>
                  <a:pt x="2250" y="966"/>
                </a:lnTo>
                <a:lnTo>
                  <a:pt x="2226" y="966"/>
                </a:lnTo>
                <a:lnTo>
                  <a:pt x="2226" y="960"/>
                </a:lnTo>
                <a:close/>
                <a:moveTo>
                  <a:pt x="2268" y="960"/>
                </a:moveTo>
                <a:lnTo>
                  <a:pt x="2292" y="960"/>
                </a:lnTo>
                <a:lnTo>
                  <a:pt x="2292" y="966"/>
                </a:lnTo>
                <a:lnTo>
                  <a:pt x="2268" y="966"/>
                </a:lnTo>
                <a:lnTo>
                  <a:pt x="2268" y="960"/>
                </a:lnTo>
                <a:close/>
                <a:moveTo>
                  <a:pt x="2310" y="960"/>
                </a:moveTo>
                <a:lnTo>
                  <a:pt x="2334" y="960"/>
                </a:lnTo>
                <a:lnTo>
                  <a:pt x="2334" y="966"/>
                </a:lnTo>
                <a:lnTo>
                  <a:pt x="2310" y="966"/>
                </a:lnTo>
                <a:lnTo>
                  <a:pt x="2310" y="960"/>
                </a:lnTo>
                <a:close/>
                <a:moveTo>
                  <a:pt x="2352" y="960"/>
                </a:moveTo>
                <a:lnTo>
                  <a:pt x="2376" y="960"/>
                </a:lnTo>
                <a:lnTo>
                  <a:pt x="2376" y="966"/>
                </a:lnTo>
                <a:lnTo>
                  <a:pt x="2352" y="966"/>
                </a:lnTo>
                <a:lnTo>
                  <a:pt x="2352" y="960"/>
                </a:lnTo>
                <a:close/>
                <a:moveTo>
                  <a:pt x="2394" y="960"/>
                </a:moveTo>
                <a:lnTo>
                  <a:pt x="2418" y="960"/>
                </a:lnTo>
                <a:lnTo>
                  <a:pt x="2418" y="966"/>
                </a:lnTo>
                <a:lnTo>
                  <a:pt x="2394" y="966"/>
                </a:lnTo>
                <a:lnTo>
                  <a:pt x="2394" y="960"/>
                </a:lnTo>
                <a:close/>
                <a:moveTo>
                  <a:pt x="2436" y="960"/>
                </a:moveTo>
                <a:lnTo>
                  <a:pt x="2460" y="960"/>
                </a:lnTo>
                <a:lnTo>
                  <a:pt x="2460" y="966"/>
                </a:lnTo>
                <a:lnTo>
                  <a:pt x="2436" y="966"/>
                </a:lnTo>
                <a:lnTo>
                  <a:pt x="2436" y="960"/>
                </a:lnTo>
                <a:close/>
                <a:moveTo>
                  <a:pt x="2478" y="960"/>
                </a:moveTo>
                <a:lnTo>
                  <a:pt x="2502" y="960"/>
                </a:lnTo>
                <a:lnTo>
                  <a:pt x="2502" y="966"/>
                </a:lnTo>
                <a:lnTo>
                  <a:pt x="2478" y="966"/>
                </a:lnTo>
                <a:lnTo>
                  <a:pt x="2478" y="960"/>
                </a:lnTo>
                <a:close/>
                <a:moveTo>
                  <a:pt x="2520" y="960"/>
                </a:moveTo>
                <a:lnTo>
                  <a:pt x="2544" y="960"/>
                </a:lnTo>
                <a:lnTo>
                  <a:pt x="2544" y="966"/>
                </a:lnTo>
                <a:lnTo>
                  <a:pt x="2520" y="966"/>
                </a:lnTo>
                <a:lnTo>
                  <a:pt x="2520" y="960"/>
                </a:lnTo>
                <a:close/>
                <a:moveTo>
                  <a:pt x="2562" y="960"/>
                </a:moveTo>
                <a:lnTo>
                  <a:pt x="2586" y="960"/>
                </a:lnTo>
                <a:lnTo>
                  <a:pt x="2586" y="966"/>
                </a:lnTo>
                <a:lnTo>
                  <a:pt x="2562" y="966"/>
                </a:lnTo>
                <a:lnTo>
                  <a:pt x="2562" y="960"/>
                </a:lnTo>
                <a:close/>
                <a:moveTo>
                  <a:pt x="2604" y="960"/>
                </a:moveTo>
                <a:lnTo>
                  <a:pt x="2628" y="960"/>
                </a:lnTo>
                <a:lnTo>
                  <a:pt x="2628" y="966"/>
                </a:lnTo>
                <a:lnTo>
                  <a:pt x="2604" y="966"/>
                </a:lnTo>
                <a:lnTo>
                  <a:pt x="2604" y="960"/>
                </a:lnTo>
                <a:close/>
                <a:moveTo>
                  <a:pt x="2646" y="960"/>
                </a:moveTo>
                <a:lnTo>
                  <a:pt x="2670" y="960"/>
                </a:lnTo>
                <a:lnTo>
                  <a:pt x="2670" y="966"/>
                </a:lnTo>
                <a:lnTo>
                  <a:pt x="2646" y="966"/>
                </a:lnTo>
                <a:lnTo>
                  <a:pt x="2646" y="960"/>
                </a:lnTo>
                <a:close/>
                <a:moveTo>
                  <a:pt x="2688" y="960"/>
                </a:moveTo>
                <a:lnTo>
                  <a:pt x="2712" y="960"/>
                </a:lnTo>
                <a:lnTo>
                  <a:pt x="2712" y="966"/>
                </a:lnTo>
                <a:lnTo>
                  <a:pt x="2688" y="966"/>
                </a:lnTo>
                <a:lnTo>
                  <a:pt x="2688" y="960"/>
                </a:lnTo>
                <a:close/>
                <a:moveTo>
                  <a:pt x="2730" y="960"/>
                </a:moveTo>
                <a:lnTo>
                  <a:pt x="2754" y="960"/>
                </a:lnTo>
                <a:lnTo>
                  <a:pt x="2754" y="966"/>
                </a:lnTo>
                <a:lnTo>
                  <a:pt x="2730" y="966"/>
                </a:lnTo>
                <a:lnTo>
                  <a:pt x="2730" y="960"/>
                </a:lnTo>
                <a:close/>
                <a:moveTo>
                  <a:pt x="2772" y="960"/>
                </a:moveTo>
                <a:lnTo>
                  <a:pt x="2796" y="960"/>
                </a:lnTo>
                <a:lnTo>
                  <a:pt x="2796" y="966"/>
                </a:lnTo>
                <a:lnTo>
                  <a:pt x="2772" y="966"/>
                </a:lnTo>
                <a:lnTo>
                  <a:pt x="2772" y="960"/>
                </a:lnTo>
                <a:close/>
                <a:moveTo>
                  <a:pt x="2814" y="960"/>
                </a:moveTo>
                <a:lnTo>
                  <a:pt x="2838" y="960"/>
                </a:lnTo>
                <a:lnTo>
                  <a:pt x="2838" y="966"/>
                </a:lnTo>
                <a:lnTo>
                  <a:pt x="2814" y="966"/>
                </a:lnTo>
                <a:lnTo>
                  <a:pt x="2814" y="960"/>
                </a:lnTo>
                <a:close/>
                <a:moveTo>
                  <a:pt x="2856" y="960"/>
                </a:moveTo>
                <a:lnTo>
                  <a:pt x="2880" y="960"/>
                </a:lnTo>
                <a:lnTo>
                  <a:pt x="2880" y="966"/>
                </a:lnTo>
                <a:lnTo>
                  <a:pt x="2856" y="966"/>
                </a:lnTo>
                <a:lnTo>
                  <a:pt x="2856" y="960"/>
                </a:lnTo>
                <a:close/>
                <a:moveTo>
                  <a:pt x="2898" y="960"/>
                </a:moveTo>
                <a:lnTo>
                  <a:pt x="2922" y="960"/>
                </a:lnTo>
                <a:lnTo>
                  <a:pt x="2922" y="966"/>
                </a:lnTo>
                <a:lnTo>
                  <a:pt x="2898" y="966"/>
                </a:lnTo>
                <a:lnTo>
                  <a:pt x="2898" y="960"/>
                </a:lnTo>
                <a:close/>
                <a:moveTo>
                  <a:pt x="2940" y="960"/>
                </a:moveTo>
                <a:lnTo>
                  <a:pt x="2964" y="960"/>
                </a:lnTo>
                <a:lnTo>
                  <a:pt x="2964" y="966"/>
                </a:lnTo>
                <a:lnTo>
                  <a:pt x="2940" y="966"/>
                </a:lnTo>
                <a:lnTo>
                  <a:pt x="2940" y="960"/>
                </a:lnTo>
                <a:close/>
                <a:moveTo>
                  <a:pt x="2982" y="960"/>
                </a:moveTo>
                <a:lnTo>
                  <a:pt x="3006" y="960"/>
                </a:lnTo>
                <a:lnTo>
                  <a:pt x="3006" y="966"/>
                </a:lnTo>
                <a:lnTo>
                  <a:pt x="2982" y="966"/>
                </a:lnTo>
                <a:lnTo>
                  <a:pt x="2982" y="960"/>
                </a:lnTo>
                <a:close/>
                <a:moveTo>
                  <a:pt x="3024" y="960"/>
                </a:moveTo>
                <a:lnTo>
                  <a:pt x="3048" y="960"/>
                </a:lnTo>
                <a:lnTo>
                  <a:pt x="3048" y="966"/>
                </a:lnTo>
                <a:lnTo>
                  <a:pt x="3024" y="966"/>
                </a:lnTo>
                <a:lnTo>
                  <a:pt x="3024" y="960"/>
                </a:lnTo>
                <a:close/>
                <a:moveTo>
                  <a:pt x="3066" y="960"/>
                </a:moveTo>
                <a:lnTo>
                  <a:pt x="3090" y="960"/>
                </a:lnTo>
                <a:lnTo>
                  <a:pt x="3090" y="966"/>
                </a:lnTo>
                <a:lnTo>
                  <a:pt x="3066" y="966"/>
                </a:lnTo>
                <a:lnTo>
                  <a:pt x="3066" y="960"/>
                </a:lnTo>
                <a:close/>
                <a:moveTo>
                  <a:pt x="3108" y="960"/>
                </a:moveTo>
                <a:lnTo>
                  <a:pt x="3132" y="960"/>
                </a:lnTo>
                <a:lnTo>
                  <a:pt x="3132" y="966"/>
                </a:lnTo>
                <a:lnTo>
                  <a:pt x="3108" y="966"/>
                </a:lnTo>
                <a:lnTo>
                  <a:pt x="3108" y="960"/>
                </a:lnTo>
                <a:close/>
                <a:moveTo>
                  <a:pt x="3150" y="960"/>
                </a:moveTo>
                <a:lnTo>
                  <a:pt x="3174" y="960"/>
                </a:lnTo>
                <a:lnTo>
                  <a:pt x="3174" y="966"/>
                </a:lnTo>
                <a:lnTo>
                  <a:pt x="3150" y="966"/>
                </a:lnTo>
                <a:lnTo>
                  <a:pt x="3150" y="960"/>
                </a:lnTo>
                <a:close/>
                <a:moveTo>
                  <a:pt x="3192" y="960"/>
                </a:moveTo>
                <a:lnTo>
                  <a:pt x="3216" y="960"/>
                </a:lnTo>
                <a:lnTo>
                  <a:pt x="3216" y="966"/>
                </a:lnTo>
                <a:lnTo>
                  <a:pt x="3192" y="966"/>
                </a:lnTo>
                <a:lnTo>
                  <a:pt x="3192" y="960"/>
                </a:lnTo>
                <a:close/>
                <a:moveTo>
                  <a:pt x="3234" y="960"/>
                </a:moveTo>
                <a:lnTo>
                  <a:pt x="3258" y="960"/>
                </a:lnTo>
                <a:lnTo>
                  <a:pt x="3258" y="966"/>
                </a:lnTo>
                <a:lnTo>
                  <a:pt x="3234" y="966"/>
                </a:lnTo>
                <a:lnTo>
                  <a:pt x="3234" y="960"/>
                </a:lnTo>
                <a:close/>
                <a:moveTo>
                  <a:pt x="3276" y="960"/>
                </a:moveTo>
                <a:lnTo>
                  <a:pt x="3300" y="960"/>
                </a:lnTo>
                <a:lnTo>
                  <a:pt x="3300" y="966"/>
                </a:lnTo>
                <a:lnTo>
                  <a:pt x="3276" y="966"/>
                </a:lnTo>
                <a:lnTo>
                  <a:pt x="3276" y="960"/>
                </a:lnTo>
                <a:close/>
                <a:moveTo>
                  <a:pt x="3318" y="960"/>
                </a:moveTo>
                <a:lnTo>
                  <a:pt x="3342" y="960"/>
                </a:lnTo>
                <a:lnTo>
                  <a:pt x="3342" y="966"/>
                </a:lnTo>
                <a:lnTo>
                  <a:pt x="3318" y="966"/>
                </a:lnTo>
                <a:lnTo>
                  <a:pt x="3318" y="960"/>
                </a:lnTo>
                <a:close/>
                <a:moveTo>
                  <a:pt x="3360" y="960"/>
                </a:moveTo>
                <a:lnTo>
                  <a:pt x="3384" y="960"/>
                </a:lnTo>
                <a:lnTo>
                  <a:pt x="3384" y="966"/>
                </a:lnTo>
                <a:lnTo>
                  <a:pt x="3360" y="966"/>
                </a:lnTo>
                <a:lnTo>
                  <a:pt x="3360" y="960"/>
                </a:lnTo>
                <a:close/>
                <a:moveTo>
                  <a:pt x="3402" y="960"/>
                </a:moveTo>
                <a:lnTo>
                  <a:pt x="3426" y="960"/>
                </a:lnTo>
                <a:lnTo>
                  <a:pt x="3426" y="966"/>
                </a:lnTo>
                <a:lnTo>
                  <a:pt x="3402" y="966"/>
                </a:lnTo>
                <a:lnTo>
                  <a:pt x="3402" y="960"/>
                </a:lnTo>
                <a:close/>
                <a:moveTo>
                  <a:pt x="3444" y="960"/>
                </a:moveTo>
                <a:lnTo>
                  <a:pt x="3468" y="960"/>
                </a:lnTo>
                <a:lnTo>
                  <a:pt x="3468" y="966"/>
                </a:lnTo>
                <a:lnTo>
                  <a:pt x="3444" y="966"/>
                </a:lnTo>
                <a:lnTo>
                  <a:pt x="3444" y="960"/>
                </a:lnTo>
                <a:close/>
                <a:moveTo>
                  <a:pt x="3486" y="960"/>
                </a:moveTo>
                <a:lnTo>
                  <a:pt x="3510" y="960"/>
                </a:lnTo>
                <a:lnTo>
                  <a:pt x="3510" y="966"/>
                </a:lnTo>
                <a:lnTo>
                  <a:pt x="3486" y="966"/>
                </a:lnTo>
                <a:lnTo>
                  <a:pt x="3486" y="960"/>
                </a:lnTo>
                <a:close/>
                <a:moveTo>
                  <a:pt x="3528" y="960"/>
                </a:moveTo>
                <a:lnTo>
                  <a:pt x="3552" y="960"/>
                </a:lnTo>
                <a:lnTo>
                  <a:pt x="3552" y="966"/>
                </a:lnTo>
                <a:lnTo>
                  <a:pt x="3528" y="966"/>
                </a:lnTo>
                <a:lnTo>
                  <a:pt x="3528" y="960"/>
                </a:lnTo>
                <a:close/>
                <a:moveTo>
                  <a:pt x="3570" y="960"/>
                </a:moveTo>
                <a:lnTo>
                  <a:pt x="3594" y="960"/>
                </a:lnTo>
                <a:lnTo>
                  <a:pt x="3594" y="966"/>
                </a:lnTo>
                <a:lnTo>
                  <a:pt x="3570" y="966"/>
                </a:lnTo>
                <a:lnTo>
                  <a:pt x="3570" y="960"/>
                </a:lnTo>
                <a:close/>
                <a:moveTo>
                  <a:pt x="3612" y="960"/>
                </a:moveTo>
                <a:lnTo>
                  <a:pt x="3636" y="960"/>
                </a:lnTo>
                <a:lnTo>
                  <a:pt x="3636" y="966"/>
                </a:lnTo>
                <a:lnTo>
                  <a:pt x="3612" y="966"/>
                </a:lnTo>
                <a:lnTo>
                  <a:pt x="3612" y="960"/>
                </a:lnTo>
                <a:close/>
                <a:moveTo>
                  <a:pt x="3654" y="960"/>
                </a:moveTo>
                <a:lnTo>
                  <a:pt x="3678" y="960"/>
                </a:lnTo>
                <a:lnTo>
                  <a:pt x="3678" y="966"/>
                </a:lnTo>
                <a:lnTo>
                  <a:pt x="3654" y="966"/>
                </a:lnTo>
                <a:lnTo>
                  <a:pt x="3654" y="960"/>
                </a:lnTo>
                <a:close/>
                <a:moveTo>
                  <a:pt x="3696" y="960"/>
                </a:moveTo>
                <a:lnTo>
                  <a:pt x="3720" y="960"/>
                </a:lnTo>
                <a:lnTo>
                  <a:pt x="3720" y="966"/>
                </a:lnTo>
                <a:lnTo>
                  <a:pt x="3696" y="966"/>
                </a:lnTo>
                <a:lnTo>
                  <a:pt x="3696" y="960"/>
                </a:lnTo>
                <a:close/>
                <a:moveTo>
                  <a:pt x="3738" y="960"/>
                </a:moveTo>
                <a:lnTo>
                  <a:pt x="3762" y="960"/>
                </a:lnTo>
                <a:lnTo>
                  <a:pt x="3762" y="966"/>
                </a:lnTo>
                <a:lnTo>
                  <a:pt x="3738" y="966"/>
                </a:lnTo>
                <a:lnTo>
                  <a:pt x="3738" y="960"/>
                </a:lnTo>
                <a:close/>
                <a:moveTo>
                  <a:pt x="3780" y="960"/>
                </a:moveTo>
                <a:lnTo>
                  <a:pt x="3804" y="960"/>
                </a:lnTo>
                <a:lnTo>
                  <a:pt x="3804" y="966"/>
                </a:lnTo>
                <a:lnTo>
                  <a:pt x="3780" y="966"/>
                </a:lnTo>
                <a:lnTo>
                  <a:pt x="3780" y="960"/>
                </a:lnTo>
                <a:close/>
                <a:moveTo>
                  <a:pt x="3822" y="960"/>
                </a:moveTo>
                <a:lnTo>
                  <a:pt x="3846" y="960"/>
                </a:lnTo>
                <a:lnTo>
                  <a:pt x="3846" y="966"/>
                </a:lnTo>
                <a:lnTo>
                  <a:pt x="3822" y="966"/>
                </a:lnTo>
                <a:lnTo>
                  <a:pt x="3822" y="960"/>
                </a:lnTo>
                <a:close/>
                <a:moveTo>
                  <a:pt x="3864" y="960"/>
                </a:moveTo>
                <a:lnTo>
                  <a:pt x="3888" y="960"/>
                </a:lnTo>
                <a:lnTo>
                  <a:pt x="3888" y="966"/>
                </a:lnTo>
                <a:lnTo>
                  <a:pt x="3864" y="966"/>
                </a:lnTo>
                <a:lnTo>
                  <a:pt x="3864" y="960"/>
                </a:lnTo>
                <a:close/>
                <a:moveTo>
                  <a:pt x="3906" y="960"/>
                </a:moveTo>
                <a:lnTo>
                  <a:pt x="3930" y="960"/>
                </a:lnTo>
                <a:lnTo>
                  <a:pt x="3930" y="966"/>
                </a:lnTo>
                <a:lnTo>
                  <a:pt x="3906" y="966"/>
                </a:lnTo>
                <a:lnTo>
                  <a:pt x="3906" y="960"/>
                </a:lnTo>
                <a:close/>
                <a:moveTo>
                  <a:pt x="3948" y="960"/>
                </a:moveTo>
                <a:lnTo>
                  <a:pt x="3954" y="960"/>
                </a:lnTo>
                <a:lnTo>
                  <a:pt x="3954" y="966"/>
                </a:lnTo>
                <a:lnTo>
                  <a:pt x="3948" y="966"/>
                </a:lnTo>
                <a:lnTo>
                  <a:pt x="3948" y="960"/>
                </a:lnTo>
                <a:close/>
                <a:moveTo>
                  <a:pt x="0" y="720"/>
                </a:moveTo>
                <a:lnTo>
                  <a:pt x="24" y="720"/>
                </a:lnTo>
                <a:lnTo>
                  <a:pt x="24" y="726"/>
                </a:lnTo>
                <a:lnTo>
                  <a:pt x="0" y="726"/>
                </a:lnTo>
                <a:lnTo>
                  <a:pt x="0" y="720"/>
                </a:lnTo>
                <a:close/>
                <a:moveTo>
                  <a:pt x="42" y="720"/>
                </a:moveTo>
                <a:lnTo>
                  <a:pt x="66" y="720"/>
                </a:lnTo>
                <a:lnTo>
                  <a:pt x="66" y="726"/>
                </a:lnTo>
                <a:lnTo>
                  <a:pt x="42" y="726"/>
                </a:lnTo>
                <a:lnTo>
                  <a:pt x="42" y="720"/>
                </a:lnTo>
                <a:close/>
                <a:moveTo>
                  <a:pt x="84" y="720"/>
                </a:moveTo>
                <a:lnTo>
                  <a:pt x="108" y="720"/>
                </a:lnTo>
                <a:lnTo>
                  <a:pt x="108" y="726"/>
                </a:lnTo>
                <a:lnTo>
                  <a:pt x="84" y="726"/>
                </a:lnTo>
                <a:lnTo>
                  <a:pt x="84" y="720"/>
                </a:lnTo>
                <a:close/>
                <a:moveTo>
                  <a:pt x="126" y="720"/>
                </a:moveTo>
                <a:lnTo>
                  <a:pt x="150" y="720"/>
                </a:lnTo>
                <a:lnTo>
                  <a:pt x="150" y="726"/>
                </a:lnTo>
                <a:lnTo>
                  <a:pt x="126" y="726"/>
                </a:lnTo>
                <a:lnTo>
                  <a:pt x="126" y="720"/>
                </a:lnTo>
                <a:close/>
                <a:moveTo>
                  <a:pt x="168" y="720"/>
                </a:moveTo>
                <a:lnTo>
                  <a:pt x="192" y="720"/>
                </a:lnTo>
                <a:lnTo>
                  <a:pt x="192" y="726"/>
                </a:lnTo>
                <a:lnTo>
                  <a:pt x="168" y="726"/>
                </a:lnTo>
                <a:lnTo>
                  <a:pt x="168" y="720"/>
                </a:lnTo>
                <a:close/>
                <a:moveTo>
                  <a:pt x="210" y="720"/>
                </a:moveTo>
                <a:lnTo>
                  <a:pt x="234" y="720"/>
                </a:lnTo>
                <a:lnTo>
                  <a:pt x="234" y="726"/>
                </a:lnTo>
                <a:lnTo>
                  <a:pt x="210" y="726"/>
                </a:lnTo>
                <a:lnTo>
                  <a:pt x="210" y="720"/>
                </a:lnTo>
                <a:close/>
                <a:moveTo>
                  <a:pt x="252" y="720"/>
                </a:moveTo>
                <a:lnTo>
                  <a:pt x="276" y="720"/>
                </a:lnTo>
                <a:lnTo>
                  <a:pt x="276" y="726"/>
                </a:lnTo>
                <a:lnTo>
                  <a:pt x="252" y="726"/>
                </a:lnTo>
                <a:lnTo>
                  <a:pt x="252" y="720"/>
                </a:lnTo>
                <a:close/>
                <a:moveTo>
                  <a:pt x="294" y="720"/>
                </a:moveTo>
                <a:lnTo>
                  <a:pt x="318" y="720"/>
                </a:lnTo>
                <a:lnTo>
                  <a:pt x="318" y="726"/>
                </a:lnTo>
                <a:lnTo>
                  <a:pt x="294" y="726"/>
                </a:lnTo>
                <a:lnTo>
                  <a:pt x="294" y="720"/>
                </a:lnTo>
                <a:close/>
                <a:moveTo>
                  <a:pt x="336" y="720"/>
                </a:moveTo>
                <a:lnTo>
                  <a:pt x="360" y="720"/>
                </a:lnTo>
                <a:lnTo>
                  <a:pt x="360" y="726"/>
                </a:lnTo>
                <a:lnTo>
                  <a:pt x="336" y="726"/>
                </a:lnTo>
                <a:lnTo>
                  <a:pt x="336" y="720"/>
                </a:lnTo>
                <a:close/>
                <a:moveTo>
                  <a:pt x="378" y="720"/>
                </a:moveTo>
                <a:lnTo>
                  <a:pt x="402" y="720"/>
                </a:lnTo>
                <a:lnTo>
                  <a:pt x="402" y="726"/>
                </a:lnTo>
                <a:lnTo>
                  <a:pt x="378" y="726"/>
                </a:lnTo>
                <a:lnTo>
                  <a:pt x="378" y="720"/>
                </a:lnTo>
                <a:close/>
                <a:moveTo>
                  <a:pt x="420" y="720"/>
                </a:moveTo>
                <a:lnTo>
                  <a:pt x="444" y="720"/>
                </a:lnTo>
                <a:lnTo>
                  <a:pt x="444" y="726"/>
                </a:lnTo>
                <a:lnTo>
                  <a:pt x="420" y="726"/>
                </a:lnTo>
                <a:lnTo>
                  <a:pt x="420" y="720"/>
                </a:lnTo>
                <a:close/>
                <a:moveTo>
                  <a:pt x="462" y="720"/>
                </a:moveTo>
                <a:lnTo>
                  <a:pt x="486" y="720"/>
                </a:lnTo>
                <a:lnTo>
                  <a:pt x="486" y="726"/>
                </a:lnTo>
                <a:lnTo>
                  <a:pt x="462" y="726"/>
                </a:lnTo>
                <a:lnTo>
                  <a:pt x="462" y="720"/>
                </a:lnTo>
                <a:close/>
                <a:moveTo>
                  <a:pt x="504" y="720"/>
                </a:moveTo>
                <a:lnTo>
                  <a:pt x="528" y="720"/>
                </a:lnTo>
                <a:lnTo>
                  <a:pt x="528" y="726"/>
                </a:lnTo>
                <a:lnTo>
                  <a:pt x="504" y="726"/>
                </a:lnTo>
                <a:lnTo>
                  <a:pt x="504" y="720"/>
                </a:lnTo>
                <a:close/>
                <a:moveTo>
                  <a:pt x="546" y="720"/>
                </a:moveTo>
                <a:lnTo>
                  <a:pt x="570" y="720"/>
                </a:lnTo>
                <a:lnTo>
                  <a:pt x="570" y="726"/>
                </a:lnTo>
                <a:lnTo>
                  <a:pt x="546" y="726"/>
                </a:lnTo>
                <a:lnTo>
                  <a:pt x="546" y="720"/>
                </a:lnTo>
                <a:close/>
                <a:moveTo>
                  <a:pt x="588" y="720"/>
                </a:moveTo>
                <a:lnTo>
                  <a:pt x="612" y="720"/>
                </a:lnTo>
                <a:lnTo>
                  <a:pt x="612" y="726"/>
                </a:lnTo>
                <a:lnTo>
                  <a:pt x="588" y="726"/>
                </a:lnTo>
                <a:lnTo>
                  <a:pt x="588" y="720"/>
                </a:lnTo>
                <a:close/>
                <a:moveTo>
                  <a:pt x="630" y="720"/>
                </a:moveTo>
                <a:lnTo>
                  <a:pt x="654" y="720"/>
                </a:lnTo>
                <a:lnTo>
                  <a:pt x="654" y="726"/>
                </a:lnTo>
                <a:lnTo>
                  <a:pt x="630" y="726"/>
                </a:lnTo>
                <a:lnTo>
                  <a:pt x="630" y="720"/>
                </a:lnTo>
                <a:close/>
                <a:moveTo>
                  <a:pt x="672" y="720"/>
                </a:moveTo>
                <a:lnTo>
                  <a:pt x="696" y="720"/>
                </a:lnTo>
                <a:lnTo>
                  <a:pt x="696" y="726"/>
                </a:lnTo>
                <a:lnTo>
                  <a:pt x="672" y="726"/>
                </a:lnTo>
                <a:lnTo>
                  <a:pt x="672" y="720"/>
                </a:lnTo>
                <a:close/>
                <a:moveTo>
                  <a:pt x="714" y="720"/>
                </a:moveTo>
                <a:lnTo>
                  <a:pt x="738" y="720"/>
                </a:lnTo>
                <a:lnTo>
                  <a:pt x="738" y="726"/>
                </a:lnTo>
                <a:lnTo>
                  <a:pt x="714" y="726"/>
                </a:lnTo>
                <a:lnTo>
                  <a:pt x="714" y="720"/>
                </a:lnTo>
                <a:close/>
                <a:moveTo>
                  <a:pt x="756" y="720"/>
                </a:moveTo>
                <a:lnTo>
                  <a:pt x="780" y="720"/>
                </a:lnTo>
                <a:lnTo>
                  <a:pt x="780" y="726"/>
                </a:lnTo>
                <a:lnTo>
                  <a:pt x="756" y="726"/>
                </a:lnTo>
                <a:lnTo>
                  <a:pt x="756" y="720"/>
                </a:lnTo>
                <a:close/>
                <a:moveTo>
                  <a:pt x="798" y="720"/>
                </a:moveTo>
                <a:lnTo>
                  <a:pt x="822" y="720"/>
                </a:lnTo>
                <a:lnTo>
                  <a:pt x="822" y="726"/>
                </a:lnTo>
                <a:lnTo>
                  <a:pt x="798" y="726"/>
                </a:lnTo>
                <a:lnTo>
                  <a:pt x="798" y="720"/>
                </a:lnTo>
                <a:close/>
                <a:moveTo>
                  <a:pt x="840" y="720"/>
                </a:moveTo>
                <a:lnTo>
                  <a:pt x="864" y="720"/>
                </a:lnTo>
                <a:lnTo>
                  <a:pt x="864" y="726"/>
                </a:lnTo>
                <a:lnTo>
                  <a:pt x="840" y="726"/>
                </a:lnTo>
                <a:lnTo>
                  <a:pt x="840" y="720"/>
                </a:lnTo>
                <a:close/>
                <a:moveTo>
                  <a:pt x="882" y="720"/>
                </a:moveTo>
                <a:lnTo>
                  <a:pt x="906" y="720"/>
                </a:lnTo>
                <a:lnTo>
                  <a:pt x="906" y="726"/>
                </a:lnTo>
                <a:lnTo>
                  <a:pt x="882" y="726"/>
                </a:lnTo>
                <a:lnTo>
                  <a:pt x="882" y="720"/>
                </a:lnTo>
                <a:close/>
                <a:moveTo>
                  <a:pt x="924" y="720"/>
                </a:moveTo>
                <a:lnTo>
                  <a:pt x="948" y="720"/>
                </a:lnTo>
                <a:lnTo>
                  <a:pt x="948" y="726"/>
                </a:lnTo>
                <a:lnTo>
                  <a:pt x="924" y="726"/>
                </a:lnTo>
                <a:lnTo>
                  <a:pt x="924" y="720"/>
                </a:lnTo>
                <a:close/>
                <a:moveTo>
                  <a:pt x="966" y="720"/>
                </a:moveTo>
                <a:lnTo>
                  <a:pt x="990" y="720"/>
                </a:lnTo>
                <a:lnTo>
                  <a:pt x="990" y="726"/>
                </a:lnTo>
                <a:lnTo>
                  <a:pt x="966" y="726"/>
                </a:lnTo>
                <a:lnTo>
                  <a:pt x="966" y="720"/>
                </a:lnTo>
                <a:close/>
                <a:moveTo>
                  <a:pt x="1008" y="720"/>
                </a:moveTo>
                <a:lnTo>
                  <a:pt x="1032" y="720"/>
                </a:lnTo>
                <a:lnTo>
                  <a:pt x="1032" y="726"/>
                </a:lnTo>
                <a:lnTo>
                  <a:pt x="1008" y="726"/>
                </a:lnTo>
                <a:lnTo>
                  <a:pt x="1008" y="720"/>
                </a:lnTo>
                <a:close/>
                <a:moveTo>
                  <a:pt x="1050" y="720"/>
                </a:moveTo>
                <a:lnTo>
                  <a:pt x="1074" y="720"/>
                </a:lnTo>
                <a:lnTo>
                  <a:pt x="1074" y="726"/>
                </a:lnTo>
                <a:lnTo>
                  <a:pt x="1050" y="726"/>
                </a:lnTo>
                <a:lnTo>
                  <a:pt x="1050" y="720"/>
                </a:lnTo>
                <a:close/>
                <a:moveTo>
                  <a:pt x="1092" y="720"/>
                </a:moveTo>
                <a:lnTo>
                  <a:pt x="1116" y="720"/>
                </a:lnTo>
                <a:lnTo>
                  <a:pt x="1116" y="726"/>
                </a:lnTo>
                <a:lnTo>
                  <a:pt x="1092" y="726"/>
                </a:lnTo>
                <a:lnTo>
                  <a:pt x="1092" y="720"/>
                </a:lnTo>
                <a:close/>
                <a:moveTo>
                  <a:pt x="1134" y="720"/>
                </a:moveTo>
                <a:lnTo>
                  <a:pt x="1158" y="720"/>
                </a:lnTo>
                <a:lnTo>
                  <a:pt x="1158" y="726"/>
                </a:lnTo>
                <a:lnTo>
                  <a:pt x="1134" y="726"/>
                </a:lnTo>
                <a:lnTo>
                  <a:pt x="1134" y="720"/>
                </a:lnTo>
                <a:close/>
                <a:moveTo>
                  <a:pt x="1176" y="720"/>
                </a:moveTo>
                <a:lnTo>
                  <a:pt x="1200" y="720"/>
                </a:lnTo>
                <a:lnTo>
                  <a:pt x="1200" y="726"/>
                </a:lnTo>
                <a:lnTo>
                  <a:pt x="1176" y="726"/>
                </a:lnTo>
                <a:lnTo>
                  <a:pt x="1176" y="720"/>
                </a:lnTo>
                <a:close/>
                <a:moveTo>
                  <a:pt x="1218" y="720"/>
                </a:moveTo>
                <a:lnTo>
                  <a:pt x="1242" y="720"/>
                </a:lnTo>
                <a:lnTo>
                  <a:pt x="1242" y="726"/>
                </a:lnTo>
                <a:lnTo>
                  <a:pt x="1218" y="726"/>
                </a:lnTo>
                <a:lnTo>
                  <a:pt x="1218" y="720"/>
                </a:lnTo>
                <a:close/>
                <a:moveTo>
                  <a:pt x="1260" y="720"/>
                </a:moveTo>
                <a:lnTo>
                  <a:pt x="1284" y="720"/>
                </a:lnTo>
                <a:lnTo>
                  <a:pt x="1284" y="726"/>
                </a:lnTo>
                <a:lnTo>
                  <a:pt x="1260" y="726"/>
                </a:lnTo>
                <a:lnTo>
                  <a:pt x="1260" y="720"/>
                </a:lnTo>
                <a:close/>
                <a:moveTo>
                  <a:pt x="1302" y="720"/>
                </a:moveTo>
                <a:lnTo>
                  <a:pt x="1326" y="720"/>
                </a:lnTo>
                <a:lnTo>
                  <a:pt x="1326" y="726"/>
                </a:lnTo>
                <a:lnTo>
                  <a:pt x="1302" y="726"/>
                </a:lnTo>
                <a:lnTo>
                  <a:pt x="1302" y="720"/>
                </a:lnTo>
                <a:close/>
                <a:moveTo>
                  <a:pt x="1344" y="720"/>
                </a:moveTo>
                <a:lnTo>
                  <a:pt x="1368" y="720"/>
                </a:lnTo>
                <a:lnTo>
                  <a:pt x="1368" y="726"/>
                </a:lnTo>
                <a:lnTo>
                  <a:pt x="1344" y="726"/>
                </a:lnTo>
                <a:lnTo>
                  <a:pt x="1344" y="720"/>
                </a:lnTo>
                <a:close/>
                <a:moveTo>
                  <a:pt x="1386" y="720"/>
                </a:moveTo>
                <a:lnTo>
                  <a:pt x="1410" y="720"/>
                </a:lnTo>
                <a:lnTo>
                  <a:pt x="1410" y="726"/>
                </a:lnTo>
                <a:lnTo>
                  <a:pt x="1386" y="726"/>
                </a:lnTo>
                <a:lnTo>
                  <a:pt x="1386" y="720"/>
                </a:lnTo>
                <a:close/>
                <a:moveTo>
                  <a:pt x="1428" y="720"/>
                </a:moveTo>
                <a:lnTo>
                  <a:pt x="1452" y="720"/>
                </a:lnTo>
                <a:lnTo>
                  <a:pt x="1452" y="726"/>
                </a:lnTo>
                <a:lnTo>
                  <a:pt x="1428" y="726"/>
                </a:lnTo>
                <a:lnTo>
                  <a:pt x="1428" y="720"/>
                </a:lnTo>
                <a:close/>
                <a:moveTo>
                  <a:pt x="1470" y="720"/>
                </a:moveTo>
                <a:lnTo>
                  <a:pt x="1494" y="720"/>
                </a:lnTo>
                <a:lnTo>
                  <a:pt x="1494" y="726"/>
                </a:lnTo>
                <a:lnTo>
                  <a:pt x="1470" y="726"/>
                </a:lnTo>
                <a:lnTo>
                  <a:pt x="1470" y="720"/>
                </a:lnTo>
                <a:close/>
                <a:moveTo>
                  <a:pt x="1512" y="720"/>
                </a:moveTo>
                <a:lnTo>
                  <a:pt x="1536" y="720"/>
                </a:lnTo>
                <a:lnTo>
                  <a:pt x="1536" y="726"/>
                </a:lnTo>
                <a:lnTo>
                  <a:pt x="1512" y="726"/>
                </a:lnTo>
                <a:lnTo>
                  <a:pt x="1512" y="720"/>
                </a:lnTo>
                <a:close/>
                <a:moveTo>
                  <a:pt x="1554" y="720"/>
                </a:moveTo>
                <a:lnTo>
                  <a:pt x="1578" y="720"/>
                </a:lnTo>
                <a:lnTo>
                  <a:pt x="1578" y="726"/>
                </a:lnTo>
                <a:lnTo>
                  <a:pt x="1554" y="726"/>
                </a:lnTo>
                <a:lnTo>
                  <a:pt x="1554" y="720"/>
                </a:lnTo>
                <a:close/>
                <a:moveTo>
                  <a:pt x="1596" y="720"/>
                </a:moveTo>
                <a:lnTo>
                  <a:pt x="1620" y="720"/>
                </a:lnTo>
                <a:lnTo>
                  <a:pt x="1620" y="726"/>
                </a:lnTo>
                <a:lnTo>
                  <a:pt x="1596" y="726"/>
                </a:lnTo>
                <a:lnTo>
                  <a:pt x="1596" y="720"/>
                </a:lnTo>
                <a:close/>
                <a:moveTo>
                  <a:pt x="1638" y="720"/>
                </a:moveTo>
                <a:lnTo>
                  <a:pt x="1662" y="720"/>
                </a:lnTo>
                <a:lnTo>
                  <a:pt x="1662" y="726"/>
                </a:lnTo>
                <a:lnTo>
                  <a:pt x="1638" y="726"/>
                </a:lnTo>
                <a:lnTo>
                  <a:pt x="1638" y="720"/>
                </a:lnTo>
                <a:close/>
                <a:moveTo>
                  <a:pt x="1680" y="720"/>
                </a:moveTo>
                <a:lnTo>
                  <a:pt x="1704" y="720"/>
                </a:lnTo>
                <a:lnTo>
                  <a:pt x="1704" y="726"/>
                </a:lnTo>
                <a:lnTo>
                  <a:pt x="1680" y="726"/>
                </a:lnTo>
                <a:lnTo>
                  <a:pt x="1680" y="720"/>
                </a:lnTo>
                <a:close/>
                <a:moveTo>
                  <a:pt x="1722" y="720"/>
                </a:moveTo>
                <a:lnTo>
                  <a:pt x="1746" y="720"/>
                </a:lnTo>
                <a:lnTo>
                  <a:pt x="1746" y="726"/>
                </a:lnTo>
                <a:lnTo>
                  <a:pt x="1722" y="726"/>
                </a:lnTo>
                <a:lnTo>
                  <a:pt x="1722" y="720"/>
                </a:lnTo>
                <a:close/>
                <a:moveTo>
                  <a:pt x="1764" y="720"/>
                </a:moveTo>
                <a:lnTo>
                  <a:pt x="1788" y="720"/>
                </a:lnTo>
                <a:lnTo>
                  <a:pt x="1788" y="726"/>
                </a:lnTo>
                <a:lnTo>
                  <a:pt x="1764" y="726"/>
                </a:lnTo>
                <a:lnTo>
                  <a:pt x="1764" y="720"/>
                </a:lnTo>
                <a:close/>
                <a:moveTo>
                  <a:pt x="1806" y="720"/>
                </a:moveTo>
                <a:lnTo>
                  <a:pt x="1830" y="720"/>
                </a:lnTo>
                <a:lnTo>
                  <a:pt x="1830" y="726"/>
                </a:lnTo>
                <a:lnTo>
                  <a:pt x="1806" y="726"/>
                </a:lnTo>
                <a:lnTo>
                  <a:pt x="1806" y="720"/>
                </a:lnTo>
                <a:close/>
                <a:moveTo>
                  <a:pt x="1848" y="720"/>
                </a:moveTo>
                <a:lnTo>
                  <a:pt x="1872" y="720"/>
                </a:lnTo>
                <a:lnTo>
                  <a:pt x="1872" y="726"/>
                </a:lnTo>
                <a:lnTo>
                  <a:pt x="1848" y="726"/>
                </a:lnTo>
                <a:lnTo>
                  <a:pt x="1848" y="720"/>
                </a:lnTo>
                <a:close/>
                <a:moveTo>
                  <a:pt x="1890" y="720"/>
                </a:moveTo>
                <a:lnTo>
                  <a:pt x="1914" y="720"/>
                </a:lnTo>
                <a:lnTo>
                  <a:pt x="1914" y="726"/>
                </a:lnTo>
                <a:lnTo>
                  <a:pt x="1890" y="726"/>
                </a:lnTo>
                <a:lnTo>
                  <a:pt x="1890" y="720"/>
                </a:lnTo>
                <a:close/>
                <a:moveTo>
                  <a:pt x="1932" y="720"/>
                </a:moveTo>
                <a:lnTo>
                  <a:pt x="1956" y="720"/>
                </a:lnTo>
                <a:lnTo>
                  <a:pt x="1956" y="726"/>
                </a:lnTo>
                <a:lnTo>
                  <a:pt x="1932" y="726"/>
                </a:lnTo>
                <a:lnTo>
                  <a:pt x="1932" y="720"/>
                </a:lnTo>
                <a:close/>
                <a:moveTo>
                  <a:pt x="1974" y="720"/>
                </a:moveTo>
                <a:lnTo>
                  <a:pt x="1998" y="720"/>
                </a:lnTo>
                <a:lnTo>
                  <a:pt x="1998" y="726"/>
                </a:lnTo>
                <a:lnTo>
                  <a:pt x="1974" y="726"/>
                </a:lnTo>
                <a:lnTo>
                  <a:pt x="1974" y="720"/>
                </a:lnTo>
                <a:close/>
                <a:moveTo>
                  <a:pt x="2016" y="720"/>
                </a:moveTo>
                <a:lnTo>
                  <a:pt x="2040" y="720"/>
                </a:lnTo>
                <a:lnTo>
                  <a:pt x="2040" y="726"/>
                </a:lnTo>
                <a:lnTo>
                  <a:pt x="2016" y="726"/>
                </a:lnTo>
                <a:lnTo>
                  <a:pt x="2016" y="720"/>
                </a:lnTo>
                <a:close/>
                <a:moveTo>
                  <a:pt x="2058" y="720"/>
                </a:moveTo>
                <a:lnTo>
                  <a:pt x="2082" y="720"/>
                </a:lnTo>
                <a:lnTo>
                  <a:pt x="2082" y="726"/>
                </a:lnTo>
                <a:lnTo>
                  <a:pt x="2058" y="726"/>
                </a:lnTo>
                <a:lnTo>
                  <a:pt x="2058" y="720"/>
                </a:lnTo>
                <a:close/>
                <a:moveTo>
                  <a:pt x="2100" y="720"/>
                </a:moveTo>
                <a:lnTo>
                  <a:pt x="2124" y="720"/>
                </a:lnTo>
                <a:lnTo>
                  <a:pt x="2124" y="726"/>
                </a:lnTo>
                <a:lnTo>
                  <a:pt x="2100" y="726"/>
                </a:lnTo>
                <a:lnTo>
                  <a:pt x="2100" y="720"/>
                </a:lnTo>
                <a:close/>
                <a:moveTo>
                  <a:pt x="2142" y="720"/>
                </a:moveTo>
                <a:lnTo>
                  <a:pt x="2166" y="720"/>
                </a:lnTo>
                <a:lnTo>
                  <a:pt x="2166" y="726"/>
                </a:lnTo>
                <a:lnTo>
                  <a:pt x="2142" y="726"/>
                </a:lnTo>
                <a:lnTo>
                  <a:pt x="2142" y="720"/>
                </a:lnTo>
                <a:close/>
                <a:moveTo>
                  <a:pt x="2184" y="720"/>
                </a:moveTo>
                <a:lnTo>
                  <a:pt x="2208" y="720"/>
                </a:lnTo>
                <a:lnTo>
                  <a:pt x="2208" y="726"/>
                </a:lnTo>
                <a:lnTo>
                  <a:pt x="2184" y="726"/>
                </a:lnTo>
                <a:lnTo>
                  <a:pt x="2184" y="720"/>
                </a:lnTo>
                <a:close/>
                <a:moveTo>
                  <a:pt x="2226" y="720"/>
                </a:moveTo>
                <a:lnTo>
                  <a:pt x="2250" y="720"/>
                </a:lnTo>
                <a:lnTo>
                  <a:pt x="2250" y="726"/>
                </a:lnTo>
                <a:lnTo>
                  <a:pt x="2226" y="726"/>
                </a:lnTo>
                <a:lnTo>
                  <a:pt x="2226" y="720"/>
                </a:lnTo>
                <a:close/>
                <a:moveTo>
                  <a:pt x="2268" y="720"/>
                </a:moveTo>
                <a:lnTo>
                  <a:pt x="2292" y="720"/>
                </a:lnTo>
                <a:lnTo>
                  <a:pt x="2292" y="726"/>
                </a:lnTo>
                <a:lnTo>
                  <a:pt x="2268" y="726"/>
                </a:lnTo>
                <a:lnTo>
                  <a:pt x="2268" y="720"/>
                </a:lnTo>
                <a:close/>
                <a:moveTo>
                  <a:pt x="2310" y="720"/>
                </a:moveTo>
                <a:lnTo>
                  <a:pt x="2334" y="720"/>
                </a:lnTo>
                <a:lnTo>
                  <a:pt x="2334" y="726"/>
                </a:lnTo>
                <a:lnTo>
                  <a:pt x="2310" y="726"/>
                </a:lnTo>
                <a:lnTo>
                  <a:pt x="2310" y="720"/>
                </a:lnTo>
                <a:close/>
                <a:moveTo>
                  <a:pt x="2352" y="720"/>
                </a:moveTo>
                <a:lnTo>
                  <a:pt x="2376" y="720"/>
                </a:lnTo>
                <a:lnTo>
                  <a:pt x="2376" y="726"/>
                </a:lnTo>
                <a:lnTo>
                  <a:pt x="2352" y="726"/>
                </a:lnTo>
                <a:lnTo>
                  <a:pt x="2352" y="720"/>
                </a:lnTo>
                <a:close/>
                <a:moveTo>
                  <a:pt x="2394" y="720"/>
                </a:moveTo>
                <a:lnTo>
                  <a:pt x="2418" y="720"/>
                </a:lnTo>
                <a:lnTo>
                  <a:pt x="2418" y="726"/>
                </a:lnTo>
                <a:lnTo>
                  <a:pt x="2394" y="726"/>
                </a:lnTo>
                <a:lnTo>
                  <a:pt x="2394" y="720"/>
                </a:lnTo>
                <a:close/>
                <a:moveTo>
                  <a:pt x="2436" y="720"/>
                </a:moveTo>
                <a:lnTo>
                  <a:pt x="2460" y="720"/>
                </a:lnTo>
                <a:lnTo>
                  <a:pt x="2460" y="726"/>
                </a:lnTo>
                <a:lnTo>
                  <a:pt x="2436" y="726"/>
                </a:lnTo>
                <a:lnTo>
                  <a:pt x="2436" y="720"/>
                </a:lnTo>
                <a:close/>
                <a:moveTo>
                  <a:pt x="2478" y="720"/>
                </a:moveTo>
                <a:lnTo>
                  <a:pt x="2502" y="720"/>
                </a:lnTo>
                <a:lnTo>
                  <a:pt x="2502" y="726"/>
                </a:lnTo>
                <a:lnTo>
                  <a:pt x="2478" y="726"/>
                </a:lnTo>
                <a:lnTo>
                  <a:pt x="2478" y="720"/>
                </a:lnTo>
                <a:close/>
                <a:moveTo>
                  <a:pt x="2520" y="720"/>
                </a:moveTo>
                <a:lnTo>
                  <a:pt x="2544" y="720"/>
                </a:lnTo>
                <a:lnTo>
                  <a:pt x="2544" y="726"/>
                </a:lnTo>
                <a:lnTo>
                  <a:pt x="2520" y="726"/>
                </a:lnTo>
                <a:lnTo>
                  <a:pt x="2520" y="720"/>
                </a:lnTo>
                <a:close/>
                <a:moveTo>
                  <a:pt x="2562" y="720"/>
                </a:moveTo>
                <a:lnTo>
                  <a:pt x="2586" y="720"/>
                </a:lnTo>
                <a:lnTo>
                  <a:pt x="2586" y="726"/>
                </a:lnTo>
                <a:lnTo>
                  <a:pt x="2562" y="726"/>
                </a:lnTo>
                <a:lnTo>
                  <a:pt x="2562" y="720"/>
                </a:lnTo>
                <a:close/>
                <a:moveTo>
                  <a:pt x="2604" y="720"/>
                </a:moveTo>
                <a:lnTo>
                  <a:pt x="2628" y="720"/>
                </a:lnTo>
                <a:lnTo>
                  <a:pt x="2628" y="726"/>
                </a:lnTo>
                <a:lnTo>
                  <a:pt x="2604" y="726"/>
                </a:lnTo>
                <a:lnTo>
                  <a:pt x="2604" y="720"/>
                </a:lnTo>
                <a:close/>
                <a:moveTo>
                  <a:pt x="2646" y="720"/>
                </a:moveTo>
                <a:lnTo>
                  <a:pt x="2670" y="720"/>
                </a:lnTo>
                <a:lnTo>
                  <a:pt x="2670" y="726"/>
                </a:lnTo>
                <a:lnTo>
                  <a:pt x="2646" y="726"/>
                </a:lnTo>
                <a:lnTo>
                  <a:pt x="2646" y="720"/>
                </a:lnTo>
                <a:close/>
                <a:moveTo>
                  <a:pt x="2688" y="720"/>
                </a:moveTo>
                <a:lnTo>
                  <a:pt x="2712" y="720"/>
                </a:lnTo>
                <a:lnTo>
                  <a:pt x="2712" y="726"/>
                </a:lnTo>
                <a:lnTo>
                  <a:pt x="2688" y="726"/>
                </a:lnTo>
                <a:lnTo>
                  <a:pt x="2688" y="720"/>
                </a:lnTo>
                <a:close/>
                <a:moveTo>
                  <a:pt x="2730" y="720"/>
                </a:moveTo>
                <a:lnTo>
                  <a:pt x="2754" y="720"/>
                </a:lnTo>
                <a:lnTo>
                  <a:pt x="2754" y="726"/>
                </a:lnTo>
                <a:lnTo>
                  <a:pt x="2730" y="726"/>
                </a:lnTo>
                <a:lnTo>
                  <a:pt x="2730" y="720"/>
                </a:lnTo>
                <a:close/>
                <a:moveTo>
                  <a:pt x="2772" y="720"/>
                </a:moveTo>
                <a:lnTo>
                  <a:pt x="2796" y="720"/>
                </a:lnTo>
                <a:lnTo>
                  <a:pt x="2796" y="726"/>
                </a:lnTo>
                <a:lnTo>
                  <a:pt x="2772" y="726"/>
                </a:lnTo>
                <a:lnTo>
                  <a:pt x="2772" y="720"/>
                </a:lnTo>
                <a:close/>
                <a:moveTo>
                  <a:pt x="2814" y="720"/>
                </a:moveTo>
                <a:lnTo>
                  <a:pt x="2838" y="720"/>
                </a:lnTo>
                <a:lnTo>
                  <a:pt x="2838" y="726"/>
                </a:lnTo>
                <a:lnTo>
                  <a:pt x="2814" y="726"/>
                </a:lnTo>
                <a:lnTo>
                  <a:pt x="2814" y="720"/>
                </a:lnTo>
                <a:close/>
                <a:moveTo>
                  <a:pt x="2856" y="720"/>
                </a:moveTo>
                <a:lnTo>
                  <a:pt x="2880" y="720"/>
                </a:lnTo>
                <a:lnTo>
                  <a:pt x="2880" y="726"/>
                </a:lnTo>
                <a:lnTo>
                  <a:pt x="2856" y="726"/>
                </a:lnTo>
                <a:lnTo>
                  <a:pt x="2856" y="720"/>
                </a:lnTo>
                <a:close/>
                <a:moveTo>
                  <a:pt x="2898" y="720"/>
                </a:moveTo>
                <a:lnTo>
                  <a:pt x="2922" y="720"/>
                </a:lnTo>
                <a:lnTo>
                  <a:pt x="2922" y="726"/>
                </a:lnTo>
                <a:lnTo>
                  <a:pt x="2898" y="726"/>
                </a:lnTo>
                <a:lnTo>
                  <a:pt x="2898" y="720"/>
                </a:lnTo>
                <a:close/>
                <a:moveTo>
                  <a:pt x="2940" y="720"/>
                </a:moveTo>
                <a:lnTo>
                  <a:pt x="2964" y="720"/>
                </a:lnTo>
                <a:lnTo>
                  <a:pt x="2964" y="726"/>
                </a:lnTo>
                <a:lnTo>
                  <a:pt x="2940" y="726"/>
                </a:lnTo>
                <a:lnTo>
                  <a:pt x="2940" y="720"/>
                </a:lnTo>
                <a:close/>
                <a:moveTo>
                  <a:pt x="2982" y="720"/>
                </a:moveTo>
                <a:lnTo>
                  <a:pt x="3006" y="720"/>
                </a:lnTo>
                <a:lnTo>
                  <a:pt x="3006" y="726"/>
                </a:lnTo>
                <a:lnTo>
                  <a:pt x="2982" y="726"/>
                </a:lnTo>
                <a:lnTo>
                  <a:pt x="2982" y="720"/>
                </a:lnTo>
                <a:close/>
                <a:moveTo>
                  <a:pt x="3024" y="720"/>
                </a:moveTo>
                <a:lnTo>
                  <a:pt x="3048" y="720"/>
                </a:lnTo>
                <a:lnTo>
                  <a:pt x="3048" y="726"/>
                </a:lnTo>
                <a:lnTo>
                  <a:pt x="3024" y="726"/>
                </a:lnTo>
                <a:lnTo>
                  <a:pt x="3024" y="720"/>
                </a:lnTo>
                <a:close/>
                <a:moveTo>
                  <a:pt x="3066" y="720"/>
                </a:moveTo>
                <a:lnTo>
                  <a:pt x="3090" y="720"/>
                </a:lnTo>
                <a:lnTo>
                  <a:pt x="3090" y="726"/>
                </a:lnTo>
                <a:lnTo>
                  <a:pt x="3066" y="726"/>
                </a:lnTo>
                <a:lnTo>
                  <a:pt x="3066" y="720"/>
                </a:lnTo>
                <a:close/>
                <a:moveTo>
                  <a:pt x="3108" y="720"/>
                </a:moveTo>
                <a:lnTo>
                  <a:pt x="3132" y="720"/>
                </a:lnTo>
                <a:lnTo>
                  <a:pt x="3132" y="726"/>
                </a:lnTo>
                <a:lnTo>
                  <a:pt x="3108" y="726"/>
                </a:lnTo>
                <a:lnTo>
                  <a:pt x="3108" y="720"/>
                </a:lnTo>
                <a:close/>
                <a:moveTo>
                  <a:pt x="3150" y="720"/>
                </a:moveTo>
                <a:lnTo>
                  <a:pt x="3174" y="720"/>
                </a:lnTo>
                <a:lnTo>
                  <a:pt x="3174" y="726"/>
                </a:lnTo>
                <a:lnTo>
                  <a:pt x="3150" y="726"/>
                </a:lnTo>
                <a:lnTo>
                  <a:pt x="3150" y="720"/>
                </a:lnTo>
                <a:close/>
                <a:moveTo>
                  <a:pt x="3192" y="720"/>
                </a:moveTo>
                <a:lnTo>
                  <a:pt x="3216" y="720"/>
                </a:lnTo>
                <a:lnTo>
                  <a:pt x="3216" y="726"/>
                </a:lnTo>
                <a:lnTo>
                  <a:pt x="3192" y="726"/>
                </a:lnTo>
                <a:lnTo>
                  <a:pt x="3192" y="720"/>
                </a:lnTo>
                <a:close/>
                <a:moveTo>
                  <a:pt x="3234" y="720"/>
                </a:moveTo>
                <a:lnTo>
                  <a:pt x="3258" y="720"/>
                </a:lnTo>
                <a:lnTo>
                  <a:pt x="3258" y="726"/>
                </a:lnTo>
                <a:lnTo>
                  <a:pt x="3234" y="726"/>
                </a:lnTo>
                <a:lnTo>
                  <a:pt x="3234" y="720"/>
                </a:lnTo>
                <a:close/>
                <a:moveTo>
                  <a:pt x="3276" y="720"/>
                </a:moveTo>
                <a:lnTo>
                  <a:pt x="3300" y="720"/>
                </a:lnTo>
                <a:lnTo>
                  <a:pt x="3300" y="726"/>
                </a:lnTo>
                <a:lnTo>
                  <a:pt x="3276" y="726"/>
                </a:lnTo>
                <a:lnTo>
                  <a:pt x="3276" y="720"/>
                </a:lnTo>
                <a:close/>
                <a:moveTo>
                  <a:pt x="3318" y="720"/>
                </a:moveTo>
                <a:lnTo>
                  <a:pt x="3342" y="720"/>
                </a:lnTo>
                <a:lnTo>
                  <a:pt x="3342" y="726"/>
                </a:lnTo>
                <a:lnTo>
                  <a:pt x="3318" y="726"/>
                </a:lnTo>
                <a:lnTo>
                  <a:pt x="3318" y="720"/>
                </a:lnTo>
                <a:close/>
                <a:moveTo>
                  <a:pt x="3360" y="720"/>
                </a:moveTo>
                <a:lnTo>
                  <a:pt x="3384" y="720"/>
                </a:lnTo>
                <a:lnTo>
                  <a:pt x="3384" y="726"/>
                </a:lnTo>
                <a:lnTo>
                  <a:pt x="3360" y="726"/>
                </a:lnTo>
                <a:lnTo>
                  <a:pt x="3360" y="720"/>
                </a:lnTo>
                <a:close/>
                <a:moveTo>
                  <a:pt x="3402" y="720"/>
                </a:moveTo>
                <a:lnTo>
                  <a:pt x="3426" y="720"/>
                </a:lnTo>
                <a:lnTo>
                  <a:pt x="3426" y="726"/>
                </a:lnTo>
                <a:lnTo>
                  <a:pt x="3402" y="726"/>
                </a:lnTo>
                <a:lnTo>
                  <a:pt x="3402" y="720"/>
                </a:lnTo>
                <a:close/>
                <a:moveTo>
                  <a:pt x="3444" y="720"/>
                </a:moveTo>
                <a:lnTo>
                  <a:pt x="3468" y="720"/>
                </a:lnTo>
                <a:lnTo>
                  <a:pt x="3468" y="726"/>
                </a:lnTo>
                <a:lnTo>
                  <a:pt x="3444" y="726"/>
                </a:lnTo>
                <a:lnTo>
                  <a:pt x="3444" y="720"/>
                </a:lnTo>
                <a:close/>
                <a:moveTo>
                  <a:pt x="3486" y="720"/>
                </a:moveTo>
                <a:lnTo>
                  <a:pt x="3510" y="720"/>
                </a:lnTo>
                <a:lnTo>
                  <a:pt x="3510" y="726"/>
                </a:lnTo>
                <a:lnTo>
                  <a:pt x="3486" y="726"/>
                </a:lnTo>
                <a:lnTo>
                  <a:pt x="3486" y="720"/>
                </a:lnTo>
                <a:close/>
                <a:moveTo>
                  <a:pt x="3528" y="720"/>
                </a:moveTo>
                <a:lnTo>
                  <a:pt x="3552" y="720"/>
                </a:lnTo>
                <a:lnTo>
                  <a:pt x="3552" y="726"/>
                </a:lnTo>
                <a:lnTo>
                  <a:pt x="3528" y="726"/>
                </a:lnTo>
                <a:lnTo>
                  <a:pt x="3528" y="720"/>
                </a:lnTo>
                <a:close/>
                <a:moveTo>
                  <a:pt x="3570" y="720"/>
                </a:moveTo>
                <a:lnTo>
                  <a:pt x="3594" y="720"/>
                </a:lnTo>
                <a:lnTo>
                  <a:pt x="3594" y="726"/>
                </a:lnTo>
                <a:lnTo>
                  <a:pt x="3570" y="726"/>
                </a:lnTo>
                <a:lnTo>
                  <a:pt x="3570" y="720"/>
                </a:lnTo>
                <a:close/>
                <a:moveTo>
                  <a:pt x="3612" y="720"/>
                </a:moveTo>
                <a:lnTo>
                  <a:pt x="3636" y="720"/>
                </a:lnTo>
                <a:lnTo>
                  <a:pt x="3636" y="726"/>
                </a:lnTo>
                <a:lnTo>
                  <a:pt x="3612" y="726"/>
                </a:lnTo>
                <a:lnTo>
                  <a:pt x="3612" y="720"/>
                </a:lnTo>
                <a:close/>
                <a:moveTo>
                  <a:pt x="3654" y="720"/>
                </a:moveTo>
                <a:lnTo>
                  <a:pt x="3678" y="720"/>
                </a:lnTo>
                <a:lnTo>
                  <a:pt x="3678" y="726"/>
                </a:lnTo>
                <a:lnTo>
                  <a:pt x="3654" y="726"/>
                </a:lnTo>
                <a:lnTo>
                  <a:pt x="3654" y="720"/>
                </a:lnTo>
                <a:close/>
                <a:moveTo>
                  <a:pt x="3696" y="720"/>
                </a:moveTo>
                <a:lnTo>
                  <a:pt x="3720" y="720"/>
                </a:lnTo>
                <a:lnTo>
                  <a:pt x="3720" y="726"/>
                </a:lnTo>
                <a:lnTo>
                  <a:pt x="3696" y="726"/>
                </a:lnTo>
                <a:lnTo>
                  <a:pt x="3696" y="720"/>
                </a:lnTo>
                <a:close/>
                <a:moveTo>
                  <a:pt x="3738" y="720"/>
                </a:moveTo>
                <a:lnTo>
                  <a:pt x="3762" y="720"/>
                </a:lnTo>
                <a:lnTo>
                  <a:pt x="3762" y="726"/>
                </a:lnTo>
                <a:lnTo>
                  <a:pt x="3738" y="726"/>
                </a:lnTo>
                <a:lnTo>
                  <a:pt x="3738" y="720"/>
                </a:lnTo>
                <a:close/>
                <a:moveTo>
                  <a:pt x="3780" y="720"/>
                </a:moveTo>
                <a:lnTo>
                  <a:pt x="3804" y="720"/>
                </a:lnTo>
                <a:lnTo>
                  <a:pt x="3804" y="726"/>
                </a:lnTo>
                <a:lnTo>
                  <a:pt x="3780" y="726"/>
                </a:lnTo>
                <a:lnTo>
                  <a:pt x="3780" y="720"/>
                </a:lnTo>
                <a:close/>
                <a:moveTo>
                  <a:pt x="3822" y="720"/>
                </a:moveTo>
                <a:lnTo>
                  <a:pt x="3846" y="720"/>
                </a:lnTo>
                <a:lnTo>
                  <a:pt x="3846" y="726"/>
                </a:lnTo>
                <a:lnTo>
                  <a:pt x="3822" y="726"/>
                </a:lnTo>
                <a:lnTo>
                  <a:pt x="3822" y="720"/>
                </a:lnTo>
                <a:close/>
                <a:moveTo>
                  <a:pt x="3864" y="720"/>
                </a:moveTo>
                <a:lnTo>
                  <a:pt x="3888" y="720"/>
                </a:lnTo>
                <a:lnTo>
                  <a:pt x="3888" y="726"/>
                </a:lnTo>
                <a:lnTo>
                  <a:pt x="3864" y="726"/>
                </a:lnTo>
                <a:lnTo>
                  <a:pt x="3864" y="720"/>
                </a:lnTo>
                <a:close/>
                <a:moveTo>
                  <a:pt x="3906" y="720"/>
                </a:moveTo>
                <a:lnTo>
                  <a:pt x="3930" y="720"/>
                </a:lnTo>
                <a:lnTo>
                  <a:pt x="3930" y="726"/>
                </a:lnTo>
                <a:lnTo>
                  <a:pt x="3906" y="726"/>
                </a:lnTo>
                <a:lnTo>
                  <a:pt x="3906" y="720"/>
                </a:lnTo>
                <a:close/>
                <a:moveTo>
                  <a:pt x="3948" y="720"/>
                </a:moveTo>
                <a:lnTo>
                  <a:pt x="3954" y="720"/>
                </a:lnTo>
                <a:lnTo>
                  <a:pt x="3954" y="726"/>
                </a:lnTo>
                <a:lnTo>
                  <a:pt x="3948" y="726"/>
                </a:lnTo>
                <a:lnTo>
                  <a:pt x="3948" y="720"/>
                </a:lnTo>
                <a:close/>
                <a:moveTo>
                  <a:pt x="0" y="480"/>
                </a:moveTo>
                <a:lnTo>
                  <a:pt x="24" y="480"/>
                </a:lnTo>
                <a:lnTo>
                  <a:pt x="24" y="486"/>
                </a:lnTo>
                <a:lnTo>
                  <a:pt x="0" y="486"/>
                </a:lnTo>
                <a:lnTo>
                  <a:pt x="0" y="480"/>
                </a:lnTo>
                <a:close/>
                <a:moveTo>
                  <a:pt x="42" y="480"/>
                </a:moveTo>
                <a:lnTo>
                  <a:pt x="66" y="480"/>
                </a:lnTo>
                <a:lnTo>
                  <a:pt x="66" y="486"/>
                </a:lnTo>
                <a:lnTo>
                  <a:pt x="42" y="486"/>
                </a:lnTo>
                <a:lnTo>
                  <a:pt x="42" y="480"/>
                </a:lnTo>
                <a:close/>
                <a:moveTo>
                  <a:pt x="84" y="480"/>
                </a:moveTo>
                <a:lnTo>
                  <a:pt x="108" y="480"/>
                </a:lnTo>
                <a:lnTo>
                  <a:pt x="108" y="486"/>
                </a:lnTo>
                <a:lnTo>
                  <a:pt x="84" y="486"/>
                </a:lnTo>
                <a:lnTo>
                  <a:pt x="84" y="480"/>
                </a:lnTo>
                <a:close/>
                <a:moveTo>
                  <a:pt x="126" y="480"/>
                </a:moveTo>
                <a:lnTo>
                  <a:pt x="150" y="480"/>
                </a:lnTo>
                <a:lnTo>
                  <a:pt x="150" y="486"/>
                </a:lnTo>
                <a:lnTo>
                  <a:pt x="126" y="486"/>
                </a:lnTo>
                <a:lnTo>
                  <a:pt x="126" y="480"/>
                </a:lnTo>
                <a:close/>
                <a:moveTo>
                  <a:pt x="168" y="480"/>
                </a:moveTo>
                <a:lnTo>
                  <a:pt x="192" y="480"/>
                </a:lnTo>
                <a:lnTo>
                  <a:pt x="192" y="486"/>
                </a:lnTo>
                <a:lnTo>
                  <a:pt x="168" y="486"/>
                </a:lnTo>
                <a:lnTo>
                  <a:pt x="168" y="480"/>
                </a:lnTo>
                <a:close/>
                <a:moveTo>
                  <a:pt x="210" y="480"/>
                </a:moveTo>
                <a:lnTo>
                  <a:pt x="234" y="480"/>
                </a:lnTo>
                <a:lnTo>
                  <a:pt x="234" y="486"/>
                </a:lnTo>
                <a:lnTo>
                  <a:pt x="210" y="486"/>
                </a:lnTo>
                <a:lnTo>
                  <a:pt x="210" y="480"/>
                </a:lnTo>
                <a:close/>
                <a:moveTo>
                  <a:pt x="252" y="480"/>
                </a:moveTo>
                <a:lnTo>
                  <a:pt x="276" y="480"/>
                </a:lnTo>
                <a:lnTo>
                  <a:pt x="276" y="486"/>
                </a:lnTo>
                <a:lnTo>
                  <a:pt x="252" y="486"/>
                </a:lnTo>
                <a:lnTo>
                  <a:pt x="252" y="480"/>
                </a:lnTo>
                <a:close/>
                <a:moveTo>
                  <a:pt x="294" y="480"/>
                </a:moveTo>
                <a:lnTo>
                  <a:pt x="318" y="480"/>
                </a:lnTo>
                <a:lnTo>
                  <a:pt x="318" y="486"/>
                </a:lnTo>
                <a:lnTo>
                  <a:pt x="294" y="486"/>
                </a:lnTo>
                <a:lnTo>
                  <a:pt x="294" y="480"/>
                </a:lnTo>
                <a:close/>
                <a:moveTo>
                  <a:pt x="336" y="480"/>
                </a:moveTo>
                <a:lnTo>
                  <a:pt x="360" y="480"/>
                </a:lnTo>
                <a:lnTo>
                  <a:pt x="360" y="486"/>
                </a:lnTo>
                <a:lnTo>
                  <a:pt x="336" y="486"/>
                </a:lnTo>
                <a:lnTo>
                  <a:pt x="336" y="480"/>
                </a:lnTo>
                <a:close/>
                <a:moveTo>
                  <a:pt x="378" y="480"/>
                </a:moveTo>
                <a:lnTo>
                  <a:pt x="402" y="480"/>
                </a:lnTo>
                <a:lnTo>
                  <a:pt x="402" y="486"/>
                </a:lnTo>
                <a:lnTo>
                  <a:pt x="378" y="486"/>
                </a:lnTo>
                <a:lnTo>
                  <a:pt x="378" y="480"/>
                </a:lnTo>
                <a:close/>
                <a:moveTo>
                  <a:pt x="420" y="480"/>
                </a:moveTo>
                <a:lnTo>
                  <a:pt x="444" y="480"/>
                </a:lnTo>
                <a:lnTo>
                  <a:pt x="444" y="486"/>
                </a:lnTo>
                <a:lnTo>
                  <a:pt x="420" y="486"/>
                </a:lnTo>
                <a:lnTo>
                  <a:pt x="420" y="480"/>
                </a:lnTo>
                <a:close/>
                <a:moveTo>
                  <a:pt x="462" y="480"/>
                </a:moveTo>
                <a:lnTo>
                  <a:pt x="486" y="480"/>
                </a:lnTo>
                <a:lnTo>
                  <a:pt x="486" y="486"/>
                </a:lnTo>
                <a:lnTo>
                  <a:pt x="462" y="486"/>
                </a:lnTo>
                <a:lnTo>
                  <a:pt x="462" y="480"/>
                </a:lnTo>
                <a:close/>
                <a:moveTo>
                  <a:pt x="504" y="480"/>
                </a:moveTo>
                <a:lnTo>
                  <a:pt x="528" y="480"/>
                </a:lnTo>
                <a:lnTo>
                  <a:pt x="528" y="486"/>
                </a:lnTo>
                <a:lnTo>
                  <a:pt x="504" y="486"/>
                </a:lnTo>
                <a:lnTo>
                  <a:pt x="504" y="480"/>
                </a:lnTo>
                <a:close/>
                <a:moveTo>
                  <a:pt x="546" y="480"/>
                </a:moveTo>
                <a:lnTo>
                  <a:pt x="570" y="480"/>
                </a:lnTo>
                <a:lnTo>
                  <a:pt x="570" y="486"/>
                </a:lnTo>
                <a:lnTo>
                  <a:pt x="546" y="486"/>
                </a:lnTo>
                <a:lnTo>
                  <a:pt x="546" y="480"/>
                </a:lnTo>
                <a:close/>
                <a:moveTo>
                  <a:pt x="588" y="480"/>
                </a:moveTo>
                <a:lnTo>
                  <a:pt x="612" y="480"/>
                </a:lnTo>
                <a:lnTo>
                  <a:pt x="612" y="486"/>
                </a:lnTo>
                <a:lnTo>
                  <a:pt x="588" y="486"/>
                </a:lnTo>
                <a:lnTo>
                  <a:pt x="588" y="480"/>
                </a:lnTo>
                <a:close/>
                <a:moveTo>
                  <a:pt x="630" y="480"/>
                </a:moveTo>
                <a:lnTo>
                  <a:pt x="654" y="480"/>
                </a:lnTo>
                <a:lnTo>
                  <a:pt x="654" y="486"/>
                </a:lnTo>
                <a:lnTo>
                  <a:pt x="630" y="486"/>
                </a:lnTo>
                <a:lnTo>
                  <a:pt x="630" y="480"/>
                </a:lnTo>
                <a:close/>
                <a:moveTo>
                  <a:pt x="672" y="480"/>
                </a:moveTo>
                <a:lnTo>
                  <a:pt x="696" y="480"/>
                </a:lnTo>
                <a:lnTo>
                  <a:pt x="696" y="486"/>
                </a:lnTo>
                <a:lnTo>
                  <a:pt x="672" y="486"/>
                </a:lnTo>
                <a:lnTo>
                  <a:pt x="672" y="480"/>
                </a:lnTo>
                <a:close/>
                <a:moveTo>
                  <a:pt x="714" y="480"/>
                </a:moveTo>
                <a:lnTo>
                  <a:pt x="738" y="480"/>
                </a:lnTo>
                <a:lnTo>
                  <a:pt x="738" y="486"/>
                </a:lnTo>
                <a:lnTo>
                  <a:pt x="714" y="486"/>
                </a:lnTo>
                <a:lnTo>
                  <a:pt x="714" y="480"/>
                </a:lnTo>
                <a:close/>
                <a:moveTo>
                  <a:pt x="756" y="480"/>
                </a:moveTo>
                <a:lnTo>
                  <a:pt x="780" y="480"/>
                </a:lnTo>
                <a:lnTo>
                  <a:pt x="780" y="486"/>
                </a:lnTo>
                <a:lnTo>
                  <a:pt x="756" y="486"/>
                </a:lnTo>
                <a:lnTo>
                  <a:pt x="756" y="480"/>
                </a:lnTo>
                <a:close/>
                <a:moveTo>
                  <a:pt x="798" y="480"/>
                </a:moveTo>
                <a:lnTo>
                  <a:pt x="822" y="480"/>
                </a:lnTo>
                <a:lnTo>
                  <a:pt x="822" y="486"/>
                </a:lnTo>
                <a:lnTo>
                  <a:pt x="798" y="486"/>
                </a:lnTo>
                <a:lnTo>
                  <a:pt x="798" y="480"/>
                </a:lnTo>
                <a:close/>
                <a:moveTo>
                  <a:pt x="840" y="480"/>
                </a:moveTo>
                <a:lnTo>
                  <a:pt x="864" y="480"/>
                </a:lnTo>
                <a:lnTo>
                  <a:pt x="864" y="486"/>
                </a:lnTo>
                <a:lnTo>
                  <a:pt x="840" y="486"/>
                </a:lnTo>
                <a:lnTo>
                  <a:pt x="840" y="480"/>
                </a:lnTo>
                <a:close/>
                <a:moveTo>
                  <a:pt x="882" y="480"/>
                </a:moveTo>
                <a:lnTo>
                  <a:pt x="906" y="480"/>
                </a:lnTo>
                <a:lnTo>
                  <a:pt x="906" y="486"/>
                </a:lnTo>
                <a:lnTo>
                  <a:pt x="882" y="486"/>
                </a:lnTo>
                <a:lnTo>
                  <a:pt x="882" y="480"/>
                </a:lnTo>
                <a:close/>
                <a:moveTo>
                  <a:pt x="924" y="480"/>
                </a:moveTo>
                <a:lnTo>
                  <a:pt x="948" y="480"/>
                </a:lnTo>
                <a:lnTo>
                  <a:pt x="948" y="486"/>
                </a:lnTo>
                <a:lnTo>
                  <a:pt x="924" y="486"/>
                </a:lnTo>
                <a:lnTo>
                  <a:pt x="924" y="480"/>
                </a:lnTo>
                <a:close/>
                <a:moveTo>
                  <a:pt x="966" y="480"/>
                </a:moveTo>
                <a:lnTo>
                  <a:pt x="990" y="480"/>
                </a:lnTo>
                <a:lnTo>
                  <a:pt x="990" y="486"/>
                </a:lnTo>
                <a:lnTo>
                  <a:pt x="966" y="486"/>
                </a:lnTo>
                <a:lnTo>
                  <a:pt x="966" y="480"/>
                </a:lnTo>
                <a:close/>
                <a:moveTo>
                  <a:pt x="1008" y="480"/>
                </a:moveTo>
                <a:lnTo>
                  <a:pt x="1032" y="480"/>
                </a:lnTo>
                <a:lnTo>
                  <a:pt x="1032" y="486"/>
                </a:lnTo>
                <a:lnTo>
                  <a:pt x="1008" y="486"/>
                </a:lnTo>
                <a:lnTo>
                  <a:pt x="1008" y="480"/>
                </a:lnTo>
                <a:close/>
                <a:moveTo>
                  <a:pt x="1050" y="480"/>
                </a:moveTo>
                <a:lnTo>
                  <a:pt x="1074" y="480"/>
                </a:lnTo>
                <a:lnTo>
                  <a:pt x="1074" y="486"/>
                </a:lnTo>
                <a:lnTo>
                  <a:pt x="1050" y="486"/>
                </a:lnTo>
                <a:lnTo>
                  <a:pt x="1050" y="480"/>
                </a:lnTo>
                <a:close/>
                <a:moveTo>
                  <a:pt x="1092" y="480"/>
                </a:moveTo>
                <a:lnTo>
                  <a:pt x="1116" y="480"/>
                </a:lnTo>
                <a:lnTo>
                  <a:pt x="1116" y="486"/>
                </a:lnTo>
                <a:lnTo>
                  <a:pt x="1092" y="486"/>
                </a:lnTo>
                <a:lnTo>
                  <a:pt x="1092" y="480"/>
                </a:lnTo>
                <a:close/>
                <a:moveTo>
                  <a:pt x="1134" y="480"/>
                </a:moveTo>
                <a:lnTo>
                  <a:pt x="1158" y="480"/>
                </a:lnTo>
                <a:lnTo>
                  <a:pt x="1158" y="486"/>
                </a:lnTo>
                <a:lnTo>
                  <a:pt x="1134" y="486"/>
                </a:lnTo>
                <a:lnTo>
                  <a:pt x="1134" y="480"/>
                </a:lnTo>
                <a:close/>
                <a:moveTo>
                  <a:pt x="1176" y="480"/>
                </a:moveTo>
                <a:lnTo>
                  <a:pt x="1200" y="480"/>
                </a:lnTo>
                <a:lnTo>
                  <a:pt x="1200" y="486"/>
                </a:lnTo>
                <a:lnTo>
                  <a:pt x="1176" y="486"/>
                </a:lnTo>
                <a:lnTo>
                  <a:pt x="1176" y="480"/>
                </a:lnTo>
                <a:close/>
                <a:moveTo>
                  <a:pt x="1218" y="480"/>
                </a:moveTo>
                <a:lnTo>
                  <a:pt x="1242" y="480"/>
                </a:lnTo>
                <a:lnTo>
                  <a:pt x="1242" y="486"/>
                </a:lnTo>
                <a:lnTo>
                  <a:pt x="1218" y="486"/>
                </a:lnTo>
                <a:lnTo>
                  <a:pt x="1218" y="480"/>
                </a:lnTo>
                <a:close/>
                <a:moveTo>
                  <a:pt x="1260" y="480"/>
                </a:moveTo>
                <a:lnTo>
                  <a:pt x="1284" y="480"/>
                </a:lnTo>
                <a:lnTo>
                  <a:pt x="1284" y="486"/>
                </a:lnTo>
                <a:lnTo>
                  <a:pt x="1260" y="486"/>
                </a:lnTo>
                <a:lnTo>
                  <a:pt x="1260" y="480"/>
                </a:lnTo>
                <a:close/>
                <a:moveTo>
                  <a:pt x="1302" y="480"/>
                </a:moveTo>
                <a:lnTo>
                  <a:pt x="1326" y="480"/>
                </a:lnTo>
                <a:lnTo>
                  <a:pt x="1326" y="486"/>
                </a:lnTo>
                <a:lnTo>
                  <a:pt x="1302" y="486"/>
                </a:lnTo>
                <a:lnTo>
                  <a:pt x="1302" y="480"/>
                </a:lnTo>
                <a:close/>
                <a:moveTo>
                  <a:pt x="1344" y="480"/>
                </a:moveTo>
                <a:lnTo>
                  <a:pt x="1368" y="480"/>
                </a:lnTo>
                <a:lnTo>
                  <a:pt x="1368" y="486"/>
                </a:lnTo>
                <a:lnTo>
                  <a:pt x="1344" y="486"/>
                </a:lnTo>
                <a:lnTo>
                  <a:pt x="1344" y="480"/>
                </a:lnTo>
                <a:close/>
                <a:moveTo>
                  <a:pt x="1386" y="480"/>
                </a:moveTo>
                <a:lnTo>
                  <a:pt x="1410" y="480"/>
                </a:lnTo>
                <a:lnTo>
                  <a:pt x="1410" y="486"/>
                </a:lnTo>
                <a:lnTo>
                  <a:pt x="1386" y="486"/>
                </a:lnTo>
                <a:lnTo>
                  <a:pt x="1386" y="480"/>
                </a:lnTo>
                <a:close/>
                <a:moveTo>
                  <a:pt x="1428" y="480"/>
                </a:moveTo>
                <a:lnTo>
                  <a:pt x="1452" y="480"/>
                </a:lnTo>
                <a:lnTo>
                  <a:pt x="1452" y="486"/>
                </a:lnTo>
                <a:lnTo>
                  <a:pt x="1428" y="486"/>
                </a:lnTo>
                <a:lnTo>
                  <a:pt x="1428" y="480"/>
                </a:lnTo>
                <a:close/>
                <a:moveTo>
                  <a:pt x="1470" y="480"/>
                </a:moveTo>
                <a:lnTo>
                  <a:pt x="1494" y="480"/>
                </a:lnTo>
                <a:lnTo>
                  <a:pt x="1494" y="486"/>
                </a:lnTo>
                <a:lnTo>
                  <a:pt x="1470" y="486"/>
                </a:lnTo>
                <a:lnTo>
                  <a:pt x="1470" y="480"/>
                </a:lnTo>
                <a:close/>
                <a:moveTo>
                  <a:pt x="1512" y="480"/>
                </a:moveTo>
                <a:lnTo>
                  <a:pt x="1536" y="480"/>
                </a:lnTo>
                <a:lnTo>
                  <a:pt x="1536" y="486"/>
                </a:lnTo>
                <a:lnTo>
                  <a:pt x="1512" y="486"/>
                </a:lnTo>
                <a:lnTo>
                  <a:pt x="1512" y="480"/>
                </a:lnTo>
                <a:close/>
                <a:moveTo>
                  <a:pt x="1554" y="480"/>
                </a:moveTo>
                <a:lnTo>
                  <a:pt x="1578" y="480"/>
                </a:lnTo>
                <a:lnTo>
                  <a:pt x="1578" y="486"/>
                </a:lnTo>
                <a:lnTo>
                  <a:pt x="1554" y="486"/>
                </a:lnTo>
                <a:lnTo>
                  <a:pt x="1554" y="480"/>
                </a:lnTo>
                <a:close/>
                <a:moveTo>
                  <a:pt x="1596" y="480"/>
                </a:moveTo>
                <a:lnTo>
                  <a:pt x="1620" y="480"/>
                </a:lnTo>
                <a:lnTo>
                  <a:pt x="1620" y="486"/>
                </a:lnTo>
                <a:lnTo>
                  <a:pt x="1596" y="486"/>
                </a:lnTo>
                <a:lnTo>
                  <a:pt x="1596" y="480"/>
                </a:lnTo>
                <a:close/>
                <a:moveTo>
                  <a:pt x="1638" y="480"/>
                </a:moveTo>
                <a:lnTo>
                  <a:pt x="1662" y="480"/>
                </a:lnTo>
                <a:lnTo>
                  <a:pt x="1662" y="486"/>
                </a:lnTo>
                <a:lnTo>
                  <a:pt x="1638" y="486"/>
                </a:lnTo>
                <a:lnTo>
                  <a:pt x="1638" y="480"/>
                </a:lnTo>
                <a:close/>
                <a:moveTo>
                  <a:pt x="1680" y="480"/>
                </a:moveTo>
                <a:lnTo>
                  <a:pt x="1704" y="480"/>
                </a:lnTo>
                <a:lnTo>
                  <a:pt x="1704" y="486"/>
                </a:lnTo>
                <a:lnTo>
                  <a:pt x="1680" y="486"/>
                </a:lnTo>
                <a:lnTo>
                  <a:pt x="1680" y="480"/>
                </a:lnTo>
                <a:close/>
                <a:moveTo>
                  <a:pt x="1722" y="480"/>
                </a:moveTo>
                <a:lnTo>
                  <a:pt x="1746" y="480"/>
                </a:lnTo>
                <a:lnTo>
                  <a:pt x="1746" y="486"/>
                </a:lnTo>
                <a:lnTo>
                  <a:pt x="1722" y="486"/>
                </a:lnTo>
                <a:lnTo>
                  <a:pt x="1722" y="480"/>
                </a:lnTo>
                <a:close/>
                <a:moveTo>
                  <a:pt x="1764" y="480"/>
                </a:moveTo>
                <a:lnTo>
                  <a:pt x="1788" y="480"/>
                </a:lnTo>
                <a:lnTo>
                  <a:pt x="1788" y="486"/>
                </a:lnTo>
                <a:lnTo>
                  <a:pt x="1764" y="486"/>
                </a:lnTo>
                <a:lnTo>
                  <a:pt x="1764" y="480"/>
                </a:lnTo>
                <a:close/>
                <a:moveTo>
                  <a:pt x="1806" y="480"/>
                </a:moveTo>
                <a:lnTo>
                  <a:pt x="1830" y="480"/>
                </a:lnTo>
                <a:lnTo>
                  <a:pt x="1830" y="486"/>
                </a:lnTo>
                <a:lnTo>
                  <a:pt x="1806" y="486"/>
                </a:lnTo>
                <a:lnTo>
                  <a:pt x="1806" y="480"/>
                </a:lnTo>
                <a:close/>
                <a:moveTo>
                  <a:pt x="1848" y="480"/>
                </a:moveTo>
                <a:lnTo>
                  <a:pt x="1872" y="480"/>
                </a:lnTo>
                <a:lnTo>
                  <a:pt x="1872" y="486"/>
                </a:lnTo>
                <a:lnTo>
                  <a:pt x="1848" y="486"/>
                </a:lnTo>
                <a:lnTo>
                  <a:pt x="1848" y="480"/>
                </a:lnTo>
                <a:close/>
                <a:moveTo>
                  <a:pt x="1890" y="480"/>
                </a:moveTo>
                <a:lnTo>
                  <a:pt x="1914" y="480"/>
                </a:lnTo>
                <a:lnTo>
                  <a:pt x="1914" y="486"/>
                </a:lnTo>
                <a:lnTo>
                  <a:pt x="1890" y="486"/>
                </a:lnTo>
                <a:lnTo>
                  <a:pt x="1890" y="480"/>
                </a:lnTo>
                <a:close/>
                <a:moveTo>
                  <a:pt x="1932" y="480"/>
                </a:moveTo>
                <a:lnTo>
                  <a:pt x="1956" y="480"/>
                </a:lnTo>
                <a:lnTo>
                  <a:pt x="1956" y="486"/>
                </a:lnTo>
                <a:lnTo>
                  <a:pt x="1932" y="486"/>
                </a:lnTo>
                <a:lnTo>
                  <a:pt x="1932" y="480"/>
                </a:lnTo>
                <a:close/>
                <a:moveTo>
                  <a:pt x="1974" y="480"/>
                </a:moveTo>
                <a:lnTo>
                  <a:pt x="1998" y="480"/>
                </a:lnTo>
                <a:lnTo>
                  <a:pt x="1998" y="486"/>
                </a:lnTo>
                <a:lnTo>
                  <a:pt x="1974" y="486"/>
                </a:lnTo>
                <a:lnTo>
                  <a:pt x="1974" y="480"/>
                </a:lnTo>
                <a:close/>
                <a:moveTo>
                  <a:pt x="2016" y="480"/>
                </a:moveTo>
                <a:lnTo>
                  <a:pt x="2040" y="480"/>
                </a:lnTo>
                <a:lnTo>
                  <a:pt x="2040" y="486"/>
                </a:lnTo>
                <a:lnTo>
                  <a:pt x="2016" y="486"/>
                </a:lnTo>
                <a:lnTo>
                  <a:pt x="2016" y="480"/>
                </a:lnTo>
                <a:close/>
                <a:moveTo>
                  <a:pt x="2058" y="480"/>
                </a:moveTo>
                <a:lnTo>
                  <a:pt x="2082" y="480"/>
                </a:lnTo>
                <a:lnTo>
                  <a:pt x="2082" y="486"/>
                </a:lnTo>
                <a:lnTo>
                  <a:pt x="2058" y="486"/>
                </a:lnTo>
                <a:lnTo>
                  <a:pt x="2058" y="480"/>
                </a:lnTo>
                <a:close/>
                <a:moveTo>
                  <a:pt x="2100" y="480"/>
                </a:moveTo>
                <a:lnTo>
                  <a:pt x="2124" y="480"/>
                </a:lnTo>
                <a:lnTo>
                  <a:pt x="2124" y="486"/>
                </a:lnTo>
                <a:lnTo>
                  <a:pt x="2100" y="486"/>
                </a:lnTo>
                <a:lnTo>
                  <a:pt x="2100" y="480"/>
                </a:lnTo>
                <a:close/>
                <a:moveTo>
                  <a:pt x="2142" y="480"/>
                </a:moveTo>
                <a:lnTo>
                  <a:pt x="2166" y="480"/>
                </a:lnTo>
                <a:lnTo>
                  <a:pt x="2166" y="486"/>
                </a:lnTo>
                <a:lnTo>
                  <a:pt x="2142" y="486"/>
                </a:lnTo>
                <a:lnTo>
                  <a:pt x="2142" y="480"/>
                </a:lnTo>
                <a:close/>
                <a:moveTo>
                  <a:pt x="2184" y="480"/>
                </a:moveTo>
                <a:lnTo>
                  <a:pt x="2208" y="480"/>
                </a:lnTo>
                <a:lnTo>
                  <a:pt x="2208" y="486"/>
                </a:lnTo>
                <a:lnTo>
                  <a:pt x="2184" y="486"/>
                </a:lnTo>
                <a:lnTo>
                  <a:pt x="2184" y="480"/>
                </a:lnTo>
                <a:close/>
                <a:moveTo>
                  <a:pt x="2226" y="480"/>
                </a:moveTo>
                <a:lnTo>
                  <a:pt x="2250" y="480"/>
                </a:lnTo>
                <a:lnTo>
                  <a:pt x="2250" y="486"/>
                </a:lnTo>
                <a:lnTo>
                  <a:pt x="2226" y="486"/>
                </a:lnTo>
                <a:lnTo>
                  <a:pt x="2226" y="480"/>
                </a:lnTo>
                <a:close/>
                <a:moveTo>
                  <a:pt x="2268" y="480"/>
                </a:moveTo>
                <a:lnTo>
                  <a:pt x="2292" y="480"/>
                </a:lnTo>
                <a:lnTo>
                  <a:pt x="2292" y="486"/>
                </a:lnTo>
                <a:lnTo>
                  <a:pt x="2268" y="486"/>
                </a:lnTo>
                <a:lnTo>
                  <a:pt x="2268" y="480"/>
                </a:lnTo>
                <a:close/>
                <a:moveTo>
                  <a:pt x="2310" y="480"/>
                </a:moveTo>
                <a:lnTo>
                  <a:pt x="2334" y="480"/>
                </a:lnTo>
                <a:lnTo>
                  <a:pt x="2334" y="486"/>
                </a:lnTo>
                <a:lnTo>
                  <a:pt x="2310" y="486"/>
                </a:lnTo>
                <a:lnTo>
                  <a:pt x="2310" y="480"/>
                </a:lnTo>
                <a:close/>
                <a:moveTo>
                  <a:pt x="2352" y="480"/>
                </a:moveTo>
                <a:lnTo>
                  <a:pt x="2376" y="480"/>
                </a:lnTo>
                <a:lnTo>
                  <a:pt x="2376" y="486"/>
                </a:lnTo>
                <a:lnTo>
                  <a:pt x="2352" y="486"/>
                </a:lnTo>
                <a:lnTo>
                  <a:pt x="2352" y="480"/>
                </a:lnTo>
                <a:close/>
                <a:moveTo>
                  <a:pt x="2394" y="480"/>
                </a:moveTo>
                <a:lnTo>
                  <a:pt x="2418" y="480"/>
                </a:lnTo>
                <a:lnTo>
                  <a:pt x="2418" y="486"/>
                </a:lnTo>
                <a:lnTo>
                  <a:pt x="2394" y="486"/>
                </a:lnTo>
                <a:lnTo>
                  <a:pt x="2394" y="480"/>
                </a:lnTo>
                <a:close/>
                <a:moveTo>
                  <a:pt x="2436" y="480"/>
                </a:moveTo>
                <a:lnTo>
                  <a:pt x="2460" y="480"/>
                </a:lnTo>
                <a:lnTo>
                  <a:pt x="2460" y="486"/>
                </a:lnTo>
                <a:lnTo>
                  <a:pt x="2436" y="486"/>
                </a:lnTo>
                <a:lnTo>
                  <a:pt x="2436" y="480"/>
                </a:lnTo>
                <a:close/>
                <a:moveTo>
                  <a:pt x="2478" y="480"/>
                </a:moveTo>
                <a:lnTo>
                  <a:pt x="2502" y="480"/>
                </a:lnTo>
                <a:lnTo>
                  <a:pt x="2502" y="486"/>
                </a:lnTo>
                <a:lnTo>
                  <a:pt x="2478" y="486"/>
                </a:lnTo>
                <a:lnTo>
                  <a:pt x="2478" y="480"/>
                </a:lnTo>
                <a:close/>
                <a:moveTo>
                  <a:pt x="2520" y="480"/>
                </a:moveTo>
                <a:lnTo>
                  <a:pt x="2544" y="480"/>
                </a:lnTo>
                <a:lnTo>
                  <a:pt x="2544" y="486"/>
                </a:lnTo>
                <a:lnTo>
                  <a:pt x="2520" y="486"/>
                </a:lnTo>
                <a:lnTo>
                  <a:pt x="2520" y="480"/>
                </a:lnTo>
                <a:close/>
                <a:moveTo>
                  <a:pt x="2562" y="480"/>
                </a:moveTo>
                <a:lnTo>
                  <a:pt x="2586" y="480"/>
                </a:lnTo>
                <a:lnTo>
                  <a:pt x="2586" y="486"/>
                </a:lnTo>
                <a:lnTo>
                  <a:pt x="2562" y="486"/>
                </a:lnTo>
                <a:lnTo>
                  <a:pt x="2562" y="480"/>
                </a:lnTo>
                <a:close/>
                <a:moveTo>
                  <a:pt x="2604" y="480"/>
                </a:moveTo>
                <a:lnTo>
                  <a:pt x="2628" y="480"/>
                </a:lnTo>
                <a:lnTo>
                  <a:pt x="2628" y="486"/>
                </a:lnTo>
                <a:lnTo>
                  <a:pt x="2604" y="486"/>
                </a:lnTo>
                <a:lnTo>
                  <a:pt x="2604" y="480"/>
                </a:lnTo>
                <a:close/>
                <a:moveTo>
                  <a:pt x="2646" y="480"/>
                </a:moveTo>
                <a:lnTo>
                  <a:pt x="2670" y="480"/>
                </a:lnTo>
                <a:lnTo>
                  <a:pt x="2670" y="486"/>
                </a:lnTo>
                <a:lnTo>
                  <a:pt x="2646" y="486"/>
                </a:lnTo>
                <a:lnTo>
                  <a:pt x="2646" y="480"/>
                </a:lnTo>
                <a:close/>
                <a:moveTo>
                  <a:pt x="2688" y="480"/>
                </a:moveTo>
                <a:lnTo>
                  <a:pt x="2712" y="480"/>
                </a:lnTo>
                <a:lnTo>
                  <a:pt x="2712" y="486"/>
                </a:lnTo>
                <a:lnTo>
                  <a:pt x="2688" y="486"/>
                </a:lnTo>
                <a:lnTo>
                  <a:pt x="2688" y="480"/>
                </a:lnTo>
                <a:close/>
                <a:moveTo>
                  <a:pt x="2730" y="480"/>
                </a:moveTo>
                <a:lnTo>
                  <a:pt x="2754" y="480"/>
                </a:lnTo>
                <a:lnTo>
                  <a:pt x="2754" y="486"/>
                </a:lnTo>
                <a:lnTo>
                  <a:pt x="2730" y="486"/>
                </a:lnTo>
                <a:lnTo>
                  <a:pt x="2730" y="480"/>
                </a:lnTo>
                <a:close/>
                <a:moveTo>
                  <a:pt x="2772" y="480"/>
                </a:moveTo>
                <a:lnTo>
                  <a:pt x="2796" y="480"/>
                </a:lnTo>
                <a:lnTo>
                  <a:pt x="2796" y="486"/>
                </a:lnTo>
                <a:lnTo>
                  <a:pt x="2772" y="486"/>
                </a:lnTo>
                <a:lnTo>
                  <a:pt x="2772" y="480"/>
                </a:lnTo>
                <a:close/>
                <a:moveTo>
                  <a:pt x="2814" y="480"/>
                </a:moveTo>
                <a:lnTo>
                  <a:pt x="2838" y="480"/>
                </a:lnTo>
                <a:lnTo>
                  <a:pt x="2838" y="486"/>
                </a:lnTo>
                <a:lnTo>
                  <a:pt x="2814" y="486"/>
                </a:lnTo>
                <a:lnTo>
                  <a:pt x="2814" y="480"/>
                </a:lnTo>
                <a:close/>
                <a:moveTo>
                  <a:pt x="2856" y="480"/>
                </a:moveTo>
                <a:lnTo>
                  <a:pt x="2880" y="480"/>
                </a:lnTo>
                <a:lnTo>
                  <a:pt x="2880" y="486"/>
                </a:lnTo>
                <a:lnTo>
                  <a:pt x="2856" y="486"/>
                </a:lnTo>
                <a:lnTo>
                  <a:pt x="2856" y="480"/>
                </a:lnTo>
                <a:close/>
                <a:moveTo>
                  <a:pt x="2898" y="480"/>
                </a:moveTo>
                <a:lnTo>
                  <a:pt x="2922" y="480"/>
                </a:lnTo>
                <a:lnTo>
                  <a:pt x="2922" y="486"/>
                </a:lnTo>
                <a:lnTo>
                  <a:pt x="2898" y="486"/>
                </a:lnTo>
                <a:lnTo>
                  <a:pt x="2898" y="480"/>
                </a:lnTo>
                <a:close/>
                <a:moveTo>
                  <a:pt x="2940" y="480"/>
                </a:moveTo>
                <a:lnTo>
                  <a:pt x="2964" y="480"/>
                </a:lnTo>
                <a:lnTo>
                  <a:pt x="2964" y="486"/>
                </a:lnTo>
                <a:lnTo>
                  <a:pt x="2940" y="486"/>
                </a:lnTo>
                <a:lnTo>
                  <a:pt x="2940" y="480"/>
                </a:lnTo>
                <a:close/>
                <a:moveTo>
                  <a:pt x="2982" y="480"/>
                </a:moveTo>
                <a:lnTo>
                  <a:pt x="3006" y="480"/>
                </a:lnTo>
                <a:lnTo>
                  <a:pt x="3006" y="486"/>
                </a:lnTo>
                <a:lnTo>
                  <a:pt x="2982" y="486"/>
                </a:lnTo>
                <a:lnTo>
                  <a:pt x="2982" y="480"/>
                </a:lnTo>
                <a:close/>
                <a:moveTo>
                  <a:pt x="3024" y="480"/>
                </a:moveTo>
                <a:lnTo>
                  <a:pt x="3048" y="480"/>
                </a:lnTo>
                <a:lnTo>
                  <a:pt x="3048" y="486"/>
                </a:lnTo>
                <a:lnTo>
                  <a:pt x="3024" y="486"/>
                </a:lnTo>
                <a:lnTo>
                  <a:pt x="3024" y="480"/>
                </a:lnTo>
                <a:close/>
                <a:moveTo>
                  <a:pt x="3066" y="480"/>
                </a:moveTo>
                <a:lnTo>
                  <a:pt x="3090" y="480"/>
                </a:lnTo>
                <a:lnTo>
                  <a:pt x="3090" y="486"/>
                </a:lnTo>
                <a:lnTo>
                  <a:pt x="3066" y="486"/>
                </a:lnTo>
                <a:lnTo>
                  <a:pt x="3066" y="480"/>
                </a:lnTo>
                <a:close/>
                <a:moveTo>
                  <a:pt x="3108" y="480"/>
                </a:moveTo>
                <a:lnTo>
                  <a:pt x="3132" y="480"/>
                </a:lnTo>
                <a:lnTo>
                  <a:pt x="3132" y="486"/>
                </a:lnTo>
                <a:lnTo>
                  <a:pt x="3108" y="486"/>
                </a:lnTo>
                <a:lnTo>
                  <a:pt x="3108" y="480"/>
                </a:lnTo>
                <a:close/>
                <a:moveTo>
                  <a:pt x="3150" y="480"/>
                </a:moveTo>
                <a:lnTo>
                  <a:pt x="3174" y="480"/>
                </a:lnTo>
                <a:lnTo>
                  <a:pt x="3174" y="486"/>
                </a:lnTo>
                <a:lnTo>
                  <a:pt x="3150" y="486"/>
                </a:lnTo>
                <a:lnTo>
                  <a:pt x="3150" y="480"/>
                </a:lnTo>
                <a:close/>
                <a:moveTo>
                  <a:pt x="3192" y="480"/>
                </a:moveTo>
                <a:lnTo>
                  <a:pt x="3216" y="480"/>
                </a:lnTo>
                <a:lnTo>
                  <a:pt x="3216" y="486"/>
                </a:lnTo>
                <a:lnTo>
                  <a:pt x="3192" y="486"/>
                </a:lnTo>
                <a:lnTo>
                  <a:pt x="3192" y="480"/>
                </a:lnTo>
                <a:close/>
                <a:moveTo>
                  <a:pt x="3234" y="480"/>
                </a:moveTo>
                <a:lnTo>
                  <a:pt x="3258" y="480"/>
                </a:lnTo>
                <a:lnTo>
                  <a:pt x="3258" y="486"/>
                </a:lnTo>
                <a:lnTo>
                  <a:pt x="3234" y="486"/>
                </a:lnTo>
                <a:lnTo>
                  <a:pt x="3234" y="480"/>
                </a:lnTo>
                <a:close/>
                <a:moveTo>
                  <a:pt x="3276" y="480"/>
                </a:moveTo>
                <a:lnTo>
                  <a:pt x="3300" y="480"/>
                </a:lnTo>
                <a:lnTo>
                  <a:pt x="3300" y="486"/>
                </a:lnTo>
                <a:lnTo>
                  <a:pt x="3276" y="486"/>
                </a:lnTo>
                <a:lnTo>
                  <a:pt x="3276" y="480"/>
                </a:lnTo>
                <a:close/>
                <a:moveTo>
                  <a:pt x="3318" y="480"/>
                </a:moveTo>
                <a:lnTo>
                  <a:pt x="3342" y="480"/>
                </a:lnTo>
                <a:lnTo>
                  <a:pt x="3342" y="486"/>
                </a:lnTo>
                <a:lnTo>
                  <a:pt x="3318" y="486"/>
                </a:lnTo>
                <a:lnTo>
                  <a:pt x="3318" y="480"/>
                </a:lnTo>
                <a:close/>
                <a:moveTo>
                  <a:pt x="3360" y="480"/>
                </a:moveTo>
                <a:lnTo>
                  <a:pt x="3384" y="480"/>
                </a:lnTo>
                <a:lnTo>
                  <a:pt x="3384" y="486"/>
                </a:lnTo>
                <a:lnTo>
                  <a:pt x="3360" y="486"/>
                </a:lnTo>
                <a:lnTo>
                  <a:pt x="3360" y="480"/>
                </a:lnTo>
                <a:close/>
                <a:moveTo>
                  <a:pt x="3402" y="480"/>
                </a:moveTo>
                <a:lnTo>
                  <a:pt x="3426" y="480"/>
                </a:lnTo>
                <a:lnTo>
                  <a:pt x="3426" y="486"/>
                </a:lnTo>
                <a:lnTo>
                  <a:pt x="3402" y="486"/>
                </a:lnTo>
                <a:lnTo>
                  <a:pt x="3402" y="480"/>
                </a:lnTo>
                <a:close/>
                <a:moveTo>
                  <a:pt x="3444" y="480"/>
                </a:moveTo>
                <a:lnTo>
                  <a:pt x="3468" y="480"/>
                </a:lnTo>
                <a:lnTo>
                  <a:pt x="3468" y="486"/>
                </a:lnTo>
                <a:lnTo>
                  <a:pt x="3444" y="486"/>
                </a:lnTo>
                <a:lnTo>
                  <a:pt x="3444" y="480"/>
                </a:lnTo>
                <a:close/>
                <a:moveTo>
                  <a:pt x="3486" y="480"/>
                </a:moveTo>
                <a:lnTo>
                  <a:pt x="3510" y="480"/>
                </a:lnTo>
                <a:lnTo>
                  <a:pt x="3510" y="486"/>
                </a:lnTo>
                <a:lnTo>
                  <a:pt x="3486" y="486"/>
                </a:lnTo>
                <a:lnTo>
                  <a:pt x="3486" y="480"/>
                </a:lnTo>
                <a:close/>
                <a:moveTo>
                  <a:pt x="3528" y="480"/>
                </a:moveTo>
                <a:lnTo>
                  <a:pt x="3552" y="480"/>
                </a:lnTo>
                <a:lnTo>
                  <a:pt x="3552" y="486"/>
                </a:lnTo>
                <a:lnTo>
                  <a:pt x="3528" y="486"/>
                </a:lnTo>
                <a:lnTo>
                  <a:pt x="3528" y="480"/>
                </a:lnTo>
                <a:close/>
                <a:moveTo>
                  <a:pt x="3570" y="480"/>
                </a:moveTo>
                <a:lnTo>
                  <a:pt x="3594" y="480"/>
                </a:lnTo>
                <a:lnTo>
                  <a:pt x="3594" y="486"/>
                </a:lnTo>
                <a:lnTo>
                  <a:pt x="3570" y="486"/>
                </a:lnTo>
                <a:lnTo>
                  <a:pt x="3570" y="480"/>
                </a:lnTo>
                <a:close/>
                <a:moveTo>
                  <a:pt x="3612" y="480"/>
                </a:moveTo>
                <a:lnTo>
                  <a:pt x="3636" y="480"/>
                </a:lnTo>
                <a:lnTo>
                  <a:pt x="3636" y="486"/>
                </a:lnTo>
                <a:lnTo>
                  <a:pt x="3612" y="486"/>
                </a:lnTo>
                <a:lnTo>
                  <a:pt x="3612" y="480"/>
                </a:lnTo>
                <a:close/>
                <a:moveTo>
                  <a:pt x="3654" y="480"/>
                </a:moveTo>
                <a:lnTo>
                  <a:pt x="3678" y="480"/>
                </a:lnTo>
                <a:lnTo>
                  <a:pt x="3678" y="486"/>
                </a:lnTo>
                <a:lnTo>
                  <a:pt x="3654" y="486"/>
                </a:lnTo>
                <a:lnTo>
                  <a:pt x="3654" y="480"/>
                </a:lnTo>
                <a:close/>
                <a:moveTo>
                  <a:pt x="3696" y="480"/>
                </a:moveTo>
                <a:lnTo>
                  <a:pt x="3720" y="480"/>
                </a:lnTo>
                <a:lnTo>
                  <a:pt x="3720" y="486"/>
                </a:lnTo>
                <a:lnTo>
                  <a:pt x="3696" y="486"/>
                </a:lnTo>
                <a:lnTo>
                  <a:pt x="3696" y="480"/>
                </a:lnTo>
                <a:close/>
                <a:moveTo>
                  <a:pt x="3738" y="480"/>
                </a:moveTo>
                <a:lnTo>
                  <a:pt x="3762" y="480"/>
                </a:lnTo>
                <a:lnTo>
                  <a:pt x="3762" y="486"/>
                </a:lnTo>
                <a:lnTo>
                  <a:pt x="3738" y="486"/>
                </a:lnTo>
                <a:lnTo>
                  <a:pt x="3738" y="480"/>
                </a:lnTo>
                <a:close/>
                <a:moveTo>
                  <a:pt x="3780" y="480"/>
                </a:moveTo>
                <a:lnTo>
                  <a:pt x="3804" y="480"/>
                </a:lnTo>
                <a:lnTo>
                  <a:pt x="3804" y="486"/>
                </a:lnTo>
                <a:lnTo>
                  <a:pt x="3780" y="486"/>
                </a:lnTo>
                <a:lnTo>
                  <a:pt x="3780" y="480"/>
                </a:lnTo>
                <a:close/>
                <a:moveTo>
                  <a:pt x="3822" y="480"/>
                </a:moveTo>
                <a:lnTo>
                  <a:pt x="3846" y="480"/>
                </a:lnTo>
                <a:lnTo>
                  <a:pt x="3846" y="486"/>
                </a:lnTo>
                <a:lnTo>
                  <a:pt x="3822" y="486"/>
                </a:lnTo>
                <a:lnTo>
                  <a:pt x="3822" y="480"/>
                </a:lnTo>
                <a:close/>
                <a:moveTo>
                  <a:pt x="3864" y="480"/>
                </a:moveTo>
                <a:lnTo>
                  <a:pt x="3888" y="480"/>
                </a:lnTo>
                <a:lnTo>
                  <a:pt x="3888" y="486"/>
                </a:lnTo>
                <a:lnTo>
                  <a:pt x="3864" y="486"/>
                </a:lnTo>
                <a:lnTo>
                  <a:pt x="3864" y="480"/>
                </a:lnTo>
                <a:close/>
                <a:moveTo>
                  <a:pt x="3906" y="480"/>
                </a:moveTo>
                <a:lnTo>
                  <a:pt x="3930" y="480"/>
                </a:lnTo>
                <a:lnTo>
                  <a:pt x="3930" y="486"/>
                </a:lnTo>
                <a:lnTo>
                  <a:pt x="3906" y="486"/>
                </a:lnTo>
                <a:lnTo>
                  <a:pt x="3906" y="480"/>
                </a:lnTo>
                <a:close/>
                <a:moveTo>
                  <a:pt x="3948" y="480"/>
                </a:moveTo>
                <a:lnTo>
                  <a:pt x="3954" y="480"/>
                </a:lnTo>
                <a:lnTo>
                  <a:pt x="3954" y="486"/>
                </a:lnTo>
                <a:lnTo>
                  <a:pt x="3948" y="486"/>
                </a:lnTo>
                <a:lnTo>
                  <a:pt x="3948" y="480"/>
                </a:lnTo>
                <a:close/>
                <a:moveTo>
                  <a:pt x="0" y="240"/>
                </a:moveTo>
                <a:lnTo>
                  <a:pt x="24" y="240"/>
                </a:lnTo>
                <a:lnTo>
                  <a:pt x="24" y="246"/>
                </a:lnTo>
                <a:lnTo>
                  <a:pt x="0" y="246"/>
                </a:lnTo>
                <a:lnTo>
                  <a:pt x="0" y="240"/>
                </a:lnTo>
                <a:close/>
                <a:moveTo>
                  <a:pt x="42" y="240"/>
                </a:moveTo>
                <a:lnTo>
                  <a:pt x="66" y="240"/>
                </a:lnTo>
                <a:lnTo>
                  <a:pt x="66" y="246"/>
                </a:lnTo>
                <a:lnTo>
                  <a:pt x="42" y="246"/>
                </a:lnTo>
                <a:lnTo>
                  <a:pt x="42" y="240"/>
                </a:lnTo>
                <a:close/>
                <a:moveTo>
                  <a:pt x="84" y="240"/>
                </a:moveTo>
                <a:lnTo>
                  <a:pt x="108" y="240"/>
                </a:lnTo>
                <a:lnTo>
                  <a:pt x="108" y="246"/>
                </a:lnTo>
                <a:lnTo>
                  <a:pt x="84" y="246"/>
                </a:lnTo>
                <a:lnTo>
                  <a:pt x="84" y="240"/>
                </a:lnTo>
                <a:close/>
                <a:moveTo>
                  <a:pt x="126" y="240"/>
                </a:moveTo>
                <a:lnTo>
                  <a:pt x="150" y="240"/>
                </a:lnTo>
                <a:lnTo>
                  <a:pt x="150" y="246"/>
                </a:lnTo>
                <a:lnTo>
                  <a:pt x="126" y="246"/>
                </a:lnTo>
                <a:lnTo>
                  <a:pt x="126" y="240"/>
                </a:lnTo>
                <a:close/>
                <a:moveTo>
                  <a:pt x="168" y="240"/>
                </a:moveTo>
                <a:lnTo>
                  <a:pt x="192" y="240"/>
                </a:lnTo>
                <a:lnTo>
                  <a:pt x="192" y="246"/>
                </a:lnTo>
                <a:lnTo>
                  <a:pt x="168" y="246"/>
                </a:lnTo>
                <a:lnTo>
                  <a:pt x="168" y="240"/>
                </a:lnTo>
                <a:close/>
                <a:moveTo>
                  <a:pt x="210" y="240"/>
                </a:moveTo>
                <a:lnTo>
                  <a:pt x="234" y="240"/>
                </a:lnTo>
                <a:lnTo>
                  <a:pt x="234" y="246"/>
                </a:lnTo>
                <a:lnTo>
                  <a:pt x="210" y="246"/>
                </a:lnTo>
                <a:lnTo>
                  <a:pt x="210" y="240"/>
                </a:lnTo>
                <a:close/>
                <a:moveTo>
                  <a:pt x="252" y="240"/>
                </a:moveTo>
                <a:lnTo>
                  <a:pt x="276" y="240"/>
                </a:lnTo>
                <a:lnTo>
                  <a:pt x="276" y="246"/>
                </a:lnTo>
                <a:lnTo>
                  <a:pt x="252" y="246"/>
                </a:lnTo>
                <a:lnTo>
                  <a:pt x="252" y="240"/>
                </a:lnTo>
                <a:close/>
                <a:moveTo>
                  <a:pt x="294" y="240"/>
                </a:moveTo>
                <a:lnTo>
                  <a:pt x="318" y="240"/>
                </a:lnTo>
                <a:lnTo>
                  <a:pt x="318" y="246"/>
                </a:lnTo>
                <a:lnTo>
                  <a:pt x="294" y="246"/>
                </a:lnTo>
                <a:lnTo>
                  <a:pt x="294" y="240"/>
                </a:lnTo>
                <a:close/>
                <a:moveTo>
                  <a:pt x="336" y="240"/>
                </a:moveTo>
                <a:lnTo>
                  <a:pt x="360" y="240"/>
                </a:lnTo>
                <a:lnTo>
                  <a:pt x="360" y="246"/>
                </a:lnTo>
                <a:lnTo>
                  <a:pt x="336" y="246"/>
                </a:lnTo>
                <a:lnTo>
                  <a:pt x="336" y="240"/>
                </a:lnTo>
                <a:close/>
                <a:moveTo>
                  <a:pt x="378" y="240"/>
                </a:moveTo>
                <a:lnTo>
                  <a:pt x="402" y="240"/>
                </a:lnTo>
                <a:lnTo>
                  <a:pt x="402" y="246"/>
                </a:lnTo>
                <a:lnTo>
                  <a:pt x="378" y="246"/>
                </a:lnTo>
                <a:lnTo>
                  <a:pt x="378" y="240"/>
                </a:lnTo>
                <a:close/>
                <a:moveTo>
                  <a:pt x="420" y="240"/>
                </a:moveTo>
                <a:lnTo>
                  <a:pt x="444" y="240"/>
                </a:lnTo>
                <a:lnTo>
                  <a:pt x="444" y="246"/>
                </a:lnTo>
                <a:lnTo>
                  <a:pt x="420" y="246"/>
                </a:lnTo>
                <a:lnTo>
                  <a:pt x="420" y="240"/>
                </a:lnTo>
                <a:close/>
                <a:moveTo>
                  <a:pt x="462" y="240"/>
                </a:moveTo>
                <a:lnTo>
                  <a:pt x="486" y="240"/>
                </a:lnTo>
                <a:lnTo>
                  <a:pt x="486" y="246"/>
                </a:lnTo>
                <a:lnTo>
                  <a:pt x="462" y="246"/>
                </a:lnTo>
                <a:lnTo>
                  <a:pt x="462" y="240"/>
                </a:lnTo>
                <a:close/>
                <a:moveTo>
                  <a:pt x="504" y="240"/>
                </a:moveTo>
                <a:lnTo>
                  <a:pt x="528" y="240"/>
                </a:lnTo>
                <a:lnTo>
                  <a:pt x="528" y="246"/>
                </a:lnTo>
                <a:lnTo>
                  <a:pt x="504" y="246"/>
                </a:lnTo>
                <a:lnTo>
                  <a:pt x="504" y="240"/>
                </a:lnTo>
                <a:close/>
                <a:moveTo>
                  <a:pt x="546" y="240"/>
                </a:moveTo>
                <a:lnTo>
                  <a:pt x="570" y="240"/>
                </a:lnTo>
                <a:lnTo>
                  <a:pt x="570" y="246"/>
                </a:lnTo>
                <a:lnTo>
                  <a:pt x="546" y="246"/>
                </a:lnTo>
                <a:lnTo>
                  <a:pt x="546" y="240"/>
                </a:lnTo>
                <a:close/>
                <a:moveTo>
                  <a:pt x="588" y="240"/>
                </a:moveTo>
                <a:lnTo>
                  <a:pt x="612" y="240"/>
                </a:lnTo>
                <a:lnTo>
                  <a:pt x="612" y="246"/>
                </a:lnTo>
                <a:lnTo>
                  <a:pt x="588" y="246"/>
                </a:lnTo>
                <a:lnTo>
                  <a:pt x="588" y="240"/>
                </a:lnTo>
                <a:close/>
                <a:moveTo>
                  <a:pt x="630" y="240"/>
                </a:moveTo>
                <a:lnTo>
                  <a:pt x="654" y="240"/>
                </a:lnTo>
                <a:lnTo>
                  <a:pt x="654" y="246"/>
                </a:lnTo>
                <a:lnTo>
                  <a:pt x="630" y="246"/>
                </a:lnTo>
                <a:lnTo>
                  <a:pt x="630" y="240"/>
                </a:lnTo>
                <a:close/>
                <a:moveTo>
                  <a:pt x="672" y="240"/>
                </a:moveTo>
                <a:lnTo>
                  <a:pt x="696" y="240"/>
                </a:lnTo>
                <a:lnTo>
                  <a:pt x="696" y="246"/>
                </a:lnTo>
                <a:lnTo>
                  <a:pt x="672" y="246"/>
                </a:lnTo>
                <a:lnTo>
                  <a:pt x="672" y="240"/>
                </a:lnTo>
                <a:close/>
                <a:moveTo>
                  <a:pt x="714" y="240"/>
                </a:moveTo>
                <a:lnTo>
                  <a:pt x="738" y="240"/>
                </a:lnTo>
                <a:lnTo>
                  <a:pt x="738" y="246"/>
                </a:lnTo>
                <a:lnTo>
                  <a:pt x="714" y="246"/>
                </a:lnTo>
                <a:lnTo>
                  <a:pt x="714" y="240"/>
                </a:lnTo>
                <a:close/>
                <a:moveTo>
                  <a:pt x="756" y="240"/>
                </a:moveTo>
                <a:lnTo>
                  <a:pt x="780" y="240"/>
                </a:lnTo>
                <a:lnTo>
                  <a:pt x="780" y="246"/>
                </a:lnTo>
                <a:lnTo>
                  <a:pt x="756" y="246"/>
                </a:lnTo>
                <a:lnTo>
                  <a:pt x="756" y="240"/>
                </a:lnTo>
                <a:close/>
                <a:moveTo>
                  <a:pt x="798" y="240"/>
                </a:moveTo>
                <a:lnTo>
                  <a:pt x="822" y="240"/>
                </a:lnTo>
                <a:lnTo>
                  <a:pt x="822" y="246"/>
                </a:lnTo>
                <a:lnTo>
                  <a:pt x="798" y="246"/>
                </a:lnTo>
                <a:lnTo>
                  <a:pt x="798" y="240"/>
                </a:lnTo>
                <a:close/>
                <a:moveTo>
                  <a:pt x="840" y="240"/>
                </a:moveTo>
                <a:lnTo>
                  <a:pt x="864" y="240"/>
                </a:lnTo>
                <a:lnTo>
                  <a:pt x="864" y="246"/>
                </a:lnTo>
                <a:lnTo>
                  <a:pt x="840" y="246"/>
                </a:lnTo>
                <a:lnTo>
                  <a:pt x="840" y="240"/>
                </a:lnTo>
                <a:close/>
                <a:moveTo>
                  <a:pt x="882" y="240"/>
                </a:moveTo>
                <a:lnTo>
                  <a:pt x="906" y="240"/>
                </a:lnTo>
                <a:lnTo>
                  <a:pt x="906" y="246"/>
                </a:lnTo>
                <a:lnTo>
                  <a:pt x="882" y="246"/>
                </a:lnTo>
                <a:lnTo>
                  <a:pt x="882" y="240"/>
                </a:lnTo>
                <a:close/>
                <a:moveTo>
                  <a:pt x="924" y="240"/>
                </a:moveTo>
                <a:lnTo>
                  <a:pt x="948" y="240"/>
                </a:lnTo>
                <a:lnTo>
                  <a:pt x="948" y="246"/>
                </a:lnTo>
                <a:lnTo>
                  <a:pt x="924" y="246"/>
                </a:lnTo>
                <a:lnTo>
                  <a:pt x="924" y="240"/>
                </a:lnTo>
                <a:close/>
                <a:moveTo>
                  <a:pt x="966" y="240"/>
                </a:moveTo>
                <a:lnTo>
                  <a:pt x="990" y="240"/>
                </a:lnTo>
                <a:lnTo>
                  <a:pt x="990" y="246"/>
                </a:lnTo>
                <a:lnTo>
                  <a:pt x="966" y="246"/>
                </a:lnTo>
                <a:lnTo>
                  <a:pt x="966" y="240"/>
                </a:lnTo>
                <a:close/>
                <a:moveTo>
                  <a:pt x="1008" y="240"/>
                </a:moveTo>
                <a:lnTo>
                  <a:pt x="1032" y="240"/>
                </a:lnTo>
                <a:lnTo>
                  <a:pt x="1032" y="246"/>
                </a:lnTo>
                <a:lnTo>
                  <a:pt x="1008" y="246"/>
                </a:lnTo>
                <a:lnTo>
                  <a:pt x="1008" y="240"/>
                </a:lnTo>
                <a:close/>
                <a:moveTo>
                  <a:pt x="1050" y="240"/>
                </a:moveTo>
                <a:lnTo>
                  <a:pt x="1074" y="240"/>
                </a:lnTo>
                <a:lnTo>
                  <a:pt x="1074" y="246"/>
                </a:lnTo>
                <a:lnTo>
                  <a:pt x="1050" y="246"/>
                </a:lnTo>
                <a:lnTo>
                  <a:pt x="1050" y="240"/>
                </a:lnTo>
                <a:close/>
                <a:moveTo>
                  <a:pt x="1092" y="240"/>
                </a:moveTo>
                <a:lnTo>
                  <a:pt x="1116" y="240"/>
                </a:lnTo>
                <a:lnTo>
                  <a:pt x="1116" y="246"/>
                </a:lnTo>
                <a:lnTo>
                  <a:pt x="1092" y="246"/>
                </a:lnTo>
                <a:lnTo>
                  <a:pt x="1092" y="240"/>
                </a:lnTo>
                <a:close/>
                <a:moveTo>
                  <a:pt x="1134" y="240"/>
                </a:moveTo>
                <a:lnTo>
                  <a:pt x="1158" y="240"/>
                </a:lnTo>
                <a:lnTo>
                  <a:pt x="1158" y="246"/>
                </a:lnTo>
                <a:lnTo>
                  <a:pt x="1134" y="246"/>
                </a:lnTo>
                <a:lnTo>
                  <a:pt x="1134" y="240"/>
                </a:lnTo>
                <a:close/>
                <a:moveTo>
                  <a:pt x="1176" y="240"/>
                </a:moveTo>
                <a:lnTo>
                  <a:pt x="1200" y="240"/>
                </a:lnTo>
                <a:lnTo>
                  <a:pt x="1200" y="246"/>
                </a:lnTo>
                <a:lnTo>
                  <a:pt x="1176" y="246"/>
                </a:lnTo>
                <a:lnTo>
                  <a:pt x="1176" y="240"/>
                </a:lnTo>
                <a:close/>
                <a:moveTo>
                  <a:pt x="1218" y="240"/>
                </a:moveTo>
                <a:lnTo>
                  <a:pt x="1242" y="240"/>
                </a:lnTo>
                <a:lnTo>
                  <a:pt x="1242" y="246"/>
                </a:lnTo>
                <a:lnTo>
                  <a:pt x="1218" y="246"/>
                </a:lnTo>
                <a:lnTo>
                  <a:pt x="1218" y="240"/>
                </a:lnTo>
                <a:close/>
                <a:moveTo>
                  <a:pt x="1260" y="240"/>
                </a:moveTo>
                <a:lnTo>
                  <a:pt x="1284" y="240"/>
                </a:lnTo>
                <a:lnTo>
                  <a:pt x="1284" y="246"/>
                </a:lnTo>
                <a:lnTo>
                  <a:pt x="1260" y="246"/>
                </a:lnTo>
                <a:lnTo>
                  <a:pt x="1260" y="240"/>
                </a:lnTo>
                <a:close/>
                <a:moveTo>
                  <a:pt x="1302" y="240"/>
                </a:moveTo>
                <a:lnTo>
                  <a:pt x="1326" y="240"/>
                </a:lnTo>
                <a:lnTo>
                  <a:pt x="1326" y="246"/>
                </a:lnTo>
                <a:lnTo>
                  <a:pt x="1302" y="246"/>
                </a:lnTo>
                <a:lnTo>
                  <a:pt x="1302" y="240"/>
                </a:lnTo>
                <a:close/>
                <a:moveTo>
                  <a:pt x="1344" y="240"/>
                </a:moveTo>
                <a:lnTo>
                  <a:pt x="1368" y="240"/>
                </a:lnTo>
                <a:lnTo>
                  <a:pt x="1368" y="246"/>
                </a:lnTo>
                <a:lnTo>
                  <a:pt x="1344" y="246"/>
                </a:lnTo>
                <a:lnTo>
                  <a:pt x="1344" y="240"/>
                </a:lnTo>
                <a:close/>
                <a:moveTo>
                  <a:pt x="1386" y="240"/>
                </a:moveTo>
                <a:lnTo>
                  <a:pt x="1410" y="240"/>
                </a:lnTo>
                <a:lnTo>
                  <a:pt x="1410" y="246"/>
                </a:lnTo>
                <a:lnTo>
                  <a:pt x="1386" y="246"/>
                </a:lnTo>
                <a:lnTo>
                  <a:pt x="1386" y="240"/>
                </a:lnTo>
                <a:close/>
                <a:moveTo>
                  <a:pt x="1428" y="240"/>
                </a:moveTo>
                <a:lnTo>
                  <a:pt x="1452" y="240"/>
                </a:lnTo>
                <a:lnTo>
                  <a:pt x="1452" y="246"/>
                </a:lnTo>
                <a:lnTo>
                  <a:pt x="1428" y="246"/>
                </a:lnTo>
                <a:lnTo>
                  <a:pt x="1428" y="240"/>
                </a:lnTo>
                <a:close/>
                <a:moveTo>
                  <a:pt x="1470" y="240"/>
                </a:moveTo>
                <a:lnTo>
                  <a:pt x="1494" y="240"/>
                </a:lnTo>
                <a:lnTo>
                  <a:pt x="1494" y="246"/>
                </a:lnTo>
                <a:lnTo>
                  <a:pt x="1470" y="246"/>
                </a:lnTo>
                <a:lnTo>
                  <a:pt x="1470" y="240"/>
                </a:lnTo>
                <a:close/>
                <a:moveTo>
                  <a:pt x="1512" y="240"/>
                </a:moveTo>
                <a:lnTo>
                  <a:pt x="1536" y="240"/>
                </a:lnTo>
                <a:lnTo>
                  <a:pt x="1536" y="246"/>
                </a:lnTo>
                <a:lnTo>
                  <a:pt x="1512" y="246"/>
                </a:lnTo>
                <a:lnTo>
                  <a:pt x="1512" y="240"/>
                </a:lnTo>
                <a:close/>
                <a:moveTo>
                  <a:pt x="1554" y="240"/>
                </a:moveTo>
                <a:lnTo>
                  <a:pt x="1578" y="240"/>
                </a:lnTo>
                <a:lnTo>
                  <a:pt x="1578" y="246"/>
                </a:lnTo>
                <a:lnTo>
                  <a:pt x="1554" y="246"/>
                </a:lnTo>
                <a:lnTo>
                  <a:pt x="1554" y="240"/>
                </a:lnTo>
                <a:close/>
                <a:moveTo>
                  <a:pt x="1596" y="240"/>
                </a:moveTo>
                <a:lnTo>
                  <a:pt x="1620" y="240"/>
                </a:lnTo>
                <a:lnTo>
                  <a:pt x="1620" y="246"/>
                </a:lnTo>
                <a:lnTo>
                  <a:pt x="1596" y="246"/>
                </a:lnTo>
                <a:lnTo>
                  <a:pt x="1596" y="240"/>
                </a:lnTo>
                <a:close/>
                <a:moveTo>
                  <a:pt x="1638" y="240"/>
                </a:moveTo>
                <a:lnTo>
                  <a:pt x="1662" y="240"/>
                </a:lnTo>
                <a:lnTo>
                  <a:pt x="1662" y="246"/>
                </a:lnTo>
                <a:lnTo>
                  <a:pt x="1638" y="246"/>
                </a:lnTo>
                <a:lnTo>
                  <a:pt x="1638" y="240"/>
                </a:lnTo>
                <a:close/>
                <a:moveTo>
                  <a:pt x="1680" y="240"/>
                </a:moveTo>
                <a:lnTo>
                  <a:pt x="1704" y="240"/>
                </a:lnTo>
                <a:lnTo>
                  <a:pt x="1704" y="246"/>
                </a:lnTo>
                <a:lnTo>
                  <a:pt x="1680" y="246"/>
                </a:lnTo>
                <a:lnTo>
                  <a:pt x="1680" y="240"/>
                </a:lnTo>
                <a:close/>
                <a:moveTo>
                  <a:pt x="1722" y="240"/>
                </a:moveTo>
                <a:lnTo>
                  <a:pt x="1746" y="240"/>
                </a:lnTo>
                <a:lnTo>
                  <a:pt x="1746" y="246"/>
                </a:lnTo>
                <a:lnTo>
                  <a:pt x="1722" y="246"/>
                </a:lnTo>
                <a:lnTo>
                  <a:pt x="1722" y="240"/>
                </a:lnTo>
                <a:close/>
                <a:moveTo>
                  <a:pt x="1764" y="240"/>
                </a:moveTo>
                <a:lnTo>
                  <a:pt x="1788" y="240"/>
                </a:lnTo>
                <a:lnTo>
                  <a:pt x="1788" y="246"/>
                </a:lnTo>
                <a:lnTo>
                  <a:pt x="1764" y="246"/>
                </a:lnTo>
                <a:lnTo>
                  <a:pt x="1764" y="240"/>
                </a:lnTo>
                <a:close/>
                <a:moveTo>
                  <a:pt x="1806" y="240"/>
                </a:moveTo>
                <a:lnTo>
                  <a:pt x="1830" y="240"/>
                </a:lnTo>
                <a:lnTo>
                  <a:pt x="1830" y="246"/>
                </a:lnTo>
                <a:lnTo>
                  <a:pt x="1806" y="246"/>
                </a:lnTo>
                <a:lnTo>
                  <a:pt x="1806" y="240"/>
                </a:lnTo>
                <a:close/>
                <a:moveTo>
                  <a:pt x="1848" y="240"/>
                </a:moveTo>
                <a:lnTo>
                  <a:pt x="1872" y="240"/>
                </a:lnTo>
                <a:lnTo>
                  <a:pt x="1872" y="246"/>
                </a:lnTo>
                <a:lnTo>
                  <a:pt x="1848" y="246"/>
                </a:lnTo>
                <a:lnTo>
                  <a:pt x="1848" y="240"/>
                </a:lnTo>
                <a:close/>
                <a:moveTo>
                  <a:pt x="1890" y="240"/>
                </a:moveTo>
                <a:lnTo>
                  <a:pt x="1914" y="240"/>
                </a:lnTo>
                <a:lnTo>
                  <a:pt x="1914" y="246"/>
                </a:lnTo>
                <a:lnTo>
                  <a:pt x="1890" y="246"/>
                </a:lnTo>
                <a:lnTo>
                  <a:pt x="1890" y="240"/>
                </a:lnTo>
                <a:close/>
                <a:moveTo>
                  <a:pt x="1932" y="240"/>
                </a:moveTo>
                <a:lnTo>
                  <a:pt x="1956" y="240"/>
                </a:lnTo>
                <a:lnTo>
                  <a:pt x="1956" y="246"/>
                </a:lnTo>
                <a:lnTo>
                  <a:pt x="1932" y="246"/>
                </a:lnTo>
                <a:lnTo>
                  <a:pt x="1932" y="240"/>
                </a:lnTo>
                <a:close/>
                <a:moveTo>
                  <a:pt x="1974" y="240"/>
                </a:moveTo>
                <a:lnTo>
                  <a:pt x="1998" y="240"/>
                </a:lnTo>
                <a:lnTo>
                  <a:pt x="1998" y="246"/>
                </a:lnTo>
                <a:lnTo>
                  <a:pt x="1974" y="246"/>
                </a:lnTo>
                <a:lnTo>
                  <a:pt x="1974" y="240"/>
                </a:lnTo>
                <a:close/>
                <a:moveTo>
                  <a:pt x="2016" y="240"/>
                </a:moveTo>
                <a:lnTo>
                  <a:pt x="2040" y="240"/>
                </a:lnTo>
                <a:lnTo>
                  <a:pt x="2040" y="246"/>
                </a:lnTo>
                <a:lnTo>
                  <a:pt x="2016" y="246"/>
                </a:lnTo>
                <a:lnTo>
                  <a:pt x="2016" y="240"/>
                </a:lnTo>
                <a:close/>
                <a:moveTo>
                  <a:pt x="2058" y="240"/>
                </a:moveTo>
                <a:lnTo>
                  <a:pt x="2082" y="240"/>
                </a:lnTo>
                <a:lnTo>
                  <a:pt x="2082" y="246"/>
                </a:lnTo>
                <a:lnTo>
                  <a:pt x="2058" y="246"/>
                </a:lnTo>
                <a:lnTo>
                  <a:pt x="2058" y="240"/>
                </a:lnTo>
                <a:close/>
                <a:moveTo>
                  <a:pt x="2100" y="240"/>
                </a:moveTo>
                <a:lnTo>
                  <a:pt x="2124" y="240"/>
                </a:lnTo>
                <a:lnTo>
                  <a:pt x="2124" y="246"/>
                </a:lnTo>
                <a:lnTo>
                  <a:pt x="2100" y="246"/>
                </a:lnTo>
                <a:lnTo>
                  <a:pt x="2100" y="240"/>
                </a:lnTo>
                <a:close/>
                <a:moveTo>
                  <a:pt x="2142" y="240"/>
                </a:moveTo>
                <a:lnTo>
                  <a:pt x="2166" y="240"/>
                </a:lnTo>
                <a:lnTo>
                  <a:pt x="2166" y="246"/>
                </a:lnTo>
                <a:lnTo>
                  <a:pt x="2142" y="246"/>
                </a:lnTo>
                <a:lnTo>
                  <a:pt x="2142" y="240"/>
                </a:lnTo>
                <a:close/>
                <a:moveTo>
                  <a:pt x="2184" y="240"/>
                </a:moveTo>
                <a:lnTo>
                  <a:pt x="2208" y="240"/>
                </a:lnTo>
                <a:lnTo>
                  <a:pt x="2208" y="246"/>
                </a:lnTo>
                <a:lnTo>
                  <a:pt x="2184" y="246"/>
                </a:lnTo>
                <a:lnTo>
                  <a:pt x="2184" y="240"/>
                </a:lnTo>
                <a:close/>
                <a:moveTo>
                  <a:pt x="2226" y="240"/>
                </a:moveTo>
                <a:lnTo>
                  <a:pt x="2250" y="240"/>
                </a:lnTo>
                <a:lnTo>
                  <a:pt x="2250" y="246"/>
                </a:lnTo>
                <a:lnTo>
                  <a:pt x="2226" y="246"/>
                </a:lnTo>
                <a:lnTo>
                  <a:pt x="2226" y="240"/>
                </a:lnTo>
                <a:close/>
                <a:moveTo>
                  <a:pt x="2268" y="240"/>
                </a:moveTo>
                <a:lnTo>
                  <a:pt x="2292" y="240"/>
                </a:lnTo>
                <a:lnTo>
                  <a:pt x="2292" y="246"/>
                </a:lnTo>
                <a:lnTo>
                  <a:pt x="2268" y="246"/>
                </a:lnTo>
                <a:lnTo>
                  <a:pt x="2268" y="240"/>
                </a:lnTo>
                <a:close/>
                <a:moveTo>
                  <a:pt x="2310" y="240"/>
                </a:moveTo>
                <a:lnTo>
                  <a:pt x="2334" y="240"/>
                </a:lnTo>
                <a:lnTo>
                  <a:pt x="2334" y="246"/>
                </a:lnTo>
                <a:lnTo>
                  <a:pt x="2310" y="246"/>
                </a:lnTo>
                <a:lnTo>
                  <a:pt x="2310" y="240"/>
                </a:lnTo>
                <a:close/>
                <a:moveTo>
                  <a:pt x="2352" y="240"/>
                </a:moveTo>
                <a:lnTo>
                  <a:pt x="2376" y="240"/>
                </a:lnTo>
                <a:lnTo>
                  <a:pt x="2376" y="246"/>
                </a:lnTo>
                <a:lnTo>
                  <a:pt x="2352" y="246"/>
                </a:lnTo>
                <a:lnTo>
                  <a:pt x="2352" y="240"/>
                </a:lnTo>
                <a:close/>
                <a:moveTo>
                  <a:pt x="2394" y="240"/>
                </a:moveTo>
                <a:lnTo>
                  <a:pt x="2418" y="240"/>
                </a:lnTo>
                <a:lnTo>
                  <a:pt x="2418" y="246"/>
                </a:lnTo>
                <a:lnTo>
                  <a:pt x="2394" y="246"/>
                </a:lnTo>
                <a:lnTo>
                  <a:pt x="2394" y="240"/>
                </a:lnTo>
                <a:close/>
                <a:moveTo>
                  <a:pt x="2436" y="240"/>
                </a:moveTo>
                <a:lnTo>
                  <a:pt x="2460" y="240"/>
                </a:lnTo>
                <a:lnTo>
                  <a:pt x="2460" y="246"/>
                </a:lnTo>
                <a:lnTo>
                  <a:pt x="2436" y="246"/>
                </a:lnTo>
                <a:lnTo>
                  <a:pt x="2436" y="240"/>
                </a:lnTo>
                <a:close/>
                <a:moveTo>
                  <a:pt x="2478" y="240"/>
                </a:moveTo>
                <a:lnTo>
                  <a:pt x="2502" y="240"/>
                </a:lnTo>
                <a:lnTo>
                  <a:pt x="2502" y="246"/>
                </a:lnTo>
                <a:lnTo>
                  <a:pt x="2478" y="246"/>
                </a:lnTo>
                <a:lnTo>
                  <a:pt x="2478" y="240"/>
                </a:lnTo>
                <a:close/>
                <a:moveTo>
                  <a:pt x="2520" y="240"/>
                </a:moveTo>
                <a:lnTo>
                  <a:pt x="2544" y="240"/>
                </a:lnTo>
                <a:lnTo>
                  <a:pt x="2544" y="246"/>
                </a:lnTo>
                <a:lnTo>
                  <a:pt x="2520" y="246"/>
                </a:lnTo>
                <a:lnTo>
                  <a:pt x="2520" y="240"/>
                </a:lnTo>
                <a:close/>
                <a:moveTo>
                  <a:pt x="2562" y="240"/>
                </a:moveTo>
                <a:lnTo>
                  <a:pt x="2586" y="240"/>
                </a:lnTo>
                <a:lnTo>
                  <a:pt x="2586" y="246"/>
                </a:lnTo>
                <a:lnTo>
                  <a:pt x="2562" y="246"/>
                </a:lnTo>
                <a:lnTo>
                  <a:pt x="2562" y="240"/>
                </a:lnTo>
                <a:close/>
                <a:moveTo>
                  <a:pt x="2604" y="240"/>
                </a:moveTo>
                <a:lnTo>
                  <a:pt x="2628" y="240"/>
                </a:lnTo>
                <a:lnTo>
                  <a:pt x="2628" y="246"/>
                </a:lnTo>
                <a:lnTo>
                  <a:pt x="2604" y="246"/>
                </a:lnTo>
                <a:lnTo>
                  <a:pt x="2604" y="240"/>
                </a:lnTo>
                <a:close/>
                <a:moveTo>
                  <a:pt x="2646" y="240"/>
                </a:moveTo>
                <a:lnTo>
                  <a:pt x="2670" y="240"/>
                </a:lnTo>
                <a:lnTo>
                  <a:pt x="2670" y="246"/>
                </a:lnTo>
                <a:lnTo>
                  <a:pt x="2646" y="246"/>
                </a:lnTo>
                <a:lnTo>
                  <a:pt x="2646" y="240"/>
                </a:lnTo>
                <a:close/>
                <a:moveTo>
                  <a:pt x="2688" y="240"/>
                </a:moveTo>
                <a:lnTo>
                  <a:pt x="2712" y="240"/>
                </a:lnTo>
                <a:lnTo>
                  <a:pt x="2712" y="246"/>
                </a:lnTo>
                <a:lnTo>
                  <a:pt x="2688" y="246"/>
                </a:lnTo>
                <a:lnTo>
                  <a:pt x="2688" y="240"/>
                </a:lnTo>
                <a:close/>
                <a:moveTo>
                  <a:pt x="2730" y="240"/>
                </a:moveTo>
                <a:lnTo>
                  <a:pt x="2754" y="240"/>
                </a:lnTo>
                <a:lnTo>
                  <a:pt x="2754" y="246"/>
                </a:lnTo>
                <a:lnTo>
                  <a:pt x="2730" y="246"/>
                </a:lnTo>
                <a:lnTo>
                  <a:pt x="2730" y="240"/>
                </a:lnTo>
                <a:close/>
                <a:moveTo>
                  <a:pt x="2772" y="240"/>
                </a:moveTo>
                <a:lnTo>
                  <a:pt x="2796" y="240"/>
                </a:lnTo>
                <a:lnTo>
                  <a:pt x="2796" y="246"/>
                </a:lnTo>
                <a:lnTo>
                  <a:pt x="2772" y="246"/>
                </a:lnTo>
                <a:lnTo>
                  <a:pt x="2772" y="240"/>
                </a:lnTo>
                <a:close/>
                <a:moveTo>
                  <a:pt x="2814" y="240"/>
                </a:moveTo>
                <a:lnTo>
                  <a:pt x="2838" y="240"/>
                </a:lnTo>
                <a:lnTo>
                  <a:pt x="2838" y="246"/>
                </a:lnTo>
                <a:lnTo>
                  <a:pt x="2814" y="246"/>
                </a:lnTo>
                <a:lnTo>
                  <a:pt x="2814" y="240"/>
                </a:lnTo>
                <a:close/>
                <a:moveTo>
                  <a:pt x="2856" y="240"/>
                </a:moveTo>
                <a:lnTo>
                  <a:pt x="2880" y="240"/>
                </a:lnTo>
                <a:lnTo>
                  <a:pt x="2880" y="246"/>
                </a:lnTo>
                <a:lnTo>
                  <a:pt x="2856" y="246"/>
                </a:lnTo>
                <a:lnTo>
                  <a:pt x="2856" y="240"/>
                </a:lnTo>
                <a:close/>
                <a:moveTo>
                  <a:pt x="2898" y="240"/>
                </a:moveTo>
                <a:lnTo>
                  <a:pt x="2922" y="240"/>
                </a:lnTo>
                <a:lnTo>
                  <a:pt x="2922" y="246"/>
                </a:lnTo>
                <a:lnTo>
                  <a:pt x="2898" y="246"/>
                </a:lnTo>
                <a:lnTo>
                  <a:pt x="2898" y="240"/>
                </a:lnTo>
                <a:close/>
                <a:moveTo>
                  <a:pt x="2940" y="240"/>
                </a:moveTo>
                <a:lnTo>
                  <a:pt x="2964" y="240"/>
                </a:lnTo>
                <a:lnTo>
                  <a:pt x="2964" y="246"/>
                </a:lnTo>
                <a:lnTo>
                  <a:pt x="2940" y="246"/>
                </a:lnTo>
                <a:lnTo>
                  <a:pt x="2940" y="240"/>
                </a:lnTo>
                <a:close/>
                <a:moveTo>
                  <a:pt x="2982" y="240"/>
                </a:moveTo>
                <a:lnTo>
                  <a:pt x="3006" y="240"/>
                </a:lnTo>
                <a:lnTo>
                  <a:pt x="3006" y="246"/>
                </a:lnTo>
                <a:lnTo>
                  <a:pt x="2982" y="246"/>
                </a:lnTo>
                <a:lnTo>
                  <a:pt x="2982" y="240"/>
                </a:lnTo>
                <a:close/>
                <a:moveTo>
                  <a:pt x="3024" y="240"/>
                </a:moveTo>
                <a:lnTo>
                  <a:pt x="3048" y="240"/>
                </a:lnTo>
                <a:lnTo>
                  <a:pt x="3048" y="246"/>
                </a:lnTo>
                <a:lnTo>
                  <a:pt x="3024" y="246"/>
                </a:lnTo>
                <a:lnTo>
                  <a:pt x="3024" y="240"/>
                </a:lnTo>
                <a:close/>
                <a:moveTo>
                  <a:pt x="3066" y="240"/>
                </a:moveTo>
                <a:lnTo>
                  <a:pt x="3090" y="240"/>
                </a:lnTo>
                <a:lnTo>
                  <a:pt x="3090" y="246"/>
                </a:lnTo>
                <a:lnTo>
                  <a:pt x="3066" y="246"/>
                </a:lnTo>
                <a:lnTo>
                  <a:pt x="3066" y="240"/>
                </a:lnTo>
                <a:close/>
                <a:moveTo>
                  <a:pt x="3108" y="240"/>
                </a:moveTo>
                <a:lnTo>
                  <a:pt x="3132" y="240"/>
                </a:lnTo>
                <a:lnTo>
                  <a:pt x="3132" y="246"/>
                </a:lnTo>
                <a:lnTo>
                  <a:pt x="3108" y="246"/>
                </a:lnTo>
                <a:lnTo>
                  <a:pt x="3108" y="240"/>
                </a:lnTo>
                <a:close/>
                <a:moveTo>
                  <a:pt x="3150" y="240"/>
                </a:moveTo>
                <a:lnTo>
                  <a:pt x="3174" y="240"/>
                </a:lnTo>
                <a:lnTo>
                  <a:pt x="3174" y="246"/>
                </a:lnTo>
                <a:lnTo>
                  <a:pt x="3150" y="246"/>
                </a:lnTo>
                <a:lnTo>
                  <a:pt x="3150" y="240"/>
                </a:lnTo>
                <a:close/>
                <a:moveTo>
                  <a:pt x="3192" y="240"/>
                </a:moveTo>
                <a:lnTo>
                  <a:pt x="3216" y="240"/>
                </a:lnTo>
                <a:lnTo>
                  <a:pt x="3216" y="246"/>
                </a:lnTo>
                <a:lnTo>
                  <a:pt x="3192" y="246"/>
                </a:lnTo>
                <a:lnTo>
                  <a:pt x="3192" y="240"/>
                </a:lnTo>
                <a:close/>
                <a:moveTo>
                  <a:pt x="3234" y="240"/>
                </a:moveTo>
                <a:lnTo>
                  <a:pt x="3258" y="240"/>
                </a:lnTo>
                <a:lnTo>
                  <a:pt x="3258" y="246"/>
                </a:lnTo>
                <a:lnTo>
                  <a:pt x="3234" y="246"/>
                </a:lnTo>
                <a:lnTo>
                  <a:pt x="3234" y="240"/>
                </a:lnTo>
                <a:close/>
                <a:moveTo>
                  <a:pt x="3276" y="240"/>
                </a:moveTo>
                <a:lnTo>
                  <a:pt x="3300" y="240"/>
                </a:lnTo>
                <a:lnTo>
                  <a:pt x="3300" y="246"/>
                </a:lnTo>
                <a:lnTo>
                  <a:pt x="3276" y="246"/>
                </a:lnTo>
                <a:lnTo>
                  <a:pt x="3276" y="240"/>
                </a:lnTo>
                <a:close/>
                <a:moveTo>
                  <a:pt x="3318" y="240"/>
                </a:moveTo>
                <a:lnTo>
                  <a:pt x="3342" y="240"/>
                </a:lnTo>
                <a:lnTo>
                  <a:pt x="3342" y="246"/>
                </a:lnTo>
                <a:lnTo>
                  <a:pt x="3318" y="246"/>
                </a:lnTo>
                <a:lnTo>
                  <a:pt x="3318" y="240"/>
                </a:lnTo>
                <a:close/>
                <a:moveTo>
                  <a:pt x="3360" y="240"/>
                </a:moveTo>
                <a:lnTo>
                  <a:pt x="3384" y="240"/>
                </a:lnTo>
                <a:lnTo>
                  <a:pt x="3384" y="246"/>
                </a:lnTo>
                <a:lnTo>
                  <a:pt x="3360" y="246"/>
                </a:lnTo>
                <a:lnTo>
                  <a:pt x="3360" y="240"/>
                </a:lnTo>
                <a:close/>
                <a:moveTo>
                  <a:pt x="3402" y="240"/>
                </a:moveTo>
                <a:lnTo>
                  <a:pt x="3426" y="240"/>
                </a:lnTo>
                <a:lnTo>
                  <a:pt x="3426" y="246"/>
                </a:lnTo>
                <a:lnTo>
                  <a:pt x="3402" y="246"/>
                </a:lnTo>
                <a:lnTo>
                  <a:pt x="3402" y="240"/>
                </a:lnTo>
                <a:close/>
                <a:moveTo>
                  <a:pt x="3444" y="240"/>
                </a:moveTo>
                <a:lnTo>
                  <a:pt x="3468" y="240"/>
                </a:lnTo>
                <a:lnTo>
                  <a:pt x="3468" y="246"/>
                </a:lnTo>
                <a:lnTo>
                  <a:pt x="3444" y="246"/>
                </a:lnTo>
                <a:lnTo>
                  <a:pt x="3444" y="240"/>
                </a:lnTo>
                <a:close/>
                <a:moveTo>
                  <a:pt x="3486" y="240"/>
                </a:moveTo>
                <a:lnTo>
                  <a:pt x="3510" y="240"/>
                </a:lnTo>
                <a:lnTo>
                  <a:pt x="3510" y="246"/>
                </a:lnTo>
                <a:lnTo>
                  <a:pt x="3486" y="246"/>
                </a:lnTo>
                <a:lnTo>
                  <a:pt x="3486" y="240"/>
                </a:lnTo>
                <a:close/>
                <a:moveTo>
                  <a:pt x="3528" y="240"/>
                </a:moveTo>
                <a:lnTo>
                  <a:pt x="3552" y="240"/>
                </a:lnTo>
                <a:lnTo>
                  <a:pt x="3552" y="246"/>
                </a:lnTo>
                <a:lnTo>
                  <a:pt x="3528" y="246"/>
                </a:lnTo>
                <a:lnTo>
                  <a:pt x="3528" y="240"/>
                </a:lnTo>
                <a:close/>
                <a:moveTo>
                  <a:pt x="3570" y="240"/>
                </a:moveTo>
                <a:lnTo>
                  <a:pt x="3594" y="240"/>
                </a:lnTo>
                <a:lnTo>
                  <a:pt x="3594" y="246"/>
                </a:lnTo>
                <a:lnTo>
                  <a:pt x="3570" y="246"/>
                </a:lnTo>
                <a:lnTo>
                  <a:pt x="3570" y="240"/>
                </a:lnTo>
                <a:close/>
                <a:moveTo>
                  <a:pt x="3612" y="240"/>
                </a:moveTo>
                <a:lnTo>
                  <a:pt x="3636" y="240"/>
                </a:lnTo>
                <a:lnTo>
                  <a:pt x="3636" y="246"/>
                </a:lnTo>
                <a:lnTo>
                  <a:pt x="3612" y="246"/>
                </a:lnTo>
                <a:lnTo>
                  <a:pt x="3612" y="240"/>
                </a:lnTo>
                <a:close/>
                <a:moveTo>
                  <a:pt x="3654" y="240"/>
                </a:moveTo>
                <a:lnTo>
                  <a:pt x="3678" y="240"/>
                </a:lnTo>
                <a:lnTo>
                  <a:pt x="3678" y="246"/>
                </a:lnTo>
                <a:lnTo>
                  <a:pt x="3654" y="246"/>
                </a:lnTo>
                <a:lnTo>
                  <a:pt x="3654" y="240"/>
                </a:lnTo>
                <a:close/>
                <a:moveTo>
                  <a:pt x="3696" y="240"/>
                </a:moveTo>
                <a:lnTo>
                  <a:pt x="3720" y="240"/>
                </a:lnTo>
                <a:lnTo>
                  <a:pt x="3720" y="246"/>
                </a:lnTo>
                <a:lnTo>
                  <a:pt x="3696" y="246"/>
                </a:lnTo>
                <a:lnTo>
                  <a:pt x="3696" y="240"/>
                </a:lnTo>
                <a:close/>
                <a:moveTo>
                  <a:pt x="3738" y="240"/>
                </a:moveTo>
                <a:lnTo>
                  <a:pt x="3762" y="240"/>
                </a:lnTo>
                <a:lnTo>
                  <a:pt x="3762" y="246"/>
                </a:lnTo>
                <a:lnTo>
                  <a:pt x="3738" y="246"/>
                </a:lnTo>
                <a:lnTo>
                  <a:pt x="3738" y="240"/>
                </a:lnTo>
                <a:close/>
                <a:moveTo>
                  <a:pt x="3780" y="240"/>
                </a:moveTo>
                <a:lnTo>
                  <a:pt x="3804" y="240"/>
                </a:lnTo>
                <a:lnTo>
                  <a:pt x="3804" y="246"/>
                </a:lnTo>
                <a:lnTo>
                  <a:pt x="3780" y="246"/>
                </a:lnTo>
                <a:lnTo>
                  <a:pt x="3780" y="240"/>
                </a:lnTo>
                <a:close/>
                <a:moveTo>
                  <a:pt x="3822" y="240"/>
                </a:moveTo>
                <a:lnTo>
                  <a:pt x="3846" y="240"/>
                </a:lnTo>
                <a:lnTo>
                  <a:pt x="3846" y="246"/>
                </a:lnTo>
                <a:lnTo>
                  <a:pt x="3822" y="246"/>
                </a:lnTo>
                <a:lnTo>
                  <a:pt x="3822" y="240"/>
                </a:lnTo>
                <a:close/>
                <a:moveTo>
                  <a:pt x="3864" y="240"/>
                </a:moveTo>
                <a:lnTo>
                  <a:pt x="3888" y="240"/>
                </a:lnTo>
                <a:lnTo>
                  <a:pt x="3888" y="246"/>
                </a:lnTo>
                <a:lnTo>
                  <a:pt x="3864" y="246"/>
                </a:lnTo>
                <a:lnTo>
                  <a:pt x="3864" y="240"/>
                </a:lnTo>
                <a:close/>
                <a:moveTo>
                  <a:pt x="3906" y="240"/>
                </a:moveTo>
                <a:lnTo>
                  <a:pt x="3930" y="240"/>
                </a:lnTo>
                <a:lnTo>
                  <a:pt x="3930" y="246"/>
                </a:lnTo>
                <a:lnTo>
                  <a:pt x="3906" y="246"/>
                </a:lnTo>
                <a:lnTo>
                  <a:pt x="3906" y="240"/>
                </a:lnTo>
                <a:close/>
                <a:moveTo>
                  <a:pt x="3948" y="240"/>
                </a:moveTo>
                <a:lnTo>
                  <a:pt x="3954" y="240"/>
                </a:lnTo>
                <a:lnTo>
                  <a:pt x="3954" y="246"/>
                </a:lnTo>
                <a:lnTo>
                  <a:pt x="3948" y="246"/>
                </a:lnTo>
                <a:lnTo>
                  <a:pt x="3948" y="240"/>
                </a:lnTo>
                <a:close/>
                <a:moveTo>
                  <a:pt x="0" y="0"/>
                </a:moveTo>
                <a:lnTo>
                  <a:pt x="24" y="0"/>
                </a:lnTo>
                <a:lnTo>
                  <a:pt x="24" y="6"/>
                </a:lnTo>
                <a:lnTo>
                  <a:pt x="0" y="6"/>
                </a:lnTo>
                <a:lnTo>
                  <a:pt x="0" y="0"/>
                </a:lnTo>
                <a:close/>
                <a:moveTo>
                  <a:pt x="42" y="0"/>
                </a:moveTo>
                <a:lnTo>
                  <a:pt x="66" y="0"/>
                </a:lnTo>
                <a:lnTo>
                  <a:pt x="66" y="6"/>
                </a:lnTo>
                <a:lnTo>
                  <a:pt x="42" y="6"/>
                </a:lnTo>
                <a:lnTo>
                  <a:pt x="42" y="0"/>
                </a:lnTo>
                <a:close/>
                <a:moveTo>
                  <a:pt x="84" y="0"/>
                </a:moveTo>
                <a:lnTo>
                  <a:pt x="108" y="0"/>
                </a:lnTo>
                <a:lnTo>
                  <a:pt x="108" y="6"/>
                </a:lnTo>
                <a:lnTo>
                  <a:pt x="84" y="6"/>
                </a:lnTo>
                <a:lnTo>
                  <a:pt x="84" y="0"/>
                </a:lnTo>
                <a:close/>
                <a:moveTo>
                  <a:pt x="126" y="0"/>
                </a:moveTo>
                <a:lnTo>
                  <a:pt x="150" y="0"/>
                </a:lnTo>
                <a:lnTo>
                  <a:pt x="150" y="6"/>
                </a:lnTo>
                <a:lnTo>
                  <a:pt x="126" y="6"/>
                </a:lnTo>
                <a:lnTo>
                  <a:pt x="126" y="0"/>
                </a:lnTo>
                <a:close/>
                <a:moveTo>
                  <a:pt x="168" y="0"/>
                </a:moveTo>
                <a:lnTo>
                  <a:pt x="192" y="0"/>
                </a:lnTo>
                <a:lnTo>
                  <a:pt x="192" y="6"/>
                </a:lnTo>
                <a:lnTo>
                  <a:pt x="168" y="6"/>
                </a:lnTo>
                <a:lnTo>
                  <a:pt x="168" y="0"/>
                </a:lnTo>
                <a:close/>
                <a:moveTo>
                  <a:pt x="210" y="0"/>
                </a:moveTo>
                <a:lnTo>
                  <a:pt x="234" y="0"/>
                </a:lnTo>
                <a:lnTo>
                  <a:pt x="234" y="6"/>
                </a:lnTo>
                <a:lnTo>
                  <a:pt x="210" y="6"/>
                </a:lnTo>
                <a:lnTo>
                  <a:pt x="210" y="0"/>
                </a:lnTo>
                <a:close/>
                <a:moveTo>
                  <a:pt x="252" y="0"/>
                </a:moveTo>
                <a:lnTo>
                  <a:pt x="276" y="0"/>
                </a:lnTo>
                <a:lnTo>
                  <a:pt x="276" y="6"/>
                </a:lnTo>
                <a:lnTo>
                  <a:pt x="252" y="6"/>
                </a:lnTo>
                <a:lnTo>
                  <a:pt x="252" y="0"/>
                </a:lnTo>
                <a:close/>
                <a:moveTo>
                  <a:pt x="294" y="0"/>
                </a:moveTo>
                <a:lnTo>
                  <a:pt x="318" y="0"/>
                </a:lnTo>
                <a:lnTo>
                  <a:pt x="318" y="6"/>
                </a:lnTo>
                <a:lnTo>
                  <a:pt x="294" y="6"/>
                </a:lnTo>
                <a:lnTo>
                  <a:pt x="294" y="0"/>
                </a:lnTo>
                <a:close/>
                <a:moveTo>
                  <a:pt x="336" y="0"/>
                </a:moveTo>
                <a:lnTo>
                  <a:pt x="360" y="0"/>
                </a:lnTo>
                <a:lnTo>
                  <a:pt x="360" y="6"/>
                </a:lnTo>
                <a:lnTo>
                  <a:pt x="336" y="6"/>
                </a:lnTo>
                <a:lnTo>
                  <a:pt x="336" y="0"/>
                </a:lnTo>
                <a:close/>
                <a:moveTo>
                  <a:pt x="378" y="0"/>
                </a:moveTo>
                <a:lnTo>
                  <a:pt x="402" y="0"/>
                </a:lnTo>
                <a:lnTo>
                  <a:pt x="402" y="6"/>
                </a:lnTo>
                <a:lnTo>
                  <a:pt x="378" y="6"/>
                </a:lnTo>
                <a:lnTo>
                  <a:pt x="378" y="0"/>
                </a:lnTo>
                <a:close/>
                <a:moveTo>
                  <a:pt x="420" y="0"/>
                </a:moveTo>
                <a:lnTo>
                  <a:pt x="444" y="0"/>
                </a:lnTo>
                <a:lnTo>
                  <a:pt x="444" y="6"/>
                </a:lnTo>
                <a:lnTo>
                  <a:pt x="420" y="6"/>
                </a:lnTo>
                <a:lnTo>
                  <a:pt x="420" y="0"/>
                </a:lnTo>
                <a:close/>
                <a:moveTo>
                  <a:pt x="462" y="0"/>
                </a:moveTo>
                <a:lnTo>
                  <a:pt x="486" y="0"/>
                </a:lnTo>
                <a:lnTo>
                  <a:pt x="486" y="6"/>
                </a:lnTo>
                <a:lnTo>
                  <a:pt x="462" y="6"/>
                </a:lnTo>
                <a:lnTo>
                  <a:pt x="462" y="0"/>
                </a:lnTo>
                <a:close/>
                <a:moveTo>
                  <a:pt x="504" y="0"/>
                </a:moveTo>
                <a:lnTo>
                  <a:pt x="528" y="0"/>
                </a:lnTo>
                <a:lnTo>
                  <a:pt x="528" y="6"/>
                </a:lnTo>
                <a:lnTo>
                  <a:pt x="504" y="6"/>
                </a:lnTo>
                <a:lnTo>
                  <a:pt x="504" y="0"/>
                </a:lnTo>
                <a:close/>
                <a:moveTo>
                  <a:pt x="546" y="0"/>
                </a:moveTo>
                <a:lnTo>
                  <a:pt x="570" y="0"/>
                </a:lnTo>
                <a:lnTo>
                  <a:pt x="570" y="6"/>
                </a:lnTo>
                <a:lnTo>
                  <a:pt x="546" y="6"/>
                </a:lnTo>
                <a:lnTo>
                  <a:pt x="546" y="0"/>
                </a:lnTo>
                <a:close/>
                <a:moveTo>
                  <a:pt x="588" y="0"/>
                </a:moveTo>
                <a:lnTo>
                  <a:pt x="612" y="0"/>
                </a:lnTo>
                <a:lnTo>
                  <a:pt x="612" y="6"/>
                </a:lnTo>
                <a:lnTo>
                  <a:pt x="588" y="6"/>
                </a:lnTo>
                <a:lnTo>
                  <a:pt x="588" y="0"/>
                </a:lnTo>
                <a:close/>
                <a:moveTo>
                  <a:pt x="630" y="0"/>
                </a:moveTo>
                <a:lnTo>
                  <a:pt x="654" y="0"/>
                </a:lnTo>
                <a:lnTo>
                  <a:pt x="654" y="6"/>
                </a:lnTo>
                <a:lnTo>
                  <a:pt x="630" y="6"/>
                </a:lnTo>
                <a:lnTo>
                  <a:pt x="630" y="0"/>
                </a:lnTo>
                <a:close/>
                <a:moveTo>
                  <a:pt x="672" y="0"/>
                </a:moveTo>
                <a:lnTo>
                  <a:pt x="696" y="0"/>
                </a:lnTo>
                <a:lnTo>
                  <a:pt x="696" y="6"/>
                </a:lnTo>
                <a:lnTo>
                  <a:pt x="672" y="6"/>
                </a:lnTo>
                <a:lnTo>
                  <a:pt x="672" y="0"/>
                </a:lnTo>
                <a:close/>
                <a:moveTo>
                  <a:pt x="714" y="0"/>
                </a:moveTo>
                <a:lnTo>
                  <a:pt x="738" y="0"/>
                </a:lnTo>
                <a:lnTo>
                  <a:pt x="738" y="6"/>
                </a:lnTo>
                <a:lnTo>
                  <a:pt x="714" y="6"/>
                </a:lnTo>
                <a:lnTo>
                  <a:pt x="714" y="0"/>
                </a:lnTo>
                <a:close/>
                <a:moveTo>
                  <a:pt x="756" y="0"/>
                </a:moveTo>
                <a:lnTo>
                  <a:pt x="780" y="0"/>
                </a:lnTo>
                <a:lnTo>
                  <a:pt x="780" y="6"/>
                </a:lnTo>
                <a:lnTo>
                  <a:pt x="756" y="6"/>
                </a:lnTo>
                <a:lnTo>
                  <a:pt x="756" y="0"/>
                </a:lnTo>
                <a:close/>
                <a:moveTo>
                  <a:pt x="798" y="0"/>
                </a:moveTo>
                <a:lnTo>
                  <a:pt x="822" y="0"/>
                </a:lnTo>
                <a:lnTo>
                  <a:pt x="822" y="6"/>
                </a:lnTo>
                <a:lnTo>
                  <a:pt x="798" y="6"/>
                </a:lnTo>
                <a:lnTo>
                  <a:pt x="798" y="0"/>
                </a:lnTo>
                <a:close/>
                <a:moveTo>
                  <a:pt x="840" y="0"/>
                </a:moveTo>
                <a:lnTo>
                  <a:pt x="864" y="0"/>
                </a:lnTo>
                <a:lnTo>
                  <a:pt x="864" y="6"/>
                </a:lnTo>
                <a:lnTo>
                  <a:pt x="840" y="6"/>
                </a:lnTo>
                <a:lnTo>
                  <a:pt x="840" y="0"/>
                </a:lnTo>
                <a:close/>
                <a:moveTo>
                  <a:pt x="882" y="0"/>
                </a:moveTo>
                <a:lnTo>
                  <a:pt x="906" y="0"/>
                </a:lnTo>
                <a:lnTo>
                  <a:pt x="906" y="6"/>
                </a:lnTo>
                <a:lnTo>
                  <a:pt x="882" y="6"/>
                </a:lnTo>
                <a:lnTo>
                  <a:pt x="882" y="0"/>
                </a:lnTo>
                <a:close/>
                <a:moveTo>
                  <a:pt x="924" y="0"/>
                </a:moveTo>
                <a:lnTo>
                  <a:pt x="948" y="0"/>
                </a:lnTo>
                <a:lnTo>
                  <a:pt x="948" y="6"/>
                </a:lnTo>
                <a:lnTo>
                  <a:pt x="924" y="6"/>
                </a:lnTo>
                <a:lnTo>
                  <a:pt x="924" y="0"/>
                </a:lnTo>
                <a:close/>
                <a:moveTo>
                  <a:pt x="966" y="0"/>
                </a:moveTo>
                <a:lnTo>
                  <a:pt x="990" y="0"/>
                </a:lnTo>
                <a:lnTo>
                  <a:pt x="990" y="6"/>
                </a:lnTo>
                <a:lnTo>
                  <a:pt x="966" y="6"/>
                </a:lnTo>
                <a:lnTo>
                  <a:pt x="966" y="0"/>
                </a:lnTo>
                <a:close/>
                <a:moveTo>
                  <a:pt x="1008" y="0"/>
                </a:moveTo>
                <a:lnTo>
                  <a:pt x="1032" y="0"/>
                </a:lnTo>
                <a:lnTo>
                  <a:pt x="1032" y="6"/>
                </a:lnTo>
                <a:lnTo>
                  <a:pt x="1008" y="6"/>
                </a:lnTo>
                <a:lnTo>
                  <a:pt x="1008" y="0"/>
                </a:lnTo>
                <a:close/>
                <a:moveTo>
                  <a:pt x="1050" y="0"/>
                </a:moveTo>
                <a:lnTo>
                  <a:pt x="1074" y="0"/>
                </a:lnTo>
                <a:lnTo>
                  <a:pt x="1074" y="6"/>
                </a:lnTo>
                <a:lnTo>
                  <a:pt x="1050" y="6"/>
                </a:lnTo>
                <a:lnTo>
                  <a:pt x="1050" y="0"/>
                </a:lnTo>
                <a:close/>
                <a:moveTo>
                  <a:pt x="1092" y="0"/>
                </a:moveTo>
                <a:lnTo>
                  <a:pt x="1116" y="0"/>
                </a:lnTo>
                <a:lnTo>
                  <a:pt x="1116" y="6"/>
                </a:lnTo>
                <a:lnTo>
                  <a:pt x="1092" y="6"/>
                </a:lnTo>
                <a:lnTo>
                  <a:pt x="1092" y="0"/>
                </a:lnTo>
                <a:close/>
                <a:moveTo>
                  <a:pt x="1134" y="0"/>
                </a:moveTo>
                <a:lnTo>
                  <a:pt x="1158" y="0"/>
                </a:lnTo>
                <a:lnTo>
                  <a:pt x="1158" y="6"/>
                </a:lnTo>
                <a:lnTo>
                  <a:pt x="1134" y="6"/>
                </a:lnTo>
                <a:lnTo>
                  <a:pt x="1134" y="0"/>
                </a:lnTo>
                <a:close/>
                <a:moveTo>
                  <a:pt x="1176" y="0"/>
                </a:moveTo>
                <a:lnTo>
                  <a:pt x="1200" y="0"/>
                </a:lnTo>
                <a:lnTo>
                  <a:pt x="1200" y="6"/>
                </a:lnTo>
                <a:lnTo>
                  <a:pt x="1176" y="6"/>
                </a:lnTo>
                <a:lnTo>
                  <a:pt x="1176" y="0"/>
                </a:lnTo>
                <a:close/>
                <a:moveTo>
                  <a:pt x="1218" y="0"/>
                </a:moveTo>
                <a:lnTo>
                  <a:pt x="1242" y="0"/>
                </a:lnTo>
                <a:lnTo>
                  <a:pt x="1242" y="6"/>
                </a:lnTo>
                <a:lnTo>
                  <a:pt x="1218" y="6"/>
                </a:lnTo>
                <a:lnTo>
                  <a:pt x="1218" y="0"/>
                </a:lnTo>
                <a:close/>
                <a:moveTo>
                  <a:pt x="1260" y="0"/>
                </a:moveTo>
                <a:lnTo>
                  <a:pt x="1284" y="0"/>
                </a:lnTo>
                <a:lnTo>
                  <a:pt x="1284" y="6"/>
                </a:lnTo>
                <a:lnTo>
                  <a:pt x="1260" y="6"/>
                </a:lnTo>
                <a:lnTo>
                  <a:pt x="1260" y="0"/>
                </a:lnTo>
                <a:close/>
                <a:moveTo>
                  <a:pt x="1302" y="0"/>
                </a:moveTo>
                <a:lnTo>
                  <a:pt x="1326" y="0"/>
                </a:lnTo>
                <a:lnTo>
                  <a:pt x="1326" y="6"/>
                </a:lnTo>
                <a:lnTo>
                  <a:pt x="1302" y="6"/>
                </a:lnTo>
                <a:lnTo>
                  <a:pt x="1302" y="0"/>
                </a:lnTo>
                <a:close/>
                <a:moveTo>
                  <a:pt x="1344" y="0"/>
                </a:moveTo>
                <a:lnTo>
                  <a:pt x="1368" y="0"/>
                </a:lnTo>
                <a:lnTo>
                  <a:pt x="1368" y="6"/>
                </a:lnTo>
                <a:lnTo>
                  <a:pt x="1344" y="6"/>
                </a:lnTo>
                <a:lnTo>
                  <a:pt x="1344" y="0"/>
                </a:lnTo>
                <a:close/>
                <a:moveTo>
                  <a:pt x="1386" y="0"/>
                </a:moveTo>
                <a:lnTo>
                  <a:pt x="1410" y="0"/>
                </a:lnTo>
                <a:lnTo>
                  <a:pt x="1410" y="6"/>
                </a:lnTo>
                <a:lnTo>
                  <a:pt x="1386" y="6"/>
                </a:lnTo>
                <a:lnTo>
                  <a:pt x="1386" y="0"/>
                </a:lnTo>
                <a:close/>
                <a:moveTo>
                  <a:pt x="1428" y="0"/>
                </a:moveTo>
                <a:lnTo>
                  <a:pt x="1452" y="0"/>
                </a:lnTo>
                <a:lnTo>
                  <a:pt x="1452" y="6"/>
                </a:lnTo>
                <a:lnTo>
                  <a:pt x="1428" y="6"/>
                </a:lnTo>
                <a:lnTo>
                  <a:pt x="1428" y="0"/>
                </a:lnTo>
                <a:close/>
                <a:moveTo>
                  <a:pt x="1470" y="0"/>
                </a:moveTo>
                <a:lnTo>
                  <a:pt x="1494" y="0"/>
                </a:lnTo>
                <a:lnTo>
                  <a:pt x="1494" y="6"/>
                </a:lnTo>
                <a:lnTo>
                  <a:pt x="1470" y="6"/>
                </a:lnTo>
                <a:lnTo>
                  <a:pt x="1470" y="0"/>
                </a:lnTo>
                <a:close/>
                <a:moveTo>
                  <a:pt x="1512" y="0"/>
                </a:moveTo>
                <a:lnTo>
                  <a:pt x="1536" y="0"/>
                </a:lnTo>
                <a:lnTo>
                  <a:pt x="1536" y="6"/>
                </a:lnTo>
                <a:lnTo>
                  <a:pt x="1512" y="6"/>
                </a:lnTo>
                <a:lnTo>
                  <a:pt x="1512" y="0"/>
                </a:lnTo>
                <a:close/>
                <a:moveTo>
                  <a:pt x="1554" y="0"/>
                </a:moveTo>
                <a:lnTo>
                  <a:pt x="1578" y="0"/>
                </a:lnTo>
                <a:lnTo>
                  <a:pt x="1578" y="6"/>
                </a:lnTo>
                <a:lnTo>
                  <a:pt x="1554" y="6"/>
                </a:lnTo>
                <a:lnTo>
                  <a:pt x="1554" y="0"/>
                </a:lnTo>
                <a:close/>
                <a:moveTo>
                  <a:pt x="1596" y="0"/>
                </a:moveTo>
                <a:lnTo>
                  <a:pt x="1620" y="0"/>
                </a:lnTo>
                <a:lnTo>
                  <a:pt x="1620" y="6"/>
                </a:lnTo>
                <a:lnTo>
                  <a:pt x="1596" y="6"/>
                </a:lnTo>
                <a:lnTo>
                  <a:pt x="1596" y="0"/>
                </a:lnTo>
                <a:close/>
                <a:moveTo>
                  <a:pt x="1638" y="0"/>
                </a:moveTo>
                <a:lnTo>
                  <a:pt x="1662" y="0"/>
                </a:lnTo>
                <a:lnTo>
                  <a:pt x="1662" y="6"/>
                </a:lnTo>
                <a:lnTo>
                  <a:pt x="1638" y="6"/>
                </a:lnTo>
                <a:lnTo>
                  <a:pt x="1638" y="0"/>
                </a:lnTo>
                <a:close/>
                <a:moveTo>
                  <a:pt x="1680" y="0"/>
                </a:moveTo>
                <a:lnTo>
                  <a:pt x="1704" y="0"/>
                </a:lnTo>
                <a:lnTo>
                  <a:pt x="1704" y="6"/>
                </a:lnTo>
                <a:lnTo>
                  <a:pt x="1680" y="6"/>
                </a:lnTo>
                <a:lnTo>
                  <a:pt x="1680" y="0"/>
                </a:lnTo>
                <a:close/>
                <a:moveTo>
                  <a:pt x="1722" y="0"/>
                </a:moveTo>
                <a:lnTo>
                  <a:pt x="1746" y="0"/>
                </a:lnTo>
                <a:lnTo>
                  <a:pt x="1746" y="6"/>
                </a:lnTo>
                <a:lnTo>
                  <a:pt x="1722" y="6"/>
                </a:lnTo>
                <a:lnTo>
                  <a:pt x="1722" y="0"/>
                </a:lnTo>
                <a:close/>
                <a:moveTo>
                  <a:pt x="1764" y="0"/>
                </a:moveTo>
                <a:lnTo>
                  <a:pt x="1788" y="0"/>
                </a:lnTo>
                <a:lnTo>
                  <a:pt x="1788" y="6"/>
                </a:lnTo>
                <a:lnTo>
                  <a:pt x="1764" y="6"/>
                </a:lnTo>
                <a:lnTo>
                  <a:pt x="1764" y="0"/>
                </a:lnTo>
                <a:close/>
                <a:moveTo>
                  <a:pt x="1806" y="0"/>
                </a:moveTo>
                <a:lnTo>
                  <a:pt x="1830" y="0"/>
                </a:lnTo>
                <a:lnTo>
                  <a:pt x="1830" y="6"/>
                </a:lnTo>
                <a:lnTo>
                  <a:pt x="1806" y="6"/>
                </a:lnTo>
                <a:lnTo>
                  <a:pt x="1806" y="0"/>
                </a:lnTo>
                <a:close/>
                <a:moveTo>
                  <a:pt x="1848" y="0"/>
                </a:moveTo>
                <a:lnTo>
                  <a:pt x="1872" y="0"/>
                </a:lnTo>
                <a:lnTo>
                  <a:pt x="1872" y="6"/>
                </a:lnTo>
                <a:lnTo>
                  <a:pt x="1848" y="6"/>
                </a:lnTo>
                <a:lnTo>
                  <a:pt x="1848" y="0"/>
                </a:lnTo>
                <a:close/>
                <a:moveTo>
                  <a:pt x="1890" y="0"/>
                </a:moveTo>
                <a:lnTo>
                  <a:pt x="1914" y="0"/>
                </a:lnTo>
                <a:lnTo>
                  <a:pt x="1914" y="6"/>
                </a:lnTo>
                <a:lnTo>
                  <a:pt x="1890" y="6"/>
                </a:lnTo>
                <a:lnTo>
                  <a:pt x="1890" y="0"/>
                </a:lnTo>
                <a:close/>
                <a:moveTo>
                  <a:pt x="1932" y="0"/>
                </a:moveTo>
                <a:lnTo>
                  <a:pt x="1956" y="0"/>
                </a:lnTo>
                <a:lnTo>
                  <a:pt x="1956" y="6"/>
                </a:lnTo>
                <a:lnTo>
                  <a:pt x="1932" y="6"/>
                </a:lnTo>
                <a:lnTo>
                  <a:pt x="1932" y="0"/>
                </a:lnTo>
                <a:close/>
                <a:moveTo>
                  <a:pt x="1974" y="0"/>
                </a:moveTo>
                <a:lnTo>
                  <a:pt x="1998" y="0"/>
                </a:lnTo>
                <a:lnTo>
                  <a:pt x="1998" y="6"/>
                </a:lnTo>
                <a:lnTo>
                  <a:pt x="1974" y="6"/>
                </a:lnTo>
                <a:lnTo>
                  <a:pt x="1974" y="0"/>
                </a:lnTo>
                <a:close/>
                <a:moveTo>
                  <a:pt x="2016" y="0"/>
                </a:moveTo>
                <a:lnTo>
                  <a:pt x="2040" y="0"/>
                </a:lnTo>
                <a:lnTo>
                  <a:pt x="2040" y="6"/>
                </a:lnTo>
                <a:lnTo>
                  <a:pt x="2016" y="6"/>
                </a:lnTo>
                <a:lnTo>
                  <a:pt x="2016" y="0"/>
                </a:lnTo>
                <a:close/>
                <a:moveTo>
                  <a:pt x="2058" y="0"/>
                </a:moveTo>
                <a:lnTo>
                  <a:pt x="2082" y="0"/>
                </a:lnTo>
                <a:lnTo>
                  <a:pt x="2082" y="6"/>
                </a:lnTo>
                <a:lnTo>
                  <a:pt x="2058" y="6"/>
                </a:lnTo>
                <a:lnTo>
                  <a:pt x="2058" y="0"/>
                </a:lnTo>
                <a:close/>
                <a:moveTo>
                  <a:pt x="2100" y="0"/>
                </a:moveTo>
                <a:lnTo>
                  <a:pt x="2124" y="0"/>
                </a:lnTo>
                <a:lnTo>
                  <a:pt x="2124" y="6"/>
                </a:lnTo>
                <a:lnTo>
                  <a:pt x="2100" y="6"/>
                </a:lnTo>
                <a:lnTo>
                  <a:pt x="2100" y="0"/>
                </a:lnTo>
                <a:close/>
                <a:moveTo>
                  <a:pt x="2142" y="0"/>
                </a:moveTo>
                <a:lnTo>
                  <a:pt x="2166" y="0"/>
                </a:lnTo>
                <a:lnTo>
                  <a:pt x="2166" y="6"/>
                </a:lnTo>
                <a:lnTo>
                  <a:pt x="2142" y="6"/>
                </a:lnTo>
                <a:lnTo>
                  <a:pt x="2142" y="0"/>
                </a:lnTo>
                <a:close/>
                <a:moveTo>
                  <a:pt x="2184" y="0"/>
                </a:moveTo>
                <a:lnTo>
                  <a:pt x="2208" y="0"/>
                </a:lnTo>
                <a:lnTo>
                  <a:pt x="2208" y="6"/>
                </a:lnTo>
                <a:lnTo>
                  <a:pt x="2184" y="6"/>
                </a:lnTo>
                <a:lnTo>
                  <a:pt x="2184" y="0"/>
                </a:lnTo>
                <a:close/>
                <a:moveTo>
                  <a:pt x="2226" y="0"/>
                </a:moveTo>
                <a:lnTo>
                  <a:pt x="2250" y="0"/>
                </a:lnTo>
                <a:lnTo>
                  <a:pt x="2250" y="6"/>
                </a:lnTo>
                <a:lnTo>
                  <a:pt x="2226" y="6"/>
                </a:lnTo>
                <a:lnTo>
                  <a:pt x="2226" y="0"/>
                </a:lnTo>
                <a:close/>
                <a:moveTo>
                  <a:pt x="2268" y="0"/>
                </a:moveTo>
                <a:lnTo>
                  <a:pt x="2292" y="0"/>
                </a:lnTo>
                <a:lnTo>
                  <a:pt x="2292" y="6"/>
                </a:lnTo>
                <a:lnTo>
                  <a:pt x="2268" y="6"/>
                </a:lnTo>
                <a:lnTo>
                  <a:pt x="2268" y="0"/>
                </a:lnTo>
                <a:close/>
                <a:moveTo>
                  <a:pt x="2310" y="0"/>
                </a:moveTo>
                <a:lnTo>
                  <a:pt x="2334" y="0"/>
                </a:lnTo>
                <a:lnTo>
                  <a:pt x="2334" y="6"/>
                </a:lnTo>
                <a:lnTo>
                  <a:pt x="2310" y="6"/>
                </a:lnTo>
                <a:lnTo>
                  <a:pt x="2310" y="0"/>
                </a:lnTo>
                <a:close/>
                <a:moveTo>
                  <a:pt x="2352" y="0"/>
                </a:moveTo>
                <a:lnTo>
                  <a:pt x="2376" y="0"/>
                </a:lnTo>
                <a:lnTo>
                  <a:pt x="2376" y="6"/>
                </a:lnTo>
                <a:lnTo>
                  <a:pt x="2352" y="6"/>
                </a:lnTo>
                <a:lnTo>
                  <a:pt x="2352" y="0"/>
                </a:lnTo>
                <a:close/>
                <a:moveTo>
                  <a:pt x="2394" y="0"/>
                </a:moveTo>
                <a:lnTo>
                  <a:pt x="2418" y="0"/>
                </a:lnTo>
                <a:lnTo>
                  <a:pt x="2418" y="6"/>
                </a:lnTo>
                <a:lnTo>
                  <a:pt x="2394" y="6"/>
                </a:lnTo>
                <a:lnTo>
                  <a:pt x="2394" y="0"/>
                </a:lnTo>
                <a:close/>
                <a:moveTo>
                  <a:pt x="2436" y="0"/>
                </a:moveTo>
                <a:lnTo>
                  <a:pt x="2460" y="0"/>
                </a:lnTo>
                <a:lnTo>
                  <a:pt x="2460" y="6"/>
                </a:lnTo>
                <a:lnTo>
                  <a:pt x="2436" y="6"/>
                </a:lnTo>
                <a:lnTo>
                  <a:pt x="2436" y="0"/>
                </a:lnTo>
                <a:close/>
                <a:moveTo>
                  <a:pt x="2478" y="0"/>
                </a:moveTo>
                <a:lnTo>
                  <a:pt x="2502" y="0"/>
                </a:lnTo>
                <a:lnTo>
                  <a:pt x="2502" y="6"/>
                </a:lnTo>
                <a:lnTo>
                  <a:pt x="2478" y="6"/>
                </a:lnTo>
                <a:lnTo>
                  <a:pt x="2478" y="0"/>
                </a:lnTo>
                <a:close/>
                <a:moveTo>
                  <a:pt x="2520" y="0"/>
                </a:moveTo>
                <a:lnTo>
                  <a:pt x="2544" y="0"/>
                </a:lnTo>
                <a:lnTo>
                  <a:pt x="2544" y="6"/>
                </a:lnTo>
                <a:lnTo>
                  <a:pt x="2520" y="6"/>
                </a:lnTo>
                <a:lnTo>
                  <a:pt x="2520" y="0"/>
                </a:lnTo>
                <a:close/>
                <a:moveTo>
                  <a:pt x="2562" y="0"/>
                </a:moveTo>
                <a:lnTo>
                  <a:pt x="2586" y="0"/>
                </a:lnTo>
                <a:lnTo>
                  <a:pt x="2586" y="6"/>
                </a:lnTo>
                <a:lnTo>
                  <a:pt x="2562" y="6"/>
                </a:lnTo>
                <a:lnTo>
                  <a:pt x="2562" y="0"/>
                </a:lnTo>
                <a:close/>
                <a:moveTo>
                  <a:pt x="2604" y="0"/>
                </a:moveTo>
                <a:lnTo>
                  <a:pt x="2628" y="0"/>
                </a:lnTo>
                <a:lnTo>
                  <a:pt x="2628" y="6"/>
                </a:lnTo>
                <a:lnTo>
                  <a:pt x="2604" y="6"/>
                </a:lnTo>
                <a:lnTo>
                  <a:pt x="2604" y="0"/>
                </a:lnTo>
                <a:close/>
                <a:moveTo>
                  <a:pt x="2646" y="0"/>
                </a:moveTo>
                <a:lnTo>
                  <a:pt x="2670" y="0"/>
                </a:lnTo>
                <a:lnTo>
                  <a:pt x="2670" y="6"/>
                </a:lnTo>
                <a:lnTo>
                  <a:pt x="2646" y="6"/>
                </a:lnTo>
                <a:lnTo>
                  <a:pt x="2646" y="0"/>
                </a:lnTo>
                <a:close/>
                <a:moveTo>
                  <a:pt x="2688" y="0"/>
                </a:moveTo>
                <a:lnTo>
                  <a:pt x="2712" y="0"/>
                </a:lnTo>
                <a:lnTo>
                  <a:pt x="2712" y="6"/>
                </a:lnTo>
                <a:lnTo>
                  <a:pt x="2688" y="6"/>
                </a:lnTo>
                <a:lnTo>
                  <a:pt x="2688" y="0"/>
                </a:lnTo>
                <a:close/>
                <a:moveTo>
                  <a:pt x="2730" y="0"/>
                </a:moveTo>
                <a:lnTo>
                  <a:pt x="2754" y="0"/>
                </a:lnTo>
                <a:lnTo>
                  <a:pt x="2754" y="6"/>
                </a:lnTo>
                <a:lnTo>
                  <a:pt x="2730" y="6"/>
                </a:lnTo>
                <a:lnTo>
                  <a:pt x="2730" y="0"/>
                </a:lnTo>
                <a:close/>
                <a:moveTo>
                  <a:pt x="2772" y="0"/>
                </a:moveTo>
                <a:lnTo>
                  <a:pt x="2796" y="0"/>
                </a:lnTo>
                <a:lnTo>
                  <a:pt x="2796" y="6"/>
                </a:lnTo>
                <a:lnTo>
                  <a:pt x="2772" y="6"/>
                </a:lnTo>
                <a:lnTo>
                  <a:pt x="2772" y="0"/>
                </a:lnTo>
                <a:close/>
                <a:moveTo>
                  <a:pt x="2814" y="0"/>
                </a:moveTo>
                <a:lnTo>
                  <a:pt x="2838" y="0"/>
                </a:lnTo>
                <a:lnTo>
                  <a:pt x="2838" y="6"/>
                </a:lnTo>
                <a:lnTo>
                  <a:pt x="2814" y="6"/>
                </a:lnTo>
                <a:lnTo>
                  <a:pt x="2814" y="0"/>
                </a:lnTo>
                <a:close/>
                <a:moveTo>
                  <a:pt x="2856" y="0"/>
                </a:moveTo>
                <a:lnTo>
                  <a:pt x="2880" y="0"/>
                </a:lnTo>
                <a:lnTo>
                  <a:pt x="2880" y="6"/>
                </a:lnTo>
                <a:lnTo>
                  <a:pt x="2856" y="6"/>
                </a:lnTo>
                <a:lnTo>
                  <a:pt x="2856" y="0"/>
                </a:lnTo>
                <a:close/>
                <a:moveTo>
                  <a:pt x="2898" y="0"/>
                </a:moveTo>
                <a:lnTo>
                  <a:pt x="2922" y="0"/>
                </a:lnTo>
                <a:lnTo>
                  <a:pt x="2922" y="6"/>
                </a:lnTo>
                <a:lnTo>
                  <a:pt x="2898" y="6"/>
                </a:lnTo>
                <a:lnTo>
                  <a:pt x="2898" y="0"/>
                </a:lnTo>
                <a:close/>
                <a:moveTo>
                  <a:pt x="2940" y="0"/>
                </a:moveTo>
                <a:lnTo>
                  <a:pt x="2964" y="0"/>
                </a:lnTo>
                <a:lnTo>
                  <a:pt x="2964" y="6"/>
                </a:lnTo>
                <a:lnTo>
                  <a:pt x="2940" y="6"/>
                </a:lnTo>
                <a:lnTo>
                  <a:pt x="2940" y="0"/>
                </a:lnTo>
                <a:close/>
                <a:moveTo>
                  <a:pt x="2982" y="0"/>
                </a:moveTo>
                <a:lnTo>
                  <a:pt x="3006" y="0"/>
                </a:lnTo>
                <a:lnTo>
                  <a:pt x="3006" y="6"/>
                </a:lnTo>
                <a:lnTo>
                  <a:pt x="2982" y="6"/>
                </a:lnTo>
                <a:lnTo>
                  <a:pt x="2982" y="0"/>
                </a:lnTo>
                <a:close/>
                <a:moveTo>
                  <a:pt x="3024" y="0"/>
                </a:moveTo>
                <a:lnTo>
                  <a:pt x="3048" y="0"/>
                </a:lnTo>
                <a:lnTo>
                  <a:pt x="3048" y="6"/>
                </a:lnTo>
                <a:lnTo>
                  <a:pt x="3024" y="6"/>
                </a:lnTo>
                <a:lnTo>
                  <a:pt x="3024" y="0"/>
                </a:lnTo>
                <a:close/>
                <a:moveTo>
                  <a:pt x="3066" y="0"/>
                </a:moveTo>
                <a:lnTo>
                  <a:pt x="3090" y="0"/>
                </a:lnTo>
                <a:lnTo>
                  <a:pt x="3090" y="6"/>
                </a:lnTo>
                <a:lnTo>
                  <a:pt x="3066" y="6"/>
                </a:lnTo>
                <a:lnTo>
                  <a:pt x="3066" y="0"/>
                </a:lnTo>
                <a:close/>
                <a:moveTo>
                  <a:pt x="3108" y="0"/>
                </a:moveTo>
                <a:lnTo>
                  <a:pt x="3132" y="0"/>
                </a:lnTo>
                <a:lnTo>
                  <a:pt x="3132" y="6"/>
                </a:lnTo>
                <a:lnTo>
                  <a:pt x="3108" y="6"/>
                </a:lnTo>
                <a:lnTo>
                  <a:pt x="3108" y="0"/>
                </a:lnTo>
                <a:close/>
                <a:moveTo>
                  <a:pt x="3150" y="0"/>
                </a:moveTo>
                <a:lnTo>
                  <a:pt x="3174" y="0"/>
                </a:lnTo>
                <a:lnTo>
                  <a:pt x="3174" y="6"/>
                </a:lnTo>
                <a:lnTo>
                  <a:pt x="3150" y="6"/>
                </a:lnTo>
                <a:lnTo>
                  <a:pt x="3150" y="0"/>
                </a:lnTo>
                <a:close/>
                <a:moveTo>
                  <a:pt x="3192" y="0"/>
                </a:moveTo>
                <a:lnTo>
                  <a:pt x="3216" y="0"/>
                </a:lnTo>
                <a:lnTo>
                  <a:pt x="3216" y="6"/>
                </a:lnTo>
                <a:lnTo>
                  <a:pt x="3192" y="6"/>
                </a:lnTo>
                <a:lnTo>
                  <a:pt x="3192" y="0"/>
                </a:lnTo>
                <a:close/>
                <a:moveTo>
                  <a:pt x="3234" y="0"/>
                </a:moveTo>
                <a:lnTo>
                  <a:pt x="3258" y="0"/>
                </a:lnTo>
                <a:lnTo>
                  <a:pt x="3258" y="6"/>
                </a:lnTo>
                <a:lnTo>
                  <a:pt x="3234" y="6"/>
                </a:lnTo>
                <a:lnTo>
                  <a:pt x="3234" y="0"/>
                </a:lnTo>
                <a:close/>
                <a:moveTo>
                  <a:pt x="3276" y="0"/>
                </a:moveTo>
                <a:lnTo>
                  <a:pt x="3300" y="0"/>
                </a:lnTo>
                <a:lnTo>
                  <a:pt x="3300" y="6"/>
                </a:lnTo>
                <a:lnTo>
                  <a:pt x="3276" y="6"/>
                </a:lnTo>
                <a:lnTo>
                  <a:pt x="3276" y="0"/>
                </a:lnTo>
                <a:close/>
                <a:moveTo>
                  <a:pt x="3318" y="0"/>
                </a:moveTo>
                <a:lnTo>
                  <a:pt x="3342" y="0"/>
                </a:lnTo>
                <a:lnTo>
                  <a:pt x="3342" y="6"/>
                </a:lnTo>
                <a:lnTo>
                  <a:pt x="3318" y="6"/>
                </a:lnTo>
                <a:lnTo>
                  <a:pt x="3318" y="0"/>
                </a:lnTo>
                <a:close/>
                <a:moveTo>
                  <a:pt x="3360" y="0"/>
                </a:moveTo>
                <a:lnTo>
                  <a:pt x="3384" y="0"/>
                </a:lnTo>
                <a:lnTo>
                  <a:pt x="3384" y="6"/>
                </a:lnTo>
                <a:lnTo>
                  <a:pt x="3360" y="6"/>
                </a:lnTo>
                <a:lnTo>
                  <a:pt x="3360" y="0"/>
                </a:lnTo>
                <a:close/>
                <a:moveTo>
                  <a:pt x="3402" y="0"/>
                </a:moveTo>
                <a:lnTo>
                  <a:pt x="3426" y="0"/>
                </a:lnTo>
                <a:lnTo>
                  <a:pt x="3426" y="6"/>
                </a:lnTo>
                <a:lnTo>
                  <a:pt x="3402" y="6"/>
                </a:lnTo>
                <a:lnTo>
                  <a:pt x="3402" y="0"/>
                </a:lnTo>
                <a:close/>
                <a:moveTo>
                  <a:pt x="3444" y="0"/>
                </a:moveTo>
                <a:lnTo>
                  <a:pt x="3468" y="0"/>
                </a:lnTo>
                <a:lnTo>
                  <a:pt x="3468" y="6"/>
                </a:lnTo>
                <a:lnTo>
                  <a:pt x="3444" y="6"/>
                </a:lnTo>
                <a:lnTo>
                  <a:pt x="3444" y="0"/>
                </a:lnTo>
                <a:close/>
                <a:moveTo>
                  <a:pt x="3486" y="0"/>
                </a:moveTo>
                <a:lnTo>
                  <a:pt x="3510" y="0"/>
                </a:lnTo>
                <a:lnTo>
                  <a:pt x="3510" y="6"/>
                </a:lnTo>
                <a:lnTo>
                  <a:pt x="3486" y="6"/>
                </a:lnTo>
                <a:lnTo>
                  <a:pt x="3486" y="0"/>
                </a:lnTo>
                <a:close/>
                <a:moveTo>
                  <a:pt x="3528" y="0"/>
                </a:moveTo>
                <a:lnTo>
                  <a:pt x="3552" y="0"/>
                </a:lnTo>
                <a:lnTo>
                  <a:pt x="3552" y="6"/>
                </a:lnTo>
                <a:lnTo>
                  <a:pt x="3528" y="6"/>
                </a:lnTo>
                <a:lnTo>
                  <a:pt x="3528" y="0"/>
                </a:lnTo>
                <a:close/>
                <a:moveTo>
                  <a:pt x="3570" y="0"/>
                </a:moveTo>
                <a:lnTo>
                  <a:pt x="3594" y="0"/>
                </a:lnTo>
                <a:lnTo>
                  <a:pt x="3594" y="6"/>
                </a:lnTo>
                <a:lnTo>
                  <a:pt x="3570" y="6"/>
                </a:lnTo>
                <a:lnTo>
                  <a:pt x="3570" y="0"/>
                </a:lnTo>
                <a:close/>
                <a:moveTo>
                  <a:pt x="3612" y="0"/>
                </a:moveTo>
                <a:lnTo>
                  <a:pt x="3636" y="0"/>
                </a:lnTo>
                <a:lnTo>
                  <a:pt x="3636" y="6"/>
                </a:lnTo>
                <a:lnTo>
                  <a:pt x="3612" y="6"/>
                </a:lnTo>
                <a:lnTo>
                  <a:pt x="3612" y="0"/>
                </a:lnTo>
                <a:close/>
                <a:moveTo>
                  <a:pt x="3654" y="0"/>
                </a:moveTo>
                <a:lnTo>
                  <a:pt x="3678" y="0"/>
                </a:lnTo>
                <a:lnTo>
                  <a:pt x="3678" y="6"/>
                </a:lnTo>
                <a:lnTo>
                  <a:pt x="3654" y="6"/>
                </a:lnTo>
                <a:lnTo>
                  <a:pt x="3654" y="0"/>
                </a:lnTo>
                <a:close/>
                <a:moveTo>
                  <a:pt x="3696" y="0"/>
                </a:moveTo>
                <a:lnTo>
                  <a:pt x="3720" y="0"/>
                </a:lnTo>
                <a:lnTo>
                  <a:pt x="3720" y="6"/>
                </a:lnTo>
                <a:lnTo>
                  <a:pt x="3696" y="6"/>
                </a:lnTo>
                <a:lnTo>
                  <a:pt x="3696" y="0"/>
                </a:lnTo>
                <a:close/>
                <a:moveTo>
                  <a:pt x="3738" y="0"/>
                </a:moveTo>
                <a:lnTo>
                  <a:pt x="3762" y="0"/>
                </a:lnTo>
                <a:lnTo>
                  <a:pt x="3762" y="6"/>
                </a:lnTo>
                <a:lnTo>
                  <a:pt x="3738" y="6"/>
                </a:lnTo>
                <a:lnTo>
                  <a:pt x="3738" y="0"/>
                </a:lnTo>
                <a:close/>
                <a:moveTo>
                  <a:pt x="3780" y="0"/>
                </a:moveTo>
                <a:lnTo>
                  <a:pt x="3804" y="0"/>
                </a:lnTo>
                <a:lnTo>
                  <a:pt x="3804" y="6"/>
                </a:lnTo>
                <a:lnTo>
                  <a:pt x="3780" y="6"/>
                </a:lnTo>
                <a:lnTo>
                  <a:pt x="3780" y="0"/>
                </a:lnTo>
                <a:close/>
                <a:moveTo>
                  <a:pt x="3822" y="0"/>
                </a:moveTo>
                <a:lnTo>
                  <a:pt x="3846" y="0"/>
                </a:lnTo>
                <a:lnTo>
                  <a:pt x="3846" y="6"/>
                </a:lnTo>
                <a:lnTo>
                  <a:pt x="3822" y="6"/>
                </a:lnTo>
                <a:lnTo>
                  <a:pt x="3822" y="0"/>
                </a:lnTo>
                <a:close/>
                <a:moveTo>
                  <a:pt x="3864" y="0"/>
                </a:moveTo>
                <a:lnTo>
                  <a:pt x="3888" y="0"/>
                </a:lnTo>
                <a:lnTo>
                  <a:pt x="3888" y="6"/>
                </a:lnTo>
                <a:lnTo>
                  <a:pt x="3864" y="6"/>
                </a:lnTo>
                <a:lnTo>
                  <a:pt x="3864" y="0"/>
                </a:lnTo>
                <a:close/>
                <a:moveTo>
                  <a:pt x="3906" y="0"/>
                </a:moveTo>
                <a:lnTo>
                  <a:pt x="3930" y="0"/>
                </a:lnTo>
                <a:lnTo>
                  <a:pt x="3930" y="6"/>
                </a:lnTo>
                <a:lnTo>
                  <a:pt x="3906" y="6"/>
                </a:lnTo>
                <a:lnTo>
                  <a:pt x="3906" y="0"/>
                </a:lnTo>
                <a:close/>
                <a:moveTo>
                  <a:pt x="3948" y="0"/>
                </a:moveTo>
                <a:lnTo>
                  <a:pt x="3954" y="0"/>
                </a:lnTo>
                <a:lnTo>
                  <a:pt x="3954" y="6"/>
                </a:lnTo>
                <a:lnTo>
                  <a:pt x="3948" y="6"/>
                </a:lnTo>
                <a:lnTo>
                  <a:pt x="3948" y="0"/>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6" name="Freeform 8"/>
          <p:cNvSpPr>
            <a:spLocks noEditPoints="1"/>
          </p:cNvSpPr>
          <p:nvPr/>
        </p:nvSpPr>
        <p:spPr bwMode="auto">
          <a:xfrm>
            <a:off x="1435195" y="1127105"/>
            <a:ext cx="7016144" cy="4080331"/>
          </a:xfrm>
          <a:custGeom>
            <a:avLst/>
            <a:gdLst>
              <a:gd name="T0" fmla="*/ 0 w 10560"/>
              <a:gd name="T1" fmla="*/ 4365 h 3856"/>
              <a:gd name="T2" fmla="*/ 2544 w 10560"/>
              <a:gd name="T3" fmla="*/ 0 h 3856"/>
              <a:gd name="T4" fmla="*/ 3355624 w 10560"/>
              <a:gd name="T5" fmla="*/ 0 h 3856"/>
              <a:gd name="T6" fmla="*/ 3358168 w 10560"/>
              <a:gd name="T7" fmla="*/ 4365 h 3856"/>
              <a:gd name="T8" fmla="*/ 3358168 w 10560"/>
              <a:gd name="T9" fmla="*/ 2099511 h 3856"/>
              <a:gd name="T10" fmla="*/ 3355624 w 10560"/>
              <a:gd name="T11" fmla="*/ 2103876 h 3856"/>
              <a:gd name="T12" fmla="*/ 2544 w 10560"/>
              <a:gd name="T13" fmla="*/ 2103876 h 3856"/>
              <a:gd name="T14" fmla="*/ 0 w 10560"/>
              <a:gd name="T15" fmla="*/ 2099511 h 3856"/>
              <a:gd name="T16" fmla="*/ 0 w 10560"/>
              <a:gd name="T17" fmla="*/ 4365 h 3856"/>
              <a:gd name="T18" fmla="*/ 5088 w 10560"/>
              <a:gd name="T19" fmla="*/ 2099511 h 3856"/>
              <a:gd name="T20" fmla="*/ 2544 w 10560"/>
              <a:gd name="T21" fmla="*/ 2095146 h 3856"/>
              <a:gd name="T22" fmla="*/ 3355624 w 10560"/>
              <a:gd name="T23" fmla="*/ 2095146 h 3856"/>
              <a:gd name="T24" fmla="*/ 3353080 w 10560"/>
              <a:gd name="T25" fmla="*/ 2099511 h 3856"/>
              <a:gd name="T26" fmla="*/ 3353080 w 10560"/>
              <a:gd name="T27" fmla="*/ 4365 h 3856"/>
              <a:gd name="T28" fmla="*/ 3355624 w 10560"/>
              <a:gd name="T29" fmla="*/ 8730 h 3856"/>
              <a:gd name="T30" fmla="*/ 2544 w 10560"/>
              <a:gd name="T31" fmla="*/ 8730 h 3856"/>
              <a:gd name="T32" fmla="*/ 5088 w 10560"/>
              <a:gd name="T33" fmla="*/ 4365 h 3856"/>
              <a:gd name="T34" fmla="*/ 5088 w 10560"/>
              <a:gd name="T35" fmla="*/ 2099511 h 38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560"/>
              <a:gd name="T55" fmla="*/ 0 h 3856"/>
              <a:gd name="T56" fmla="*/ 10560 w 10560"/>
              <a:gd name="T57" fmla="*/ 3856 h 38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560" h="3856">
                <a:moveTo>
                  <a:pt x="0" y="8"/>
                </a:moveTo>
                <a:cubicBezTo>
                  <a:pt x="0" y="4"/>
                  <a:pt x="4" y="0"/>
                  <a:pt x="8" y="0"/>
                </a:cubicBezTo>
                <a:lnTo>
                  <a:pt x="10552" y="0"/>
                </a:lnTo>
                <a:cubicBezTo>
                  <a:pt x="10557" y="0"/>
                  <a:pt x="10560" y="4"/>
                  <a:pt x="10560" y="8"/>
                </a:cubicBezTo>
                <a:lnTo>
                  <a:pt x="10560" y="3848"/>
                </a:lnTo>
                <a:cubicBezTo>
                  <a:pt x="10560" y="3853"/>
                  <a:pt x="10557" y="3856"/>
                  <a:pt x="10552" y="3856"/>
                </a:cubicBezTo>
                <a:lnTo>
                  <a:pt x="8" y="3856"/>
                </a:lnTo>
                <a:cubicBezTo>
                  <a:pt x="4" y="3856"/>
                  <a:pt x="0" y="3853"/>
                  <a:pt x="0" y="3848"/>
                </a:cubicBezTo>
                <a:lnTo>
                  <a:pt x="0" y="8"/>
                </a:lnTo>
                <a:close/>
                <a:moveTo>
                  <a:pt x="16" y="3848"/>
                </a:moveTo>
                <a:lnTo>
                  <a:pt x="8" y="3840"/>
                </a:lnTo>
                <a:lnTo>
                  <a:pt x="10552" y="3840"/>
                </a:lnTo>
                <a:lnTo>
                  <a:pt x="10544" y="3848"/>
                </a:lnTo>
                <a:lnTo>
                  <a:pt x="10544" y="8"/>
                </a:lnTo>
                <a:lnTo>
                  <a:pt x="10552" y="16"/>
                </a:lnTo>
                <a:lnTo>
                  <a:pt x="8" y="16"/>
                </a:lnTo>
                <a:lnTo>
                  <a:pt x="16" y="8"/>
                </a:lnTo>
                <a:lnTo>
                  <a:pt x="16" y="3848"/>
                </a:lnTo>
                <a:close/>
              </a:path>
            </a:pathLst>
          </a:custGeom>
          <a:solidFill>
            <a:srgbClr val="000000"/>
          </a:solidFill>
          <a:ln w="6" cap="flat">
            <a:solidFill>
              <a:srgbClr val="000000"/>
            </a:solidFill>
            <a:prstDash val="solid"/>
            <a:bevel/>
            <a:headEnd/>
            <a:tailEnd/>
          </a:ln>
        </p:spPr>
        <p:txBody>
          <a:bodyPr/>
          <a:lstStyle/>
          <a:p>
            <a:endParaRPr lang="en-US">
              <a:solidFill>
                <a:prstClr val="black"/>
              </a:solidFill>
            </a:endParaRPr>
          </a:p>
        </p:txBody>
      </p:sp>
      <p:sp>
        <p:nvSpPr>
          <p:cNvPr id="7" name="Freeform 9"/>
          <p:cNvSpPr>
            <a:spLocks noEditPoints="1"/>
          </p:cNvSpPr>
          <p:nvPr/>
        </p:nvSpPr>
        <p:spPr bwMode="auto">
          <a:xfrm>
            <a:off x="1552132" y="3497422"/>
            <a:ext cx="6473987" cy="1710015"/>
          </a:xfrm>
          <a:custGeom>
            <a:avLst/>
            <a:gdLst>
              <a:gd name="T0" fmla="*/ 0 w 3654"/>
              <a:gd name="T1" fmla="*/ 872978 h 606"/>
              <a:gd name="T2" fmla="*/ 76322 w 3654"/>
              <a:gd name="T3" fmla="*/ 872978 h 606"/>
              <a:gd name="T4" fmla="*/ 76322 w 3654"/>
              <a:gd name="T5" fmla="*/ 881708 h 606"/>
              <a:gd name="T6" fmla="*/ 0 w 3654"/>
              <a:gd name="T7" fmla="*/ 881708 h 606"/>
              <a:gd name="T8" fmla="*/ 0 w 3654"/>
              <a:gd name="T9" fmla="*/ 872978 h 606"/>
              <a:gd name="T10" fmla="*/ 335817 w 3654"/>
              <a:gd name="T11" fmla="*/ 855519 h 606"/>
              <a:gd name="T12" fmla="*/ 412139 w 3654"/>
              <a:gd name="T13" fmla="*/ 855519 h 606"/>
              <a:gd name="T14" fmla="*/ 412139 w 3654"/>
              <a:gd name="T15" fmla="*/ 881708 h 606"/>
              <a:gd name="T16" fmla="*/ 335817 w 3654"/>
              <a:gd name="T17" fmla="*/ 881708 h 606"/>
              <a:gd name="T18" fmla="*/ 335817 w 3654"/>
              <a:gd name="T19" fmla="*/ 855519 h 606"/>
              <a:gd name="T20" fmla="*/ 671634 w 3654"/>
              <a:gd name="T21" fmla="*/ 803140 h 606"/>
              <a:gd name="T22" fmla="*/ 747956 w 3654"/>
              <a:gd name="T23" fmla="*/ 803140 h 606"/>
              <a:gd name="T24" fmla="*/ 747956 w 3654"/>
              <a:gd name="T25" fmla="*/ 881708 h 606"/>
              <a:gd name="T26" fmla="*/ 671634 w 3654"/>
              <a:gd name="T27" fmla="*/ 881708 h 606"/>
              <a:gd name="T28" fmla="*/ 671634 w 3654"/>
              <a:gd name="T29" fmla="*/ 803140 h 606"/>
              <a:gd name="T30" fmla="*/ 1007450 w 3654"/>
              <a:gd name="T31" fmla="*/ 663463 h 606"/>
              <a:gd name="T32" fmla="*/ 1083772 w 3654"/>
              <a:gd name="T33" fmla="*/ 663463 h 606"/>
              <a:gd name="T34" fmla="*/ 1083772 w 3654"/>
              <a:gd name="T35" fmla="*/ 881708 h 606"/>
              <a:gd name="T36" fmla="*/ 1007450 w 3654"/>
              <a:gd name="T37" fmla="*/ 881708 h 606"/>
              <a:gd name="T38" fmla="*/ 1007450 w 3654"/>
              <a:gd name="T39" fmla="*/ 663463 h 606"/>
              <a:gd name="T40" fmla="*/ 1343267 w 3654"/>
              <a:gd name="T41" fmla="*/ 576166 h 606"/>
              <a:gd name="T42" fmla="*/ 1419589 w 3654"/>
              <a:gd name="T43" fmla="*/ 576166 h 606"/>
              <a:gd name="T44" fmla="*/ 1419589 w 3654"/>
              <a:gd name="T45" fmla="*/ 881708 h 606"/>
              <a:gd name="T46" fmla="*/ 1343267 w 3654"/>
              <a:gd name="T47" fmla="*/ 881708 h 606"/>
              <a:gd name="T48" fmla="*/ 1343267 w 3654"/>
              <a:gd name="T49" fmla="*/ 576166 h 606"/>
              <a:gd name="T50" fmla="*/ 1679084 w 3654"/>
              <a:gd name="T51" fmla="*/ 340461 h 606"/>
              <a:gd name="T52" fmla="*/ 1755406 w 3654"/>
              <a:gd name="T53" fmla="*/ 340461 h 606"/>
              <a:gd name="T54" fmla="*/ 1755406 w 3654"/>
              <a:gd name="T55" fmla="*/ 881708 h 606"/>
              <a:gd name="T56" fmla="*/ 1679084 w 3654"/>
              <a:gd name="T57" fmla="*/ 881708 h 606"/>
              <a:gd name="T58" fmla="*/ 1679084 w 3654"/>
              <a:gd name="T59" fmla="*/ 340461 h 606"/>
              <a:gd name="T60" fmla="*/ 2014901 w 3654"/>
              <a:gd name="T61" fmla="*/ 0 h 606"/>
              <a:gd name="T62" fmla="*/ 2091223 w 3654"/>
              <a:gd name="T63" fmla="*/ 0 h 606"/>
              <a:gd name="T64" fmla="*/ 2091223 w 3654"/>
              <a:gd name="T65" fmla="*/ 881708 h 606"/>
              <a:gd name="T66" fmla="*/ 2014901 w 3654"/>
              <a:gd name="T67" fmla="*/ 881708 h 606"/>
              <a:gd name="T68" fmla="*/ 2014901 w 3654"/>
              <a:gd name="T69" fmla="*/ 0 h 606"/>
              <a:gd name="T70" fmla="*/ 2350718 w 3654"/>
              <a:gd name="T71" fmla="*/ 139677 h 606"/>
              <a:gd name="T72" fmla="*/ 2427040 w 3654"/>
              <a:gd name="T73" fmla="*/ 139677 h 606"/>
              <a:gd name="T74" fmla="*/ 2427040 w 3654"/>
              <a:gd name="T75" fmla="*/ 881708 h 606"/>
              <a:gd name="T76" fmla="*/ 2350718 w 3654"/>
              <a:gd name="T77" fmla="*/ 881708 h 606"/>
              <a:gd name="T78" fmla="*/ 2350718 w 3654"/>
              <a:gd name="T79" fmla="*/ 139677 h 606"/>
              <a:gd name="T80" fmla="*/ 2686534 w 3654"/>
              <a:gd name="T81" fmla="*/ 253164 h 606"/>
              <a:gd name="T82" fmla="*/ 2762856 w 3654"/>
              <a:gd name="T83" fmla="*/ 253164 h 606"/>
              <a:gd name="T84" fmla="*/ 2762856 w 3654"/>
              <a:gd name="T85" fmla="*/ 881708 h 606"/>
              <a:gd name="T86" fmla="*/ 2686534 w 3654"/>
              <a:gd name="T87" fmla="*/ 881708 h 606"/>
              <a:gd name="T88" fmla="*/ 2686534 w 3654"/>
              <a:gd name="T89" fmla="*/ 253164 h 606"/>
              <a:gd name="T90" fmla="*/ 3022351 w 3654"/>
              <a:gd name="T91" fmla="*/ 794410 h 606"/>
              <a:gd name="T92" fmla="*/ 3098673 w 3654"/>
              <a:gd name="T93" fmla="*/ 794410 h 606"/>
              <a:gd name="T94" fmla="*/ 3098673 w 3654"/>
              <a:gd name="T95" fmla="*/ 881708 h 606"/>
              <a:gd name="T96" fmla="*/ 3022351 w 3654"/>
              <a:gd name="T97" fmla="*/ 881708 h 606"/>
              <a:gd name="T98" fmla="*/ 3022351 w 3654"/>
              <a:gd name="T99" fmla="*/ 794410 h 60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54"/>
              <a:gd name="T151" fmla="*/ 0 h 606"/>
              <a:gd name="T152" fmla="*/ 3654 w 3654"/>
              <a:gd name="T153" fmla="*/ 606 h 60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54" h="606">
                <a:moveTo>
                  <a:pt x="0" y="600"/>
                </a:moveTo>
                <a:lnTo>
                  <a:pt x="90" y="600"/>
                </a:lnTo>
                <a:lnTo>
                  <a:pt x="90" y="606"/>
                </a:lnTo>
                <a:lnTo>
                  <a:pt x="0" y="606"/>
                </a:lnTo>
                <a:lnTo>
                  <a:pt x="0" y="600"/>
                </a:lnTo>
                <a:close/>
                <a:moveTo>
                  <a:pt x="396" y="588"/>
                </a:moveTo>
                <a:lnTo>
                  <a:pt x="486" y="588"/>
                </a:lnTo>
                <a:lnTo>
                  <a:pt x="486" y="606"/>
                </a:lnTo>
                <a:lnTo>
                  <a:pt x="396" y="606"/>
                </a:lnTo>
                <a:lnTo>
                  <a:pt x="396" y="588"/>
                </a:lnTo>
                <a:close/>
                <a:moveTo>
                  <a:pt x="792" y="552"/>
                </a:moveTo>
                <a:lnTo>
                  <a:pt x="882" y="552"/>
                </a:lnTo>
                <a:lnTo>
                  <a:pt x="882" y="606"/>
                </a:lnTo>
                <a:lnTo>
                  <a:pt x="792" y="606"/>
                </a:lnTo>
                <a:lnTo>
                  <a:pt x="792" y="552"/>
                </a:lnTo>
                <a:close/>
                <a:moveTo>
                  <a:pt x="1188" y="456"/>
                </a:moveTo>
                <a:lnTo>
                  <a:pt x="1278" y="456"/>
                </a:lnTo>
                <a:lnTo>
                  <a:pt x="1278" y="606"/>
                </a:lnTo>
                <a:lnTo>
                  <a:pt x="1188" y="606"/>
                </a:lnTo>
                <a:lnTo>
                  <a:pt x="1188" y="456"/>
                </a:lnTo>
                <a:close/>
                <a:moveTo>
                  <a:pt x="1584" y="396"/>
                </a:moveTo>
                <a:lnTo>
                  <a:pt x="1674" y="396"/>
                </a:lnTo>
                <a:lnTo>
                  <a:pt x="1674" y="606"/>
                </a:lnTo>
                <a:lnTo>
                  <a:pt x="1584" y="606"/>
                </a:lnTo>
                <a:lnTo>
                  <a:pt x="1584" y="396"/>
                </a:lnTo>
                <a:close/>
                <a:moveTo>
                  <a:pt x="1980" y="234"/>
                </a:moveTo>
                <a:lnTo>
                  <a:pt x="2070" y="234"/>
                </a:lnTo>
                <a:lnTo>
                  <a:pt x="2070" y="606"/>
                </a:lnTo>
                <a:lnTo>
                  <a:pt x="1980" y="606"/>
                </a:lnTo>
                <a:lnTo>
                  <a:pt x="1980" y="234"/>
                </a:lnTo>
                <a:close/>
                <a:moveTo>
                  <a:pt x="2376" y="0"/>
                </a:moveTo>
                <a:lnTo>
                  <a:pt x="2466" y="0"/>
                </a:lnTo>
                <a:lnTo>
                  <a:pt x="2466" y="606"/>
                </a:lnTo>
                <a:lnTo>
                  <a:pt x="2376" y="606"/>
                </a:lnTo>
                <a:lnTo>
                  <a:pt x="2376" y="0"/>
                </a:lnTo>
                <a:close/>
                <a:moveTo>
                  <a:pt x="2772" y="96"/>
                </a:moveTo>
                <a:lnTo>
                  <a:pt x="2862" y="96"/>
                </a:lnTo>
                <a:lnTo>
                  <a:pt x="2862" y="606"/>
                </a:lnTo>
                <a:lnTo>
                  <a:pt x="2772" y="606"/>
                </a:lnTo>
                <a:lnTo>
                  <a:pt x="2772" y="96"/>
                </a:lnTo>
                <a:close/>
                <a:moveTo>
                  <a:pt x="3168" y="174"/>
                </a:moveTo>
                <a:lnTo>
                  <a:pt x="3258" y="174"/>
                </a:lnTo>
                <a:lnTo>
                  <a:pt x="3258" y="606"/>
                </a:lnTo>
                <a:lnTo>
                  <a:pt x="3168" y="606"/>
                </a:lnTo>
                <a:lnTo>
                  <a:pt x="3168" y="174"/>
                </a:lnTo>
                <a:close/>
                <a:moveTo>
                  <a:pt x="3564" y="546"/>
                </a:moveTo>
                <a:lnTo>
                  <a:pt x="3654" y="546"/>
                </a:lnTo>
                <a:lnTo>
                  <a:pt x="3654" y="606"/>
                </a:lnTo>
                <a:lnTo>
                  <a:pt x="3564" y="606"/>
                </a:lnTo>
                <a:lnTo>
                  <a:pt x="3564" y="546"/>
                </a:lnTo>
                <a:close/>
              </a:path>
            </a:pathLst>
          </a:custGeom>
          <a:solidFill>
            <a:srgbClr val="000000"/>
          </a:solidFill>
          <a:ln w="9525">
            <a:noFill/>
            <a:round/>
            <a:headEnd/>
            <a:tailEnd/>
          </a:ln>
        </p:spPr>
        <p:txBody>
          <a:bodyPr/>
          <a:lstStyle/>
          <a:p>
            <a:endParaRPr lang="en-US">
              <a:solidFill>
                <a:prstClr val="black"/>
              </a:solidFill>
            </a:endParaRPr>
          </a:p>
        </p:txBody>
      </p:sp>
      <p:sp>
        <p:nvSpPr>
          <p:cNvPr id="8" name="Freeform 10"/>
          <p:cNvSpPr>
            <a:spLocks noEditPoints="1"/>
          </p:cNvSpPr>
          <p:nvPr/>
        </p:nvSpPr>
        <p:spPr bwMode="auto">
          <a:xfrm>
            <a:off x="3114817" y="3124944"/>
            <a:ext cx="5060127" cy="2082494"/>
          </a:xfrm>
          <a:custGeom>
            <a:avLst/>
            <a:gdLst>
              <a:gd name="T0" fmla="*/ 0 w 2856"/>
              <a:gd name="T1" fmla="*/ 1030114 h 738"/>
              <a:gd name="T2" fmla="*/ 76322 w 2856"/>
              <a:gd name="T3" fmla="*/ 1030114 h 738"/>
              <a:gd name="T4" fmla="*/ 76322 w 2856"/>
              <a:gd name="T5" fmla="*/ 1073763 h 738"/>
              <a:gd name="T6" fmla="*/ 0 w 2856"/>
              <a:gd name="T7" fmla="*/ 1073763 h 738"/>
              <a:gd name="T8" fmla="*/ 0 w 2856"/>
              <a:gd name="T9" fmla="*/ 1030114 h 738"/>
              <a:gd name="T10" fmla="*/ 335817 w 2856"/>
              <a:gd name="T11" fmla="*/ 1012655 h 738"/>
              <a:gd name="T12" fmla="*/ 412139 w 2856"/>
              <a:gd name="T13" fmla="*/ 1012655 h 738"/>
              <a:gd name="T14" fmla="*/ 412139 w 2856"/>
              <a:gd name="T15" fmla="*/ 1073763 h 738"/>
              <a:gd name="T16" fmla="*/ 335817 w 2856"/>
              <a:gd name="T17" fmla="*/ 1073763 h 738"/>
              <a:gd name="T18" fmla="*/ 335817 w 2856"/>
              <a:gd name="T19" fmla="*/ 1012655 h 738"/>
              <a:gd name="T20" fmla="*/ 671633 w 2856"/>
              <a:gd name="T21" fmla="*/ 855519 h 738"/>
              <a:gd name="T22" fmla="*/ 747955 w 2856"/>
              <a:gd name="T23" fmla="*/ 855519 h 738"/>
              <a:gd name="T24" fmla="*/ 747955 w 2856"/>
              <a:gd name="T25" fmla="*/ 1073763 h 738"/>
              <a:gd name="T26" fmla="*/ 671633 w 2856"/>
              <a:gd name="T27" fmla="*/ 1073763 h 738"/>
              <a:gd name="T28" fmla="*/ 671633 w 2856"/>
              <a:gd name="T29" fmla="*/ 855519 h 738"/>
              <a:gd name="T30" fmla="*/ 1007450 w 2856"/>
              <a:gd name="T31" fmla="*/ 872978 h 738"/>
              <a:gd name="T32" fmla="*/ 1078684 w 2856"/>
              <a:gd name="T33" fmla="*/ 872978 h 738"/>
              <a:gd name="T34" fmla="*/ 1078684 w 2856"/>
              <a:gd name="T35" fmla="*/ 1073763 h 738"/>
              <a:gd name="T36" fmla="*/ 1007450 w 2856"/>
              <a:gd name="T37" fmla="*/ 1073763 h 738"/>
              <a:gd name="T38" fmla="*/ 1007450 w 2856"/>
              <a:gd name="T39" fmla="*/ 872978 h 738"/>
              <a:gd name="T40" fmla="*/ 1343267 w 2856"/>
              <a:gd name="T41" fmla="*/ 427759 h 738"/>
              <a:gd name="T42" fmla="*/ 1414501 w 2856"/>
              <a:gd name="T43" fmla="*/ 427759 h 738"/>
              <a:gd name="T44" fmla="*/ 1414501 w 2856"/>
              <a:gd name="T45" fmla="*/ 1073763 h 738"/>
              <a:gd name="T46" fmla="*/ 1343267 w 2856"/>
              <a:gd name="T47" fmla="*/ 1073763 h 738"/>
              <a:gd name="T48" fmla="*/ 1343267 w 2856"/>
              <a:gd name="T49" fmla="*/ 427759 h 738"/>
              <a:gd name="T50" fmla="*/ 1679084 w 2856"/>
              <a:gd name="T51" fmla="*/ 113487 h 738"/>
              <a:gd name="T52" fmla="*/ 1750318 w 2856"/>
              <a:gd name="T53" fmla="*/ 113487 h 738"/>
              <a:gd name="T54" fmla="*/ 1750318 w 2856"/>
              <a:gd name="T55" fmla="*/ 1073763 h 738"/>
              <a:gd name="T56" fmla="*/ 1679084 w 2856"/>
              <a:gd name="T57" fmla="*/ 1073763 h 738"/>
              <a:gd name="T58" fmla="*/ 1679084 w 2856"/>
              <a:gd name="T59" fmla="*/ 113487 h 738"/>
              <a:gd name="T60" fmla="*/ 2014901 w 2856"/>
              <a:gd name="T61" fmla="*/ 0 h 738"/>
              <a:gd name="T62" fmla="*/ 2086134 w 2856"/>
              <a:gd name="T63" fmla="*/ 0 h 738"/>
              <a:gd name="T64" fmla="*/ 2086134 w 2856"/>
              <a:gd name="T65" fmla="*/ 1073763 h 738"/>
              <a:gd name="T66" fmla="*/ 2014901 w 2856"/>
              <a:gd name="T67" fmla="*/ 1073763 h 738"/>
              <a:gd name="T68" fmla="*/ 2014901 w 2856"/>
              <a:gd name="T69" fmla="*/ 0 h 738"/>
              <a:gd name="T70" fmla="*/ 2350717 w 2856"/>
              <a:gd name="T71" fmla="*/ 759491 h 738"/>
              <a:gd name="T72" fmla="*/ 2421951 w 2856"/>
              <a:gd name="T73" fmla="*/ 759491 h 738"/>
              <a:gd name="T74" fmla="*/ 2421951 w 2856"/>
              <a:gd name="T75" fmla="*/ 1073763 h 738"/>
              <a:gd name="T76" fmla="*/ 2350717 w 2856"/>
              <a:gd name="T77" fmla="*/ 1073763 h 738"/>
              <a:gd name="T78" fmla="*/ 2350717 w 2856"/>
              <a:gd name="T79" fmla="*/ 759491 h 738"/>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2856"/>
              <a:gd name="T121" fmla="*/ 0 h 738"/>
              <a:gd name="T122" fmla="*/ 2856 w 2856"/>
              <a:gd name="T123" fmla="*/ 738 h 738"/>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2856" h="738">
                <a:moveTo>
                  <a:pt x="0" y="708"/>
                </a:moveTo>
                <a:lnTo>
                  <a:pt x="90" y="708"/>
                </a:lnTo>
                <a:lnTo>
                  <a:pt x="90" y="738"/>
                </a:lnTo>
                <a:lnTo>
                  <a:pt x="0" y="738"/>
                </a:lnTo>
                <a:lnTo>
                  <a:pt x="0" y="708"/>
                </a:lnTo>
                <a:close/>
                <a:moveTo>
                  <a:pt x="396" y="696"/>
                </a:moveTo>
                <a:lnTo>
                  <a:pt x="486" y="696"/>
                </a:lnTo>
                <a:lnTo>
                  <a:pt x="486" y="738"/>
                </a:lnTo>
                <a:lnTo>
                  <a:pt x="396" y="738"/>
                </a:lnTo>
                <a:lnTo>
                  <a:pt x="396" y="696"/>
                </a:lnTo>
                <a:close/>
                <a:moveTo>
                  <a:pt x="792" y="588"/>
                </a:moveTo>
                <a:lnTo>
                  <a:pt x="882" y="588"/>
                </a:lnTo>
                <a:lnTo>
                  <a:pt x="882" y="738"/>
                </a:lnTo>
                <a:lnTo>
                  <a:pt x="792" y="738"/>
                </a:lnTo>
                <a:lnTo>
                  <a:pt x="792" y="588"/>
                </a:lnTo>
                <a:close/>
                <a:moveTo>
                  <a:pt x="1188" y="600"/>
                </a:moveTo>
                <a:lnTo>
                  <a:pt x="1272" y="600"/>
                </a:lnTo>
                <a:lnTo>
                  <a:pt x="1272" y="738"/>
                </a:lnTo>
                <a:lnTo>
                  <a:pt x="1188" y="738"/>
                </a:lnTo>
                <a:lnTo>
                  <a:pt x="1188" y="600"/>
                </a:lnTo>
                <a:close/>
                <a:moveTo>
                  <a:pt x="1584" y="294"/>
                </a:moveTo>
                <a:lnTo>
                  <a:pt x="1668" y="294"/>
                </a:lnTo>
                <a:lnTo>
                  <a:pt x="1668" y="738"/>
                </a:lnTo>
                <a:lnTo>
                  <a:pt x="1584" y="738"/>
                </a:lnTo>
                <a:lnTo>
                  <a:pt x="1584" y="294"/>
                </a:lnTo>
                <a:close/>
                <a:moveTo>
                  <a:pt x="1980" y="78"/>
                </a:moveTo>
                <a:lnTo>
                  <a:pt x="2064" y="78"/>
                </a:lnTo>
                <a:lnTo>
                  <a:pt x="2064" y="738"/>
                </a:lnTo>
                <a:lnTo>
                  <a:pt x="1980" y="738"/>
                </a:lnTo>
                <a:lnTo>
                  <a:pt x="1980" y="78"/>
                </a:lnTo>
                <a:close/>
                <a:moveTo>
                  <a:pt x="2376" y="0"/>
                </a:moveTo>
                <a:lnTo>
                  <a:pt x="2460" y="0"/>
                </a:lnTo>
                <a:lnTo>
                  <a:pt x="2460" y="738"/>
                </a:lnTo>
                <a:lnTo>
                  <a:pt x="2376" y="738"/>
                </a:lnTo>
                <a:lnTo>
                  <a:pt x="2376" y="0"/>
                </a:lnTo>
                <a:close/>
                <a:moveTo>
                  <a:pt x="2772" y="522"/>
                </a:moveTo>
                <a:lnTo>
                  <a:pt x="2856" y="522"/>
                </a:lnTo>
                <a:lnTo>
                  <a:pt x="2856" y="738"/>
                </a:lnTo>
                <a:lnTo>
                  <a:pt x="2772" y="738"/>
                </a:lnTo>
                <a:lnTo>
                  <a:pt x="2772" y="522"/>
                </a:lnTo>
                <a:close/>
              </a:path>
            </a:pathLst>
          </a:custGeom>
          <a:solidFill>
            <a:srgbClr val="45774D"/>
          </a:solidFill>
          <a:ln w="9525">
            <a:noFill/>
            <a:round/>
            <a:headEnd/>
            <a:tailEnd/>
          </a:ln>
        </p:spPr>
        <p:txBody>
          <a:bodyPr/>
          <a:lstStyle/>
          <a:p>
            <a:endParaRPr lang="en-US">
              <a:solidFill>
                <a:prstClr val="black"/>
              </a:solidFill>
            </a:endParaRPr>
          </a:p>
        </p:txBody>
      </p:sp>
      <p:sp>
        <p:nvSpPr>
          <p:cNvPr id="9" name="Freeform 11"/>
          <p:cNvSpPr>
            <a:spLocks noEditPoints="1"/>
          </p:cNvSpPr>
          <p:nvPr/>
        </p:nvSpPr>
        <p:spPr bwMode="auto">
          <a:xfrm>
            <a:off x="4677504" y="1939787"/>
            <a:ext cx="3656899" cy="3267651"/>
          </a:xfrm>
          <a:custGeom>
            <a:avLst/>
            <a:gdLst>
              <a:gd name="T0" fmla="*/ 0 w 2064"/>
              <a:gd name="T1" fmla="*/ 1615009 h 1158"/>
              <a:gd name="T2" fmla="*/ 71234 w 2064"/>
              <a:gd name="T3" fmla="*/ 1615009 h 1158"/>
              <a:gd name="T4" fmla="*/ 71234 w 2064"/>
              <a:gd name="T5" fmla="*/ 1684847 h 1158"/>
              <a:gd name="T6" fmla="*/ 0 w 2064"/>
              <a:gd name="T7" fmla="*/ 1684847 h 1158"/>
              <a:gd name="T8" fmla="*/ 0 w 2064"/>
              <a:gd name="T9" fmla="*/ 1615009 h 1158"/>
              <a:gd name="T10" fmla="*/ 330729 w 2064"/>
              <a:gd name="T11" fmla="*/ 1545171 h 1158"/>
              <a:gd name="T12" fmla="*/ 407051 w 2064"/>
              <a:gd name="T13" fmla="*/ 1545171 h 1158"/>
              <a:gd name="T14" fmla="*/ 407051 w 2064"/>
              <a:gd name="T15" fmla="*/ 1684847 h 1158"/>
              <a:gd name="T16" fmla="*/ 330729 w 2064"/>
              <a:gd name="T17" fmla="*/ 1684847 h 1158"/>
              <a:gd name="T18" fmla="*/ 330729 w 2064"/>
              <a:gd name="T19" fmla="*/ 1545171 h 1158"/>
              <a:gd name="T20" fmla="*/ 666545 w 2064"/>
              <a:gd name="T21" fmla="*/ 1073762 h 1158"/>
              <a:gd name="T22" fmla="*/ 742867 w 2064"/>
              <a:gd name="T23" fmla="*/ 1073762 h 1158"/>
              <a:gd name="T24" fmla="*/ 742867 w 2064"/>
              <a:gd name="T25" fmla="*/ 1684847 h 1158"/>
              <a:gd name="T26" fmla="*/ 666545 w 2064"/>
              <a:gd name="T27" fmla="*/ 1684847 h 1158"/>
              <a:gd name="T28" fmla="*/ 666545 w 2064"/>
              <a:gd name="T29" fmla="*/ 1073762 h 1158"/>
              <a:gd name="T30" fmla="*/ 1002362 w 2064"/>
              <a:gd name="T31" fmla="*/ 942816 h 1158"/>
              <a:gd name="T32" fmla="*/ 1078684 w 2064"/>
              <a:gd name="T33" fmla="*/ 942816 h 1158"/>
              <a:gd name="T34" fmla="*/ 1078684 w 2064"/>
              <a:gd name="T35" fmla="*/ 1684847 h 1158"/>
              <a:gd name="T36" fmla="*/ 1002362 w 2064"/>
              <a:gd name="T37" fmla="*/ 1684847 h 1158"/>
              <a:gd name="T38" fmla="*/ 1002362 w 2064"/>
              <a:gd name="T39" fmla="*/ 942816 h 1158"/>
              <a:gd name="T40" fmla="*/ 1338179 w 2064"/>
              <a:gd name="T41" fmla="*/ 0 h 1158"/>
              <a:gd name="T42" fmla="*/ 1414501 w 2064"/>
              <a:gd name="T43" fmla="*/ 0 h 1158"/>
              <a:gd name="T44" fmla="*/ 1414501 w 2064"/>
              <a:gd name="T45" fmla="*/ 1684847 h 1158"/>
              <a:gd name="T46" fmla="*/ 1338179 w 2064"/>
              <a:gd name="T47" fmla="*/ 1684847 h 1158"/>
              <a:gd name="T48" fmla="*/ 1338179 w 2064"/>
              <a:gd name="T49" fmla="*/ 0 h 1158"/>
              <a:gd name="T50" fmla="*/ 1673996 w 2064"/>
              <a:gd name="T51" fmla="*/ 1414224 h 1158"/>
              <a:gd name="T52" fmla="*/ 1750318 w 2064"/>
              <a:gd name="T53" fmla="*/ 1414224 h 1158"/>
              <a:gd name="T54" fmla="*/ 1750318 w 2064"/>
              <a:gd name="T55" fmla="*/ 1684847 h 1158"/>
              <a:gd name="T56" fmla="*/ 1673996 w 2064"/>
              <a:gd name="T57" fmla="*/ 1684847 h 1158"/>
              <a:gd name="T58" fmla="*/ 1673996 w 2064"/>
              <a:gd name="T59" fmla="*/ 1414224 h 11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2064"/>
              <a:gd name="T91" fmla="*/ 0 h 1158"/>
              <a:gd name="T92" fmla="*/ 2064 w 2064"/>
              <a:gd name="T93" fmla="*/ 1158 h 11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2064" h="1158">
                <a:moveTo>
                  <a:pt x="0" y="1110"/>
                </a:moveTo>
                <a:lnTo>
                  <a:pt x="84" y="1110"/>
                </a:lnTo>
                <a:lnTo>
                  <a:pt x="84" y="1158"/>
                </a:lnTo>
                <a:lnTo>
                  <a:pt x="0" y="1158"/>
                </a:lnTo>
                <a:lnTo>
                  <a:pt x="0" y="1110"/>
                </a:lnTo>
                <a:close/>
                <a:moveTo>
                  <a:pt x="390" y="1062"/>
                </a:moveTo>
                <a:lnTo>
                  <a:pt x="480" y="1062"/>
                </a:lnTo>
                <a:lnTo>
                  <a:pt x="480" y="1158"/>
                </a:lnTo>
                <a:lnTo>
                  <a:pt x="390" y="1158"/>
                </a:lnTo>
                <a:lnTo>
                  <a:pt x="390" y="1062"/>
                </a:lnTo>
                <a:close/>
                <a:moveTo>
                  <a:pt x="786" y="738"/>
                </a:moveTo>
                <a:lnTo>
                  <a:pt x="876" y="738"/>
                </a:lnTo>
                <a:lnTo>
                  <a:pt x="876" y="1158"/>
                </a:lnTo>
                <a:lnTo>
                  <a:pt x="786" y="1158"/>
                </a:lnTo>
                <a:lnTo>
                  <a:pt x="786" y="738"/>
                </a:lnTo>
                <a:close/>
                <a:moveTo>
                  <a:pt x="1182" y="648"/>
                </a:moveTo>
                <a:lnTo>
                  <a:pt x="1272" y="648"/>
                </a:lnTo>
                <a:lnTo>
                  <a:pt x="1272" y="1158"/>
                </a:lnTo>
                <a:lnTo>
                  <a:pt x="1182" y="1158"/>
                </a:lnTo>
                <a:lnTo>
                  <a:pt x="1182" y="648"/>
                </a:lnTo>
                <a:close/>
                <a:moveTo>
                  <a:pt x="1578" y="0"/>
                </a:moveTo>
                <a:lnTo>
                  <a:pt x="1668" y="0"/>
                </a:lnTo>
                <a:lnTo>
                  <a:pt x="1668" y="1158"/>
                </a:lnTo>
                <a:lnTo>
                  <a:pt x="1578" y="1158"/>
                </a:lnTo>
                <a:lnTo>
                  <a:pt x="1578" y="0"/>
                </a:lnTo>
                <a:close/>
                <a:moveTo>
                  <a:pt x="1974" y="972"/>
                </a:moveTo>
                <a:lnTo>
                  <a:pt x="2064" y="972"/>
                </a:lnTo>
                <a:lnTo>
                  <a:pt x="2064" y="1158"/>
                </a:lnTo>
                <a:lnTo>
                  <a:pt x="1974" y="1158"/>
                </a:lnTo>
                <a:lnTo>
                  <a:pt x="1974" y="972"/>
                </a:lnTo>
                <a:close/>
              </a:path>
            </a:pathLst>
          </a:custGeom>
          <a:solidFill>
            <a:srgbClr val="8ABC92"/>
          </a:solidFill>
          <a:ln w="9525">
            <a:noFill/>
            <a:round/>
            <a:headEnd/>
            <a:tailEnd/>
          </a:ln>
        </p:spPr>
        <p:txBody>
          <a:bodyPr/>
          <a:lstStyle/>
          <a:p>
            <a:endParaRPr lang="en-US">
              <a:solidFill>
                <a:prstClr val="black"/>
              </a:solidFill>
            </a:endParaRPr>
          </a:p>
        </p:txBody>
      </p:sp>
      <p:sp>
        <p:nvSpPr>
          <p:cNvPr id="10" name="Rectangle 12"/>
          <p:cNvSpPr>
            <a:spLocks noChangeArrowheads="1"/>
          </p:cNvSpPr>
          <p:nvPr/>
        </p:nvSpPr>
        <p:spPr bwMode="auto">
          <a:xfrm>
            <a:off x="1435195" y="1135570"/>
            <a:ext cx="10630" cy="4063402"/>
          </a:xfrm>
          <a:prstGeom prst="rect">
            <a:avLst/>
          </a:prstGeom>
          <a:solidFill>
            <a:srgbClr val="868686"/>
          </a:solidFill>
          <a:ln w="6">
            <a:solidFill>
              <a:srgbClr val="868686"/>
            </a:solidFill>
            <a:bevel/>
            <a:headEnd/>
            <a:tailEnd/>
          </a:ln>
        </p:spPr>
        <p:txBody>
          <a:bodyPr/>
          <a:lstStyle/>
          <a:p>
            <a:endParaRPr lang="en-US" sz="3000">
              <a:solidFill>
                <a:prstClr val="black"/>
              </a:solidFill>
            </a:endParaRPr>
          </a:p>
        </p:txBody>
      </p:sp>
      <p:sp>
        <p:nvSpPr>
          <p:cNvPr id="11" name="Freeform 13"/>
          <p:cNvSpPr>
            <a:spLocks noEditPoints="1"/>
          </p:cNvSpPr>
          <p:nvPr/>
        </p:nvSpPr>
        <p:spPr bwMode="auto">
          <a:xfrm>
            <a:off x="1376727" y="1127105"/>
            <a:ext cx="63784" cy="4080331"/>
          </a:xfrm>
          <a:custGeom>
            <a:avLst/>
            <a:gdLst>
              <a:gd name="T0" fmla="*/ 0 w 36"/>
              <a:gd name="T1" fmla="*/ 2095146 h 1446"/>
              <a:gd name="T2" fmla="*/ 30529 w 36"/>
              <a:gd name="T3" fmla="*/ 2095146 h 1446"/>
              <a:gd name="T4" fmla="*/ 30529 w 36"/>
              <a:gd name="T5" fmla="*/ 2103876 h 1446"/>
              <a:gd name="T6" fmla="*/ 0 w 36"/>
              <a:gd name="T7" fmla="*/ 2103876 h 1446"/>
              <a:gd name="T8" fmla="*/ 0 w 36"/>
              <a:gd name="T9" fmla="*/ 2095146 h 1446"/>
              <a:gd name="T10" fmla="*/ 0 w 36"/>
              <a:gd name="T11" fmla="*/ 1745955 h 1446"/>
              <a:gd name="T12" fmla="*/ 30529 w 36"/>
              <a:gd name="T13" fmla="*/ 1745955 h 1446"/>
              <a:gd name="T14" fmla="*/ 30529 w 36"/>
              <a:gd name="T15" fmla="*/ 1754685 h 1446"/>
              <a:gd name="T16" fmla="*/ 0 w 36"/>
              <a:gd name="T17" fmla="*/ 1754685 h 1446"/>
              <a:gd name="T18" fmla="*/ 0 w 36"/>
              <a:gd name="T19" fmla="*/ 1745955 h 1446"/>
              <a:gd name="T20" fmla="*/ 0 w 36"/>
              <a:gd name="T21" fmla="*/ 1396764 h 1446"/>
              <a:gd name="T22" fmla="*/ 30529 w 36"/>
              <a:gd name="T23" fmla="*/ 1396764 h 1446"/>
              <a:gd name="T24" fmla="*/ 30529 w 36"/>
              <a:gd name="T25" fmla="*/ 1405494 h 1446"/>
              <a:gd name="T26" fmla="*/ 0 w 36"/>
              <a:gd name="T27" fmla="*/ 1405494 h 1446"/>
              <a:gd name="T28" fmla="*/ 0 w 36"/>
              <a:gd name="T29" fmla="*/ 1396764 h 1446"/>
              <a:gd name="T30" fmla="*/ 0 w 36"/>
              <a:gd name="T31" fmla="*/ 1047573 h 1446"/>
              <a:gd name="T32" fmla="*/ 30529 w 36"/>
              <a:gd name="T33" fmla="*/ 1047573 h 1446"/>
              <a:gd name="T34" fmla="*/ 30529 w 36"/>
              <a:gd name="T35" fmla="*/ 1056303 h 1446"/>
              <a:gd name="T36" fmla="*/ 0 w 36"/>
              <a:gd name="T37" fmla="*/ 1056303 h 1446"/>
              <a:gd name="T38" fmla="*/ 0 w 36"/>
              <a:gd name="T39" fmla="*/ 1047573 h 1446"/>
              <a:gd name="T40" fmla="*/ 0 w 36"/>
              <a:gd name="T41" fmla="*/ 698382 h 1446"/>
              <a:gd name="T42" fmla="*/ 30529 w 36"/>
              <a:gd name="T43" fmla="*/ 698382 h 1446"/>
              <a:gd name="T44" fmla="*/ 30529 w 36"/>
              <a:gd name="T45" fmla="*/ 707112 h 1446"/>
              <a:gd name="T46" fmla="*/ 0 w 36"/>
              <a:gd name="T47" fmla="*/ 707112 h 1446"/>
              <a:gd name="T48" fmla="*/ 0 w 36"/>
              <a:gd name="T49" fmla="*/ 698382 h 1446"/>
              <a:gd name="T50" fmla="*/ 0 w 36"/>
              <a:gd name="T51" fmla="*/ 349191 h 1446"/>
              <a:gd name="T52" fmla="*/ 30529 w 36"/>
              <a:gd name="T53" fmla="*/ 349191 h 1446"/>
              <a:gd name="T54" fmla="*/ 30529 w 36"/>
              <a:gd name="T55" fmla="*/ 357921 h 1446"/>
              <a:gd name="T56" fmla="*/ 0 w 36"/>
              <a:gd name="T57" fmla="*/ 357921 h 1446"/>
              <a:gd name="T58" fmla="*/ 0 w 36"/>
              <a:gd name="T59" fmla="*/ 349191 h 1446"/>
              <a:gd name="T60" fmla="*/ 0 w 36"/>
              <a:gd name="T61" fmla="*/ 0 h 1446"/>
              <a:gd name="T62" fmla="*/ 30529 w 36"/>
              <a:gd name="T63" fmla="*/ 0 h 1446"/>
              <a:gd name="T64" fmla="*/ 30529 w 36"/>
              <a:gd name="T65" fmla="*/ 8730 h 1446"/>
              <a:gd name="T66" fmla="*/ 0 w 36"/>
              <a:gd name="T67" fmla="*/ 8730 h 1446"/>
              <a:gd name="T68" fmla="*/ 0 w 36"/>
              <a:gd name="T69" fmla="*/ 0 h 14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
              <a:gd name="T106" fmla="*/ 0 h 1446"/>
              <a:gd name="T107" fmla="*/ 36 w 36"/>
              <a:gd name="T108" fmla="*/ 1446 h 14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 h="1446">
                <a:moveTo>
                  <a:pt x="0" y="1440"/>
                </a:moveTo>
                <a:lnTo>
                  <a:pt x="36" y="1440"/>
                </a:lnTo>
                <a:lnTo>
                  <a:pt x="36" y="1446"/>
                </a:lnTo>
                <a:lnTo>
                  <a:pt x="0" y="1446"/>
                </a:lnTo>
                <a:lnTo>
                  <a:pt x="0" y="1440"/>
                </a:lnTo>
                <a:close/>
                <a:moveTo>
                  <a:pt x="0" y="1200"/>
                </a:moveTo>
                <a:lnTo>
                  <a:pt x="36" y="1200"/>
                </a:lnTo>
                <a:lnTo>
                  <a:pt x="36" y="1206"/>
                </a:lnTo>
                <a:lnTo>
                  <a:pt x="0" y="1206"/>
                </a:lnTo>
                <a:lnTo>
                  <a:pt x="0" y="1200"/>
                </a:lnTo>
                <a:close/>
                <a:moveTo>
                  <a:pt x="0" y="960"/>
                </a:moveTo>
                <a:lnTo>
                  <a:pt x="36" y="960"/>
                </a:lnTo>
                <a:lnTo>
                  <a:pt x="36" y="966"/>
                </a:lnTo>
                <a:lnTo>
                  <a:pt x="0" y="966"/>
                </a:lnTo>
                <a:lnTo>
                  <a:pt x="0" y="960"/>
                </a:lnTo>
                <a:close/>
                <a:moveTo>
                  <a:pt x="0" y="720"/>
                </a:moveTo>
                <a:lnTo>
                  <a:pt x="36" y="720"/>
                </a:lnTo>
                <a:lnTo>
                  <a:pt x="36" y="726"/>
                </a:lnTo>
                <a:lnTo>
                  <a:pt x="0" y="726"/>
                </a:lnTo>
                <a:lnTo>
                  <a:pt x="0" y="720"/>
                </a:lnTo>
                <a:close/>
                <a:moveTo>
                  <a:pt x="0" y="480"/>
                </a:moveTo>
                <a:lnTo>
                  <a:pt x="36" y="480"/>
                </a:lnTo>
                <a:lnTo>
                  <a:pt x="36" y="486"/>
                </a:lnTo>
                <a:lnTo>
                  <a:pt x="0" y="486"/>
                </a:lnTo>
                <a:lnTo>
                  <a:pt x="0" y="480"/>
                </a:lnTo>
                <a:close/>
                <a:moveTo>
                  <a:pt x="0" y="240"/>
                </a:moveTo>
                <a:lnTo>
                  <a:pt x="36" y="240"/>
                </a:lnTo>
                <a:lnTo>
                  <a:pt x="36" y="246"/>
                </a:lnTo>
                <a:lnTo>
                  <a:pt x="0" y="246"/>
                </a:lnTo>
                <a:lnTo>
                  <a:pt x="0" y="240"/>
                </a:lnTo>
                <a:close/>
                <a:moveTo>
                  <a:pt x="0" y="0"/>
                </a:moveTo>
                <a:lnTo>
                  <a:pt x="36" y="0"/>
                </a:lnTo>
                <a:lnTo>
                  <a:pt x="36" y="6"/>
                </a:lnTo>
                <a:lnTo>
                  <a:pt x="0" y="6"/>
                </a:lnTo>
                <a:lnTo>
                  <a:pt x="0" y="0"/>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12" name="Rectangle 14"/>
          <p:cNvSpPr>
            <a:spLocks noChangeArrowheads="1"/>
          </p:cNvSpPr>
          <p:nvPr/>
        </p:nvSpPr>
        <p:spPr bwMode="auto">
          <a:xfrm>
            <a:off x="1440511" y="5190507"/>
            <a:ext cx="7005511" cy="16931"/>
          </a:xfrm>
          <a:prstGeom prst="rect">
            <a:avLst/>
          </a:prstGeom>
          <a:solidFill>
            <a:srgbClr val="868686"/>
          </a:solidFill>
          <a:ln w="6">
            <a:solidFill>
              <a:srgbClr val="868686"/>
            </a:solidFill>
            <a:bevel/>
            <a:headEnd/>
            <a:tailEnd/>
          </a:ln>
        </p:spPr>
        <p:txBody>
          <a:bodyPr/>
          <a:lstStyle/>
          <a:p>
            <a:endParaRPr lang="en-US" sz="3000">
              <a:solidFill>
                <a:prstClr val="black"/>
              </a:solidFill>
            </a:endParaRPr>
          </a:p>
        </p:txBody>
      </p:sp>
      <p:sp>
        <p:nvSpPr>
          <p:cNvPr id="13" name="Freeform 15"/>
          <p:cNvSpPr>
            <a:spLocks noEditPoints="1"/>
          </p:cNvSpPr>
          <p:nvPr/>
        </p:nvSpPr>
        <p:spPr bwMode="auto">
          <a:xfrm>
            <a:off x="1435195" y="5198972"/>
            <a:ext cx="7016144" cy="101585"/>
          </a:xfrm>
          <a:custGeom>
            <a:avLst/>
            <a:gdLst>
              <a:gd name="T0" fmla="*/ 5088 w 3960"/>
              <a:gd name="T1" fmla="*/ 0 h 36"/>
              <a:gd name="T2" fmla="*/ 5088 w 3960"/>
              <a:gd name="T3" fmla="*/ 52379 h 36"/>
              <a:gd name="T4" fmla="*/ 0 w 3960"/>
              <a:gd name="T5" fmla="*/ 52379 h 36"/>
              <a:gd name="T6" fmla="*/ 0 w 3960"/>
              <a:gd name="T7" fmla="*/ 0 h 36"/>
              <a:gd name="T8" fmla="*/ 5088 w 3960"/>
              <a:gd name="T9" fmla="*/ 0 h 36"/>
              <a:gd name="T10" fmla="*/ 340905 w 3960"/>
              <a:gd name="T11" fmla="*/ 0 h 36"/>
              <a:gd name="T12" fmla="*/ 340905 w 3960"/>
              <a:gd name="T13" fmla="*/ 52379 h 36"/>
              <a:gd name="T14" fmla="*/ 335817 w 3960"/>
              <a:gd name="T15" fmla="*/ 52379 h 36"/>
              <a:gd name="T16" fmla="*/ 335817 w 3960"/>
              <a:gd name="T17" fmla="*/ 0 h 36"/>
              <a:gd name="T18" fmla="*/ 340905 w 3960"/>
              <a:gd name="T19" fmla="*/ 0 h 36"/>
              <a:gd name="T20" fmla="*/ 676722 w 3960"/>
              <a:gd name="T21" fmla="*/ 0 h 36"/>
              <a:gd name="T22" fmla="*/ 676722 w 3960"/>
              <a:gd name="T23" fmla="*/ 52379 h 36"/>
              <a:gd name="T24" fmla="*/ 671634 w 3960"/>
              <a:gd name="T25" fmla="*/ 52379 h 36"/>
              <a:gd name="T26" fmla="*/ 671634 w 3960"/>
              <a:gd name="T27" fmla="*/ 0 h 36"/>
              <a:gd name="T28" fmla="*/ 676722 w 3960"/>
              <a:gd name="T29" fmla="*/ 0 h 36"/>
              <a:gd name="T30" fmla="*/ 1012539 w 3960"/>
              <a:gd name="T31" fmla="*/ 0 h 36"/>
              <a:gd name="T32" fmla="*/ 1012539 w 3960"/>
              <a:gd name="T33" fmla="*/ 52379 h 36"/>
              <a:gd name="T34" fmla="*/ 1007451 w 3960"/>
              <a:gd name="T35" fmla="*/ 52379 h 36"/>
              <a:gd name="T36" fmla="*/ 1007451 w 3960"/>
              <a:gd name="T37" fmla="*/ 0 h 36"/>
              <a:gd name="T38" fmla="*/ 1012539 w 3960"/>
              <a:gd name="T39" fmla="*/ 0 h 36"/>
              <a:gd name="T40" fmla="*/ 1348355 w 3960"/>
              <a:gd name="T41" fmla="*/ 0 h 36"/>
              <a:gd name="T42" fmla="*/ 1348355 w 3960"/>
              <a:gd name="T43" fmla="*/ 52379 h 36"/>
              <a:gd name="T44" fmla="*/ 1343267 w 3960"/>
              <a:gd name="T45" fmla="*/ 52379 h 36"/>
              <a:gd name="T46" fmla="*/ 1343267 w 3960"/>
              <a:gd name="T47" fmla="*/ 0 h 36"/>
              <a:gd name="T48" fmla="*/ 1348355 w 3960"/>
              <a:gd name="T49" fmla="*/ 0 h 36"/>
              <a:gd name="T50" fmla="*/ 1684172 w 3960"/>
              <a:gd name="T51" fmla="*/ 0 h 36"/>
              <a:gd name="T52" fmla="*/ 1684172 w 3960"/>
              <a:gd name="T53" fmla="*/ 52379 h 36"/>
              <a:gd name="T54" fmla="*/ 1679084 w 3960"/>
              <a:gd name="T55" fmla="*/ 52379 h 36"/>
              <a:gd name="T56" fmla="*/ 1679084 w 3960"/>
              <a:gd name="T57" fmla="*/ 0 h 36"/>
              <a:gd name="T58" fmla="*/ 1684172 w 3960"/>
              <a:gd name="T59" fmla="*/ 0 h 36"/>
              <a:gd name="T60" fmla="*/ 2019989 w 3960"/>
              <a:gd name="T61" fmla="*/ 0 h 36"/>
              <a:gd name="T62" fmla="*/ 2019989 w 3960"/>
              <a:gd name="T63" fmla="*/ 52379 h 36"/>
              <a:gd name="T64" fmla="*/ 2014901 w 3960"/>
              <a:gd name="T65" fmla="*/ 52379 h 36"/>
              <a:gd name="T66" fmla="*/ 2014901 w 3960"/>
              <a:gd name="T67" fmla="*/ 0 h 36"/>
              <a:gd name="T68" fmla="*/ 2019989 w 3960"/>
              <a:gd name="T69" fmla="*/ 0 h 36"/>
              <a:gd name="T70" fmla="*/ 2355806 w 3960"/>
              <a:gd name="T71" fmla="*/ 0 h 36"/>
              <a:gd name="T72" fmla="*/ 2355806 w 3960"/>
              <a:gd name="T73" fmla="*/ 52379 h 36"/>
              <a:gd name="T74" fmla="*/ 2350718 w 3960"/>
              <a:gd name="T75" fmla="*/ 52379 h 36"/>
              <a:gd name="T76" fmla="*/ 2350718 w 3960"/>
              <a:gd name="T77" fmla="*/ 0 h 36"/>
              <a:gd name="T78" fmla="*/ 2355806 w 3960"/>
              <a:gd name="T79" fmla="*/ 0 h 36"/>
              <a:gd name="T80" fmla="*/ 2691623 w 3960"/>
              <a:gd name="T81" fmla="*/ 0 h 36"/>
              <a:gd name="T82" fmla="*/ 2691623 w 3960"/>
              <a:gd name="T83" fmla="*/ 52379 h 36"/>
              <a:gd name="T84" fmla="*/ 2686535 w 3960"/>
              <a:gd name="T85" fmla="*/ 52379 h 36"/>
              <a:gd name="T86" fmla="*/ 2686535 w 3960"/>
              <a:gd name="T87" fmla="*/ 0 h 36"/>
              <a:gd name="T88" fmla="*/ 2691623 w 3960"/>
              <a:gd name="T89" fmla="*/ 0 h 36"/>
              <a:gd name="T90" fmla="*/ 3022351 w 3960"/>
              <a:gd name="T91" fmla="*/ 0 h 36"/>
              <a:gd name="T92" fmla="*/ 3022351 w 3960"/>
              <a:gd name="T93" fmla="*/ 52379 h 36"/>
              <a:gd name="T94" fmla="*/ 3017263 w 3960"/>
              <a:gd name="T95" fmla="*/ 52379 h 36"/>
              <a:gd name="T96" fmla="*/ 3017263 w 3960"/>
              <a:gd name="T97" fmla="*/ 0 h 36"/>
              <a:gd name="T98" fmla="*/ 3022351 w 3960"/>
              <a:gd name="T99" fmla="*/ 0 h 36"/>
              <a:gd name="T100" fmla="*/ 3358168 w 3960"/>
              <a:gd name="T101" fmla="*/ 0 h 36"/>
              <a:gd name="T102" fmla="*/ 3358168 w 3960"/>
              <a:gd name="T103" fmla="*/ 52379 h 36"/>
              <a:gd name="T104" fmla="*/ 3353080 w 3960"/>
              <a:gd name="T105" fmla="*/ 52379 h 36"/>
              <a:gd name="T106" fmla="*/ 3353080 w 3960"/>
              <a:gd name="T107" fmla="*/ 0 h 36"/>
              <a:gd name="T108" fmla="*/ 3358168 w 3960"/>
              <a:gd name="T109" fmla="*/ 0 h 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60"/>
              <a:gd name="T166" fmla="*/ 0 h 36"/>
              <a:gd name="T167" fmla="*/ 3960 w 3960"/>
              <a:gd name="T168" fmla="*/ 36 h 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60" h="36">
                <a:moveTo>
                  <a:pt x="6" y="0"/>
                </a:moveTo>
                <a:lnTo>
                  <a:pt x="6" y="36"/>
                </a:lnTo>
                <a:lnTo>
                  <a:pt x="0" y="36"/>
                </a:lnTo>
                <a:lnTo>
                  <a:pt x="0" y="0"/>
                </a:lnTo>
                <a:lnTo>
                  <a:pt x="6" y="0"/>
                </a:lnTo>
                <a:close/>
                <a:moveTo>
                  <a:pt x="402" y="0"/>
                </a:moveTo>
                <a:lnTo>
                  <a:pt x="402" y="36"/>
                </a:lnTo>
                <a:lnTo>
                  <a:pt x="396" y="36"/>
                </a:lnTo>
                <a:lnTo>
                  <a:pt x="396" y="0"/>
                </a:lnTo>
                <a:lnTo>
                  <a:pt x="402" y="0"/>
                </a:lnTo>
                <a:close/>
                <a:moveTo>
                  <a:pt x="798" y="0"/>
                </a:moveTo>
                <a:lnTo>
                  <a:pt x="798" y="36"/>
                </a:lnTo>
                <a:lnTo>
                  <a:pt x="792" y="36"/>
                </a:lnTo>
                <a:lnTo>
                  <a:pt x="792" y="0"/>
                </a:lnTo>
                <a:lnTo>
                  <a:pt x="798" y="0"/>
                </a:lnTo>
                <a:close/>
                <a:moveTo>
                  <a:pt x="1194" y="0"/>
                </a:moveTo>
                <a:lnTo>
                  <a:pt x="1194" y="36"/>
                </a:lnTo>
                <a:lnTo>
                  <a:pt x="1188" y="36"/>
                </a:lnTo>
                <a:lnTo>
                  <a:pt x="1188" y="0"/>
                </a:lnTo>
                <a:lnTo>
                  <a:pt x="1194" y="0"/>
                </a:lnTo>
                <a:close/>
                <a:moveTo>
                  <a:pt x="1590" y="0"/>
                </a:moveTo>
                <a:lnTo>
                  <a:pt x="1590" y="36"/>
                </a:lnTo>
                <a:lnTo>
                  <a:pt x="1584" y="36"/>
                </a:lnTo>
                <a:lnTo>
                  <a:pt x="1584" y="0"/>
                </a:lnTo>
                <a:lnTo>
                  <a:pt x="1590" y="0"/>
                </a:lnTo>
                <a:close/>
                <a:moveTo>
                  <a:pt x="1986" y="0"/>
                </a:moveTo>
                <a:lnTo>
                  <a:pt x="1986" y="36"/>
                </a:lnTo>
                <a:lnTo>
                  <a:pt x="1980" y="36"/>
                </a:lnTo>
                <a:lnTo>
                  <a:pt x="1980" y="0"/>
                </a:lnTo>
                <a:lnTo>
                  <a:pt x="1986" y="0"/>
                </a:lnTo>
                <a:close/>
                <a:moveTo>
                  <a:pt x="2382" y="0"/>
                </a:moveTo>
                <a:lnTo>
                  <a:pt x="2382" y="36"/>
                </a:lnTo>
                <a:lnTo>
                  <a:pt x="2376" y="36"/>
                </a:lnTo>
                <a:lnTo>
                  <a:pt x="2376" y="0"/>
                </a:lnTo>
                <a:lnTo>
                  <a:pt x="2382" y="0"/>
                </a:lnTo>
                <a:close/>
                <a:moveTo>
                  <a:pt x="2778" y="0"/>
                </a:moveTo>
                <a:lnTo>
                  <a:pt x="2778" y="36"/>
                </a:lnTo>
                <a:lnTo>
                  <a:pt x="2772" y="36"/>
                </a:lnTo>
                <a:lnTo>
                  <a:pt x="2772" y="0"/>
                </a:lnTo>
                <a:lnTo>
                  <a:pt x="2778" y="0"/>
                </a:lnTo>
                <a:close/>
                <a:moveTo>
                  <a:pt x="3174" y="0"/>
                </a:moveTo>
                <a:lnTo>
                  <a:pt x="3174" y="36"/>
                </a:lnTo>
                <a:lnTo>
                  <a:pt x="3168" y="36"/>
                </a:lnTo>
                <a:lnTo>
                  <a:pt x="3168" y="0"/>
                </a:lnTo>
                <a:lnTo>
                  <a:pt x="3174" y="0"/>
                </a:lnTo>
                <a:close/>
                <a:moveTo>
                  <a:pt x="3564" y="0"/>
                </a:moveTo>
                <a:lnTo>
                  <a:pt x="3564" y="36"/>
                </a:lnTo>
                <a:lnTo>
                  <a:pt x="3558" y="36"/>
                </a:lnTo>
                <a:lnTo>
                  <a:pt x="3558" y="0"/>
                </a:lnTo>
                <a:lnTo>
                  <a:pt x="3564" y="0"/>
                </a:lnTo>
                <a:close/>
                <a:moveTo>
                  <a:pt x="3960" y="0"/>
                </a:moveTo>
                <a:lnTo>
                  <a:pt x="3960" y="36"/>
                </a:lnTo>
                <a:lnTo>
                  <a:pt x="3954" y="36"/>
                </a:lnTo>
                <a:lnTo>
                  <a:pt x="3954" y="0"/>
                </a:lnTo>
                <a:lnTo>
                  <a:pt x="3960" y="0"/>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14" name="Rectangle 16"/>
          <p:cNvSpPr>
            <a:spLocks noChangeArrowheads="1"/>
          </p:cNvSpPr>
          <p:nvPr/>
        </p:nvSpPr>
        <p:spPr bwMode="auto">
          <a:xfrm>
            <a:off x="982133" y="5015705"/>
            <a:ext cx="37510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0%</a:t>
            </a:r>
            <a:endParaRPr lang="en-US">
              <a:solidFill>
                <a:prstClr val="black"/>
              </a:solidFill>
              <a:latin typeface="Arial" charset="0"/>
            </a:endParaRPr>
          </a:p>
        </p:txBody>
      </p:sp>
      <p:sp>
        <p:nvSpPr>
          <p:cNvPr id="15" name="Rectangle 17"/>
          <p:cNvSpPr>
            <a:spLocks noChangeArrowheads="1"/>
          </p:cNvSpPr>
          <p:nvPr/>
        </p:nvSpPr>
        <p:spPr bwMode="auto">
          <a:xfrm>
            <a:off x="830189" y="4333841"/>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10%</a:t>
            </a:r>
            <a:endParaRPr lang="en-US">
              <a:solidFill>
                <a:prstClr val="black"/>
              </a:solidFill>
              <a:latin typeface="Arial" charset="0"/>
            </a:endParaRPr>
          </a:p>
        </p:txBody>
      </p:sp>
      <p:sp>
        <p:nvSpPr>
          <p:cNvPr id="16" name="Rectangle 18"/>
          <p:cNvSpPr>
            <a:spLocks noChangeArrowheads="1"/>
          </p:cNvSpPr>
          <p:nvPr/>
        </p:nvSpPr>
        <p:spPr bwMode="auto">
          <a:xfrm>
            <a:off x="830189" y="3654802"/>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20%</a:t>
            </a:r>
            <a:endParaRPr lang="en-US">
              <a:solidFill>
                <a:prstClr val="black"/>
              </a:solidFill>
              <a:latin typeface="Arial" charset="0"/>
            </a:endParaRPr>
          </a:p>
        </p:txBody>
      </p:sp>
      <p:sp>
        <p:nvSpPr>
          <p:cNvPr id="17" name="Rectangle 19"/>
          <p:cNvSpPr>
            <a:spLocks noChangeArrowheads="1"/>
          </p:cNvSpPr>
          <p:nvPr/>
        </p:nvSpPr>
        <p:spPr bwMode="auto">
          <a:xfrm>
            <a:off x="830189" y="2972933"/>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30%</a:t>
            </a:r>
            <a:endParaRPr lang="en-US">
              <a:solidFill>
                <a:prstClr val="black"/>
              </a:solidFill>
              <a:latin typeface="Arial" charset="0"/>
            </a:endParaRPr>
          </a:p>
        </p:txBody>
      </p:sp>
      <p:sp>
        <p:nvSpPr>
          <p:cNvPr id="18" name="Rectangle 20"/>
          <p:cNvSpPr>
            <a:spLocks noChangeArrowheads="1"/>
          </p:cNvSpPr>
          <p:nvPr/>
        </p:nvSpPr>
        <p:spPr bwMode="auto">
          <a:xfrm>
            <a:off x="830189" y="2293897"/>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40%</a:t>
            </a:r>
            <a:endParaRPr lang="en-US">
              <a:solidFill>
                <a:prstClr val="black"/>
              </a:solidFill>
              <a:latin typeface="Arial" charset="0"/>
            </a:endParaRPr>
          </a:p>
        </p:txBody>
      </p:sp>
      <p:sp>
        <p:nvSpPr>
          <p:cNvPr id="19" name="Rectangle 21"/>
          <p:cNvSpPr>
            <a:spLocks noChangeArrowheads="1"/>
          </p:cNvSpPr>
          <p:nvPr/>
        </p:nvSpPr>
        <p:spPr bwMode="auto">
          <a:xfrm>
            <a:off x="830189" y="1612028"/>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50%</a:t>
            </a:r>
            <a:endParaRPr lang="en-US">
              <a:solidFill>
                <a:prstClr val="black"/>
              </a:solidFill>
              <a:latin typeface="Arial" charset="0"/>
            </a:endParaRPr>
          </a:p>
        </p:txBody>
      </p:sp>
      <p:sp>
        <p:nvSpPr>
          <p:cNvPr id="20" name="Rectangle 22"/>
          <p:cNvSpPr>
            <a:spLocks noChangeArrowheads="1"/>
          </p:cNvSpPr>
          <p:nvPr/>
        </p:nvSpPr>
        <p:spPr bwMode="auto">
          <a:xfrm>
            <a:off x="830189" y="932991"/>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60%</a:t>
            </a:r>
            <a:endParaRPr lang="en-US">
              <a:solidFill>
                <a:prstClr val="black"/>
              </a:solidFill>
              <a:latin typeface="Arial" charset="0"/>
            </a:endParaRPr>
          </a:p>
        </p:txBody>
      </p:sp>
      <p:sp>
        <p:nvSpPr>
          <p:cNvPr id="49" name="Rectangle 58"/>
          <p:cNvSpPr>
            <a:spLocks noChangeArrowheads="1"/>
          </p:cNvSpPr>
          <p:nvPr/>
        </p:nvSpPr>
        <p:spPr bwMode="auto">
          <a:xfrm>
            <a:off x="1388861" y="5314679"/>
            <a:ext cx="155492"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0</a:t>
            </a:r>
            <a:endParaRPr lang="en-US">
              <a:solidFill>
                <a:prstClr val="black"/>
              </a:solidFill>
              <a:latin typeface="Arial" charset="0"/>
            </a:endParaRPr>
          </a:p>
        </p:txBody>
      </p:sp>
      <p:sp>
        <p:nvSpPr>
          <p:cNvPr id="50" name="Rectangle 59"/>
          <p:cNvSpPr>
            <a:spLocks noChangeArrowheads="1"/>
          </p:cNvSpPr>
          <p:nvPr/>
        </p:nvSpPr>
        <p:spPr bwMode="auto">
          <a:xfrm>
            <a:off x="2039093" y="5314679"/>
            <a:ext cx="310983" cy="369332"/>
          </a:xfrm>
          <a:prstGeom prst="rect">
            <a:avLst/>
          </a:prstGeom>
          <a:noFill/>
          <a:ln w="9525">
            <a:noFill/>
            <a:miter lim="800000"/>
            <a:headEnd/>
            <a:tailEnd/>
          </a:ln>
        </p:spPr>
        <p:txBody>
          <a:bodyPr wrap="none" lIns="0" tIns="0" rIns="0" bIns="0">
            <a:spAutoFit/>
          </a:bodyPr>
          <a:lstStyle/>
          <a:p>
            <a:r>
              <a:rPr lang="en-US" dirty="0">
                <a:solidFill>
                  <a:srgbClr val="000000"/>
                </a:solidFill>
                <a:latin typeface="Calibri" pitchFamily="34" charset="0"/>
              </a:rPr>
              <a:t>10</a:t>
            </a:r>
          </a:p>
        </p:txBody>
      </p:sp>
      <p:sp>
        <p:nvSpPr>
          <p:cNvPr id="51" name="Rectangle 60"/>
          <p:cNvSpPr>
            <a:spLocks noChangeArrowheads="1"/>
          </p:cNvSpPr>
          <p:nvPr/>
        </p:nvSpPr>
        <p:spPr bwMode="auto">
          <a:xfrm>
            <a:off x="2742481" y="5314679"/>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20</a:t>
            </a:r>
            <a:endParaRPr lang="en-US">
              <a:solidFill>
                <a:prstClr val="black"/>
              </a:solidFill>
              <a:latin typeface="Arial" charset="0"/>
            </a:endParaRPr>
          </a:p>
        </p:txBody>
      </p:sp>
      <p:sp>
        <p:nvSpPr>
          <p:cNvPr id="52" name="Rectangle 61"/>
          <p:cNvSpPr>
            <a:spLocks noChangeArrowheads="1"/>
          </p:cNvSpPr>
          <p:nvPr/>
        </p:nvSpPr>
        <p:spPr bwMode="auto">
          <a:xfrm>
            <a:off x="3445866" y="5314679"/>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30</a:t>
            </a:r>
            <a:endParaRPr lang="en-US">
              <a:solidFill>
                <a:prstClr val="black"/>
              </a:solidFill>
              <a:latin typeface="Arial" charset="0"/>
            </a:endParaRPr>
          </a:p>
        </p:txBody>
      </p:sp>
      <p:sp>
        <p:nvSpPr>
          <p:cNvPr id="53" name="Rectangle 62"/>
          <p:cNvSpPr>
            <a:spLocks noChangeArrowheads="1"/>
          </p:cNvSpPr>
          <p:nvPr/>
        </p:nvSpPr>
        <p:spPr bwMode="auto">
          <a:xfrm>
            <a:off x="4149252" y="5314679"/>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40</a:t>
            </a:r>
            <a:endParaRPr lang="en-US">
              <a:solidFill>
                <a:prstClr val="black"/>
              </a:solidFill>
              <a:latin typeface="Arial" charset="0"/>
            </a:endParaRPr>
          </a:p>
        </p:txBody>
      </p:sp>
      <p:sp>
        <p:nvSpPr>
          <p:cNvPr id="54" name="Rectangle 63"/>
          <p:cNvSpPr>
            <a:spLocks noChangeArrowheads="1"/>
          </p:cNvSpPr>
          <p:nvPr/>
        </p:nvSpPr>
        <p:spPr bwMode="auto">
          <a:xfrm>
            <a:off x="4852639" y="5314679"/>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50</a:t>
            </a:r>
            <a:endParaRPr lang="en-US">
              <a:solidFill>
                <a:prstClr val="black"/>
              </a:solidFill>
              <a:latin typeface="Arial" charset="0"/>
            </a:endParaRPr>
          </a:p>
        </p:txBody>
      </p:sp>
      <p:sp>
        <p:nvSpPr>
          <p:cNvPr id="55" name="Rectangle 64"/>
          <p:cNvSpPr>
            <a:spLocks noChangeArrowheads="1"/>
          </p:cNvSpPr>
          <p:nvPr/>
        </p:nvSpPr>
        <p:spPr bwMode="auto">
          <a:xfrm>
            <a:off x="5557797" y="5314679"/>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60</a:t>
            </a:r>
            <a:endParaRPr lang="en-US">
              <a:solidFill>
                <a:prstClr val="black"/>
              </a:solidFill>
              <a:latin typeface="Arial" charset="0"/>
            </a:endParaRPr>
          </a:p>
        </p:txBody>
      </p:sp>
      <p:sp>
        <p:nvSpPr>
          <p:cNvPr id="56" name="Rectangle 65"/>
          <p:cNvSpPr>
            <a:spLocks noChangeArrowheads="1"/>
          </p:cNvSpPr>
          <p:nvPr/>
        </p:nvSpPr>
        <p:spPr bwMode="auto">
          <a:xfrm>
            <a:off x="6261183" y="5314679"/>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70</a:t>
            </a:r>
            <a:endParaRPr lang="en-US">
              <a:solidFill>
                <a:prstClr val="black"/>
              </a:solidFill>
              <a:latin typeface="Arial" charset="0"/>
            </a:endParaRPr>
          </a:p>
        </p:txBody>
      </p:sp>
      <p:sp>
        <p:nvSpPr>
          <p:cNvPr id="57" name="Rectangle 66"/>
          <p:cNvSpPr>
            <a:spLocks noChangeArrowheads="1"/>
          </p:cNvSpPr>
          <p:nvPr/>
        </p:nvSpPr>
        <p:spPr bwMode="auto">
          <a:xfrm>
            <a:off x="6964568" y="5314679"/>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80</a:t>
            </a:r>
            <a:endParaRPr lang="en-US">
              <a:solidFill>
                <a:prstClr val="black"/>
              </a:solidFill>
              <a:latin typeface="Arial" charset="0"/>
            </a:endParaRPr>
          </a:p>
        </p:txBody>
      </p:sp>
      <p:sp>
        <p:nvSpPr>
          <p:cNvPr id="58" name="Rectangle 67"/>
          <p:cNvSpPr>
            <a:spLocks noChangeArrowheads="1"/>
          </p:cNvSpPr>
          <p:nvPr/>
        </p:nvSpPr>
        <p:spPr bwMode="auto">
          <a:xfrm>
            <a:off x="7666475" y="5314679"/>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90</a:t>
            </a:r>
            <a:endParaRPr lang="en-US">
              <a:solidFill>
                <a:prstClr val="black"/>
              </a:solidFill>
              <a:latin typeface="Arial" charset="0"/>
            </a:endParaRPr>
          </a:p>
        </p:txBody>
      </p:sp>
      <p:sp>
        <p:nvSpPr>
          <p:cNvPr id="59" name="Rectangle 67"/>
          <p:cNvSpPr>
            <a:spLocks noChangeArrowheads="1"/>
          </p:cNvSpPr>
          <p:nvPr/>
        </p:nvSpPr>
        <p:spPr bwMode="auto">
          <a:xfrm>
            <a:off x="8296526" y="5326096"/>
            <a:ext cx="466474"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100</a:t>
            </a:r>
            <a:endParaRPr lang="en-US">
              <a:solidFill>
                <a:prstClr val="black"/>
              </a:solidFill>
              <a:latin typeface="Arial" charset="0"/>
            </a:endParaRPr>
          </a:p>
        </p:txBody>
      </p:sp>
      <p:grpSp>
        <p:nvGrpSpPr>
          <p:cNvPr id="3" name="Group 93"/>
          <p:cNvGrpSpPr>
            <a:grpSpLocks/>
          </p:cNvGrpSpPr>
          <p:nvPr/>
        </p:nvGrpSpPr>
        <p:grpSpPr bwMode="auto">
          <a:xfrm>
            <a:off x="1824180" y="1000390"/>
            <a:ext cx="4927644" cy="1607161"/>
            <a:chOff x="5224464" y="2120901"/>
            <a:chExt cx="2834214" cy="828675"/>
          </a:xfrm>
        </p:grpSpPr>
        <p:sp>
          <p:nvSpPr>
            <p:cNvPr id="76" name="Rectangle 89"/>
            <p:cNvSpPr>
              <a:spLocks noChangeArrowheads="1"/>
            </p:cNvSpPr>
            <p:nvPr/>
          </p:nvSpPr>
          <p:spPr bwMode="auto">
            <a:xfrm>
              <a:off x="5229224" y="2125663"/>
              <a:ext cx="2236095" cy="819150"/>
            </a:xfrm>
            <a:prstGeom prst="rect">
              <a:avLst/>
            </a:prstGeom>
            <a:solidFill>
              <a:srgbClr val="FFFFFF"/>
            </a:solidFill>
            <a:ln w="9525">
              <a:noFill/>
              <a:miter lim="800000"/>
              <a:headEnd/>
              <a:tailEnd/>
            </a:ln>
          </p:spPr>
          <p:txBody>
            <a:bodyPr/>
            <a:lstStyle/>
            <a:p>
              <a:endParaRPr lang="en-US" sz="3000" dirty="0">
                <a:solidFill>
                  <a:prstClr val="black"/>
                </a:solidFill>
              </a:endParaRPr>
            </a:p>
          </p:txBody>
        </p:sp>
        <p:sp>
          <p:nvSpPr>
            <p:cNvPr id="77" name="Freeform 90"/>
            <p:cNvSpPr>
              <a:spLocks noEditPoints="1"/>
            </p:cNvSpPr>
            <p:nvPr/>
          </p:nvSpPr>
          <p:spPr bwMode="auto">
            <a:xfrm>
              <a:off x="5224464" y="2120901"/>
              <a:ext cx="2809666" cy="828675"/>
            </a:xfrm>
            <a:custGeom>
              <a:avLst/>
              <a:gdLst>
                <a:gd name="T0" fmla="*/ 0 w 2544"/>
                <a:gd name="T1" fmla="*/ 4763 h 1392"/>
                <a:gd name="T2" fmla="*/ 6364 w 2544"/>
                <a:gd name="T3" fmla="*/ 0 h 1392"/>
                <a:gd name="T4" fmla="*/ 2017254 w 2544"/>
                <a:gd name="T5" fmla="*/ 0 h 1392"/>
                <a:gd name="T6" fmla="*/ 2023618 w 2544"/>
                <a:gd name="T7" fmla="*/ 4763 h 1392"/>
                <a:gd name="T8" fmla="*/ 2023618 w 2544"/>
                <a:gd name="T9" fmla="*/ 823913 h 1392"/>
                <a:gd name="T10" fmla="*/ 2017254 w 2544"/>
                <a:gd name="T11" fmla="*/ 828675 h 1392"/>
                <a:gd name="T12" fmla="*/ 6364 w 2544"/>
                <a:gd name="T13" fmla="*/ 828675 h 1392"/>
                <a:gd name="T14" fmla="*/ 0 w 2544"/>
                <a:gd name="T15" fmla="*/ 823913 h 1392"/>
                <a:gd name="T16" fmla="*/ 0 w 2544"/>
                <a:gd name="T17" fmla="*/ 4763 h 1392"/>
                <a:gd name="T18" fmla="*/ 12727 w 2544"/>
                <a:gd name="T19" fmla="*/ 823913 h 1392"/>
                <a:gd name="T20" fmla="*/ 6364 w 2544"/>
                <a:gd name="T21" fmla="*/ 819150 h 1392"/>
                <a:gd name="T22" fmla="*/ 2017254 w 2544"/>
                <a:gd name="T23" fmla="*/ 819150 h 1392"/>
                <a:gd name="T24" fmla="*/ 2010891 w 2544"/>
                <a:gd name="T25" fmla="*/ 823913 h 1392"/>
                <a:gd name="T26" fmla="*/ 2010891 w 2544"/>
                <a:gd name="T27" fmla="*/ 4763 h 1392"/>
                <a:gd name="T28" fmla="*/ 2017254 w 2544"/>
                <a:gd name="T29" fmla="*/ 9525 h 1392"/>
                <a:gd name="T30" fmla="*/ 6364 w 2544"/>
                <a:gd name="T31" fmla="*/ 9525 h 1392"/>
                <a:gd name="T32" fmla="*/ 12727 w 2544"/>
                <a:gd name="T33" fmla="*/ 4763 h 1392"/>
                <a:gd name="T34" fmla="*/ 12727 w 2544"/>
                <a:gd name="T35" fmla="*/ 823913 h 139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2544"/>
                <a:gd name="T55" fmla="*/ 0 h 1392"/>
                <a:gd name="T56" fmla="*/ 2544 w 2544"/>
                <a:gd name="T57" fmla="*/ 1392 h 1392"/>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2544" h="1392">
                  <a:moveTo>
                    <a:pt x="0" y="8"/>
                  </a:moveTo>
                  <a:cubicBezTo>
                    <a:pt x="0" y="4"/>
                    <a:pt x="4" y="0"/>
                    <a:pt x="8" y="0"/>
                  </a:cubicBezTo>
                  <a:lnTo>
                    <a:pt x="2536" y="0"/>
                  </a:lnTo>
                  <a:cubicBezTo>
                    <a:pt x="2541" y="0"/>
                    <a:pt x="2544" y="4"/>
                    <a:pt x="2544" y="8"/>
                  </a:cubicBezTo>
                  <a:lnTo>
                    <a:pt x="2544" y="1384"/>
                  </a:lnTo>
                  <a:cubicBezTo>
                    <a:pt x="2544" y="1389"/>
                    <a:pt x="2541" y="1392"/>
                    <a:pt x="2536" y="1392"/>
                  </a:cubicBezTo>
                  <a:lnTo>
                    <a:pt x="8" y="1392"/>
                  </a:lnTo>
                  <a:cubicBezTo>
                    <a:pt x="4" y="1392"/>
                    <a:pt x="0" y="1389"/>
                    <a:pt x="0" y="1384"/>
                  </a:cubicBezTo>
                  <a:lnTo>
                    <a:pt x="0" y="8"/>
                  </a:lnTo>
                  <a:close/>
                  <a:moveTo>
                    <a:pt x="16" y="1384"/>
                  </a:moveTo>
                  <a:lnTo>
                    <a:pt x="8" y="1376"/>
                  </a:lnTo>
                  <a:lnTo>
                    <a:pt x="2536" y="1376"/>
                  </a:lnTo>
                  <a:lnTo>
                    <a:pt x="2528" y="1384"/>
                  </a:lnTo>
                  <a:lnTo>
                    <a:pt x="2528" y="8"/>
                  </a:lnTo>
                  <a:lnTo>
                    <a:pt x="2536" y="16"/>
                  </a:lnTo>
                  <a:lnTo>
                    <a:pt x="8" y="16"/>
                  </a:lnTo>
                  <a:lnTo>
                    <a:pt x="16" y="8"/>
                  </a:lnTo>
                  <a:lnTo>
                    <a:pt x="16" y="1384"/>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78" name="Rectangle 91"/>
            <p:cNvSpPr>
              <a:spLocks noChangeArrowheads="1"/>
            </p:cNvSpPr>
            <p:nvPr/>
          </p:nvSpPr>
          <p:spPr bwMode="auto">
            <a:xfrm>
              <a:off x="5318987" y="2193001"/>
              <a:ext cx="137160" cy="137160"/>
            </a:xfrm>
            <a:prstGeom prst="rect">
              <a:avLst/>
            </a:prstGeom>
            <a:solidFill>
              <a:srgbClr val="000000"/>
            </a:solidFill>
            <a:ln w="9525">
              <a:noFill/>
              <a:miter lim="800000"/>
              <a:headEnd/>
              <a:tailEnd/>
            </a:ln>
          </p:spPr>
          <p:txBody>
            <a:bodyPr/>
            <a:lstStyle/>
            <a:p>
              <a:endParaRPr lang="en-US" sz="3000">
                <a:solidFill>
                  <a:prstClr val="black"/>
                </a:solidFill>
              </a:endParaRPr>
            </a:p>
          </p:txBody>
        </p:sp>
        <p:sp>
          <p:nvSpPr>
            <p:cNvPr id="79" name="Rectangle 92"/>
            <p:cNvSpPr>
              <a:spLocks noChangeArrowheads="1"/>
            </p:cNvSpPr>
            <p:nvPr/>
          </p:nvSpPr>
          <p:spPr bwMode="auto">
            <a:xfrm>
              <a:off x="5511800" y="2170509"/>
              <a:ext cx="1302181" cy="190433"/>
            </a:xfrm>
            <a:prstGeom prst="rect">
              <a:avLst/>
            </a:prstGeom>
            <a:noFill/>
            <a:ln w="9525">
              <a:noFill/>
              <a:miter lim="800000"/>
              <a:headEnd/>
              <a:tailEnd/>
            </a:ln>
          </p:spPr>
          <p:txBody>
            <a:bodyPr wrap="none" lIns="0" tIns="0" rIns="0" bIns="0">
              <a:spAutoFit/>
            </a:bodyPr>
            <a:lstStyle/>
            <a:p>
              <a:r>
                <a:rPr lang="en-US" dirty="0">
                  <a:solidFill>
                    <a:srgbClr val="000000"/>
                  </a:solidFill>
                  <a:latin typeface="Calibri" pitchFamily="34" charset="0"/>
                </a:rPr>
                <a:t>All Students (N=2800)</a:t>
              </a:r>
              <a:endParaRPr lang="en-US" dirty="0">
                <a:solidFill>
                  <a:prstClr val="black"/>
                </a:solidFill>
                <a:latin typeface="Arial" charset="0"/>
              </a:endParaRPr>
            </a:p>
          </p:txBody>
        </p:sp>
        <p:sp>
          <p:nvSpPr>
            <p:cNvPr id="80" name="Rectangle 93"/>
            <p:cNvSpPr>
              <a:spLocks noChangeArrowheads="1"/>
            </p:cNvSpPr>
            <p:nvPr/>
          </p:nvSpPr>
          <p:spPr bwMode="auto">
            <a:xfrm>
              <a:off x="5318987" y="2469225"/>
              <a:ext cx="137160" cy="137160"/>
            </a:xfrm>
            <a:prstGeom prst="rect">
              <a:avLst/>
            </a:prstGeom>
            <a:solidFill>
              <a:srgbClr val="45774D"/>
            </a:solidFill>
            <a:ln w="9525">
              <a:noFill/>
              <a:miter lim="800000"/>
              <a:headEnd/>
              <a:tailEnd/>
            </a:ln>
          </p:spPr>
          <p:txBody>
            <a:bodyPr/>
            <a:lstStyle/>
            <a:p>
              <a:endParaRPr lang="en-US" sz="3000">
                <a:solidFill>
                  <a:prstClr val="black"/>
                </a:solidFill>
              </a:endParaRPr>
            </a:p>
          </p:txBody>
        </p:sp>
        <p:sp>
          <p:nvSpPr>
            <p:cNvPr id="81" name="Rectangle 94"/>
            <p:cNvSpPr>
              <a:spLocks noChangeArrowheads="1"/>
            </p:cNvSpPr>
            <p:nvPr/>
          </p:nvSpPr>
          <p:spPr bwMode="auto">
            <a:xfrm>
              <a:off x="5511800" y="2444286"/>
              <a:ext cx="1502925" cy="190433"/>
            </a:xfrm>
            <a:prstGeom prst="rect">
              <a:avLst/>
            </a:prstGeom>
            <a:noFill/>
            <a:ln w="9525">
              <a:noFill/>
              <a:miter lim="800000"/>
              <a:headEnd/>
              <a:tailEnd/>
            </a:ln>
          </p:spPr>
          <p:txBody>
            <a:bodyPr wrap="none" lIns="0" tIns="0" rIns="0" bIns="0">
              <a:spAutoFit/>
            </a:bodyPr>
            <a:lstStyle/>
            <a:p>
              <a:r>
                <a:rPr lang="en-US" dirty="0">
                  <a:solidFill>
                    <a:srgbClr val="000000"/>
                  </a:solidFill>
                  <a:latin typeface="Calibri" pitchFamily="34" charset="0"/>
                </a:rPr>
                <a:t>Intended Majors (N=180)</a:t>
              </a:r>
              <a:endParaRPr lang="en-US" dirty="0">
                <a:solidFill>
                  <a:prstClr val="black"/>
                </a:solidFill>
                <a:latin typeface="Arial" charset="0"/>
              </a:endParaRPr>
            </a:p>
          </p:txBody>
        </p:sp>
        <p:sp>
          <p:nvSpPr>
            <p:cNvPr id="82" name="Rectangle 95"/>
            <p:cNvSpPr>
              <a:spLocks noChangeArrowheads="1"/>
            </p:cNvSpPr>
            <p:nvPr/>
          </p:nvSpPr>
          <p:spPr bwMode="auto">
            <a:xfrm>
              <a:off x="5318987" y="2735926"/>
              <a:ext cx="137160" cy="137160"/>
            </a:xfrm>
            <a:prstGeom prst="rect">
              <a:avLst/>
            </a:prstGeom>
            <a:solidFill>
              <a:srgbClr val="8ABC92"/>
            </a:solidFill>
            <a:ln w="9525">
              <a:noFill/>
              <a:miter lim="800000"/>
              <a:headEnd/>
              <a:tailEnd/>
            </a:ln>
          </p:spPr>
          <p:txBody>
            <a:bodyPr/>
            <a:lstStyle/>
            <a:p>
              <a:endParaRPr lang="en-US" sz="3000">
                <a:solidFill>
                  <a:prstClr val="black"/>
                </a:solidFill>
              </a:endParaRPr>
            </a:p>
          </p:txBody>
        </p:sp>
        <p:sp>
          <p:nvSpPr>
            <p:cNvPr id="83" name="Rectangle 96"/>
            <p:cNvSpPr>
              <a:spLocks noChangeArrowheads="1"/>
            </p:cNvSpPr>
            <p:nvPr/>
          </p:nvSpPr>
          <p:spPr bwMode="auto">
            <a:xfrm>
              <a:off x="5511801" y="2716472"/>
              <a:ext cx="2546877" cy="190433"/>
            </a:xfrm>
            <a:prstGeom prst="rect">
              <a:avLst/>
            </a:prstGeom>
            <a:noFill/>
            <a:ln w="9525">
              <a:noFill/>
              <a:miter lim="800000"/>
              <a:headEnd/>
              <a:tailEnd/>
            </a:ln>
          </p:spPr>
          <p:txBody>
            <a:bodyPr wrap="none" lIns="0" tIns="0" rIns="0" bIns="0">
              <a:spAutoFit/>
            </a:bodyPr>
            <a:lstStyle/>
            <a:p>
              <a:r>
                <a:rPr lang="en-US" dirty="0">
                  <a:solidFill>
                    <a:srgbClr val="000000"/>
                  </a:solidFill>
                  <a:latin typeface="Calibri" pitchFamily="34" charset="0"/>
                </a:rPr>
                <a:t>Survived (3-4 yrs) as Majors (N=52) </a:t>
              </a:r>
              <a:endParaRPr lang="en-US" dirty="0">
                <a:solidFill>
                  <a:prstClr val="black"/>
                </a:solidFill>
                <a:latin typeface="Arial" charset="0"/>
              </a:endParaRPr>
            </a:p>
          </p:txBody>
        </p:sp>
      </p:grpSp>
      <p:sp>
        <p:nvSpPr>
          <p:cNvPr id="71" name="Rectangle 86"/>
          <p:cNvSpPr>
            <a:spLocks noChangeArrowheads="1"/>
          </p:cNvSpPr>
          <p:nvPr/>
        </p:nvSpPr>
        <p:spPr bwMode="auto">
          <a:xfrm>
            <a:off x="215887" y="1448528"/>
            <a:ext cx="405263" cy="3086170"/>
          </a:xfrm>
          <a:prstGeom prst="rect">
            <a:avLst/>
          </a:prstGeom>
          <a:noFill/>
          <a:ln w="9525">
            <a:noFill/>
            <a:miter lim="800000"/>
            <a:headEnd/>
            <a:tailEnd/>
          </a:ln>
        </p:spPr>
        <p:txBody>
          <a:bodyPr vert="vert270" lIns="0" tIns="0" rIns="0" bIns="0">
            <a:spAutoFit/>
          </a:bodyPr>
          <a:lstStyle/>
          <a:p>
            <a:pPr>
              <a:defRPr/>
            </a:pPr>
            <a:r>
              <a:rPr lang="en-US" sz="3000" dirty="0">
                <a:solidFill>
                  <a:srgbClr val="000000"/>
                </a:solidFill>
                <a:latin typeface="Calibri" pitchFamily="34" charset="0"/>
                <a:cs typeface="Arial" pitchFamily="34" charset="0"/>
              </a:rPr>
              <a:t>Percent of Students</a:t>
            </a:r>
            <a:endParaRPr lang="en-US" sz="3000" dirty="0">
              <a:solidFill>
                <a:prstClr val="black"/>
              </a:solidFill>
              <a:latin typeface="Arial" pitchFamily="34" charset="0"/>
              <a:cs typeface="Arial" pitchFamily="34" charset="0"/>
            </a:endParaRPr>
          </a:p>
        </p:txBody>
      </p:sp>
      <p:sp>
        <p:nvSpPr>
          <p:cNvPr id="75" name="Rectangle 67"/>
          <p:cNvSpPr>
            <a:spLocks noChangeArrowheads="1"/>
          </p:cNvSpPr>
          <p:nvPr/>
        </p:nvSpPr>
        <p:spPr bwMode="auto">
          <a:xfrm>
            <a:off x="8550207" y="13441890"/>
            <a:ext cx="206573" cy="440727"/>
          </a:xfrm>
          <a:prstGeom prst="rect">
            <a:avLst/>
          </a:prstGeom>
          <a:noFill/>
          <a:ln w="9525">
            <a:noFill/>
            <a:miter lim="800000"/>
            <a:headEnd/>
            <a:tailEnd/>
          </a:ln>
        </p:spPr>
        <p:txBody>
          <a:bodyPr wrap="none" lIns="0" tIns="0" rIns="0" bIns="0">
            <a:spAutoFit/>
          </a:bodyPr>
          <a:lstStyle/>
          <a:p>
            <a:r>
              <a:rPr lang="en-US" sz="3000" b="1">
                <a:solidFill>
                  <a:srgbClr val="000000"/>
                </a:solidFill>
                <a:latin typeface="Calibri" pitchFamily="34" charset="0"/>
              </a:rPr>
              <a:t>B</a:t>
            </a:r>
            <a:endParaRPr lang="en-US" sz="3000" b="1">
              <a:solidFill>
                <a:prstClr val="black"/>
              </a:solidFill>
              <a:latin typeface="Arial" charset="0"/>
            </a:endParaRPr>
          </a:p>
        </p:txBody>
      </p:sp>
      <p:sp>
        <p:nvSpPr>
          <p:cNvPr id="85" name="Rectangle 86"/>
          <p:cNvSpPr>
            <a:spLocks noChangeArrowheads="1"/>
          </p:cNvSpPr>
          <p:nvPr/>
        </p:nvSpPr>
        <p:spPr bwMode="auto">
          <a:xfrm>
            <a:off x="1217473" y="5629870"/>
            <a:ext cx="7480877" cy="923330"/>
          </a:xfrm>
          <a:prstGeom prst="rect">
            <a:avLst/>
          </a:prstGeom>
          <a:noFill/>
          <a:ln w="9525">
            <a:noFill/>
            <a:miter lim="800000"/>
            <a:headEnd/>
            <a:tailEnd/>
          </a:ln>
        </p:spPr>
        <p:txBody>
          <a:bodyPr wrap="square" lIns="0" tIns="0" rIns="0" bIns="0">
            <a:spAutoFit/>
          </a:bodyPr>
          <a:lstStyle/>
          <a:p>
            <a:pPr algn="ctr"/>
            <a:r>
              <a:rPr lang="en-US" sz="3000" dirty="0">
                <a:solidFill>
                  <a:srgbClr val="000000"/>
                </a:solidFill>
                <a:latin typeface="Calibri" pitchFamily="34" charset="0"/>
              </a:rPr>
              <a:t>CLASS Overall Score </a:t>
            </a:r>
          </a:p>
          <a:p>
            <a:pPr algn="ctr"/>
            <a:r>
              <a:rPr lang="en-US" sz="3000" dirty="0">
                <a:solidFill>
                  <a:srgbClr val="000000"/>
                </a:solidFill>
                <a:latin typeface="Calibri" pitchFamily="34" charset="0"/>
              </a:rPr>
              <a:t>(measured at start of 1</a:t>
            </a:r>
            <a:r>
              <a:rPr lang="en-US" sz="3000" baseline="30000" dirty="0">
                <a:solidFill>
                  <a:srgbClr val="000000"/>
                </a:solidFill>
                <a:latin typeface="Calibri" pitchFamily="34" charset="0"/>
              </a:rPr>
              <a:t>st</a:t>
            </a:r>
            <a:r>
              <a:rPr lang="en-US" sz="3000" dirty="0">
                <a:solidFill>
                  <a:srgbClr val="000000"/>
                </a:solidFill>
                <a:latin typeface="Calibri" pitchFamily="34" charset="0"/>
              </a:rPr>
              <a:t> term of college physics)</a:t>
            </a:r>
            <a:endParaRPr lang="en-US" sz="3000" dirty="0">
              <a:solidFill>
                <a:prstClr val="black"/>
              </a:solidFill>
              <a:latin typeface="Arial" charset="0"/>
            </a:endParaRPr>
          </a:p>
        </p:txBody>
      </p:sp>
      <p:sp>
        <p:nvSpPr>
          <p:cNvPr id="88" name="Right Arrow 87"/>
          <p:cNvSpPr/>
          <p:nvPr/>
        </p:nvSpPr>
        <p:spPr>
          <a:xfrm>
            <a:off x="7234869" y="5469575"/>
            <a:ext cx="1528131" cy="705372"/>
          </a:xfrm>
          <a:prstGeom prst="rightArrow">
            <a:avLst/>
          </a:prstGeom>
          <a:solidFill>
            <a:srgbClr val="00B05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black"/>
                </a:solidFill>
              </a:rPr>
              <a:t>Expert</a:t>
            </a:r>
          </a:p>
        </p:txBody>
      </p:sp>
      <p:sp>
        <p:nvSpPr>
          <p:cNvPr id="90" name="Left Arrow 89"/>
          <p:cNvSpPr/>
          <p:nvPr/>
        </p:nvSpPr>
        <p:spPr>
          <a:xfrm>
            <a:off x="1169684" y="5499345"/>
            <a:ext cx="1334396" cy="692427"/>
          </a:xfrm>
          <a:prstGeom prst="leftArrow">
            <a:avLst/>
          </a:prstGeom>
          <a:solidFill>
            <a:srgbClr val="BA3030">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Novice</a:t>
            </a:r>
          </a:p>
        </p:txBody>
      </p:sp>
      <p:sp>
        <p:nvSpPr>
          <p:cNvPr id="84" name="TextBox 83"/>
          <p:cNvSpPr txBox="1"/>
          <p:nvPr/>
        </p:nvSpPr>
        <p:spPr>
          <a:xfrm>
            <a:off x="5754161" y="634482"/>
            <a:ext cx="3389839" cy="400110"/>
          </a:xfrm>
          <a:prstGeom prst="rect">
            <a:avLst/>
          </a:prstGeom>
          <a:noFill/>
        </p:spPr>
        <p:txBody>
          <a:bodyPr wrap="none" rtlCol="0">
            <a:spAutoFit/>
          </a:bodyPr>
          <a:lstStyle/>
          <a:p>
            <a:r>
              <a:rPr lang="en-US" sz="2000" dirty="0">
                <a:solidFill>
                  <a:prstClr val="black"/>
                </a:solidFill>
              </a:rPr>
              <a:t>Kathy Perkins, M. Gratny</a:t>
            </a:r>
          </a:p>
        </p:txBody>
      </p:sp>
    </p:spTree>
    <p:extLst>
      <p:ext uri="{BB962C8B-B14F-4D97-AF65-F5344CB8AC3E}">
        <p14:creationId xmlns:p14="http://schemas.microsoft.com/office/powerpoint/2010/main" val="260394037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457868" y="2969"/>
            <a:ext cx="8229600" cy="759031"/>
          </a:xfrm>
        </p:spPr>
        <p:txBody>
          <a:bodyPr>
            <a:normAutofit fontScale="90000"/>
          </a:bodyPr>
          <a:lstStyle/>
          <a:p>
            <a:r>
              <a:rPr lang="en-US" dirty="0"/>
              <a:t>Student Beliefs</a:t>
            </a:r>
          </a:p>
        </p:txBody>
      </p:sp>
      <p:sp>
        <p:nvSpPr>
          <p:cNvPr id="4" name="Freeform 41"/>
          <p:cNvSpPr>
            <a:spLocks noEditPoints="1"/>
          </p:cNvSpPr>
          <p:nvPr/>
        </p:nvSpPr>
        <p:spPr bwMode="auto">
          <a:xfrm>
            <a:off x="1485543" y="1003614"/>
            <a:ext cx="6957146" cy="3111272"/>
          </a:xfrm>
          <a:custGeom>
            <a:avLst/>
            <a:gdLst>
              <a:gd name="T0" fmla="*/ 284935 w 3972"/>
              <a:gd name="T1" fmla="*/ 1745955 h 1206"/>
              <a:gd name="T2" fmla="*/ 605488 w 3972"/>
              <a:gd name="T3" fmla="*/ 1745955 h 1206"/>
              <a:gd name="T4" fmla="*/ 926040 w 3972"/>
              <a:gd name="T5" fmla="*/ 1745955 h 1206"/>
              <a:gd name="T6" fmla="*/ 1246593 w 3972"/>
              <a:gd name="T7" fmla="*/ 1745955 h 1206"/>
              <a:gd name="T8" fmla="*/ 1567145 w 3972"/>
              <a:gd name="T9" fmla="*/ 1745955 h 1206"/>
              <a:gd name="T10" fmla="*/ 1887698 w 3972"/>
              <a:gd name="T11" fmla="*/ 1745955 h 1206"/>
              <a:gd name="T12" fmla="*/ 2208250 w 3972"/>
              <a:gd name="T13" fmla="*/ 1745955 h 1206"/>
              <a:gd name="T14" fmla="*/ 2528802 w 3972"/>
              <a:gd name="T15" fmla="*/ 1745955 h 1206"/>
              <a:gd name="T16" fmla="*/ 2849355 w 3972"/>
              <a:gd name="T17" fmla="*/ 1745955 h 1206"/>
              <a:gd name="T18" fmla="*/ 3169907 w 3972"/>
              <a:gd name="T19" fmla="*/ 1745955 h 1206"/>
              <a:gd name="T20" fmla="*/ 106851 w 3972"/>
              <a:gd name="T21" fmla="*/ 1396764 h 1206"/>
              <a:gd name="T22" fmla="*/ 427403 w 3972"/>
              <a:gd name="T23" fmla="*/ 1396764 h 1206"/>
              <a:gd name="T24" fmla="*/ 747956 w 3972"/>
              <a:gd name="T25" fmla="*/ 1396764 h 1206"/>
              <a:gd name="T26" fmla="*/ 1068508 w 3972"/>
              <a:gd name="T27" fmla="*/ 1396764 h 1206"/>
              <a:gd name="T28" fmla="*/ 1389060 w 3972"/>
              <a:gd name="T29" fmla="*/ 1396764 h 1206"/>
              <a:gd name="T30" fmla="*/ 1709613 w 3972"/>
              <a:gd name="T31" fmla="*/ 1396764 h 1206"/>
              <a:gd name="T32" fmla="*/ 2030165 w 3972"/>
              <a:gd name="T33" fmla="*/ 1396764 h 1206"/>
              <a:gd name="T34" fmla="*/ 2350718 w 3972"/>
              <a:gd name="T35" fmla="*/ 1396764 h 1206"/>
              <a:gd name="T36" fmla="*/ 2671270 w 3972"/>
              <a:gd name="T37" fmla="*/ 1396764 h 1206"/>
              <a:gd name="T38" fmla="*/ 2991822 w 3972"/>
              <a:gd name="T39" fmla="*/ 1396764 h 1206"/>
              <a:gd name="T40" fmla="*/ 3312375 w 3972"/>
              <a:gd name="T41" fmla="*/ 1396764 h 1206"/>
              <a:gd name="T42" fmla="*/ 249319 w 3972"/>
              <a:gd name="T43" fmla="*/ 1047573 h 1206"/>
              <a:gd name="T44" fmla="*/ 569871 w 3972"/>
              <a:gd name="T45" fmla="*/ 1047573 h 1206"/>
              <a:gd name="T46" fmla="*/ 890423 w 3972"/>
              <a:gd name="T47" fmla="*/ 1047573 h 1206"/>
              <a:gd name="T48" fmla="*/ 1210976 w 3972"/>
              <a:gd name="T49" fmla="*/ 1047573 h 1206"/>
              <a:gd name="T50" fmla="*/ 1531528 w 3972"/>
              <a:gd name="T51" fmla="*/ 1047573 h 1206"/>
              <a:gd name="T52" fmla="*/ 1852081 w 3972"/>
              <a:gd name="T53" fmla="*/ 1047573 h 1206"/>
              <a:gd name="T54" fmla="*/ 2172633 w 3972"/>
              <a:gd name="T55" fmla="*/ 1047573 h 1206"/>
              <a:gd name="T56" fmla="*/ 2493185 w 3972"/>
              <a:gd name="T57" fmla="*/ 1047573 h 1206"/>
              <a:gd name="T58" fmla="*/ 2813738 w 3972"/>
              <a:gd name="T59" fmla="*/ 1047573 h 1206"/>
              <a:gd name="T60" fmla="*/ 3134290 w 3972"/>
              <a:gd name="T61" fmla="*/ 1047573 h 1206"/>
              <a:gd name="T62" fmla="*/ 71234 w 3972"/>
              <a:gd name="T63" fmla="*/ 698382 h 1206"/>
              <a:gd name="T64" fmla="*/ 391786 w 3972"/>
              <a:gd name="T65" fmla="*/ 698382 h 1206"/>
              <a:gd name="T66" fmla="*/ 712339 w 3972"/>
              <a:gd name="T67" fmla="*/ 698382 h 1206"/>
              <a:gd name="T68" fmla="*/ 1032891 w 3972"/>
              <a:gd name="T69" fmla="*/ 698382 h 1206"/>
              <a:gd name="T70" fmla="*/ 1353443 w 3972"/>
              <a:gd name="T71" fmla="*/ 698382 h 1206"/>
              <a:gd name="T72" fmla="*/ 1673996 w 3972"/>
              <a:gd name="T73" fmla="*/ 698382 h 1206"/>
              <a:gd name="T74" fmla="*/ 1994548 w 3972"/>
              <a:gd name="T75" fmla="*/ 698382 h 1206"/>
              <a:gd name="T76" fmla="*/ 2315101 w 3972"/>
              <a:gd name="T77" fmla="*/ 698382 h 1206"/>
              <a:gd name="T78" fmla="*/ 2635653 w 3972"/>
              <a:gd name="T79" fmla="*/ 698382 h 1206"/>
              <a:gd name="T80" fmla="*/ 2956205 w 3972"/>
              <a:gd name="T81" fmla="*/ 698382 h 1206"/>
              <a:gd name="T82" fmla="*/ 3276758 w 3972"/>
              <a:gd name="T83" fmla="*/ 698382 h 1206"/>
              <a:gd name="T84" fmla="*/ 213702 w 3972"/>
              <a:gd name="T85" fmla="*/ 349191 h 1206"/>
              <a:gd name="T86" fmla="*/ 534254 w 3972"/>
              <a:gd name="T87" fmla="*/ 349191 h 1206"/>
              <a:gd name="T88" fmla="*/ 854806 w 3972"/>
              <a:gd name="T89" fmla="*/ 349191 h 1206"/>
              <a:gd name="T90" fmla="*/ 1175359 w 3972"/>
              <a:gd name="T91" fmla="*/ 349191 h 1206"/>
              <a:gd name="T92" fmla="*/ 1495911 w 3972"/>
              <a:gd name="T93" fmla="*/ 349191 h 1206"/>
              <a:gd name="T94" fmla="*/ 1816464 w 3972"/>
              <a:gd name="T95" fmla="*/ 349191 h 1206"/>
              <a:gd name="T96" fmla="*/ 2137016 w 3972"/>
              <a:gd name="T97" fmla="*/ 349191 h 1206"/>
              <a:gd name="T98" fmla="*/ 2457568 w 3972"/>
              <a:gd name="T99" fmla="*/ 349191 h 1206"/>
              <a:gd name="T100" fmla="*/ 2778121 w 3972"/>
              <a:gd name="T101" fmla="*/ 349191 h 1206"/>
              <a:gd name="T102" fmla="*/ 3098673 w 3972"/>
              <a:gd name="T103" fmla="*/ 349191 h 1206"/>
              <a:gd name="T104" fmla="*/ 35617 w 3972"/>
              <a:gd name="T105" fmla="*/ 0 h 1206"/>
              <a:gd name="T106" fmla="*/ 356169 w 3972"/>
              <a:gd name="T107" fmla="*/ 0 h 1206"/>
              <a:gd name="T108" fmla="*/ 676722 w 3972"/>
              <a:gd name="T109" fmla="*/ 0 h 1206"/>
              <a:gd name="T110" fmla="*/ 997274 w 3972"/>
              <a:gd name="T111" fmla="*/ 0 h 1206"/>
              <a:gd name="T112" fmla="*/ 1317827 w 3972"/>
              <a:gd name="T113" fmla="*/ 0 h 1206"/>
              <a:gd name="T114" fmla="*/ 1638379 w 3972"/>
              <a:gd name="T115" fmla="*/ 0 h 1206"/>
              <a:gd name="T116" fmla="*/ 1958932 w 3972"/>
              <a:gd name="T117" fmla="*/ 0 h 1206"/>
              <a:gd name="T118" fmla="*/ 2279484 w 3972"/>
              <a:gd name="T119" fmla="*/ 0 h 1206"/>
              <a:gd name="T120" fmla="*/ 2600036 w 3972"/>
              <a:gd name="T121" fmla="*/ 0 h 1206"/>
              <a:gd name="T122" fmla="*/ 2920588 w 3972"/>
              <a:gd name="T123" fmla="*/ 0 h 1206"/>
              <a:gd name="T124" fmla="*/ 3241141 w 3972"/>
              <a:gd name="T125" fmla="*/ 0 h 12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3972"/>
              <a:gd name="T190" fmla="*/ 0 h 1206"/>
              <a:gd name="T191" fmla="*/ 3972 w 3972"/>
              <a:gd name="T192" fmla="*/ 1206 h 120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3972" h="1206">
                <a:moveTo>
                  <a:pt x="0" y="1200"/>
                </a:moveTo>
                <a:lnTo>
                  <a:pt x="24" y="1200"/>
                </a:lnTo>
                <a:lnTo>
                  <a:pt x="24" y="1206"/>
                </a:lnTo>
                <a:lnTo>
                  <a:pt x="0" y="1206"/>
                </a:lnTo>
                <a:lnTo>
                  <a:pt x="0" y="1200"/>
                </a:lnTo>
                <a:close/>
                <a:moveTo>
                  <a:pt x="42" y="1200"/>
                </a:moveTo>
                <a:lnTo>
                  <a:pt x="66" y="1200"/>
                </a:lnTo>
                <a:lnTo>
                  <a:pt x="66" y="1206"/>
                </a:lnTo>
                <a:lnTo>
                  <a:pt x="42" y="1206"/>
                </a:lnTo>
                <a:lnTo>
                  <a:pt x="42" y="1200"/>
                </a:lnTo>
                <a:close/>
                <a:moveTo>
                  <a:pt x="84" y="1200"/>
                </a:moveTo>
                <a:lnTo>
                  <a:pt x="108" y="1200"/>
                </a:lnTo>
                <a:lnTo>
                  <a:pt x="108" y="1206"/>
                </a:lnTo>
                <a:lnTo>
                  <a:pt x="84" y="1206"/>
                </a:lnTo>
                <a:lnTo>
                  <a:pt x="84" y="1200"/>
                </a:lnTo>
                <a:close/>
                <a:moveTo>
                  <a:pt x="126" y="1200"/>
                </a:moveTo>
                <a:lnTo>
                  <a:pt x="150" y="1200"/>
                </a:lnTo>
                <a:lnTo>
                  <a:pt x="150" y="1206"/>
                </a:lnTo>
                <a:lnTo>
                  <a:pt x="126" y="1206"/>
                </a:lnTo>
                <a:lnTo>
                  <a:pt x="126" y="1200"/>
                </a:lnTo>
                <a:close/>
                <a:moveTo>
                  <a:pt x="168" y="1200"/>
                </a:moveTo>
                <a:lnTo>
                  <a:pt x="192" y="1200"/>
                </a:lnTo>
                <a:lnTo>
                  <a:pt x="192" y="1206"/>
                </a:lnTo>
                <a:lnTo>
                  <a:pt x="168" y="1206"/>
                </a:lnTo>
                <a:lnTo>
                  <a:pt x="168" y="1200"/>
                </a:lnTo>
                <a:close/>
                <a:moveTo>
                  <a:pt x="210" y="1200"/>
                </a:moveTo>
                <a:lnTo>
                  <a:pt x="234" y="1200"/>
                </a:lnTo>
                <a:lnTo>
                  <a:pt x="234" y="1206"/>
                </a:lnTo>
                <a:lnTo>
                  <a:pt x="210" y="1206"/>
                </a:lnTo>
                <a:lnTo>
                  <a:pt x="210" y="1200"/>
                </a:lnTo>
                <a:close/>
                <a:moveTo>
                  <a:pt x="252" y="1200"/>
                </a:moveTo>
                <a:lnTo>
                  <a:pt x="276" y="1200"/>
                </a:lnTo>
                <a:lnTo>
                  <a:pt x="276" y="1206"/>
                </a:lnTo>
                <a:lnTo>
                  <a:pt x="252" y="1206"/>
                </a:lnTo>
                <a:lnTo>
                  <a:pt x="252" y="1200"/>
                </a:lnTo>
                <a:close/>
                <a:moveTo>
                  <a:pt x="294" y="1200"/>
                </a:moveTo>
                <a:lnTo>
                  <a:pt x="318" y="1200"/>
                </a:lnTo>
                <a:lnTo>
                  <a:pt x="318" y="1206"/>
                </a:lnTo>
                <a:lnTo>
                  <a:pt x="294" y="1206"/>
                </a:lnTo>
                <a:lnTo>
                  <a:pt x="294" y="1200"/>
                </a:lnTo>
                <a:close/>
                <a:moveTo>
                  <a:pt x="336" y="1200"/>
                </a:moveTo>
                <a:lnTo>
                  <a:pt x="360" y="1200"/>
                </a:lnTo>
                <a:lnTo>
                  <a:pt x="360" y="1206"/>
                </a:lnTo>
                <a:lnTo>
                  <a:pt x="336" y="1206"/>
                </a:lnTo>
                <a:lnTo>
                  <a:pt x="336" y="1200"/>
                </a:lnTo>
                <a:close/>
                <a:moveTo>
                  <a:pt x="378" y="1200"/>
                </a:moveTo>
                <a:lnTo>
                  <a:pt x="402" y="1200"/>
                </a:lnTo>
                <a:lnTo>
                  <a:pt x="402" y="1206"/>
                </a:lnTo>
                <a:lnTo>
                  <a:pt x="378" y="1206"/>
                </a:lnTo>
                <a:lnTo>
                  <a:pt x="378" y="1200"/>
                </a:lnTo>
                <a:close/>
                <a:moveTo>
                  <a:pt x="420" y="1200"/>
                </a:moveTo>
                <a:lnTo>
                  <a:pt x="444" y="1200"/>
                </a:lnTo>
                <a:lnTo>
                  <a:pt x="444" y="1206"/>
                </a:lnTo>
                <a:lnTo>
                  <a:pt x="420" y="1206"/>
                </a:lnTo>
                <a:lnTo>
                  <a:pt x="420" y="1200"/>
                </a:lnTo>
                <a:close/>
                <a:moveTo>
                  <a:pt x="462" y="1200"/>
                </a:moveTo>
                <a:lnTo>
                  <a:pt x="486" y="1200"/>
                </a:lnTo>
                <a:lnTo>
                  <a:pt x="486" y="1206"/>
                </a:lnTo>
                <a:lnTo>
                  <a:pt x="462" y="1206"/>
                </a:lnTo>
                <a:lnTo>
                  <a:pt x="462" y="1200"/>
                </a:lnTo>
                <a:close/>
                <a:moveTo>
                  <a:pt x="504" y="1200"/>
                </a:moveTo>
                <a:lnTo>
                  <a:pt x="528" y="1200"/>
                </a:lnTo>
                <a:lnTo>
                  <a:pt x="528" y="1206"/>
                </a:lnTo>
                <a:lnTo>
                  <a:pt x="504" y="1206"/>
                </a:lnTo>
                <a:lnTo>
                  <a:pt x="504" y="1200"/>
                </a:lnTo>
                <a:close/>
                <a:moveTo>
                  <a:pt x="546" y="1200"/>
                </a:moveTo>
                <a:lnTo>
                  <a:pt x="570" y="1200"/>
                </a:lnTo>
                <a:lnTo>
                  <a:pt x="570" y="1206"/>
                </a:lnTo>
                <a:lnTo>
                  <a:pt x="546" y="1206"/>
                </a:lnTo>
                <a:lnTo>
                  <a:pt x="546" y="1200"/>
                </a:lnTo>
                <a:close/>
                <a:moveTo>
                  <a:pt x="588" y="1200"/>
                </a:moveTo>
                <a:lnTo>
                  <a:pt x="612" y="1200"/>
                </a:lnTo>
                <a:lnTo>
                  <a:pt x="612" y="1206"/>
                </a:lnTo>
                <a:lnTo>
                  <a:pt x="588" y="1206"/>
                </a:lnTo>
                <a:lnTo>
                  <a:pt x="588" y="1200"/>
                </a:lnTo>
                <a:close/>
                <a:moveTo>
                  <a:pt x="630" y="1200"/>
                </a:moveTo>
                <a:lnTo>
                  <a:pt x="654" y="1200"/>
                </a:lnTo>
                <a:lnTo>
                  <a:pt x="654" y="1206"/>
                </a:lnTo>
                <a:lnTo>
                  <a:pt x="630" y="1206"/>
                </a:lnTo>
                <a:lnTo>
                  <a:pt x="630" y="1200"/>
                </a:lnTo>
                <a:close/>
                <a:moveTo>
                  <a:pt x="672" y="1200"/>
                </a:moveTo>
                <a:lnTo>
                  <a:pt x="696" y="1200"/>
                </a:lnTo>
                <a:lnTo>
                  <a:pt x="696" y="1206"/>
                </a:lnTo>
                <a:lnTo>
                  <a:pt x="672" y="1206"/>
                </a:lnTo>
                <a:lnTo>
                  <a:pt x="672" y="1200"/>
                </a:lnTo>
                <a:close/>
                <a:moveTo>
                  <a:pt x="714" y="1200"/>
                </a:moveTo>
                <a:lnTo>
                  <a:pt x="738" y="1200"/>
                </a:lnTo>
                <a:lnTo>
                  <a:pt x="738" y="1206"/>
                </a:lnTo>
                <a:lnTo>
                  <a:pt x="714" y="1206"/>
                </a:lnTo>
                <a:lnTo>
                  <a:pt x="714" y="1200"/>
                </a:lnTo>
                <a:close/>
                <a:moveTo>
                  <a:pt x="756" y="1200"/>
                </a:moveTo>
                <a:lnTo>
                  <a:pt x="780" y="1200"/>
                </a:lnTo>
                <a:lnTo>
                  <a:pt x="780" y="1206"/>
                </a:lnTo>
                <a:lnTo>
                  <a:pt x="756" y="1206"/>
                </a:lnTo>
                <a:lnTo>
                  <a:pt x="756" y="1200"/>
                </a:lnTo>
                <a:close/>
                <a:moveTo>
                  <a:pt x="798" y="1200"/>
                </a:moveTo>
                <a:lnTo>
                  <a:pt x="822" y="1200"/>
                </a:lnTo>
                <a:lnTo>
                  <a:pt x="822" y="1206"/>
                </a:lnTo>
                <a:lnTo>
                  <a:pt x="798" y="1206"/>
                </a:lnTo>
                <a:lnTo>
                  <a:pt x="798" y="1200"/>
                </a:lnTo>
                <a:close/>
                <a:moveTo>
                  <a:pt x="840" y="1200"/>
                </a:moveTo>
                <a:lnTo>
                  <a:pt x="864" y="1200"/>
                </a:lnTo>
                <a:lnTo>
                  <a:pt x="864" y="1206"/>
                </a:lnTo>
                <a:lnTo>
                  <a:pt x="840" y="1206"/>
                </a:lnTo>
                <a:lnTo>
                  <a:pt x="840" y="1200"/>
                </a:lnTo>
                <a:close/>
                <a:moveTo>
                  <a:pt x="882" y="1200"/>
                </a:moveTo>
                <a:lnTo>
                  <a:pt x="906" y="1200"/>
                </a:lnTo>
                <a:lnTo>
                  <a:pt x="906" y="1206"/>
                </a:lnTo>
                <a:lnTo>
                  <a:pt x="882" y="1206"/>
                </a:lnTo>
                <a:lnTo>
                  <a:pt x="882" y="1200"/>
                </a:lnTo>
                <a:close/>
                <a:moveTo>
                  <a:pt x="924" y="1200"/>
                </a:moveTo>
                <a:lnTo>
                  <a:pt x="948" y="1200"/>
                </a:lnTo>
                <a:lnTo>
                  <a:pt x="948" y="1206"/>
                </a:lnTo>
                <a:lnTo>
                  <a:pt x="924" y="1206"/>
                </a:lnTo>
                <a:lnTo>
                  <a:pt x="924" y="1200"/>
                </a:lnTo>
                <a:close/>
                <a:moveTo>
                  <a:pt x="966" y="1200"/>
                </a:moveTo>
                <a:lnTo>
                  <a:pt x="990" y="1200"/>
                </a:lnTo>
                <a:lnTo>
                  <a:pt x="990" y="1206"/>
                </a:lnTo>
                <a:lnTo>
                  <a:pt x="966" y="1206"/>
                </a:lnTo>
                <a:lnTo>
                  <a:pt x="966" y="1200"/>
                </a:lnTo>
                <a:close/>
                <a:moveTo>
                  <a:pt x="1008" y="1200"/>
                </a:moveTo>
                <a:lnTo>
                  <a:pt x="1032" y="1200"/>
                </a:lnTo>
                <a:lnTo>
                  <a:pt x="1032" y="1206"/>
                </a:lnTo>
                <a:lnTo>
                  <a:pt x="1008" y="1206"/>
                </a:lnTo>
                <a:lnTo>
                  <a:pt x="1008" y="1200"/>
                </a:lnTo>
                <a:close/>
                <a:moveTo>
                  <a:pt x="1050" y="1200"/>
                </a:moveTo>
                <a:lnTo>
                  <a:pt x="1074" y="1200"/>
                </a:lnTo>
                <a:lnTo>
                  <a:pt x="1074" y="1206"/>
                </a:lnTo>
                <a:lnTo>
                  <a:pt x="1050" y="1206"/>
                </a:lnTo>
                <a:lnTo>
                  <a:pt x="1050" y="1200"/>
                </a:lnTo>
                <a:close/>
                <a:moveTo>
                  <a:pt x="1092" y="1200"/>
                </a:moveTo>
                <a:lnTo>
                  <a:pt x="1116" y="1200"/>
                </a:lnTo>
                <a:lnTo>
                  <a:pt x="1116" y="1206"/>
                </a:lnTo>
                <a:lnTo>
                  <a:pt x="1092" y="1206"/>
                </a:lnTo>
                <a:lnTo>
                  <a:pt x="1092" y="1200"/>
                </a:lnTo>
                <a:close/>
                <a:moveTo>
                  <a:pt x="1134" y="1200"/>
                </a:moveTo>
                <a:lnTo>
                  <a:pt x="1158" y="1200"/>
                </a:lnTo>
                <a:lnTo>
                  <a:pt x="1158" y="1206"/>
                </a:lnTo>
                <a:lnTo>
                  <a:pt x="1134" y="1206"/>
                </a:lnTo>
                <a:lnTo>
                  <a:pt x="1134" y="1200"/>
                </a:lnTo>
                <a:close/>
                <a:moveTo>
                  <a:pt x="1176" y="1200"/>
                </a:moveTo>
                <a:lnTo>
                  <a:pt x="1200" y="1200"/>
                </a:lnTo>
                <a:lnTo>
                  <a:pt x="1200" y="1206"/>
                </a:lnTo>
                <a:lnTo>
                  <a:pt x="1176" y="1206"/>
                </a:lnTo>
                <a:lnTo>
                  <a:pt x="1176" y="1200"/>
                </a:lnTo>
                <a:close/>
                <a:moveTo>
                  <a:pt x="1218" y="1200"/>
                </a:moveTo>
                <a:lnTo>
                  <a:pt x="1242" y="1200"/>
                </a:lnTo>
                <a:lnTo>
                  <a:pt x="1242" y="1206"/>
                </a:lnTo>
                <a:lnTo>
                  <a:pt x="1218" y="1206"/>
                </a:lnTo>
                <a:lnTo>
                  <a:pt x="1218" y="1200"/>
                </a:lnTo>
                <a:close/>
                <a:moveTo>
                  <a:pt x="1260" y="1200"/>
                </a:moveTo>
                <a:lnTo>
                  <a:pt x="1284" y="1200"/>
                </a:lnTo>
                <a:lnTo>
                  <a:pt x="1284" y="1206"/>
                </a:lnTo>
                <a:lnTo>
                  <a:pt x="1260" y="1206"/>
                </a:lnTo>
                <a:lnTo>
                  <a:pt x="1260" y="1200"/>
                </a:lnTo>
                <a:close/>
                <a:moveTo>
                  <a:pt x="1302" y="1200"/>
                </a:moveTo>
                <a:lnTo>
                  <a:pt x="1326" y="1200"/>
                </a:lnTo>
                <a:lnTo>
                  <a:pt x="1326" y="1206"/>
                </a:lnTo>
                <a:lnTo>
                  <a:pt x="1302" y="1206"/>
                </a:lnTo>
                <a:lnTo>
                  <a:pt x="1302" y="1200"/>
                </a:lnTo>
                <a:close/>
                <a:moveTo>
                  <a:pt x="1344" y="1200"/>
                </a:moveTo>
                <a:lnTo>
                  <a:pt x="1368" y="1200"/>
                </a:lnTo>
                <a:lnTo>
                  <a:pt x="1368" y="1206"/>
                </a:lnTo>
                <a:lnTo>
                  <a:pt x="1344" y="1206"/>
                </a:lnTo>
                <a:lnTo>
                  <a:pt x="1344" y="1200"/>
                </a:lnTo>
                <a:close/>
                <a:moveTo>
                  <a:pt x="1386" y="1200"/>
                </a:moveTo>
                <a:lnTo>
                  <a:pt x="1410" y="1200"/>
                </a:lnTo>
                <a:lnTo>
                  <a:pt x="1410" y="1206"/>
                </a:lnTo>
                <a:lnTo>
                  <a:pt x="1386" y="1206"/>
                </a:lnTo>
                <a:lnTo>
                  <a:pt x="1386" y="1200"/>
                </a:lnTo>
                <a:close/>
                <a:moveTo>
                  <a:pt x="1428" y="1200"/>
                </a:moveTo>
                <a:lnTo>
                  <a:pt x="1452" y="1200"/>
                </a:lnTo>
                <a:lnTo>
                  <a:pt x="1452" y="1206"/>
                </a:lnTo>
                <a:lnTo>
                  <a:pt x="1428" y="1206"/>
                </a:lnTo>
                <a:lnTo>
                  <a:pt x="1428" y="1200"/>
                </a:lnTo>
                <a:close/>
                <a:moveTo>
                  <a:pt x="1470" y="1200"/>
                </a:moveTo>
                <a:lnTo>
                  <a:pt x="1494" y="1200"/>
                </a:lnTo>
                <a:lnTo>
                  <a:pt x="1494" y="1206"/>
                </a:lnTo>
                <a:lnTo>
                  <a:pt x="1470" y="1206"/>
                </a:lnTo>
                <a:lnTo>
                  <a:pt x="1470" y="1200"/>
                </a:lnTo>
                <a:close/>
                <a:moveTo>
                  <a:pt x="1512" y="1200"/>
                </a:moveTo>
                <a:lnTo>
                  <a:pt x="1536" y="1200"/>
                </a:lnTo>
                <a:lnTo>
                  <a:pt x="1536" y="1206"/>
                </a:lnTo>
                <a:lnTo>
                  <a:pt x="1512" y="1206"/>
                </a:lnTo>
                <a:lnTo>
                  <a:pt x="1512" y="1200"/>
                </a:lnTo>
                <a:close/>
                <a:moveTo>
                  <a:pt x="1554" y="1200"/>
                </a:moveTo>
                <a:lnTo>
                  <a:pt x="1578" y="1200"/>
                </a:lnTo>
                <a:lnTo>
                  <a:pt x="1578" y="1206"/>
                </a:lnTo>
                <a:lnTo>
                  <a:pt x="1554" y="1206"/>
                </a:lnTo>
                <a:lnTo>
                  <a:pt x="1554" y="1200"/>
                </a:lnTo>
                <a:close/>
                <a:moveTo>
                  <a:pt x="1596" y="1200"/>
                </a:moveTo>
                <a:lnTo>
                  <a:pt x="1620" y="1200"/>
                </a:lnTo>
                <a:lnTo>
                  <a:pt x="1620" y="1206"/>
                </a:lnTo>
                <a:lnTo>
                  <a:pt x="1596" y="1206"/>
                </a:lnTo>
                <a:lnTo>
                  <a:pt x="1596" y="1200"/>
                </a:lnTo>
                <a:close/>
                <a:moveTo>
                  <a:pt x="1638" y="1200"/>
                </a:moveTo>
                <a:lnTo>
                  <a:pt x="1662" y="1200"/>
                </a:lnTo>
                <a:lnTo>
                  <a:pt x="1662" y="1206"/>
                </a:lnTo>
                <a:lnTo>
                  <a:pt x="1638" y="1206"/>
                </a:lnTo>
                <a:lnTo>
                  <a:pt x="1638" y="1200"/>
                </a:lnTo>
                <a:close/>
                <a:moveTo>
                  <a:pt x="1680" y="1200"/>
                </a:moveTo>
                <a:lnTo>
                  <a:pt x="1704" y="1200"/>
                </a:lnTo>
                <a:lnTo>
                  <a:pt x="1704" y="1206"/>
                </a:lnTo>
                <a:lnTo>
                  <a:pt x="1680" y="1206"/>
                </a:lnTo>
                <a:lnTo>
                  <a:pt x="1680" y="1200"/>
                </a:lnTo>
                <a:close/>
                <a:moveTo>
                  <a:pt x="1722" y="1200"/>
                </a:moveTo>
                <a:lnTo>
                  <a:pt x="1746" y="1200"/>
                </a:lnTo>
                <a:lnTo>
                  <a:pt x="1746" y="1206"/>
                </a:lnTo>
                <a:lnTo>
                  <a:pt x="1722" y="1206"/>
                </a:lnTo>
                <a:lnTo>
                  <a:pt x="1722" y="1200"/>
                </a:lnTo>
                <a:close/>
                <a:moveTo>
                  <a:pt x="1764" y="1200"/>
                </a:moveTo>
                <a:lnTo>
                  <a:pt x="1788" y="1200"/>
                </a:lnTo>
                <a:lnTo>
                  <a:pt x="1788" y="1206"/>
                </a:lnTo>
                <a:lnTo>
                  <a:pt x="1764" y="1206"/>
                </a:lnTo>
                <a:lnTo>
                  <a:pt x="1764" y="1200"/>
                </a:lnTo>
                <a:close/>
                <a:moveTo>
                  <a:pt x="1806" y="1200"/>
                </a:moveTo>
                <a:lnTo>
                  <a:pt x="1830" y="1200"/>
                </a:lnTo>
                <a:lnTo>
                  <a:pt x="1830" y="1206"/>
                </a:lnTo>
                <a:lnTo>
                  <a:pt x="1806" y="1206"/>
                </a:lnTo>
                <a:lnTo>
                  <a:pt x="1806" y="1200"/>
                </a:lnTo>
                <a:close/>
                <a:moveTo>
                  <a:pt x="1848" y="1200"/>
                </a:moveTo>
                <a:lnTo>
                  <a:pt x="1872" y="1200"/>
                </a:lnTo>
                <a:lnTo>
                  <a:pt x="1872" y="1206"/>
                </a:lnTo>
                <a:lnTo>
                  <a:pt x="1848" y="1206"/>
                </a:lnTo>
                <a:lnTo>
                  <a:pt x="1848" y="1200"/>
                </a:lnTo>
                <a:close/>
                <a:moveTo>
                  <a:pt x="1890" y="1200"/>
                </a:moveTo>
                <a:lnTo>
                  <a:pt x="1914" y="1200"/>
                </a:lnTo>
                <a:lnTo>
                  <a:pt x="1914" y="1206"/>
                </a:lnTo>
                <a:lnTo>
                  <a:pt x="1890" y="1206"/>
                </a:lnTo>
                <a:lnTo>
                  <a:pt x="1890" y="1200"/>
                </a:lnTo>
                <a:close/>
                <a:moveTo>
                  <a:pt x="1932" y="1200"/>
                </a:moveTo>
                <a:lnTo>
                  <a:pt x="1956" y="1200"/>
                </a:lnTo>
                <a:lnTo>
                  <a:pt x="1956" y="1206"/>
                </a:lnTo>
                <a:lnTo>
                  <a:pt x="1932" y="1206"/>
                </a:lnTo>
                <a:lnTo>
                  <a:pt x="1932" y="1200"/>
                </a:lnTo>
                <a:close/>
                <a:moveTo>
                  <a:pt x="1974" y="1200"/>
                </a:moveTo>
                <a:lnTo>
                  <a:pt x="1998" y="1200"/>
                </a:lnTo>
                <a:lnTo>
                  <a:pt x="1998" y="1206"/>
                </a:lnTo>
                <a:lnTo>
                  <a:pt x="1974" y="1206"/>
                </a:lnTo>
                <a:lnTo>
                  <a:pt x="1974" y="1200"/>
                </a:lnTo>
                <a:close/>
                <a:moveTo>
                  <a:pt x="2016" y="1200"/>
                </a:moveTo>
                <a:lnTo>
                  <a:pt x="2040" y="1200"/>
                </a:lnTo>
                <a:lnTo>
                  <a:pt x="2040" y="1206"/>
                </a:lnTo>
                <a:lnTo>
                  <a:pt x="2016" y="1206"/>
                </a:lnTo>
                <a:lnTo>
                  <a:pt x="2016" y="1200"/>
                </a:lnTo>
                <a:close/>
                <a:moveTo>
                  <a:pt x="2058" y="1200"/>
                </a:moveTo>
                <a:lnTo>
                  <a:pt x="2082" y="1200"/>
                </a:lnTo>
                <a:lnTo>
                  <a:pt x="2082" y="1206"/>
                </a:lnTo>
                <a:lnTo>
                  <a:pt x="2058" y="1206"/>
                </a:lnTo>
                <a:lnTo>
                  <a:pt x="2058" y="1200"/>
                </a:lnTo>
                <a:close/>
                <a:moveTo>
                  <a:pt x="2100" y="1200"/>
                </a:moveTo>
                <a:lnTo>
                  <a:pt x="2124" y="1200"/>
                </a:lnTo>
                <a:lnTo>
                  <a:pt x="2124" y="1206"/>
                </a:lnTo>
                <a:lnTo>
                  <a:pt x="2100" y="1206"/>
                </a:lnTo>
                <a:lnTo>
                  <a:pt x="2100" y="1200"/>
                </a:lnTo>
                <a:close/>
                <a:moveTo>
                  <a:pt x="2142" y="1200"/>
                </a:moveTo>
                <a:lnTo>
                  <a:pt x="2166" y="1200"/>
                </a:lnTo>
                <a:lnTo>
                  <a:pt x="2166" y="1206"/>
                </a:lnTo>
                <a:lnTo>
                  <a:pt x="2142" y="1206"/>
                </a:lnTo>
                <a:lnTo>
                  <a:pt x="2142" y="1200"/>
                </a:lnTo>
                <a:close/>
                <a:moveTo>
                  <a:pt x="2184" y="1200"/>
                </a:moveTo>
                <a:lnTo>
                  <a:pt x="2208" y="1200"/>
                </a:lnTo>
                <a:lnTo>
                  <a:pt x="2208" y="1206"/>
                </a:lnTo>
                <a:lnTo>
                  <a:pt x="2184" y="1206"/>
                </a:lnTo>
                <a:lnTo>
                  <a:pt x="2184" y="1200"/>
                </a:lnTo>
                <a:close/>
                <a:moveTo>
                  <a:pt x="2226" y="1200"/>
                </a:moveTo>
                <a:lnTo>
                  <a:pt x="2250" y="1200"/>
                </a:lnTo>
                <a:lnTo>
                  <a:pt x="2250" y="1206"/>
                </a:lnTo>
                <a:lnTo>
                  <a:pt x="2226" y="1206"/>
                </a:lnTo>
                <a:lnTo>
                  <a:pt x="2226" y="1200"/>
                </a:lnTo>
                <a:close/>
                <a:moveTo>
                  <a:pt x="2268" y="1200"/>
                </a:moveTo>
                <a:lnTo>
                  <a:pt x="2292" y="1200"/>
                </a:lnTo>
                <a:lnTo>
                  <a:pt x="2292" y="1206"/>
                </a:lnTo>
                <a:lnTo>
                  <a:pt x="2268" y="1206"/>
                </a:lnTo>
                <a:lnTo>
                  <a:pt x="2268" y="1200"/>
                </a:lnTo>
                <a:close/>
                <a:moveTo>
                  <a:pt x="2310" y="1200"/>
                </a:moveTo>
                <a:lnTo>
                  <a:pt x="2334" y="1200"/>
                </a:lnTo>
                <a:lnTo>
                  <a:pt x="2334" y="1206"/>
                </a:lnTo>
                <a:lnTo>
                  <a:pt x="2310" y="1206"/>
                </a:lnTo>
                <a:lnTo>
                  <a:pt x="2310" y="1200"/>
                </a:lnTo>
                <a:close/>
                <a:moveTo>
                  <a:pt x="2352" y="1200"/>
                </a:moveTo>
                <a:lnTo>
                  <a:pt x="2376" y="1200"/>
                </a:lnTo>
                <a:lnTo>
                  <a:pt x="2376" y="1206"/>
                </a:lnTo>
                <a:lnTo>
                  <a:pt x="2352" y="1206"/>
                </a:lnTo>
                <a:lnTo>
                  <a:pt x="2352" y="1200"/>
                </a:lnTo>
                <a:close/>
                <a:moveTo>
                  <a:pt x="2394" y="1200"/>
                </a:moveTo>
                <a:lnTo>
                  <a:pt x="2418" y="1200"/>
                </a:lnTo>
                <a:lnTo>
                  <a:pt x="2418" y="1206"/>
                </a:lnTo>
                <a:lnTo>
                  <a:pt x="2394" y="1206"/>
                </a:lnTo>
                <a:lnTo>
                  <a:pt x="2394" y="1200"/>
                </a:lnTo>
                <a:close/>
                <a:moveTo>
                  <a:pt x="2436" y="1200"/>
                </a:moveTo>
                <a:lnTo>
                  <a:pt x="2460" y="1200"/>
                </a:lnTo>
                <a:lnTo>
                  <a:pt x="2460" y="1206"/>
                </a:lnTo>
                <a:lnTo>
                  <a:pt x="2436" y="1206"/>
                </a:lnTo>
                <a:lnTo>
                  <a:pt x="2436" y="1200"/>
                </a:lnTo>
                <a:close/>
                <a:moveTo>
                  <a:pt x="2478" y="1200"/>
                </a:moveTo>
                <a:lnTo>
                  <a:pt x="2502" y="1200"/>
                </a:lnTo>
                <a:lnTo>
                  <a:pt x="2502" y="1206"/>
                </a:lnTo>
                <a:lnTo>
                  <a:pt x="2478" y="1206"/>
                </a:lnTo>
                <a:lnTo>
                  <a:pt x="2478" y="1200"/>
                </a:lnTo>
                <a:close/>
                <a:moveTo>
                  <a:pt x="2520" y="1200"/>
                </a:moveTo>
                <a:lnTo>
                  <a:pt x="2544" y="1200"/>
                </a:lnTo>
                <a:lnTo>
                  <a:pt x="2544" y="1206"/>
                </a:lnTo>
                <a:lnTo>
                  <a:pt x="2520" y="1206"/>
                </a:lnTo>
                <a:lnTo>
                  <a:pt x="2520" y="1200"/>
                </a:lnTo>
                <a:close/>
                <a:moveTo>
                  <a:pt x="2562" y="1200"/>
                </a:moveTo>
                <a:lnTo>
                  <a:pt x="2586" y="1200"/>
                </a:lnTo>
                <a:lnTo>
                  <a:pt x="2586" y="1206"/>
                </a:lnTo>
                <a:lnTo>
                  <a:pt x="2562" y="1206"/>
                </a:lnTo>
                <a:lnTo>
                  <a:pt x="2562" y="1200"/>
                </a:lnTo>
                <a:close/>
                <a:moveTo>
                  <a:pt x="2604" y="1200"/>
                </a:moveTo>
                <a:lnTo>
                  <a:pt x="2628" y="1200"/>
                </a:lnTo>
                <a:lnTo>
                  <a:pt x="2628" y="1206"/>
                </a:lnTo>
                <a:lnTo>
                  <a:pt x="2604" y="1206"/>
                </a:lnTo>
                <a:lnTo>
                  <a:pt x="2604" y="1200"/>
                </a:lnTo>
                <a:close/>
                <a:moveTo>
                  <a:pt x="2646" y="1200"/>
                </a:moveTo>
                <a:lnTo>
                  <a:pt x="2670" y="1200"/>
                </a:lnTo>
                <a:lnTo>
                  <a:pt x="2670" y="1206"/>
                </a:lnTo>
                <a:lnTo>
                  <a:pt x="2646" y="1206"/>
                </a:lnTo>
                <a:lnTo>
                  <a:pt x="2646" y="1200"/>
                </a:lnTo>
                <a:close/>
                <a:moveTo>
                  <a:pt x="2688" y="1200"/>
                </a:moveTo>
                <a:lnTo>
                  <a:pt x="2712" y="1200"/>
                </a:lnTo>
                <a:lnTo>
                  <a:pt x="2712" y="1206"/>
                </a:lnTo>
                <a:lnTo>
                  <a:pt x="2688" y="1206"/>
                </a:lnTo>
                <a:lnTo>
                  <a:pt x="2688" y="1200"/>
                </a:lnTo>
                <a:close/>
                <a:moveTo>
                  <a:pt x="2730" y="1200"/>
                </a:moveTo>
                <a:lnTo>
                  <a:pt x="2754" y="1200"/>
                </a:lnTo>
                <a:lnTo>
                  <a:pt x="2754" y="1206"/>
                </a:lnTo>
                <a:lnTo>
                  <a:pt x="2730" y="1206"/>
                </a:lnTo>
                <a:lnTo>
                  <a:pt x="2730" y="1200"/>
                </a:lnTo>
                <a:close/>
                <a:moveTo>
                  <a:pt x="2772" y="1200"/>
                </a:moveTo>
                <a:lnTo>
                  <a:pt x="2796" y="1200"/>
                </a:lnTo>
                <a:lnTo>
                  <a:pt x="2796" y="1206"/>
                </a:lnTo>
                <a:lnTo>
                  <a:pt x="2772" y="1206"/>
                </a:lnTo>
                <a:lnTo>
                  <a:pt x="2772" y="1200"/>
                </a:lnTo>
                <a:close/>
                <a:moveTo>
                  <a:pt x="2814" y="1200"/>
                </a:moveTo>
                <a:lnTo>
                  <a:pt x="2838" y="1200"/>
                </a:lnTo>
                <a:lnTo>
                  <a:pt x="2838" y="1206"/>
                </a:lnTo>
                <a:lnTo>
                  <a:pt x="2814" y="1206"/>
                </a:lnTo>
                <a:lnTo>
                  <a:pt x="2814" y="1200"/>
                </a:lnTo>
                <a:close/>
                <a:moveTo>
                  <a:pt x="2856" y="1200"/>
                </a:moveTo>
                <a:lnTo>
                  <a:pt x="2880" y="1200"/>
                </a:lnTo>
                <a:lnTo>
                  <a:pt x="2880" y="1206"/>
                </a:lnTo>
                <a:lnTo>
                  <a:pt x="2856" y="1206"/>
                </a:lnTo>
                <a:lnTo>
                  <a:pt x="2856" y="1200"/>
                </a:lnTo>
                <a:close/>
                <a:moveTo>
                  <a:pt x="2898" y="1200"/>
                </a:moveTo>
                <a:lnTo>
                  <a:pt x="2922" y="1200"/>
                </a:lnTo>
                <a:lnTo>
                  <a:pt x="2922" y="1206"/>
                </a:lnTo>
                <a:lnTo>
                  <a:pt x="2898" y="1206"/>
                </a:lnTo>
                <a:lnTo>
                  <a:pt x="2898" y="1200"/>
                </a:lnTo>
                <a:close/>
                <a:moveTo>
                  <a:pt x="2940" y="1200"/>
                </a:moveTo>
                <a:lnTo>
                  <a:pt x="2964" y="1200"/>
                </a:lnTo>
                <a:lnTo>
                  <a:pt x="2964" y="1206"/>
                </a:lnTo>
                <a:lnTo>
                  <a:pt x="2940" y="1206"/>
                </a:lnTo>
                <a:lnTo>
                  <a:pt x="2940" y="1200"/>
                </a:lnTo>
                <a:close/>
                <a:moveTo>
                  <a:pt x="2982" y="1200"/>
                </a:moveTo>
                <a:lnTo>
                  <a:pt x="3006" y="1200"/>
                </a:lnTo>
                <a:lnTo>
                  <a:pt x="3006" y="1206"/>
                </a:lnTo>
                <a:lnTo>
                  <a:pt x="2982" y="1206"/>
                </a:lnTo>
                <a:lnTo>
                  <a:pt x="2982" y="1200"/>
                </a:lnTo>
                <a:close/>
                <a:moveTo>
                  <a:pt x="3024" y="1200"/>
                </a:moveTo>
                <a:lnTo>
                  <a:pt x="3048" y="1200"/>
                </a:lnTo>
                <a:lnTo>
                  <a:pt x="3048" y="1206"/>
                </a:lnTo>
                <a:lnTo>
                  <a:pt x="3024" y="1206"/>
                </a:lnTo>
                <a:lnTo>
                  <a:pt x="3024" y="1200"/>
                </a:lnTo>
                <a:close/>
                <a:moveTo>
                  <a:pt x="3066" y="1200"/>
                </a:moveTo>
                <a:lnTo>
                  <a:pt x="3090" y="1200"/>
                </a:lnTo>
                <a:lnTo>
                  <a:pt x="3090" y="1206"/>
                </a:lnTo>
                <a:lnTo>
                  <a:pt x="3066" y="1206"/>
                </a:lnTo>
                <a:lnTo>
                  <a:pt x="3066" y="1200"/>
                </a:lnTo>
                <a:close/>
                <a:moveTo>
                  <a:pt x="3108" y="1200"/>
                </a:moveTo>
                <a:lnTo>
                  <a:pt x="3132" y="1200"/>
                </a:lnTo>
                <a:lnTo>
                  <a:pt x="3132" y="1206"/>
                </a:lnTo>
                <a:lnTo>
                  <a:pt x="3108" y="1206"/>
                </a:lnTo>
                <a:lnTo>
                  <a:pt x="3108" y="1200"/>
                </a:lnTo>
                <a:close/>
                <a:moveTo>
                  <a:pt x="3150" y="1200"/>
                </a:moveTo>
                <a:lnTo>
                  <a:pt x="3174" y="1200"/>
                </a:lnTo>
                <a:lnTo>
                  <a:pt x="3174" y="1206"/>
                </a:lnTo>
                <a:lnTo>
                  <a:pt x="3150" y="1206"/>
                </a:lnTo>
                <a:lnTo>
                  <a:pt x="3150" y="1200"/>
                </a:lnTo>
                <a:close/>
                <a:moveTo>
                  <a:pt x="3192" y="1200"/>
                </a:moveTo>
                <a:lnTo>
                  <a:pt x="3216" y="1200"/>
                </a:lnTo>
                <a:lnTo>
                  <a:pt x="3216" y="1206"/>
                </a:lnTo>
                <a:lnTo>
                  <a:pt x="3192" y="1206"/>
                </a:lnTo>
                <a:lnTo>
                  <a:pt x="3192" y="1200"/>
                </a:lnTo>
                <a:close/>
                <a:moveTo>
                  <a:pt x="3234" y="1200"/>
                </a:moveTo>
                <a:lnTo>
                  <a:pt x="3258" y="1200"/>
                </a:lnTo>
                <a:lnTo>
                  <a:pt x="3258" y="1206"/>
                </a:lnTo>
                <a:lnTo>
                  <a:pt x="3234" y="1206"/>
                </a:lnTo>
                <a:lnTo>
                  <a:pt x="3234" y="1200"/>
                </a:lnTo>
                <a:close/>
                <a:moveTo>
                  <a:pt x="3276" y="1200"/>
                </a:moveTo>
                <a:lnTo>
                  <a:pt x="3300" y="1200"/>
                </a:lnTo>
                <a:lnTo>
                  <a:pt x="3300" y="1206"/>
                </a:lnTo>
                <a:lnTo>
                  <a:pt x="3276" y="1206"/>
                </a:lnTo>
                <a:lnTo>
                  <a:pt x="3276" y="1200"/>
                </a:lnTo>
                <a:close/>
                <a:moveTo>
                  <a:pt x="3318" y="1200"/>
                </a:moveTo>
                <a:lnTo>
                  <a:pt x="3342" y="1200"/>
                </a:lnTo>
                <a:lnTo>
                  <a:pt x="3342" y="1206"/>
                </a:lnTo>
                <a:lnTo>
                  <a:pt x="3318" y="1206"/>
                </a:lnTo>
                <a:lnTo>
                  <a:pt x="3318" y="1200"/>
                </a:lnTo>
                <a:close/>
                <a:moveTo>
                  <a:pt x="3360" y="1200"/>
                </a:moveTo>
                <a:lnTo>
                  <a:pt x="3384" y="1200"/>
                </a:lnTo>
                <a:lnTo>
                  <a:pt x="3384" y="1206"/>
                </a:lnTo>
                <a:lnTo>
                  <a:pt x="3360" y="1206"/>
                </a:lnTo>
                <a:lnTo>
                  <a:pt x="3360" y="1200"/>
                </a:lnTo>
                <a:close/>
                <a:moveTo>
                  <a:pt x="3402" y="1200"/>
                </a:moveTo>
                <a:lnTo>
                  <a:pt x="3426" y="1200"/>
                </a:lnTo>
                <a:lnTo>
                  <a:pt x="3426" y="1206"/>
                </a:lnTo>
                <a:lnTo>
                  <a:pt x="3402" y="1206"/>
                </a:lnTo>
                <a:lnTo>
                  <a:pt x="3402" y="1200"/>
                </a:lnTo>
                <a:close/>
                <a:moveTo>
                  <a:pt x="3444" y="1200"/>
                </a:moveTo>
                <a:lnTo>
                  <a:pt x="3468" y="1200"/>
                </a:lnTo>
                <a:lnTo>
                  <a:pt x="3468" y="1206"/>
                </a:lnTo>
                <a:lnTo>
                  <a:pt x="3444" y="1206"/>
                </a:lnTo>
                <a:lnTo>
                  <a:pt x="3444" y="1200"/>
                </a:lnTo>
                <a:close/>
                <a:moveTo>
                  <a:pt x="3486" y="1200"/>
                </a:moveTo>
                <a:lnTo>
                  <a:pt x="3510" y="1200"/>
                </a:lnTo>
                <a:lnTo>
                  <a:pt x="3510" y="1206"/>
                </a:lnTo>
                <a:lnTo>
                  <a:pt x="3486" y="1206"/>
                </a:lnTo>
                <a:lnTo>
                  <a:pt x="3486" y="1200"/>
                </a:lnTo>
                <a:close/>
                <a:moveTo>
                  <a:pt x="3528" y="1200"/>
                </a:moveTo>
                <a:lnTo>
                  <a:pt x="3552" y="1200"/>
                </a:lnTo>
                <a:lnTo>
                  <a:pt x="3552" y="1206"/>
                </a:lnTo>
                <a:lnTo>
                  <a:pt x="3528" y="1206"/>
                </a:lnTo>
                <a:lnTo>
                  <a:pt x="3528" y="1200"/>
                </a:lnTo>
                <a:close/>
                <a:moveTo>
                  <a:pt x="3570" y="1200"/>
                </a:moveTo>
                <a:lnTo>
                  <a:pt x="3594" y="1200"/>
                </a:lnTo>
                <a:lnTo>
                  <a:pt x="3594" y="1206"/>
                </a:lnTo>
                <a:lnTo>
                  <a:pt x="3570" y="1206"/>
                </a:lnTo>
                <a:lnTo>
                  <a:pt x="3570" y="1200"/>
                </a:lnTo>
                <a:close/>
                <a:moveTo>
                  <a:pt x="3612" y="1200"/>
                </a:moveTo>
                <a:lnTo>
                  <a:pt x="3636" y="1200"/>
                </a:lnTo>
                <a:lnTo>
                  <a:pt x="3636" y="1206"/>
                </a:lnTo>
                <a:lnTo>
                  <a:pt x="3612" y="1206"/>
                </a:lnTo>
                <a:lnTo>
                  <a:pt x="3612" y="1200"/>
                </a:lnTo>
                <a:close/>
                <a:moveTo>
                  <a:pt x="3654" y="1200"/>
                </a:moveTo>
                <a:lnTo>
                  <a:pt x="3678" y="1200"/>
                </a:lnTo>
                <a:lnTo>
                  <a:pt x="3678" y="1206"/>
                </a:lnTo>
                <a:lnTo>
                  <a:pt x="3654" y="1206"/>
                </a:lnTo>
                <a:lnTo>
                  <a:pt x="3654" y="1200"/>
                </a:lnTo>
                <a:close/>
                <a:moveTo>
                  <a:pt x="3696" y="1200"/>
                </a:moveTo>
                <a:lnTo>
                  <a:pt x="3720" y="1200"/>
                </a:lnTo>
                <a:lnTo>
                  <a:pt x="3720" y="1206"/>
                </a:lnTo>
                <a:lnTo>
                  <a:pt x="3696" y="1206"/>
                </a:lnTo>
                <a:lnTo>
                  <a:pt x="3696" y="1200"/>
                </a:lnTo>
                <a:close/>
                <a:moveTo>
                  <a:pt x="3738" y="1200"/>
                </a:moveTo>
                <a:lnTo>
                  <a:pt x="3762" y="1200"/>
                </a:lnTo>
                <a:lnTo>
                  <a:pt x="3762" y="1206"/>
                </a:lnTo>
                <a:lnTo>
                  <a:pt x="3738" y="1206"/>
                </a:lnTo>
                <a:lnTo>
                  <a:pt x="3738" y="1200"/>
                </a:lnTo>
                <a:close/>
                <a:moveTo>
                  <a:pt x="3780" y="1200"/>
                </a:moveTo>
                <a:lnTo>
                  <a:pt x="3804" y="1200"/>
                </a:lnTo>
                <a:lnTo>
                  <a:pt x="3804" y="1206"/>
                </a:lnTo>
                <a:lnTo>
                  <a:pt x="3780" y="1206"/>
                </a:lnTo>
                <a:lnTo>
                  <a:pt x="3780" y="1200"/>
                </a:lnTo>
                <a:close/>
                <a:moveTo>
                  <a:pt x="3822" y="1200"/>
                </a:moveTo>
                <a:lnTo>
                  <a:pt x="3846" y="1200"/>
                </a:lnTo>
                <a:lnTo>
                  <a:pt x="3846" y="1206"/>
                </a:lnTo>
                <a:lnTo>
                  <a:pt x="3822" y="1206"/>
                </a:lnTo>
                <a:lnTo>
                  <a:pt x="3822" y="1200"/>
                </a:lnTo>
                <a:close/>
                <a:moveTo>
                  <a:pt x="3864" y="1200"/>
                </a:moveTo>
                <a:lnTo>
                  <a:pt x="3888" y="1200"/>
                </a:lnTo>
                <a:lnTo>
                  <a:pt x="3888" y="1206"/>
                </a:lnTo>
                <a:lnTo>
                  <a:pt x="3864" y="1206"/>
                </a:lnTo>
                <a:lnTo>
                  <a:pt x="3864" y="1200"/>
                </a:lnTo>
                <a:close/>
                <a:moveTo>
                  <a:pt x="3906" y="1200"/>
                </a:moveTo>
                <a:lnTo>
                  <a:pt x="3930" y="1200"/>
                </a:lnTo>
                <a:lnTo>
                  <a:pt x="3930" y="1206"/>
                </a:lnTo>
                <a:lnTo>
                  <a:pt x="3906" y="1206"/>
                </a:lnTo>
                <a:lnTo>
                  <a:pt x="3906" y="1200"/>
                </a:lnTo>
                <a:close/>
                <a:moveTo>
                  <a:pt x="3948" y="1200"/>
                </a:moveTo>
                <a:lnTo>
                  <a:pt x="3972" y="1200"/>
                </a:lnTo>
                <a:lnTo>
                  <a:pt x="3972" y="1206"/>
                </a:lnTo>
                <a:lnTo>
                  <a:pt x="3948" y="1206"/>
                </a:lnTo>
                <a:lnTo>
                  <a:pt x="3948" y="1200"/>
                </a:lnTo>
                <a:close/>
                <a:moveTo>
                  <a:pt x="0" y="960"/>
                </a:moveTo>
                <a:lnTo>
                  <a:pt x="24" y="960"/>
                </a:lnTo>
                <a:lnTo>
                  <a:pt x="24" y="966"/>
                </a:lnTo>
                <a:lnTo>
                  <a:pt x="0" y="966"/>
                </a:lnTo>
                <a:lnTo>
                  <a:pt x="0" y="960"/>
                </a:lnTo>
                <a:close/>
                <a:moveTo>
                  <a:pt x="42" y="960"/>
                </a:moveTo>
                <a:lnTo>
                  <a:pt x="66" y="960"/>
                </a:lnTo>
                <a:lnTo>
                  <a:pt x="66" y="966"/>
                </a:lnTo>
                <a:lnTo>
                  <a:pt x="42" y="966"/>
                </a:lnTo>
                <a:lnTo>
                  <a:pt x="42" y="960"/>
                </a:lnTo>
                <a:close/>
                <a:moveTo>
                  <a:pt x="84" y="960"/>
                </a:moveTo>
                <a:lnTo>
                  <a:pt x="108" y="960"/>
                </a:lnTo>
                <a:lnTo>
                  <a:pt x="108" y="966"/>
                </a:lnTo>
                <a:lnTo>
                  <a:pt x="84" y="966"/>
                </a:lnTo>
                <a:lnTo>
                  <a:pt x="84" y="960"/>
                </a:lnTo>
                <a:close/>
                <a:moveTo>
                  <a:pt x="126" y="960"/>
                </a:moveTo>
                <a:lnTo>
                  <a:pt x="150" y="960"/>
                </a:lnTo>
                <a:lnTo>
                  <a:pt x="150" y="966"/>
                </a:lnTo>
                <a:lnTo>
                  <a:pt x="126" y="966"/>
                </a:lnTo>
                <a:lnTo>
                  <a:pt x="126" y="960"/>
                </a:lnTo>
                <a:close/>
                <a:moveTo>
                  <a:pt x="168" y="960"/>
                </a:moveTo>
                <a:lnTo>
                  <a:pt x="192" y="960"/>
                </a:lnTo>
                <a:lnTo>
                  <a:pt x="192" y="966"/>
                </a:lnTo>
                <a:lnTo>
                  <a:pt x="168" y="966"/>
                </a:lnTo>
                <a:lnTo>
                  <a:pt x="168" y="960"/>
                </a:lnTo>
                <a:close/>
                <a:moveTo>
                  <a:pt x="210" y="960"/>
                </a:moveTo>
                <a:lnTo>
                  <a:pt x="234" y="960"/>
                </a:lnTo>
                <a:lnTo>
                  <a:pt x="234" y="966"/>
                </a:lnTo>
                <a:lnTo>
                  <a:pt x="210" y="966"/>
                </a:lnTo>
                <a:lnTo>
                  <a:pt x="210" y="960"/>
                </a:lnTo>
                <a:close/>
                <a:moveTo>
                  <a:pt x="252" y="960"/>
                </a:moveTo>
                <a:lnTo>
                  <a:pt x="276" y="960"/>
                </a:lnTo>
                <a:lnTo>
                  <a:pt x="276" y="966"/>
                </a:lnTo>
                <a:lnTo>
                  <a:pt x="252" y="966"/>
                </a:lnTo>
                <a:lnTo>
                  <a:pt x="252" y="960"/>
                </a:lnTo>
                <a:close/>
                <a:moveTo>
                  <a:pt x="294" y="960"/>
                </a:moveTo>
                <a:lnTo>
                  <a:pt x="318" y="960"/>
                </a:lnTo>
                <a:lnTo>
                  <a:pt x="318" y="966"/>
                </a:lnTo>
                <a:lnTo>
                  <a:pt x="294" y="966"/>
                </a:lnTo>
                <a:lnTo>
                  <a:pt x="294" y="960"/>
                </a:lnTo>
                <a:close/>
                <a:moveTo>
                  <a:pt x="336" y="960"/>
                </a:moveTo>
                <a:lnTo>
                  <a:pt x="360" y="960"/>
                </a:lnTo>
                <a:lnTo>
                  <a:pt x="360" y="966"/>
                </a:lnTo>
                <a:lnTo>
                  <a:pt x="336" y="966"/>
                </a:lnTo>
                <a:lnTo>
                  <a:pt x="336" y="960"/>
                </a:lnTo>
                <a:close/>
                <a:moveTo>
                  <a:pt x="378" y="960"/>
                </a:moveTo>
                <a:lnTo>
                  <a:pt x="402" y="960"/>
                </a:lnTo>
                <a:lnTo>
                  <a:pt x="402" y="966"/>
                </a:lnTo>
                <a:lnTo>
                  <a:pt x="378" y="966"/>
                </a:lnTo>
                <a:lnTo>
                  <a:pt x="378" y="960"/>
                </a:lnTo>
                <a:close/>
                <a:moveTo>
                  <a:pt x="420" y="960"/>
                </a:moveTo>
                <a:lnTo>
                  <a:pt x="444" y="960"/>
                </a:lnTo>
                <a:lnTo>
                  <a:pt x="444" y="966"/>
                </a:lnTo>
                <a:lnTo>
                  <a:pt x="420" y="966"/>
                </a:lnTo>
                <a:lnTo>
                  <a:pt x="420" y="960"/>
                </a:lnTo>
                <a:close/>
                <a:moveTo>
                  <a:pt x="462" y="960"/>
                </a:moveTo>
                <a:lnTo>
                  <a:pt x="486" y="960"/>
                </a:lnTo>
                <a:lnTo>
                  <a:pt x="486" y="966"/>
                </a:lnTo>
                <a:lnTo>
                  <a:pt x="462" y="966"/>
                </a:lnTo>
                <a:lnTo>
                  <a:pt x="462" y="960"/>
                </a:lnTo>
                <a:close/>
                <a:moveTo>
                  <a:pt x="504" y="960"/>
                </a:moveTo>
                <a:lnTo>
                  <a:pt x="528" y="960"/>
                </a:lnTo>
                <a:lnTo>
                  <a:pt x="528" y="966"/>
                </a:lnTo>
                <a:lnTo>
                  <a:pt x="504" y="966"/>
                </a:lnTo>
                <a:lnTo>
                  <a:pt x="504" y="960"/>
                </a:lnTo>
                <a:close/>
                <a:moveTo>
                  <a:pt x="546" y="960"/>
                </a:moveTo>
                <a:lnTo>
                  <a:pt x="570" y="960"/>
                </a:lnTo>
                <a:lnTo>
                  <a:pt x="570" y="966"/>
                </a:lnTo>
                <a:lnTo>
                  <a:pt x="546" y="966"/>
                </a:lnTo>
                <a:lnTo>
                  <a:pt x="546" y="960"/>
                </a:lnTo>
                <a:close/>
                <a:moveTo>
                  <a:pt x="588" y="960"/>
                </a:moveTo>
                <a:lnTo>
                  <a:pt x="612" y="960"/>
                </a:lnTo>
                <a:lnTo>
                  <a:pt x="612" y="966"/>
                </a:lnTo>
                <a:lnTo>
                  <a:pt x="588" y="966"/>
                </a:lnTo>
                <a:lnTo>
                  <a:pt x="588" y="960"/>
                </a:lnTo>
                <a:close/>
                <a:moveTo>
                  <a:pt x="630" y="960"/>
                </a:moveTo>
                <a:lnTo>
                  <a:pt x="654" y="960"/>
                </a:lnTo>
                <a:lnTo>
                  <a:pt x="654" y="966"/>
                </a:lnTo>
                <a:lnTo>
                  <a:pt x="630" y="966"/>
                </a:lnTo>
                <a:lnTo>
                  <a:pt x="630" y="960"/>
                </a:lnTo>
                <a:close/>
                <a:moveTo>
                  <a:pt x="672" y="960"/>
                </a:moveTo>
                <a:lnTo>
                  <a:pt x="696" y="960"/>
                </a:lnTo>
                <a:lnTo>
                  <a:pt x="696" y="966"/>
                </a:lnTo>
                <a:lnTo>
                  <a:pt x="672" y="966"/>
                </a:lnTo>
                <a:lnTo>
                  <a:pt x="672" y="960"/>
                </a:lnTo>
                <a:close/>
                <a:moveTo>
                  <a:pt x="714" y="960"/>
                </a:moveTo>
                <a:lnTo>
                  <a:pt x="738" y="960"/>
                </a:lnTo>
                <a:lnTo>
                  <a:pt x="738" y="966"/>
                </a:lnTo>
                <a:lnTo>
                  <a:pt x="714" y="966"/>
                </a:lnTo>
                <a:lnTo>
                  <a:pt x="714" y="960"/>
                </a:lnTo>
                <a:close/>
                <a:moveTo>
                  <a:pt x="756" y="960"/>
                </a:moveTo>
                <a:lnTo>
                  <a:pt x="780" y="960"/>
                </a:lnTo>
                <a:lnTo>
                  <a:pt x="780" y="966"/>
                </a:lnTo>
                <a:lnTo>
                  <a:pt x="756" y="966"/>
                </a:lnTo>
                <a:lnTo>
                  <a:pt x="756" y="960"/>
                </a:lnTo>
                <a:close/>
                <a:moveTo>
                  <a:pt x="798" y="960"/>
                </a:moveTo>
                <a:lnTo>
                  <a:pt x="822" y="960"/>
                </a:lnTo>
                <a:lnTo>
                  <a:pt x="822" y="966"/>
                </a:lnTo>
                <a:lnTo>
                  <a:pt x="798" y="966"/>
                </a:lnTo>
                <a:lnTo>
                  <a:pt x="798" y="960"/>
                </a:lnTo>
                <a:close/>
                <a:moveTo>
                  <a:pt x="840" y="960"/>
                </a:moveTo>
                <a:lnTo>
                  <a:pt x="864" y="960"/>
                </a:lnTo>
                <a:lnTo>
                  <a:pt x="864" y="966"/>
                </a:lnTo>
                <a:lnTo>
                  <a:pt x="840" y="966"/>
                </a:lnTo>
                <a:lnTo>
                  <a:pt x="840" y="960"/>
                </a:lnTo>
                <a:close/>
                <a:moveTo>
                  <a:pt x="882" y="960"/>
                </a:moveTo>
                <a:lnTo>
                  <a:pt x="906" y="960"/>
                </a:lnTo>
                <a:lnTo>
                  <a:pt x="906" y="966"/>
                </a:lnTo>
                <a:lnTo>
                  <a:pt x="882" y="966"/>
                </a:lnTo>
                <a:lnTo>
                  <a:pt x="882" y="960"/>
                </a:lnTo>
                <a:close/>
                <a:moveTo>
                  <a:pt x="924" y="960"/>
                </a:moveTo>
                <a:lnTo>
                  <a:pt x="948" y="960"/>
                </a:lnTo>
                <a:lnTo>
                  <a:pt x="948" y="966"/>
                </a:lnTo>
                <a:lnTo>
                  <a:pt x="924" y="966"/>
                </a:lnTo>
                <a:lnTo>
                  <a:pt x="924" y="960"/>
                </a:lnTo>
                <a:close/>
                <a:moveTo>
                  <a:pt x="966" y="960"/>
                </a:moveTo>
                <a:lnTo>
                  <a:pt x="990" y="960"/>
                </a:lnTo>
                <a:lnTo>
                  <a:pt x="990" y="966"/>
                </a:lnTo>
                <a:lnTo>
                  <a:pt x="966" y="966"/>
                </a:lnTo>
                <a:lnTo>
                  <a:pt x="966" y="960"/>
                </a:lnTo>
                <a:close/>
                <a:moveTo>
                  <a:pt x="1008" y="960"/>
                </a:moveTo>
                <a:lnTo>
                  <a:pt x="1032" y="960"/>
                </a:lnTo>
                <a:lnTo>
                  <a:pt x="1032" y="966"/>
                </a:lnTo>
                <a:lnTo>
                  <a:pt x="1008" y="966"/>
                </a:lnTo>
                <a:lnTo>
                  <a:pt x="1008" y="960"/>
                </a:lnTo>
                <a:close/>
                <a:moveTo>
                  <a:pt x="1050" y="960"/>
                </a:moveTo>
                <a:lnTo>
                  <a:pt x="1074" y="960"/>
                </a:lnTo>
                <a:lnTo>
                  <a:pt x="1074" y="966"/>
                </a:lnTo>
                <a:lnTo>
                  <a:pt x="1050" y="966"/>
                </a:lnTo>
                <a:lnTo>
                  <a:pt x="1050" y="960"/>
                </a:lnTo>
                <a:close/>
                <a:moveTo>
                  <a:pt x="1092" y="960"/>
                </a:moveTo>
                <a:lnTo>
                  <a:pt x="1116" y="960"/>
                </a:lnTo>
                <a:lnTo>
                  <a:pt x="1116" y="966"/>
                </a:lnTo>
                <a:lnTo>
                  <a:pt x="1092" y="966"/>
                </a:lnTo>
                <a:lnTo>
                  <a:pt x="1092" y="960"/>
                </a:lnTo>
                <a:close/>
                <a:moveTo>
                  <a:pt x="1134" y="960"/>
                </a:moveTo>
                <a:lnTo>
                  <a:pt x="1158" y="960"/>
                </a:lnTo>
                <a:lnTo>
                  <a:pt x="1158" y="966"/>
                </a:lnTo>
                <a:lnTo>
                  <a:pt x="1134" y="966"/>
                </a:lnTo>
                <a:lnTo>
                  <a:pt x="1134" y="960"/>
                </a:lnTo>
                <a:close/>
                <a:moveTo>
                  <a:pt x="1176" y="960"/>
                </a:moveTo>
                <a:lnTo>
                  <a:pt x="1200" y="960"/>
                </a:lnTo>
                <a:lnTo>
                  <a:pt x="1200" y="966"/>
                </a:lnTo>
                <a:lnTo>
                  <a:pt x="1176" y="966"/>
                </a:lnTo>
                <a:lnTo>
                  <a:pt x="1176" y="960"/>
                </a:lnTo>
                <a:close/>
                <a:moveTo>
                  <a:pt x="1218" y="960"/>
                </a:moveTo>
                <a:lnTo>
                  <a:pt x="1242" y="960"/>
                </a:lnTo>
                <a:lnTo>
                  <a:pt x="1242" y="966"/>
                </a:lnTo>
                <a:lnTo>
                  <a:pt x="1218" y="966"/>
                </a:lnTo>
                <a:lnTo>
                  <a:pt x="1218" y="960"/>
                </a:lnTo>
                <a:close/>
                <a:moveTo>
                  <a:pt x="1260" y="960"/>
                </a:moveTo>
                <a:lnTo>
                  <a:pt x="1284" y="960"/>
                </a:lnTo>
                <a:lnTo>
                  <a:pt x="1284" y="966"/>
                </a:lnTo>
                <a:lnTo>
                  <a:pt x="1260" y="966"/>
                </a:lnTo>
                <a:lnTo>
                  <a:pt x="1260" y="960"/>
                </a:lnTo>
                <a:close/>
                <a:moveTo>
                  <a:pt x="1302" y="960"/>
                </a:moveTo>
                <a:lnTo>
                  <a:pt x="1326" y="960"/>
                </a:lnTo>
                <a:lnTo>
                  <a:pt x="1326" y="966"/>
                </a:lnTo>
                <a:lnTo>
                  <a:pt x="1302" y="966"/>
                </a:lnTo>
                <a:lnTo>
                  <a:pt x="1302" y="960"/>
                </a:lnTo>
                <a:close/>
                <a:moveTo>
                  <a:pt x="1344" y="960"/>
                </a:moveTo>
                <a:lnTo>
                  <a:pt x="1368" y="960"/>
                </a:lnTo>
                <a:lnTo>
                  <a:pt x="1368" y="966"/>
                </a:lnTo>
                <a:lnTo>
                  <a:pt x="1344" y="966"/>
                </a:lnTo>
                <a:lnTo>
                  <a:pt x="1344" y="960"/>
                </a:lnTo>
                <a:close/>
                <a:moveTo>
                  <a:pt x="1386" y="960"/>
                </a:moveTo>
                <a:lnTo>
                  <a:pt x="1410" y="960"/>
                </a:lnTo>
                <a:lnTo>
                  <a:pt x="1410" y="966"/>
                </a:lnTo>
                <a:lnTo>
                  <a:pt x="1386" y="966"/>
                </a:lnTo>
                <a:lnTo>
                  <a:pt x="1386" y="960"/>
                </a:lnTo>
                <a:close/>
                <a:moveTo>
                  <a:pt x="1428" y="960"/>
                </a:moveTo>
                <a:lnTo>
                  <a:pt x="1452" y="960"/>
                </a:lnTo>
                <a:lnTo>
                  <a:pt x="1452" y="966"/>
                </a:lnTo>
                <a:lnTo>
                  <a:pt x="1428" y="966"/>
                </a:lnTo>
                <a:lnTo>
                  <a:pt x="1428" y="960"/>
                </a:lnTo>
                <a:close/>
                <a:moveTo>
                  <a:pt x="1470" y="960"/>
                </a:moveTo>
                <a:lnTo>
                  <a:pt x="1494" y="960"/>
                </a:lnTo>
                <a:lnTo>
                  <a:pt x="1494" y="966"/>
                </a:lnTo>
                <a:lnTo>
                  <a:pt x="1470" y="966"/>
                </a:lnTo>
                <a:lnTo>
                  <a:pt x="1470" y="960"/>
                </a:lnTo>
                <a:close/>
                <a:moveTo>
                  <a:pt x="1512" y="960"/>
                </a:moveTo>
                <a:lnTo>
                  <a:pt x="1536" y="960"/>
                </a:lnTo>
                <a:lnTo>
                  <a:pt x="1536" y="966"/>
                </a:lnTo>
                <a:lnTo>
                  <a:pt x="1512" y="966"/>
                </a:lnTo>
                <a:lnTo>
                  <a:pt x="1512" y="960"/>
                </a:lnTo>
                <a:close/>
                <a:moveTo>
                  <a:pt x="1554" y="960"/>
                </a:moveTo>
                <a:lnTo>
                  <a:pt x="1578" y="960"/>
                </a:lnTo>
                <a:lnTo>
                  <a:pt x="1578" y="966"/>
                </a:lnTo>
                <a:lnTo>
                  <a:pt x="1554" y="966"/>
                </a:lnTo>
                <a:lnTo>
                  <a:pt x="1554" y="960"/>
                </a:lnTo>
                <a:close/>
                <a:moveTo>
                  <a:pt x="1596" y="960"/>
                </a:moveTo>
                <a:lnTo>
                  <a:pt x="1620" y="960"/>
                </a:lnTo>
                <a:lnTo>
                  <a:pt x="1620" y="966"/>
                </a:lnTo>
                <a:lnTo>
                  <a:pt x="1596" y="966"/>
                </a:lnTo>
                <a:lnTo>
                  <a:pt x="1596" y="960"/>
                </a:lnTo>
                <a:close/>
                <a:moveTo>
                  <a:pt x="1638" y="960"/>
                </a:moveTo>
                <a:lnTo>
                  <a:pt x="1662" y="960"/>
                </a:lnTo>
                <a:lnTo>
                  <a:pt x="1662" y="966"/>
                </a:lnTo>
                <a:lnTo>
                  <a:pt x="1638" y="966"/>
                </a:lnTo>
                <a:lnTo>
                  <a:pt x="1638" y="960"/>
                </a:lnTo>
                <a:close/>
                <a:moveTo>
                  <a:pt x="1680" y="960"/>
                </a:moveTo>
                <a:lnTo>
                  <a:pt x="1704" y="960"/>
                </a:lnTo>
                <a:lnTo>
                  <a:pt x="1704" y="966"/>
                </a:lnTo>
                <a:lnTo>
                  <a:pt x="1680" y="966"/>
                </a:lnTo>
                <a:lnTo>
                  <a:pt x="1680" y="960"/>
                </a:lnTo>
                <a:close/>
                <a:moveTo>
                  <a:pt x="1722" y="960"/>
                </a:moveTo>
                <a:lnTo>
                  <a:pt x="1746" y="960"/>
                </a:lnTo>
                <a:lnTo>
                  <a:pt x="1746" y="966"/>
                </a:lnTo>
                <a:lnTo>
                  <a:pt x="1722" y="966"/>
                </a:lnTo>
                <a:lnTo>
                  <a:pt x="1722" y="960"/>
                </a:lnTo>
                <a:close/>
                <a:moveTo>
                  <a:pt x="1764" y="960"/>
                </a:moveTo>
                <a:lnTo>
                  <a:pt x="1788" y="960"/>
                </a:lnTo>
                <a:lnTo>
                  <a:pt x="1788" y="966"/>
                </a:lnTo>
                <a:lnTo>
                  <a:pt x="1764" y="966"/>
                </a:lnTo>
                <a:lnTo>
                  <a:pt x="1764" y="960"/>
                </a:lnTo>
                <a:close/>
                <a:moveTo>
                  <a:pt x="1806" y="960"/>
                </a:moveTo>
                <a:lnTo>
                  <a:pt x="1830" y="960"/>
                </a:lnTo>
                <a:lnTo>
                  <a:pt x="1830" y="966"/>
                </a:lnTo>
                <a:lnTo>
                  <a:pt x="1806" y="966"/>
                </a:lnTo>
                <a:lnTo>
                  <a:pt x="1806" y="960"/>
                </a:lnTo>
                <a:close/>
                <a:moveTo>
                  <a:pt x="1848" y="960"/>
                </a:moveTo>
                <a:lnTo>
                  <a:pt x="1872" y="960"/>
                </a:lnTo>
                <a:lnTo>
                  <a:pt x="1872" y="966"/>
                </a:lnTo>
                <a:lnTo>
                  <a:pt x="1848" y="966"/>
                </a:lnTo>
                <a:lnTo>
                  <a:pt x="1848" y="960"/>
                </a:lnTo>
                <a:close/>
                <a:moveTo>
                  <a:pt x="1890" y="960"/>
                </a:moveTo>
                <a:lnTo>
                  <a:pt x="1914" y="960"/>
                </a:lnTo>
                <a:lnTo>
                  <a:pt x="1914" y="966"/>
                </a:lnTo>
                <a:lnTo>
                  <a:pt x="1890" y="966"/>
                </a:lnTo>
                <a:lnTo>
                  <a:pt x="1890" y="960"/>
                </a:lnTo>
                <a:close/>
                <a:moveTo>
                  <a:pt x="1932" y="960"/>
                </a:moveTo>
                <a:lnTo>
                  <a:pt x="1956" y="960"/>
                </a:lnTo>
                <a:lnTo>
                  <a:pt x="1956" y="966"/>
                </a:lnTo>
                <a:lnTo>
                  <a:pt x="1932" y="966"/>
                </a:lnTo>
                <a:lnTo>
                  <a:pt x="1932" y="960"/>
                </a:lnTo>
                <a:close/>
                <a:moveTo>
                  <a:pt x="1974" y="960"/>
                </a:moveTo>
                <a:lnTo>
                  <a:pt x="1998" y="960"/>
                </a:lnTo>
                <a:lnTo>
                  <a:pt x="1998" y="966"/>
                </a:lnTo>
                <a:lnTo>
                  <a:pt x="1974" y="966"/>
                </a:lnTo>
                <a:lnTo>
                  <a:pt x="1974" y="960"/>
                </a:lnTo>
                <a:close/>
                <a:moveTo>
                  <a:pt x="2016" y="960"/>
                </a:moveTo>
                <a:lnTo>
                  <a:pt x="2040" y="960"/>
                </a:lnTo>
                <a:lnTo>
                  <a:pt x="2040" y="966"/>
                </a:lnTo>
                <a:lnTo>
                  <a:pt x="2016" y="966"/>
                </a:lnTo>
                <a:lnTo>
                  <a:pt x="2016" y="960"/>
                </a:lnTo>
                <a:close/>
                <a:moveTo>
                  <a:pt x="2058" y="960"/>
                </a:moveTo>
                <a:lnTo>
                  <a:pt x="2082" y="960"/>
                </a:lnTo>
                <a:lnTo>
                  <a:pt x="2082" y="966"/>
                </a:lnTo>
                <a:lnTo>
                  <a:pt x="2058" y="966"/>
                </a:lnTo>
                <a:lnTo>
                  <a:pt x="2058" y="960"/>
                </a:lnTo>
                <a:close/>
                <a:moveTo>
                  <a:pt x="2100" y="960"/>
                </a:moveTo>
                <a:lnTo>
                  <a:pt x="2124" y="960"/>
                </a:lnTo>
                <a:lnTo>
                  <a:pt x="2124" y="966"/>
                </a:lnTo>
                <a:lnTo>
                  <a:pt x="2100" y="966"/>
                </a:lnTo>
                <a:lnTo>
                  <a:pt x="2100" y="960"/>
                </a:lnTo>
                <a:close/>
                <a:moveTo>
                  <a:pt x="2142" y="960"/>
                </a:moveTo>
                <a:lnTo>
                  <a:pt x="2166" y="960"/>
                </a:lnTo>
                <a:lnTo>
                  <a:pt x="2166" y="966"/>
                </a:lnTo>
                <a:lnTo>
                  <a:pt x="2142" y="966"/>
                </a:lnTo>
                <a:lnTo>
                  <a:pt x="2142" y="960"/>
                </a:lnTo>
                <a:close/>
                <a:moveTo>
                  <a:pt x="2184" y="960"/>
                </a:moveTo>
                <a:lnTo>
                  <a:pt x="2208" y="960"/>
                </a:lnTo>
                <a:lnTo>
                  <a:pt x="2208" y="966"/>
                </a:lnTo>
                <a:lnTo>
                  <a:pt x="2184" y="966"/>
                </a:lnTo>
                <a:lnTo>
                  <a:pt x="2184" y="960"/>
                </a:lnTo>
                <a:close/>
                <a:moveTo>
                  <a:pt x="2226" y="960"/>
                </a:moveTo>
                <a:lnTo>
                  <a:pt x="2250" y="960"/>
                </a:lnTo>
                <a:lnTo>
                  <a:pt x="2250" y="966"/>
                </a:lnTo>
                <a:lnTo>
                  <a:pt x="2226" y="966"/>
                </a:lnTo>
                <a:lnTo>
                  <a:pt x="2226" y="960"/>
                </a:lnTo>
                <a:close/>
                <a:moveTo>
                  <a:pt x="2268" y="960"/>
                </a:moveTo>
                <a:lnTo>
                  <a:pt x="2292" y="960"/>
                </a:lnTo>
                <a:lnTo>
                  <a:pt x="2292" y="966"/>
                </a:lnTo>
                <a:lnTo>
                  <a:pt x="2268" y="966"/>
                </a:lnTo>
                <a:lnTo>
                  <a:pt x="2268" y="960"/>
                </a:lnTo>
                <a:close/>
                <a:moveTo>
                  <a:pt x="2310" y="960"/>
                </a:moveTo>
                <a:lnTo>
                  <a:pt x="2334" y="960"/>
                </a:lnTo>
                <a:lnTo>
                  <a:pt x="2334" y="966"/>
                </a:lnTo>
                <a:lnTo>
                  <a:pt x="2310" y="966"/>
                </a:lnTo>
                <a:lnTo>
                  <a:pt x="2310" y="960"/>
                </a:lnTo>
                <a:close/>
                <a:moveTo>
                  <a:pt x="2352" y="960"/>
                </a:moveTo>
                <a:lnTo>
                  <a:pt x="2376" y="960"/>
                </a:lnTo>
                <a:lnTo>
                  <a:pt x="2376" y="966"/>
                </a:lnTo>
                <a:lnTo>
                  <a:pt x="2352" y="966"/>
                </a:lnTo>
                <a:lnTo>
                  <a:pt x="2352" y="960"/>
                </a:lnTo>
                <a:close/>
                <a:moveTo>
                  <a:pt x="2394" y="960"/>
                </a:moveTo>
                <a:lnTo>
                  <a:pt x="2418" y="960"/>
                </a:lnTo>
                <a:lnTo>
                  <a:pt x="2418" y="966"/>
                </a:lnTo>
                <a:lnTo>
                  <a:pt x="2394" y="966"/>
                </a:lnTo>
                <a:lnTo>
                  <a:pt x="2394" y="960"/>
                </a:lnTo>
                <a:close/>
                <a:moveTo>
                  <a:pt x="2436" y="960"/>
                </a:moveTo>
                <a:lnTo>
                  <a:pt x="2460" y="960"/>
                </a:lnTo>
                <a:lnTo>
                  <a:pt x="2460" y="966"/>
                </a:lnTo>
                <a:lnTo>
                  <a:pt x="2436" y="966"/>
                </a:lnTo>
                <a:lnTo>
                  <a:pt x="2436" y="960"/>
                </a:lnTo>
                <a:close/>
                <a:moveTo>
                  <a:pt x="2478" y="960"/>
                </a:moveTo>
                <a:lnTo>
                  <a:pt x="2502" y="960"/>
                </a:lnTo>
                <a:lnTo>
                  <a:pt x="2502" y="966"/>
                </a:lnTo>
                <a:lnTo>
                  <a:pt x="2478" y="966"/>
                </a:lnTo>
                <a:lnTo>
                  <a:pt x="2478" y="960"/>
                </a:lnTo>
                <a:close/>
                <a:moveTo>
                  <a:pt x="2520" y="960"/>
                </a:moveTo>
                <a:lnTo>
                  <a:pt x="2544" y="960"/>
                </a:lnTo>
                <a:lnTo>
                  <a:pt x="2544" y="966"/>
                </a:lnTo>
                <a:lnTo>
                  <a:pt x="2520" y="966"/>
                </a:lnTo>
                <a:lnTo>
                  <a:pt x="2520" y="960"/>
                </a:lnTo>
                <a:close/>
                <a:moveTo>
                  <a:pt x="2562" y="960"/>
                </a:moveTo>
                <a:lnTo>
                  <a:pt x="2586" y="960"/>
                </a:lnTo>
                <a:lnTo>
                  <a:pt x="2586" y="966"/>
                </a:lnTo>
                <a:lnTo>
                  <a:pt x="2562" y="966"/>
                </a:lnTo>
                <a:lnTo>
                  <a:pt x="2562" y="960"/>
                </a:lnTo>
                <a:close/>
                <a:moveTo>
                  <a:pt x="2604" y="960"/>
                </a:moveTo>
                <a:lnTo>
                  <a:pt x="2628" y="960"/>
                </a:lnTo>
                <a:lnTo>
                  <a:pt x="2628" y="966"/>
                </a:lnTo>
                <a:lnTo>
                  <a:pt x="2604" y="966"/>
                </a:lnTo>
                <a:lnTo>
                  <a:pt x="2604" y="960"/>
                </a:lnTo>
                <a:close/>
                <a:moveTo>
                  <a:pt x="2646" y="960"/>
                </a:moveTo>
                <a:lnTo>
                  <a:pt x="2670" y="960"/>
                </a:lnTo>
                <a:lnTo>
                  <a:pt x="2670" y="966"/>
                </a:lnTo>
                <a:lnTo>
                  <a:pt x="2646" y="966"/>
                </a:lnTo>
                <a:lnTo>
                  <a:pt x="2646" y="960"/>
                </a:lnTo>
                <a:close/>
                <a:moveTo>
                  <a:pt x="2688" y="960"/>
                </a:moveTo>
                <a:lnTo>
                  <a:pt x="2712" y="960"/>
                </a:lnTo>
                <a:lnTo>
                  <a:pt x="2712" y="966"/>
                </a:lnTo>
                <a:lnTo>
                  <a:pt x="2688" y="966"/>
                </a:lnTo>
                <a:lnTo>
                  <a:pt x="2688" y="960"/>
                </a:lnTo>
                <a:close/>
                <a:moveTo>
                  <a:pt x="2730" y="960"/>
                </a:moveTo>
                <a:lnTo>
                  <a:pt x="2754" y="960"/>
                </a:lnTo>
                <a:lnTo>
                  <a:pt x="2754" y="966"/>
                </a:lnTo>
                <a:lnTo>
                  <a:pt x="2730" y="966"/>
                </a:lnTo>
                <a:lnTo>
                  <a:pt x="2730" y="960"/>
                </a:lnTo>
                <a:close/>
                <a:moveTo>
                  <a:pt x="2772" y="960"/>
                </a:moveTo>
                <a:lnTo>
                  <a:pt x="2796" y="960"/>
                </a:lnTo>
                <a:lnTo>
                  <a:pt x="2796" y="966"/>
                </a:lnTo>
                <a:lnTo>
                  <a:pt x="2772" y="966"/>
                </a:lnTo>
                <a:lnTo>
                  <a:pt x="2772" y="960"/>
                </a:lnTo>
                <a:close/>
                <a:moveTo>
                  <a:pt x="2814" y="960"/>
                </a:moveTo>
                <a:lnTo>
                  <a:pt x="2838" y="960"/>
                </a:lnTo>
                <a:lnTo>
                  <a:pt x="2838" y="966"/>
                </a:lnTo>
                <a:lnTo>
                  <a:pt x="2814" y="966"/>
                </a:lnTo>
                <a:lnTo>
                  <a:pt x="2814" y="960"/>
                </a:lnTo>
                <a:close/>
                <a:moveTo>
                  <a:pt x="2856" y="960"/>
                </a:moveTo>
                <a:lnTo>
                  <a:pt x="2880" y="960"/>
                </a:lnTo>
                <a:lnTo>
                  <a:pt x="2880" y="966"/>
                </a:lnTo>
                <a:lnTo>
                  <a:pt x="2856" y="966"/>
                </a:lnTo>
                <a:lnTo>
                  <a:pt x="2856" y="960"/>
                </a:lnTo>
                <a:close/>
                <a:moveTo>
                  <a:pt x="2898" y="960"/>
                </a:moveTo>
                <a:lnTo>
                  <a:pt x="2922" y="960"/>
                </a:lnTo>
                <a:lnTo>
                  <a:pt x="2922" y="966"/>
                </a:lnTo>
                <a:lnTo>
                  <a:pt x="2898" y="966"/>
                </a:lnTo>
                <a:lnTo>
                  <a:pt x="2898" y="960"/>
                </a:lnTo>
                <a:close/>
                <a:moveTo>
                  <a:pt x="2940" y="960"/>
                </a:moveTo>
                <a:lnTo>
                  <a:pt x="2964" y="960"/>
                </a:lnTo>
                <a:lnTo>
                  <a:pt x="2964" y="966"/>
                </a:lnTo>
                <a:lnTo>
                  <a:pt x="2940" y="966"/>
                </a:lnTo>
                <a:lnTo>
                  <a:pt x="2940" y="960"/>
                </a:lnTo>
                <a:close/>
                <a:moveTo>
                  <a:pt x="2982" y="960"/>
                </a:moveTo>
                <a:lnTo>
                  <a:pt x="3006" y="960"/>
                </a:lnTo>
                <a:lnTo>
                  <a:pt x="3006" y="966"/>
                </a:lnTo>
                <a:lnTo>
                  <a:pt x="2982" y="966"/>
                </a:lnTo>
                <a:lnTo>
                  <a:pt x="2982" y="960"/>
                </a:lnTo>
                <a:close/>
                <a:moveTo>
                  <a:pt x="3024" y="960"/>
                </a:moveTo>
                <a:lnTo>
                  <a:pt x="3048" y="960"/>
                </a:lnTo>
                <a:lnTo>
                  <a:pt x="3048" y="966"/>
                </a:lnTo>
                <a:lnTo>
                  <a:pt x="3024" y="966"/>
                </a:lnTo>
                <a:lnTo>
                  <a:pt x="3024" y="960"/>
                </a:lnTo>
                <a:close/>
                <a:moveTo>
                  <a:pt x="3066" y="960"/>
                </a:moveTo>
                <a:lnTo>
                  <a:pt x="3090" y="960"/>
                </a:lnTo>
                <a:lnTo>
                  <a:pt x="3090" y="966"/>
                </a:lnTo>
                <a:lnTo>
                  <a:pt x="3066" y="966"/>
                </a:lnTo>
                <a:lnTo>
                  <a:pt x="3066" y="960"/>
                </a:lnTo>
                <a:close/>
                <a:moveTo>
                  <a:pt x="3108" y="960"/>
                </a:moveTo>
                <a:lnTo>
                  <a:pt x="3132" y="960"/>
                </a:lnTo>
                <a:lnTo>
                  <a:pt x="3132" y="966"/>
                </a:lnTo>
                <a:lnTo>
                  <a:pt x="3108" y="966"/>
                </a:lnTo>
                <a:lnTo>
                  <a:pt x="3108" y="960"/>
                </a:lnTo>
                <a:close/>
                <a:moveTo>
                  <a:pt x="3150" y="960"/>
                </a:moveTo>
                <a:lnTo>
                  <a:pt x="3174" y="960"/>
                </a:lnTo>
                <a:lnTo>
                  <a:pt x="3174" y="966"/>
                </a:lnTo>
                <a:lnTo>
                  <a:pt x="3150" y="966"/>
                </a:lnTo>
                <a:lnTo>
                  <a:pt x="3150" y="960"/>
                </a:lnTo>
                <a:close/>
                <a:moveTo>
                  <a:pt x="3192" y="960"/>
                </a:moveTo>
                <a:lnTo>
                  <a:pt x="3216" y="960"/>
                </a:lnTo>
                <a:lnTo>
                  <a:pt x="3216" y="966"/>
                </a:lnTo>
                <a:lnTo>
                  <a:pt x="3192" y="966"/>
                </a:lnTo>
                <a:lnTo>
                  <a:pt x="3192" y="960"/>
                </a:lnTo>
                <a:close/>
                <a:moveTo>
                  <a:pt x="3234" y="960"/>
                </a:moveTo>
                <a:lnTo>
                  <a:pt x="3258" y="960"/>
                </a:lnTo>
                <a:lnTo>
                  <a:pt x="3258" y="966"/>
                </a:lnTo>
                <a:lnTo>
                  <a:pt x="3234" y="966"/>
                </a:lnTo>
                <a:lnTo>
                  <a:pt x="3234" y="960"/>
                </a:lnTo>
                <a:close/>
                <a:moveTo>
                  <a:pt x="3276" y="960"/>
                </a:moveTo>
                <a:lnTo>
                  <a:pt x="3300" y="960"/>
                </a:lnTo>
                <a:lnTo>
                  <a:pt x="3300" y="966"/>
                </a:lnTo>
                <a:lnTo>
                  <a:pt x="3276" y="966"/>
                </a:lnTo>
                <a:lnTo>
                  <a:pt x="3276" y="960"/>
                </a:lnTo>
                <a:close/>
                <a:moveTo>
                  <a:pt x="3318" y="960"/>
                </a:moveTo>
                <a:lnTo>
                  <a:pt x="3342" y="960"/>
                </a:lnTo>
                <a:lnTo>
                  <a:pt x="3342" y="966"/>
                </a:lnTo>
                <a:lnTo>
                  <a:pt x="3318" y="966"/>
                </a:lnTo>
                <a:lnTo>
                  <a:pt x="3318" y="960"/>
                </a:lnTo>
                <a:close/>
                <a:moveTo>
                  <a:pt x="3360" y="960"/>
                </a:moveTo>
                <a:lnTo>
                  <a:pt x="3384" y="960"/>
                </a:lnTo>
                <a:lnTo>
                  <a:pt x="3384" y="966"/>
                </a:lnTo>
                <a:lnTo>
                  <a:pt x="3360" y="966"/>
                </a:lnTo>
                <a:lnTo>
                  <a:pt x="3360" y="960"/>
                </a:lnTo>
                <a:close/>
                <a:moveTo>
                  <a:pt x="3402" y="960"/>
                </a:moveTo>
                <a:lnTo>
                  <a:pt x="3426" y="960"/>
                </a:lnTo>
                <a:lnTo>
                  <a:pt x="3426" y="966"/>
                </a:lnTo>
                <a:lnTo>
                  <a:pt x="3402" y="966"/>
                </a:lnTo>
                <a:lnTo>
                  <a:pt x="3402" y="960"/>
                </a:lnTo>
                <a:close/>
                <a:moveTo>
                  <a:pt x="3444" y="960"/>
                </a:moveTo>
                <a:lnTo>
                  <a:pt x="3468" y="960"/>
                </a:lnTo>
                <a:lnTo>
                  <a:pt x="3468" y="966"/>
                </a:lnTo>
                <a:lnTo>
                  <a:pt x="3444" y="966"/>
                </a:lnTo>
                <a:lnTo>
                  <a:pt x="3444" y="960"/>
                </a:lnTo>
                <a:close/>
                <a:moveTo>
                  <a:pt x="3486" y="960"/>
                </a:moveTo>
                <a:lnTo>
                  <a:pt x="3510" y="960"/>
                </a:lnTo>
                <a:lnTo>
                  <a:pt x="3510" y="966"/>
                </a:lnTo>
                <a:lnTo>
                  <a:pt x="3486" y="966"/>
                </a:lnTo>
                <a:lnTo>
                  <a:pt x="3486" y="960"/>
                </a:lnTo>
                <a:close/>
                <a:moveTo>
                  <a:pt x="3528" y="960"/>
                </a:moveTo>
                <a:lnTo>
                  <a:pt x="3552" y="960"/>
                </a:lnTo>
                <a:lnTo>
                  <a:pt x="3552" y="966"/>
                </a:lnTo>
                <a:lnTo>
                  <a:pt x="3528" y="966"/>
                </a:lnTo>
                <a:lnTo>
                  <a:pt x="3528" y="960"/>
                </a:lnTo>
                <a:close/>
                <a:moveTo>
                  <a:pt x="3570" y="960"/>
                </a:moveTo>
                <a:lnTo>
                  <a:pt x="3594" y="960"/>
                </a:lnTo>
                <a:lnTo>
                  <a:pt x="3594" y="966"/>
                </a:lnTo>
                <a:lnTo>
                  <a:pt x="3570" y="966"/>
                </a:lnTo>
                <a:lnTo>
                  <a:pt x="3570" y="960"/>
                </a:lnTo>
                <a:close/>
                <a:moveTo>
                  <a:pt x="3612" y="960"/>
                </a:moveTo>
                <a:lnTo>
                  <a:pt x="3636" y="960"/>
                </a:lnTo>
                <a:lnTo>
                  <a:pt x="3636" y="966"/>
                </a:lnTo>
                <a:lnTo>
                  <a:pt x="3612" y="966"/>
                </a:lnTo>
                <a:lnTo>
                  <a:pt x="3612" y="960"/>
                </a:lnTo>
                <a:close/>
                <a:moveTo>
                  <a:pt x="3654" y="960"/>
                </a:moveTo>
                <a:lnTo>
                  <a:pt x="3678" y="960"/>
                </a:lnTo>
                <a:lnTo>
                  <a:pt x="3678" y="966"/>
                </a:lnTo>
                <a:lnTo>
                  <a:pt x="3654" y="966"/>
                </a:lnTo>
                <a:lnTo>
                  <a:pt x="3654" y="960"/>
                </a:lnTo>
                <a:close/>
                <a:moveTo>
                  <a:pt x="3696" y="960"/>
                </a:moveTo>
                <a:lnTo>
                  <a:pt x="3720" y="960"/>
                </a:lnTo>
                <a:lnTo>
                  <a:pt x="3720" y="966"/>
                </a:lnTo>
                <a:lnTo>
                  <a:pt x="3696" y="966"/>
                </a:lnTo>
                <a:lnTo>
                  <a:pt x="3696" y="960"/>
                </a:lnTo>
                <a:close/>
                <a:moveTo>
                  <a:pt x="3738" y="960"/>
                </a:moveTo>
                <a:lnTo>
                  <a:pt x="3762" y="960"/>
                </a:lnTo>
                <a:lnTo>
                  <a:pt x="3762" y="966"/>
                </a:lnTo>
                <a:lnTo>
                  <a:pt x="3738" y="966"/>
                </a:lnTo>
                <a:lnTo>
                  <a:pt x="3738" y="960"/>
                </a:lnTo>
                <a:close/>
                <a:moveTo>
                  <a:pt x="3780" y="960"/>
                </a:moveTo>
                <a:lnTo>
                  <a:pt x="3804" y="960"/>
                </a:lnTo>
                <a:lnTo>
                  <a:pt x="3804" y="966"/>
                </a:lnTo>
                <a:lnTo>
                  <a:pt x="3780" y="966"/>
                </a:lnTo>
                <a:lnTo>
                  <a:pt x="3780" y="960"/>
                </a:lnTo>
                <a:close/>
                <a:moveTo>
                  <a:pt x="3822" y="960"/>
                </a:moveTo>
                <a:lnTo>
                  <a:pt x="3846" y="960"/>
                </a:lnTo>
                <a:lnTo>
                  <a:pt x="3846" y="966"/>
                </a:lnTo>
                <a:lnTo>
                  <a:pt x="3822" y="966"/>
                </a:lnTo>
                <a:lnTo>
                  <a:pt x="3822" y="960"/>
                </a:lnTo>
                <a:close/>
                <a:moveTo>
                  <a:pt x="3864" y="960"/>
                </a:moveTo>
                <a:lnTo>
                  <a:pt x="3888" y="960"/>
                </a:lnTo>
                <a:lnTo>
                  <a:pt x="3888" y="966"/>
                </a:lnTo>
                <a:lnTo>
                  <a:pt x="3864" y="966"/>
                </a:lnTo>
                <a:lnTo>
                  <a:pt x="3864" y="960"/>
                </a:lnTo>
                <a:close/>
                <a:moveTo>
                  <a:pt x="3906" y="960"/>
                </a:moveTo>
                <a:lnTo>
                  <a:pt x="3930" y="960"/>
                </a:lnTo>
                <a:lnTo>
                  <a:pt x="3930" y="966"/>
                </a:lnTo>
                <a:lnTo>
                  <a:pt x="3906" y="966"/>
                </a:lnTo>
                <a:lnTo>
                  <a:pt x="3906" y="960"/>
                </a:lnTo>
                <a:close/>
                <a:moveTo>
                  <a:pt x="3948" y="960"/>
                </a:moveTo>
                <a:lnTo>
                  <a:pt x="3972" y="960"/>
                </a:lnTo>
                <a:lnTo>
                  <a:pt x="3972" y="966"/>
                </a:lnTo>
                <a:lnTo>
                  <a:pt x="3948" y="966"/>
                </a:lnTo>
                <a:lnTo>
                  <a:pt x="3948" y="960"/>
                </a:lnTo>
                <a:close/>
                <a:moveTo>
                  <a:pt x="0" y="720"/>
                </a:moveTo>
                <a:lnTo>
                  <a:pt x="24" y="720"/>
                </a:lnTo>
                <a:lnTo>
                  <a:pt x="24" y="726"/>
                </a:lnTo>
                <a:lnTo>
                  <a:pt x="0" y="726"/>
                </a:lnTo>
                <a:lnTo>
                  <a:pt x="0" y="720"/>
                </a:lnTo>
                <a:close/>
                <a:moveTo>
                  <a:pt x="42" y="720"/>
                </a:moveTo>
                <a:lnTo>
                  <a:pt x="66" y="720"/>
                </a:lnTo>
                <a:lnTo>
                  <a:pt x="66" y="726"/>
                </a:lnTo>
                <a:lnTo>
                  <a:pt x="42" y="726"/>
                </a:lnTo>
                <a:lnTo>
                  <a:pt x="42" y="720"/>
                </a:lnTo>
                <a:close/>
                <a:moveTo>
                  <a:pt x="84" y="720"/>
                </a:moveTo>
                <a:lnTo>
                  <a:pt x="108" y="720"/>
                </a:lnTo>
                <a:lnTo>
                  <a:pt x="108" y="726"/>
                </a:lnTo>
                <a:lnTo>
                  <a:pt x="84" y="726"/>
                </a:lnTo>
                <a:lnTo>
                  <a:pt x="84" y="720"/>
                </a:lnTo>
                <a:close/>
                <a:moveTo>
                  <a:pt x="126" y="720"/>
                </a:moveTo>
                <a:lnTo>
                  <a:pt x="150" y="720"/>
                </a:lnTo>
                <a:lnTo>
                  <a:pt x="150" y="726"/>
                </a:lnTo>
                <a:lnTo>
                  <a:pt x="126" y="726"/>
                </a:lnTo>
                <a:lnTo>
                  <a:pt x="126" y="720"/>
                </a:lnTo>
                <a:close/>
                <a:moveTo>
                  <a:pt x="168" y="720"/>
                </a:moveTo>
                <a:lnTo>
                  <a:pt x="192" y="720"/>
                </a:lnTo>
                <a:lnTo>
                  <a:pt x="192" y="726"/>
                </a:lnTo>
                <a:lnTo>
                  <a:pt x="168" y="726"/>
                </a:lnTo>
                <a:lnTo>
                  <a:pt x="168" y="720"/>
                </a:lnTo>
                <a:close/>
                <a:moveTo>
                  <a:pt x="210" y="720"/>
                </a:moveTo>
                <a:lnTo>
                  <a:pt x="234" y="720"/>
                </a:lnTo>
                <a:lnTo>
                  <a:pt x="234" y="726"/>
                </a:lnTo>
                <a:lnTo>
                  <a:pt x="210" y="726"/>
                </a:lnTo>
                <a:lnTo>
                  <a:pt x="210" y="720"/>
                </a:lnTo>
                <a:close/>
                <a:moveTo>
                  <a:pt x="252" y="720"/>
                </a:moveTo>
                <a:lnTo>
                  <a:pt x="276" y="720"/>
                </a:lnTo>
                <a:lnTo>
                  <a:pt x="276" y="726"/>
                </a:lnTo>
                <a:lnTo>
                  <a:pt x="252" y="726"/>
                </a:lnTo>
                <a:lnTo>
                  <a:pt x="252" y="720"/>
                </a:lnTo>
                <a:close/>
                <a:moveTo>
                  <a:pt x="294" y="720"/>
                </a:moveTo>
                <a:lnTo>
                  <a:pt x="318" y="720"/>
                </a:lnTo>
                <a:lnTo>
                  <a:pt x="318" y="726"/>
                </a:lnTo>
                <a:lnTo>
                  <a:pt x="294" y="726"/>
                </a:lnTo>
                <a:lnTo>
                  <a:pt x="294" y="720"/>
                </a:lnTo>
                <a:close/>
                <a:moveTo>
                  <a:pt x="336" y="720"/>
                </a:moveTo>
                <a:lnTo>
                  <a:pt x="360" y="720"/>
                </a:lnTo>
                <a:lnTo>
                  <a:pt x="360" y="726"/>
                </a:lnTo>
                <a:lnTo>
                  <a:pt x="336" y="726"/>
                </a:lnTo>
                <a:lnTo>
                  <a:pt x="336" y="720"/>
                </a:lnTo>
                <a:close/>
                <a:moveTo>
                  <a:pt x="378" y="720"/>
                </a:moveTo>
                <a:lnTo>
                  <a:pt x="402" y="720"/>
                </a:lnTo>
                <a:lnTo>
                  <a:pt x="402" y="726"/>
                </a:lnTo>
                <a:lnTo>
                  <a:pt x="378" y="726"/>
                </a:lnTo>
                <a:lnTo>
                  <a:pt x="378" y="720"/>
                </a:lnTo>
                <a:close/>
                <a:moveTo>
                  <a:pt x="420" y="720"/>
                </a:moveTo>
                <a:lnTo>
                  <a:pt x="444" y="720"/>
                </a:lnTo>
                <a:lnTo>
                  <a:pt x="444" y="726"/>
                </a:lnTo>
                <a:lnTo>
                  <a:pt x="420" y="726"/>
                </a:lnTo>
                <a:lnTo>
                  <a:pt x="420" y="720"/>
                </a:lnTo>
                <a:close/>
                <a:moveTo>
                  <a:pt x="462" y="720"/>
                </a:moveTo>
                <a:lnTo>
                  <a:pt x="486" y="720"/>
                </a:lnTo>
                <a:lnTo>
                  <a:pt x="486" y="726"/>
                </a:lnTo>
                <a:lnTo>
                  <a:pt x="462" y="726"/>
                </a:lnTo>
                <a:lnTo>
                  <a:pt x="462" y="720"/>
                </a:lnTo>
                <a:close/>
                <a:moveTo>
                  <a:pt x="504" y="720"/>
                </a:moveTo>
                <a:lnTo>
                  <a:pt x="528" y="720"/>
                </a:lnTo>
                <a:lnTo>
                  <a:pt x="528" y="726"/>
                </a:lnTo>
                <a:lnTo>
                  <a:pt x="504" y="726"/>
                </a:lnTo>
                <a:lnTo>
                  <a:pt x="504" y="720"/>
                </a:lnTo>
                <a:close/>
                <a:moveTo>
                  <a:pt x="546" y="720"/>
                </a:moveTo>
                <a:lnTo>
                  <a:pt x="570" y="720"/>
                </a:lnTo>
                <a:lnTo>
                  <a:pt x="570" y="726"/>
                </a:lnTo>
                <a:lnTo>
                  <a:pt x="546" y="726"/>
                </a:lnTo>
                <a:lnTo>
                  <a:pt x="546" y="720"/>
                </a:lnTo>
                <a:close/>
                <a:moveTo>
                  <a:pt x="588" y="720"/>
                </a:moveTo>
                <a:lnTo>
                  <a:pt x="612" y="720"/>
                </a:lnTo>
                <a:lnTo>
                  <a:pt x="612" y="726"/>
                </a:lnTo>
                <a:lnTo>
                  <a:pt x="588" y="726"/>
                </a:lnTo>
                <a:lnTo>
                  <a:pt x="588" y="720"/>
                </a:lnTo>
                <a:close/>
                <a:moveTo>
                  <a:pt x="630" y="720"/>
                </a:moveTo>
                <a:lnTo>
                  <a:pt x="654" y="720"/>
                </a:lnTo>
                <a:lnTo>
                  <a:pt x="654" y="726"/>
                </a:lnTo>
                <a:lnTo>
                  <a:pt x="630" y="726"/>
                </a:lnTo>
                <a:lnTo>
                  <a:pt x="630" y="720"/>
                </a:lnTo>
                <a:close/>
                <a:moveTo>
                  <a:pt x="672" y="720"/>
                </a:moveTo>
                <a:lnTo>
                  <a:pt x="696" y="720"/>
                </a:lnTo>
                <a:lnTo>
                  <a:pt x="696" y="726"/>
                </a:lnTo>
                <a:lnTo>
                  <a:pt x="672" y="726"/>
                </a:lnTo>
                <a:lnTo>
                  <a:pt x="672" y="720"/>
                </a:lnTo>
                <a:close/>
                <a:moveTo>
                  <a:pt x="714" y="720"/>
                </a:moveTo>
                <a:lnTo>
                  <a:pt x="738" y="720"/>
                </a:lnTo>
                <a:lnTo>
                  <a:pt x="738" y="726"/>
                </a:lnTo>
                <a:lnTo>
                  <a:pt x="714" y="726"/>
                </a:lnTo>
                <a:lnTo>
                  <a:pt x="714" y="720"/>
                </a:lnTo>
                <a:close/>
                <a:moveTo>
                  <a:pt x="756" y="720"/>
                </a:moveTo>
                <a:lnTo>
                  <a:pt x="780" y="720"/>
                </a:lnTo>
                <a:lnTo>
                  <a:pt x="780" y="726"/>
                </a:lnTo>
                <a:lnTo>
                  <a:pt x="756" y="726"/>
                </a:lnTo>
                <a:lnTo>
                  <a:pt x="756" y="720"/>
                </a:lnTo>
                <a:close/>
                <a:moveTo>
                  <a:pt x="798" y="720"/>
                </a:moveTo>
                <a:lnTo>
                  <a:pt x="822" y="720"/>
                </a:lnTo>
                <a:lnTo>
                  <a:pt x="822" y="726"/>
                </a:lnTo>
                <a:lnTo>
                  <a:pt x="798" y="726"/>
                </a:lnTo>
                <a:lnTo>
                  <a:pt x="798" y="720"/>
                </a:lnTo>
                <a:close/>
                <a:moveTo>
                  <a:pt x="840" y="720"/>
                </a:moveTo>
                <a:lnTo>
                  <a:pt x="864" y="720"/>
                </a:lnTo>
                <a:lnTo>
                  <a:pt x="864" y="726"/>
                </a:lnTo>
                <a:lnTo>
                  <a:pt x="840" y="726"/>
                </a:lnTo>
                <a:lnTo>
                  <a:pt x="840" y="720"/>
                </a:lnTo>
                <a:close/>
                <a:moveTo>
                  <a:pt x="882" y="720"/>
                </a:moveTo>
                <a:lnTo>
                  <a:pt x="906" y="720"/>
                </a:lnTo>
                <a:lnTo>
                  <a:pt x="906" y="726"/>
                </a:lnTo>
                <a:lnTo>
                  <a:pt x="882" y="726"/>
                </a:lnTo>
                <a:lnTo>
                  <a:pt x="882" y="720"/>
                </a:lnTo>
                <a:close/>
                <a:moveTo>
                  <a:pt x="924" y="720"/>
                </a:moveTo>
                <a:lnTo>
                  <a:pt x="948" y="720"/>
                </a:lnTo>
                <a:lnTo>
                  <a:pt x="948" y="726"/>
                </a:lnTo>
                <a:lnTo>
                  <a:pt x="924" y="726"/>
                </a:lnTo>
                <a:lnTo>
                  <a:pt x="924" y="720"/>
                </a:lnTo>
                <a:close/>
                <a:moveTo>
                  <a:pt x="966" y="720"/>
                </a:moveTo>
                <a:lnTo>
                  <a:pt x="990" y="720"/>
                </a:lnTo>
                <a:lnTo>
                  <a:pt x="990" y="726"/>
                </a:lnTo>
                <a:lnTo>
                  <a:pt x="966" y="726"/>
                </a:lnTo>
                <a:lnTo>
                  <a:pt x="966" y="720"/>
                </a:lnTo>
                <a:close/>
                <a:moveTo>
                  <a:pt x="1008" y="720"/>
                </a:moveTo>
                <a:lnTo>
                  <a:pt x="1032" y="720"/>
                </a:lnTo>
                <a:lnTo>
                  <a:pt x="1032" y="726"/>
                </a:lnTo>
                <a:lnTo>
                  <a:pt x="1008" y="726"/>
                </a:lnTo>
                <a:lnTo>
                  <a:pt x="1008" y="720"/>
                </a:lnTo>
                <a:close/>
                <a:moveTo>
                  <a:pt x="1050" y="720"/>
                </a:moveTo>
                <a:lnTo>
                  <a:pt x="1074" y="720"/>
                </a:lnTo>
                <a:lnTo>
                  <a:pt x="1074" y="726"/>
                </a:lnTo>
                <a:lnTo>
                  <a:pt x="1050" y="726"/>
                </a:lnTo>
                <a:lnTo>
                  <a:pt x="1050" y="720"/>
                </a:lnTo>
                <a:close/>
                <a:moveTo>
                  <a:pt x="1092" y="720"/>
                </a:moveTo>
                <a:lnTo>
                  <a:pt x="1116" y="720"/>
                </a:lnTo>
                <a:lnTo>
                  <a:pt x="1116" y="726"/>
                </a:lnTo>
                <a:lnTo>
                  <a:pt x="1092" y="726"/>
                </a:lnTo>
                <a:lnTo>
                  <a:pt x="1092" y="720"/>
                </a:lnTo>
                <a:close/>
                <a:moveTo>
                  <a:pt x="1134" y="720"/>
                </a:moveTo>
                <a:lnTo>
                  <a:pt x="1158" y="720"/>
                </a:lnTo>
                <a:lnTo>
                  <a:pt x="1158" y="726"/>
                </a:lnTo>
                <a:lnTo>
                  <a:pt x="1134" y="726"/>
                </a:lnTo>
                <a:lnTo>
                  <a:pt x="1134" y="720"/>
                </a:lnTo>
                <a:close/>
                <a:moveTo>
                  <a:pt x="1176" y="720"/>
                </a:moveTo>
                <a:lnTo>
                  <a:pt x="1200" y="720"/>
                </a:lnTo>
                <a:lnTo>
                  <a:pt x="1200" y="726"/>
                </a:lnTo>
                <a:lnTo>
                  <a:pt x="1176" y="726"/>
                </a:lnTo>
                <a:lnTo>
                  <a:pt x="1176" y="720"/>
                </a:lnTo>
                <a:close/>
                <a:moveTo>
                  <a:pt x="1218" y="720"/>
                </a:moveTo>
                <a:lnTo>
                  <a:pt x="1242" y="720"/>
                </a:lnTo>
                <a:lnTo>
                  <a:pt x="1242" y="726"/>
                </a:lnTo>
                <a:lnTo>
                  <a:pt x="1218" y="726"/>
                </a:lnTo>
                <a:lnTo>
                  <a:pt x="1218" y="720"/>
                </a:lnTo>
                <a:close/>
                <a:moveTo>
                  <a:pt x="1260" y="720"/>
                </a:moveTo>
                <a:lnTo>
                  <a:pt x="1284" y="720"/>
                </a:lnTo>
                <a:lnTo>
                  <a:pt x="1284" y="726"/>
                </a:lnTo>
                <a:lnTo>
                  <a:pt x="1260" y="726"/>
                </a:lnTo>
                <a:lnTo>
                  <a:pt x="1260" y="720"/>
                </a:lnTo>
                <a:close/>
                <a:moveTo>
                  <a:pt x="1302" y="720"/>
                </a:moveTo>
                <a:lnTo>
                  <a:pt x="1326" y="720"/>
                </a:lnTo>
                <a:lnTo>
                  <a:pt x="1326" y="726"/>
                </a:lnTo>
                <a:lnTo>
                  <a:pt x="1302" y="726"/>
                </a:lnTo>
                <a:lnTo>
                  <a:pt x="1302" y="720"/>
                </a:lnTo>
                <a:close/>
                <a:moveTo>
                  <a:pt x="1344" y="720"/>
                </a:moveTo>
                <a:lnTo>
                  <a:pt x="1368" y="720"/>
                </a:lnTo>
                <a:lnTo>
                  <a:pt x="1368" y="726"/>
                </a:lnTo>
                <a:lnTo>
                  <a:pt x="1344" y="726"/>
                </a:lnTo>
                <a:lnTo>
                  <a:pt x="1344" y="720"/>
                </a:lnTo>
                <a:close/>
                <a:moveTo>
                  <a:pt x="1386" y="720"/>
                </a:moveTo>
                <a:lnTo>
                  <a:pt x="1410" y="720"/>
                </a:lnTo>
                <a:lnTo>
                  <a:pt x="1410" y="726"/>
                </a:lnTo>
                <a:lnTo>
                  <a:pt x="1386" y="726"/>
                </a:lnTo>
                <a:lnTo>
                  <a:pt x="1386" y="720"/>
                </a:lnTo>
                <a:close/>
                <a:moveTo>
                  <a:pt x="1428" y="720"/>
                </a:moveTo>
                <a:lnTo>
                  <a:pt x="1452" y="720"/>
                </a:lnTo>
                <a:lnTo>
                  <a:pt x="1452" y="726"/>
                </a:lnTo>
                <a:lnTo>
                  <a:pt x="1428" y="726"/>
                </a:lnTo>
                <a:lnTo>
                  <a:pt x="1428" y="720"/>
                </a:lnTo>
                <a:close/>
                <a:moveTo>
                  <a:pt x="1470" y="720"/>
                </a:moveTo>
                <a:lnTo>
                  <a:pt x="1494" y="720"/>
                </a:lnTo>
                <a:lnTo>
                  <a:pt x="1494" y="726"/>
                </a:lnTo>
                <a:lnTo>
                  <a:pt x="1470" y="726"/>
                </a:lnTo>
                <a:lnTo>
                  <a:pt x="1470" y="720"/>
                </a:lnTo>
                <a:close/>
                <a:moveTo>
                  <a:pt x="1512" y="720"/>
                </a:moveTo>
                <a:lnTo>
                  <a:pt x="1536" y="720"/>
                </a:lnTo>
                <a:lnTo>
                  <a:pt x="1536" y="726"/>
                </a:lnTo>
                <a:lnTo>
                  <a:pt x="1512" y="726"/>
                </a:lnTo>
                <a:lnTo>
                  <a:pt x="1512" y="720"/>
                </a:lnTo>
                <a:close/>
                <a:moveTo>
                  <a:pt x="1554" y="720"/>
                </a:moveTo>
                <a:lnTo>
                  <a:pt x="1578" y="720"/>
                </a:lnTo>
                <a:lnTo>
                  <a:pt x="1578" y="726"/>
                </a:lnTo>
                <a:lnTo>
                  <a:pt x="1554" y="726"/>
                </a:lnTo>
                <a:lnTo>
                  <a:pt x="1554" y="720"/>
                </a:lnTo>
                <a:close/>
                <a:moveTo>
                  <a:pt x="1596" y="720"/>
                </a:moveTo>
                <a:lnTo>
                  <a:pt x="1620" y="720"/>
                </a:lnTo>
                <a:lnTo>
                  <a:pt x="1620" y="726"/>
                </a:lnTo>
                <a:lnTo>
                  <a:pt x="1596" y="726"/>
                </a:lnTo>
                <a:lnTo>
                  <a:pt x="1596" y="720"/>
                </a:lnTo>
                <a:close/>
                <a:moveTo>
                  <a:pt x="1638" y="720"/>
                </a:moveTo>
                <a:lnTo>
                  <a:pt x="1662" y="720"/>
                </a:lnTo>
                <a:lnTo>
                  <a:pt x="1662" y="726"/>
                </a:lnTo>
                <a:lnTo>
                  <a:pt x="1638" y="726"/>
                </a:lnTo>
                <a:lnTo>
                  <a:pt x="1638" y="720"/>
                </a:lnTo>
                <a:close/>
                <a:moveTo>
                  <a:pt x="1680" y="720"/>
                </a:moveTo>
                <a:lnTo>
                  <a:pt x="1704" y="720"/>
                </a:lnTo>
                <a:lnTo>
                  <a:pt x="1704" y="726"/>
                </a:lnTo>
                <a:lnTo>
                  <a:pt x="1680" y="726"/>
                </a:lnTo>
                <a:lnTo>
                  <a:pt x="1680" y="720"/>
                </a:lnTo>
                <a:close/>
                <a:moveTo>
                  <a:pt x="1722" y="720"/>
                </a:moveTo>
                <a:lnTo>
                  <a:pt x="1746" y="720"/>
                </a:lnTo>
                <a:lnTo>
                  <a:pt x="1746" y="726"/>
                </a:lnTo>
                <a:lnTo>
                  <a:pt x="1722" y="726"/>
                </a:lnTo>
                <a:lnTo>
                  <a:pt x="1722" y="720"/>
                </a:lnTo>
                <a:close/>
                <a:moveTo>
                  <a:pt x="1764" y="720"/>
                </a:moveTo>
                <a:lnTo>
                  <a:pt x="1788" y="720"/>
                </a:lnTo>
                <a:lnTo>
                  <a:pt x="1788" y="726"/>
                </a:lnTo>
                <a:lnTo>
                  <a:pt x="1764" y="726"/>
                </a:lnTo>
                <a:lnTo>
                  <a:pt x="1764" y="720"/>
                </a:lnTo>
                <a:close/>
                <a:moveTo>
                  <a:pt x="1806" y="720"/>
                </a:moveTo>
                <a:lnTo>
                  <a:pt x="1830" y="720"/>
                </a:lnTo>
                <a:lnTo>
                  <a:pt x="1830" y="726"/>
                </a:lnTo>
                <a:lnTo>
                  <a:pt x="1806" y="726"/>
                </a:lnTo>
                <a:lnTo>
                  <a:pt x="1806" y="720"/>
                </a:lnTo>
                <a:close/>
                <a:moveTo>
                  <a:pt x="1848" y="720"/>
                </a:moveTo>
                <a:lnTo>
                  <a:pt x="1872" y="720"/>
                </a:lnTo>
                <a:lnTo>
                  <a:pt x="1872" y="726"/>
                </a:lnTo>
                <a:lnTo>
                  <a:pt x="1848" y="726"/>
                </a:lnTo>
                <a:lnTo>
                  <a:pt x="1848" y="720"/>
                </a:lnTo>
                <a:close/>
                <a:moveTo>
                  <a:pt x="1890" y="720"/>
                </a:moveTo>
                <a:lnTo>
                  <a:pt x="1914" y="720"/>
                </a:lnTo>
                <a:lnTo>
                  <a:pt x="1914" y="726"/>
                </a:lnTo>
                <a:lnTo>
                  <a:pt x="1890" y="726"/>
                </a:lnTo>
                <a:lnTo>
                  <a:pt x="1890" y="720"/>
                </a:lnTo>
                <a:close/>
                <a:moveTo>
                  <a:pt x="1932" y="720"/>
                </a:moveTo>
                <a:lnTo>
                  <a:pt x="1956" y="720"/>
                </a:lnTo>
                <a:lnTo>
                  <a:pt x="1956" y="726"/>
                </a:lnTo>
                <a:lnTo>
                  <a:pt x="1932" y="726"/>
                </a:lnTo>
                <a:lnTo>
                  <a:pt x="1932" y="720"/>
                </a:lnTo>
                <a:close/>
                <a:moveTo>
                  <a:pt x="1974" y="720"/>
                </a:moveTo>
                <a:lnTo>
                  <a:pt x="1998" y="720"/>
                </a:lnTo>
                <a:lnTo>
                  <a:pt x="1998" y="726"/>
                </a:lnTo>
                <a:lnTo>
                  <a:pt x="1974" y="726"/>
                </a:lnTo>
                <a:lnTo>
                  <a:pt x="1974" y="720"/>
                </a:lnTo>
                <a:close/>
                <a:moveTo>
                  <a:pt x="2016" y="720"/>
                </a:moveTo>
                <a:lnTo>
                  <a:pt x="2040" y="720"/>
                </a:lnTo>
                <a:lnTo>
                  <a:pt x="2040" y="726"/>
                </a:lnTo>
                <a:lnTo>
                  <a:pt x="2016" y="726"/>
                </a:lnTo>
                <a:lnTo>
                  <a:pt x="2016" y="720"/>
                </a:lnTo>
                <a:close/>
                <a:moveTo>
                  <a:pt x="2058" y="720"/>
                </a:moveTo>
                <a:lnTo>
                  <a:pt x="2082" y="720"/>
                </a:lnTo>
                <a:lnTo>
                  <a:pt x="2082" y="726"/>
                </a:lnTo>
                <a:lnTo>
                  <a:pt x="2058" y="726"/>
                </a:lnTo>
                <a:lnTo>
                  <a:pt x="2058" y="720"/>
                </a:lnTo>
                <a:close/>
                <a:moveTo>
                  <a:pt x="2100" y="720"/>
                </a:moveTo>
                <a:lnTo>
                  <a:pt x="2124" y="720"/>
                </a:lnTo>
                <a:lnTo>
                  <a:pt x="2124" y="726"/>
                </a:lnTo>
                <a:lnTo>
                  <a:pt x="2100" y="726"/>
                </a:lnTo>
                <a:lnTo>
                  <a:pt x="2100" y="720"/>
                </a:lnTo>
                <a:close/>
                <a:moveTo>
                  <a:pt x="2142" y="720"/>
                </a:moveTo>
                <a:lnTo>
                  <a:pt x="2166" y="720"/>
                </a:lnTo>
                <a:lnTo>
                  <a:pt x="2166" y="726"/>
                </a:lnTo>
                <a:lnTo>
                  <a:pt x="2142" y="726"/>
                </a:lnTo>
                <a:lnTo>
                  <a:pt x="2142" y="720"/>
                </a:lnTo>
                <a:close/>
                <a:moveTo>
                  <a:pt x="2184" y="720"/>
                </a:moveTo>
                <a:lnTo>
                  <a:pt x="2208" y="720"/>
                </a:lnTo>
                <a:lnTo>
                  <a:pt x="2208" y="726"/>
                </a:lnTo>
                <a:lnTo>
                  <a:pt x="2184" y="726"/>
                </a:lnTo>
                <a:lnTo>
                  <a:pt x="2184" y="720"/>
                </a:lnTo>
                <a:close/>
                <a:moveTo>
                  <a:pt x="2226" y="720"/>
                </a:moveTo>
                <a:lnTo>
                  <a:pt x="2250" y="720"/>
                </a:lnTo>
                <a:lnTo>
                  <a:pt x="2250" y="726"/>
                </a:lnTo>
                <a:lnTo>
                  <a:pt x="2226" y="726"/>
                </a:lnTo>
                <a:lnTo>
                  <a:pt x="2226" y="720"/>
                </a:lnTo>
                <a:close/>
                <a:moveTo>
                  <a:pt x="2268" y="720"/>
                </a:moveTo>
                <a:lnTo>
                  <a:pt x="2292" y="720"/>
                </a:lnTo>
                <a:lnTo>
                  <a:pt x="2292" y="726"/>
                </a:lnTo>
                <a:lnTo>
                  <a:pt x="2268" y="726"/>
                </a:lnTo>
                <a:lnTo>
                  <a:pt x="2268" y="720"/>
                </a:lnTo>
                <a:close/>
                <a:moveTo>
                  <a:pt x="2310" y="720"/>
                </a:moveTo>
                <a:lnTo>
                  <a:pt x="2334" y="720"/>
                </a:lnTo>
                <a:lnTo>
                  <a:pt x="2334" y="726"/>
                </a:lnTo>
                <a:lnTo>
                  <a:pt x="2310" y="726"/>
                </a:lnTo>
                <a:lnTo>
                  <a:pt x="2310" y="720"/>
                </a:lnTo>
                <a:close/>
                <a:moveTo>
                  <a:pt x="2352" y="720"/>
                </a:moveTo>
                <a:lnTo>
                  <a:pt x="2376" y="720"/>
                </a:lnTo>
                <a:lnTo>
                  <a:pt x="2376" y="726"/>
                </a:lnTo>
                <a:lnTo>
                  <a:pt x="2352" y="726"/>
                </a:lnTo>
                <a:lnTo>
                  <a:pt x="2352" y="720"/>
                </a:lnTo>
                <a:close/>
                <a:moveTo>
                  <a:pt x="2394" y="720"/>
                </a:moveTo>
                <a:lnTo>
                  <a:pt x="2418" y="720"/>
                </a:lnTo>
                <a:lnTo>
                  <a:pt x="2418" y="726"/>
                </a:lnTo>
                <a:lnTo>
                  <a:pt x="2394" y="726"/>
                </a:lnTo>
                <a:lnTo>
                  <a:pt x="2394" y="720"/>
                </a:lnTo>
                <a:close/>
                <a:moveTo>
                  <a:pt x="2436" y="720"/>
                </a:moveTo>
                <a:lnTo>
                  <a:pt x="2460" y="720"/>
                </a:lnTo>
                <a:lnTo>
                  <a:pt x="2460" y="726"/>
                </a:lnTo>
                <a:lnTo>
                  <a:pt x="2436" y="726"/>
                </a:lnTo>
                <a:lnTo>
                  <a:pt x="2436" y="720"/>
                </a:lnTo>
                <a:close/>
                <a:moveTo>
                  <a:pt x="2478" y="720"/>
                </a:moveTo>
                <a:lnTo>
                  <a:pt x="2502" y="720"/>
                </a:lnTo>
                <a:lnTo>
                  <a:pt x="2502" y="726"/>
                </a:lnTo>
                <a:lnTo>
                  <a:pt x="2478" y="726"/>
                </a:lnTo>
                <a:lnTo>
                  <a:pt x="2478" y="720"/>
                </a:lnTo>
                <a:close/>
                <a:moveTo>
                  <a:pt x="2520" y="720"/>
                </a:moveTo>
                <a:lnTo>
                  <a:pt x="2544" y="720"/>
                </a:lnTo>
                <a:lnTo>
                  <a:pt x="2544" y="726"/>
                </a:lnTo>
                <a:lnTo>
                  <a:pt x="2520" y="726"/>
                </a:lnTo>
                <a:lnTo>
                  <a:pt x="2520" y="720"/>
                </a:lnTo>
                <a:close/>
                <a:moveTo>
                  <a:pt x="2562" y="720"/>
                </a:moveTo>
                <a:lnTo>
                  <a:pt x="2586" y="720"/>
                </a:lnTo>
                <a:lnTo>
                  <a:pt x="2586" y="726"/>
                </a:lnTo>
                <a:lnTo>
                  <a:pt x="2562" y="726"/>
                </a:lnTo>
                <a:lnTo>
                  <a:pt x="2562" y="720"/>
                </a:lnTo>
                <a:close/>
                <a:moveTo>
                  <a:pt x="2604" y="720"/>
                </a:moveTo>
                <a:lnTo>
                  <a:pt x="2628" y="720"/>
                </a:lnTo>
                <a:lnTo>
                  <a:pt x="2628" y="726"/>
                </a:lnTo>
                <a:lnTo>
                  <a:pt x="2604" y="726"/>
                </a:lnTo>
                <a:lnTo>
                  <a:pt x="2604" y="720"/>
                </a:lnTo>
                <a:close/>
                <a:moveTo>
                  <a:pt x="2646" y="720"/>
                </a:moveTo>
                <a:lnTo>
                  <a:pt x="2670" y="720"/>
                </a:lnTo>
                <a:lnTo>
                  <a:pt x="2670" y="726"/>
                </a:lnTo>
                <a:lnTo>
                  <a:pt x="2646" y="726"/>
                </a:lnTo>
                <a:lnTo>
                  <a:pt x="2646" y="720"/>
                </a:lnTo>
                <a:close/>
                <a:moveTo>
                  <a:pt x="2688" y="720"/>
                </a:moveTo>
                <a:lnTo>
                  <a:pt x="2712" y="720"/>
                </a:lnTo>
                <a:lnTo>
                  <a:pt x="2712" y="726"/>
                </a:lnTo>
                <a:lnTo>
                  <a:pt x="2688" y="726"/>
                </a:lnTo>
                <a:lnTo>
                  <a:pt x="2688" y="720"/>
                </a:lnTo>
                <a:close/>
                <a:moveTo>
                  <a:pt x="2730" y="720"/>
                </a:moveTo>
                <a:lnTo>
                  <a:pt x="2754" y="720"/>
                </a:lnTo>
                <a:lnTo>
                  <a:pt x="2754" y="726"/>
                </a:lnTo>
                <a:lnTo>
                  <a:pt x="2730" y="726"/>
                </a:lnTo>
                <a:lnTo>
                  <a:pt x="2730" y="720"/>
                </a:lnTo>
                <a:close/>
                <a:moveTo>
                  <a:pt x="2772" y="720"/>
                </a:moveTo>
                <a:lnTo>
                  <a:pt x="2796" y="720"/>
                </a:lnTo>
                <a:lnTo>
                  <a:pt x="2796" y="726"/>
                </a:lnTo>
                <a:lnTo>
                  <a:pt x="2772" y="726"/>
                </a:lnTo>
                <a:lnTo>
                  <a:pt x="2772" y="720"/>
                </a:lnTo>
                <a:close/>
                <a:moveTo>
                  <a:pt x="2814" y="720"/>
                </a:moveTo>
                <a:lnTo>
                  <a:pt x="2838" y="720"/>
                </a:lnTo>
                <a:lnTo>
                  <a:pt x="2838" y="726"/>
                </a:lnTo>
                <a:lnTo>
                  <a:pt x="2814" y="726"/>
                </a:lnTo>
                <a:lnTo>
                  <a:pt x="2814" y="720"/>
                </a:lnTo>
                <a:close/>
                <a:moveTo>
                  <a:pt x="2856" y="720"/>
                </a:moveTo>
                <a:lnTo>
                  <a:pt x="2880" y="720"/>
                </a:lnTo>
                <a:lnTo>
                  <a:pt x="2880" y="726"/>
                </a:lnTo>
                <a:lnTo>
                  <a:pt x="2856" y="726"/>
                </a:lnTo>
                <a:lnTo>
                  <a:pt x="2856" y="720"/>
                </a:lnTo>
                <a:close/>
                <a:moveTo>
                  <a:pt x="2898" y="720"/>
                </a:moveTo>
                <a:lnTo>
                  <a:pt x="2922" y="720"/>
                </a:lnTo>
                <a:lnTo>
                  <a:pt x="2922" y="726"/>
                </a:lnTo>
                <a:lnTo>
                  <a:pt x="2898" y="726"/>
                </a:lnTo>
                <a:lnTo>
                  <a:pt x="2898" y="720"/>
                </a:lnTo>
                <a:close/>
                <a:moveTo>
                  <a:pt x="2940" y="720"/>
                </a:moveTo>
                <a:lnTo>
                  <a:pt x="2964" y="720"/>
                </a:lnTo>
                <a:lnTo>
                  <a:pt x="2964" y="726"/>
                </a:lnTo>
                <a:lnTo>
                  <a:pt x="2940" y="726"/>
                </a:lnTo>
                <a:lnTo>
                  <a:pt x="2940" y="720"/>
                </a:lnTo>
                <a:close/>
                <a:moveTo>
                  <a:pt x="2982" y="720"/>
                </a:moveTo>
                <a:lnTo>
                  <a:pt x="3006" y="720"/>
                </a:lnTo>
                <a:lnTo>
                  <a:pt x="3006" y="726"/>
                </a:lnTo>
                <a:lnTo>
                  <a:pt x="2982" y="726"/>
                </a:lnTo>
                <a:lnTo>
                  <a:pt x="2982" y="720"/>
                </a:lnTo>
                <a:close/>
                <a:moveTo>
                  <a:pt x="3024" y="720"/>
                </a:moveTo>
                <a:lnTo>
                  <a:pt x="3048" y="720"/>
                </a:lnTo>
                <a:lnTo>
                  <a:pt x="3048" y="726"/>
                </a:lnTo>
                <a:lnTo>
                  <a:pt x="3024" y="726"/>
                </a:lnTo>
                <a:lnTo>
                  <a:pt x="3024" y="720"/>
                </a:lnTo>
                <a:close/>
                <a:moveTo>
                  <a:pt x="3066" y="720"/>
                </a:moveTo>
                <a:lnTo>
                  <a:pt x="3090" y="720"/>
                </a:lnTo>
                <a:lnTo>
                  <a:pt x="3090" y="726"/>
                </a:lnTo>
                <a:lnTo>
                  <a:pt x="3066" y="726"/>
                </a:lnTo>
                <a:lnTo>
                  <a:pt x="3066" y="720"/>
                </a:lnTo>
                <a:close/>
                <a:moveTo>
                  <a:pt x="3108" y="720"/>
                </a:moveTo>
                <a:lnTo>
                  <a:pt x="3132" y="720"/>
                </a:lnTo>
                <a:lnTo>
                  <a:pt x="3132" y="726"/>
                </a:lnTo>
                <a:lnTo>
                  <a:pt x="3108" y="726"/>
                </a:lnTo>
                <a:lnTo>
                  <a:pt x="3108" y="720"/>
                </a:lnTo>
                <a:close/>
                <a:moveTo>
                  <a:pt x="3150" y="720"/>
                </a:moveTo>
                <a:lnTo>
                  <a:pt x="3174" y="720"/>
                </a:lnTo>
                <a:lnTo>
                  <a:pt x="3174" y="726"/>
                </a:lnTo>
                <a:lnTo>
                  <a:pt x="3150" y="726"/>
                </a:lnTo>
                <a:lnTo>
                  <a:pt x="3150" y="720"/>
                </a:lnTo>
                <a:close/>
                <a:moveTo>
                  <a:pt x="3192" y="720"/>
                </a:moveTo>
                <a:lnTo>
                  <a:pt x="3216" y="720"/>
                </a:lnTo>
                <a:lnTo>
                  <a:pt x="3216" y="726"/>
                </a:lnTo>
                <a:lnTo>
                  <a:pt x="3192" y="726"/>
                </a:lnTo>
                <a:lnTo>
                  <a:pt x="3192" y="720"/>
                </a:lnTo>
                <a:close/>
                <a:moveTo>
                  <a:pt x="3234" y="720"/>
                </a:moveTo>
                <a:lnTo>
                  <a:pt x="3258" y="720"/>
                </a:lnTo>
                <a:lnTo>
                  <a:pt x="3258" y="726"/>
                </a:lnTo>
                <a:lnTo>
                  <a:pt x="3234" y="726"/>
                </a:lnTo>
                <a:lnTo>
                  <a:pt x="3234" y="720"/>
                </a:lnTo>
                <a:close/>
                <a:moveTo>
                  <a:pt x="3276" y="720"/>
                </a:moveTo>
                <a:lnTo>
                  <a:pt x="3300" y="720"/>
                </a:lnTo>
                <a:lnTo>
                  <a:pt x="3300" y="726"/>
                </a:lnTo>
                <a:lnTo>
                  <a:pt x="3276" y="726"/>
                </a:lnTo>
                <a:lnTo>
                  <a:pt x="3276" y="720"/>
                </a:lnTo>
                <a:close/>
                <a:moveTo>
                  <a:pt x="3318" y="720"/>
                </a:moveTo>
                <a:lnTo>
                  <a:pt x="3342" y="720"/>
                </a:lnTo>
                <a:lnTo>
                  <a:pt x="3342" y="726"/>
                </a:lnTo>
                <a:lnTo>
                  <a:pt x="3318" y="726"/>
                </a:lnTo>
                <a:lnTo>
                  <a:pt x="3318" y="720"/>
                </a:lnTo>
                <a:close/>
                <a:moveTo>
                  <a:pt x="3360" y="720"/>
                </a:moveTo>
                <a:lnTo>
                  <a:pt x="3384" y="720"/>
                </a:lnTo>
                <a:lnTo>
                  <a:pt x="3384" y="726"/>
                </a:lnTo>
                <a:lnTo>
                  <a:pt x="3360" y="726"/>
                </a:lnTo>
                <a:lnTo>
                  <a:pt x="3360" y="720"/>
                </a:lnTo>
                <a:close/>
                <a:moveTo>
                  <a:pt x="3402" y="720"/>
                </a:moveTo>
                <a:lnTo>
                  <a:pt x="3426" y="720"/>
                </a:lnTo>
                <a:lnTo>
                  <a:pt x="3426" y="726"/>
                </a:lnTo>
                <a:lnTo>
                  <a:pt x="3402" y="726"/>
                </a:lnTo>
                <a:lnTo>
                  <a:pt x="3402" y="720"/>
                </a:lnTo>
                <a:close/>
                <a:moveTo>
                  <a:pt x="3444" y="720"/>
                </a:moveTo>
                <a:lnTo>
                  <a:pt x="3468" y="720"/>
                </a:lnTo>
                <a:lnTo>
                  <a:pt x="3468" y="726"/>
                </a:lnTo>
                <a:lnTo>
                  <a:pt x="3444" y="726"/>
                </a:lnTo>
                <a:lnTo>
                  <a:pt x="3444" y="720"/>
                </a:lnTo>
                <a:close/>
                <a:moveTo>
                  <a:pt x="3486" y="720"/>
                </a:moveTo>
                <a:lnTo>
                  <a:pt x="3510" y="720"/>
                </a:lnTo>
                <a:lnTo>
                  <a:pt x="3510" y="726"/>
                </a:lnTo>
                <a:lnTo>
                  <a:pt x="3486" y="726"/>
                </a:lnTo>
                <a:lnTo>
                  <a:pt x="3486" y="720"/>
                </a:lnTo>
                <a:close/>
                <a:moveTo>
                  <a:pt x="3528" y="720"/>
                </a:moveTo>
                <a:lnTo>
                  <a:pt x="3552" y="720"/>
                </a:lnTo>
                <a:lnTo>
                  <a:pt x="3552" y="726"/>
                </a:lnTo>
                <a:lnTo>
                  <a:pt x="3528" y="726"/>
                </a:lnTo>
                <a:lnTo>
                  <a:pt x="3528" y="720"/>
                </a:lnTo>
                <a:close/>
                <a:moveTo>
                  <a:pt x="3570" y="720"/>
                </a:moveTo>
                <a:lnTo>
                  <a:pt x="3594" y="720"/>
                </a:lnTo>
                <a:lnTo>
                  <a:pt x="3594" y="726"/>
                </a:lnTo>
                <a:lnTo>
                  <a:pt x="3570" y="726"/>
                </a:lnTo>
                <a:lnTo>
                  <a:pt x="3570" y="720"/>
                </a:lnTo>
                <a:close/>
                <a:moveTo>
                  <a:pt x="3612" y="720"/>
                </a:moveTo>
                <a:lnTo>
                  <a:pt x="3636" y="720"/>
                </a:lnTo>
                <a:lnTo>
                  <a:pt x="3636" y="726"/>
                </a:lnTo>
                <a:lnTo>
                  <a:pt x="3612" y="726"/>
                </a:lnTo>
                <a:lnTo>
                  <a:pt x="3612" y="720"/>
                </a:lnTo>
                <a:close/>
                <a:moveTo>
                  <a:pt x="3654" y="720"/>
                </a:moveTo>
                <a:lnTo>
                  <a:pt x="3678" y="720"/>
                </a:lnTo>
                <a:lnTo>
                  <a:pt x="3678" y="726"/>
                </a:lnTo>
                <a:lnTo>
                  <a:pt x="3654" y="726"/>
                </a:lnTo>
                <a:lnTo>
                  <a:pt x="3654" y="720"/>
                </a:lnTo>
                <a:close/>
                <a:moveTo>
                  <a:pt x="3696" y="720"/>
                </a:moveTo>
                <a:lnTo>
                  <a:pt x="3720" y="720"/>
                </a:lnTo>
                <a:lnTo>
                  <a:pt x="3720" y="726"/>
                </a:lnTo>
                <a:lnTo>
                  <a:pt x="3696" y="726"/>
                </a:lnTo>
                <a:lnTo>
                  <a:pt x="3696" y="720"/>
                </a:lnTo>
                <a:close/>
                <a:moveTo>
                  <a:pt x="3738" y="720"/>
                </a:moveTo>
                <a:lnTo>
                  <a:pt x="3762" y="720"/>
                </a:lnTo>
                <a:lnTo>
                  <a:pt x="3762" y="726"/>
                </a:lnTo>
                <a:lnTo>
                  <a:pt x="3738" y="726"/>
                </a:lnTo>
                <a:lnTo>
                  <a:pt x="3738" y="720"/>
                </a:lnTo>
                <a:close/>
                <a:moveTo>
                  <a:pt x="3780" y="720"/>
                </a:moveTo>
                <a:lnTo>
                  <a:pt x="3804" y="720"/>
                </a:lnTo>
                <a:lnTo>
                  <a:pt x="3804" y="726"/>
                </a:lnTo>
                <a:lnTo>
                  <a:pt x="3780" y="726"/>
                </a:lnTo>
                <a:lnTo>
                  <a:pt x="3780" y="720"/>
                </a:lnTo>
                <a:close/>
                <a:moveTo>
                  <a:pt x="3822" y="720"/>
                </a:moveTo>
                <a:lnTo>
                  <a:pt x="3846" y="720"/>
                </a:lnTo>
                <a:lnTo>
                  <a:pt x="3846" y="726"/>
                </a:lnTo>
                <a:lnTo>
                  <a:pt x="3822" y="726"/>
                </a:lnTo>
                <a:lnTo>
                  <a:pt x="3822" y="720"/>
                </a:lnTo>
                <a:close/>
                <a:moveTo>
                  <a:pt x="3864" y="720"/>
                </a:moveTo>
                <a:lnTo>
                  <a:pt x="3888" y="720"/>
                </a:lnTo>
                <a:lnTo>
                  <a:pt x="3888" y="726"/>
                </a:lnTo>
                <a:lnTo>
                  <a:pt x="3864" y="726"/>
                </a:lnTo>
                <a:lnTo>
                  <a:pt x="3864" y="720"/>
                </a:lnTo>
                <a:close/>
                <a:moveTo>
                  <a:pt x="3906" y="720"/>
                </a:moveTo>
                <a:lnTo>
                  <a:pt x="3930" y="720"/>
                </a:lnTo>
                <a:lnTo>
                  <a:pt x="3930" y="726"/>
                </a:lnTo>
                <a:lnTo>
                  <a:pt x="3906" y="726"/>
                </a:lnTo>
                <a:lnTo>
                  <a:pt x="3906" y="720"/>
                </a:lnTo>
                <a:close/>
                <a:moveTo>
                  <a:pt x="3948" y="720"/>
                </a:moveTo>
                <a:lnTo>
                  <a:pt x="3972" y="720"/>
                </a:lnTo>
                <a:lnTo>
                  <a:pt x="3972" y="726"/>
                </a:lnTo>
                <a:lnTo>
                  <a:pt x="3948" y="726"/>
                </a:lnTo>
                <a:lnTo>
                  <a:pt x="3948" y="720"/>
                </a:lnTo>
                <a:close/>
                <a:moveTo>
                  <a:pt x="0" y="480"/>
                </a:moveTo>
                <a:lnTo>
                  <a:pt x="24" y="480"/>
                </a:lnTo>
                <a:lnTo>
                  <a:pt x="24" y="486"/>
                </a:lnTo>
                <a:lnTo>
                  <a:pt x="0" y="486"/>
                </a:lnTo>
                <a:lnTo>
                  <a:pt x="0" y="480"/>
                </a:lnTo>
                <a:close/>
                <a:moveTo>
                  <a:pt x="42" y="480"/>
                </a:moveTo>
                <a:lnTo>
                  <a:pt x="66" y="480"/>
                </a:lnTo>
                <a:lnTo>
                  <a:pt x="66" y="486"/>
                </a:lnTo>
                <a:lnTo>
                  <a:pt x="42" y="486"/>
                </a:lnTo>
                <a:lnTo>
                  <a:pt x="42" y="480"/>
                </a:lnTo>
                <a:close/>
                <a:moveTo>
                  <a:pt x="84" y="480"/>
                </a:moveTo>
                <a:lnTo>
                  <a:pt x="108" y="480"/>
                </a:lnTo>
                <a:lnTo>
                  <a:pt x="108" y="486"/>
                </a:lnTo>
                <a:lnTo>
                  <a:pt x="84" y="486"/>
                </a:lnTo>
                <a:lnTo>
                  <a:pt x="84" y="480"/>
                </a:lnTo>
                <a:close/>
                <a:moveTo>
                  <a:pt x="126" y="480"/>
                </a:moveTo>
                <a:lnTo>
                  <a:pt x="150" y="480"/>
                </a:lnTo>
                <a:lnTo>
                  <a:pt x="150" y="486"/>
                </a:lnTo>
                <a:lnTo>
                  <a:pt x="126" y="486"/>
                </a:lnTo>
                <a:lnTo>
                  <a:pt x="126" y="480"/>
                </a:lnTo>
                <a:close/>
                <a:moveTo>
                  <a:pt x="168" y="480"/>
                </a:moveTo>
                <a:lnTo>
                  <a:pt x="192" y="480"/>
                </a:lnTo>
                <a:lnTo>
                  <a:pt x="192" y="486"/>
                </a:lnTo>
                <a:lnTo>
                  <a:pt x="168" y="486"/>
                </a:lnTo>
                <a:lnTo>
                  <a:pt x="168" y="480"/>
                </a:lnTo>
                <a:close/>
                <a:moveTo>
                  <a:pt x="210" y="480"/>
                </a:moveTo>
                <a:lnTo>
                  <a:pt x="234" y="480"/>
                </a:lnTo>
                <a:lnTo>
                  <a:pt x="234" y="486"/>
                </a:lnTo>
                <a:lnTo>
                  <a:pt x="210" y="486"/>
                </a:lnTo>
                <a:lnTo>
                  <a:pt x="210" y="480"/>
                </a:lnTo>
                <a:close/>
                <a:moveTo>
                  <a:pt x="252" y="480"/>
                </a:moveTo>
                <a:lnTo>
                  <a:pt x="276" y="480"/>
                </a:lnTo>
                <a:lnTo>
                  <a:pt x="276" y="486"/>
                </a:lnTo>
                <a:lnTo>
                  <a:pt x="252" y="486"/>
                </a:lnTo>
                <a:lnTo>
                  <a:pt x="252" y="480"/>
                </a:lnTo>
                <a:close/>
                <a:moveTo>
                  <a:pt x="294" y="480"/>
                </a:moveTo>
                <a:lnTo>
                  <a:pt x="318" y="480"/>
                </a:lnTo>
                <a:lnTo>
                  <a:pt x="318" y="486"/>
                </a:lnTo>
                <a:lnTo>
                  <a:pt x="294" y="486"/>
                </a:lnTo>
                <a:lnTo>
                  <a:pt x="294" y="480"/>
                </a:lnTo>
                <a:close/>
                <a:moveTo>
                  <a:pt x="336" y="480"/>
                </a:moveTo>
                <a:lnTo>
                  <a:pt x="360" y="480"/>
                </a:lnTo>
                <a:lnTo>
                  <a:pt x="360" y="486"/>
                </a:lnTo>
                <a:lnTo>
                  <a:pt x="336" y="486"/>
                </a:lnTo>
                <a:lnTo>
                  <a:pt x="336" y="480"/>
                </a:lnTo>
                <a:close/>
                <a:moveTo>
                  <a:pt x="378" y="480"/>
                </a:moveTo>
                <a:lnTo>
                  <a:pt x="402" y="480"/>
                </a:lnTo>
                <a:lnTo>
                  <a:pt x="402" y="486"/>
                </a:lnTo>
                <a:lnTo>
                  <a:pt x="378" y="486"/>
                </a:lnTo>
                <a:lnTo>
                  <a:pt x="378" y="480"/>
                </a:lnTo>
                <a:close/>
                <a:moveTo>
                  <a:pt x="420" y="480"/>
                </a:moveTo>
                <a:lnTo>
                  <a:pt x="444" y="480"/>
                </a:lnTo>
                <a:lnTo>
                  <a:pt x="444" y="486"/>
                </a:lnTo>
                <a:lnTo>
                  <a:pt x="420" y="486"/>
                </a:lnTo>
                <a:lnTo>
                  <a:pt x="420" y="480"/>
                </a:lnTo>
                <a:close/>
                <a:moveTo>
                  <a:pt x="462" y="480"/>
                </a:moveTo>
                <a:lnTo>
                  <a:pt x="486" y="480"/>
                </a:lnTo>
                <a:lnTo>
                  <a:pt x="486" y="486"/>
                </a:lnTo>
                <a:lnTo>
                  <a:pt x="462" y="486"/>
                </a:lnTo>
                <a:lnTo>
                  <a:pt x="462" y="480"/>
                </a:lnTo>
                <a:close/>
                <a:moveTo>
                  <a:pt x="504" y="480"/>
                </a:moveTo>
                <a:lnTo>
                  <a:pt x="528" y="480"/>
                </a:lnTo>
                <a:lnTo>
                  <a:pt x="528" y="486"/>
                </a:lnTo>
                <a:lnTo>
                  <a:pt x="504" y="486"/>
                </a:lnTo>
                <a:lnTo>
                  <a:pt x="504" y="480"/>
                </a:lnTo>
                <a:close/>
                <a:moveTo>
                  <a:pt x="546" y="480"/>
                </a:moveTo>
                <a:lnTo>
                  <a:pt x="570" y="480"/>
                </a:lnTo>
                <a:lnTo>
                  <a:pt x="570" y="486"/>
                </a:lnTo>
                <a:lnTo>
                  <a:pt x="546" y="486"/>
                </a:lnTo>
                <a:lnTo>
                  <a:pt x="546" y="480"/>
                </a:lnTo>
                <a:close/>
                <a:moveTo>
                  <a:pt x="588" y="480"/>
                </a:moveTo>
                <a:lnTo>
                  <a:pt x="612" y="480"/>
                </a:lnTo>
                <a:lnTo>
                  <a:pt x="612" y="486"/>
                </a:lnTo>
                <a:lnTo>
                  <a:pt x="588" y="486"/>
                </a:lnTo>
                <a:lnTo>
                  <a:pt x="588" y="480"/>
                </a:lnTo>
                <a:close/>
                <a:moveTo>
                  <a:pt x="630" y="480"/>
                </a:moveTo>
                <a:lnTo>
                  <a:pt x="654" y="480"/>
                </a:lnTo>
                <a:lnTo>
                  <a:pt x="654" y="486"/>
                </a:lnTo>
                <a:lnTo>
                  <a:pt x="630" y="486"/>
                </a:lnTo>
                <a:lnTo>
                  <a:pt x="630" y="480"/>
                </a:lnTo>
                <a:close/>
                <a:moveTo>
                  <a:pt x="672" y="480"/>
                </a:moveTo>
                <a:lnTo>
                  <a:pt x="696" y="480"/>
                </a:lnTo>
                <a:lnTo>
                  <a:pt x="696" y="486"/>
                </a:lnTo>
                <a:lnTo>
                  <a:pt x="672" y="486"/>
                </a:lnTo>
                <a:lnTo>
                  <a:pt x="672" y="480"/>
                </a:lnTo>
                <a:close/>
                <a:moveTo>
                  <a:pt x="714" y="480"/>
                </a:moveTo>
                <a:lnTo>
                  <a:pt x="738" y="480"/>
                </a:lnTo>
                <a:lnTo>
                  <a:pt x="738" y="486"/>
                </a:lnTo>
                <a:lnTo>
                  <a:pt x="714" y="486"/>
                </a:lnTo>
                <a:lnTo>
                  <a:pt x="714" y="480"/>
                </a:lnTo>
                <a:close/>
                <a:moveTo>
                  <a:pt x="756" y="480"/>
                </a:moveTo>
                <a:lnTo>
                  <a:pt x="780" y="480"/>
                </a:lnTo>
                <a:lnTo>
                  <a:pt x="780" y="486"/>
                </a:lnTo>
                <a:lnTo>
                  <a:pt x="756" y="486"/>
                </a:lnTo>
                <a:lnTo>
                  <a:pt x="756" y="480"/>
                </a:lnTo>
                <a:close/>
                <a:moveTo>
                  <a:pt x="798" y="480"/>
                </a:moveTo>
                <a:lnTo>
                  <a:pt x="822" y="480"/>
                </a:lnTo>
                <a:lnTo>
                  <a:pt x="822" y="486"/>
                </a:lnTo>
                <a:lnTo>
                  <a:pt x="798" y="486"/>
                </a:lnTo>
                <a:lnTo>
                  <a:pt x="798" y="480"/>
                </a:lnTo>
                <a:close/>
                <a:moveTo>
                  <a:pt x="840" y="480"/>
                </a:moveTo>
                <a:lnTo>
                  <a:pt x="864" y="480"/>
                </a:lnTo>
                <a:lnTo>
                  <a:pt x="864" y="486"/>
                </a:lnTo>
                <a:lnTo>
                  <a:pt x="840" y="486"/>
                </a:lnTo>
                <a:lnTo>
                  <a:pt x="840" y="480"/>
                </a:lnTo>
                <a:close/>
                <a:moveTo>
                  <a:pt x="882" y="480"/>
                </a:moveTo>
                <a:lnTo>
                  <a:pt x="906" y="480"/>
                </a:lnTo>
                <a:lnTo>
                  <a:pt x="906" y="486"/>
                </a:lnTo>
                <a:lnTo>
                  <a:pt x="882" y="486"/>
                </a:lnTo>
                <a:lnTo>
                  <a:pt x="882" y="480"/>
                </a:lnTo>
                <a:close/>
                <a:moveTo>
                  <a:pt x="924" y="480"/>
                </a:moveTo>
                <a:lnTo>
                  <a:pt x="948" y="480"/>
                </a:lnTo>
                <a:lnTo>
                  <a:pt x="948" y="486"/>
                </a:lnTo>
                <a:lnTo>
                  <a:pt x="924" y="486"/>
                </a:lnTo>
                <a:lnTo>
                  <a:pt x="924" y="480"/>
                </a:lnTo>
                <a:close/>
                <a:moveTo>
                  <a:pt x="966" y="480"/>
                </a:moveTo>
                <a:lnTo>
                  <a:pt x="990" y="480"/>
                </a:lnTo>
                <a:lnTo>
                  <a:pt x="990" y="486"/>
                </a:lnTo>
                <a:lnTo>
                  <a:pt x="966" y="486"/>
                </a:lnTo>
                <a:lnTo>
                  <a:pt x="966" y="480"/>
                </a:lnTo>
                <a:close/>
                <a:moveTo>
                  <a:pt x="1008" y="480"/>
                </a:moveTo>
                <a:lnTo>
                  <a:pt x="1032" y="480"/>
                </a:lnTo>
                <a:lnTo>
                  <a:pt x="1032" y="486"/>
                </a:lnTo>
                <a:lnTo>
                  <a:pt x="1008" y="486"/>
                </a:lnTo>
                <a:lnTo>
                  <a:pt x="1008" y="480"/>
                </a:lnTo>
                <a:close/>
                <a:moveTo>
                  <a:pt x="1050" y="480"/>
                </a:moveTo>
                <a:lnTo>
                  <a:pt x="1074" y="480"/>
                </a:lnTo>
                <a:lnTo>
                  <a:pt x="1074" y="486"/>
                </a:lnTo>
                <a:lnTo>
                  <a:pt x="1050" y="486"/>
                </a:lnTo>
                <a:lnTo>
                  <a:pt x="1050" y="480"/>
                </a:lnTo>
                <a:close/>
                <a:moveTo>
                  <a:pt x="1092" y="480"/>
                </a:moveTo>
                <a:lnTo>
                  <a:pt x="1116" y="480"/>
                </a:lnTo>
                <a:lnTo>
                  <a:pt x="1116" y="486"/>
                </a:lnTo>
                <a:lnTo>
                  <a:pt x="1092" y="486"/>
                </a:lnTo>
                <a:lnTo>
                  <a:pt x="1092" y="480"/>
                </a:lnTo>
                <a:close/>
                <a:moveTo>
                  <a:pt x="1134" y="480"/>
                </a:moveTo>
                <a:lnTo>
                  <a:pt x="1158" y="480"/>
                </a:lnTo>
                <a:lnTo>
                  <a:pt x="1158" y="486"/>
                </a:lnTo>
                <a:lnTo>
                  <a:pt x="1134" y="486"/>
                </a:lnTo>
                <a:lnTo>
                  <a:pt x="1134" y="480"/>
                </a:lnTo>
                <a:close/>
                <a:moveTo>
                  <a:pt x="1176" y="480"/>
                </a:moveTo>
                <a:lnTo>
                  <a:pt x="1200" y="480"/>
                </a:lnTo>
                <a:lnTo>
                  <a:pt x="1200" y="486"/>
                </a:lnTo>
                <a:lnTo>
                  <a:pt x="1176" y="486"/>
                </a:lnTo>
                <a:lnTo>
                  <a:pt x="1176" y="480"/>
                </a:lnTo>
                <a:close/>
                <a:moveTo>
                  <a:pt x="1218" y="480"/>
                </a:moveTo>
                <a:lnTo>
                  <a:pt x="1242" y="480"/>
                </a:lnTo>
                <a:lnTo>
                  <a:pt x="1242" y="486"/>
                </a:lnTo>
                <a:lnTo>
                  <a:pt x="1218" y="486"/>
                </a:lnTo>
                <a:lnTo>
                  <a:pt x="1218" y="480"/>
                </a:lnTo>
                <a:close/>
                <a:moveTo>
                  <a:pt x="1260" y="480"/>
                </a:moveTo>
                <a:lnTo>
                  <a:pt x="1284" y="480"/>
                </a:lnTo>
                <a:lnTo>
                  <a:pt x="1284" y="486"/>
                </a:lnTo>
                <a:lnTo>
                  <a:pt x="1260" y="486"/>
                </a:lnTo>
                <a:lnTo>
                  <a:pt x="1260" y="480"/>
                </a:lnTo>
                <a:close/>
                <a:moveTo>
                  <a:pt x="1302" y="480"/>
                </a:moveTo>
                <a:lnTo>
                  <a:pt x="1326" y="480"/>
                </a:lnTo>
                <a:lnTo>
                  <a:pt x="1326" y="486"/>
                </a:lnTo>
                <a:lnTo>
                  <a:pt x="1302" y="486"/>
                </a:lnTo>
                <a:lnTo>
                  <a:pt x="1302" y="480"/>
                </a:lnTo>
                <a:close/>
                <a:moveTo>
                  <a:pt x="1344" y="480"/>
                </a:moveTo>
                <a:lnTo>
                  <a:pt x="1368" y="480"/>
                </a:lnTo>
                <a:lnTo>
                  <a:pt x="1368" y="486"/>
                </a:lnTo>
                <a:lnTo>
                  <a:pt x="1344" y="486"/>
                </a:lnTo>
                <a:lnTo>
                  <a:pt x="1344" y="480"/>
                </a:lnTo>
                <a:close/>
                <a:moveTo>
                  <a:pt x="1386" y="480"/>
                </a:moveTo>
                <a:lnTo>
                  <a:pt x="1410" y="480"/>
                </a:lnTo>
                <a:lnTo>
                  <a:pt x="1410" y="486"/>
                </a:lnTo>
                <a:lnTo>
                  <a:pt x="1386" y="486"/>
                </a:lnTo>
                <a:lnTo>
                  <a:pt x="1386" y="480"/>
                </a:lnTo>
                <a:close/>
                <a:moveTo>
                  <a:pt x="1428" y="480"/>
                </a:moveTo>
                <a:lnTo>
                  <a:pt x="1452" y="480"/>
                </a:lnTo>
                <a:lnTo>
                  <a:pt x="1452" y="486"/>
                </a:lnTo>
                <a:lnTo>
                  <a:pt x="1428" y="486"/>
                </a:lnTo>
                <a:lnTo>
                  <a:pt x="1428" y="480"/>
                </a:lnTo>
                <a:close/>
                <a:moveTo>
                  <a:pt x="1470" y="480"/>
                </a:moveTo>
                <a:lnTo>
                  <a:pt x="1494" y="480"/>
                </a:lnTo>
                <a:lnTo>
                  <a:pt x="1494" y="486"/>
                </a:lnTo>
                <a:lnTo>
                  <a:pt x="1470" y="486"/>
                </a:lnTo>
                <a:lnTo>
                  <a:pt x="1470" y="480"/>
                </a:lnTo>
                <a:close/>
                <a:moveTo>
                  <a:pt x="1512" y="480"/>
                </a:moveTo>
                <a:lnTo>
                  <a:pt x="1536" y="480"/>
                </a:lnTo>
                <a:lnTo>
                  <a:pt x="1536" y="486"/>
                </a:lnTo>
                <a:lnTo>
                  <a:pt x="1512" y="486"/>
                </a:lnTo>
                <a:lnTo>
                  <a:pt x="1512" y="480"/>
                </a:lnTo>
                <a:close/>
                <a:moveTo>
                  <a:pt x="1554" y="480"/>
                </a:moveTo>
                <a:lnTo>
                  <a:pt x="1578" y="480"/>
                </a:lnTo>
                <a:lnTo>
                  <a:pt x="1578" y="486"/>
                </a:lnTo>
                <a:lnTo>
                  <a:pt x="1554" y="486"/>
                </a:lnTo>
                <a:lnTo>
                  <a:pt x="1554" y="480"/>
                </a:lnTo>
                <a:close/>
                <a:moveTo>
                  <a:pt x="1596" y="480"/>
                </a:moveTo>
                <a:lnTo>
                  <a:pt x="1620" y="480"/>
                </a:lnTo>
                <a:lnTo>
                  <a:pt x="1620" y="486"/>
                </a:lnTo>
                <a:lnTo>
                  <a:pt x="1596" y="486"/>
                </a:lnTo>
                <a:lnTo>
                  <a:pt x="1596" y="480"/>
                </a:lnTo>
                <a:close/>
                <a:moveTo>
                  <a:pt x="1638" y="480"/>
                </a:moveTo>
                <a:lnTo>
                  <a:pt x="1662" y="480"/>
                </a:lnTo>
                <a:lnTo>
                  <a:pt x="1662" y="486"/>
                </a:lnTo>
                <a:lnTo>
                  <a:pt x="1638" y="486"/>
                </a:lnTo>
                <a:lnTo>
                  <a:pt x="1638" y="480"/>
                </a:lnTo>
                <a:close/>
                <a:moveTo>
                  <a:pt x="1680" y="480"/>
                </a:moveTo>
                <a:lnTo>
                  <a:pt x="1704" y="480"/>
                </a:lnTo>
                <a:lnTo>
                  <a:pt x="1704" y="486"/>
                </a:lnTo>
                <a:lnTo>
                  <a:pt x="1680" y="486"/>
                </a:lnTo>
                <a:lnTo>
                  <a:pt x="1680" y="480"/>
                </a:lnTo>
                <a:close/>
                <a:moveTo>
                  <a:pt x="1722" y="480"/>
                </a:moveTo>
                <a:lnTo>
                  <a:pt x="1746" y="480"/>
                </a:lnTo>
                <a:lnTo>
                  <a:pt x="1746" y="486"/>
                </a:lnTo>
                <a:lnTo>
                  <a:pt x="1722" y="486"/>
                </a:lnTo>
                <a:lnTo>
                  <a:pt x="1722" y="480"/>
                </a:lnTo>
                <a:close/>
                <a:moveTo>
                  <a:pt x="1764" y="480"/>
                </a:moveTo>
                <a:lnTo>
                  <a:pt x="1788" y="480"/>
                </a:lnTo>
                <a:lnTo>
                  <a:pt x="1788" y="486"/>
                </a:lnTo>
                <a:lnTo>
                  <a:pt x="1764" y="486"/>
                </a:lnTo>
                <a:lnTo>
                  <a:pt x="1764" y="480"/>
                </a:lnTo>
                <a:close/>
                <a:moveTo>
                  <a:pt x="1806" y="480"/>
                </a:moveTo>
                <a:lnTo>
                  <a:pt x="1830" y="480"/>
                </a:lnTo>
                <a:lnTo>
                  <a:pt x="1830" y="486"/>
                </a:lnTo>
                <a:lnTo>
                  <a:pt x="1806" y="486"/>
                </a:lnTo>
                <a:lnTo>
                  <a:pt x="1806" y="480"/>
                </a:lnTo>
                <a:close/>
                <a:moveTo>
                  <a:pt x="1848" y="480"/>
                </a:moveTo>
                <a:lnTo>
                  <a:pt x="1872" y="480"/>
                </a:lnTo>
                <a:lnTo>
                  <a:pt x="1872" y="486"/>
                </a:lnTo>
                <a:lnTo>
                  <a:pt x="1848" y="486"/>
                </a:lnTo>
                <a:lnTo>
                  <a:pt x="1848" y="480"/>
                </a:lnTo>
                <a:close/>
                <a:moveTo>
                  <a:pt x="1890" y="480"/>
                </a:moveTo>
                <a:lnTo>
                  <a:pt x="1914" y="480"/>
                </a:lnTo>
                <a:lnTo>
                  <a:pt x="1914" y="486"/>
                </a:lnTo>
                <a:lnTo>
                  <a:pt x="1890" y="486"/>
                </a:lnTo>
                <a:lnTo>
                  <a:pt x="1890" y="480"/>
                </a:lnTo>
                <a:close/>
                <a:moveTo>
                  <a:pt x="1932" y="480"/>
                </a:moveTo>
                <a:lnTo>
                  <a:pt x="1956" y="480"/>
                </a:lnTo>
                <a:lnTo>
                  <a:pt x="1956" y="486"/>
                </a:lnTo>
                <a:lnTo>
                  <a:pt x="1932" y="486"/>
                </a:lnTo>
                <a:lnTo>
                  <a:pt x="1932" y="480"/>
                </a:lnTo>
                <a:close/>
                <a:moveTo>
                  <a:pt x="1974" y="480"/>
                </a:moveTo>
                <a:lnTo>
                  <a:pt x="1998" y="480"/>
                </a:lnTo>
                <a:lnTo>
                  <a:pt x="1998" y="486"/>
                </a:lnTo>
                <a:lnTo>
                  <a:pt x="1974" y="486"/>
                </a:lnTo>
                <a:lnTo>
                  <a:pt x="1974" y="480"/>
                </a:lnTo>
                <a:close/>
                <a:moveTo>
                  <a:pt x="2016" y="480"/>
                </a:moveTo>
                <a:lnTo>
                  <a:pt x="2040" y="480"/>
                </a:lnTo>
                <a:lnTo>
                  <a:pt x="2040" y="486"/>
                </a:lnTo>
                <a:lnTo>
                  <a:pt x="2016" y="486"/>
                </a:lnTo>
                <a:lnTo>
                  <a:pt x="2016" y="480"/>
                </a:lnTo>
                <a:close/>
                <a:moveTo>
                  <a:pt x="2058" y="480"/>
                </a:moveTo>
                <a:lnTo>
                  <a:pt x="2082" y="480"/>
                </a:lnTo>
                <a:lnTo>
                  <a:pt x="2082" y="486"/>
                </a:lnTo>
                <a:lnTo>
                  <a:pt x="2058" y="486"/>
                </a:lnTo>
                <a:lnTo>
                  <a:pt x="2058" y="480"/>
                </a:lnTo>
                <a:close/>
                <a:moveTo>
                  <a:pt x="2100" y="480"/>
                </a:moveTo>
                <a:lnTo>
                  <a:pt x="2124" y="480"/>
                </a:lnTo>
                <a:lnTo>
                  <a:pt x="2124" y="486"/>
                </a:lnTo>
                <a:lnTo>
                  <a:pt x="2100" y="486"/>
                </a:lnTo>
                <a:lnTo>
                  <a:pt x="2100" y="480"/>
                </a:lnTo>
                <a:close/>
                <a:moveTo>
                  <a:pt x="2142" y="480"/>
                </a:moveTo>
                <a:lnTo>
                  <a:pt x="2166" y="480"/>
                </a:lnTo>
                <a:lnTo>
                  <a:pt x="2166" y="486"/>
                </a:lnTo>
                <a:lnTo>
                  <a:pt x="2142" y="486"/>
                </a:lnTo>
                <a:lnTo>
                  <a:pt x="2142" y="480"/>
                </a:lnTo>
                <a:close/>
                <a:moveTo>
                  <a:pt x="2184" y="480"/>
                </a:moveTo>
                <a:lnTo>
                  <a:pt x="2208" y="480"/>
                </a:lnTo>
                <a:lnTo>
                  <a:pt x="2208" y="486"/>
                </a:lnTo>
                <a:lnTo>
                  <a:pt x="2184" y="486"/>
                </a:lnTo>
                <a:lnTo>
                  <a:pt x="2184" y="480"/>
                </a:lnTo>
                <a:close/>
                <a:moveTo>
                  <a:pt x="2226" y="480"/>
                </a:moveTo>
                <a:lnTo>
                  <a:pt x="2250" y="480"/>
                </a:lnTo>
                <a:lnTo>
                  <a:pt x="2250" y="486"/>
                </a:lnTo>
                <a:lnTo>
                  <a:pt x="2226" y="486"/>
                </a:lnTo>
                <a:lnTo>
                  <a:pt x="2226" y="480"/>
                </a:lnTo>
                <a:close/>
                <a:moveTo>
                  <a:pt x="2268" y="480"/>
                </a:moveTo>
                <a:lnTo>
                  <a:pt x="2292" y="480"/>
                </a:lnTo>
                <a:lnTo>
                  <a:pt x="2292" y="486"/>
                </a:lnTo>
                <a:lnTo>
                  <a:pt x="2268" y="486"/>
                </a:lnTo>
                <a:lnTo>
                  <a:pt x="2268" y="480"/>
                </a:lnTo>
                <a:close/>
                <a:moveTo>
                  <a:pt x="2310" y="480"/>
                </a:moveTo>
                <a:lnTo>
                  <a:pt x="2334" y="480"/>
                </a:lnTo>
                <a:lnTo>
                  <a:pt x="2334" y="486"/>
                </a:lnTo>
                <a:lnTo>
                  <a:pt x="2310" y="486"/>
                </a:lnTo>
                <a:lnTo>
                  <a:pt x="2310" y="480"/>
                </a:lnTo>
                <a:close/>
                <a:moveTo>
                  <a:pt x="2352" y="480"/>
                </a:moveTo>
                <a:lnTo>
                  <a:pt x="2376" y="480"/>
                </a:lnTo>
                <a:lnTo>
                  <a:pt x="2376" y="486"/>
                </a:lnTo>
                <a:lnTo>
                  <a:pt x="2352" y="486"/>
                </a:lnTo>
                <a:lnTo>
                  <a:pt x="2352" y="480"/>
                </a:lnTo>
                <a:close/>
                <a:moveTo>
                  <a:pt x="2394" y="480"/>
                </a:moveTo>
                <a:lnTo>
                  <a:pt x="2418" y="480"/>
                </a:lnTo>
                <a:lnTo>
                  <a:pt x="2418" y="486"/>
                </a:lnTo>
                <a:lnTo>
                  <a:pt x="2394" y="486"/>
                </a:lnTo>
                <a:lnTo>
                  <a:pt x="2394" y="480"/>
                </a:lnTo>
                <a:close/>
                <a:moveTo>
                  <a:pt x="2436" y="480"/>
                </a:moveTo>
                <a:lnTo>
                  <a:pt x="2460" y="480"/>
                </a:lnTo>
                <a:lnTo>
                  <a:pt x="2460" y="486"/>
                </a:lnTo>
                <a:lnTo>
                  <a:pt x="2436" y="486"/>
                </a:lnTo>
                <a:lnTo>
                  <a:pt x="2436" y="480"/>
                </a:lnTo>
                <a:close/>
                <a:moveTo>
                  <a:pt x="2478" y="480"/>
                </a:moveTo>
                <a:lnTo>
                  <a:pt x="2502" y="480"/>
                </a:lnTo>
                <a:lnTo>
                  <a:pt x="2502" y="486"/>
                </a:lnTo>
                <a:lnTo>
                  <a:pt x="2478" y="486"/>
                </a:lnTo>
                <a:lnTo>
                  <a:pt x="2478" y="480"/>
                </a:lnTo>
                <a:close/>
                <a:moveTo>
                  <a:pt x="2520" y="480"/>
                </a:moveTo>
                <a:lnTo>
                  <a:pt x="2544" y="480"/>
                </a:lnTo>
                <a:lnTo>
                  <a:pt x="2544" y="486"/>
                </a:lnTo>
                <a:lnTo>
                  <a:pt x="2520" y="486"/>
                </a:lnTo>
                <a:lnTo>
                  <a:pt x="2520" y="480"/>
                </a:lnTo>
                <a:close/>
                <a:moveTo>
                  <a:pt x="2562" y="480"/>
                </a:moveTo>
                <a:lnTo>
                  <a:pt x="2586" y="480"/>
                </a:lnTo>
                <a:lnTo>
                  <a:pt x="2586" y="486"/>
                </a:lnTo>
                <a:lnTo>
                  <a:pt x="2562" y="486"/>
                </a:lnTo>
                <a:lnTo>
                  <a:pt x="2562" y="480"/>
                </a:lnTo>
                <a:close/>
                <a:moveTo>
                  <a:pt x="2604" y="480"/>
                </a:moveTo>
                <a:lnTo>
                  <a:pt x="2628" y="480"/>
                </a:lnTo>
                <a:lnTo>
                  <a:pt x="2628" y="486"/>
                </a:lnTo>
                <a:lnTo>
                  <a:pt x="2604" y="486"/>
                </a:lnTo>
                <a:lnTo>
                  <a:pt x="2604" y="480"/>
                </a:lnTo>
                <a:close/>
                <a:moveTo>
                  <a:pt x="2646" y="480"/>
                </a:moveTo>
                <a:lnTo>
                  <a:pt x="2670" y="480"/>
                </a:lnTo>
                <a:lnTo>
                  <a:pt x="2670" y="486"/>
                </a:lnTo>
                <a:lnTo>
                  <a:pt x="2646" y="486"/>
                </a:lnTo>
                <a:lnTo>
                  <a:pt x="2646" y="480"/>
                </a:lnTo>
                <a:close/>
                <a:moveTo>
                  <a:pt x="2688" y="480"/>
                </a:moveTo>
                <a:lnTo>
                  <a:pt x="2712" y="480"/>
                </a:lnTo>
                <a:lnTo>
                  <a:pt x="2712" y="486"/>
                </a:lnTo>
                <a:lnTo>
                  <a:pt x="2688" y="486"/>
                </a:lnTo>
                <a:lnTo>
                  <a:pt x="2688" y="480"/>
                </a:lnTo>
                <a:close/>
                <a:moveTo>
                  <a:pt x="2730" y="480"/>
                </a:moveTo>
                <a:lnTo>
                  <a:pt x="2754" y="480"/>
                </a:lnTo>
                <a:lnTo>
                  <a:pt x="2754" y="486"/>
                </a:lnTo>
                <a:lnTo>
                  <a:pt x="2730" y="486"/>
                </a:lnTo>
                <a:lnTo>
                  <a:pt x="2730" y="480"/>
                </a:lnTo>
                <a:close/>
                <a:moveTo>
                  <a:pt x="2772" y="480"/>
                </a:moveTo>
                <a:lnTo>
                  <a:pt x="2796" y="480"/>
                </a:lnTo>
                <a:lnTo>
                  <a:pt x="2796" y="486"/>
                </a:lnTo>
                <a:lnTo>
                  <a:pt x="2772" y="486"/>
                </a:lnTo>
                <a:lnTo>
                  <a:pt x="2772" y="480"/>
                </a:lnTo>
                <a:close/>
                <a:moveTo>
                  <a:pt x="2814" y="480"/>
                </a:moveTo>
                <a:lnTo>
                  <a:pt x="2838" y="480"/>
                </a:lnTo>
                <a:lnTo>
                  <a:pt x="2838" y="486"/>
                </a:lnTo>
                <a:lnTo>
                  <a:pt x="2814" y="486"/>
                </a:lnTo>
                <a:lnTo>
                  <a:pt x="2814" y="480"/>
                </a:lnTo>
                <a:close/>
                <a:moveTo>
                  <a:pt x="2856" y="480"/>
                </a:moveTo>
                <a:lnTo>
                  <a:pt x="2880" y="480"/>
                </a:lnTo>
                <a:lnTo>
                  <a:pt x="2880" y="486"/>
                </a:lnTo>
                <a:lnTo>
                  <a:pt x="2856" y="486"/>
                </a:lnTo>
                <a:lnTo>
                  <a:pt x="2856" y="480"/>
                </a:lnTo>
                <a:close/>
                <a:moveTo>
                  <a:pt x="2898" y="480"/>
                </a:moveTo>
                <a:lnTo>
                  <a:pt x="2922" y="480"/>
                </a:lnTo>
                <a:lnTo>
                  <a:pt x="2922" y="486"/>
                </a:lnTo>
                <a:lnTo>
                  <a:pt x="2898" y="486"/>
                </a:lnTo>
                <a:lnTo>
                  <a:pt x="2898" y="480"/>
                </a:lnTo>
                <a:close/>
                <a:moveTo>
                  <a:pt x="2940" y="480"/>
                </a:moveTo>
                <a:lnTo>
                  <a:pt x="2964" y="480"/>
                </a:lnTo>
                <a:lnTo>
                  <a:pt x="2964" y="486"/>
                </a:lnTo>
                <a:lnTo>
                  <a:pt x="2940" y="486"/>
                </a:lnTo>
                <a:lnTo>
                  <a:pt x="2940" y="480"/>
                </a:lnTo>
                <a:close/>
                <a:moveTo>
                  <a:pt x="2982" y="480"/>
                </a:moveTo>
                <a:lnTo>
                  <a:pt x="3006" y="480"/>
                </a:lnTo>
                <a:lnTo>
                  <a:pt x="3006" y="486"/>
                </a:lnTo>
                <a:lnTo>
                  <a:pt x="2982" y="486"/>
                </a:lnTo>
                <a:lnTo>
                  <a:pt x="2982" y="480"/>
                </a:lnTo>
                <a:close/>
                <a:moveTo>
                  <a:pt x="3024" y="480"/>
                </a:moveTo>
                <a:lnTo>
                  <a:pt x="3048" y="480"/>
                </a:lnTo>
                <a:lnTo>
                  <a:pt x="3048" y="486"/>
                </a:lnTo>
                <a:lnTo>
                  <a:pt x="3024" y="486"/>
                </a:lnTo>
                <a:lnTo>
                  <a:pt x="3024" y="480"/>
                </a:lnTo>
                <a:close/>
                <a:moveTo>
                  <a:pt x="3066" y="480"/>
                </a:moveTo>
                <a:lnTo>
                  <a:pt x="3090" y="480"/>
                </a:lnTo>
                <a:lnTo>
                  <a:pt x="3090" y="486"/>
                </a:lnTo>
                <a:lnTo>
                  <a:pt x="3066" y="486"/>
                </a:lnTo>
                <a:lnTo>
                  <a:pt x="3066" y="480"/>
                </a:lnTo>
                <a:close/>
                <a:moveTo>
                  <a:pt x="3108" y="480"/>
                </a:moveTo>
                <a:lnTo>
                  <a:pt x="3132" y="480"/>
                </a:lnTo>
                <a:lnTo>
                  <a:pt x="3132" y="486"/>
                </a:lnTo>
                <a:lnTo>
                  <a:pt x="3108" y="486"/>
                </a:lnTo>
                <a:lnTo>
                  <a:pt x="3108" y="480"/>
                </a:lnTo>
                <a:close/>
                <a:moveTo>
                  <a:pt x="3150" y="480"/>
                </a:moveTo>
                <a:lnTo>
                  <a:pt x="3174" y="480"/>
                </a:lnTo>
                <a:lnTo>
                  <a:pt x="3174" y="486"/>
                </a:lnTo>
                <a:lnTo>
                  <a:pt x="3150" y="486"/>
                </a:lnTo>
                <a:lnTo>
                  <a:pt x="3150" y="480"/>
                </a:lnTo>
                <a:close/>
                <a:moveTo>
                  <a:pt x="3192" y="480"/>
                </a:moveTo>
                <a:lnTo>
                  <a:pt x="3216" y="480"/>
                </a:lnTo>
                <a:lnTo>
                  <a:pt x="3216" y="486"/>
                </a:lnTo>
                <a:lnTo>
                  <a:pt x="3192" y="486"/>
                </a:lnTo>
                <a:lnTo>
                  <a:pt x="3192" y="480"/>
                </a:lnTo>
                <a:close/>
                <a:moveTo>
                  <a:pt x="3234" y="480"/>
                </a:moveTo>
                <a:lnTo>
                  <a:pt x="3258" y="480"/>
                </a:lnTo>
                <a:lnTo>
                  <a:pt x="3258" y="486"/>
                </a:lnTo>
                <a:lnTo>
                  <a:pt x="3234" y="486"/>
                </a:lnTo>
                <a:lnTo>
                  <a:pt x="3234" y="480"/>
                </a:lnTo>
                <a:close/>
                <a:moveTo>
                  <a:pt x="3276" y="480"/>
                </a:moveTo>
                <a:lnTo>
                  <a:pt x="3300" y="480"/>
                </a:lnTo>
                <a:lnTo>
                  <a:pt x="3300" y="486"/>
                </a:lnTo>
                <a:lnTo>
                  <a:pt x="3276" y="486"/>
                </a:lnTo>
                <a:lnTo>
                  <a:pt x="3276" y="480"/>
                </a:lnTo>
                <a:close/>
                <a:moveTo>
                  <a:pt x="3318" y="480"/>
                </a:moveTo>
                <a:lnTo>
                  <a:pt x="3342" y="480"/>
                </a:lnTo>
                <a:lnTo>
                  <a:pt x="3342" y="486"/>
                </a:lnTo>
                <a:lnTo>
                  <a:pt x="3318" y="486"/>
                </a:lnTo>
                <a:lnTo>
                  <a:pt x="3318" y="480"/>
                </a:lnTo>
                <a:close/>
                <a:moveTo>
                  <a:pt x="3360" y="480"/>
                </a:moveTo>
                <a:lnTo>
                  <a:pt x="3384" y="480"/>
                </a:lnTo>
                <a:lnTo>
                  <a:pt x="3384" y="486"/>
                </a:lnTo>
                <a:lnTo>
                  <a:pt x="3360" y="486"/>
                </a:lnTo>
                <a:lnTo>
                  <a:pt x="3360" y="480"/>
                </a:lnTo>
                <a:close/>
                <a:moveTo>
                  <a:pt x="3402" y="480"/>
                </a:moveTo>
                <a:lnTo>
                  <a:pt x="3426" y="480"/>
                </a:lnTo>
                <a:lnTo>
                  <a:pt x="3426" y="486"/>
                </a:lnTo>
                <a:lnTo>
                  <a:pt x="3402" y="486"/>
                </a:lnTo>
                <a:lnTo>
                  <a:pt x="3402" y="480"/>
                </a:lnTo>
                <a:close/>
                <a:moveTo>
                  <a:pt x="3444" y="480"/>
                </a:moveTo>
                <a:lnTo>
                  <a:pt x="3468" y="480"/>
                </a:lnTo>
                <a:lnTo>
                  <a:pt x="3468" y="486"/>
                </a:lnTo>
                <a:lnTo>
                  <a:pt x="3444" y="486"/>
                </a:lnTo>
                <a:lnTo>
                  <a:pt x="3444" y="480"/>
                </a:lnTo>
                <a:close/>
                <a:moveTo>
                  <a:pt x="3486" y="480"/>
                </a:moveTo>
                <a:lnTo>
                  <a:pt x="3510" y="480"/>
                </a:lnTo>
                <a:lnTo>
                  <a:pt x="3510" y="486"/>
                </a:lnTo>
                <a:lnTo>
                  <a:pt x="3486" y="486"/>
                </a:lnTo>
                <a:lnTo>
                  <a:pt x="3486" y="480"/>
                </a:lnTo>
                <a:close/>
                <a:moveTo>
                  <a:pt x="3528" y="480"/>
                </a:moveTo>
                <a:lnTo>
                  <a:pt x="3552" y="480"/>
                </a:lnTo>
                <a:lnTo>
                  <a:pt x="3552" y="486"/>
                </a:lnTo>
                <a:lnTo>
                  <a:pt x="3528" y="486"/>
                </a:lnTo>
                <a:lnTo>
                  <a:pt x="3528" y="480"/>
                </a:lnTo>
                <a:close/>
                <a:moveTo>
                  <a:pt x="3570" y="480"/>
                </a:moveTo>
                <a:lnTo>
                  <a:pt x="3594" y="480"/>
                </a:lnTo>
                <a:lnTo>
                  <a:pt x="3594" y="486"/>
                </a:lnTo>
                <a:lnTo>
                  <a:pt x="3570" y="486"/>
                </a:lnTo>
                <a:lnTo>
                  <a:pt x="3570" y="480"/>
                </a:lnTo>
                <a:close/>
                <a:moveTo>
                  <a:pt x="3612" y="480"/>
                </a:moveTo>
                <a:lnTo>
                  <a:pt x="3636" y="480"/>
                </a:lnTo>
                <a:lnTo>
                  <a:pt x="3636" y="486"/>
                </a:lnTo>
                <a:lnTo>
                  <a:pt x="3612" y="486"/>
                </a:lnTo>
                <a:lnTo>
                  <a:pt x="3612" y="480"/>
                </a:lnTo>
                <a:close/>
                <a:moveTo>
                  <a:pt x="3654" y="480"/>
                </a:moveTo>
                <a:lnTo>
                  <a:pt x="3678" y="480"/>
                </a:lnTo>
                <a:lnTo>
                  <a:pt x="3678" y="486"/>
                </a:lnTo>
                <a:lnTo>
                  <a:pt x="3654" y="486"/>
                </a:lnTo>
                <a:lnTo>
                  <a:pt x="3654" y="480"/>
                </a:lnTo>
                <a:close/>
                <a:moveTo>
                  <a:pt x="3696" y="480"/>
                </a:moveTo>
                <a:lnTo>
                  <a:pt x="3720" y="480"/>
                </a:lnTo>
                <a:lnTo>
                  <a:pt x="3720" y="486"/>
                </a:lnTo>
                <a:lnTo>
                  <a:pt x="3696" y="486"/>
                </a:lnTo>
                <a:lnTo>
                  <a:pt x="3696" y="480"/>
                </a:lnTo>
                <a:close/>
                <a:moveTo>
                  <a:pt x="3738" y="480"/>
                </a:moveTo>
                <a:lnTo>
                  <a:pt x="3762" y="480"/>
                </a:lnTo>
                <a:lnTo>
                  <a:pt x="3762" y="486"/>
                </a:lnTo>
                <a:lnTo>
                  <a:pt x="3738" y="486"/>
                </a:lnTo>
                <a:lnTo>
                  <a:pt x="3738" y="480"/>
                </a:lnTo>
                <a:close/>
                <a:moveTo>
                  <a:pt x="3780" y="480"/>
                </a:moveTo>
                <a:lnTo>
                  <a:pt x="3804" y="480"/>
                </a:lnTo>
                <a:lnTo>
                  <a:pt x="3804" y="486"/>
                </a:lnTo>
                <a:lnTo>
                  <a:pt x="3780" y="486"/>
                </a:lnTo>
                <a:lnTo>
                  <a:pt x="3780" y="480"/>
                </a:lnTo>
                <a:close/>
                <a:moveTo>
                  <a:pt x="3822" y="480"/>
                </a:moveTo>
                <a:lnTo>
                  <a:pt x="3846" y="480"/>
                </a:lnTo>
                <a:lnTo>
                  <a:pt x="3846" y="486"/>
                </a:lnTo>
                <a:lnTo>
                  <a:pt x="3822" y="486"/>
                </a:lnTo>
                <a:lnTo>
                  <a:pt x="3822" y="480"/>
                </a:lnTo>
                <a:close/>
                <a:moveTo>
                  <a:pt x="3864" y="480"/>
                </a:moveTo>
                <a:lnTo>
                  <a:pt x="3888" y="480"/>
                </a:lnTo>
                <a:lnTo>
                  <a:pt x="3888" y="486"/>
                </a:lnTo>
                <a:lnTo>
                  <a:pt x="3864" y="486"/>
                </a:lnTo>
                <a:lnTo>
                  <a:pt x="3864" y="480"/>
                </a:lnTo>
                <a:close/>
                <a:moveTo>
                  <a:pt x="3906" y="480"/>
                </a:moveTo>
                <a:lnTo>
                  <a:pt x="3930" y="480"/>
                </a:lnTo>
                <a:lnTo>
                  <a:pt x="3930" y="486"/>
                </a:lnTo>
                <a:lnTo>
                  <a:pt x="3906" y="486"/>
                </a:lnTo>
                <a:lnTo>
                  <a:pt x="3906" y="480"/>
                </a:lnTo>
                <a:close/>
                <a:moveTo>
                  <a:pt x="3948" y="480"/>
                </a:moveTo>
                <a:lnTo>
                  <a:pt x="3972" y="480"/>
                </a:lnTo>
                <a:lnTo>
                  <a:pt x="3972" y="486"/>
                </a:lnTo>
                <a:lnTo>
                  <a:pt x="3948" y="486"/>
                </a:lnTo>
                <a:lnTo>
                  <a:pt x="3948" y="480"/>
                </a:lnTo>
                <a:close/>
                <a:moveTo>
                  <a:pt x="0" y="240"/>
                </a:moveTo>
                <a:lnTo>
                  <a:pt x="24" y="240"/>
                </a:lnTo>
                <a:lnTo>
                  <a:pt x="24" y="246"/>
                </a:lnTo>
                <a:lnTo>
                  <a:pt x="0" y="246"/>
                </a:lnTo>
                <a:lnTo>
                  <a:pt x="0" y="240"/>
                </a:lnTo>
                <a:close/>
                <a:moveTo>
                  <a:pt x="42" y="240"/>
                </a:moveTo>
                <a:lnTo>
                  <a:pt x="66" y="240"/>
                </a:lnTo>
                <a:lnTo>
                  <a:pt x="66" y="246"/>
                </a:lnTo>
                <a:lnTo>
                  <a:pt x="42" y="246"/>
                </a:lnTo>
                <a:lnTo>
                  <a:pt x="42" y="240"/>
                </a:lnTo>
                <a:close/>
                <a:moveTo>
                  <a:pt x="84" y="240"/>
                </a:moveTo>
                <a:lnTo>
                  <a:pt x="108" y="240"/>
                </a:lnTo>
                <a:lnTo>
                  <a:pt x="108" y="246"/>
                </a:lnTo>
                <a:lnTo>
                  <a:pt x="84" y="246"/>
                </a:lnTo>
                <a:lnTo>
                  <a:pt x="84" y="240"/>
                </a:lnTo>
                <a:close/>
                <a:moveTo>
                  <a:pt x="126" y="240"/>
                </a:moveTo>
                <a:lnTo>
                  <a:pt x="150" y="240"/>
                </a:lnTo>
                <a:lnTo>
                  <a:pt x="150" y="246"/>
                </a:lnTo>
                <a:lnTo>
                  <a:pt x="126" y="246"/>
                </a:lnTo>
                <a:lnTo>
                  <a:pt x="126" y="240"/>
                </a:lnTo>
                <a:close/>
                <a:moveTo>
                  <a:pt x="168" y="240"/>
                </a:moveTo>
                <a:lnTo>
                  <a:pt x="192" y="240"/>
                </a:lnTo>
                <a:lnTo>
                  <a:pt x="192" y="246"/>
                </a:lnTo>
                <a:lnTo>
                  <a:pt x="168" y="246"/>
                </a:lnTo>
                <a:lnTo>
                  <a:pt x="168" y="240"/>
                </a:lnTo>
                <a:close/>
                <a:moveTo>
                  <a:pt x="210" y="240"/>
                </a:moveTo>
                <a:lnTo>
                  <a:pt x="234" y="240"/>
                </a:lnTo>
                <a:lnTo>
                  <a:pt x="234" y="246"/>
                </a:lnTo>
                <a:lnTo>
                  <a:pt x="210" y="246"/>
                </a:lnTo>
                <a:lnTo>
                  <a:pt x="210" y="240"/>
                </a:lnTo>
                <a:close/>
                <a:moveTo>
                  <a:pt x="252" y="240"/>
                </a:moveTo>
                <a:lnTo>
                  <a:pt x="276" y="240"/>
                </a:lnTo>
                <a:lnTo>
                  <a:pt x="276" y="246"/>
                </a:lnTo>
                <a:lnTo>
                  <a:pt x="252" y="246"/>
                </a:lnTo>
                <a:lnTo>
                  <a:pt x="252" y="240"/>
                </a:lnTo>
                <a:close/>
                <a:moveTo>
                  <a:pt x="294" y="240"/>
                </a:moveTo>
                <a:lnTo>
                  <a:pt x="318" y="240"/>
                </a:lnTo>
                <a:lnTo>
                  <a:pt x="318" y="246"/>
                </a:lnTo>
                <a:lnTo>
                  <a:pt x="294" y="246"/>
                </a:lnTo>
                <a:lnTo>
                  <a:pt x="294" y="240"/>
                </a:lnTo>
                <a:close/>
                <a:moveTo>
                  <a:pt x="336" y="240"/>
                </a:moveTo>
                <a:lnTo>
                  <a:pt x="360" y="240"/>
                </a:lnTo>
                <a:lnTo>
                  <a:pt x="360" y="246"/>
                </a:lnTo>
                <a:lnTo>
                  <a:pt x="336" y="246"/>
                </a:lnTo>
                <a:lnTo>
                  <a:pt x="336" y="240"/>
                </a:lnTo>
                <a:close/>
                <a:moveTo>
                  <a:pt x="378" y="240"/>
                </a:moveTo>
                <a:lnTo>
                  <a:pt x="402" y="240"/>
                </a:lnTo>
                <a:lnTo>
                  <a:pt x="402" y="246"/>
                </a:lnTo>
                <a:lnTo>
                  <a:pt x="378" y="246"/>
                </a:lnTo>
                <a:lnTo>
                  <a:pt x="378" y="240"/>
                </a:lnTo>
                <a:close/>
                <a:moveTo>
                  <a:pt x="420" y="240"/>
                </a:moveTo>
                <a:lnTo>
                  <a:pt x="444" y="240"/>
                </a:lnTo>
                <a:lnTo>
                  <a:pt x="444" y="246"/>
                </a:lnTo>
                <a:lnTo>
                  <a:pt x="420" y="246"/>
                </a:lnTo>
                <a:lnTo>
                  <a:pt x="420" y="240"/>
                </a:lnTo>
                <a:close/>
                <a:moveTo>
                  <a:pt x="462" y="240"/>
                </a:moveTo>
                <a:lnTo>
                  <a:pt x="486" y="240"/>
                </a:lnTo>
                <a:lnTo>
                  <a:pt x="486" y="246"/>
                </a:lnTo>
                <a:lnTo>
                  <a:pt x="462" y="246"/>
                </a:lnTo>
                <a:lnTo>
                  <a:pt x="462" y="240"/>
                </a:lnTo>
                <a:close/>
                <a:moveTo>
                  <a:pt x="504" y="240"/>
                </a:moveTo>
                <a:lnTo>
                  <a:pt x="528" y="240"/>
                </a:lnTo>
                <a:lnTo>
                  <a:pt x="528" y="246"/>
                </a:lnTo>
                <a:lnTo>
                  <a:pt x="504" y="246"/>
                </a:lnTo>
                <a:lnTo>
                  <a:pt x="504" y="240"/>
                </a:lnTo>
                <a:close/>
                <a:moveTo>
                  <a:pt x="546" y="240"/>
                </a:moveTo>
                <a:lnTo>
                  <a:pt x="570" y="240"/>
                </a:lnTo>
                <a:lnTo>
                  <a:pt x="570" y="246"/>
                </a:lnTo>
                <a:lnTo>
                  <a:pt x="546" y="246"/>
                </a:lnTo>
                <a:lnTo>
                  <a:pt x="546" y="240"/>
                </a:lnTo>
                <a:close/>
                <a:moveTo>
                  <a:pt x="588" y="240"/>
                </a:moveTo>
                <a:lnTo>
                  <a:pt x="612" y="240"/>
                </a:lnTo>
                <a:lnTo>
                  <a:pt x="612" y="246"/>
                </a:lnTo>
                <a:lnTo>
                  <a:pt x="588" y="246"/>
                </a:lnTo>
                <a:lnTo>
                  <a:pt x="588" y="240"/>
                </a:lnTo>
                <a:close/>
                <a:moveTo>
                  <a:pt x="630" y="240"/>
                </a:moveTo>
                <a:lnTo>
                  <a:pt x="654" y="240"/>
                </a:lnTo>
                <a:lnTo>
                  <a:pt x="654" y="246"/>
                </a:lnTo>
                <a:lnTo>
                  <a:pt x="630" y="246"/>
                </a:lnTo>
                <a:lnTo>
                  <a:pt x="630" y="240"/>
                </a:lnTo>
                <a:close/>
                <a:moveTo>
                  <a:pt x="672" y="240"/>
                </a:moveTo>
                <a:lnTo>
                  <a:pt x="696" y="240"/>
                </a:lnTo>
                <a:lnTo>
                  <a:pt x="696" y="246"/>
                </a:lnTo>
                <a:lnTo>
                  <a:pt x="672" y="246"/>
                </a:lnTo>
                <a:lnTo>
                  <a:pt x="672" y="240"/>
                </a:lnTo>
                <a:close/>
                <a:moveTo>
                  <a:pt x="714" y="240"/>
                </a:moveTo>
                <a:lnTo>
                  <a:pt x="738" y="240"/>
                </a:lnTo>
                <a:lnTo>
                  <a:pt x="738" y="246"/>
                </a:lnTo>
                <a:lnTo>
                  <a:pt x="714" y="246"/>
                </a:lnTo>
                <a:lnTo>
                  <a:pt x="714" y="240"/>
                </a:lnTo>
                <a:close/>
                <a:moveTo>
                  <a:pt x="756" y="240"/>
                </a:moveTo>
                <a:lnTo>
                  <a:pt x="780" y="240"/>
                </a:lnTo>
                <a:lnTo>
                  <a:pt x="780" y="246"/>
                </a:lnTo>
                <a:lnTo>
                  <a:pt x="756" y="246"/>
                </a:lnTo>
                <a:lnTo>
                  <a:pt x="756" y="240"/>
                </a:lnTo>
                <a:close/>
                <a:moveTo>
                  <a:pt x="798" y="240"/>
                </a:moveTo>
                <a:lnTo>
                  <a:pt x="822" y="240"/>
                </a:lnTo>
                <a:lnTo>
                  <a:pt x="822" y="246"/>
                </a:lnTo>
                <a:lnTo>
                  <a:pt x="798" y="246"/>
                </a:lnTo>
                <a:lnTo>
                  <a:pt x="798" y="240"/>
                </a:lnTo>
                <a:close/>
                <a:moveTo>
                  <a:pt x="840" y="240"/>
                </a:moveTo>
                <a:lnTo>
                  <a:pt x="864" y="240"/>
                </a:lnTo>
                <a:lnTo>
                  <a:pt x="864" y="246"/>
                </a:lnTo>
                <a:lnTo>
                  <a:pt x="840" y="246"/>
                </a:lnTo>
                <a:lnTo>
                  <a:pt x="840" y="240"/>
                </a:lnTo>
                <a:close/>
                <a:moveTo>
                  <a:pt x="882" y="240"/>
                </a:moveTo>
                <a:lnTo>
                  <a:pt x="906" y="240"/>
                </a:lnTo>
                <a:lnTo>
                  <a:pt x="906" y="246"/>
                </a:lnTo>
                <a:lnTo>
                  <a:pt x="882" y="246"/>
                </a:lnTo>
                <a:lnTo>
                  <a:pt x="882" y="240"/>
                </a:lnTo>
                <a:close/>
                <a:moveTo>
                  <a:pt x="924" y="240"/>
                </a:moveTo>
                <a:lnTo>
                  <a:pt x="948" y="240"/>
                </a:lnTo>
                <a:lnTo>
                  <a:pt x="948" y="246"/>
                </a:lnTo>
                <a:lnTo>
                  <a:pt x="924" y="246"/>
                </a:lnTo>
                <a:lnTo>
                  <a:pt x="924" y="240"/>
                </a:lnTo>
                <a:close/>
                <a:moveTo>
                  <a:pt x="966" y="240"/>
                </a:moveTo>
                <a:lnTo>
                  <a:pt x="990" y="240"/>
                </a:lnTo>
                <a:lnTo>
                  <a:pt x="990" y="246"/>
                </a:lnTo>
                <a:lnTo>
                  <a:pt x="966" y="246"/>
                </a:lnTo>
                <a:lnTo>
                  <a:pt x="966" y="240"/>
                </a:lnTo>
                <a:close/>
                <a:moveTo>
                  <a:pt x="1008" y="240"/>
                </a:moveTo>
                <a:lnTo>
                  <a:pt x="1032" y="240"/>
                </a:lnTo>
                <a:lnTo>
                  <a:pt x="1032" y="246"/>
                </a:lnTo>
                <a:lnTo>
                  <a:pt x="1008" y="246"/>
                </a:lnTo>
                <a:lnTo>
                  <a:pt x="1008" y="240"/>
                </a:lnTo>
                <a:close/>
                <a:moveTo>
                  <a:pt x="1050" y="240"/>
                </a:moveTo>
                <a:lnTo>
                  <a:pt x="1074" y="240"/>
                </a:lnTo>
                <a:lnTo>
                  <a:pt x="1074" y="246"/>
                </a:lnTo>
                <a:lnTo>
                  <a:pt x="1050" y="246"/>
                </a:lnTo>
                <a:lnTo>
                  <a:pt x="1050" y="240"/>
                </a:lnTo>
                <a:close/>
                <a:moveTo>
                  <a:pt x="1092" y="240"/>
                </a:moveTo>
                <a:lnTo>
                  <a:pt x="1116" y="240"/>
                </a:lnTo>
                <a:lnTo>
                  <a:pt x="1116" y="246"/>
                </a:lnTo>
                <a:lnTo>
                  <a:pt x="1092" y="246"/>
                </a:lnTo>
                <a:lnTo>
                  <a:pt x="1092" y="240"/>
                </a:lnTo>
                <a:close/>
                <a:moveTo>
                  <a:pt x="1134" y="240"/>
                </a:moveTo>
                <a:lnTo>
                  <a:pt x="1158" y="240"/>
                </a:lnTo>
                <a:lnTo>
                  <a:pt x="1158" y="246"/>
                </a:lnTo>
                <a:lnTo>
                  <a:pt x="1134" y="246"/>
                </a:lnTo>
                <a:lnTo>
                  <a:pt x="1134" y="240"/>
                </a:lnTo>
                <a:close/>
                <a:moveTo>
                  <a:pt x="1176" y="240"/>
                </a:moveTo>
                <a:lnTo>
                  <a:pt x="1200" y="240"/>
                </a:lnTo>
                <a:lnTo>
                  <a:pt x="1200" y="246"/>
                </a:lnTo>
                <a:lnTo>
                  <a:pt x="1176" y="246"/>
                </a:lnTo>
                <a:lnTo>
                  <a:pt x="1176" y="240"/>
                </a:lnTo>
                <a:close/>
                <a:moveTo>
                  <a:pt x="1218" y="240"/>
                </a:moveTo>
                <a:lnTo>
                  <a:pt x="1242" y="240"/>
                </a:lnTo>
                <a:lnTo>
                  <a:pt x="1242" y="246"/>
                </a:lnTo>
                <a:lnTo>
                  <a:pt x="1218" y="246"/>
                </a:lnTo>
                <a:lnTo>
                  <a:pt x="1218" y="240"/>
                </a:lnTo>
                <a:close/>
                <a:moveTo>
                  <a:pt x="1260" y="240"/>
                </a:moveTo>
                <a:lnTo>
                  <a:pt x="1284" y="240"/>
                </a:lnTo>
                <a:lnTo>
                  <a:pt x="1284" y="246"/>
                </a:lnTo>
                <a:lnTo>
                  <a:pt x="1260" y="246"/>
                </a:lnTo>
                <a:lnTo>
                  <a:pt x="1260" y="240"/>
                </a:lnTo>
                <a:close/>
                <a:moveTo>
                  <a:pt x="1302" y="240"/>
                </a:moveTo>
                <a:lnTo>
                  <a:pt x="1326" y="240"/>
                </a:lnTo>
                <a:lnTo>
                  <a:pt x="1326" y="246"/>
                </a:lnTo>
                <a:lnTo>
                  <a:pt x="1302" y="246"/>
                </a:lnTo>
                <a:lnTo>
                  <a:pt x="1302" y="240"/>
                </a:lnTo>
                <a:close/>
                <a:moveTo>
                  <a:pt x="1344" y="240"/>
                </a:moveTo>
                <a:lnTo>
                  <a:pt x="1368" y="240"/>
                </a:lnTo>
                <a:lnTo>
                  <a:pt x="1368" y="246"/>
                </a:lnTo>
                <a:lnTo>
                  <a:pt x="1344" y="246"/>
                </a:lnTo>
                <a:lnTo>
                  <a:pt x="1344" y="240"/>
                </a:lnTo>
                <a:close/>
                <a:moveTo>
                  <a:pt x="1386" y="240"/>
                </a:moveTo>
                <a:lnTo>
                  <a:pt x="1410" y="240"/>
                </a:lnTo>
                <a:lnTo>
                  <a:pt x="1410" y="246"/>
                </a:lnTo>
                <a:lnTo>
                  <a:pt x="1386" y="246"/>
                </a:lnTo>
                <a:lnTo>
                  <a:pt x="1386" y="240"/>
                </a:lnTo>
                <a:close/>
                <a:moveTo>
                  <a:pt x="1428" y="240"/>
                </a:moveTo>
                <a:lnTo>
                  <a:pt x="1452" y="240"/>
                </a:lnTo>
                <a:lnTo>
                  <a:pt x="1452" y="246"/>
                </a:lnTo>
                <a:lnTo>
                  <a:pt x="1428" y="246"/>
                </a:lnTo>
                <a:lnTo>
                  <a:pt x="1428" y="240"/>
                </a:lnTo>
                <a:close/>
                <a:moveTo>
                  <a:pt x="1470" y="240"/>
                </a:moveTo>
                <a:lnTo>
                  <a:pt x="1494" y="240"/>
                </a:lnTo>
                <a:lnTo>
                  <a:pt x="1494" y="246"/>
                </a:lnTo>
                <a:lnTo>
                  <a:pt x="1470" y="246"/>
                </a:lnTo>
                <a:lnTo>
                  <a:pt x="1470" y="240"/>
                </a:lnTo>
                <a:close/>
                <a:moveTo>
                  <a:pt x="1512" y="240"/>
                </a:moveTo>
                <a:lnTo>
                  <a:pt x="1536" y="240"/>
                </a:lnTo>
                <a:lnTo>
                  <a:pt x="1536" y="246"/>
                </a:lnTo>
                <a:lnTo>
                  <a:pt x="1512" y="246"/>
                </a:lnTo>
                <a:lnTo>
                  <a:pt x="1512" y="240"/>
                </a:lnTo>
                <a:close/>
                <a:moveTo>
                  <a:pt x="1554" y="240"/>
                </a:moveTo>
                <a:lnTo>
                  <a:pt x="1578" y="240"/>
                </a:lnTo>
                <a:lnTo>
                  <a:pt x="1578" y="246"/>
                </a:lnTo>
                <a:lnTo>
                  <a:pt x="1554" y="246"/>
                </a:lnTo>
                <a:lnTo>
                  <a:pt x="1554" y="240"/>
                </a:lnTo>
                <a:close/>
                <a:moveTo>
                  <a:pt x="1596" y="240"/>
                </a:moveTo>
                <a:lnTo>
                  <a:pt x="1620" y="240"/>
                </a:lnTo>
                <a:lnTo>
                  <a:pt x="1620" y="246"/>
                </a:lnTo>
                <a:lnTo>
                  <a:pt x="1596" y="246"/>
                </a:lnTo>
                <a:lnTo>
                  <a:pt x="1596" y="240"/>
                </a:lnTo>
                <a:close/>
                <a:moveTo>
                  <a:pt x="1638" y="240"/>
                </a:moveTo>
                <a:lnTo>
                  <a:pt x="1662" y="240"/>
                </a:lnTo>
                <a:lnTo>
                  <a:pt x="1662" y="246"/>
                </a:lnTo>
                <a:lnTo>
                  <a:pt x="1638" y="246"/>
                </a:lnTo>
                <a:lnTo>
                  <a:pt x="1638" y="240"/>
                </a:lnTo>
                <a:close/>
                <a:moveTo>
                  <a:pt x="1680" y="240"/>
                </a:moveTo>
                <a:lnTo>
                  <a:pt x="1704" y="240"/>
                </a:lnTo>
                <a:lnTo>
                  <a:pt x="1704" y="246"/>
                </a:lnTo>
                <a:lnTo>
                  <a:pt x="1680" y="246"/>
                </a:lnTo>
                <a:lnTo>
                  <a:pt x="1680" y="240"/>
                </a:lnTo>
                <a:close/>
                <a:moveTo>
                  <a:pt x="1722" y="240"/>
                </a:moveTo>
                <a:lnTo>
                  <a:pt x="1746" y="240"/>
                </a:lnTo>
                <a:lnTo>
                  <a:pt x="1746" y="246"/>
                </a:lnTo>
                <a:lnTo>
                  <a:pt x="1722" y="246"/>
                </a:lnTo>
                <a:lnTo>
                  <a:pt x="1722" y="240"/>
                </a:lnTo>
                <a:close/>
                <a:moveTo>
                  <a:pt x="1764" y="240"/>
                </a:moveTo>
                <a:lnTo>
                  <a:pt x="1788" y="240"/>
                </a:lnTo>
                <a:lnTo>
                  <a:pt x="1788" y="246"/>
                </a:lnTo>
                <a:lnTo>
                  <a:pt x="1764" y="246"/>
                </a:lnTo>
                <a:lnTo>
                  <a:pt x="1764" y="240"/>
                </a:lnTo>
                <a:close/>
                <a:moveTo>
                  <a:pt x="1806" y="240"/>
                </a:moveTo>
                <a:lnTo>
                  <a:pt x="1830" y="240"/>
                </a:lnTo>
                <a:lnTo>
                  <a:pt x="1830" y="246"/>
                </a:lnTo>
                <a:lnTo>
                  <a:pt x="1806" y="246"/>
                </a:lnTo>
                <a:lnTo>
                  <a:pt x="1806" y="240"/>
                </a:lnTo>
                <a:close/>
                <a:moveTo>
                  <a:pt x="1848" y="240"/>
                </a:moveTo>
                <a:lnTo>
                  <a:pt x="1872" y="240"/>
                </a:lnTo>
                <a:lnTo>
                  <a:pt x="1872" y="246"/>
                </a:lnTo>
                <a:lnTo>
                  <a:pt x="1848" y="246"/>
                </a:lnTo>
                <a:lnTo>
                  <a:pt x="1848" y="240"/>
                </a:lnTo>
                <a:close/>
                <a:moveTo>
                  <a:pt x="1890" y="240"/>
                </a:moveTo>
                <a:lnTo>
                  <a:pt x="1914" y="240"/>
                </a:lnTo>
                <a:lnTo>
                  <a:pt x="1914" y="246"/>
                </a:lnTo>
                <a:lnTo>
                  <a:pt x="1890" y="246"/>
                </a:lnTo>
                <a:lnTo>
                  <a:pt x="1890" y="240"/>
                </a:lnTo>
                <a:close/>
                <a:moveTo>
                  <a:pt x="1932" y="240"/>
                </a:moveTo>
                <a:lnTo>
                  <a:pt x="1956" y="240"/>
                </a:lnTo>
                <a:lnTo>
                  <a:pt x="1956" y="246"/>
                </a:lnTo>
                <a:lnTo>
                  <a:pt x="1932" y="246"/>
                </a:lnTo>
                <a:lnTo>
                  <a:pt x="1932" y="240"/>
                </a:lnTo>
                <a:close/>
                <a:moveTo>
                  <a:pt x="1974" y="240"/>
                </a:moveTo>
                <a:lnTo>
                  <a:pt x="1998" y="240"/>
                </a:lnTo>
                <a:lnTo>
                  <a:pt x="1998" y="246"/>
                </a:lnTo>
                <a:lnTo>
                  <a:pt x="1974" y="246"/>
                </a:lnTo>
                <a:lnTo>
                  <a:pt x="1974" y="240"/>
                </a:lnTo>
                <a:close/>
                <a:moveTo>
                  <a:pt x="2016" y="240"/>
                </a:moveTo>
                <a:lnTo>
                  <a:pt x="2040" y="240"/>
                </a:lnTo>
                <a:lnTo>
                  <a:pt x="2040" y="246"/>
                </a:lnTo>
                <a:lnTo>
                  <a:pt x="2016" y="246"/>
                </a:lnTo>
                <a:lnTo>
                  <a:pt x="2016" y="240"/>
                </a:lnTo>
                <a:close/>
                <a:moveTo>
                  <a:pt x="2058" y="240"/>
                </a:moveTo>
                <a:lnTo>
                  <a:pt x="2082" y="240"/>
                </a:lnTo>
                <a:lnTo>
                  <a:pt x="2082" y="246"/>
                </a:lnTo>
                <a:lnTo>
                  <a:pt x="2058" y="246"/>
                </a:lnTo>
                <a:lnTo>
                  <a:pt x="2058" y="240"/>
                </a:lnTo>
                <a:close/>
                <a:moveTo>
                  <a:pt x="2100" y="240"/>
                </a:moveTo>
                <a:lnTo>
                  <a:pt x="2124" y="240"/>
                </a:lnTo>
                <a:lnTo>
                  <a:pt x="2124" y="246"/>
                </a:lnTo>
                <a:lnTo>
                  <a:pt x="2100" y="246"/>
                </a:lnTo>
                <a:lnTo>
                  <a:pt x="2100" y="240"/>
                </a:lnTo>
                <a:close/>
                <a:moveTo>
                  <a:pt x="2142" y="240"/>
                </a:moveTo>
                <a:lnTo>
                  <a:pt x="2166" y="240"/>
                </a:lnTo>
                <a:lnTo>
                  <a:pt x="2166" y="246"/>
                </a:lnTo>
                <a:lnTo>
                  <a:pt x="2142" y="246"/>
                </a:lnTo>
                <a:lnTo>
                  <a:pt x="2142" y="240"/>
                </a:lnTo>
                <a:close/>
                <a:moveTo>
                  <a:pt x="2184" y="240"/>
                </a:moveTo>
                <a:lnTo>
                  <a:pt x="2208" y="240"/>
                </a:lnTo>
                <a:lnTo>
                  <a:pt x="2208" y="246"/>
                </a:lnTo>
                <a:lnTo>
                  <a:pt x="2184" y="246"/>
                </a:lnTo>
                <a:lnTo>
                  <a:pt x="2184" y="240"/>
                </a:lnTo>
                <a:close/>
                <a:moveTo>
                  <a:pt x="2226" y="240"/>
                </a:moveTo>
                <a:lnTo>
                  <a:pt x="2250" y="240"/>
                </a:lnTo>
                <a:lnTo>
                  <a:pt x="2250" y="246"/>
                </a:lnTo>
                <a:lnTo>
                  <a:pt x="2226" y="246"/>
                </a:lnTo>
                <a:lnTo>
                  <a:pt x="2226" y="240"/>
                </a:lnTo>
                <a:close/>
                <a:moveTo>
                  <a:pt x="2268" y="240"/>
                </a:moveTo>
                <a:lnTo>
                  <a:pt x="2292" y="240"/>
                </a:lnTo>
                <a:lnTo>
                  <a:pt x="2292" y="246"/>
                </a:lnTo>
                <a:lnTo>
                  <a:pt x="2268" y="246"/>
                </a:lnTo>
                <a:lnTo>
                  <a:pt x="2268" y="240"/>
                </a:lnTo>
                <a:close/>
                <a:moveTo>
                  <a:pt x="2310" y="240"/>
                </a:moveTo>
                <a:lnTo>
                  <a:pt x="2334" y="240"/>
                </a:lnTo>
                <a:lnTo>
                  <a:pt x="2334" y="246"/>
                </a:lnTo>
                <a:lnTo>
                  <a:pt x="2310" y="246"/>
                </a:lnTo>
                <a:lnTo>
                  <a:pt x="2310" y="240"/>
                </a:lnTo>
                <a:close/>
                <a:moveTo>
                  <a:pt x="2352" y="240"/>
                </a:moveTo>
                <a:lnTo>
                  <a:pt x="2376" y="240"/>
                </a:lnTo>
                <a:lnTo>
                  <a:pt x="2376" y="246"/>
                </a:lnTo>
                <a:lnTo>
                  <a:pt x="2352" y="246"/>
                </a:lnTo>
                <a:lnTo>
                  <a:pt x="2352" y="240"/>
                </a:lnTo>
                <a:close/>
                <a:moveTo>
                  <a:pt x="2394" y="240"/>
                </a:moveTo>
                <a:lnTo>
                  <a:pt x="2418" y="240"/>
                </a:lnTo>
                <a:lnTo>
                  <a:pt x="2418" y="246"/>
                </a:lnTo>
                <a:lnTo>
                  <a:pt x="2394" y="246"/>
                </a:lnTo>
                <a:lnTo>
                  <a:pt x="2394" y="240"/>
                </a:lnTo>
                <a:close/>
                <a:moveTo>
                  <a:pt x="2436" y="240"/>
                </a:moveTo>
                <a:lnTo>
                  <a:pt x="2460" y="240"/>
                </a:lnTo>
                <a:lnTo>
                  <a:pt x="2460" y="246"/>
                </a:lnTo>
                <a:lnTo>
                  <a:pt x="2436" y="246"/>
                </a:lnTo>
                <a:lnTo>
                  <a:pt x="2436" y="240"/>
                </a:lnTo>
                <a:close/>
                <a:moveTo>
                  <a:pt x="2478" y="240"/>
                </a:moveTo>
                <a:lnTo>
                  <a:pt x="2502" y="240"/>
                </a:lnTo>
                <a:lnTo>
                  <a:pt x="2502" y="246"/>
                </a:lnTo>
                <a:lnTo>
                  <a:pt x="2478" y="246"/>
                </a:lnTo>
                <a:lnTo>
                  <a:pt x="2478" y="240"/>
                </a:lnTo>
                <a:close/>
                <a:moveTo>
                  <a:pt x="2520" y="240"/>
                </a:moveTo>
                <a:lnTo>
                  <a:pt x="2544" y="240"/>
                </a:lnTo>
                <a:lnTo>
                  <a:pt x="2544" y="246"/>
                </a:lnTo>
                <a:lnTo>
                  <a:pt x="2520" y="246"/>
                </a:lnTo>
                <a:lnTo>
                  <a:pt x="2520" y="240"/>
                </a:lnTo>
                <a:close/>
                <a:moveTo>
                  <a:pt x="2562" y="240"/>
                </a:moveTo>
                <a:lnTo>
                  <a:pt x="2586" y="240"/>
                </a:lnTo>
                <a:lnTo>
                  <a:pt x="2586" y="246"/>
                </a:lnTo>
                <a:lnTo>
                  <a:pt x="2562" y="246"/>
                </a:lnTo>
                <a:lnTo>
                  <a:pt x="2562" y="240"/>
                </a:lnTo>
                <a:close/>
                <a:moveTo>
                  <a:pt x="2604" y="240"/>
                </a:moveTo>
                <a:lnTo>
                  <a:pt x="2628" y="240"/>
                </a:lnTo>
                <a:lnTo>
                  <a:pt x="2628" y="246"/>
                </a:lnTo>
                <a:lnTo>
                  <a:pt x="2604" y="246"/>
                </a:lnTo>
                <a:lnTo>
                  <a:pt x="2604" y="240"/>
                </a:lnTo>
                <a:close/>
                <a:moveTo>
                  <a:pt x="2646" y="240"/>
                </a:moveTo>
                <a:lnTo>
                  <a:pt x="2670" y="240"/>
                </a:lnTo>
                <a:lnTo>
                  <a:pt x="2670" y="246"/>
                </a:lnTo>
                <a:lnTo>
                  <a:pt x="2646" y="246"/>
                </a:lnTo>
                <a:lnTo>
                  <a:pt x="2646" y="240"/>
                </a:lnTo>
                <a:close/>
                <a:moveTo>
                  <a:pt x="2688" y="240"/>
                </a:moveTo>
                <a:lnTo>
                  <a:pt x="2712" y="240"/>
                </a:lnTo>
                <a:lnTo>
                  <a:pt x="2712" y="246"/>
                </a:lnTo>
                <a:lnTo>
                  <a:pt x="2688" y="246"/>
                </a:lnTo>
                <a:lnTo>
                  <a:pt x="2688" y="240"/>
                </a:lnTo>
                <a:close/>
                <a:moveTo>
                  <a:pt x="2730" y="240"/>
                </a:moveTo>
                <a:lnTo>
                  <a:pt x="2754" y="240"/>
                </a:lnTo>
                <a:lnTo>
                  <a:pt x="2754" y="246"/>
                </a:lnTo>
                <a:lnTo>
                  <a:pt x="2730" y="246"/>
                </a:lnTo>
                <a:lnTo>
                  <a:pt x="2730" y="240"/>
                </a:lnTo>
                <a:close/>
                <a:moveTo>
                  <a:pt x="2772" y="240"/>
                </a:moveTo>
                <a:lnTo>
                  <a:pt x="2796" y="240"/>
                </a:lnTo>
                <a:lnTo>
                  <a:pt x="2796" y="246"/>
                </a:lnTo>
                <a:lnTo>
                  <a:pt x="2772" y="246"/>
                </a:lnTo>
                <a:lnTo>
                  <a:pt x="2772" y="240"/>
                </a:lnTo>
                <a:close/>
                <a:moveTo>
                  <a:pt x="2814" y="240"/>
                </a:moveTo>
                <a:lnTo>
                  <a:pt x="2838" y="240"/>
                </a:lnTo>
                <a:lnTo>
                  <a:pt x="2838" y="246"/>
                </a:lnTo>
                <a:lnTo>
                  <a:pt x="2814" y="246"/>
                </a:lnTo>
                <a:lnTo>
                  <a:pt x="2814" y="240"/>
                </a:lnTo>
                <a:close/>
                <a:moveTo>
                  <a:pt x="2856" y="240"/>
                </a:moveTo>
                <a:lnTo>
                  <a:pt x="2880" y="240"/>
                </a:lnTo>
                <a:lnTo>
                  <a:pt x="2880" y="246"/>
                </a:lnTo>
                <a:lnTo>
                  <a:pt x="2856" y="246"/>
                </a:lnTo>
                <a:lnTo>
                  <a:pt x="2856" y="240"/>
                </a:lnTo>
                <a:close/>
                <a:moveTo>
                  <a:pt x="2898" y="240"/>
                </a:moveTo>
                <a:lnTo>
                  <a:pt x="2922" y="240"/>
                </a:lnTo>
                <a:lnTo>
                  <a:pt x="2922" y="246"/>
                </a:lnTo>
                <a:lnTo>
                  <a:pt x="2898" y="246"/>
                </a:lnTo>
                <a:lnTo>
                  <a:pt x="2898" y="240"/>
                </a:lnTo>
                <a:close/>
                <a:moveTo>
                  <a:pt x="2940" y="240"/>
                </a:moveTo>
                <a:lnTo>
                  <a:pt x="2964" y="240"/>
                </a:lnTo>
                <a:lnTo>
                  <a:pt x="2964" y="246"/>
                </a:lnTo>
                <a:lnTo>
                  <a:pt x="2940" y="246"/>
                </a:lnTo>
                <a:lnTo>
                  <a:pt x="2940" y="240"/>
                </a:lnTo>
                <a:close/>
                <a:moveTo>
                  <a:pt x="2982" y="240"/>
                </a:moveTo>
                <a:lnTo>
                  <a:pt x="3006" y="240"/>
                </a:lnTo>
                <a:lnTo>
                  <a:pt x="3006" y="246"/>
                </a:lnTo>
                <a:lnTo>
                  <a:pt x="2982" y="246"/>
                </a:lnTo>
                <a:lnTo>
                  <a:pt x="2982" y="240"/>
                </a:lnTo>
                <a:close/>
                <a:moveTo>
                  <a:pt x="3024" y="240"/>
                </a:moveTo>
                <a:lnTo>
                  <a:pt x="3048" y="240"/>
                </a:lnTo>
                <a:lnTo>
                  <a:pt x="3048" y="246"/>
                </a:lnTo>
                <a:lnTo>
                  <a:pt x="3024" y="246"/>
                </a:lnTo>
                <a:lnTo>
                  <a:pt x="3024" y="240"/>
                </a:lnTo>
                <a:close/>
                <a:moveTo>
                  <a:pt x="3066" y="240"/>
                </a:moveTo>
                <a:lnTo>
                  <a:pt x="3090" y="240"/>
                </a:lnTo>
                <a:lnTo>
                  <a:pt x="3090" y="246"/>
                </a:lnTo>
                <a:lnTo>
                  <a:pt x="3066" y="246"/>
                </a:lnTo>
                <a:lnTo>
                  <a:pt x="3066" y="240"/>
                </a:lnTo>
                <a:close/>
                <a:moveTo>
                  <a:pt x="3108" y="240"/>
                </a:moveTo>
                <a:lnTo>
                  <a:pt x="3132" y="240"/>
                </a:lnTo>
                <a:lnTo>
                  <a:pt x="3132" y="246"/>
                </a:lnTo>
                <a:lnTo>
                  <a:pt x="3108" y="246"/>
                </a:lnTo>
                <a:lnTo>
                  <a:pt x="3108" y="240"/>
                </a:lnTo>
                <a:close/>
                <a:moveTo>
                  <a:pt x="3150" y="240"/>
                </a:moveTo>
                <a:lnTo>
                  <a:pt x="3174" y="240"/>
                </a:lnTo>
                <a:lnTo>
                  <a:pt x="3174" y="246"/>
                </a:lnTo>
                <a:lnTo>
                  <a:pt x="3150" y="246"/>
                </a:lnTo>
                <a:lnTo>
                  <a:pt x="3150" y="240"/>
                </a:lnTo>
                <a:close/>
                <a:moveTo>
                  <a:pt x="3192" y="240"/>
                </a:moveTo>
                <a:lnTo>
                  <a:pt x="3216" y="240"/>
                </a:lnTo>
                <a:lnTo>
                  <a:pt x="3216" y="246"/>
                </a:lnTo>
                <a:lnTo>
                  <a:pt x="3192" y="246"/>
                </a:lnTo>
                <a:lnTo>
                  <a:pt x="3192" y="240"/>
                </a:lnTo>
                <a:close/>
                <a:moveTo>
                  <a:pt x="3234" y="240"/>
                </a:moveTo>
                <a:lnTo>
                  <a:pt x="3258" y="240"/>
                </a:lnTo>
                <a:lnTo>
                  <a:pt x="3258" y="246"/>
                </a:lnTo>
                <a:lnTo>
                  <a:pt x="3234" y="246"/>
                </a:lnTo>
                <a:lnTo>
                  <a:pt x="3234" y="240"/>
                </a:lnTo>
                <a:close/>
                <a:moveTo>
                  <a:pt x="3276" y="240"/>
                </a:moveTo>
                <a:lnTo>
                  <a:pt x="3300" y="240"/>
                </a:lnTo>
                <a:lnTo>
                  <a:pt x="3300" y="246"/>
                </a:lnTo>
                <a:lnTo>
                  <a:pt x="3276" y="246"/>
                </a:lnTo>
                <a:lnTo>
                  <a:pt x="3276" y="240"/>
                </a:lnTo>
                <a:close/>
                <a:moveTo>
                  <a:pt x="3318" y="240"/>
                </a:moveTo>
                <a:lnTo>
                  <a:pt x="3342" y="240"/>
                </a:lnTo>
                <a:lnTo>
                  <a:pt x="3342" y="246"/>
                </a:lnTo>
                <a:lnTo>
                  <a:pt x="3318" y="246"/>
                </a:lnTo>
                <a:lnTo>
                  <a:pt x="3318" y="240"/>
                </a:lnTo>
                <a:close/>
                <a:moveTo>
                  <a:pt x="3360" y="240"/>
                </a:moveTo>
                <a:lnTo>
                  <a:pt x="3384" y="240"/>
                </a:lnTo>
                <a:lnTo>
                  <a:pt x="3384" y="246"/>
                </a:lnTo>
                <a:lnTo>
                  <a:pt x="3360" y="246"/>
                </a:lnTo>
                <a:lnTo>
                  <a:pt x="3360" y="240"/>
                </a:lnTo>
                <a:close/>
                <a:moveTo>
                  <a:pt x="3402" y="240"/>
                </a:moveTo>
                <a:lnTo>
                  <a:pt x="3426" y="240"/>
                </a:lnTo>
                <a:lnTo>
                  <a:pt x="3426" y="246"/>
                </a:lnTo>
                <a:lnTo>
                  <a:pt x="3402" y="246"/>
                </a:lnTo>
                <a:lnTo>
                  <a:pt x="3402" y="240"/>
                </a:lnTo>
                <a:close/>
                <a:moveTo>
                  <a:pt x="3444" y="240"/>
                </a:moveTo>
                <a:lnTo>
                  <a:pt x="3468" y="240"/>
                </a:lnTo>
                <a:lnTo>
                  <a:pt x="3468" y="246"/>
                </a:lnTo>
                <a:lnTo>
                  <a:pt x="3444" y="246"/>
                </a:lnTo>
                <a:lnTo>
                  <a:pt x="3444" y="240"/>
                </a:lnTo>
                <a:close/>
                <a:moveTo>
                  <a:pt x="3486" y="240"/>
                </a:moveTo>
                <a:lnTo>
                  <a:pt x="3510" y="240"/>
                </a:lnTo>
                <a:lnTo>
                  <a:pt x="3510" y="246"/>
                </a:lnTo>
                <a:lnTo>
                  <a:pt x="3486" y="246"/>
                </a:lnTo>
                <a:lnTo>
                  <a:pt x="3486" y="240"/>
                </a:lnTo>
                <a:close/>
                <a:moveTo>
                  <a:pt x="3528" y="240"/>
                </a:moveTo>
                <a:lnTo>
                  <a:pt x="3552" y="240"/>
                </a:lnTo>
                <a:lnTo>
                  <a:pt x="3552" y="246"/>
                </a:lnTo>
                <a:lnTo>
                  <a:pt x="3528" y="246"/>
                </a:lnTo>
                <a:lnTo>
                  <a:pt x="3528" y="240"/>
                </a:lnTo>
                <a:close/>
                <a:moveTo>
                  <a:pt x="3570" y="240"/>
                </a:moveTo>
                <a:lnTo>
                  <a:pt x="3594" y="240"/>
                </a:lnTo>
                <a:lnTo>
                  <a:pt x="3594" y="246"/>
                </a:lnTo>
                <a:lnTo>
                  <a:pt x="3570" y="246"/>
                </a:lnTo>
                <a:lnTo>
                  <a:pt x="3570" y="240"/>
                </a:lnTo>
                <a:close/>
                <a:moveTo>
                  <a:pt x="3612" y="240"/>
                </a:moveTo>
                <a:lnTo>
                  <a:pt x="3636" y="240"/>
                </a:lnTo>
                <a:lnTo>
                  <a:pt x="3636" y="246"/>
                </a:lnTo>
                <a:lnTo>
                  <a:pt x="3612" y="246"/>
                </a:lnTo>
                <a:lnTo>
                  <a:pt x="3612" y="240"/>
                </a:lnTo>
                <a:close/>
                <a:moveTo>
                  <a:pt x="3654" y="240"/>
                </a:moveTo>
                <a:lnTo>
                  <a:pt x="3678" y="240"/>
                </a:lnTo>
                <a:lnTo>
                  <a:pt x="3678" y="246"/>
                </a:lnTo>
                <a:lnTo>
                  <a:pt x="3654" y="246"/>
                </a:lnTo>
                <a:lnTo>
                  <a:pt x="3654" y="240"/>
                </a:lnTo>
                <a:close/>
                <a:moveTo>
                  <a:pt x="3696" y="240"/>
                </a:moveTo>
                <a:lnTo>
                  <a:pt x="3720" y="240"/>
                </a:lnTo>
                <a:lnTo>
                  <a:pt x="3720" y="246"/>
                </a:lnTo>
                <a:lnTo>
                  <a:pt x="3696" y="246"/>
                </a:lnTo>
                <a:lnTo>
                  <a:pt x="3696" y="240"/>
                </a:lnTo>
                <a:close/>
                <a:moveTo>
                  <a:pt x="3738" y="240"/>
                </a:moveTo>
                <a:lnTo>
                  <a:pt x="3762" y="240"/>
                </a:lnTo>
                <a:lnTo>
                  <a:pt x="3762" y="246"/>
                </a:lnTo>
                <a:lnTo>
                  <a:pt x="3738" y="246"/>
                </a:lnTo>
                <a:lnTo>
                  <a:pt x="3738" y="240"/>
                </a:lnTo>
                <a:close/>
                <a:moveTo>
                  <a:pt x="3780" y="240"/>
                </a:moveTo>
                <a:lnTo>
                  <a:pt x="3804" y="240"/>
                </a:lnTo>
                <a:lnTo>
                  <a:pt x="3804" y="246"/>
                </a:lnTo>
                <a:lnTo>
                  <a:pt x="3780" y="246"/>
                </a:lnTo>
                <a:lnTo>
                  <a:pt x="3780" y="240"/>
                </a:lnTo>
                <a:close/>
                <a:moveTo>
                  <a:pt x="3822" y="240"/>
                </a:moveTo>
                <a:lnTo>
                  <a:pt x="3846" y="240"/>
                </a:lnTo>
                <a:lnTo>
                  <a:pt x="3846" y="246"/>
                </a:lnTo>
                <a:lnTo>
                  <a:pt x="3822" y="246"/>
                </a:lnTo>
                <a:lnTo>
                  <a:pt x="3822" y="240"/>
                </a:lnTo>
                <a:close/>
                <a:moveTo>
                  <a:pt x="3864" y="240"/>
                </a:moveTo>
                <a:lnTo>
                  <a:pt x="3888" y="240"/>
                </a:lnTo>
                <a:lnTo>
                  <a:pt x="3888" y="246"/>
                </a:lnTo>
                <a:lnTo>
                  <a:pt x="3864" y="246"/>
                </a:lnTo>
                <a:lnTo>
                  <a:pt x="3864" y="240"/>
                </a:lnTo>
                <a:close/>
                <a:moveTo>
                  <a:pt x="3906" y="240"/>
                </a:moveTo>
                <a:lnTo>
                  <a:pt x="3930" y="240"/>
                </a:lnTo>
                <a:lnTo>
                  <a:pt x="3930" y="246"/>
                </a:lnTo>
                <a:lnTo>
                  <a:pt x="3906" y="246"/>
                </a:lnTo>
                <a:lnTo>
                  <a:pt x="3906" y="240"/>
                </a:lnTo>
                <a:close/>
                <a:moveTo>
                  <a:pt x="3948" y="240"/>
                </a:moveTo>
                <a:lnTo>
                  <a:pt x="3972" y="240"/>
                </a:lnTo>
                <a:lnTo>
                  <a:pt x="3972" y="246"/>
                </a:lnTo>
                <a:lnTo>
                  <a:pt x="3948" y="246"/>
                </a:lnTo>
                <a:lnTo>
                  <a:pt x="3948" y="240"/>
                </a:lnTo>
                <a:close/>
                <a:moveTo>
                  <a:pt x="0" y="0"/>
                </a:moveTo>
                <a:lnTo>
                  <a:pt x="24" y="0"/>
                </a:lnTo>
                <a:lnTo>
                  <a:pt x="24" y="6"/>
                </a:lnTo>
                <a:lnTo>
                  <a:pt x="0" y="6"/>
                </a:lnTo>
                <a:lnTo>
                  <a:pt x="0" y="0"/>
                </a:lnTo>
                <a:close/>
                <a:moveTo>
                  <a:pt x="42" y="0"/>
                </a:moveTo>
                <a:lnTo>
                  <a:pt x="66" y="0"/>
                </a:lnTo>
                <a:lnTo>
                  <a:pt x="66" y="6"/>
                </a:lnTo>
                <a:lnTo>
                  <a:pt x="42" y="6"/>
                </a:lnTo>
                <a:lnTo>
                  <a:pt x="42" y="0"/>
                </a:lnTo>
                <a:close/>
                <a:moveTo>
                  <a:pt x="84" y="0"/>
                </a:moveTo>
                <a:lnTo>
                  <a:pt x="108" y="0"/>
                </a:lnTo>
                <a:lnTo>
                  <a:pt x="108" y="6"/>
                </a:lnTo>
                <a:lnTo>
                  <a:pt x="84" y="6"/>
                </a:lnTo>
                <a:lnTo>
                  <a:pt x="84" y="0"/>
                </a:lnTo>
                <a:close/>
                <a:moveTo>
                  <a:pt x="126" y="0"/>
                </a:moveTo>
                <a:lnTo>
                  <a:pt x="150" y="0"/>
                </a:lnTo>
                <a:lnTo>
                  <a:pt x="150" y="6"/>
                </a:lnTo>
                <a:lnTo>
                  <a:pt x="126" y="6"/>
                </a:lnTo>
                <a:lnTo>
                  <a:pt x="126" y="0"/>
                </a:lnTo>
                <a:close/>
                <a:moveTo>
                  <a:pt x="168" y="0"/>
                </a:moveTo>
                <a:lnTo>
                  <a:pt x="192" y="0"/>
                </a:lnTo>
                <a:lnTo>
                  <a:pt x="192" y="6"/>
                </a:lnTo>
                <a:lnTo>
                  <a:pt x="168" y="6"/>
                </a:lnTo>
                <a:lnTo>
                  <a:pt x="168" y="0"/>
                </a:lnTo>
                <a:close/>
                <a:moveTo>
                  <a:pt x="210" y="0"/>
                </a:moveTo>
                <a:lnTo>
                  <a:pt x="234" y="0"/>
                </a:lnTo>
                <a:lnTo>
                  <a:pt x="234" y="6"/>
                </a:lnTo>
                <a:lnTo>
                  <a:pt x="210" y="6"/>
                </a:lnTo>
                <a:lnTo>
                  <a:pt x="210" y="0"/>
                </a:lnTo>
                <a:close/>
                <a:moveTo>
                  <a:pt x="252" y="0"/>
                </a:moveTo>
                <a:lnTo>
                  <a:pt x="276" y="0"/>
                </a:lnTo>
                <a:lnTo>
                  <a:pt x="276" y="6"/>
                </a:lnTo>
                <a:lnTo>
                  <a:pt x="252" y="6"/>
                </a:lnTo>
                <a:lnTo>
                  <a:pt x="252" y="0"/>
                </a:lnTo>
                <a:close/>
                <a:moveTo>
                  <a:pt x="294" y="0"/>
                </a:moveTo>
                <a:lnTo>
                  <a:pt x="318" y="0"/>
                </a:lnTo>
                <a:lnTo>
                  <a:pt x="318" y="6"/>
                </a:lnTo>
                <a:lnTo>
                  <a:pt x="294" y="6"/>
                </a:lnTo>
                <a:lnTo>
                  <a:pt x="294" y="0"/>
                </a:lnTo>
                <a:close/>
                <a:moveTo>
                  <a:pt x="336" y="0"/>
                </a:moveTo>
                <a:lnTo>
                  <a:pt x="360" y="0"/>
                </a:lnTo>
                <a:lnTo>
                  <a:pt x="360" y="6"/>
                </a:lnTo>
                <a:lnTo>
                  <a:pt x="336" y="6"/>
                </a:lnTo>
                <a:lnTo>
                  <a:pt x="336" y="0"/>
                </a:lnTo>
                <a:close/>
                <a:moveTo>
                  <a:pt x="378" y="0"/>
                </a:moveTo>
                <a:lnTo>
                  <a:pt x="402" y="0"/>
                </a:lnTo>
                <a:lnTo>
                  <a:pt x="402" y="6"/>
                </a:lnTo>
                <a:lnTo>
                  <a:pt x="378" y="6"/>
                </a:lnTo>
                <a:lnTo>
                  <a:pt x="378" y="0"/>
                </a:lnTo>
                <a:close/>
                <a:moveTo>
                  <a:pt x="420" y="0"/>
                </a:moveTo>
                <a:lnTo>
                  <a:pt x="444" y="0"/>
                </a:lnTo>
                <a:lnTo>
                  <a:pt x="444" y="6"/>
                </a:lnTo>
                <a:lnTo>
                  <a:pt x="420" y="6"/>
                </a:lnTo>
                <a:lnTo>
                  <a:pt x="420" y="0"/>
                </a:lnTo>
                <a:close/>
                <a:moveTo>
                  <a:pt x="462" y="0"/>
                </a:moveTo>
                <a:lnTo>
                  <a:pt x="486" y="0"/>
                </a:lnTo>
                <a:lnTo>
                  <a:pt x="486" y="6"/>
                </a:lnTo>
                <a:lnTo>
                  <a:pt x="462" y="6"/>
                </a:lnTo>
                <a:lnTo>
                  <a:pt x="462" y="0"/>
                </a:lnTo>
                <a:close/>
                <a:moveTo>
                  <a:pt x="504" y="0"/>
                </a:moveTo>
                <a:lnTo>
                  <a:pt x="528" y="0"/>
                </a:lnTo>
                <a:lnTo>
                  <a:pt x="528" y="6"/>
                </a:lnTo>
                <a:lnTo>
                  <a:pt x="504" y="6"/>
                </a:lnTo>
                <a:lnTo>
                  <a:pt x="504" y="0"/>
                </a:lnTo>
                <a:close/>
                <a:moveTo>
                  <a:pt x="546" y="0"/>
                </a:moveTo>
                <a:lnTo>
                  <a:pt x="570" y="0"/>
                </a:lnTo>
                <a:lnTo>
                  <a:pt x="570" y="6"/>
                </a:lnTo>
                <a:lnTo>
                  <a:pt x="546" y="6"/>
                </a:lnTo>
                <a:lnTo>
                  <a:pt x="546" y="0"/>
                </a:lnTo>
                <a:close/>
                <a:moveTo>
                  <a:pt x="588" y="0"/>
                </a:moveTo>
                <a:lnTo>
                  <a:pt x="612" y="0"/>
                </a:lnTo>
                <a:lnTo>
                  <a:pt x="612" y="6"/>
                </a:lnTo>
                <a:lnTo>
                  <a:pt x="588" y="6"/>
                </a:lnTo>
                <a:lnTo>
                  <a:pt x="588" y="0"/>
                </a:lnTo>
                <a:close/>
                <a:moveTo>
                  <a:pt x="630" y="0"/>
                </a:moveTo>
                <a:lnTo>
                  <a:pt x="654" y="0"/>
                </a:lnTo>
                <a:lnTo>
                  <a:pt x="654" y="6"/>
                </a:lnTo>
                <a:lnTo>
                  <a:pt x="630" y="6"/>
                </a:lnTo>
                <a:lnTo>
                  <a:pt x="630" y="0"/>
                </a:lnTo>
                <a:close/>
                <a:moveTo>
                  <a:pt x="672" y="0"/>
                </a:moveTo>
                <a:lnTo>
                  <a:pt x="696" y="0"/>
                </a:lnTo>
                <a:lnTo>
                  <a:pt x="696" y="6"/>
                </a:lnTo>
                <a:lnTo>
                  <a:pt x="672" y="6"/>
                </a:lnTo>
                <a:lnTo>
                  <a:pt x="672" y="0"/>
                </a:lnTo>
                <a:close/>
                <a:moveTo>
                  <a:pt x="714" y="0"/>
                </a:moveTo>
                <a:lnTo>
                  <a:pt x="738" y="0"/>
                </a:lnTo>
                <a:lnTo>
                  <a:pt x="738" y="6"/>
                </a:lnTo>
                <a:lnTo>
                  <a:pt x="714" y="6"/>
                </a:lnTo>
                <a:lnTo>
                  <a:pt x="714" y="0"/>
                </a:lnTo>
                <a:close/>
                <a:moveTo>
                  <a:pt x="756" y="0"/>
                </a:moveTo>
                <a:lnTo>
                  <a:pt x="780" y="0"/>
                </a:lnTo>
                <a:lnTo>
                  <a:pt x="780" y="6"/>
                </a:lnTo>
                <a:lnTo>
                  <a:pt x="756" y="6"/>
                </a:lnTo>
                <a:lnTo>
                  <a:pt x="756" y="0"/>
                </a:lnTo>
                <a:close/>
                <a:moveTo>
                  <a:pt x="798" y="0"/>
                </a:moveTo>
                <a:lnTo>
                  <a:pt x="822" y="0"/>
                </a:lnTo>
                <a:lnTo>
                  <a:pt x="822" y="6"/>
                </a:lnTo>
                <a:lnTo>
                  <a:pt x="798" y="6"/>
                </a:lnTo>
                <a:lnTo>
                  <a:pt x="798" y="0"/>
                </a:lnTo>
                <a:close/>
                <a:moveTo>
                  <a:pt x="840" y="0"/>
                </a:moveTo>
                <a:lnTo>
                  <a:pt x="864" y="0"/>
                </a:lnTo>
                <a:lnTo>
                  <a:pt x="864" y="6"/>
                </a:lnTo>
                <a:lnTo>
                  <a:pt x="840" y="6"/>
                </a:lnTo>
                <a:lnTo>
                  <a:pt x="840" y="0"/>
                </a:lnTo>
                <a:close/>
                <a:moveTo>
                  <a:pt x="882" y="0"/>
                </a:moveTo>
                <a:lnTo>
                  <a:pt x="906" y="0"/>
                </a:lnTo>
                <a:lnTo>
                  <a:pt x="906" y="6"/>
                </a:lnTo>
                <a:lnTo>
                  <a:pt x="882" y="6"/>
                </a:lnTo>
                <a:lnTo>
                  <a:pt x="882" y="0"/>
                </a:lnTo>
                <a:close/>
                <a:moveTo>
                  <a:pt x="924" y="0"/>
                </a:moveTo>
                <a:lnTo>
                  <a:pt x="948" y="0"/>
                </a:lnTo>
                <a:lnTo>
                  <a:pt x="948" y="6"/>
                </a:lnTo>
                <a:lnTo>
                  <a:pt x="924" y="6"/>
                </a:lnTo>
                <a:lnTo>
                  <a:pt x="924" y="0"/>
                </a:lnTo>
                <a:close/>
                <a:moveTo>
                  <a:pt x="966" y="0"/>
                </a:moveTo>
                <a:lnTo>
                  <a:pt x="990" y="0"/>
                </a:lnTo>
                <a:lnTo>
                  <a:pt x="990" y="6"/>
                </a:lnTo>
                <a:lnTo>
                  <a:pt x="966" y="6"/>
                </a:lnTo>
                <a:lnTo>
                  <a:pt x="966" y="0"/>
                </a:lnTo>
                <a:close/>
                <a:moveTo>
                  <a:pt x="1008" y="0"/>
                </a:moveTo>
                <a:lnTo>
                  <a:pt x="1032" y="0"/>
                </a:lnTo>
                <a:lnTo>
                  <a:pt x="1032" y="6"/>
                </a:lnTo>
                <a:lnTo>
                  <a:pt x="1008" y="6"/>
                </a:lnTo>
                <a:lnTo>
                  <a:pt x="1008" y="0"/>
                </a:lnTo>
                <a:close/>
                <a:moveTo>
                  <a:pt x="1050" y="0"/>
                </a:moveTo>
                <a:lnTo>
                  <a:pt x="1074" y="0"/>
                </a:lnTo>
                <a:lnTo>
                  <a:pt x="1074" y="6"/>
                </a:lnTo>
                <a:lnTo>
                  <a:pt x="1050" y="6"/>
                </a:lnTo>
                <a:lnTo>
                  <a:pt x="1050" y="0"/>
                </a:lnTo>
                <a:close/>
                <a:moveTo>
                  <a:pt x="1092" y="0"/>
                </a:moveTo>
                <a:lnTo>
                  <a:pt x="1116" y="0"/>
                </a:lnTo>
                <a:lnTo>
                  <a:pt x="1116" y="6"/>
                </a:lnTo>
                <a:lnTo>
                  <a:pt x="1092" y="6"/>
                </a:lnTo>
                <a:lnTo>
                  <a:pt x="1092" y="0"/>
                </a:lnTo>
                <a:close/>
                <a:moveTo>
                  <a:pt x="1134" y="0"/>
                </a:moveTo>
                <a:lnTo>
                  <a:pt x="1158" y="0"/>
                </a:lnTo>
                <a:lnTo>
                  <a:pt x="1158" y="6"/>
                </a:lnTo>
                <a:lnTo>
                  <a:pt x="1134" y="6"/>
                </a:lnTo>
                <a:lnTo>
                  <a:pt x="1134" y="0"/>
                </a:lnTo>
                <a:close/>
                <a:moveTo>
                  <a:pt x="1176" y="0"/>
                </a:moveTo>
                <a:lnTo>
                  <a:pt x="1200" y="0"/>
                </a:lnTo>
                <a:lnTo>
                  <a:pt x="1200" y="6"/>
                </a:lnTo>
                <a:lnTo>
                  <a:pt x="1176" y="6"/>
                </a:lnTo>
                <a:lnTo>
                  <a:pt x="1176" y="0"/>
                </a:lnTo>
                <a:close/>
                <a:moveTo>
                  <a:pt x="1218" y="0"/>
                </a:moveTo>
                <a:lnTo>
                  <a:pt x="1242" y="0"/>
                </a:lnTo>
                <a:lnTo>
                  <a:pt x="1242" y="6"/>
                </a:lnTo>
                <a:lnTo>
                  <a:pt x="1218" y="6"/>
                </a:lnTo>
                <a:lnTo>
                  <a:pt x="1218" y="0"/>
                </a:lnTo>
                <a:close/>
                <a:moveTo>
                  <a:pt x="1260" y="0"/>
                </a:moveTo>
                <a:lnTo>
                  <a:pt x="1284" y="0"/>
                </a:lnTo>
                <a:lnTo>
                  <a:pt x="1284" y="6"/>
                </a:lnTo>
                <a:lnTo>
                  <a:pt x="1260" y="6"/>
                </a:lnTo>
                <a:lnTo>
                  <a:pt x="1260" y="0"/>
                </a:lnTo>
                <a:close/>
                <a:moveTo>
                  <a:pt x="1302" y="0"/>
                </a:moveTo>
                <a:lnTo>
                  <a:pt x="1326" y="0"/>
                </a:lnTo>
                <a:lnTo>
                  <a:pt x="1326" y="6"/>
                </a:lnTo>
                <a:lnTo>
                  <a:pt x="1302" y="6"/>
                </a:lnTo>
                <a:lnTo>
                  <a:pt x="1302" y="0"/>
                </a:lnTo>
                <a:close/>
                <a:moveTo>
                  <a:pt x="1344" y="0"/>
                </a:moveTo>
                <a:lnTo>
                  <a:pt x="1368" y="0"/>
                </a:lnTo>
                <a:lnTo>
                  <a:pt x="1368" y="6"/>
                </a:lnTo>
                <a:lnTo>
                  <a:pt x="1344" y="6"/>
                </a:lnTo>
                <a:lnTo>
                  <a:pt x="1344" y="0"/>
                </a:lnTo>
                <a:close/>
                <a:moveTo>
                  <a:pt x="1386" y="0"/>
                </a:moveTo>
                <a:lnTo>
                  <a:pt x="1410" y="0"/>
                </a:lnTo>
                <a:lnTo>
                  <a:pt x="1410" y="6"/>
                </a:lnTo>
                <a:lnTo>
                  <a:pt x="1386" y="6"/>
                </a:lnTo>
                <a:lnTo>
                  <a:pt x="1386" y="0"/>
                </a:lnTo>
                <a:close/>
                <a:moveTo>
                  <a:pt x="1428" y="0"/>
                </a:moveTo>
                <a:lnTo>
                  <a:pt x="1452" y="0"/>
                </a:lnTo>
                <a:lnTo>
                  <a:pt x="1452" y="6"/>
                </a:lnTo>
                <a:lnTo>
                  <a:pt x="1428" y="6"/>
                </a:lnTo>
                <a:lnTo>
                  <a:pt x="1428" y="0"/>
                </a:lnTo>
                <a:close/>
                <a:moveTo>
                  <a:pt x="1470" y="0"/>
                </a:moveTo>
                <a:lnTo>
                  <a:pt x="1494" y="0"/>
                </a:lnTo>
                <a:lnTo>
                  <a:pt x="1494" y="6"/>
                </a:lnTo>
                <a:lnTo>
                  <a:pt x="1470" y="6"/>
                </a:lnTo>
                <a:lnTo>
                  <a:pt x="1470" y="0"/>
                </a:lnTo>
                <a:close/>
                <a:moveTo>
                  <a:pt x="1512" y="0"/>
                </a:moveTo>
                <a:lnTo>
                  <a:pt x="1536" y="0"/>
                </a:lnTo>
                <a:lnTo>
                  <a:pt x="1536" y="6"/>
                </a:lnTo>
                <a:lnTo>
                  <a:pt x="1512" y="6"/>
                </a:lnTo>
                <a:lnTo>
                  <a:pt x="1512" y="0"/>
                </a:lnTo>
                <a:close/>
                <a:moveTo>
                  <a:pt x="1554" y="0"/>
                </a:moveTo>
                <a:lnTo>
                  <a:pt x="1578" y="0"/>
                </a:lnTo>
                <a:lnTo>
                  <a:pt x="1578" y="6"/>
                </a:lnTo>
                <a:lnTo>
                  <a:pt x="1554" y="6"/>
                </a:lnTo>
                <a:lnTo>
                  <a:pt x="1554" y="0"/>
                </a:lnTo>
                <a:close/>
                <a:moveTo>
                  <a:pt x="1596" y="0"/>
                </a:moveTo>
                <a:lnTo>
                  <a:pt x="1620" y="0"/>
                </a:lnTo>
                <a:lnTo>
                  <a:pt x="1620" y="6"/>
                </a:lnTo>
                <a:lnTo>
                  <a:pt x="1596" y="6"/>
                </a:lnTo>
                <a:lnTo>
                  <a:pt x="1596" y="0"/>
                </a:lnTo>
                <a:close/>
                <a:moveTo>
                  <a:pt x="1638" y="0"/>
                </a:moveTo>
                <a:lnTo>
                  <a:pt x="1662" y="0"/>
                </a:lnTo>
                <a:lnTo>
                  <a:pt x="1662" y="6"/>
                </a:lnTo>
                <a:lnTo>
                  <a:pt x="1638" y="6"/>
                </a:lnTo>
                <a:lnTo>
                  <a:pt x="1638" y="0"/>
                </a:lnTo>
                <a:close/>
                <a:moveTo>
                  <a:pt x="1680" y="0"/>
                </a:moveTo>
                <a:lnTo>
                  <a:pt x="1704" y="0"/>
                </a:lnTo>
                <a:lnTo>
                  <a:pt x="1704" y="6"/>
                </a:lnTo>
                <a:lnTo>
                  <a:pt x="1680" y="6"/>
                </a:lnTo>
                <a:lnTo>
                  <a:pt x="1680" y="0"/>
                </a:lnTo>
                <a:close/>
                <a:moveTo>
                  <a:pt x="1722" y="0"/>
                </a:moveTo>
                <a:lnTo>
                  <a:pt x="1746" y="0"/>
                </a:lnTo>
                <a:lnTo>
                  <a:pt x="1746" y="6"/>
                </a:lnTo>
                <a:lnTo>
                  <a:pt x="1722" y="6"/>
                </a:lnTo>
                <a:lnTo>
                  <a:pt x="1722" y="0"/>
                </a:lnTo>
                <a:close/>
                <a:moveTo>
                  <a:pt x="1764" y="0"/>
                </a:moveTo>
                <a:lnTo>
                  <a:pt x="1788" y="0"/>
                </a:lnTo>
                <a:lnTo>
                  <a:pt x="1788" y="6"/>
                </a:lnTo>
                <a:lnTo>
                  <a:pt x="1764" y="6"/>
                </a:lnTo>
                <a:lnTo>
                  <a:pt x="1764" y="0"/>
                </a:lnTo>
                <a:close/>
                <a:moveTo>
                  <a:pt x="1806" y="0"/>
                </a:moveTo>
                <a:lnTo>
                  <a:pt x="1830" y="0"/>
                </a:lnTo>
                <a:lnTo>
                  <a:pt x="1830" y="6"/>
                </a:lnTo>
                <a:lnTo>
                  <a:pt x="1806" y="6"/>
                </a:lnTo>
                <a:lnTo>
                  <a:pt x="1806" y="0"/>
                </a:lnTo>
                <a:close/>
                <a:moveTo>
                  <a:pt x="1848" y="0"/>
                </a:moveTo>
                <a:lnTo>
                  <a:pt x="1872" y="0"/>
                </a:lnTo>
                <a:lnTo>
                  <a:pt x="1872" y="6"/>
                </a:lnTo>
                <a:lnTo>
                  <a:pt x="1848" y="6"/>
                </a:lnTo>
                <a:lnTo>
                  <a:pt x="1848" y="0"/>
                </a:lnTo>
                <a:close/>
                <a:moveTo>
                  <a:pt x="1890" y="0"/>
                </a:moveTo>
                <a:lnTo>
                  <a:pt x="1914" y="0"/>
                </a:lnTo>
                <a:lnTo>
                  <a:pt x="1914" y="6"/>
                </a:lnTo>
                <a:lnTo>
                  <a:pt x="1890" y="6"/>
                </a:lnTo>
                <a:lnTo>
                  <a:pt x="1890" y="0"/>
                </a:lnTo>
                <a:close/>
                <a:moveTo>
                  <a:pt x="1932" y="0"/>
                </a:moveTo>
                <a:lnTo>
                  <a:pt x="1956" y="0"/>
                </a:lnTo>
                <a:lnTo>
                  <a:pt x="1956" y="6"/>
                </a:lnTo>
                <a:lnTo>
                  <a:pt x="1932" y="6"/>
                </a:lnTo>
                <a:lnTo>
                  <a:pt x="1932" y="0"/>
                </a:lnTo>
                <a:close/>
                <a:moveTo>
                  <a:pt x="1974" y="0"/>
                </a:moveTo>
                <a:lnTo>
                  <a:pt x="1998" y="0"/>
                </a:lnTo>
                <a:lnTo>
                  <a:pt x="1998" y="6"/>
                </a:lnTo>
                <a:lnTo>
                  <a:pt x="1974" y="6"/>
                </a:lnTo>
                <a:lnTo>
                  <a:pt x="1974" y="0"/>
                </a:lnTo>
                <a:close/>
                <a:moveTo>
                  <a:pt x="2016" y="0"/>
                </a:moveTo>
                <a:lnTo>
                  <a:pt x="2040" y="0"/>
                </a:lnTo>
                <a:lnTo>
                  <a:pt x="2040" y="6"/>
                </a:lnTo>
                <a:lnTo>
                  <a:pt x="2016" y="6"/>
                </a:lnTo>
                <a:lnTo>
                  <a:pt x="2016" y="0"/>
                </a:lnTo>
                <a:close/>
                <a:moveTo>
                  <a:pt x="2058" y="0"/>
                </a:moveTo>
                <a:lnTo>
                  <a:pt x="2082" y="0"/>
                </a:lnTo>
                <a:lnTo>
                  <a:pt x="2082" y="6"/>
                </a:lnTo>
                <a:lnTo>
                  <a:pt x="2058" y="6"/>
                </a:lnTo>
                <a:lnTo>
                  <a:pt x="2058" y="0"/>
                </a:lnTo>
                <a:close/>
                <a:moveTo>
                  <a:pt x="2100" y="0"/>
                </a:moveTo>
                <a:lnTo>
                  <a:pt x="2124" y="0"/>
                </a:lnTo>
                <a:lnTo>
                  <a:pt x="2124" y="6"/>
                </a:lnTo>
                <a:lnTo>
                  <a:pt x="2100" y="6"/>
                </a:lnTo>
                <a:lnTo>
                  <a:pt x="2100" y="0"/>
                </a:lnTo>
                <a:close/>
                <a:moveTo>
                  <a:pt x="2142" y="0"/>
                </a:moveTo>
                <a:lnTo>
                  <a:pt x="2166" y="0"/>
                </a:lnTo>
                <a:lnTo>
                  <a:pt x="2166" y="6"/>
                </a:lnTo>
                <a:lnTo>
                  <a:pt x="2142" y="6"/>
                </a:lnTo>
                <a:lnTo>
                  <a:pt x="2142" y="0"/>
                </a:lnTo>
                <a:close/>
                <a:moveTo>
                  <a:pt x="2184" y="0"/>
                </a:moveTo>
                <a:lnTo>
                  <a:pt x="2208" y="0"/>
                </a:lnTo>
                <a:lnTo>
                  <a:pt x="2208" y="6"/>
                </a:lnTo>
                <a:lnTo>
                  <a:pt x="2184" y="6"/>
                </a:lnTo>
                <a:lnTo>
                  <a:pt x="2184" y="0"/>
                </a:lnTo>
                <a:close/>
                <a:moveTo>
                  <a:pt x="2226" y="0"/>
                </a:moveTo>
                <a:lnTo>
                  <a:pt x="2250" y="0"/>
                </a:lnTo>
                <a:lnTo>
                  <a:pt x="2250" y="6"/>
                </a:lnTo>
                <a:lnTo>
                  <a:pt x="2226" y="6"/>
                </a:lnTo>
                <a:lnTo>
                  <a:pt x="2226" y="0"/>
                </a:lnTo>
                <a:close/>
                <a:moveTo>
                  <a:pt x="2268" y="0"/>
                </a:moveTo>
                <a:lnTo>
                  <a:pt x="2292" y="0"/>
                </a:lnTo>
                <a:lnTo>
                  <a:pt x="2292" y="6"/>
                </a:lnTo>
                <a:lnTo>
                  <a:pt x="2268" y="6"/>
                </a:lnTo>
                <a:lnTo>
                  <a:pt x="2268" y="0"/>
                </a:lnTo>
                <a:close/>
                <a:moveTo>
                  <a:pt x="2310" y="0"/>
                </a:moveTo>
                <a:lnTo>
                  <a:pt x="2334" y="0"/>
                </a:lnTo>
                <a:lnTo>
                  <a:pt x="2334" y="6"/>
                </a:lnTo>
                <a:lnTo>
                  <a:pt x="2310" y="6"/>
                </a:lnTo>
                <a:lnTo>
                  <a:pt x="2310" y="0"/>
                </a:lnTo>
                <a:close/>
                <a:moveTo>
                  <a:pt x="2352" y="0"/>
                </a:moveTo>
                <a:lnTo>
                  <a:pt x="2376" y="0"/>
                </a:lnTo>
                <a:lnTo>
                  <a:pt x="2376" y="6"/>
                </a:lnTo>
                <a:lnTo>
                  <a:pt x="2352" y="6"/>
                </a:lnTo>
                <a:lnTo>
                  <a:pt x="2352" y="0"/>
                </a:lnTo>
                <a:close/>
                <a:moveTo>
                  <a:pt x="2394" y="0"/>
                </a:moveTo>
                <a:lnTo>
                  <a:pt x="2418" y="0"/>
                </a:lnTo>
                <a:lnTo>
                  <a:pt x="2418" y="6"/>
                </a:lnTo>
                <a:lnTo>
                  <a:pt x="2394" y="6"/>
                </a:lnTo>
                <a:lnTo>
                  <a:pt x="2394" y="0"/>
                </a:lnTo>
                <a:close/>
                <a:moveTo>
                  <a:pt x="2436" y="0"/>
                </a:moveTo>
                <a:lnTo>
                  <a:pt x="2460" y="0"/>
                </a:lnTo>
                <a:lnTo>
                  <a:pt x="2460" y="6"/>
                </a:lnTo>
                <a:lnTo>
                  <a:pt x="2436" y="6"/>
                </a:lnTo>
                <a:lnTo>
                  <a:pt x="2436" y="0"/>
                </a:lnTo>
                <a:close/>
                <a:moveTo>
                  <a:pt x="2478" y="0"/>
                </a:moveTo>
                <a:lnTo>
                  <a:pt x="2502" y="0"/>
                </a:lnTo>
                <a:lnTo>
                  <a:pt x="2502" y="6"/>
                </a:lnTo>
                <a:lnTo>
                  <a:pt x="2478" y="6"/>
                </a:lnTo>
                <a:lnTo>
                  <a:pt x="2478" y="0"/>
                </a:lnTo>
                <a:close/>
                <a:moveTo>
                  <a:pt x="2520" y="0"/>
                </a:moveTo>
                <a:lnTo>
                  <a:pt x="2544" y="0"/>
                </a:lnTo>
                <a:lnTo>
                  <a:pt x="2544" y="6"/>
                </a:lnTo>
                <a:lnTo>
                  <a:pt x="2520" y="6"/>
                </a:lnTo>
                <a:lnTo>
                  <a:pt x="2520" y="0"/>
                </a:lnTo>
                <a:close/>
                <a:moveTo>
                  <a:pt x="2562" y="0"/>
                </a:moveTo>
                <a:lnTo>
                  <a:pt x="2586" y="0"/>
                </a:lnTo>
                <a:lnTo>
                  <a:pt x="2586" y="6"/>
                </a:lnTo>
                <a:lnTo>
                  <a:pt x="2562" y="6"/>
                </a:lnTo>
                <a:lnTo>
                  <a:pt x="2562" y="0"/>
                </a:lnTo>
                <a:close/>
                <a:moveTo>
                  <a:pt x="2604" y="0"/>
                </a:moveTo>
                <a:lnTo>
                  <a:pt x="2628" y="0"/>
                </a:lnTo>
                <a:lnTo>
                  <a:pt x="2628" y="6"/>
                </a:lnTo>
                <a:lnTo>
                  <a:pt x="2604" y="6"/>
                </a:lnTo>
                <a:lnTo>
                  <a:pt x="2604" y="0"/>
                </a:lnTo>
                <a:close/>
                <a:moveTo>
                  <a:pt x="2646" y="0"/>
                </a:moveTo>
                <a:lnTo>
                  <a:pt x="2670" y="0"/>
                </a:lnTo>
                <a:lnTo>
                  <a:pt x="2670" y="6"/>
                </a:lnTo>
                <a:lnTo>
                  <a:pt x="2646" y="6"/>
                </a:lnTo>
                <a:lnTo>
                  <a:pt x="2646" y="0"/>
                </a:lnTo>
                <a:close/>
                <a:moveTo>
                  <a:pt x="2688" y="0"/>
                </a:moveTo>
                <a:lnTo>
                  <a:pt x="2712" y="0"/>
                </a:lnTo>
                <a:lnTo>
                  <a:pt x="2712" y="6"/>
                </a:lnTo>
                <a:lnTo>
                  <a:pt x="2688" y="6"/>
                </a:lnTo>
                <a:lnTo>
                  <a:pt x="2688" y="0"/>
                </a:lnTo>
                <a:close/>
                <a:moveTo>
                  <a:pt x="2730" y="0"/>
                </a:moveTo>
                <a:lnTo>
                  <a:pt x="2754" y="0"/>
                </a:lnTo>
                <a:lnTo>
                  <a:pt x="2754" y="6"/>
                </a:lnTo>
                <a:lnTo>
                  <a:pt x="2730" y="6"/>
                </a:lnTo>
                <a:lnTo>
                  <a:pt x="2730" y="0"/>
                </a:lnTo>
                <a:close/>
                <a:moveTo>
                  <a:pt x="2772" y="0"/>
                </a:moveTo>
                <a:lnTo>
                  <a:pt x="2796" y="0"/>
                </a:lnTo>
                <a:lnTo>
                  <a:pt x="2796" y="6"/>
                </a:lnTo>
                <a:lnTo>
                  <a:pt x="2772" y="6"/>
                </a:lnTo>
                <a:lnTo>
                  <a:pt x="2772" y="0"/>
                </a:lnTo>
                <a:close/>
                <a:moveTo>
                  <a:pt x="2814" y="0"/>
                </a:moveTo>
                <a:lnTo>
                  <a:pt x="2838" y="0"/>
                </a:lnTo>
                <a:lnTo>
                  <a:pt x="2838" y="6"/>
                </a:lnTo>
                <a:lnTo>
                  <a:pt x="2814" y="6"/>
                </a:lnTo>
                <a:lnTo>
                  <a:pt x="2814" y="0"/>
                </a:lnTo>
                <a:close/>
                <a:moveTo>
                  <a:pt x="2856" y="0"/>
                </a:moveTo>
                <a:lnTo>
                  <a:pt x="2880" y="0"/>
                </a:lnTo>
                <a:lnTo>
                  <a:pt x="2880" y="6"/>
                </a:lnTo>
                <a:lnTo>
                  <a:pt x="2856" y="6"/>
                </a:lnTo>
                <a:lnTo>
                  <a:pt x="2856" y="0"/>
                </a:lnTo>
                <a:close/>
                <a:moveTo>
                  <a:pt x="2898" y="0"/>
                </a:moveTo>
                <a:lnTo>
                  <a:pt x="2922" y="0"/>
                </a:lnTo>
                <a:lnTo>
                  <a:pt x="2922" y="6"/>
                </a:lnTo>
                <a:lnTo>
                  <a:pt x="2898" y="6"/>
                </a:lnTo>
                <a:lnTo>
                  <a:pt x="2898" y="0"/>
                </a:lnTo>
                <a:close/>
                <a:moveTo>
                  <a:pt x="2940" y="0"/>
                </a:moveTo>
                <a:lnTo>
                  <a:pt x="2964" y="0"/>
                </a:lnTo>
                <a:lnTo>
                  <a:pt x="2964" y="6"/>
                </a:lnTo>
                <a:lnTo>
                  <a:pt x="2940" y="6"/>
                </a:lnTo>
                <a:lnTo>
                  <a:pt x="2940" y="0"/>
                </a:lnTo>
                <a:close/>
                <a:moveTo>
                  <a:pt x="2982" y="0"/>
                </a:moveTo>
                <a:lnTo>
                  <a:pt x="3006" y="0"/>
                </a:lnTo>
                <a:lnTo>
                  <a:pt x="3006" y="6"/>
                </a:lnTo>
                <a:lnTo>
                  <a:pt x="2982" y="6"/>
                </a:lnTo>
                <a:lnTo>
                  <a:pt x="2982" y="0"/>
                </a:lnTo>
                <a:close/>
                <a:moveTo>
                  <a:pt x="3024" y="0"/>
                </a:moveTo>
                <a:lnTo>
                  <a:pt x="3048" y="0"/>
                </a:lnTo>
                <a:lnTo>
                  <a:pt x="3048" y="6"/>
                </a:lnTo>
                <a:lnTo>
                  <a:pt x="3024" y="6"/>
                </a:lnTo>
                <a:lnTo>
                  <a:pt x="3024" y="0"/>
                </a:lnTo>
                <a:close/>
                <a:moveTo>
                  <a:pt x="3066" y="0"/>
                </a:moveTo>
                <a:lnTo>
                  <a:pt x="3090" y="0"/>
                </a:lnTo>
                <a:lnTo>
                  <a:pt x="3090" y="6"/>
                </a:lnTo>
                <a:lnTo>
                  <a:pt x="3066" y="6"/>
                </a:lnTo>
                <a:lnTo>
                  <a:pt x="3066" y="0"/>
                </a:lnTo>
                <a:close/>
                <a:moveTo>
                  <a:pt x="3108" y="0"/>
                </a:moveTo>
                <a:lnTo>
                  <a:pt x="3132" y="0"/>
                </a:lnTo>
                <a:lnTo>
                  <a:pt x="3132" y="6"/>
                </a:lnTo>
                <a:lnTo>
                  <a:pt x="3108" y="6"/>
                </a:lnTo>
                <a:lnTo>
                  <a:pt x="3108" y="0"/>
                </a:lnTo>
                <a:close/>
                <a:moveTo>
                  <a:pt x="3150" y="0"/>
                </a:moveTo>
                <a:lnTo>
                  <a:pt x="3174" y="0"/>
                </a:lnTo>
                <a:lnTo>
                  <a:pt x="3174" y="6"/>
                </a:lnTo>
                <a:lnTo>
                  <a:pt x="3150" y="6"/>
                </a:lnTo>
                <a:lnTo>
                  <a:pt x="3150" y="0"/>
                </a:lnTo>
                <a:close/>
                <a:moveTo>
                  <a:pt x="3192" y="0"/>
                </a:moveTo>
                <a:lnTo>
                  <a:pt x="3216" y="0"/>
                </a:lnTo>
                <a:lnTo>
                  <a:pt x="3216" y="6"/>
                </a:lnTo>
                <a:lnTo>
                  <a:pt x="3192" y="6"/>
                </a:lnTo>
                <a:lnTo>
                  <a:pt x="3192" y="0"/>
                </a:lnTo>
                <a:close/>
                <a:moveTo>
                  <a:pt x="3234" y="0"/>
                </a:moveTo>
                <a:lnTo>
                  <a:pt x="3258" y="0"/>
                </a:lnTo>
                <a:lnTo>
                  <a:pt x="3258" y="6"/>
                </a:lnTo>
                <a:lnTo>
                  <a:pt x="3234" y="6"/>
                </a:lnTo>
                <a:lnTo>
                  <a:pt x="3234" y="0"/>
                </a:lnTo>
                <a:close/>
                <a:moveTo>
                  <a:pt x="3276" y="0"/>
                </a:moveTo>
                <a:lnTo>
                  <a:pt x="3300" y="0"/>
                </a:lnTo>
                <a:lnTo>
                  <a:pt x="3300" y="6"/>
                </a:lnTo>
                <a:lnTo>
                  <a:pt x="3276" y="6"/>
                </a:lnTo>
                <a:lnTo>
                  <a:pt x="3276" y="0"/>
                </a:lnTo>
                <a:close/>
                <a:moveTo>
                  <a:pt x="3318" y="0"/>
                </a:moveTo>
                <a:lnTo>
                  <a:pt x="3342" y="0"/>
                </a:lnTo>
                <a:lnTo>
                  <a:pt x="3342" y="6"/>
                </a:lnTo>
                <a:lnTo>
                  <a:pt x="3318" y="6"/>
                </a:lnTo>
                <a:lnTo>
                  <a:pt x="3318" y="0"/>
                </a:lnTo>
                <a:close/>
                <a:moveTo>
                  <a:pt x="3360" y="0"/>
                </a:moveTo>
                <a:lnTo>
                  <a:pt x="3384" y="0"/>
                </a:lnTo>
                <a:lnTo>
                  <a:pt x="3384" y="6"/>
                </a:lnTo>
                <a:lnTo>
                  <a:pt x="3360" y="6"/>
                </a:lnTo>
                <a:lnTo>
                  <a:pt x="3360" y="0"/>
                </a:lnTo>
                <a:close/>
                <a:moveTo>
                  <a:pt x="3402" y="0"/>
                </a:moveTo>
                <a:lnTo>
                  <a:pt x="3426" y="0"/>
                </a:lnTo>
                <a:lnTo>
                  <a:pt x="3426" y="6"/>
                </a:lnTo>
                <a:lnTo>
                  <a:pt x="3402" y="6"/>
                </a:lnTo>
                <a:lnTo>
                  <a:pt x="3402" y="0"/>
                </a:lnTo>
                <a:close/>
                <a:moveTo>
                  <a:pt x="3444" y="0"/>
                </a:moveTo>
                <a:lnTo>
                  <a:pt x="3468" y="0"/>
                </a:lnTo>
                <a:lnTo>
                  <a:pt x="3468" y="6"/>
                </a:lnTo>
                <a:lnTo>
                  <a:pt x="3444" y="6"/>
                </a:lnTo>
                <a:lnTo>
                  <a:pt x="3444" y="0"/>
                </a:lnTo>
                <a:close/>
                <a:moveTo>
                  <a:pt x="3486" y="0"/>
                </a:moveTo>
                <a:lnTo>
                  <a:pt x="3510" y="0"/>
                </a:lnTo>
                <a:lnTo>
                  <a:pt x="3510" y="6"/>
                </a:lnTo>
                <a:lnTo>
                  <a:pt x="3486" y="6"/>
                </a:lnTo>
                <a:lnTo>
                  <a:pt x="3486" y="0"/>
                </a:lnTo>
                <a:close/>
                <a:moveTo>
                  <a:pt x="3528" y="0"/>
                </a:moveTo>
                <a:lnTo>
                  <a:pt x="3552" y="0"/>
                </a:lnTo>
                <a:lnTo>
                  <a:pt x="3552" y="6"/>
                </a:lnTo>
                <a:lnTo>
                  <a:pt x="3528" y="6"/>
                </a:lnTo>
                <a:lnTo>
                  <a:pt x="3528" y="0"/>
                </a:lnTo>
                <a:close/>
                <a:moveTo>
                  <a:pt x="3570" y="0"/>
                </a:moveTo>
                <a:lnTo>
                  <a:pt x="3594" y="0"/>
                </a:lnTo>
                <a:lnTo>
                  <a:pt x="3594" y="6"/>
                </a:lnTo>
                <a:lnTo>
                  <a:pt x="3570" y="6"/>
                </a:lnTo>
                <a:lnTo>
                  <a:pt x="3570" y="0"/>
                </a:lnTo>
                <a:close/>
                <a:moveTo>
                  <a:pt x="3612" y="0"/>
                </a:moveTo>
                <a:lnTo>
                  <a:pt x="3636" y="0"/>
                </a:lnTo>
                <a:lnTo>
                  <a:pt x="3636" y="6"/>
                </a:lnTo>
                <a:lnTo>
                  <a:pt x="3612" y="6"/>
                </a:lnTo>
                <a:lnTo>
                  <a:pt x="3612" y="0"/>
                </a:lnTo>
                <a:close/>
                <a:moveTo>
                  <a:pt x="3654" y="0"/>
                </a:moveTo>
                <a:lnTo>
                  <a:pt x="3678" y="0"/>
                </a:lnTo>
                <a:lnTo>
                  <a:pt x="3678" y="6"/>
                </a:lnTo>
                <a:lnTo>
                  <a:pt x="3654" y="6"/>
                </a:lnTo>
                <a:lnTo>
                  <a:pt x="3654" y="0"/>
                </a:lnTo>
                <a:close/>
                <a:moveTo>
                  <a:pt x="3696" y="0"/>
                </a:moveTo>
                <a:lnTo>
                  <a:pt x="3720" y="0"/>
                </a:lnTo>
                <a:lnTo>
                  <a:pt x="3720" y="6"/>
                </a:lnTo>
                <a:lnTo>
                  <a:pt x="3696" y="6"/>
                </a:lnTo>
                <a:lnTo>
                  <a:pt x="3696" y="0"/>
                </a:lnTo>
                <a:close/>
                <a:moveTo>
                  <a:pt x="3738" y="0"/>
                </a:moveTo>
                <a:lnTo>
                  <a:pt x="3762" y="0"/>
                </a:lnTo>
                <a:lnTo>
                  <a:pt x="3762" y="6"/>
                </a:lnTo>
                <a:lnTo>
                  <a:pt x="3738" y="6"/>
                </a:lnTo>
                <a:lnTo>
                  <a:pt x="3738" y="0"/>
                </a:lnTo>
                <a:close/>
                <a:moveTo>
                  <a:pt x="3780" y="0"/>
                </a:moveTo>
                <a:lnTo>
                  <a:pt x="3804" y="0"/>
                </a:lnTo>
                <a:lnTo>
                  <a:pt x="3804" y="6"/>
                </a:lnTo>
                <a:lnTo>
                  <a:pt x="3780" y="6"/>
                </a:lnTo>
                <a:lnTo>
                  <a:pt x="3780" y="0"/>
                </a:lnTo>
                <a:close/>
                <a:moveTo>
                  <a:pt x="3822" y="0"/>
                </a:moveTo>
                <a:lnTo>
                  <a:pt x="3846" y="0"/>
                </a:lnTo>
                <a:lnTo>
                  <a:pt x="3846" y="6"/>
                </a:lnTo>
                <a:lnTo>
                  <a:pt x="3822" y="6"/>
                </a:lnTo>
                <a:lnTo>
                  <a:pt x="3822" y="0"/>
                </a:lnTo>
                <a:close/>
                <a:moveTo>
                  <a:pt x="3864" y="0"/>
                </a:moveTo>
                <a:lnTo>
                  <a:pt x="3888" y="0"/>
                </a:lnTo>
                <a:lnTo>
                  <a:pt x="3888" y="6"/>
                </a:lnTo>
                <a:lnTo>
                  <a:pt x="3864" y="6"/>
                </a:lnTo>
                <a:lnTo>
                  <a:pt x="3864" y="0"/>
                </a:lnTo>
                <a:close/>
                <a:moveTo>
                  <a:pt x="3906" y="0"/>
                </a:moveTo>
                <a:lnTo>
                  <a:pt x="3930" y="0"/>
                </a:lnTo>
                <a:lnTo>
                  <a:pt x="3930" y="6"/>
                </a:lnTo>
                <a:lnTo>
                  <a:pt x="3906" y="6"/>
                </a:lnTo>
                <a:lnTo>
                  <a:pt x="3906" y="0"/>
                </a:lnTo>
                <a:close/>
                <a:moveTo>
                  <a:pt x="3948" y="0"/>
                </a:moveTo>
                <a:lnTo>
                  <a:pt x="3972" y="0"/>
                </a:lnTo>
                <a:lnTo>
                  <a:pt x="3972" y="6"/>
                </a:lnTo>
                <a:lnTo>
                  <a:pt x="3948" y="6"/>
                </a:lnTo>
                <a:lnTo>
                  <a:pt x="3948" y="0"/>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5" name="Freeform 42"/>
          <p:cNvSpPr>
            <a:spLocks noEditPoints="1"/>
          </p:cNvSpPr>
          <p:nvPr/>
        </p:nvSpPr>
        <p:spPr bwMode="auto">
          <a:xfrm>
            <a:off x="1480288" y="1003614"/>
            <a:ext cx="6967655" cy="3730430"/>
          </a:xfrm>
          <a:custGeom>
            <a:avLst/>
            <a:gdLst>
              <a:gd name="T0" fmla="*/ 0 w 10608"/>
              <a:gd name="T1" fmla="*/ 4365 h 3856"/>
              <a:gd name="T2" fmla="*/ 2544 w 10608"/>
              <a:gd name="T3" fmla="*/ 0 h 3856"/>
              <a:gd name="T4" fmla="*/ 3370888 w 10608"/>
              <a:gd name="T5" fmla="*/ 0 h 3856"/>
              <a:gd name="T6" fmla="*/ 3373432 w 10608"/>
              <a:gd name="T7" fmla="*/ 4365 h 3856"/>
              <a:gd name="T8" fmla="*/ 3373432 w 10608"/>
              <a:gd name="T9" fmla="*/ 2099511 h 3856"/>
              <a:gd name="T10" fmla="*/ 3370888 w 10608"/>
              <a:gd name="T11" fmla="*/ 2103876 h 3856"/>
              <a:gd name="T12" fmla="*/ 2544 w 10608"/>
              <a:gd name="T13" fmla="*/ 2103876 h 3856"/>
              <a:gd name="T14" fmla="*/ 0 w 10608"/>
              <a:gd name="T15" fmla="*/ 2099511 h 3856"/>
              <a:gd name="T16" fmla="*/ 0 w 10608"/>
              <a:gd name="T17" fmla="*/ 4365 h 3856"/>
              <a:gd name="T18" fmla="*/ 5088 w 10608"/>
              <a:gd name="T19" fmla="*/ 2099511 h 3856"/>
              <a:gd name="T20" fmla="*/ 2544 w 10608"/>
              <a:gd name="T21" fmla="*/ 2095146 h 3856"/>
              <a:gd name="T22" fmla="*/ 3370888 w 10608"/>
              <a:gd name="T23" fmla="*/ 2095146 h 3856"/>
              <a:gd name="T24" fmla="*/ 3368344 w 10608"/>
              <a:gd name="T25" fmla="*/ 2099511 h 3856"/>
              <a:gd name="T26" fmla="*/ 3368344 w 10608"/>
              <a:gd name="T27" fmla="*/ 4365 h 3856"/>
              <a:gd name="T28" fmla="*/ 3370888 w 10608"/>
              <a:gd name="T29" fmla="*/ 8730 h 3856"/>
              <a:gd name="T30" fmla="*/ 2544 w 10608"/>
              <a:gd name="T31" fmla="*/ 8730 h 3856"/>
              <a:gd name="T32" fmla="*/ 5088 w 10608"/>
              <a:gd name="T33" fmla="*/ 4365 h 3856"/>
              <a:gd name="T34" fmla="*/ 5088 w 10608"/>
              <a:gd name="T35" fmla="*/ 2099511 h 385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608"/>
              <a:gd name="T55" fmla="*/ 0 h 3856"/>
              <a:gd name="T56" fmla="*/ 10608 w 10608"/>
              <a:gd name="T57" fmla="*/ 3856 h 385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0608" h="3856">
                <a:moveTo>
                  <a:pt x="0" y="8"/>
                </a:moveTo>
                <a:cubicBezTo>
                  <a:pt x="0" y="4"/>
                  <a:pt x="4" y="0"/>
                  <a:pt x="8" y="0"/>
                </a:cubicBezTo>
                <a:lnTo>
                  <a:pt x="10600" y="0"/>
                </a:lnTo>
                <a:cubicBezTo>
                  <a:pt x="10605" y="0"/>
                  <a:pt x="10608" y="4"/>
                  <a:pt x="10608" y="8"/>
                </a:cubicBezTo>
                <a:lnTo>
                  <a:pt x="10608" y="3848"/>
                </a:lnTo>
                <a:cubicBezTo>
                  <a:pt x="10608" y="3853"/>
                  <a:pt x="10605" y="3856"/>
                  <a:pt x="10600" y="3856"/>
                </a:cubicBezTo>
                <a:lnTo>
                  <a:pt x="8" y="3856"/>
                </a:lnTo>
                <a:cubicBezTo>
                  <a:pt x="4" y="3856"/>
                  <a:pt x="0" y="3853"/>
                  <a:pt x="0" y="3848"/>
                </a:cubicBezTo>
                <a:lnTo>
                  <a:pt x="0" y="8"/>
                </a:lnTo>
                <a:close/>
                <a:moveTo>
                  <a:pt x="16" y="3848"/>
                </a:moveTo>
                <a:lnTo>
                  <a:pt x="8" y="3840"/>
                </a:lnTo>
                <a:lnTo>
                  <a:pt x="10600" y="3840"/>
                </a:lnTo>
                <a:lnTo>
                  <a:pt x="10592" y="3848"/>
                </a:lnTo>
                <a:lnTo>
                  <a:pt x="10592" y="8"/>
                </a:lnTo>
                <a:lnTo>
                  <a:pt x="10600" y="16"/>
                </a:lnTo>
                <a:lnTo>
                  <a:pt x="8" y="16"/>
                </a:lnTo>
                <a:lnTo>
                  <a:pt x="16" y="8"/>
                </a:lnTo>
                <a:lnTo>
                  <a:pt x="16" y="3848"/>
                </a:lnTo>
                <a:close/>
              </a:path>
            </a:pathLst>
          </a:custGeom>
          <a:solidFill>
            <a:srgbClr val="000000"/>
          </a:solidFill>
          <a:ln w="6" cap="flat">
            <a:solidFill>
              <a:srgbClr val="000000"/>
            </a:solidFill>
            <a:prstDash val="solid"/>
            <a:bevel/>
            <a:headEnd/>
            <a:tailEnd/>
          </a:ln>
        </p:spPr>
        <p:txBody>
          <a:bodyPr/>
          <a:lstStyle/>
          <a:p>
            <a:endParaRPr lang="en-US">
              <a:solidFill>
                <a:prstClr val="black"/>
              </a:solidFill>
            </a:endParaRPr>
          </a:p>
        </p:txBody>
      </p:sp>
      <p:sp>
        <p:nvSpPr>
          <p:cNvPr id="6" name="Freeform 43"/>
          <p:cNvSpPr>
            <a:spLocks noEditPoints="1"/>
          </p:cNvSpPr>
          <p:nvPr/>
        </p:nvSpPr>
        <p:spPr bwMode="auto">
          <a:xfrm>
            <a:off x="5174301" y="3410593"/>
            <a:ext cx="3058203" cy="1331191"/>
          </a:xfrm>
          <a:custGeom>
            <a:avLst/>
            <a:gdLst>
              <a:gd name="T0" fmla="*/ 0 w 1746"/>
              <a:gd name="T1" fmla="*/ 611084 h 516"/>
              <a:gd name="T2" fmla="*/ 137380 w 1746"/>
              <a:gd name="T3" fmla="*/ 611084 h 516"/>
              <a:gd name="T4" fmla="*/ 137380 w 1746"/>
              <a:gd name="T5" fmla="*/ 750761 h 516"/>
              <a:gd name="T6" fmla="*/ 0 w 1746"/>
              <a:gd name="T7" fmla="*/ 750761 h 516"/>
              <a:gd name="T8" fmla="*/ 0 w 1746"/>
              <a:gd name="T9" fmla="*/ 611084 h 516"/>
              <a:gd name="T10" fmla="*/ 335817 w 1746"/>
              <a:gd name="T11" fmla="*/ 340461 h 516"/>
              <a:gd name="T12" fmla="*/ 473197 w 1746"/>
              <a:gd name="T13" fmla="*/ 340461 h 516"/>
              <a:gd name="T14" fmla="*/ 473197 w 1746"/>
              <a:gd name="T15" fmla="*/ 750761 h 516"/>
              <a:gd name="T16" fmla="*/ 335817 w 1746"/>
              <a:gd name="T17" fmla="*/ 750761 h 516"/>
              <a:gd name="T18" fmla="*/ 335817 w 1746"/>
              <a:gd name="T19" fmla="*/ 340461 h 516"/>
              <a:gd name="T20" fmla="*/ 676722 w 1746"/>
              <a:gd name="T21" fmla="*/ 270623 h 516"/>
              <a:gd name="T22" fmla="*/ 809013 w 1746"/>
              <a:gd name="T23" fmla="*/ 270623 h 516"/>
              <a:gd name="T24" fmla="*/ 809013 w 1746"/>
              <a:gd name="T25" fmla="*/ 750761 h 516"/>
              <a:gd name="T26" fmla="*/ 676722 w 1746"/>
              <a:gd name="T27" fmla="*/ 750761 h 516"/>
              <a:gd name="T28" fmla="*/ 676722 w 1746"/>
              <a:gd name="T29" fmla="*/ 270623 h 516"/>
              <a:gd name="T30" fmla="*/ 1012539 w 1746"/>
              <a:gd name="T31" fmla="*/ 0 h 516"/>
              <a:gd name="T32" fmla="*/ 1144830 w 1746"/>
              <a:gd name="T33" fmla="*/ 0 h 516"/>
              <a:gd name="T34" fmla="*/ 1144830 w 1746"/>
              <a:gd name="T35" fmla="*/ 750761 h 516"/>
              <a:gd name="T36" fmla="*/ 1012539 w 1746"/>
              <a:gd name="T37" fmla="*/ 750761 h 516"/>
              <a:gd name="T38" fmla="*/ 1012539 w 1746"/>
              <a:gd name="T39" fmla="*/ 0 h 516"/>
              <a:gd name="T40" fmla="*/ 1348356 w 1746"/>
              <a:gd name="T41" fmla="*/ 672193 h 516"/>
              <a:gd name="T42" fmla="*/ 1480647 w 1746"/>
              <a:gd name="T43" fmla="*/ 672193 h 516"/>
              <a:gd name="T44" fmla="*/ 1480647 w 1746"/>
              <a:gd name="T45" fmla="*/ 750761 h 516"/>
              <a:gd name="T46" fmla="*/ 1348356 w 1746"/>
              <a:gd name="T47" fmla="*/ 750761 h 516"/>
              <a:gd name="T48" fmla="*/ 1348356 w 1746"/>
              <a:gd name="T49" fmla="*/ 672193 h 51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746"/>
              <a:gd name="T76" fmla="*/ 0 h 516"/>
              <a:gd name="T77" fmla="*/ 1746 w 1746"/>
              <a:gd name="T78" fmla="*/ 516 h 51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746" h="516">
                <a:moveTo>
                  <a:pt x="0" y="420"/>
                </a:moveTo>
                <a:lnTo>
                  <a:pt x="162" y="420"/>
                </a:lnTo>
                <a:lnTo>
                  <a:pt x="162" y="516"/>
                </a:lnTo>
                <a:lnTo>
                  <a:pt x="0" y="516"/>
                </a:lnTo>
                <a:lnTo>
                  <a:pt x="0" y="420"/>
                </a:lnTo>
                <a:close/>
                <a:moveTo>
                  <a:pt x="396" y="234"/>
                </a:moveTo>
                <a:lnTo>
                  <a:pt x="558" y="234"/>
                </a:lnTo>
                <a:lnTo>
                  <a:pt x="558" y="516"/>
                </a:lnTo>
                <a:lnTo>
                  <a:pt x="396" y="516"/>
                </a:lnTo>
                <a:lnTo>
                  <a:pt x="396" y="234"/>
                </a:lnTo>
                <a:close/>
                <a:moveTo>
                  <a:pt x="798" y="186"/>
                </a:moveTo>
                <a:lnTo>
                  <a:pt x="954" y="186"/>
                </a:lnTo>
                <a:lnTo>
                  <a:pt x="954" y="516"/>
                </a:lnTo>
                <a:lnTo>
                  <a:pt x="798" y="516"/>
                </a:lnTo>
                <a:lnTo>
                  <a:pt x="798" y="186"/>
                </a:lnTo>
                <a:close/>
                <a:moveTo>
                  <a:pt x="1194" y="0"/>
                </a:moveTo>
                <a:lnTo>
                  <a:pt x="1350" y="0"/>
                </a:lnTo>
                <a:lnTo>
                  <a:pt x="1350" y="516"/>
                </a:lnTo>
                <a:lnTo>
                  <a:pt x="1194" y="516"/>
                </a:lnTo>
                <a:lnTo>
                  <a:pt x="1194" y="0"/>
                </a:lnTo>
                <a:close/>
                <a:moveTo>
                  <a:pt x="1590" y="462"/>
                </a:moveTo>
                <a:lnTo>
                  <a:pt x="1746" y="462"/>
                </a:lnTo>
                <a:lnTo>
                  <a:pt x="1746" y="516"/>
                </a:lnTo>
                <a:lnTo>
                  <a:pt x="1590" y="516"/>
                </a:lnTo>
                <a:lnTo>
                  <a:pt x="1590" y="462"/>
                </a:lnTo>
                <a:close/>
              </a:path>
            </a:pathLst>
          </a:custGeom>
          <a:solidFill>
            <a:srgbClr val="8ABC92"/>
          </a:solidFill>
          <a:ln w="9525">
            <a:noFill/>
            <a:round/>
            <a:headEnd/>
            <a:tailEnd/>
          </a:ln>
        </p:spPr>
        <p:txBody>
          <a:bodyPr/>
          <a:lstStyle/>
          <a:p>
            <a:endParaRPr lang="en-US">
              <a:solidFill>
                <a:prstClr val="black"/>
              </a:solidFill>
            </a:endParaRPr>
          </a:p>
        </p:txBody>
      </p:sp>
      <p:sp>
        <p:nvSpPr>
          <p:cNvPr id="7" name="Freeform 44"/>
          <p:cNvSpPr>
            <a:spLocks noEditPoints="1"/>
          </p:cNvSpPr>
          <p:nvPr/>
        </p:nvSpPr>
        <p:spPr bwMode="auto">
          <a:xfrm>
            <a:off x="5169047" y="3402855"/>
            <a:ext cx="3068711" cy="1346671"/>
          </a:xfrm>
          <a:custGeom>
            <a:avLst/>
            <a:gdLst>
              <a:gd name="T0" fmla="*/ 2544 w 4672"/>
              <a:gd name="T1" fmla="*/ 611085 h 1392"/>
              <a:gd name="T2" fmla="*/ 142468 w 4672"/>
              <a:gd name="T3" fmla="*/ 615450 h 1392"/>
              <a:gd name="T4" fmla="*/ 139924 w 4672"/>
              <a:gd name="T5" fmla="*/ 759491 h 1392"/>
              <a:gd name="T6" fmla="*/ 0 w 4672"/>
              <a:gd name="T7" fmla="*/ 755126 h 1392"/>
              <a:gd name="T8" fmla="*/ 5088 w 4672"/>
              <a:gd name="T9" fmla="*/ 755126 h 1392"/>
              <a:gd name="T10" fmla="*/ 139924 w 4672"/>
              <a:gd name="T11" fmla="*/ 750761 h 1392"/>
              <a:gd name="T12" fmla="*/ 137380 w 4672"/>
              <a:gd name="T13" fmla="*/ 615450 h 1392"/>
              <a:gd name="T14" fmla="*/ 2544 w 4672"/>
              <a:gd name="T15" fmla="*/ 619815 h 1392"/>
              <a:gd name="T16" fmla="*/ 5088 w 4672"/>
              <a:gd name="T17" fmla="*/ 755126 h 1392"/>
              <a:gd name="T18" fmla="*/ 338361 w 4672"/>
              <a:gd name="T19" fmla="*/ 340461 h 1392"/>
              <a:gd name="T20" fmla="*/ 478285 w 4672"/>
              <a:gd name="T21" fmla="*/ 344826 h 1392"/>
              <a:gd name="T22" fmla="*/ 475740 w 4672"/>
              <a:gd name="T23" fmla="*/ 759491 h 1392"/>
              <a:gd name="T24" fmla="*/ 335817 w 4672"/>
              <a:gd name="T25" fmla="*/ 755126 h 1392"/>
              <a:gd name="T26" fmla="*/ 340905 w 4672"/>
              <a:gd name="T27" fmla="*/ 755126 h 1392"/>
              <a:gd name="T28" fmla="*/ 475740 w 4672"/>
              <a:gd name="T29" fmla="*/ 750761 h 1392"/>
              <a:gd name="T30" fmla="*/ 473196 w 4672"/>
              <a:gd name="T31" fmla="*/ 344826 h 1392"/>
              <a:gd name="T32" fmla="*/ 338361 w 4672"/>
              <a:gd name="T33" fmla="*/ 349191 h 1392"/>
              <a:gd name="T34" fmla="*/ 340905 w 4672"/>
              <a:gd name="T35" fmla="*/ 755126 h 1392"/>
              <a:gd name="T36" fmla="*/ 679266 w 4672"/>
              <a:gd name="T37" fmla="*/ 270623 h 1392"/>
              <a:gd name="T38" fmla="*/ 814101 w 4672"/>
              <a:gd name="T39" fmla="*/ 274988 h 1392"/>
              <a:gd name="T40" fmla="*/ 811557 w 4672"/>
              <a:gd name="T41" fmla="*/ 759491 h 1392"/>
              <a:gd name="T42" fmla="*/ 676722 w 4672"/>
              <a:gd name="T43" fmla="*/ 755126 h 1392"/>
              <a:gd name="T44" fmla="*/ 681810 w 4672"/>
              <a:gd name="T45" fmla="*/ 755126 h 1392"/>
              <a:gd name="T46" fmla="*/ 811557 w 4672"/>
              <a:gd name="T47" fmla="*/ 750761 h 1392"/>
              <a:gd name="T48" fmla="*/ 809013 w 4672"/>
              <a:gd name="T49" fmla="*/ 274988 h 1392"/>
              <a:gd name="T50" fmla="*/ 679266 w 4672"/>
              <a:gd name="T51" fmla="*/ 279353 h 1392"/>
              <a:gd name="T52" fmla="*/ 681810 w 4672"/>
              <a:gd name="T53" fmla="*/ 755126 h 1392"/>
              <a:gd name="T54" fmla="*/ 1015083 w 4672"/>
              <a:gd name="T55" fmla="*/ 0 h 1392"/>
              <a:gd name="T56" fmla="*/ 1149918 w 4672"/>
              <a:gd name="T57" fmla="*/ 4365 h 1392"/>
              <a:gd name="T58" fmla="*/ 1147374 w 4672"/>
              <a:gd name="T59" fmla="*/ 759491 h 1392"/>
              <a:gd name="T60" fmla="*/ 1012538 w 4672"/>
              <a:gd name="T61" fmla="*/ 755126 h 1392"/>
              <a:gd name="T62" fmla="*/ 1017627 w 4672"/>
              <a:gd name="T63" fmla="*/ 755126 h 1392"/>
              <a:gd name="T64" fmla="*/ 1147374 w 4672"/>
              <a:gd name="T65" fmla="*/ 750761 h 1392"/>
              <a:gd name="T66" fmla="*/ 1144830 w 4672"/>
              <a:gd name="T67" fmla="*/ 4365 h 1392"/>
              <a:gd name="T68" fmla="*/ 1015083 w 4672"/>
              <a:gd name="T69" fmla="*/ 8730 h 1392"/>
              <a:gd name="T70" fmla="*/ 1017627 w 4672"/>
              <a:gd name="T71" fmla="*/ 755126 h 1392"/>
              <a:gd name="T72" fmla="*/ 1350900 w 4672"/>
              <a:gd name="T73" fmla="*/ 672193 h 1392"/>
              <a:gd name="T74" fmla="*/ 1485735 w 4672"/>
              <a:gd name="T75" fmla="*/ 676558 h 1392"/>
              <a:gd name="T76" fmla="*/ 1483191 w 4672"/>
              <a:gd name="T77" fmla="*/ 759491 h 1392"/>
              <a:gd name="T78" fmla="*/ 1348355 w 4672"/>
              <a:gd name="T79" fmla="*/ 755126 h 1392"/>
              <a:gd name="T80" fmla="*/ 1353444 w 4672"/>
              <a:gd name="T81" fmla="*/ 755126 h 1392"/>
              <a:gd name="T82" fmla="*/ 1483191 w 4672"/>
              <a:gd name="T83" fmla="*/ 750761 h 1392"/>
              <a:gd name="T84" fmla="*/ 1480647 w 4672"/>
              <a:gd name="T85" fmla="*/ 676558 h 1392"/>
              <a:gd name="T86" fmla="*/ 1350900 w 4672"/>
              <a:gd name="T87" fmla="*/ 680923 h 1392"/>
              <a:gd name="T88" fmla="*/ 1353444 w 4672"/>
              <a:gd name="T89" fmla="*/ 755126 h 139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4672"/>
              <a:gd name="T136" fmla="*/ 0 h 1392"/>
              <a:gd name="T137" fmla="*/ 4672 w 4672"/>
              <a:gd name="T138" fmla="*/ 1392 h 1392"/>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4672" h="1392">
                <a:moveTo>
                  <a:pt x="0" y="1128"/>
                </a:moveTo>
                <a:cubicBezTo>
                  <a:pt x="0" y="1124"/>
                  <a:pt x="4" y="1120"/>
                  <a:pt x="8" y="1120"/>
                </a:cubicBezTo>
                <a:lnTo>
                  <a:pt x="440" y="1120"/>
                </a:lnTo>
                <a:cubicBezTo>
                  <a:pt x="445" y="1120"/>
                  <a:pt x="448" y="1124"/>
                  <a:pt x="448" y="1128"/>
                </a:cubicBezTo>
                <a:lnTo>
                  <a:pt x="448" y="1384"/>
                </a:lnTo>
                <a:cubicBezTo>
                  <a:pt x="448" y="1389"/>
                  <a:pt x="445" y="1392"/>
                  <a:pt x="440" y="1392"/>
                </a:cubicBezTo>
                <a:lnTo>
                  <a:pt x="8" y="1392"/>
                </a:lnTo>
                <a:cubicBezTo>
                  <a:pt x="4" y="1392"/>
                  <a:pt x="0" y="1389"/>
                  <a:pt x="0" y="1384"/>
                </a:cubicBezTo>
                <a:lnTo>
                  <a:pt x="0" y="1128"/>
                </a:lnTo>
                <a:close/>
                <a:moveTo>
                  <a:pt x="16" y="1384"/>
                </a:moveTo>
                <a:lnTo>
                  <a:pt x="8" y="1376"/>
                </a:lnTo>
                <a:lnTo>
                  <a:pt x="440" y="1376"/>
                </a:lnTo>
                <a:lnTo>
                  <a:pt x="432" y="1384"/>
                </a:lnTo>
                <a:lnTo>
                  <a:pt x="432" y="1128"/>
                </a:lnTo>
                <a:lnTo>
                  <a:pt x="440" y="1136"/>
                </a:lnTo>
                <a:lnTo>
                  <a:pt x="8" y="1136"/>
                </a:lnTo>
                <a:lnTo>
                  <a:pt x="16" y="1128"/>
                </a:lnTo>
                <a:lnTo>
                  <a:pt x="16" y="1384"/>
                </a:lnTo>
                <a:close/>
                <a:moveTo>
                  <a:pt x="1056" y="632"/>
                </a:moveTo>
                <a:cubicBezTo>
                  <a:pt x="1056" y="628"/>
                  <a:pt x="1060" y="624"/>
                  <a:pt x="1064" y="624"/>
                </a:cubicBezTo>
                <a:lnTo>
                  <a:pt x="1496" y="624"/>
                </a:lnTo>
                <a:cubicBezTo>
                  <a:pt x="1501" y="624"/>
                  <a:pt x="1504" y="628"/>
                  <a:pt x="1504" y="632"/>
                </a:cubicBezTo>
                <a:lnTo>
                  <a:pt x="1504" y="1384"/>
                </a:lnTo>
                <a:cubicBezTo>
                  <a:pt x="1504" y="1389"/>
                  <a:pt x="1501" y="1392"/>
                  <a:pt x="1496" y="1392"/>
                </a:cubicBezTo>
                <a:lnTo>
                  <a:pt x="1064" y="1392"/>
                </a:lnTo>
                <a:cubicBezTo>
                  <a:pt x="1060" y="1392"/>
                  <a:pt x="1056" y="1389"/>
                  <a:pt x="1056" y="1384"/>
                </a:cubicBezTo>
                <a:lnTo>
                  <a:pt x="1056" y="632"/>
                </a:lnTo>
                <a:close/>
                <a:moveTo>
                  <a:pt x="1072" y="1384"/>
                </a:moveTo>
                <a:lnTo>
                  <a:pt x="1064" y="1376"/>
                </a:lnTo>
                <a:lnTo>
                  <a:pt x="1496" y="1376"/>
                </a:lnTo>
                <a:lnTo>
                  <a:pt x="1488" y="1384"/>
                </a:lnTo>
                <a:lnTo>
                  <a:pt x="1488" y="632"/>
                </a:lnTo>
                <a:lnTo>
                  <a:pt x="1496" y="640"/>
                </a:lnTo>
                <a:lnTo>
                  <a:pt x="1064" y="640"/>
                </a:lnTo>
                <a:lnTo>
                  <a:pt x="1072" y="632"/>
                </a:lnTo>
                <a:lnTo>
                  <a:pt x="1072" y="1384"/>
                </a:lnTo>
                <a:close/>
                <a:moveTo>
                  <a:pt x="2128" y="504"/>
                </a:moveTo>
                <a:cubicBezTo>
                  <a:pt x="2128" y="500"/>
                  <a:pt x="2132" y="496"/>
                  <a:pt x="2136" y="496"/>
                </a:cubicBezTo>
                <a:lnTo>
                  <a:pt x="2552" y="496"/>
                </a:lnTo>
                <a:cubicBezTo>
                  <a:pt x="2557" y="496"/>
                  <a:pt x="2560" y="500"/>
                  <a:pt x="2560" y="504"/>
                </a:cubicBezTo>
                <a:lnTo>
                  <a:pt x="2560" y="1384"/>
                </a:lnTo>
                <a:cubicBezTo>
                  <a:pt x="2560" y="1389"/>
                  <a:pt x="2557" y="1392"/>
                  <a:pt x="2552" y="1392"/>
                </a:cubicBezTo>
                <a:lnTo>
                  <a:pt x="2136" y="1392"/>
                </a:lnTo>
                <a:cubicBezTo>
                  <a:pt x="2132" y="1392"/>
                  <a:pt x="2128" y="1389"/>
                  <a:pt x="2128" y="1384"/>
                </a:cubicBezTo>
                <a:lnTo>
                  <a:pt x="2128" y="504"/>
                </a:lnTo>
                <a:close/>
                <a:moveTo>
                  <a:pt x="2144" y="1384"/>
                </a:moveTo>
                <a:lnTo>
                  <a:pt x="2136" y="1376"/>
                </a:lnTo>
                <a:lnTo>
                  <a:pt x="2552" y="1376"/>
                </a:lnTo>
                <a:lnTo>
                  <a:pt x="2544" y="1384"/>
                </a:lnTo>
                <a:lnTo>
                  <a:pt x="2544" y="504"/>
                </a:lnTo>
                <a:lnTo>
                  <a:pt x="2552" y="512"/>
                </a:lnTo>
                <a:lnTo>
                  <a:pt x="2136" y="512"/>
                </a:lnTo>
                <a:lnTo>
                  <a:pt x="2144" y="504"/>
                </a:lnTo>
                <a:lnTo>
                  <a:pt x="2144" y="1384"/>
                </a:lnTo>
                <a:close/>
                <a:moveTo>
                  <a:pt x="3184" y="8"/>
                </a:moveTo>
                <a:cubicBezTo>
                  <a:pt x="3184" y="4"/>
                  <a:pt x="3188" y="0"/>
                  <a:pt x="3192" y="0"/>
                </a:cubicBezTo>
                <a:lnTo>
                  <a:pt x="3608" y="0"/>
                </a:lnTo>
                <a:cubicBezTo>
                  <a:pt x="3613" y="0"/>
                  <a:pt x="3616" y="4"/>
                  <a:pt x="3616" y="8"/>
                </a:cubicBezTo>
                <a:lnTo>
                  <a:pt x="3616" y="1384"/>
                </a:lnTo>
                <a:cubicBezTo>
                  <a:pt x="3616" y="1389"/>
                  <a:pt x="3613" y="1392"/>
                  <a:pt x="3608" y="1392"/>
                </a:cubicBezTo>
                <a:lnTo>
                  <a:pt x="3192" y="1392"/>
                </a:lnTo>
                <a:cubicBezTo>
                  <a:pt x="3188" y="1392"/>
                  <a:pt x="3184" y="1389"/>
                  <a:pt x="3184" y="1384"/>
                </a:cubicBezTo>
                <a:lnTo>
                  <a:pt x="3184" y="8"/>
                </a:lnTo>
                <a:close/>
                <a:moveTo>
                  <a:pt x="3200" y="1384"/>
                </a:moveTo>
                <a:lnTo>
                  <a:pt x="3192" y="1376"/>
                </a:lnTo>
                <a:lnTo>
                  <a:pt x="3608" y="1376"/>
                </a:lnTo>
                <a:lnTo>
                  <a:pt x="3600" y="1384"/>
                </a:lnTo>
                <a:lnTo>
                  <a:pt x="3600" y="8"/>
                </a:lnTo>
                <a:lnTo>
                  <a:pt x="3608" y="16"/>
                </a:lnTo>
                <a:lnTo>
                  <a:pt x="3192" y="16"/>
                </a:lnTo>
                <a:lnTo>
                  <a:pt x="3200" y="8"/>
                </a:lnTo>
                <a:lnTo>
                  <a:pt x="3200" y="1384"/>
                </a:lnTo>
                <a:close/>
                <a:moveTo>
                  <a:pt x="4240" y="1240"/>
                </a:moveTo>
                <a:cubicBezTo>
                  <a:pt x="4240" y="1236"/>
                  <a:pt x="4244" y="1232"/>
                  <a:pt x="4248" y="1232"/>
                </a:cubicBezTo>
                <a:lnTo>
                  <a:pt x="4664" y="1232"/>
                </a:lnTo>
                <a:cubicBezTo>
                  <a:pt x="4669" y="1232"/>
                  <a:pt x="4672" y="1236"/>
                  <a:pt x="4672" y="1240"/>
                </a:cubicBezTo>
                <a:lnTo>
                  <a:pt x="4672" y="1384"/>
                </a:lnTo>
                <a:cubicBezTo>
                  <a:pt x="4672" y="1389"/>
                  <a:pt x="4669" y="1392"/>
                  <a:pt x="4664" y="1392"/>
                </a:cubicBezTo>
                <a:lnTo>
                  <a:pt x="4248" y="1392"/>
                </a:lnTo>
                <a:cubicBezTo>
                  <a:pt x="4244" y="1392"/>
                  <a:pt x="4240" y="1389"/>
                  <a:pt x="4240" y="1384"/>
                </a:cubicBezTo>
                <a:lnTo>
                  <a:pt x="4240" y="1240"/>
                </a:lnTo>
                <a:close/>
                <a:moveTo>
                  <a:pt x="4256" y="1384"/>
                </a:moveTo>
                <a:lnTo>
                  <a:pt x="4248" y="1376"/>
                </a:lnTo>
                <a:lnTo>
                  <a:pt x="4664" y="1376"/>
                </a:lnTo>
                <a:lnTo>
                  <a:pt x="4656" y="1384"/>
                </a:lnTo>
                <a:lnTo>
                  <a:pt x="4656" y="1240"/>
                </a:lnTo>
                <a:lnTo>
                  <a:pt x="4664" y="1248"/>
                </a:lnTo>
                <a:lnTo>
                  <a:pt x="4248" y="1248"/>
                </a:lnTo>
                <a:lnTo>
                  <a:pt x="4256" y="1240"/>
                </a:lnTo>
                <a:lnTo>
                  <a:pt x="4256" y="1384"/>
                </a:lnTo>
                <a:close/>
              </a:path>
            </a:pathLst>
          </a:custGeom>
          <a:solidFill>
            <a:srgbClr val="000000"/>
          </a:solidFill>
          <a:ln w="0" cap="flat">
            <a:solidFill>
              <a:srgbClr val="000000"/>
            </a:solidFill>
            <a:prstDash val="solid"/>
            <a:round/>
            <a:headEnd/>
            <a:tailEnd/>
          </a:ln>
        </p:spPr>
        <p:txBody>
          <a:bodyPr/>
          <a:lstStyle/>
          <a:p>
            <a:endParaRPr lang="en-US">
              <a:solidFill>
                <a:prstClr val="black"/>
              </a:solidFill>
            </a:endParaRPr>
          </a:p>
        </p:txBody>
      </p:sp>
      <p:sp>
        <p:nvSpPr>
          <p:cNvPr id="8" name="Freeform 45"/>
          <p:cNvSpPr>
            <a:spLocks noEditPoints="1"/>
          </p:cNvSpPr>
          <p:nvPr/>
        </p:nvSpPr>
        <p:spPr bwMode="auto">
          <a:xfrm>
            <a:off x="4480688" y="1738865"/>
            <a:ext cx="3751813" cy="3002920"/>
          </a:xfrm>
          <a:custGeom>
            <a:avLst/>
            <a:gdLst>
              <a:gd name="T0" fmla="*/ 0 w 2142"/>
              <a:gd name="T1" fmla="*/ 1615009 h 1164"/>
              <a:gd name="T2" fmla="*/ 137380 w 2142"/>
              <a:gd name="T3" fmla="*/ 1615009 h 1164"/>
              <a:gd name="T4" fmla="*/ 137380 w 2142"/>
              <a:gd name="T5" fmla="*/ 1693577 h 1164"/>
              <a:gd name="T6" fmla="*/ 0 w 2142"/>
              <a:gd name="T7" fmla="*/ 1693577 h 1164"/>
              <a:gd name="T8" fmla="*/ 0 w 2142"/>
              <a:gd name="T9" fmla="*/ 1615009 h 1164"/>
              <a:gd name="T10" fmla="*/ 671633 w 2142"/>
              <a:gd name="T11" fmla="*/ 1082492 h 1164"/>
              <a:gd name="T12" fmla="*/ 809013 w 2142"/>
              <a:gd name="T13" fmla="*/ 1082492 h 1164"/>
              <a:gd name="T14" fmla="*/ 809013 w 2142"/>
              <a:gd name="T15" fmla="*/ 1283277 h 1164"/>
              <a:gd name="T16" fmla="*/ 671633 w 2142"/>
              <a:gd name="T17" fmla="*/ 1283277 h 1164"/>
              <a:gd name="T18" fmla="*/ 671633 w 2142"/>
              <a:gd name="T19" fmla="*/ 1082492 h 1164"/>
              <a:gd name="T20" fmla="*/ 1012538 w 2142"/>
              <a:gd name="T21" fmla="*/ 942816 h 1164"/>
              <a:gd name="T22" fmla="*/ 1144830 w 2142"/>
              <a:gd name="T23" fmla="*/ 942816 h 1164"/>
              <a:gd name="T24" fmla="*/ 1144830 w 2142"/>
              <a:gd name="T25" fmla="*/ 1213439 h 1164"/>
              <a:gd name="T26" fmla="*/ 1012538 w 2142"/>
              <a:gd name="T27" fmla="*/ 1213439 h 1164"/>
              <a:gd name="T28" fmla="*/ 1012538 w 2142"/>
              <a:gd name="T29" fmla="*/ 942816 h 1164"/>
              <a:gd name="T30" fmla="*/ 1348355 w 2142"/>
              <a:gd name="T31" fmla="*/ 0 h 1164"/>
              <a:gd name="T32" fmla="*/ 1480646 w 2142"/>
              <a:gd name="T33" fmla="*/ 0 h 1164"/>
              <a:gd name="T34" fmla="*/ 1480646 w 2142"/>
              <a:gd name="T35" fmla="*/ 942816 h 1164"/>
              <a:gd name="T36" fmla="*/ 1348355 w 2142"/>
              <a:gd name="T37" fmla="*/ 942816 h 1164"/>
              <a:gd name="T38" fmla="*/ 1348355 w 2142"/>
              <a:gd name="T39" fmla="*/ 0 h 1164"/>
              <a:gd name="T40" fmla="*/ 1684171 w 2142"/>
              <a:gd name="T41" fmla="*/ 1414224 h 1164"/>
              <a:gd name="T42" fmla="*/ 1816463 w 2142"/>
              <a:gd name="T43" fmla="*/ 1414224 h 1164"/>
              <a:gd name="T44" fmla="*/ 1816463 w 2142"/>
              <a:gd name="T45" fmla="*/ 1615009 h 1164"/>
              <a:gd name="T46" fmla="*/ 1684171 w 2142"/>
              <a:gd name="T47" fmla="*/ 1615009 h 1164"/>
              <a:gd name="T48" fmla="*/ 1684171 w 2142"/>
              <a:gd name="T49" fmla="*/ 1414224 h 1164"/>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142"/>
              <a:gd name="T76" fmla="*/ 0 h 1164"/>
              <a:gd name="T77" fmla="*/ 2142 w 2142"/>
              <a:gd name="T78" fmla="*/ 1164 h 1164"/>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142" h="1164">
                <a:moveTo>
                  <a:pt x="0" y="1110"/>
                </a:moveTo>
                <a:lnTo>
                  <a:pt x="162" y="1110"/>
                </a:lnTo>
                <a:lnTo>
                  <a:pt x="162" y="1164"/>
                </a:lnTo>
                <a:lnTo>
                  <a:pt x="0" y="1164"/>
                </a:lnTo>
                <a:lnTo>
                  <a:pt x="0" y="1110"/>
                </a:lnTo>
                <a:close/>
                <a:moveTo>
                  <a:pt x="792" y="744"/>
                </a:moveTo>
                <a:lnTo>
                  <a:pt x="954" y="744"/>
                </a:lnTo>
                <a:lnTo>
                  <a:pt x="954" y="882"/>
                </a:lnTo>
                <a:lnTo>
                  <a:pt x="792" y="882"/>
                </a:lnTo>
                <a:lnTo>
                  <a:pt x="792" y="744"/>
                </a:lnTo>
                <a:close/>
                <a:moveTo>
                  <a:pt x="1194" y="648"/>
                </a:moveTo>
                <a:lnTo>
                  <a:pt x="1350" y="648"/>
                </a:lnTo>
                <a:lnTo>
                  <a:pt x="1350" y="834"/>
                </a:lnTo>
                <a:lnTo>
                  <a:pt x="1194" y="834"/>
                </a:lnTo>
                <a:lnTo>
                  <a:pt x="1194" y="648"/>
                </a:lnTo>
                <a:close/>
                <a:moveTo>
                  <a:pt x="1590" y="0"/>
                </a:moveTo>
                <a:lnTo>
                  <a:pt x="1746" y="0"/>
                </a:lnTo>
                <a:lnTo>
                  <a:pt x="1746" y="648"/>
                </a:lnTo>
                <a:lnTo>
                  <a:pt x="1590" y="648"/>
                </a:lnTo>
                <a:lnTo>
                  <a:pt x="1590" y="0"/>
                </a:lnTo>
                <a:close/>
                <a:moveTo>
                  <a:pt x="1986" y="972"/>
                </a:moveTo>
                <a:lnTo>
                  <a:pt x="2142" y="972"/>
                </a:lnTo>
                <a:lnTo>
                  <a:pt x="2142" y="1110"/>
                </a:lnTo>
                <a:lnTo>
                  <a:pt x="1986" y="1110"/>
                </a:lnTo>
                <a:lnTo>
                  <a:pt x="1986" y="972"/>
                </a:lnTo>
                <a:close/>
              </a:path>
            </a:pathLst>
          </a:custGeom>
          <a:solidFill>
            <a:srgbClr val="8ABC92">
              <a:alpha val="54901"/>
            </a:srgbClr>
          </a:solidFill>
          <a:ln w="9525">
            <a:noFill/>
            <a:round/>
            <a:headEnd/>
            <a:tailEnd/>
          </a:ln>
        </p:spPr>
        <p:txBody>
          <a:bodyPr/>
          <a:lstStyle/>
          <a:p>
            <a:endParaRPr lang="en-US">
              <a:solidFill>
                <a:prstClr val="black"/>
              </a:solidFill>
            </a:endParaRPr>
          </a:p>
        </p:txBody>
      </p:sp>
      <p:sp>
        <p:nvSpPr>
          <p:cNvPr id="9" name="Freeform 46"/>
          <p:cNvSpPr>
            <a:spLocks noEditPoints="1"/>
          </p:cNvSpPr>
          <p:nvPr/>
        </p:nvSpPr>
        <p:spPr bwMode="auto">
          <a:xfrm>
            <a:off x="4475434" y="1731127"/>
            <a:ext cx="3762323" cy="3018399"/>
          </a:xfrm>
          <a:custGeom>
            <a:avLst/>
            <a:gdLst>
              <a:gd name="T0" fmla="*/ 2544 w 5728"/>
              <a:gd name="T1" fmla="*/ 1615009 h 3120"/>
              <a:gd name="T2" fmla="*/ 142468 w 5728"/>
              <a:gd name="T3" fmla="*/ 1619374 h 3120"/>
              <a:gd name="T4" fmla="*/ 139924 w 5728"/>
              <a:gd name="T5" fmla="*/ 1702307 h 3120"/>
              <a:gd name="T6" fmla="*/ 0 w 5728"/>
              <a:gd name="T7" fmla="*/ 1697942 h 3120"/>
              <a:gd name="T8" fmla="*/ 5088 w 5728"/>
              <a:gd name="T9" fmla="*/ 1697942 h 3120"/>
              <a:gd name="T10" fmla="*/ 139924 w 5728"/>
              <a:gd name="T11" fmla="*/ 1693577 h 3120"/>
              <a:gd name="T12" fmla="*/ 137380 w 5728"/>
              <a:gd name="T13" fmla="*/ 1619374 h 3120"/>
              <a:gd name="T14" fmla="*/ 2544 w 5728"/>
              <a:gd name="T15" fmla="*/ 1623739 h 3120"/>
              <a:gd name="T16" fmla="*/ 5088 w 5728"/>
              <a:gd name="T17" fmla="*/ 1697942 h 3120"/>
              <a:gd name="T18" fmla="*/ 674177 w 5728"/>
              <a:gd name="T19" fmla="*/ 1082493 h 3120"/>
              <a:gd name="T20" fmla="*/ 814101 w 5728"/>
              <a:gd name="T21" fmla="*/ 1086857 h 3120"/>
              <a:gd name="T22" fmla="*/ 811557 w 5728"/>
              <a:gd name="T23" fmla="*/ 1292007 h 3120"/>
              <a:gd name="T24" fmla="*/ 671633 w 5728"/>
              <a:gd name="T25" fmla="*/ 1287643 h 3120"/>
              <a:gd name="T26" fmla="*/ 676722 w 5728"/>
              <a:gd name="T27" fmla="*/ 1287643 h 3120"/>
              <a:gd name="T28" fmla="*/ 811557 w 5728"/>
              <a:gd name="T29" fmla="*/ 1283278 h 3120"/>
              <a:gd name="T30" fmla="*/ 809013 w 5728"/>
              <a:gd name="T31" fmla="*/ 1086857 h 3120"/>
              <a:gd name="T32" fmla="*/ 674177 w 5728"/>
              <a:gd name="T33" fmla="*/ 1091222 h 3120"/>
              <a:gd name="T34" fmla="*/ 676722 w 5728"/>
              <a:gd name="T35" fmla="*/ 1287643 h 3120"/>
              <a:gd name="T36" fmla="*/ 1015082 w 5728"/>
              <a:gd name="T37" fmla="*/ 942816 h 3120"/>
              <a:gd name="T38" fmla="*/ 1149918 w 5728"/>
              <a:gd name="T39" fmla="*/ 947181 h 3120"/>
              <a:gd name="T40" fmla="*/ 1147374 w 5728"/>
              <a:gd name="T41" fmla="*/ 1222169 h 3120"/>
              <a:gd name="T42" fmla="*/ 1012538 w 5728"/>
              <a:gd name="T43" fmla="*/ 1217804 h 3120"/>
              <a:gd name="T44" fmla="*/ 1017626 w 5728"/>
              <a:gd name="T45" fmla="*/ 1217804 h 3120"/>
              <a:gd name="T46" fmla="*/ 1147374 w 5728"/>
              <a:gd name="T47" fmla="*/ 1213440 h 3120"/>
              <a:gd name="T48" fmla="*/ 1144829 w 5728"/>
              <a:gd name="T49" fmla="*/ 947181 h 3120"/>
              <a:gd name="T50" fmla="*/ 1015082 w 5728"/>
              <a:gd name="T51" fmla="*/ 951546 h 3120"/>
              <a:gd name="T52" fmla="*/ 1017626 w 5728"/>
              <a:gd name="T53" fmla="*/ 1217804 h 3120"/>
              <a:gd name="T54" fmla="*/ 1350899 w 5728"/>
              <a:gd name="T55" fmla="*/ 0 h 3120"/>
              <a:gd name="T56" fmla="*/ 1485734 w 5728"/>
              <a:gd name="T57" fmla="*/ 4365 h 3120"/>
              <a:gd name="T58" fmla="*/ 1483190 w 5728"/>
              <a:gd name="T59" fmla="*/ 951546 h 3120"/>
              <a:gd name="T60" fmla="*/ 1348355 w 5728"/>
              <a:gd name="T61" fmla="*/ 947181 h 3120"/>
              <a:gd name="T62" fmla="*/ 1353443 w 5728"/>
              <a:gd name="T63" fmla="*/ 947181 h 3120"/>
              <a:gd name="T64" fmla="*/ 1483190 w 5728"/>
              <a:gd name="T65" fmla="*/ 942816 h 3120"/>
              <a:gd name="T66" fmla="*/ 1480646 w 5728"/>
              <a:gd name="T67" fmla="*/ 4365 h 3120"/>
              <a:gd name="T68" fmla="*/ 1350899 w 5728"/>
              <a:gd name="T69" fmla="*/ 8730 h 3120"/>
              <a:gd name="T70" fmla="*/ 1353443 w 5728"/>
              <a:gd name="T71" fmla="*/ 947181 h 3120"/>
              <a:gd name="T72" fmla="*/ 1686716 w 5728"/>
              <a:gd name="T73" fmla="*/ 1414224 h 3120"/>
              <a:gd name="T74" fmla="*/ 1821551 w 5728"/>
              <a:gd name="T75" fmla="*/ 1418589 h 3120"/>
              <a:gd name="T76" fmla="*/ 1819007 w 5728"/>
              <a:gd name="T77" fmla="*/ 1623739 h 3120"/>
              <a:gd name="T78" fmla="*/ 1684172 w 5728"/>
              <a:gd name="T79" fmla="*/ 1619374 h 3120"/>
              <a:gd name="T80" fmla="*/ 1689260 w 5728"/>
              <a:gd name="T81" fmla="*/ 1619374 h 3120"/>
              <a:gd name="T82" fmla="*/ 1819007 w 5728"/>
              <a:gd name="T83" fmla="*/ 1615009 h 3120"/>
              <a:gd name="T84" fmla="*/ 1816463 w 5728"/>
              <a:gd name="T85" fmla="*/ 1418589 h 3120"/>
              <a:gd name="T86" fmla="*/ 1686716 w 5728"/>
              <a:gd name="T87" fmla="*/ 1422954 h 3120"/>
              <a:gd name="T88" fmla="*/ 1689260 w 5728"/>
              <a:gd name="T89" fmla="*/ 1619374 h 312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728"/>
              <a:gd name="T136" fmla="*/ 0 h 3120"/>
              <a:gd name="T137" fmla="*/ 5728 w 5728"/>
              <a:gd name="T138" fmla="*/ 3120 h 3120"/>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728" h="3120">
                <a:moveTo>
                  <a:pt x="0" y="2968"/>
                </a:moveTo>
                <a:cubicBezTo>
                  <a:pt x="0" y="2964"/>
                  <a:pt x="4" y="2960"/>
                  <a:pt x="8" y="2960"/>
                </a:cubicBezTo>
                <a:lnTo>
                  <a:pt x="440" y="2960"/>
                </a:lnTo>
                <a:cubicBezTo>
                  <a:pt x="445" y="2960"/>
                  <a:pt x="448" y="2964"/>
                  <a:pt x="448" y="2968"/>
                </a:cubicBezTo>
                <a:lnTo>
                  <a:pt x="448" y="3112"/>
                </a:lnTo>
                <a:cubicBezTo>
                  <a:pt x="448" y="3117"/>
                  <a:pt x="445" y="3120"/>
                  <a:pt x="440" y="3120"/>
                </a:cubicBezTo>
                <a:lnTo>
                  <a:pt x="8" y="3120"/>
                </a:lnTo>
                <a:cubicBezTo>
                  <a:pt x="4" y="3120"/>
                  <a:pt x="0" y="3117"/>
                  <a:pt x="0" y="3112"/>
                </a:cubicBezTo>
                <a:lnTo>
                  <a:pt x="0" y="2968"/>
                </a:lnTo>
                <a:close/>
                <a:moveTo>
                  <a:pt x="16" y="3112"/>
                </a:moveTo>
                <a:lnTo>
                  <a:pt x="8" y="3104"/>
                </a:lnTo>
                <a:lnTo>
                  <a:pt x="440" y="3104"/>
                </a:lnTo>
                <a:lnTo>
                  <a:pt x="432" y="3112"/>
                </a:lnTo>
                <a:lnTo>
                  <a:pt x="432" y="2968"/>
                </a:lnTo>
                <a:lnTo>
                  <a:pt x="440" y="2976"/>
                </a:lnTo>
                <a:lnTo>
                  <a:pt x="8" y="2976"/>
                </a:lnTo>
                <a:lnTo>
                  <a:pt x="16" y="2968"/>
                </a:lnTo>
                <a:lnTo>
                  <a:pt x="16" y="3112"/>
                </a:lnTo>
                <a:close/>
                <a:moveTo>
                  <a:pt x="2112" y="1992"/>
                </a:moveTo>
                <a:cubicBezTo>
                  <a:pt x="2112" y="1988"/>
                  <a:pt x="2116" y="1984"/>
                  <a:pt x="2120" y="1984"/>
                </a:cubicBezTo>
                <a:lnTo>
                  <a:pt x="2552" y="1984"/>
                </a:lnTo>
                <a:cubicBezTo>
                  <a:pt x="2557" y="1984"/>
                  <a:pt x="2560" y="1988"/>
                  <a:pt x="2560" y="1992"/>
                </a:cubicBezTo>
                <a:lnTo>
                  <a:pt x="2560" y="2360"/>
                </a:lnTo>
                <a:cubicBezTo>
                  <a:pt x="2560" y="2365"/>
                  <a:pt x="2557" y="2368"/>
                  <a:pt x="2552" y="2368"/>
                </a:cubicBezTo>
                <a:lnTo>
                  <a:pt x="2120" y="2368"/>
                </a:lnTo>
                <a:cubicBezTo>
                  <a:pt x="2116" y="2368"/>
                  <a:pt x="2112" y="2365"/>
                  <a:pt x="2112" y="2360"/>
                </a:cubicBezTo>
                <a:lnTo>
                  <a:pt x="2112" y="1992"/>
                </a:lnTo>
                <a:close/>
                <a:moveTo>
                  <a:pt x="2128" y="2360"/>
                </a:moveTo>
                <a:lnTo>
                  <a:pt x="2120" y="2352"/>
                </a:lnTo>
                <a:lnTo>
                  <a:pt x="2552" y="2352"/>
                </a:lnTo>
                <a:lnTo>
                  <a:pt x="2544" y="2360"/>
                </a:lnTo>
                <a:lnTo>
                  <a:pt x="2544" y="1992"/>
                </a:lnTo>
                <a:lnTo>
                  <a:pt x="2552" y="2000"/>
                </a:lnTo>
                <a:lnTo>
                  <a:pt x="2120" y="2000"/>
                </a:lnTo>
                <a:lnTo>
                  <a:pt x="2128" y="1992"/>
                </a:lnTo>
                <a:lnTo>
                  <a:pt x="2128" y="2360"/>
                </a:lnTo>
                <a:close/>
                <a:moveTo>
                  <a:pt x="3184" y="1736"/>
                </a:moveTo>
                <a:cubicBezTo>
                  <a:pt x="3184" y="1732"/>
                  <a:pt x="3188" y="1728"/>
                  <a:pt x="3192" y="1728"/>
                </a:cubicBezTo>
                <a:lnTo>
                  <a:pt x="3608" y="1728"/>
                </a:lnTo>
                <a:cubicBezTo>
                  <a:pt x="3613" y="1728"/>
                  <a:pt x="3616" y="1732"/>
                  <a:pt x="3616" y="1736"/>
                </a:cubicBezTo>
                <a:lnTo>
                  <a:pt x="3616" y="2232"/>
                </a:lnTo>
                <a:cubicBezTo>
                  <a:pt x="3616" y="2237"/>
                  <a:pt x="3613" y="2240"/>
                  <a:pt x="3608" y="2240"/>
                </a:cubicBezTo>
                <a:lnTo>
                  <a:pt x="3192" y="2240"/>
                </a:lnTo>
                <a:cubicBezTo>
                  <a:pt x="3188" y="2240"/>
                  <a:pt x="3184" y="2237"/>
                  <a:pt x="3184" y="2232"/>
                </a:cubicBezTo>
                <a:lnTo>
                  <a:pt x="3184" y="1736"/>
                </a:lnTo>
                <a:close/>
                <a:moveTo>
                  <a:pt x="3200" y="2232"/>
                </a:moveTo>
                <a:lnTo>
                  <a:pt x="3192" y="2224"/>
                </a:lnTo>
                <a:lnTo>
                  <a:pt x="3608" y="2224"/>
                </a:lnTo>
                <a:lnTo>
                  <a:pt x="3600" y="2232"/>
                </a:lnTo>
                <a:lnTo>
                  <a:pt x="3600" y="1736"/>
                </a:lnTo>
                <a:lnTo>
                  <a:pt x="3608" y="1744"/>
                </a:lnTo>
                <a:lnTo>
                  <a:pt x="3192" y="1744"/>
                </a:lnTo>
                <a:lnTo>
                  <a:pt x="3200" y="1736"/>
                </a:lnTo>
                <a:lnTo>
                  <a:pt x="3200" y="2232"/>
                </a:lnTo>
                <a:close/>
                <a:moveTo>
                  <a:pt x="4240" y="8"/>
                </a:moveTo>
                <a:cubicBezTo>
                  <a:pt x="4240" y="4"/>
                  <a:pt x="4244" y="0"/>
                  <a:pt x="4248" y="0"/>
                </a:cubicBezTo>
                <a:lnTo>
                  <a:pt x="4664" y="0"/>
                </a:lnTo>
                <a:cubicBezTo>
                  <a:pt x="4669" y="0"/>
                  <a:pt x="4672" y="4"/>
                  <a:pt x="4672" y="8"/>
                </a:cubicBezTo>
                <a:lnTo>
                  <a:pt x="4672" y="1736"/>
                </a:lnTo>
                <a:cubicBezTo>
                  <a:pt x="4672" y="1741"/>
                  <a:pt x="4669" y="1744"/>
                  <a:pt x="4664" y="1744"/>
                </a:cubicBezTo>
                <a:lnTo>
                  <a:pt x="4248" y="1744"/>
                </a:lnTo>
                <a:cubicBezTo>
                  <a:pt x="4244" y="1744"/>
                  <a:pt x="4240" y="1741"/>
                  <a:pt x="4240" y="1736"/>
                </a:cubicBezTo>
                <a:lnTo>
                  <a:pt x="4240" y="8"/>
                </a:lnTo>
                <a:close/>
                <a:moveTo>
                  <a:pt x="4256" y="1736"/>
                </a:moveTo>
                <a:lnTo>
                  <a:pt x="4248" y="1728"/>
                </a:lnTo>
                <a:lnTo>
                  <a:pt x="4664" y="1728"/>
                </a:lnTo>
                <a:lnTo>
                  <a:pt x="4656" y="1736"/>
                </a:lnTo>
                <a:lnTo>
                  <a:pt x="4656" y="8"/>
                </a:lnTo>
                <a:lnTo>
                  <a:pt x="4664" y="16"/>
                </a:lnTo>
                <a:lnTo>
                  <a:pt x="4248" y="16"/>
                </a:lnTo>
                <a:lnTo>
                  <a:pt x="4256" y="8"/>
                </a:lnTo>
                <a:lnTo>
                  <a:pt x="4256" y="1736"/>
                </a:lnTo>
                <a:close/>
                <a:moveTo>
                  <a:pt x="5296" y="2600"/>
                </a:moveTo>
                <a:cubicBezTo>
                  <a:pt x="5296" y="2596"/>
                  <a:pt x="5300" y="2592"/>
                  <a:pt x="5304" y="2592"/>
                </a:cubicBezTo>
                <a:lnTo>
                  <a:pt x="5720" y="2592"/>
                </a:lnTo>
                <a:cubicBezTo>
                  <a:pt x="5725" y="2592"/>
                  <a:pt x="5728" y="2596"/>
                  <a:pt x="5728" y="2600"/>
                </a:cubicBezTo>
                <a:lnTo>
                  <a:pt x="5728" y="2968"/>
                </a:lnTo>
                <a:cubicBezTo>
                  <a:pt x="5728" y="2973"/>
                  <a:pt x="5725" y="2976"/>
                  <a:pt x="5720" y="2976"/>
                </a:cubicBezTo>
                <a:lnTo>
                  <a:pt x="5304" y="2976"/>
                </a:lnTo>
                <a:cubicBezTo>
                  <a:pt x="5300" y="2976"/>
                  <a:pt x="5296" y="2973"/>
                  <a:pt x="5296" y="2968"/>
                </a:cubicBezTo>
                <a:lnTo>
                  <a:pt x="5296" y="2600"/>
                </a:lnTo>
                <a:close/>
                <a:moveTo>
                  <a:pt x="5312" y="2968"/>
                </a:moveTo>
                <a:lnTo>
                  <a:pt x="5304" y="2960"/>
                </a:lnTo>
                <a:lnTo>
                  <a:pt x="5720" y="2960"/>
                </a:lnTo>
                <a:lnTo>
                  <a:pt x="5712" y="2968"/>
                </a:lnTo>
                <a:lnTo>
                  <a:pt x="5712" y="2600"/>
                </a:lnTo>
                <a:lnTo>
                  <a:pt x="5720" y="2608"/>
                </a:lnTo>
                <a:lnTo>
                  <a:pt x="5304" y="2608"/>
                </a:lnTo>
                <a:lnTo>
                  <a:pt x="5312" y="2600"/>
                </a:lnTo>
                <a:lnTo>
                  <a:pt x="5312" y="2968"/>
                </a:lnTo>
                <a:close/>
              </a:path>
            </a:pathLst>
          </a:custGeom>
          <a:solidFill>
            <a:srgbClr val="000000"/>
          </a:solidFill>
          <a:ln w="0" cap="flat">
            <a:solidFill>
              <a:srgbClr val="000000"/>
            </a:solidFill>
            <a:prstDash val="solid"/>
            <a:round/>
            <a:headEnd/>
            <a:tailEnd/>
          </a:ln>
        </p:spPr>
        <p:txBody>
          <a:bodyPr/>
          <a:lstStyle/>
          <a:p>
            <a:endParaRPr lang="en-US">
              <a:solidFill>
                <a:prstClr val="black"/>
              </a:solidFill>
            </a:endParaRPr>
          </a:p>
        </p:txBody>
      </p:sp>
      <p:sp>
        <p:nvSpPr>
          <p:cNvPr id="10" name="Rectangle 47"/>
          <p:cNvSpPr>
            <a:spLocks noChangeArrowheads="1"/>
          </p:cNvSpPr>
          <p:nvPr/>
        </p:nvSpPr>
        <p:spPr bwMode="auto">
          <a:xfrm>
            <a:off x="1480288" y="1011352"/>
            <a:ext cx="10509" cy="3714953"/>
          </a:xfrm>
          <a:prstGeom prst="rect">
            <a:avLst/>
          </a:prstGeom>
          <a:solidFill>
            <a:srgbClr val="868686"/>
          </a:solidFill>
          <a:ln w="6">
            <a:solidFill>
              <a:srgbClr val="868686"/>
            </a:solidFill>
            <a:bevel/>
            <a:headEnd/>
            <a:tailEnd/>
          </a:ln>
        </p:spPr>
        <p:txBody>
          <a:bodyPr/>
          <a:lstStyle/>
          <a:p>
            <a:endParaRPr lang="en-US" sz="3000">
              <a:solidFill>
                <a:prstClr val="black"/>
              </a:solidFill>
            </a:endParaRPr>
          </a:p>
        </p:txBody>
      </p:sp>
      <p:sp>
        <p:nvSpPr>
          <p:cNvPr id="11" name="Freeform 48"/>
          <p:cNvSpPr>
            <a:spLocks noEditPoints="1"/>
          </p:cNvSpPr>
          <p:nvPr/>
        </p:nvSpPr>
        <p:spPr bwMode="auto">
          <a:xfrm>
            <a:off x="1422486" y="1003614"/>
            <a:ext cx="63056" cy="3730430"/>
          </a:xfrm>
          <a:custGeom>
            <a:avLst/>
            <a:gdLst>
              <a:gd name="T0" fmla="*/ 0 w 36"/>
              <a:gd name="T1" fmla="*/ 2095146 h 1446"/>
              <a:gd name="T2" fmla="*/ 30529 w 36"/>
              <a:gd name="T3" fmla="*/ 2095146 h 1446"/>
              <a:gd name="T4" fmla="*/ 30529 w 36"/>
              <a:gd name="T5" fmla="*/ 2103876 h 1446"/>
              <a:gd name="T6" fmla="*/ 0 w 36"/>
              <a:gd name="T7" fmla="*/ 2103876 h 1446"/>
              <a:gd name="T8" fmla="*/ 0 w 36"/>
              <a:gd name="T9" fmla="*/ 2095146 h 1446"/>
              <a:gd name="T10" fmla="*/ 0 w 36"/>
              <a:gd name="T11" fmla="*/ 1745955 h 1446"/>
              <a:gd name="T12" fmla="*/ 30529 w 36"/>
              <a:gd name="T13" fmla="*/ 1745955 h 1446"/>
              <a:gd name="T14" fmla="*/ 30529 w 36"/>
              <a:gd name="T15" fmla="*/ 1754685 h 1446"/>
              <a:gd name="T16" fmla="*/ 0 w 36"/>
              <a:gd name="T17" fmla="*/ 1754685 h 1446"/>
              <a:gd name="T18" fmla="*/ 0 w 36"/>
              <a:gd name="T19" fmla="*/ 1745955 h 1446"/>
              <a:gd name="T20" fmla="*/ 0 w 36"/>
              <a:gd name="T21" fmla="*/ 1396764 h 1446"/>
              <a:gd name="T22" fmla="*/ 30529 w 36"/>
              <a:gd name="T23" fmla="*/ 1396764 h 1446"/>
              <a:gd name="T24" fmla="*/ 30529 w 36"/>
              <a:gd name="T25" fmla="*/ 1405494 h 1446"/>
              <a:gd name="T26" fmla="*/ 0 w 36"/>
              <a:gd name="T27" fmla="*/ 1405494 h 1446"/>
              <a:gd name="T28" fmla="*/ 0 w 36"/>
              <a:gd name="T29" fmla="*/ 1396764 h 1446"/>
              <a:gd name="T30" fmla="*/ 0 w 36"/>
              <a:gd name="T31" fmla="*/ 1047573 h 1446"/>
              <a:gd name="T32" fmla="*/ 30529 w 36"/>
              <a:gd name="T33" fmla="*/ 1047573 h 1446"/>
              <a:gd name="T34" fmla="*/ 30529 w 36"/>
              <a:gd name="T35" fmla="*/ 1056303 h 1446"/>
              <a:gd name="T36" fmla="*/ 0 w 36"/>
              <a:gd name="T37" fmla="*/ 1056303 h 1446"/>
              <a:gd name="T38" fmla="*/ 0 w 36"/>
              <a:gd name="T39" fmla="*/ 1047573 h 1446"/>
              <a:gd name="T40" fmla="*/ 0 w 36"/>
              <a:gd name="T41" fmla="*/ 698382 h 1446"/>
              <a:gd name="T42" fmla="*/ 30529 w 36"/>
              <a:gd name="T43" fmla="*/ 698382 h 1446"/>
              <a:gd name="T44" fmla="*/ 30529 w 36"/>
              <a:gd name="T45" fmla="*/ 707112 h 1446"/>
              <a:gd name="T46" fmla="*/ 0 w 36"/>
              <a:gd name="T47" fmla="*/ 707112 h 1446"/>
              <a:gd name="T48" fmla="*/ 0 w 36"/>
              <a:gd name="T49" fmla="*/ 698382 h 1446"/>
              <a:gd name="T50" fmla="*/ 0 w 36"/>
              <a:gd name="T51" fmla="*/ 349191 h 1446"/>
              <a:gd name="T52" fmla="*/ 30529 w 36"/>
              <a:gd name="T53" fmla="*/ 349191 h 1446"/>
              <a:gd name="T54" fmla="*/ 30529 w 36"/>
              <a:gd name="T55" fmla="*/ 357921 h 1446"/>
              <a:gd name="T56" fmla="*/ 0 w 36"/>
              <a:gd name="T57" fmla="*/ 357921 h 1446"/>
              <a:gd name="T58" fmla="*/ 0 w 36"/>
              <a:gd name="T59" fmla="*/ 349191 h 1446"/>
              <a:gd name="T60" fmla="*/ 0 w 36"/>
              <a:gd name="T61" fmla="*/ 0 h 1446"/>
              <a:gd name="T62" fmla="*/ 30529 w 36"/>
              <a:gd name="T63" fmla="*/ 0 h 1446"/>
              <a:gd name="T64" fmla="*/ 30529 w 36"/>
              <a:gd name="T65" fmla="*/ 8730 h 1446"/>
              <a:gd name="T66" fmla="*/ 0 w 36"/>
              <a:gd name="T67" fmla="*/ 8730 h 1446"/>
              <a:gd name="T68" fmla="*/ 0 w 36"/>
              <a:gd name="T69" fmla="*/ 0 h 144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36"/>
              <a:gd name="T106" fmla="*/ 0 h 1446"/>
              <a:gd name="T107" fmla="*/ 36 w 36"/>
              <a:gd name="T108" fmla="*/ 1446 h 144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36" h="1446">
                <a:moveTo>
                  <a:pt x="0" y="1440"/>
                </a:moveTo>
                <a:lnTo>
                  <a:pt x="36" y="1440"/>
                </a:lnTo>
                <a:lnTo>
                  <a:pt x="36" y="1446"/>
                </a:lnTo>
                <a:lnTo>
                  <a:pt x="0" y="1446"/>
                </a:lnTo>
                <a:lnTo>
                  <a:pt x="0" y="1440"/>
                </a:lnTo>
                <a:close/>
                <a:moveTo>
                  <a:pt x="0" y="1200"/>
                </a:moveTo>
                <a:lnTo>
                  <a:pt x="36" y="1200"/>
                </a:lnTo>
                <a:lnTo>
                  <a:pt x="36" y="1206"/>
                </a:lnTo>
                <a:lnTo>
                  <a:pt x="0" y="1206"/>
                </a:lnTo>
                <a:lnTo>
                  <a:pt x="0" y="1200"/>
                </a:lnTo>
                <a:close/>
                <a:moveTo>
                  <a:pt x="0" y="960"/>
                </a:moveTo>
                <a:lnTo>
                  <a:pt x="36" y="960"/>
                </a:lnTo>
                <a:lnTo>
                  <a:pt x="36" y="966"/>
                </a:lnTo>
                <a:lnTo>
                  <a:pt x="0" y="966"/>
                </a:lnTo>
                <a:lnTo>
                  <a:pt x="0" y="960"/>
                </a:lnTo>
                <a:close/>
                <a:moveTo>
                  <a:pt x="0" y="720"/>
                </a:moveTo>
                <a:lnTo>
                  <a:pt x="36" y="720"/>
                </a:lnTo>
                <a:lnTo>
                  <a:pt x="36" y="726"/>
                </a:lnTo>
                <a:lnTo>
                  <a:pt x="0" y="726"/>
                </a:lnTo>
                <a:lnTo>
                  <a:pt x="0" y="720"/>
                </a:lnTo>
                <a:close/>
                <a:moveTo>
                  <a:pt x="0" y="480"/>
                </a:moveTo>
                <a:lnTo>
                  <a:pt x="36" y="480"/>
                </a:lnTo>
                <a:lnTo>
                  <a:pt x="36" y="486"/>
                </a:lnTo>
                <a:lnTo>
                  <a:pt x="0" y="486"/>
                </a:lnTo>
                <a:lnTo>
                  <a:pt x="0" y="480"/>
                </a:lnTo>
                <a:close/>
                <a:moveTo>
                  <a:pt x="0" y="240"/>
                </a:moveTo>
                <a:lnTo>
                  <a:pt x="36" y="240"/>
                </a:lnTo>
                <a:lnTo>
                  <a:pt x="36" y="246"/>
                </a:lnTo>
                <a:lnTo>
                  <a:pt x="0" y="246"/>
                </a:lnTo>
                <a:lnTo>
                  <a:pt x="0" y="240"/>
                </a:lnTo>
                <a:close/>
                <a:moveTo>
                  <a:pt x="0" y="0"/>
                </a:moveTo>
                <a:lnTo>
                  <a:pt x="36" y="0"/>
                </a:lnTo>
                <a:lnTo>
                  <a:pt x="36" y="6"/>
                </a:lnTo>
                <a:lnTo>
                  <a:pt x="0" y="6"/>
                </a:lnTo>
                <a:lnTo>
                  <a:pt x="0" y="0"/>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12" name="Rectangle 49"/>
          <p:cNvSpPr>
            <a:spLocks noChangeArrowheads="1"/>
          </p:cNvSpPr>
          <p:nvPr/>
        </p:nvSpPr>
        <p:spPr bwMode="auto">
          <a:xfrm>
            <a:off x="1485543" y="4743247"/>
            <a:ext cx="6957146" cy="15480"/>
          </a:xfrm>
          <a:prstGeom prst="rect">
            <a:avLst/>
          </a:prstGeom>
          <a:solidFill>
            <a:srgbClr val="868686"/>
          </a:solidFill>
          <a:ln w="6">
            <a:solidFill>
              <a:srgbClr val="868686"/>
            </a:solidFill>
            <a:bevel/>
            <a:headEnd/>
            <a:tailEnd/>
          </a:ln>
        </p:spPr>
        <p:txBody>
          <a:bodyPr/>
          <a:lstStyle/>
          <a:p>
            <a:endParaRPr lang="en-US" sz="3000">
              <a:solidFill>
                <a:prstClr val="black"/>
              </a:solidFill>
            </a:endParaRPr>
          </a:p>
        </p:txBody>
      </p:sp>
      <p:sp>
        <p:nvSpPr>
          <p:cNvPr id="13" name="Freeform 50"/>
          <p:cNvSpPr>
            <a:spLocks noEditPoints="1"/>
          </p:cNvSpPr>
          <p:nvPr/>
        </p:nvSpPr>
        <p:spPr bwMode="auto">
          <a:xfrm>
            <a:off x="1480288" y="4750985"/>
            <a:ext cx="6967655" cy="92874"/>
          </a:xfrm>
          <a:custGeom>
            <a:avLst/>
            <a:gdLst>
              <a:gd name="T0" fmla="*/ 5088 w 3978"/>
              <a:gd name="T1" fmla="*/ 0 h 36"/>
              <a:gd name="T2" fmla="*/ 5088 w 3978"/>
              <a:gd name="T3" fmla="*/ 52379 h 36"/>
              <a:gd name="T4" fmla="*/ 0 w 3978"/>
              <a:gd name="T5" fmla="*/ 52379 h 36"/>
              <a:gd name="T6" fmla="*/ 0 w 3978"/>
              <a:gd name="T7" fmla="*/ 0 h 36"/>
              <a:gd name="T8" fmla="*/ 5088 w 3978"/>
              <a:gd name="T9" fmla="*/ 0 h 36"/>
              <a:gd name="T10" fmla="*/ 345993 w 3978"/>
              <a:gd name="T11" fmla="*/ 0 h 36"/>
              <a:gd name="T12" fmla="*/ 345993 w 3978"/>
              <a:gd name="T13" fmla="*/ 52379 h 36"/>
              <a:gd name="T14" fmla="*/ 340905 w 3978"/>
              <a:gd name="T15" fmla="*/ 52379 h 36"/>
              <a:gd name="T16" fmla="*/ 340905 w 3978"/>
              <a:gd name="T17" fmla="*/ 0 h 36"/>
              <a:gd name="T18" fmla="*/ 345993 w 3978"/>
              <a:gd name="T19" fmla="*/ 0 h 36"/>
              <a:gd name="T20" fmla="*/ 681810 w 3978"/>
              <a:gd name="T21" fmla="*/ 0 h 36"/>
              <a:gd name="T22" fmla="*/ 681810 w 3978"/>
              <a:gd name="T23" fmla="*/ 52379 h 36"/>
              <a:gd name="T24" fmla="*/ 676722 w 3978"/>
              <a:gd name="T25" fmla="*/ 52379 h 36"/>
              <a:gd name="T26" fmla="*/ 676722 w 3978"/>
              <a:gd name="T27" fmla="*/ 0 h 36"/>
              <a:gd name="T28" fmla="*/ 681810 w 3978"/>
              <a:gd name="T29" fmla="*/ 0 h 36"/>
              <a:gd name="T30" fmla="*/ 1017627 w 3978"/>
              <a:gd name="T31" fmla="*/ 0 h 36"/>
              <a:gd name="T32" fmla="*/ 1017627 w 3978"/>
              <a:gd name="T33" fmla="*/ 52379 h 36"/>
              <a:gd name="T34" fmla="*/ 1012539 w 3978"/>
              <a:gd name="T35" fmla="*/ 52379 h 36"/>
              <a:gd name="T36" fmla="*/ 1012539 w 3978"/>
              <a:gd name="T37" fmla="*/ 0 h 36"/>
              <a:gd name="T38" fmla="*/ 1017627 w 3978"/>
              <a:gd name="T39" fmla="*/ 0 h 36"/>
              <a:gd name="T40" fmla="*/ 1353443 w 3978"/>
              <a:gd name="T41" fmla="*/ 0 h 36"/>
              <a:gd name="T42" fmla="*/ 1353443 w 3978"/>
              <a:gd name="T43" fmla="*/ 52379 h 36"/>
              <a:gd name="T44" fmla="*/ 1348355 w 3978"/>
              <a:gd name="T45" fmla="*/ 52379 h 36"/>
              <a:gd name="T46" fmla="*/ 1348355 w 3978"/>
              <a:gd name="T47" fmla="*/ 0 h 36"/>
              <a:gd name="T48" fmla="*/ 1353443 w 3978"/>
              <a:gd name="T49" fmla="*/ 0 h 36"/>
              <a:gd name="T50" fmla="*/ 1689260 w 3978"/>
              <a:gd name="T51" fmla="*/ 0 h 36"/>
              <a:gd name="T52" fmla="*/ 1689260 w 3978"/>
              <a:gd name="T53" fmla="*/ 52379 h 36"/>
              <a:gd name="T54" fmla="*/ 1684172 w 3978"/>
              <a:gd name="T55" fmla="*/ 52379 h 36"/>
              <a:gd name="T56" fmla="*/ 1684172 w 3978"/>
              <a:gd name="T57" fmla="*/ 0 h 36"/>
              <a:gd name="T58" fmla="*/ 1689260 w 3978"/>
              <a:gd name="T59" fmla="*/ 0 h 36"/>
              <a:gd name="T60" fmla="*/ 2025077 w 3978"/>
              <a:gd name="T61" fmla="*/ 0 h 36"/>
              <a:gd name="T62" fmla="*/ 2025077 w 3978"/>
              <a:gd name="T63" fmla="*/ 52379 h 36"/>
              <a:gd name="T64" fmla="*/ 2019989 w 3978"/>
              <a:gd name="T65" fmla="*/ 52379 h 36"/>
              <a:gd name="T66" fmla="*/ 2019989 w 3978"/>
              <a:gd name="T67" fmla="*/ 0 h 36"/>
              <a:gd name="T68" fmla="*/ 2025077 w 3978"/>
              <a:gd name="T69" fmla="*/ 0 h 36"/>
              <a:gd name="T70" fmla="*/ 2365982 w 3978"/>
              <a:gd name="T71" fmla="*/ 0 h 36"/>
              <a:gd name="T72" fmla="*/ 2365982 w 3978"/>
              <a:gd name="T73" fmla="*/ 52379 h 36"/>
              <a:gd name="T74" fmla="*/ 2360894 w 3978"/>
              <a:gd name="T75" fmla="*/ 52379 h 36"/>
              <a:gd name="T76" fmla="*/ 2360894 w 3978"/>
              <a:gd name="T77" fmla="*/ 0 h 36"/>
              <a:gd name="T78" fmla="*/ 2365982 w 3978"/>
              <a:gd name="T79" fmla="*/ 0 h 36"/>
              <a:gd name="T80" fmla="*/ 2701799 w 3978"/>
              <a:gd name="T81" fmla="*/ 0 h 36"/>
              <a:gd name="T82" fmla="*/ 2701799 w 3978"/>
              <a:gd name="T83" fmla="*/ 52379 h 36"/>
              <a:gd name="T84" fmla="*/ 2696711 w 3978"/>
              <a:gd name="T85" fmla="*/ 52379 h 36"/>
              <a:gd name="T86" fmla="*/ 2696711 w 3978"/>
              <a:gd name="T87" fmla="*/ 0 h 36"/>
              <a:gd name="T88" fmla="*/ 2701799 w 3978"/>
              <a:gd name="T89" fmla="*/ 0 h 36"/>
              <a:gd name="T90" fmla="*/ 3037615 w 3978"/>
              <a:gd name="T91" fmla="*/ 0 h 36"/>
              <a:gd name="T92" fmla="*/ 3037615 w 3978"/>
              <a:gd name="T93" fmla="*/ 52379 h 36"/>
              <a:gd name="T94" fmla="*/ 3032527 w 3978"/>
              <a:gd name="T95" fmla="*/ 52379 h 36"/>
              <a:gd name="T96" fmla="*/ 3032527 w 3978"/>
              <a:gd name="T97" fmla="*/ 0 h 36"/>
              <a:gd name="T98" fmla="*/ 3037615 w 3978"/>
              <a:gd name="T99" fmla="*/ 0 h 36"/>
              <a:gd name="T100" fmla="*/ 3373432 w 3978"/>
              <a:gd name="T101" fmla="*/ 0 h 36"/>
              <a:gd name="T102" fmla="*/ 3373432 w 3978"/>
              <a:gd name="T103" fmla="*/ 52379 h 36"/>
              <a:gd name="T104" fmla="*/ 3368344 w 3978"/>
              <a:gd name="T105" fmla="*/ 52379 h 36"/>
              <a:gd name="T106" fmla="*/ 3368344 w 3978"/>
              <a:gd name="T107" fmla="*/ 0 h 36"/>
              <a:gd name="T108" fmla="*/ 3373432 w 3978"/>
              <a:gd name="T109" fmla="*/ 0 h 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3978"/>
              <a:gd name="T166" fmla="*/ 0 h 36"/>
              <a:gd name="T167" fmla="*/ 3978 w 3978"/>
              <a:gd name="T168" fmla="*/ 36 h 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3978" h="36">
                <a:moveTo>
                  <a:pt x="6" y="0"/>
                </a:moveTo>
                <a:lnTo>
                  <a:pt x="6" y="36"/>
                </a:lnTo>
                <a:lnTo>
                  <a:pt x="0" y="36"/>
                </a:lnTo>
                <a:lnTo>
                  <a:pt x="0" y="0"/>
                </a:lnTo>
                <a:lnTo>
                  <a:pt x="6" y="0"/>
                </a:lnTo>
                <a:close/>
                <a:moveTo>
                  <a:pt x="408" y="0"/>
                </a:moveTo>
                <a:lnTo>
                  <a:pt x="408" y="36"/>
                </a:lnTo>
                <a:lnTo>
                  <a:pt x="402" y="36"/>
                </a:lnTo>
                <a:lnTo>
                  <a:pt x="402" y="0"/>
                </a:lnTo>
                <a:lnTo>
                  <a:pt x="408" y="0"/>
                </a:lnTo>
                <a:close/>
                <a:moveTo>
                  <a:pt x="804" y="0"/>
                </a:moveTo>
                <a:lnTo>
                  <a:pt x="804" y="36"/>
                </a:lnTo>
                <a:lnTo>
                  <a:pt x="798" y="36"/>
                </a:lnTo>
                <a:lnTo>
                  <a:pt x="798" y="0"/>
                </a:lnTo>
                <a:lnTo>
                  <a:pt x="804" y="0"/>
                </a:lnTo>
                <a:close/>
                <a:moveTo>
                  <a:pt x="1200" y="0"/>
                </a:moveTo>
                <a:lnTo>
                  <a:pt x="1200" y="36"/>
                </a:lnTo>
                <a:lnTo>
                  <a:pt x="1194" y="36"/>
                </a:lnTo>
                <a:lnTo>
                  <a:pt x="1194" y="0"/>
                </a:lnTo>
                <a:lnTo>
                  <a:pt x="1200" y="0"/>
                </a:lnTo>
                <a:close/>
                <a:moveTo>
                  <a:pt x="1596" y="0"/>
                </a:moveTo>
                <a:lnTo>
                  <a:pt x="1596" y="36"/>
                </a:lnTo>
                <a:lnTo>
                  <a:pt x="1590" y="36"/>
                </a:lnTo>
                <a:lnTo>
                  <a:pt x="1590" y="0"/>
                </a:lnTo>
                <a:lnTo>
                  <a:pt x="1596" y="0"/>
                </a:lnTo>
                <a:close/>
                <a:moveTo>
                  <a:pt x="1992" y="0"/>
                </a:moveTo>
                <a:lnTo>
                  <a:pt x="1992" y="36"/>
                </a:lnTo>
                <a:lnTo>
                  <a:pt x="1986" y="36"/>
                </a:lnTo>
                <a:lnTo>
                  <a:pt x="1986" y="0"/>
                </a:lnTo>
                <a:lnTo>
                  <a:pt x="1992" y="0"/>
                </a:lnTo>
                <a:close/>
                <a:moveTo>
                  <a:pt x="2388" y="0"/>
                </a:moveTo>
                <a:lnTo>
                  <a:pt x="2388" y="36"/>
                </a:lnTo>
                <a:lnTo>
                  <a:pt x="2382" y="36"/>
                </a:lnTo>
                <a:lnTo>
                  <a:pt x="2382" y="0"/>
                </a:lnTo>
                <a:lnTo>
                  <a:pt x="2388" y="0"/>
                </a:lnTo>
                <a:close/>
                <a:moveTo>
                  <a:pt x="2790" y="0"/>
                </a:moveTo>
                <a:lnTo>
                  <a:pt x="2790" y="36"/>
                </a:lnTo>
                <a:lnTo>
                  <a:pt x="2784" y="36"/>
                </a:lnTo>
                <a:lnTo>
                  <a:pt x="2784" y="0"/>
                </a:lnTo>
                <a:lnTo>
                  <a:pt x="2790" y="0"/>
                </a:lnTo>
                <a:close/>
                <a:moveTo>
                  <a:pt x="3186" y="0"/>
                </a:moveTo>
                <a:lnTo>
                  <a:pt x="3186" y="36"/>
                </a:lnTo>
                <a:lnTo>
                  <a:pt x="3180" y="36"/>
                </a:lnTo>
                <a:lnTo>
                  <a:pt x="3180" y="0"/>
                </a:lnTo>
                <a:lnTo>
                  <a:pt x="3186" y="0"/>
                </a:lnTo>
                <a:close/>
                <a:moveTo>
                  <a:pt x="3582" y="0"/>
                </a:moveTo>
                <a:lnTo>
                  <a:pt x="3582" y="36"/>
                </a:lnTo>
                <a:lnTo>
                  <a:pt x="3576" y="36"/>
                </a:lnTo>
                <a:lnTo>
                  <a:pt x="3576" y="0"/>
                </a:lnTo>
                <a:lnTo>
                  <a:pt x="3582" y="0"/>
                </a:lnTo>
                <a:close/>
                <a:moveTo>
                  <a:pt x="3978" y="0"/>
                </a:moveTo>
                <a:lnTo>
                  <a:pt x="3978" y="36"/>
                </a:lnTo>
                <a:lnTo>
                  <a:pt x="3972" y="36"/>
                </a:lnTo>
                <a:lnTo>
                  <a:pt x="3972" y="0"/>
                </a:lnTo>
                <a:lnTo>
                  <a:pt x="3978" y="0"/>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14" name="Rectangle 51"/>
          <p:cNvSpPr>
            <a:spLocks noChangeArrowheads="1"/>
          </p:cNvSpPr>
          <p:nvPr/>
        </p:nvSpPr>
        <p:spPr bwMode="auto">
          <a:xfrm>
            <a:off x="1028114" y="4570809"/>
            <a:ext cx="37510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0%</a:t>
            </a:r>
            <a:endParaRPr lang="en-US">
              <a:solidFill>
                <a:prstClr val="black"/>
              </a:solidFill>
              <a:latin typeface="Arial" charset="0"/>
            </a:endParaRPr>
          </a:p>
        </p:txBody>
      </p:sp>
      <p:sp>
        <p:nvSpPr>
          <p:cNvPr id="15" name="Rectangle 52"/>
          <p:cNvSpPr>
            <a:spLocks noChangeArrowheads="1"/>
          </p:cNvSpPr>
          <p:nvPr/>
        </p:nvSpPr>
        <p:spPr bwMode="auto">
          <a:xfrm>
            <a:off x="874380" y="3947415"/>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10%</a:t>
            </a:r>
            <a:endParaRPr lang="en-US">
              <a:solidFill>
                <a:prstClr val="black"/>
              </a:solidFill>
              <a:latin typeface="Arial" charset="0"/>
            </a:endParaRPr>
          </a:p>
        </p:txBody>
      </p:sp>
      <p:sp>
        <p:nvSpPr>
          <p:cNvPr id="16" name="Rectangle 53"/>
          <p:cNvSpPr>
            <a:spLocks noChangeArrowheads="1"/>
          </p:cNvSpPr>
          <p:nvPr/>
        </p:nvSpPr>
        <p:spPr bwMode="auto">
          <a:xfrm>
            <a:off x="874380" y="3326605"/>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20%</a:t>
            </a:r>
            <a:endParaRPr lang="en-US">
              <a:solidFill>
                <a:prstClr val="black"/>
              </a:solidFill>
              <a:latin typeface="Arial" charset="0"/>
            </a:endParaRPr>
          </a:p>
        </p:txBody>
      </p:sp>
      <p:sp>
        <p:nvSpPr>
          <p:cNvPr id="17" name="Rectangle 54"/>
          <p:cNvSpPr>
            <a:spLocks noChangeArrowheads="1"/>
          </p:cNvSpPr>
          <p:nvPr/>
        </p:nvSpPr>
        <p:spPr bwMode="auto">
          <a:xfrm>
            <a:off x="874380" y="2703209"/>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30%</a:t>
            </a:r>
            <a:endParaRPr lang="en-US">
              <a:solidFill>
                <a:prstClr val="black"/>
              </a:solidFill>
              <a:latin typeface="Arial" charset="0"/>
            </a:endParaRPr>
          </a:p>
        </p:txBody>
      </p:sp>
      <p:sp>
        <p:nvSpPr>
          <p:cNvPr id="18" name="Rectangle 55"/>
          <p:cNvSpPr>
            <a:spLocks noChangeArrowheads="1"/>
          </p:cNvSpPr>
          <p:nvPr/>
        </p:nvSpPr>
        <p:spPr bwMode="auto">
          <a:xfrm>
            <a:off x="874380" y="2082400"/>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40%</a:t>
            </a:r>
            <a:endParaRPr lang="en-US">
              <a:solidFill>
                <a:prstClr val="black"/>
              </a:solidFill>
              <a:latin typeface="Arial" charset="0"/>
            </a:endParaRPr>
          </a:p>
        </p:txBody>
      </p:sp>
      <p:sp>
        <p:nvSpPr>
          <p:cNvPr id="19" name="Rectangle 56"/>
          <p:cNvSpPr>
            <a:spLocks noChangeArrowheads="1"/>
          </p:cNvSpPr>
          <p:nvPr/>
        </p:nvSpPr>
        <p:spPr bwMode="auto">
          <a:xfrm>
            <a:off x="874380" y="1459007"/>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50%</a:t>
            </a:r>
            <a:endParaRPr lang="en-US">
              <a:solidFill>
                <a:prstClr val="black"/>
              </a:solidFill>
              <a:latin typeface="Arial" charset="0"/>
            </a:endParaRPr>
          </a:p>
        </p:txBody>
      </p:sp>
      <p:sp>
        <p:nvSpPr>
          <p:cNvPr id="20" name="Rectangle 57"/>
          <p:cNvSpPr>
            <a:spLocks noChangeArrowheads="1"/>
          </p:cNvSpPr>
          <p:nvPr/>
        </p:nvSpPr>
        <p:spPr bwMode="auto">
          <a:xfrm>
            <a:off x="874380" y="838200"/>
            <a:ext cx="530593" cy="369332"/>
          </a:xfrm>
          <a:prstGeom prst="rect">
            <a:avLst/>
          </a:prstGeom>
          <a:noFill/>
          <a:ln w="9525">
            <a:noFill/>
            <a:miter lim="800000"/>
            <a:headEnd/>
            <a:tailEnd/>
          </a:ln>
        </p:spPr>
        <p:txBody>
          <a:bodyPr wrap="none" lIns="0" tIns="0" rIns="0" bIns="0">
            <a:spAutoFit/>
          </a:bodyPr>
          <a:lstStyle/>
          <a:p>
            <a:pPr algn="r"/>
            <a:r>
              <a:rPr lang="en-US">
                <a:solidFill>
                  <a:srgbClr val="000000"/>
                </a:solidFill>
                <a:latin typeface="Calibri" pitchFamily="34" charset="0"/>
              </a:rPr>
              <a:t>60%</a:t>
            </a:r>
            <a:endParaRPr lang="en-US">
              <a:solidFill>
                <a:prstClr val="black"/>
              </a:solidFill>
              <a:latin typeface="Arial" charset="0"/>
            </a:endParaRPr>
          </a:p>
        </p:txBody>
      </p:sp>
      <p:sp>
        <p:nvSpPr>
          <p:cNvPr id="21" name="Rectangle 58"/>
          <p:cNvSpPr>
            <a:spLocks noChangeArrowheads="1"/>
          </p:cNvSpPr>
          <p:nvPr/>
        </p:nvSpPr>
        <p:spPr bwMode="auto">
          <a:xfrm>
            <a:off x="1457810" y="4829596"/>
            <a:ext cx="155492"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0</a:t>
            </a:r>
            <a:endParaRPr lang="en-US">
              <a:solidFill>
                <a:prstClr val="black"/>
              </a:solidFill>
              <a:latin typeface="Arial" charset="0"/>
            </a:endParaRPr>
          </a:p>
        </p:txBody>
      </p:sp>
      <p:sp>
        <p:nvSpPr>
          <p:cNvPr id="22" name="Rectangle 59"/>
          <p:cNvSpPr>
            <a:spLocks noChangeArrowheads="1"/>
          </p:cNvSpPr>
          <p:nvPr/>
        </p:nvSpPr>
        <p:spPr bwMode="auto">
          <a:xfrm>
            <a:off x="2100627" y="4829596"/>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10</a:t>
            </a:r>
          </a:p>
        </p:txBody>
      </p:sp>
      <p:sp>
        <p:nvSpPr>
          <p:cNvPr id="23" name="Rectangle 60"/>
          <p:cNvSpPr>
            <a:spLocks noChangeArrowheads="1"/>
          </p:cNvSpPr>
          <p:nvPr/>
        </p:nvSpPr>
        <p:spPr bwMode="auto">
          <a:xfrm>
            <a:off x="2795991" y="4829596"/>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20</a:t>
            </a:r>
            <a:endParaRPr lang="en-US">
              <a:solidFill>
                <a:prstClr val="black"/>
              </a:solidFill>
              <a:latin typeface="Arial" charset="0"/>
            </a:endParaRPr>
          </a:p>
        </p:txBody>
      </p:sp>
      <p:sp>
        <p:nvSpPr>
          <p:cNvPr id="24" name="Rectangle 61"/>
          <p:cNvSpPr>
            <a:spLocks noChangeArrowheads="1"/>
          </p:cNvSpPr>
          <p:nvPr/>
        </p:nvSpPr>
        <p:spPr bwMode="auto">
          <a:xfrm>
            <a:off x="3491355" y="4829596"/>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30</a:t>
            </a:r>
            <a:endParaRPr lang="en-US">
              <a:solidFill>
                <a:prstClr val="black"/>
              </a:solidFill>
              <a:latin typeface="Arial" charset="0"/>
            </a:endParaRPr>
          </a:p>
        </p:txBody>
      </p:sp>
      <p:sp>
        <p:nvSpPr>
          <p:cNvPr id="25" name="Rectangle 62"/>
          <p:cNvSpPr>
            <a:spLocks noChangeArrowheads="1"/>
          </p:cNvSpPr>
          <p:nvPr/>
        </p:nvSpPr>
        <p:spPr bwMode="auto">
          <a:xfrm>
            <a:off x="4186719" y="4829596"/>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40</a:t>
            </a:r>
            <a:endParaRPr lang="en-US">
              <a:solidFill>
                <a:prstClr val="black"/>
              </a:solidFill>
              <a:latin typeface="Arial" charset="0"/>
            </a:endParaRPr>
          </a:p>
        </p:txBody>
      </p:sp>
      <p:sp>
        <p:nvSpPr>
          <p:cNvPr id="26" name="Rectangle 63"/>
          <p:cNvSpPr>
            <a:spLocks noChangeArrowheads="1"/>
          </p:cNvSpPr>
          <p:nvPr/>
        </p:nvSpPr>
        <p:spPr bwMode="auto">
          <a:xfrm>
            <a:off x="4882084" y="4829596"/>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50</a:t>
            </a:r>
            <a:endParaRPr lang="en-US">
              <a:solidFill>
                <a:prstClr val="black"/>
              </a:solidFill>
              <a:latin typeface="Arial" charset="0"/>
            </a:endParaRPr>
          </a:p>
        </p:txBody>
      </p:sp>
      <p:sp>
        <p:nvSpPr>
          <p:cNvPr id="27" name="Rectangle 64"/>
          <p:cNvSpPr>
            <a:spLocks noChangeArrowheads="1"/>
          </p:cNvSpPr>
          <p:nvPr/>
        </p:nvSpPr>
        <p:spPr bwMode="auto">
          <a:xfrm>
            <a:off x="5579198" y="4829596"/>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60</a:t>
            </a:r>
            <a:endParaRPr lang="en-US">
              <a:solidFill>
                <a:prstClr val="black"/>
              </a:solidFill>
              <a:latin typeface="Arial" charset="0"/>
            </a:endParaRPr>
          </a:p>
        </p:txBody>
      </p:sp>
      <p:sp>
        <p:nvSpPr>
          <p:cNvPr id="28" name="Rectangle 65"/>
          <p:cNvSpPr>
            <a:spLocks noChangeArrowheads="1"/>
          </p:cNvSpPr>
          <p:nvPr/>
        </p:nvSpPr>
        <p:spPr bwMode="auto">
          <a:xfrm>
            <a:off x="6274565" y="4829596"/>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70</a:t>
            </a:r>
            <a:endParaRPr lang="en-US">
              <a:solidFill>
                <a:prstClr val="black"/>
              </a:solidFill>
              <a:latin typeface="Arial" charset="0"/>
            </a:endParaRPr>
          </a:p>
        </p:txBody>
      </p:sp>
      <p:sp>
        <p:nvSpPr>
          <p:cNvPr id="29" name="Rectangle 66"/>
          <p:cNvSpPr>
            <a:spLocks noChangeArrowheads="1"/>
          </p:cNvSpPr>
          <p:nvPr/>
        </p:nvSpPr>
        <p:spPr bwMode="auto">
          <a:xfrm>
            <a:off x="6969928" y="4829596"/>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80</a:t>
            </a:r>
            <a:endParaRPr lang="en-US">
              <a:solidFill>
                <a:prstClr val="black"/>
              </a:solidFill>
              <a:latin typeface="Arial" charset="0"/>
            </a:endParaRPr>
          </a:p>
        </p:txBody>
      </p:sp>
      <p:sp>
        <p:nvSpPr>
          <p:cNvPr id="30" name="Rectangle 67"/>
          <p:cNvSpPr>
            <a:spLocks noChangeArrowheads="1"/>
          </p:cNvSpPr>
          <p:nvPr/>
        </p:nvSpPr>
        <p:spPr bwMode="auto">
          <a:xfrm>
            <a:off x="7663830" y="4829596"/>
            <a:ext cx="310983" cy="369332"/>
          </a:xfrm>
          <a:prstGeom prst="rect">
            <a:avLst/>
          </a:prstGeom>
          <a:noFill/>
          <a:ln w="9525">
            <a:noFill/>
            <a:miter lim="800000"/>
            <a:headEnd/>
            <a:tailEnd/>
          </a:ln>
        </p:spPr>
        <p:txBody>
          <a:bodyPr wrap="none" lIns="0" tIns="0" rIns="0" bIns="0">
            <a:spAutoFit/>
          </a:bodyPr>
          <a:lstStyle/>
          <a:p>
            <a:r>
              <a:rPr lang="en-US">
                <a:solidFill>
                  <a:srgbClr val="000000"/>
                </a:solidFill>
                <a:latin typeface="Calibri" pitchFamily="34" charset="0"/>
              </a:rPr>
              <a:t>90</a:t>
            </a:r>
            <a:endParaRPr lang="en-US">
              <a:solidFill>
                <a:prstClr val="black"/>
              </a:solidFill>
              <a:latin typeface="Arial" charset="0"/>
            </a:endParaRPr>
          </a:p>
        </p:txBody>
      </p:sp>
      <p:sp>
        <p:nvSpPr>
          <p:cNvPr id="31" name="Rectangle 67"/>
          <p:cNvSpPr>
            <a:spLocks noChangeArrowheads="1"/>
          </p:cNvSpPr>
          <p:nvPr/>
        </p:nvSpPr>
        <p:spPr bwMode="auto">
          <a:xfrm>
            <a:off x="8330053" y="4864718"/>
            <a:ext cx="466474" cy="369332"/>
          </a:xfrm>
          <a:prstGeom prst="rect">
            <a:avLst/>
          </a:prstGeom>
          <a:noFill/>
          <a:ln w="9525">
            <a:noFill/>
            <a:miter lim="800000"/>
            <a:headEnd/>
            <a:tailEnd/>
          </a:ln>
        </p:spPr>
        <p:txBody>
          <a:bodyPr wrap="none" lIns="0" tIns="0" rIns="0" bIns="0">
            <a:spAutoFit/>
          </a:bodyPr>
          <a:lstStyle/>
          <a:p>
            <a:r>
              <a:rPr lang="en-US" dirty="0">
                <a:solidFill>
                  <a:srgbClr val="000000"/>
                </a:solidFill>
                <a:latin typeface="Calibri" pitchFamily="34" charset="0"/>
              </a:rPr>
              <a:t>100</a:t>
            </a:r>
            <a:endParaRPr lang="en-US" dirty="0">
              <a:solidFill>
                <a:prstClr val="black"/>
              </a:solidFill>
              <a:latin typeface="Arial" charset="0"/>
            </a:endParaRPr>
          </a:p>
        </p:txBody>
      </p:sp>
      <p:sp>
        <p:nvSpPr>
          <p:cNvPr id="32" name="Rectangle 68"/>
          <p:cNvSpPr>
            <a:spLocks noChangeArrowheads="1"/>
          </p:cNvSpPr>
          <p:nvPr/>
        </p:nvSpPr>
        <p:spPr bwMode="auto">
          <a:xfrm>
            <a:off x="1707451" y="849208"/>
            <a:ext cx="4649144" cy="1672010"/>
          </a:xfrm>
          <a:prstGeom prst="rect">
            <a:avLst/>
          </a:prstGeom>
          <a:solidFill>
            <a:srgbClr val="FFFFFF"/>
          </a:solidFill>
          <a:ln w="9525">
            <a:noFill/>
            <a:miter lim="800000"/>
            <a:headEnd/>
            <a:tailEnd/>
          </a:ln>
        </p:spPr>
        <p:txBody>
          <a:bodyPr/>
          <a:lstStyle/>
          <a:p>
            <a:endParaRPr lang="en-US" sz="3000">
              <a:solidFill>
                <a:prstClr val="black"/>
              </a:solidFill>
            </a:endParaRPr>
          </a:p>
        </p:txBody>
      </p:sp>
      <p:sp>
        <p:nvSpPr>
          <p:cNvPr id="33" name="Freeform 69"/>
          <p:cNvSpPr>
            <a:spLocks noEditPoints="1"/>
          </p:cNvSpPr>
          <p:nvPr/>
        </p:nvSpPr>
        <p:spPr bwMode="auto">
          <a:xfrm>
            <a:off x="1707451" y="840764"/>
            <a:ext cx="4895368" cy="1688900"/>
          </a:xfrm>
          <a:custGeom>
            <a:avLst/>
            <a:gdLst>
              <a:gd name="T0" fmla="*/ 0 w 4720"/>
              <a:gd name="T1" fmla="*/ 4763 h 1600"/>
              <a:gd name="T2" fmla="*/ 4197 w 4720"/>
              <a:gd name="T3" fmla="*/ 0 h 1600"/>
              <a:gd name="T4" fmla="*/ 2472302 w 4720"/>
              <a:gd name="T5" fmla="*/ 0 h 1600"/>
              <a:gd name="T6" fmla="*/ 2476499 w 4720"/>
              <a:gd name="T7" fmla="*/ 4763 h 1600"/>
              <a:gd name="T8" fmla="*/ 2476499 w 4720"/>
              <a:gd name="T9" fmla="*/ 947738 h 1600"/>
              <a:gd name="T10" fmla="*/ 2472302 w 4720"/>
              <a:gd name="T11" fmla="*/ 952500 h 1600"/>
              <a:gd name="T12" fmla="*/ 4197 w 4720"/>
              <a:gd name="T13" fmla="*/ 952500 h 1600"/>
              <a:gd name="T14" fmla="*/ 0 w 4720"/>
              <a:gd name="T15" fmla="*/ 947738 h 1600"/>
              <a:gd name="T16" fmla="*/ 0 w 4720"/>
              <a:gd name="T17" fmla="*/ 4763 h 1600"/>
              <a:gd name="T18" fmla="*/ 8395 w 4720"/>
              <a:gd name="T19" fmla="*/ 947738 h 1600"/>
              <a:gd name="T20" fmla="*/ 4197 w 4720"/>
              <a:gd name="T21" fmla="*/ 942975 h 1600"/>
              <a:gd name="T22" fmla="*/ 2472302 w 4720"/>
              <a:gd name="T23" fmla="*/ 942975 h 1600"/>
              <a:gd name="T24" fmla="*/ 2468104 w 4720"/>
              <a:gd name="T25" fmla="*/ 947738 h 1600"/>
              <a:gd name="T26" fmla="*/ 2468104 w 4720"/>
              <a:gd name="T27" fmla="*/ 4763 h 1600"/>
              <a:gd name="T28" fmla="*/ 2472302 w 4720"/>
              <a:gd name="T29" fmla="*/ 9525 h 1600"/>
              <a:gd name="T30" fmla="*/ 4197 w 4720"/>
              <a:gd name="T31" fmla="*/ 9525 h 1600"/>
              <a:gd name="T32" fmla="*/ 8395 w 4720"/>
              <a:gd name="T33" fmla="*/ 4763 h 1600"/>
              <a:gd name="T34" fmla="*/ 8395 w 4720"/>
              <a:gd name="T35" fmla="*/ 947738 h 160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4720"/>
              <a:gd name="T55" fmla="*/ 0 h 1600"/>
              <a:gd name="T56" fmla="*/ 4720 w 4720"/>
              <a:gd name="T57" fmla="*/ 1600 h 160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4720" h="1600">
                <a:moveTo>
                  <a:pt x="0" y="8"/>
                </a:moveTo>
                <a:cubicBezTo>
                  <a:pt x="0" y="4"/>
                  <a:pt x="4" y="0"/>
                  <a:pt x="8" y="0"/>
                </a:cubicBezTo>
                <a:lnTo>
                  <a:pt x="4712" y="0"/>
                </a:lnTo>
                <a:cubicBezTo>
                  <a:pt x="4717" y="0"/>
                  <a:pt x="4720" y="4"/>
                  <a:pt x="4720" y="8"/>
                </a:cubicBezTo>
                <a:lnTo>
                  <a:pt x="4720" y="1592"/>
                </a:lnTo>
                <a:cubicBezTo>
                  <a:pt x="4720" y="1597"/>
                  <a:pt x="4717" y="1600"/>
                  <a:pt x="4712" y="1600"/>
                </a:cubicBezTo>
                <a:lnTo>
                  <a:pt x="8" y="1600"/>
                </a:lnTo>
                <a:cubicBezTo>
                  <a:pt x="4" y="1600"/>
                  <a:pt x="0" y="1597"/>
                  <a:pt x="0" y="1592"/>
                </a:cubicBezTo>
                <a:lnTo>
                  <a:pt x="0" y="8"/>
                </a:lnTo>
                <a:close/>
                <a:moveTo>
                  <a:pt x="16" y="1592"/>
                </a:moveTo>
                <a:lnTo>
                  <a:pt x="8" y="1584"/>
                </a:lnTo>
                <a:lnTo>
                  <a:pt x="4712" y="1584"/>
                </a:lnTo>
                <a:lnTo>
                  <a:pt x="4704" y="1592"/>
                </a:lnTo>
                <a:lnTo>
                  <a:pt x="4704" y="8"/>
                </a:lnTo>
                <a:lnTo>
                  <a:pt x="4712" y="16"/>
                </a:lnTo>
                <a:lnTo>
                  <a:pt x="8" y="16"/>
                </a:lnTo>
                <a:lnTo>
                  <a:pt x="16" y="8"/>
                </a:lnTo>
                <a:lnTo>
                  <a:pt x="16" y="1592"/>
                </a:lnTo>
                <a:close/>
              </a:path>
            </a:pathLst>
          </a:custGeom>
          <a:solidFill>
            <a:srgbClr val="868686"/>
          </a:solidFill>
          <a:ln w="6" cap="flat">
            <a:solidFill>
              <a:srgbClr val="868686"/>
            </a:solidFill>
            <a:prstDash val="solid"/>
            <a:bevel/>
            <a:headEnd/>
            <a:tailEnd/>
          </a:ln>
        </p:spPr>
        <p:txBody>
          <a:bodyPr/>
          <a:lstStyle/>
          <a:p>
            <a:endParaRPr lang="en-US">
              <a:solidFill>
                <a:prstClr val="black"/>
              </a:solidFill>
            </a:endParaRPr>
          </a:p>
        </p:txBody>
      </p:sp>
      <p:sp>
        <p:nvSpPr>
          <p:cNvPr id="34" name="Rectangle 70"/>
          <p:cNvSpPr>
            <a:spLocks noChangeArrowheads="1"/>
          </p:cNvSpPr>
          <p:nvPr/>
        </p:nvSpPr>
        <p:spPr bwMode="auto">
          <a:xfrm>
            <a:off x="1836826" y="1083304"/>
            <a:ext cx="283297" cy="243202"/>
          </a:xfrm>
          <a:prstGeom prst="rect">
            <a:avLst/>
          </a:prstGeom>
          <a:solidFill>
            <a:srgbClr val="8ABC92"/>
          </a:solidFill>
          <a:ln w="9525">
            <a:noFill/>
            <a:miter lim="800000"/>
            <a:headEnd/>
            <a:tailEnd/>
          </a:ln>
        </p:spPr>
        <p:txBody>
          <a:bodyPr/>
          <a:lstStyle/>
          <a:p>
            <a:endParaRPr lang="en-US" sz="3000">
              <a:solidFill>
                <a:prstClr val="black"/>
              </a:solidFill>
            </a:endParaRPr>
          </a:p>
        </p:txBody>
      </p:sp>
      <p:sp>
        <p:nvSpPr>
          <p:cNvPr id="35" name="Freeform 71"/>
          <p:cNvSpPr>
            <a:spLocks noEditPoints="1"/>
          </p:cNvSpPr>
          <p:nvPr/>
        </p:nvSpPr>
        <p:spPr bwMode="auto">
          <a:xfrm>
            <a:off x="1826988" y="1074859"/>
            <a:ext cx="283297" cy="243202"/>
          </a:xfrm>
          <a:custGeom>
            <a:avLst/>
            <a:gdLst>
              <a:gd name="T0" fmla="*/ 0 w 176"/>
              <a:gd name="T1" fmla="*/ 6235 h 176"/>
              <a:gd name="T2" fmla="*/ 6235 w 176"/>
              <a:gd name="T3" fmla="*/ 0 h 176"/>
              <a:gd name="T4" fmla="*/ 130925 w 176"/>
              <a:gd name="T5" fmla="*/ 0 h 176"/>
              <a:gd name="T6" fmla="*/ 137160 w 176"/>
              <a:gd name="T7" fmla="*/ 6235 h 176"/>
              <a:gd name="T8" fmla="*/ 137160 w 176"/>
              <a:gd name="T9" fmla="*/ 130925 h 176"/>
              <a:gd name="T10" fmla="*/ 130925 w 176"/>
              <a:gd name="T11" fmla="*/ 137160 h 176"/>
              <a:gd name="T12" fmla="*/ 6235 w 176"/>
              <a:gd name="T13" fmla="*/ 137160 h 176"/>
              <a:gd name="T14" fmla="*/ 0 w 176"/>
              <a:gd name="T15" fmla="*/ 130925 h 176"/>
              <a:gd name="T16" fmla="*/ 0 w 176"/>
              <a:gd name="T17" fmla="*/ 6235 h 176"/>
              <a:gd name="T18" fmla="*/ 12469 w 176"/>
              <a:gd name="T19" fmla="*/ 130925 h 176"/>
              <a:gd name="T20" fmla="*/ 6235 w 176"/>
              <a:gd name="T21" fmla="*/ 124691 h 176"/>
              <a:gd name="T22" fmla="*/ 130925 w 176"/>
              <a:gd name="T23" fmla="*/ 124691 h 176"/>
              <a:gd name="T24" fmla="*/ 124691 w 176"/>
              <a:gd name="T25" fmla="*/ 130925 h 176"/>
              <a:gd name="T26" fmla="*/ 124691 w 176"/>
              <a:gd name="T27" fmla="*/ 6235 h 176"/>
              <a:gd name="T28" fmla="*/ 130925 w 176"/>
              <a:gd name="T29" fmla="*/ 12469 h 176"/>
              <a:gd name="T30" fmla="*/ 6235 w 176"/>
              <a:gd name="T31" fmla="*/ 12469 h 176"/>
              <a:gd name="T32" fmla="*/ 12469 w 176"/>
              <a:gd name="T33" fmla="*/ 6235 h 176"/>
              <a:gd name="T34" fmla="*/ 12469 w 176"/>
              <a:gd name="T35" fmla="*/ 130925 h 1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176"/>
              <a:gd name="T56" fmla="*/ 176 w 176"/>
              <a:gd name="T57" fmla="*/ 176 h 1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176">
                <a:moveTo>
                  <a:pt x="0" y="8"/>
                </a:moveTo>
                <a:cubicBezTo>
                  <a:pt x="0" y="4"/>
                  <a:pt x="4" y="0"/>
                  <a:pt x="8" y="0"/>
                </a:cubicBezTo>
                <a:lnTo>
                  <a:pt x="168" y="0"/>
                </a:lnTo>
                <a:cubicBezTo>
                  <a:pt x="173" y="0"/>
                  <a:pt x="176" y="4"/>
                  <a:pt x="176" y="8"/>
                </a:cubicBezTo>
                <a:lnTo>
                  <a:pt x="176" y="168"/>
                </a:lnTo>
                <a:cubicBezTo>
                  <a:pt x="176" y="173"/>
                  <a:pt x="173" y="176"/>
                  <a:pt x="168" y="176"/>
                </a:cubicBezTo>
                <a:lnTo>
                  <a:pt x="8" y="176"/>
                </a:lnTo>
                <a:cubicBezTo>
                  <a:pt x="4" y="176"/>
                  <a:pt x="0" y="173"/>
                  <a:pt x="0" y="168"/>
                </a:cubicBezTo>
                <a:lnTo>
                  <a:pt x="0" y="8"/>
                </a:lnTo>
                <a:close/>
                <a:moveTo>
                  <a:pt x="16" y="168"/>
                </a:moveTo>
                <a:lnTo>
                  <a:pt x="8" y="160"/>
                </a:lnTo>
                <a:lnTo>
                  <a:pt x="168" y="160"/>
                </a:lnTo>
                <a:lnTo>
                  <a:pt x="160" y="168"/>
                </a:lnTo>
                <a:lnTo>
                  <a:pt x="160" y="8"/>
                </a:lnTo>
                <a:lnTo>
                  <a:pt x="168" y="16"/>
                </a:lnTo>
                <a:lnTo>
                  <a:pt x="8" y="16"/>
                </a:lnTo>
                <a:lnTo>
                  <a:pt x="16" y="8"/>
                </a:lnTo>
                <a:lnTo>
                  <a:pt x="16" y="168"/>
                </a:lnTo>
                <a:close/>
              </a:path>
            </a:pathLst>
          </a:custGeom>
          <a:solidFill>
            <a:srgbClr val="000000"/>
          </a:solidFill>
          <a:ln w="6" cap="flat">
            <a:solidFill>
              <a:srgbClr val="000000"/>
            </a:solidFill>
            <a:prstDash val="solid"/>
            <a:bevel/>
            <a:headEnd/>
            <a:tailEnd/>
          </a:ln>
        </p:spPr>
        <p:txBody>
          <a:bodyPr/>
          <a:lstStyle/>
          <a:p>
            <a:endParaRPr lang="en-US">
              <a:solidFill>
                <a:prstClr val="black"/>
              </a:solidFill>
            </a:endParaRPr>
          </a:p>
        </p:txBody>
      </p:sp>
      <p:sp>
        <p:nvSpPr>
          <p:cNvPr id="36" name="Rectangle 72"/>
          <p:cNvSpPr>
            <a:spLocks noChangeArrowheads="1"/>
          </p:cNvSpPr>
          <p:nvPr/>
        </p:nvSpPr>
        <p:spPr bwMode="auto">
          <a:xfrm>
            <a:off x="2297654" y="932186"/>
            <a:ext cx="3036922" cy="369332"/>
          </a:xfrm>
          <a:prstGeom prst="rect">
            <a:avLst/>
          </a:prstGeom>
          <a:noFill/>
          <a:ln w="9525">
            <a:noFill/>
            <a:miter lim="800000"/>
            <a:headEnd/>
            <a:tailEnd/>
          </a:ln>
        </p:spPr>
        <p:txBody>
          <a:bodyPr wrap="none" lIns="0" tIns="0" rIns="0" bIns="0">
            <a:spAutoFit/>
          </a:bodyPr>
          <a:lstStyle/>
          <a:p>
            <a:r>
              <a:rPr lang="en-US" dirty="0">
                <a:solidFill>
                  <a:srgbClr val="000000"/>
                </a:solidFill>
                <a:latin typeface="Calibri" pitchFamily="34" charset="0"/>
              </a:rPr>
              <a:t>Actual Majors who were</a:t>
            </a:r>
            <a:endParaRPr lang="en-US" dirty="0">
              <a:solidFill>
                <a:prstClr val="black"/>
              </a:solidFill>
              <a:latin typeface="Arial" charset="0"/>
            </a:endParaRPr>
          </a:p>
        </p:txBody>
      </p:sp>
      <p:sp>
        <p:nvSpPr>
          <p:cNvPr id="37" name="Rectangle 73"/>
          <p:cNvSpPr>
            <a:spLocks noChangeArrowheads="1"/>
          </p:cNvSpPr>
          <p:nvPr/>
        </p:nvSpPr>
        <p:spPr bwMode="auto">
          <a:xfrm>
            <a:off x="2297654" y="1287800"/>
            <a:ext cx="3899273" cy="369332"/>
          </a:xfrm>
          <a:prstGeom prst="rect">
            <a:avLst/>
          </a:prstGeom>
          <a:noFill/>
          <a:ln w="9525">
            <a:noFill/>
            <a:miter lim="800000"/>
            <a:headEnd/>
            <a:tailEnd/>
          </a:ln>
        </p:spPr>
        <p:txBody>
          <a:bodyPr wrap="none" lIns="0" tIns="0" rIns="0" bIns="0">
            <a:spAutoFit/>
          </a:bodyPr>
          <a:lstStyle/>
          <a:p>
            <a:r>
              <a:rPr lang="en-US" dirty="0">
                <a:solidFill>
                  <a:srgbClr val="000000"/>
                </a:solidFill>
                <a:latin typeface="Calibri" pitchFamily="34" charset="0"/>
              </a:rPr>
              <a:t>originally intended </a:t>
            </a:r>
            <a:r>
              <a:rPr lang="en-US" dirty="0" err="1">
                <a:solidFill>
                  <a:srgbClr val="000000"/>
                </a:solidFill>
                <a:latin typeface="Calibri" pitchFamily="34" charset="0"/>
              </a:rPr>
              <a:t>phys</a:t>
            </a:r>
            <a:r>
              <a:rPr lang="en-US" dirty="0">
                <a:solidFill>
                  <a:srgbClr val="000000"/>
                </a:solidFill>
                <a:latin typeface="Calibri" pitchFamily="34" charset="0"/>
              </a:rPr>
              <a:t> majors</a:t>
            </a:r>
            <a:endParaRPr lang="en-US" dirty="0">
              <a:solidFill>
                <a:prstClr val="black"/>
              </a:solidFill>
              <a:latin typeface="Arial" charset="0"/>
            </a:endParaRPr>
          </a:p>
        </p:txBody>
      </p:sp>
      <p:sp>
        <p:nvSpPr>
          <p:cNvPr id="38" name="Rectangle 74"/>
          <p:cNvSpPr>
            <a:spLocks noChangeArrowheads="1"/>
          </p:cNvSpPr>
          <p:nvPr/>
        </p:nvSpPr>
        <p:spPr bwMode="auto">
          <a:xfrm>
            <a:off x="1836826" y="1927754"/>
            <a:ext cx="283297" cy="243202"/>
          </a:xfrm>
          <a:prstGeom prst="rect">
            <a:avLst/>
          </a:prstGeom>
          <a:solidFill>
            <a:srgbClr val="8ABC92">
              <a:alpha val="54901"/>
            </a:srgbClr>
          </a:solidFill>
          <a:ln w="9525">
            <a:noFill/>
            <a:miter lim="800000"/>
            <a:headEnd/>
            <a:tailEnd/>
          </a:ln>
        </p:spPr>
        <p:txBody>
          <a:bodyPr/>
          <a:lstStyle/>
          <a:p>
            <a:endParaRPr lang="en-US" sz="3000">
              <a:solidFill>
                <a:prstClr val="black"/>
              </a:solidFill>
            </a:endParaRPr>
          </a:p>
        </p:txBody>
      </p:sp>
      <p:sp>
        <p:nvSpPr>
          <p:cNvPr id="39" name="Freeform 75"/>
          <p:cNvSpPr>
            <a:spLocks noEditPoints="1"/>
          </p:cNvSpPr>
          <p:nvPr/>
        </p:nvSpPr>
        <p:spPr bwMode="auto">
          <a:xfrm>
            <a:off x="1826988" y="1919309"/>
            <a:ext cx="283297" cy="243202"/>
          </a:xfrm>
          <a:custGeom>
            <a:avLst/>
            <a:gdLst>
              <a:gd name="T0" fmla="*/ 0 w 176"/>
              <a:gd name="T1" fmla="*/ 6235 h 176"/>
              <a:gd name="T2" fmla="*/ 6235 w 176"/>
              <a:gd name="T3" fmla="*/ 0 h 176"/>
              <a:gd name="T4" fmla="*/ 130925 w 176"/>
              <a:gd name="T5" fmla="*/ 0 h 176"/>
              <a:gd name="T6" fmla="*/ 137160 w 176"/>
              <a:gd name="T7" fmla="*/ 6235 h 176"/>
              <a:gd name="T8" fmla="*/ 137160 w 176"/>
              <a:gd name="T9" fmla="*/ 130925 h 176"/>
              <a:gd name="T10" fmla="*/ 130925 w 176"/>
              <a:gd name="T11" fmla="*/ 137160 h 176"/>
              <a:gd name="T12" fmla="*/ 6235 w 176"/>
              <a:gd name="T13" fmla="*/ 137160 h 176"/>
              <a:gd name="T14" fmla="*/ 0 w 176"/>
              <a:gd name="T15" fmla="*/ 130925 h 176"/>
              <a:gd name="T16" fmla="*/ 0 w 176"/>
              <a:gd name="T17" fmla="*/ 6235 h 176"/>
              <a:gd name="T18" fmla="*/ 12469 w 176"/>
              <a:gd name="T19" fmla="*/ 130925 h 176"/>
              <a:gd name="T20" fmla="*/ 6235 w 176"/>
              <a:gd name="T21" fmla="*/ 124691 h 176"/>
              <a:gd name="T22" fmla="*/ 130925 w 176"/>
              <a:gd name="T23" fmla="*/ 124691 h 176"/>
              <a:gd name="T24" fmla="*/ 124691 w 176"/>
              <a:gd name="T25" fmla="*/ 130925 h 176"/>
              <a:gd name="T26" fmla="*/ 124691 w 176"/>
              <a:gd name="T27" fmla="*/ 6235 h 176"/>
              <a:gd name="T28" fmla="*/ 130925 w 176"/>
              <a:gd name="T29" fmla="*/ 12469 h 176"/>
              <a:gd name="T30" fmla="*/ 6235 w 176"/>
              <a:gd name="T31" fmla="*/ 12469 h 176"/>
              <a:gd name="T32" fmla="*/ 12469 w 176"/>
              <a:gd name="T33" fmla="*/ 6235 h 176"/>
              <a:gd name="T34" fmla="*/ 12469 w 176"/>
              <a:gd name="T35" fmla="*/ 130925 h 17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6"/>
              <a:gd name="T55" fmla="*/ 0 h 176"/>
              <a:gd name="T56" fmla="*/ 176 w 176"/>
              <a:gd name="T57" fmla="*/ 176 h 17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6" h="176">
                <a:moveTo>
                  <a:pt x="0" y="8"/>
                </a:moveTo>
                <a:cubicBezTo>
                  <a:pt x="0" y="4"/>
                  <a:pt x="4" y="0"/>
                  <a:pt x="8" y="0"/>
                </a:cubicBezTo>
                <a:lnTo>
                  <a:pt x="168" y="0"/>
                </a:lnTo>
                <a:cubicBezTo>
                  <a:pt x="173" y="0"/>
                  <a:pt x="176" y="4"/>
                  <a:pt x="176" y="8"/>
                </a:cubicBezTo>
                <a:lnTo>
                  <a:pt x="176" y="168"/>
                </a:lnTo>
                <a:cubicBezTo>
                  <a:pt x="176" y="173"/>
                  <a:pt x="173" y="176"/>
                  <a:pt x="168" y="176"/>
                </a:cubicBezTo>
                <a:lnTo>
                  <a:pt x="8" y="176"/>
                </a:lnTo>
                <a:cubicBezTo>
                  <a:pt x="4" y="176"/>
                  <a:pt x="0" y="173"/>
                  <a:pt x="0" y="168"/>
                </a:cubicBezTo>
                <a:lnTo>
                  <a:pt x="0" y="8"/>
                </a:lnTo>
                <a:close/>
                <a:moveTo>
                  <a:pt x="16" y="168"/>
                </a:moveTo>
                <a:lnTo>
                  <a:pt x="8" y="160"/>
                </a:lnTo>
                <a:lnTo>
                  <a:pt x="168" y="160"/>
                </a:lnTo>
                <a:lnTo>
                  <a:pt x="160" y="168"/>
                </a:lnTo>
                <a:lnTo>
                  <a:pt x="160" y="8"/>
                </a:lnTo>
                <a:lnTo>
                  <a:pt x="168" y="16"/>
                </a:lnTo>
                <a:lnTo>
                  <a:pt x="8" y="16"/>
                </a:lnTo>
                <a:lnTo>
                  <a:pt x="16" y="8"/>
                </a:lnTo>
                <a:lnTo>
                  <a:pt x="16" y="168"/>
                </a:lnTo>
                <a:close/>
              </a:path>
            </a:pathLst>
          </a:custGeom>
          <a:solidFill>
            <a:srgbClr val="000000"/>
          </a:solidFill>
          <a:ln w="6" cap="flat">
            <a:solidFill>
              <a:srgbClr val="000000"/>
            </a:solidFill>
            <a:prstDash val="solid"/>
            <a:bevel/>
            <a:headEnd/>
            <a:tailEnd/>
          </a:ln>
        </p:spPr>
        <p:txBody>
          <a:bodyPr/>
          <a:lstStyle/>
          <a:p>
            <a:endParaRPr lang="en-US">
              <a:solidFill>
                <a:prstClr val="black"/>
              </a:solidFill>
            </a:endParaRPr>
          </a:p>
        </p:txBody>
      </p:sp>
      <p:sp>
        <p:nvSpPr>
          <p:cNvPr id="40" name="Rectangle 76"/>
          <p:cNvSpPr>
            <a:spLocks noChangeArrowheads="1"/>
          </p:cNvSpPr>
          <p:nvPr/>
        </p:nvSpPr>
        <p:spPr bwMode="auto">
          <a:xfrm>
            <a:off x="2297654" y="1778884"/>
            <a:ext cx="4311180" cy="369332"/>
          </a:xfrm>
          <a:prstGeom prst="rect">
            <a:avLst/>
          </a:prstGeom>
          <a:noFill/>
          <a:ln w="9525">
            <a:noFill/>
            <a:miter lim="800000"/>
            <a:headEnd/>
            <a:tailEnd/>
          </a:ln>
        </p:spPr>
        <p:txBody>
          <a:bodyPr wrap="none" lIns="0" tIns="0" rIns="0" bIns="0">
            <a:spAutoFit/>
          </a:bodyPr>
          <a:lstStyle/>
          <a:p>
            <a:r>
              <a:rPr lang="en-US" dirty="0">
                <a:solidFill>
                  <a:srgbClr val="000000"/>
                </a:solidFill>
                <a:latin typeface="Calibri" pitchFamily="34" charset="0"/>
              </a:rPr>
              <a:t>Survived as Majors who were </a:t>
            </a:r>
            <a:r>
              <a:rPr lang="en-US" b="1" u="sng" dirty="0">
                <a:solidFill>
                  <a:srgbClr val="000000"/>
                </a:solidFill>
                <a:latin typeface="Calibri" pitchFamily="34" charset="0"/>
              </a:rPr>
              <a:t>NOT</a:t>
            </a:r>
            <a:r>
              <a:rPr lang="en-US" dirty="0">
                <a:solidFill>
                  <a:srgbClr val="000000"/>
                </a:solidFill>
                <a:latin typeface="Calibri" pitchFamily="34" charset="0"/>
              </a:rPr>
              <a:t> </a:t>
            </a:r>
            <a:endParaRPr lang="en-US" dirty="0">
              <a:solidFill>
                <a:prstClr val="black"/>
              </a:solidFill>
              <a:latin typeface="Arial" charset="0"/>
            </a:endParaRPr>
          </a:p>
        </p:txBody>
      </p:sp>
      <p:sp>
        <p:nvSpPr>
          <p:cNvPr id="41" name="Rectangle 77"/>
          <p:cNvSpPr>
            <a:spLocks noChangeArrowheads="1"/>
          </p:cNvSpPr>
          <p:nvPr/>
        </p:nvSpPr>
        <p:spPr bwMode="auto">
          <a:xfrm>
            <a:off x="2297654" y="2134498"/>
            <a:ext cx="3899273" cy="369332"/>
          </a:xfrm>
          <a:prstGeom prst="rect">
            <a:avLst/>
          </a:prstGeom>
          <a:noFill/>
          <a:ln w="9525">
            <a:noFill/>
            <a:miter lim="800000"/>
            <a:headEnd/>
            <a:tailEnd/>
          </a:ln>
        </p:spPr>
        <p:txBody>
          <a:bodyPr wrap="none" lIns="0" tIns="0" rIns="0" bIns="0">
            <a:spAutoFit/>
          </a:bodyPr>
          <a:lstStyle/>
          <a:p>
            <a:r>
              <a:rPr lang="en-US" dirty="0">
                <a:solidFill>
                  <a:srgbClr val="000000"/>
                </a:solidFill>
                <a:latin typeface="Calibri" pitchFamily="34" charset="0"/>
              </a:rPr>
              <a:t>originally intended </a:t>
            </a:r>
            <a:r>
              <a:rPr lang="en-US" dirty="0" err="1">
                <a:solidFill>
                  <a:srgbClr val="000000"/>
                </a:solidFill>
                <a:latin typeface="Calibri" pitchFamily="34" charset="0"/>
              </a:rPr>
              <a:t>phys</a:t>
            </a:r>
            <a:r>
              <a:rPr lang="en-US" dirty="0">
                <a:solidFill>
                  <a:srgbClr val="000000"/>
                </a:solidFill>
                <a:latin typeface="Calibri" pitchFamily="34" charset="0"/>
              </a:rPr>
              <a:t> majors</a:t>
            </a:r>
            <a:endParaRPr lang="en-US" dirty="0">
              <a:solidFill>
                <a:prstClr val="black"/>
              </a:solidFill>
              <a:latin typeface="Arial" charset="0"/>
            </a:endParaRPr>
          </a:p>
        </p:txBody>
      </p:sp>
      <p:sp>
        <p:nvSpPr>
          <p:cNvPr id="42" name="Rectangle 86"/>
          <p:cNvSpPr>
            <a:spLocks noChangeArrowheads="1"/>
          </p:cNvSpPr>
          <p:nvPr/>
        </p:nvSpPr>
        <p:spPr bwMode="auto">
          <a:xfrm>
            <a:off x="304800" y="1083304"/>
            <a:ext cx="461665" cy="3361852"/>
          </a:xfrm>
          <a:prstGeom prst="rect">
            <a:avLst/>
          </a:prstGeom>
          <a:noFill/>
          <a:ln w="9525">
            <a:noFill/>
            <a:miter lim="800000"/>
            <a:headEnd/>
            <a:tailEnd/>
          </a:ln>
        </p:spPr>
        <p:txBody>
          <a:bodyPr vert="vert270" wrap="square" lIns="0" tIns="0" rIns="0" bIns="0">
            <a:spAutoFit/>
          </a:bodyPr>
          <a:lstStyle/>
          <a:p>
            <a:pPr>
              <a:defRPr/>
            </a:pPr>
            <a:r>
              <a:rPr lang="en-US" sz="3000" dirty="0">
                <a:solidFill>
                  <a:srgbClr val="000000"/>
                </a:solidFill>
                <a:latin typeface="Calibri" pitchFamily="34" charset="0"/>
                <a:cs typeface="Arial" pitchFamily="34" charset="0"/>
              </a:rPr>
              <a:t>Percent of Students</a:t>
            </a:r>
            <a:endParaRPr lang="en-US" sz="3000" dirty="0">
              <a:solidFill>
                <a:prstClr val="black"/>
              </a:solidFill>
              <a:latin typeface="Arial" pitchFamily="34" charset="0"/>
              <a:cs typeface="Arial" pitchFamily="34" charset="0"/>
            </a:endParaRPr>
          </a:p>
        </p:txBody>
      </p:sp>
      <p:sp>
        <p:nvSpPr>
          <p:cNvPr id="43" name="Rectangle 86"/>
          <p:cNvSpPr>
            <a:spLocks noChangeArrowheads="1"/>
          </p:cNvSpPr>
          <p:nvPr/>
        </p:nvSpPr>
        <p:spPr bwMode="auto">
          <a:xfrm>
            <a:off x="994229" y="5177691"/>
            <a:ext cx="7480877" cy="923330"/>
          </a:xfrm>
          <a:prstGeom prst="rect">
            <a:avLst/>
          </a:prstGeom>
          <a:noFill/>
          <a:ln w="9525">
            <a:noFill/>
            <a:miter lim="800000"/>
            <a:headEnd/>
            <a:tailEnd/>
          </a:ln>
        </p:spPr>
        <p:txBody>
          <a:bodyPr wrap="square" lIns="0" tIns="0" rIns="0" bIns="0">
            <a:spAutoFit/>
          </a:bodyPr>
          <a:lstStyle/>
          <a:p>
            <a:pPr algn="ctr"/>
            <a:r>
              <a:rPr lang="en-US" sz="3000" dirty="0">
                <a:solidFill>
                  <a:srgbClr val="000000"/>
                </a:solidFill>
                <a:latin typeface="Calibri" pitchFamily="34" charset="0"/>
              </a:rPr>
              <a:t>CLASS Overall Score </a:t>
            </a:r>
          </a:p>
          <a:p>
            <a:pPr algn="ctr"/>
            <a:r>
              <a:rPr lang="en-US" sz="3000" dirty="0">
                <a:solidFill>
                  <a:srgbClr val="000000"/>
                </a:solidFill>
                <a:latin typeface="Calibri" pitchFamily="34" charset="0"/>
              </a:rPr>
              <a:t>(measured at start of 1</a:t>
            </a:r>
            <a:r>
              <a:rPr lang="en-US" sz="3000" baseline="30000" dirty="0">
                <a:solidFill>
                  <a:srgbClr val="000000"/>
                </a:solidFill>
                <a:latin typeface="Calibri" pitchFamily="34" charset="0"/>
              </a:rPr>
              <a:t>st</a:t>
            </a:r>
            <a:r>
              <a:rPr lang="en-US" sz="3000" dirty="0">
                <a:solidFill>
                  <a:srgbClr val="000000"/>
                </a:solidFill>
                <a:latin typeface="Calibri" pitchFamily="34" charset="0"/>
              </a:rPr>
              <a:t> term of college physics)</a:t>
            </a:r>
            <a:endParaRPr lang="en-US" sz="3000" dirty="0">
              <a:solidFill>
                <a:prstClr val="black"/>
              </a:solidFill>
              <a:latin typeface="Arial" charset="0"/>
            </a:endParaRPr>
          </a:p>
        </p:txBody>
      </p:sp>
      <p:sp>
        <p:nvSpPr>
          <p:cNvPr id="46" name="Right Arrow 45"/>
          <p:cNvSpPr/>
          <p:nvPr/>
        </p:nvSpPr>
        <p:spPr>
          <a:xfrm>
            <a:off x="7234869" y="5029200"/>
            <a:ext cx="1528131" cy="705372"/>
          </a:xfrm>
          <a:prstGeom prst="rightArrow">
            <a:avLst/>
          </a:prstGeom>
          <a:solidFill>
            <a:srgbClr val="00B050">
              <a:alpha val="4117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prstClr val="black"/>
                </a:solidFill>
              </a:rPr>
              <a:t>Expert</a:t>
            </a:r>
          </a:p>
        </p:txBody>
      </p:sp>
      <p:sp>
        <p:nvSpPr>
          <p:cNvPr id="47" name="Left Arrow 46"/>
          <p:cNvSpPr/>
          <p:nvPr/>
        </p:nvSpPr>
        <p:spPr>
          <a:xfrm>
            <a:off x="1169684" y="5058970"/>
            <a:ext cx="1334396" cy="692427"/>
          </a:xfrm>
          <a:prstGeom prst="leftArrow">
            <a:avLst/>
          </a:prstGeom>
          <a:solidFill>
            <a:srgbClr val="BA3030">
              <a:alpha val="4588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black"/>
                </a:solidFill>
              </a:rPr>
              <a:t>Novice</a:t>
            </a:r>
          </a:p>
        </p:txBody>
      </p:sp>
    </p:spTree>
    <p:extLst>
      <p:ext uri="{BB962C8B-B14F-4D97-AF65-F5344CB8AC3E}">
        <p14:creationId xmlns:p14="http://schemas.microsoft.com/office/powerpoint/2010/main" val="398684130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520042" y="665018"/>
            <a:ext cx="7005059" cy="954107"/>
          </a:xfrm>
          <a:prstGeom prst="rect">
            <a:avLst/>
          </a:prstGeom>
          <a:noFill/>
        </p:spPr>
        <p:txBody>
          <a:bodyPr wrap="none" rtlCol="0">
            <a:spAutoFit/>
          </a:bodyPr>
          <a:lstStyle/>
          <a:p>
            <a:r>
              <a:rPr lang="en-US" sz="3200" dirty="0"/>
              <a:t>Perfection in class is not enough!</a:t>
            </a:r>
          </a:p>
          <a:p>
            <a:r>
              <a:rPr lang="en-US" dirty="0"/>
              <a:t>         </a:t>
            </a:r>
            <a:r>
              <a:rPr lang="en-US" i="1" dirty="0"/>
              <a:t>Not enough hours</a:t>
            </a:r>
          </a:p>
        </p:txBody>
      </p:sp>
      <p:sp>
        <p:nvSpPr>
          <p:cNvPr id="3" name="TextBox 2"/>
          <p:cNvSpPr txBox="1"/>
          <p:nvPr/>
        </p:nvSpPr>
        <p:spPr>
          <a:xfrm>
            <a:off x="581892" y="2193483"/>
            <a:ext cx="8051470" cy="3416320"/>
          </a:xfrm>
          <a:prstGeom prst="rect">
            <a:avLst/>
          </a:prstGeom>
          <a:noFill/>
        </p:spPr>
        <p:txBody>
          <a:bodyPr wrap="square" rtlCol="0">
            <a:spAutoFit/>
          </a:bodyPr>
          <a:lstStyle/>
          <a:p>
            <a:pPr marL="342900" indent="-342900">
              <a:buFont typeface="Arial" pitchFamily="34" charset="0"/>
              <a:buChar char="•"/>
            </a:pPr>
            <a:r>
              <a:rPr lang="en-US" dirty="0"/>
              <a:t>Activities that prepare them to learn from class</a:t>
            </a:r>
          </a:p>
          <a:p>
            <a:r>
              <a:rPr lang="en-US" dirty="0"/>
              <a:t>   (targeted pre-class readings and quizzes)</a:t>
            </a:r>
          </a:p>
          <a:p>
            <a:endParaRPr lang="en-US" dirty="0"/>
          </a:p>
          <a:p>
            <a:pPr marL="342900" indent="-342900">
              <a:buFont typeface="Arial" pitchFamily="34" charset="0"/>
              <a:buChar char="•"/>
            </a:pPr>
            <a:r>
              <a:rPr lang="en-US" dirty="0"/>
              <a:t>Activities to learn much more after class</a:t>
            </a:r>
          </a:p>
          <a:p>
            <a:r>
              <a:rPr lang="en-US" dirty="0"/>
              <a:t>    </a:t>
            </a:r>
            <a:r>
              <a:rPr lang="en-US" b="1" dirty="0"/>
              <a:t>good homework–- </a:t>
            </a:r>
          </a:p>
          <a:p>
            <a:pPr marL="800100" lvl="1" indent="-342900">
              <a:buFont typeface="Courier New" pitchFamily="49" charset="0"/>
              <a:buChar char="o"/>
            </a:pPr>
            <a:r>
              <a:rPr lang="en-US" dirty="0"/>
              <a:t>builds on class</a:t>
            </a:r>
          </a:p>
          <a:p>
            <a:pPr marL="800100" lvl="1" indent="-342900">
              <a:buFont typeface="Courier New" pitchFamily="49" charset="0"/>
              <a:buChar char="o"/>
            </a:pPr>
            <a:r>
              <a:rPr lang="en-US" dirty="0"/>
              <a:t>explicit practice of all aspects of expertise </a:t>
            </a:r>
          </a:p>
          <a:p>
            <a:pPr marL="800100" lvl="1" indent="-342900">
              <a:buFont typeface="Courier New" pitchFamily="49" charset="0"/>
              <a:buChar char="o"/>
            </a:pPr>
            <a:r>
              <a:rPr lang="en-US" dirty="0"/>
              <a:t>requires reasonable time</a:t>
            </a:r>
          </a:p>
          <a:p>
            <a:pPr marL="800100" lvl="1" indent="-342900">
              <a:buFont typeface="Courier New" pitchFamily="49" charset="0"/>
              <a:buChar char="o"/>
            </a:pPr>
            <a:r>
              <a:rPr lang="en-US" dirty="0"/>
              <a:t>reasonable feedback</a:t>
            </a:r>
          </a:p>
        </p:txBody>
      </p:sp>
    </p:spTree>
    <p:extLst>
      <p:ext uri="{BB962C8B-B14F-4D97-AF65-F5344CB8AC3E}">
        <p14:creationId xmlns:p14="http://schemas.microsoft.com/office/powerpoint/2010/main" val="38301260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4470AF0F-8DF6-4414-A96B-50861A33C1F5}"/>
              </a:ext>
            </a:extLst>
          </p:cNvPr>
          <p:cNvSpPr txBox="1"/>
          <p:nvPr/>
        </p:nvSpPr>
        <p:spPr>
          <a:xfrm>
            <a:off x="169933" y="267036"/>
            <a:ext cx="8974067" cy="6494085"/>
          </a:xfrm>
          <a:prstGeom prst="rect">
            <a:avLst/>
          </a:prstGeom>
          <a:noFill/>
        </p:spPr>
        <p:txBody>
          <a:bodyPr wrap="square" rtlCol="0">
            <a:spAutoFit/>
          </a:bodyPr>
          <a:lstStyle/>
          <a:p>
            <a:r>
              <a:rPr lang="en-US" dirty="0">
                <a:solidFill>
                  <a:schemeClr val="accent2"/>
                </a:solidFill>
              </a:rPr>
              <a:t>Will be telling some of you ways to learn that may be quite different from what you have found effective.</a:t>
            </a:r>
          </a:p>
          <a:p>
            <a:endParaRPr lang="en-US" sz="1000" dirty="0"/>
          </a:p>
          <a:p>
            <a:r>
              <a:rPr lang="en-US" dirty="0"/>
              <a:t>Are you wrong?</a:t>
            </a:r>
          </a:p>
          <a:p>
            <a:r>
              <a:rPr lang="en-US" dirty="0"/>
              <a:t>No and Yes</a:t>
            </a:r>
          </a:p>
          <a:p>
            <a:endParaRPr lang="en-US" sz="800" dirty="0"/>
          </a:p>
          <a:p>
            <a:r>
              <a:rPr lang="en-US" dirty="0" smtClean="0"/>
              <a:t>No – </a:t>
            </a:r>
            <a:r>
              <a:rPr lang="en-US" dirty="0"/>
              <a:t>you learned how to do well on typical exams, get good grades, SAT scores, etc.  </a:t>
            </a:r>
          </a:p>
          <a:p>
            <a:endParaRPr lang="en-US" sz="1000" dirty="0"/>
          </a:p>
          <a:p>
            <a:r>
              <a:rPr lang="en-US" dirty="0"/>
              <a:t>Yes – Exam </a:t>
            </a:r>
            <a:r>
              <a:rPr lang="en-US" dirty="0"/>
              <a:t>scores </a:t>
            </a:r>
            <a:r>
              <a:rPr lang="en-US" dirty="0" smtClean="0"/>
              <a:t>have little </a:t>
            </a:r>
            <a:r>
              <a:rPr lang="en-US" dirty="0"/>
              <a:t>correlation with performance on real world, meaningful tasks (“expertise”). </a:t>
            </a:r>
          </a:p>
          <a:p>
            <a:r>
              <a:rPr lang="en-US" dirty="0"/>
              <a:t>Why? 1) exams bad, mostly figure out instructor, </a:t>
            </a:r>
          </a:p>
          <a:p>
            <a:r>
              <a:rPr lang="en-US" dirty="0"/>
              <a:t>2) highly artificial conditions &amp; questions. Remembering info and procedures rapidly, not decisions/expertise.</a:t>
            </a:r>
          </a:p>
          <a:p>
            <a:endParaRPr lang="en-US" sz="800" dirty="0"/>
          </a:p>
          <a:p>
            <a:r>
              <a:rPr lang="en-US" sz="2200" i="1" dirty="0">
                <a:solidFill>
                  <a:schemeClr val="accent2"/>
                </a:solidFill>
              </a:rPr>
              <a:t>Contradiction apparent in my atomic </a:t>
            </a:r>
            <a:r>
              <a:rPr lang="en-US" sz="2200" i="1" dirty="0" err="1">
                <a:solidFill>
                  <a:schemeClr val="accent2"/>
                </a:solidFill>
              </a:rPr>
              <a:t>phys</a:t>
            </a:r>
            <a:r>
              <a:rPr lang="en-US" sz="2200" i="1" dirty="0">
                <a:solidFill>
                  <a:schemeClr val="accent2"/>
                </a:solidFill>
              </a:rPr>
              <a:t> grad students,</a:t>
            </a:r>
          </a:p>
          <a:p>
            <a:r>
              <a:rPr lang="en-US" sz="2200" i="1" dirty="0">
                <a:solidFill>
                  <a:schemeClr val="accent2"/>
                </a:solidFill>
              </a:rPr>
              <a:t>led to my studying for last 30 years.</a:t>
            </a:r>
          </a:p>
          <a:p>
            <a:endParaRPr lang="en-US" dirty="0"/>
          </a:p>
          <a:p>
            <a:endParaRPr lang="en-US" dirty="0"/>
          </a:p>
        </p:txBody>
      </p:sp>
    </p:spTree>
    <p:extLst>
      <p:ext uri="{BB962C8B-B14F-4D97-AF65-F5344CB8AC3E}">
        <p14:creationId xmlns:p14="http://schemas.microsoft.com/office/powerpoint/2010/main" val="1763328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4" name="TextBox 2"/>
          <p:cNvSpPr txBox="1">
            <a:spLocks noChangeArrowheads="1"/>
          </p:cNvSpPr>
          <p:nvPr/>
        </p:nvSpPr>
        <p:spPr bwMode="auto">
          <a:xfrm>
            <a:off x="217488" y="719138"/>
            <a:ext cx="5776912" cy="1261884"/>
          </a:xfrm>
          <a:prstGeom prst="rect">
            <a:avLst/>
          </a:prstGeom>
          <a:noFill/>
          <a:ln w="9525">
            <a:noFill/>
            <a:miter lim="800000"/>
            <a:headEnd/>
            <a:tailEnd/>
          </a:ln>
        </p:spPr>
        <p:txBody>
          <a:bodyPr>
            <a:spAutoFit/>
          </a:bodyPr>
          <a:lstStyle/>
          <a:p>
            <a:r>
              <a:rPr lang="en-US" sz="2800" u="sng" dirty="0"/>
              <a:t>Motivation-- essential</a:t>
            </a:r>
          </a:p>
          <a:p>
            <a:r>
              <a:rPr lang="en-US" i="1" dirty="0">
                <a:solidFill>
                  <a:schemeClr val="accent2"/>
                </a:solidFill>
              </a:rPr>
              <a:t>(complex- depends on background)</a:t>
            </a:r>
          </a:p>
          <a:p>
            <a:endParaRPr lang="en-US" dirty="0"/>
          </a:p>
        </p:txBody>
      </p:sp>
      <p:pic>
        <p:nvPicPr>
          <p:cNvPr id="38915" name="Picture 3" descr="j0078726.wmf"/>
          <p:cNvPicPr>
            <a:picLocks noChangeAspect="1"/>
          </p:cNvPicPr>
          <p:nvPr/>
        </p:nvPicPr>
        <p:blipFill>
          <a:blip r:embed="rId2" cstate="print"/>
          <a:srcRect/>
          <a:stretch>
            <a:fillRect/>
          </a:stretch>
        </p:blipFill>
        <p:spPr bwMode="auto">
          <a:xfrm>
            <a:off x="6333571" y="14289"/>
            <a:ext cx="2708829" cy="2744677"/>
          </a:xfrm>
          <a:prstGeom prst="rect">
            <a:avLst/>
          </a:prstGeom>
          <a:solidFill>
            <a:schemeClr val="accent2"/>
          </a:solidFill>
          <a:ln w="9525">
            <a:noFill/>
            <a:miter lim="800000"/>
            <a:headEnd/>
            <a:tailEnd/>
          </a:ln>
        </p:spPr>
      </p:pic>
      <p:sp>
        <p:nvSpPr>
          <p:cNvPr id="5" name="TextBox 4"/>
          <p:cNvSpPr txBox="1">
            <a:spLocks noChangeArrowheads="1"/>
          </p:cNvSpPr>
          <p:nvPr/>
        </p:nvSpPr>
        <p:spPr bwMode="auto">
          <a:xfrm>
            <a:off x="217488" y="2768863"/>
            <a:ext cx="8650287" cy="3724096"/>
          </a:xfrm>
          <a:prstGeom prst="rect">
            <a:avLst/>
          </a:prstGeom>
          <a:noFill/>
          <a:ln w="9525">
            <a:noFill/>
            <a:miter lim="800000"/>
            <a:headEnd/>
            <a:tailEnd/>
          </a:ln>
        </p:spPr>
        <p:txBody>
          <a:bodyPr>
            <a:spAutoFit/>
          </a:bodyPr>
          <a:lstStyle/>
          <a:p>
            <a:r>
              <a:rPr lang="en-US" dirty="0"/>
              <a:t>a. Relevant/useful/interesting to learner </a:t>
            </a:r>
          </a:p>
          <a:p>
            <a:r>
              <a:rPr lang="en-US" dirty="0"/>
              <a:t>(</a:t>
            </a:r>
            <a:r>
              <a:rPr lang="en-US" b="1" dirty="0"/>
              <a:t>meaningful context-- connect to what they know and value) </a:t>
            </a:r>
          </a:p>
          <a:p>
            <a:r>
              <a:rPr lang="en-US" dirty="0"/>
              <a:t> </a:t>
            </a:r>
            <a:r>
              <a:rPr lang="en-US" i="1" dirty="0"/>
              <a:t>requires expertise in subject</a:t>
            </a:r>
          </a:p>
          <a:p>
            <a:r>
              <a:rPr lang="en-US" dirty="0"/>
              <a:t> </a:t>
            </a:r>
            <a:endParaRPr lang="en-US" sz="1400" u="sng" dirty="0"/>
          </a:p>
          <a:p>
            <a:endParaRPr lang="en-US" sz="1400" u="sng" dirty="0"/>
          </a:p>
          <a:p>
            <a:r>
              <a:rPr lang="en-US" dirty="0"/>
              <a:t>b. Sense that </a:t>
            </a:r>
            <a:r>
              <a:rPr lang="en-US" b="1" dirty="0"/>
              <a:t>can</a:t>
            </a:r>
            <a:r>
              <a:rPr lang="en-US" dirty="0"/>
              <a:t> master subject and how to master,</a:t>
            </a:r>
          </a:p>
          <a:p>
            <a:r>
              <a:rPr lang="en-US" dirty="0"/>
              <a:t>    recognize they are improving/accomplishing</a:t>
            </a:r>
          </a:p>
          <a:p>
            <a:endParaRPr lang="en-US" sz="1000" dirty="0"/>
          </a:p>
          <a:p>
            <a:endParaRPr lang="en-US" sz="1000" dirty="0"/>
          </a:p>
          <a:p>
            <a:endParaRPr lang="en-US" sz="1000" dirty="0"/>
          </a:p>
          <a:p>
            <a:r>
              <a:rPr lang="en-US" dirty="0"/>
              <a:t>c. Sense of personal control/choice</a:t>
            </a:r>
            <a:endParaRPr lang="en-CA" dirty="0"/>
          </a:p>
        </p:txBody>
      </p:sp>
      <p:sp>
        <p:nvSpPr>
          <p:cNvPr id="6" name="TextBox 5"/>
          <p:cNvSpPr txBox="1"/>
          <p:nvPr/>
        </p:nvSpPr>
        <p:spPr>
          <a:xfrm>
            <a:off x="425669" y="2144110"/>
            <a:ext cx="4843377" cy="461665"/>
          </a:xfrm>
          <a:prstGeom prst="rect">
            <a:avLst/>
          </a:prstGeom>
          <a:noFill/>
        </p:spPr>
        <p:txBody>
          <a:bodyPr wrap="none" rtlCol="0">
            <a:spAutoFit/>
          </a:bodyPr>
          <a:lstStyle/>
          <a:p>
            <a:r>
              <a:rPr lang="en-US" dirty="0"/>
              <a:t>Enhancing motivation to learn</a:t>
            </a:r>
            <a:endParaRPr lang="en-CA"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86809" y="751245"/>
            <a:ext cx="8091377" cy="5262979"/>
          </a:xfrm>
          <a:prstGeom prst="rect">
            <a:avLst/>
          </a:prstGeom>
          <a:noFill/>
        </p:spPr>
        <p:txBody>
          <a:bodyPr wrap="square" rtlCol="0">
            <a:spAutoFit/>
          </a:bodyPr>
          <a:lstStyle/>
          <a:p>
            <a:r>
              <a:rPr lang="en-US" u="sng" dirty="0"/>
              <a:t>How it is possible to cover as much material?</a:t>
            </a:r>
          </a:p>
          <a:p>
            <a:r>
              <a:rPr lang="en-US" i="1" dirty="0"/>
              <a:t>(if worrying about covering material not developing students expert thinking skills, focusing on wrong thing, but…)</a:t>
            </a:r>
          </a:p>
          <a:p>
            <a:pPr>
              <a:buFont typeface="Arial" pitchFamily="34" charset="0"/>
              <a:buChar char="•"/>
            </a:pPr>
            <a:endParaRPr lang="en-US" dirty="0"/>
          </a:p>
          <a:p>
            <a:pPr>
              <a:buFont typeface="Arial" pitchFamily="34" charset="0"/>
              <a:buChar char="•"/>
            </a:pPr>
            <a:r>
              <a:rPr lang="en-US" dirty="0"/>
              <a:t>transfers information gathering outside of class,</a:t>
            </a:r>
          </a:p>
          <a:p>
            <a:pPr>
              <a:buFont typeface="Arial" pitchFamily="34" charset="0"/>
              <a:buChar char="•"/>
            </a:pPr>
            <a:r>
              <a:rPr lang="en-US" dirty="0"/>
              <a:t>avoids wasting time covering material that students already know</a:t>
            </a:r>
          </a:p>
          <a:p>
            <a:endParaRPr lang="en-US" dirty="0"/>
          </a:p>
          <a:p>
            <a:r>
              <a:rPr lang="en-US" dirty="0"/>
              <a:t>Advanced courses-- often cover </a:t>
            </a:r>
            <a:r>
              <a:rPr lang="en-US" u="sng" dirty="0"/>
              <a:t>more</a:t>
            </a:r>
          </a:p>
          <a:p>
            <a:endParaRPr lang="en-US" dirty="0"/>
          </a:p>
          <a:p>
            <a:r>
              <a:rPr lang="en-US" dirty="0"/>
              <a:t>Intro courses, can cover the same amount.</a:t>
            </a:r>
          </a:p>
          <a:p>
            <a:r>
              <a:rPr lang="en-US" dirty="0"/>
              <a:t>But typically cut back by ~20%, as faculty understand better what is reasonable to learn. </a:t>
            </a:r>
            <a:endParaRPr lang="en-CA"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609600" y="588580"/>
            <a:ext cx="8317085" cy="830997"/>
          </a:xfrm>
          <a:prstGeom prst="rect">
            <a:avLst/>
          </a:prstGeom>
          <a:noFill/>
        </p:spPr>
        <p:txBody>
          <a:bodyPr wrap="none" rtlCol="0">
            <a:spAutoFit/>
          </a:bodyPr>
          <a:lstStyle/>
          <a:p>
            <a:r>
              <a:rPr lang="en-US" dirty="0"/>
              <a:t>Benefits to interrupting lecture with challenging</a:t>
            </a:r>
          </a:p>
          <a:p>
            <a:r>
              <a:rPr lang="en-US" dirty="0"/>
              <a:t>conceptual question with student-student discussion</a:t>
            </a:r>
          </a:p>
        </p:txBody>
      </p:sp>
      <p:sp>
        <p:nvSpPr>
          <p:cNvPr id="4" name="TextBox 3"/>
          <p:cNvSpPr txBox="1"/>
          <p:nvPr/>
        </p:nvSpPr>
        <p:spPr>
          <a:xfrm>
            <a:off x="544485" y="1807779"/>
            <a:ext cx="8447314" cy="4154984"/>
          </a:xfrm>
          <a:prstGeom prst="rect">
            <a:avLst/>
          </a:prstGeom>
          <a:noFill/>
        </p:spPr>
        <p:txBody>
          <a:bodyPr wrap="square" rtlCol="0">
            <a:spAutoFit/>
          </a:bodyPr>
          <a:lstStyle/>
          <a:p>
            <a:r>
              <a:rPr lang="en-US" dirty="0"/>
              <a:t>Not that important whether or not they can answer it, just have to engage.</a:t>
            </a:r>
          </a:p>
          <a:p>
            <a:endParaRPr lang="en-US" dirty="0"/>
          </a:p>
          <a:p>
            <a:r>
              <a:rPr lang="en-US" dirty="0"/>
              <a:t>Reduces WM demands– consolidates and organizes.</a:t>
            </a:r>
          </a:p>
          <a:p>
            <a:r>
              <a:rPr lang="en-US" dirty="0"/>
              <a:t>Simple immediate feedback (“what was mitosis?”)</a:t>
            </a:r>
          </a:p>
          <a:p>
            <a:endParaRPr lang="en-US" dirty="0"/>
          </a:p>
          <a:p>
            <a:r>
              <a:rPr lang="en-US" dirty="0"/>
              <a:t>Practice expert thinking. Primes them to learn.</a:t>
            </a:r>
          </a:p>
          <a:p>
            <a:endParaRPr lang="en-US" dirty="0"/>
          </a:p>
          <a:p>
            <a:r>
              <a:rPr lang="en-US" b="1" dirty="0"/>
              <a:t>Instructor listen in on discussion. Can understand and guide much better.</a:t>
            </a:r>
          </a:p>
          <a:p>
            <a:endParaRPr lang="en-US" dirty="0"/>
          </a:p>
        </p:txBody>
      </p:sp>
    </p:spTree>
    <p:extLst>
      <p:ext uri="{BB962C8B-B14F-4D97-AF65-F5344CB8AC3E}">
        <p14:creationId xmlns:p14="http://schemas.microsoft.com/office/powerpoint/2010/main" val="23378360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62" name="Text Box 2"/>
          <p:cNvSpPr txBox="1">
            <a:spLocks noChangeArrowheads="1"/>
          </p:cNvSpPr>
          <p:nvPr/>
        </p:nvSpPr>
        <p:spPr bwMode="auto">
          <a:xfrm>
            <a:off x="274638" y="5137150"/>
            <a:ext cx="9144000" cy="830997"/>
          </a:xfrm>
          <a:prstGeom prst="rect">
            <a:avLst/>
          </a:prstGeom>
          <a:noFill/>
          <a:ln w="9525">
            <a:noFill/>
            <a:miter lim="800000"/>
            <a:headEnd/>
            <a:tailEnd/>
          </a:ln>
        </p:spPr>
        <p:txBody>
          <a:bodyPr>
            <a:spAutoFit/>
          </a:bodyPr>
          <a:lstStyle/>
          <a:p>
            <a:pPr marL="398463" indent="-398463">
              <a:buFont typeface="Wingdings" pitchFamily="2" charset="2"/>
              <a:buNone/>
              <a:tabLst>
                <a:tab pos="398463" algn="l"/>
              </a:tabLst>
            </a:pPr>
            <a:r>
              <a:rPr lang="en-US" dirty="0">
                <a:solidFill>
                  <a:schemeClr val="accent2"/>
                </a:solidFill>
                <a:latin typeface="Comic Sans MS" pitchFamily="66" charset="0"/>
              </a:rPr>
              <a:t>On average learn &lt;30% of concepts did not already know.</a:t>
            </a:r>
          </a:p>
          <a:p>
            <a:pPr marL="398463" indent="-398463">
              <a:buFont typeface="Wingdings" pitchFamily="2" charset="2"/>
              <a:buNone/>
              <a:tabLst>
                <a:tab pos="398463" algn="l"/>
              </a:tabLst>
            </a:pPr>
            <a:r>
              <a:rPr lang="en-US" dirty="0">
                <a:solidFill>
                  <a:schemeClr val="accent2"/>
                </a:solidFill>
                <a:latin typeface="Comic Sans MS" pitchFamily="66" charset="0"/>
              </a:rPr>
              <a:t>Lecturer quality, class size, institution,...doesn't matter!</a:t>
            </a:r>
          </a:p>
        </p:txBody>
      </p:sp>
      <p:sp>
        <p:nvSpPr>
          <p:cNvPr id="348163" name="Text Box 3"/>
          <p:cNvSpPr txBox="1">
            <a:spLocks noChangeArrowheads="1"/>
          </p:cNvSpPr>
          <p:nvPr/>
        </p:nvSpPr>
        <p:spPr bwMode="auto">
          <a:xfrm>
            <a:off x="1162050" y="6494463"/>
            <a:ext cx="6915150" cy="366712"/>
          </a:xfrm>
          <a:prstGeom prst="rect">
            <a:avLst/>
          </a:prstGeom>
          <a:noFill/>
          <a:ln w="9525">
            <a:noFill/>
            <a:miter lim="800000"/>
            <a:headEnd/>
            <a:tailEnd/>
          </a:ln>
        </p:spPr>
        <p:txBody>
          <a:bodyPr wrap="none">
            <a:spAutoFit/>
          </a:bodyPr>
          <a:lstStyle/>
          <a:p>
            <a:pPr eaLnBrk="0" hangingPunct="0"/>
            <a:r>
              <a:rPr lang="en-US" sz="1800">
                <a:solidFill>
                  <a:schemeClr val="folHlink"/>
                </a:solidFill>
                <a:latin typeface="Arial Unicode MS" pitchFamily="34" charset="-128"/>
              </a:rPr>
              <a:t>R. Hake, ”…A six-thousand-student survey…” AJP 66, 64-74 (‘98).</a:t>
            </a:r>
          </a:p>
        </p:txBody>
      </p:sp>
      <p:sp>
        <p:nvSpPr>
          <p:cNvPr id="348164" name="Rectangle 4"/>
          <p:cNvSpPr>
            <a:spLocks noChangeArrowheads="1"/>
          </p:cNvSpPr>
          <p:nvPr/>
        </p:nvSpPr>
        <p:spPr bwMode="auto">
          <a:xfrm>
            <a:off x="139434" y="543601"/>
            <a:ext cx="8817914" cy="830997"/>
          </a:xfrm>
          <a:prstGeom prst="rect">
            <a:avLst/>
          </a:prstGeom>
          <a:noFill/>
          <a:ln w="9525">
            <a:noFill/>
            <a:miter lim="800000"/>
            <a:headEnd/>
            <a:tailEnd/>
          </a:ln>
          <a:effectLst/>
        </p:spPr>
        <p:txBody>
          <a:bodyPr wrap="square">
            <a:spAutoFit/>
          </a:bodyPr>
          <a:lstStyle/>
          <a:p>
            <a:pPr>
              <a:buFontTx/>
              <a:buChar char="•"/>
              <a:defRPr/>
            </a:pPr>
            <a:r>
              <a:rPr lang="en-US" dirty="0">
                <a:solidFill>
                  <a:schemeClr val="accent2"/>
                </a:solidFill>
                <a:latin typeface="Tahoma" pitchFamily="34" charset="0"/>
              </a:rPr>
              <a:t> </a:t>
            </a:r>
            <a:r>
              <a:rPr lang="en-US" dirty="0">
                <a:solidFill>
                  <a:schemeClr val="accent2"/>
                </a:solidFill>
                <a:effectLst>
                  <a:outerShdw blurRad="38100" dist="38100" dir="2700000" algn="tl">
                    <a:srgbClr val="000000"/>
                  </a:outerShdw>
                </a:effectLst>
                <a:latin typeface="Tahoma" pitchFamily="34" charset="0"/>
              </a:rPr>
              <a:t>Force Concept Inventory- </a:t>
            </a:r>
            <a:r>
              <a:rPr lang="en-US" dirty="0">
                <a:solidFill>
                  <a:schemeClr val="accent2"/>
                </a:solidFill>
                <a:latin typeface="Tahoma" pitchFamily="34" charset="0"/>
              </a:rPr>
              <a:t>basic concepts of force and motion </a:t>
            </a:r>
            <a:r>
              <a:rPr lang="en-US" i="1" dirty="0">
                <a:solidFill>
                  <a:schemeClr val="accent2"/>
                </a:solidFill>
                <a:latin typeface="Tahoma" pitchFamily="34" charset="0"/>
              </a:rPr>
              <a:t>Apply like physicist in simple real world applications?</a:t>
            </a:r>
          </a:p>
        </p:txBody>
      </p:sp>
      <p:grpSp>
        <p:nvGrpSpPr>
          <p:cNvPr id="2" name="Group 36"/>
          <p:cNvGrpSpPr>
            <a:grpSpLocks/>
          </p:cNvGrpSpPr>
          <p:nvPr/>
        </p:nvGrpSpPr>
        <p:grpSpPr bwMode="auto">
          <a:xfrm>
            <a:off x="479425" y="2355850"/>
            <a:ext cx="5553075" cy="2740025"/>
            <a:chOff x="302" y="1484"/>
            <a:chExt cx="3498" cy="1726"/>
          </a:xfrm>
        </p:grpSpPr>
        <p:pic>
          <p:nvPicPr>
            <p:cNvPr id="29708" name="Picture 16"/>
            <p:cNvPicPr>
              <a:picLocks noChangeAspect="1" noChangeArrowheads="1"/>
            </p:cNvPicPr>
            <p:nvPr/>
          </p:nvPicPr>
          <p:blipFill>
            <a:blip r:embed="rId3" cstate="print"/>
            <a:srcRect l="2295" t="9926" r="9895" b="19853"/>
            <a:stretch>
              <a:fillRect/>
            </a:stretch>
          </p:blipFill>
          <p:spPr bwMode="auto">
            <a:xfrm>
              <a:off x="304" y="1484"/>
              <a:ext cx="3455" cy="1501"/>
            </a:xfrm>
            <a:prstGeom prst="rect">
              <a:avLst/>
            </a:prstGeom>
            <a:noFill/>
            <a:ln w="9525">
              <a:noFill/>
              <a:miter lim="800000"/>
              <a:headEnd/>
              <a:tailEnd/>
            </a:ln>
          </p:spPr>
        </p:pic>
        <p:sp>
          <p:nvSpPr>
            <p:cNvPr id="29709" name="Text Box 17"/>
            <p:cNvSpPr txBox="1">
              <a:spLocks noChangeArrowheads="1"/>
            </p:cNvSpPr>
            <p:nvPr/>
          </p:nvSpPr>
          <p:spPr bwMode="auto">
            <a:xfrm>
              <a:off x="302" y="2960"/>
              <a:ext cx="3498" cy="250"/>
            </a:xfrm>
            <a:prstGeom prst="rect">
              <a:avLst/>
            </a:prstGeom>
            <a:solidFill>
              <a:schemeClr val="accent2"/>
            </a:solidFill>
            <a:ln w="9525">
              <a:noFill/>
              <a:miter lim="800000"/>
              <a:headEnd/>
              <a:tailEnd/>
            </a:ln>
          </p:spPr>
          <p:txBody>
            <a:bodyPr>
              <a:spAutoFit/>
            </a:bodyPr>
            <a:lstStyle/>
            <a:p>
              <a:pPr algn="ctr"/>
              <a:r>
                <a:rPr lang="en-US" sz="2000">
                  <a:solidFill>
                    <a:srgbClr val="00025E"/>
                  </a:solidFill>
                  <a:latin typeface="Arial" charset="0"/>
                </a:rPr>
                <a:t>Fraction of unknown basic concepts learned</a:t>
              </a:r>
            </a:p>
          </p:txBody>
        </p:sp>
        <p:sp>
          <p:nvSpPr>
            <p:cNvPr id="29710" name="Text Box 18"/>
            <p:cNvSpPr txBox="1">
              <a:spLocks noChangeArrowheads="1"/>
            </p:cNvSpPr>
            <p:nvPr/>
          </p:nvSpPr>
          <p:spPr bwMode="auto">
            <a:xfrm>
              <a:off x="1608" y="1620"/>
              <a:ext cx="2077" cy="634"/>
            </a:xfrm>
            <a:prstGeom prst="rect">
              <a:avLst/>
            </a:prstGeom>
            <a:solidFill>
              <a:schemeClr val="accent2"/>
            </a:solidFill>
            <a:ln w="9525">
              <a:noFill/>
              <a:miter lim="800000"/>
              <a:headEnd/>
              <a:tailEnd/>
            </a:ln>
          </p:spPr>
          <p:txBody>
            <a:bodyPr>
              <a:spAutoFit/>
            </a:bodyPr>
            <a:lstStyle/>
            <a:p>
              <a:r>
                <a:rPr lang="en-US" sz="2000">
                  <a:solidFill>
                    <a:srgbClr val="FF0000"/>
                  </a:solidFill>
                </a:rPr>
                <a:t>Average learned/course</a:t>
              </a:r>
            </a:p>
            <a:p>
              <a:r>
                <a:rPr lang="en-US" sz="2000">
                  <a:solidFill>
                    <a:srgbClr val="FF0000"/>
                  </a:solidFill>
                </a:rPr>
                <a:t> 16 traditional Lecture </a:t>
              </a:r>
            </a:p>
            <a:p>
              <a:r>
                <a:rPr lang="en-US" sz="2000">
                  <a:solidFill>
                    <a:srgbClr val="FF0000"/>
                  </a:solidFill>
                </a:rPr>
                <a:t>courses</a:t>
              </a:r>
            </a:p>
          </p:txBody>
        </p:sp>
        <p:grpSp>
          <p:nvGrpSpPr>
            <p:cNvPr id="29711" name="Group 19"/>
            <p:cNvGrpSpPr>
              <a:grpSpLocks/>
            </p:cNvGrpSpPr>
            <p:nvPr/>
          </p:nvGrpSpPr>
          <p:grpSpPr bwMode="auto">
            <a:xfrm>
              <a:off x="1239" y="2340"/>
              <a:ext cx="2254" cy="430"/>
              <a:chOff x="1728" y="2087"/>
              <a:chExt cx="3192" cy="735"/>
            </a:xfrm>
          </p:grpSpPr>
          <p:sp>
            <p:nvSpPr>
              <p:cNvPr id="29712" name="Rectangle 20"/>
              <p:cNvSpPr>
                <a:spLocks noChangeArrowheads="1"/>
              </p:cNvSpPr>
              <p:nvPr/>
            </p:nvSpPr>
            <p:spPr bwMode="auto">
              <a:xfrm>
                <a:off x="1728" y="2681"/>
                <a:ext cx="118" cy="133"/>
              </a:xfrm>
              <a:prstGeom prst="rect">
                <a:avLst/>
              </a:prstGeom>
              <a:solidFill>
                <a:schemeClr val="accent2"/>
              </a:solidFill>
              <a:ln w="9525">
                <a:noFill/>
                <a:miter lim="800000"/>
                <a:headEnd/>
                <a:tailEnd/>
              </a:ln>
            </p:spPr>
            <p:txBody>
              <a:bodyPr wrap="none" anchor="ctr"/>
              <a:lstStyle/>
              <a:p>
                <a:endParaRPr lang="en-CA"/>
              </a:p>
            </p:txBody>
          </p:sp>
          <p:sp>
            <p:nvSpPr>
              <p:cNvPr id="29713" name="Rectangle 21"/>
              <p:cNvSpPr>
                <a:spLocks noChangeArrowheads="1"/>
              </p:cNvSpPr>
              <p:nvPr/>
            </p:nvSpPr>
            <p:spPr bwMode="auto">
              <a:xfrm>
                <a:off x="1980" y="2335"/>
                <a:ext cx="118" cy="487"/>
              </a:xfrm>
              <a:prstGeom prst="rect">
                <a:avLst/>
              </a:prstGeom>
              <a:solidFill>
                <a:schemeClr val="accent2"/>
              </a:solidFill>
              <a:ln w="9525">
                <a:noFill/>
                <a:miter lim="800000"/>
                <a:headEnd/>
                <a:tailEnd/>
              </a:ln>
            </p:spPr>
            <p:txBody>
              <a:bodyPr wrap="none" anchor="ctr"/>
              <a:lstStyle/>
              <a:p>
                <a:endParaRPr lang="en-CA"/>
              </a:p>
            </p:txBody>
          </p:sp>
          <p:sp>
            <p:nvSpPr>
              <p:cNvPr id="29714" name="Rectangle 22"/>
              <p:cNvSpPr>
                <a:spLocks noChangeArrowheads="1"/>
              </p:cNvSpPr>
              <p:nvPr/>
            </p:nvSpPr>
            <p:spPr bwMode="auto">
              <a:xfrm>
                <a:off x="2261" y="2455"/>
                <a:ext cx="96" cy="361"/>
              </a:xfrm>
              <a:prstGeom prst="rect">
                <a:avLst/>
              </a:prstGeom>
              <a:solidFill>
                <a:schemeClr val="accent2"/>
              </a:solidFill>
              <a:ln w="9525">
                <a:noFill/>
                <a:miter lim="800000"/>
                <a:headEnd/>
                <a:tailEnd/>
              </a:ln>
            </p:spPr>
            <p:txBody>
              <a:bodyPr wrap="none" anchor="ctr"/>
              <a:lstStyle/>
              <a:p>
                <a:endParaRPr lang="en-CA"/>
              </a:p>
            </p:txBody>
          </p:sp>
          <p:sp>
            <p:nvSpPr>
              <p:cNvPr id="29715" name="Rectangle 23"/>
              <p:cNvSpPr>
                <a:spLocks noChangeArrowheads="1"/>
              </p:cNvSpPr>
              <p:nvPr/>
            </p:nvSpPr>
            <p:spPr bwMode="auto">
              <a:xfrm>
                <a:off x="2512" y="2456"/>
                <a:ext cx="96" cy="361"/>
              </a:xfrm>
              <a:prstGeom prst="rect">
                <a:avLst/>
              </a:prstGeom>
              <a:solidFill>
                <a:schemeClr val="accent2"/>
              </a:solidFill>
              <a:ln w="9525">
                <a:noFill/>
                <a:miter lim="800000"/>
                <a:headEnd/>
                <a:tailEnd/>
              </a:ln>
            </p:spPr>
            <p:txBody>
              <a:bodyPr wrap="none" anchor="ctr"/>
              <a:lstStyle/>
              <a:p>
                <a:endParaRPr lang="en-CA"/>
              </a:p>
            </p:txBody>
          </p:sp>
          <p:sp>
            <p:nvSpPr>
              <p:cNvPr id="29716" name="Rectangle 24"/>
              <p:cNvSpPr>
                <a:spLocks noChangeArrowheads="1"/>
              </p:cNvSpPr>
              <p:nvPr/>
            </p:nvSpPr>
            <p:spPr bwMode="auto">
              <a:xfrm>
                <a:off x="2771" y="2456"/>
                <a:ext cx="96" cy="361"/>
              </a:xfrm>
              <a:prstGeom prst="rect">
                <a:avLst/>
              </a:prstGeom>
              <a:solidFill>
                <a:schemeClr val="accent2"/>
              </a:solidFill>
              <a:ln w="9525">
                <a:noFill/>
                <a:miter lim="800000"/>
                <a:headEnd/>
                <a:tailEnd/>
              </a:ln>
            </p:spPr>
            <p:txBody>
              <a:bodyPr wrap="none" anchor="ctr"/>
              <a:lstStyle/>
              <a:p>
                <a:pPr algn="ctr"/>
                <a:endParaRPr lang="en-US" sz="3200">
                  <a:latin typeface="Tahoma" pitchFamily="34" charset="0"/>
                </a:endParaRPr>
              </a:p>
            </p:txBody>
          </p:sp>
          <p:sp>
            <p:nvSpPr>
              <p:cNvPr id="29717" name="Rectangle 25"/>
              <p:cNvSpPr>
                <a:spLocks noChangeArrowheads="1"/>
              </p:cNvSpPr>
              <p:nvPr/>
            </p:nvSpPr>
            <p:spPr bwMode="auto">
              <a:xfrm>
                <a:off x="3023" y="2457"/>
                <a:ext cx="96" cy="361"/>
              </a:xfrm>
              <a:prstGeom prst="rect">
                <a:avLst/>
              </a:prstGeom>
              <a:solidFill>
                <a:schemeClr val="accent2"/>
              </a:solidFill>
              <a:ln w="9525">
                <a:noFill/>
                <a:miter lim="800000"/>
                <a:headEnd/>
                <a:tailEnd/>
              </a:ln>
            </p:spPr>
            <p:txBody>
              <a:bodyPr wrap="none" anchor="ctr"/>
              <a:lstStyle/>
              <a:p>
                <a:endParaRPr lang="en-CA"/>
              </a:p>
            </p:txBody>
          </p:sp>
          <p:sp>
            <p:nvSpPr>
              <p:cNvPr id="29718" name="Rectangle 26"/>
              <p:cNvSpPr>
                <a:spLocks noChangeArrowheads="1"/>
              </p:cNvSpPr>
              <p:nvPr/>
            </p:nvSpPr>
            <p:spPr bwMode="auto">
              <a:xfrm>
                <a:off x="3267" y="2347"/>
                <a:ext cx="111" cy="471"/>
              </a:xfrm>
              <a:prstGeom prst="rect">
                <a:avLst/>
              </a:prstGeom>
              <a:solidFill>
                <a:schemeClr val="accent2"/>
              </a:solidFill>
              <a:ln w="9525">
                <a:noFill/>
                <a:miter lim="800000"/>
                <a:headEnd/>
                <a:tailEnd/>
              </a:ln>
            </p:spPr>
            <p:txBody>
              <a:bodyPr wrap="none" anchor="ctr"/>
              <a:lstStyle/>
              <a:p>
                <a:endParaRPr lang="en-CA"/>
              </a:p>
            </p:txBody>
          </p:sp>
          <p:sp>
            <p:nvSpPr>
              <p:cNvPr id="29719" name="Rectangle 27"/>
              <p:cNvSpPr>
                <a:spLocks noChangeArrowheads="1"/>
              </p:cNvSpPr>
              <p:nvPr/>
            </p:nvSpPr>
            <p:spPr bwMode="auto">
              <a:xfrm>
                <a:off x="3524" y="2360"/>
                <a:ext cx="111" cy="457"/>
              </a:xfrm>
              <a:prstGeom prst="rect">
                <a:avLst/>
              </a:prstGeom>
              <a:solidFill>
                <a:schemeClr val="accent2"/>
              </a:solidFill>
              <a:ln w="9525">
                <a:noFill/>
                <a:miter lim="800000"/>
                <a:headEnd/>
                <a:tailEnd/>
              </a:ln>
            </p:spPr>
            <p:txBody>
              <a:bodyPr wrap="none" anchor="ctr"/>
              <a:lstStyle/>
              <a:p>
                <a:endParaRPr lang="en-CA"/>
              </a:p>
            </p:txBody>
          </p:sp>
          <p:sp>
            <p:nvSpPr>
              <p:cNvPr id="29720" name="Rectangle 28"/>
              <p:cNvSpPr>
                <a:spLocks noChangeArrowheads="1"/>
              </p:cNvSpPr>
              <p:nvPr/>
            </p:nvSpPr>
            <p:spPr bwMode="auto">
              <a:xfrm>
                <a:off x="3776" y="2264"/>
                <a:ext cx="118" cy="553"/>
              </a:xfrm>
              <a:prstGeom prst="rect">
                <a:avLst/>
              </a:prstGeom>
              <a:solidFill>
                <a:schemeClr val="accent2"/>
              </a:solidFill>
              <a:ln w="9525">
                <a:noFill/>
                <a:miter lim="800000"/>
                <a:headEnd/>
                <a:tailEnd/>
              </a:ln>
            </p:spPr>
            <p:txBody>
              <a:bodyPr wrap="none" anchor="ctr"/>
              <a:lstStyle/>
              <a:p>
                <a:endParaRPr lang="en-CA"/>
              </a:p>
            </p:txBody>
          </p:sp>
          <p:sp>
            <p:nvSpPr>
              <p:cNvPr id="29721" name="Rectangle 29"/>
              <p:cNvSpPr>
                <a:spLocks noChangeArrowheads="1"/>
              </p:cNvSpPr>
              <p:nvPr/>
            </p:nvSpPr>
            <p:spPr bwMode="auto">
              <a:xfrm>
                <a:off x="4041" y="2435"/>
                <a:ext cx="103" cy="383"/>
              </a:xfrm>
              <a:prstGeom prst="rect">
                <a:avLst/>
              </a:prstGeom>
              <a:solidFill>
                <a:schemeClr val="accent2"/>
              </a:solidFill>
              <a:ln w="9525">
                <a:noFill/>
                <a:miter lim="800000"/>
                <a:headEnd/>
                <a:tailEnd/>
              </a:ln>
            </p:spPr>
            <p:txBody>
              <a:bodyPr wrap="none" anchor="ctr"/>
              <a:lstStyle/>
              <a:p>
                <a:endParaRPr lang="en-CA"/>
              </a:p>
            </p:txBody>
          </p:sp>
          <p:sp>
            <p:nvSpPr>
              <p:cNvPr id="29722" name="Rectangle 30"/>
              <p:cNvSpPr>
                <a:spLocks noChangeArrowheads="1"/>
              </p:cNvSpPr>
              <p:nvPr/>
            </p:nvSpPr>
            <p:spPr bwMode="auto">
              <a:xfrm>
                <a:off x="4299" y="2087"/>
                <a:ext cx="96" cy="731"/>
              </a:xfrm>
              <a:prstGeom prst="rect">
                <a:avLst/>
              </a:prstGeom>
              <a:solidFill>
                <a:schemeClr val="accent2"/>
              </a:solidFill>
              <a:ln w="9525">
                <a:noFill/>
                <a:miter lim="800000"/>
                <a:headEnd/>
                <a:tailEnd/>
              </a:ln>
            </p:spPr>
            <p:txBody>
              <a:bodyPr wrap="none" anchor="ctr"/>
              <a:lstStyle/>
              <a:p>
                <a:endParaRPr lang="en-CA"/>
              </a:p>
            </p:txBody>
          </p:sp>
          <p:sp>
            <p:nvSpPr>
              <p:cNvPr id="29723" name="Rectangle 31"/>
              <p:cNvSpPr>
                <a:spLocks noChangeArrowheads="1"/>
              </p:cNvSpPr>
              <p:nvPr/>
            </p:nvSpPr>
            <p:spPr bwMode="auto">
              <a:xfrm>
                <a:off x="4544" y="2449"/>
                <a:ext cx="111" cy="361"/>
              </a:xfrm>
              <a:prstGeom prst="rect">
                <a:avLst/>
              </a:prstGeom>
              <a:solidFill>
                <a:schemeClr val="accent2"/>
              </a:solidFill>
              <a:ln w="9525">
                <a:noFill/>
                <a:miter lim="800000"/>
                <a:headEnd/>
                <a:tailEnd/>
              </a:ln>
            </p:spPr>
            <p:txBody>
              <a:bodyPr wrap="none" anchor="ctr"/>
              <a:lstStyle/>
              <a:p>
                <a:endParaRPr lang="en-CA"/>
              </a:p>
            </p:txBody>
          </p:sp>
          <p:sp>
            <p:nvSpPr>
              <p:cNvPr id="29724" name="Rectangle 32"/>
              <p:cNvSpPr>
                <a:spLocks noChangeArrowheads="1"/>
              </p:cNvSpPr>
              <p:nvPr/>
            </p:nvSpPr>
            <p:spPr bwMode="auto">
              <a:xfrm>
                <a:off x="4802" y="2457"/>
                <a:ext cx="118" cy="361"/>
              </a:xfrm>
              <a:prstGeom prst="rect">
                <a:avLst/>
              </a:prstGeom>
              <a:solidFill>
                <a:schemeClr val="accent2"/>
              </a:solidFill>
              <a:ln w="9525">
                <a:noFill/>
                <a:miter lim="800000"/>
                <a:headEnd/>
                <a:tailEnd/>
              </a:ln>
            </p:spPr>
            <p:txBody>
              <a:bodyPr wrap="none" anchor="ctr"/>
              <a:lstStyle/>
              <a:p>
                <a:endParaRPr lang="en-CA"/>
              </a:p>
            </p:txBody>
          </p:sp>
        </p:grpSp>
      </p:grpSp>
      <p:sp>
        <p:nvSpPr>
          <p:cNvPr id="29702" name="Text Box 33"/>
          <p:cNvSpPr txBox="1">
            <a:spLocks noChangeArrowheads="1"/>
          </p:cNvSpPr>
          <p:nvPr/>
        </p:nvSpPr>
        <p:spPr bwMode="auto">
          <a:xfrm>
            <a:off x="1477962" y="127000"/>
            <a:ext cx="6956589" cy="461665"/>
          </a:xfrm>
          <a:prstGeom prst="rect">
            <a:avLst/>
          </a:prstGeom>
          <a:noFill/>
          <a:ln w="9525">
            <a:noFill/>
            <a:miter lim="800000"/>
            <a:headEnd/>
            <a:tailEnd/>
          </a:ln>
        </p:spPr>
        <p:txBody>
          <a:bodyPr wrap="square">
            <a:spAutoFit/>
          </a:bodyPr>
          <a:lstStyle/>
          <a:p>
            <a:r>
              <a:rPr lang="en-US" u="sng" dirty="0"/>
              <a:t>Measuring conceptual mastery</a:t>
            </a:r>
            <a:r>
              <a:rPr lang="en-US" dirty="0"/>
              <a:t> </a:t>
            </a:r>
            <a:endParaRPr lang="en-US" dirty="0">
              <a:solidFill>
                <a:schemeClr val="accent2"/>
              </a:solidFill>
            </a:endParaRPr>
          </a:p>
        </p:txBody>
      </p:sp>
      <p:sp>
        <p:nvSpPr>
          <p:cNvPr id="348194" name="Text Box 34"/>
          <p:cNvSpPr txBox="1">
            <a:spLocks noChangeArrowheads="1"/>
          </p:cNvSpPr>
          <p:nvPr/>
        </p:nvSpPr>
        <p:spPr bwMode="auto">
          <a:xfrm>
            <a:off x="207963" y="1411198"/>
            <a:ext cx="8680856" cy="1200329"/>
          </a:xfrm>
          <a:prstGeom prst="rect">
            <a:avLst/>
          </a:prstGeom>
          <a:noFill/>
          <a:ln w="9525">
            <a:noFill/>
            <a:miter lim="800000"/>
            <a:headEnd/>
            <a:tailEnd/>
          </a:ln>
        </p:spPr>
        <p:txBody>
          <a:bodyPr wrap="square">
            <a:spAutoFit/>
          </a:bodyPr>
          <a:lstStyle/>
          <a:p>
            <a:r>
              <a:rPr lang="en-US" i="1" dirty="0"/>
              <a:t>Test at start and end of the semester--</a:t>
            </a:r>
          </a:p>
          <a:p>
            <a:r>
              <a:rPr lang="en-US" i="1" dirty="0"/>
              <a:t>What % learned? </a:t>
            </a:r>
            <a:r>
              <a:rPr lang="en-US" sz="2000" i="1" dirty="0">
                <a:solidFill>
                  <a:schemeClr val="tx1">
                    <a:lumMod val="20000"/>
                    <a:lumOff val="80000"/>
                  </a:schemeClr>
                </a:solidFill>
              </a:rPr>
              <a:t>(100’s of courses/yr)</a:t>
            </a:r>
          </a:p>
          <a:p>
            <a:endParaRPr lang="en-US" i="1" dirty="0"/>
          </a:p>
        </p:txBody>
      </p:sp>
      <p:sp>
        <p:nvSpPr>
          <p:cNvPr id="27" name="TextBox 26"/>
          <p:cNvSpPr txBox="1">
            <a:spLocks noChangeArrowheads="1"/>
          </p:cNvSpPr>
          <p:nvPr/>
        </p:nvSpPr>
        <p:spPr bwMode="auto">
          <a:xfrm>
            <a:off x="6677025" y="3121025"/>
            <a:ext cx="1633538" cy="830263"/>
          </a:xfrm>
          <a:prstGeom prst="rect">
            <a:avLst/>
          </a:prstGeom>
          <a:noFill/>
          <a:ln w="9525">
            <a:noFill/>
            <a:miter lim="800000"/>
            <a:headEnd/>
            <a:tailEnd/>
          </a:ln>
        </p:spPr>
        <p:txBody>
          <a:bodyPr wrap="none">
            <a:spAutoFit/>
          </a:bodyPr>
          <a:lstStyle/>
          <a:p>
            <a:r>
              <a:rPr lang="en-US"/>
              <a:t>improved</a:t>
            </a:r>
          </a:p>
          <a:p>
            <a:r>
              <a:rPr lang="en-US"/>
              <a:t>methods</a:t>
            </a:r>
            <a:endParaRPr lang="en-CA"/>
          </a:p>
        </p:txBody>
      </p:sp>
      <p:sp>
        <p:nvSpPr>
          <p:cNvPr id="28" name="Rectangle 27"/>
          <p:cNvSpPr/>
          <p:nvPr/>
        </p:nvSpPr>
        <p:spPr>
          <a:xfrm>
            <a:off x="3759200" y="3700463"/>
            <a:ext cx="1611313" cy="261937"/>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CA"/>
          </a:p>
        </p:txBody>
      </p:sp>
      <p:sp>
        <p:nvSpPr>
          <p:cNvPr id="29" name="Freeform 28"/>
          <p:cNvSpPr/>
          <p:nvPr/>
        </p:nvSpPr>
        <p:spPr>
          <a:xfrm>
            <a:off x="4992688" y="3255963"/>
            <a:ext cx="1625600" cy="373062"/>
          </a:xfrm>
          <a:custGeom>
            <a:avLst/>
            <a:gdLst>
              <a:gd name="connsiteX0" fmla="*/ 1625600 w 1625600"/>
              <a:gd name="connsiteY0" fmla="*/ 227390 h 372532"/>
              <a:gd name="connsiteX1" fmla="*/ 885372 w 1625600"/>
              <a:gd name="connsiteY1" fmla="*/ 24190 h 372532"/>
              <a:gd name="connsiteX2" fmla="*/ 0 w 1625600"/>
              <a:gd name="connsiteY2" fmla="*/ 372532 h 372532"/>
              <a:gd name="connsiteX3" fmla="*/ 0 w 1625600"/>
              <a:gd name="connsiteY3" fmla="*/ 372532 h 372532"/>
            </a:gdLst>
            <a:ahLst/>
            <a:cxnLst>
              <a:cxn ang="0">
                <a:pos x="connsiteX0" y="connsiteY0"/>
              </a:cxn>
              <a:cxn ang="0">
                <a:pos x="connsiteX1" y="connsiteY1"/>
              </a:cxn>
              <a:cxn ang="0">
                <a:pos x="connsiteX2" y="connsiteY2"/>
              </a:cxn>
              <a:cxn ang="0">
                <a:pos x="connsiteX3" y="connsiteY3"/>
              </a:cxn>
            </a:cxnLst>
            <a:rect l="l" t="t" r="r" b="b"/>
            <a:pathLst>
              <a:path w="1625600" h="372532">
                <a:moveTo>
                  <a:pt x="1625600" y="227390"/>
                </a:moveTo>
                <a:cubicBezTo>
                  <a:pt x="1390952" y="113695"/>
                  <a:pt x="1156305" y="0"/>
                  <a:pt x="885372" y="24190"/>
                </a:cubicBezTo>
                <a:cubicBezTo>
                  <a:pt x="614439" y="48380"/>
                  <a:pt x="0" y="372532"/>
                  <a:pt x="0" y="372532"/>
                </a:cubicBezTo>
                <a:lnTo>
                  <a:pt x="0" y="372532"/>
                </a:lnTo>
              </a:path>
            </a:pathLst>
          </a:custGeom>
          <a:ln w="15875">
            <a:solidFill>
              <a:srgbClr val="00FF00"/>
            </a:solidFill>
            <a:tailEnd type="stealth"/>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CA"/>
          </a:p>
        </p:txBody>
      </p:sp>
    </p:spTree>
    <p:extLst>
      <p:ext uri="{BB962C8B-B14F-4D97-AF65-F5344CB8AC3E}">
        <p14:creationId xmlns:p14="http://schemas.microsoft.com/office/powerpoint/2010/main" val="26177198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8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81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8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62" grpId="0"/>
      <p:bldP spid="348163" grpId="0"/>
      <p:bldP spid="348194" grpId="0"/>
      <p:bldP spid="27" grpId="0"/>
      <p:bldP spid="28" grpId="0" animBg="1"/>
      <p:bldP spid="29"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4" name="Text Box 4"/>
          <p:cNvSpPr txBox="1">
            <a:spLocks noChangeArrowheads="1"/>
          </p:cNvSpPr>
          <p:nvPr/>
        </p:nvSpPr>
        <p:spPr bwMode="auto">
          <a:xfrm>
            <a:off x="663575" y="441325"/>
            <a:ext cx="8480425" cy="2215991"/>
          </a:xfrm>
          <a:prstGeom prst="rect">
            <a:avLst/>
          </a:prstGeom>
          <a:noFill/>
          <a:ln w="9525">
            <a:noFill/>
            <a:miter lim="800000"/>
            <a:headEnd/>
            <a:tailEnd/>
          </a:ln>
        </p:spPr>
        <p:txBody>
          <a:bodyPr>
            <a:spAutoFit/>
          </a:bodyPr>
          <a:lstStyle/>
          <a:p>
            <a:r>
              <a:rPr lang="en-US" u="sng" dirty="0"/>
              <a:t>Highly Interactive educational simulations</a:t>
            </a:r>
            <a:r>
              <a:rPr lang="en-US" dirty="0"/>
              <a:t>--</a:t>
            </a:r>
          </a:p>
          <a:p>
            <a:r>
              <a:rPr lang="en-US" b="1" dirty="0"/>
              <a:t>phet.colorado.edu </a:t>
            </a:r>
            <a:r>
              <a:rPr lang="en-US" dirty="0"/>
              <a:t>  &gt;100 simulations</a:t>
            </a:r>
          </a:p>
          <a:p>
            <a:r>
              <a:rPr lang="en-US" dirty="0"/>
              <a:t> </a:t>
            </a:r>
            <a:r>
              <a:rPr lang="en-US" b="1" dirty="0">
                <a:solidFill>
                  <a:schemeClr val="accent2"/>
                </a:solidFill>
              </a:rPr>
              <a:t>FREE, Run through regular browser. Download</a:t>
            </a:r>
          </a:p>
          <a:p>
            <a:endParaRPr lang="en-US" sz="1800" dirty="0"/>
          </a:p>
          <a:p>
            <a:r>
              <a:rPr lang="en-US" dirty="0"/>
              <a:t>Build-in &amp; test that develop expert-like thinking and</a:t>
            </a:r>
          </a:p>
          <a:p>
            <a:r>
              <a:rPr lang="en-US" dirty="0"/>
              <a:t>learning </a:t>
            </a:r>
            <a:r>
              <a:rPr lang="en-US" i="1" dirty="0"/>
              <a:t>(&amp; fun)</a:t>
            </a:r>
          </a:p>
        </p:txBody>
      </p:sp>
      <p:pic>
        <p:nvPicPr>
          <p:cNvPr id="54275" name="Picture 7" descr="balloons-screenshot"/>
          <p:cNvPicPr>
            <a:picLocks noChangeAspect="1" noChangeArrowheads="1"/>
          </p:cNvPicPr>
          <p:nvPr/>
        </p:nvPicPr>
        <p:blipFill>
          <a:blip r:embed="rId2" cstate="print"/>
          <a:srcRect/>
          <a:stretch>
            <a:fillRect/>
          </a:stretch>
        </p:blipFill>
        <p:spPr bwMode="auto">
          <a:xfrm>
            <a:off x="738023" y="3234176"/>
            <a:ext cx="3440113" cy="2790825"/>
          </a:xfrm>
          <a:prstGeom prst="rect">
            <a:avLst/>
          </a:prstGeom>
          <a:noFill/>
          <a:ln w="9525">
            <a:noFill/>
            <a:miter lim="800000"/>
            <a:headEnd/>
            <a:tailEnd/>
          </a:ln>
        </p:spPr>
      </p:pic>
      <p:pic>
        <p:nvPicPr>
          <p:cNvPr id="54276" name="Picture 9"/>
          <p:cNvPicPr>
            <a:picLocks noChangeAspect="1" noChangeArrowheads="1"/>
          </p:cNvPicPr>
          <p:nvPr/>
        </p:nvPicPr>
        <p:blipFill>
          <a:blip r:embed="rId3" cstate="print"/>
          <a:srcRect/>
          <a:stretch>
            <a:fillRect/>
          </a:stretch>
        </p:blipFill>
        <p:spPr bwMode="auto">
          <a:xfrm>
            <a:off x="4882602" y="3166242"/>
            <a:ext cx="3652838" cy="2827338"/>
          </a:xfrm>
          <a:prstGeom prst="rect">
            <a:avLst/>
          </a:prstGeom>
          <a:noFill/>
          <a:ln w="9525">
            <a:noFill/>
            <a:miter lim="800000"/>
            <a:headEnd/>
            <a:tailEnd/>
          </a:ln>
        </p:spPr>
      </p:pic>
      <p:sp>
        <p:nvSpPr>
          <p:cNvPr id="54277" name="TextBox 5"/>
          <p:cNvSpPr txBox="1">
            <a:spLocks noChangeArrowheads="1"/>
          </p:cNvSpPr>
          <p:nvPr/>
        </p:nvSpPr>
        <p:spPr bwMode="auto">
          <a:xfrm>
            <a:off x="6157310" y="5927558"/>
            <a:ext cx="928688" cy="461962"/>
          </a:xfrm>
          <a:prstGeom prst="rect">
            <a:avLst/>
          </a:prstGeom>
          <a:noFill/>
          <a:ln w="9525">
            <a:noFill/>
            <a:miter lim="800000"/>
            <a:headEnd/>
            <a:tailEnd/>
          </a:ln>
        </p:spPr>
        <p:txBody>
          <a:bodyPr wrap="none">
            <a:spAutoFit/>
          </a:bodyPr>
          <a:lstStyle/>
          <a:p>
            <a:r>
              <a:rPr lang="en-US" dirty="0"/>
              <a:t>laser</a:t>
            </a:r>
            <a:endParaRPr lang="en-CA" dirty="0"/>
          </a:p>
        </p:txBody>
      </p:sp>
      <p:sp>
        <p:nvSpPr>
          <p:cNvPr id="54278" name="TextBox 6"/>
          <p:cNvSpPr txBox="1">
            <a:spLocks noChangeArrowheads="1"/>
          </p:cNvSpPr>
          <p:nvPr/>
        </p:nvSpPr>
        <p:spPr bwMode="auto">
          <a:xfrm>
            <a:off x="617428" y="5931885"/>
            <a:ext cx="3468687" cy="461963"/>
          </a:xfrm>
          <a:prstGeom prst="rect">
            <a:avLst/>
          </a:prstGeom>
          <a:noFill/>
          <a:ln w="9525">
            <a:noFill/>
            <a:miter lim="800000"/>
            <a:headEnd/>
            <a:tailEnd/>
          </a:ln>
        </p:spPr>
        <p:txBody>
          <a:bodyPr wrap="none">
            <a:spAutoFit/>
          </a:bodyPr>
          <a:lstStyle/>
          <a:p>
            <a:r>
              <a:rPr lang="en-US" dirty="0"/>
              <a:t>balloons and sweater</a:t>
            </a:r>
            <a:endParaRPr lang="en-CA"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7154" name="Text Box 2"/>
          <p:cNvSpPr txBox="1">
            <a:spLocks noChangeArrowheads="1"/>
          </p:cNvSpPr>
          <p:nvPr/>
        </p:nvSpPr>
        <p:spPr bwMode="auto">
          <a:xfrm>
            <a:off x="342900" y="1604963"/>
            <a:ext cx="8990013" cy="884237"/>
          </a:xfrm>
          <a:prstGeom prst="rect">
            <a:avLst/>
          </a:prstGeom>
          <a:noFill/>
          <a:ln w="9525">
            <a:noFill/>
            <a:miter lim="800000"/>
            <a:headEnd/>
            <a:tailEnd/>
          </a:ln>
        </p:spPr>
        <p:txBody>
          <a:bodyPr>
            <a:spAutoFit/>
          </a:bodyPr>
          <a:lstStyle/>
          <a:p>
            <a:r>
              <a:rPr lang="en-US" sz="2800" dirty="0">
                <a:latin typeface="Arial" charset="0"/>
              </a:rPr>
              <a:t> </a:t>
            </a:r>
            <a:r>
              <a:rPr lang="en-US" dirty="0"/>
              <a:t>Used/perceived as expensive attendance and testing device</a:t>
            </a:r>
            <a:r>
              <a:rPr lang="en-US" dirty="0">
                <a:sym typeface="Symbol" pitchFamily="18" charset="2"/>
              </a:rPr>
              <a:t></a:t>
            </a:r>
            <a:r>
              <a:rPr lang="en-US" dirty="0"/>
              <a:t> little benefit, student resentment.</a:t>
            </a:r>
          </a:p>
        </p:txBody>
      </p:sp>
      <p:sp>
        <p:nvSpPr>
          <p:cNvPr id="50179" name="Text Box 4"/>
          <p:cNvSpPr txBox="1">
            <a:spLocks noChangeArrowheads="1"/>
          </p:cNvSpPr>
          <p:nvPr/>
        </p:nvSpPr>
        <p:spPr bwMode="auto">
          <a:xfrm>
            <a:off x="1363663" y="76200"/>
            <a:ext cx="2449512" cy="579438"/>
          </a:xfrm>
          <a:prstGeom prst="rect">
            <a:avLst/>
          </a:prstGeom>
          <a:noFill/>
          <a:ln w="9525">
            <a:noFill/>
            <a:miter lim="800000"/>
            <a:headEnd/>
            <a:tailEnd/>
          </a:ln>
        </p:spPr>
        <p:txBody>
          <a:bodyPr wrap="none">
            <a:spAutoFit/>
          </a:bodyPr>
          <a:lstStyle/>
          <a:p>
            <a:pPr algn="ctr"/>
            <a:r>
              <a:rPr lang="en-US" sz="3200" u="sng"/>
              <a:t>clickers*</a:t>
            </a:r>
            <a:r>
              <a:rPr lang="en-US" sz="3200"/>
              <a:t>--</a:t>
            </a:r>
            <a:r>
              <a:rPr lang="en-US" sz="2800"/>
              <a:t> </a:t>
            </a:r>
            <a:endParaRPr lang="en-US"/>
          </a:p>
        </p:txBody>
      </p:sp>
      <p:sp>
        <p:nvSpPr>
          <p:cNvPr id="177158" name="Rectangle 6"/>
          <p:cNvSpPr>
            <a:spLocks noChangeArrowheads="1"/>
          </p:cNvSpPr>
          <p:nvPr/>
        </p:nvSpPr>
        <p:spPr bwMode="auto">
          <a:xfrm>
            <a:off x="519113" y="673100"/>
            <a:ext cx="8799512" cy="830263"/>
          </a:xfrm>
          <a:prstGeom prst="rect">
            <a:avLst/>
          </a:prstGeom>
          <a:noFill/>
          <a:ln w="9525">
            <a:noFill/>
            <a:miter lim="800000"/>
            <a:headEnd/>
            <a:tailEnd/>
          </a:ln>
        </p:spPr>
        <p:txBody>
          <a:bodyPr>
            <a:spAutoFit/>
          </a:bodyPr>
          <a:lstStyle/>
          <a:p>
            <a:r>
              <a:rPr lang="en-US"/>
              <a:t>Not automatically helpful--</a:t>
            </a:r>
          </a:p>
          <a:p>
            <a:r>
              <a:rPr lang="en-US"/>
              <a:t>     </a:t>
            </a:r>
            <a:r>
              <a:rPr lang="en-US">
                <a:solidFill>
                  <a:schemeClr val="accent2"/>
                </a:solidFill>
                <a:latin typeface="Comic Sans MS" pitchFamily="66" charset="0"/>
              </a:rPr>
              <a:t>give accountability, anonymity, fast response</a:t>
            </a:r>
          </a:p>
        </p:txBody>
      </p:sp>
      <p:sp>
        <p:nvSpPr>
          <p:cNvPr id="177160" name="Text Box 8"/>
          <p:cNvSpPr txBox="1">
            <a:spLocks noChangeArrowheads="1"/>
          </p:cNvSpPr>
          <p:nvPr/>
        </p:nvSpPr>
        <p:spPr bwMode="auto">
          <a:xfrm>
            <a:off x="234950" y="2921000"/>
            <a:ext cx="8621713" cy="2924175"/>
          </a:xfrm>
          <a:prstGeom prst="rect">
            <a:avLst/>
          </a:prstGeom>
          <a:noFill/>
          <a:ln w="9525">
            <a:noFill/>
            <a:miter lim="800000"/>
            <a:headEnd/>
            <a:tailEnd/>
          </a:ln>
        </p:spPr>
        <p:txBody>
          <a:bodyPr>
            <a:spAutoFit/>
          </a:bodyPr>
          <a:lstStyle/>
          <a:p>
            <a:r>
              <a:rPr lang="en-US"/>
              <a:t>Used/perceived to enhance engagement, communication, and learning </a:t>
            </a:r>
            <a:r>
              <a:rPr lang="en-US">
                <a:sym typeface="Symbol" pitchFamily="18" charset="2"/>
              </a:rPr>
              <a:t> transformative</a:t>
            </a:r>
          </a:p>
          <a:p>
            <a:endParaRPr lang="en-US" sz="800">
              <a:latin typeface="Arial" charset="0"/>
            </a:endParaRPr>
          </a:p>
          <a:p>
            <a:endParaRPr lang="en-US" sz="800">
              <a:latin typeface="Arial" charset="0"/>
            </a:endParaRPr>
          </a:p>
          <a:p>
            <a:pPr>
              <a:buFontTx/>
              <a:buChar char="•"/>
            </a:pPr>
            <a:r>
              <a:rPr lang="en-US">
                <a:solidFill>
                  <a:schemeClr val="hlink"/>
                </a:solidFill>
                <a:latin typeface="Comic Sans MS" pitchFamily="66" charset="0"/>
                <a:sym typeface="Symbol" pitchFamily="18" charset="2"/>
              </a:rPr>
              <a:t>challenging questions-- concepts</a:t>
            </a:r>
          </a:p>
          <a:p>
            <a:pPr>
              <a:buFontTx/>
              <a:buChar char="•"/>
            </a:pPr>
            <a:r>
              <a:rPr lang="en-US">
                <a:solidFill>
                  <a:schemeClr val="hlink"/>
                </a:solidFill>
                <a:latin typeface="Comic Sans MS" pitchFamily="66" charset="0"/>
                <a:sym typeface="Symbol" pitchFamily="18" charset="2"/>
              </a:rPr>
              <a:t>student-student discussion (“peer instruction”) &amp; responses  (learning and feedback)</a:t>
            </a:r>
          </a:p>
          <a:p>
            <a:pPr>
              <a:buFontTx/>
              <a:buChar char="•"/>
            </a:pPr>
            <a:r>
              <a:rPr lang="en-US">
                <a:solidFill>
                  <a:schemeClr val="hlink"/>
                </a:solidFill>
                <a:latin typeface="Comic Sans MS" pitchFamily="66" charset="0"/>
                <a:sym typeface="Symbol" pitchFamily="18" charset="2"/>
              </a:rPr>
              <a:t>follow up instructor discussion- timely specific feedback</a:t>
            </a:r>
          </a:p>
          <a:p>
            <a:pPr>
              <a:buFontTx/>
              <a:buChar char="•"/>
            </a:pPr>
            <a:r>
              <a:rPr lang="en-US">
                <a:solidFill>
                  <a:schemeClr val="hlink"/>
                </a:solidFill>
                <a:latin typeface="Comic Sans MS" pitchFamily="66" charset="0"/>
                <a:sym typeface="Symbol" pitchFamily="18" charset="2"/>
              </a:rPr>
              <a:t>minimal but nonzero grade impact</a:t>
            </a:r>
          </a:p>
        </p:txBody>
      </p:sp>
      <p:sp>
        <p:nvSpPr>
          <p:cNvPr id="50182" name="Text Box 11"/>
          <p:cNvSpPr txBox="1">
            <a:spLocks noChangeArrowheads="1"/>
          </p:cNvSpPr>
          <p:nvPr/>
        </p:nvSpPr>
        <p:spPr bwMode="auto">
          <a:xfrm>
            <a:off x="1008063" y="5995988"/>
            <a:ext cx="7780337" cy="641350"/>
          </a:xfrm>
          <a:prstGeom prst="rect">
            <a:avLst/>
          </a:prstGeom>
          <a:noFill/>
          <a:ln w="9525">
            <a:noFill/>
            <a:miter lim="800000"/>
            <a:headEnd/>
            <a:tailEnd/>
          </a:ln>
        </p:spPr>
        <p:txBody>
          <a:bodyPr>
            <a:spAutoFit/>
          </a:bodyPr>
          <a:lstStyle/>
          <a:p>
            <a:r>
              <a:rPr lang="en-CA" sz="1800">
                <a:latin typeface="Comic Sans MS" pitchFamily="66" charset="0"/>
              </a:rPr>
              <a:t>*An instructor's guide to the effective use of personal response systems ("clickers") in teaching-- </a:t>
            </a:r>
            <a:r>
              <a:rPr lang="en-CA" sz="1800" dirty="0" err="1">
                <a:latin typeface="Comic Sans MS" pitchFamily="66" charset="0"/>
              </a:rPr>
              <a:t>www.cwsei.ubc.ca</a:t>
            </a:r>
            <a:endParaRPr lang="en-US" sz="1800" dirty="0">
              <a:latin typeface="Comic Sans MS" pitchFamily="66"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15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71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716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7160">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716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7160">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71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4" grpId="0"/>
    </p:bldLst>
  </p:timing>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Chart 1"/>
          <p:cNvGraphicFramePr/>
          <p:nvPr>
            <p:extLst>
              <p:ext uri="{D42A27DB-BD31-4B8C-83A1-F6EECF244321}">
                <p14:modId xmlns:p14="http://schemas.microsoft.com/office/powerpoint/2010/main" val="1878149610"/>
              </p:ext>
            </p:extLst>
          </p:nvPr>
        </p:nvGraphicFramePr>
        <p:xfrm>
          <a:off x="755576" y="684064"/>
          <a:ext cx="7488831" cy="5904656"/>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p:cNvSpPr/>
          <p:nvPr/>
        </p:nvSpPr>
        <p:spPr>
          <a:xfrm>
            <a:off x="3491880" y="1484784"/>
            <a:ext cx="144016" cy="144016"/>
          </a:xfrm>
          <a:prstGeom prst="rect">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4" name="Rectangle 3"/>
          <p:cNvSpPr/>
          <p:nvPr/>
        </p:nvSpPr>
        <p:spPr>
          <a:xfrm>
            <a:off x="1619672" y="1268760"/>
            <a:ext cx="144016" cy="144016"/>
          </a:xfrm>
          <a:prstGeom prst="rect">
            <a:avLst/>
          </a:prstGeom>
          <a:solidFill>
            <a:srgbClr val="FF0000"/>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5" name="TextBox 4"/>
          <p:cNvSpPr txBox="1"/>
          <p:nvPr/>
        </p:nvSpPr>
        <p:spPr>
          <a:xfrm>
            <a:off x="1965872" y="4001815"/>
            <a:ext cx="6479628" cy="923330"/>
          </a:xfrm>
          <a:prstGeom prst="rect">
            <a:avLst/>
          </a:prstGeom>
          <a:noFill/>
        </p:spPr>
        <p:txBody>
          <a:bodyPr wrap="square" rtlCol="0">
            <a:spAutoFit/>
          </a:bodyPr>
          <a:lstStyle/>
          <a:p>
            <a:r>
              <a:rPr lang="en-CA" sz="1800" dirty="0"/>
              <a:t>Retention curves measured in Bus’s </a:t>
            </a:r>
            <a:r>
              <a:rPr lang="en-CA" sz="1800" dirty="0" err="1"/>
              <a:t>Sch’l</a:t>
            </a:r>
            <a:r>
              <a:rPr lang="en-CA" sz="1800" dirty="0"/>
              <a:t> course.</a:t>
            </a:r>
          </a:p>
          <a:p>
            <a:r>
              <a:rPr lang="en-CA" sz="1800" dirty="0" err="1"/>
              <a:t>UBC</a:t>
            </a:r>
            <a:r>
              <a:rPr lang="en-CA" sz="1800" dirty="0"/>
              <a:t> physics data on factual material, also rapid drop but pedagogy dependent. (in </a:t>
            </a:r>
            <a:r>
              <a:rPr lang="en-CA" sz="1800" dirty="0" err="1"/>
              <a:t>prog</a:t>
            </a:r>
            <a:r>
              <a:rPr lang="en-CA" sz="1800" dirty="0"/>
              <a:t>.) </a:t>
            </a:r>
          </a:p>
        </p:txBody>
      </p:sp>
      <p:sp>
        <p:nvSpPr>
          <p:cNvPr id="6" name="TextBox 5"/>
          <p:cNvSpPr txBox="1"/>
          <p:nvPr/>
        </p:nvSpPr>
        <p:spPr>
          <a:xfrm>
            <a:off x="2934278" y="902453"/>
            <a:ext cx="3203121" cy="461665"/>
          </a:xfrm>
          <a:prstGeom prst="rect">
            <a:avLst/>
          </a:prstGeom>
          <a:noFill/>
          <a:ln>
            <a:solidFill>
              <a:schemeClr val="tx1"/>
            </a:solidFill>
          </a:ln>
        </p:spPr>
        <p:txBody>
          <a:bodyPr wrap="none" rtlCol="0">
            <a:spAutoFit/>
          </a:bodyPr>
          <a:lstStyle/>
          <a:p>
            <a:r>
              <a:rPr lang="en-US" dirty="0"/>
              <a:t>long term retention</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1451" y="13648"/>
            <a:ext cx="8972549" cy="1415772"/>
          </a:xfrm>
          <a:prstGeom prst="rect">
            <a:avLst/>
          </a:prstGeom>
          <a:noFill/>
        </p:spPr>
        <p:txBody>
          <a:bodyPr wrap="square" rtlCol="0">
            <a:spAutoFit/>
          </a:bodyPr>
          <a:lstStyle/>
          <a:p>
            <a:r>
              <a:rPr lang="en-US" sz="1000" i="1" dirty="0">
                <a:solidFill>
                  <a:schemeClr val="accent2"/>
                </a:solidFill>
              </a:rPr>
              <a:t> </a:t>
            </a:r>
          </a:p>
          <a:p>
            <a:endParaRPr lang="en-US" sz="400" i="1" dirty="0">
              <a:solidFill>
                <a:schemeClr val="accent2"/>
              </a:solidFill>
            </a:endParaRPr>
          </a:p>
          <a:p>
            <a:r>
              <a:rPr lang="en-US" sz="2400" u="sng" dirty="0"/>
              <a:t>Comparison of teaching methods</a:t>
            </a:r>
            <a:r>
              <a:rPr lang="en-US" sz="2400" dirty="0"/>
              <a:t>:</a:t>
            </a:r>
            <a:r>
              <a:rPr lang="en-US" dirty="0"/>
              <a:t> </a:t>
            </a:r>
            <a:r>
              <a:rPr lang="en-US" sz="2400" dirty="0"/>
              <a:t>identical sections (270 each), intro physics. </a:t>
            </a:r>
            <a:r>
              <a:rPr lang="en-US" sz="1800" dirty="0"/>
              <a:t>(Deslauriers, </a:t>
            </a:r>
            <a:r>
              <a:rPr lang="en-US" sz="1800" dirty="0" err="1"/>
              <a:t>Schewlew</a:t>
            </a:r>
            <a:r>
              <a:rPr lang="en-US" sz="1800" dirty="0"/>
              <a:t>, submitted for pub)</a:t>
            </a:r>
          </a:p>
          <a:p>
            <a:endParaRPr lang="en-US" dirty="0"/>
          </a:p>
        </p:txBody>
      </p:sp>
      <p:sp>
        <p:nvSpPr>
          <p:cNvPr id="3" name="TextBox 2"/>
          <p:cNvSpPr txBox="1"/>
          <p:nvPr/>
        </p:nvSpPr>
        <p:spPr>
          <a:xfrm>
            <a:off x="557213" y="761645"/>
            <a:ext cx="184731" cy="461665"/>
          </a:xfrm>
          <a:prstGeom prst="rect">
            <a:avLst/>
          </a:prstGeom>
          <a:noFill/>
        </p:spPr>
        <p:txBody>
          <a:bodyPr wrap="none" rtlCol="0">
            <a:spAutoFit/>
          </a:bodyPr>
          <a:lstStyle/>
          <a:p>
            <a:endParaRPr lang="en-CA" dirty="0"/>
          </a:p>
        </p:txBody>
      </p:sp>
      <p:sp>
        <p:nvSpPr>
          <p:cNvPr id="5" name="TextBox 4"/>
          <p:cNvSpPr txBox="1"/>
          <p:nvPr/>
        </p:nvSpPr>
        <p:spPr>
          <a:xfrm>
            <a:off x="236482" y="1150856"/>
            <a:ext cx="4099035" cy="984885"/>
          </a:xfrm>
          <a:prstGeom prst="rect">
            <a:avLst/>
          </a:prstGeom>
          <a:noFill/>
        </p:spPr>
        <p:txBody>
          <a:bodyPr wrap="square" rtlCol="0">
            <a:spAutoFit/>
          </a:bodyPr>
          <a:lstStyle/>
          <a:p>
            <a:pPr algn="ctr"/>
            <a:r>
              <a:rPr lang="en-US" u="sng" dirty="0">
                <a:solidFill>
                  <a:schemeClr val="accent2"/>
                </a:solidFill>
              </a:rPr>
              <a:t>       ___I___________                                                       </a:t>
            </a:r>
          </a:p>
          <a:p>
            <a:r>
              <a:rPr lang="en-US" sz="2000" dirty="0">
                <a:solidFill>
                  <a:schemeClr val="accent2"/>
                </a:solidFill>
              </a:rPr>
              <a:t>Experienced highly rated instructor-- </a:t>
            </a:r>
            <a:r>
              <a:rPr lang="en-US" sz="2000" dirty="0" err="1">
                <a:solidFill>
                  <a:schemeClr val="accent2"/>
                </a:solidFill>
              </a:rPr>
              <a:t>trad</a:t>
            </a:r>
            <a:r>
              <a:rPr lang="en-US" sz="2000" dirty="0">
                <a:solidFill>
                  <a:schemeClr val="accent2"/>
                </a:solidFill>
              </a:rPr>
              <a:t>. lecture </a:t>
            </a:r>
          </a:p>
        </p:txBody>
      </p:sp>
      <p:sp>
        <p:nvSpPr>
          <p:cNvPr id="9" name="TextBox 8"/>
          <p:cNvSpPr txBox="1"/>
          <p:nvPr/>
        </p:nvSpPr>
        <p:spPr>
          <a:xfrm>
            <a:off x="296883" y="3018977"/>
            <a:ext cx="1454244" cy="461665"/>
          </a:xfrm>
          <a:prstGeom prst="rect">
            <a:avLst/>
          </a:prstGeom>
          <a:noFill/>
        </p:spPr>
        <p:txBody>
          <a:bodyPr wrap="none" rtlCol="0">
            <a:spAutoFit/>
          </a:bodyPr>
          <a:lstStyle/>
          <a:p>
            <a:r>
              <a:rPr lang="en-US" sz="2400" dirty="0">
                <a:solidFill>
                  <a:schemeClr val="accent2"/>
                </a:solidFill>
              </a:rPr>
              <a:t>wk 1-11</a:t>
            </a:r>
            <a:endParaRPr lang="en-CA" sz="2400" dirty="0">
              <a:solidFill>
                <a:schemeClr val="accent2"/>
              </a:solidFill>
            </a:endParaRPr>
          </a:p>
        </p:txBody>
      </p:sp>
      <p:cxnSp>
        <p:nvCxnSpPr>
          <p:cNvPr id="10" name="Straight Arrow Connector 9"/>
          <p:cNvCxnSpPr>
            <a:stCxn id="15" idx="2"/>
          </p:cNvCxnSpPr>
          <p:nvPr/>
        </p:nvCxnSpPr>
        <p:spPr>
          <a:xfrm rot="5400000">
            <a:off x="6045866" y="3131805"/>
            <a:ext cx="2015853" cy="1320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57842" y="2895577"/>
            <a:ext cx="1454244" cy="461665"/>
          </a:xfrm>
          <a:prstGeom prst="rect">
            <a:avLst/>
          </a:prstGeom>
          <a:noFill/>
        </p:spPr>
        <p:txBody>
          <a:bodyPr wrap="none" rtlCol="0">
            <a:spAutoFit/>
          </a:bodyPr>
          <a:lstStyle/>
          <a:p>
            <a:r>
              <a:rPr lang="en-US" sz="2400" dirty="0">
                <a:solidFill>
                  <a:schemeClr val="accent2"/>
                </a:solidFill>
              </a:rPr>
              <a:t>wk 1-11</a:t>
            </a:r>
            <a:endParaRPr lang="en-CA" sz="2400" dirty="0">
              <a:solidFill>
                <a:schemeClr val="accent2"/>
              </a:solidFill>
            </a:endParaRPr>
          </a:p>
        </p:txBody>
      </p:sp>
      <p:sp>
        <p:nvSpPr>
          <p:cNvPr id="14" name="TextBox 13"/>
          <p:cNvSpPr txBox="1"/>
          <p:nvPr/>
        </p:nvSpPr>
        <p:spPr>
          <a:xfrm>
            <a:off x="2675082" y="2650415"/>
            <a:ext cx="3639089" cy="830997"/>
          </a:xfrm>
          <a:prstGeom prst="rect">
            <a:avLst/>
          </a:prstGeom>
          <a:noFill/>
          <a:ln>
            <a:solidFill>
              <a:schemeClr val="accent2"/>
            </a:solidFill>
          </a:ln>
        </p:spPr>
        <p:txBody>
          <a:bodyPr wrap="square" rtlCol="0">
            <a:spAutoFit/>
          </a:bodyPr>
          <a:lstStyle/>
          <a:p>
            <a:r>
              <a:rPr lang="en-US" sz="2400" dirty="0">
                <a:solidFill>
                  <a:schemeClr val="accent2"/>
                </a:solidFill>
                <a:latin typeface="Calibri" pitchFamily="34" charset="0"/>
              </a:rPr>
              <a:t>very well measured--identical </a:t>
            </a:r>
          </a:p>
        </p:txBody>
      </p:sp>
      <p:sp>
        <p:nvSpPr>
          <p:cNvPr id="15" name="TextBox 14"/>
          <p:cNvSpPr txBox="1"/>
          <p:nvPr/>
        </p:nvSpPr>
        <p:spPr>
          <a:xfrm>
            <a:off x="4976788" y="1145596"/>
            <a:ext cx="4167212" cy="984885"/>
          </a:xfrm>
          <a:prstGeom prst="rect">
            <a:avLst/>
          </a:prstGeom>
          <a:noFill/>
        </p:spPr>
        <p:txBody>
          <a:bodyPr wrap="square" rtlCol="0">
            <a:spAutoFit/>
          </a:bodyPr>
          <a:lstStyle/>
          <a:p>
            <a:pPr algn="ctr"/>
            <a:r>
              <a:rPr lang="en-US" u="sng" dirty="0">
                <a:solidFill>
                  <a:schemeClr val="accent2"/>
                </a:solidFill>
              </a:rPr>
              <a:t>       _____II_________                                                       </a:t>
            </a:r>
          </a:p>
          <a:p>
            <a:r>
              <a:rPr lang="en-US" sz="2000" dirty="0">
                <a:solidFill>
                  <a:schemeClr val="accent2"/>
                </a:solidFill>
              </a:rPr>
              <a:t>Very experienced highly rated instructor--</a:t>
            </a:r>
            <a:r>
              <a:rPr lang="en-US" sz="2000" dirty="0" err="1">
                <a:solidFill>
                  <a:schemeClr val="accent2"/>
                </a:solidFill>
              </a:rPr>
              <a:t>trad</a:t>
            </a:r>
            <a:r>
              <a:rPr lang="en-US" sz="2000" dirty="0">
                <a:solidFill>
                  <a:schemeClr val="accent2"/>
                </a:solidFill>
              </a:rPr>
              <a:t>. lecture </a:t>
            </a:r>
          </a:p>
        </p:txBody>
      </p:sp>
      <p:sp>
        <p:nvSpPr>
          <p:cNvPr id="16" name="TextBox 15"/>
          <p:cNvSpPr txBox="1"/>
          <p:nvPr/>
        </p:nvSpPr>
        <p:spPr>
          <a:xfrm>
            <a:off x="1072056" y="4193637"/>
            <a:ext cx="7173310" cy="461665"/>
          </a:xfrm>
          <a:prstGeom prst="rect">
            <a:avLst/>
          </a:prstGeom>
          <a:noFill/>
          <a:ln>
            <a:solidFill>
              <a:schemeClr val="accent2"/>
            </a:solidFill>
          </a:ln>
        </p:spPr>
        <p:txBody>
          <a:bodyPr wrap="square" rtlCol="0">
            <a:spAutoFit/>
          </a:bodyPr>
          <a:lstStyle/>
          <a:p>
            <a:r>
              <a:rPr lang="en-US" dirty="0"/>
              <a:t>                  Wk 12-- experiment</a:t>
            </a:r>
            <a:r>
              <a:rPr lang="en-US" b="1" dirty="0"/>
              <a:t>    </a:t>
            </a:r>
            <a:r>
              <a:rPr lang="en-US" dirty="0"/>
              <a:t>       </a:t>
            </a:r>
            <a:endParaRPr lang="en-CA" dirty="0"/>
          </a:p>
        </p:txBody>
      </p:sp>
      <p:cxnSp>
        <p:nvCxnSpPr>
          <p:cNvPr id="20" name="Straight Arrow Connector 19"/>
          <p:cNvCxnSpPr/>
          <p:nvPr/>
        </p:nvCxnSpPr>
        <p:spPr>
          <a:xfrm rot="16200000" flipH="1">
            <a:off x="949202" y="3257028"/>
            <a:ext cx="1801200" cy="31537"/>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506437" y="1842867"/>
          <a:ext cx="8328074" cy="4443408"/>
        </p:xfrm>
        <a:graphic>
          <a:graphicData uri="http://schemas.openxmlformats.org/drawingml/2006/table">
            <a:tbl>
              <a:tblPr/>
              <a:tblGrid>
                <a:gridCol w="4079631">
                  <a:extLst>
                    <a:ext uri="{9D8B030D-6E8A-4147-A177-3AD203B41FA5}">
                      <a16:colId xmlns:a16="http://schemas.microsoft.com/office/drawing/2014/main" xmlns="" val="20000"/>
                    </a:ext>
                  </a:extLst>
                </a:gridCol>
                <a:gridCol w="2278966">
                  <a:extLst>
                    <a:ext uri="{9D8B030D-6E8A-4147-A177-3AD203B41FA5}">
                      <a16:colId xmlns:a16="http://schemas.microsoft.com/office/drawing/2014/main" xmlns="" val="20001"/>
                    </a:ext>
                  </a:extLst>
                </a:gridCol>
                <a:gridCol w="1969477">
                  <a:extLst>
                    <a:ext uri="{9D8B030D-6E8A-4147-A177-3AD203B41FA5}">
                      <a16:colId xmlns:a16="http://schemas.microsoft.com/office/drawing/2014/main" xmlns="" val="20002"/>
                    </a:ext>
                  </a:extLst>
                </a:gridCol>
              </a:tblGrid>
              <a:tr h="672610">
                <a:tc>
                  <a:txBody>
                    <a:bodyPr/>
                    <a:lstStyle/>
                    <a:p>
                      <a:pPr>
                        <a:spcAft>
                          <a:spcPts val="0"/>
                        </a:spcAft>
                      </a:pPr>
                      <a:r>
                        <a:rPr lang="en-US" sz="2400" dirty="0">
                          <a:latin typeface="Times New Roman"/>
                          <a:ea typeface="Times New Roman"/>
                          <a:cs typeface="Times New Roman"/>
                        </a:rPr>
                        <a:t> </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Control Section</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Experiment Section </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0"/>
                  </a:ext>
                </a:extLst>
              </a:tr>
              <a:tr h="372546">
                <a:tc>
                  <a:txBody>
                    <a:bodyPr/>
                    <a:lstStyle/>
                    <a:p>
                      <a:pPr>
                        <a:spcAft>
                          <a:spcPts val="0"/>
                        </a:spcAft>
                      </a:pPr>
                      <a:r>
                        <a:rPr lang="en-US" sz="2400" dirty="0">
                          <a:latin typeface="Times New Roman"/>
                          <a:ea typeface="Times New Roman"/>
                          <a:cs typeface="Times New Roman"/>
                        </a:rPr>
                        <a:t>Number of Students enrolled</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dirty="0">
                          <a:latin typeface="Times New Roman"/>
                          <a:ea typeface="Times New Roman"/>
                          <a:cs typeface="Times New Roman"/>
                        </a:rPr>
                        <a:t>267</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271</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1"/>
                  </a:ext>
                </a:extLst>
              </a:tr>
              <a:tr h="372546">
                <a:tc>
                  <a:txBody>
                    <a:bodyPr/>
                    <a:lstStyle/>
                    <a:p>
                      <a:pPr>
                        <a:spcAft>
                          <a:spcPts val="0"/>
                        </a:spcAft>
                      </a:pPr>
                      <a:r>
                        <a:rPr lang="en-US" sz="2400" dirty="0">
                          <a:latin typeface="Times New Roman"/>
                          <a:ea typeface="Times New Roman"/>
                          <a:cs typeface="Times New Roman"/>
                        </a:rPr>
                        <a:t>Conceptual</a:t>
                      </a:r>
                      <a:r>
                        <a:rPr lang="en-US" sz="2400" baseline="0" dirty="0">
                          <a:latin typeface="Times New Roman"/>
                          <a:ea typeface="Times New Roman"/>
                          <a:cs typeface="Times New Roman"/>
                        </a:rPr>
                        <a:t> mastery</a:t>
                      </a:r>
                      <a:r>
                        <a:rPr lang="en-US" sz="2400" dirty="0">
                          <a:latin typeface="Times New Roman"/>
                          <a:ea typeface="Times New Roman"/>
                          <a:cs typeface="Times New Roman"/>
                        </a:rPr>
                        <a:t>(wk 10)</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47± 1 %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47 ± 1%</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2"/>
                  </a:ext>
                </a:extLst>
              </a:tr>
              <a:tr h="715288">
                <a:tc>
                  <a:txBody>
                    <a:bodyPr/>
                    <a:lstStyle/>
                    <a:p>
                      <a:pPr>
                        <a:spcAft>
                          <a:spcPts val="0"/>
                        </a:spcAft>
                      </a:pPr>
                      <a:r>
                        <a:rPr lang="en-US" sz="2400" dirty="0">
                          <a:latin typeface="Times New Roman"/>
                          <a:ea typeface="Times New Roman"/>
                          <a:cs typeface="Times New Roman"/>
                        </a:rPr>
                        <a:t>Mean CLASS (start of term) (Agreement with physicist)</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63</a:t>
                      </a:r>
                      <a:r>
                        <a:rPr lang="en-US" sz="2400">
                          <a:latin typeface="Times New Roman"/>
                          <a:ea typeface="Times New Roman"/>
                          <a:cs typeface="Times New Roman"/>
                          <a:sym typeface="Symbol"/>
                        </a:rPr>
                        <a:t></a:t>
                      </a:r>
                      <a:r>
                        <a:rPr lang="en-US" sz="2400">
                          <a:latin typeface="Times New Roman"/>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65</a:t>
                      </a:r>
                      <a:r>
                        <a:rPr lang="en-US" sz="2400">
                          <a:latin typeface="Times New Roman"/>
                          <a:ea typeface="Times New Roman"/>
                          <a:cs typeface="Times New Roman"/>
                          <a:sym typeface="Symbol"/>
                        </a:rPr>
                        <a:t></a:t>
                      </a:r>
                      <a:r>
                        <a:rPr lang="en-US" sz="2400">
                          <a:latin typeface="Times New Roman"/>
                          <a:ea typeface="Times New Roman"/>
                          <a:cs typeface="Times New Roman"/>
                        </a:rPr>
                        <a:t>1%</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3"/>
                  </a:ext>
                </a:extLst>
              </a:tr>
              <a:tr h="372546">
                <a:tc>
                  <a:txBody>
                    <a:bodyPr/>
                    <a:lstStyle/>
                    <a:p>
                      <a:pPr>
                        <a:spcAft>
                          <a:spcPts val="0"/>
                        </a:spcAft>
                      </a:pPr>
                      <a:r>
                        <a:rPr lang="en-US" sz="2400" dirty="0">
                          <a:latin typeface="Times New Roman"/>
                          <a:ea typeface="Times New Roman"/>
                          <a:cs typeface="Times New Roman"/>
                        </a:rPr>
                        <a:t>Mean Midterm 1 score</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59± 1 %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59± 1 %</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4"/>
                  </a:ext>
                </a:extLst>
              </a:tr>
              <a:tr h="372546">
                <a:tc>
                  <a:txBody>
                    <a:bodyPr/>
                    <a:lstStyle/>
                    <a:p>
                      <a:pPr>
                        <a:spcAft>
                          <a:spcPts val="0"/>
                        </a:spcAft>
                      </a:pPr>
                      <a:r>
                        <a:rPr lang="en-US" sz="2400" dirty="0">
                          <a:latin typeface="Times New Roman"/>
                          <a:ea typeface="Times New Roman"/>
                          <a:cs typeface="Times New Roman"/>
                        </a:rPr>
                        <a:t>Mean Midterm 2 score</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dirty="0">
                          <a:latin typeface="Times New Roman"/>
                          <a:ea typeface="Times New Roman"/>
                          <a:cs typeface="Times New Roman"/>
                        </a:rPr>
                        <a:t>51± 1 %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53± 1 %</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5"/>
                  </a:ext>
                </a:extLst>
              </a:tr>
              <a:tr h="372546">
                <a:tc>
                  <a:txBody>
                    <a:bodyPr/>
                    <a:lstStyle/>
                    <a:p>
                      <a:pPr>
                        <a:spcAft>
                          <a:spcPts val="0"/>
                        </a:spcAft>
                      </a:pPr>
                      <a:r>
                        <a:rPr lang="en-US" sz="2400" dirty="0">
                          <a:latin typeface="Times New Roman"/>
                          <a:ea typeface="Times New Roman"/>
                          <a:cs typeface="Times New Roman"/>
                        </a:rPr>
                        <a:t>Attendance before</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dirty="0">
                          <a:latin typeface="Times New Roman"/>
                          <a:ea typeface="Times New Roman"/>
                          <a:cs typeface="Times New Roman"/>
                        </a:rPr>
                        <a:t>55±3%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a:latin typeface="Times New Roman"/>
                          <a:ea typeface="Times New Roman"/>
                          <a:cs typeface="Times New Roman"/>
                        </a:rPr>
                        <a:t>57±2%</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6"/>
                  </a:ext>
                </a:extLst>
              </a:tr>
              <a:tr h="372546">
                <a:tc>
                  <a:txBody>
                    <a:bodyPr/>
                    <a:lstStyle/>
                    <a:p>
                      <a:pPr>
                        <a:spcAft>
                          <a:spcPts val="0"/>
                        </a:spcAft>
                      </a:pPr>
                      <a:r>
                        <a:rPr lang="en-US" sz="2400" dirty="0">
                          <a:latin typeface="Times New Roman"/>
                          <a:ea typeface="Times New Roman"/>
                          <a:cs typeface="Times New Roman"/>
                        </a:rPr>
                        <a:t>Attendance during experiment</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b="1" dirty="0">
                          <a:solidFill>
                            <a:schemeClr val="accent2"/>
                          </a:solidFill>
                          <a:latin typeface="Times New Roman"/>
                          <a:ea typeface="Times New Roman"/>
                          <a:cs typeface="Times New Roman"/>
                        </a:rPr>
                        <a:t>53 ±3%</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b="1" dirty="0">
                          <a:solidFill>
                            <a:schemeClr val="accent2"/>
                          </a:solidFill>
                          <a:latin typeface="Times New Roman"/>
                          <a:ea typeface="Times New Roman"/>
                          <a:cs typeface="Times New Roman"/>
                        </a:rPr>
                        <a:t>75±5%</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7"/>
                  </a:ext>
                </a:extLst>
              </a:tr>
              <a:tr h="372546">
                <a:tc>
                  <a:txBody>
                    <a:bodyPr/>
                    <a:lstStyle/>
                    <a:p>
                      <a:pPr>
                        <a:spcAft>
                          <a:spcPts val="0"/>
                        </a:spcAft>
                      </a:pPr>
                      <a:r>
                        <a:rPr lang="en-US" sz="2400" dirty="0">
                          <a:latin typeface="Times New Roman"/>
                          <a:ea typeface="Times New Roman"/>
                          <a:cs typeface="Times New Roman"/>
                        </a:rPr>
                        <a:t>Engagement before</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dirty="0">
                          <a:latin typeface="Times New Roman"/>
                          <a:ea typeface="Times New Roman"/>
                          <a:cs typeface="Times New Roman"/>
                        </a:rPr>
                        <a:t>45±5 %</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dirty="0">
                          <a:latin typeface="Times New Roman"/>
                          <a:ea typeface="Times New Roman"/>
                          <a:cs typeface="Times New Roman"/>
                        </a:rPr>
                        <a:t>45±5 %</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8"/>
                  </a:ext>
                </a:extLst>
              </a:tr>
              <a:tr h="372546">
                <a:tc>
                  <a:txBody>
                    <a:bodyPr/>
                    <a:lstStyle/>
                    <a:p>
                      <a:pPr>
                        <a:spcAft>
                          <a:spcPts val="0"/>
                        </a:spcAft>
                      </a:pPr>
                      <a:r>
                        <a:rPr lang="en-US" sz="2400" dirty="0">
                          <a:latin typeface="Times New Roman"/>
                          <a:ea typeface="Times New Roman"/>
                          <a:cs typeface="Times New Roman"/>
                        </a:rPr>
                        <a:t>Engagement during</a:t>
                      </a:r>
                    </a:p>
                  </a:txBody>
                  <a:tcPr marL="0" marR="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b="1" dirty="0">
                          <a:solidFill>
                            <a:schemeClr val="accent2"/>
                          </a:solidFill>
                          <a:latin typeface="Times New Roman"/>
                          <a:ea typeface="Times New Roman"/>
                          <a:cs typeface="Times New Roman"/>
                        </a:rPr>
                        <a:t>45 ±5%</a:t>
                      </a: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33CC"/>
                    </a:solidFill>
                  </a:tcPr>
                </a:tc>
                <a:tc>
                  <a:txBody>
                    <a:bodyPr/>
                    <a:lstStyle/>
                    <a:p>
                      <a:pPr>
                        <a:spcAft>
                          <a:spcPts val="0"/>
                        </a:spcAft>
                      </a:pPr>
                      <a:r>
                        <a:rPr lang="en-US" sz="2400" b="1" dirty="0">
                          <a:solidFill>
                            <a:schemeClr val="accent2"/>
                          </a:solidFill>
                          <a:latin typeface="Times New Roman"/>
                          <a:ea typeface="Times New Roman"/>
                          <a:cs typeface="Times New Roman"/>
                        </a:rPr>
                        <a:t>85 ± 5%</a:t>
                      </a:r>
                    </a:p>
                  </a:txBody>
                  <a:tcPr marL="0" marR="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0033CC"/>
                    </a:solidFill>
                  </a:tcPr>
                </a:tc>
                <a:extLst>
                  <a:ext uri="{0D108BD9-81ED-4DB2-BD59-A6C34878D82A}">
                    <a16:rowId xmlns:a16="http://schemas.microsoft.com/office/drawing/2014/main" xmlns="" val="10009"/>
                  </a:ext>
                </a:extLst>
              </a:tr>
            </a:tbl>
          </a:graphicData>
        </a:graphic>
      </p:graphicFrame>
      <p:sp>
        <p:nvSpPr>
          <p:cNvPr id="3" name="TextBox 2"/>
          <p:cNvSpPr txBox="1"/>
          <p:nvPr/>
        </p:nvSpPr>
        <p:spPr>
          <a:xfrm>
            <a:off x="562708" y="351692"/>
            <a:ext cx="7920111" cy="830997"/>
          </a:xfrm>
          <a:prstGeom prst="rect">
            <a:avLst/>
          </a:prstGeom>
          <a:noFill/>
        </p:spPr>
        <p:txBody>
          <a:bodyPr wrap="square" rtlCol="0">
            <a:spAutoFit/>
          </a:bodyPr>
          <a:lstStyle/>
          <a:p>
            <a:r>
              <a:rPr lang="en-US" dirty="0"/>
              <a:t>Two sections the same before experiment.  </a:t>
            </a:r>
          </a:p>
          <a:p>
            <a:r>
              <a:rPr lang="en-US" dirty="0"/>
              <a:t>(different personalities, same teaching method)</a:t>
            </a:r>
          </a:p>
        </p:txBody>
      </p:sp>
      <p:sp>
        <p:nvSpPr>
          <p:cNvPr id="4" name="Rectangle 3"/>
          <p:cNvSpPr/>
          <p:nvPr/>
        </p:nvSpPr>
        <p:spPr>
          <a:xfrm>
            <a:off x="478303" y="5148774"/>
            <a:ext cx="8060788" cy="422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90023" y="5948302"/>
            <a:ext cx="8060788" cy="422032"/>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171451" y="13648"/>
            <a:ext cx="8972549" cy="1415772"/>
          </a:xfrm>
          <a:prstGeom prst="rect">
            <a:avLst/>
          </a:prstGeom>
          <a:noFill/>
        </p:spPr>
        <p:txBody>
          <a:bodyPr wrap="square" rtlCol="0">
            <a:spAutoFit/>
          </a:bodyPr>
          <a:lstStyle/>
          <a:p>
            <a:r>
              <a:rPr lang="en-US" sz="1000" i="1" dirty="0">
                <a:solidFill>
                  <a:schemeClr val="accent2"/>
                </a:solidFill>
              </a:rPr>
              <a:t> </a:t>
            </a:r>
          </a:p>
          <a:p>
            <a:endParaRPr lang="en-US" sz="400" i="1" dirty="0">
              <a:solidFill>
                <a:schemeClr val="accent2"/>
              </a:solidFill>
            </a:endParaRPr>
          </a:p>
          <a:p>
            <a:r>
              <a:rPr lang="en-US" sz="2400" u="sng" dirty="0"/>
              <a:t>Comparison of teaching methods</a:t>
            </a:r>
            <a:r>
              <a:rPr lang="en-US" sz="2400" dirty="0"/>
              <a:t>:</a:t>
            </a:r>
            <a:r>
              <a:rPr lang="en-US" dirty="0"/>
              <a:t> </a:t>
            </a:r>
            <a:r>
              <a:rPr lang="en-US" sz="2400" dirty="0"/>
              <a:t>identical sections (270 each), intro physics. </a:t>
            </a:r>
            <a:r>
              <a:rPr lang="en-US" sz="1800" dirty="0"/>
              <a:t>(Deslauriers, </a:t>
            </a:r>
            <a:r>
              <a:rPr lang="en-US" sz="1800" dirty="0" err="1"/>
              <a:t>Schewlew</a:t>
            </a:r>
            <a:r>
              <a:rPr lang="en-US" sz="1800" dirty="0"/>
              <a:t>, submitted for pub)</a:t>
            </a:r>
          </a:p>
          <a:p>
            <a:endParaRPr lang="en-US" dirty="0"/>
          </a:p>
        </p:txBody>
      </p:sp>
      <p:sp>
        <p:nvSpPr>
          <p:cNvPr id="3" name="TextBox 2"/>
          <p:cNvSpPr txBox="1"/>
          <p:nvPr/>
        </p:nvSpPr>
        <p:spPr>
          <a:xfrm>
            <a:off x="557213" y="761645"/>
            <a:ext cx="184731" cy="461665"/>
          </a:xfrm>
          <a:prstGeom prst="rect">
            <a:avLst/>
          </a:prstGeom>
          <a:noFill/>
        </p:spPr>
        <p:txBody>
          <a:bodyPr wrap="none" rtlCol="0">
            <a:spAutoFit/>
          </a:bodyPr>
          <a:lstStyle/>
          <a:p>
            <a:endParaRPr lang="en-CA" dirty="0"/>
          </a:p>
        </p:txBody>
      </p:sp>
      <p:sp>
        <p:nvSpPr>
          <p:cNvPr id="5" name="TextBox 4"/>
          <p:cNvSpPr txBox="1"/>
          <p:nvPr/>
        </p:nvSpPr>
        <p:spPr>
          <a:xfrm>
            <a:off x="236482" y="1150856"/>
            <a:ext cx="4099035" cy="984885"/>
          </a:xfrm>
          <a:prstGeom prst="rect">
            <a:avLst/>
          </a:prstGeom>
          <a:noFill/>
        </p:spPr>
        <p:txBody>
          <a:bodyPr wrap="square" rtlCol="0">
            <a:spAutoFit/>
          </a:bodyPr>
          <a:lstStyle/>
          <a:p>
            <a:pPr algn="ctr"/>
            <a:r>
              <a:rPr lang="en-US" u="sng" dirty="0">
                <a:solidFill>
                  <a:schemeClr val="accent2"/>
                </a:solidFill>
              </a:rPr>
              <a:t>       ___I___________                                                       </a:t>
            </a:r>
          </a:p>
          <a:p>
            <a:r>
              <a:rPr lang="en-US" sz="2000" dirty="0">
                <a:solidFill>
                  <a:schemeClr val="accent2"/>
                </a:solidFill>
              </a:rPr>
              <a:t>Experienced highly rated instructor-- </a:t>
            </a:r>
            <a:r>
              <a:rPr lang="en-US" sz="2000" dirty="0" err="1">
                <a:solidFill>
                  <a:schemeClr val="accent2"/>
                </a:solidFill>
              </a:rPr>
              <a:t>trad</a:t>
            </a:r>
            <a:r>
              <a:rPr lang="en-US" sz="2000" dirty="0">
                <a:solidFill>
                  <a:schemeClr val="accent2"/>
                </a:solidFill>
              </a:rPr>
              <a:t>. lecture </a:t>
            </a:r>
          </a:p>
        </p:txBody>
      </p:sp>
      <p:sp>
        <p:nvSpPr>
          <p:cNvPr id="9" name="TextBox 8"/>
          <p:cNvSpPr txBox="1"/>
          <p:nvPr/>
        </p:nvSpPr>
        <p:spPr>
          <a:xfrm>
            <a:off x="296883" y="3018977"/>
            <a:ext cx="1454244" cy="461665"/>
          </a:xfrm>
          <a:prstGeom prst="rect">
            <a:avLst/>
          </a:prstGeom>
          <a:noFill/>
        </p:spPr>
        <p:txBody>
          <a:bodyPr wrap="none" rtlCol="0">
            <a:spAutoFit/>
          </a:bodyPr>
          <a:lstStyle/>
          <a:p>
            <a:r>
              <a:rPr lang="en-US" sz="2400" dirty="0">
                <a:solidFill>
                  <a:schemeClr val="accent2"/>
                </a:solidFill>
              </a:rPr>
              <a:t>wk 1-11</a:t>
            </a:r>
            <a:endParaRPr lang="en-CA" sz="2400" dirty="0">
              <a:solidFill>
                <a:schemeClr val="accent2"/>
              </a:solidFill>
            </a:endParaRPr>
          </a:p>
        </p:txBody>
      </p:sp>
      <p:cxnSp>
        <p:nvCxnSpPr>
          <p:cNvPr id="10" name="Straight Arrow Connector 9"/>
          <p:cNvCxnSpPr>
            <a:stCxn id="15" idx="2"/>
          </p:cNvCxnSpPr>
          <p:nvPr/>
        </p:nvCxnSpPr>
        <p:spPr>
          <a:xfrm rot="5400000">
            <a:off x="6045866" y="3131805"/>
            <a:ext cx="2015853" cy="13204"/>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7057842" y="2895577"/>
            <a:ext cx="1454244" cy="461665"/>
          </a:xfrm>
          <a:prstGeom prst="rect">
            <a:avLst/>
          </a:prstGeom>
          <a:noFill/>
        </p:spPr>
        <p:txBody>
          <a:bodyPr wrap="none" rtlCol="0">
            <a:spAutoFit/>
          </a:bodyPr>
          <a:lstStyle/>
          <a:p>
            <a:r>
              <a:rPr lang="en-US" sz="2400" dirty="0">
                <a:solidFill>
                  <a:schemeClr val="accent2"/>
                </a:solidFill>
              </a:rPr>
              <a:t>wk 1-11</a:t>
            </a:r>
            <a:endParaRPr lang="en-CA" sz="2400" dirty="0">
              <a:solidFill>
                <a:schemeClr val="accent2"/>
              </a:solidFill>
            </a:endParaRPr>
          </a:p>
        </p:txBody>
      </p:sp>
      <p:sp>
        <p:nvSpPr>
          <p:cNvPr id="12" name="TextBox 11"/>
          <p:cNvSpPr txBox="1"/>
          <p:nvPr/>
        </p:nvSpPr>
        <p:spPr>
          <a:xfrm>
            <a:off x="283778" y="4698133"/>
            <a:ext cx="4330751" cy="1138773"/>
          </a:xfrm>
          <a:prstGeom prst="rect">
            <a:avLst/>
          </a:prstGeom>
          <a:noFill/>
          <a:ln>
            <a:solidFill>
              <a:schemeClr val="accent2"/>
            </a:solidFill>
          </a:ln>
        </p:spPr>
        <p:txBody>
          <a:bodyPr wrap="square" rtlCol="0">
            <a:spAutoFit/>
          </a:bodyPr>
          <a:lstStyle/>
          <a:p>
            <a:r>
              <a:rPr lang="en-US" dirty="0"/>
              <a:t>  </a:t>
            </a:r>
            <a:r>
              <a:rPr lang="en-US" sz="2200" dirty="0"/>
              <a:t>   elect-</a:t>
            </a:r>
            <a:r>
              <a:rPr lang="en-US" sz="2200" dirty="0" err="1"/>
              <a:t>mag</a:t>
            </a:r>
            <a:r>
              <a:rPr lang="en-US" sz="2200" dirty="0"/>
              <a:t> waves</a:t>
            </a:r>
          </a:p>
          <a:p>
            <a:r>
              <a:rPr lang="en-US" sz="2200" dirty="0"/>
              <a:t>inexperienced instructor</a:t>
            </a:r>
          </a:p>
          <a:p>
            <a:r>
              <a:rPr lang="en-US" sz="2200" dirty="0"/>
              <a:t>research based teaching</a:t>
            </a:r>
          </a:p>
        </p:txBody>
      </p:sp>
      <p:sp>
        <p:nvSpPr>
          <p:cNvPr id="13" name="TextBox 12"/>
          <p:cNvSpPr txBox="1"/>
          <p:nvPr/>
        </p:nvSpPr>
        <p:spPr>
          <a:xfrm>
            <a:off x="4803361" y="4706600"/>
            <a:ext cx="4022255" cy="1107996"/>
          </a:xfrm>
          <a:prstGeom prst="rect">
            <a:avLst/>
          </a:prstGeom>
          <a:noFill/>
          <a:ln>
            <a:solidFill>
              <a:schemeClr val="accent2"/>
            </a:solidFill>
          </a:ln>
        </p:spPr>
        <p:txBody>
          <a:bodyPr wrap="square" rtlCol="0">
            <a:spAutoFit/>
          </a:bodyPr>
          <a:lstStyle/>
          <a:p>
            <a:r>
              <a:rPr lang="en-US" dirty="0"/>
              <a:t>       </a:t>
            </a:r>
            <a:r>
              <a:rPr lang="en-US" sz="2200" dirty="0"/>
              <a:t> elect-</a:t>
            </a:r>
            <a:r>
              <a:rPr lang="en-US" sz="2200" dirty="0" err="1"/>
              <a:t>mag</a:t>
            </a:r>
            <a:r>
              <a:rPr lang="en-US" sz="2200" dirty="0"/>
              <a:t> waves</a:t>
            </a:r>
          </a:p>
          <a:p>
            <a:r>
              <a:rPr lang="en-US" sz="2200" dirty="0"/>
              <a:t>regular instructor</a:t>
            </a:r>
          </a:p>
          <a:p>
            <a:r>
              <a:rPr lang="en-US" sz="2200" dirty="0"/>
              <a:t>intently prepared lecture</a:t>
            </a:r>
            <a:endParaRPr lang="en-CA" sz="2200" dirty="0"/>
          </a:p>
        </p:txBody>
      </p:sp>
      <p:sp>
        <p:nvSpPr>
          <p:cNvPr id="14" name="TextBox 13"/>
          <p:cNvSpPr txBox="1"/>
          <p:nvPr/>
        </p:nvSpPr>
        <p:spPr>
          <a:xfrm>
            <a:off x="2675082" y="2650415"/>
            <a:ext cx="3639089" cy="1200329"/>
          </a:xfrm>
          <a:prstGeom prst="rect">
            <a:avLst/>
          </a:prstGeom>
          <a:noFill/>
          <a:ln>
            <a:solidFill>
              <a:schemeClr val="accent2"/>
            </a:solidFill>
          </a:ln>
        </p:spPr>
        <p:txBody>
          <a:bodyPr wrap="square" rtlCol="0">
            <a:spAutoFit/>
          </a:bodyPr>
          <a:lstStyle/>
          <a:p>
            <a:r>
              <a:rPr lang="en-US" sz="2400" dirty="0">
                <a:solidFill>
                  <a:schemeClr val="accent2"/>
                </a:solidFill>
                <a:latin typeface="Calibri" pitchFamily="34" charset="0"/>
              </a:rPr>
              <a:t>identical on </a:t>
            </a:r>
            <a:r>
              <a:rPr lang="en-US" dirty="0">
                <a:solidFill>
                  <a:schemeClr val="accent2"/>
                </a:solidFill>
                <a:latin typeface="Calibri" pitchFamily="34" charset="0"/>
              </a:rPr>
              <a:t>everything</a:t>
            </a:r>
          </a:p>
          <a:p>
            <a:r>
              <a:rPr lang="en-US" dirty="0">
                <a:solidFill>
                  <a:schemeClr val="accent2"/>
                </a:solidFill>
                <a:latin typeface="Calibri" pitchFamily="34" charset="0"/>
              </a:rPr>
              <a:t>diagnostics, midterms</a:t>
            </a:r>
            <a:r>
              <a:rPr lang="en-US" sz="2400" dirty="0">
                <a:solidFill>
                  <a:schemeClr val="accent2"/>
                </a:solidFill>
                <a:latin typeface="Calibri" pitchFamily="34" charset="0"/>
              </a:rPr>
              <a:t>, attendance,  engagement</a:t>
            </a:r>
          </a:p>
        </p:txBody>
      </p:sp>
      <p:sp>
        <p:nvSpPr>
          <p:cNvPr id="15" name="TextBox 14"/>
          <p:cNvSpPr txBox="1"/>
          <p:nvPr/>
        </p:nvSpPr>
        <p:spPr>
          <a:xfrm>
            <a:off x="4976788" y="1145596"/>
            <a:ext cx="4167212" cy="984885"/>
          </a:xfrm>
          <a:prstGeom prst="rect">
            <a:avLst/>
          </a:prstGeom>
          <a:noFill/>
        </p:spPr>
        <p:txBody>
          <a:bodyPr wrap="square" rtlCol="0">
            <a:spAutoFit/>
          </a:bodyPr>
          <a:lstStyle/>
          <a:p>
            <a:pPr algn="ctr"/>
            <a:r>
              <a:rPr lang="en-US" u="sng" dirty="0">
                <a:solidFill>
                  <a:schemeClr val="accent2"/>
                </a:solidFill>
              </a:rPr>
              <a:t>       _____II_________                                                       </a:t>
            </a:r>
          </a:p>
          <a:p>
            <a:r>
              <a:rPr lang="en-US" sz="2000" dirty="0">
                <a:solidFill>
                  <a:schemeClr val="accent2"/>
                </a:solidFill>
              </a:rPr>
              <a:t>Very experienced highly rated instructor--</a:t>
            </a:r>
            <a:r>
              <a:rPr lang="en-US" sz="2000" dirty="0" err="1">
                <a:solidFill>
                  <a:schemeClr val="accent2"/>
                </a:solidFill>
              </a:rPr>
              <a:t>trad</a:t>
            </a:r>
            <a:r>
              <a:rPr lang="en-US" sz="2000" dirty="0">
                <a:solidFill>
                  <a:schemeClr val="accent2"/>
                </a:solidFill>
              </a:rPr>
              <a:t>. lecture </a:t>
            </a:r>
          </a:p>
        </p:txBody>
      </p:sp>
      <p:sp>
        <p:nvSpPr>
          <p:cNvPr id="16" name="TextBox 15"/>
          <p:cNvSpPr txBox="1"/>
          <p:nvPr/>
        </p:nvSpPr>
        <p:spPr>
          <a:xfrm>
            <a:off x="1072056" y="4193637"/>
            <a:ext cx="7173310" cy="461665"/>
          </a:xfrm>
          <a:prstGeom prst="rect">
            <a:avLst/>
          </a:prstGeom>
          <a:noFill/>
          <a:ln>
            <a:solidFill>
              <a:schemeClr val="accent2"/>
            </a:solidFill>
          </a:ln>
        </p:spPr>
        <p:txBody>
          <a:bodyPr wrap="square" rtlCol="0">
            <a:spAutoFit/>
          </a:bodyPr>
          <a:lstStyle/>
          <a:p>
            <a:r>
              <a:rPr lang="en-US" dirty="0"/>
              <a:t>                  Wk 12-- </a:t>
            </a:r>
            <a:r>
              <a:rPr lang="en-US" b="1" dirty="0"/>
              <a:t>competition    </a:t>
            </a:r>
            <a:r>
              <a:rPr lang="en-US" dirty="0"/>
              <a:t>       </a:t>
            </a:r>
            <a:endParaRPr lang="en-CA" dirty="0"/>
          </a:p>
        </p:txBody>
      </p:sp>
      <p:sp>
        <p:nvSpPr>
          <p:cNvPr id="17" name="TextBox 16"/>
          <p:cNvSpPr txBox="1"/>
          <p:nvPr/>
        </p:nvSpPr>
        <p:spPr>
          <a:xfrm>
            <a:off x="647316" y="5851493"/>
            <a:ext cx="7835462" cy="461665"/>
          </a:xfrm>
          <a:prstGeom prst="rect">
            <a:avLst/>
          </a:prstGeom>
          <a:noFill/>
          <a:ln>
            <a:solidFill>
              <a:schemeClr val="accent2"/>
            </a:solidFill>
          </a:ln>
        </p:spPr>
        <p:txBody>
          <a:bodyPr wrap="square" rtlCol="0">
            <a:spAutoFit/>
          </a:bodyPr>
          <a:lstStyle/>
          <a:p>
            <a:r>
              <a:rPr lang="en-US" dirty="0"/>
              <a:t>             wk 13 </a:t>
            </a:r>
            <a:r>
              <a:rPr lang="en-US" sz="2400" dirty="0"/>
              <a:t>common exam on </a:t>
            </a:r>
            <a:r>
              <a:rPr lang="en-US" sz="2400" dirty="0" err="1"/>
              <a:t>EM</a:t>
            </a:r>
            <a:r>
              <a:rPr lang="en-US" sz="2400" dirty="0"/>
              <a:t> waves    </a:t>
            </a:r>
            <a:r>
              <a:rPr lang="en-US" dirty="0"/>
              <a:t>      </a:t>
            </a:r>
            <a:endParaRPr lang="en-CA" dirty="0"/>
          </a:p>
        </p:txBody>
      </p:sp>
      <p:cxnSp>
        <p:nvCxnSpPr>
          <p:cNvPr id="20" name="Straight Arrow Connector 19"/>
          <p:cNvCxnSpPr/>
          <p:nvPr/>
        </p:nvCxnSpPr>
        <p:spPr>
          <a:xfrm rot="16200000" flipH="1">
            <a:off x="949202" y="3257028"/>
            <a:ext cx="1801200" cy="31537"/>
          </a:xfrm>
          <a:prstGeom prst="straightConnector1">
            <a:avLst/>
          </a:prstGeom>
          <a:ln w="28575">
            <a:solidFill>
              <a:schemeClr val="accent2"/>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396239" y="638573"/>
            <a:ext cx="8513392" cy="4524315"/>
          </a:xfrm>
          <a:prstGeom prst="rect">
            <a:avLst/>
          </a:prstGeom>
          <a:noFill/>
        </p:spPr>
        <p:txBody>
          <a:bodyPr wrap="square" rtlCol="0">
            <a:spAutoFit/>
          </a:bodyPr>
          <a:lstStyle/>
          <a:p>
            <a:r>
              <a:rPr lang="en-US" dirty="0"/>
              <a:t>I. What is </a:t>
            </a:r>
            <a:r>
              <a:rPr lang="en-US" i="1" dirty="0"/>
              <a:t>“thinking like a scientist or engineer?”</a:t>
            </a:r>
          </a:p>
          <a:p>
            <a:endParaRPr lang="en-US" dirty="0" smtClean="0"/>
          </a:p>
          <a:p>
            <a:r>
              <a:rPr lang="en-US" dirty="0" smtClean="0"/>
              <a:t>II</a:t>
            </a:r>
            <a:r>
              <a:rPr lang="en-US" dirty="0"/>
              <a:t>. How is it learned?</a:t>
            </a:r>
          </a:p>
          <a:p>
            <a:endParaRPr lang="en-US" dirty="0"/>
          </a:p>
          <a:p>
            <a:r>
              <a:rPr lang="en-US" dirty="0"/>
              <a:t>III. Examples of teaching practices you will encounter in sci. &amp; </a:t>
            </a:r>
            <a:r>
              <a:rPr lang="en-US" dirty="0" err="1"/>
              <a:t>eng.</a:t>
            </a:r>
            <a:r>
              <a:rPr lang="en-US" dirty="0"/>
              <a:t> classes.</a:t>
            </a:r>
          </a:p>
          <a:p>
            <a:r>
              <a:rPr lang="en-US" dirty="0"/>
              <a:t>How research shows they are bad, and what you can do to learn anyway.  </a:t>
            </a:r>
          </a:p>
          <a:p>
            <a:endParaRPr lang="en-US" dirty="0"/>
          </a:p>
          <a:p>
            <a:r>
              <a:rPr lang="en-US" dirty="0"/>
              <a:t>IV. A few quick examples of data from courses backing my claims.</a:t>
            </a:r>
          </a:p>
          <a:p>
            <a:endParaRPr lang="en-US" dirty="0"/>
          </a:p>
        </p:txBody>
      </p:sp>
    </p:spTree>
    <p:extLst>
      <p:ext uri="{BB962C8B-B14F-4D97-AF65-F5344CB8AC3E}">
        <p14:creationId xmlns:p14="http://schemas.microsoft.com/office/powerpoint/2010/main" val="9277735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557213" y="1628775"/>
            <a:ext cx="184731" cy="461665"/>
          </a:xfrm>
          <a:prstGeom prst="rect">
            <a:avLst/>
          </a:prstGeom>
          <a:noFill/>
        </p:spPr>
        <p:txBody>
          <a:bodyPr wrap="none" rtlCol="0">
            <a:spAutoFit/>
          </a:bodyPr>
          <a:lstStyle/>
          <a:p>
            <a:endParaRPr lang="en-CA" dirty="0"/>
          </a:p>
        </p:txBody>
      </p:sp>
      <p:sp>
        <p:nvSpPr>
          <p:cNvPr id="5" name="TextBox 4"/>
          <p:cNvSpPr txBox="1"/>
          <p:nvPr/>
        </p:nvSpPr>
        <p:spPr>
          <a:xfrm>
            <a:off x="900113" y="228600"/>
            <a:ext cx="2345707" cy="1107996"/>
          </a:xfrm>
          <a:prstGeom prst="rect">
            <a:avLst/>
          </a:prstGeom>
          <a:noFill/>
        </p:spPr>
        <p:txBody>
          <a:bodyPr wrap="none" rtlCol="0">
            <a:spAutoFit/>
          </a:bodyPr>
          <a:lstStyle/>
          <a:p>
            <a:endParaRPr lang="en-US" sz="1400" dirty="0"/>
          </a:p>
          <a:p>
            <a:endParaRPr lang="en-US" sz="1400" dirty="0"/>
          </a:p>
          <a:p>
            <a:endParaRPr lang="en-US" sz="1400" dirty="0"/>
          </a:p>
          <a:p>
            <a:r>
              <a:rPr lang="en-US" dirty="0"/>
              <a:t>2</a:t>
            </a:r>
            <a:r>
              <a:rPr lang="en-US" sz="2400" dirty="0"/>
              <a:t>. Attendance</a:t>
            </a:r>
          </a:p>
        </p:txBody>
      </p:sp>
      <p:sp>
        <p:nvSpPr>
          <p:cNvPr id="6" name="TextBox 5"/>
          <p:cNvSpPr txBox="1"/>
          <p:nvPr/>
        </p:nvSpPr>
        <p:spPr>
          <a:xfrm>
            <a:off x="3414712" y="528630"/>
            <a:ext cx="5729287" cy="830997"/>
          </a:xfrm>
          <a:prstGeom prst="rect">
            <a:avLst/>
          </a:prstGeom>
          <a:noFill/>
        </p:spPr>
        <p:txBody>
          <a:bodyPr wrap="square" rtlCol="0">
            <a:spAutoFit/>
          </a:bodyPr>
          <a:lstStyle/>
          <a:p>
            <a:r>
              <a:rPr lang="en-US" u="sng" dirty="0"/>
              <a:t> </a:t>
            </a:r>
            <a:r>
              <a:rPr lang="en-US" sz="2400" u="sng" dirty="0"/>
              <a:t>     control       experiment</a:t>
            </a:r>
            <a:endParaRPr lang="en-US" sz="2400" u="sng" dirty="0">
              <a:solidFill>
                <a:schemeClr val="accent2"/>
              </a:solidFill>
            </a:endParaRPr>
          </a:p>
          <a:p>
            <a:r>
              <a:rPr lang="en-US" sz="2400" dirty="0"/>
              <a:t>	 53(3) %        </a:t>
            </a:r>
            <a:r>
              <a:rPr lang="en-US" sz="2400" b="1" dirty="0">
                <a:solidFill>
                  <a:schemeClr val="accent2"/>
                </a:solidFill>
              </a:rPr>
              <a:t>75(5)% </a:t>
            </a:r>
            <a:endParaRPr lang="en-CA" sz="2400" b="1" dirty="0">
              <a:solidFill>
                <a:schemeClr val="accent2"/>
              </a:solidFill>
            </a:endParaRPr>
          </a:p>
        </p:txBody>
      </p:sp>
      <p:sp>
        <p:nvSpPr>
          <p:cNvPr id="8" name="TextBox 7"/>
          <p:cNvSpPr txBox="1"/>
          <p:nvPr/>
        </p:nvSpPr>
        <p:spPr>
          <a:xfrm>
            <a:off x="800100" y="1985961"/>
            <a:ext cx="2542684" cy="830997"/>
          </a:xfrm>
          <a:prstGeom prst="rect">
            <a:avLst/>
          </a:prstGeom>
          <a:noFill/>
        </p:spPr>
        <p:txBody>
          <a:bodyPr wrap="none" rtlCol="0">
            <a:spAutoFit/>
          </a:bodyPr>
          <a:lstStyle/>
          <a:p>
            <a:r>
              <a:rPr lang="en-US" dirty="0"/>
              <a:t>3</a:t>
            </a:r>
            <a:r>
              <a:rPr lang="en-US" sz="2400" dirty="0"/>
              <a:t>. Engagement</a:t>
            </a:r>
          </a:p>
          <a:p>
            <a:r>
              <a:rPr lang="en-US" sz="2400" dirty="0"/>
              <a:t> </a:t>
            </a:r>
            <a:endParaRPr lang="en-CA" sz="2400" dirty="0"/>
          </a:p>
        </p:txBody>
      </p:sp>
      <p:sp>
        <p:nvSpPr>
          <p:cNvPr id="9" name="TextBox 8"/>
          <p:cNvSpPr txBox="1"/>
          <p:nvPr/>
        </p:nvSpPr>
        <p:spPr>
          <a:xfrm>
            <a:off x="3328988" y="1943096"/>
            <a:ext cx="4887877" cy="461665"/>
          </a:xfrm>
          <a:prstGeom prst="rect">
            <a:avLst/>
          </a:prstGeom>
          <a:noFill/>
        </p:spPr>
        <p:txBody>
          <a:bodyPr wrap="none" rtlCol="0">
            <a:spAutoFit/>
          </a:bodyPr>
          <a:lstStyle/>
          <a:p>
            <a:r>
              <a:rPr lang="en-US" sz="2400" dirty="0"/>
              <a:t>	  45(5) %        </a:t>
            </a:r>
            <a:r>
              <a:rPr lang="en-US" sz="2400" b="1" dirty="0">
                <a:solidFill>
                  <a:schemeClr val="accent2"/>
                </a:solidFill>
              </a:rPr>
              <a:t>85(5)%</a:t>
            </a:r>
            <a:endParaRPr lang="en-CA" sz="2400" b="1" dirty="0">
              <a:solidFill>
                <a:schemeClr val="accent2"/>
              </a:solidFill>
            </a:endParaRPr>
          </a:p>
        </p:txBody>
      </p:sp>
    </p:spTree>
    <p:extLst>
      <p:ext uri="{BB962C8B-B14F-4D97-AF65-F5344CB8AC3E}">
        <p14:creationId xmlns:p14="http://schemas.microsoft.com/office/powerpoint/2010/main" val="1382232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284089" y="709051"/>
            <a:ext cx="8370277" cy="4154984"/>
          </a:xfrm>
          <a:prstGeom prst="rect">
            <a:avLst/>
          </a:prstGeom>
          <a:noFill/>
        </p:spPr>
        <p:txBody>
          <a:bodyPr wrap="square" rtlCol="0">
            <a:spAutoFit/>
          </a:bodyPr>
          <a:lstStyle/>
          <a:p>
            <a:r>
              <a:rPr lang="en-US" u="sng" dirty="0"/>
              <a:t>Design principles for classroom instruction</a:t>
            </a:r>
          </a:p>
          <a:p>
            <a:r>
              <a:rPr lang="en-US" dirty="0"/>
              <a:t>1. Move simple information transfer out of class.  Save class time for active thinking and feedback. </a:t>
            </a:r>
          </a:p>
          <a:p>
            <a:endParaRPr lang="en-US" dirty="0"/>
          </a:p>
          <a:p>
            <a:r>
              <a:rPr lang="en-US" dirty="0"/>
              <a:t>2. “Cognitive task analysis”-- how does expert think</a:t>
            </a:r>
          </a:p>
          <a:p>
            <a:r>
              <a:rPr lang="en-US" dirty="0"/>
              <a:t>about problems?  </a:t>
            </a:r>
          </a:p>
          <a:p>
            <a:r>
              <a:rPr lang="en-US" dirty="0"/>
              <a:t>3. Class time filled with problems and questions that call for explicit expert thinking, address novice difficulties, challenging but doable, and are motivating.</a:t>
            </a:r>
          </a:p>
          <a:p>
            <a:r>
              <a:rPr lang="en-US" dirty="0"/>
              <a:t>4. Frequent specific feedback to guide thinking.</a:t>
            </a:r>
          </a:p>
        </p:txBody>
      </p:sp>
      <p:sp>
        <p:nvSpPr>
          <p:cNvPr id="5" name="Right Brace 4"/>
          <p:cNvSpPr/>
          <p:nvPr/>
        </p:nvSpPr>
        <p:spPr>
          <a:xfrm>
            <a:off x="8384735" y="2075961"/>
            <a:ext cx="281354" cy="2729133"/>
          </a:xfrm>
          <a:prstGeom prst="rightBrace">
            <a:avLst/>
          </a:prstGeom>
          <a:ln>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8536141" y="2999536"/>
            <a:ext cx="607859" cy="461665"/>
          </a:xfrm>
          <a:prstGeom prst="rect">
            <a:avLst/>
          </a:prstGeom>
          <a:noFill/>
        </p:spPr>
        <p:txBody>
          <a:bodyPr wrap="none" rtlCol="0">
            <a:spAutoFit/>
          </a:bodyPr>
          <a:lstStyle/>
          <a:p>
            <a:r>
              <a:rPr lang="en-US" dirty="0">
                <a:solidFill>
                  <a:schemeClr val="accent2"/>
                </a:solidFill>
              </a:rPr>
              <a:t>DP</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785786" y="571480"/>
            <a:ext cx="8114978" cy="830997"/>
          </a:xfrm>
          <a:prstGeom prst="rect">
            <a:avLst/>
          </a:prstGeom>
          <a:noFill/>
        </p:spPr>
        <p:txBody>
          <a:bodyPr wrap="none" rtlCol="0">
            <a:spAutoFit/>
          </a:bodyPr>
          <a:lstStyle/>
          <a:p>
            <a:r>
              <a:rPr lang="en-US" sz="2400" dirty="0"/>
              <a:t> </a:t>
            </a:r>
            <a:r>
              <a:rPr lang="en-US" sz="2400" u="sng" dirty="0"/>
              <a:t>What about learning to think more innovatively?</a:t>
            </a:r>
          </a:p>
          <a:p>
            <a:r>
              <a:rPr lang="en-US" sz="2400" dirty="0"/>
              <a:t>    Learning to solve challenging novel problems</a:t>
            </a:r>
            <a:endParaRPr lang="en-CA" sz="2400" dirty="0"/>
          </a:p>
        </p:txBody>
      </p:sp>
      <p:sp>
        <p:nvSpPr>
          <p:cNvPr id="3" name="TextBox 2"/>
          <p:cNvSpPr txBox="1"/>
          <p:nvPr/>
        </p:nvSpPr>
        <p:spPr>
          <a:xfrm>
            <a:off x="928662" y="2000240"/>
            <a:ext cx="7554056" cy="1938992"/>
          </a:xfrm>
          <a:prstGeom prst="rect">
            <a:avLst/>
          </a:prstGeom>
          <a:noFill/>
        </p:spPr>
        <p:txBody>
          <a:bodyPr wrap="none" rtlCol="0">
            <a:spAutoFit/>
          </a:bodyPr>
          <a:lstStyle/>
          <a:p>
            <a:r>
              <a:rPr lang="en-US" sz="2400" dirty="0"/>
              <a:t>Jared Taylor and George Spiegelman</a:t>
            </a:r>
          </a:p>
          <a:p>
            <a:endParaRPr lang="en-US" sz="2400" dirty="0"/>
          </a:p>
          <a:p>
            <a:r>
              <a:rPr lang="en-US" sz="2400" dirty="0"/>
              <a:t>“Invention activities”-- practice coming up with</a:t>
            </a:r>
          </a:p>
          <a:p>
            <a:r>
              <a:rPr lang="en-US" sz="2400" dirty="0"/>
              <a:t>mechanisms to solve a complex novel problem.</a:t>
            </a:r>
          </a:p>
          <a:p>
            <a:r>
              <a:rPr lang="en-US" sz="2400" dirty="0"/>
              <a:t>Analogous to mechanism in cell.</a:t>
            </a:r>
            <a:endParaRPr lang="en-CA" sz="2400" dirty="0"/>
          </a:p>
        </p:txBody>
      </p:sp>
      <p:sp>
        <p:nvSpPr>
          <p:cNvPr id="4" name="TextBox 3"/>
          <p:cNvSpPr txBox="1"/>
          <p:nvPr/>
        </p:nvSpPr>
        <p:spPr>
          <a:xfrm>
            <a:off x="428596" y="4143380"/>
            <a:ext cx="8501090" cy="1569660"/>
          </a:xfrm>
          <a:prstGeom prst="rect">
            <a:avLst/>
          </a:prstGeom>
          <a:noFill/>
        </p:spPr>
        <p:txBody>
          <a:bodyPr wrap="square" rtlCol="0">
            <a:spAutoFit/>
          </a:bodyPr>
          <a:lstStyle/>
          <a:p>
            <a:r>
              <a:rPr lang="en-US" sz="2400" dirty="0"/>
              <a:t>2008-9-- randomly chosen groups of 30, 8 hours of</a:t>
            </a:r>
          </a:p>
          <a:p>
            <a:r>
              <a:rPr lang="en-US" sz="2400" dirty="0"/>
              <a:t>invention activities.</a:t>
            </a:r>
          </a:p>
          <a:p>
            <a:r>
              <a:rPr lang="en-US" sz="2400" dirty="0"/>
              <a:t>This year, run in lecture with 300 students. 8 times per term. (</a:t>
            </a:r>
            <a:r>
              <a:rPr lang="en-US" sz="2400"/>
              <a:t>video clip)</a:t>
            </a:r>
            <a:endParaRPr lang="en-CA" sz="2400"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477838" y="222250"/>
            <a:ext cx="292100" cy="457200"/>
          </a:xfrm>
          <a:prstGeom prst="rect">
            <a:avLst/>
          </a:prstGeom>
          <a:noFill/>
          <a:ln w="9525">
            <a:noFill/>
            <a:miter lim="800000"/>
            <a:headEnd/>
            <a:tailEnd/>
          </a:ln>
        </p:spPr>
        <p:txBody>
          <a:bodyPr wrap="none">
            <a:spAutoFit/>
          </a:bodyPr>
          <a:lstStyle/>
          <a:p>
            <a:r>
              <a:rPr lang="en-US"/>
              <a:t> </a:t>
            </a:r>
          </a:p>
        </p:txBody>
      </p:sp>
      <p:grpSp>
        <p:nvGrpSpPr>
          <p:cNvPr id="2" name="Group 3"/>
          <p:cNvGrpSpPr>
            <a:grpSpLocks/>
          </p:cNvGrpSpPr>
          <p:nvPr/>
        </p:nvGrpSpPr>
        <p:grpSpPr bwMode="auto">
          <a:xfrm>
            <a:off x="795338" y="1851025"/>
            <a:ext cx="571500" cy="1231900"/>
            <a:chOff x="1252" y="1822"/>
            <a:chExt cx="360" cy="776"/>
          </a:xfrm>
        </p:grpSpPr>
        <p:pic>
          <p:nvPicPr>
            <p:cNvPr id="36892" name="Picture 4" descr="j0078717"/>
            <p:cNvPicPr>
              <a:picLocks noChangeAspect="1" noChangeArrowheads="1"/>
            </p:cNvPicPr>
            <p:nvPr/>
          </p:nvPicPr>
          <p:blipFill>
            <a:blip r:embed="rId3" cstate="print"/>
            <a:srcRect/>
            <a:stretch>
              <a:fillRect/>
            </a:stretch>
          </p:blipFill>
          <p:spPr bwMode="auto">
            <a:xfrm>
              <a:off x="1252" y="1995"/>
              <a:ext cx="303" cy="603"/>
            </a:xfrm>
            <a:prstGeom prst="rect">
              <a:avLst/>
            </a:prstGeom>
            <a:solidFill>
              <a:schemeClr val="accent2"/>
            </a:solidFill>
            <a:ln w="9525">
              <a:noFill/>
              <a:miter lim="800000"/>
              <a:headEnd/>
              <a:tailEnd/>
            </a:ln>
          </p:spPr>
        </p:pic>
        <p:sp>
          <p:nvSpPr>
            <p:cNvPr id="36893" name="Rectangle 5"/>
            <p:cNvSpPr>
              <a:spLocks noChangeArrowheads="1"/>
            </p:cNvSpPr>
            <p:nvPr/>
          </p:nvSpPr>
          <p:spPr bwMode="auto">
            <a:xfrm>
              <a:off x="1400" y="1822"/>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grpSp>
      <p:grpSp>
        <p:nvGrpSpPr>
          <p:cNvPr id="3" name="Group 6"/>
          <p:cNvGrpSpPr>
            <a:grpSpLocks/>
          </p:cNvGrpSpPr>
          <p:nvPr/>
        </p:nvGrpSpPr>
        <p:grpSpPr bwMode="auto">
          <a:xfrm>
            <a:off x="677863" y="2814638"/>
            <a:ext cx="622300" cy="1560512"/>
            <a:chOff x="785" y="2579"/>
            <a:chExt cx="392" cy="983"/>
          </a:xfrm>
        </p:grpSpPr>
        <p:pic>
          <p:nvPicPr>
            <p:cNvPr id="36887" name="Picture 7" descr="j0078717"/>
            <p:cNvPicPr>
              <a:picLocks noChangeAspect="1" noChangeArrowheads="1"/>
            </p:cNvPicPr>
            <p:nvPr/>
          </p:nvPicPr>
          <p:blipFill>
            <a:blip r:embed="rId3" cstate="print"/>
            <a:srcRect/>
            <a:stretch>
              <a:fillRect/>
            </a:stretch>
          </p:blipFill>
          <p:spPr bwMode="auto">
            <a:xfrm>
              <a:off x="817" y="2959"/>
              <a:ext cx="303" cy="603"/>
            </a:xfrm>
            <a:prstGeom prst="rect">
              <a:avLst/>
            </a:prstGeom>
            <a:solidFill>
              <a:schemeClr val="accent2"/>
            </a:solidFill>
            <a:ln w="9525">
              <a:noFill/>
              <a:miter lim="800000"/>
              <a:headEnd/>
              <a:tailEnd/>
            </a:ln>
          </p:spPr>
        </p:pic>
        <p:sp>
          <p:nvSpPr>
            <p:cNvPr id="36888" name="Rectangle 8"/>
            <p:cNvSpPr>
              <a:spLocks noChangeArrowheads="1"/>
            </p:cNvSpPr>
            <p:nvPr/>
          </p:nvSpPr>
          <p:spPr bwMode="auto">
            <a:xfrm>
              <a:off x="965" y="2786"/>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89" name="Rectangle 9"/>
            <p:cNvSpPr>
              <a:spLocks noChangeArrowheads="1"/>
            </p:cNvSpPr>
            <p:nvPr/>
          </p:nvSpPr>
          <p:spPr bwMode="auto">
            <a:xfrm>
              <a:off x="785" y="2861"/>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90" name="Rectangle 10"/>
            <p:cNvSpPr>
              <a:spLocks noChangeArrowheads="1"/>
            </p:cNvSpPr>
            <p:nvPr/>
          </p:nvSpPr>
          <p:spPr bwMode="auto">
            <a:xfrm>
              <a:off x="868" y="3287"/>
              <a:ext cx="212" cy="209"/>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91" name="Rectangle 11"/>
            <p:cNvSpPr>
              <a:spLocks noChangeArrowheads="1"/>
            </p:cNvSpPr>
            <p:nvPr/>
          </p:nvSpPr>
          <p:spPr bwMode="auto">
            <a:xfrm>
              <a:off x="911" y="2579"/>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grpSp>
      <p:pic>
        <p:nvPicPr>
          <p:cNvPr id="336908" name="Picture 12" descr="j0078717"/>
          <p:cNvPicPr>
            <a:picLocks noChangeAspect="1" noChangeArrowheads="1"/>
          </p:cNvPicPr>
          <p:nvPr/>
        </p:nvPicPr>
        <p:blipFill>
          <a:blip r:embed="rId3" cstate="print"/>
          <a:srcRect/>
          <a:stretch>
            <a:fillRect/>
          </a:stretch>
        </p:blipFill>
        <p:spPr bwMode="auto">
          <a:xfrm>
            <a:off x="3829050" y="4352925"/>
            <a:ext cx="481013" cy="957263"/>
          </a:xfrm>
          <a:prstGeom prst="rect">
            <a:avLst/>
          </a:prstGeom>
          <a:solidFill>
            <a:schemeClr val="accent2"/>
          </a:solidFill>
          <a:ln w="9525">
            <a:noFill/>
            <a:miter lim="800000"/>
            <a:headEnd/>
            <a:tailEnd/>
          </a:ln>
        </p:spPr>
      </p:pic>
      <p:pic>
        <p:nvPicPr>
          <p:cNvPr id="336909" name="Picture 13" descr="j0078717"/>
          <p:cNvPicPr>
            <a:picLocks noChangeAspect="1" noChangeArrowheads="1"/>
          </p:cNvPicPr>
          <p:nvPr/>
        </p:nvPicPr>
        <p:blipFill>
          <a:blip r:embed="rId3" cstate="print"/>
          <a:srcRect/>
          <a:stretch>
            <a:fillRect/>
          </a:stretch>
        </p:blipFill>
        <p:spPr bwMode="auto">
          <a:xfrm rot="-5400000">
            <a:off x="3832226" y="4738687"/>
            <a:ext cx="481012" cy="957263"/>
          </a:xfrm>
          <a:prstGeom prst="rect">
            <a:avLst/>
          </a:prstGeom>
          <a:solidFill>
            <a:schemeClr val="accent2"/>
          </a:solidFill>
          <a:ln w="9525">
            <a:noFill/>
            <a:miter lim="800000"/>
            <a:headEnd/>
            <a:tailEnd/>
          </a:ln>
        </p:spPr>
      </p:pic>
      <p:grpSp>
        <p:nvGrpSpPr>
          <p:cNvPr id="4" name="Group 14"/>
          <p:cNvGrpSpPr>
            <a:grpSpLocks/>
          </p:cNvGrpSpPr>
          <p:nvPr/>
        </p:nvGrpSpPr>
        <p:grpSpPr bwMode="auto">
          <a:xfrm>
            <a:off x="3394075" y="1793875"/>
            <a:ext cx="1228725" cy="1452563"/>
            <a:chOff x="2138" y="1908"/>
            <a:chExt cx="774" cy="915"/>
          </a:xfrm>
        </p:grpSpPr>
        <p:sp>
          <p:nvSpPr>
            <p:cNvPr id="36877" name="Rectangle 15"/>
            <p:cNvSpPr>
              <a:spLocks noChangeArrowheads="1"/>
            </p:cNvSpPr>
            <p:nvPr/>
          </p:nvSpPr>
          <p:spPr bwMode="auto">
            <a:xfrm>
              <a:off x="2138" y="2559"/>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78" name="Rectangle 16"/>
            <p:cNvSpPr>
              <a:spLocks noChangeArrowheads="1"/>
            </p:cNvSpPr>
            <p:nvPr/>
          </p:nvSpPr>
          <p:spPr bwMode="auto">
            <a:xfrm>
              <a:off x="2403" y="2517"/>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79" name="Rectangle 17"/>
            <p:cNvSpPr>
              <a:spLocks noChangeArrowheads="1"/>
            </p:cNvSpPr>
            <p:nvPr/>
          </p:nvSpPr>
          <p:spPr bwMode="auto">
            <a:xfrm>
              <a:off x="2610" y="2628"/>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80" name="Rectangle 18"/>
            <p:cNvSpPr>
              <a:spLocks noChangeArrowheads="1"/>
            </p:cNvSpPr>
            <p:nvPr/>
          </p:nvSpPr>
          <p:spPr bwMode="auto">
            <a:xfrm>
              <a:off x="2196" y="2331"/>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81" name="Rectangle 19"/>
            <p:cNvSpPr>
              <a:spLocks noChangeArrowheads="1"/>
            </p:cNvSpPr>
            <p:nvPr/>
          </p:nvSpPr>
          <p:spPr bwMode="auto">
            <a:xfrm>
              <a:off x="2440" y="2296"/>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82" name="Rectangle 20"/>
            <p:cNvSpPr>
              <a:spLocks noChangeArrowheads="1"/>
            </p:cNvSpPr>
            <p:nvPr/>
          </p:nvSpPr>
          <p:spPr bwMode="auto">
            <a:xfrm>
              <a:off x="2669" y="2437"/>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83" name="Rectangle 21"/>
            <p:cNvSpPr>
              <a:spLocks noChangeArrowheads="1"/>
            </p:cNvSpPr>
            <p:nvPr/>
          </p:nvSpPr>
          <p:spPr bwMode="auto">
            <a:xfrm>
              <a:off x="2700" y="2256"/>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84" name="Rectangle 22"/>
            <p:cNvSpPr>
              <a:spLocks noChangeArrowheads="1"/>
            </p:cNvSpPr>
            <p:nvPr/>
          </p:nvSpPr>
          <p:spPr bwMode="auto">
            <a:xfrm>
              <a:off x="2185" y="2119"/>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85" name="Rectangle 23"/>
            <p:cNvSpPr>
              <a:spLocks noChangeArrowheads="1"/>
            </p:cNvSpPr>
            <p:nvPr/>
          </p:nvSpPr>
          <p:spPr bwMode="auto">
            <a:xfrm>
              <a:off x="2501" y="2092"/>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sp>
          <p:nvSpPr>
            <p:cNvPr id="36886" name="Rectangle 24"/>
            <p:cNvSpPr>
              <a:spLocks noChangeArrowheads="1"/>
            </p:cNvSpPr>
            <p:nvPr/>
          </p:nvSpPr>
          <p:spPr bwMode="auto">
            <a:xfrm>
              <a:off x="2282" y="1908"/>
              <a:ext cx="212" cy="195"/>
            </a:xfrm>
            <a:prstGeom prst="rect">
              <a:avLst/>
            </a:prstGeom>
            <a:solidFill>
              <a:schemeClr val="folHlink"/>
            </a:solidFill>
            <a:ln w="9525">
              <a:solidFill>
                <a:schemeClr val="tx1"/>
              </a:solidFill>
              <a:miter lim="800000"/>
              <a:headEnd/>
              <a:tailEnd/>
            </a:ln>
          </p:spPr>
          <p:txBody>
            <a:bodyPr wrap="none" anchor="ctr"/>
            <a:lstStyle/>
            <a:p>
              <a:endParaRPr lang="en-CA"/>
            </a:p>
          </p:txBody>
        </p:sp>
      </p:grpSp>
      <p:sp>
        <p:nvSpPr>
          <p:cNvPr id="36872" name="Text Box 25"/>
          <p:cNvSpPr txBox="1">
            <a:spLocks noChangeArrowheads="1"/>
          </p:cNvSpPr>
          <p:nvPr/>
        </p:nvSpPr>
        <p:spPr bwMode="auto">
          <a:xfrm>
            <a:off x="195263" y="258763"/>
            <a:ext cx="9144000" cy="830262"/>
          </a:xfrm>
          <a:prstGeom prst="rect">
            <a:avLst/>
          </a:prstGeom>
          <a:noFill/>
          <a:ln w="9525">
            <a:noFill/>
            <a:miter lim="800000"/>
            <a:headEnd/>
            <a:tailEnd/>
          </a:ln>
        </p:spPr>
        <p:txBody>
          <a:bodyPr>
            <a:spAutoFit/>
          </a:bodyPr>
          <a:lstStyle/>
          <a:p>
            <a:r>
              <a:rPr lang="en-US"/>
              <a:t>Reducing unnecessary demands on working memory improves learning.</a:t>
            </a:r>
            <a:endParaRPr lang="en-US" i="1">
              <a:solidFill>
                <a:schemeClr val="accent2"/>
              </a:solidFill>
            </a:endParaRPr>
          </a:p>
        </p:txBody>
      </p:sp>
      <p:grpSp>
        <p:nvGrpSpPr>
          <p:cNvPr id="5" name="Group 29"/>
          <p:cNvGrpSpPr>
            <a:grpSpLocks/>
          </p:cNvGrpSpPr>
          <p:nvPr/>
        </p:nvGrpSpPr>
        <p:grpSpPr bwMode="auto">
          <a:xfrm>
            <a:off x="304800" y="1042988"/>
            <a:ext cx="7937500" cy="666750"/>
            <a:chOff x="377" y="3681"/>
            <a:chExt cx="5000" cy="420"/>
          </a:xfrm>
        </p:grpSpPr>
        <p:sp>
          <p:nvSpPr>
            <p:cNvPr id="36874" name="Text Box 26"/>
            <p:cNvSpPr txBox="1">
              <a:spLocks noChangeArrowheads="1"/>
            </p:cNvSpPr>
            <p:nvPr/>
          </p:nvSpPr>
          <p:spPr bwMode="auto">
            <a:xfrm>
              <a:off x="381" y="3744"/>
              <a:ext cx="4996" cy="291"/>
            </a:xfrm>
            <a:prstGeom prst="rect">
              <a:avLst/>
            </a:prstGeom>
            <a:noFill/>
            <a:ln w="9525">
              <a:noFill/>
              <a:miter lim="800000"/>
              <a:headEnd/>
              <a:tailEnd/>
            </a:ln>
          </p:spPr>
          <p:txBody>
            <a:bodyPr>
              <a:spAutoFit/>
            </a:bodyPr>
            <a:lstStyle/>
            <a:p>
              <a:r>
                <a:rPr lang="en-US" dirty="0"/>
                <a:t>jargon, use figures, analogies, pre-class reading</a:t>
              </a:r>
            </a:p>
          </p:txBody>
        </p:sp>
        <p:sp>
          <p:nvSpPr>
            <p:cNvPr id="36875" name="Line 27"/>
            <p:cNvSpPr>
              <a:spLocks noChangeShapeType="1"/>
            </p:cNvSpPr>
            <p:nvPr/>
          </p:nvSpPr>
          <p:spPr bwMode="auto">
            <a:xfrm>
              <a:off x="405" y="3684"/>
              <a:ext cx="600" cy="417"/>
            </a:xfrm>
            <a:prstGeom prst="line">
              <a:avLst/>
            </a:prstGeom>
            <a:noFill/>
            <a:ln w="28575">
              <a:solidFill>
                <a:srgbClr val="EAEAEA"/>
              </a:solidFill>
              <a:round/>
              <a:headEnd/>
              <a:tailEnd/>
            </a:ln>
          </p:spPr>
          <p:txBody>
            <a:bodyPr/>
            <a:lstStyle/>
            <a:p>
              <a:endParaRPr lang="en-CA"/>
            </a:p>
          </p:txBody>
        </p:sp>
        <p:sp>
          <p:nvSpPr>
            <p:cNvPr id="36876" name="Line 28"/>
            <p:cNvSpPr>
              <a:spLocks noChangeShapeType="1"/>
            </p:cNvSpPr>
            <p:nvPr/>
          </p:nvSpPr>
          <p:spPr bwMode="auto">
            <a:xfrm flipV="1">
              <a:off x="377" y="3681"/>
              <a:ext cx="529" cy="408"/>
            </a:xfrm>
            <a:prstGeom prst="line">
              <a:avLst/>
            </a:prstGeom>
            <a:noFill/>
            <a:ln w="28575">
              <a:solidFill>
                <a:srgbClr val="EAEAEA"/>
              </a:solidFill>
              <a:round/>
              <a:headEnd/>
              <a:tailEnd/>
            </a:ln>
          </p:spPr>
          <p:txBody>
            <a:bodyPr/>
            <a:lstStyle/>
            <a:p>
              <a:endParaRPr lang="en-CA"/>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nodeType="clickEffect">
                                  <p:stCondLst>
                                    <p:cond delay="0"/>
                                  </p:stCondLst>
                                  <p:childTnLst>
                                    <p:animMotion origin="layout" path="M 8.33333E-7 -1.54773E-6 L 0.82101 -0.00347 " pathEditMode="relative" rAng="0" ptsTypes="AA">
                                      <p:cBhvr>
                                        <p:cTn id="10" dur="2000" fill="hold"/>
                                        <p:tgtEl>
                                          <p:spTgt spid="2"/>
                                        </p:tgtEl>
                                        <p:attrNameLst>
                                          <p:attrName>ppt_x</p:attrName>
                                          <p:attrName>ppt_y</p:attrName>
                                        </p:attrNameLst>
                                      </p:cBhvr>
                                      <p:rCtr x="41000" y="-200"/>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0" presetClass="path" presetSubtype="0" fill="hold" nodeType="clickEffect">
                                  <p:stCondLst>
                                    <p:cond delay="0"/>
                                  </p:stCondLst>
                                  <p:childTnLst>
                                    <p:animMotion origin="layout" path="M 2.77778E-7 -3.70714E-6 C 0.00382 -0.00208 0.0066 -0.00509 0.01007 -0.00857 C 0.01285 -0.01459 0.01528 -0.01459 0.01927 -0.01876 C 0.02083 -0.02201 0.02187 -0.02595 0.02378 -0.02873 C 0.02483 -0.03035 0.02622 -0.03197 0.02726 -0.03382 C 0.02899 -0.03707 0.03177 -0.04402 0.03177 -0.04379 C 0.03368 -0.05305 0.03229 -0.04773 0.03733 -0.05931 C 0.04115 -0.06765 0.04167 -0.07738 0.04653 -0.08457 C 0.04965 -0.09893 0.05035 -0.10356 0.06007 -0.1082 C 0.06476 -0.1075 0.07031 -0.10913 0.07396 -0.10472 C 0.075 -0.10356 0.07517 -0.10125 0.07604 -0.09986 C 0.07708 -0.09847 0.07847 -0.09754 0.07951 -0.09638 C 0.07986 -0.09476 0.08021 -0.09291 0.08056 -0.09128 C 0.08108 -0.08966 0.0816 -0.08781 0.08177 -0.08619 C 0.08264 -0.08271 0.08403 -0.07599 0.08403 -0.07576 C 0.08333 -0.05537 0.08628 -0.04471 0.07951 -0.03058 C 0.07691 -0.01807 0.07344 -0.01575 0.07153 -0.00185 C 0.0724 0.01738 0.07083 0.04657 0.08628 0.05399 C 0.09062 0.05839 0.09271 0.0621 0.09774 0.06418 C 0.10556 0.07183 0.10191 0.06951 0.10799 0.07252 C 0.11597 0.08087 0.1184 0.07716 0.13073 0.076 C 0.13264 0.07507 0.13733 0.07415 0.13872 0.0709 C 0.13958 0.06905 0.13924 0.06627 0.13993 0.06418 C 0.14236 0.05538 0.14497 0.04518 0.15122 0.04217 C 0.15434 0.03522 0.15642 0.02758 0.16042 0.02178 C 0.16319 0.00904 0.16667 -0.00254 0.16944 -0.01529 C 0.17118 -0.02409 0.17153 -0.03267 0.17517 -0.04054 C 0.17552 -0.04448 0.17535 -0.04865 0.17622 -0.05236 C 0.17726 -0.05607 0.18073 -0.06255 0.18073 -0.06232 C 0.1842 -0.0841 0.19583 -0.09059 0.2092 -0.09291 C 0.21146 -0.09244 0.21406 -0.09291 0.21597 -0.09128 C 0.21719 -0.09036 0.21649 -0.08758 0.21719 -0.08619 C 0.21806 -0.0841 0.21962 -0.08294 0.22066 -0.08109 C 0.2276 -0.06788 0.23385 -0.04495 0.23646 -0.02873 C 0.23733 -0.01459 0.23681 0.0007 0.24115 0.01344 C 0.24219 0.01993 0.24427 0.0241 0.24566 0.03036 C 0.24809 0.04055 0.24913 0.04959 0.25243 0.05909 C 0.25469 0.06581 0.25312 0.06835 0.25816 0.0709 C 0.26597 0.0672 0.27743 0.07276 0.28542 0.07415 C 0.29444 0.07785 0.30243 0.08226 0.31181 0.08434 C 0.32257 0.08202 0.33021 0.07623 0.3401 0.0709 C 0.34653 0.06743 0.36128 0.06766 0.36406 0.06743 C 0.3651 0.06627 0.36667 0.06581 0.36736 0.06418 C 0.36771 0.06349 0.37292 0.04194 0.37309 0.04055 C 0.37309 0.04009 0.37431 0.02758 0.37535 0.02526 C 0.3783 0.01854 0.38281 0.01947 0.38681 0.01506 C 0.39149 0.00997 0.39219 0.00719 0.39826 0.0051 C 0.40955 -0.00648 0.42448 -0.00903 0.43802 -0.01181 C 0.44497 -0.01714 0.44115 -0.0139 0.44931 -0.02201 C 0.45208 -0.02456 0.45538 -0.02432 0.45833 -0.02548 C 0.46267 -0.02479 0.46684 -0.02456 0.47083 -0.02363 C 0.47361 -0.02293 0.47691 -0.0234 0.47882 -0.02039 C 0.47882 -0.02015 0.4776 -0.00857 0.47674 -0.00695 C 0.47569 -0.00533 0.47431 -0.00486 0.47326 -0.00347 C 0.46771 0.00348 0.46267 0.01298 0.45833 0.02178 C 0.45816 0.02341 0.45799 0.02549 0.45729 0.02688 C 0.45642 0.02897 0.45434 0.02966 0.45382 0.03198 C 0.4526 0.03731 0.45851 0.04356 0.46076 0.04565 C 0.46771 0.04495 0.47569 0.04843 0.48125 0.04217 C 0.48872 0.03337 0.47847 0.03962 0.48681 0.03545 C 0.49167 0.03059 0.49358 0.02294 0.49948 0.02016 C 0.50104 0.01252 0.50556 0.00672 0.50851 -3.70714E-6 C 0.50937 -0.00162 0.51094 -0.00509 0.51094 -0.00486 C 0.51233 -0.01135 0.51389 -0.01645 0.51649 -0.02201 C 0.51875 -0.03313 0.52118 -0.04402 0.52674 -0.05236 C 0.52795 -0.05792 0.53247 -0.06765 0.53247 -0.06742 C 0.53524 -0.08063 0.5309 -0.0651 0.53698 -0.07599 C 0.54358 -0.08827 0.53108 -0.07414 0.54149 -0.08457 C 0.54635 -0.09546 0.55243 -0.09059 0.55868 -0.08457 C 0.55885 -0.08294 0.5592 -0.08109 0.55972 -0.07947 C 0.56024 -0.07761 0.56163 -0.07622 0.56198 -0.07437 C 0.56649 -0.05723 0.56233 -0.03429 0.57674 -0.0271 C 0.58073 -0.02293 0.58212 -0.02131 0.58698 -0.02363 C 0.5908 -0.02734 0.59427 -0.02757 0.5974 -0.0322 " pathEditMode="relative" rAng="0" ptsTypes="fffffffffffffffffffffffffffffffffffffffffffffffffffffffffffffffffffffffffA">
                                      <p:cBhvr>
                                        <p:cTn id="18" dur="5000" fill="hold"/>
                                        <p:tgtEl>
                                          <p:spTgt spid="3"/>
                                        </p:tgtEl>
                                        <p:attrNameLst>
                                          <p:attrName>ppt_x</p:attrName>
                                          <p:attrName>ppt_y</p:attrName>
                                        </p:attrNameLst>
                                      </p:cBhvr>
                                      <p:rCtr x="29900" y="-1300"/>
                                    </p:animMotion>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690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nodeType="clickEffect">
                                  <p:stCondLst>
                                    <p:cond delay="0"/>
                                  </p:stCondLst>
                                  <p:childTnLst>
                                    <p:animMotion origin="layout" path="M 1.94444E-6 -1.07507E-6 L 0.00243 0.30839 " pathEditMode="relative" rAng="0" ptsTypes="AA">
                                      <p:cBhvr>
                                        <p:cTn id="28" dur="2000" fill="hold"/>
                                        <p:tgtEl>
                                          <p:spTgt spid="4"/>
                                        </p:tgtEl>
                                        <p:attrNameLst>
                                          <p:attrName>ppt_x</p:attrName>
                                          <p:attrName>ppt_y</p:attrName>
                                        </p:attrNameLst>
                                      </p:cBhvr>
                                      <p:rCtr x="100" y="15400"/>
                                    </p:animMotion>
                                  </p:childTnLst>
                                </p:cTn>
                              </p:par>
                            </p:childTnLst>
                          </p:cTn>
                        </p:par>
                        <p:par>
                          <p:cTn id="29" fill="hold">
                            <p:stCondLst>
                              <p:cond delay="2000"/>
                            </p:stCondLst>
                            <p:childTnLst>
                              <p:par>
                                <p:cTn id="30" presetID="9" presetClass="exit" presetSubtype="0" fill="hold" nodeType="afterEffect">
                                  <p:stCondLst>
                                    <p:cond delay="0"/>
                                  </p:stCondLst>
                                  <p:childTnLst>
                                    <p:animEffect transition="out" filter="dissolve">
                                      <p:cBhvr>
                                        <p:cTn id="31" dur="500"/>
                                        <p:tgtEl>
                                          <p:spTgt spid="336908"/>
                                        </p:tgtEl>
                                      </p:cBhvr>
                                    </p:animEffect>
                                    <p:set>
                                      <p:cBhvr>
                                        <p:cTn id="32" dur="1" fill="hold">
                                          <p:stCondLst>
                                            <p:cond delay="499"/>
                                          </p:stCondLst>
                                        </p:cTn>
                                        <p:tgtEl>
                                          <p:spTgt spid="336908"/>
                                        </p:tgtEl>
                                        <p:attrNameLst>
                                          <p:attrName>style.visibility</p:attrName>
                                        </p:attrNameLst>
                                      </p:cBhvr>
                                      <p:to>
                                        <p:strVal val="hidden"/>
                                      </p:to>
                                    </p:set>
                                  </p:childTnLst>
                                </p:cTn>
                              </p:par>
                              <p:par>
                                <p:cTn id="33" presetID="9" presetClass="entr" presetSubtype="0" fill="hold" nodeType="withEffect">
                                  <p:stCondLst>
                                    <p:cond delay="0"/>
                                  </p:stCondLst>
                                  <p:childTnLst>
                                    <p:set>
                                      <p:cBhvr>
                                        <p:cTn id="34" dur="1" fill="hold">
                                          <p:stCondLst>
                                            <p:cond delay="0"/>
                                          </p:stCondLst>
                                        </p:cTn>
                                        <p:tgtEl>
                                          <p:spTgt spid="336909"/>
                                        </p:tgtEl>
                                        <p:attrNameLst>
                                          <p:attrName>style.visibility</p:attrName>
                                        </p:attrNameLst>
                                      </p:cBhvr>
                                      <p:to>
                                        <p:strVal val="visible"/>
                                      </p:to>
                                    </p:set>
                                    <p:animEffect transition="in" filter="dissolve">
                                      <p:cBhvr>
                                        <p:cTn id="35" dur="500"/>
                                        <p:tgtEl>
                                          <p:spTgt spid="336909"/>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130" name="Text Box 2"/>
          <p:cNvSpPr txBox="1">
            <a:spLocks noChangeArrowheads="1"/>
          </p:cNvSpPr>
          <p:nvPr>
            <p:custDataLst>
              <p:tags r:id="rId1"/>
            </p:custDataLst>
          </p:nvPr>
        </p:nvSpPr>
        <p:spPr bwMode="auto">
          <a:xfrm>
            <a:off x="388938" y="280988"/>
            <a:ext cx="8334375" cy="461962"/>
          </a:xfrm>
          <a:prstGeom prst="rect">
            <a:avLst/>
          </a:prstGeom>
          <a:noFill/>
          <a:ln w="9525">
            <a:noFill/>
            <a:miter lim="800000"/>
            <a:headEnd/>
            <a:tailEnd/>
          </a:ln>
        </p:spPr>
        <p:txBody>
          <a:bodyPr wrap="none">
            <a:spAutoFit/>
          </a:bodyPr>
          <a:lstStyle/>
          <a:p>
            <a:r>
              <a:rPr lang="en-US" dirty="0">
                <a:solidFill>
                  <a:schemeClr val="accent2"/>
                </a:solidFill>
              </a:rPr>
              <a:t>UBC </a:t>
            </a:r>
            <a:r>
              <a:rPr lang="en-US" dirty="0" err="1">
                <a:solidFill>
                  <a:schemeClr val="accent2"/>
                </a:solidFill>
              </a:rPr>
              <a:t>CW</a:t>
            </a:r>
            <a:r>
              <a:rPr lang="en-US" dirty="0">
                <a:solidFill>
                  <a:schemeClr val="accent2"/>
                </a:solidFill>
              </a:rPr>
              <a:t> Science Education Initiative and </a:t>
            </a:r>
            <a:r>
              <a:rPr lang="en-US" sz="2000" dirty="0">
                <a:solidFill>
                  <a:schemeClr val="accent2"/>
                </a:solidFill>
              </a:rPr>
              <a:t>U. Col. SEI</a:t>
            </a:r>
          </a:p>
        </p:txBody>
      </p:sp>
      <p:sp>
        <p:nvSpPr>
          <p:cNvPr id="48132" name="Text Box 4"/>
          <p:cNvSpPr txBox="1">
            <a:spLocks noChangeArrowheads="1"/>
          </p:cNvSpPr>
          <p:nvPr>
            <p:custDataLst>
              <p:tags r:id="rId2"/>
            </p:custDataLst>
          </p:nvPr>
        </p:nvSpPr>
        <p:spPr bwMode="auto">
          <a:xfrm>
            <a:off x="274638" y="1443038"/>
            <a:ext cx="8316912" cy="1200150"/>
          </a:xfrm>
          <a:prstGeom prst="rect">
            <a:avLst/>
          </a:prstGeom>
          <a:noFill/>
          <a:ln w="9525">
            <a:noFill/>
            <a:miter lim="800000"/>
            <a:headEnd/>
            <a:tailEnd/>
          </a:ln>
        </p:spPr>
        <p:txBody>
          <a:bodyPr>
            <a:spAutoFit/>
          </a:bodyPr>
          <a:lstStyle/>
          <a:p>
            <a:r>
              <a:rPr lang="en-US"/>
              <a:t>Changing educational culture in </a:t>
            </a:r>
            <a:r>
              <a:rPr lang="en-US" u="sng"/>
              <a:t>major research university science departments</a:t>
            </a:r>
          </a:p>
          <a:p>
            <a:r>
              <a:rPr lang="en-US" i="1"/>
              <a:t>necessary first step for science education overall</a:t>
            </a:r>
          </a:p>
        </p:txBody>
      </p:sp>
      <p:sp>
        <p:nvSpPr>
          <p:cNvPr id="48133" name="Text Box 5"/>
          <p:cNvSpPr txBox="1">
            <a:spLocks noChangeArrowheads="1"/>
          </p:cNvSpPr>
          <p:nvPr>
            <p:custDataLst>
              <p:tags r:id="rId3"/>
            </p:custDataLst>
          </p:nvPr>
        </p:nvSpPr>
        <p:spPr bwMode="auto">
          <a:xfrm>
            <a:off x="290513" y="2693988"/>
            <a:ext cx="8853487" cy="2154237"/>
          </a:xfrm>
          <a:prstGeom prst="rect">
            <a:avLst/>
          </a:prstGeom>
          <a:noFill/>
          <a:ln w="9525">
            <a:noFill/>
            <a:miter lim="800000"/>
            <a:headEnd/>
            <a:tailEnd/>
          </a:ln>
        </p:spPr>
        <p:txBody>
          <a:bodyPr>
            <a:spAutoFit/>
          </a:bodyPr>
          <a:lstStyle/>
          <a:p>
            <a:endParaRPr lang="en-US" sz="800">
              <a:solidFill>
                <a:schemeClr val="accent2"/>
              </a:solidFill>
            </a:endParaRPr>
          </a:p>
          <a:p>
            <a:pPr>
              <a:buFontTx/>
              <a:buChar char="•"/>
            </a:pPr>
            <a:r>
              <a:rPr lang="en-US">
                <a:solidFill>
                  <a:schemeClr val="accent2"/>
                </a:solidFill>
              </a:rPr>
              <a:t> Departmental level </a:t>
            </a:r>
          </a:p>
          <a:p>
            <a:r>
              <a:rPr lang="en-US">
                <a:solidFill>
                  <a:schemeClr val="accent2"/>
                </a:solidFill>
              </a:rPr>
              <a:t> </a:t>
            </a:r>
            <a:r>
              <a:rPr lang="en-US" sz="2300" b="1">
                <a:solidFill>
                  <a:schemeClr val="accent2"/>
                </a:solidFill>
                <a:sym typeface="Symbol" pitchFamily="18" charset="2"/>
              </a:rPr>
              <a:t></a:t>
            </a:r>
            <a:r>
              <a:rPr lang="en-US" sz="2300" b="1">
                <a:solidFill>
                  <a:schemeClr val="accent2"/>
                </a:solidFill>
              </a:rPr>
              <a:t>scientific approach to teaching, all undergrad courses = </a:t>
            </a:r>
            <a:r>
              <a:rPr lang="en-US" sz="2300" b="1">
                <a:solidFill>
                  <a:schemeClr val="accent2"/>
                </a:solidFill>
                <a:latin typeface="Comic Sans MS" pitchFamily="66" charset="0"/>
              </a:rPr>
              <a:t>learning goals, measures, tested best practices</a:t>
            </a:r>
          </a:p>
          <a:p>
            <a:r>
              <a:rPr lang="en-US" sz="2300" b="1">
                <a:solidFill>
                  <a:schemeClr val="accent2"/>
                </a:solidFill>
                <a:latin typeface="Comic Sans MS" pitchFamily="66" charset="0"/>
              </a:rPr>
              <a:t>Dissemination and duplication.</a:t>
            </a:r>
          </a:p>
          <a:p>
            <a:pPr>
              <a:buFontTx/>
              <a:buChar char="•"/>
            </a:pPr>
            <a:endParaRPr lang="en-US" sz="800">
              <a:solidFill>
                <a:schemeClr val="accent2"/>
              </a:solidFill>
              <a:latin typeface="Comic Sans MS" pitchFamily="66" charset="0"/>
            </a:endParaRPr>
          </a:p>
          <a:p>
            <a:endParaRPr lang="en-US">
              <a:solidFill>
                <a:schemeClr val="accent2"/>
              </a:solidFill>
            </a:endParaRPr>
          </a:p>
        </p:txBody>
      </p:sp>
      <p:sp>
        <p:nvSpPr>
          <p:cNvPr id="48134" name="Text Box 6"/>
          <p:cNvSpPr txBox="1">
            <a:spLocks noChangeArrowheads="1"/>
          </p:cNvSpPr>
          <p:nvPr>
            <p:custDataLst>
              <p:tags r:id="rId4"/>
            </p:custDataLst>
          </p:nvPr>
        </p:nvSpPr>
        <p:spPr bwMode="auto">
          <a:xfrm>
            <a:off x="349250" y="5008563"/>
            <a:ext cx="8483600" cy="831850"/>
          </a:xfrm>
          <a:prstGeom prst="rect">
            <a:avLst/>
          </a:prstGeom>
          <a:noFill/>
          <a:ln w="9525">
            <a:noFill/>
            <a:miter lim="800000"/>
            <a:headEnd/>
            <a:tailEnd/>
          </a:ln>
        </p:spPr>
        <p:txBody>
          <a:bodyPr wrap="none">
            <a:spAutoFit/>
          </a:bodyPr>
          <a:lstStyle/>
          <a:p>
            <a:r>
              <a:rPr lang="en-US">
                <a:latin typeface="Comic Sans MS" pitchFamily="66" charset="0"/>
              </a:rPr>
              <a:t>All materials, assessment tools, etc to be available on web</a:t>
            </a:r>
          </a:p>
          <a:p>
            <a:r>
              <a:rPr lang="en-US">
                <a:latin typeface="Comic Sans MS" pitchFamily="66" charset="0"/>
              </a:rPr>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1058863" y="177800"/>
            <a:ext cx="184150" cy="457200"/>
          </a:xfrm>
          <a:prstGeom prst="rect">
            <a:avLst/>
          </a:prstGeom>
          <a:noFill/>
          <a:ln w="9525">
            <a:noFill/>
            <a:miter lim="800000"/>
            <a:headEnd/>
            <a:tailEnd/>
          </a:ln>
        </p:spPr>
        <p:txBody>
          <a:bodyPr wrap="none">
            <a:spAutoFit/>
          </a:bodyPr>
          <a:lstStyle/>
          <a:p>
            <a:endParaRPr lang="en-US"/>
          </a:p>
        </p:txBody>
      </p:sp>
      <p:sp>
        <p:nvSpPr>
          <p:cNvPr id="51203" name="Text Box 3"/>
          <p:cNvSpPr txBox="1">
            <a:spLocks noChangeArrowheads="1"/>
          </p:cNvSpPr>
          <p:nvPr/>
        </p:nvSpPr>
        <p:spPr bwMode="auto">
          <a:xfrm>
            <a:off x="396875" y="160338"/>
            <a:ext cx="8494713" cy="1311275"/>
          </a:xfrm>
          <a:prstGeom prst="rect">
            <a:avLst/>
          </a:prstGeom>
          <a:noFill/>
          <a:ln w="9525">
            <a:noFill/>
            <a:miter lim="800000"/>
            <a:headEnd/>
            <a:tailEnd/>
          </a:ln>
        </p:spPr>
        <p:txBody>
          <a:bodyPr wrap="none">
            <a:spAutoFit/>
          </a:bodyPr>
          <a:lstStyle/>
          <a:p>
            <a:r>
              <a:rPr lang="en-US" sz="2800" u="sng" dirty="0"/>
              <a:t>Institutionalizing improved research-based</a:t>
            </a:r>
          </a:p>
          <a:p>
            <a:r>
              <a:rPr lang="en-US" sz="2800" u="sng" dirty="0"/>
              <a:t>teaching practices.</a:t>
            </a:r>
            <a:r>
              <a:rPr lang="en-US" i="1" dirty="0"/>
              <a:t> </a:t>
            </a:r>
            <a:r>
              <a:rPr lang="en-US" i="1" dirty="0">
                <a:solidFill>
                  <a:schemeClr val="accent2"/>
                </a:solidFill>
              </a:rPr>
              <a:t>(</a:t>
            </a:r>
            <a:r>
              <a:rPr lang="en-US" i="1" dirty="0">
                <a:solidFill>
                  <a:schemeClr val="accent2"/>
                </a:solidFill>
                <a:latin typeface="Comic Sans MS" pitchFamily="66" charset="0"/>
              </a:rPr>
              <a:t>From bloodletting to antibiotics)</a:t>
            </a:r>
            <a:endParaRPr lang="en-US" sz="2800" u="sng" dirty="0">
              <a:solidFill>
                <a:schemeClr val="accent2"/>
              </a:solidFill>
            </a:endParaRPr>
          </a:p>
          <a:p>
            <a:endParaRPr lang="en-US" u="sng" dirty="0">
              <a:solidFill>
                <a:schemeClr val="accent2"/>
              </a:solidFill>
              <a:latin typeface="Comic Sans MS" pitchFamily="66" charset="0"/>
            </a:endParaRPr>
          </a:p>
        </p:txBody>
      </p:sp>
      <p:sp>
        <p:nvSpPr>
          <p:cNvPr id="377861" name="Text Box 5"/>
          <p:cNvSpPr txBox="1">
            <a:spLocks noChangeArrowheads="1"/>
          </p:cNvSpPr>
          <p:nvPr/>
        </p:nvSpPr>
        <p:spPr bwMode="auto">
          <a:xfrm>
            <a:off x="217488" y="1657350"/>
            <a:ext cx="8745537" cy="3539430"/>
          </a:xfrm>
          <a:prstGeom prst="rect">
            <a:avLst/>
          </a:prstGeom>
          <a:noFill/>
          <a:ln w="9525">
            <a:noFill/>
            <a:miter lim="800000"/>
            <a:headEnd/>
            <a:tailEnd/>
          </a:ln>
        </p:spPr>
        <p:txBody>
          <a:bodyPr>
            <a:spAutoFit/>
          </a:bodyPr>
          <a:lstStyle/>
          <a:p>
            <a:r>
              <a:rPr lang="en-US" dirty="0">
                <a:solidFill>
                  <a:schemeClr val="accent2"/>
                </a:solidFill>
              </a:rPr>
              <a:t>Goal of Univ. of Brit. Col. CW Science Education Initiative </a:t>
            </a:r>
            <a:r>
              <a:rPr lang="en-US" i="1" dirty="0">
                <a:solidFill>
                  <a:schemeClr val="accent2"/>
                </a:solidFill>
              </a:rPr>
              <a:t>(CWSEI.ubc.ca) &amp; </a:t>
            </a:r>
            <a:r>
              <a:rPr lang="en-US" dirty="0">
                <a:solidFill>
                  <a:schemeClr val="accent2"/>
                </a:solidFill>
              </a:rPr>
              <a:t>Univ. of Col. Sci. Ed. </a:t>
            </a:r>
            <a:r>
              <a:rPr lang="en-US" dirty="0" err="1">
                <a:solidFill>
                  <a:schemeClr val="accent2"/>
                </a:solidFill>
              </a:rPr>
              <a:t>Init.</a:t>
            </a:r>
            <a:endParaRPr lang="en-US" i="1" dirty="0">
              <a:solidFill>
                <a:schemeClr val="accent2"/>
              </a:solidFill>
            </a:endParaRPr>
          </a:p>
          <a:p>
            <a:endParaRPr lang="en-US" sz="800" i="1" dirty="0">
              <a:solidFill>
                <a:schemeClr val="accent2"/>
              </a:solidFill>
            </a:endParaRPr>
          </a:p>
          <a:p>
            <a:pPr>
              <a:buFontTx/>
              <a:buChar char="•"/>
            </a:pPr>
            <a:r>
              <a:rPr lang="en-US" dirty="0">
                <a:solidFill>
                  <a:schemeClr val="accent2"/>
                </a:solidFill>
              </a:rPr>
              <a:t> Departmental level, widespread sustained change</a:t>
            </a:r>
          </a:p>
          <a:p>
            <a:r>
              <a:rPr lang="en-US" dirty="0">
                <a:solidFill>
                  <a:schemeClr val="accent2"/>
                </a:solidFill>
              </a:rPr>
              <a:t>   at major research universities</a:t>
            </a:r>
          </a:p>
          <a:p>
            <a:r>
              <a:rPr lang="en-US" dirty="0">
                <a:solidFill>
                  <a:schemeClr val="accent2"/>
                </a:solidFill>
              </a:rPr>
              <a:t>  </a:t>
            </a:r>
            <a:r>
              <a:rPr lang="en-US" sz="2300" dirty="0">
                <a:solidFill>
                  <a:schemeClr val="accent2"/>
                </a:solidFill>
                <a:sym typeface="Symbol" pitchFamily="18" charset="2"/>
              </a:rPr>
              <a:t></a:t>
            </a:r>
            <a:r>
              <a:rPr lang="en-US" sz="2300" dirty="0">
                <a:solidFill>
                  <a:schemeClr val="accent2"/>
                </a:solidFill>
              </a:rPr>
              <a:t>scientific approach to teaching, all undergrad courses</a:t>
            </a:r>
          </a:p>
          <a:p>
            <a:pPr>
              <a:buFontTx/>
              <a:buChar char="•"/>
            </a:pPr>
            <a:endParaRPr lang="en-US" sz="800" dirty="0">
              <a:solidFill>
                <a:schemeClr val="accent2"/>
              </a:solidFill>
            </a:endParaRPr>
          </a:p>
          <a:p>
            <a:pPr>
              <a:buFontTx/>
              <a:buChar char="•"/>
            </a:pPr>
            <a:r>
              <a:rPr lang="en-US" dirty="0">
                <a:solidFill>
                  <a:schemeClr val="accent2"/>
                </a:solidFill>
              </a:rPr>
              <a:t> Departments selected competitively</a:t>
            </a:r>
          </a:p>
          <a:p>
            <a:pPr>
              <a:buFontTx/>
              <a:buChar char="•"/>
            </a:pPr>
            <a:endParaRPr lang="en-US" sz="800" dirty="0">
              <a:solidFill>
                <a:schemeClr val="accent2"/>
              </a:solidFill>
            </a:endParaRPr>
          </a:p>
          <a:p>
            <a:pPr>
              <a:buFontTx/>
              <a:buChar char="•"/>
            </a:pPr>
            <a:r>
              <a:rPr lang="en-US" dirty="0">
                <a:solidFill>
                  <a:schemeClr val="accent2"/>
                </a:solidFill>
              </a:rPr>
              <a:t> Substantial one-time $$$ and guidance</a:t>
            </a:r>
          </a:p>
          <a:p>
            <a:pPr>
              <a:buFontTx/>
              <a:buChar char="•"/>
            </a:pPr>
            <a:endParaRPr lang="en-US" sz="800" dirty="0">
              <a:solidFill>
                <a:schemeClr val="accent2"/>
              </a:solidFill>
            </a:endParaRPr>
          </a:p>
          <a:p>
            <a:pPr>
              <a:buFontTx/>
              <a:buChar char="•"/>
            </a:pPr>
            <a:endParaRPr lang="en-US" dirty="0">
              <a:solidFill>
                <a:schemeClr val="accent2"/>
              </a:solidFill>
            </a:endParaRPr>
          </a:p>
        </p:txBody>
      </p:sp>
      <p:sp>
        <p:nvSpPr>
          <p:cNvPr id="377862" name="Text Box 6"/>
          <p:cNvSpPr txBox="1">
            <a:spLocks noChangeArrowheads="1"/>
          </p:cNvSpPr>
          <p:nvPr/>
        </p:nvSpPr>
        <p:spPr bwMode="auto">
          <a:xfrm>
            <a:off x="274638" y="5122863"/>
            <a:ext cx="8869362" cy="1187450"/>
          </a:xfrm>
          <a:prstGeom prst="rect">
            <a:avLst/>
          </a:prstGeom>
          <a:noFill/>
          <a:ln w="9525">
            <a:noFill/>
            <a:miter lim="800000"/>
            <a:headEnd/>
            <a:tailEnd/>
          </a:ln>
        </p:spPr>
        <p:txBody>
          <a:bodyPr>
            <a:spAutoFit/>
          </a:bodyPr>
          <a:lstStyle/>
          <a:p>
            <a:r>
              <a:rPr lang="en-US" dirty="0">
                <a:latin typeface="Comic Sans MS" pitchFamily="66" charset="0"/>
              </a:rPr>
              <a:t>Extensive development of educational materials, assessment tools, data, etc.  Available on web.</a:t>
            </a:r>
          </a:p>
          <a:p>
            <a:r>
              <a:rPr lang="en-US" dirty="0">
                <a:latin typeface="Comic Sans MS" pitchFamily="66" charset="0"/>
              </a:rPr>
              <a:t>Visitors program</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786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786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786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7861">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786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7861">
                                            <p:txEl>
                                              <p:pRg st="8" end="8"/>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78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7862" grpId="0"/>
    </p:bldLst>
  </p:timing>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val 3"/>
          <p:cNvSpPr/>
          <p:nvPr/>
        </p:nvSpPr>
        <p:spPr>
          <a:xfrm>
            <a:off x="322764" y="2036903"/>
            <a:ext cx="2020916" cy="142512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000118"/>
                </a:solidFill>
              </a:rPr>
              <a:t>Higher </a:t>
            </a:r>
            <a:r>
              <a:rPr lang="en-US" sz="2200" dirty="0" err="1">
                <a:solidFill>
                  <a:srgbClr val="000118"/>
                </a:solidFill>
              </a:rPr>
              <a:t>ed</a:t>
            </a:r>
            <a:endParaRPr lang="en-US" sz="2200" dirty="0">
              <a:solidFill>
                <a:srgbClr val="000118"/>
              </a:solidFill>
            </a:endParaRPr>
          </a:p>
        </p:txBody>
      </p:sp>
      <p:sp>
        <p:nvSpPr>
          <p:cNvPr id="6" name="TextBox 5"/>
          <p:cNvSpPr txBox="1"/>
          <p:nvPr/>
        </p:nvSpPr>
        <p:spPr>
          <a:xfrm>
            <a:off x="880775" y="1136941"/>
            <a:ext cx="5739558" cy="830997"/>
          </a:xfrm>
          <a:prstGeom prst="rect">
            <a:avLst/>
          </a:prstGeom>
          <a:noFill/>
        </p:spPr>
        <p:txBody>
          <a:bodyPr wrap="square" rtlCol="0">
            <a:spAutoFit/>
          </a:bodyPr>
          <a:lstStyle/>
          <a:p>
            <a:r>
              <a:rPr lang="en-US" dirty="0"/>
              <a:t>but...need higher content mastery,</a:t>
            </a:r>
          </a:p>
          <a:p>
            <a:r>
              <a:rPr lang="en-US" dirty="0"/>
              <a:t>new model for science &amp; teaching</a:t>
            </a:r>
          </a:p>
        </p:txBody>
      </p:sp>
      <p:sp>
        <p:nvSpPr>
          <p:cNvPr id="16" name="Oval 15"/>
          <p:cNvSpPr/>
          <p:nvPr/>
        </p:nvSpPr>
        <p:spPr>
          <a:xfrm>
            <a:off x="3240077" y="2119581"/>
            <a:ext cx="2026171" cy="132797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rgbClr val="000118"/>
                </a:solidFill>
              </a:rPr>
              <a:t>K-12 teachers</a:t>
            </a:r>
          </a:p>
        </p:txBody>
      </p:sp>
      <p:sp>
        <p:nvSpPr>
          <p:cNvPr id="8" name="Oval 7"/>
          <p:cNvSpPr/>
          <p:nvPr/>
        </p:nvSpPr>
        <p:spPr>
          <a:xfrm>
            <a:off x="6186007" y="2119581"/>
            <a:ext cx="2733575" cy="133309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118"/>
                </a:solidFill>
              </a:rPr>
              <a:t>everyone</a:t>
            </a:r>
          </a:p>
        </p:txBody>
      </p:sp>
      <p:sp>
        <p:nvSpPr>
          <p:cNvPr id="7" name="Down Arrow 6"/>
          <p:cNvSpPr/>
          <p:nvPr/>
        </p:nvSpPr>
        <p:spPr>
          <a:xfrm rot="16200000">
            <a:off x="5406125" y="2282470"/>
            <a:ext cx="727565" cy="100731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333222" y="4426523"/>
            <a:ext cx="5585416" cy="1569660"/>
          </a:xfrm>
          <a:prstGeom prst="rect">
            <a:avLst/>
          </a:prstGeom>
          <a:noFill/>
          <a:ln>
            <a:solidFill>
              <a:schemeClr val="tx1"/>
            </a:solidFill>
          </a:ln>
        </p:spPr>
        <p:txBody>
          <a:bodyPr wrap="square" rtlCol="0">
            <a:spAutoFit/>
          </a:bodyPr>
          <a:lstStyle/>
          <a:p>
            <a:r>
              <a:rPr lang="en-US" dirty="0"/>
              <a:t>STEM higher Ed </a:t>
            </a:r>
          </a:p>
          <a:p>
            <a:r>
              <a:rPr lang="en-US" dirty="0"/>
              <a:t>Largely ignored, first step</a:t>
            </a:r>
          </a:p>
          <a:p>
            <a:r>
              <a:rPr lang="en-US" dirty="0"/>
              <a:t>Lose half intended STEM majors</a:t>
            </a:r>
          </a:p>
          <a:p>
            <a:r>
              <a:rPr lang="en-US" dirty="0"/>
              <a:t>Prof Societies have important role.</a:t>
            </a:r>
          </a:p>
        </p:txBody>
      </p:sp>
      <p:sp>
        <p:nvSpPr>
          <p:cNvPr id="2" name="TextBox 1"/>
          <p:cNvSpPr txBox="1"/>
          <p:nvPr/>
        </p:nvSpPr>
        <p:spPr>
          <a:xfrm>
            <a:off x="1899256" y="394138"/>
            <a:ext cx="4286751" cy="646331"/>
          </a:xfrm>
          <a:prstGeom prst="rect">
            <a:avLst/>
          </a:prstGeom>
          <a:noFill/>
        </p:spPr>
        <p:txBody>
          <a:bodyPr wrap="none" rtlCol="0">
            <a:spAutoFit/>
          </a:bodyPr>
          <a:lstStyle/>
          <a:p>
            <a:r>
              <a:rPr lang="en-US" sz="3600" u="sng" dirty="0"/>
              <a:t>Fixing the system</a:t>
            </a:r>
          </a:p>
        </p:txBody>
      </p:sp>
      <p:sp>
        <p:nvSpPr>
          <p:cNvPr id="11" name="Down Arrow 10"/>
          <p:cNvSpPr/>
          <p:nvPr/>
        </p:nvSpPr>
        <p:spPr>
          <a:xfrm rot="16200000">
            <a:off x="2483557" y="2279906"/>
            <a:ext cx="727565" cy="1007319"/>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114793" y="3455543"/>
            <a:ext cx="3236207" cy="830997"/>
          </a:xfrm>
          <a:prstGeom prst="rect">
            <a:avLst/>
          </a:prstGeom>
          <a:noFill/>
        </p:spPr>
        <p:txBody>
          <a:bodyPr wrap="none" rtlCol="0">
            <a:spAutoFit/>
          </a:bodyPr>
          <a:lstStyle/>
          <a:p>
            <a:r>
              <a:rPr lang="en-US" b="1" u="sng" dirty="0"/>
              <a:t>STEM teaching </a:t>
            </a:r>
            <a:r>
              <a:rPr lang="en-US" dirty="0"/>
              <a:t>&amp;</a:t>
            </a:r>
          </a:p>
          <a:p>
            <a:r>
              <a:rPr lang="en-US" dirty="0"/>
              <a:t>teacher preparation</a:t>
            </a:r>
          </a:p>
        </p:txBody>
      </p:sp>
    </p:spTree>
    <p:extLst>
      <p:ext uri="{BB962C8B-B14F-4D97-AF65-F5344CB8AC3E}">
        <p14:creationId xmlns:p14="http://schemas.microsoft.com/office/powerpoint/2010/main" val="3815786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p:cNvSpPr txBox="1"/>
          <p:nvPr/>
        </p:nvSpPr>
        <p:spPr>
          <a:xfrm>
            <a:off x="499533" y="300758"/>
            <a:ext cx="8337477" cy="5416868"/>
          </a:xfrm>
          <a:prstGeom prst="rect">
            <a:avLst/>
          </a:prstGeom>
          <a:noFill/>
        </p:spPr>
        <p:txBody>
          <a:bodyPr wrap="square" rtlCol="0">
            <a:spAutoFit/>
          </a:bodyPr>
          <a:lstStyle/>
          <a:p>
            <a:r>
              <a:rPr lang="en-US" b="1" u="sng" dirty="0"/>
              <a:t>Many new efforts to improve undergrad stem education</a:t>
            </a:r>
            <a:r>
              <a:rPr lang="en-US" dirty="0"/>
              <a:t> (partial list)</a:t>
            </a:r>
            <a:endParaRPr lang="en-US" b="1" u="sng" dirty="0"/>
          </a:p>
          <a:p>
            <a:endParaRPr lang="en-US" sz="1400" dirty="0"/>
          </a:p>
          <a:p>
            <a:pPr marL="457200" indent="-457200">
              <a:buAutoNum type="arabicPeriod"/>
            </a:pPr>
            <a:r>
              <a:rPr lang="en-US" b="1" dirty="0"/>
              <a:t>College and </a:t>
            </a:r>
            <a:r>
              <a:rPr lang="en-US" b="1" dirty="0" err="1"/>
              <a:t>Univ</a:t>
            </a:r>
            <a:r>
              <a:rPr lang="en-US" b="1" dirty="0"/>
              <a:t> association</a:t>
            </a:r>
            <a:r>
              <a:rPr lang="en-US" dirty="0"/>
              <a:t> initiatives</a:t>
            </a:r>
          </a:p>
          <a:p>
            <a:r>
              <a:rPr lang="en-US" dirty="0"/>
              <a:t>(AAU, APLU) + many individual universities</a:t>
            </a:r>
          </a:p>
          <a:p>
            <a:endParaRPr lang="en-US" sz="1000" dirty="0"/>
          </a:p>
          <a:p>
            <a:r>
              <a:rPr lang="en-US" b="1" dirty="0"/>
              <a:t>2. Science professional societies </a:t>
            </a:r>
          </a:p>
          <a:p>
            <a:endParaRPr lang="en-US" sz="1000" dirty="0"/>
          </a:p>
          <a:p>
            <a:r>
              <a:rPr lang="en-US" b="1" dirty="0"/>
              <a:t>3. Philanthropic Foundations</a:t>
            </a:r>
          </a:p>
          <a:p>
            <a:endParaRPr lang="en-US" sz="1000" dirty="0"/>
          </a:p>
          <a:p>
            <a:r>
              <a:rPr lang="en-US" dirty="0"/>
              <a:t>4. </a:t>
            </a:r>
            <a:r>
              <a:rPr lang="en-US" b="1" dirty="0"/>
              <a:t>New reports </a:t>
            </a:r>
            <a:r>
              <a:rPr lang="en-US" dirty="0"/>
              <a:t>—PCAST, NRC (~</a:t>
            </a:r>
            <a:r>
              <a:rPr lang="en-US" dirty="0" err="1"/>
              <a:t>april</a:t>
            </a:r>
            <a:r>
              <a:rPr lang="en-US" dirty="0"/>
              <a:t>) </a:t>
            </a:r>
          </a:p>
          <a:p>
            <a:endParaRPr lang="en-US" sz="1000" dirty="0"/>
          </a:p>
          <a:p>
            <a:r>
              <a:rPr lang="en-US" dirty="0"/>
              <a:t>5. </a:t>
            </a:r>
            <a:r>
              <a:rPr lang="en-US" b="1" dirty="0"/>
              <a:t>Industry</a:t>
            </a:r>
            <a:r>
              <a:rPr lang="en-US" dirty="0"/>
              <a:t>– WH Jobs Council, Business Higher Ed Forum </a:t>
            </a:r>
          </a:p>
          <a:p>
            <a:endParaRPr lang="en-US" sz="1000" dirty="0"/>
          </a:p>
          <a:p>
            <a:r>
              <a:rPr lang="en-US" dirty="0"/>
              <a:t>6. </a:t>
            </a:r>
            <a:r>
              <a:rPr lang="en-US" b="1" dirty="0"/>
              <a:t>Government</a:t>
            </a:r>
            <a:r>
              <a:rPr lang="en-US" dirty="0"/>
              <a:t>– NSF, Ed $$, and more</a:t>
            </a:r>
          </a:p>
          <a:p>
            <a:endParaRPr lang="en-US" sz="1000" dirty="0"/>
          </a:p>
          <a:p>
            <a:r>
              <a:rPr lang="en-US" dirty="0"/>
              <a:t>7. ...</a:t>
            </a:r>
          </a:p>
        </p:txBody>
      </p:sp>
    </p:spTree>
    <p:extLst>
      <p:ext uri="{BB962C8B-B14F-4D97-AF65-F5344CB8AC3E}">
        <p14:creationId xmlns:p14="http://schemas.microsoft.com/office/powerpoint/2010/main" val="166964949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3012473" y="3310143"/>
            <a:ext cx="5423291" cy="2313885"/>
            <a:chOff x="3887603" y="2631003"/>
            <a:chExt cx="7231054" cy="3085180"/>
          </a:xfrm>
        </p:grpSpPr>
        <p:sp>
          <p:nvSpPr>
            <p:cNvPr id="2" name="Rectangle 1"/>
            <p:cNvSpPr/>
            <p:nvPr/>
          </p:nvSpPr>
          <p:spPr>
            <a:xfrm>
              <a:off x="3887603" y="2631003"/>
              <a:ext cx="7012269" cy="3029299"/>
            </a:xfrm>
            <a:prstGeom prst="rect">
              <a:avLst/>
            </a:prstGeom>
            <a:no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3" name="TextBox 2"/>
            <p:cNvSpPr txBox="1"/>
            <p:nvPr/>
          </p:nvSpPr>
          <p:spPr>
            <a:xfrm>
              <a:off x="4100775" y="2827347"/>
              <a:ext cx="6835632" cy="553997"/>
            </a:xfrm>
            <a:prstGeom prst="rect">
              <a:avLst/>
            </a:prstGeom>
            <a:noFill/>
          </p:spPr>
          <p:txBody>
            <a:bodyPr wrap="none" rtlCol="0">
              <a:spAutoFit/>
            </a:bodyPr>
            <a:lstStyle/>
            <a:p>
              <a:pPr defTabSz="685800" fontAlgn="auto">
                <a:spcBef>
                  <a:spcPts val="0"/>
                </a:spcBef>
                <a:spcAft>
                  <a:spcPts val="0"/>
                </a:spcAft>
              </a:pPr>
              <a:r>
                <a:rPr lang="en-US" sz="2100" dirty="0">
                  <a:solidFill>
                    <a:prstClr val="black"/>
                  </a:solidFill>
                  <a:latin typeface="Calibri" panose="020F0502020204030204"/>
                  <a:cs typeface="+mn-cs"/>
                </a:rPr>
                <a:t>Deliberate Practice of desired expert thinking</a:t>
              </a:r>
            </a:p>
          </p:txBody>
        </p:sp>
        <p:sp>
          <p:nvSpPr>
            <p:cNvPr id="4" name="Rectangle 3"/>
            <p:cNvSpPr/>
            <p:nvPr/>
          </p:nvSpPr>
          <p:spPr>
            <a:xfrm>
              <a:off x="3915652" y="3607112"/>
              <a:ext cx="1940996" cy="20419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5" name="Rectangle 4"/>
            <p:cNvSpPr/>
            <p:nvPr/>
          </p:nvSpPr>
          <p:spPr>
            <a:xfrm>
              <a:off x="5856647" y="3591218"/>
              <a:ext cx="2586126" cy="20419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6" name="Rectangle 5"/>
            <p:cNvSpPr/>
            <p:nvPr/>
          </p:nvSpPr>
          <p:spPr>
            <a:xfrm>
              <a:off x="8467082" y="3586543"/>
              <a:ext cx="2429050" cy="20419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7" name="TextBox 6"/>
            <p:cNvSpPr txBox="1"/>
            <p:nvPr/>
          </p:nvSpPr>
          <p:spPr>
            <a:xfrm>
              <a:off x="3921262" y="3595892"/>
              <a:ext cx="2039448" cy="1046440"/>
            </a:xfrm>
            <a:prstGeom prst="rect">
              <a:avLst/>
            </a:prstGeom>
            <a:noFill/>
          </p:spPr>
          <p:txBody>
            <a:bodyPr wrap="none" rtlCol="0">
              <a:spAutoFit/>
            </a:bodyPr>
            <a:lstStyle/>
            <a:p>
              <a:pPr defTabSz="685800" fontAlgn="auto">
                <a:spcBef>
                  <a:spcPts val="0"/>
                </a:spcBef>
                <a:spcAft>
                  <a:spcPts val="0"/>
                </a:spcAft>
              </a:pPr>
              <a:r>
                <a:rPr lang="en-US" sz="1800" u="sng" dirty="0">
                  <a:solidFill>
                    <a:prstClr val="black"/>
                  </a:solidFill>
                  <a:latin typeface="Calibri" panose="020F0502020204030204"/>
                  <a:cs typeface="+mn-cs"/>
                </a:rPr>
                <a:t>Learning goals</a:t>
              </a:r>
            </a:p>
            <a:p>
              <a:pPr defTabSz="685800" fontAlgn="auto">
                <a:spcBef>
                  <a:spcPts val="0"/>
                </a:spcBef>
                <a:spcAft>
                  <a:spcPts val="0"/>
                </a:spcAft>
              </a:pPr>
              <a:r>
                <a:rPr lang="en-US" sz="1350" dirty="0">
                  <a:solidFill>
                    <a:prstClr val="black"/>
                  </a:solidFill>
                  <a:latin typeface="Calibri" panose="020F0502020204030204"/>
                  <a:cs typeface="+mn-cs"/>
                </a:rPr>
                <a:t>including </a:t>
              </a:r>
              <a:r>
                <a:rPr lang="en-US" sz="1350" dirty="0" err="1">
                  <a:solidFill>
                    <a:prstClr val="black"/>
                  </a:solidFill>
                  <a:latin typeface="Calibri" panose="020F0502020204030204"/>
                  <a:cs typeface="+mn-cs"/>
                </a:rPr>
                <a:t>metacog</a:t>
              </a:r>
              <a:endParaRPr lang="en-US" sz="1350" dirty="0">
                <a:solidFill>
                  <a:prstClr val="black"/>
                </a:solidFill>
                <a:latin typeface="Calibri" panose="020F0502020204030204"/>
                <a:cs typeface="+mn-cs"/>
              </a:endParaRPr>
            </a:p>
            <a:p>
              <a:pPr defTabSz="685800" fontAlgn="auto">
                <a:spcBef>
                  <a:spcPts val="0"/>
                </a:spcBef>
                <a:spcAft>
                  <a:spcPts val="0"/>
                </a:spcAft>
              </a:pPr>
              <a:r>
                <a:rPr lang="en-US" sz="1350" dirty="0">
                  <a:solidFill>
                    <a:prstClr val="black"/>
                  </a:solidFill>
                  <a:latin typeface="Calibri" panose="020F0502020204030204"/>
                  <a:cs typeface="+mn-cs"/>
                </a:rPr>
                <a:t>knowledge org</a:t>
              </a:r>
            </a:p>
          </p:txBody>
        </p:sp>
        <p:sp>
          <p:nvSpPr>
            <p:cNvPr id="8" name="TextBox 7"/>
            <p:cNvSpPr txBox="1"/>
            <p:nvPr/>
          </p:nvSpPr>
          <p:spPr>
            <a:xfrm>
              <a:off x="6048317" y="3561747"/>
              <a:ext cx="2501042" cy="2154436"/>
            </a:xfrm>
            <a:prstGeom prst="rect">
              <a:avLst/>
            </a:prstGeom>
            <a:noFill/>
          </p:spPr>
          <p:txBody>
            <a:bodyPr wrap="square" rtlCol="0">
              <a:spAutoFit/>
            </a:bodyPr>
            <a:lstStyle/>
            <a:p>
              <a:pPr defTabSz="685800" fontAlgn="auto">
                <a:spcBef>
                  <a:spcPts val="0"/>
                </a:spcBef>
                <a:spcAft>
                  <a:spcPts val="0"/>
                </a:spcAft>
              </a:pPr>
              <a:r>
                <a:rPr lang="en-US" sz="1800" u="sng" dirty="0">
                  <a:solidFill>
                    <a:prstClr val="black"/>
                  </a:solidFill>
                  <a:latin typeface="Calibri" panose="020F0502020204030204"/>
                  <a:cs typeface="+mn-cs"/>
                </a:rPr>
                <a:t>Practice Tasks</a:t>
              </a:r>
            </a:p>
            <a:p>
              <a:pPr defTabSz="685800" fontAlgn="auto">
                <a:spcBef>
                  <a:spcPts val="0"/>
                </a:spcBef>
                <a:spcAft>
                  <a:spcPts val="0"/>
                </a:spcAft>
              </a:pPr>
              <a:r>
                <a:rPr lang="en-US" sz="1350" dirty="0">
                  <a:solidFill>
                    <a:prstClr val="black"/>
                  </a:solidFill>
                  <a:latin typeface="Calibri" panose="020F0502020204030204"/>
                  <a:cs typeface="+mn-cs"/>
                </a:rPr>
                <a:t>expert decision making</a:t>
              </a:r>
            </a:p>
            <a:p>
              <a:pPr defTabSz="685800" fontAlgn="auto">
                <a:spcBef>
                  <a:spcPts val="0"/>
                </a:spcBef>
                <a:spcAft>
                  <a:spcPts val="0"/>
                </a:spcAft>
              </a:pPr>
              <a:r>
                <a:rPr lang="en-US" sz="1350" dirty="0" err="1" smtClean="0">
                  <a:solidFill>
                    <a:prstClr val="black"/>
                  </a:solidFill>
                  <a:latin typeface="Calibri" panose="020F0502020204030204"/>
                  <a:cs typeface="+mn-cs"/>
                </a:rPr>
                <a:t>prob</a:t>
              </a:r>
              <a:r>
                <a:rPr lang="en-US" sz="1350" dirty="0" smtClean="0">
                  <a:solidFill>
                    <a:prstClr val="black"/>
                  </a:solidFill>
                  <a:latin typeface="Calibri" panose="020F0502020204030204"/>
                  <a:cs typeface="+mn-cs"/>
                </a:rPr>
                <a:t> </a:t>
              </a:r>
              <a:r>
                <a:rPr lang="en-US" sz="1350" dirty="0">
                  <a:solidFill>
                    <a:prstClr val="black"/>
                  </a:solidFill>
                  <a:latin typeface="Calibri" panose="020F0502020204030204"/>
                  <a:cs typeface="+mn-cs"/>
                </a:rPr>
                <a:t>solving processes</a:t>
              </a:r>
            </a:p>
            <a:p>
              <a:pPr defTabSz="685800" fontAlgn="auto">
                <a:spcBef>
                  <a:spcPts val="0"/>
                </a:spcBef>
                <a:spcAft>
                  <a:spcPts val="0"/>
                </a:spcAft>
              </a:pPr>
              <a:r>
                <a:rPr lang="en-US" sz="1350" dirty="0">
                  <a:solidFill>
                    <a:prstClr val="black"/>
                  </a:solidFill>
                  <a:latin typeface="Calibri" panose="020F0502020204030204"/>
                  <a:cs typeface="+mn-cs"/>
                </a:rPr>
                <a:t>and procedures,</a:t>
              </a:r>
            </a:p>
            <a:p>
              <a:pPr defTabSz="685800" fontAlgn="auto">
                <a:spcBef>
                  <a:spcPts val="0"/>
                </a:spcBef>
                <a:spcAft>
                  <a:spcPts val="0"/>
                </a:spcAft>
              </a:pPr>
              <a:r>
                <a:rPr lang="en-US" sz="1350" dirty="0">
                  <a:solidFill>
                    <a:prstClr val="black"/>
                  </a:solidFill>
                  <a:latin typeface="Calibri" panose="020F0502020204030204"/>
                  <a:cs typeface="+mn-cs"/>
                </a:rPr>
                <a:t>knowledge organization,</a:t>
              </a:r>
            </a:p>
            <a:p>
              <a:pPr defTabSz="685800" fontAlgn="auto">
                <a:spcBef>
                  <a:spcPts val="0"/>
                </a:spcBef>
                <a:spcAft>
                  <a:spcPts val="0"/>
                </a:spcAft>
              </a:pPr>
              <a:r>
                <a:rPr lang="en-US" sz="1350" dirty="0">
                  <a:solidFill>
                    <a:prstClr val="black"/>
                  </a:solidFill>
                  <a:latin typeface="Calibri" panose="020F0502020204030204"/>
                  <a:cs typeface="+mn-cs"/>
                </a:rPr>
                <a:t>planning and checking </a:t>
              </a:r>
            </a:p>
          </p:txBody>
        </p:sp>
        <p:sp>
          <p:nvSpPr>
            <p:cNvPr id="9" name="TextBox 8"/>
            <p:cNvSpPr txBox="1"/>
            <p:nvPr/>
          </p:nvSpPr>
          <p:spPr>
            <a:xfrm>
              <a:off x="8527846" y="3619267"/>
              <a:ext cx="2590811" cy="1323439"/>
            </a:xfrm>
            <a:prstGeom prst="rect">
              <a:avLst/>
            </a:prstGeom>
            <a:noFill/>
          </p:spPr>
          <p:txBody>
            <a:bodyPr wrap="square" rtlCol="0">
              <a:spAutoFit/>
            </a:bodyPr>
            <a:lstStyle/>
            <a:p>
              <a:pPr defTabSz="685800" fontAlgn="auto">
                <a:spcBef>
                  <a:spcPts val="0"/>
                </a:spcBef>
                <a:spcAft>
                  <a:spcPts val="0"/>
                </a:spcAft>
              </a:pPr>
              <a:r>
                <a:rPr lang="en-US" sz="1800" u="sng" dirty="0">
                  <a:solidFill>
                    <a:prstClr val="black"/>
                  </a:solidFill>
                  <a:latin typeface="Calibri" panose="020F0502020204030204"/>
                  <a:cs typeface="+mn-cs"/>
                </a:rPr>
                <a:t>Guiding Feedback</a:t>
              </a:r>
            </a:p>
            <a:p>
              <a:pPr defTabSz="685800" fontAlgn="auto">
                <a:spcBef>
                  <a:spcPts val="0"/>
                </a:spcBef>
                <a:spcAft>
                  <a:spcPts val="0"/>
                </a:spcAft>
              </a:pPr>
              <a:r>
                <a:rPr lang="en-US" sz="1350" dirty="0">
                  <a:solidFill>
                    <a:prstClr val="black"/>
                  </a:solidFill>
                  <a:latin typeface="Calibri" panose="020F0502020204030204"/>
                  <a:cs typeface="+mn-cs"/>
                </a:rPr>
                <a:t>Important features: timely, specific, why incorrect wrong, ...</a:t>
              </a:r>
            </a:p>
          </p:txBody>
        </p:sp>
        <p:sp>
          <p:nvSpPr>
            <p:cNvPr id="10" name="Rectangle 9"/>
            <p:cNvSpPr/>
            <p:nvPr/>
          </p:nvSpPr>
          <p:spPr>
            <a:xfrm>
              <a:off x="8515132" y="4949718"/>
              <a:ext cx="2326877" cy="400109"/>
            </a:xfrm>
            <a:prstGeom prst="rect">
              <a:avLst/>
            </a:prstGeom>
            <a:ln>
              <a:solidFill>
                <a:schemeClr val="tx1"/>
              </a:solidFill>
            </a:ln>
          </p:spPr>
          <p:txBody>
            <a:bodyPr wrap="none">
              <a:spAutoFit/>
            </a:bodyPr>
            <a:lstStyle/>
            <a:p>
              <a:pPr defTabSz="685800" fontAlgn="auto">
                <a:spcBef>
                  <a:spcPts val="0"/>
                </a:spcBef>
                <a:spcAft>
                  <a:spcPts val="0"/>
                </a:spcAft>
              </a:pPr>
              <a:r>
                <a:rPr lang="en-US" sz="1350" dirty="0">
                  <a:solidFill>
                    <a:prstClr val="black"/>
                  </a:solidFill>
                  <a:latin typeface="Calibri" panose="020F0502020204030204"/>
                  <a:cs typeface="+mn-cs"/>
                </a:rPr>
                <a:t>Formative assessment</a:t>
              </a:r>
            </a:p>
          </p:txBody>
        </p:sp>
      </p:grpSp>
      <p:sp>
        <p:nvSpPr>
          <p:cNvPr id="12" name="TextBox 11"/>
          <p:cNvSpPr txBox="1"/>
          <p:nvPr/>
        </p:nvSpPr>
        <p:spPr>
          <a:xfrm>
            <a:off x="96770" y="1399999"/>
            <a:ext cx="1925207" cy="415498"/>
          </a:xfrm>
          <a:prstGeom prst="rect">
            <a:avLst/>
          </a:prstGeom>
          <a:noFill/>
        </p:spPr>
        <p:txBody>
          <a:bodyPr wrap="none" rtlCol="0">
            <a:spAutoFit/>
          </a:bodyPr>
          <a:lstStyle/>
          <a:p>
            <a:pPr defTabSz="685800" fontAlgn="auto">
              <a:spcBef>
                <a:spcPts val="0"/>
              </a:spcBef>
              <a:spcAft>
                <a:spcPts val="0"/>
              </a:spcAft>
            </a:pPr>
            <a:r>
              <a:rPr lang="en-US" sz="2100" dirty="0">
                <a:solidFill>
                  <a:srgbClr val="4472C4"/>
                </a:solidFill>
                <a:latin typeface="Calibri" panose="020F0502020204030204"/>
                <a:cs typeface="+mn-cs"/>
              </a:rPr>
              <a:t>Enablers of D. P.</a:t>
            </a:r>
          </a:p>
        </p:txBody>
      </p:sp>
      <p:cxnSp>
        <p:nvCxnSpPr>
          <p:cNvPr id="14" name="Straight Arrow Connector 13"/>
          <p:cNvCxnSpPr>
            <a:cxnSpLocks/>
          </p:cNvCxnSpPr>
          <p:nvPr/>
        </p:nvCxnSpPr>
        <p:spPr>
          <a:xfrm flipH="1">
            <a:off x="1603007" y="1690309"/>
            <a:ext cx="433356" cy="12623"/>
          </a:xfrm>
          <a:prstGeom prst="straightConnector1">
            <a:avLst/>
          </a:prstGeom>
          <a:ln>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711748" y="1808816"/>
            <a:ext cx="28748" cy="537841"/>
          </a:xfrm>
          <a:prstGeom prst="straightConnector1">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494966" y="822813"/>
            <a:ext cx="1216295" cy="577081"/>
          </a:xfrm>
          <a:prstGeom prst="rect">
            <a:avLst/>
          </a:prstGeom>
          <a:noFill/>
        </p:spPr>
        <p:txBody>
          <a:bodyPr wrap="none" rtlCol="0">
            <a:spAutoFit/>
          </a:bodyPr>
          <a:lstStyle/>
          <a:p>
            <a:pPr defTabSz="685800" fontAlgn="auto">
              <a:spcBef>
                <a:spcPts val="0"/>
              </a:spcBef>
              <a:spcAft>
                <a:spcPts val="0"/>
              </a:spcAft>
            </a:pPr>
            <a:r>
              <a:rPr lang="en-US" sz="1800" u="sng" dirty="0">
                <a:solidFill>
                  <a:prstClr val="black"/>
                </a:solidFill>
                <a:latin typeface="Calibri" panose="020F0502020204030204"/>
                <a:cs typeface="+mn-cs"/>
              </a:rPr>
              <a:t>Motivation</a:t>
            </a:r>
          </a:p>
          <a:p>
            <a:pPr defTabSz="685800" fontAlgn="auto">
              <a:spcBef>
                <a:spcPts val="0"/>
              </a:spcBef>
              <a:spcAft>
                <a:spcPts val="0"/>
              </a:spcAft>
            </a:pPr>
            <a:endParaRPr lang="en-US" sz="1350" dirty="0">
              <a:solidFill>
                <a:prstClr val="black"/>
              </a:solidFill>
              <a:latin typeface="Calibri" panose="020F0502020204030204"/>
              <a:cs typeface="+mn-cs"/>
            </a:endParaRPr>
          </a:p>
        </p:txBody>
      </p:sp>
      <p:sp>
        <p:nvSpPr>
          <p:cNvPr id="22" name="TextBox 21"/>
          <p:cNvSpPr txBox="1"/>
          <p:nvPr/>
        </p:nvSpPr>
        <p:spPr>
          <a:xfrm>
            <a:off x="2258650" y="1155629"/>
            <a:ext cx="1978163" cy="1131079"/>
          </a:xfrm>
          <a:prstGeom prst="rect">
            <a:avLst/>
          </a:prstGeom>
          <a:noFill/>
          <a:ln>
            <a:solidFill>
              <a:schemeClr val="tx1"/>
            </a:solidFill>
          </a:ln>
        </p:spPr>
        <p:txBody>
          <a:bodyPr wrap="square" rtlCol="0">
            <a:spAutoFit/>
          </a:bodyPr>
          <a:lstStyle/>
          <a:p>
            <a:pPr defTabSz="685800" fontAlgn="auto">
              <a:spcBef>
                <a:spcPts val="0"/>
              </a:spcBef>
              <a:spcAft>
                <a:spcPts val="0"/>
              </a:spcAft>
            </a:pPr>
            <a:r>
              <a:rPr lang="en-US" sz="1350" dirty="0">
                <a:solidFill>
                  <a:prstClr val="black"/>
                </a:solidFill>
                <a:latin typeface="Calibri" panose="020F0502020204030204"/>
                <a:cs typeface="+mn-cs"/>
              </a:rPr>
              <a:t>Self efficacy</a:t>
            </a:r>
          </a:p>
          <a:p>
            <a:pPr marL="214313" indent="-214313" defTabSz="685800" fontAlgn="auto">
              <a:spcBef>
                <a:spcPts val="0"/>
              </a:spcBef>
              <a:spcAft>
                <a:spcPts val="0"/>
              </a:spcAft>
              <a:buFont typeface="Arial" panose="020B0604020202020204" pitchFamily="34" charset="0"/>
              <a:buChar char="•"/>
            </a:pPr>
            <a:r>
              <a:rPr lang="en-US" sz="1350" dirty="0">
                <a:solidFill>
                  <a:prstClr val="black"/>
                </a:solidFill>
                <a:latin typeface="Calibri" panose="020F0502020204030204"/>
                <a:cs typeface="+mn-cs"/>
              </a:rPr>
              <a:t>belief can learn subject</a:t>
            </a:r>
          </a:p>
          <a:p>
            <a:pPr marL="214313" indent="-214313" defTabSz="685800" fontAlgn="auto">
              <a:spcBef>
                <a:spcPts val="0"/>
              </a:spcBef>
              <a:spcAft>
                <a:spcPts val="0"/>
              </a:spcAft>
              <a:buFont typeface="Arial" panose="020B0604020202020204" pitchFamily="34" charset="0"/>
              <a:buChar char="•"/>
            </a:pPr>
            <a:r>
              <a:rPr lang="en-US" sz="1350" dirty="0">
                <a:solidFill>
                  <a:prstClr val="black"/>
                </a:solidFill>
                <a:latin typeface="Calibri" panose="020F0502020204030204"/>
                <a:cs typeface="+mn-cs"/>
              </a:rPr>
              <a:t>know how to learn it</a:t>
            </a:r>
          </a:p>
          <a:p>
            <a:pPr marL="214313" indent="-214313" defTabSz="685800" fontAlgn="auto">
              <a:spcBef>
                <a:spcPts val="0"/>
              </a:spcBef>
              <a:spcAft>
                <a:spcPts val="0"/>
              </a:spcAft>
              <a:buFont typeface="Arial" panose="020B0604020202020204" pitchFamily="34" charset="0"/>
              <a:buChar char="•"/>
            </a:pPr>
            <a:r>
              <a:rPr lang="en-US" sz="1350" dirty="0">
                <a:solidFill>
                  <a:prstClr val="black"/>
                </a:solidFill>
                <a:latin typeface="Calibri" panose="020F0502020204030204"/>
                <a:cs typeface="+mn-cs"/>
              </a:rPr>
              <a:t>see are learning</a:t>
            </a:r>
          </a:p>
        </p:txBody>
      </p:sp>
      <p:sp>
        <p:nvSpPr>
          <p:cNvPr id="23" name="TextBox 22"/>
          <p:cNvSpPr txBox="1"/>
          <p:nvPr/>
        </p:nvSpPr>
        <p:spPr>
          <a:xfrm>
            <a:off x="2314050" y="2190984"/>
            <a:ext cx="1750262" cy="715581"/>
          </a:xfrm>
          <a:prstGeom prst="rect">
            <a:avLst/>
          </a:prstGeom>
          <a:noFill/>
        </p:spPr>
        <p:txBody>
          <a:bodyPr wrap="square" rtlCol="0">
            <a:spAutoFit/>
          </a:bodyPr>
          <a:lstStyle/>
          <a:p>
            <a:pPr defTabSz="685800" fontAlgn="auto">
              <a:spcBef>
                <a:spcPts val="0"/>
              </a:spcBef>
              <a:spcAft>
                <a:spcPts val="0"/>
              </a:spcAft>
            </a:pPr>
            <a:r>
              <a:rPr lang="en-US" sz="1350" dirty="0">
                <a:solidFill>
                  <a:prstClr val="black"/>
                </a:solidFill>
                <a:latin typeface="Calibri" panose="020F0502020204030204"/>
                <a:cs typeface="+mn-cs"/>
              </a:rPr>
              <a:t>interest &amp; value</a:t>
            </a:r>
          </a:p>
          <a:p>
            <a:pPr defTabSz="685800" fontAlgn="auto">
              <a:spcBef>
                <a:spcPts val="0"/>
              </a:spcBef>
              <a:spcAft>
                <a:spcPts val="0"/>
              </a:spcAft>
            </a:pPr>
            <a:r>
              <a:rPr lang="en-US" sz="1350" dirty="0">
                <a:solidFill>
                  <a:prstClr val="black"/>
                </a:solidFill>
                <a:latin typeface="Calibri" panose="020F0502020204030204"/>
                <a:cs typeface="+mn-cs"/>
              </a:rPr>
              <a:t>sense of belonging &amp; supportive </a:t>
            </a:r>
            <a:r>
              <a:rPr lang="en-US" sz="1350" dirty="0" err="1">
                <a:solidFill>
                  <a:prstClr val="black"/>
                </a:solidFill>
                <a:latin typeface="Calibri" panose="020F0502020204030204"/>
                <a:cs typeface="+mn-cs"/>
              </a:rPr>
              <a:t>ed</a:t>
            </a:r>
            <a:r>
              <a:rPr lang="en-US" sz="1350" dirty="0">
                <a:solidFill>
                  <a:prstClr val="black"/>
                </a:solidFill>
                <a:latin typeface="Calibri" panose="020F0502020204030204"/>
                <a:cs typeface="+mn-cs"/>
              </a:rPr>
              <a:t> environ</a:t>
            </a:r>
          </a:p>
        </p:txBody>
      </p:sp>
      <p:sp>
        <p:nvSpPr>
          <p:cNvPr id="25" name="TextBox 24"/>
          <p:cNvSpPr txBox="1"/>
          <p:nvPr/>
        </p:nvSpPr>
        <p:spPr>
          <a:xfrm>
            <a:off x="4813919" y="1047283"/>
            <a:ext cx="2135521" cy="1061829"/>
          </a:xfrm>
          <a:prstGeom prst="rect">
            <a:avLst/>
          </a:prstGeom>
          <a:noFill/>
        </p:spPr>
        <p:txBody>
          <a:bodyPr wrap="none" rtlCol="0">
            <a:spAutoFit/>
          </a:bodyPr>
          <a:lstStyle/>
          <a:p>
            <a:pPr defTabSz="685800" fontAlgn="auto">
              <a:spcBef>
                <a:spcPts val="0"/>
              </a:spcBef>
              <a:spcAft>
                <a:spcPts val="0"/>
              </a:spcAft>
            </a:pPr>
            <a:r>
              <a:rPr lang="en-US" sz="1800" u="sng" dirty="0">
                <a:solidFill>
                  <a:prstClr val="black"/>
                </a:solidFill>
                <a:latin typeface="Calibri" panose="020F0502020204030204"/>
                <a:cs typeface="+mn-cs"/>
              </a:rPr>
              <a:t>Prior Knowledge and</a:t>
            </a:r>
          </a:p>
          <a:p>
            <a:pPr defTabSz="685800" fontAlgn="auto">
              <a:spcBef>
                <a:spcPts val="0"/>
              </a:spcBef>
              <a:spcAft>
                <a:spcPts val="0"/>
              </a:spcAft>
            </a:pPr>
            <a:r>
              <a:rPr lang="en-US" sz="1800" u="sng" dirty="0">
                <a:solidFill>
                  <a:prstClr val="black"/>
                </a:solidFill>
                <a:latin typeface="Calibri" panose="020F0502020204030204"/>
                <a:cs typeface="+mn-cs"/>
              </a:rPr>
              <a:t>Experiences</a:t>
            </a:r>
            <a:endParaRPr lang="en-US" sz="1350" dirty="0">
              <a:solidFill>
                <a:prstClr val="black"/>
              </a:solidFill>
              <a:latin typeface="Calibri" panose="020F0502020204030204"/>
              <a:cs typeface="+mn-cs"/>
            </a:endParaRPr>
          </a:p>
          <a:p>
            <a:pPr defTabSz="685800" fontAlgn="auto">
              <a:spcBef>
                <a:spcPts val="0"/>
              </a:spcBef>
              <a:spcAft>
                <a:spcPts val="0"/>
              </a:spcAft>
            </a:pPr>
            <a:r>
              <a:rPr lang="en-US" sz="1350" dirty="0">
                <a:solidFill>
                  <a:prstClr val="black"/>
                </a:solidFill>
                <a:latin typeface="Calibri" panose="020F0502020204030204"/>
                <a:cs typeface="+mn-cs"/>
              </a:rPr>
              <a:t>  expert-novice differences</a:t>
            </a:r>
          </a:p>
          <a:p>
            <a:pPr defTabSz="685800" fontAlgn="auto">
              <a:spcBef>
                <a:spcPts val="0"/>
              </a:spcBef>
              <a:spcAft>
                <a:spcPts val="0"/>
              </a:spcAft>
            </a:pPr>
            <a:r>
              <a:rPr lang="en-US" sz="1350" dirty="0">
                <a:solidFill>
                  <a:prstClr val="black"/>
                </a:solidFill>
                <a:latin typeface="Calibri" panose="020F0502020204030204"/>
                <a:cs typeface="+mn-cs"/>
              </a:rPr>
              <a:t>   difficult </a:t>
            </a:r>
            <a:r>
              <a:rPr lang="en-US" sz="1350" dirty="0" smtClean="0">
                <a:solidFill>
                  <a:prstClr val="black"/>
                </a:solidFill>
                <a:latin typeface="Calibri" panose="020F0502020204030204"/>
                <a:cs typeface="+mn-cs"/>
              </a:rPr>
              <a:t>ideas</a:t>
            </a:r>
            <a:endParaRPr lang="en-US" sz="1350" dirty="0">
              <a:solidFill>
                <a:prstClr val="black"/>
              </a:solidFill>
              <a:latin typeface="Calibri" panose="020F0502020204030204"/>
              <a:cs typeface="+mn-cs"/>
            </a:endParaRPr>
          </a:p>
        </p:txBody>
      </p:sp>
      <p:sp>
        <p:nvSpPr>
          <p:cNvPr id="26" name="TextBox 25"/>
          <p:cNvSpPr txBox="1"/>
          <p:nvPr/>
        </p:nvSpPr>
        <p:spPr>
          <a:xfrm>
            <a:off x="7368484" y="997496"/>
            <a:ext cx="1414233" cy="577081"/>
          </a:xfrm>
          <a:prstGeom prst="rect">
            <a:avLst/>
          </a:prstGeom>
          <a:noFill/>
        </p:spPr>
        <p:txBody>
          <a:bodyPr wrap="none" rtlCol="0">
            <a:spAutoFit/>
          </a:bodyPr>
          <a:lstStyle/>
          <a:p>
            <a:pPr defTabSz="685800" fontAlgn="auto">
              <a:spcBef>
                <a:spcPts val="0"/>
              </a:spcBef>
              <a:spcAft>
                <a:spcPts val="0"/>
              </a:spcAft>
            </a:pPr>
            <a:r>
              <a:rPr lang="en-US" sz="1800" u="sng" dirty="0">
                <a:solidFill>
                  <a:prstClr val="black"/>
                </a:solidFill>
                <a:latin typeface="Calibri" panose="020F0502020204030204"/>
                <a:cs typeface="+mn-cs"/>
              </a:rPr>
              <a:t>Brain science</a:t>
            </a:r>
          </a:p>
          <a:p>
            <a:pPr defTabSz="685800" fontAlgn="auto">
              <a:spcBef>
                <a:spcPts val="0"/>
              </a:spcBef>
              <a:spcAft>
                <a:spcPts val="0"/>
              </a:spcAft>
            </a:pPr>
            <a:endParaRPr lang="en-US" sz="1350" dirty="0">
              <a:solidFill>
                <a:prstClr val="black"/>
              </a:solidFill>
              <a:latin typeface="Calibri" panose="020F0502020204030204"/>
              <a:cs typeface="+mn-cs"/>
            </a:endParaRPr>
          </a:p>
        </p:txBody>
      </p:sp>
      <p:sp>
        <p:nvSpPr>
          <p:cNvPr id="27" name="TextBox 26"/>
          <p:cNvSpPr txBox="1"/>
          <p:nvPr/>
        </p:nvSpPr>
        <p:spPr>
          <a:xfrm>
            <a:off x="5233960" y="2615928"/>
            <a:ext cx="1167499" cy="507831"/>
          </a:xfrm>
          <a:prstGeom prst="rect">
            <a:avLst/>
          </a:prstGeom>
          <a:noFill/>
        </p:spPr>
        <p:txBody>
          <a:bodyPr wrap="none" rtlCol="0">
            <a:spAutoFit/>
          </a:bodyPr>
          <a:lstStyle/>
          <a:p>
            <a:pPr defTabSz="685800" fontAlgn="auto">
              <a:spcBef>
                <a:spcPts val="0"/>
              </a:spcBef>
              <a:spcAft>
                <a:spcPts val="0"/>
              </a:spcAft>
            </a:pPr>
            <a:r>
              <a:rPr lang="en-US" sz="1350" dirty="0">
                <a:solidFill>
                  <a:srgbClr val="FF0000"/>
                </a:solidFill>
                <a:latin typeface="Calibri" panose="020F0502020204030204"/>
                <a:cs typeface="+mn-cs"/>
              </a:rPr>
              <a:t>connects with</a:t>
            </a:r>
          </a:p>
          <a:p>
            <a:pPr defTabSz="685800" fontAlgn="auto">
              <a:spcBef>
                <a:spcPts val="0"/>
              </a:spcBef>
              <a:spcAft>
                <a:spcPts val="0"/>
              </a:spcAft>
            </a:pPr>
            <a:r>
              <a:rPr lang="en-US" sz="1350" dirty="0">
                <a:solidFill>
                  <a:srgbClr val="FF0000"/>
                </a:solidFill>
                <a:latin typeface="Calibri" panose="020F0502020204030204"/>
                <a:cs typeface="+mn-cs"/>
              </a:rPr>
              <a:t>&amp; builds on</a:t>
            </a:r>
          </a:p>
        </p:txBody>
      </p:sp>
      <p:sp>
        <p:nvSpPr>
          <p:cNvPr id="29" name="Arrow: Down 28"/>
          <p:cNvSpPr/>
          <p:nvPr/>
        </p:nvSpPr>
        <p:spPr>
          <a:xfrm>
            <a:off x="5187677" y="2182570"/>
            <a:ext cx="454395" cy="1943801"/>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32" name="Arrow: Right 31"/>
          <p:cNvSpPr/>
          <p:nvPr/>
        </p:nvSpPr>
        <p:spPr>
          <a:xfrm rot="10993048">
            <a:off x="4131629" y="993407"/>
            <a:ext cx="681593" cy="290308"/>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33" name="Arrow: Down 32"/>
          <p:cNvSpPr/>
          <p:nvPr/>
        </p:nvSpPr>
        <p:spPr>
          <a:xfrm>
            <a:off x="3437415" y="2826296"/>
            <a:ext cx="828850" cy="1081292"/>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dirty="0">
              <a:solidFill>
                <a:prstClr val="white"/>
              </a:solidFill>
              <a:latin typeface="Calibri" panose="020F0502020204030204"/>
            </a:endParaRPr>
          </a:p>
        </p:txBody>
      </p:sp>
      <p:sp>
        <p:nvSpPr>
          <p:cNvPr id="34" name="TextBox 33"/>
          <p:cNvSpPr txBox="1"/>
          <p:nvPr/>
        </p:nvSpPr>
        <p:spPr>
          <a:xfrm>
            <a:off x="7400749" y="1345305"/>
            <a:ext cx="1424942" cy="715581"/>
          </a:xfrm>
          <a:prstGeom prst="rect">
            <a:avLst/>
          </a:prstGeom>
          <a:noFill/>
          <a:ln>
            <a:solidFill>
              <a:schemeClr val="tx1"/>
            </a:solidFill>
          </a:ln>
        </p:spPr>
        <p:txBody>
          <a:bodyPr wrap="none" rtlCol="0">
            <a:spAutoFit/>
          </a:bodyPr>
          <a:lstStyle/>
          <a:p>
            <a:pPr defTabSz="685800" fontAlgn="auto">
              <a:spcBef>
                <a:spcPts val="0"/>
              </a:spcBef>
              <a:spcAft>
                <a:spcPts val="0"/>
              </a:spcAft>
            </a:pPr>
            <a:r>
              <a:rPr lang="en-US" sz="1350" dirty="0">
                <a:solidFill>
                  <a:prstClr val="black"/>
                </a:solidFill>
                <a:latin typeface="Calibri" panose="020F0502020204030204"/>
                <a:cs typeface="+mn-cs"/>
              </a:rPr>
              <a:t>working memory</a:t>
            </a:r>
          </a:p>
          <a:p>
            <a:pPr marL="214313" indent="-214313" defTabSz="685800" fontAlgn="auto">
              <a:spcBef>
                <a:spcPts val="0"/>
              </a:spcBef>
              <a:spcAft>
                <a:spcPts val="0"/>
              </a:spcAft>
              <a:buFont typeface="Arial" panose="020B0604020202020204" pitchFamily="34" charset="0"/>
              <a:buChar char="•"/>
            </a:pPr>
            <a:r>
              <a:rPr lang="en-US" sz="1350" dirty="0">
                <a:solidFill>
                  <a:prstClr val="black"/>
                </a:solidFill>
                <a:latin typeface="Calibri" panose="020F0502020204030204"/>
                <a:cs typeface="+mn-cs"/>
              </a:rPr>
              <a:t>cognitive load</a:t>
            </a:r>
          </a:p>
          <a:p>
            <a:pPr marL="214313" indent="-214313" defTabSz="685800" fontAlgn="auto">
              <a:spcBef>
                <a:spcPts val="0"/>
              </a:spcBef>
              <a:spcAft>
                <a:spcPts val="0"/>
              </a:spcAft>
              <a:buFont typeface="Arial" panose="020B0604020202020204" pitchFamily="34" charset="0"/>
              <a:buChar char="•"/>
            </a:pPr>
            <a:r>
              <a:rPr lang="en-US" sz="1350" dirty="0">
                <a:solidFill>
                  <a:prstClr val="black"/>
                </a:solidFill>
                <a:latin typeface="Calibri" panose="020F0502020204030204"/>
                <a:cs typeface="+mn-cs"/>
              </a:rPr>
              <a:t>optimizing use</a:t>
            </a:r>
          </a:p>
        </p:txBody>
      </p:sp>
      <p:sp>
        <p:nvSpPr>
          <p:cNvPr id="35" name="TextBox 34"/>
          <p:cNvSpPr txBox="1"/>
          <p:nvPr/>
        </p:nvSpPr>
        <p:spPr>
          <a:xfrm>
            <a:off x="7208971" y="2043726"/>
            <a:ext cx="1815821" cy="923330"/>
          </a:xfrm>
          <a:prstGeom prst="rect">
            <a:avLst/>
          </a:prstGeom>
          <a:noFill/>
          <a:ln>
            <a:solidFill>
              <a:schemeClr val="tx1"/>
            </a:solidFill>
          </a:ln>
        </p:spPr>
        <p:txBody>
          <a:bodyPr wrap="square" rtlCol="0">
            <a:spAutoFit/>
          </a:bodyPr>
          <a:lstStyle/>
          <a:p>
            <a:pPr defTabSz="685800" fontAlgn="auto">
              <a:spcBef>
                <a:spcPts val="0"/>
              </a:spcBef>
              <a:spcAft>
                <a:spcPts val="0"/>
              </a:spcAft>
            </a:pPr>
            <a:r>
              <a:rPr lang="en-US" sz="1350" dirty="0">
                <a:solidFill>
                  <a:prstClr val="black"/>
                </a:solidFill>
                <a:latin typeface="Calibri" panose="020F0502020204030204"/>
                <a:cs typeface="+mn-cs"/>
              </a:rPr>
              <a:t>long term memory</a:t>
            </a:r>
          </a:p>
          <a:p>
            <a:pPr defTabSz="685800" fontAlgn="auto">
              <a:spcBef>
                <a:spcPts val="0"/>
              </a:spcBef>
              <a:spcAft>
                <a:spcPts val="0"/>
              </a:spcAft>
            </a:pPr>
            <a:r>
              <a:rPr lang="en-US" sz="1350" dirty="0">
                <a:solidFill>
                  <a:prstClr val="black"/>
                </a:solidFill>
                <a:latin typeface="Calibri" panose="020F0502020204030204"/>
                <a:cs typeface="+mn-cs"/>
                <a:sym typeface="Symbol" panose="05050102010706020507" pitchFamily="18" charset="2"/>
              </a:rPr>
              <a:t> </a:t>
            </a:r>
            <a:r>
              <a:rPr lang="en-US" sz="1350" dirty="0">
                <a:solidFill>
                  <a:prstClr val="black"/>
                </a:solidFill>
                <a:latin typeface="Calibri" panose="020F0502020204030204"/>
                <a:cs typeface="+mn-cs"/>
              </a:rPr>
              <a:t>connecting with</a:t>
            </a:r>
          </a:p>
          <a:p>
            <a:pPr defTabSz="685800" fontAlgn="auto">
              <a:spcBef>
                <a:spcPts val="0"/>
              </a:spcBef>
              <a:spcAft>
                <a:spcPts val="0"/>
              </a:spcAft>
            </a:pPr>
            <a:r>
              <a:rPr lang="en-US" sz="1350" dirty="0">
                <a:solidFill>
                  <a:prstClr val="black"/>
                </a:solidFill>
                <a:latin typeface="Calibri" panose="020F0502020204030204"/>
                <a:cs typeface="+mn-cs"/>
                <a:sym typeface="Symbol" panose="05050102010706020507" pitchFamily="18" charset="2"/>
              </a:rPr>
              <a:t> </a:t>
            </a:r>
            <a:r>
              <a:rPr lang="en-US" sz="1350" dirty="0">
                <a:solidFill>
                  <a:prstClr val="black"/>
                </a:solidFill>
                <a:latin typeface="Calibri" panose="020F0502020204030204"/>
                <a:cs typeface="+mn-cs"/>
              </a:rPr>
              <a:t>spaced, interleaved, </a:t>
            </a:r>
          </a:p>
          <a:p>
            <a:pPr defTabSz="685800" fontAlgn="auto">
              <a:spcBef>
                <a:spcPts val="0"/>
              </a:spcBef>
              <a:spcAft>
                <a:spcPts val="0"/>
              </a:spcAft>
            </a:pPr>
            <a:r>
              <a:rPr lang="en-US" sz="1350" dirty="0">
                <a:solidFill>
                  <a:prstClr val="black"/>
                </a:solidFill>
                <a:latin typeface="Calibri" panose="020F0502020204030204"/>
                <a:cs typeface="+mn-cs"/>
              </a:rPr>
              <a:t>repeated practice</a:t>
            </a:r>
          </a:p>
        </p:txBody>
      </p:sp>
      <p:sp>
        <p:nvSpPr>
          <p:cNvPr id="36" name="Rectangle: Rounded Corners 35"/>
          <p:cNvSpPr/>
          <p:nvPr/>
        </p:nvSpPr>
        <p:spPr>
          <a:xfrm>
            <a:off x="7144101" y="949812"/>
            <a:ext cx="1956424" cy="2187828"/>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37" name="Rectangle: Rounded Corners 36"/>
          <p:cNvSpPr/>
          <p:nvPr/>
        </p:nvSpPr>
        <p:spPr>
          <a:xfrm>
            <a:off x="4775356" y="1033960"/>
            <a:ext cx="2170999" cy="1220135"/>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38" name="Arrow: Down 37"/>
          <p:cNvSpPr/>
          <p:nvPr/>
        </p:nvSpPr>
        <p:spPr>
          <a:xfrm rot="1882031">
            <a:off x="6635011" y="2603304"/>
            <a:ext cx="618482" cy="971901"/>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39" name="TextBox 38"/>
          <p:cNvSpPr txBox="1"/>
          <p:nvPr/>
        </p:nvSpPr>
        <p:spPr>
          <a:xfrm>
            <a:off x="6656047" y="2704282"/>
            <a:ext cx="643125" cy="507831"/>
          </a:xfrm>
          <a:prstGeom prst="rect">
            <a:avLst/>
          </a:prstGeom>
          <a:noFill/>
        </p:spPr>
        <p:txBody>
          <a:bodyPr wrap="none" rtlCol="0">
            <a:spAutoFit/>
          </a:bodyPr>
          <a:lstStyle/>
          <a:p>
            <a:pPr defTabSz="685800" fontAlgn="auto">
              <a:spcBef>
                <a:spcPts val="0"/>
              </a:spcBef>
              <a:spcAft>
                <a:spcPts val="0"/>
              </a:spcAft>
            </a:pPr>
            <a:r>
              <a:rPr lang="en-US" sz="1350" dirty="0">
                <a:solidFill>
                  <a:srgbClr val="FF0000"/>
                </a:solidFill>
                <a:latin typeface="Calibri" panose="020F0502020204030204"/>
                <a:cs typeface="+mn-cs"/>
              </a:rPr>
              <a:t>guides</a:t>
            </a:r>
          </a:p>
          <a:p>
            <a:pPr defTabSz="685800" fontAlgn="auto">
              <a:spcBef>
                <a:spcPts val="0"/>
              </a:spcBef>
              <a:spcAft>
                <a:spcPts val="0"/>
              </a:spcAft>
            </a:pPr>
            <a:r>
              <a:rPr lang="en-US" sz="1350" dirty="0">
                <a:solidFill>
                  <a:srgbClr val="FF0000"/>
                </a:solidFill>
                <a:latin typeface="Calibri" panose="020F0502020204030204"/>
                <a:cs typeface="+mn-cs"/>
              </a:rPr>
              <a:t>design</a:t>
            </a:r>
          </a:p>
        </p:txBody>
      </p:sp>
      <p:sp>
        <p:nvSpPr>
          <p:cNvPr id="40" name="TextBox 39"/>
          <p:cNvSpPr txBox="1"/>
          <p:nvPr/>
        </p:nvSpPr>
        <p:spPr>
          <a:xfrm>
            <a:off x="3378512" y="2822089"/>
            <a:ext cx="1140056" cy="507831"/>
          </a:xfrm>
          <a:prstGeom prst="rect">
            <a:avLst/>
          </a:prstGeom>
          <a:noFill/>
        </p:spPr>
        <p:txBody>
          <a:bodyPr wrap="none" rtlCol="0">
            <a:spAutoFit/>
          </a:bodyPr>
          <a:lstStyle/>
          <a:p>
            <a:pPr defTabSz="685800" fontAlgn="auto">
              <a:spcBef>
                <a:spcPts val="0"/>
              </a:spcBef>
              <a:spcAft>
                <a:spcPts val="0"/>
              </a:spcAft>
            </a:pPr>
            <a:r>
              <a:rPr lang="en-US" sz="1350" b="1" dirty="0">
                <a:solidFill>
                  <a:srgbClr val="FF0000"/>
                </a:solidFill>
                <a:latin typeface="Calibri" panose="020F0502020204030204"/>
                <a:cs typeface="+mn-cs"/>
              </a:rPr>
              <a:t>essential</a:t>
            </a:r>
            <a:r>
              <a:rPr lang="en-US" sz="1350" dirty="0">
                <a:solidFill>
                  <a:srgbClr val="FF0000"/>
                </a:solidFill>
                <a:latin typeface="Calibri" panose="020F0502020204030204"/>
                <a:cs typeface="+mn-cs"/>
              </a:rPr>
              <a:t> &amp;</a:t>
            </a:r>
          </a:p>
          <a:p>
            <a:pPr defTabSz="685800" fontAlgn="auto">
              <a:spcBef>
                <a:spcPts val="0"/>
              </a:spcBef>
              <a:spcAft>
                <a:spcPts val="0"/>
              </a:spcAft>
            </a:pPr>
            <a:r>
              <a:rPr lang="en-US" sz="1350" dirty="0">
                <a:solidFill>
                  <a:srgbClr val="FF0000"/>
                </a:solidFill>
                <a:latin typeface="Calibri" panose="020F0502020204030204"/>
                <a:cs typeface="+mn-cs"/>
              </a:rPr>
              <a:t>guides design</a:t>
            </a:r>
          </a:p>
        </p:txBody>
      </p:sp>
      <p:grpSp>
        <p:nvGrpSpPr>
          <p:cNvPr id="46" name="Group 45"/>
          <p:cNvGrpSpPr/>
          <p:nvPr/>
        </p:nvGrpSpPr>
        <p:grpSpPr>
          <a:xfrm>
            <a:off x="130429" y="2376109"/>
            <a:ext cx="1573553" cy="416528"/>
            <a:chOff x="213174" y="2445881"/>
            <a:chExt cx="2098070" cy="914400"/>
          </a:xfrm>
        </p:grpSpPr>
        <p:sp>
          <p:nvSpPr>
            <p:cNvPr id="41" name="TextBox 40"/>
            <p:cNvSpPr txBox="1"/>
            <p:nvPr/>
          </p:nvSpPr>
          <p:spPr>
            <a:xfrm>
              <a:off x="544151" y="2490759"/>
              <a:ext cx="1733123" cy="810791"/>
            </a:xfrm>
            <a:prstGeom prst="rect">
              <a:avLst/>
            </a:prstGeom>
            <a:noFill/>
          </p:spPr>
          <p:txBody>
            <a:bodyPr wrap="none" rtlCol="0">
              <a:spAutoFit/>
            </a:bodyPr>
            <a:lstStyle/>
            <a:p>
              <a:pPr defTabSz="685800" fontAlgn="auto">
                <a:spcBef>
                  <a:spcPts val="0"/>
                </a:spcBef>
                <a:spcAft>
                  <a:spcPts val="0"/>
                </a:spcAft>
              </a:pPr>
              <a:r>
                <a:rPr lang="en-US" sz="1800" dirty="0">
                  <a:solidFill>
                    <a:prstClr val="black"/>
                  </a:solidFill>
                  <a:latin typeface="Calibri" panose="020F0502020204030204"/>
                  <a:cs typeface="+mn-cs"/>
                </a:rPr>
                <a:t>Time</a:t>
              </a:r>
              <a:r>
                <a:rPr lang="en-US" sz="1350" dirty="0">
                  <a:solidFill>
                    <a:prstClr val="black"/>
                  </a:solidFill>
                  <a:latin typeface="Calibri" panose="020F0502020204030204"/>
                  <a:cs typeface="+mn-cs"/>
                </a:rPr>
                <a:t> (on task)</a:t>
              </a:r>
            </a:p>
          </p:txBody>
        </p:sp>
        <p:sp>
          <p:nvSpPr>
            <p:cNvPr id="42" name="Oval 41"/>
            <p:cNvSpPr/>
            <p:nvPr/>
          </p:nvSpPr>
          <p:spPr>
            <a:xfrm>
              <a:off x="213174" y="2445881"/>
              <a:ext cx="2098070" cy="914400"/>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a:solidFill>
                  <a:prstClr val="white"/>
                </a:solidFill>
                <a:latin typeface="Calibri" panose="020F0502020204030204"/>
              </a:endParaRPr>
            </a:p>
          </p:txBody>
        </p:sp>
      </p:grpSp>
      <p:sp>
        <p:nvSpPr>
          <p:cNvPr id="43" name="Rectangle: Rounded Corners 42"/>
          <p:cNvSpPr/>
          <p:nvPr/>
        </p:nvSpPr>
        <p:spPr>
          <a:xfrm>
            <a:off x="2142249" y="870262"/>
            <a:ext cx="2170999" cy="1999409"/>
          </a:xfrm>
          <a:prstGeom prst="round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47" name="Arrow: Down 46"/>
          <p:cNvSpPr/>
          <p:nvPr/>
        </p:nvSpPr>
        <p:spPr>
          <a:xfrm rot="17886308">
            <a:off x="1985090" y="2275609"/>
            <a:ext cx="344156" cy="1918532"/>
          </a:xfrm>
          <a:prstGeom prst="down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dirty="0">
              <a:solidFill>
                <a:prstClr val="white"/>
              </a:solidFill>
              <a:latin typeface="Calibri" panose="020F0502020204030204"/>
            </a:endParaRPr>
          </a:p>
        </p:txBody>
      </p:sp>
      <p:sp>
        <p:nvSpPr>
          <p:cNvPr id="48" name="TextBox 47"/>
          <p:cNvSpPr txBox="1"/>
          <p:nvPr/>
        </p:nvSpPr>
        <p:spPr>
          <a:xfrm>
            <a:off x="1485199" y="2910443"/>
            <a:ext cx="1077667" cy="300082"/>
          </a:xfrm>
          <a:prstGeom prst="rect">
            <a:avLst/>
          </a:prstGeom>
          <a:noFill/>
        </p:spPr>
        <p:txBody>
          <a:bodyPr wrap="none" rtlCol="0">
            <a:spAutoFit/>
          </a:bodyPr>
          <a:lstStyle/>
          <a:p>
            <a:pPr defTabSz="685800" fontAlgn="auto">
              <a:spcBef>
                <a:spcPts val="0"/>
              </a:spcBef>
              <a:spcAft>
                <a:spcPts val="0"/>
              </a:spcAft>
            </a:pPr>
            <a:r>
              <a:rPr lang="en-US" sz="1350" dirty="0">
                <a:solidFill>
                  <a:srgbClr val="FF0000"/>
                </a:solidFill>
                <a:latin typeface="Calibri" panose="020F0502020204030204"/>
                <a:cs typeface="+mn-cs"/>
              </a:rPr>
              <a:t>optimize use</a:t>
            </a:r>
          </a:p>
        </p:txBody>
      </p:sp>
      <p:sp>
        <p:nvSpPr>
          <p:cNvPr id="49" name="TextBox 48"/>
          <p:cNvSpPr txBox="1"/>
          <p:nvPr/>
        </p:nvSpPr>
        <p:spPr>
          <a:xfrm>
            <a:off x="298723" y="3667768"/>
            <a:ext cx="1555682" cy="369332"/>
          </a:xfrm>
          <a:prstGeom prst="rect">
            <a:avLst/>
          </a:prstGeom>
          <a:noFill/>
        </p:spPr>
        <p:txBody>
          <a:bodyPr wrap="none" rtlCol="0">
            <a:spAutoFit/>
          </a:bodyPr>
          <a:lstStyle/>
          <a:p>
            <a:pPr defTabSz="685800" fontAlgn="auto">
              <a:spcBef>
                <a:spcPts val="0"/>
              </a:spcBef>
              <a:spcAft>
                <a:spcPts val="0"/>
              </a:spcAft>
            </a:pPr>
            <a:r>
              <a:rPr lang="en-US" sz="1800" dirty="0">
                <a:solidFill>
                  <a:prstClr val="black"/>
                </a:solidFill>
                <a:latin typeface="Calibri" panose="020F0502020204030204"/>
                <a:cs typeface="+mn-cs"/>
              </a:rPr>
              <a:t>Metacognition</a:t>
            </a:r>
          </a:p>
        </p:txBody>
      </p:sp>
      <p:sp>
        <p:nvSpPr>
          <p:cNvPr id="51" name="TextBox 50"/>
          <p:cNvSpPr txBox="1"/>
          <p:nvPr/>
        </p:nvSpPr>
        <p:spPr>
          <a:xfrm>
            <a:off x="416529" y="4437715"/>
            <a:ext cx="1558119" cy="646331"/>
          </a:xfrm>
          <a:prstGeom prst="rect">
            <a:avLst/>
          </a:prstGeom>
          <a:noFill/>
        </p:spPr>
        <p:txBody>
          <a:bodyPr wrap="none" rtlCol="0">
            <a:spAutoFit/>
          </a:bodyPr>
          <a:lstStyle/>
          <a:p>
            <a:pPr defTabSz="685800" fontAlgn="auto">
              <a:spcBef>
                <a:spcPts val="0"/>
              </a:spcBef>
              <a:spcAft>
                <a:spcPts val="0"/>
              </a:spcAft>
            </a:pPr>
            <a:r>
              <a:rPr lang="en-US" sz="1800" dirty="0">
                <a:solidFill>
                  <a:prstClr val="black"/>
                </a:solidFill>
                <a:latin typeface="Calibri" panose="020F0502020204030204"/>
                <a:cs typeface="+mn-cs"/>
              </a:rPr>
              <a:t>Group work/</a:t>
            </a:r>
          </a:p>
          <a:p>
            <a:pPr defTabSz="685800" fontAlgn="auto">
              <a:spcBef>
                <a:spcPts val="0"/>
              </a:spcBef>
              <a:spcAft>
                <a:spcPts val="0"/>
              </a:spcAft>
            </a:pPr>
            <a:r>
              <a:rPr lang="en-US" sz="1800" dirty="0" err="1">
                <a:solidFill>
                  <a:prstClr val="black"/>
                </a:solidFill>
                <a:latin typeface="Calibri" panose="020F0502020204030204"/>
                <a:cs typeface="+mn-cs"/>
              </a:rPr>
              <a:t>collab</a:t>
            </a:r>
            <a:r>
              <a:rPr lang="en-US" sz="1800" dirty="0">
                <a:solidFill>
                  <a:prstClr val="black"/>
                </a:solidFill>
                <a:latin typeface="Calibri" panose="020F0502020204030204"/>
                <a:cs typeface="+mn-cs"/>
              </a:rPr>
              <a:t> learning</a:t>
            </a:r>
          </a:p>
        </p:txBody>
      </p:sp>
      <p:sp>
        <p:nvSpPr>
          <p:cNvPr id="53" name="Oval 52"/>
          <p:cNvSpPr/>
          <p:nvPr/>
        </p:nvSpPr>
        <p:spPr>
          <a:xfrm>
            <a:off x="244027" y="4332532"/>
            <a:ext cx="1800750" cy="875131"/>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54" name="Oval 53"/>
          <p:cNvSpPr/>
          <p:nvPr/>
        </p:nvSpPr>
        <p:spPr>
          <a:xfrm>
            <a:off x="164788" y="3592035"/>
            <a:ext cx="1800750" cy="568696"/>
          </a:xfrm>
          <a:prstGeom prst="ellipse">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defTabSz="685800" fontAlgn="auto">
              <a:spcBef>
                <a:spcPts val="0"/>
              </a:spcBef>
              <a:spcAft>
                <a:spcPts val="0"/>
              </a:spcAft>
            </a:pPr>
            <a:endParaRPr lang="en-US" sz="1350">
              <a:solidFill>
                <a:prstClr val="white"/>
              </a:solidFill>
              <a:latin typeface="Calibri" panose="020F0502020204030204"/>
            </a:endParaRPr>
          </a:p>
        </p:txBody>
      </p:sp>
      <p:sp>
        <p:nvSpPr>
          <p:cNvPr id="56" name="Freeform: Shape 55"/>
          <p:cNvSpPr/>
          <p:nvPr/>
        </p:nvSpPr>
        <p:spPr>
          <a:xfrm>
            <a:off x="980316" y="5213983"/>
            <a:ext cx="6442796" cy="702630"/>
          </a:xfrm>
          <a:custGeom>
            <a:avLst/>
            <a:gdLst>
              <a:gd name="connsiteX0" fmla="*/ 0 w 7945266"/>
              <a:gd name="connsiteY0" fmla="*/ 0 h 991580"/>
              <a:gd name="connsiteX1" fmla="*/ 1985875 w 7945266"/>
              <a:gd name="connsiteY1" fmla="*/ 920010 h 991580"/>
              <a:gd name="connsiteX2" fmla="*/ 7034709 w 7945266"/>
              <a:gd name="connsiteY2" fmla="*/ 858302 h 991580"/>
              <a:gd name="connsiteX3" fmla="*/ 7943499 w 7945266"/>
              <a:gd name="connsiteY3" fmla="*/ 280491 h 991580"/>
              <a:gd name="connsiteX4" fmla="*/ 7943499 w 7945266"/>
              <a:gd name="connsiteY4" fmla="*/ 280491 h 991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5266" h="991580">
                <a:moveTo>
                  <a:pt x="0" y="0"/>
                </a:moveTo>
                <a:cubicBezTo>
                  <a:pt x="406712" y="388480"/>
                  <a:pt x="813424" y="776960"/>
                  <a:pt x="1985875" y="920010"/>
                </a:cubicBezTo>
                <a:cubicBezTo>
                  <a:pt x="3158326" y="1063060"/>
                  <a:pt x="6041772" y="964889"/>
                  <a:pt x="7034709" y="858302"/>
                </a:cubicBezTo>
                <a:cubicBezTo>
                  <a:pt x="8027646" y="751715"/>
                  <a:pt x="7943499" y="280491"/>
                  <a:pt x="7943499" y="280491"/>
                </a:cubicBezTo>
                <a:lnTo>
                  <a:pt x="7943499" y="280491"/>
                </a:lnTo>
              </a:path>
            </a:pathLst>
          </a:custGeom>
          <a:noFill/>
          <a:ln w="7620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dirty="0">
              <a:solidFill>
                <a:prstClr val="white"/>
              </a:solidFill>
              <a:latin typeface="Calibri" panose="020F0502020204030204"/>
            </a:endParaRPr>
          </a:p>
        </p:txBody>
      </p:sp>
      <p:sp>
        <p:nvSpPr>
          <p:cNvPr id="57" name="TextBox 56"/>
          <p:cNvSpPr txBox="1"/>
          <p:nvPr/>
        </p:nvSpPr>
        <p:spPr>
          <a:xfrm>
            <a:off x="6217415" y="5537930"/>
            <a:ext cx="788614" cy="300082"/>
          </a:xfrm>
          <a:prstGeom prst="rect">
            <a:avLst/>
          </a:prstGeom>
          <a:noFill/>
        </p:spPr>
        <p:txBody>
          <a:bodyPr wrap="none" rtlCol="0">
            <a:spAutoFit/>
          </a:bodyPr>
          <a:lstStyle/>
          <a:p>
            <a:pPr defTabSz="685800" fontAlgn="auto">
              <a:spcBef>
                <a:spcPts val="0"/>
              </a:spcBef>
              <a:spcAft>
                <a:spcPts val="0"/>
              </a:spcAft>
            </a:pPr>
            <a:r>
              <a:rPr lang="en-US" sz="1350" dirty="0">
                <a:solidFill>
                  <a:srgbClr val="FF0000"/>
                </a:solidFill>
                <a:latin typeface="Calibri" panose="020F0502020204030204"/>
                <a:cs typeface="+mn-cs"/>
              </a:rPr>
              <a:t>provides</a:t>
            </a:r>
          </a:p>
        </p:txBody>
      </p:sp>
      <p:sp>
        <p:nvSpPr>
          <p:cNvPr id="58" name="Freeform: Shape 57"/>
          <p:cNvSpPr/>
          <p:nvPr/>
        </p:nvSpPr>
        <p:spPr>
          <a:xfrm rot="324599">
            <a:off x="1576825" y="5343025"/>
            <a:ext cx="3981051" cy="419805"/>
          </a:xfrm>
          <a:custGeom>
            <a:avLst/>
            <a:gdLst>
              <a:gd name="connsiteX0" fmla="*/ 0 w 7945266"/>
              <a:gd name="connsiteY0" fmla="*/ 0 h 991580"/>
              <a:gd name="connsiteX1" fmla="*/ 1985875 w 7945266"/>
              <a:gd name="connsiteY1" fmla="*/ 920010 h 991580"/>
              <a:gd name="connsiteX2" fmla="*/ 7034709 w 7945266"/>
              <a:gd name="connsiteY2" fmla="*/ 858302 h 991580"/>
              <a:gd name="connsiteX3" fmla="*/ 7943499 w 7945266"/>
              <a:gd name="connsiteY3" fmla="*/ 280491 h 991580"/>
              <a:gd name="connsiteX4" fmla="*/ 7943499 w 7945266"/>
              <a:gd name="connsiteY4" fmla="*/ 280491 h 991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45266" h="991580">
                <a:moveTo>
                  <a:pt x="0" y="0"/>
                </a:moveTo>
                <a:cubicBezTo>
                  <a:pt x="406712" y="388480"/>
                  <a:pt x="813424" y="776960"/>
                  <a:pt x="1985875" y="920010"/>
                </a:cubicBezTo>
                <a:cubicBezTo>
                  <a:pt x="3158326" y="1063060"/>
                  <a:pt x="6041772" y="964889"/>
                  <a:pt x="7034709" y="858302"/>
                </a:cubicBezTo>
                <a:cubicBezTo>
                  <a:pt x="8027646" y="751715"/>
                  <a:pt x="7943499" y="280491"/>
                  <a:pt x="7943499" y="280491"/>
                </a:cubicBezTo>
                <a:lnTo>
                  <a:pt x="7943499" y="280491"/>
                </a:lnTo>
              </a:path>
            </a:pathLst>
          </a:custGeom>
          <a:noFill/>
          <a:ln w="3810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fontAlgn="auto">
              <a:spcBef>
                <a:spcPts val="0"/>
              </a:spcBef>
              <a:spcAft>
                <a:spcPts val="0"/>
              </a:spcAft>
            </a:pPr>
            <a:endParaRPr lang="en-US" sz="1350" dirty="0">
              <a:solidFill>
                <a:prstClr val="white"/>
              </a:solidFill>
              <a:latin typeface="Calibri" panose="020F0502020204030204"/>
            </a:endParaRPr>
          </a:p>
        </p:txBody>
      </p:sp>
      <p:sp>
        <p:nvSpPr>
          <p:cNvPr id="59" name="TextBox 58"/>
          <p:cNvSpPr txBox="1"/>
          <p:nvPr/>
        </p:nvSpPr>
        <p:spPr>
          <a:xfrm>
            <a:off x="1830203" y="5176059"/>
            <a:ext cx="803425" cy="300082"/>
          </a:xfrm>
          <a:prstGeom prst="rect">
            <a:avLst/>
          </a:prstGeom>
          <a:noFill/>
        </p:spPr>
        <p:txBody>
          <a:bodyPr wrap="none" rtlCol="0">
            <a:spAutoFit/>
          </a:bodyPr>
          <a:lstStyle/>
          <a:p>
            <a:pPr defTabSz="685800" fontAlgn="auto">
              <a:spcBef>
                <a:spcPts val="0"/>
              </a:spcBef>
              <a:spcAft>
                <a:spcPts val="0"/>
              </a:spcAft>
            </a:pPr>
            <a:r>
              <a:rPr lang="en-US" sz="1350" dirty="0">
                <a:solidFill>
                  <a:srgbClr val="FF0000"/>
                </a:solidFill>
                <a:latin typeface="Calibri" panose="020F0502020204030204"/>
                <a:cs typeface="+mn-cs"/>
              </a:rPr>
              <a:t>supports</a:t>
            </a:r>
          </a:p>
        </p:txBody>
      </p:sp>
      <p:cxnSp>
        <p:nvCxnSpPr>
          <p:cNvPr id="61" name="Straight Arrow Connector 60"/>
          <p:cNvCxnSpPr/>
          <p:nvPr/>
        </p:nvCxnSpPr>
        <p:spPr>
          <a:xfrm flipV="1">
            <a:off x="1691360" y="2624343"/>
            <a:ext cx="1371600" cy="1851239"/>
          </a:xfrm>
          <a:prstGeom prst="straightConnector1">
            <a:avLst/>
          </a:prstGeom>
          <a:ln w="12700">
            <a:solidFill>
              <a:srgbClr val="C00000"/>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cxnSpLocks/>
          </p:cNvCxnSpPr>
          <p:nvPr/>
        </p:nvCxnSpPr>
        <p:spPr>
          <a:xfrm>
            <a:off x="1889105" y="3920210"/>
            <a:ext cx="1295868" cy="471224"/>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a:cxnSpLocks/>
          </p:cNvCxnSpPr>
          <p:nvPr/>
        </p:nvCxnSpPr>
        <p:spPr>
          <a:xfrm>
            <a:off x="1842825" y="4012771"/>
            <a:ext cx="4644928" cy="281894"/>
          </a:xfrm>
          <a:prstGeom prst="straightConnector1">
            <a:avLst/>
          </a:prstGeom>
          <a:ln>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94421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2"/>
          <p:cNvGrpSpPr>
            <a:grpSpLocks/>
          </p:cNvGrpSpPr>
          <p:nvPr/>
        </p:nvGrpSpPr>
        <p:grpSpPr bwMode="auto">
          <a:xfrm>
            <a:off x="781978" y="2248388"/>
            <a:ext cx="3884613" cy="1674813"/>
            <a:chOff x="466" y="1372"/>
            <a:chExt cx="2447" cy="1055"/>
          </a:xfrm>
        </p:grpSpPr>
        <p:pic>
          <p:nvPicPr>
            <p:cNvPr id="28682" name="Picture 3" descr="file_cabinet_final"/>
            <p:cNvPicPr>
              <a:picLocks noChangeAspect="1" noChangeArrowheads="1"/>
            </p:cNvPicPr>
            <p:nvPr/>
          </p:nvPicPr>
          <p:blipFill>
            <a:blip r:embed="rId3" cstate="print"/>
            <a:srcRect l="10968" r="13242" b="3824"/>
            <a:stretch>
              <a:fillRect/>
            </a:stretch>
          </p:blipFill>
          <p:spPr bwMode="auto">
            <a:xfrm>
              <a:off x="2358" y="1372"/>
              <a:ext cx="555" cy="1055"/>
            </a:xfrm>
            <a:prstGeom prst="rect">
              <a:avLst/>
            </a:prstGeom>
            <a:noFill/>
            <a:ln w="9525">
              <a:noFill/>
              <a:miter lim="800000"/>
              <a:headEnd/>
              <a:tailEnd/>
            </a:ln>
          </p:spPr>
        </p:pic>
        <p:grpSp>
          <p:nvGrpSpPr>
            <p:cNvPr id="28683" name="Group 4"/>
            <p:cNvGrpSpPr>
              <a:grpSpLocks/>
            </p:cNvGrpSpPr>
            <p:nvPr/>
          </p:nvGrpSpPr>
          <p:grpSpPr bwMode="auto">
            <a:xfrm>
              <a:off x="466" y="1402"/>
              <a:ext cx="1284" cy="991"/>
              <a:chOff x="81" y="1823"/>
              <a:chExt cx="1209" cy="954"/>
            </a:xfrm>
          </p:grpSpPr>
          <p:pic>
            <p:nvPicPr>
              <p:cNvPr id="28685" name="Picture 5" descr="clutdesk"/>
              <p:cNvPicPr>
                <a:picLocks noChangeAspect="1" noChangeArrowheads="1"/>
              </p:cNvPicPr>
              <p:nvPr/>
            </p:nvPicPr>
            <p:blipFill>
              <a:blip r:embed="rId4" cstate="print"/>
              <a:srcRect/>
              <a:stretch>
                <a:fillRect/>
              </a:stretch>
            </p:blipFill>
            <p:spPr bwMode="auto">
              <a:xfrm>
                <a:off x="81" y="1823"/>
                <a:ext cx="1209" cy="954"/>
              </a:xfrm>
              <a:prstGeom prst="rect">
                <a:avLst/>
              </a:prstGeom>
              <a:noFill/>
              <a:ln w="9525">
                <a:noFill/>
                <a:miter lim="800000"/>
                <a:headEnd/>
                <a:tailEnd/>
              </a:ln>
            </p:spPr>
          </p:pic>
          <p:sp>
            <p:nvSpPr>
              <p:cNvPr id="28686" name="Rectangle 6"/>
              <p:cNvSpPr>
                <a:spLocks noChangeArrowheads="1"/>
              </p:cNvSpPr>
              <p:nvPr/>
            </p:nvSpPr>
            <p:spPr bwMode="auto">
              <a:xfrm>
                <a:off x="500" y="2647"/>
                <a:ext cx="326" cy="122"/>
              </a:xfrm>
              <a:prstGeom prst="rect">
                <a:avLst/>
              </a:prstGeom>
              <a:solidFill>
                <a:schemeClr val="accent2"/>
              </a:solidFill>
              <a:ln w="9525">
                <a:noFill/>
                <a:miter lim="800000"/>
                <a:headEnd/>
                <a:tailEnd/>
              </a:ln>
            </p:spPr>
            <p:txBody>
              <a:bodyPr wrap="none" anchor="ctr"/>
              <a:lstStyle/>
              <a:p>
                <a:endParaRPr lang="en-CA"/>
              </a:p>
            </p:txBody>
          </p:sp>
        </p:grpSp>
        <p:sp>
          <p:nvSpPr>
            <p:cNvPr id="28684" name="Text Box 7"/>
            <p:cNvSpPr txBox="1">
              <a:spLocks noChangeArrowheads="1"/>
            </p:cNvSpPr>
            <p:nvPr/>
          </p:nvSpPr>
          <p:spPr bwMode="auto">
            <a:xfrm>
              <a:off x="1859" y="1760"/>
              <a:ext cx="556" cy="288"/>
            </a:xfrm>
            <a:prstGeom prst="rect">
              <a:avLst/>
            </a:prstGeom>
            <a:noFill/>
            <a:ln w="9525">
              <a:noFill/>
              <a:miter lim="800000"/>
              <a:headEnd/>
              <a:tailEnd/>
            </a:ln>
          </p:spPr>
          <p:txBody>
            <a:bodyPr wrap="none">
              <a:spAutoFit/>
            </a:bodyPr>
            <a:lstStyle/>
            <a:p>
              <a:r>
                <a:rPr lang="en-US"/>
                <a:t>or ? </a:t>
              </a:r>
            </a:p>
          </p:txBody>
        </p:sp>
      </p:grpSp>
      <p:sp>
        <p:nvSpPr>
          <p:cNvPr id="354312" name="Text Box 8"/>
          <p:cNvSpPr txBox="1">
            <a:spLocks noChangeArrowheads="1"/>
          </p:cNvSpPr>
          <p:nvPr/>
        </p:nvSpPr>
        <p:spPr bwMode="auto">
          <a:xfrm>
            <a:off x="303213" y="894733"/>
            <a:ext cx="9144000" cy="1200329"/>
          </a:xfrm>
          <a:prstGeom prst="rect">
            <a:avLst/>
          </a:prstGeom>
          <a:noFill/>
          <a:ln w="9525">
            <a:noFill/>
            <a:miter lim="800000"/>
            <a:headEnd/>
            <a:tailEnd/>
          </a:ln>
        </p:spPr>
        <p:txBody>
          <a:bodyPr>
            <a:spAutoFit/>
          </a:bodyPr>
          <a:lstStyle/>
          <a:p>
            <a:r>
              <a:rPr lang="en-US" dirty="0">
                <a:solidFill>
                  <a:schemeClr val="accent2"/>
                </a:solidFill>
                <a:latin typeface="Arial Unicode MS" pitchFamily="34" charset="-128"/>
              </a:rPr>
              <a:t>Expert thinking/competence =</a:t>
            </a:r>
          </a:p>
          <a:p>
            <a:pPr>
              <a:buFontTx/>
              <a:buChar char="•"/>
            </a:pPr>
            <a:r>
              <a:rPr lang="en-US" dirty="0" smtClean="0">
                <a:solidFill>
                  <a:schemeClr val="accent2"/>
                </a:solidFill>
                <a:latin typeface="Arial Unicode MS" pitchFamily="34" charset="-128"/>
              </a:rPr>
              <a:t> Factual </a:t>
            </a:r>
            <a:r>
              <a:rPr lang="en-US" dirty="0">
                <a:solidFill>
                  <a:schemeClr val="accent2"/>
                </a:solidFill>
                <a:latin typeface="Arial Unicode MS" pitchFamily="34" charset="-128"/>
              </a:rPr>
              <a:t>knowledge</a:t>
            </a:r>
          </a:p>
          <a:p>
            <a:pPr>
              <a:buFontTx/>
              <a:buChar char="•"/>
            </a:pPr>
            <a:r>
              <a:rPr lang="en-US" b="1" dirty="0">
                <a:latin typeface="Arial Unicode MS" pitchFamily="34" charset="-128"/>
              </a:rPr>
              <a:t> Mental organizational framework </a:t>
            </a:r>
            <a:r>
              <a:rPr lang="en-US" dirty="0">
                <a:latin typeface="Arial Unicode MS" pitchFamily="34" charset="-128"/>
                <a:sym typeface="Symbol" pitchFamily="18" charset="2"/>
              </a:rPr>
              <a:t> </a:t>
            </a:r>
            <a:r>
              <a:rPr lang="en-US" dirty="0">
                <a:latin typeface="Arial Unicode MS" pitchFamily="34" charset="-128"/>
              </a:rPr>
              <a:t>retrieval and application </a:t>
            </a:r>
          </a:p>
        </p:txBody>
      </p:sp>
      <p:sp>
        <p:nvSpPr>
          <p:cNvPr id="28676" name="Text Box 9"/>
          <p:cNvSpPr txBox="1">
            <a:spLocks noChangeArrowheads="1"/>
          </p:cNvSpPr>
          <p:nvPr/>
        </p:nvSpPr>
        <p:spPr bwMode="auto">
          <a:xfrm>
            <a:off x="1801153" y="50546"/>
            <a:ext cx="6028445" cy="523220"/>
          </a:xfrm>
          <a:prstGeom prst="rect">
            <a:avLst/>
          </a:prstGeom>
          <a:noFill/>
          <a:ln w="9525">
            <a:noFill/>
            <a:miter lim="800000"/>
            <a:headEnd/>
            <a:tailEnd/>
          </a:ln>
        </p:spPr>
        <p:txBody>
          <a:bodyPr wrap="none">
            <a:spAutoFit/>
          </a:bodyPr>
          <a:lstStyle/>
          <a:p>
            <a:r>
              <a:rPr lang="en-US" sz="2800" u="sng" dirty="0"/>
              <a:t>I. Research on expert thinking* </a:t>
            </a:r>
          </a:p>
        </p:txBody>
      </p:sp>
      <p:sp>
        <p:nvSpPr>
          <p:cNvPr id="354314" name="Text Box 10"/>
          <p:cNvSpPr txBox="1">
            <a:spLocks noChangeArrowheads="1"/>
          </p:cNvSpPr>
          <p:nvPr/>
        </p:nvSpPr>
        <p:spPr bwMode="auto">
          <a:xfrm>
            <a:off x="303213" y="4076527"/>
            <a:ext cx="7024687" cy="461665"/>
          </a:xfrm>
          <a:prstGeom prst="rect">
            <a:avLst/>
          </a:prstGeom>
          <a:noFill/>
          <a:ln w="9525">
            <a:noFill/>
            <a:miter lim="800000"/>
            <a:headEnd/>
            <a:tailEnd/>
          </a:ln>
        </p:spPr>
        <p:txBody>
          <a:bodyPr wrap="square">
            <a:spAutoFit/>
          </a:bodyPr>
          <a:lstStyle/>
          <a:p>
            <a:pPr>
              <a:buFontTx/>
              <a:buChar char="•"/>
            </a:pPr>
            <a:r>
              <a:rPr lang="en-US" b="1" smtClean="0">
                <a:latin typeface="Arial Unicode MS" pitchFamily="34" charset="-128"/>
              </a:rPr>
              <a:t> Ability </a:t>
            </a:r>
            <a:r>
              <a:rPr lang="en-US" b="1" dirty="0">
                <a:latin typeface="Arial Unicode MS" pitchFamily="34" charset="-128"/>
              </a:rPr>
              <a:t>to monitor own thinking and learning</a:t>
            </a:r>
          </a:p>
        </p:txBody>
      </p:sp>
      <p:sp>
        <p:nvSpPr>
          <p:cNvPr id="354315" name="Text Box 11"/>
          <p:cNvSpPr txBox="1">
            <a:spLocks noChangeArrowheads="1"/>
          </p:cNvSpPr>
          <p:nvPr/>
        </p:nvSpPr>
        <p:spPr bwMode="auto">
          <a:xfrm>
            <a:off x="278092" y="4725119"/>
            <a:ext cx="8637588" cy="1200329"/>
          </a:xfrm>
          <a:prstGeom prst="rect">
            <a:avLst/>
          </a:prstGeom>
          <a:noFill/>
          <a:ln w="9525">
            <a:noFill/>
            <a:miter lim="800000"/>
            <a:headEnd/>
            <a:tailEnd/>
          </a:ln>
        </p:spPr>
        <p:txBody>
          <a:bodyPr>
            <a:spAutoFit/>
          </a:bodyPr>
          <a:lstStyle/>
          <a:p>
            <a:r>
              <a:rPr lang="en-US" dirty="0">
                <a:solidFill>
                  <a:schemeClr val="accent2"/>
                </a:solidFill>
                <a:latin typeface="Comic Sans MS" pitchFamily="66" charset="0"/>
              </a:rPr>
              <a:t>New ways of </a:t>
            </a:r>
            <a:r>
              <a:rPr lang="en-US" dirty="0">
                <a:solidFill>
                  <a:schemeClr val="accent2"/>
                </a:solidFill>
                <a:latin typeface="Comic Sans MS" pitchFamily="66" charset="0"/>
              </a:rPr>
              <a:t>thinking—  </a:t>
            </a:r>
            <a:r>
              <a:rPr lang="en-US" dirty="0">
                <a:solidFill>
                  <a:schemeClr val="accent2"/>
                </a:solidFill>
                <a:latin typeface="Comic Sans MS" pitchFamily="66" charset="0"/>
              </a:rPr>
              <a:t>everyone requires MANY hours of intense practice to develop.</a:t>
            </a:r>
          </a:p>
          <a:p>
            <a:r>
              <a:rPr lang="en-US" dirty="0">
                <a:solidFill>
                  <a:schemeClr val="accent2"/>
                </a:solidFill>
                <a:latin typeface="Comic Sans MS" pitchFamily="66" charset="0"/>
              </a:rPr>
              <a:t>Brain changed</a:t>
            </a:r>
            <a:r>
              <a:rPr lang="en-US" dirty="0" smtClean="0">
                <a:solidFill>
                  <a:schemeClr val="accent2"/>
                </a:solidFill>
                <a:latin typeface="Comic Sans MS" pitchFamily="66" charset="0"/>
              </a:rPr>
              <a:t>— </a:t>
            </a:r>
            <a:r>
              <a:rPr lang="en-US" i="1" dirty="0" smtClean="0">
                <a:solidFill>
                  <a:schemeClr val="accent2"/>
                </a:solidFill>
                <a:latin typeface="Comic Sans MS" pitchFamily="66" charset="0"/>
              </a:rPr>
              <a:t>rewired</a:t>
            </a:r>
            <a:r>
              <a:rPr lang="en-US" i="1" dirty="0">
                <a:solidFill>
                  <a:schemeClr val="accent2"/>
                </a:solidFill>
                <a:latin typeface="Comic Sans MS" pitchFamily="66" charset="0"/>
              </a:rPr>
              <a:t>, not filled! </a:t>
            </a:r>
            <a:endParaRPr lang="en-US" sz="1200" i="1" u="sng" dirty="0">
              <a:solidFill>
                <a:schemeClr val="accent2"/>
              </a:solidFill>
              <a:latin typeface="Comic Sans MS" pitchFamily="66" charset="0"/>
            </a:endParaRPr>
          </a:p>
        </p:txBody>
      </p:sp>
      <p:sp>
        <p:nvSpPr>
          <p:cNvPr id="28679" name="Text Box 12"/>
          <p:cNvSpPr txBox="1">
            <a:spLocks noChangeArrowheads="1"/>
          </p:cNvSpPr>
          <p:nvPr/>
        </p:nvSpPr>
        <p:spPr bwMode="auto">
          <a:xfrm>
            <a:off x="2466975" y="6062663"/>
            <a:ext cx="6638925" cy="366712"/>
          </a:xfrm>
          <a:prstGeom prst="rect">
            <a:avLst/>
          </a:prstGeom>
          <a:noFill/>
          <a:ln w="9525">
            <a:noFill/>
            <a:miter lim="800000"/>
            <a:headEnd/>
            <a:tailEnd/>
          </a:ln>
        </p:spPr>
        <p:txBody>
          <a:bodyPr wrap="none">
            <a:spAutoFit/>
          </a:bodyPr>
          <a:lstStyle/>
          <a:p>
            <a:r>
              <a:rPr lang="en-US" sz="1800">
                <a:latin typeface="Comic Sans MS" pitchFamily="66" charset="0"/>
              </a:rPr>
              <a:t>*Cambridge Handbook on Expertise and Expert Performance</a:t>
            </a:r>
          </a:p>
        </p:txBody>
      </p:sp>
      <p:sp>
        <p:nvSpPr>
          <p:cNvPr id="16" name="TextBox 15"/>
          <p:cNvSpPr txBox="1">
            <a:spLocks noChangeArrowheads="1"/>
          </p:cNvSpPr>
          <p:nvPr/>
        </p:nvSpPr>
        <p:spPr bwMode="auto">
          <a:xfrm>
            <a:off x="4870891" y="2357555"/>
            <a:ext cx="4052887" cy="830997"/>
          </a:xfrm>
          <a:prstGeom prst="rect">
            <a:avLst/>
          </a:prstGeom>
          <a:noFill/>
          <a:ln w="9525">
            <a:noFill/>
            <a:miter lim="800000"/>
            <a:headEnd/>
            <a:tailEnd/>
          </a:ln>
        </p:spPr>
        <p:txBody>
          <a:bodyPr>
            <a:spAutoFit/>
          </a:bodyPr>
          <a:lstStyle/>
          <a:p>
            <a:r>
              <a:rPr lang="en-US" dirty="0">
                <a:solidFill>
                  <a:schemeClr val="accent2"/>
                </a:solidFill>
                <a:latin typeface="Comic Sans MS" pitchFamily="66" charset="0"/>
              </a:rPr>
              <a:t>scientific concepts, </a:t>
            </a:r>
          </a:p>
          <a:p>
            <a:r>
              <a:rPr lang="en-US" dirty="0">
                <a:solidFill>
                  <a:schemeClr val="accent2"/>
                </a:solidFill>
                <a:latin typeface="Comic Sans MS" pitchFamily="66" charset="0"/>
              </a:rPr>
              <a:t>(&amp; criteria for when apply)</a:t>
            </a:r>
            <a:endParaRPr lang="en-CA" dirty="0">
              <a:solidFill>
                <a:schemeClr val="accent2"/>
              </a:solidFill>
              <a:latin typeface="Comic Sans MS" pitchFamily="66" charset="0"/>
            </a:endParaRPr>
          </a:p>
        </p:txBody>
      </p:sp>
      <p:sp>
        <p:nvSpPr>
          <p:cNvPr id="28681" name="TextBox 13"/>
          <p:cNvSpPr txBox="1">
            <a:spLocks noChangeArrowheads="1"/>
          </p:cNvSpPr>
          <p:nvPr/>
        </p:nvSpPr>
        <p:spPr bwMode="auto">
          <a:xfrm>
            <a:off x="1614230" y="467786"/>
            <a:ext cx="6513322" cy="461665"/>
          </a:xfrm>
          <a:prstGeom prst="rect">
            <a:avLst/>
          </a:prstGeom>
          <a:noFill/>
          <a:ln w="9525">
            <a:noFill/>
            <a:miter lim="800000"/>
            <a:headEnd/>
            <a:tailEnd/>
          </a:ln>
        </p:spPr>
        <p:txBody>
          <a:bodyPr wrap="none">
            <a:spAutoFit/>
          </a:bodyPr>
          <a:lstStyle/>
          <a:p>
            <a:r>
              <a:rPr lang="en-US" dirty="0">
                <a:latin typeface="+mj-lt"/>
              </a:rPr>
              <a:t>historians, scientists, chess players, doctors,...</a:t>
            </a:r>
            <a:endParaRPr lang="en-CA" dirty="0">
              <a:latin typeface="+mj-lt"/>
            </a:endParaRPr>
          </a:p>
        </p:txBody>
      </p:sp>
    </p:spTree>
    <p:extLst>
      <p:ext uri="{BB962C8B-B14F-4D97-AF65-F5344CB8AC3E}">
        <p14:creationId xmlns:p14="http://schemas.microsoft.com/office/powerpoint/2010/main" val="2047260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3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431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54314"/>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54315">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543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1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11"/>
          <p:cNvSpPr txBox="1">
            <a:spLocks noChangeArrowheads="1"/>
          </p:cNvSpPr>
          <p:nvPr/>
        </p:nvSpPr>
        <p:spPr bwMode="auto">
          <a:xfrm>
            <a:off x="784224" y="286887"/>
            <a:ext cx="8359775" cy="938212"/>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Verdana" pitchFamily="34" charset="0"/>
                <a:ea typeface="+mn-ea"/>
                <a:cs typeface="Arial" charset="0"/>
              </a:rPr>
              <a:t>II. Learning expertise*--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300" b="0" i="0" u="none" strike="noStrike" kern="1200" cap="none" spc="0" normalizeH="0" baseline="0" noProof="0" dirty="0">
              <a:ln>
                <a:noFill/>
              </a:ln>
              <a:solidFill>
                <a:srgbClr val="FFFFFF"/>
              </a:solidFill>
              <a:effectLst/>
              <a:uLnTx/>
              <a:uFillTx/>
              <a:latin typeface="Verdana" pitchFamily="34" charset="0"/>
              <a:ea typeface="+mn-ea"/>
              <a:cs typeface="Arial" charset="0"/>
            </a:endParaRPr>
          </a:p>
        </p:txBody>
      </p:sp>
      <p:sp>
        <p:nvSpPr>
          <p:cNvPr id="5" name="TextBox 4"/>
          <p:cNvSpPr txBox="1">
            <a:spLocks noChangeArrowheads="1"/>
          </p:cNvSpPr>
          <p:nvPr/>
        </p:nvSpPr>
        <p:spPr bwMode="auto">
          <a:xfrm>
            <a:off x="207970" y="738162"/>
            <a:ext cx="7546960" cy="1200329"/>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FFFF00"/>
                </a:solidFill>
                <a:effectLst/>
                <a:uLnTx/>
                <a:uFillTx/>
                <a:latin typeface="Verdana" pitchFamily="34" charset="0"/>
                <a:ea typeface="+mn-ea"/>
                <a:cs typeface="Arial" charset="0"/>
              </a:rPr>
              <a:t>Challenging but doable tasks/questions</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strike="noStrike" kern="1200" cap="none" spc="0" normalizeH="0" baseline="0" noProof="0" dirty="0">
                <a:ln>
                  <a:noFill/>
                </a:ln>
                <a:solidFill>
                  <a:srgbClr val="FFFF00"/>
                </a:solidFill>
                <a:effectLst/>
                <a:uLnTx/>
                <a:uFillTx/>
              </a:rPr>
              <a:t>Practicing specific thinking skills </a:t>
            </a: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dirty="0">
                <a:solidFill>
                  <a:srgbClr val="FFFF00"/>
                </a:solidFill>
              </a:rPr>
              <a:t>Feedback on how to improve</a:t>
            </a:r>
            <a:r>
              <a:rPr kumimoji="0" lang="en-US" sz="2400" b="0" i="0" strike="noStrike" kern="1200" cap="none" spc="0" normalizeH="0" baseline="0" noProof="0" dirty="0">
                <a:ln>
                  <a:noFill/>
                </a:ln>
                <a:solidFill>
                  <a:srgbClr val="FFFF00"/>
                </a:solidFill>
                <a:effectLst/>
                <a:uLnTx/>
                <a:uFillTx/>
              </a:rPr>
              <a:t> </a:t>
            </a:r>
          </a:p>
        </p:txBody>
      </p:sp>
      <p:pic>
        <p:nvPicPr>
          <p:cNvPr id="23556" name="Picture 6" descr="j0078746.wmf"/>
          <p:cNvPicPr>
            <a:picLocks noChangeAspect="1"/>
          </p:cNvPicPr>
          <p:nvPr/>
        </p:nvPicPr>
        <p:blipFill>
          <a:blip r:embed="rId3" cstate="print"/>
          <a:srcRect/>
          <a:stretch>
            <a:fillRect/>
          </a:stretch>
        </p:blipFill>
        <p:spPr bwMode="auto">
          <a:xfrm>
            <a:off x="7229474" y="24770"/>
            <a:ext cx="1914525" cy="1762125"/>
          </a:xfrm>
          <a:prstGeom prst="rect">
            <a:avLst/>
          </a:prstGeom>
          <a:solidFill>
            <a:schemeClr val="accent2"/>
          </a:solidFill>
          <a:ln w="9525">
            <a:noFill/>
            <a:miter lim="800000"/>
            <a:headEnd/>
            <a:tailEnd/>
          </a:ln>
        </p:spPr>
      </p:pic>
      <p:sp>
        <p:nvSpPr>
          <p:cNvPr id="8" name="Rectangle 7"/>
          <p:cNvSpPr>
            <a:spLocks noChangeArrowheads="1"/>
          </p:cNvSpPr>
          <p:nvPr/>
        </p:nvSpPr>
        <p:spPr bwMode="auto">
          <a:xfrm>
            <a:off x="7178676" y="943999"/>
            <a:ext cx="2362199" cy="984885"/>
          </a:xfrm>
          <a:prstGeom prst="rect">
            <a:avLst/>
          </a:prstGeom>
          <a:noFill/>
          <a:ln w="9525">
            <a:noFill/>
            <a:miter lim="800000"/>
            <a:headEnd/>
            <a:tailEnd/>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lang="en-US" dirty="0" err="1">
                <a:solidFill>
                  <a:srgbClr val="0033CC"/>
                </a:solidFill>
                <a:latin typeface="Comic Sans MS" pitchFamily="66" charset="0"/>
              </a:rPr>
              <a:t>br</a:t>
            </a:r>
            <a:r>
              <a:rPr kumimoji="0" lang="en-US" sz="2400" b="0" i="0" u="none" strike="noStrike" kern="1200" cap="none" spc="0" normalizeH="0" baseline="0" noProof="0" dirty="0" err="1">
                <a:ln>
                  <a:noFill/>
                </a:ln>
                <a:solidFill>
                  <a:srgbClr val="0033CC"/>
                </a:solidFill>
                <a:effectLst/>
                <a:uLnTx/>
                <a:uFillTx/>
                <a:latin typeface="Comic Sans MS" pitchFamily="66" charset="0"/>
                <a:ea typeface="+mn-ea"/>
                <a:cs typeface="Arial" charset="0"/>
              </a:rPr>
              <a:t>ain</a:t>
            </a:r>
            <a:r>
              <a:rPr kumimoji="0" lang="en-US" sz="2400" b="0" i="0" u="none" strike="noStrike" kern="1200" cap="none" spc="0" normalizeH="0" baseline="0" noProof="0" dirty="0">
                <a:ln>
                  <a:noFill/>
                </a:ln>
                <a:solidFill>
                  <a:srgbClr val="0033CC"/>
                </a:solidFill>
                <a:effectLst/>
                <a:uLnTx/>
                <a:uFillTx/>
                <a:latin typeface="Comic Sans MS" pitchFamily="66" charset="0"/>
                <a:ea typeface="+mn-ea"/>
                <a:cs typeface="Arial" charset="0"/>
              </a:rPr>
              <a:t> “exercise”</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1200" cap="none" spc="0" normalizeH="0" baseline="0" noProof="0" dirty="0">
              <a:ln>
                <a:noFill/>
              </a:ln>
              <a:solidFill>
                <a:srgbClr val="FFFFFF"/>
              </a:solidFill>
              <a:effectLst/>
              <a:uLnTx/>
              <a:uFillTx/>
              <a:latin typeface="Comic Sans MS" pitchFamily="66" charset="0"/>
              <a:ea typeface="+mn-ea"/>
              <a:cs typeface="Arial" charset="0"/>
            </a:endParaRPr>
          </a:p>
        </p:txBody>
      </p:sp>
      <p:sp>
        <p:nvSpPr>
          <p:cNvPr id="23559" name="TextBox 8"/>
          <p:cNvSpPr txBox="1">
            <a:spLocks noChangeArrowheads="1"/>
          </p:cNvSpPr>
          <p:nvPr/>
        </p:nvSpPr>
        <p:spPr bwMode="auto">
          <a:xfrm>
            <a:off x="280987" y="5966442"/>
            <a:ext cx="8863012" cy="646331"/>
          </a:xfrm>
          <a:prstGeom prst="rect">
            <a:avLst/>
          </a:prstGeom>
          <a:noFill/>
          <a:ln w="9525">
            <a:noFill/>
            <a:miter lim="800000"/>
            <a:headEnd/>
            <a:tailEnd/>
          </a:ln>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00"/>
                </a:solidFill>
                <a:effectLst/>
                <a:uLnTx/>
                <a:uFillTx/>
                <a:latin typeface="Verdana" pitchFamily="34" charset="0"/>
                <a:ea typeface="+mn-ea"/>
                <a:cs typeface="Arial" charset="0"/>
              </a:rPr>
              <a:t>* “Deliberate Practice”, A. Ericsson research. See “Peak;…” by Ericsson for</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00"/>
                </a:solidFill>
                <a:effectLst/>
                <a:uLnTx/>
                <a:uFillTx/>
                <a:latin typeface="Verdana" pitchFamily="34" charset="0"/>
                <a:ea typeface="+mn-ea"/>
                <a:cs typeface="Arial" charset="0"/>
              </a:rPr>
              <a:t>accurate, readable summary</a:t>
            </a:r>
          </a:p>
        </p:txBody>
      </p:sp>
      <p:sp>
        <p:nvSpPr>
          <p:cNvPr id="9" name="TextBox 8"/>
          <p:cNvSpPr txBox="1">
            <a:spLocks noChangeArrowheads="1"/>
          </p:cNvSpPr>
          <p:nvPr/>
        </p:nvSpPr>
        <p:spPr bwMode="auto">
          <a:xfrm>
            <a:off x="-320836" y="2344626"/>
            <a:ext cx="9464836" cy="2308324"/>
          </a:xfrm>
          <a:prstGeom prst="rect">
            <a:avLst/>
          </a:prstGeom>
          <a:noFill/>
          <a:ln w="9525">
            <a:noFill/>
            <a:miter lim="800000"/>
            <a:headEnd/>
            <a:tailEnd/>
          </a:ln>
        </p:spPr>
        <p:txBody>
          <a:bodyPr wrap="square">
            <a:spAutoFit/>
          </a:bodyPr>
          <a:lstStyle/>
          <a:p>
            <a:pPr lvl="1">
              <a:buFont typeface="Arial" charset="0"/>
              <a:buChar char="•"/>
              <a:defRPr/>
            </a:pPr>
            <a:r>
              <a:rPr kumimoji="0" lang="en-US" sz="2400" b="0" i="0" u="none" strike="noStrike" kern="1200" cap="none" spc="0" normalizeH="0" baseline="0" noProof="0" dirty="0">
                <a:ln>
                  <a:noFill/>
                </a:ln>
                <a:solidFill>
                  <a:schemeClr val="accent2"/>
                </a:solidFill>
                <a:effectLst/>
                <a:uLnTx/>
                <a:uFillTx/>
                <a:latin typeface="Verdana" pitchFamily="34" charset="0"/>
                <a:ea typeface="+mn-ea"/>
                <a:cs typeface="Arial" charset="0"/>
              </a:rPr>
              <a:t> </a:t>
            </a:r>
            <a:r>
              <a:rPr kumimoji="0" lang="en-US" sz="2400" b="0" i="0" u="sng" strike="noStrike" kern="1200" cap="none" spc="0" normalizeH="0" baseline="0" noProof="0" dirty="0">
                <a:ln>
                  <a:noFill/>
                </a:ln>
                <a:solidFill>
                  <a:schemeClr val="accent2"/>
                </a:solidFill>
                <a:effectLst/>
                <a:uLnTx/>
                <a:uFillTx/>
                <a:latin typeface="Comic Sans MS" panose="030F0702030302020204" pitchFamily="66" charset="0"/>
              </a:rPr>
              <a:t>Decide</a:t>
            </a:r>
            <a:r>
              <a:rPr kumimoji="0" lang="en-US" sz="2400" b="0" i="0" u="none" strike="noStrike" kern="1200" cap="none" spc="0" normalizeH="0" baseline="0" noProof="0" dirty="0">
                <a:ln>
                  <a:noFill/>
                </a:ln>
                <a:solidFill>
                  <a:schemeClr val="accent2"/>
                </a:solidFill>
                <a:effectLst/>
                <a:uLnTx/>
                <a:uFillTx/>
                <a:latin typeface="Comic Sans MS" panose="030F0702030302020204" pitchFamily="66" charset="0"/>
              </a:rPr>
              <a:t>: what concepts </a:t>
            </a:r>
            <a:r>
              <a:rPr kumimoji="0" lang="en-US" sz="2400" b="0" i="0" u="none" strike="noStrike" kern="1200" cap="none" spc="0" normalizeH="0" baseline="0" noProof="0" dirty="0" smtClean="0">
                <a:ln>
                  <a:noFill/>
                </a:ln>
                <a:solidFill>
                  <a:schemeClr val="accent2"/>
                </a:solidFill>
                <a:effectLst/>
                <a:uLnTx/>
                <a:uFillTx/>
                <a:latin typeface="Comic Sans MS" panose="030F0702030302020204" pitchFamily="66" charset="0"/>
              </a:rPr>
              <a:t>are relevant</a:t>
            </a:r>
            <a:r>
              <a:rPr kumimoji="0" lang="en-US" sz="2400" b="0" i="0" strike="noStrike" kern="1200" cap="none" spc="0" normalizeH="0" baseline="0" noProof="0" dirty="0" smtClean="0">
                <a:ln>
                  <a:noFill/>
                </a:ln>
                <a:solidFill>
                  <a:schemeClr val="accent2"/>
                </a:solidFill>
                <a:effectLst/>
                <a:uLnTx/>
                <a:uFillTx/>
                <a:latin typeface="Comic Sans MS" panose="030F0702030302020204" pitchFamily="66" charset="0"/>
              </a:rPr>
              <a:t> </a:t>
            </a:r>
            <a:r>
              <a:rPr kumimoji="0" lang="en-US" sz="2400" b="0" i="1" strike="noStrike" kern="1200" cap="none" spc="0" normalizeH="0" baseline="0" noProof="0" dirty="0">
                <a:ln>
                  <a:noFill/>
                </a:ln>
                <a:solidFill>
                  <a:schemeClr val="accent2"/>
                </a:solidFill>
                <a:effectLst/>
                <a:uLnTx/>
                <a:uFillTx/>
                <a:latin typeface="Comic Sans MS" panose="030F0702030302020204" pitchFamily="66" charset="0"/>
              </a:rPr>
              <a:t>(</a:t>
            </a:r>
            <a:r>
              <a:rPr lang="en-US" i="1" dirty="0">
                <a:solidFill>
                  <a:schemeClr val="accent2"/>
                </a:solidFill>
                <a:latin typeface="Comic Sans MS" panose="030F0702030302020204" pitchFamily="66" charset="0"/>
              </a:rPr>
              <a:t>selection criteria), </a:t>
            </a:r>
            <a:r>
              <a:rPr kumimoji="0" lang="en-US" sz="2400" b="0" i="0" u="none" strike="noStrike" kern="1200" cap="none" spc="0" normalizeH="0" baseline="0" noProof="0" dirty="0">
                <a:ln>
                  <a:noFill/>
                </a:ln>
                <a:solidFill>
                  <a:schemeClr val="accent2"/>
                </a:solidFill>
                <a:effectLst/>
                <a:uLnTx/>
                <a:uFillTx/>
                <a:latin typeface="Comic Sans MS" panose="030F0702030302020204" pitchFamily="66" charset="0"/>
              </a:rPr>
              <a:t>what information</a:t>
            </a:r>
            <a:r>
              <a:rPr kumimoji="0" lang="en-US" sz="2400" b="0" i="0" u="none" strike="noStrike" kern="1200" cap="none" spc="0" normalizeH="0" noProof="0" dirty="0">
                <a:ln>
                  <a:noFill/>
                </a:ln>
                <a:solidFill>
                  <a:schemeClr val="accent2"/>
                </a:solidFill>
                <a:effectLst/>
                <a:uLnTx/>
                <a:uFillTx/>
                <a:latin typeface="Comic Sans MS" panose="030F0702030302020204" pitchFamily="66" charset="0"/>
              </a:rPr>
              <a:t> is needed, what </a:t>
            </a:r>
            <a:r>
              <a:rPr kumimoji="0" lang="en-US" sz="2400" b="0" i="0" u="none" strike="noStrike" kern="1200" cap="none" spc="0" normalizeH="0" noProof="0" dirty="0" smtClean="0">
                <a:ln>
                  <a:noFill/>
                </a:ln>
                <a:solidFill>
                  <a:schemeClr val="accent2"/>
                </a:solidFill>
                <a:effectLst/>
                <a:uLnTx/>
                <a:uFillTx/>
                <a:latin typeface="Comic Sans MS" panose="030F0702030302020204" pitchFamily="66" charset="0"/>
              </a:rPr>
              <a:t>is irrelevant</a:t>
            </a:r>
            <a:r>
              <a:rPr lang="en-US" dirty="0">
                <a:solidFill>
                  <a:schemeClr val="accent2"/>
                </a:solidFill>
                <a:latin typeface="Comic Sans MS" panose="030F0702030302020204" pitchFamily="66" charset="0"/>
              </a:rPr>
              <a:t>.</a:t>
            </a:r>
            <a:r>
              <a:rPr kumimoji="0" lang="en-US" sz="2400" b="0" i="0" u="none" strike="noStrike" kern="1200" cap="none" spc="0" normalizeH="0" noProof="0" dirty="0" smtClean="0">
                <a:ln>
                  <a:noFill/>
                </a:ln>
                <a:solidFill>
                  <a:schemeClr val="accent2"/>
                </a:solidFill>
                <a:effectLst/>
                <a:uLnTx/>
                <a:uFillTx/>
                <a:latin typeface="Comic Sans MS" panose="030F0702030302020204" pitchFamily="66" charset="0"/>
              </a:rPr>
              <a:t> </a:t>
            </a:r>
            <a:endParaRPr kumimoji="0" lang="en-US" sz="2400" b="0" i="0" u="none" strike="noStrike" kern="1200" cap="none" spc="0" normalizeH="0" noProof="0" dirty="0">
              <a:ln>
                <a:noFill/>
              </a:ln>
              <a:solidFill>
                <a:schemeClr val="accent2"/>
              </a:solidFill>
              <a:effectLst/>
              <a:uLnTx/>
              <a:uFillTx/>
              <a:latin typeface="Comic Sans MS" panose="030F0702030302020204" pitchFamily="66" charset="0"/>
            </a:endParaRPr>
          </a:p>
          <a:p>
            <a:pPr lvl="1">
              <a:buFont typeface="Arial" charset="0"/>
              <a:buChar char="•"/>
              <a:defRPr/>
            </a:pPr>
            <a:r>
              <a:rPr lang="en-US" dirty="0">
                <a:solidFill>
                  <a:schemeClr val="accent2"/>
                </a:solidFill>
                <a:latin typeface="Comic Sans MS" panose="030F0702030302020204" pitchFamily="66" charset="0"/>
              </a:rPr>
              <a:t> </a:t>
            </a:r>
            <a:r>
              <a:rPr lang="en-US" u="sng" dirty="0">
                <a:solidFill>
                  <a:schemeClr val="accent2"/>
                </a:solidFill>
                <a:latin typeface="Comic Sans MS" panose="030F0702030302020204" pitchFamily="66" charset="0"/>
              </a:rPr>
              <a:t>Decide:</a:t>
            </a:r>
            <a:r>
              <a:rPr lang="en-US" dirty="0">
                <a:solidFill>
                  <a:schemeClr val="accent2"/>
                </a:solidFill>
                <a:latin typeface="Comic Sans MS" panose="030F0702030302020204" pitchFamily="66" charset="0"/>
              </a:rPr>
              <a:t> </a:t>
            </a:r>
            <a:r>
              <a:rPr kumimoji="0" lang="en-US" sz="2400" b="0" i="0" u="none" strike="noStrike" kern="1200" cap="none" spc="0" normalizeH="0" noProof="0" dirty="0">
                <a:ln>
                  <a:noFill/>
                </a:ln>
                <a:solidFill>
                  <a:schemeClr val="accent2"/>
                </a:solidFill>
                <a:effectLst/>
                <a:uLnTx/>
                <a:uFillTx/>
                <a:latin typeface="Comic Sans MS" panose="030F0702030302020204" pitchFamily="66" charset="0"/>
              </a:rPr>
              <a:t>what approximations are </a:t>
            </a:r>
            <a:r>
              <a:rPr kumimoji="0" lang="en-US" sz="2400" b="0" i="0" u="none" strike="noStrike" kern="1200" cap="none" spc="0" normalizeH="0" noProof="0" dirty="0" smtClean="0">
                <a:ln>
                  <a:noFill/>
                </a:ln>
                <a:solidFill>
                  <a:schemeClr val="accent2"/>
                </a:solidFill>
                <a:effectLst/>
                <a:uLnTx/>
                <a:uFillTx/>
                <a:latin typeface="Comic Sans MS" panose="030F0702030302020204" pitchFamily="66" charset="0"/>
              </a:rPr>
              <a:t>appropriate</a:t>
            </a:r>
            <a:r>
              <a:rPr kumimoji="0" lang="en-US" sz="2400" b="0" i="0" u="none" strike="noStrike" kern="1200" cap="none" spc="0" normalizeH="0" noProof="0" dirty="0">
                <a:ln>
                  <a:noFill/>
                </a:ln>
                <a:solidFill>
                  <a:schemeClr val="accent2"/>
                </a:solidFill>
                <a:effectLst/>
                <a:uLnTx/>
                <a:uFillTx/>
                <a:latin typeface="Comic Sans MS" panose="030F0702030302020204" pitchFamily="66" charset="0"/>
              </a:rPr>
              <a:t>. </a:t>
            </a:r>
            <a:endParaRPr kumimoji="0" lang="en-US" sz="2400" b="0" i="0" u="sng" strike="noStrike" kern="1200" cap="none" spc="0" normalizeH="0" baseline="0" noProof="0" dirty="0">
              <a:ln>
                <a:noFill/>
              </a:ln>
              <a:solidFill>
                <a:schemeClr val="accent2"/>
              </a:solidFill>
              <a:effectLst/>
              <a:uLnTx/>
              <a:uFillTx/>
              <a:latin typeface="Comic Sans MS" panose="030F0702030302020204" pitchFamily="66" charset="0"/>
            </a:endParaRPr>
          </a:p>
          <a:p>
            <a:pPr marL="457200" marR="0" lvl="1" indent="0" algn="l" defTabSz="914400" rtl="0" eaLnBrk="1" fontAlgn="base" latinLnBrk="0" hangingPunct="1">
              <a:lnSpc>
                <a:spcPct val="100000"/>
              </a:lnSpc>
              <a:spcBef>
                <a:spcPct val="0"/>
              </a:spcBef>
              <a:spcAft>
                <a:spcPct val="0"/>
              </a:spcAft>
              <a:buClrTx/>
              <a:buSzTx/>
              <a:buFont typeface="Arial" charset="0"/>
              <a:buChar char="•"/>
              <a:tabLst/>
              <a:defRPr/>
            </a:pPr>
            <a:r>
              <a:rPr kumimoji="0" lang="en-US" sz="2400" b="0" i="0" u="none" strike="noStrike" kern="1200" cap="none" spc="0" normalizeH="0" baseline="0" noProof="0" dirty="0">
                <a:ln>
                  <a:noFill/>
                </a:ln>
                <a:solidFill>
                  <a:schemeClr val="accent2"/>
                </a:solidFill>
                <a:effectLst/>
                <a:uLnTx/>
                <a:uFillTx/>
                <a:latin typeface="Comic Sans MS" panose="030F0702030302020204" pitchFamily="66" charset="0"/>
              </a:rPr>
              <a:t>    ‘’    :</a:t>
            </a:r>
            <a:r>
              <a:rPr kumimoji="0" lang="en-US" sz="2400" b="0" i="0" u="none" strike="noStrike" kern="1200" cap="none" spc="0" normalizeH="0" noProof="0" dirty="0">
                <a:ln>
                  <a:noFill/>
                </a:ln>
                <a:solidFill>
                  <a:schemeClr val="accent2"/>
                </a:solidFill>
                <a:effectLst/>
                <a:uLnTx/>
                <a:uFillTx/>
                <a:latin typeface="Comic Sans MS" panose="030F0702030302020204" pitchFamily="66" charset="0"/>
              </a:rPr>
              <a:t> potential solution method(s) to pursue</a:t>
            </a:r>
          </a:p>
          <a:p>
            <a:pPr marL="457200" marR="0" lvl="1" indent="0" algn="l" defTabSz="914400" rtl="0" eaLnBrk="1" fontAlgn="base" latinLnBrk="0" hangingPunct="1">
              <a:lnSpc>
                <a:spcPct val="100000"/>
              </a:lnSpc>
              <a:spcBef>
                <a:spcPct val="0"/>
              </a:spcBef>
              <a:spcAft>
                <a:spcPct val="0"/>
              </a:spcAft>
              <a:buClrTx/>
              <a:buSzTx/>
              <a:buFont typeface="Arial" charset="0"/>
              <a:buChar char="•"/>
              <a:tabLst/>
              <a:defRPr/>
            </a:pPr>
            <a:r>
              <a:rPr lang="en-US" dirty="0">
                <a:solidFill>
                  <a:schemeClr val="accent2"/>
                </a:solidFill>
                <a:latin typeface="Comic Sans MS" panose="030F0702030302020204" pitchFamily="66" charset="0"/>
              </a:rPr>
              <a:t>....</a:t>
            </a:r>
          </a:p>
          <a:p>
            <a:pPr marL="457200" marR="0" lvl="1" indent="0" algn="l" defTabSz="914400" rtl="0" eaLnBrk="1" fontAlgn="base" latinLnBrk="0" hangingPunct="1">
              <a:lnSpc>
                <a:spcPct val="100000"/>
              </a:lnSpc>
              <a:spcBef>
                <a:spcPct val="0"/>
              </a:spcBef>
              <a:spcAft>
                <a:spcPct val="0"/>
              </a:spcAft>
              <a:buClrTx/>
              <a:buSzTx/>
              <a:buFont typeface="Arial" charset="0"/>
              <a:buChar char="•"/>
              <a:tabLst/>
              <a:defRPr/>
            </a:pPr>
            <a:r>
              <a:rPr lang="en-US" dirty="0">
                <a:solidFill>
                  <a:schemeClr val="accent2"/>
                </a:solidFill>
                <a:latin typeface="Comic Sans MS" panose="030F0702030302020204" pitchFamily="66" charset="0"/>
              </a:rPr>
              <a:t>    ‘’    : if solution/</a:t>
            </a:r>
            <a:r>
              <a:rPr kumimoji="0" lang="en-US" sz="2400" b="0" i="0" u="none" strike="noStrike" kern="1200" cap="none" spc="0" normalizeH="0" baseline="0" noProof="0" dirty="0">
                <a:ln>
                  <a:noFill/>
                </a:ln>
                <a:solidFill>
                  <a:schemeClr val="accent2"/>
                </a:solidFill>
                <a:effectLst/>
                <a:uLnTx/>
                <a:uFillTx/>
                <a:latin typeface="Comic Sans MS" panose="030F0702030302020204" pitchFamily="66" charset="0"/>
              </a:rPr>
              <a:t>conclusion make sense- criteria for tests</a:t>
            </a:r>
            <a:r>
              <a:rPr kumimoji="0" lang="en-US" sz="1200" b="0" i="0" u="none" strike="noStrike" kern="1200" cap="none" spc="0" normalizeH="0" baseline="0" noProof="0" dirty="0">
                <a:ln>
                  <a:noFill/>
                </a:ln>
                <a:solidFill>
                  <a:schemeClr val="accent2"/>
                </a:solidFill>
                <a:effectLst/>
                <a:uLnTx/>
                <a:uFillTx/>
                <a:latin typeface="Comic Sans MS" panose="030F0702030302020204" pitchFamily="66" charset="0"/>
              </a:rPr>
              <a:t>         </a:t>
            </a:r>
          </a:p>
        </p:txBody>
      </p:sp>
      <p:sp>
        <p:nvSpPr>
          <p:cNvPr id="11" name="TextBox 10"/>
          <p:cNvSpPr txBox="1"/>
          <p:nvPr/>
        </p:nvSpPr>
        <p:spPr>
          <a:xfrm>
            <a:off x="417149" y="4845208"/>
            <a:ext cx="8487726" cy="830997"/>
          </a:xfrm>
          <a:prstGeom prst="rect">
            <a:avLst/>
          </a:prstGeom>
          <a:noFill/>
          <a:ln>
            <a:solidFill>
              <a:schemeClr val="accent2"/>
            </a:solidFill>
          </a:ln>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Comic Sans MS" pitchFamily="66" charset="0"/>
                <a:ea typeface="+mn-ea"/>
                <a:cs typeface="Arial" charset="0"/>
              </a:rPr>
              <a:t>Knowledge/topics important but only as </a:t>
            </a:r>
            <a:r>
              <a:rPr kumimoji="0" lang="en-US" sz="2400" b="1" i="0" u="none" strike="noStrike" kern="1200" cap="none" spc="0" normalizeH="0" baseline="0" noProof="0" dirty="0">
                <a:ln>
                  <a:noFill/>
                </a:ln>
                <a:solidFill>
                  <a:srgbClr val="FFFFFF"/>
                </a:solidFill>
                <a:effectLst/>
                <a:uLnTx/>
                <a:uFillTx/>
                <a:latin typeface="Comic Sans MS" pitchFamily="66" charset="0"/>
                <a:ea typeface="+mn-ea"/>
                <a:cs typeface="Arial" charset="0"/>
              </a:rPr>
              <a:t>integrated part with how and when to use.</a:t>
            </a:r>
          </a:p>
        </p:txBody>
      </p:sp>
      <p:sp>
        <p:nvSpPr>
          <p:cNvPr id="2" name="TextBox 1">
            <a:extLst>
              <a:ext uri="{FF2B5EF4-FFF2-40B4-BE49-F238E27FC236}">
                <a16:creationId xmlns:a16="http://schemas.microsoft.com/office/drawing/2014/main" xmlns="" id="{4135BC92-D46D-4116-B97B-3F118F425CF6}"/>
              </a:ext>
            </a:extLst>
          </p:cNvPr>
          <p:cNvSpPr txBox="1"/>
          <p:nvPr/>
        </p:nvSpPr>
        <p:spPr>
          <a:xfrm>
            <a:off x="1402079" y="1950721"/>
            <a:ext cx="4716356" cy="461665"/>
          </a:xfrm>
          <a:prstGeom prst="rect">
            <a:avLst/>
          </a:prstGeom>
          <a:noFill/>
        </p:spPr>
        <p:txBody>
          <a:bodyPr wrap="none" rtlCol="0">
            <a:spAutoFit/>
          </a:bodyPr>
          <a:lstStyle/>
          <a:p>
            <a:r>
              <a:rPr lang="en-US" u="sng" dirty="0">
                <a:solidFill>
                  <a:schemeClr val="accent2"/>
                </a:solidFill>
              </a:rPr>
              <a:t>Science &amp; </a:t>
            </a:r>
            <a:r>
              <a:rPr lang="en-US" u="sng" dirty="0" err="1">
                <a:solidFill>
                  <a:schemeClr val="accent2"/>
                </a:solidFill>
              </a:rPr>
              <a:t>eng.</a:t>
            </a:r>
            <a:r>
              <a:rPr lang="en-US" u="sng" dirty="0">
                <a:solidFill>
                  <a:schemeClr val="accent2"/>
                </a:solidFill>
              </a:rPr>
              <a:t> thinking skills</a:t>
            </a:r>
          </a:p>
        </p:txBody>
      </p:sp>
    </p:spTree>
    <p:extLst>
      <p:ext uri="{BB962C8B-B14F-4D97-AF65-F5344CB8AC3E}">
        <p14:creationId xmlns:p14="http://schemas.microsoft.com/office/powerpoint/2010/main" val="4137555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Instructor"/>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ubc physics intro">
  <a:themeElements>
    <a:clrScheme name="ubc physics intro 10">
      <a:dk1>
        <a:srgbClr val="003B76"/>
      </a:dk1>
      <a:lt1>
        <a:srgbClr val="FFFF00"/>
      </a:lt1>
      <a:dk2>
        <a:srgbClr val="0066CC"/>
      </a:dk2>
      <a:lt2>
        <a:srgbClr val="CCECFF"/>
      </a:lt2>
      <a:accent1>
        <a:srgbClr val="33CCCC"/>
      </a:accent1>
      <a:accent2>
        <a:srgbClr val="FFFFFF"/>
      </a:accent2>
      <a:accent3>
        <a:srgbClr val="AAB8E2"/>
      </a:accent3>
      <a:accent4>
        <a:srgbClr val="DADA00"/>
      </a:accent4>
      <a:accent5>
        <a:srgbClr val="ADE2E2"/>
      </a:accent5>
      <a:accent6>
        <a:srgbClr val="E7E7E7"/>
      </a:accent6>
      <a:hlink>
        <a:srgbClr val="FFFFCC"/>
      </a:hlink>
      <a:folHlink>
        <a:srgbClr val="FFCC66"/>
      </a:folHlink>
    </a:clrScheme>
    <a:fontScheme name="ubc physics intro">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ubc physics intro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ubc physics intro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ubc physics intr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ubc physics intro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ubc physics intro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ubc physics intro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ubc physics intro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ubc physics intro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ubc physics intro 9">
        <a:dk1>
          <a:srgbClr val="003B76"/>
        </a:dk1>
        <a:lt1>
          <a:srgbClr val="FFFF00"/>
        </a:lt1>
        <a:dk2>
          <a:srgbClr val="0066CC"/>
        </a:dk2>
        <a:lt2>
          <a:srgbClr val="CCECFF"/>
        </a:lt2>
        <a:accent1>
          <a:srgbClr val="33CCCC"/>
        </a:accent1>
        <a:accent2>
          <a:srgbClr val="66CCFF"/>
        </a:accent2>
        <a:accent3>
          <a:srgbClr val="AAB8E2"/>
        </a:accent3>
        <a:accent4>
          <a:srgbClr val="DADA00"/>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ubc physics intro 10">
        <a:dk1>
          <a:srgbClr val="003B76"/>
        </a:dk1>
        <a:lt1>
          <a:srgbClr val="FFFF00"/>
        </a:lt1>
        <a:dk2>
          <a:srgbClr val="0066CC"/>
        </a:dk2>
        <a:lt2>
          <a:srgbClr val="CCECFF"/>
        </a:lt2>
        <a:accent1>
          <a:srgbClr val="33CCCC"/>
        </a:accent1>
        <a:accent2>
          <a:srgbClr val="FFFFFF"/>
        </a:accent2>
        <a:accent3>
          <a:srgbClr val="AAB8E2"/>
        </a:accent3>
        <a:accent4>
          <a:srgbClr val="DADA00"/>
        </a:accent4>
        <a:accent5>
          <a:srgbClr val="ADE2E2"/>
        </a:accent5>
        <a:accent6>
          <a:srgbClr val="E7E7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2400" dirty="0">
            <a:latin typeface="Arial" pitchFamily="34" charset="0"/>
            <a:cs typeface="Arial" pitchFamily="34" charset="0"/>
          </a:defRPr>
        </a:defPPr>
      </a:lstStyle>
    </a:txDef>
  </a:objectDefaults>
  <a:extraClrSchemeLst/>
</a:theme>
</file>

<file path=ppt/theme/theme5.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ubc physics intro">
  <a:themeElements>
    <a:clrScheme name="ubc physics intro 10">
      <a:dk1>
        <a:srgbClr val="003B76"/>
      </a:dk1>
      <a:lt1>
        <a:srgbClr val="FFFF00"/>
      </a:lt1>
      <a:dk2>
        <a:srgbClr val="0066CC"/>
      </a:dk2>
      <a:lt2>
        <a:srgbClr val="CCECFF"/>
      </a:lt2>
      <a:accent1>
        <a:srgbClr val="33CCCC"/>
      </a:accent1>
      <a:accent2>
        <a:srgbClr val="FFFFFF"/>
      </a:accent2>
      <a:accent3>
        <a:srgbClr val="AAB8E2"/>
      </a:accent3>
      <a:accent4>
        <a:srgbClr val="DADA00"/>
      </a:accent4>
      <a:accent5>
        <a:srgbClr val="ADE2E2"/>
      </a:accent5>
      <a:accent6>
        <a:srgbClr val="E7E7E7"/>
      </a:accent6>
      <a:hlink>
        <a:srgbClr val="FFFFCC"/>
      </a:hlink>
      <a:folHlink>
        <a:srgbClr val="FFCC66"/>
      </a:folHlink>
    </a:clrScheme>
    <a:fontScheme name="ubc physics intro">
      <a:majorFont>
        <a:latin typeface="Arial"/>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extraClrScheme>
      <a:clrScheme name="ubc physics intro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ubc physics intro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ubc physics intr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ubc physics intro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ubc physics intro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ubc physics intro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ubc physics intro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ubc physics intro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ubc physics intro 9">
        <a:dk1>
          <a:srgbClr val="003B76"/>
        </a:dk1>
        <a:lt1>
          <a:srgbClr val="FFFF00"/>
        </a:lt1>
        <a:dk2>
          <a:srgbClr val="0066CC"/>
        </a:dk2>
        <a:lt2>
          <a:srgbClr val="CCECFF"/>
        </a:lt2>
        <a:accent1>
          <a:srgbClr val="33CCCC"/>
        </a:accent1>
        <a:accent2>
          <a:srgbClr val="66CCFF"/>
        </a:accent2>
        <a:accent3>
          <a:srgbClr val="AAB8E2"/>
        </a:accent3>
        <a:accent4>
          <a:srgbClr val="DADA00"/>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ubc physics intro 10">
        <a:dk1>
          <a:srgbClr val="003B76"/>
        </a:dk1>
        <a:lt1>
          <a:srgbClr val="FFFF00"/>
        </a:lt1>
        <a:dk2>
          <a:srgbClr val="0066CC"/>
        </a:dk2>
        <a:lt2>
          <a:srgbClr val="CCECFF"/>
        </a:lt2>
        <a:accent1>
          <a:srgbClr val="33CCCC"/>
        </a:accent1>
        <a:accent2>
          <a:srgbClr val="FFFFFF"/>
        </a:accent2>
        <a:accent3>
          <a:srgbClr val="AAB8E2"/>
        </a:accent3>
        <a:accent4>
          <a:srgbClr val="DADA00"/>
        </a:accent4>
        <a:accent5>
          <a:srgbClr val="ADE2E2"/>
        </a:accent5>
        <a:accent6>
          <a:srgbClr val="E7E7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2_ubc physics intro">
  <a:themeElements>
    <a:clrScheme name="ubc physics intro 10">
      <a:dk1>
        <a:srgbClr val="003B76"/>
      </a:dk1>
      <a:lt1>
        <a:srgbClr val="FFFF00"/>
      </a:lt1>
      <a:dk2>
        <a:srgbClr val="0066CC"/>
      </a:dk2>
      <a:lt2>
        <a:srgbClr val="CCECFF"/>
      </a:lt2>
      <a:accent1>
        <a:srgbClr val="33CCCC"/>
      </a:accent1>
      <a:accent2>
        <a:srgbClr val="FFFFFF"/>
      </a:accent2>
      <a:accent3>
        <a:srgbClr val="AAB8E2"/>
      </a:accent3>
      <a:accent4>
        <a:srgbClr val="DADA00"/>
      </a:accent4>
      <a:accent5>
        <a:srgbClr val="ADE2E2"/>
      </a:accent5>
      <a:accent6>
        <a:srgbClr val="E7E7E7"/>
      </a:accent6>
      <a:hlink>
        <a:srgbClr val="FFFFCC"/>
      </a:hlink>
      <a:folHlink>
        <a:srgbClr val="FFCC66"/>
      </a:folHlink>
    </a:clrScheme>
    <a:fontScheme name="Custom 1">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dirty="0">
            <a:latin typeface="Arial" panose="020B0604020202020204" pitchFamily="34" charset="0"/>
            <a:cs typeface="Arial" panose="020B0604020202020204" pitchFamily="34" charset="0"/>
          </a:defRPr>
        </a:defPPr>
      </a:lstStyle>
    </a:txDef>
  </a:objectDefaults>
  <a:extraClrSchemeLst>
    <a:extraClrScheme>
      <a:clrScheme name="ubc physics intro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ubc physics intro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ubc physics intro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ubc physics intro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ubc physics intro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ubc physics intro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ubc physics intro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ubc physics intro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
      <a:clrScheme name="ubc physics intro 9">
        <a:dk1>
          <a:srgbClr val="003B76"/>
        </a:dk1>
        <a:lt1>
          <a:srgbClr val="FFFF00"/>
        </a:lt1>
        <a:dk2>
          <a:srgbClr val="0066CC"/>
        </a:dk2>
        <a:lt2>
          <a:srgbClr val="CCECFF"/>
        </a:lt2>
        <a:accent1>
          <a:srgbClr val="33CCCC"/>
        </a:accent1>
        <a:accent2>
          <a:srgbClr val="66CCFF"/>
        </a:accent2>
        <a:accent3>
          <a:srgbClr val="AAB8E2"/>
        </a:accent3>
        <a:accent4>
          <a:srgbClr val="DADA00"/>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ubc physics intro 10">
        <a:dk1>
          <a:srgbClr val="003B76"/>
        </a:dk1>
        <a:lt1>
          <a:srgbClr val="FFFF00"/>
        </a:lt1>
        <a:dk2>
          <a:srgbClr val="0066CC"/>
        </a:dk2>
        <a:lt2>
          <a:srgbClr val="CCECFF"/>
        </a:lt2>
        <a:accent1>
          <a:srgbClr val="33CCCC"/>
        </a:accent1>
        <a:accent2>
          <a:srgbClr val="FFFFFF"/>
        </a:accent2>
        <a:accent3>
          <a:srgbClr val="AAB8E2"/>
        </a:accent3>
        <a:accent4>
          <a:srgbClr val="DADA00"/>
        </a:accent4>
        <a:accent5>
          <a:srgbClr val="ADE2E2"/>
        </a:accent5>
        <a:accent6>
          <a:srgbClr val="E7E7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ubc physics intro 10">
    <a:dk1>
      <a:srgbClr val="003B76"/>
    </a:dk1>
    <a:lt1>
      <a:srgbClr val="FFFF00"/>
    </a:lt1>
    <a:dk2>
      <a:srgbClr val="0066CC"/>
    </a:dk2>
    <a:lt2>
      <a:srgbClr val="CCECFF"/>
    </a:lt2>
    <a:accent1>
      <a:srgbClr val="33CCCC"/>
    </a:accent1>
    <a:accent2>
      <a:srgbClr val="FFFFFF"/>
    </a:accent2>
    <a:accent3>
      <a:srgbClr val="AAB8E2"/>
    </a:accent3>
    <a:accent4>
      <a:srgbClr val="DADA00"/>
    </a:accent4>
    <a:accent5>
      <a:srgbClr val="ADE2E2"/>
    </a:accent5>
    <a:accent6>
      <a:srgbClr val="E7E7E7"/>
    </a:accent6>
    <a:hlink>
      <a:srgbClr val="FFFFCC"/>
    </a:hlink>
    <a:folHlink>
      <a:srgbClr val="FFCC66"/>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67593</TotalTime>
  <Words>5833</Words>
  <Application>Microsoft Macintosh PowerPoint</Application>
  <PresentationFormat>On-screen Show (4:3)</PresentationFormat>
  <Paragraphs>1008</Paragraphs>
  <Slides>78</Slides>
  <Notes>24</Notes>
  <HiddenSlides>0</HiddenSlides>
  <MMClips>0</MMClips>
  <ScaleCrop>false</ScaleCrop>
  <HeadingPairs>
    <vt:vector size="8" baseType="variant">
      <vt:variant>
        <vt:lpstr>Fonts Used</vt:lpstr>
      </vt:variant>
      <vt:variant>
        <vt:i4>16</vt:i4>
      </vt:variant>
      <vt:variant>
        <vt:lpstr>Theme</vt:lpstr>
      </vt:variant>
      <vt:variant>
        <vt:i4>8</vt:i4>
      </vt:variant>
      <vt:variant>
        <vt:lpstr>Embedded OLE Servers</vt:lpstr>
      </vt:variant>
      <vt:variant>
        <vt:i4>1</vt:i4>
      </vt:variant>
      <vt:variant>
        <vt:lpstr>Slide Titles</vt:lpstr>
      </vt:variant>
      <vt:variant>
        <vt:i4>78</vt:i4>
      </vt:variant>
    </vt:vector>
  </HeadingPairs>
  <TitlesOfParts>
    <vt:vector size="103" baseType="lpstr">
      <vt:lpstr>Arial Black</vt:lpstr>
      <vt:lpstr>Arial Unicode MS</vt:lpstr>
      <vt:lpstr>Calibri</vt:lpstr>
      <vt:lpstr>Calibri Light</vt:lpstr>
      <vt:lpstr>Comic Sans MS</vt:lpstr>
      <vt:lpstr>Courier New</vt:lpstr>
      <vt:lpstr>Impact</vt:lpstr>
      <vt:lpstr>ＭＳ Ｐゴシック</vt:lpstr>
      <vt:lpstr>Palatino-BoldItalic</vt:lpstr>
      <vt:lpstr>Source Serif Pro</vt:lpstr>
      <vt:lpstr>Symbol</vt:lpstr>
      <vt:lpstr>Tahoma</vt:lpstr>
      <vt:lpstr>Times New Roman</vt:lpstr>
      <vt:lpstr>Verdana</vt:lpstr>
      <vt:lpstr>Wingdings</vt:lpstr>
      <vt:lpstr>Arial</vt:lpstr>
      <vt:lpstr>ubc physics intro</vt:lpstr>
      <vt:lpstr>1_Office Theme</vt:lpstr>
      <vt:lpstr>Office Theme</vt:lpstr>
      <vt:lpstr>2_Office Theme</vt:lpstr>
      <vt:lpstr>4_Office Theme</vt:lpstr>
      <vt:lpstr>1_ubc physics intro</vt:lpstr>
      <vt:lpstr>3_Office Theme</vt:lpstr>
      <vt:lpstr>2_ubc physics intro</vt:lpstr>
      <vt:lpstr>ClipArt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Also works for advanced courses 2nd - 4th yr physics Univ. British Columbia &amp; Stanford</vt:lpstr>
      <vt:lpstr>PowerPoint Presentation</vt:lpstr>
      <vt:lpstr>Stanford Outcomes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Student Perceptions/Beliefs</vt:lpstr>
      <vt:lpstr>Student Beliefs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jila, university of colorado</Company>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cwieman</dc:creator>
  <cp:lastModifiedBy>Microsoft Office User</cp:lastModifiedBy>
  <cp:revision>1518</cp:revision>
  <cp:lastPrinted>2012-02-09T20:12:05Z</cp:lastPrinted>
  <dcterms:created xsi:type="dcterms:W3CDTF">2003-05-20T01:06:42Z</dcterms:created>
  <dcterms:modified xsi:type="dcterms:W3CDTF">2018-02-02T14:25:53Z</dcterms:modified>
</cp:coreProperties>
</file>