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  <p:sldMasterId id="2147483750" r:id="rId2"/>
    <p:sldMasterId id="2147483768" r:id="rId3"/>
  </p:sldMasterIdLst>
  <p:notesMasterIdLst>
    <p:notesMasterId r:id="rId19"/>
  </p:notesMasterIdLst>
  <p:handoutMasterIdLst>
    <p:handoutMasterId r:id="rId20"/>
  </p:handoutMasterIdLst>
  <p:sldIdLst>
    <p:sldId id="258" r:id="rId4"/>
    <p:sldId id="260" r:id="rId5"/>
    <p:sldId id="261" r:id="rId6"/>
    <p:sldId id="257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0559"/>
    <a:srgbClr val="491148"/>
    <a:srgbClr val="2D0876"/>
    <a:srgbClr val="2B0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2"/>
  </p:normalViewPr>
  <p:slideViewPr>
    <p:cSldViewPr snapToGrid="0">
      <p:cViewPr varScale="1">
        <p:scale>
          <a:sx n="114" d="100"/>
          <a:sy n="114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0EE5C-7C1E-08D8-D6A5-C419433C14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131C5-38C2-CFE0-AB41-C2EF3B575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3C544-E164-3440-95D1-D46EA8A8F9E4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1A211-ADA9-8A9E-5A8C-84DBE1D2C8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4135E-FCE5-06CF-07D2-89F695F892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E36CE-FB7C-3B40-A229-9EB2984E95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77477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FF436-D41A-2548-AD20-8DC7ECE2A521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8E69E-6584-8C4D-8726-7779401510C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48867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2292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123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362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4058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1587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9188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2944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1760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1436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6789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4969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903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7415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3019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730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50844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4757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29663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4040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78283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25608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68403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365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2172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23667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84294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58211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8963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43936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2704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31904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19997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25779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106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77581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62396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24883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8713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0002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72612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56429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43048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9936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83338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920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16464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058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307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164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703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222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999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D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488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D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0090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F089D9-1A90-6E43-99B5-D29035DB4607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592505-C22D-1E48-8C07-2F008EDE62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8709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public.tableau.com/app/profile/yusuf.salk/viz/MovieRentalCompanyDataAnalysisProject/MapChart?publish=y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0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Video camera">
            <a:extLst>
              <a:ext uri="{FF2B5EF4-FFF2-40B4-BE49-F238E27FC236}">
                <a16:creationId xmlns:a16="http://schemas.microsoft.com/office/drawing/2014/main" id="{5CA144C1-9AFF-7C84-1BDD-19BCEC70D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9009" y="1284394"/>
            <a:ext cx="4002247" cy="40022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AA8350-1F30-3919-135E-7464B97F545E}"/>
              </a:ext>
            </a:extLst>
          </p:cNvPr>
          <p:cNvSpPr txBox="1"/>
          <p:nvPr/>
        </p:nvSpPr>
        <p:spPr>
          <a:xfrm>
            <a:off x="5653671" y="1700084"/>
            <a:ext cx="5419492" cy="6528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2628">
              <a:lnSpc>
                <a:spcPct val="90000"/>
              </a:lnSpc>
              <a:spcAft>
                <a:spcPts val="594"/>
              </a:spcAft>
            </a:pPr>
            <a:r>
              <a:rPr lang="en-DE" sz="4000" b="1" dirty="0"/>
              <a:t>ROCKBUSTER STEALTH </a:t>
            </a:r>
            <a:endParaRPr 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C3AC2-6C2A-16E0-FB55-6965FEBEC96D}"/>
              </a:ext>
            </a:extLst>
          </p:cNvPr>
          <p:cNvSpPr txBox="1"/>
          <p:nvPr/>
        </p:nvSpPr>
        <p:spPr>
          <a:xfrm>
            <a:off x="6356297" y="2791013"/>
            <a:ext cx="4002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Business Strategy 2020</a:t>
            </a:r>
            <a:endParaRPr lang="en-DE" sz="2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993CD9E-22E7-6EC2-B845-248565E5144F}"/>
              </a:ext>
            </a:extLst>
          </p:cNvPr>
          <p:cNvSpPr txBox="1">
            <a:spLocks/>
          </p:cNvSpPr>
          <p:nvPr/>
        </p:nvSpPr>
        <p:spPr>
          <a:xfrm>
            <a:off x="7559180" y="4152830"/>
            <a:ext cx="1596483" cy="4977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DE" sz="2000" dirty="0">
                <a:solidFill>
                  <a:schemeClr val="accent6">
                    <a:lumMod val="50000"/>
                  </a:schemeClr>
                </a:solidFill>
              </a:rPr>
              <a:t>Yusuf Salk</a:t>
            </a:r>
          </a:p>
        </p:txBody>
      </p:sp>
    </p:spTree>
    <p:extLst>
      <p:ext uri="{BB962C8B-B14F-4D97-AF65-F5344CB8AC3E}">
        <p14:creationId xmlns:p14="http://schemas.microsoft.com/office/powerpoint/2010/main" val="429142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Six pins pointed on several spots on a road map">
            <a:extLst>
              <a:ext uri="{FF2B5EF4-FFF2-40B4-BE49-F238E27FC236}">
                <a16:creationId xmlns:a16="http://schemas.microsoft.com/office/drawing/2014/main" id="{0C0539E9-600B-A751-B69A-85954A9516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3395" b="123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3EB7E0-C740-A88C-7917-EB97055B10B4}"/>
              </a:ext>
            </a:extLst>
          </p:cNvPr>
          <p:cNvSpPr txBox="1"/>
          <p:nvPr/>
        </p:nvSpPr>
        <p:spPr>
          <a:xfrm>
            <a:off x="1160573" y="2973452"/>
            <a:ext cx="9870854" cy="9110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spcBef>
                <a:spcPct val="0"/>
              </a:spcBef>
              <a:spcAft>
                <a:spcPts val="594"/>
              </a:spcAft>
            </a:pPr>
            <a:r>
              <a:rPr lang="en-US" sz="5400" b="1" dirty="0">
                <a:latin typeface="+mj-lt"/>
                <a:ea typeface="+mj-ea"/>
                <a:cs typeface="+mj-cs"/>
              </a:rPr>
              <a:t>CUSTOMERS AND COUNTRIES</a:t>
            </a:r>
          </a:p>
        </p:txBody>
      </p:sp>
    </p:spTree>
    <p:extLst>
      <p:ext uri="{BB962C8B-B14F-4D97-AF65-F5344CB8AC3E}">
        <p14:creationId xmlns:p14="http://schemas.microsoft.com/office/powerpoint/2010/main" val="2362675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00559"/>
            </a:gs>
            <a:gs pos="70000">
              <a:srgbClr val="49114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DE45543-B8D6-4BD5-85E4-FAF64A4C9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F63E70-FDE5-46BE-8B41-CEE9D51D7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3EB7E0-C740-A88C-7917-EB97055B10B4}"/>
              </a:ext>
            </a:extLst>
          </p:cNvPr>
          <p:cNvSpPr txBox="1"/>
          <p:nvPr/>
        </p:nvSpPr>
        <p:spPr>
          <a:xfrm>
            <a:off x="477012" y="526186"/>
            <a:ext cx="112379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34523">
              <a:spcAft>
                <a:spcPts val="594"/>
              </a:spcAft>
            </a:pPr>
            <a:r>
              <a:rPr lang="en-GB" sz="2200" b="1" dirty="0">
                <a:solidFill>
                  <a:srgbClr val="002060"/>
                </a:solidFill>
              </a:rPr>
              <a:t>WHERE DOES THE HIGHEST REVENUE AND NUMBER OF CUSTOMERS COME FROM?</a:t>
            </a:r>
            <a:endParaRPr lang="en-DE" sz="2200" b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5D80F-DA59-7C54-49D6-B1B70AB3C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078" y="3429000"/>
            <a:ext cx="1598518" cy="27316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A82F0A-4CD4-4F39-926F-0D7FDEC334B7}"/>
              </a:ext>
            </a:extLst>
          </p:cNvPr>
          <p:cNvSpPr txBox="1"/>
          <p:nvPr/>
        </p:nvSpPr>
        <p:spPr>
          <a:xfrm>
            <a:off x="8486078" y="1437133"/>
            <a:ext cx="3083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If the country has a large number of customers, its revenue is also high.</a:t>
            </a:r>
            <a:endParaRPr lang="en-DE" dirty="0">
              <a:solidFill>
                <a:srgbClr val="00206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30AB139-C6B9-9F93-5C4C-19A26CF11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1" y="970906"/>
            <a:ext cx="7886403" cy="54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9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00559"/>
            </a:gs>
            <a:gs pos="70000">
              <a:srgbClr val="49114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DE45543-B8D6-4BD5-85E4-FAF64A4C9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F63E70-FDE5-46BE-8B41-CEE9D51D7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A82F0A-4CD4-4F39-926F-0D7FDEC334B7}"/>
              </a:ext>
            </a:extLst>
          </p:cNvPr>
          <p:cNvSpPr txBox="1"/>
          <p:nvPr/>
        </p:nvSpPr>
        <p:spPr>
          <a:xfrm>
            <a:off x="8466546" y="1354388"/>
            <a:ext cx="30526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India has the highest number of customers and total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It is followed by China and United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There is a positive correlation between the number of customers and revenue.</a:t>
            </a:r>
            <a:endParaRPr lang="en-DE" dirty="0">
              <a:solidFill>
                <a:srgbClr val="00206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E9E65C-10BB-2D2D-B07F-C646CF80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93" y="480061"/>
            <a:ext cx="7772400" cy="5897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0503BE-0924-9B48-09DD-301B42542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180" y="480059"/>
            <a:ext cx="1311366" cy="65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05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00559"/>
            </a:gs>
            <a:gs pos="70000">
              <a:srgbClr val="49114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DE45543-B8D6-4BD5-85E4-FAF64A4C9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F63E70-FDE5-46BE-8B41-CEE9D51D7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DFEA202-6E79-2EED-856B-F01F3EB2A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421359"/>
              </p:ext>
            </p:extLst>
          </p:nvPr>
        </p:nvGraphicFramePr>
        <p:xfrm>
          <a:off x="1070516" y="1188016"/>
          <a:ext cx="10024948" cy="490054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506237">
                  <a:extLst>
                    <a:ext uri="{9D8B030D-6E8A-4147-A177-3AD203B41FA5}">
                      <a16:colId xmlns:a16="http://schemas.microsoft.com/office/drawing/2014/main" val="784731179"/>
                    </a:ext>
                  </a:extLst>
                </a:gridCol>
                <a:gridCol w="2506237">
                  <a:extLst>
                    <a:ext uri="{9D8B030D-6E8A-4147-A177-3AD203B41FA5}">
                      <a16:colId xmlns:a16="http://schemas.microsoft.com/office/drawing/2014/main" val="1527830462"/>
                    </a:ext>
                  </a:extLst>
                </a:gridCol>
                <a:gridCol w="2506237">
                  <a:extLst>
                    <a:ext uri="{9D8B030D-6E8A-4147-A177-3AD203B41FA5}">
                      <a16:colId xmlns:a16="http://schemas.microsoft.com/office/drawing/2014/main" val="79240418"/>
                    </a:ext>
                  </a:extLst>
                </a:gridCol>
                <a:gridCol w="2506237">
                  <a:extLst>
                    <a:ext uri="{9D8B030D-6E8A-4147-A177-3AD203B41FA5}">
                      <a16:colId xmlns:a16="http://schemas.microsoft.com/office/drawing/2014/main" val="3190847981"/>
                    </a:ext>
                  </a:extLst>
                </a:gridCol>
              </a:tblGrid>
              <a:tr h="445504">
                <a:tc>
                  <a:txBody>
                    <a:bodyPr/>
                    <a:lstStyle/>
                    <a:p>
                      <a:pPr algn="ctr"/>
                      <a:r>
                        <a:rPr lang="en-DE" sz="1600" kern="100" dirty="0">
                          <a:effectLst/>
                        </a:rPr>
                        <a:t>CUSTOMER NAME</a:t>
                      </a:r>
                      <a:endParaRPr lang="en-DE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kern="100" dirty="0">
                          <a:effectLst/>
                        </a:rPr>
                        <a:t>COUNTRY</a:t>
                      </a:r>
                      <a:endParaRPr lang="en-DE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kern="100" dirty="0">
                          <a:effectLst/>
                        </a:rPr>
                        <a:t>CITY</a:t>
                      </a:r>
                      <a:endParaRPr lang="en-DE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kern="100" dirty="0">
                          <a:effectLst/>
                        </a:rPr>
                        <a:t>TOTAL AMOUNT PAID ($)</a:t>
                      </a:r>
                      <a:endParaRPr lang="en-DE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311894"/>
                  </a:ext>
                </a:extLst>
              </a:tr>
              <a:tr h="445504"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 dirty="0">
                          <a:effectLst/>
                        </a:rPr>
                        <a:t>Eleanor Hunt</a:t>
                      </a:r>
                      <a:endParaRPr lang="en-DE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 dirty="0">
                          <a:effectLst/>
                        </a:rPr>
                        <a:t>Runion</a:t>
                      </a:r>
                      <a:endParaRPr lang="en-DE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 dirty="0">
                          <a:effectLst/>
                        </a:rPr>
                        <a:t>Saint-Denis</a:t>
                      </a:r>
                      <a:endParaRPr lang="en-DE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>
                          <a:effectLst/>
                        </a:rPr>
                        <a:t>211.55</a:t>
                      </a:r>
                      <a:endParaRPr lang="en-DE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317787"/>
                  </a:ext>
                </a:extLst>
              </a:tr>
              <a:tr h="445504"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 dirty="0">
                          <a:effectLst/>
                        </a:rPr>
                        <a:t>Karl Seal</a:t>
                      </a:r>
                      <a:endParaRPr lang="en-DE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 dirty="0">
                          <a:effectLst/>
                        </a:rPr>
                        <a:t>United States</a:t>
                      </a:r>
                      <a:endParaRPr lang="en-DE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 dirty="0">
                          <a:effectLst/>
                        </a:rPr>
                        <a:t>Cape Coral</a:t>
                      </a:r>
                      <a:endParaRPr lang="en-DE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>
                          <a:effectLst/>
                        </a:rPr>
                        <a:t>208.58</a:t>
                      </a:r>
                      <a:endParaRPr lang="en-DE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932593"/>
                  </a:ext>
                </a:extLst>
              </a:tr>
              <a:tr h="445504"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 dirty="0">
                          <a:effectLst/>
                        </a:rPr>
                        <a:t>Marion Snyder</a:t>
                      </a:r>
                      <a:endParaRPr lang="en-DE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 dirty="0">
                          <a:effectLst/>
                        </a:rPr>
                        <a:t>Brazil</a:t>
                      </a:r>
                      <a:endParaRPr lang="en-DE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 dirty="0">
                          <a:effectLst/>
                        </a:rPr>
                        <a:t>Santa Brbara dOeste</a:t>
                      </a:r>
                      <a:endParaRPr lang="en-DE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>
                          <a:effectLst/>
                        </a:rPr>
                        <a:t>194.61</a:t>
                      </a:r>
                      <a:endParaRPr lang="en-DE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513434"/>
                  </a:ext>
                </a:extLst>
              </a:tr>
              <a:tr h="445504"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 dirty="0">
                          <a:effectLst/>
                        </a:rPr>
                        <a:t>Rhonda Kennedy</a:t>
                      </a:r>
                      <a:endParaRPr lang="en-DE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 dirty="0">
                          <a:effectLst/>
                        </a:rPr>
                        <a:t>Netherlands</a:t>
                      </a:r>
                      <a:endParaRPr lang="en-DE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 dirty="0">
                          <a:effectLst/>
                        </a:rPr>
                        <a:t>Apeldoorn</a:t>
                      </a:r>
                      <a:endParaRPr lang="en-DE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>
                          <a:effectLst/>
                        </a:rPr>
                        <a:t>191.62</a:t>
                      </a:r>
                      <a:endParaRPr lang="en-DE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753743"/>
                  </a:ext>
                </a:extLst>
              </a:tr>
              <a:tr h="445504"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 dirty="0">
                          <a:effectLst/>
                        </a:rPr>
                        <a:t>Clara Shaw</a:t>
                      </a:r>
                      <a:endParaRPr lang="en-DE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 dirty="0">
                          <a:effectLst/>
                        </a:rPr>
                        <a:t>Belarus</a:t>
                      </a:r>
                      <a:endParaRPr lang="en-DE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 dirty="0">
                          <a:effectLst/>
                        </a:rPr>
                        <a:t>Molodetno</a:t>
                      </a:r>
                      <a:endParaRPr lang="en-DE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>
                          <a:effectLst/>
                        </a:rPr>
                        <a:t>189.60</a:t>
                      </a:r>
                      <a:endParaRPr lang="en-DE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924219"/>
                  </a:ext>
                </a:extLst>
              </a:tr>
              <a:tr h="445504"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 dirty="0">
                          <a:effectLst/>
                        </a:rPr>
                        <a:t>Tommy Collazo</a:t>
                      </a:r>
                      <a:endParaRPr lang="en-DE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 dirty="0">
                          <a:effectLst/>
                        </a:rPr>
                        <a:t>Iran</a:t>
                      </a:r>
                      <a:endParaRPr lang="en-DE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 dirty="0">
                          <a:effectLst/>
                        </a:rPr>
                        <a:t>Qomsheh</a:t>
                      </a:r>
                      <a:endParaRPr lang="en-DE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>
                          <a:effectLst/>
                        </a:rPr>
                        <a:t>183.63</a:t>
                      </a:r>
                      <a:endParaRPr lang="en-DE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442805"/>
                  </a:ext>
                </a:extLst>
              </a:tr>
              <a:tr h="445504"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 dirty="0">
                          <a:effectLst/>
                        </a:rPr>
                        <a:t>Ana Bradley</a:t>
                      </a:r>
                      <a:endParaRPr lang="en-DE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 dirty="0">
                          <a:effectLst/>
                        </a:rPr>
                        <a:t>United States</a:t>
                      </a:r>
                      <a:endParaRPr lang="en-DE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 dirty="0">
                          <a:effectLst/>
                        </a:rPr>
                        <a:t>Memphis</a:t>
                      </a:r>
                      <a:endParaRPr lang="en-DE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>
                          <a:effectLst/>
                        </a:rPr>
                        <a:t>167.67</a:t>
                      </a:r>
                      <a:endParaRPr lang="en-DE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347757"/>
                  </a:ext>
                </a:extLst>
              </a:tr>
              <a:tr h="445504"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 dirty="0">
                          <a:effectLst/>
                        </a:rPr>
                        <a:t>Curtis Irby</a:t>
                      </a:r>
                      <a:endParaRPr lang="en-DE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 dirty="0">
                          <a:effectLst/>
                        </a:rPr>
                        <a:t>Canada</a:t>
                      </a:r>
                      <a:endParaRPr lang="en-DE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 dirty="0">
                          <a:effectLst/>
                        </a:rPr>
                        <a:t>Richmond Hill</a:t>
                      </a:r>
                      <a:endParaRPr lang="en-DE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>
                          <a:effectLst/>
                        </a:rPr>
                        <a:t>167.62</a:t>
                      </a:r>
                      <a:endParaRPr lang="en-DE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798074"/>
                  </a:ext>
                </a:extLst>
              </a:tr>
              <a:tr h="445504"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 dirty="0">
                          <a:effectLst/>
                        </a:rPr>
                        <a:t>Marcia Dean</a:t>
                      </a:r>
                      <a:endParaRPr lang="en-DE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 dirty="0">
                          <a:effectLst/>
                        </a:rPr>
                        <a:t>Philippines</a:t>
                      </a:r>
                      <a:endParaRPr lang="en-DE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 dirty="0">
                          <a:effectLst/>
                        </a:rPr>
                        <a:t>Tanza</a:t>
                      </a:r>
                      <a:endParaRPr lang="en-DE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>
                          <a:effectLst/>
                        </a:rPr>
                        <a:t>166.61</a:t>
                      </a:r>
                      <a:endParaRPr lang="en-DE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004411"/>
                  </a:ext>
                </a:extLst>
              </a:tr>
              <a:tr h="445504"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 dirty="0">
                          <a:effectLst/>
                        </a:rPr>
                        <a:t>Mike Way</a:t>
                      </a:r>
                      <a:endParaRPr lang="en-DE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 dirty="0">
                          <a:effectLst/>
                        </a:rPr>
                        <a:t>India</a:t>
                      </a:r>
                      <a:endParaRPr lang="en-DE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 dirty="0">
                          <a:effectLst/>
                        </a:rPr>
                        <a:t>Valparai</a:t>
                      </a:r>
                      <a:endParaRPr lang="en-DE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kern="100" dirty="0">
                          <a:effectLst/>
                        </a:rPr>
                        <a:t>162.67</a:t>
                      </a:r>
                      <a:endParaRPr lang="en-DE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7740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E0E7EB3-F12A-C1EC-B8DB-4EA820B44851}"/>
              </a:ext>
            </a:extLst>
          </p:cNvPr>
          <p:cNvSpPr txBox="1"/>
          <p:nvPr/>
        </p:nvSpPr>
        <p:spPr>
          <a:xfrm>
            <a:off x="3379284" y="603206"/>
            <a:ext cx="543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400" b="1" dirty="0">
                <a:solidFill>
                  <a:srgbClr val="002060"/>
                </a:solidFill>
              </a:rPr>
              <a:t>T</a:t>
            </a:r>
            <a:r>
              <a:rPr lang="en-GB" sz="2400" b="1" dirty="0">
                <a:solidFill>
                  <a:srgbClr val="002060"/>
                </a:solidFill>
              </a:rPr>
              <a:t>o</a:t>
            </a:r>
            <a:r>
              <a:rPr lang="en-DE" sz="2400" b="1" dirty="0">
                <a:solidFill>
                  <a:srgbClr val="002060"/>
                </a:solidFill>
              </a:rPr>
              <a:t>p 10 High Lifetime Customers</a:t>
            </a:r>
          </a:p>
        </p:txBody>
      </p:sp>
    </p:spTree>
    <p:extLst>
      <p:ext uri="{BB962C8B-B14F-4D97-AF65-F5344CB8AC3E}">
        <p14:creationId xmlns:p14="http://schemas.microsoft.com/office/powerpoint/2010/main" val="320563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E7EB3-F12A-C1EC-B8DB-4EA820B44851}"/>
              </a:ext>
            </a:extLst>
          </p:cNvPr>
          <p:cNvSpPr txBox="1"/>
          <p:nvPr/>
        </p:nvSpPr>
        <p:spPr>
          <a:xfrm>
            <a:off x="5404377" y="437513"/>
            <a:ext cx="5502614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Target top countries by revenue to increase total income, for example India, China, United States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Expand inventory in the highest revenue categories, such as Sports, Sci-Fi, Animation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All films in the current inventory are in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English. Add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films in other languages to reach more potential customers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Reward high lifetime customers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Develop a loyalty program to gain more high lifetime customers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623A5-1ED8-6D1F-C2D6-65770B4BB182}"/>
              </a:ext>
            </a:extLst>
          </p:cNvPr>
          <p:cNvSpPr txBox="1"/>
          <p:nvPr/>
        </p:nvSpPr>
        <p:spPr>
          <a:xfrm>
            <a:off x="866834" y="3185429"/>
            <a:ext cx="355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b="1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5062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68F1A4-6DBB-4F0B-A679-6EE548363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B8DBF1C0-B8F1-4AAC-8704-256BA0E9D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26" name="Picture 25" descr="Popcorn and drink in an empty red theater">
            <a:extLst>
              <a:ext uri="{FF2B5EF4-FFF2-40B4-BE49-F238E27FC236}">
                <a16:creationId xmlns:a16="http://schemas.microsoft.com/office/drawing/2014/main" id="{3D9D8D9A-7F7A-B1CD-A991-ED21513175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0962" r="-1" b="-1"/>
          <a:stretch/>
        </p:blipFill>
        <p:spPr>
          <a:xfrm>
            <a:off x="474133" y="474133"/>
            <a:ext cx="11243734" cy="59097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0E7EB3-F12A-C1EC-B8DB-4EA820B44851}"/>
              </a:ext>
            </a:extLst>
          </p:cNvPr>
          <p:cNvSpPr txBox="1"/>
          <p:nvPr/>
        </p:nvSpPr>
        <p:spPr>
          <a:xfrm>
            <a:off x="3482340" y="2181435"/>
            <a:ext cx="5227319" cy="24951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u="sng" dirty="0">
                <a:latin typeface="+mj-lt"/>
                <a:ea typeface="+mj-ea"/>
                <a:cs typeface="+mj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for Tableau Visuals </a:t>
            </a:r>
            <a:endParaRPr lang="en-US" sz="3200" b="1" u="sng" dirty="0">
              <a:latin typeface="+mj-lt"/>
              <a:ea typeface="+mj-ea"/>
              <a:cs typeface="+mj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716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E8BD2A-4014-4DC6-A228-4ECE6A0A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896CA42-3323-41E5-B809-CD790B2A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EA2FE539-0B6F-4FAE-A391-B46476F4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D5A14FB-50A2-4964-8B07-EE40D1CE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FD63331C-DD2E-43D8-9511-B44EC057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69D9C0-B273-B5DB-345B-05B6ED45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00" y="3121062"/>
            <a:ext cx="3260182" cy="615873"/>
          </a:xfrm>
        </p:spPr>
        <p:txBody>
          <a:bodyPr/>
          <a:lstStyle/>
          <a:p>
            <a:pPr algn="ctr"/>
            <a:r>
              <a:rPr lang="en-DE" b="1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EB91BB6-AD0C-599A-D223-D601550C2E55}"/>
              </a:ext>
            </a:extLst>
          </p:cNvPr>
          <p:cNvSpPr txBox="1">
            <a:spLocks/>
          </p:cNvSpPr>
          <p:nvPr/>
        </p:nvSpPr>
        <p:spPr>
          <a:xfrm>
            <a:off x="5757811" y="1280669"/>
            <a:ext cx="5233639" cy="429665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GB" sz="2400" dirty="0">
                <a:solidFill>
                  <a:schemeClr val="accent2"/>
                </a:solidFill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GB" sz="2400" dirty="0">
                <a:solidFill>
                  <a:schemeClr val="accent2"/>
                </a:solidFill>
              </a:rPr>
              <a:t>Data Overview</a:t>
            </a:r>
          </a:p>
          <a:p>
            <a:pPr>
              <a:lnSpc>
                <a:spcPct val="200000"/>
              </a:lnSpc>
            </a:pPr>
            <a:r>
              <a:rPr lang="en-GB" sz="2400" dirty="0">
                <a:solidFill>
                  <a:schemeClr val="accent2"/>
                </a:solidFill>
              </a:rPr>
              <a:t>Films and Categories</a:t>
            </a:r>
          </a:p>
          <a:p>
            <a:pPr>
              <a:lnSpc>
                <a:spcPct val="200000"/>
              </a:lnSpc>
            </a:pPr>
            <a:r>
              <a:rPr lang="en-GB" sz="2400" dirty="0">
                <a:solidFill>
                  <a:schemeClr val="accent2"/>
                </a:solidFill>
              </a:rPr>
              <a:t>Customers and Countries</a:t>
            </a:r>
          </a:p>
          <a:p>
            <a:pPr>
              <a:lnSpc>
                <a:spcPct val="200000"/>
              </a:lnSpc>
            </a:pPr>
            <a:r>
              <a:rPr lang="en-GB" sz="2400" dirty="0">
                <a:solidFill>
                  <a:schemeClr val="accent2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970792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3507BD-26D8-F694-A0A8-51C2D28C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95" y="1209957"/>
            <a:ext cx="3187457" cy="4438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68E7C-D474-A579-B1AE-D2A402395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78423" y="1056980"/>
            <a:ext cx="5735647" cy="47399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Rockbuster</a:t>
            </a:r>
            <a:r>
              <a:rPr lang="en-US" dirty="0">
                <a:solidFill>
                  <a:schemeClr val="tx1"/>
                </a:solidFill>
              </a:rPr>
              <a:t> Stealth LLC is a movie rental company that used to have stores around the world. Facing stiff competition from streaming services such as Netflix and Amazon Prime, the </a:t>
            </a:r>
            <a:r>
              <a:rPr lang="en-US" dirty="0" err="1">
                <a:solidFill>
                  <a:schemeClr val="tx1"/>
                </a:solidFill>
              </a:rPr>
              <a:t>Rockbuster</a:t>
            </a:r>
            <a:r>
              <a:rPr lang="en-US" dirty="0">
                <a:solidFill>
                  <a:schemeClr val="tx1"/>
                </a:solidFill>
              </a:rPr>
              <a:t> Stealth management team is planning to use its existing movie licenses to launch an online video rental service in order to stay competitive.</a:t>
            </a:r>
          </a:p>
        </p:txBody>
      </p:sp>
    </p:spTree>
    <p:extLst>
      <p:ext uri="{BB962C8B-B14F-4D97-AF65-F5344CB8AC3E}">
        <p14:creationId xmlns:p14="http://schemas.microsoft.com/office/powerpoint/2010/main" val="168791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00559"/>
            </a:gs>
            <a:gs pos="70000">
              <a:srgbClr val="49114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DE45543-B8D6-4BD5-85E4-FAF64A4C9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F63E70-FDE5-46BE-8B41-CEE9D51D7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CB4CA2-E3FC-A26C-E0BA-0140DA2C5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069514"/>
              </p:ext>
            </p:extLst>
          </p:nvPr>
        </p:nvGraphicFramePr>
        <p:xfrm>
          <a:off x="1120479" y="2544288"/>
          <a:ext cx="2160000" cy="996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873397510"/>
                    </a:ext>
                  </a:extLst>
                </a:gridCol>
              </a:tblGrid>
              <a:tr h="498251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Number of Films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975489"/>
                  </a:ext>
                </a:extLst>
              </a:tr>
              <a:tr h="498251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24356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07B3C0-AFCA-038C-0BAF-50EDD2ECA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118700"/>
              </p:ext>
            </p:extLst>
          </p:nvPr>
        </p:nvGraphicFramePr>
        <p:xfrm>
          <a:off x="3670699" y="2544418"/>
          <a:ext cx="2160000" cy="996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873397510"/>
                    </a:ext>
                  </a:extLst>
                </a:gridCol>
              </a:tblGrid>
              <a:tr h="49776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Number of Genres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975489"/>
                  </a:ext>
                </a:extLst>
              </a:tr>
              <a:tr h="498251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24356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87021BC4-BBA5-3DA6-0C6A-ACB5B9211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16515"/>
              </p:ext>
            </p:extLst>
          </p:nvPr>
        </p:nvGraphicFramePr>
        <p:xfrm>
          <a:off x="6039475" y="2544288"/>
          <a:ext cx="2160000" cy="996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873397510"/>
                    </a:ext>
                  </a:extLst>
                </a:gridCol>
              </a:tblGrid>
              <a:tr h="498251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Release 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975489"/>
                  </a:ext>
                </a:extLst>
              </a:tr>
              <a:tr h="498251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2006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243564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CCB1788-04DC-C5B7-DC77-8BF1FC437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23577"/>
              </p:ext>
            </p:extLst>
          </p:nvPr>
        </p:nvGraphicFramePr>
        <p:xfrm>
          <a:off x="1120479" y="4387964"/>
          <a:ext cx="2160000" cy="996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873397510"/>
                    </a:ext>
                  </a:extLst>
                </a:gridCol>
              </a:tblGrid>
              <a:tr h="498251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Rental Duration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975489"/>
                  </a:ext>
                </a:extLst>
              </a:tr>
              <a:tr h="498251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3 to 7 Days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243564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D327D0C-DBB6-B46A-25F1-32D3B6B05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14390"/>
              </p:ext>
            </p:extLst>
          </p:nvPr>
        </p:nvGraphicFramePr>
        <p:xfrm>
          <a:off x="3670699" y="4393231"/>
          <a:ext cx="2160000" cy="996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873397510"/>
                    </a:ext>
                  </a:extLst>
                </a:gridCol>
              </a:tblGrid>
              <a:tr h="498251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Rental 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975489"/>
                  </a:ext>
                </a:extLst>
              </a:tr>
              <a:tr h="498251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$0.99 to $4.99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243564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66E28D96-9A58-5E76-1415-131B65194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643873"/>
              </p:ext>
            </p:extLst>
          </p:nvPr>
        </p:nvGraphicFramePr>
        <p:xfrm>
          <a:off x="8574843" y="4404542"/>
          <a:ext cx="2520000" cy="979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873397510"/>
                    </a:ext>
                  </a:extLst>
                </a:gridCol>
              </a:tblGrid>
              <a:tr h="490023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MPAA Ratings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975489"/>
                  </a:ext>
                </a:extLst>
              </a:tr>
              <a:tr h="489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</a:rPr>
                        <a:t>PG, R, G, NC-17, PG-13</a:t>
                      </a:r>
                      <a:endParaRPr lang="en-GB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243564"/>
                  </a:ext>
                </a:extLst>
              </a:tr>
            </a:tbl>
          </a:graphicData>
        </a:graphic>
      </p:graphicFrame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09E87DBF-F262-BC33-B455-623CB1F13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00264"/>
              </p:ext>
            </p:extLst>
          </p:nvPr>
        </p:nvGraphicFramePr>
        <p:xfrm>
          <a:off x="8574843" y="2544288"/>
          <a:ext cx="2520000" cy="998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873397510"/>
                    </a:ext>
                  </a:extLst>
                </a:gridCol>
              </a:tblGrid>
              <a:tr h="520446">
                <a:tc>
                  <a:txBody>
                    <a:bodyPr/>
                    <a:lstStyle/>
                    <a:p>
                      <a:pPr algn="ctr"/>
                      <a:r>
                        <a:rPr lang="en-DE" sz="1800" dirty="0"/>
                        <a:t>Number of Customer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515975489"/>
                  </a:ext>
                </a:extLst>
              </a:tr>
              <a:tr h="477749">
                <a:tc>
                  <a:txBody>
                    <a:bodyPr/>
                    <a:lstStyle/>
                    <a:p>
                      <a:pPr algn="ctr"/>
                      <a:r>
                        <a:rPr lang="en-DE" sz="1800" dirty="0"/>
                        <a:t>599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79243564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89043E88-926E-E9B5-CBDF-5A25EC5E8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025757"/>
              </p:ext>
            </p:extLst>
          </p:nvPr>
        </p:nvGraphicFramePr>
        <p:xfrm>
          <a:off x="6122770" y="4404542"/>
          <a:ext cx="2160000" cy="996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873397510"/>
                    </a:ext>
                  </a:extLst>
                </a:gridCol>
              </a:tblGrid>
              <a:tr h="498251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Total Revenue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975489"/>
                  </a:ext>
                </a:extLst>
              </a:tr>
              <a:tr h="498251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$61,312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24356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53EB7E0-C740-A88C-7917-EB97055B10B4}"/>
              </a:ext>
            </a:extLst>
          </p:cNvPr>
          <p:cNvSpPr txBox="1"/>
          <p:nvPr/>
        </p:nvSpPr>
        <p:spPr>
          <a:xfrm>
            <a:off x="4100419" y="1272671"/>
            <a:ext cx="399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34523">
              <a:spcAft>
                <a:spcPts val="594"/>
              </a:spcAft>
            </a:pPr>
            <a:r>
              <a:rPr lang="en-DE" sz="3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 OVERVIEW</a:t>
            </a:r>
            <a:endParaRPr lang="en-DE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9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4961B61-03D2-49E9-BD4B-B3A93E5A2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719563D-93CB-4148-9B1C-AB39FA117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"/>
            <a:ext cx="12188825" cy="6856214"/>
          </a:xfrm>
          <a:prstGeom prst="rect">
            <a:avLst/>
          </a:prstGeom>
        </p:spPr>
      </p:pic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96D1AFC5-6911-FBBF-4919-6C7A67B5E0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t="12106" b="36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8AF3458-709F-4682-8E3C-FA8FECC8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912" y="2125133"/>
            <a:ext cx="8736013" cy="2607734"/>
          </a:xfrm>
          <a:prstGeom prst="rect">
            <a:avLst/>
          </a:prstGeom>
          <a:solidFill>
            <a:schemeClr val="bg1">
              <a:alpha val="35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0072FB-2427-EAC5-A8A8-0C09570189A8}"/>
              </a:ext>
            </a:extLst>
          </p:cNvPr>
          <p:cNvSpPr txBox="1"/>
          <p:nvPr/>
        </p:nvSpPr>
        <p:spPr>
          <a:xfrm>
            <a:off x="1922991" y="2298700"/>
            <a:ext cx="8347076" cy="1595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Films and Categories</a:t>
            </a:r>
          </a:p>
        </p:txBody>
      </p:sp>
    </p:spTree>
    <p:extLst>
      <p:ext uri="{BB962C8B-B14F-4D97-AF65-F5344CB8AC3E}">
        <p14:creationId xmlns:p14="http://schemas.microsoft.com/office/powerpoint/2010/main" val="16056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1CB00-961F-42FD-43C6-6F2BDECDB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6" y="615522"/>
            <a:ext cx="9303451" cy="36505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695B15-1529-C615-4233-DD224F108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402" y="489578"/>
            <a:ext cx="1766586" cy="1350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E0CC78-137B-DF2B-ADC2-E366101E6F24}"/>
              </a:ext>
            </a:extLst>
          </p:cNvPr>
          <p:cNvSpPr txBox="1"/>
          <p:nvPr/>
        </p:nvSpPr>
        <p:spPr>
          <a:xfrm>
            <a:off x="1515793" y="4267852"/>
            <a:ext cx="54537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DE" sz="1600" dirty="0">
                <a:solidFill>
                  <a:srgbClr val="002060"/>
                </a:solidFill>
                <a:latin typeface=""/>
              </a:rPr>
              <a:t>Total revenue of the top 5 films is $996.72</a:t>
            </a:r>
          </a:p>
          <a:p>
            <a:pPr marL="285750" indent="-285750">
              <a:buFont typeface="Wingdings" pitchFamily="2" charset="2"/>
              <a:buChar char="v"/>
            </a:pPr>
            <a:endParaRPr lang="en-DE" sz="1600" dirty="0">
              <a:solidFill>
                <a:srgbClr val="002060"/>
              </a:solidFill>
              <a:latin typeface="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GB" sz="1600" dirty="0">
                <a:solidFill>
                  <a:srgbClr val="002060"/>
                </a:solidFill>
                <a:latin typeface=""/>
              </a:rPr>
              <a:t>They are divided into 4 different categories</a:t>
            </a:r>
            <a:endParaRPr lang="en-DE" sz="1600" dirty="0">
              <a:solidFill>
                <a:srgbClr val="002060"/>
              </a:solidFill>
              <a:latin typeface="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DE" sz="1600" dirty="0">
              <a:solidFill>
                <a:srgbClr val="002060"/>
              </a:solidFill>
              <a:latin typeface="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DE" sz="1600" dirty="0">
                <a:solidFill>
                  <a:srgbClr val="002060"/>
                </a:solidFill>
                <a:latin typeface=""/>
              </a:rPr>
              <a:t>Two of them are in the comedy category</a:t>
            </a:r>
          </a:p>
          <a:p>
            <a:pPr marL="285750" indent="-285750">
              <a:buFont typeface="Wingdings" pitchFamily="2" charset="2"/>
              <a:buChar char="v"/>
            </a:pPr>
            <a:endParaRPr lang="en-DE" sz="1600" dirty="0">
              <a:solidFill>
                <a:srgbClr val="002060"/>
              </a:solidFill>
              <a:latin typeface="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DE" sz="1600" dirty="0">
                <a:solidFill>
                  <a:srgbClr val="002060"/>
                </a:solidFill>
                <a:latin typeface=""/>
              </a:rPr>
              <a:t>The rental rate for all the top 5 films is $4.99</a:t>
            </a:r>
          </a:p>
        </p:txBody>
      </p:sp>
    </p:spTree>
    <p:extLst>
      <p:ext uri="{BB962C8B-B14F-4D97-AF65-F5344CB8AC3E}">
        <p14:creationId xmlns:p14="http://schemas.microsoft.com/office/powerpoint/2010/main" val="3055202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504ED6-AA17-5676-AD43-0FB602E40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6541" y="478274"/>
            <a:ext cx="1786376" cy="15360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CE93D2-B469-9F46-03DA-E019C3E52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60" y="478273"/>
            <a:ext cx="9347105" cy="35106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6D035D-4E10-D015-52CF-0631B88BAD46}"/>
              </a:ext>
            </a:extLst>
          </p:cNvPr>
          <p:cNvSpPr txBox="1"/>
          <p:nvPr/>
        </p:nvSpPr>
        <p:spPr>
          <a:xfrm>
            <a:off x="1741080" y="4188337"/>
            <a:ext cx="69258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DE" sz="1600" dirty="0">
                <a:solidFill>
                  <a:srgbClr val="002060"/>
                </a:solidFill>
                <a:latin typeface=""/>
              </a:rPr>
              <a:t>Total revenue of the bottom 5 films is $30.70</a:t>
            </a:r>
          </a:p>
          <a:p>
            <a:pPr marL="285750" indent="-285750">
              <a:buFont typeface="Wingdings" pitchFamily="2" charset="2"/>
              <a:buChar char="v"/>
            </a:pPr>
            <a:endParaRPr lang="en-DE" sz="1600" dirty="0">
              <a:solidFill>
                <a:srgbClr val="002060"/>
              </a:solidFill>
              <a:latin typeface="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GB" sz="1600" dirty="0">
                <a:solidFill>
                  <a:srgbClr val="002060"/>
                </a:solidFill>
                <a:latin typeface=""/>
              </a:rPr>
              <a:t>They are divided into 5 different categories</a:t>
            </a:r>
            <a:endParaRPr lang="en-DE" sz="1600" dirty="0">
              <a:solidFill>
                <a:srgbClr val="002060"/>
              </a:solidFill>
              <a:latin typeface=""/>
            </a:endParaRPr>
          </a:p>
          <a:p>
            <a:endParaRPr lang="en-DE" sz="1600" dirty="0">
              <a:solidFill>
                <a:srgbClr val="002060"/>
              </a:solidFill>
              <a:latin typeface="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DE" sz="1600" dirty="0">
                <a:solidFill>
                  <a:srgbClr val="002060"/>
                </a:solidFill>
                <a:latin typeface=""/>
              </a:rPr>
              <a:t>The rental rate for all the bottom 5 films is $0.99</a:t>
            </a:r>
          </a:p>
          <a:p>
            <a:pPr marL="285750" indent="-285750">
              <a:buFont typeface="Wingdings" pitchFamily="2" charset="2"/>
              <a:buChar char="v"/>
            </a:pPr>
            <a:endParaRPr lang="en-DE" sz="1600" dirty="0">
              <a:solidFill>
                <a:srgbClr val="002060"/>
              </a:solidFill>
              <a:latin typeface="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DE" sz="1600" dirty="0">
                <a:solidFill>
                  <a:srgbClr val="002060"/>
                </a:solidFill>
                <a:latin typeface=""/>
              </a:rPr>
              <a:t>There is a positive correlation between the rental rate and revenue </a:t>
            </a:r>
          </a:p>
        </p:txBody>
      </p:sp>
    </p:spTree>
    <p:extLst>
      <p:ext uri="{BB962C8B-B14F-4D97-AF65-F5344CB8AC3E}">
        <p14:creationId xmlns:p14="http://schemas.microsoft.com/office/powerpoint/2010/main" val="1037951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0F3246-BBEF-9C0B-46B9-226D90A90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3" y="740455"/>
            <a:ext cx="7772400" cy="53753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5E6F98-BDC7-A397-5461-23B4679E132C}"/>
              </a:ext>
            </a:extLst>
          </p:cNvPr>
          <p:cNvSpPr txBox="1"/>
          <p:nvPr/>
        </p:nvSpPr>
        <p:spPr>
          <a:xfrm>
            <a:off x="8304213" y="1996946"/>
            <a:ext cx="33559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b="1" dirty="0">
                <a:solidFill>
                  <a:srgbClr val="002060"/>
                </a:solidFill>
              </a:rPr>
              <a:t>Sports</a:t>
            </a:r>
            <a:r>
              <a:rPr lang="en-GB" dirty="0">
                <a:solidFill>
                  <a:srgbClr val="002060"/>
                </a:solidFill>
              </a:rPr>
              <a:t> category has </a:t>
            </a:r>
            <a:r>
              <a:rPr lang="en-GB" b="1" dirty="0">
                <a:solidFill>
                  <a:srgbClr val="002060"/>
                </a:solidFill>
              </a:rPr>
              <a:t>the highest total revenue</a:t>
            </a:r>
            <a:r>
              <a:rPr lang="en-GB" dirty="0">
                <a:solidFill>
                  <a:srgbClr val="002060"/>
                </a:solidFill>
              </a:rPr>
              <a:t>. It is followed by Sci-fi and Animation, respectively.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solidFill>
                  <a:srgbClr val="002060"/>
                </a:solidFill>
              </a:rPr>
              <a:t>The category of films with </a:t>
            </a:r>
            <a:r>
              <a:rPr lang="en-GB" b="1" dirty="0">
                <a:solidFill>
                  <a:srgbClr val="002060"/>
                </a:solidFill>
              </a:rPr>
              <a:t>the lowest revenue</a:t>
            </a:r>
            <a:r>
              <a:rPr lang="en-GB" dirty="0">
                <a:solidFill>
                  <a:srgbClr val="002060"/>
                </a:solidFill>
              </a:rPr>
              <a:t> is </a:t>
            </a:r>
            <a:r>
              <a:rPr lang="en-GB" b="1" dirty="0">
                <a:solidFill>
                  <a:srgbClr val="002060"/>
                </a:solidFill>
              </a:rPr>
              <a:t>Thriller</a:t>
            </a:r>
            <a:r>
              <a:rPr lang="en-GB" dirty="0">
                <a:solidFill>
                  <a:srgbClr val="002060"/>
                </a:solidFill>
              </a:rPr>
              <a:t>.</a:t>
            </a:r>
            <a:endParaRPr lang="en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767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2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2" name="Rectangle 24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6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4" name="Rectangle 28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5E6F98-BDC7-A397-5461-23B4679E132C}"/>
              </a:ext>
            </a:extLst>
          </p:cNvPr>
          <p:cNvSpPr txBox="1"/>
          <p:nvPr/>
        </p:nvSpPr>
        <p:spPr>
          <a:xfrm>
            <a:off x="8304213" y="1704557"/>
            <a:ext cx="309769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defTabSz="438912">
              <a:spcAft>
                <a:spcPts val="600"/>
              </a:spcAft>
              <a:buFont typeface="Wingdings" pitchFamily="2" charset="2"/>
              <a:buChar char="§"/>
            </a:pPr>
            <a:r>
              <a:rPr lang="en-GB" b="1" kern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Thriller</a:t>
            </a:r>
            <a:r>
              <a:rPr lang="en-GB" kern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category has </a:t>
            </a:r>
            <a:r>
              <a:rPr lang="en-GB" b="1" kern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the longest</a:t>
            </a:r>
            <a:r>
              <a:rPr lang="en-GB" kern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average rental duration whereas has the lowest revenue.</a:t>
            </a:r>
          </a:p>
          <a:p>
            <a:pPr defTabSz="438912">
              <a:spcAft>
                <a:spcPts val="600"/>
              </a:spcAft>
            </a:pPr>
            <a:endParaRPr lang="en-GB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274320" indent="-274320" defTabSz="438912">
              <a:spcAft>
                <a:spcPts val="600"/>
              </a:spcAft>
              <a:buFont typeface="Wingdings" pitchFamily="2" charset="2"/>
              <a:buChar char="§"/>
            </a:pPr>
            <a:endParaRPr lang="en-GB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274320" indent="-274320" defTabSz="438912">
              <a:spcAft>
                <a:spcPts val="600"/>
              </a:spcAft>
              <a:buFont typeface="Wingdings" pitchFamily="2" charset="2"/>
              <a:buChar char="§"/>
            </a:pPr>
            <a:endParaRPr lang="en-GB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274320" indent="-274320" defTabSz="438912">
              <a:spcAft>
                <a:spcPts val="600"/>
              </a:spcAft>
              <a:buFont typeface="Wingdings" pitchFamily="2" charset="2"/>
              <a:buChar char="§"/>
            </a:pPr>
            <a:r>
              <a:rPr lang="en-GB" b="1" kern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Sports</a:t>
            </a:r>
            <a:r>
              <a:rPr lang="en-GB" kern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category has </a:t>
            </a:r>
            <a:r>
              <a:rPr lang="en-GB" b="1" kern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the shortest</a:t>
            </a:r>
            <a:r>
              <a:rPr lang="en-GB" kern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average rental duration whilst has the highest revenue.</a:t>
            </a:r>
            <a:endParaRPr lang="en-DE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C58B86-8D96-4D8C-AE0A-242545A39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13" y="799474"/>
            <a:ext cx="7772400" cy="525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98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</TotalTime>
  <Words>473</Words>
  <Application>Microsoft Macintosh PowerPoint</Application>
  <PresentationFormat>Widescreen</PresentationFormat>
  <Paragraphs>122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Wingdings</vt:lpstr>
      <vt:lpstr>Wingdings 3</vt:lpstr>
      <vt:lpstr>Ion Boardroom</vt:lpstr>
      <vt:lpstr>1_Ion Boardroom</vt:lpstr>
      <vt:lpstr>Celestial</vt:lpstr>
      <vt:lpstr>PowerPoint Presentation</vt:lpstr>
      <vt:lpstr>AGENDA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</dc:title>
  <dc:creator>Yusuf Salk</dc:creator>
  <cp:lastModifiedBy>Yusuf Salk</cp:lastModifiedBy>
  <cp:revision>12</cp:revision>
  <dcterms:created xsi:type="dcterms:W3CDTF">2023-05-30T14:12:58Z</dcterms:created>
  <dcterms:modified xsi:type="dcterms:W3CDTF">2023-05-31T13:26:00Z</dcterms:modified>
</cp:coreProperties>
</file>