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412BE5C-9093-4983-B913-CF6A25E970D6}" type="datetimeFigureOut">
              <a:rPr lang="tr-TR" smtClean="0"/>
              <a:t>13.05.2021</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0850CEB-AFDE-4DFA-B279-68A06FBF795B}"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20009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12BE5C-9093-4983-B913-CF6A25E970D6}" type="datetimeFigureOut">
              <a:rPr lang="tr-TR" smtClean="0"/>
              <a:t>13.05.2021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215005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12BE5C-9093-4983-B913-CF6A25E970D6}" type="datetimeFigureOut">
              <a:rPr lang="tr-TR" smtClean="0"/>
              <a:t>13.05.2021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97626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12BE5C-9093-4983-B913-CF6A25E970D6}" type="datetimeFigureOut">
              <a:rPr lang="tr-TR" smtClean="0"/>
              <a:t>13.05.2021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96362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412BE5C-9093-4983-B913-CF6A25E970D6}" type="datetimeFigureOut">
              <a:rPr lang="tr-TR" smtClean="0"/>
              <a:t>13.05.2021</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0850CEB-AFDE-4DFA-B279-68A06FBF795B}"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138684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412BE5C-9093-4983-B913-CF6A25E970D6}" type="datetimeFigureOut">
              <a:rPr lang="tr-TR" smtClean="0"/>
              <a:t>13.05.2021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650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412BE5C-9093-4983-B913-CF6A25E970D6}" type="datetimeFigureOut">
              <a:rPr lang="tr-TR" smtClean="0"/>
              <a:t>13.05.2021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34867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412BE5C-9093-4983-B913-CF6A25E970D6}" type="datetimeFigureOut">
              <a:rPr lang="tr-TR" smtClean="0"/>
              <a:t>13.05.2021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21156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2BE5C-9093-4983-B913-CF6A25E970D6}" type="datetimeFigureOut">
              <a:rPr lang="tr-TR" smtClean="0"/>
              <a:t>13.05.2021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850CEB-AFDE-4DFA-B279-68A06FBF795B}" type="slidenum">
              <a:rPr lang="tr-TR" smtClean="0"/>
              <a:t>‹#›</a:t>
            </a:fld>
            <a:endParaRPr lang="tr-TR"/>
          </a:p>
        </p:txBody>
      </p:sp>
    </p:spTree>
    <p:extLst>
      <p:ext uri="{BB962C8B-B14F-4D97-AF65-F5344CB8AC3E}">
        <p14:creationId xmlns:p14="http://schemas.microsoft.com/office/powerpoint/2010/main" val="106803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12BE5C-9093-4983-B913-CF6A25E970D6}" type="datetimeFigureOut">
              <a:rPr lang="tr-TR" smtClean="0"/>
              <a:t>13.05.2021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50CEB-AFDE-4DFA-B279-68A06FBF795B}"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641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12BE5C-9093-4983-B913-CF6A25E970D6}" type="datetimeFigureOut">
              <a:rPr lang="tr-TR" smtClean="0"/>
              <a:t>13.05.2021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50CEB-AFDE-4DFA-B279-68A06FBF795B}"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42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12BE5C-9093-4983-B913-CF6A25E970D6}" type="datetimeFigureOut">
              <a:rPr lang="tr-TR" smtClean="0"/>
              <a:t>13.05.2021</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0850CEB-AFDE-4DFA-B279-68A06FBF795B}"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0131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cisleri.gov.tr/yardim-toplanmasi-hususuna-iliskin-kamuoyu-bilgilendirmesi" TargetMode="External"/><Relationship Id="rId2" Type="http://schemas.openxmlformats.org/officeDocument/2006/relationships/hyperlink" Target="https://www.mevzuat.gov.tr/File/GeneratePdf?mevzuatNo=12088&amp;mevzuatTur=KurumVeKurulusYonetmeligi&amp;mevzuatTertip=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6301A7-88A2-4A61-A53E-3E3EC6E0D83A}"/>
              </a:ext>
            </a:extLst>
          </p:cNvPr>
          <p:cNvSpPr>
            <a:spLocks noGrp="1"/>
          </p:cNvSpPr>
          <p:nvPr>
            <p:ph type="ctrTitle"/>
          </p:nvPr>
        </p:nvSpPr>
        <p:spPr>
          <a:xfrm>
            <a:off x="6096000" y="172031"/>
            <a:ext cx="5238466" cy="1339329"/>
          </a:xfrm>
        </p:spPr>
        <p:txBody>
          <a:bodyPr anchor="b">
            <a:normAutofit/>
          </a:bodyPr>
          <a:lstStyle/>
          <a:p>
            <a:r>
              <a:rPr lang="tr-TR" sz="3600" dirty="0"/>
              <a:t>Erciyes Üniversitesi Mühendislik Fakültesi</a:t>
            </a:r>
          </a:p>
        </p:txBody>
      </p:sp>
      <p:sp>
        <p:nvSpPr>
          <p:cNvPr id="3" name="Alt Başlık 2">
            <a:extLst>
              <a:ext uri="{FF2B5EF4-FFF2-40B4-BE49-F238E27FC236}">
                <a16:creationId xmlns:a16="http://schemas.microsoft.com/office/drawing/2014/main" id="{4C67BBE3-9C30-4FAE-BEDC-E6BD4F831BBF}"/>
              </a:ext>
            </a:extLst>
          </p:cNvPr>
          <p:cNvSpPr>
            <a:spLocks noGrp="1"/>
          </p:cNvSpPr>
          <p:nvPr>
            <p:ph type="subTitle" idx="1"/>
          </p:nvPr>
        </p:nvSpPr>
        <p:spPr>
          <a:xfrm>
            <a:off x="1595946" y="1469716"/>
            <a:ext cx="4416274" cy="1319182"/>
          </a:xfrm>
        </p:spPr>
        <p:txBody>
          <a:bodyPr anchor="t">
            <a:normAutofit/>
          </a:bodyPr>
          <a:lstStyle/>
          <a:p>
            <a:r>
              <a:rPr lang="tr-TR" sz="3600" dirty="0"/>
              <a:t>Armut.com </a:t>
            </a:r>
          </a:p>
          <a:p>
            <a:r>
              <a:rPr lang="tr-TR" sz="3600" dirty="0"/>
              <a:t>Sistem Analizi Ödevi</a:t>
            </a:r>
          </a:p>
        </p:txBody>
      </p:sp>
      <p:pic>
        <p:nvPicPr>
          <p:cNvPr id="4" name="Resim 3">
            <a:extLst>
              <a:ext uri="{FF2B5EF4-FFF2-40B4-BE49-F238E27FC236}">
                <a16:creationId xmlns:a16="http://schemas.microsoft.com/office/drawing/2014/main" id="{73EB6187-871A-45D2-A00C-BFE706A89731}"/>
              </a:ext>
            </a:extLst>
          </p:cNvPr>
          <p:cNvPicPr>
            <a:picLocks noChangeAspect="1"/>
          </p:cNvPicPr>
          <p:nvPr/>
        </p:nvPicPr>
        <p:blipFill>
          <a:blip r:embed="rId2" cstate="print"/>
          <a:stretch>
            <a:fillRect/>
          </a:stretch>
        </p:blipFill>
        <p:spPr>
          <a:xfrm>
            <a:off x="7531503" y="2129307"/>
            <a:ext cx="3217333" cy="3217333"/>
          </a:xfrm>
          <a:prstGeom prst="rect">
            <a:avLst/>
          </a:prstGeom>
        </p:spPr>
      </p:pic>
      <p:sp>
        <p:nvSpPr>
          <p:cNvPr id="14" name="Alt Başlık 2">
            <a:extLst>
              <a:ext uri="{FF2B5EF4-FFF2-40B4-BE49-F238E27FC236}">
                <a16:creationId xmlns:a16="http://schemas.microsoft.com/office/drawing/2014/main" id="{A1FD3576-38F8-447B-827D-C78A2583EAA4}"/>
              </a:ext>
            </a:extLst>
          </p:cNvPr>
          <p:cNvSpPr txBox="1">
            <a:spLocks/>
          </p:cNvSpPr>
          <p:nvPr/>
        </p:nvSpPr>
        <p:spPr>
          <a:xfrm>
            <a:off x="1595946" y="3378944"/>
            <a:ext cx="5323238" cy="196769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2800" dirty="0"/>
              <a:t>1030516701 </a:t>
            </a:r>
            <a:r>
              <a:rPr lang="tr-TR" sz="2800" dirty="0" err="1"/>
              <a:t>H.İbrahim</a:t>
            </a:r>
            <a:r>
              <a:rPr lang="tr-TR" sz="2800" dirty="0"/>
              <a:t> Möhürlü</a:t>
            </a:r>
          </a:p>
          <a:p>
            <a:r>
              <a:rPr lang="tr-TR" sz="2800" dirty="0"/>
              <a:t>1030516739 Yusuf Seyitoğlu</a:t>
            </a:r>
          </a:p>
          <a:p>
            <a:r>
              <a:rPr lang="tr-TR" sz="2800" dirty="0"/>
              <a:t>1030516783 Gamze Anar</a:t>
            </a:r>
          </a:p>
          <a:p>
            <a:r>
              <a:rPr lang="tr-TR" sz="2800" b="1" dirty="0" err="1"/>
              <a:t>Doç.Dr</a:t>
            </a:r>
            <a:r>
              <a:rPr lang="tr-TR" sz="2800" b="1" dirty="0"/>
              <a:t>. Mete Çelik</a:t>
            </a:r>
          </a:p>
          <a:p>
            <a:endParaRPr lang="tr-TR" sz="2800" dirty="0"/>
          </a:p>
        </p:txBody>
      </p:sp>
    </p:spTree>
    <p:extLst>
      <p:ext uri="{BB962C8B-B14F-4D97-AF65-F5344CB8AC3E}">
        <p14:creationId xmlns:p14="http://schemas.microsoft.com/office/powerpoint/2010/main" val="371431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3753C-6B4B-43C1-93A0-2CA12F38E082}"/>
              </a:ext>
            </a:extLst>
          </p:cNvPr>
          <p:cNvSpPr>
            <a:spLocks noGrp="1"/>
          </p:cNvSpPr>
          <p:nvPr>
            <p:ph type="title"/>
          </p:nvPr>
        </p:nvSpPr>
        <p:spPr>
          <a:xfrm>
            <a:off x="1371600" y="637761"/>
            <a:ext cx="9601200" cy="705678"/>
          </a:xfrm>
        </p:spPr>
        <p:txBody>
          <a:bodyPr/>
          <a:lstStyle/>
          <a:p>
            <a:r>
              <a:rPr lang="tr-TR" dirty="0"/>
              <a:t>Google </a:t>
            </a:r>
            <a:r>
              <a:rPr lang="tr-TR" dirty="0" err="1"/>
              <a:t>AdSense</a:t>
            </a:r>
            <a:endParaRPr lang="tr-TR" dirty="0"/>
          </a:p>
        </p:txBody>
      </p:sp>
      <p:sp>
        <p:nvSpPr>
          <p:cNvPr id="3" name="İçerik Yer Tutucusu 2">
            <a:extLst>
              <a:ext uri="{FF2B5EF4-FFF2-40B4-BE49-F238E27FC236}">
                <a16:creationId xmlns:a16="http://schemas.microsoft.com/office/drawing/2014/main" id="{06F3EAB7-73F6-4357-AF31-7AF2F4E46FF1}"/>
              </a:ext>
            </a:extLst>
          </p:cNvPr>
          <p:cNvSpPr>
            <a:spLocks noGrp="1"/>
          </p:cNvSpPr>
          <p:nvPr>
            <p:ph idx="1"/>
          </p:nvPr>
        </p:nvSpPr>
        <p:spPr>
          <a:xfrm>
            <a:off x="1371600" y="1835425"/>
            <a:ext cx="9601200" cy="3934239"/>
          </a:xfrm>
        </p:spPr>
        <p:txBody>
          <a:bodyPr>
            <a:normAutofit/>
          </a:bodyPr>
          <a:lstStyle/>
          <a:p>
            <a:pPr marL="228600">
              <a:lnSpc>
                <a:spcPct val="107000"/>
              </a:lnSpc>
              <a:spcAft>
                <a:spcPts val="800"/>
              </a:spcAft>
              <a:buFont typeface="Wingdings" panose="05000000000000000000" pitchFamily="2" charset="2"/>
              <a:buChar char="Ø"/>
            </a:pPr>
            <a:r>
              <a:rPr lang="tr-TR" dirty="0">
                <a:effectLst/>
                <a:latin typeface="Times New Roman" panose="02020603050405020304" pitchFamily="18" charset="0"/>
                <a:ea typeface="Calibri" panose="020F0502020204030204" pitchFamily="34" charset="0"/>
                <a:cs typeface="Times New Roman" panose="02020603050405020304" pitchFamily="18" charset="0"/>
              </a:rPr>
              <a:t>Reklam sektöründe oldukça güçlü. Reklam gösterimlerini mobil ya da masaüstü cihazlara göre kendisi optimize ederek bizi iş yükünden kurtarır. Ödemelerin günleri sabit ve ödeme konusunda sıkıntı çekmeyiz. Siteye eklemesi oldukça kolay eklenen bir kod parçasıyla web sitesine eklenebilir.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AdSense</a:t>
            </a:r>
            <a:r>
              <a:rPr lang="tr-TR" dirty="0">
                <a:effectLst/>
                <a:latin typeface="Times New Roman" panose="02020603050405020304" pitchFamily="18" charset="0"/>
                <a:ea typeface="Calibri" panose="020F0502020204030204" pitchFamily="34" charset="0"/>
                <a:cs typeface="Times New Roman" panose="02020603050405020304" pitchFamily="18" charset="0"/>
              </a:rPr>
              <a:t> reklam alanımız için en çok ücret ödeyecek reklam vereni bizim için seçer. Web sitemizi kullanan kitle için en doğru reklamlar gösterilir.</a:t>
            </a:r>
          </a:p>
          <a:p>
            <a:pPr marL="228600">
              <a:lnSpc>
                <a:spcPct val="107000"/>
              </a:lnSpc>
              <a:spcAft>
                <a:spcPts val="800"/>
              </a:spcAft>
              <a:buFont typeface="Wingdings" panose="05000000000000000000" pitchFamily="2" charset="2"/>
              <a:buChar char="Ø"/>
            </a:pPr>
            <a:r>
              <a:rPr lang="tr-TR"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AdSense’in</a:t>
            </a:r>
            <a:r>
              <a:rPr lang="tr-TR" dirty="0">
                <a:effectLst/>
                <a:latin typeface="Times New Roman" panose="02020603050405020304" pitchFamily="18" charset="0"/>
                <a:ea typeface="Calibri" panose="020F0502020204030204" pitchFamily="34" charset="0"/>
                <a:cs typeface="Times New Roman" panose="02020603050405020304" pitchFamily="18" charset="0"/>
              </a:rPr>
              <a:t> kendi verilerine göre aylık 50.000 görüntülenme için tahmini gelir aylık 40.986 ₺ (4.950 $) olmaktadır.</a:t>
            </a:r>
          </a:p>
          <a:p>
            <a:pPr>
              <a:buFont typeface="Wingdings" panose="05000000000000000000" pitchFamily="2" charset="2"/>
              <a:buChar char="Ø"/>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90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786EC9-FFE0-4083-87B2-626F686F5AB6}"/>
              </a:ext>
            </a:extLst>
          </p:cNvPr>
          <p:cNvSpPr>
            <a:spLocks noGrp="1"/>
          </p:cNvSpPr>
          <p:nvPr>
            <p:ph type="title"/>
          </p:nvPr>
        </p:nvSpPr>
        <p:spPr>
          <a:xfrm>
            <a:off x="1371600" y="685800"/>
            <a:ext cx="9601200" cy="742950"/>
          </a:xfrm>
        </p:spPr>
        <p:txBody>
          <a:bodyPr/>
          <a:lstStyle/>
          <a:p>
            <a:r>
              <a:rPr lang="tr-TR" dirty="0"/>
              <a:t>Google </a:t>
            </a:r>
            <a:r>
              <a:rPr lang="tr-TR" dirty="0" err="1"/>
              <a:t>AdSense</a:t>
            </a:r>
            <a:endParaRPr lang="tr-TR" dirty="0"/>
          </a:p>
        </p:txBody>
      </p:sp>
      <p:pic>
        <p:nvPicPr>
          <p:cNvPr id="5" name="Resim 4">
            <a:extLst>
              <a:ext uri="{FF2B5EF4-FFF2-40B4-BE49-F238E27FC236}">
                <a16:creationId xmlns:a16="http://schemas.microsoft.com/office/drawing/2014/main" id="{5D6F96C1-7C72-4494-8B7C-FE618395641E}"/>
              </a:ext>
            </a:extLst>
          </p:cNvPr>
          <p:cNvPicPr>
            <a:picLocks noChangeAspect="1"/>
          </p:cNvPicPr>
          <p:nvPr/>
        </p:nvPicPr>
        <p:blipFill>
          <a:blip r:embed="rId2"/>
          <a:stretch>
            <a:fillRect/>
          </a:stretch>
        </p:blipFill>
        <p:spPr>
          <a:xfrm>
            <a:off x="1753772" y="1428750"/>
            <a:ext cx="9066628" cy="5297242"/>
          </a:xfrm>
          <a:prstGeom prst="rect">
            <a:avLst/>
          </a:prstGeom>
        </p:spPr>
      </p:pic>
    </p:spTree>
    <p:extLst>
      <p:ext uri="{BB962C8B-B14F-4D97-AF65-F5344CB8AC3E}">
        <p14:creationId xmlns:p14="http://schemas.microsoft.com/office/powerpoint/2010/main" val="15787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0FE2D-316A-431F-B215-BCF045E2F945}"/>
              </a:ext>
            </a:extLst>
          </p:cNvPr>
          <p:cNvSpPr>
            <a:spLocks noGrp="1"/>
          </p:cNvSpPr>
          <p:nvPr>
            <p:ph type="title"/>
          </p:nvPr>
        </p:nvSpPr>
        <p:spPr>
          <a:xfrm>
            <a:off x="1371600" y="235225"/>
            <a:ext cx="9601200" cy="785191"/>
          </a:xfrm>
        </p:spPr>
        <p:txBody>
          <a:bodyPr>
            <a:normAutofit/>
          </a:bodyPr>
          <a:lstStyle/>
          <a:p>
            <a:r>
              <a:rPr lang="tr-TR" dirty="0"/>
              <a:t>Reklam Alanı Satımı</a:t>
            </a:r>
          </a:p>
        </p:txBody>
      </p:sp>
      <p:sp>
        <p:nvSpPr>
          <p:cNvPr id="3" name="İçerik Yer Tutucusu 2">
            <a:extLst>
              <a:ext uri="{FF2B5EF4-FFF2-40B4-BE49-F238E27FC236}">
                <a16:creationId xmlns:a16="http://schemas.microsoft.com/office/drawing/2014/main" id="{EB1D7518-1217-44EA-BB4E-92A1D8B627DC}"/>
              </a:ext>
            </a:extLst>
          </p:cNvPr>
          <p:cNvSpPr>
            <a:spLocks noGrp="1"/>
          </p:cNvSpPr>
          <p:nvPr>
            <p:ph idx="1"/>
          </p:nvPr>
        </p:nvSpPr>
        <p:spPr>
          <a:xfrm>
            <a:off x="1371600" y="1020416"/>
            <a:ext cx="9601200" cy="1672259"/>
          </a:xfrm>
        </p:spPr>
        <p:txBody>
          <a:bodyPr>
            <a:normAutofit/>
          </a:bodyPr>
          <a:lstStyle/>
          <a:p>
            <a:r>
              <a:rPr lang="tr-TR" dirty="0">
                <a:effectLst/>
                <a:latin typeface="Times New Roman" panose="02020603050405020304" pitchFamily="18" charset="0"/>
                <a:ea typeface="Calibri" panose="020F0502020204030204" pitchFamily="34" charset="0"/>
              </a:rPr>
              <a:t>Başka bir gelir modeli de reklam alanı satımıdır. Reklam alanı satımı gelir tahmini zor olan bir modeldir. Zamanla reklam alan fiyatları değişiklik gösterecektir. Oluşturulan web sitesi popülerlik kazandıkça bu modelden elde edilen gelir de artacaktır. Görüntülenme başına fiyatlandırma yöntemine göre gelir tahminleri yapılırsa aşağıdaki tablo ortaya çıkmaktadır.</a:t>
            </a:r>
            <a:endParaRPr lang="tr-TR" dirty="0"/>
          </a:p>
        </p:txBody>
      </p:sp>
      <p:pic>
        <p:nvPicPr>
          <p:cNvPr id="4" name="Resim 3">
            <a:extLst>
              <a:ext uri="{FF2B5EF4-FFF2-40B4-BE49-F238E27FC236}">
                <a16:creationId xmlns:a16="http://schemas.microsoft.com/office/drawing/2014/main" id="{2E31A3A8-A815-4B4E-92D7-A44CA7AC5362}"/>
              </a:ext>
            </a:extLst>
          </p:cNvPr>
          <p:cNvPicPr>
            <a:picLocks noChangeAspect="1"/>
          </p:cNvPicPr>
          <p:nvPr/>
        </p:nvPicPr>
        <p:blipFill>
          <a:blip r:embed="rId2"/>
          <a:stretch>
            <a:fillRect/>
          </a:stretch>
        </p:blipFill>
        <p:spPr>
          <a:xfrm>
            <a:off x="1613814" y="2692675"/>
            <a:ext cx="6950042" cy="4023709"/>
          </a:xfrm>
          <a:prstGeom prst="rect">
            <a:avLst/>
          </a:prstGeom>
        </p:spPr>
      </p:pic>
      <p:sp>
        <p:nvSpPr>
          <p:cNvPr id="5" name="Metin kutusu 4">
            <a:extLst>
              <a:ext uri="{FF2B5EF4-FFF2-40B4-BE49-F238E27FC236}">
                <a16:creationId xmlns:a16="http://schemas.microsoft.com/office/drawing/2014/main" id="{07A70C73-7975-45C4-BD11-B9281649194E}"/>
              </a:ext>
            </a:extLst>
          </p:cNvPr>
          <p:cNvSpPr txBox="1"/>
          <p:nvPr/>
        </p:nvSpPr>
        <p:spPr>
          <a:xfrm>
            <a:off x="8772939" y="2692675"/>
            <a:ext cx="3154018" cy="2585323"/>
          </a:xfrm>
          <a:prstGeom prst="rect">
            <a:avLst/>
          </a:prstGeom>
          <a:noFill/>
        </p:spPr>
        <p:txBody>
          <a:bodyPr wrap="square" rtlCol="0">
            <a:spAutoFit/>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*CPM değeri reklamın her 1000 görüntülenme için getirisidir. Örneğin CPM değeri 8 TL olan bir reklam her 1000 görüntülenme için (reklama tıklanması gerekmez sadece sayfada gözükmesi yeterlidir) 8 TL kazandırır demektir.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60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D585DF-C0D8-43EB-A052-49533CC85F39}"/>
              </a:ext>
            </a:extLst>
          </p:cNvPr>
          <p:cNvSpPr>
            <a:spLocks noGrp="1"/>
          </p:cNvSpPr>
          <p:nvPr>
            <p:ph type="title"/>
          </p:nvPr>
        </p:nvSpPr>
        <p:spPr/>
        <p:txBody>
          <a:bodyPr/>
          <a:lstStyle/>
          <a:p>
            <a:r>
              <a:rPr lang="tr-TR" dirty="0"/>
              <a:t>Bağış</a:t>
            </a:r>
          </a:p>
        </p:txBody>
      </p:sp>
      <p:sp>
        <p:nvSpPr>
          <p:cNvPr id="3" name="İçerik Yer Tutucusu 2">
            <a:extLst>
              <a:ext uri="{FF2B5EF4-FFF2-40B4-BE49-F238E27FC236}">
                <a16:creationId xmlns:a16="http://schemas.microsoft.com/office/drawing/2014/main" id="{3FAEF204-0AE4-4AC2-B3EC-11A454BB66CA}"/>
              </a:ext>
            </a:extLst>
          </p:cNvPr>
          <p:cNvSpPr>
            <a:spLocks noGrp="1"/>
          </p:cNvSpPr>
          <p:nvPr>
            <p:ph idx="1"/>
          </p:nvPr>
        </p:nvSpPr>
        <p:spPr/>
        <p:txBody>
          <a:bodyPr/>
          <a:lstStyle/>
          <a:p>
            <a:pPr>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Bir diğer gelir modeli de kullanıcıların yapacağı bağışlarıdır. Bu gelir modeli riskler taşımaktadır. Sadece bu modeli kullanarak gelir elde edilmesi ve projenin kendini amorti etmesi çok uzun sürecektir. Bu modelin kazanç tahminini yapmak neredeyse imkansızdır. Diğer modeller ile kullanmak daha doğru olacaktır. Bağış toplama ile ilgili uyulması gereken kanunlar ve mevzuatlar da bulunmaktadır. </a:t>
            </a:r>
          </a:p>
          <a:p>
            <a:pPr>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Konuyla ilgili bilgilendirme metinleri:</a:t>
            </a:r>
          </a:p>
          <a:p>
            <a:pPr marL="342900" lvl="0" indent="-342900">
              <a:lnSpc>
                <a:spcPct val="107000"/>
              </a:lnSpc>
              <a:buFont typeface="Symbol" panose="05050102010706020507" pitchFamily="18" charset="2"/>
              <a:buChar char=""/>
            </a:pPr>
            <a:r>
              <a:rPr lang="tr-TR"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Yardım Toplama Esas ve Usulleri Hakkında Yönetmelik</a:t>
            </a:r>
            <a:endParaRPr lang="tr-TR"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tr-TR"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Yardım Toplama Hususuna İlişkin Kamuoyu Bilgilendirmesi</a:t>
            </a:r>
            <a:endParaRPr lang="tr-TR"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96892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DA8957-11E2-446B-BEF8-35A383CA7F70}"/>
              </a:ext>
            </a:extLst>
          </p:cNvPr>
          <p:cNvSpPr>
            <a:spLocks noGrp="1"/>
          </p:cNvSpPr>
          <p:nvPr>
            <p:ph type="title"/>
          </p:nvPr>
        </p:nvSpPr>
        <p:spPr/>
        <p:txBody>
          <a:bodyPr/>
          <a:lstStyle/>
          <a:p>
            <a:r>
              <a:rPr lang="tr-TR" dirty="0"/>
              <a:t>Hizmet Satımı</a:t>
            </a:r>
          </a:p>
        </p:txBody>
      </p:sp>
      <p:sp>
        <p:nvSpPr>
          <p:cNvPr id="3" name="İçerik Yer Tutucusu 2">
            <a:extLst>
              <a:ext uri="{FF2B5EF4-FFF2-40B4-BE49-F238E27FC236}">
                <a16:creationId xmlns:a16="http://schemas.microsoft.com/office/drawing/2014/main" id="{03B20E09-3EFE-4D3F-AFC8-26823D18984C}"/>
              </a:ext>
            </a:extLst>
          </p:cNvPr>
          <p:cNvSpPr>
            <a:spLocks noGrp="1"/>
          </p:cNvSpPr>
          <p:nvPr>
            <p:ph idx="1"/>
          </p:nvPr>
        </p:nvSpPr>
        <p:spPr/>
        <p:txBody>
          <a:bodyPr>
            <a:normAutofit/>
          </a:bodyPr>
          <a:lstStyle/>
          <a:p>
            <a:pPr>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Bu gelir modelinde ise web sitesi üzerinden satılan hizmetlerden gelir elde etme yöntemine dayanmaktadır. İki alt başlıkta incelenebilir bunlar;</a:t>
            </a:r>
          </a:p>
          <a:p>
            <a:pPr lvl="0">
              <a:lnSpc>
                <a:spcPct val="107000"/>
              </a:lnSpc>
              <a:buFont typeface="Wingdings" panose="05000000000000000000" pitchFamily="2" charset="2"/>
              <a:buChar char="Ø"/>
            </a:pPr>
            <a:r>
              <a:rPr lang="tr-TR" dirty="0">
                <a:effectLst/>
                <a:latin typeface="Times New Roman" panose="02020603050405020304" pitchFamily="18" charset="0"/>
                <a:ea typeface="Calibri" panose="020F0502020204030204" pitchFamily="34" charset="0"/>
                <a:cs typeface="Times New Roman" panose="02020603050405020304" pitchFamily="18" charset="0"/>
              </a:rPr>
              <a:t>Satılan hizmet üzerinden % ile pay alma</a:t>
            </a:r>
          </a:p>
          <a:p>
            <a:pPr lvl="0">
              <a:lnSpc>
                <a:spcPct val="107000"/>
              </a:lnSpc>
              <a:spcAft>
                <a:spcPts val="800"/>
              </a:spcAft>
              <a:buFont typeface="Wingdings" panose="05000000000000000000" pitchFamily="2" charset="2"/>
              <a:buChar char="Ø"/>
            </a:pPr>
            <a:r>
              <a:rPr lang="tr-TR" dirty="0">
                <a:effectLst/>
                <a:latin typeface="Times New Roman" panose="02020603050405020304" pitchFamily="18" charset="0"/>
                <a:ea typeface="Calibri" panose="020F0502020204030204" pitchFamily="34" charset="0"/>
                <a:cs typeface="Times New Roman" panose="02020603050405020304" pitchFamily="18" charset="0"/>
              </a:rPr>
              <a:t>Satılan her hizmet için sabit ücret alımı</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38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1B6EB5-B517-414E-94F9-4DD61C25E4BD}"/>
              </a:ext>
            </a:extLst>
          </p:cNvPr>
          <p:cNvSpPr>
            <a:spLocks noGrp="1"/>
          </p:cNvSpPr>
          <p:nvPr>
            <p:ph type="title"/>
          </p:nvPr>
        </p:nvSpPr>
        <p:spPr>
          <a:xfrm>
            <a:off x="1371599" y="314055"/>
            <a:ext cx="10104783" cy="970722"/>
          </a:xfrm>
        </p:spPr>
        <p:txBody>
          <a:bodyPr/>
          <a:lstStyle/>
          <a:p>
            <a:r>
              <a:rPr lang="tr-TR" dirty="0"/>
              <a:t>Satılan Hizmet Üzerinden % ile Pay Alma</a:t>
            </a:r>
          </a:p>
        </p:txBody>
      </p:sp>
      <p:sp>
        <p:nvSpPr>
          <p:cNvPr id="3" name="İçerik Yer Tutucusu 2">
            <a:extLst>
              <a:ext uri="{FF2B5EF4-FFF2-40B4-BE49-F238E27FC236}">
                <a16:creationId xmlns:a16="http://schemas.microsoft.com/office/drawing/2014/main" id="{05C1B5F2-1CFB-41B7-9408-858C4CCA2B7E}"/>
              </a:ext>
            </a:extLst>
          </p:cNvPr>
          <p:cNvSpPr>
            <a:spLocks noGrp="1"/>
          </p:cNvSpPr>
          <p:nvPr>
            <p:ph idx="1"/>
          </p:nvPr>
        </p:nvSpPr>
        <p:spPr>
          <a:xfrm>
            <a:off x="1371599" y="1027043"/>
            <a:ext cx="9601200" cy="1689653"/>
          </a:xfrm>
        </p:spPr>
        <p:txBody>
          <a:bodyPr>
            <a:noAutofit/>
          </a:bodyPr>
          <a:lstStyle/>
          <a:p>
            <a:r>
              <a:rPr lang="tr-TR" dirty="0">
                <a:latin typeface="Times New Roman" panose="02020603050405020304" pitchFamily="18" charset="0"/>
                <a:cs typeface="Times New Roman" panose="02020603050405020304" pitchFamily="18" charset="0"/>
              </a:rPr>
              <a:t>Bu yöntem ile satılan her hizmet için belirli bir % ile ücret alınmaktadır. Bu yöntem ile gelir, satılan hizmet bedeliyle birlikte ölçeklenmektedir. Bu yöntemde yüksek gelir elde etmek için ücreti yüksek hizmetlerin satılmasının teşvik edilmesi gerekmektedir.</a:t>
            </a:r>
          </a:p>
          <a:p>
            <a:r>
              <a:rPr lang="tr-TR" dirty="0">
                <a:latin typeface="Times New Roman" panose="02020603050405020304" pitchFamily="18" charset="0"/>
                <a:cs typeface="Times New Roman" panose="02020603050405020304" pitchFamily="18" charset="0"/>
              </a:rPr>
              <a:t>Satılan hizmetler için ortalama alınan pay %5 ve ortalama hizmet satış fiyatı 4.000 TL varsayılmıştır.</a:t>
            </a:r>
          </a:p>
          <a:p>
            <a:pPr marL="0" indent="0">
              <a:buNone/>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C3D6EF10-A142-4A29-9B53-98EF7CA73A2E}"/>
              </a:ext>
            </a:extLst>
          </p:cNvPr>
          <p:cNvPicPr>
            <a:picLocks noChangeAspect="1"/>
          </p:cNvPicPr>
          <p:nvPr/>
        </p:nvPicPr>
        <p:blipFill>
          <a:blip r:embed="rId2"/>
          <a:stretch>
            <a:fillRect/>
          </a:stretch>
        </p:blipFill>
        <p:spPr>
          <a:xfrm>
            <a:off x="2418520" y="2891602"/>
            <a:ext cx="8010940" cy="3652343"/>
          </a:xfrm>
          <a:prstGeom prst="rect">
            <a:avLst/>
          </a:prstGeom>
        </p:spPr>
      </p:pic>
    </p:spTree>
    <p:extLst>
      <p:ext uri="{BB962C8B-B14F-4D97-AF65-F5344CB8AC3E}">
        <p14:creationId xmlns:p14="http://schemas.microsoft.com/office/powerpoint/2010/main" val="137900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E25DA-5DA0-4ABD-9EAA-92C89F6EB57C}"/>
              </a:ext>
            </a:extLst>
          </p:cNvPr>
          <p:cNvSpPr>
            <a:spLocks noGrp="1"/>
          </p:cNvSpPr>
          <p:nvPr>
            <p:ph type="title"/>
          </p:nvPr>
        </p:nvSpPr>
        <p:spPr>
          <a:xfrm>
            <a:off x="1371600" y="685800"/>
            <a:ext cx="9601200" cy="771939"/>
          </a:xfrm>
        </p:spPr>
        <p:txBody>
          <a:bodyPr/>
          <a:lstStyle/>
          <a:p>
            <a:r>
              <a:rPr lang="tr-TR" dirty="0"/>
              <a:t>Sabit Ücret Alımı</a:t>
            </a:r>
          </a:p>
        </p:txBody>
      </p:sp>
      <p:sp>
        <p:nvSpPr>
          <p:cNvPr id="3" name="İçerik Yer Tutucusu 2">
            <a:extLst>
              <a:ext uri="{FF2B5EF4-FFF2-40B4-BE49-F238E27FC236}">
                <a16:creationId xmlns:a16="http://schemas.microsoft.com/office/drawing/2014/main" id="{8BF63934-6FEB-4C85-81A9-1A07F169597C}"/>
              </a:ext>
            </a:extLst>
          </p:cNvPr>
          <p:cNvSpPr>
            <a:spLocks noGrp="1"/>
          </p:cNvSpPr>
          <p:nvPr>
            <p:ph idx="1"/>
          </p:nvPr>
        </p:nvSpPr>
        <p:spPr>
          <a:xfrm>
            <a:off x="1371600" y="1457739"/>
            <a:ext cx="9601200" cy="437322"/>
          </a:xfrm>
        </p:spPr>
        <p:txBody>
          <a:bodyPr/>
          <a:lstStyle/>
          <a:p>
            <a:r>
              <a:rPr lang="tr-TR" dirty="0">
                <a:latin typeface="Times New Roman" panose="02020603050405020304" pitchFamily="18" charset="0"/>
                <a:cs typeface="Times New Roman" panose="02020603050405020304" pitchFamily="18" charset="0"/>
              </a:rPr>
              <a:t>Satılan her hizmet için ortalama sabit ücretler 150-350 TL arasında alınmıştır.</a:t>
            </a:r>
          </a:p>
        </p:txBody>
      </p:sp>
      <p:pic>
        <p:nvPicPr>
          <p:cNvPr id="4" name="Resim 3">
            <a:extLst>
              <a:ext uri="{FF2B5EF4-FFF2-40B4-BE49-F238E27FC236}">
                <a16:creationId xmlns:a16="http://schemas.microsoft.com/office/drawing/2014/main" id="{6E05F86B-7A7D-48E9-8E8F-4A277B7A1BBF}"/>
              </a:ext>
            </a:extLst>
          </p:cNvPr>
          <p:cNvPicPr>
            <a:picLocks noChangeAspect="1"/>
          </p:cNvPicPr>
          <p:nvPr/>
        </p:nvPicPr>
        <p:blipFill>
          <a:blip r:embed="rId2"/>
          <a:stretch>
            <a:fillRect/>
          </a:stretch>
        </p:blipFill>
        <p:spPr>
          <a:xfrm>
            <a:off x="1575397" y="1895061"/>
            <a:ext cx="9041206" cy="4730322"/>
          </a:xfrm>
          <a:prstGeom prst="rect">
            <a:avLst/>
          </a:prstGeom>
        </p:spPr>
      </p:pic>
    </p:spTree>
    <p:extLst>
      <p:ext uri="{BB962C8B-B14F-4D97-AF65-F5344CB8AC3E}">
        <p14:creationId xmlns:p14="http://schemas.microsoft.com/office/powerpoint/2010/main" val="385351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C0C188-9FCE-4FC9-9275-D09D9D38992B}"/>
              </a:ext>
            </a:extLst>
          </p:cNvPr>
          <p:cNvSpPr>
            <a:spLocks noGrp="1"/>
          </p:cNvSpPr>
          <p:nvPr>
            <p:ph type="title"/>
          </p:nvPr>
        </p:nvSpPr>
        <p:spPr/>
        <p:txBody>
          <a:bodyPr/>
          <a:lstStyle/>
          <a:p>
            <a:r>
              <a:rPr lang="tr-TR" dirty="0"/>
              <a:t>Sabit Ücret Alımı</a:t>
            </a:r>
          </a:p>
        </p:txBody>
      </p:sp>
      <p:sp>
        <p:nvSpPr>
          <p:cNvPr id="3" name="İçerik Yer Tutucusu 2">
            <a:extLst>
              <a:ext uri="{FF2B5EF4-FFF2-40B4-BE49-F238E27FC236}">
                <a16:creationId xmlns:a16="http://schemas.microsoft.com/office/drawing/2014/main" id="{6E1A53D9-0D98-40DF-BA20-75F379302857}"/>
              </a:ext>
            </a:extLst>
          </p:cNvPr>
          <p:cNvSpPr>
            <a:spLocks noGrp="1"/>
          </p:cNvSpPr>
          <p:nvPr>
            <p:ph idx="1"/>
          </p:nvPr>
        </p:nvSpPr>
        <p:spPr>
          <a:xfrm>
            <a:off x="1295400" y="1428750"/>
            <a:ext cx="9601200" cy="492815"/>
          </a:xfrm>
        </p:spPr>
        <p:txBody>
          <a:bodyPr>
            <a:normAutofit/>
          </a:bodyPr>
          <a:lstStyle/>
          <a:p>
            <a:r>
              <a:rPr lang="tr-TR" dirty="0">
                <a:effectLst/>
                <a:latin typeface="Times New Roman" panose="02020603050405020304" pitchFamily="18" charset="0"/>
                <a:ea typeface="Calibri" panose="020F0502020204030204" pitchFamily="34" charset="0"/>
              </a:rPr>
              <a:t>Toplam maliyete ulaşılması için gereken satış sayıları tablosu</a:t>
            </a:r>
            <a:endParaRPr lang="tr-TR" dirty="0"/>
          </a:p>
        </p:txBody>
      </p:sp>
      <p:graphicFrame>
        <p:nvGraphicFramePr>
          <p:cNvPr id="4" name="Tablo 3">
            <a:extLst>
              <a:ext uri="{FF2B5EF4-FFF2-40B4-BE49-F238E27FC236}">
                <a16:creationId xmlns:a16="http://schemas.microsoft.com/office/drawing/2014/main" id="{A8F54F8A-E5D7-481C-8D00-81AEF1A6A785}"/>
              </a:ext>
            </a:extLst>
          </p:cNvPr>
          <p:cNvGraphicFramePr>
            <a:graphicFrameLocks noGrp="1"/>
          </p:cNvGraphicFramePr>
          <p:nvPr>
            <p:extLst>
              <p:ext uri="{D42A27DB-BD31-4B8C-83A1-F6EECF244321}">
                <p14:modId xmlns:p14="http://schemas.microsoft.com/office/powerpoint/2010/main" val="1375981906"/>
              </p:ext>
            </p:extLst>
          </p:nvPr>
        </p:nvGraphicFramePr>
        <p:xfrm>
          <a:off x="1295399" y="2363798"/>
          <a:ext cx="10525541" cy="3546672"/>
        </p:xfrm>
        <a:graphic>
          <a:graphicData uri="http://schemas.openxmlformats.org/drawingml/2006/table">
            <a:tbl>
              <a:tblPr firstRow="1" firstCol="1" bandRow="1">
                <a:tableStyleId>{5C22544A-7EE6-4342-B048-85BDC9FD1C3A}</a:tableStyleId>
              </a:tblPr>
              <a:tblGrid>
                <a:gridCol w="1410423">
                  <a:extLst>
                    <a:ext uri="{9D8B030D-6E8A-4147-A177-3AD203B41FA5}">
                      <a16:colId xmlns:a16="http://schemas.microsoft.com/office/drawing/2014/main" val="566952248"/>
                    </a:ext>
                  </a:extLst>
                </a:gridCol>
                <a:gridCol w="2757692">
                  <a:extLst>
                    <a:ext uri="{9D8B030D-6E8A-4147-A177-3AD203B41FA5}">
                      <a16:colId xmlns:a16="http://schemas.microsoft.com/office/drawing/2014/main" val="4279796112"/>
                    </a:ext>
                  </a:extLst>
                </a:gridCol>
                <a:gridCol w="2117738">
                  <a:extLst>
                    <a:ext uri="{9D8B030D-6E8A-4147-A177-3AD203B41FA5}">
                      <a16:colId xmlns:a16="http://schemas.microsoft.com/office/drawing/2014/main" val="2143287401"/>
                    </a:ext>
                  </a:extLst>
                </a:gridCol>
                <a:gridCol w="2119844">
                  <a:extLst>
                    <a:ext uri="{9D8B030D-6E8A-4147-A177-3AD203B41FA5}">
                      <a16:colId xmlns:a16="http://schemas.microsoft.com/office/drawing/2014/main" val="2990614466"/>
                    </a:ext>
                  </a:extLst>
                </a:gridCol>
                <a:gridCol w="2119844">
                  <a:extLst>
                    <a:ext uri="{9D8B030D-6E8A-4147-A177-3AD203B41FA5}">
                      <a16:colId xmlns:a16="http://schemas.microsoft.com/office/drawing/2014/main" val="2238103042"/>
                    </a:ext>
                  </a:extLst>
                </a:gridCol>
              </a:tblGrid>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Ücret</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Toplam Satış Adedi</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Aylık (1Yıl için)</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Aylık (2 Yıl için)</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Aylık (3 Yıl için)</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4201830631"/>
                  </a:ext>
                </a:extLst>
              </a:tr>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150 TL</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5.099</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425</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212</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141</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3693593910"/>
                  </a:ext>
                </a:extLst>
              </a:tr>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200 TL</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dirty="0">
                          <a:effectLst/>
                          <a:latin typeface="Times New Roman" panose="02020603050405020304" pitchFamily="18" charset="0"/>
                          <a:cs typeface="Times New Roman" panose="02020603050405020304" pitchFamily="18" charset="0"/>
                        </a:rPr>
                        <a:t>3.824</a:t>
                      </a:r>
                      <a:endParaRPr lang="tr-T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318</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159</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106</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2064147695"/>
                  </a:ext>
                </a:extLst>
              </a:tr>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250 TL</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dirty="0">
                          <a:effectLst/>
                          <a:latin typeface="Times New Roman" panose="02020603050405020304" pitchFamily="18" charset="0"/>
                          <a:cs typeface="Times New Roman" panose="02020603050405020304" pitchFamily="18" charset="0"/>
                        </a:rPr>
                        <a:t>3.059</a:t>
                      </a:r>
                      <a:endParaRPr lang="tr-T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254</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127</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84</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3702871799"/>
                  </a:ext>
                </a:extLst>
              </a:tr>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300 TL</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dirty="0">
                          <a:effectLst/>
                          <a:latin typeface="Times New Roman" panose="02020603050405020304" pitchFamily="18" charset="0"/>
                          <a:cs typeface="Times New Roman" panose="02020603050405020304" pitchFamily="18" charset="0"/>
                        </a:rPr>
                        <a:t>2.549</a:t>
                      </a:r>
                      <a:endParaRPr lang="tr-T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212</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106</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70</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4108180057"/>
                  </a:ext>
                </a:extLst>
              </a:tr>
              <a:tr h="591112">
                <a:tc>
                  <a:txBody>
                    <a:bodyPr/>
                    <a:lstStyle/>
                    <a:p>
                      <a:pPr algn="l">
                        <a:lnSpc>
                          <a:spcPct val="107000"/>
                        </a:lnSpc>
                        <a:spcAft>
                          <a:spcPts val="800"/>
                        </a:spcAft>
                      </a:pPr>
                      <a:r>
                        <a:rPr lang="tr-TR" sz="2000">
                          <a:effectLst/>
                          <a:latin typeface="Times New Roman" panose="02020603050405020304" pitchFamily="18" charset="0"/>
                          <a:cs typeface="Times New Roman" panose="02020603050405020304" pitchFamily="18" charset="0"/>
                        </a:rPr>
                        <a:t>350 TL</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dirty="0">
                          <a:effectLst/>
                          <a:latin typeface="Times New Roman" panose="02020603050405020304" pitchFamily="18" charset="0"/>
                          <a:cs typeface="Times New Roman" panose="02020603050405020304" pitchFamily="18" charset="0"/>
                        </a:rPr>
                        <a:t>2.185</a:t>
                      </a:r>
                      <a:endParaRPr lang="tr-T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182</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a:effectLst/>
                          <a:latin typeface="Times New Roman" panose="02020603050405020304" pitchFamily="18" charset="0"/>
                          <a:cs typeface="Times New Roman" panose="02020603050405020304" pitchFamily="18" charset="0"/>
                        </a:rPr>
                        <a:t>91</a:t>
                      </a:r>
                      <a:endParaRPr lang="tr-T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tc>
                  <a:txBody>
                    <a:bodyPr/>
                    <a:lstStyle/>
                    <a:p>
                      <a:pPr algn="ctr">
                        <a:lnSpc>
                          <a:spcPct val="107000"/>
                        </a:lnSpc>
                        <a:spcAft>
                          <a:spcPts val="800"/>
                        </a:spcAft>
                      </a:pPr>
                      <a:r>
                        <a:rPr lang="tr-TR" sz="2000" dirty="0">
                          <a:effectLst/>
                          <a:latin typeface="Times New Roman" panose="02020603050405020304" pitchFamily="18" charset="0"/>
                          <a:cs typeface="Times New Roman" panose="02020603050405020304" pitchFamily="18" charset="0"/>
                        </a:rPr>
                        <a:t>61</a:t>
                      </a:r>
                      <a:endParaRPr lang="tr-T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622" marR="56622" marT="0" marB="0"/>
                </a:tc>
                <a:extLst>
                  <a:ext uri="{0D108BD9-81ED-4DB2-BD59-A6C34878D82A}">
                    <a16:rowId xmlns:a16="http://schemas.microsoft.com/office/drawing/2014/main" val="477915540"/>
                  </a:ext>
                </a:extLst>
              </a:tr>
            </a:tbl>
          </a:graphicData>
        </a:graphic>
      </p:graphicFrame>
    </p:spTree>
    <p:extLst>
      <p:ext uri="{BB962C8B-B14F-4D97-AF65-F5344CB8AC3E}">
        <p14:creationId xmlns:p14="http://schemas.microsoft.com/office/powerpoint/2010/main" val="207776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C5E9C0-2B39-48DE-9FA8-4ED3D6FA56BA}"/>
              </a:ext>
            </a:extLst>
          </p:cNvPr>
          <p:cNvSpPr>
            <a:spLocks noGrp="1"/>
          </p:cNvSpPr>
          <p:nvPr>
            <p:ph type="title"/>
          </p:nvPr>
        </p:nvSpPr>
        <p:spPr>
          <a:xfrm>
            <a:off x="1295400" y="1295399"/>
            <a:ext cx="9601200" cy="891209"/>
          </a:xfrm>
        </p:spPr>
        <p:txBody>
          <a:bodyPr>
            <a:normAutofit/>
          </a:bodyPr>
          <a:lstStyle/>
          <a:p>
            <a:r>
              <a:rPr lang="tr-TR" dirty="0"/>
              <a:t>Class Diyagramı</a:t>
            </a:r>
          </a:p>
        </p:txBody>
      </p:sp>
      <p:pic>
        <p:nvPicPr>
          <p:cNvPr id="4" name="Resim 3">
            <a:extLst>
              <a:ext uri="{FF2B5EF4-FFF2-40B4-BE49-F238E27FC236}">
                <a16:creationId xmlns:a16="http://schemas.microsoft.com/office/drawing/2014/main" id="{E9FB4093-BD8E-43F4-82B0-551EEA157F7E}"/>
              </a:ext>
            </a:extLst>
          </p:cNvPr>
          <p:cNvPicPr>
            <a:picLocks noChangeAspect="1"/>
          </p:cNvPicPr>
          <p:nvPr/>
        </p:nvPicPr>
        <p:blipFill>
          <a:blip r:embed="rId2"/>
          <a:stretch>
            <a:fillRect/>
          </a:stretch>
        </p:blipFill>
        <p:spPr>
          <a:xfrm>
            <a:off x="7600605" y="0"/>
            <a:ext cx="4465016" cy="6858000"/>
          </a:xfrm>
          <a:prstGeom prst="rect">
            <a:avLst/>
          </a:prstGeom>
        </p:spPr>
      </p:pic>
    </p:spTree>
    <p:extLst>
      <p:ext uri="{BB962C8B-B14F-4D97-AF65-F5344CB8AC3E}">
        <p14:creationId xmlns:p14="http://schemas.microsoft.com/office/powerpoint/2010/main" val="167545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D5DE20-0F83-463B-ADC3-9C4D69E44202}"/>
              </a:ext>
            </a:extLst>
          </p:cNvPr>
          <p:cNvSpPr>
            <a:spLocks noGrp="1"/>
          </p:cNvSpPr>
          <p:nvPr>
            <p:ph type="title"/>
          </p:nvPr>
        </p:nvSpPr>
        <p:spPr>
          <a:xfrm>
            <a:off x="927652" y="685799"/>
            <a:ext cx="4179736" cy="1991139"/>
          </a:xfrm>
        </p:spPr>
        <p:txBody>
          <a:bodyPr>
            <a:normAutofit/>
          </a:bodyPr>
          <a:lstStyle/>
          <a:p>
            <a:r>
              <a:rPr lang="tr-TR" dirty="0" err="1"/>
              <a:t>Usecase</a:t>
            </a:r>
            <a:r>
              <a:rPr lang="tr-TR" dirty="0"/>
              <a:t> </a:t>
            </a:r>
            <a:br>
              <a:rPr lang="tr-TR" dirty="0"/>
            </a:br>
            <a:r>
              <a:rPr lang="tr-TR" dirty="0"/>
              <a:t>Diyagramı</a:t>
            </a:r>
          </a:p>
        </p:txBody>
      </p:sp>
      <p:pic>
        <p:nvPicPr>
          <p:cNvPr id="4" name="Resim 3">
            <a:extLst>
              <a:ext uri="{FF2B5EF4-FFF2-40B4-BE49-F238E27FC236}">
                <a16:creationId xmlns:a16="http://schemas.microsoft.com/office/drawing/2014/main" id="{2A80985A-E60D-4A76-A38A-D5C843341D6B}"/>
              </a:ext>
            </a:extLst>
          </p:cNvPr>
          <p:cNvPicPr>
            <a:picLocks noChangeAspect="1"/>
          </p:cNvPicPr>
          <p:nvPr/>
        </p:nvPicPr>
        <p:blipFill>
          <a:blip r:embed="rId2"/>
          <a:stretch>
            <a:fillRect/>
          </a:stretch>
        </p:blipFill>
        <p:spPr>
          <a:xfrm>
            <a:off x="5107388" y="0"/>
            <a:ext cx="7084612" cy="6858000"/>
          </a:xfrm>
          <a:prstGeom prst="rect">
            <a:avLst/>
          </a:prstGeom>
        </p:spPr>
      </p:pic>
    </p:spTree>
    <p:extLst>
      <p:ext uri="{BB962C8B-B14F-4D97-AF65-F5344CB8AC3E}">
        <p14:creationId xmlns:p14="http://schemas.microsoft.com/office/powerpoint/2010/main" val="145157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EA9EA8-ED33-4F26-AFD7-58F17AF8FED0}"/>
              </a:ext>
            </a:extLst>
          </p:cNvPr>
          <p:cNvSpPr>
            <a:spLocks noGrp="1"/>
          </p:cNvSpPr>
          <p:nvPr>
            <p:ph type="title"/>
          </p:nvPr>
        </p:nvSpPr>
        <p:spPr/>
        <p:txBody>
          <a:bodyPr/>
          <a:lstStyle/>
          <a:p>
            <a:r>
              <a:rPr lang="tr-TR" dirty="0"/>
              <a:t>Problemin Belirlenmesi</a:t>
            </a:r>
          </a:p>
        </p:txBody>
      </p:sp>
      <p:sp>
        <p:nvSpPr>
          <p:cNvPr id="3" name="İçerik Yer Tutucusu 2">
            <a:extLst>
              <a:ext uri="{FF2B5EF4-FFF2-40B4-BE49-F238E27FC236}">
                <a16:creationId xmlns:a16="http://schemas.microsoft.com/office/drawing/2014/main" id="{87659568-B33A-4F3A-928C-41951958B201}"/>
              </a:ext>
            </a:extLst>
          </p:cNvPr>
          <p:cNvSpPr>
            <a:spLocks noGrp="1"/>
          </p:cNvSpPr>
          <p:nvPr>
            <p:ph idx="1"/>
          </p:nvPr>
        </p:nvSpPr>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Hizmet verenler ile hizmet talep edenlerin sadece fiziksel ortam aracılığı ile bir araya gelebilmesi büyük bir problemdir. Bu problem hizmet verilen sektördeki iş büyüklüğünün doğru tahmin edilmesini engellemektedir. Örneğin bir boyacı sadece kendi çevresindeki iş imkanlarını tanıdıkları sayesinde bulabilmekte farklı şehirlerdeki farklı çalışma imkanlarını, fiyatları bilememektedir bu durum hizmet talep eden kişiler için de geçerlidir. Evini boyatacak bir kişi sadece kendi çevresindeki ev boyama hizmetlerine ulaşabilmekte ve yaptıracağı işin ortalama maliyetini tahmin edememektedir. Bu tarz problemlerden kaçınmak için günümüzün teknolojileri kullanılarak hizmet veren ile hizmet talep eden arasında elektronik ortam kullanılarak bir köprü kurmak bir çözüm olacaktır. Böylece hizmet talep eden sadece çevresindeki değil uzaktaki hizmetlere de ulaşabilecek, kendi istediği hizmet ile karşılaştırabilecek, genel ortalama bir fiyat belirleyebilecek. Diğer taraftan hizmet verenler ise daha geniş bir müşteri ağına erişebilecek, kurumsal veya daha büyük hizmet sağlayıcıları ile rekabet edebilecek ve genel olarak sektördeki hizmet kalitesi artacaktır.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96484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3609F3-6990-443B-BE0F-09B601CD07E9}"/>
              </a:ext>
            </a:extLst>
          </p:cNvPr>
          <p:cNvSpPr>
            <a:spLocks noGrp="1"/>
          </p:cNvSpPr>
          <p:nvPr>
            <p:ph type="title"/>
          </p:nvPr>
        </p:nvSpPr>
        <p:spPr/>
        <p:txBody>
          <a:bodyPr/>
          <a:lstStyle/>
          <a:p>
            <a:r>
              <a:rPr lang="tr-TR" dirty="0"/>
              <a:t>Sequence Diyagramı (Hizmet Veren)</a:t>
            </a:r>
          </a:p>
        </p:txBody>
      </p:sp>
      <p:pic>
        <p:nvPicPr>
          <p:cNvPr id="4" name="Resim 3">
            <a:extLst>
              <a:ext uri="{FF2B5EF4-FFF2-40B4-BE49-F238E27FC236}">
                <a16:creationId xmlns:a16="http://schemas.microsoft.com/office/drawing/2014/main" id="{79966EAA-9BA4-4A81-919E-7D8667EEB4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44" y="1425242"/>
            <a:ext cx="10930077" cy="5280358"/>
          </a:xfrm>
          <a:prstGeom prst="rect">
            <a:avLst/>
          </a:prstGeom>
        </p:spPr>
      </p:pic>
    </p:spTree>
    <p:extLst>
      <p:ext uri="{BB962C8B-B14F-4D97-AF65-F5344CB8AC3E}">
        <p14:creationId xmlns:p14="http://schemas.microsoft.com/office/powerpoint/2010/main" val="242439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6D826-714B-4E31-BFDE-059EA1CBE1F5}"/>
              </a:ext>
            </a:extLst>
          </p:cNvPr>
          <p:cNvSpPr>
            <a:spLocks noGrp="1"/>
          </p:cNvSpPr>
          <p:nvPr>
            <p:ph type="title"/>
          </p:nvPr>
        </p:nvSpPr>
        <p:spPr/>
        <p:txBody>
          <a:bodyPr/>
          <a:lstStyle/>
          <a:p>
            <a:r>
              <a:rPr lang="tr-TR" dirty="0"/>
              <a:t>Sequence Diyagramı (Hizmet Alan)</a:t>
            </a:r>
          </a:p>
        </p:txBody>
      </p:sp>
      <p:pic>
        <p:nvPicPr>
          <p:cNvPr id="4" name="Resim 3">
            <a:extLst>
              <a:ext uri="{FF2B5EF4-FFF2-40B4-BE49-F238E27FC236}">
                <a16:creationId xmlns:a16="http://schemas.microsoft.com/office/drawing/2014/main" id="{FA3958A6-076F-490C-99AC-7F566300CDA9}"/>
              </a:ext>
            </a:extLst>
          </p:cNvPr>
          <p:cNvPicPr>
            <a:picLocks/>
          </p:cNvPicPr>
          <p:nvPr/>
        </p:nvPicPr>
        <p:blipFill>
          <a:blip r:embed="rId2"/>
          <a:stretch>
            <a:fillRect/>
          </a:stretch>
        </p:blipFill>
        <p:spPr>
          <a:xfrm>
            <a:off x="739359" y="1375743"/>
            <a:ext cx="11200850" cy="5369614"/>
          </a:xfrm>
          <a:prstGeom prst="rect">
            <a:avLst/>
          </a:prstGeom>
        </p:spPr>
      </p:pic>
    </p:spTree>
    <p:extLst>
      <p:ext uri="{BB962C8B-B14F-4D97-AF65-F5344CB8AC3E}">
        <p14:creationId xmlns:p14="http://schemas.microsoft.com/office/powerpoint/2010/main" val="56592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12F241-E1BD-4BB7-A490-F35E3DE178CE}"/>
              </a:ext>
            </a:extLst>
          </p:cNvPr>
          <p:cNvSpPr>
            <a:spLocks noGrp="1"/>
          </p:cNvSpPr>
          <p:nvPr>
            <p:ph type="title"/>
          </p:nvPr>
        </p:nvSpPr>
        <p:spPr/>
        <p:txBody>
          <a:bodyPr/>
          <a:lstStyle/>
          <a:p>
            <a:r>
              <a:rPr lang="tr-TR" dirty="0"/>
              <a:t>Sequence Diyagramı (Yardım Merkezi)</a:t>
            </a:r>
          </a:p>
        </p:txBody>
      </p:sp>
      <p:pic>
        <p:nvPicPr>
          <p:cNvPr id="4" name="Resim 3">
            <a:extLst>
              <a:ext uri="{FF2B5EF4-FFF2-40B4-BE49-F238E27FC236}">
                <a16:creationId xmlns:a16="http://schemas.microsoft.com/office/drawing/2014/main" id="{838A4E10-1547-4384-AE4F-9CCCAB8EA243}"/>
              </a:ext>
            </a:extLst>
          </p:cNvPr>
          <p:cNvPicPr>
            <a:picLocks noChangeAspect="1"/>
          </p:cNvPicPr>
          <p:nvPr/>
        </p:nvPicPr>
        <p:blipFill>
          <a:blip r:embed="rId2"/>
          <a:stretch>
            <a:fillRect/>
          </a:stretch>
        </p:blipFill>
        <p:spPr>
          <a:xfrm>
            <a:off x="1596683" y="1689401"/>
            <a:ext cx="10108470" cy="4190893"/>
          </a:xfrm>
          <a:prstGeom prst="rect">
            <a:avLst/>
          </a:prstGeom>
        </p:spPr>
      </p:pic>
    </p:spTree>
    <p:extLst>
      <p:ext uri="{BB962C8B-B14F-4D97-AF65-F5344CB8AC3E}">
        <p14:creationId xmlns:p14="http://schemas.microsoft.com/office/powerpoint/2010/main" val="123220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4AE14C-FDB0-45AC-A209-F7397249D4C4}"/>
              </a:ext>
            </a:extLst>
          </p:cNvPr>
          <p:cNvSpPr>
            <a:spLocks noGrp="1"/>
          </p:cNvSpPr>
          <p:nvPr>
            <p:ph type="title"/>
          </p:nvPr>
        </p:nvSpPr>
        <p:spPr/>
        <p:txBody>
          <a:bodyPr/>
          <a:lstStyle/>
          <a:p>
            <a:r>
              <a:rPr lang="tr-TR" dirty="0"/>
              <a:t>Problemler ve Fırsatlar</a:t>
            </a:r>
          </a:p>
        </p:txBody>
      </p:sp>
      <p:sp>
        <p:nvSpPr>
          <p:cNvPr id="3" name="İçerik Yer Tutucusu 2">
            <a:extLst>
              <a:ext uri="{FF2B5EF4-FFF2-40B4-BE49-F238E27FC236}">
                <a16:creationId xmlns:a16="http://schemas.microsoft.com/office/drawing/2014/main" id="{E572E32C-9897-4191-BDA6-0AB9DF168086}"/>
              </a:ext>
            </a:extLst>
          </p:cNvPr>
          <p:cNvSpPr>
            <a:spLocks noGrp="1"/>
          </p:cNvSpPr>
          <p:nvPr>
            <p:ph idx="1"/>
          </p:nvPr>
        </p:nvSpPr>
        <p:spPr>
          <a:xfrm>
            <a:off x="1371600" y="1378226"/>
            <a:ext cx="9601200" cy="5479774"/>
          </a:xfrm>
        </p:spPr>
        <p:txBody>
          <a:bodyPr>
            <a:normAutofit lnSpcReduction="10000"/>
          </a:bodyPr>
          <a:lstStyle/>
          <a:p>
            <a:pPr lvl="1" indent="-4572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Hizmet verenlerin hizmet almak isteyenlere etkili şekilde ulaşamaması.</a:t>
            </a:r>
          </a:p>
          <a:p>
            <a:pPr lvl="1" indent="-4572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Hizmet almak isteyenlerin piyasa hakkında yeterli bilgiye sahip olmaması.</a:t>
            </a:r>
          </a:p>
          <a:p>
            <a:pPr lvl="1" indent="-4572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Genel olarak piyasanın belirli bir fiyat standardı olmaması.</a:t>
            </a:r>
          </a:p>
          <a:p>
            <a:pPr lvl="1" indent="-4572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Bölgesel verilen hizmetlerin ekonomiye katılamaması</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2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SzPts val="1600"/>
              <a:buNone/>
            </a:pPr>
            <a:r>
              <a:rPr lang="tr-TR" sz="2900" b="1" i="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Fırsatlar</a:t>
            </a:r>
            <a:endParaRPr lang="tr-TR" sz="2300" b="1" i="0" kern="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00100" lvl="1" indent="-3429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Hizmet verenlerin rekabet etmesini sağlayarak sektörde fiyat ve kalite standardının oluşturulması.</a:t>
            </a:r>
          </a:p>
          <a:p>
            <a:pPr marL="800100" lvl="1" indent="-3429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Bölgesel hizmetleri küreselleştirerek ekonomiye katılmasını sağlamak.</a:t>
            </a:r>
          </a:p>
          <a:p>
            <a:pPr marL="800100" lvl="1" indent="-3429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Hizmet verenler için geniş kapsamlı istihdam yaratılması.</a:t>
            </a:r>
          </a:p>
          <a:p>
            <a:pPr marL="800100" lvl="1" indent="-3429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Hizmet verenlerin sisteme ücret ile kaydolmasıyla gelir elde edilebilir.</a:t>
            </a:r>
          </a:p>
          <a:p>
            <a:pPr marL="800100" lvl="1" indent="-342900">
              <a:lnSpc>
                <a:spcPct val="107000"/>
              </a:lnSpc>
              <a:buSzPts val="1600"/>
              <a:buFont typeface="Wingdings" panose="05000000000000000000" pitchFamily="2" charset="2"/>
              <a:buChar char="Ø"/>
            </a:pPr>
            <a:r>
              <a:rPr lang="tr-TR" sz="2200" i="0" dirty="0">
                <a:effectLst/>
                <a:latin typeface="Times New Roman" panose="02020603050405020304" pitchFamily="18" charset="0"/>
                <a:ea typeface="Calibri" panose="020F0502020204030204" pitchFamily="34" charset="0"/>
                <a:cs typeface="Times New Roman" panose="02020603050405020304" pitchFamily="18" charset="0"/>
              </a:rPr>
              <a:t>Verilen hizmetlerin aldığı taleplere göre veri analizinin yapılması ile o alana yatırım yapmayı düşünen kurumlar, yatırımcılar ve hizmet sağlayıcılar için fikir edinebilecekleri veriler elde edilebilir.</a:t>
            </a:r>
            <a:endParaRPr lang="tr-TR"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90552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33BEF4-22E0-4994-AE7E-E4B91E715C2C}"/>
              </a:ext>
            </a:extLst>
          </p:cNvPr>
          <p:cNvSpPr>
            <a:spLocks noGrp="1"/>
          </p:cNvSpPr>
          <p:nvPr>
            <p:ph type="title"/>
          </p:nvPr>
        </p:nvSpPr>
        <p:spPr>
          <a:xfrm>
            <a:off x="1371600" y="685800"/>
            <a:ext cx="9906000" cy="1485900"/>
          </a:xfrm>
        </p:spPr>
        <p:txBody>
          <a:bodyPr/>
          <a:lstStyle/>
          <a:p>
            <a:r>
              <a:rPr lang="tr-TR" dirty="0"/>
              <a:t>Süreçler Ve Kullanıcı Etkileşim Ara yüzleri</a:t>
            </a:r>
          </a:p>
        </p:txBody>
      </p:sp>
      <p:sp>
        <p:nvSpPr>
          <p:cNvPr id="3" name="İçerik Yer Tutucusu 2">
            <a:extLst>
              <a:ext uri="{FF2B5EF4-FFF2-40B4-BE49-F238E27FC236}">
                <a16:creationId xmlns:a16="http://schemas.microsoft.com/office/drawing/2014/main" id="{BCB3BB84-7A27-48F3-AE26-3144ED3231F4}"/>
              </a:ext>
            </a:extLst>
          </p:cNvPr>
          <p:cNvSpPr>
            <a:spLocks noGrp="1"/>
          </p:cNvSpPr>
          <p:nvPr>
            <p:ph idx="1"/>
          </p:nvPr>
        </p:nvSpPr>
        <p:spPr>
          <a:xfrm>
            <a:off x="1371600" y="1497496"/>
            <a:ext cx="9601200" cy="4369904"/>
          </a:xfrm>
        </p:spPr>
        <p:txBody>
          <a:bodyPr>
            <a:normAutofit/>
          </a:bodyPr>
          <a:lstStyle/>
          <a:p>
            <a:pPr marL="0" indent="0">
              <a:buNone/>
            </a:pPr>
            <a:r>
              <a:rPr lang="tr-TR" b="1" dirty="0">
                <a:latin typeface="Times New Roman" panose="02020603050405020304" pitchFamily="18" charset="0"/>
                <a:cs typeface="Times New Roman" panose="02020603050405020304" pitchFamily="18" charset="0"/>
              </a:rPr>
              <a:t>Süreçler</a:t>
            </a:r>
          </a:p>
          <a:p>
            <a:pPr marL="0" indent="0">
              <a:buNone/>
            </a:pPr>
            <a:r>
              <a:rPr lang="tr-TR" dirty="0">
                <a:latin typeface="Times New Roman" panose="02020603050405020304" pitchFamily="18" charset="0"/>
                <a:cs typeface="Times New Roman" panose="02020603050405020304" pitchFamily="18" charset="0"/>
              </a:rPr>
              <a:t>•	Hizmet satın alma.</a:t>
            </a:r>
          </a:p>
          <a:p>
            <a:pPr marL="0" indent="0">
              <a:buNone/>
            </a:pPr>
            <a:r>
              <a:rPr lang="tr-TR" dirty="0">
                <a:latin typeface="Times New Roman" panose="02020603050405020304" pitchFamily="18" charset="0"/>
                <a:cs typeface="Times New Roman" panose="02020603050405020304" pitchFamily="18" charset="0"/>
              </a:rPr>
              <a:t>•	Hizmet satma.</a:t>
            </a:r>
          </a:p>
          <a:p>
            <a:pPr marL="0" indent="0">
              <a:buNone/>
            </a:pPr>
            <a:r>
              <a:rPr lang="tr-TR" dirty="0">
                <a:latin typeface="Times New Roman" panose="02020603050405020304" pitchFamily="18" charset="0"/>
                <a:cs typeface="Times New Roman" panose="02020603050405020304" pitchFamily="18" charset="0"/>
              </a:rPr>
              <a:t>•	Belirli bir hizmet için hizmet verenlerden fiyat alma.</a:t>
            </a:r>
          </a:p>
          <a:p>
            <a:pPr marL="0" indent="0">
              <a:buNone/>
            </a:pPr>
            <a:r>
              <a:rPr lang="tr-TR" dirty="0">
                <a:latin typeface="Times New Roman" panose="02020603050405020304" pitchFamily="18" charset="0"/>
                <a:cs typeface="Times New Roman" panose="02020603050405020304" pitchFamily="18" charset="0"/>
              </a:rPr>
              <a:t>•	Tamamlanmış bir hizmetin puanlanması ve yorumlanması.</a:t>
            </a:r>
          </a:p>
          <a:p>
            <a:pPr marL="0" indent="0">
              <a:buNone/>
            </a:pPr>
            <a:r>
              <a:rPr lang="tr-TR" dirty="0">
                <a:latin typeface="Times New Roman" panose="02020603050405020304" pitchFamily="18" charset="0"/>
                <a:cs typeface="Times New Roman" panose="02020603050405020304" pitchFamily="18" charset="0"/>
              </a:rPr>
              <a:t>•	Haftanın trend hizmetlerinin belirlenmesi.</a:t>
            </a:r>
          </a:p>
          <a:p>
            <a:pPr marL="0" indent="0">
              <a:buNone/>
            </a:pPr>
            <a:r>
              <a:rPr lang="tr-TR" b="1" dirty="0">
                <a:latin typeface="Times New Roman" panose="02020603050405020304" pitchFamily="18" charset="0"/>
                <a:cs typeface="Times New Roman" panose="02020603050405020304" pitchFamily="18" charset="0"/>
              </a:rPr>
              <a:t>Ara yüzler</a:t>
            </a:r>
          </a:p>
          <a:p>
            <a:pPr marL="0" indent="0">
              <a:buNone/>
            </a:pPr>
            <a:r>
              <a:rPr lang="tr-TR" dirty="0">
                <a:latin typeface="Times New Roman" panose="02020603050405020304" pitchFamily="18" charset="0"/>
                <a:cs typeface="Times New Roman" panose="02020603050405020304" pitchFamily="18" charset="0"/>
              </a:rPr>
              <a:t>•	Web sitesi</a:t>
            </a:r>
          </a:p>
          <a:p>
            <a:pPr marL="0" indent="0">
              <a:buNone/>
            </a:pPr>
            <a:r>
              <a:rPr lang="tr-TR" dirty="0">
                <a:latin typeface="Times New Roman" panose="02020603050405020304" pitchFamily="18" charset="0"/>
                <a:cs typeface="Times New Roman" panose="02020603050405020304" pitchFamily="18" charset="0"/>
              </a:rPr>
              <a:t>•	Mobil Uygulama</a:t>
            </a:r>
          </a:p>
          <a:p>
            <a:endParaRPr lang="tr-TR" dirty="0"/>
          </a:p>
        </p:txBody>
      </p:sp>
    </p:spTree>
    <p:extLst>
      <p:ext uri="{BB962C8B-B14F-4D97-AF65-F5344CB8AC3E}">
        <p14:creationId xmlns:p14="http://schemas.microsoft.com/office/powerpoint/2010/main" val="427863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C6A6F-2833-4122-8381-FC2A40E6EE31}"/>
              </a:ext>
            </a:extLst>
          </p:cNvPr>
          <p:cNvSpPr>
            <a:spLocks noGrp="1"/>
          </p:cNvSpPr>
          <p:nvPr>
            <p:ph type="title"/>
          </p:nvPr>
        </p:nvSpPr>
        <p:spPr/>
        <p:txBody>
          <a:bodyPr/>
          <a:lstStyle/>
          <a:p>
            <a:r>
              <a:rPr lang="tr-TR" dirty="0"/>
              <a:t>Proje Bütçesi ve Kârlılığı</a:t>
            </a:r>
          </a:p>
        </p:txBody>
      </p:sp>
      <p:sp>
        <p:nvSpPr>
          <p:cNvPr id="3" name="İçerik Yer Tutucusu 2">
            <a:extLst>
              <a:ext uri="{FF2B5EF4-FFF2-40B4-BE49-F238E27FC236}">
                <a16:creationId xmlns:a16="http://schemas.microsoft.com/office/drawing/2014/main" id="{E59B997B-CBCB-48B4-B1AD-AE986DAA4153}"/>
              </a:ext>
            </a:extLst>
          </p:cNvPr>
          <p:cNvSpPr>
            <a:spLocks noGrp="1"/>
          </p:cNvSpPr>
          <p:nvPr>
            <p:ph idx="1"/>
          </p:nvPr>
        </p:nvSpPr>
        <p:spPr/>
        <p:txBody>
          <a:bodyPr/>
          <a:lstStyle/>
          <a:p>
            <a:pPr marL="0" indent="0">
              <a:buNone/>
            </a:pPr>
            <a:r>
              <a:rPr lang="tr-TR" b="1" dirty="0">
                <a:latin typeface="Times New Roman" panose="02020603050405020304" pitchFamily="18" charset="0"/>
                <a:cs typeface="Times New Roman" panose="02020603050405020304" pitchFamily="18" charset="0"/>
              </a:rPr>
              <a:t>Giderler</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Domain ücreti</a:t>
            </a:r>
          </a:p>
          <a:p>
            <a:pPr>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Hosting</a:t>
            </a:r>
            <a:r>
              <a:rPr lang="tr-TR" dirty="0">
                <a:latin typeface="Times New Roman" panose="02020603050405020304" pitchFamily="18" charset="0"/>
                <a:cs typeface="Times New Roman" panose="02020603050405020304" pitchFamily="18" charset="0"/>
              </a:rPr>
              <a:t> ücreti</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Proje geliştirme maliyetleri</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Bir web sitesi için alınması gereken iki temel servis vardır. Bunlar Domain (alan adı) ve </a:t>
            </a:r>
            <a:r>
              <a:rPr lang="tr-TR" dirty="0" err="1">
                <a:latin typeface="Times New Roman" panose="02020603050405020304" pitchFamily="18" charset="0"/>
                <a:cs typeface="Times New Roman" panose="02020603050405020304" pitchFamily="18" charset="0"/>
              </a:rPr>
              <a:t>Hosting</a:t>
            </a:r>
            <a:r>
              <a:rPr lang="tr-TR" dirty="0">
                <a:latin typeface="Times New Roman" panose="02020603050405020304" pitchFamily="18" charset="0"/>
                <a:cs typeface="Times New Roman" panose="02020603050405020304" pitchFamily="18" charset="0"/>
              </a:rPr>
              <a:t> (sunucu)’dur. Domain web sitesi için ilk adımdır. Alan adlarında “.com, .net ve .org” en çok tercih edilen alan adlarıdır. İlk tercihimiz “.com” olmalıdır daha akılda kalıcıdır ve bir web sitesi için en çok tercih edilen uzantıdır.</a:t>
            </a:r>
          </a:p>
          <a:p>
            <a:endParaRPr lang="tr-TR" dirty="0"/>
          </a:p>
        </p:txBody>
      </p:sp>
    </p:spTree>
    <p:extLst>
      <p:ext uri="{BB962C8B-B14F-4D97-AF65-F5344CB8AC3E}">
        <p14:creationId xmlns:p14="http://schemas.microsoft.com/office/powerpoint/2010/main" val="263498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BEF1D5-27BD-4D8A-89DE-B4FC39E2A28E}"/>
              </a:ext>
            </a:extLst>
          </p:cNvPr>
          <p:cNvSpPr>
            <a:spLocks noGrp="1"/>
          </p:cNvSpPr>
          <p:nvPr>
            <p:ph type="title"/>
          </p:nvPr>
        </p:nvSpPr>
        <p:spPr/>
        <p:txBody>
          <a:bodyPr/>
          <a:lstStyle/>
          <a:p>
            <a:r>
              <a:rPr lang="tr-TR" dirty="0"/>
              <a:t>Domain ve </a:t>
            </a:r>
            <a:r>
              <a:rPr lang="tr-TR" dirty="0" err="1"/>
              <a:t>Hosting</a:t>
            </a:r>
            <a:r>
              <a:rPr lang="tr-TR" dirty="0"/>
              <a:t> Servisi İçin Fiyat Listesi</a:t>
            </a:r>
          </a:p>
        </p:txBody>
      </p:sp>
      <p:graphicFrame>
        <p:nvGraphicFramePr>
          <p:cNvPr id="4" name="İçerik Yer Tutucusu 3">
            <a:extLst>
              <a:ext uri="{FF2B5EF4-FFF2-40B4-BE49-F238E27FC236}">
                <a16:creationId xmlns:a16="http://schemas.microsoft.com/office/drawing/2014/main" id="{F22EF355-3B5D-4EA9-84C0-0F0066C7B5F2}"/>
              </a:ext>
            </a:extLst>
          </p:cNvPr>
          <p:cNvGraphicFramePr>
            <a:graphicFrameLocks noGrp="1"/>
          </p:cNvGraphicFramePr>
          <p:nvPr>
            <p:ph idx="1"/>
            <p:extLst>
              <p:ext uri="{D42A27DB-BD31-4B8C-83A1-F6EECF244321}">
                <p14:modId xmlns:p14="http://schemas.microsoft.com/office/powerpoint/2010/main" val="4074310592"/>
              </p:ext>
            </p:extLst>
          </p:nvPr>
        </p:nvGraphicFramePr>
        <p:xfrm>
          <a:off x="1371600" y="2171701"/>
          <a:ext cx="10431194" cy="4130625"/>
        </p:xfrm>
        <a:graphic>
          <a:graphicData uri="http://schemas.openxmlformats.org/drawingml/2006/table">
            <a:tbl>
              <a:tblPr firstRow="1" firstCol="1" bandRow="1">
                <a:tableStyleId>{5C22544A-7EE6-4342-B048-85BDC9FD1C3A}</a:tableStyleId>
              </a:tblPr>
              <a:tblGrid>
                <a:gridCol w="2745490">
                  <a:extLst>
                    <a:ext uri="{9D8B030D-6E8A-4147-A177-3AD203B41FA5}">
                      <a16:colId xmlns:a16="http://schemas.microsoft.com/office/drawing/2014/main" val="1229476858"/>
                    </a:ext>
                  </a:extLst>
                </a:gridCol>
                <a:gridCol w="2707938">
                  <a:extLst>
                    <a:ext uri="{9D8B030D-6E8A-4147-A177-3AD203B41FA5}">
                      <a16:colId xmlns:a16="http://schemas.microsoft.com/office/drawing/2014/main" val="1799107926"/>
                    </a:ext>
                  </a:extLst>
                </a:gridCol>
                <a:gridCol w="2488883">
                  <a:extLst>
                    <a:ext uri="{9D8B030D-6E8A-4147-A177-3AD203B41FA5}">
                      <a16:colId xmlns:a16="http://schemas.microsoft.com/office/drawing/2014/main" val="4023468390"/>
                    </a:ext>
                  </a:extLst>
                </a:gridCol>
                <a:gridCol w="2488883">
                  <a:extLst>
                    <a:ext uri="{9D8B030D-6E8A-4147-A177-3AD203B41FA5}">
                      <a16:colId xmlns:a16="http://schemas.microsoft.com/office/drawing/2014/main" val="3769661913"/>
                    </a:ext>
                  </a:extLst>
                </a:gridCol>
              </a:tblGrid>
              <a:tr h="1440130">
                <a:tc>
                  <a:txBody>
                    <a:bodyPr/>
                    <a:lstStyle/>
                    <a:p>
                      <a:pP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Servis Sağlayıcı</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Domain + </a:t>
                      </a:r>
                      <a:r>
                        <a:rPr lang="tr-TR" sz="2000" b="0" dirty="0" err="1">
                          <a:effectLst/>
                          <a:latin typeface="Times New Roman" panose="02020603050405020304" pitchFamily="18" charset="0"/>
                          <a:cs typeface="Times New Roman" panose="02020603050405020304" pitchFamily="18" charset="0"/>
                        </a:rPr>
                        <a:t>Hosting</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Fiyat (1 Yıl) </a:t>
                      </a:r>
                    </a:p>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 Bazında)</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Fiyat (1 Yıl)</a:t>
                      </a:r>
                    </a:p>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 Bazında)</a:t>
                      </a:r>
                    </a:p>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(1 USD = 8,28 TL*)</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1507342527"/>
                  </a:ext>
                </a:extLst>
              </a:tr>
              <a:tr h="538099">
                <a:tc>
                  <a:txBody>
                    <a:bodyPr/>
                    <a:lstStyle/>
                    <a:p>
                      <a:pPr>
                        <a:lnSpc>
                          <a:spcPct val="107000"/>
                        </a:lnSpc>
                        <a:spcAft>
                          <a:spcPts val="800"/>
                        </a:spcAft>
                      </a:pPr>
                      <a:r>
                        <a:rPr lang="tr-TR" sz="2000" b="0" dirty="0" err="1">
                          <a:effectLst/>
                          <a:latin typeface="Times New Roman" panose="02020603050405020304" pitchFamily="18" charset="0"/>
                          <a:cs typeface="Times New Roman" panose="02020603050405020304" pitchFamily="18" charset="0"/>
                        </a:rPr>
                        <a:t>Turhost</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38,88 $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321,93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1911465364"/>
                  </a:ext>
                </a:extLst>
              </a:tr>
              <a:tr h="538099">
                <a:tc>
                  <a:txBody>
                    <a:bodyPr/>
                    <a:lstStyle/>
                    <a:p>
                      <a:pPr>
                        <a:lnSpc>
                          <a:spcPct val="107000"/>
                        </a:lnSpc>
                        <a:spcAft>
                          <a:spcPts val="800"/>
                        </a:spcAft>
                      </a:pPr>
                      <a:r>
                        <a:rPr lang="tr-TR" sz="2000" b="0">
                          <a:effectLst/>
                          <a:latin typeface="Times New Roman" panose="02020603050405020304" pitchFamily="18" charset="0"/>
                          <a:cs typeface="Times New Roman" panose="02020603050405020304" pitchFamily="18" charset="0"/>
                        </a:rPr>
                        <a:t>Natro</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68,28 $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565,36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164657031"/>
                  </a:ext>
                </a:extLst>
              </a:tr>
              <a:tr h="538099">
                <a:tc>
                  <a:txBody>
                    <a:bodyPr/>
                    <a:lstStyle/>
                    <a:p>
                      <a:pPr>
                        <a:lnSpc>
                          <a:spcPct val="107000"/>
                        </a:lnSpc>
                        <a:spcAft>
                          <a:spcPts val="800"/>
                        </a:spcAft>
                      </a:pPr>
                      <a:r>
                        <a:rPr lang="tr-TR" sz="2000" b="0">
                          <a:effectLst/>
                          <a:latin typeface="Times New Roman" panose="02020603050405020304" pitchFamily="18" charset="0"/>
                          <a:cs typeface="Times New Roman" panose="02020603050405020304" pitchFamily="18" charset="0"/>
                        </a:rPr>
                        <a:t>Hostinger</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81,17 $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672,08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2211897736"/>
                  </a:ext>
                </a:extLst>
              </a:tr>
              <a:tr h="538099">
                <a:tc>
                  <a:txBody>
                    <a:bodyPr/>
                    <a:lstStyle/>
                    <a:p>
                      <a:pPr>
                        <a:lnSpc>
                          <a:spcPct val="107000"/>
                        </a:lnSpc>
                        <a:spcAft>
                          <a:spcPts val="800"/>
                        </a:spcAft>
                      </a:pPr>
                      <a:r>
                        <a:rPr lang="tr-TR" sz="2000" b="0">
                          <a:effectLst/>
                          <a:latin typeface="Times New Roman" panose="02020603050405020304" pitchFamily="18" charset="0"/>
                          <a:cs typeface="Times New Roman" panose="02020603050405020304" pitchFamily="18" charset="0"/>
                        </a:rPr>
                        <a:t>GoDaddy</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36,22 $</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299,88 ₺</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3460229759"/>
                  </a:ext>
                </a:extLst>
              </a:tr>
              <a:tr h="538099">
                <a:tc>
                  <a:txBody>
                    <a:bodyPr/>
                    <a:lstStyle/>
                    <a:p>
                      <a:pPr>
                        <a:lnSpc>
                          <a:spcPct val="107000"/>
                        </a:lnSpc>
                        <a:spcAft>
                          <a:spcPts val="800"/>
                        </a:spcAft>
                      </a:pPr>
                      <a:r>
                        <a:rPr lang="tr-TR" sz="2000" b="0">
                          <a:effectLst/>
                          <a:latin typeface="Times New Roman" panose="02020603050405020304" pitchFamily="18" charset="0"/>
                          <a:cs typeface="Times New Roman" panose="02020603050405020304" pitchFamily="18" charset="0"/>
                        </a:rPr>
                        <a:t>İhs</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a:effectLst/>
                          <a:latin typeface="Times New Roman" panose="02020603050405020304" pitchFamily="18" charset="0"/>
                          <a:cs typeface="Times New Roman" panose="02020603050405020304" pitchFamily="18" charset="0"/>
                        </a:rPr>
                        <a:t>✓</a:t>
                      </a:r>
                      <a:endParaRPr lang="tr-TR" sz="20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29,90 $</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tc>
                  <a:txBody>
                    <a:bodyPr/>
                    <a:lstStyle/>
                    <a:p>
                      <a:pPr algn="ctr">
                        <a:lnSpc>
                          <a:spcPct val="107000"/>
                        </a:lnSpc>
                        <a:spcAft>
                          <a:spcPts val="800"/>
                        </a:spcAft>
                      </a:pPr>
                      <a:r>
                        <a:rPr lang="tr-TR" sz="2000" b="0" dirty="0">
                          <a:effectLst/>
                          <a:latin typeface="Times New Roman" panose="02020603050405020304" pitchFamily="18" charset="0"/>
                          <a:cs typeface="Times New Roman" panose="02020603050405020304" pitchFamily="18" charset="0"/>
                        </a:rPr>
                        <a:t>293,90 ₺</a:t>
                      </a:r>
                      <a:endParaRPr lang="tr-TR"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296" marR="56296" marT="0" marB="0"/>
                </a:tc>
                <a:extLst>
                  <a:ext uri="{0D108BD9-81ED-4DB2-BD59-A6C34878D82A}">
                    <a16:rowId xmlns:a16="http://schemas.microsoft.com/office/drawing/2014/main" val="3611785966"/>
                  </a:ext>
                </a:extLst>
              </a:tr>
            </a:tbl>
          </a:graphicData>
        </a:graphic>
      </p:graphicFrame>
      <p:sp>
        <p:nvSpPr>
          <p:cNvPr id="5" name="Metin Kutusu 2">
            <a:extLst>
              <a:ext uri="{FF2B5EF4-FFF2-40B4-BE49-F238E27FC236}">
                <a16:creationId xmlns:a16="http://schemas.microsoft.com/office/drawing/2014/main" id="{8F19DF3E-7C69-45D3-B5D8-D1C79E57DFE9}"/>
              </a:ext>
            </a:extLst>
          </p:cNvPr>
          <p:cNvSpPr txBox="1">
            <a:spLocks noChangeArrowheads="1"/>
          </p:cNvSpPr>
          <p:nvPr/>
        </p:nvSpPr>
        <p:spPr bwMode="auto">
          <a:xfrm>
            <a:off x="8271803" y="6330461"/>
            <a:ext cx="3530991" cy="420933"/>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*06.05.2021 tarihli USD/TL kuru</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713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B94471-28AB-4EF5-80DD-C04BDB56D80F}"/>
              </a:ext>
            </a:extLst>
          </p:cNvPr>
          <p:cNvSpPr>
            <a:spLocks noGrp="1"/>
          </p:cNvSpPr>
          <p:nvPr>
            <p:ph type="title"/>
          </p:nvPr>
        </p:nvSpPr>
        <p:spPr>
          <a:xfrm>
            <a:off x="1371600" y="403797"/>
            <a:ext cx="9601200" cy="687763"/>
          </a:xfrm>
        </p:spPr>
        <p:txBody>
          <a:bodyPr>
            <a:normAutofit fontScale="90000"/>
          </a:bodyPr>
          <a:lstStyle/>
          <a:p>
            <a:r>
              <a:rPr lang="tr-TR" dirty="0"/>
              <a:t>Proje Geliştirme Maliyetleri</a:t>
            </a:r>
          </a:p>
        </p:txBody>
      </p:sp>
      <p:sp>
        <p:nvSpPr>
          <p:cNvPr id="3" name="İçerik Yer Tutucusu 2">
            <a:extLst>
              <a:ext uri="{FF2B5EF4-FFF2-40B4-BE49-F238E27FC236}">
                <a16:creationId xmlns:a16="http://schemas.microsoft.com/office/drawing/2014/main" id="{1FE5A13F-750E-4B6B-A6EC-7E927E707122}"/>
              </a:ext>
            </a:extLst>
          </p:cNvPr>
          <p:cNvSpPr>
            <a:spLocks noGrp="1"/>
          </p:cNvSpPr>
          <p:nvPr>
            <p:ph idx="1"/>
          </p:nvPr>
        </p:nvSpPr>
        <p:spPr>
          <a:xfrm>
            <a:off x="1371600" y="2286000"/>
            <a:ext cx="9601200" cy="1143000"/>
          </a:xfrm>
        </p:spPr>
        <p:txBody>
          <a:bodyPr/>
          <a:lstStyle/>
          <a:p>
            <a:r>
              <a:rPr lang="tr-TR" dirty="0">
                <a:latin typeface="Times New Roman" panose="02020603050405020304" pitchFamily="18" charset="0"/>
                <a:cs typeface="Times New Roman" panose="02020603050405020304" pitchFamily="18" charset="0"/>
              </a:rPr>
              <a:t>Projenin tamamlanması için yazılım ekibine ihtiyaç vardır. Proje ekibinin oluşturulması ve ekibin maliyetinin belirlenmesi için </a:t>
            </a:r>
            <a:r>
              <a:rPr lang="tr-TR" dirty="0" err="1">
                <a:latin typeface="Times New Roman" panose="02020603050405020304" pitchFamily="18" charset="0"/>
                <a:cs typeface="Times New Roman" panose="02020603050405020304" pitchFamily="18" charset="0"/>
              </a:rPr>
              <a:t>Kariyer.net’in</a:t>
            </a:r>
            <a:r>
              <a:rPr lang="tr-TR" dirty="0">
                <a:latin typeface="Times New Roman" panose="02020603050405020304" pitchFamily="18" charset="0"/>
                <a:cs typeface="Times New Roman" panose="02020603050405020304" pitchFamily="18" charset="0"/>
              </a:rPr>
              <a:t> verileri göz önünde bulundurulacaktır. Pozisyonlar ve ortalama maaşları tablodaki gibidir.</a:t>
            </a:r>
          </a:p>
        </p:txBody>
      </p:sp>
      <p:graphicFrame>
        <p:nvGraphicFramePr>
          <p:cNvPr id="4" name="Tablo 3">
            <a:extLst>
              <a:ext uri="{FF2B5EF4-FFF2-40B4-BE49-F238E27FC236}">
                <a16:creationId xmlns:a16="http://schemas.microsoft.com/office/drawing/2014/main" id="{633E7EEF-2042-479A-AB5B-4B4290EDE5DF}"/>
              </a:ext>
            </a:extLst>
          </p:cNvPr>
          <p:cNvGraphicFramePr>
            <a:graphicFrameLocks noGrp="1"/>
          </p:cNvGraphicFramePr>
          <p:nvPr>
            <p:extLst>
              <p:ext uri="{D42A27DB-BD31-4B8C-83A1-F6EECF244321}">
                <p14:modId xmlns:p14="http://schemas.microsoft.com/office/powerpoint/2010/main" val="3932704799"/>
              </p:ext>
            </p:extLst>
          </p:nvPr>
        </p:nvGraphicFramePr>
        <p:xfrm>
          <a:off x="1219200" y="2060060"/>
          <a:ext cx="10568609" cy="4575099"/>
        </p:xfrm>
        <a:graphic>
          <a:graphicData uri="http://schemas.openxmlformats.org/drawingml/2006/table">
            <a:tbl>
              <a:tblPr firstRow="1" lastRow="1">
                <a:tableStyleId>{5C22544A-7EE6-4342-B048-85BDC9FD1C3A}</a:tableStyleId>
              </a:tblPr>
              <a:tblGrid>
                <a:gridCol w="5753551">
                  <a:extLst>
                    <a:ext uri="{9D8B030D-6E8A-4147-A177-3AD203B41FA5}">
                      <a16:colId xmlns:a16="http://schemas.microsoft.com/office/drawing/2014/main" val="532871373"/>
                    </a:ext>
                  </a:extLst>
                </a:gridCol>
                <a:gridCol w="2407529">
                  <a:extLst>
                    <a:ext uri="{9D8B030D-6E8A-4147-A177-3AD203B41FA5}">
                      <a16:colId xmlns:a16="http://schemas.microsoft.com/office/drawing/2014/main" val="1793381978"/>
                    </a:ext>
                  </a:extLst>
                </a:gridCol>
                <a:gridCol w="2407529">
                  <a:extLst>
                    <a:ext uri="{9D8B030D-6E8A-4147-A177-3AD203B41FA5}">
                      <a16:colId xmlns:a16="http://schemas.microsoft.com/office/drawing/2014/main" val="2603707522"/>
                    </a:ext>
                  </a:extLst>
                </a:gridCol>
              </a:tblGrid>
              <a:tr h="472841">
                <a:tc>
                  <a:txBody>
                    <a:bodyPr/>
                    <a:lstStyle/>
                    <a:p>
                      <a:pPr>
                        <a:lnSpc>
                          <a:spcPct val="107000"/>
                        </a:lnSpc>
                        <a:spcAft>
                          <a:spcPts val="800"/>
                        </a:spcAft>
                      </a:pPr>
                      <a:r>
                        <a:rPr lang="tr-TR" sz="1800" dirty="0">
                          <a:effectLst/>
                          <a:latin typeface="Times New Roman" panose="02020603050405020304" pitchFamily="18" charset="0"/>
                          <a:cs typeface="Times New Roman" panose="02020603050405020304" pitchFamily="18" charset="0"/>
                        </a:rPr>
                        <a:t>Pozisyon</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Ortalama Aylık Maaş</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İstihdam Edilecek Çalışan Sayısı</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extLst>
                  <a:ext uri="{0D108BD9-81ED-4DB2-BD59-A6C34878D82A}">
                    <a16:rowId xmlns:a16="http://schemas.microsoft.com/office/drawing/2014/main" val="197325746"/>
                  </a:ext>
                </a:extLst>
              </a:tr>
              <a:tr h="33644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Kıdemli Yazılım Mühendisi</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11.820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2</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2074348836"/>
                  </a:ext>
                </a:extLst>
              </a:tr>
              <a:tr h="34588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Yazılım Mühendisi</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7.180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4</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743476178"/>
                  </a:ext>
                </a:extLst>
              </a:tr>
              <a:tr h="336443">
                <a:tc>
                  <a:txBody>
                    <a:bodyPr/>
                    <a:lstStyle/>
                    <a:p>
                      <a:pPr>
                        <a:lnSpc>
                          <a:spcPct val="107000"/>
                        </a:lnSpc>
                        <a:spcAft>
                          <a:spcPts val="800"/>
                        </a:spcAft>
                      </a:pPr>
                      <a:r>
                        <a:rPr lang="tr-TR" sz="1800" dirty="0">
                          <a:effectLst/>
                          <a:latin typeface="Times New Roman" panose="02020603050405020304" pitchFamily="18" charset="0"/>
                          <a:cs typeface="Times New Roman" panose="02020603050405020304" pitchFamily="18" charset="0"/>
                        </a:rPr>
                        <a:t>Kıdemli Sistem Analisti</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10.590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688472621"/>
                  </a:ext>
                </a:extLst>
              </a:tr>
              <a:tr h="34588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Sistem Analisti</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7.120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2</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791000507"/>
                  </a:ext>
                </a:extLst>
              </a:tr>
              <a:tr h="33644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Yazılım Test Uzmanı</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6.020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3855351722"/>
                  </a:ext>
                </a:extLst>
              </a:tr>
              <a:tr h="34588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Veri Tabanı Uzmanı</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9.770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3971600440"/>
                  </a:ext>
                </a:extLst>
              </a:tr>
              <a:tr h="33644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Mobil Uygulama Geliştirme Uzmanı</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7.380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1647648413"/>
                  </a:ext>
                </a:extLst>
              </a:tr>
              <a:tr h="34588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Web Ara yüz Tasarımcısı </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5.520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2504566471"/>
                  </a:ext>
                </a:extLst>
              </a:tr>
              <a:tr h="33644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Yazılım Proje Yöneticisi</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11.510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1</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2284075191"/>
                  </a:ext>
                </a:extLst>
              </a:tr>
              <a:tr h="505467">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 </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Aylık Ortalama Maaş Toplamı</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İstihdam Edilecek Toplam Çalışan Sayısı</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3181544679"/>
                  </a:ext>
                </a:extLst>
              </a:tr>
              <a:tr h="336443">
                <a:tc>
                  <a:txBody>
                    <a:bodyPr/>
                    <a:lstStyle/>
                    <a:p>
                      <a:pPr>
                        <a:lnSpc>
                          <a:spcPct val="107000"/>
                        </a:lnSpc>
                        <a:spcAft>
                          <a:spcPts val="800"/>
                        </a:spcAft>
                      </a:pPr>
                      <a:r>
                        <a:rPr lang="tr-TR" sz="1800">
                          <a:effectLst/>
                          <a:latin typeface="Times New Roman" panose="02020603050405020304" pitchFamily="18" charset="0"/>
                          <a:cs typeface="Times New Roman" panose="02020603050405020304" pitchFamily="18" charset="0"/>
                        </a:rPr>
                        <a:t>Toplam</a:t>
                      </a:r>
                      <a:endParaRPr lang="tr-TR"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a:effectLst/>
                          <a:latin typeface="Times New Roman" panose="02020603050405020304" pitchFamily="18" charset="0"/>
                          <a:cs typeface="Times New Roman" panose="02020603050405020304" pitchFamily="18" charset="0"/>
                        </a:rPr>
                        <a:t>95.550 ₺</a:t>
                      </a:r>
                      <a:endParaRPr lang="tr-TR"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tc>
                  <a:txBody>
                    <a:bodyPr/>
                    <a:lstStyle/>
                    <a:p>
                      <a:pPr>
                        <a:lnSpc>
                          <a:spcPct val="115000"/>
                        </a:lnSpc>
                        <a:spcAft>
                          <a:spcPts val="1000"/>
                        </a:spcAft>
                        <a:tabLst>
                          <a:tab pos="228600" algn="dec"/>
                        </a:tabLst>
                      </a:pPr>
                      <a:r>
                        <a:rPr lang="tr-TR" sz="1800" dirty="0">
                          <a:effectLst/>
                          <a:latin typeface="Times New Roman" panose="02020603050405020304" pitchFamily="18" charset="0"/>
                          <a:cs typeface="Times New Roman" panose="02020603050405020304" pitchFamily="18" charset="0"/>
                        </a:rPr>
                        <a:t>14</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55" marR="58655" marT="0" marB="0"/>
                </a:tc>
                <a:extLst>
                  <a:ext uri="{0D108BD9-81ED-4DB2-BD59-A6C34878D82A}">
                    <a16:rowId xmlns:a16="http://schemas.microsoft.com/office/drawing/2014/main" val="261623415"/>
                  </a:ext>
                </a:extLst>
              </a:tr>
            </a:tbl>
          </a:graphicData>
        </a:graphic>
      </p:graphicFrame>
      <p:sp>
        <p:nvSpPr>
          <p:cNvPr id="5" name="Metin kutusu 4">
            <a:extLst>
              <a:ext uri="{FF2B5EF4-FFF2-40B4-BE49-F238E27FC236}">
                <a16:creationId xmlns:a16="http://schemas.microsoft.com/office/drawing/2014/main" id="{DAD873E7-86E0-4D99-A56D-BA7B9AF9C13F}"/>
              </a:ext>
            </a:extLst>
          </p:cNvPr>
          <p:cNvSpPr txBox="1"/>
          <p:nvPr/>
        </p:nvSpPr>
        <p:spPr>
          <a:xfrm>
            <a:off x="1371600" y="1119350"/>
            <a:ext cx="7751298" cy="1200329"/>
          </a:xfrm>
          <a:prstGeom prst="rect">
            <a:avLst/>
          </a:prstGeom>
          <a:noFill/>
        </p:spPr>
        <p:txBody>
          <a:bodyPr wrap="square" rtlCol="0">
            <a:spAutoFit/>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Projenin tamamlanması için yazılım ekibine ihtiyaç vardır. Proje ekibinin oluşturulması ve ekibin maliyetinin belirlenmesi için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Kariyer.net’in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verileri göz önünde bulundurulacaktır. Pozisyonlar ve ortalama maaşları tablodaki gibidir.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9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B6D21-129D-4F2C-A7D2-F1465B87520E}"/>
              </a:ext>
            </a:extLst>
          </p:cNvPr>
          <p:cNvSpPr>
            <a:spLocks noGrp="1"/>
          </p:cNvSpPr>
          <p:nvPr>
            <p:ph type="title"/>
          </p:nvPr>
        </p:nvSpPr>
        <p:spPr>
          <a:xfrm>
            <a:off x="1371600" y="487018"/>
            <a:ext cx="9601200" cy="732183"/>
          </a:xfrm>
        </p:spPr>
        <p:txBody>
          <a:bodyPr/>
          <a:lstStyle/>
          <a:p>
            <a:r>
              <a:rPr lang="tr-TR" dirty="0"/>
              <a:t>Proje Zaman Çizelgesi</a:t>
            </a:r>
          </a:p>
        </p:txBody>
      </p:sp>
      <p:pic>
        <p:nvPicPr>
          <p:cNvPr id="4" name="İçerik Yer Tutucusu 3">
            <a:extLst>
              <a:ext uri="{FF2B5EF4-FFF2-40B4-BE49-F238E27FC236}">
                <a16:creationId xmlns:a16="http://schemas.microsoft.com/office/drawing/2014/main" id="{6687F6E0-6A0F-45F2-B649-1BCF50E11139}"/>
              </a:ext>
            </a:extLst>
          </p:cNvPr>
          <p:cNvPicPr>
            <a:picLocks noGrp="1" noChangeAspect="1"/>
          </p:cNvPicPr>
          <p:nvPr>
            <p:ph idx="1"/>
          </p:nvPr>
        </p:nvPicPr>
        <p:blipFill>
          <a:blip r:embed="rId2"/>
          <a:stretch>
            <a:fillRect/>
          </a:stretch>
        </p:blipFill>
        <p:spPr>
          <a:xfrm>
            <a:off x="1371600" y="2260627"/>
            <a:ext cx="10452813" cy="4312452"/>
          </a:xfrm>
          <a:prstGeom prst="rect">
            <a:avLst/>
          </a:prstGeom>
        </p:spPr>
      </p:pic>
      <p:sp>
        <p:nvSpPr>
          <p:cNvPr id="6" name="Metin kutusu 5">
            <a:extLst>
              <a:ext uri="{FF2B5EF4-FFF2-40B4-BE49-F238E27FC236}">
                <a16:creationId xmlns:a16="http://schemas.microsoft.com/office/drawing/2014/main" id="{4D1FBAB0-5DB2-4855-B9BB-7BB1CD511820}"/>
              </a:ext>
            </a:extLst>
          </p:cNvPr>
          <p:cNvSpPr txBox="1"/>
          <p:nvPr/>
        </p:nvSpPr>
        <p:spPr>
          <a:xfrm>
            <a:off x="1371600" y="1219201"/>
            <a:ext cx="10326917" cy="461665"/>
          </a:xfrm>
          <a:prstGeom prst="rect">
            <a:avLst/>
          </a:prstGeom>
          <a:noFill/>
        </p:spPr>
        <p:txBody>
          <a:bodyPr wrap="square">
            <a:spAutoFit/>
          </a:bodyPr>
          <a:lstStyle/>
          <a:p>
            <a:r>
              <a:rPr lang="tr-TR" sz="2400" dirty="0">
                <a:latin typeface="Times New Roman" panose="02020603050405020304" pitchFamily="18" charset="0"/>
                <a:cs typeface="Times New Roman" panose="02020603050405020304" pitchFamily="18" charset="0"/>
              </a:rPr>
              <a:t>Proje Ekibinin Ortalama Maliyeti= 8 * 95.550 ₺ = 764.400 ₺</a:t>
            </a:r>
          </a:p>
        </p:txBody>
      </p:sp>
      <p:sp>
        <p:nvSpPr>
          <p:cNvPr id="8" name="Metin kutusu 7">
            <a:extLst>
              <a:ext uri="{FF2B5EF4-FFF2-40B4-BE49-F238E27FC236}">
                <a16:creationId xmlns:a16="http://schemas.microsoft.com/office/drawing/2014/main" id="{68028228-68AD-40E7-8324-653BFBB7E93A}"/>
              </a:ext>
            </a:extLst>
          </p:cNvPr>
          <p:cNvSpPr txBox="1"/>
          <p:nvPr/>
        </p:nvSpPr>
        <p:spPr>
          <a:xfrm>
            <a:off x="1371600" y="1671493"/>
            <a:ext cx="9322905" cy="461665"/>
          </a:xfrm>
          <a:prstGeom prst="rect">
            <a:avLst/>
          </a:prstGeom>
          <a:noFill/>
        </p:spPr>
        <p:txBody>
          <a:bodyPr wrap="square">
            <a:spAutoFit/>
          </a:bodyPr>
          <a:lstStyle/>
          <a:p>
            <a:r>
              <a:rPr lang="tr-TR" sz="2400" dirty="0">
                <a:latin typeface="Times New Roman" panose="02020603050405020304" pitchFamily="18" charset="0"/>
                <a:cs typeface="Times New Roman" panose="02020603050405020304" pitchFamily="18" charset="0"/>
              </a:rPr>
              <a:t>Toplam Proje Maliyeti= 764.400 + 430,63 = </a:t>
            </a:r>
            <a:r>
              <a:rPr lang="tr-TR" sz="2400" b="1" dirty="0">
                <a:latin typeface="Times New Roman" panose="02020603050405020304" pitchFamily="18" charset="0"/>
                <a:cs typeface="Times New Roman" panose="02020603050405020304" pitchFamily="18" charset="0"/>
              </a:rPr>
              <a:t>764.830,63</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81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AB9C92-DE3E-4D6C-A930-07B62E099CE6}"/>
              </a:ext>
            </a:extLst>
          </p:cNvPr>
          <p:cNvSpPr>
            <a:spLocks noGrp="1"/>
          </p:cNvSpPr>
          <p:nvPr>
            <p:ph type="title"/>
          </p:nvPr>
        </p:nvSpPr>
        <p:spPr>
          <a:xfrm>
            <a:off x="1371600" y="685800"/>
            <a:ext cx="9601200" cy="851452"/>
          </a:xfrm>
        </p:spPr>
        <p:txBody>
          <a:bodyPr/>
          <a:lstStyle/>
          <a:p>
            <a:r>
              <a:rPr lang="tr-TR" dirty="0"/>
              <a:t>Gelir Modelleri</a:t>
            </a:r>
          </a:p>
        </p:txBody>
      </p:sp>
      <p:sp>
        <p:nvSpPr>
          <p:cNvPr id="3" name="İçerik Yer Tutucusu 2">
            <a:extLst>
              <a:ext uri="{FF2B5EF4-FFF2-40B4-BE49-F238E27FC236}">
                <a16:creationId xmlns:a16="http://schemas.microsoft.com/office/drawing/2014/main" id="{94F3BD04-AA0A-43D3-B15A-9208021556D3}"/>
              </a:ext>
            </a:extLst>
          </p:cNvPr>
          <p:cNvSpPr>
            <a:spLocks noGrp="1"/>
          </p:cNvSpPr>
          <p:nvPr>
            <p:ph idx="1"/>
          </p:nvPr>
        </p:nvSpPr>
        <p:spPr/>
        <p:txBody>
          <a:bodyPr/>
          <a:lstStyle/>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Google </a:t>
            </a:r>
            <a:r>
              <a:rPr lang="tr-TR" dirty="0" err="1">
                <a:latin typeface="Times New Roman" panose="02020603050405020304" pitchFamily="18" charset="0"/>
                <a:cs typeface="Times New Roman" panose="02020603050405020304" pitchFamily="18" charset="0"/>
              </a:rPr>
              <a:t>AdSense</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Reklam alanı satımı</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Bağış</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Hizmet satımı</a:t>
            </a:r>
          </a:p>
          <a:p>
            <a:pPr marL="0" indent="0">
              <a:buNone/>
            </a:pPr>
            <a:endParaRPr lang="tr-TR" dirty="0"/>
          </a:p>
        </p:txBody>
      </p:sp>
    </p:spTree>
    <p:extLst>
      <p:ext uri="{BB962C8B-B14F-4D97-AF65-F5344CB8AC3E}">
        <p14:creationId xmlns:p14="http://schemas.microsoft.com/office/powerpoint/2010/main" val="2494937793"/>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178</TotalTime>
  <Words>1131</Words>
  <Application>Microsoft Office PowerPoint</Application>
  <PresentationFormat>Geniş ekran</PresentationFormat>
  <Paragraphs>171</Paragraphs>
  <Slides>22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Calibri</vt:lpstr>
      <vt:lpstr>Calibri Light</vt:lpstr>
      <vt:lpstr>Franklin Gothic Book</vt:lpstr>
      <vt:lpstr>Symbol</vt:lpstr>
      <vt:lpstr>Times New Roman</vt:lpstr>
      <vt:lpstr>Wingdings</vt:lpstr>
      <vt:lpstr>Kırpma</vt:lpstr>
      <vt:lpstr>Erciyes Üniversitesi Mühendislik Fakültesi</vt:lpstr>
      <vt:lpstr>Problemin Belirlenmesi</vt:lpstr>
      <vt:lpstr>Problemler ve Fırsatlar</vt:lpstr>
      <vt:lpstr>Süreçler Ve Kullanıcı Etkileşim Ara yüzleri</vt:lpstr>
      <vt:lpstr>Proje Bütçesi ve Kârlılığı</vt:lpstr>
      <vt:lpstr>Domain ve Hosting Servisi İçin Fiyat Listesi</vt:lpstr>
      <vt:lpstr>Proje Geliştirme Maliyetleri</vt:lpstr>
      <vt:lpstr>Proje Zaman Çizelgesi</vt:lpstr>
      <vt:lpstr>Gelir Modelleri</vt:lpstr>
      <vt:lpstr>Google AdSense</vt:lpstr>
      <vt:lpstr>Google AdSense</vt:lpstr>
      <vt:lpstr>Reklam Alanı Satımı</vt:lpstr>
      <vt:lpstr>Bağış</vt:lpstr>
      <vt:lpstr>Hizmet Satımı</vt:lpstr>
      <vt:lpstr>Satılan Hizmet Üzerinden % ile Pay Alma</vt:lpstr>
      <vt:lpstr>Sabit Ücret Alımı</vt:lpstr>
      <vt:lpstr>Sabit Ücret Alımı</vt:lpstr>
      <vt:lpstr>Class Diyagramı</vt:lpstr>
      <vt:lpstr>Usecase  Diyagramı</vt:lpstr>
      <vt:lpstr>Sequence Diyagramı (Hizmet Veren)</vt:lpstr>
      <vt:lpstr>Sequence Diyagramı (Hizmet Alan)</vt:lpstr>
      <vt:lpstr>Sequence Diyagramı (Yardım Merkezi)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Erciyes Üniversitesi Mühendislik Fakültesi</dc:title>
  <dc:creator>İbrahim Möhürlü</dc:creator>
  <cp:lastModifiedBy>İbrahim Möhürlü</cp:lastModifiedBy>
  <cp:revision>13</cp:revision>
  <dcterms:created xsi:type="dcterms:W3CDTF">2021-05-13T15:58:04Z</dcterms:created>
  <dcterms:modified xsi:type="dcterms:W3CDTF">2021-05-13T18:56:56Z</dcterms:modified>
</cp:coreProperties>
</file>