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sldIdLst>
    <p:sldId id="256" r:id="rId5"/>
    <p:sldId id="332" r:id="rId6"/>
    <p:sldId id="333" r:id="rId7"/>
    <p:sldId id="33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7EC0"/>
    <a:srgbClr val="E42E4E"/>
    <a:srgbClr val="F6AC72"/>
    <a:srgbClr val="5B9ACD"/>
    <a:srgbClr val="48C0C2"/>
    <a:srgbClr val="2F7FC0"/>
    <a:srgbClr val="9CA2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43C78F-AB9F-0C2A-ABB0-78E51B843E2B}" v="98" dt="2023-01-05T17:16:32.735"/>
    <p1510:client id="{4DB96FEB-3C56-23B3-D411-871026CFF5D1}" v="2" dt="2022-09-07T18:45:42.7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0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D00E3E-7D42-4F1C-805D-4B97FCEDE613}" type="datetimeFigureOut">
              <a:rPr lang="en-GB" smtClean="0"/>
              <a:t>05/01/2023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9C5856-1607-45A4-BF54-7D3D4497B296}" type="slidenum">
              <a:rPr lang="en-GB" smtClean="0"/>
              <a:t>‹#›</a:t>
            </a:fld>
            <a:endParaRPr lang="en-GB"/>
          </a:p>
        </p:txBody>
      </p:sp>
    </p:spTree>
    <p:extLst>
      <p:ext uri="{BB962C8B-B14F-4D97-AF65-F5344CB8AC3E}">
        <p14:creationId xmlns:p14="http://schemas.microsoft.com/office/powerpoint/2010/main" val="2933583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7B075-0151-4E2F-8EDD-034F7B0C7C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60C21E0-0D6A-4590-8A8C-8A7BC73955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8AF48EA-C817-4F4C-8EC0-B4088DF47848}"/>
              </a:ext>
            </a:extLst>
          </p:cNvPr>
          <p:cNvSpPr>
            <a:spLocks noGrp="1"/>
          </p:cNvSpPr>
          <p:nvPr>
            <p:ph type="dt" sz="half" idx="10"/>
          </p:nvPr>
        </p:nvSpPr>
        <p:spPr/>
        <p:txBody>
          <a:bodyPr/>
          <a:lstStyle/>
          <a:p>
            <a:fld id="{E47D2B9F-CAD1-4EF1-92C9-DF9E608B08F0}" type="datetimeFigureOut">
              <a:rPr lang="en-GB" smtClean="0"/>
              <a:t>05/01/2023</a:t>
            </a:fld>
            <a:endParaRPr lang="en-GB"/>
          </a:p>
        </p:txBody>
      </p:sp>
      <p:sp>
        <p:nvSpPr>
          <p:cNvPr id="5" name="Footer Placeholder 4">
            <a:extLst>
              <a:ext uri="{FF2B5EF4-FFF2-40B4-BE49-F238E27FC236}">
                <a16:creationId xmlns:a16="http://schemas.microsoft.com/office/drawing/2014/main" id="{28140A87-0C9D-47AC-A7AC-CCC87EA544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033827-3682-46F4-97BB-8F7F1A4E1B0C}"/>
              </a:ext>
            </a:extLst>
          </p:cNvPr>
          <p:cNvSpPr>
            <a:spLocks noGrp="1"/>
          </p:cNvSpPr>
          <p:nvPr>
            <p:ph type="sldNum" sz="quarter" idx="12"/>
          </p:nvPr>
        </p:nvSpPr>
        <p:spPr/>
        <p:txBody>
          <a:bodyPr/>
          <a:lstStyle/>
          <a:p>
            <a:fld id="{E9C73704-9545-4EDD-B912-C8D71F70D6C3}" type="slidenum">
              <a:rPr lang="en-GB" smtClean="0"/>
              <a:t>‹#›</a:t>
            </a:fld>
            <a:endParaRPr lang="en-GB"/>
          </a:p>
        </p:txBody>
      </p:sp>
    </p:spTree>
    <p:extLst>
      <p:ext uri="{BB962C8B-B14F-4D97-AF65-F5344CB8AC3E}">
        <p14:creationId xmlns:p14="http://schemas.microsoft.com/office/powerpoint/2010/main" val="214082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F3565-8249-4DA2-95D0-81643ECD7DC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02AC49B-9CCC-4980-9268-89AB41D93B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BA1077-D5D5-4155-AFE7-DF0E09783691}"/>
              </a:ext>
            </a:extLst>
          </p:cNvPr>
          <p:cNvSpPr>
            <a:spLocks noGrp="1"/>
          </p:cNvSpPr>
          <p:nvPr>
            <p:ph type="dt" sz="half" idx="10"/>
          </p:nvPr>
        </p:nvSpPr>
        <p:spPr/>
        <p:txBody>
          <a:bodyPr/>
          <a:lstStyle/>
          <a:p>
            <a:fld id="{E47D2B9F-CAD1-4EF1-92C9-DF9E608B08F0}" type="datetimeFigureOut">
              <a:rPr lang="en-GB" smtClean="0"/>
              <a:t>05/01/2023</a:t>
            </a:fld>
            <a:endParaRPr lang="en-GB"/>
          </a:p>
        </p:txBody>
      </p:sp>
      <p:sp>
        <p:nvSpPr>
          <p:cNvPr id="5" name="Footer Placeholder 4">
            <a:extLst>
              <a:ext uri="{FF2B5EF4-FFF2-40B4-BE49-F238E27FC236}">
                <a16:creationId xmlns:a16="http://schemas.microsoft.com/office/drawing/2014/main" id="{A31FECA2-9F38-46AD-8378-6503EF6959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A3FB36-CBD5-4949-AA54-DE9801655450}"/>
              </a:ext>
            </a:extLst>
          </p:cNvPr>
          <p:cNvSpPr>
            <a:spLocks noGrp="1"/>
          </p:cNvSpPr>
          <p:nvPr>
            <p:ph type="sldNum" sz="quarter" idx="12"/>
          </p:nvPr>
        </p:nvSpPr>
        <p:spPr/>
        <p:txBody>
          <a:bodyPr/>
          <a:lstStyle/>
          <a:p>
            <a:fld id="{E9C73704-9545-4EDD-B912-C8D71F70D6C3}" type="slidenum">
              <a:rPr lang="en-GB" smtClean="0"/>
              <a:t>‹#›</a:t>
            </a:fld>
            <a:endParaRPr lang="en-GB"/>
          </a:p>
        </p:txBody>
      </p:sp>
    </p:spTree>
    <p:extLst>
      <p:ext uri="{BB962C8B-B14F-4D97-AF65-F5344CB8AC3E}">
        <p14:creationId xmlns:p14="http://schemas.microsoft.com/office/powerpoint/2010/main" val="2262287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F73BBE-3E2C-4526-8C68-5ACFC07A0AB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596" y="0"/>
            <a:ext cx="12190804" cy="6857993"/>
          </a:xfrm>
          <a:prstGeom prst="rect">
            <a:avLst/>
          </a:prstGeom>
        </p:spPr>
      </p:pic>
      <p:sp>
        <p:nvSpPr>
          <p:cNvPr id="8" name="Title 1">
            <a:extLst>
              <a:ext uri="{FF2B5EF4-FFF2-40B4-BE49-F238E27FC236}">
                <a16:creationId xmlns:a16="http://schemas.microsoft.com/office/drawing/2014/main" id="{03BFAD70-9553-4ED2-A9FE-9DB649866B70}"/>
              </a:ext>
            </a:extLst>
          </p:cNvPr>
          <p:cNvSpPr>
            <a:spLocks noGrp="1"/>
          </p:cNvSpPr>
          <p:nvPr>
            <p:ph type="ctrTitle" hasCustomPrompt="1"/>
          </p:nvPr>
        </p:nvSpPr>
        <p:spPr>
          <a:xfrm>
            <a:off x="262637" y="455720"/>
            <a:ext cx="8075229" cy="1295400"/>
          </a:xfrm>
        </p:spPr>
        <p:txBody>
          <a:bodyPr anchor="ctr" anchorCtr="0">
            <a:normAutofit/>
          </a:bodyPr>
          <a:lstStyle>
            <a:lvl1pPr algn="l">
              <a:defRPr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Main Title Slide</a:t>
            </a:r>
          </a:p>
        </p:txBody>
      </p:sp>
    </p:spTree>
    <p:extLst>
      <p:ext uri="{BB962C8B-B14F-4D97-AF65-F5344CB8AC3E}">
        <p14:creationId xmlns:p14="http://schemas.microsoft.com/office/powerpoint/2010/main" val="4134778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F73BBE-3E2C-4526-8C68-5ACFC07A0AB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595" y="0"/>
            <a:ext cx="12190806" cy="6857995"/>
          </a:xfrm>
          <a:prstGeom prst="rect">
            <a:avLst/>
          </a:prstGeom>
        </p:spPr>
      </p:pic>
      <p:sp>
        <p:nvSpPr>
          <p:cNvPr id="8" name="Title 1">
            <a:extLst>
              <a:ext uri="{FF2B5EF4-FFF2-40B4-BE49-F238E27FC236}">
                <a16:creationId xmlns:a16="http://schemas.microsoft.com/office/drawing/2014/main" id="{03BFAD70-9553-4ED2-A9FE-9DB649866B70}"/>
              </a:ext>
            </a:extLst>
          </p:cNvPr>
          <p:cNvSpPr>
            <a:spLocks noGrp="1"/>
          </p:cNvSpPr>
          <p:nvPr>
            <p:ph type="ctrTitle" hasCustomPrompt="1"/>
          </p:nvPr>
        </p:nvSpPr>
        <p:spPr>
          <a:xfrm>
            <a:off x="262638" y="455720"/>
            <a:ext cx="5099476" cy="1295400"/>
          </a:xfrm>
        </p:spPr>
        <p:txBody>
          <a:bodyPr anchor="ctr" anchorCtr="0">
            <a:normAutofit/>
          </a:bodyPr>
          <a:lstStyle>
            <a:lvl1pPr algn="l">
              <a:defRPr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a:t>Main Title Slide</a:t>
            </a:r>
          </a:p>
        </p:txBody>
      </p:sp>
    </p:spTree>
    <p:extLst>
      <p:ext uri="{BB962C8B-B14F-4D97-AF65-F5344CB8AC3E}">
        <p14:creationId xmlns:p14="http://schemas.microsoft.com/office/powerpoint/2010/main" val="4292367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F73BBE-3E2C-4526-8C68-5ACFC07A0AB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95" y="0"/>
            <a:ext cx="12190806" cy="6857994"/>
          </a:xfrm>
          <a:prstGeom prst="rect">
            <a:avLst/>
          </a:prstGeom>
        </p:spPr>
      </p:pic>
      <p:sp>
        <p:nvSpPr>
          <p:cNvPr id="8" name="Title 1">
            <a:extLst>
              <a:ext uri="{FF2B5EF4-FFF2-40B4-BE49-F238E27FC236}">
                <a16:creationId xmlns:a16="http://schemas.microsoft.com/office/drawing/2014/main" id="{03BFAD70-9553-4ED2-A9FE-9DB649866B70}"/>
              </a:ext>
            </a:extLst>
          </p:cNvPr>
          <p:cNvSpPr>
            <a:spLocks noGrp="1"/>
          </p:cNvSpPr>
          <p:nvPr>
            <p:ph type="ctrTitle" hasCustomPrompt="1"/>
          </p:nvPr>
        </p:nvSpPr>
        <p:spPr>
          <a:xfrm>
            <a:off x="262638" y="455720"/>
            <a:ext cx="5099476" cy="1295400"/>
          </a:xfrm>
        </p:spPr>
        <p:txBody>
          <a:bodyPr anchor="ctr" anchorCtr="0">
            <a:normAutofit/>
          </a:bodyPr>
          <a:lstStyle>
            <a:lvl1pPr algn="l">
              <a:defRPr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a:t>Main Title Slide</a:t>
            </a:r>
          </a:p>
        </p:txBody>
      </p:sp>
    </p:spTree>
    <p:extLst>
      <p:ext uri="{BB962C8B-B14F-4D97-AF65-F5344CB8AC3E}">
        <p14:creationId xmlns:p14="http://schemas.microsoft.com/office/powerpoint/2010/main" val="3794884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F73BBE-3E2C-4526-8C68-5ACFC07A0AB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595" y="0"/>
            <a:ext cx="12190807" cy="6857995"/>
          </a:xfrm>
          <a:prstGeom prst="rect">
            <a:avLst/>
          </a:prstGeom>
        </p:spPr>
      </p:pic>
      <p:sp>
        <p:nvSpPr>
          <p:cNvPr id="4" name="Title 1">
            <a:extLst>
              <a:ext uri="{FF2B5EF4-FFF2-40B4-BE49-F238E27FC236}">
                <a16:creationId xmlns:a16="http://schemas.microsoft.com/office/drawing/2014/main" id="{40D8F466-3F4F-42A3-96BE-369B7CDF541B}"/>
              </a:ext>
            </a:extLst>
          </p:cNvPr>
          <p:cNvSpPr>
            <a:spLocks noGrp="1"/>
          </p:cNvSpPr>
          <p:nvPr>
            <p:ph type="ctrTitle" hasCustomPrompt="1"/>
          </p:nvPr>
        </p:nvSpPr>
        <p:spPr>
          <a:xfrm>
            <a:off x="262637" y="455720"/>
            <a:ext cx="7052563" cy="1295400"/>
          </a:xfrm>
        </p:spPr>
        <p:txBody>
          <a:bodyPr anchor="ctr" anchorCtr="0">
            <a:normAutofit/>
          </a:bodyPr>
          <a:lstStyle>
            <a:lvl1pPr algn="l">
              <a:defRPr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a:t>Main Title Slide</a:t>
            </a:r>
          </a:p>
        </p:txBody>
      </p:sp>
    </p:spTree>
    <p:extLst>
      <p:ext uri="{BB962C8B-B14F-4D97-AF65-F5344CB8AC3E}">
        <p14:creationId xmlns:p14="http://schemas.microsoft.com/office/powerpoint/2010/main" val="218775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606ABE-F4CF-4DBD-B210-ADEBAF59913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95" y="0"/>
            <a:ext cx="12190807" cy="6857995"/>
          </a:xfrm>
          <a:prstGeom prst="rect">
            <a:avLst/>
          </a:prstGeom>
        </p:spPr>
      </p:pic>
      <p:sp>
        <p:nvSpPr>
          <p:cNvPr id="5" name="Title 1">
            <a:extLst>
              <a:ext uri="{FF2B5EF4-FFF2-40B4-BE49-F238E27FC236}">
                <a16:creationId xmlns:a16="http://schemas.microsoft.com/office/drawing/2014/main" id="{53565BFD-9175-4207-BB41-12115C32A5DA}"/>
              </a:ext>
            </a:extLst>
          </p:cNvPr>
          <p:cNvSpPr>
            <a:spLocks noGrp="1"/>
          </p:cNvSpPr>
          <p:nvPr>
            <p:ph type="ctrTitle" hasCustomPrompt="1"/>
          </p:nvPr>
        </p:nvSpPr>
        <p:spPr>
          <a:xfrm>
            <a:off x="207145" y="337348"/>
            <a:ext cx="5616608" cy="1043287"/>
          </a:xfrm>
        </p:spPr>
        <p:txBody>
          <a:bodyPr anchor="ctr" anchorCtr="0">
            <a:normAutofit/>
          </a:bodyPr>
          <a:lstStyle>
            <a:lvl1pPr algn="l">
              <a:defRPr sz="280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a:t>Main Title Slide</a:t>
            </a:r>
          </a:p>
        </p:txBody>
      </p:sp>
    </p:spTree>
    <p:extLst>
      <p:ext uri="{BB962C8B-B14F-4D97-AF65-F5344CB8AC3E}">
        <p14:creationId xmlns:p14="http://schemas.microsoft.com/office/powerpoint/2010/main" val="1897907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249FD1-F495-4A72-AAA6-8ACE198EC14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93" y="0"/>
            <a:ext cx="12190813" cy="6857998"/>
          </a:xfrm>
          <a:prstGeom prst="rect">
            <a:avLst/>
          </a:prstGeom>
        </p:spPr>
      </p:pic>
    </p:spTree>
    <p:extLst>
      <p:ext uri="{BB962C8B-B14F-4D97-AF65-F5344CB8AC3E}">
        <p14:creationId xmlns:p14="http://schemas.microsoft.com/office/powerpoint/2010/main" val="2270650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DE394E-F4FB-4FAE-94C5-A91E52E11E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C8C6B69-E7EF-45D7-B6A4-4290C68C37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A85887-B546-466C-AADE-82A60E1135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7D2B9F-CAD1-4EF1-92C9-DF9E608B08F0}" type="datetimeFigureOut">
              <a:rPr lang="en-GB" smtClean="0"/>
              <a:t>05/01/2023</a:t>
            </a:fld>
            <a:endParaRPr lang="en-GB"/>
          </a:p>
        </p:txBody>
      </p:sp>
      <p:sp>
        <p:nvSpPr>
          <p:cNvPr id="5" name="Footer Placeholder 4">
            <a:extLst>
              <a:ext uri="{FF2B5EF4-FFF2-40B4-BE49-F238E27FC236}">
                <a16:creationId xmlns:a16="http://schemas.microsoft.com/office/drawing/2014/main" id="{AE233E8A-F32C-4A9D-AD4B-40E77EEF2A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3372F94-0561-4A6A-90D1-7EC25B50D5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C73704-9545-4EDD-B912-C8D71F70D6C3}" type="slidenum">
              <a:rPr lang="en-GB" smtClean="0"/>
              <a:t>‹#›</a:t>
            </a:fld>
            <a:endParaRPr lang="en-GB"/>
          </a:p>
        </p:txBody>
      </p:sp>
    </p:spTree>
    <p:extLst>
      <p:ext uri="{BB962C8B-B14F-4D97-AF65-F5344CB8AC3E}">
        <p14:creationId xmlns:p14="http://schemas.microsoft.com/office/powerpoint/2010/main" val="3652369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71" r:id="rId4"/>
    <p:sldLayoutId id="2147483672" r:id="rId5"/>
    <p:sldLayoutId id="2147483669" r:id="rId6"/>
    <p:sldLayoutId id="2147483652" r:id="rId7"/>
    <p:sldLayoutId id="2147483673"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4C1D8E-8767-44D0-909C-BFB5246C3FA7}"/>
              </a:ext>
            </a:extLst>
          </p:cNvPr>
          <p:cNvSpPr txBox="1">
            <a:spLocks/>
          </p:cNvSpPr>
          <p:nvPr/>
        </p:nvSpPr>
        <p:spPr>
          <a:xfrm>
            <a:off x="269984" y="2243825"/>
            <a:ext cx="5706611" cy="154079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algn="ctr"/>
            <a:r>
              <a:rPr lang="en-GB" sz="3600" dirty="0">
                <a:latin typeface="Open Sans Semibold"/>
                <a:ea typeface="Open Sans Semibold"/>
                <a:cs typeface="Open Sans Semibold"/>
              </a:rPr>
              <a:t>Mathematical Interview Questions</a:t>
            </a:r>
            <a:endParaRPr lang="en-US" dirty="0"/>
          </a:p>
        </p:txBody>
      </p:sp>
      <p:sp>
        <p:nvSpPr>
          <p:cNvPr id="6" name="Title 1">
            <a:extLst>
              <a:ext uri="{FF2B5EF4-FFF2-40B4-BE49-F238E27FC236}">
                <a16:creationId xmlns:a16="http://schemas.microsoft.com/office/drawing/2014/main" id="{5EFEAF82-848A-47FB-811B-9F1AAF85ADB5}"/>
              </a:ext>
            </a:extLst>
          </p:cNvPr>
          <p:cNvSpPr txBox="1">
            <a:spLocks/>
          </p:cNvSpPr>
          <p:nvPr/>
        </p:nvSpPr>
        <p:spPr>
          <a:xfrm>
            <a:off x="269984" y="302877"/>
            <a:ext cx="8075229" cy="63062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GB" sz="3600" dirty="0">
                <a:latin typeface="Open Sans Light"/>
                <a:ea typeface="Open Sans Light"/>
                <a:cs typeface="Open Sans Light"/>
              </a:rPr>
              <a:t>Brain Teaser</a:t>
            </a:r>
            <a:endParaRPr lang="en-US" sz="3600" dirty="0"/>
          </a:p>
        </p:txBody>
      </p:sp>
    </p:spTree>
    <p:extLst>
      <p:ext uri="{BB962C8B-B14F-4D97-AF65-F5344CB8AC3E}">
        <p14:creationId xmlns:p14="http://schemas.microsoft.com/office/powerpoint/2010/main" val="3270928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AA137216-43E7-4418-85B9-DA094C362A11}"/>
              </a:ext>
            </a:extLst>
          </p:cNvPr>
          <p:cNvSpPr txBox="1">
            <a:spLocks/>
          </p:cNvSpPr>
          <p:nvPr/>
        </p:nvSpPr>
        <p:spPr>
          <a:xfrm>
            <a:off x="0" y="201288"/>
            <a:ext cx="12191999" cy="3436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Insert content here</a:t>
            </a:r>
            <a:endParaRPr lang="en-US" sz="2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 name="TextBox 1">
            <a:extLst>
              <a:ext uri="{FF2B5EF4-FFF2-40B4-BE49-F238E27FC236}">
                <a16:creationId xmlns:a16="http://schemas.microsoft.com/office/drawing/2014/main" id="{ED5041B8-12EB-F4AE-9E87-313B8F251DDE}"/>
              </a:ext>
            </a:extLst>
          </p:cNvPr>
          <p:cNvSpPr txBox="1"/>
          <p:nvPr/>
        </p:nvSpPr>
        <p:spPr>
          <a:xfrm>
            <a:off x="322998" y="982640"/>
            <a:ext cx="1150051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solidFill>
                  <a:srgbClr val="003366"/>
                </a:solidFill>
                <a:latin typeface="Merriweather"/>
              </a:rPr>
              <a:t>Q- There are three jars with Apples, Oranges, and Mix of Oranges and Apples, respectively. However, the labels on the jars are mismatched. If you want to label the jars properly, how many fruits should you pick from each of the jars?</a:t>
            </a:r>
          </a:p>
          <a:p>
            <a:pPr algn="just"/>
            <a:endParaRPr lang="en-US" b="1" dirty="0">
              <a:solidFill>
                <a:srgbClr val="003366"/>
              </a:solidFill>
              <a:latin typeface="Merriweather"/>
            </a:endParaRPr>
          </a:p>
        </p:txBody>
      </p:sp>
      <p:sp>
        <p:nvSpPr>
          <p:cNvPr id="3" name="TextBox 2">
            <a:extLst>
              <a:ext uri="{FF2B5EF4-FFF2-40B4-BE49-F238E27FC236}">
                <a16:creationId xmlns:a16="http://schemas.microsoft.com/office/drawing/2014/main" id="{239FDBE7-B467-BFB2-7757-D7D6DBFB0D4E}"/>
              </a:ext>
            </a:extLst>
          </p:cNvPr>
          <p:cNvSpPr txBox="1"/>
          <p:nvPr/>
        </p:nvSpPr>
        <p:spPr>
          <a:xfrm>
            <a:off x="613012" y="3143534"/>
            <a:ext cx="1092048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a:latin typeface="Merriweather"/>
                <a:cs typeface="Segoe UI"/>
              </a:rPr>
              <a:t>A – </a:t>
            </a:r>
            <a:r>
              <a:rPr lang="en-US">
                <a:latin typeface="Merriweather"/>
                <a:cs typeface="Segoe UI"/>
              </a:rPr>
              <a:t>You would indeed need to churn your brain to understand the question correctly. All three jars are labeled incorrectly. So, let us solve it one by one-​</a:t>
            </a:r>
          </a:p>
          <a:p>
            <a:pPr algn="just"/>
            <a:r>
              <a:rPr lang="en-US">
                <a:latin typeface="Merriweather"/>
                <a:cs typeface="Segoe UI"/>
              </a:rPr>
              <a:t>The A+O jar will either contain apples or oranges, but it will not have both of them.​</a:t>
            </a:r>
          </a:p>
          <a:p>
            <a:pPr algn="just"/>
            <a:r>
              <a:rPr lang="en-US">
                <a:latin typeface="Merriweather"/>
                <a:cs typeface="Segoe UI"/>
              </a:rPr>
              <a:t>So if you pick a fruit from this jar, and you get an Apple, you will label the jar as apple, as it cannot contain A+O. In that case, the third jar cannot get the label as A+O. Ideally speaking, one fruit from each jar would help you label the jar correctly. The third jar will be labeled A+O.​</a:t>
            </a:r>
          </a:p>
          <a:p>
            <a:pPr algn="just"/>
            <a:r>
              <a:rPr lang="en-US">
                <a:latin typeface="Merriweather"/>
                <a:cs typeface="Segoe UI"/>
              </a:rPr>
              <a:t>A little confusing? Give it a thought. You should easily understand.​</a:t>
            </a:r>
          </a:p>
        </p:txBody>
      </p:sp>
    </p:spTree>
    <p:extLst>
      <p:ext uri="{BB962C8B-B14F-4D97-AF65-F5344CB8AC3E}">
        <p14:creationId xmlns:p14="http://schemas.microsoft.com/office/powerpoint/2010/main" val="3650397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9D846E-BB84-918A-11A1-FC90B1CD1165}"/>
              </a:ext>
            </a:extLst>
          </p:cNvPr>
          <p:cNvSpPr txBox="1"/>
          <p:nvPr/>
        </p:nvSpPr>
        <p:spPr>
          <a:xfrm>
            <a:off x="197893" y="1539923"/>
            <a:ext cx="1169385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solidFill>
                  <a:srgbClr val="003366"/>
                </a:solidFill>
                <a:latin typeface="Merriweather"/>
              </a:rPr>
              <a:t>Q – You have two-hour glasses, each measuring 4 and 7 minutes. How will you calculate 9 minutes using them?</a:t>
            </a:r>
            <a:endParaRPr lang="en-US" dirty="0">
              <a:latin typeface="Merriweather"/>
            </a:endParaRPr>
          </a:p>
        </p:txBody>
      </p:sp>
      <p:sp>
        <p:nvSpPr>
          <p:cNvPr id="3" name="TextBox 2">
            <a:extLst>
              <a:ext uri="{FF2B5EF4-FFF2-40B4-BE49-F238E27FC236}">
                <a16:creationId xmlns:a16="http://schemas.microsoft.com/office/drawing/2014/main" id="{EE8249FD-6C2B-2754-A73C-524E0764C639}"/>
              </a:ext>
            </a:extLst>
          </p:cNvPr>
          <p:cNvSpPr txBox="1"/>
          <p:nvPr/>
        </p:nvSpPr>
        <p:spPr>
          <a:xfrm>
            <a:off x="539087" y="2933131"/>
            <a:ext cx="1111382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a:latin typeface="Merriweather"/>
                <a:cs typeface="Segoe UI"/>
              </a:rPr>
              <a:t>A – </a:t>
            </a:r>
            <a:r>
              <a:rPr lang="en-US">
                <a:latin typeface="Merriweather"/>
                <a:cs typeface="Segoe UI"/>
              </a:rPr>
              <a:t>Use both hourglasses at once. When the 4-hour hour-glass finished, you have three hours left on the seven hour-glass. You have now calculated for four hours.​</a:t>
            </a:r>
          </a:p>
          <a:p>
            <a:pPr algn="just"/>
            <a:r>
              <a:rPr lang="en-US">
                <a:latin typeface="Merriweather"/>
                <a:cs typeface="Segoe UI"/>
              </a:rPr>
              <a:t>Reverse four hour-glass. When the seven hour-glass has finished, you have completed seven hours, and there is one hour left on the four-hour glass. You have completed 7 hours. Reverse the seven-hour glass. Wait till the four-hour glass is completed. You have calculated eight hours. Reverse the seven-hour glass (of course, it has not emptied), and it will complete in one hour.​</a:t>
            </a:r>
          </a:p>
          <a:p>
            <a:pPr algn="just"/>
            <a:r>
              <a:rPr lang="en-US">
                <a:latin typeface="Merriweather"/>
                <a:cs typeface="Segoe UI"/>
              </a:rPr>
              <a:t>That completes nine hours.​</a:t>
            </a:r>
          </a:p>
        </p:txBody>
      </p:sp>
    </p:spTree>
    <p:extLst>
      <p:ext uri="{BB962C8B-B14F-4D97-AF65-F5344CB8AC3E}">
        <p14:creationId xmlns:p14="http://schemas.microsoft.com/office/powerpoint/2010/main" val="2540894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374FEE-9165-55AD-962B-3893FC719541}"/>
              </a:ext>
            </a:extLst>
          </p:cNvPr>
          <p:cNvSpPr txBox="1"/>
          <p:nvPr/>
        </p:nvSpPr>
        <p:spPr>
          <a:xfrm>
            <a:off x="448102" y="1113430"/>
            <a:ext cx="1119343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solidFill>
                  <a:srgbClr val="003366"/>
                </a:solidFill>
                <a:latin typeface="Merriweather"/>
              </a:rPr>
              <a:t>Q- How many squares does a chessboard have?</a:t>
            </a:r>
          </a:p>
          <a:p>
            <a:pPr algn="just"/>
            <a:endParaRPr lang="en-US" dirty="0">
              <a:latin typeface="Merriweather"/>
            </a:endParaRPr>
          </a:p>
        </p:txBody>
      </p:sp>
      <p:sp>
        <p:nvSpPr>
          <p:cNvPr id="3" name="TextBox 2">
            <a:extLst>
              <a:ext uri="{FF2B5EF4-FFF2-40B4-BE49-F238E27FC236}">
                <a16:creationId xmlns:a16="http://schemas.microsoft.com/office/drawing/2014/main" id="{EE7E8ED4-94E6-EB71-FB27-6DB31C5118AF}"/>
              </a:ext>
            </a:extLst>
          </p:cNvPr>
          <p:cNvSpPr txBox="1"/>
          <p:nvPr/>
        </p:nvSpPr>
        <p:spPr>
          <a:xfrm>
            <a:off x="186518" y="1801505"/>
            <a:ext cx="11818961"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a:latin typeface="Merriweather"/>
                <a:cs typeface="Segoe UI"/>
              </a:rPr>
              <a:t>A</a:t>
            </a:r>
            <a:r>
              <a:rPr lang="en-US">
                <a:latin typeface="Merriweather"/>
                <a:cs typeface="Segoe UI"/>
              </a:rPr>
              <a:t> – When you look at it the first time, you will come to the conclusion that it is a wrong entry here. It is neither a mathematical puzzle nor worthy of being a question to be asked in an interview. The answer is simple – 64, and we know it because we have all played or seen chess being played.​</a:t>
            </a:r>
          </a:p>
          <a:p>
            <a:pPr algn="just"/>
            <a:r>
              <a:rPr lang="en-US">
                <a:latin typeface="Merriweather"/>
                <a:cs typeface="Segoe UI"/>
              </a:rPr>
              <a:t>But wait, 64 is a wrong answer! It is just the number of individual squares used for placing the pieces and constitutes the playing area. However, what about the other squares formed by the adjoining squares?​</a:t>
            </a:r>
          </a:p>
          <a:p>
            <a:pPr algn="just"/>
            <a:r>
              <a:rPr lang="en-US">
                <a:latin typeface="Merriweather"/>
                <a:cs typeface="Segoe UI"/>
              </a:rPr>
              <a:t>You can combine the squares into bigger ones – like 2 x 2, 3 x 3, and so on.​</a:t>
            </a:r>
          </a:p>
          <a:p>
            <a:pPr algn="just"/>
            <a:r>
              <a:rPr lang="en-US">
                <a:latin typeface="Merriweather"/>
                <a:cs typeface="Segoe UI"/>
              </a:rPr>
              <a:t>The calculation moves ahead as follows –​</a:t>
            </a:r>
          </a:p>
          <a:p>
            <a:pPr algn="just"/>
            <a:r>
              <a:rPr lang="en-US">
                <a:latin typeface="Merriweather"/>
                <a:cs typeface="Segoe UI"/>
              </a:rPr>
              <a:t>1 x 1 squares arranged in 8 x 8 vertical and horizontal lines = 8 x8 = 64 squares​</a:t>
            </a:r>
          </a:p>
          <a:p>
            <a:pPr algn="just"/>
            <a:r>
              <a:rPr lang="en-US">
                <a:latin typeface="Merriweather"/>
                <a:cs typeface="Segoe UI"/>
              </a:rPr>
              <a:t>2 x 2 squares can be arranged in 7 x 7 positions = 49​</a:t>
            </a:r>
          </a:p>
          <a:p>
            <a:pPr algn="just"/>
            <a:r>
              <a:rPr lang="en-US">
                <a:latin typeface="Merriweather"/>
                <a:cs typeface="Segoe UI"/>
              </a:rPr>
              <a:t>3 x 3 squares are arranged in 6 x6 positions = 36​</a:t>
            </a:r>
          </a:p>
          <a:p>
            <a:pPr algn="just"/>
            <a:r>
              <a:rPr lang="en-US">
                <a:latin typeface="Merriweather"/>
                <a:cs typeface="Segoe UI"/>
              </a:rPr>
              <a:t>For 4x 4 positions, number of squares = 25​</a:t>
            </a:r>
          </a:p>
          <a:p>
            <a:pPr algn="just"/>
            <a:r>
              <a:rPr lang="en-US">
                <a:latin typeface="Merriweather"/>
                <a:cs typeface="Segoe UI"/>
              </a:rPr>
              <a:t>For 5 x 5, you get 16 squares​</a:t>
            </a:r>
          </a:p>
          <a:p>
            <a:pPr algn="just"/>
            <a:r>
              <a:rPr lang="en-US">
                <a:latin typeface="Merriweather"/>
                <a:cs typeface="Segoe UI"/>
              </a:rPr>
              <a:t>For 6 x 6, the number of squares is 9​</a:t>
            </a:r>
          </a:p>
          <a:p>
            <a:pPr algn="just"/>
            <a:r>
              <a:rPr lang="en-US">
                <a:latin typeface="Merriweather"/>
                <a:cs typeface="Segoe UI"/>
              </a:rPr>
              <a:t>Likewise, for 7 x 7 and 8 x 8, you get 4 and 1 squares​</a:t>
            </a:r>
          </a:p>
          <a:p>
            <a:pPr algn="just"/>
            <a:r>
              <a:rPr lang="en-US">
                <a:latin typeface="Merriweather"/>
                <a:cs typeface="Segoe UI"/>
              </a:rPr>
              <a:t>The total number of squares is 204.</a:t>
            </a:r>
          </a:p>
        </p:txBody>
      </p:sp>
    </p:spTree>
    <p:extLst>
      <p:ext uri="{BB962C8B-B14F-4D97-AF65-F5344CB8AC3E}">
        <p14:creationId xmlns:p14="http://schemas.microsoft.com/office/powerpoint/2010/main" val="3065295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6C3DF0FDE8C8439935086238420FD9" ma:contentTypeVersion="12" ma:contentTypeDescription="Create a new document." ma:contentTypeScope="" ma:versionID="7e356e8c38337f90d1d722a15556e6ae">
  <xsd:schema xmlns:xsd="http://www.w3.org/2001/XMLSchema" xmlns:xs="http://www.w3.org/2001/XMLSchema" xmlns:p="http://schemas.microsoft.com/office/2006/metadata/properties" xmlns:ns2="1138e4b5-aedf-4e69-ab31-f581c4550e33" xmlns:ns3="177c1e96-c5e5-4ad7-8d4e-3e06b0e79421" targetNamespace="http://schemas.microsoft.com/office/2006/metadata/properties" ma:root="true" ma:fieldsID="40a3e6370fab468f65e0679e55983e6a" ns2:_="" ns3:_="">
    <xsd:import namespace="1138e4b5-aedf-4e69-ab31-f581c4550e33"/>
    <xsd:import namespace="177c1e96-c5e5-4ad7-8d4e-3e06b0e7942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38e4b5-aedf-4e69-ab31-f581c4550e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33107afe-cb13-45d0-a368-909a38ecfe4a"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77c1e96-c5e5-4ad7-8d4e-3e06b0e7942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e4e1bd2-0751-49c1-bb0e-dc74cd6b7454}" ma:internalName="TaxCatchAll" ma:showField="CatchAllData" ma:web="177c1e96-c5e5-4ad7-8d4e-3e06b0e79421">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1138e4b5-aedf-4e69-ab31-f581c4550e33">
      <Terms xmlns="http://schemas.microsoft.com/office/infopath/2007/PartnerControls"/>
    </lcf76f155ced4ddcb4097134ff3c332f>
    <TaxCatchAll xmlns="177c1e96-c5e5-4ad7-8d4e-3e06b0e79421"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1F55FFC-04C7-4559-B414-1CCA8577CA62}"/>
</file>

<file path=customXml/itemProps2.xml><?xml version="1.0" encoding="utf-8"?>
<ds:datastoreItem xmlns:ds="http://schemas.openxmlformats.org/officeDocument/2006/customXml" ds:itemID="{92520A0B-0B9A-452C-9850-010C3B5F7FDF}">
  <ds:schemaRefs>
    <ds:schemaRef ds:uri="http://schemas.microsoft.com/office/2006/metadata/properties"/>
    <ds:schemaRef ds:uri="http://schemas.microsoft.com/office/infopath/2007/PartnerControls"/>
    <ds:schemaRef ds:uri="10515296-1bd5-401a-b8a4-ea4dde82f896"/>
    <ds:schemaRef ds:uri="d0cd20b0-df63-44e8-932f-fba08f23ea61"/>
  </ds:schemaRefs>
</ds:datastoreItem>
</file>

<file path=customXml/itemProps3.xml><?xml version="1.0" encoding="utf-8"?>
<ds:datastoreItem xmlns:ds="http://schemas.openxmlformats.org/officeDocument/2006/customXml" ds:itemID="{8DF8BC2F-3190-4843-98C8-AA14ADB7E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380</TotalTime>
  <Words>45</Words>
  <Application>Microsoft Office PowerPoint</Application>
  <PresentationFormat>Widescreen</PresentationFormat>
  <Paragraphs>15</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Lyons</dc:creator>
  <cp:lastModifiedBy>Leah Hardy</cp:lastModifiedBy>
  <cp:revision>104</cp:revision>
  <dcterms:created xsi:type="dcterms:W3CDTF">2020-05-20T13:47:24Z</dcterms:created>
  <dcterms:modified xsi:type="dcterms:W3CDTF">2023-01-05T17:17:10Z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0x0101008C6C3DF0FDE8C8439935086238420FD9</vt:lpwstr>
  </property>
  <property fmtid="{D5CDD505-2E9C-101B-9397-08002B2CF9AE}" pid="3" name="Order">
    <vt:r8>7057000</vt:r8>
  </property>
</Properties>
</file>