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74" r:id="rId4"/>
    <p:sldId id="275" r:id="rId5"/>
    <p:sldId id="276" r:id="rId6"/>
    <p:sldId id="277" r:id="rId7"/>
    <p:sldId id="278" r:id="rId8"/>
    <p:sldId id="258" r:id="rId9"/>
    <p:sldId id="259" r:id="rId10"/>
    <p:sldId id="260" r:id="rId11"/>
    <p:sldId id="261" r:id="rId12"/>
    <p:sldId id="262" r:id="rId13"/>
    <p:sldId id="265" r:id="rId14"/>
    <p:sldId id="264" r:id="rId15"/>
    <p:sldId id="263" r:id="rId16"/>
    <p:sldId id="266" r:id="rId17"/>
    <p:sldId id="270" r:id="rId18"/>
    <p:sldId id="268" r:id="rId19"/>
    <p:sldId id="269" r:id="rId20"/>
    <p:sldId id="271" r:id="rId21"/>
    <p:sldId id="267" r:id="rId22"/>
    <p:sldId id="273" r:id="rId23"/>
    <p:sldId id="27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2D81773-93B6-49C0-AB44-5ED1A86102B9}" type="datetimeFigureOut">
              <a:rPr lang="en-US" smtClean="0"/>
              <a:pPr/>
              <a:t>11/17/2016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B2B8828-FAB1-49A9-944E-63699945BB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81773-93B6-49C0-AB44-5ED1A86102B9}" type="datetimeFigureOut">
              <a:rPr lang="en-US" smtClean="0"/>
              <a:pPr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8828-FAB1-49A9-944E-63699945BB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81773-93B6-49C0-AB44-5ED1A86102B9}" type="datetimeFigureOut">
              <a:rPr lang="en-US" smtClean="0"/>
              <a:pPr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8828-FAB1-49A9-944E-63699945BB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2D81773-93B6-49C0-AB44-5ED1A86102B9}" type="datetimeFigureOut">
              <a:rPr lang="en-US" smtClean="0"/>
              <a:pPr/>
              <a:t>11/17/2016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B2B8828-FAB1-49A9-944E-63699945BB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2D81773-93B6-49C0-AB44-5ED1A86102B9}" type="datetimeFigureOut">
              <a:rPr lang="en-US" smtClean="0"/>
              <a:pPr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B2B8828-FAB1-49A9-944E-63699945BB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81773-93B6-49C0-AB44-5ED1A86102B9}" type="datetimeFigureOut">
              <a:rPr lang="en-US" smtClean="0"/>
              <a:pPr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8828-FAB1-49A9-944E-63699945BB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81773-93B6-49C0-AB44-5ED1A86102B9}" type="datetimeFigureOut">
              <a:rPr lang="en-US" smtClean="0"/>
              <a:pPr/>
              <a:t>11/17/2016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8828-FAB1-49A9-944E-63699945BB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2D81773-93B6-49C0-AB44-5ED1A86102B9}" type="datetimeFigureOut">
              <a:rPr lang="en-US" smtClean="0"/>
              <a:pPr/>
              <a:t>11/17/2016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B2B8828-FAB1-49A9-944E-63699945BB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81773-93B6-49C0-AB44-5ED1A86102B9}" type="datetimeFigureOut">
              <a:rPr lang="en-US" smtClean="0"/>
              <a:pPr/>
              <a:t>11/17/2016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8828-FAB1-49A9-944E-63699945BB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2D81773-93B6-49C0-AB44-5ED1A86102B9}" type="datetimeFigureOut">
              <a:rPr lang="en-US" smtClean="0"/>
              <a:pPr/>
              <a:t>11/17/2016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B2B8828-FAB1-49A9-944E-63699945BB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2D81773-93B6-49C0-AB44-5ED1A86102B9}" type="datetimeFigureOut">
              <a:rPr lang="en-US" smtClean="0"/>
              <a:pPr/>
              <a:t>11/17/2016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B2B8828-FAB1-49A9-944E-63699945BB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2D81773-93B6-49C0-AB44-5ED1A86102B9}" type="datetimeFigureOut">
              <a:rPr lang="en-US" smtClean="0"/>
              <a:pPr/>
              <a:t>11/17/2016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B2B8828-FAB1-49A9-944E-63699945BB3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924944"/>
            <a:ext cx="6606480" cy="1894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CLEANING, DATA PREPROCESSING, </a:t>
            </a:r>
            <a:br>
              <a:rPr lang="en-US" dirty="0" smtClean="0"/>
            </a:br>
            <a:r>
              <a:rPr lang="en-US" dirty="0" smtClean="0"/>
              <a:t>and</a:t>
            </a:r>
            <a:br>
              <a:rPr lang="en-US" dirty="0" smtClean="0"/>
            </a:br>
            <a:r>
              <a:rPr lang="en-US" dirty="0" smtClean="0"/>
              <a:t>DEFINING ATTRIBUTES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 Data Mining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/ VARIABLE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2 types of variable in data mining:</a:t>
            </a:r>
          </a:p>
          <a:p>
            <a:pPr marL="457200" indent="-457200"/>
            <a:r>
              <a:rPr lang="en-US" i="1" dirty="0" smtClean="0"/>
              <a:t>Independent</a:t>
            </a:r>
            <a:r>
              <a:rPr lang="en-US" dirty="0" smtClean="0"/>
              <a:t> </a:t>
            </a:r>
            <a:r>
              <a:rPr lang="en-US" i="1" dirty="0" smtClean="0"/>
              <a:t>Variable </a:t>
            </a:r>
            <a:r>
              <a:rPr lang="en-US" dirty="0" smtClean="0"/>
              <a:t>(X)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i="1" dirty="0" smtClean="0">
                <a:sym typeface="Wingdings" pitchFamily="2" charset="2"/>
              </a:rPr>
              <a:t>Regular Attribute</a:t>
            </a:r>
            <a:endParaRPr lang="en-US" i="1" dirty="0" smtClean="0"/>
          </a:p>
          <a:p>
            <a:pPr marL="457200" indent="-7938">
              <a:buNone/>
            </a:pPr>
            <a:r>
              <a:rPr lang="en-US" dirty="0" smtClean="0"/>
              <a:t>		The value of this variable is not influenced by any other variables value. </a:t>
            </a:r>
          </a:p>
          <a:p>
            <a:pPr marL="457200" indent="-457200"/>
            <a:r>
              <a:rPr lang="en-US" i="1" dirty="0" smtClean="0"/>
              <a:t>Dependent Variable</a:t>
            </a:r>
            <a:r>
              <a:rPr lang="en-US" dirty="0" smtClean="0"/>
              <a:t> (Y)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i="1" dirty="0" smtClean="0">
                <a:sym typeface="Wingdings" pitchFamily="2" charset="2"/>
              </a:rPr>
              <a:t>Label</a:t>
            </a:r>
            <a:endParaRPr lang="en-US" i="1" dirty="0" smtClean="0"/>
          </a:p>
          <a:p>
            <a:pPr marL="457200" indent="-7938">
              <a:buNone/>
            </a:pPr>
            <a:r>
              <a:rPr lang="en-US" dirty="0" smtClean="0"/>
              <a:t>		</a:t>
            </a:r>
            <a:r>
              <a:rPr lang="en-US" dirty="0"/>
              <a:t> The value of this variable is </a:t>
            </a:r>
            <a:r>
              <a:rPr lang="en-US" dirty="0" smtClean="0"/>
              <a:t>influenced </a:t>
            </a:r>
            <a:r>
              <a:rPr lang="en-US" dirty="0"/>
              <a:t>by </a:t>
            </a:r>
            <a:r>
              <a:rPr lang="en-US" dirty="0" smtClean="0"/>
              <a:t>other value</a:t>
            </a:r>
            <a:r>
              <a:rPr lang="en-US" dirty="0"/>
              <a:t>. </a:t>
            </a:r>
            <a:endParaRPr lang="en-US" dirty="0" smtClean="0"/>
          </a:p>
          <a:p>
            <a:pPr marL="457200" indent="-7938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 a case study, the number of X or Y can be more than one.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CATEGORICAL (Qualitative)</a:t>
            </a:r>
          </a:p>
          <a:p>
            <a:pPr lvl="1"/>
            <a:r>
              <a:rPr lang="en-US" sz="2600" dirty="0" smtClean="0"/>
              <a:t>Nominal (Named Categories)</a:t>
            </a:r>
          </a:p>
          <a:p>
            <a:pPr lvl="1">
              <a:buNone/>
            </a:pPr>
            <a:r>
              <a:rPr lang="en-US" sz="2400" dirty="0" smtClean="0"/>
              <a:t>	Example: red, green, yellow, apple, banana</a:t>
            </a:r>
          </a:p>
          <a:p>
            <a:pPr lvl="1"/>
            <a:r>
              <a:rPr lang="en-US" sz="2600" dirty="0" smtClean="0"/>
              <a:t>Ordinal (Categories with an implied order)</a:t>
            </a:r>
          </a:p>
          <a:p>
            <a:pPr lvl="1">
              <a:buNone/>
            </a:pPr>
            <a:r>
              <a:rPr lang="en-US" sz="2400" dirty="0" smtClean="0"/>
              <a:t>	Example: high, low; big; small; fast, slow; </a:t>
            </a:r>
          </a:p>
          <a:p>
            <a:r>
              <a:rPr lang="en-US" sz="2800" dirty="0" smtClean="0"/>
              <a:t>NUMERICAL (Quantitative)</a:t>
            </a:r>
          </a:p>
          <a:p>
            <a:pPr lvl="1"/>
            <a:r>
              <a:rPr lang="en-US" sz="2600" dirty="0" smtClean="0"/>
              <a:t>Discrete (Only particular numbers)</a:t>
            </a:r>
          </a:p>
          <a:p>
            <a:pPr lvl="1">
              <a:buNone/>
            </a:pPr>
            <a:r>
              <a:rPr lang="en-US" sz="2600" dirty="0" smtClean="0"/>
              <a:t>	</a:t>
            </a:r>
            <a:r>
              <a:rPr lang="en-US" sz="2400" dirty="0" smtClean="0"/>
              <a:t>Example: 0, 1; 1, 2, 3; 10, 20, 50, 100; </a:t>
            </a:r>
            <a:endParaRPr lang="en-US" sz="2600" dirty="0" smtClean="0"/>
          </a:p>
          <a:p>
            <a:pPr lvl="1"/>
            <a:r>
              <a:rPr lang="en-US" sz="2600" dirty="0" smtClean="0"/>
              <a:t>Continuous (Any numeric value)</a:t>
            </a:r>
          </a:p>
          <a:p>
            <a:pPr lvl="1">
              <a:buNone/>
            </a:pPr>
            <a:r>
              <a:rPr lang="en-US" sz="2600" dirty="0" smtClean="0"/>
              <a:t>	</a:t>
            </a:r>
            <a:r>
              <a:rPr lang="en-US" sz="2400" dirty="0"/>
              <a:t> </a:t>
            </a:r>
            <a:r>
              <a:rPr lang="en-US" sz="2400" dirty="0" smtClean="0"/>
              <a:t>Example: 0, 0.25, 1, 2.5, 5 – 10, 25%, 3</a:t>
            </a:r>
            <a:r>
              <a:rPr lang="en-US" sz="2400" baseline="30000" dirty="0" smtClean="0"/>
              <a:t>4</a:t>
            </a:r>
            <a:endParaRPr lang="en-US" sz="2600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Class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NUMERIC / INTEGER</a:t>
            </a:r>
          </a:p>
          <a:p>
            <a:pPr>
              <a:buNone/>
            </a:pPr>
            <a:r>
              <a:rPr lang="en-US" dirty="0" smtClean="0"/>
              <a:t> 	</a:t>
            </a:r>
            <a:r>
              <a:rPr lang="en-US" dirty="0"/>
              <a:t>I</a:t>
            </a:r>
            <a:r>
              <a:rPr lang="en-US" dirty="0" smtClean="0"/>
              <a:t>f the class contains of integer (without grouped).</a:t>
            </a:r>
          </a:p>
          <a:p>
            <a:r>
              <a:rPr lang="en-US" dirty="0" smtClean="0"/>
              <a:t>REAL</a:t>
            </a:r>
          </a:p>
          <a:p>
            <a:pPr>
              <a:buNone/>
            </a:pPr>
            <a:r>
              <a:rPr lang="en-US" dirty="0" smtClean="0"/>
              <a:t>	If the class contains of real number (without grouped), including decimals. </a:t>
            </a:r>
          </a:p>
          <a:p>
            <a:r>
              <a:rPr lang="en-US" dirty="0" smtClean="0"/>
              <a:t>BINOMINAL</a:t>
            </a:r>
          </a:p>
          <a:p>
            <a:pPr>
              <a:buNone/>
            </a:pPr>
            <a:r>
              <a:rPr lang="en-US" dirty="0" smtClean="0"/>
              <a:t>	If the class contains only 2 classes.</a:t>
            </a:r>
          </a:p>
          <a:p>
            <a:r>
              <a:rPr lang="en-US" dirty="0" smtClean="0"/>
              <a:t>POLYNOMINAL</a:t>
            </a:r>
          </a:p>
          <a:p>
            <a:pPr>
              <a:buNone/>
            </a:pPr>
            <a:r>
              <a:rPr lang="en-US" dirty="0" smtClean="0"/>
              <a:t>	If the class contains more than 2 classes.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Training Data</a:t>
            </a:r>
            <a:endParaRPr lang="en-US" dirty="0" smtClean="0"/>
          </a:p>
          <a:p>
            <a:pPr lvl="1"/>
            <a:r>
              <a:rPr lang="en-US" dirty="0" smtClean="0"/>
              <a:t>Data which are used to train a system to discover patterns or hidden information of the data. </a:t>
            </a:r>
          </a:p>
          <a:p>
            <a:pPr lvl="1"/>
            <a:r>
              <a:rPr lang="en-US" dirty="0" smtClean="0"/>
              <a:t>Training data are captured from historical data happened in the past. </a:t>
            </a:r>
          </a:p>
          <a:p>
            <a:r>
              <a:rPr lang="en-US" i="1" dirty="0" smtClean="0"/>
              <a:t>Testing Data</a:t>
            </a:r>
            <a:endParaRPr lang="en-US" dirty="0" smtClean="0"/>
          </a:p>
          <a:p>
            <a:pPr lvl="1"/>
            <a:r>
              <a:rPr lang="en-US" dirty="0" smtClean="0"/>
              <a:t>Data which are used to test the model from knowledge discovery of training data. </a:t>
            </a:r>
          </a:p>
          <a:p>
            <a:pPr lvl="1"/>
            <a:r>
              <a:rPr lang="en-US" dirty="0" smtClean="0"/>
              <a:t>Usually, testing data are used to predict.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Collecting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Population</a:t>
            </a:r>
          </a:p>
          <a:p>
            <a:r>
              <a:rPr lang="en-US" dirty="0" smtClean="0"/>
              <a:t>Sampling</a:t>
            </a:r>
          </a:p>
          <a:p>
            <a:r>
              <a:rPr lang="en-US" dirty="0" smtClean="0"/>
              <a:t>Census</a:t>
            </a:r>
          </a:p>
          <a:p>
            <a:r>
              <a:rPr lang="en-US" dirty="0" smtClean="0"/>
              <a:t>Survey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following criterions are variables influencing the selection of a university for graduated students.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University category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Tuition fee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Living cost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Decision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None/>
            </a:pPr>
            <a:r>
              <a:rPr lang="en-US" dirty="0" smtClean="0"/>
              <a:t>etc.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Variables:</a:t>
            </a:r>
          </a:p>
          <a:p>
            <a:r>
              <a:rPr lang="en-US" dirty="0" smtClean="0"/>
              <a:t>Variable X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 smtClean="0"/>
              <a:t>University category </a:t>
            </a:r>
            <a:r>
              <a:rPr lang="en-US" dirty="0" smtClean="0">
                <a:sym typeface="Wingdings" pitchFamily="2" charset="2"/>
              </a:rPr>
              <a:t> X1</a:t>
            </a:r>
            <a:endParaRPr lang="en-US" dirty="0" smtClean="0"/>
          </a:p>
          <a:p>
            <a:pPr marL="822960" lvl="1" indent="-457200">
              <a:buFont typeface="+mj-lt"/>
              <a:buAutoNum type="arabicPeriod"/>
            </a:pPr>
            <a:r>
              <a:rPr lang="en-US" dirty="0" smtClean="0"/>
              <a:t>Tuition fee </a:t>
            </a:r>
            <a:r>
              <a:rPr lang="en-US" dirty="0" smtClean="0">
                <a:sym typeface="Wingdings" pitchFamily="2" charset="2"/>
              </a:rPr>
              <a:t> X2</a:t>
            </a:r>
            <a:r>
              <a:rPr lang="en-US" dirty="0" smtClean="0"/>
              <a:t> 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 smtClean="0"/>
              <a:t>Living cost </a:t>
            </a:r>
            <a:r>
              <a:rPr lang="en-US" dirty="0" smtClean="0">
                <a:sym typeface="Wingdings" pitchFamily="2" charset="2"/>
              </a:rPr>
              <a:t> X3</a:t>
            </a:r>
            <a:endParaRPr lang="en-US" dirty="0" smtClean="0"/>
          </a:p>
          <a:p>
            <a:r>
              <a:rPr lang="en-US" dirty="0" smtClean="0"/>
              <a:t>Variable Y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 smtClean="0"/>
              <a:t>Decision </a:t>
            </a:r>
            <a:r>
              <a:rPr lang="en-US" dirty="0" smtClean="0">
                <a:sym typeface="Wingdings" pitchFamily="2" charset="2"/>
              </a:rPr>
              <a:t> 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Collecting Data (Sampling)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74719694"/>
              </p:ext>
            </p:extLst>
          </p:nvPr>
        </p:nvGraphicFramePr>
        <p:xfrm>
          <a:off x="457200" y="1600200"/>
          <a:ext cx="7859216" cy="4348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4520"/>
                <a:gridCol w="1728192"/>
                <a:gridCol w="2571700"/>
                <a:gridCol w="19648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X1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millions/</a:t>
                      </a:r>
                      <a:r>
                        <a:rPr lang="en-US" dirty="0" err="1" smtClean="0"/>
                        <a:t>smt</a:t>
                      </a:r>
                      <a:endParaRPr lang="en-US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X3</a:t>
                      </a:r>
                    </a:p>
                    <a:p>
                      <a:pPr algn="ctr"/>
                      <a:r>
                        <a:rPr lang="en-US" dirty="0" smtClean="0"/>
                        <a:t>millions/month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Y</a:t>
                      </a:r>
                      <a:endParaRPr lang="en-US" b="1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UGM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UMS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2,5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UMY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UNIBRAW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ITB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UII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UMJ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Trisakti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UNDIP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UNIBRAW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2,5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Data types: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University category </a:t>
            </a:r>
            <a:r>
              <a:rPr lang="en-US" dirty="0" smtClean="0">
                <a:sym typeface="Wingdings" pitchFamily="2" charset="2"/>
              </a:rPr>
              <a:t>(X1)  Nominal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Tuition fee </a:t>
            </a:r>
            <a:r>
              <a:rPr lang="en-US" dirty="0" smtClean="0">
                <a:sym typeface="Wingdings" pitchFamily="2" charset="2"/>
              </a:rPr>
              <a:t>(X2)  Ordinal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Living cost </a:t>
            </a:r>
            <a:r>
              <a:rPr lang="en-US" dirty="0" smtClean="0">
                <a:sym typeface="Wingdings" pitchFamily="2" charset="2"/>
              </a:rPr>
              <a:t>(X3)  Ordinal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ym typeface="Wingdings" pitchFamily="2" charset="2"/>
              </a:rPr>
              <a:t>Decision (Y)  Nominal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Data class:</a:t>
            </a:r>
          </a:p>
          <a:p>
            <a:pPr marL="398463" indent="-398463">
              <a:buFont typeface="+mj-lt"/>
              <a:buAutoNum type="arabicPeriod"/>
            </a:pPr>
            <a:r>
              <a:rPr lang="en-US" dirty="0" smtClean="0"/>
              <a:t>University category </a:t>
            </a:r>
            <a:r>
              <a:rPr lang="en-US" dirty="0" smtClean="0">
                <a:sym typeface="Wingdings" pitchFamily="2" charset="2"/>
              </a:rPr>
              <a:t>(X1)  Binominal</a:t>
            </a:r>
          </a:p>
          <a:p>
            <a:pPr marL="822960" lvl="1" indent="-457200">
              <a:buNone/>
            </a:pPr>
            <a:r>
              <a:rPr lang="en-US" dirty="0" smtClean="0">
                <a:sym typeface="Wingdings" pitchFamily="2" charset="2"/>
              </a:rPr>
              <a:t>Class = state ; private</a:t>
            </a:r>
            <a:endParaRPr lang="en-US" dirty="0" smtClean="0"/>
          </a:p>
          <a:p>
            <a:pPr marL="398463" indent="-398463">
              <a:buFont typeface="+mj-lt"/>
              <a:buAutoNum type="arabicPeriod"/>
            </a:pPr>
            <a:r>
              <a:rPr lang="en-US" dirty="0" smtClean="0"/>
              <a:t>Tuition fee </a:t>
            </a:r>
            <a:r>
              <a:rPr lang="en-US" dirty="0" smtClean="0">
                <a:sym typeface="Wingdings" pitchFamily="2" charset="2"/>
              </a:rPr>
              <a:t>(X2)  </a:t>
            </a:r>
            <a:r>
              <a:rPr lang="en-US" dirty="0" err="1" smtClean="0">
                <a:sym typeface="Wingdings" pitchFamily="2" charset="2"/>
              </a:rPr>
              <a:t>Polynominal</a:t>
            </a:r>
            <a:endParaRPr lang="en-US" dirty="0" smtClean="0">
              <a:sym typeface="Wingdings" pitchFamily="2" charset="2"/>
            </a:endParaRPr>
          </a:p>
          <a:p>
            <a:pPr marL="822960" lvl="1" indent="-457200">
              <a:buNone/>
            </a:pPr>
            <a:r>
              <a:rPr lang="en-US" dirty="0" smtClean="0">
                <a:sym typeface="Wingdings" pitchFamily="2" charset="2"/>
              </a:rPr>
              <a:t>Class = </a:t>
            </a:r>
          </a:p>
          <a:p>
            <a:pPr marL="822960" lvl="1" indent="-457200">
              <a:buNone/>
            </a:pPr>
            <a:r>
              <a:rPr lang="en-US" dirty="0" smtClean="0">
                <a:sym typeface="Wingdings" pitchFamily="2" charset="2"/>
              </a:rPr>
              <a:t>		Low, if X3 ≤ 3 millions/</a:t>
            </a:r>
            <a:r>
              <a:rPr lang="en-US" dirty="0" err="1" smtClean="0">
                <a:sym typeface="Wingdings" pitchFamily="2" charset="2"/>
              </a:rPr>
              <a:t>smt</a:t>
            </a:r>
            <a:r>
              <a:rPr lang="en-US" dirty="0" smtClean="0">
                <a:sym typeface="Wingdings" pitchFamily="2" charset="2"/>
              </a:rPr>
              <a:t>; </a:t>
            </a:r>
          </a:p>
          <a:p>
            <a:pPr marL="822960" lvl="1" indent="-457200">
              <a:buNone/>
            </a:pPr>
            <a:r>
              <a:rPr lang="en-US" dirty="0" smtClean="0">
                <a:sym typeface="Wingdings" pitchFamily="2" charset="2"/>
              </a:rPr>
              <a:t>		Medium</a:t>
            </a:r>
            <a:r>
              <a:rPr lang="en-US" dirty="0">
                <a:sym typeface="Wingdings" pitchFamily="2" charset="2"/>
              </a:rPr>
              <a:t>, if 3 millions/</a:t>
            </a:r>
            <a:r>
              <a:rPr lang="en-US" dirty="0" err="1">
                <a:sym typeface="Wingdings" pitchFamily="2" charset="2"/>
              </a:rPr>
              <a:t>smt</a:t>
            </a:r>
            <a:r>
              <a:rPr lang="en-US" dirty="0">
                <a:sym typeface="Wingdings" pitchFamily="2" charset="2"/>
              </a:rPr>
              <a:t> &lt; </a:t>
            </a:r>
            <a:r>
              <a:rPr lang="en-US" dirty="0" smtClean="0">
                <a:sym typeface="Wingdings" pitchFamily="2" charset="2"/>
              </a:rPr>
              <a:t>X3 &lt; 6 </a:t>
            </a:r>
            <a:r>
              <a:rPr lang="en-US" dirty="0">
                <a:sym typeface="Wingdings" pitchFamily="2" charset="2"/>
              </a:rPr>
              <a:t>millions/</a:t>
            </a:r>
            <a:r>
              <a:rPr lang="en-US" dirty="0" err="1">
                <a:sym typeface="Wingdings" pitchFamily="2" charset="2"/>
              </a:rPr>
              <a:t>smt</a:t>
            </a:r>
            <a:endParaRPr lang="en-US" dirty="0" smtClean="0">
              <a:sym typeface="Wingdings" pitchFamily="2" charset="2"/>
            </a:endParaRPr>
          </a:p>
          <a:p>
            <a:pPr marL="822960" lvl="1" indent="-457200">
              <a:buNone/>
            </a:pPr>
            <a:r>
              <a:rPr lang="en-US" dirty="0" smtClean="0">
                <a:sym typeface="Wingdings" pitchFamily="2" charset="2"/>
              </a:rPr>
              <a:t>		High</a:t>
            </a:r>
            <a:r>
              <a:rPr lang="en-US" dirty="0">
                <a:sym typeface="Wingdings" pitchFamily="2" charset="2"/>
              </a:rPr>
              <a:t>, if X3 </a:t>
            </a:r>
            <a:r>
              <a:rPr lang="en-US" dirty="0" smtClean="0">
                <a:sym typeface="Wingdings" pitchFamily="2" charset="2"/>
              </a:rPr>
              <a:t>≥ 6 </a:t>
            </a:r>
            <a:r>
              <a:rPr lang="en-US" dirty="0">
                <a:sym typeface="Wingdings" pitchFamily="2" charset="2"/>
              </a:rPr>
              <a:t>millions/</a:t>
            </a:r>
            <a:r>
              <a:rPr lang="en-US" dirty="0" err="1">
                <a:sym typeface="Wingdings" pitchFamily="2" charset="2"/>
              </a:rPr>
              <a:t>smt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Data mining is used to solve problems as well as decision support based on </a:t>
            </a:r>
            <a:r>
              <a:rPr lang="en-US" dirty="0" smtClean="0"/>
              <a:t>hidden information </a:t>
            </a:r>
            <a:r>
              <a:rPr lang="en-US" dirty="0" smtClean="0"/>
              <a:t>in </a:t>
            </a:r>
            <a:r>
              <a:rPr lang="en-US" dirty="0" smtClean="0"/>
              <a:t>a database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Pattern or prediction of a parameter is delivered from data mining techniques using methods or algorithms.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59216" cy="4873752"/>
          </a:xfrm>
        </p:spPr>
        <p:txBody>
          <a:bodyPr/>
          <a:lstStyle/>
          <a:p>
            <a:pPr marL="398463" indent="-398463">
              <a:buFont typeface="+mj-lt"/>
              <a:buAutoNum type="arabicPeriod" startAt="3"/>
            </a:pPr>
            <a:r>
              <a:rPr lang="en-US" dirty="0" smtClean="0"/>
              <a:t>Living cost </a:t>
            </a:r>
            <a:r>
              <a:rPr lang="en-US" dirty="0" smtClean="0">
                <a:sym typeface="Wingdings" pitchFamily="2" charset="2"/>
              </a:rPr>
              <a:t>(X3)  </a:t>
            </a:r>
            <a:r>
              <a:rPr lang="en-US" dirty="0" err="1" smtClean="0">
                <a:sym typeface="Wingdings" pitchFamily="2" charset="2"/>
              </a:rPr>
              <a:t>Polynominal</a:t>
            </a:r>
            <a:endParaRPr lang="en-US" dirty="0" smtClean="0">
              <a:sym typeface="Wingdings" pitchFamily="2" charset="2"/>
            </a:endParaRPr>
          </a:p>
          <a:p>
            <a:pPr marL="822325" lvl="1" indent="-423863">
              <a:buNone/>
            </a:pPr>
            <a:r>
              <a:rPr lang="en-US" dirty="0" smtClean="0">
                <a:sym typeface="Wingdings" pitchFamily="2" charset="2"/>
              </a:rPr>
              <a:t>Class = </a:t>
            </a:r>
          </a:p>
          <a:p>
            <a:pPr marL="822960" lvl="1" indent="-457200">
              <a:buNone/>
            </a:pPr>
            <a:r>
              <a:rPr lang="en-US" dirty="0" smtClean="0">
                <a:sym typeface="Wingdings" pitchFamily="2" charset="2"/>
              </a:rPr>
              <a:t>		Low, if X4 &lt; 2 millions/month; </a:t>
            </a:r>
          </a:p>
          <a:p>
            <a:pPr marL="822960" lvl="1" indent="-457200">
              <a:buNone/>
            </a:pPr>
            <a:r>
              <a:rPr lang="en-US" dirty="0" smtClean="0">
                <a:sym typeface="Wingdings" pitchFamily="2" charset="2"/>
              </a:rPr>
              <a:t>		Medium, if </a:t>
            </a:r>
            <a:r>
              <a:rPr lang="en-US" dirty="0">
                <a:sym typeface="Wingdings" pitchFamily="2" charset="2"/>
              </a:rPr>
              <a:t>2 millions/month ≤ </a:t>
            </a:r>
            <a:r>
              <a:rPr lang="en-US" dirty="0" smtClean="0">
                <a:sym typeface="Wingdings" pitchFamily="2" charset="2"/>
              </a:rPr>
              <a:t>X4 &lt; 3 </a:t>
            </a:r>
            <a:r>
              <a:rPr lang="en-US" dirty="0">
                <a:sym typeface="Wingdings" pitchFamily="2" charset="2"/>
              </a:rPr>
              <a:t>millions/month</a:t>
            </a:r>
            <a:endParaRPr lang="en-US" dirty="0" smtClean="0">
              <a:sym typeface="Wingdings" pitchFamily="2" charset="2"/>
            </a:endParaRPr>
          </a:p>
          <a:p>
            <a:pPr marL="822960" lvl="1" indent="-457200">
              <a:buNone/>
            </a:pPr>
            <a:r>
              <a:rPr lang="en-US" dirty="0" smtClean="0">
                <a:sym typeface="Wingdings" pitchFamily="2" charset="2"/>
              </a:rPr>
              <a:t>		High, if X4 ≥ 3 </a:t>
            </a:r>
            <a:r>
              <a:rPr lang="en-US" dirty="0">
                <a:sym typeface="Wingdings" pitchFamily="2" charset="2"/>
              </a:rPr>
              <a:t>millions/month</a:t>
            </a:r>
            <a:endParaRPr lang="en-US" dirty="0" smtClean="0"/>
          </a:p>
          <a:p>
            <a:pPr marL="457200" indent="-457200">
              <a:buFont typeface="+mj-lt"/>
              <a:buAutoNum type="arabicPeriod" startAt="4"/>
            </a:pPr>
            <a:r>
              <a:rPr lang="en-US" dirty="0" smtClean="0"/>
              <a:t>Decision </a:t>
            </a:r>
            <a:r>
              <a:rPr lang="en-US" dirty="0" smtClean="0">
                <a:sym typeface="Wingdings" pitchFamily="2" charset="2"/>
              </a:rPr>
              <a:t>(Y)  Binominal</a:t>
            </a:r>
          </a:p>
          <a:p>
            <a:pPr marL="822960" lvl="1" indent="-457200">
              <a:buNone/>
            </a:pPr>
            <a:r>
              <a:rPr lang="en-US" dirty="0" smtClean="0"/>
              <a:t>	</a:t>
            </a:r>
            <a:r>
              <a:rPr lang="en-US" dirty="0" smtClean="0">
                <a:sym typeface="Wingdings" pitchFamily="2" charset="2"/>
              </a:rPr>
              <a:t> Class = Yes ; No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609931405"/>
              </p:ext>
            </p:extLst>
          </p:nvPr>
        </p:nvGraphicFramePr>
        <p:xfrm>
          <a:off x="457200" y="1600200"/>
          <a:ext cx="7931224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2806"/>
                <a:gridCol w="1982806"/>
                <a:gridCol w="1982806"/>
                <a:gridCol w="1982806"/>
              </a:tblGrid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X1 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X2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X3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Y 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Medium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Low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Yes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Private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Low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Medium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Yes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Private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High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Medium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State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Low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High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State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Medium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High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Yes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Private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High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Low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Private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Medium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High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Private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High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High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State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High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Low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State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Low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Medium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Yes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93122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2806"/>
                <a:gridCol w="1982806"/>
                <a:gridCol w="1982806"/>
                <a:gridCol w="1982806"/>
              </a:tblGrid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X1 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X2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X3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Y 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State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Medium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High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?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Private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High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Low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?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Private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Medium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High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?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</a:p>
          <a:p>
            <a:r>
              <a:rPr lang="en-US" dirty="0" smtClean="0"/>
              <a:t>CSV</a:t>
            </a:r>
          </a:p>
          <a:p>
            <a:r>
              <a:rPr lang="en-US" dirty="0" smtClean="0"/>
              <a:t>Excel</a:t>
            </a:r>
          </a:p>
          <a:p>
            <a:r>
              <a:rPr lang="en-US" dirty="0" smtClean="0"/>
              <a:t>Access DB</a:t>
            </a:r>
          </a:p>
          <a:p>
            <a:r>
              <a:rPr lang="en-US" dirty="0" smtClean="0"/>
              <a:t>ARFF</a:t>
            </a:r>
          </a:p>
          <a:p>
            <a:r>
              <a:rPr lang="en-US" dirty="0" smtClean="0"/>
              <a:t>SPSS</a:t>
            </a:r>
          </a:p>
          <a:p>
            <a:r>
              <a:rPr lang="en-US" dirty="0" smtClean="0"/>
              <a:t>URL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etc.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Collected data are still dirty.</a:t>
            </a:r>
          </a:p>
          <a:p>
            <a:pPr lvl="1"/>
            <a:r>
              <a:rPr lang="en-US" sz="2400" dirty="0" smtClean="0"/>
              <a:t>Incomplete : no attributes, no parameter</a:t>
            </a:r>
          </a:p>
          <a:p>
            <a:pPr lvl="1"/>
            <a:r>
              <a:rPr lang="en-US" sz="2400" dirty="0" smtClean="0"/>
              <a:t>Noisy : contains of error in the data</a:t>
            </a:r>
          </a:p>
          <a:p>
            <a:pPr lvl="1"/>
            <a:r>
              <a:rPr lang="en-US" sz="2400" dirty="0" smtClean="0"/>
              <a:t>Inconsistency : there are some differences between data</a:t>
            </a:r>
          </a:p>
          <a:p>
            <a:pPr lvl="1">
              <a:buNone/>
            </a:pPr>
            <a:endParaRPr lang="en-US" sz="2400" dirty="0" smtClean="0"/>
          </a:p>
          <a:p>
            <a:pPr marL="339725" lvl="1" indent="0">
              <a:buNone/>
            </a:pPr>
            <a:r>
              <a:rPr lang="en-US" sz="2400" dirty="0" smtClean="0"/>
              <a:t>If the data are not clean, the mining result may not be better.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Data cleaning tasks:</a:t>
            </a:r>
          </a:p>
          <a:p>
            <a:pPr lvl="1"/>
            <a:r>
              <a:rPr lang="en-US" sz="2800" dirty="0" smtClean="0"/>
              <a:t>Data acquisition</a:t>
            </a:r>
          </a:p>
          <a:p>
            <a:pPr lvl="1"/>
            <a:r>
              <a:rPr lang="en-US" sz="2800" dirty="0" smtClean="0"/>
              <a:t>Completing missing data</a:t>
            </a:r>
          </a:p>
          <a:p>
            <a:pPr lvl="1"/>
            <a:r>
              <a:rPr lang="en-US" sz="2800" dirty="0" smtClean="0"/>
              <a:t>Reformatting </a:t>
            </a:r>
          </a:p>
          <a:p>
            <a:pPr lvl="1"/>
            <a:r>
              <a:rPr lang="en-US" sz="2800" dirty="0" smtClean="0"/>
              <a:t>Data conversion (nominal to numerical, numerical to nominal)</a:t>
            </a:r>
          </a:p>
          <a:p>
            <a:pPr lvl="1"/>
            <a:r>
              <a:rPr lang="en-US" sz="2800" dirty="0" smtClean="0"/>
              <a:t>Fixing inconsistent data</a:t>
            </a:r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Acquisition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Data can be stored in DBMS, </a:t>
            </a:r>
          </a:p>
          <a:p>
            <a:r>
              <a:rPr lang="en-US" sz="3200" dirty="0" smtClean="0"/>
              <a:t>Data are saved in flat file</a:t>
            </a:r>
          </a:p>
          <a:p>
            <a:pPr lvl="1"/>
            <a:r>
              <a:rPr lang="en-US" sz="2800" dirty="0" smtClean="0"/>
              <a:t>Fixed format</a:t>
            </a:r>
          </a:p>
          <a:p>
            <a:pPr lvl="1"/>
            <a:r>
              <a:rPr lang="en-US" sz="2800" dirty="0" smtClean="0"/>
              <a:t>Delimited format : tab, comma, “, etc.</a:t>
            </a:r>
          </a:p>
          <a:p>
            <a:r>
              <a:rPr lang="en-US" sz="3200" dirty="0" smtClean="0"/>
              <a:t>Sequence number verification in a field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628800"/>
            <a:ext cx="8524056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556792"/>
            <a:ext cx="7470651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Data conversion into standard format, </a:t>
            </a:r>
            <a:r>
              <a:rPr lang="en-US" dirty="0" err="1" smtClean="0"/>
              <a:t>e.g</a:t>
            </a:r>
            <a:r>
              <a:rPr lang="en-US" dirty="0" smtClean="0"/>
              <a:t> csv, </a:t>
            </a:r>
            <a:r>
              <a:rPr lang="en-US" dirty="0" err="1" smtClean="0"/>
              <a:t>arff</a:t>
            </a:r>
            <a:endParaRPr lang="en-US" dirty="0" smtClean="0"/>
          </a:p>
          <a:p>
            <a:r>
              <a:rPr lang="en-US" i="1" dirty="0" smtClean="0"/>
              <a:t>Missing data</a:t>
            </a:r>
            <a:r>
              <a:rPr lang="en-US" dirty="0" smtClean="0"/>
              <a:t>, due to:</a:t>
            </a:r>
          </a:p>
          <a:p>
            <a:pPr lvl="1"/>
            <a:r>
              <a:rPr lang="en-US" dirty="0" smtClean="0"/>
              <a:t>Broken tools</a:t>
            </a:r>
          </a:p>
          <a:p>
            <a:pPr lvl="1"/>
            <a:r>
              <a:rPr lang="en-US" dirty="0" smtClean="0"/>
              <a:t>Inconsistent </a:t>
            </a:r>
            <a:r>
              <a:rPr lang="en-US" dirty="0" smtClean="0"/>
              <a:t>with other </a:t>
            </a:r>
            <a:r>
              <a:rPr lang="en-US" dirty="0" smtClean="0"/>
              <a:t>data, thus they should be removed</a:t>
            </a:r>
          </a:p>
          <a:p>
            <a:pPr lvl="1"/>
            <a:r>
              <a:rPr lang="en-US" dirty="0" smtClean="0"/>
              <a:t>Data are not stored well</a:t>
            </a:r>
          </a:p>
          <a:p>
            <a:pPr lvl="1"/>
            <a:r>
              <a:rPr lang="en-US" dirty="0" smtClean="0"/>
              <a:t>Particular data are not important to input</a:t>
            </a:r>
          </a:p>
          <a:p>
            <a:pPr lvl="1"/>
            <a:r>
              <a:rPr lang="en-US" dirty="0" smtClean="0"/>
              <a:t>The data do not have metadata or the history of the data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 SOLVING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Case study:</a:t>
            </a:r>
          </a:p>
          <a:p>
            <a:r>
              <a:rPr lang="en-US" dirty="0" smtClean="0"/>
              <a:t>A graduated high school student plans to continue his study in a university. There are many universities to apply. Each university has its advantages and disadvantages. Meanwhile, the student has his own academic background.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 SOLVING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sz="3200" dirty="0" smtClean="0"/>
              <a:t>Questions:</a:t>
            </a:r>
          </a:p>
          <a:p>
            <a:r>
              <a:rPr lang="en-US" dirty="0" smtClean="0"/>
              <a:t>What criterions / variables influencing the student to apply in a university?</a:t>
            </a:r>
          </a:p>
          <a:p>
            <a:r>
              <a:rPr lang="en-US" dirty="0" smtClean="0"/>
              <a:t>What is the most significant variable influencing the student to choose a university? </a:t>
            </a:r>
          </a:p>
          <a:p>
            <a:r>
              <a:rPr lang="en-US" dirty="0" smtClean="0"/>
              <a:t>What is the prediction result for a student?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331</TotalTime>
  <Words>638</Words>
  <Application>Microsoft Office PowerPoint</Application>
  <PresentationFormat>On-screen Show (4:3)</PresentationFormat>
  <Paragraphs>240</Paragraphs>
  <Slides>23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Oriel</vt:lpstr>
      <vt:lpstr>DATA CLEANING, DATA PREPROCESSING,  and DEFINING ATTRIBUTES</vt:lpstr>
      <vt:lpstr>INTRODUCTION</vt:lpstr>
      <vt:lpstr>PROBLEMS</vt:lpstr>
      <vt:lpstr>Data cleaning</vt:lpstr>
      <vt:lpstr>Data Acquisition</vt:lpstr>
      <vt:lpstr>Contoh </vt:lpstr>
      <vt:lpstr>Reformatting</vt:lpstr>
      <vt:lpstr>PROBLEM SOLVING</vt:lpstr>
      <vt:lpstr>PROBLEM SOLVING</vt:lpstr>
      <vt:lpstr>ATTRIBUTE / VARIABLE TYPES</vt:lpstr>
      <vt:lpstr>DATA TYPES </vt:lpstr>
      <vt:lpstr>Data Class</vt:lpstr>
      <vt:lpstr>DATA USE</vt:lpstr>
      <vt:lpstr>Data Collecting</vt:lpstr>
      <vt:lpstr>CASE STUDY</vt:lpstr>
      <vt:lpstr>CASE STUDY</vt:lpstr>
      <vt:lpstr>Collecting Data (Sampling)</vt:lpstr>
      <vt:lpstr>CASE STUDY</vt:lpstr>
      <vt:lpstr>CASE STUDY</vt:lpstr>
      <vt:lpstr>CASE STUDY</vt:lpstr>
      <vt:lpstr>Training Data</vt:lpstr>
      <vt:lpstr>Testing Data</vt:lpstr>
      <vt:lpstr>Data Format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PENENTUAN ATRIBUT DAN DATA</dc:title>
  <dc:creator>Ferrari</dc:creator>
  <cp:lastModifiedBy>Yusuf S. Nugroho</cp:lastModifiedBy>
  <cp:revision>43</cp:revision>
  <dcterms:created xsi:type="dcterms:W3CDTF">2015-05-04T11:42:54Z</dcterms:created>
  <dcterms:modified xsi:type="dcterms:W3CDTF">2016-11-17T05:44:00Z</dcterms:modified>
</cp:coreProperties>
</file>