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58" r:id="rId9"/>
    <p:sldId id="259" r:id="rId10"/>
    <p:sldId id="260" r:id="rId11"/>
    <p:sldId id="261" r:id="rId12"/>
    <p:sldId id="262" r:id="rId13"/>
    <p:sldId id="265" r:id="rId14"/>
    <p:sldId id="264" r:id="rId15"/>
    <p:sldId id="263" r:id="rId16"/>
    <p:sldId id="266" r:id="rId17"/>
    <p:sldId id="270" r:id="rId18"/>
    <p:sldId id="268" r:id="rId19"/>
    <p:sldId id="269" r:id="rId20"/>
    <p:sldId id="271" r:id="rId21"/>
    <p:sldId id="267" r:id="rId22"/>
    <p:sldId id="273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D81773-93B6-49C0-AB44-5ED1A86102B9}" type="datetimeFigureOut">
              <a:rPr lang="en-US" smtClean="0"/>
              <a:pPr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924944"/>
            <a:ext cx="660648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CLEANING, </a:t>
            </a:r>
            <a:r>
              <a:rPr lang="en-US" dirty="0" smtClean="0"/>
              <a:t>DATA PREPROCESSING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PENENTUAN ATRIBUT DAN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Dalam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Atribut / Variabel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Sebelum melanjutkan penyelesaian kasus sebelumnya, perlu diketahui jenis-jenis variabel dalam data mining :</a:t>
            </a:r>
          </a:p>
          <a:p>
            <a:pPr marL="457200" indent="-457200"/>
            <a:r>
              <a:rPr lang="en-US" smtClean="0"/>
              <a:t>Variabel </a:t>
            </a:r>
            <a:r>
              <a:rPr lang="en-US" i="1" smtClean="0"/>
              <a:t>Independent</a:t>
            </a:r>
            <a:r>
              <a:rPr lang="en-US" smtClean="0"/>
              <a:t> / Bebas (X)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Regular Attribute</a:t>
            </a:r>
            <a:endParaRPr lang="en-US" i="1" smtClean="0"/>
          </a:p>
          <a:p>
            <a:pPr marL="457200" indent="-7938">
              <a:buNone/>
            </a:pPr>
            <a:r>
              <a:rPr lang="en-US" smtClean="0"/>
              <a:t>		Variabel yang nilainya tidak dipengaruhi oleh nilai variabel lainnya.</a:t>
            </a:r>
          </a:p>
          <a:p>
            <a:pPr marL="457200" indent="-457200"/>
            <a:r>
              <a:rPr lang="en-US" smtClean="0"/>
              <a:t>Variabel </a:t>
            </a:r>
            <a:r>
              <a:rPr lang="en-US" i="1" smtClean="0"/>
              <a:t>Dependent</a:t>
            </a:r>
            <a:r>
              <a:rPr lang="en-US" smtClean="0"/>
              <a:t> / Terikat (Y)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Label</a:t>
            </a:r>
            <a:endParaRPr lang="en-US" i="1" smtClean="0"/>
          </a:p>
          <a:p>
            <a:pPr marL="457200" indent="-7938">
              <a:buNone/>
            </a:pPr>
            <a:r>
              <a:rPr lang="en-US" smtClean="0"/>
              <a:t>		Variabel yang nilainya dipengaruhi oleh nilai variabel lainnya.</a:t>
            </a:r>
          </a:p>
          <a:p>
            <a:pPr marL="457200" indent="-7938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Dalam sebuah studi kasus, jumlah variabel X maupun variabel Y bisa lebih dari satu.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Jenis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CATEGORICAL (Qualitative)</a:t>
            </a:r>
          </a:p>
          <a:p>
            <a:pPr lvl="1"/>
            <a:r>
              <a:rPr lang="en-US" sz="2600" smtClean="0"/>
              <a:t>Nominal (Named Categories)</a:t>
            </a:r>
          </a:p>
          <a:p>
            <a:pPr lvl="1">
              <a:buNone/>
            </a:pPr>
            <a:r>
              <a:rPr lang="en-US" sz="2400" smtClean="0"/>
              <a:t>	Contoh: merah, kuning, biru, apel, rambutan</a:t>
            </a:r>
          </a:p>
          <a:p>
            <a:pPr lvl="1"/>
            <a:r>
              <a:rPr lang="en-US" sz="2600" smtClean="0"/>
              <a:t>Ordinal (Categories with an implied order)</a:t>
            </a:r>
          </a:p>
          <a:p>
            <a:pPr lvl="1">
              <a:buNone/>
            </a:pPr>
            <a:r>
              <a:rPr lang="en-US" sz="2400" smtClean="0"/>
              <a:t>	Contoh: rendah, tinggi; kecil, sedang, besar; </a:t>
            </a:r>
          </a:p>
          <a:p>
            <a:r>
              <a:rPr lang="en-US" sz="2800" smtClean="0"/>
              <a:t>NUMERICAL (Quantitative)</a:t>
            </a:r>
          </a:p>
          <a:p>
            <a:pPr lvl="1"/>
            <a:r>
              <a:rPr lang="en-US" sz="2600" smtClean="0"/>
              <a:t>Discrete (Only particular numbers)</a:t>
            </a:r>
          </a:p>
          <a:p>
            <a:pPr lvl="1">
              <a:buNone/>
            </a:pPr>
            <a:r>
              <a:rPr lang="en-US" sz="2600" smtClean="0"/>
              <a:t>	</a:t>
            </a:r>
            <a:r>
              <a:rPr lang="en-US" sz="2400" smtClean="0"/>
              <a:t>Contoh: 0, 1; 1, 2, 3; 10, 20, 50, 100; </a:t>
            </a:r>
            <a:endParaRPr lang="en-US" sz="2600" smtClean="0"/>
          </a:p>
          <a:p>
            <a:pPr lvl="1"/>
            <a:r>
              <a:rPr lang="en-US" sz="2600" smtClean="0"/>
              <a:t>Continuous (Any numeric value)</a:t>
            </a:r>
          </a:p>
          <a:p>
            <a:pPr lvl="1">
              <a:buNone/>
            </a:pPr>
            <a:r>
              <a:rPr lang="en-US" sz="2600" smtClean="0"/>
              <a:t>	</a:t>
            </a:r>
            <a:r>
              <a:rPr lang="en-US" sz="2400" smtClean="0"/>
              <a:t>Contoh: 0, 0.25, 1, 2.5, 5 – 10, 25%, 3</a:t>
            </a:r>
            <a:r>
              <a:rPr lang="en-US" sz="2400" baseline="30000" smtClean="0"/>
              <a:t>4</a:t>
            </a:r>
            <a:endParaRPr lang="en-US" sz="26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NUMERIC / INTEGER</a:t>
            </a:r>
          </a:p>
          <a:p>
            <a:pPr>
              <a:buNone/>
            </a:pPr>
            <a:r>
              <a:rPr lang="en-US" smtClean="0"/>
              <a:t> 	Jika kelas data berupa bilangan bulat (tanpa pengelompokan)</a:t>
            </a:r>
          </a:p>
          <a:p>
            <a:r>
              <a:rPr lang="en-US" smtClean="0"/>
              <a:t>REAL</a:t>
            </a:r>
          </a:p>
          <a:p>
            <a:pPr>
              <a:buNone/>
            </a:pPr>
            <a:r>
              <a:rPr lang="en-US" smtClean="0"/>
              <a:t>	Jika kelas data berupa angka secara riil (tanpa pengelompokan), termasuk bilangan pecahan</a:t>
            </a:r>
          </a:p>
          <a:p>
            <a:r>
              <a:rPr lang="en-US" smtClean="0"/>
              <a:t>BINOMINAL</a:t>
            </a:r>
          </a:p>
          <a:p>
            <a:pPr>
              <a:buNone/>
            </a:pPr>
            <a:r>
              <a:rPr lang="en-US" smtClean="0"/>
              <a:t>	Jika data hanya terdiri dari 2 kelas</a:t>
            </a:r>
          </a:p>
          <a:p>
            <a:r>
              <a:rPr lang="en-US" smtClean="0"/>
              <a:t>POLYNOMINAL</a:t>
            </a:r>
          </a:p>
          <a:p>
            <a:pPr>
              <a:buNone/>
            </a:pPr>
            <a:r>
              <a:rPr lang="en-US" smtClean="0"/>
              <a:t>	Jika data terdiri lebih dari 2 kelas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Penggunaan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 Pelatihan (</a:t>
            </a:r>
            <a:r>
              <a:rPr lang="en-US" i="1" smtClean="0"/>
              <a:t>Training Data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Data yang digunakan untuk melatih sebuah sistem untuk menemukan pola-pola tertentu atau informasi terhadap suatu data.</a:t>
            </a:r>
          </a:p>
          <a:p>
            <a:pPr lvl="1"/>
            <a:r>
              <a:rPr lang="en-US" smtClean="0"/>
              <a:t>Data pelatihan diambil dari data yang sudah terjadi di masa lalu.</a:t>
            </a:r>
          </a:p>
          <a:p>
            <a:r>
              <a:rPr lang="en-US" smtClean="0"/>
              <a:t>Data Uji (</a:t>
            </a:r>
            <a:r>
              <a:rPr lang="en-US" i="1" smtClean="0"/>
              <a:t>Testing Data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Data yang digunakan untuk menguji tingkat keberhasilan dari suatu proses pencarian informasi terhadap data pelatihan.</a:t>
            </a:r>
          </a:p>
          <a:p>
            <a:pPr lvl="1"/>
            <a:r>
              <a:rPr lang="en-US" smtClean="0"/>
              <a:t>Biasanya data uji diambil dari data yang belum terjadi (prediksi).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Collecting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Populasi</a:t>
            </a:r>
            <a:endParaRPr lang="en-US" dirty="0" smtClean="0"/>
          </a:p>
          <a:p>
            <a:r>
              <a:rPr lang="en-US" dirty="0" err="1" smtClean="0"/>
              <a:t>Sampel</a:t>
            </a:r>
            <a:endParaRPr lang="en-US" dirty="0" smtClean="0"/>
          </a:p>
          <a:p>
            <a:r>
              <a:rPr lang="en-US" dirty="0" err="1" smtClean="0"/>
              <a:t>Sensus</a:t>
            </a:r>
            <a:endParaRPr lang="en-US" dirty="0" smtClean="0"/>
          </a:p>
          <a:p>
            <a:r>
              <a:rPr lang="en-US" dirty="0" err="1" smtClean="0"/>
              <a:t>Survei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Studi 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Contoh penentuan kriteria / variabel yang mempengaruhi pemilihan sebuah PT bagi calon mahasiswa.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Jenis PT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Biaya kuliah (SPP)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Biaya hidup selama kuliah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Keputusan Memilih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None/>
            </a:pPr>
            <a:r>
              <a:rPr lang="en-US" smtClean="0"/>
              <a:t>Dll.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Studi 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Penentuan Atribut / Variabel:</a:t>
            </a:r>
          </a:p>
          <a:p>
            <a:r>
              <a:rPr lang="en-US" smtClean="0"/>
              <a:t>Variabel X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mtClean="0"/>
              <a:t>Jenis PT </a:t>
            </a:r>
            <a:r>
              <a:rPr lang="en-US" smtClean="0">
                <a:sym typeface="Wingdings" pitchFamily="2" charset="2"/>
              </a:rPr>
              <a:t> X1</a:t>
            </a:r>
            <a:endParaRPr lang="en-US" smtClean="0"/>
          </a:p>
          <a:p>
            <a:pPr marL="822960" lvl="1" indent="-457200">
              <a:buFont typeface="+mj-lt"/>
              <a:buAutoNum type="arabicPeriod"/>
            </a:pPr>
            <a:r>
              <a:rPr lang="en-US" smtClean="0"/>
              <a:t>Biaya kuliah (SPP) </a:t>
            </a:r>
            <a:r>
              <a:rPr lang="en-US" smtClean="0">
                <a:sym typeface="Wingdings" pitchFamily="2" charset="2"/>
              </a:rPr>
              <a:t> X2</a:t>
            </a:r>
            <a:r>
              <a:rPr lang="en-US" smtClean="0"/>
              <a:t>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mtClean="0"/>
              <a:t>Biaya hidup selama kuliah </a:t>
            </a:r>
            <a:r>
              <a:rPr lang="en-US" smtClean="0">
                <a:sym typeface="Wingdings" pitchFamily="2" charset="2"/>
              </a:rPr>
              <a:t> X3</a:t>
            </a:r>
            <a:endParaRPr lang="en-US" smtClean="0"/>
          </a:p>
          <a:p>
            <a:r>
              <a:rPr lang="en-US" smtClean="0"/>
              <a:t>Variabel 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mtClean="0"/>
              <a:t>Keputusan Memilih </a:t>
            </a:r>
            <a:r>
              <a:rPr lang="en-US" smtClean="0">
                <a:sym typeface="Wingdings" pitchFamily="2" charset="2"/>
              </a:rPr>
              <a:t> 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Data (Sampling)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859216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804"/>
                <a:gridCol w="1964804"/>
                <a:gridCol w="1964804"/>
                <a:gridCol w="19648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X1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X2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X3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Y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UGM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1,5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2,5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UMY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UNIBRAW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r>
                        <a:rPr lang="en-US" baseline="0" smtClean="0"/>
                        <a:t>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UII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1,5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UMJ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Trisakti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UNDIP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1,5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Tidak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UNIBRAW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juta/smt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2,5 juta/bln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Studi 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Penentuan Jenis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Jenis PT </a:t>
            </a:r>
            <a:r>
              <a:rPr lang="en-US" smtClean="0">
                <a:sym typeface="Wingdings" pitchFamily="2" charset="2"/>
              </a:rPr>
              <a:t>(X1)  Nominal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Biaya kuliah (SPP) </a:t>
            </a:r>
            <a:r>
              <a:rPr lang="en-US" smtClean="0">
                <a:sym typeface="Wingdings" pitchFamily="2" charset="2"/>
              </a:rPr>
              <a:t>(X2)  Ordinal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Biaya hidup selama kuliah </a:t>
            </a:r>
            <a:r>
              <a:rPr lang="en-US" smtClean="0">
                <a:sym typeface="Wingdings" pitchFamily="2" charset="2"/>
              </a:rPr>
              <a:t>(X3)  Ordinal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Keputusan Memilih </a:t>
            </a:r>
            <a:r>
              <a:rPr lang="en-US" smtClean="0">
                <a:sym typeface="Wingdings" pitchFamily="2" charset="2"/>
              </a:rPr>
              <a:t>(Y)  Nominal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Studi 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Penentuan Kelas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Jenis PT </a:t>
            </a:r>
            <a:r>
              <a:rPr lang="en-US" smtClean="0">
                <a:sym typeface="Wingdings" pitchFamily="2" charset="2"/>
              </a:rPr>
              <a:t>(X1)  Binominal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Isi data = PTN; PTS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Biaya kuliah (SPP) </a:t>
            </a:r>
            <a:r>
              <a:rPr lang="en-US" smtClean="0">
                <a:sym typeface="Wingdings" pitchFamily="2" charset="2"/>
              </a:rPr>
              <a:t>(X2)  Polynominal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 Isi data = 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		Murah, jika X3 ≤ 3 juta/smt; 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		Sedang, jika 3 juta/smt &lt; X3 &lt; 6 juta/smt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		Mahal, jika X3 ≥ 6 juta/smt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 mining digunakan untuk penyelesaian suatu masalah atau pengambilan keputusan berdasarkan informasi dalam database.</a:t>
            </a:r>
          </a:p>
          <a:p>
            <a:r>
              <a:rPr lang="en-US" smtClean="0"/>
              <a:t>Pola atau hasil prediksi terhadap suatu parameter diperoleh dari perhitungan-perhitungan data mining menggunakan berbagai metode dan algoritma.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Studi Kasus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Penentuan Kelas Data: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mtClean="0"/>
              <a:t>Biaya hidup selama kuliah </a:t>
            </a:r>
            <a:r>
              <a:rPr lang="en-US" smtClean="0">
                <a:sym typeface="Wingdings" pitchFamily="2" charset="2"/>
              </a:rPr>
              <a:t>(X3)  Polynominal</a:t>
            </a:r>
          </a:p>
          <a:p>
            <a:pPr marL="822960" lvl="1" indent="-457200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 Isi data = 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		Murah, jika X4 &lt; 2 juta/bln; 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		Sedang, jika 2 juta/bln ≤ X4 &lt; 3 juta/bln</a:t>
            </a:r>
          </a:p>
          <a:p>
            <a:pPr marL="822960" lvl="1" indent="-457200">
              <a:buNone/>
            </a:pPr>
            <a:r>
              <a:rPr lang="en-US" smtClean="0">
                <a:sym typeface="Wingdings" pitchFamily="2" charset="2"/>
              </a:rPr>
              <a:t>			Mahal, jika X4 ≥ 3 juta/bln</a:t>
            </a:r>
            <a:endParaRPr lang="en-US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mtClean="0"/>
              <a:t>Keputusan Memilih </a:t>
            </a:r>
            <a:r>
              <a:rPr lang="en-US" smtClean="0">
                <a:sym typeface="Wingdings" pitchFamily="2" charset="2"/>
              </a:rPr>
              <a:t>(Y)  Binominal</a:t>
            </a:r>
          </a:p>
          <a:p>
            <a:pPr marL="822960" lvl="1" indent="-457200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 Isi data = Ya; Tidak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Data Training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93122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806"/>
                <a:gridCol w="1982806"/>
                <a:gridCol w="1982806"/>
                <a:gridCol w="1982806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X1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Murah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Ya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Murah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Ya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Tidak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Murah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Tidak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Ya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Murah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Tidak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Tidak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Tidak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Murah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Tidak 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Murah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Ya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Data Testing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931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806"/>
                <a:gridCol w="1982806"/>
                <a:gridCol w="1982806"/>
                <a:gridCol w="1982806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X1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Murah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PTS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Sedang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Mahal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Database</a:t>
            </a:r>
          </a:p>
          <a:p>
            <a:r>
              <a:rPr lang="en-US" smtClean="0"/>
              <a:t>CSV</a:t>
            </a:r>
          </a:p>
          <a:p>
            <a:r>
              <a:rPr lang="en-US" smtClean="0"/>
              <a:t>Excel</a:t>
            </a:r>
          </a:p>
          <a:p>
            <a:r>
              <a:rPr lang="en-US" smtClean="0"/>
              <a:t>Access DB</a:t>
            </a:r>
          </a:p>
          <a:p>
            <a:r>
              <a:rPr lang="en-US" smtClean="0"/>
              <a:t>ARFF</a:t>
            </a:r>
          </a:p>
          <a:p>
            <a:r>
              <a:rPr lang="en-US" smtClean="0"/>
              <a:t>SPSS</a:t>
            </a:r>
          </a:p>
          <a:p>
            <a:r>
              <a:rPr lang="en-US" smtClean="0"/>
              <a:t>URL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Dan lain-lain.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Permasalahan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yang </a:t>
            </a:r>
            <a:r>
              <a:rPr lang="en-US" sz="2800" dirty="0" err="1" smtClean="0"/>
              <a:t>terkoleksi</a:t>
            </a:r>
            <a:r>
              <a:rPr lang="en-US" sz="2800" dirty="0" smtClean="0"/>
              <a:t>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kotor</a:t>
            </a:r>
            <a:endParaRPr lang="en-US" sz="2800" dirty="0" smtClean="0"/>
          </a:p>
          <a:p>
            <a:pPr lvl="1"/>
            <a:r>
              <a:rPr lang="en-US" sz="2400" dirty="0" smtClean="0"/>
              <a:t>Incomplete :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lengkap</a:t>
            </a:r>
            <a:endParaRPr lang="en-US" sz="2400" dirty="0" smtClean="0"/>
          </a:p>
          <a:p>
            <a:pPr lvl="1"/>
            <a:r>
              <a:rPr lang="en-US" sz="2400" dirty="0" smtClean="0"/>
              <a:t>Noise </a:t>
            </a:r>
            <a:r>
              <a:rPr lang="en-US" sz="2400" dirty="0" smtClean="0"/>
              <a:t>: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error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data </a:t>
            </a:r>
            <a:r>
              <a:rPr lang="en-US" sz="2400" dirty="0" err="1" smtClean="0"/>
              <a:t>tersebut</a:t>
            </a:r>
            <a:endParaRPr lang="en-US" sz="2400" dirty="0" smtClean="0"/>
          </a:p>
          <a:p>
            <a:pPr lvl="1"/>
            <a:r>
              <a:rPr lang="en-US" sz="2400" dirty="0" smtClean="0"/>
              <a:t>Inconsistency :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konsisten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yang lain</a:t>
            </a:r>
          </a:p>
          <a:p>
            <a:pPr lvl="1">
              <a:buNone/>
            </a:pPr>
            <a:endParaRPr lang="en-US" sz="2400" dirty="0" smtClean="0"/>
          </a:p>
          <a:p>
            <a:pPr marL="339725" lvl="1" indent="0"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data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bersih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mining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dipastikan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kualitasnya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cleaning tasks</a:t>
            </a:r>
          </a:p>
          <a:p>
            <a:pPr lvl="1"/>
            <a:r>
              <a:rPr lang="en-US" sz="2800" dirty="0" err="1" smtClean="0"/>
              <a:t>Akuisisi</a:t>
            </a:r>
            <a:r>
              <a:rPr lang="en-US" sz="2800" dirty="0" smtClean="0"/>
              <a:t> data</a:t>
            </a:r>
            <a:endParaRPr lang="en-US" sz="2800" dirty="0" smtClean="0"/>
          </a:p>
          <a:p>
            <a:pPr lvl="1"/>
            <a:r>
              <a:rPr lang="en-US" sz="2800" dirty="0" err="1" smtClean="0"/>
              <a:t>Melengkapi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hilang</a:t>
            </a:r>
            <a:endParaRPr lang="en-US" sz="2800" dirty="0" smtClean="0"/>
          </a:p>
          <a:p>
            <a:pPr lvl="1"/>
            <a:r>
              <a:rPr lang="en-US" sz="2800" dirty="0" err="1" smtClean="0"/>
              <a:t>Menyeragamkan</a:t>
            </a:r>
            <a:r>
              <a:rPr lang="en-US" sz="2800" dirty="0" smtClean="0"/>
              <a:t> format</a:t>
            </a:r>
          </a:p>
          <a:p>
            <a:pPr lvl="1"/>
            <a:r>
              <a:rPr lang="en-US" sz="2800" dirty="0" err="1" smtClean="0"/>
              <a:t>Konversi</a:t>
            </a:r>
            <a:r>
              <a:rPr lang="en-US" sz="2800" dirty="0" smtClean="0"/>
              <a:t> </a:t>
            </a:r>
            <a:r>
              <a:rPr lang="en-US" sz="2800" dirty="0"/>
              <a:t>data nominal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numerik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numerik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nominal</a:t>
            </a:r>
            <a:endParaRPr lang="en-US" sz="2800" dirty="0" smtClean="0"/>
          </a:p>
          <a:p>
            <a:pPr lvl="1"/>
            <a:r>
              <a:rPr lang="en-US" sz="2800" dirty="0" err="1" smtClean="0"/>
              <a:t>Membenahi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konsisten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akuisisi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disimpan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DBMS, </a:t>
            </a:r>
          </a:p>
          <a:p>
            <a:r>
              <a:rPr lang="en-US" sz="3200" dirty="0" smtClean="0"/>
              <a:t>Data </a:t>
            </a:r>
            <a:r>
              <a:rPr lang="en-US" sz="3200" dirty="0" smtClean="0"/>
              <a:t>di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smtClean="0"/>
              <a:t>flat file</a:t>
            </a:r>
          </a:p>
          <a:p>
            <a:pPr lvl="1"/>
            <a:r>
              <a:rPr lang="en-US" sz="2800" dirty="0" smtClean="0"/>
              <a:t>Fixed format</a:t>
            </a:r>
          </a:p>
          <a:p>
            <a:pPr lvl="1"/>
            <a:r>
              <a:rPr lang="en-US" sz="2800" dirty="0" smtClean="0"/>
              <a:t>Delimited format : tab, comma, “, </a:t>
            </a:r>
            <a:r>
              <a:rPr lang="en-US" sz="2800" dirty="0" err="1" smtClean="0"/>
              <a:t>dll</a:t>
            </a:r>
            <a:endParaRPr lang="en-US" sz="2800" dirty="0" smtClean="0"/>
          </a:p>
          <a:p>
            <a:r>
              <a:rPr lang="en-US" sz="3200" dirty="0" err="1" smtClean="0"/>
              <a:t>Verifikasi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nomor</a:t>
            </a:r>
            <a:r>
              <a:rPr lang="en-US" sz="3200" dirty="0" smtClean="0"/>
              <a:t> </a:t>
            </a:r>
            <a:r>
              <a:rPr lang="en-US" sz="3200" dirty="0" err="1" smtClean="0"/>
              <a:t>urut</a:t>
            </a:r>
            <a:r>
              <a:rPr lang="en-US" sz="3200" dirty="0" smtClean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kolom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28800"/>
            <a:ext cx="852405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47065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Mengkonfersi</a:t>
            </a:r>
            <a:r>
              <a:rPr lang="en-US" dirty="0" smtClean="0"/>
              <a:t> data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cth</a:t>
            </a:r>
            <a:r>
              <a:rPr lang="en-US" dirty="0" smtClean="0"/>
              <a:t> </a:t>
            </a:r>
            <a:r>
              <a:rPr lang="en-US" smtClean="0"/>
              <a:t>: csv, arff</a:t>
            </a:r>
            <a:endParaRPr lang="en-US" dirty="0" smtClean="0"/>
          </a:p>
          <a:p>
            <a:r>
              <a:rPr lang="en-US" i="1" smtClean="0"/>
              <a:t>Missing data</a:t>
            </a:r>
            <a:r>
              <a:rPr lang="en-US" smtClean="0"/>
              <a:t>, karena:</a:t>
            </a:r>
          </a:p>
          <a:p>
            <a:pPr lvl="1"/>
            <a:r>
              <a:rPr lang="en-US" smtClean="0"/>
              <a:t>Kerusakan peralatan</a:t>
            </a:r>
          </a:p>
          <a:p>
            <a:pPr lvl="1"/>
            <a:r>
              <a:rPr lang="en-US" smtClean="0"/>
              <a:t>Tidak konsisten terhadap data yang lain, sehingga dihapus</a:t>
            </a:r>
          </a:p>
          <a:p>
            <a:pPr lvl="1"/>
            <a:r>
              <a:rPr lang="en-US" smtClean="0"/>
              <a:t>Data tidak dimasukkan akibat kesalahpahaman</a:t>
            </a:r>
          </a:p>
          <a:p>
            <a:pPr lvl="1"/>
            <a:r>
              <a:rPr lang="en-US" smtClean="0"/>
              <a:t>Data tertentu dianggap tidak penting pada waktu menginputkan</a:t>
            </a:r>
          </a:p>
          <a:p>
            <a:pPr lvl="1"/>
            <a:r>
              <a:rPr lang="en-US" smtClean="0"/>
              <a:t>Tidak dapat menunjukkan riwayat atau perubahan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SOLVING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Contoh studi kasus:</a:t>
            </a:r>
          </a:p>
          <a:p>
            <a:r>
              <a:rPr lang="en-US" smtClean="0"/>
              <a:t>Seorang siswa yang telah lulus SMA berencana akan melanjutkan studi S1 ke sebuah perguruan tinggi (PT). Ada banyak pilihan PT yang akan dituju. Masing-masing PT memiliki kelebihan dan kekurangan, dan siswa tersebut juga memiliki latar belakang pendidikan tertentu.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SOLVING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Pertanyaan:</a:t>
            </a:r>
          </a:p>
          <a:p>
            <a:r>
              <a:rPr lang="en-US" smtClean="0"/>
              <a:t>Kriteria / variabel apa sajakah yang mempengaruhi pemilihan sebuah PT bagi calon mahasiswa?</a:t>
            </a:r>
          </a:p>
          <a:p>
            <a:r>
              <a:rPr lang="en-US" smtClean="0"/>
              <a:t>Variabel apakah yang paling signifikan dalam menentukan PT bagi seorang calon mahasiswa?</a:t>
            </a:r>
          </a:p>
          <a:p>
            <a:r>
              <a:rPr lang="en-US" smtClean="0"/>
              <a:t>Apakah calon siswa dengan kriteria tertentu dapat diterima pada sebuah PT tertentu?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</TotalTime>
  <Words>686</Words>
  <Application>Microsoft Office PowerPoint</Application>
  <PresentationFormat>On-screen Show (4:3)</PresentationFormat>
  <Paragraphs>239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DATA CLEANING, DATA PREPROCESSING, serta PENENTUAN ATRIBUT DAN DATA</vt:lpstr>
      <vt:lpstr>PENDAHULUAN</vt:lpstr>
      <vt:lpstr>Permasalahan </vt:lpstr>
      <vt:lpstr>Data cleaning</vt:lpstr>
      <vt:lpstr>Data akuisisi</vt:lpstr>
      <vt:lpstr>Contoh </vt:lpstr>
      <vt:lpstr>Reformatting</vt:lpstr>
      <vt:lpstr>PROBLEM SOLVING</vt:lpstr>
      <vt:lpstr>PROBLEM SOLVING</vt:lpstr>
      <vt:lpstr>Jenis Atribut / Variabel</vt:lpstr>
      <vt:lpstr>Jenis Data</vt:lpstr>
      <vt:lpstr>Data Class</vt:lpstr>
      <vt:lpstr>Penggunaan Data</vt:lpstr>
      <vt:lpstr>Data Collecting</vt:lpstr>
      <vt:lpstr>Studi Kasus</vt:lpstr>
      <vt:lpstr>Studi Kasus</vt:lpstr>
      <vt:lpstr>Collecting Data (Sampling)</vt:lpstr>
      <vt:lpstr>Studi Kasus</vt:lpstr>
      <vt:lpstr>Studi Kasus</vt:lpstr>
      <vt:lpstr>Studi Kasus</vt:lpstr>
      <vt:lpstr>Contoh Data Training</vt:lpstr>
      <vt:lpstr>Contoh Data Testing</vt:lpstr>
      <vt:lpstr>Format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PENENTUAN ATRIBUT DAN DATA</dc:title>
  <dc:creator>Ferrari</dc:creator>
  <cp:lastModifiedBy>Yusuf S. Nugroho</cp:lastModifiedBy>
  <cp:revision>38</cp:revision>
  <dcterms:created xsi:type="dcterms:W3CDTF">2015-05-04T11:42:54Z</dcterms:created>
  <dcterms:modified xsi:type="dcterms:W3CDTF">2016-11-18T00:13:44Z</dcterms:modified>
</cp:coreProperties>
</file>