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78" r:id="rId4"/>
    <p:sldId id="277" r:id="rId5"/>
    <p:sldId id="282" r:id="rId6"/>
    <p:sldId id="283" r:id="rId7"/>
    <p:sldId id="285" r:id="rId8"/>
    <p:sldId id="286" r:id="rId9"/>
    <p:sldId id="287" r:id="rId10"/>
    <p:sldId id="289" r:id="rId11"/>
    <p:sldId id="288" r:id="rId12"/>
    <p:sldId id="290" r:id="rId13"/>
    <p:sldId id="291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3" r:id="rId24"/>
    <p:sldId id="302" r:id="rId25"/>
    <p:sldId id="304" r:id="rId26"/>
    <p:sldId id="308" r:id="rId27"/>
  </p:sldIdLst>
  <p:sldSz cx="9144000" cy="6858000" type="screen4x3"/>
  <p:notesSz cx="6832600" cy="9963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2BE73-F907-455A-8FBA-FCA69E38BDA3}" type="doc">
      <dgm:prSet loTypeId="urn:microsoft.com/office/officeart/2005/8/layout/radial1" loCatId="relationship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92E163-E64E-454C-B867-140DAA5C8C9B}">
      <dgm:prSet phldrT="[Text]"/>
      <dgm:spPr/>
      <dgm:t>
        <a:bodyPr/>
        <a:lstStyle/>
        <a:p>
          <a:r>
            <a:rPr lang="en-US" dirty="0" smtClean="0"/>
            <a:t>Attribute Selection</a:t>
          </a:r>
          <a:endParaRPr lang="en-US" dirty="0"/>
        </a:p>
      </dgm:t>
    </dgm:pt>
    <dgm:pt modelId="{B752C7F3-0AC7-4C62-906F-870B7A6C528A}" type="parTrans" cxnId="{B7918613-36B7-43F1-B39D-33F5B2E2CF7E}">
      <dgm:prSet/>
      <dgm:spPr/>
      <dgm:t>
        <a:bodyPr/>
        <a:lstStyle/>
        <a:p>
          <a:endParaRPr lang="en-US"/>
        </a:p>
      </dgm:t>
    </dgm:pt>
    <dgm:pt modelId="{F8711616-BAE8-4C60-8A39-C7C0F3ABD096}" type="sibTrans" cxnId="{B7918613-36B7-43F1-B39D-33F5B2E2CF7E}">
      <dgm:prSet/>
      <dgm:spPr/>
      <dgm:t>
        <a:bodyPr/>
        <a:lstStyle/>
        <a:p>
          <a:endParaRPr lang="en-US"/>
        </a:p>
      </dgm:t>
    </dgm:pt>
    <dgm:pt modelId="{AAF969DD-9308-442A-91AD-BFB5D86B2073}">
      <dgm:prSet phldrT="[Text]" custT="1"/>
      <dgm:spPr/>
      <dgm:t>
        <a:bodyPr/>
        <a:lstStyle/>
        <a:p>
          <a:r>
            <a:rPr lang="en-US" sz="2000" dirty="0" smtClean="0"/>
            <a:t>Information Gain</a:t>
          </a:r>
          <a:endParaRPr lang="en-US" sz="2000" dirty="0"/>
        </a:p>
      </dgm:t>
    </dgm:pt>
    <dgm:pt modelId="{A47D9007-C9B5-4B57-A6E6-44E0A899DA6E}" type="parTrans" cxnId="{CCEB1FCF-CC5B-4F71-92E7-88FE6027510B}">
      <dgm:prSet/>
      <dgm:spPr/>
      <dgm:t>
        <a:bodyPr/>
        <a:lstStyle/>
        <a:p>
          <a:endParaRPr lang="en-US"/>
        </a:p>
      </dgm:t>
    </dgm:pt>
    <dgm:pt modelId="{78729730-BB63-4354-A099-5029E8466D83}" type="sibTrans" cxnId="{CCEB1FCF-CC5B-4F71-92E7-88FE6027510B}">
      <dgm:prSet/>
      <dgm:spPr/>
      <dgm:t>
        <a:bodyPr/>
        <a:lstStyle/>
        <a:p>
          <a:endParaRPr lang="en-US"/>
        </a:p>
      </dgm:t>
    </dgm:pt>
    <dgm:pt modelId="{BF8E97A2-E12F-4778-A53A-F80A49044189}">
      <dgm:prSet phldrT="[Text]"/>
      <dgm:spPr/>
      <dgm:t>
        <a:bodyPr/>
        <a:lstStyle/>
        <a:p>
          <a:r>
            <a:rPr lang="en-US" dirty="0" smtClean="0"/>
            <a:t>Gain Ratio</a:t>
          </a:r>
          <a:endParaRPr lang="en-US" dirty="0"/>
        </a:p>
      </dgm:t>
    </dgm:pt>
    <dgm:pt modelId="{699DB5F0-137F-4778-94D3-244F0A28E828}" type="parTrans" cxnId="{8583F844-8668-48CF-8197-C462AAC1EF7A}">
      <dgm:prSet/>
      <dgm:spPr/>
      <dgm:t>
        <a:bodyPr/>
        <a:lstStyle/>
        <a:p>
          <a:endParaRPr lang="en-US"/>
        </a:p>
      </dgm:t>
    </dgm:pt>
    <dgm:pt modelId="{F85C50D9-9880-4AF1-86EA-0197E2DA4CA9}" type="sibTrans" cxnId="{8583F844-8668-48CF-8197-C462AAC1EF7A}">
      <dgm:prSet/>
      <dgm:spPr/>
      <dgm:t>
        <a:bodyPr/>
        <a:lstStyle/>
        <a:p>
          <a:endParaRPr lang="en-US"/>
        </a:p>
      </dgm:t>
    </dgm:pt>
    <dgm:pt modelId="{DCEA4F12-376D-4EBF-9988-B0EBCFF8827F}">
      <dgm:prSet phldrT="[Text]"/>
      <dgm:spPr/>
      <dgm:t>
        <a:bodyPr/>
        <a:lstStyle/>
        <a:p>
          <a:r>
            <a:rPr lang="en-US" dirty="0" smtClean="0"/>
            <a:t>Gini Index</a:t>
          </a:r>
          <a:endParaRPr lang="en-US" dirty="0"/>
        </a:p>
      </dgm:t>
    </dgm:pt>
    <dgm:pt modelId="{A2250186-74D4-4E4E-8AA1-D731FB19759B}" type="parTrans" cxnId="{71F3EC66-B5BE-4E92-BC89-7D9EB71ACC78}">
      <dgm:prSet/>
      <dgm:spPr/>
      <dgm:t>
        <a:bodyPr/>
        <a:lstStyle/>
        <a:p>
          <a:endParaRPr lang="en-US"/>
        </a:p>
      </dgm:t>
    </dgm:pt>
    <dgm:pt modelId="{7814F962-9CB9-46D1-B0FA-FFA700C6C041}" type="sibTrans" cxnId="{71F3EC66-B5BE-4E92-BC89-7D9EB71ACC78}">
      <dgm:prSet/>
      <dgm:spPr/>
      <dgm:t>
        <a:bodyPr/>
        <a:lstStyle/>
        <a:p>
          <a:endParaRPr lang="en-US"/>
        </a:p>
      </dgm:t>
    </dgm:pt>
    <dgm:pt modelId="{581A7473-70E2-49A6-A2BC-964D2BCEF51B}">
      <dgm:prSet phldrT="[Text]"/>
      <dgm:spPr/>
      <dgm:t>
        <a:bodyPr/>
        <a:lstStyle/>
        <a:p>
          <a:endParaRPr lang="en-US" dirty="0"/>
        </a:p>
      </dgm:t>
    </dgm:pt>
    <dgm:pt modelId="{8D1A8A7D-0D48-4A9E-923E-41E48BD72002}" type="parTrans" cxnId="{08B6CDB8-373E-4D94-AAB5-0FE93909B8A1}">
      <dgm:prSet/>
      <dgm:spPr/>
      <dgm:t>
        <a:bodyPr/>
        <a:lstStyle/>
        <a:p>
          <a:endParaRPr lang="en-US"/>
        </a:p>
      </dgm:t>
    </dgm:pt>
    <dgm:pt modelId="{F653DDA6-12CE-4C56-A6F7-6FE22D5BB5BF}" type="sibTrans" cxnId="{08B6CDB8-373E-4D94-AAB5-0FE93909B8A1}">
      <dgm:prSet/>
      <dgm:spPr/>
      <dgm:t>
        <a:bodyPr/>
        <a:lstStyle/>
        <a:p>
          <a:endParaRPr lang="en-US"/>
        </a:p>
      </dgm:t>
    </dgm:pt>
    <dgm:pt modelId="{6A0C6682-10D8-452A-BA94-DB51CB954859}" type="pres">
      <dgm:prSet presAssocID="{C212BE73-F907-455A-8FBA-FCA69E38BDA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E85C68-8EDA-4F60-B356-8EB369E58D07}" type="pres">
      <dgm:prSet presAssocID="{D892E163-E64E-454C-B867-140DAA5C8C9B}" presName="centerShape" presStyleLbl="node0" presStyleIdx="0" presStyleCnt="1" custScaleX="125870" custScaleY="81106" custLinFactNeighborY="-4720"/>
      <dgm:spPr/>
      <dgm:t>
        <a:bodyPr/>
        <a:lstStyle/>
        <a:p>
          <a:endParaRPr lang="en-US"/>
        </a:p>
      </dgm:t>
    </dgm:pt>
    <dgm:pt modelId="{2BD379A6-B983-4C90-AF65-864EA1C5ADC0}" type="pres">
      <dgm:prSet presAssocID="{A47D9007-C9B5-4B57-A6E6-44E0A899DA6E}" presName="Name9" presStyleLbl="parChTrans1D2" presStyleIdx="0" presStyleCnt="3"/>
      <dgm:spPr/>
      <dgm:t>
        <a:bodyPr/>
        <a:lstStyle/>
        <a:p>
          <a:endParaRPr lang="en-US"/>
        </a:p>
      </dgm:t>
    </dgm:pt>
    <dgm:pt modelId="{8C4B568B-2C05-4A6A-9527-15D195BE9665}" type="pres">
      <dgm:prSet presAssocID="{A47D9007-C9B5-4B57-A6E6-44E0A899DA6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27643D-B611-4680-BE7F-AC6C14CD225B}" type="pres">
      <dgm:prSet presAssocID="{AAF969DD-9308-442A-91AD-BFB5D86B2073}" presName="node" presStyleLbl="node1" presStyleIdx="0" presStyleCnt="3" custScaleX="120849" custScaleY="96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EEE0-15ED-4E2F-AC4F-90F4F6A20D02}" type="pres">
      <dgm:prSet presAssocID="{699DB5F0-137F-4778-94D3-244F0A28E828}" presName="Name9" presStyleLbl="parChTrans1D2" presStyleIdx="1" presStyleCnt="3"/>
      <dgm:spPr/>
      <dgm:t>
        <a:bodyPr/>
        <a:lstStyle/>
        <a:p>
          <a:endParaRPr lang="en-US"/>
        </a:p>
      </dgm:t>
    </dgm:pt>
    <dgm:pt modelId="{017364CE-6FD8-4281-8EE9-757C88240D17}" type="pres">
      <dgm:prSet presAssocID="{699DB5F0-137F-4778-94D3-244F0A28E82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6FE4DC6-F1D1-43D4-9FD8-C050200B6EA2}" type="pres">
      <dgm:prSet presAssocID="{BF8E97A2-E12F-4778-A53A-F80A49044189}" presName="node" presStyleLbl="node1" presStyleIdx="1" presStyleCnt="3" custScaleX="123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48DD6-8374-4B07-9F0D-BEEB6942DD4C}" type="pres">
      <dgm:prSet presAssocID="{A2250186-74D4-4E4E-8AA1-D731FB19759B}" presName="Name9" presStyleLbl="parChTrans1D2" presStyleIdx="2" presStyleCnt="3"/>
      <dgm:spPr/>
      <dgm:t>
        <a:bodyPr/>
        <a:lstStyle/>
        <a:p>
          <a:endParaRPr lang="en-US"/>
        </a:p>
      </dgm:t>
    </dgm:pt>
    <dgm:pt modelId="{F8A6AD0E-D4A9-41F9-B620-F848BFC4689B}" type="pres">
      <dgm:prSet presAssocID="{A2250186-74D4-4E4E-8AA1-D731FB19759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D608301-A1A6-483B-A47A-B324504AB8A7}" type="pres">
      <dgm:prSet presAssocID="{DCEA4F12-376D-4EBF-9988-B0EBCFF8827F}" presName="node" presStyleLbl="node1" presStyleIdx="2" presStyleCnt="3" custScaleX="132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F69487-E96A-41A2-B3B9-309795EDBAE2}" type="presOf" srcId="{A47D9007-C9B5-4B57-A6E6-44E0A899DA6E}" destId="{8C4B568B-2C05-4A6A-9527-15D195BE9665}" srcOrd="1" destOrd="0" presId="urn:microsoft.com/office/officeart/2005/8/layout/radial1"/>
    <dgm:cxn modelId="{08B6CDB8-373E-4D94-AAB5-0FE93909B8A1}" srcId="{C212BE73-F907-455A-8FBA-FCA69E38BDA3}" destId="{581A7473-70E2-49A6-A2BC-964D2BCEF51B}" srcOrd="1" destOrd="0" parTransId="{8D1A8A7D-0D48-4A9E-923E-41E48BD72002}" sibTransId="{F653DDA6-12CE-4C56-A6F7-6FE22D5BB5BF}"/>
    <dgm:cxn modelId="{402853B7-ECC5-4923-ACB9-1161AFA40403}" type="presOf" srcId="{C212BE73-F907-455A-8FBA-FCA69E38BDA3}" destId="{6A0C6682-10D8-452A-BA94-DB51CB954859}" srcOrd="0" destOrd="0" presId="urn:microsoft.com/office/officeart/2005/8/layout/radial1"/>
    <dgm:cxn modelId="{CCEB1FCF-CC5B-4F71-92E7-88FE6027510B}" srcId="{D892E163-E64E-454C-B867-140DAA5C8C9B}" destId="{AAF969DD-9308-442A-91AD-BFB5D86B2073}" srcOrd="0" destOrd="0" parTransId="{A47D9007-C9B5-4B57-A6E6-44E0A899DA6E}" sibTransId="{78729730-BB63-4354-A099-5029E8466D83}"/>
    <dgm:cxn modelId="{CDEE0649-B8FB-4A90-9CE3-4F5E143BEC54}" type="presOf" srcId="{BF8E97A2-E12F-4778-A53A-F80A49044189}" destId="{36FE4DC6-F1D1-43D4-9FD8-C050200B6EA2}" srcOrd="0" destOrd="0" presId="urn:microsoft.com/office/officeart/2005/8/layout/radial1"/>
    <dgm:cxn modelId="{8583F844-8668-48CF-8197-C462AAC1EF7A}" srcId="{D892E163-E64E-454C-B867-140DAA5C8C9B}" destId="{BF8E97A2-E12F-4778-A53A-F80A49044189}" srcOrd="1" destOrd="0" parTransId="{699DB5F0-137F-4778-94D3-244F0A28E828}" sibTransId="{F85C50D9-9880-4AF1-86EA-0197E2DA4CA9}"/>
    <dgm:cxn modelId="{BC1B1932-4AE1-4A9F-B4BD-E0EF7490373D}" type="presOf" srcId="{699DB5F0-137F-4778-94D3-244F0A28E828}" destId="{52E5EEE0-15ED-4E2F-AC4F-90F4F6A20D02}" srcOrd="0" destOrd="0" presId="urn:microsoft.com/office/officeart/2005/8/layout/radial1"/>
    <dgm:cxn modelId="{27F40D4B-DF0B-491C-B31F-6360931ECB64}" type="presOf" srcId="{699DB5F0-137F-4778-94D3-244F0A28E828}" destId="{017364CE-6FD8-4281-8EE9-757C88240D17}" srcOrd="1" destOrd="0" presId="urn:microsoft.com/office/officeart/2005/8/layout/radial1"/>
    <dgm:cxn modelId="{F7D3DF63-C585-4D37-8C85-390C04B015A5}" type="presOf" srcId="{DCEA4F12-376D-4EBF-9988-B0EBCFF8827F}" destId="{5D608301-A1A6-483B-A47A-B324504AB8A7}" srcOrd="0" destOrd="0" presId="urn:microsoft.com/office/officeart/2005/8/layout/radial1"/>
    <dgm:cxn modelId="{67F1ECBA-474D-4B3C-A023-0B72A2A39D9D}" type="presOf" srcId="{A47D9007-C9B5-4B57-A6E6-44E0A899DA6E}" destId="{2BD379A6-B983-4C90-AF65-864EA1C5ADC0}" srcOrd="0" destOrd="0" presId="urn:microsoft.com/office/officeart/2005/8/layout/radial1"/>
    <dgm:cxn modelId="{B7918613-36B7-43F1-B39D-33F5B2E2CF7E}" srcId="{C212BE73-F907-455A-8FBA-FCA69E38BDA3}" destId="{D892E163-E64E-454C-B867-140DAA5C8C9B}" srcOrd="0" destOrd="0" parTransId="{B752C7F3-0AC7-4C62-906F-870B7A6C528A}" sibTransId="{F8711616-BAE8-4C60-8A39-C7C0F3ABD096}"/>
    <dgm:cxn modelId="{6757D16D-5DF4-4EAD-B0DB-EE0A06E97090}" type="presOf" srcId="{A2250186-74D4-4E4E-8AA1-D731FB19759B}" destId="{F3B48DD6-8374-4B07-9F0D-BEEB6942DD4C}" srcOrd="0" destOrd="0" presId="urn:microsoft.com/office/officeart/2005/8/layout/radial1"/>
    <dgm:cxn modelId="{F3FEAF42-5BAD-499B-AC10-26E8CE854D1D}" type="presOf" srcId="{D892E163-E64E-454C-B867-140DAA5C8C9B}" destId="{F7E85C68-8EDA-4F60-B356-8EB369E58D07}" srcOrd="0" destOrd="0" presId="urn:microsoft.com/office/officeart/2005/8/layout/radial1"/>
    <dgm:cxn modelId="{0ADA6B15-0927-4ABD-BB0B-3792FE43B013}" type="presOf" srcId="{A2250186-74D4-4E4E-8AA1-D731FB19759B}" destId="{F8A6AD0E-D4A9-41F9-B620-F848BFC4689B}" srcOrd="1" destOrd="0" presId="urn:microsoft.com/office/officeart/2005/8/layout/radial1"/>
    <dgm:cxn modelId="{BE613850-E55D-46CC-BC78-B3CBC6EE14F0}" type="presOf" srcId="{AAF969DD-9308-442A-91AD-BFB5D86B2073}" destId="{5A27643D-B611-4680-BE7F-AC6C14CD225B}" srcOrd="0" destOrd="0" presId="urn:microsoft.com/office/officeart/2005/8/layout/radial1"/>
    <dgm:cxn modelId="{71F3EC66-B5BE-4E92-BC89-7D9EB71ACC78}" srcId="{D892E163-E64E-454C-B867-140DAA5C8C9B}" destId="{DCEA4F12-376D-4EBF-9988-B0EBCFF8827F}" srcOrd="2" destOrd="0" parTransId="{A2250186-74D4-4E4E-8AA1-D731FB19759B}" sibTransId="{7814F962-9CB9-46D1-B0FA-FFA700C6C041}"/>
    <dgm:cxn modelId="{223C6CA4-61E3-4C67-A9E5-4C41C22208C9}" type="presParOf" srcId="{6A0C6682-10D8-452A-BA94-DB51CB954859}" destId="{F7E85C68-8EDA-4F60-B356-8EB369E58D07}" srcOrd="0" destOrd="0" presId="urn:microsoft.com/office/officeart/2005/8/layout/radial1"/>
    <dgm:cxn modelId="{E3B479CE-84C1-4397-AD35-FD48DAC27B83}" type="presParOf" srcId="{6A0C6682-10D8-452A-BA94-DB51CB954859}" destId="{2BD379A6-B983-4C90-AF65-864EA1C5ADC0}" srcOrd="1" destOrd="0" presId="urn:microsoft.com/office/officeart/2005/8/layout/radial1"/>
    <dgm:cxn modelId="{605A49FE-C338-42B2-84DF-985A8EEAD8B2}" type="presParOf" srcId="{2BD379A6-B983-4C90-AF65-864EA1C5ADC0}" destId="{8C4B568B-2C05-4A6A-9527-15D195BE9665}" srcOrd="0" destOrd="0" presId="urn:microsoft.com/office/officeart/2005/8/layout/radial1"/>
    <dgm:cxn modelId="{D16D6D93-4533-4EFD-95DE-846FF9951627}" type="presParOf" srcId="{6A0C6682-10D8-452A-BA94-DB51CB954859}" destId="{5A27643D-B611-4680-BE7F-AC6C14CD225B}" srcOrd="2" destOrd="0" presId="urn:microsoft.com/office/officeart/2005/8/layout/radial1"/>
    <dgm:cxn modelId="{B4455D72-1F09-44FE-8560-14B68883E6C5}" type="presParOf" srcId="{6A0C6682-10D8-452A-BA94-DB51CB954859}" destId="{52E5EEE0-15ED-4E2F-AC4F-90F4F6A20D02}" srcOrd="3" destOrd="0" presId="urn:microsoft.com/office/officeart/2005/8/layout/radial1"/>
    <dgm:cxn modelId="{60FF2739-BB7E-4C70-BBCE-EF64C5E36F7B}" type="presParOf" srcId="{52E5EEE0-15ED-4E2F-AC4F-90F4F6A20D02}" destId="{017364CE-6FD8-4281-8EE9-757C88240D17}" srcOrd="0" destOrd="0" presId="urn:microsoft.com/office/officeart/2005/8/layout/radial1"/>
    <dgm:cxn modelId="{6CBEFA5C-3690-4713-B3B1-8A26477C5613}" type="presParOf" srcId="{6A0C6682-10D8-452A-BA94-DB51CB954859}" destId="{36FE4DC6-F1D1-43D4-9FD8-C050200B6EA2}" srcOrd="4" destOrd="0" presId="urn:microsoft.com/office/officeart/2005/8/layout/radial1"/>
    <dgm:cxn modelId="{EB913D6D-22BE-4B9E-86F1-FA4EBE0391A0}" type="presParOf" srcId="{6A0C6682-10D8-452A-BA94-DB51CB954859}" destId="{F3B48DD6-8374-4B07-9F0D-BEEB6942DD4C}" srcOrd="5" destOrd="0" presId="urn:microsoft.com/office/officeart/2005/8/layout/radial1"/>
    <dgm:cxn modelId="{C59CEF5A-9B14-4555-AAAD-3EB1EC7EE9C5}" type="presParOf" srcId="{F3B48DD6-8374-4B07-9F0D-BEEB6942DD4C}" destId="{F8A6AD0E-D4A9-41F9-B620-F848BFC4689B}" srcOrd="0" destOrd="0" presId="urn:microsoft.com/office/officeart/2005/8/layout/radial1"/>
    <dgm:cxn modelId="{68509B91-8CD9-4B2E-B99F-BB568B5BB6AC}" type="presParOf" srcId="{6A0C6682-10D8-452A-BA94-DB51CB954859}" destId="{5D608301-A1A6-483B-A47A-B324504AB8A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85C68-8EDA-4F60-B356-8EB369E58D07}">
      <dsp:nvSpPr>
        <dsp:cNvPr id="0" name=""/>
        <dsp:cNvSpPr/>
      </dsp:nvSpPr>
      <dsp:spPr>
        <a:xfrm>
          <a:off x="2770151" y="2057389"/>
          <a:ext cx="2030451" cy="130834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Attribute Selection</a:t>
          </a:r>
          <a:endParaRPr lang="en-US" sz="2800" kern="1200" dirty="0"/>
        </a:p>
      </dsp:txBody>
      <dsp:txXfrm>
        <a:off x="3067504" y="2248992"/>
        <a:ext cx="1435745" cy="925142"/>
      </dsp:txXfrm>
    </dsp:sp>
    <dsp:sp modelId="{2BD379A6-B983-4C90-AF65-864EA1C5ADC0}">
      <dsp:nvSpPr>
        <dsp:cNvPr id="0" name=""/>
        <dsp:cNvSpPr/>
      </dsp:nvSpPr>
      <dsp:spPr>
        <a:xfrm rot="16200000">
          <a:off x="3548985" y="1801638"/>
          <a:ext cx="472785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72785" y="193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3558" y="1809177"/>
        <a:ext cx="23639" cy="23639"/>
      </dsp:txXfrm>
    </dsp:sp>
    <dsp:sp modelId="{5A27643D-B611-4680-BE7F-AC6C14CD225B}">
      <dsp:nvSpPr>
        <dsp:cNvPr id="0" name=""/>
        <dsp:cNvSpPr/>
      </dsp:nvSpPr>
      <dsp:spPr>
        <a:xfrm>
          <a:off x="2810649" y="33850"/>
          <a:ext cx="1949456" cy="155075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Information Gain</a:t>
          </a:r>
          <a:endParaRPr lang="en-US" sz="2000" kern="1200" dirty="0"/>
        </a:p>
      </dsp:txBody>
      <dsp:txXfrm>
        <a:off x="3096140" y="260953"/>
        <a:ext cx="1378474" cy="1096547"/>
      </dsp:txXfrm>
    </dsp:sp>
    <dsp:sp modelId="{52E5EEE0-15ED-4E2F-AC4F-90F4F6A20D02}">
      <dsp:nvSpPr>
        <dsp:cNvPr id="0" name=""/>
        <dsp:cNvSpPr/>
      </dsp:nvSpPr>
      <dsp:spPr>
        <a:xfrm rot="2067835">
          <a:off x="4441351" y="3294555"/>
          <a:ext cx="443271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43271" y="193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1905" y="3302832"/>
        <a:ext cx="22163" cy="22163"/>
      </dsp:txXfrm>
    </dsp:sp>
    <dsp:sp modelId="{36FE4DC6-F1D1-43D4-9FD8-C050200B6EA2}">
      <dsp:nvSpPr>
        <dsp:cNvPr id="0" name=""/>
        <dsp:cNvSpPr/>
      </dsp:nvSpPr>
      <dsp:spPr>
        <a:xfrm>
          <a:off x="4610714" y="3153615"/>
          <a:ext cx="1987735" cy="1613133"/>
        </a:xfrm>
        <a:prstGeom prst="ellipse">
          <a:avLst/>
        </a:prstGeom>
        <a:gradFill rotWithShape="0">
          <a:gsLst>
            <a:gs pos="0">
              <a:schemeClr val="accent3">
                <a:hueOff val="-8413219"/>
                <a:satOff val="-4326"/>
                <a:lumOff val="-1863"/>
                <a:alphaOff val="0"/>
                <a:tint val="92000"/>
                <a:satMod val="170000"/>
              </a:schemeClr>
            </a:gs>
            <a:gs pos="15000">
              <a:schemeClr val="accent3">
                <a:hueOff val="-8413219"/>
                <a:satOff val="-4326"/>
                <a:lumOff val="-1863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8413219"/>
                <a:satOff val="-4326"/>
                <a:lumOff val="-1863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8413219"/>
                <a:satOff val="-4326"/>
                <a:lumOff val="-186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8413219"/>
                <a:satOff val="-4326"/>
                <a:lumOff val="-186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Gain Ratio</a:t>
          </a:r>
          <a:endParaRPr lang="en-US" sz="4000" kern="1200" dirty="0"/>
        </a:p>
      </dsp:txBody>
      <dsp:txXfrm>
        <a:off x="4901811" y="3389853"/>
        <a:ext cx="1405541" cy="1140657"/>
      </dsp:txXfrm>
    </dsp:sp>
    <dsp:sp modelId="{F3B48DD6-8374-4B07-9F0D-BEEB6942DD4C}">
      <dsp:nvSpPr>
        <dsp:cNvPr id="0" name=""/>
        <dsp:cNvSpPr/>
      </dsp:nvSpPr>
      <dsp:spPr>
        <a:xfrm rot="8732165">
          <a:off x="2719762" y="3284124"/>
          <a:ext cx="406406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06406" y="193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12805" y="3293323"/>
        <a:ext cx="20320" cy="20320"/>
      </dsp:txXfrm>
    </dsp:sp>
    <dsp:sp modelId="{5D608301-A1A6-483B-A47A-B324504AB8A7}">
      <dsp:nvSpPr>
        <dsp:cNvPr id="0" name=""/>
        <dsp:cNvSpPr/>
      </dsp:nvSpPr>
      <dsp:spPr>
        <a:xfrm>
          <a:off x="900900" y="3153615"/>
          <a:ext cx="2130546" cy="1613133"/>
        </a:xfrm>
        <a:prstGeom prst="ellipse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92000"/>
                <a:satMod val="170000"/>
              </a:schemeClr>
            </a:gs>
            <a:gs pos="15000">
              <a:schemeClr val="accent3">
                <a:hueOff val="-16826439"/>
                <a:satOff val="-8652"/>
                <a:lumOff val="-3725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16826439"/>
                <a:satOff val="-8652"/>
                <a:lumOff val="-3725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16826439"/>
                <a:satOff val="-8652"/>
                <a:lumOff val="-372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Gini Index</a:t>
          </a:r>
          <a:endParaRPr lang="en-US" sz="4000" kern="1200" dirty="0"/>
        </a:p>
      </dsp:txBody>
      <dsp:txXfrm>
        <a:off x="1212911" y="3389853"/>
        <a:ext cx="1506524" cy="1140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75D748-5E63-4B1C-8912-AA9BD843B2FC}" type="datetimeFigureOut">
              <a:rPr lang="en-US" smtClean="0"/>
              <a:pPr/>
              <a:t>24-Jun-17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Kl7WV_EK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My Documents\Pictures\wallpaper\Vplants_8\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962400"/>
            <a:ext cx="3429000" cy="2572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4" name="Picture 2" descr="D:\My Documents\Pictures\wallpaper\Vplants3\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810000"/>
            <a:ext cx="388620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676400"/>
            <a:ext cx="6400800" cy="228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3200" dirty="0" smtClean="0"/>
              <a:t>DECISION TREE:</a:t>
            </a:r>
            <a:br>
              <a:rPr lang="en-US" sz="3200" dirty="0" smtClean="0"/>
            </a:br>
            <a:r>
              <a:rPr lang="en-US" sz="3200" dirty="0" smtClean="0"/>
              <a:t>INFORMATION GAIN BASED CRITERION SELECTION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78392" y="533400"/>
            <a:ext cx="64008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DATA MINING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CLASSIFICATION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entropy of each class</a:t>
            </a:r>
          </a:p>
          <a:p>
            <a:pPr lvl="1"/>
            <a:r>
              <a:rPr lang="en-US" dirty="0" smtClean="0"/>
              <a:t>Outlook = sunny</a:t>
            </a:r>
          </a:p>
          <a:p>
            <a:pPr lvl="1">
              <a:buNone/>
            </a:pPr>
            <a:r>
              <a:rPr lang="en-US" dirty="0" smtClean="0"/>
              <a:t>	entropy[2,3] = 0.971 bits</a:t>
            </a:r>
          </a:p>
          <a:p>
            <a:pPr lvl="1"/>
            <a:r>
              <a:rPr lang="en-US" dirty="0" smtClean="0"/>
              <a:t>Outlook = overcast</a:t>
            </a:r>
          </a:p>
          <a:p>
            <a:pPr lvl="1">
              <a:buNone/>
            </a:pPr>
            <a:r>
              <a:rPr lang="en-US" dirty="0" smtClean="0"/>
              <a:t>	entropy[4,0] = 0 bits</a:t>
            </a:r>
          </a:p>
          <a:p>
            <a:pPr lvl="1"/>
            <a:r>
              <a:rPr lang="en-US" dirty="0" smtClean="0"/>
              <a:t>Outlook = rain</a:t>
            </a:r>
          </a:p>
          <a:p>
            <a:pPr lvl="1">
              <a:buNone/>
            </a:pPr>
            <a:r>
              <a:rPr lang="en-US" dirty="0" smtClean="0"/>
              <a:t>	entropy[3,2] = 0.971 bits</a:t>
            </a:r>
          </a:p>
          <a:p>
            <a:pPr lvl="1">
              <a:buNone/>
            </a:pPr>
            <a:endParaRPr lang="en-US" sz="3200" u="sng" dirty="0" smtClean="0"/>
          </a:p>
          <a:p>
            <a:pPr lvl="1">
              <a:buNone/>
            </a:pPr>
            <a:endParaRPr lang="en-US" sz="3200" u="sng" dirty="0" smtClean="0"/>
          </a:p>
          <a:p>
            <a:pPr lvl="1">
              <a:buNone/>
            </a:pPr>
            <a:endParaRPr lang="en-US" sz="3200" u="sng" dirty="0" smtClean="0"/>
          </a:p>
          <a:p>
            <a:pPr lvl="1">
              <a:buNone/>
            </a:pPr>
            <a:r>
              <a:rPr lang="en-US" sz="3200" u="sng" dirty="0" smtClean="0"/>
              <a:t>Entropy</a:t>
            </a:r>
            <a:r>
              <a:rPr lang="en-US" u="sng" dirty="0"/>
              <a:t> </a:t>
            </a:r>
            <a:r>
              <a:rPr lang="en-US" u="sng" dirty="0" smtClean="0"/>
              <a:t>(weather) = 0.694 bits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 l="11979" r="11719" b="23077"/>
          <a:stretch>
            <a:fillRect/>
          </a:stretch>
        </p:blipFill>
        <p:spPr bwMode="auto">
          <a:xfrm>
            <a:off x="1066800" y="44958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 can be achieved from the data output or dependent variable (y) grouped based on an attribute A, so called gain(</a:t>
            </a:r>
            <a:r>
              <a:rPr lang="en-US" dirty="0" err="1" smtClean="0"/>
              <a:t>y,A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Information gain, gain(</a:t>
            </a:r>
            <a:r>
              <a:rPr lang="en-US" dirty="0" err="1" smtClean="0"/>
              <a:t>y,A</a:t>
            </a:r>
            <a:r>
              <a:rPr lang="en-US" dirty="0" smtClean="0"/>
              <a:t>) of an attribute A to the data output y is :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23089" r="23036" b="20661"/>
          <a:stretch>
            <a:fillRect/>
          </a:stretch>
        </p:blipFill>
        <p:spPr bwMode="auto">
          <a:xfrm>
            <a:off x="1752600" y="4876800"/>
            <a:ext cx="6477000" cy="126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table 1, we choose Wind as the attribute A containing 9 “Yes” and 5 “No”.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value(A) = [false, true]</a:t>
            </a:r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[9, 5]</a:t>
            </a:r>
          </a:p>
          <a:p>
            <a:pPr algn="ctr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[6, 2]</a:t>
            </a:r>
          </a:p>
          <a:p>
            <a:pPr algn="ctr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 [3, 3]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23089" r="23036" b="20661"/>
          <a:stretch>
            <a:fillRect/>
          </a:stretch>
        </p:blipFill>
        <p:spPr bwMode="auto">
          <a:xfrm>
            <a:off x="1143000" y="1828800"/>
            <a:ext cx="647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 l="21806" r="23036" b="15385"/>
          <a:stretch>
            <a:fillRect/>
          </a:stretch>
        </p:blipFill>
        <p:spPr bwMode="auto">
          <a:xfrm>
            <a:off x="1066800" y="3048000"/>
            <a:ext cx="76546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information gain of all attributes:</a:t>
            </a:r>
          </a:p>
          <a:p>
            <a:r>
              <a:rPr lang="en-US" dirty="0" smtClean="0"/>
              <a:t>Outlook = 0.247 bits</a:t>
            </a:r>
          </a:p>
          <a:p>
            <a:r>
              <a:rPr lang="en-US" dirty="0" smtClean="0"/>
              <a:t>Temperature = 0.029 bits</a:t>
            </a:r>
          </a:p>
          <a:p>
            <a:r>
              <a:rPr lang="en-US" dirty="0" smtClean="0"/>
              <a:t>Humidity = 0.045 bits</a:t>
            </a:r>
          </a:p>
          <a:p>
            <a:r>
              <a:rPr lang="en-US" dirty="0" smtClean="0"/>
              <a:t>Wind = 0.048 bits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information gain </a:t>
            </a:r>
            <a:r>
              <a:rPr lang="en-US" dirty="0" smtClean="0"/>
              <a:t>of all attribute shows that attribute having the highest gain(</a:t>
            </a:r>
            <a:r>
              <a:rPr lang="en-US" dirty="0" err="1" smtClean="0"/>
              <a:t>y,A</a:t>
            </a:r>
            <a:r>
              <a:rPr lang="en-US" dirty="0" smtClean="0"/>
              <a:t>) is:</a:t>
            </a:r>
          </a:p>
          <a:p>
            <a:r>
              <a:rPr lang="en-US" dirty="0" smtClean="0"/>
              <a:t>Outlook = 0.247 bits</a:t>
            </a:r>
          </a:p>
          <a:p>
            <a:endParaRPr lang="en-US" dirty="0" smtClean="0"/>
          </a:p>
          <a:p>
            <a:r>
              <a:rPr lang="en-US" dirty="0" smtClean="0"/>
              <a:t>Thus the attribute of outlook is selected as the first split attribute in the </a:t>
            </a:r>
            <a:r>
              <a:rPr lang="en-US" i="1" dirty="0" smtClean="0"/>
              <a:t>Decision Tree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splitting in the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5562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need to re-iterate for each class of the Outlook. </a:t>
            </a:r>
          </a:p>
          <a:p>
            <a:r>
              <a:rPr lang="en-US" dirty="0" smtClean="0"/>
              <a:t>In the class of Sunny, we find the </a:t>
            </a:r>
            <a:r>
              <a:rPr lang="en-US" i="1" dirty="0" smtClean="0"/>
              <a:t>gain(</a:t>
            </a:r>
            <a:r>
              <a:rPr lang="en-US" i="1" dirty="0" err="1" smtClean="0"/>
              <a:t>y,A</a:t>
            </a:r>
            <a:r>
              <a:rPr lang="en-US" i="1" dirty="0" smtClean="0"/>
              <a:t>)</a:t>
            </a:r>
            <a:r>
              <a:rPr lang="en-US" dirty="0" smtClean="0"/>
              <a:t> for the attributes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/>
              <a:t>,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cs typeface="Times New Roman" pitchFamily="18" charset="0"/>
              </a:rPr>
              <a:t>Information gain, gain(</a:t>
            </a:r>
            <a:r>
              <a:rPr lang="en-US" dirty="0" err="1" smtClean="0">
                <a:cs typeface="Times New Roman" pitchFamily="18" charset="0"/>
              </a:rPr>
              <a:t>y,A</a:t>
            </a:r>
            <a:r>
              <a:rPr lang="en-US" dirty="0" smtClean="0">
                <a:cs typeface="Times New Roman" pitchFamily="18" charset="0"/>
              </a:rPr>
              <a:t>):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Gain(temperature) = 0.571 bits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Gain(humidity) = 0.971 bits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Gain(wind) = 0.02 bits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value of each </a:t>
            </a:r>
            <a:r>
              <a:rPr lang="en-US" i="1" dirty="0" smtClean="0"/>
              <a:t>information gain </a:t>
            </a:r>
            <a:r>
              <a:rPr lang="en-US" dirty="0" smtClean="0"/>
              <a:t>shows that the highest gain(</a:t>
            </a:r>
            <a:r>
              <a:rPr lang="en-US" dirty="0" err="1" smtClean="0"/>
              <a:t>y,A</a:t>
            </a:r>
            <a:r>
              <a:rPr lang="en-US" dirty="0" smtClean="0"/>
              <a:t>) is :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Gain(humidity) = 0.971 bits</a:t>
            </a:r>
          </a:p>
          <a:p>
            <a:endParaRPr lang="en-US" dirty="0" smtClean="0"/>
          </a:p>
          <a:p>
            <a:r>
              <a:rPr lang="en-US" dirty="0" smtClean="0"/>
              <a:t>Thus the attribute of </a:t>
            </a:r>
            <a:r>
              <a:rPr lang="en-US" b="1" dirty="0" smtClean="0"/>
              <a:t>humidity </a:t>
            </a:r>
            <a:r>
              <a:rPr lang="en-US" dirty="0" smtClean="0"/>
              <a:t>is selected in the second split of the edge Outlook = sunny.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split in the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398"/>
            <a:ext cx="6477002" cy="388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2057398"/>
            <a:ext cx="7360922" cy="451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2057400"/>
            <a:ext cx="7360922" cy="448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99" y="1365348"/>
            <a:ext cx="7045611" cy="490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26642" y="2209800"/>
            <a:ext cx="683155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oubleWave1">
              <a:avLst/>
            </a:prstTxWarp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6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The use of</a:t>
            </a:r>
          </a:p>
          <a:p>
            <a:pPr algn="ctr"/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Hunt Algorithm</a:t>
            </a:r>
            <a:endParaRPr lang="en-US" sz="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split in the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934201" cy="422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Re-iteration for the edge of Rain. </a:t>
            </a:r>
          </a:p>
          <a:p>
            <a:r>
              <a:rPr lang="en-US" dirty="0" smtClean="0"/>
              <a:t>We find the </a:t>
            </a:r>
            <a:r>
              <a:rPr lang="en-US" i="1" dirty="0" smtClean="0"/>
              <a:t>gain(</a:t>
            </a:r>
            <a:r>
              <a:rPr lang="en-US" i="1" dirty="0" err="1" smtClean="0"/>
              <a:t>y,A</a:t>
            </a:r>
            <a:r>
              <a:rPr lang="en-US" i="1" dirty="0" smtClean="0"/>
              <a:t>)</a:t>
            </a:r>
            <a:r>
              <a:rPr lang="en-US" dirty="0" smtClean="0"/>
              <a:t> of each attribute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smtClean="0"/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cs typeface="Times New Roman" pitchFamily="18" charset="0"/>
              </a:rPr>
              <a:t>The information gain, gain(</a:t>
            </a:r>
            <a:r>
              <a:rPr lang="en-US" dirty="0" err="1" smtClean="0">
                <a:cs typeface="Times New Roman" pitchFamily="18" charset="0"/>
              </a:rPr>
              <a:t>y,A</a:t>
            </a:r>
            <a:r>
              <a:rPr lang="en-US" dirty="0" smtClean="0">
                <a:cs typeface="Times New Roman" pitchFamily="18" charset="0"/>
              </a:rPr>
              <a:t>):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Gain(temperature) = 0.02 bits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Gain(humidity) = 0.322 bits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Gain(wind) = 0.971 bits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found that the highest </a:t>
            </a:r>
            <a:r>
              <a:rPr lang="en-US" i="1" dirty="0" smtClean="0"/>
              <a:t>information gain </a:t>
            </a:r>
            <a:r>
              <a:rPr lang="en-US" dirty="0" smtClean="0"/>
              <a:t>gain(</a:t>
            </a:r>
            <a:r>
              <a:rPr lang="en-US" dirty="0" err="1" smtClean="0"/>
              <a:t>y,A</a:t>
            </a:r>
            <a:r>
              <a:rPr lang="en-US" dirty="0" smtClean="0"/>
              <a:t>) for the edge of Rain is: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Gain(wind) = 0.971 bits</a:t>
            </a:r>
          </a:p>
          <a:p>
            <a:endParaRPr lang="en-US" dirty="0" smtClean="0"/>
          </a:p>
          <a:p>
            <a:r>
              <a:rPr lang="en-US" dirty="0" smtClean="0"/>
              <a:t>Thus the attribute of </a:t>
            </a:r>
            <a:r>
              <a:rPr lang="en-US" b="1" dirty="0" smtClean="0"/>
              <a:t>wind </a:t>
            </a:r>
            <a:r>
              <a:rPr lang="en-US" dirty="0" smtClean="0"/>
              <a:t>is selected as the split attribute for the edge of Outlook = rain.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fourth split in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2133600"/>
            <a:ext cx="789370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46" y="2133600"/>
            <a:ext cx="7905997" cy="368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 – Information Gain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80121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easy, right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http://media.merchantcircle.com/32160082/OK%20happy%20face_ful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95400"/>
            <a:ext cx="6172200" cy="530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visit the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www.youtube.com/watch?v=cKl7WV_EKDU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1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Is that simple?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219201" y="5486400"/>
            <a:ext cx="732472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Of course not!!!!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074" name="Picture 2" descr="http://loddymicucci.com/wp-content/uploads/2012/04/mom-saying-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2857500" cy="37242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076" name="Picture 4" descr="http://media.sabotagetimes.com/wp-content/uploads/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4048125" cy="2914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841426"/>
              </p:ext>
            </p:extLst>
          </p:nvPr>
        </p:nvGraphicFramePr>
        <p:xfrm>
          <a:off x="1295400" y="11430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4" name="Picture 6" descr="http://www.sanjaynair.com/wp-content/uploads/2013/02/Confused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4926" y="1143000"/>
            <a:ext cx="7381874" cy="5181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How to find the best attribute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 DATA</a:t>
            </a:r>
            <a:br>
              <a:rPr lang="en-US" dirty="0" smtClean="0"/>
            </a:br>
            <a:r>
              <a:rPr lang="en-US" sz="2700" dirty="0" smtClean="0"/>
              <a:t>Table 1. Weather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085671"/>
            <a:ext cx="64908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Case Study</a:t>
            </a:r>
            <a:endParaRPr lang="en-US" sz="72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026" name="Picture 2" descr="http://download.gamespotcdn.net/d4/user_images/839/mariopowertennisyoshi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4710" y="2362200"/>
            <a:ext cx="4762500" cy="4019550"/>
          </a:xfrm>
          <a:prstGeom prst="rect">
            <a:avLst/>
          </a:prstGeom>
          <a:noFill/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074610"/>
              </p:ext>
            </p:extLst>
          </p:nvPr>
        </p:nvGraphicFramePr>
        <p:xfrm>
          <a:off x="1371600" y="1143000"/>
          <a:ext cx="7499352" cy="548639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1066800"/>
                <a:gridCol w="1524000"/>
                <a:gridCol w="1524000"/>
                <a:gridCol w="1143000"/>
                <a:gridCol w="1708152"/>
              </a:tblGrid>
              <a:tr h="6025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Outlook</a:t>
                      </a:r>
                    </a:p>
                    <a:p>
                      <a:pPr algn="ctr"/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Temperature</a:t>
                      </a:r>
                    </a:p>
                    <a:p>
                      <a:pPr algn="ctr"/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</a:p>
                    <a:p>
                      <a:pPr algn="ctr"/>
                      <a:r>
                        <a:rPr lang="en-US" sz="1600" dirty="0" smtClean="0"/>
                        <a:t>X3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Wind</a:t>
                      </a:r>
                    </a:p>
                    <a:p>
                      <a:pPr algn="ctr"/>
                      <a:r>
                        <a:rPr lang="en-US" sz="1600" dirty="0" smtClean="0"/>
                        <a:t>X4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Play Tennis?</a:t>
                      </a:r>
                    </a:p>
                    <a:p>
                      <a:pPr algn="ctr"/>
                      <a:r>
                        <a:rPr lang="en-US" sz="1600" dirty="0" smtClean="0"/>
                        <a:t>Y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Sunny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Sunny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Overcast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Overcast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Sunny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US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Sunny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US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Sunny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Overcast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US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Overcast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US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Selection Independently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421312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3200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13" y="3814916"/>
            <a:ext cx="417871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8" y="3814916"/>
            <a:ext cx="3200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find the information gain, we need to find the bits of information value in a group of objects using the entropy concept.</a:t>
            </a:r>
          </a:p>
          <a:p>
            <a:r>
              <a:rPr lang="en-US" dirty="0" smtClean="0"/>
              <a:t>Entropy defines the impurity of an objects group.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A given group of objects labelled y containing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+mj-lt"/>
                <a:cs typeface="Times New Roman" pitchFamily="18" charset="0"/>
              </a:rPr>
              <a:t>,2, …, n, the entropy of the objects can be found using the formula:</a:t>
            </a: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Where p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dirty="0" smtClean="0">
                <a:latin typeface="+mj-lt"/>
                <a:cs typeface="Times New Roman" pitchFamily="18" charset="0"/>
              </a:rPr>
              <a:t>,p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dirty="0" smtClean="0">
                <a:latin typeface="+mj-lt"/>
                <a:cs typeface="Times New Roman" pitchFamily="18" charset="0"/>
              </a:rPr>
              <a:t>,…,</a:t>
            </a:r>
            <a:r>
              <a:rPr lang="en-US" dirty="0" err="1" smtClean="0">
                <a:latin typeface="+mj-lt"/>
                <a:cs typeface="Times New Roman" pitchFamily="18" charset="0"/>
              </a:rPr>
              <a:t>p</a:t>
            </a:r>
            <a:r>
              <a:rPr lang="en-US" baseline="-25000" dirty="0" err="1" smtClean="0">
                <a:latin typeface="+mj-lt"/>
                <a:cs typeface="Times New Roman" pitchFamily="18" charset="0"/>
              </a:rPr>
              <a:t>n</a:t>
            </a:r>
            <a:r>
              <a:rPr lang="en-US" dirty="0" smtClean="0">
                <a:latin typeface="+mj-lt"/>
                <a:cs typeface="Times New Roman" pitchFamily="18" charset="0"/>
              </a:rPr>
              <a:t> define the proportion of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+mj-lt"/>
                <a:cs typeface="Times New Roman" pitchFamily="18" charset="0"/>
              </a:rPr>
              <a:t>, class 2, …, class n in the output.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 cstate="print"/>
          <a:srcRect l="21807" r="21753" b="27273"/>
          <a:stretch>
            <a:fillRect/>
          </a:stretch>
        </p:blipFill>
        <p:spPr bwMode="auto">
          <a:xfrm>
            <a:off x="1676400" y="3733800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the data in Table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, the variable y contains of 9 “Yes” and 5 “No”, thus the entropy: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there are two classes having same ratio, then the entropy will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  <a:p>
            <a:r>
              <a:rPr lang="en-US" dirty="0" smtClean="0"/>
              <a:t>If a set of objects having only one class, then the entropy will be 0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21308" r="21428"/>
          <a:stretch>
            <a:fillRect/>
          </a:stretch>
        </p:blipFill>
        <p:spPr bwMode="auto">
          <a:xfrm>
            <a:off x="1752600" y="3235842"/>
            <a:ext cx="6934200" cy="103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1161</TotalTime>
  <Words>711</Words>
  <Application>Microsoft Office PowerPoint</Application>
  <PresentationFormat>On-screen Show (4:3)</PresentationFormat>
  <Paragraphs>196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DECISION TREE: INFORMATION GAIN BASED CRITERION SELECTION</vt:lpstr>
      <vt:lpstr>Decision Tree</vt:lpstr>
      <vt:lpstr>Is that simple?</vt:lpstr>
      <vt:lpstr>How to find the best attribute ?</vt:lpstr>
      <vt:lpstr>TRAIN DATA Table 1. Weather</vt:lpstr>
      <vt:lpstr>Attribute Selection Independently</vt:lpstr>
      <vt:lpstr>ENTROPY</vt:lpstr>
      <vt:lpstr>ENTROPY</vt:lpstr>
      <vt:lpstr>ENTROPY</vt:lpstr>
      <vt:lpstr>ENTROPY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Decision Tree – Information Gain</vt:lpstr>
      <vt:lpstr>It’s easy, right?</vt:lpstr>
      <vt:lpstr>Please visit the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(Pohon Keputusan)</dc:title>
  <dc:creator>Yusuf Sulistyo Nugroho</dc:creator>
  <cp:lastModifiedBy>Yusuf S. Nugroho</cp:lastModifiedBy>
  <cp:revision>93</cp:revision>
  <cp:lastPrinted>2013-05-17T03:23:19Z</cp:lastPrinted>
  <dcterms:created xsi:type="dcterms:W3CDTF">2013-05-13T12:42:59Z</dcterms:created>
  <dcterms:modified xsi:type="dcterms:W3CDTF">2017-06-24T14:21:09Z</dcterms:modified>
</cp:coreProperties>
</file>