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77" r:id="rId4"/>
    <p:sldId id="282" r:id="rId5"/>
    <p:sldId id="283" r:id="rId6"/>
    <p:sldId id="284" r:id="rId7"/>
    <p:sldId id="285" r:id="rId8"/>
    <p:sldId id="286" r:id="rId9"/>
    <p:sldId id="289" r:id="rId10"/>
    <p:sldId id="288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3" r:id="rId21"/>
    <p:sldId id="302" r:id="rId22"/>
    <p:sldId id="304" r:id="rId23"/>
    <p:sldId id="305" r:id="rId24"/>
    <p:sldId id="306" r:id="rId25"/>
    <p:sldId id="307" r:id="rId26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err="1" smtClean="0"/>
            <a:t>Kriteria</a:t>
          </a:r>
          <a:r>
            <a:rPr lang="en-US" dirty="0" smtClean="0"/>
            <a:t> </a:t>
          </a:r>
          <a:r>
            <a:rPr lang="en-US" dirty="0" err="1" smtClean="0"/>
            <a:t>Atribut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err="1" smtClean="0"/>
            <a:t>Indeks</a:t>
          </a:r>
          <a:r>
            <a:rPr lang="en-US" dirty="0" smtClean="0"/>
            <a:t> </a:t>
          </a:r>
          <a:r>
            <a:rPr lang="en-US" dirty="0" err="1" smtClean="0"/>
            <a:t>Gini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69487-E96A-41A2-B3B9-309795EDBAE2}" type="presOf" srcId="{A47D9007-C9B5-4B57-A6E6-44E0A899DA6E}" destId="{8C4B568B-2C05-4A6A-9527-15D195BE9665}" srcOrd="1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402853B7-ECC5-4923-ACB9-1161AFA40403}" type="presOf" srcId="{C212BE73-F907-455A-8FBA-FCA69E38BDA3}" destId="{6A0C6682-10D8-452A-BA94-DB51CB954859}" srcOrd="0" destOrd="0" presId="urn:microsoft.com/office/officeart/2005/8/layout/radial1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CDEE0649-B8FB-4A90-9CE3-4F5E143BEC54}" type="presOf" srcId="{BF8E97A2-E12F-4778-A53A-F80A49044189}" destId="{36FE4DC6-F1D1-43D4-9FD8-C050200B6EA2}" srcOrd="0" destOrd="0" presId="urn:microsoft.com/office/officeart/2005/8/layout/radial1"/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BC1B1932-4AE1-4A9F-B4BD-E0EF7490373D}" type="presOf" srcId="{699DB5F0-137F-4778-94D3-244F0A28E828}" destId="{52E5EEE0-15ED-4E2F-AC4F-90F4F6A20D02}" srcOrd="0" destOrd="0" presId="urn:microsoft.com/office/officeart/2005/8/layout/radial1"/>
    <dgm:cxn modelId="{27F40D4B-DF0B-491C-B31F-6360931ECB64}" type="presOf" srcId="{699DB5F0-137F-4778-94D3-244F0A28E828}" destId="{017364CE-6FD8-4281-8EE9-757C88240D17}" srcOrd="1" destOrd="0" presId="urn:microsoft.com/office/officeart/2005/8/layout/radial1"/>
    <dgm:cxn modelId="{F7D3DF63-C585-4D37-8C85-390C04B015A5}" type="presOf" srcId="{DCEA4F12-376D-4EBF-9988-B0EBCFF8827F}" destId="{5D608301-A1A6-483B-A47A-B324504AB8A7}" srcOrd="0" destOrd="0" presId="urn:microsoft.com/office/officeart/2005/8/layout/radial1"/>
    <dgm:cxn modelId="{67F1ECBA-474D-4B3C-A023-0B72A2A39D9D}" type="presOf" srcId="{A47D9007-C9B5-4B57-A6E6-44E0A899DA6E}" destId="{2BD379A6-B983-4C90-AF65-864EA1C5ADC0}" srcOrd="0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6757D16D-5DF4-4EAD-B0DB-EE0A06E97090}" type="presOf" srcId="{A2250186-74D4-4E4E-8AA1-D731FB19759B}" destId="{F3B48DD6-8374-4B07-9F0D-BEEB6942DD4C}" srcOrd="0" destOrd="0" presId="urn:microsoft.com/office/officeart/2005/8/layout/radial1"/>
    <dgm:cxn modelId="{F3FEAF42-5BAD-499B-AC10-26E8CE854D1D}" type="presOf" srcId="{D892E163-E64E-454C-B867-140DAA5C8C9B}" destId="{F7E85C68-8EDA-4F60-B356-8EB369E58D07}" srcOrd="0" destOrd="0" presId="urn:microsoft.com/office/officeart/2005/8/layout/radial1"/>
    <dgm:cxn modelId="{0ADA6B15-0927-4ABD-BB0B-3792FE43B013}" type="presOf" srcId="{A2250186-74D4-4E4E-8AA1-D731FB19759B}" destId="{F8A6AD0E-D4A9-41F9-B620-F848BFC4689B}" srcOrd="1" destOrd="0" presId="urn:microsoft.com/office/officeart/2005/8/layout/radial1"/>
    <dgm:cxn modelId="{BE613850-E55D-46CC-BC78-B3CBC6EE14F0}" type="presOf" srcId="{AAF969DD-9308-442A-91AD-BFB5D86B2073}" destId="{5A27643D-B611-4680-BE7F-AC6C14CD225B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223C6CA4-61E3-4C67-A9E5-4C41C22208C9}" type="presParOf" srcId="{6A0C6682-10D8-452A-BA94-DB51CB954859}" destId="{F7E85C68-8EDA-4F60-B356-8EB369E58D07}" srcOrd="0" destOrd="0" presId="urn:microsoft.com/office/officeart/2005/8/layout/radial1"/>
    <dgm:cxn modelId="{E3B479CE-84C1-4397-AD35-FD48DAC27B83}" type="presParOf" srcId="{6A0C6682-10D8-452A-BA94-DB51CB954859}" destId="{2BD379A6-B983-4C90-AF65-864EA1C5ADC0}" srcOrd="1" destOrd="0" presId="urn:microsoft.com/office/officeart/2005/8/layout/radial1"/>
    <dgm:cxn modelId="{605A49FE-C338-42B2-84DF-985A8EEAD8B2}" type="presParOf" srcId="{2BD379A6-B983-4C90-AF65-864EA1C5ADC0}" destId="{8C4B568B-2C05-4A6A-9527-15D195BE9665}" srcOrd="0" destOrd="0" presId="urn:microsoft.com/office/officeart/2005/8/layout/radial1"/>
    <dgm:cxn modelId="{D16D6D93-4533-4EFD-95DE-846FF9951627}" type="presParOf" srcId="{6A0C6682-10D8-452A-BA94-DB51CB954859}" destId="{5A27643D-B611-4680-BE7F-AC6C14CD225B}" srcOrd="2" destOrd="0" presId="urn:microsoft.com/office/officeart/2005/8/layout/radial1"/>
    <dgm:cxn modelId="{B4455D72-1F09-44FE-8560-14B68883E6C5}" type="presParOf" srcId="{6A0C6682-10D8-452A-BA94-DB51CB954859}" destId="{52E5EEE0-15ED-4E2F-AC4F-90F4F6A20D02}" srcOrd="3" destOrd="0" presId="urn:microsoft.com/office/officeart/2005/8/layout/radial1"/>
    <dgm:cxn modelId="{60FF2739-BB7E-4C70-BBCE-EF64C5E36F7B}" type="presParOf" srcId="{52E5EEE0-15ED-4E2F-AC4F-90F4F6A20D02}" destId="{017364CE-6FD8-4281-8EE9-757C88240D17}" srcOrd="0" destOrd="0" presId="urn:microsoft.com/office/officeart/2005/8/layout/radial1"/>
    <dgm:cxn modelId="{6CBEFA5C-3690-4713-B3B1-8A26477C5613}" type="presParOf" srcId="{6A0C6682-10D8-452A-BA94-DB51CB954859}" destId="{36FE4DC6-F1D1-43D4-9FD8-C050200B6EA2}" srcOrd="4" destOrd="0" presId="urn:microsoft.com/office/officeart/2005/8/layout/radial1"/>
    <dgm:cxn modelId="{EB913D6D-22BE-4B9E-86F1-FA4EBE0391A0}" type="presParOf" srcId="{6A0C6682-10D8-452A-BA94-DB51CB954859}" destId="{F3B48DD6-8374-4B07-9F0D-BEEB6942DD4C}" srcOrd="5" destOrd="0" presId="urn:microsoft.com/office/officeart/2005/8/layout/radial1"/>
    <dgm:cxn modelId="{C59CEF5A-9B14-4555-AAAD-3EB1EC7EE9C5}" type="presParOf" srcId="{F3B48DD6-8374-4B07-9F0D-BEEB6942DD4C}" destId="{F8A6AD0E-D4A9-41F9-B620-F848BFC4689B}" srcOrd="0" destOrd="0" presId="urn:microsoft.com/office/officeart/2005/8/layout/radial1"/>
    <dgm:cxn modelId="{68509B91-8CD9-4B2E-B99F-BB568B5BB6AC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Kriteria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Atribut</a:t>
          </a:r>
          <a:endParaRPr lang="en-US" sz="32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Indeks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Gini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11_Pemilihan%20Atribut%20(Indeks%20Gini)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My Documents\Pictures\wallpaper\Vplants_8\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3429000" cy="2572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 descr="D:\My Documents\Pictures\wallpaper\Vplants3\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10000"/>
            <a:ext cx="388620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676400"/>
            <a:ext cx="6400800" cy="228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3200" dirty="0" smtClean="0"/>
              <a:t>DECISION TREE:</a:t>
            </a:r>
            <a:br>
              <a:rPr lang="en-US" sz="3200" dirty="0" smtClean="0"/>
            </a:br>
            <a:r>
              <a:rPr lang="en-US" sz="3200" dirty="0" smtClean="0"/>
              <a:t>PEMILIHAN ATRIBUT </a:t>
            </a:r>
            <a:r>
              <a:rPr lang="en-US" sz="3200" smtClean="0"/>
              <a:t>BERDASARKAN INDEKS GINI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78392" y="533400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METODE KLASIFIKASI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Jika dataset A dibelah ke dalam dua subset, A1 dan A2, dengan size N1 dan N2, secara berurutan, Gini index dari data yang terbelah berisi contoh dari kelas n, dan </a:t>
            </a:r>
            <a:r>
              <a:rPr lang="en-US" i="1" smtClean="0"/>
              <a:t>Gini index</a:t>
            </a:r>
            <a:r>
              <a:rPr lang="en-US" smtClean="0"/>
              <a:t> didefinisikan dengan:</a:t>
            </a: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8084" y="5546157"/>
            <a:ext cx="7848600" cy="67995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79661" y="4191000"/>
                <a:ext cx="4775278" cy="11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𝑆𝑝𝑙𝑖𝑡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𝐺𝑖𝑛𝑖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61" y="4191000"/>
                <a:ext cx="4775278" cy="1138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 SPLIT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err="1" smtClean="0"/>
              <a:t>dihitung</a:t>
            </a:r>
            <a:r>
              <a:rPr lang="en-US" smtClean="0"/>
              <a:t> </a:t>
            </a:r>
            <a:r>
              <a:rPr lang="en-US" i="1" smtClean="0"/>
              <a:t>indeks gini split-</a:t>
            </a:r>
            <a:r>
              <a:rPr lang="en-US" smtClean="0"/>
              <a:t>nya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smtClean="0"/>
              <a:t>= 0.343 bits</a:t>
            </a:r>
            <a:endParaRPr lang="en-US" dirty="0" smtClean="0"/>
          </a:p>
          <a:p>
            <a:r>
              <a:rPr lang="en-US" dirty="0" err="1" smtClean="0"/>
              <a:t>Temperatur</a:t>
            </a:r>
            <a:r>
              <a:rPr lang="en-US" dirty="0" smtClean="0"/>
              <a:t> </a:t>
            </a:r>
            <a:r>
              <a:rPr lang="en-US" smtClean="0"/>
              <a:t>= 0.440 bits</a:t>
            </a:r>
            <a:endParaRPr lang="en-US" dirty="0" smtClean="0"/>
          </a:p>
          <a:p>
            <a:r>
              <a:rPr lang="en-US" dirty="0" err="1" smtClean="0"/>
              <a:t>Kelembaban</a:t>
            </a:r>
            <a:r>
              <a:rPr lang="en-US" dirty="0" smtClean="0"/>
              <a:t> </a:t>
            </a:r>
            <a:r>
              <a:rPr lang="en-US" smtClean="0"/>
              <a:t>= 0.432 bits</a:t>
            </a:r>
            <a:endParaRPr lang="en-US" dirty="0" smtClean="0"/>
          </a:p>
          <a:p>
            <a:r>
              <a:rPr lang="en-US" dirty="0" err="1" smtClean="0"/>
              <a:t>Angin</a:t>
            </a:r>
            <a:r>
              <a:rPr lang="en-US" dirty="0" smtClean="0"/>
              <a:t> </a:t>
            </a:r>
            <a:r>
              <a:rPr lang="en-US" smtClean="0"/>
              <a:t>= 0.429 bits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 SPLIT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Dari </a:t>
            </a:r>
            <a:r>
              <a:rPr lang="en-US" i="1" smtClean="0"/>
              <a:t>indeks gini split </a:t>
            </a:r>
            <a:r>
              <a:rPr lang="en-US" smtClean="0"/>
              <a:t>semua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err="1" smtClean="0"/>
              <a:t>nilai</a:t>
            </a:r>
            <a:r>
              <a:rPr lang="en-US" smtClean="0"/>
              <a:t> GiniSplit(A) yang </a:t>
            </a:r>
            <a:r>
              <a:rPr lang="en-US" b="1" u="sng" smtClean="0"/>
              <a:t>terkecil</a:t>
            </a:r>
            <a:r>
              <a:rPr lang="en-US" smtClean="0"/>
              <a:t> adalah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smtClean="0"/>
              <a:t>= 0.343 bits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53083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err="1" smtClean="0"/>
              <a:t>hitung</a:t>
            </a:r>
            <a:r>
              <a:rPr lang="en-US" smtClean="0"/>
              <a:t> </a:t>
            </a:r>
            <a:r>
              <a:rPr lang="en-US" i="1" smtClean="0"/>
              <a:t>GiniSplit(A)</a:t>
            </a:r>
            <a:r>
              <a:rPr lang="en-US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err="1" smtClean="0">
                <a:cs typeface="Times New Roman" pitchFamily="18" charset="0"/>
              </a:rPr>
              <a:t>Diperoleh</a:t>
            </a:r>
            <a:r>
              <a:rPr lang="en-US" smtClean="0">
                <a:cs typeface="Times New Roman" pitchFamily="18" charset="0"/>
              </a:rPr>
              <a:t> indeks gini, Gini(A)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smtClean="0">
                <a:cs typeface="Times New Roman" pitchFamily="18" charset="0"/>
              </a:rPr>
              <a:t>GiniSplit(temperatur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en-US" smtClean="0">
                <a:cs typeface="Times New Roman" pitchFamily="18" charset="0"/>
              </a:rPr>
              <a:t>= 0.200 bits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smtClean="0">
                <a:cs typeface="Times New Roman" pitchFamily="18" charset="0"/>
              </a:rPr>
              <a:t>GiniSplit(kelembaban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en-US" smtClean="0">
                <a:cs typeface="Times New Roman" pitchFamily="18" charset="0"/>
              </a:rPr>
              <a:t>= 0.000 bits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smtClean="0">
                <a:cs typeface="Times New Roman" pitchFamily="18" charset="0"/>
              </a:rPr>
              <a:t>GiniSplit(angin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en-US" smtClean="0">
                <a:cs typeface="Times New Roman" pitchFamily="18" charset="0"/>
              </a:rPr>
              <a:t>= 0.467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INDEKS GINI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Dari </a:t>
            </a:r>
            <a:r>
              <a:rPr lang="en-US" i="1" smtClean="0"/>
              <a:t>indeks gini </a:t>
            </a:r>
            <a:r>
              <a:rPr lang="en-US" smtClean="0"/>
              <a:t>tersebut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err="1" smtClean="0"/>
              <a:t>nilai</a:t>
            </a:r>
            <a:r>
              <a:rPr lang="en-US" smtClean="0"/>
              <a:t> GiniSplit yang terkecil adalah </a:t>
            </a:r>
            <a:r>
              <a:rPr lang="en-US" dirty="0" smtClean="0"/>
              <a:t>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smtClean="0"/>
              <a:t>GiniSplit(Kelembaban) = 0.000 bits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err="1" smtClean="0"/>
              <a:t>kelembaban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cerah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09800"/>
            <a:ext cx="573835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1336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599"/>
            <a:ext cx="6477000" cy="452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INDEKS 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6248400" cy="431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167088"/>
            <a:ext cx="6324600" cy="437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err="1" smtClean="0"/>
              <a:t>hitung</a:t>
            </a:r>
            <a:r>
              <a:rPr lang="en-US" smtClean="0"/>
              <a:t> </a:t>
            </a:r>
            <a:r>
              <a:rPr lang="en-US" i="1" smtClean="0"/>
              <a:t>GiniSplit(A)</a:t>
            </a:r>
            <a:r>
              <a:rPr lang="en-US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mtClean="0"/>
              <a:t>dan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err="1" smtClean="0">
                <a:cs typeface="Times New Roman" pitchFamily="18" charset="0"/>
              </a:rPr>
              <a:t>Diperoleh</a:t>
            </a:r>
            <a:r>
              <a:rPr lang="en-US" smtClean="0">
                <a:cs typeface="Times New Roman" pitchFamily="18" charset="0"/>
              </a:rPr>
              <a:t> indeks gini, GiniSplit(A):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smtClean="0">
                <a:cs typeface="Times New Roman" pitchFamily="18" charset="0"/>
              </a:rPr>
              <a:t>GiniSplit(temperatur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en-US" smtClean="0">
                <a:cs typeface="Times New Roman" pitchFamily="18" charset="0"/>
              </a:rPr>
              <a:t>= 0.467 bits</a:t>
            </a:r>
          </a:p>
          <a:p>
            <a:pPr lvl="1"/>
            <a:r>
              <a:rPr lang="en-US" smtClean="0">
                <a:cs typeface="Times New Roman" pitchFamily="18" charset="0"/>
              </a:rPr>
              <a:t>GiniSplit(kelembaban) = 0.300 bits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smtClean="0">
                <a:cs typeface="Times New Roman" pitchFamily="18" charset="0"/>
              </a:rPr>
              <a:t>GiniSplit(angin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en-US" smtClean="0">
                <a:cs typeface="Times New Roman" pitchFamily="18" charset="0"/>
              </a:rPr>
              <a:t>= 0.000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Dari </a:t>
            </a:r>
            <a:r>
              <a:rPr lang="en-US" i="1" smtClean="0"/>
              <a:t>indeks gini </a:t>
            </a:r>
            <a:r>
              <a:rPr lang="en-US" smtClean="0"/>
              <a:t>tersebut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err="1" smtClean="0"/>
              <a:t>nilai</a:t>
            </a:r>
            <a:r>
              <a:rPr lang="en-US" smtClean="0"/>
              <a:t> GiniSplit(A) yang terkecil adalah </a:t>
            </a:r>
            <a:r>
              <a:rPr lang="en-US" dirty="0" smtClean="0"/>
              <a:t>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smtClean="0"/>
              <a:t>GiniSplit(angin</a:t>
            </a:r>
            <a:r>
              <a:rPr lang="en-US" sz="3200" dirty="0" smtClean="0"/>
              <a:t>) </a:t>
            </a:r>
            <a:r>
              <a:rPr lang="en-US" sz="3200" smtClean="0"/>
              <a:t>= 0.000 </a:t>
            </a:r>
            <a:r>
              <a:rPr lang="en-US" sz="3200" dirty="0" smtClean="0"/>
              <a:t>bits</a:t>
            </a:r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err="1" smtClean="0"/>
              <a:t>angin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7423409" cy="474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6642" y="2209800"/>
            <a:ext cx="683155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Penggunaan</a:t>
            </a:r>
            <a:endParaRPr lang="en-US" sz="6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  <a:p>
            <a:pPr algn="ctr"/>
            <a:r>
              <a:rPr lang="en-US" sz="6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Information Gain</a:t>
            </a:r>
            <a:endParaRPr lang="en-US" sz="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6099608" cy="448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57400"/>
            <a:ext cx="6096000" cy="39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 </a:t>
            </a:r>
            <a:r>
              <a:rPr lang="en-US" smtClean="0"/>
              <a:t>– INDEKS GINI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7423409" cy="474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mudahkan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602048" cy="1045096"/>
          </a:xfrm>
        </p:spPr>
        <p:txBody>
          <a:bodyPr>
            <a:normAutofit/>
          </a:bodyPr>
          <a:lstStyle/>
          <a:p>
            <a:pPr marL="90488" indent="-7938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gini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data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467609"/>
              </p:ext>
            </p:extLst>
          </p:nvPr>
        </p:nvGraphicFramePr>
        <p:xfrm>
          <a:off x="1475656" y="2286000"/>
          <a:ext cx="7272808" cy="4032446"/>
        </p:xfrm>
        <a:graphic>
          <a:graphicData uri="http://schemas.openxmlformats.org/drawingml/2006/table">
            <a:tbl>
              <a:tblPr/>
              <a:tblGrid>
                <a:gridCol w="498137"/>
                <a:gridCol w="1320065"/>
                <a:gridCol w="1540075"/>
                <a:gridCol w="2096329"/>
                <a:gridCol w="1818202"/>
              </a:tblGrid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#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Warna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Tercuri 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Merah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Domestik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Merah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Domestik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Merah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Domestik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Kuning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Domestik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Tidak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Kuning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Kuning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Kuning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Kuning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Domestik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Tidak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Merah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Tidak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Merah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Size of tree = 11</a:t>
            </a:r>
          </a:p>
          <a:p>
            <a:r>
              <a:rPr lang="en-US" dirty="0" smtClean="0"/>
              <a:t>Depth of tree = 4</a:t>
            </a:r>
          </a:p>
          <a:p>
            <a:r>
              <a:rPr lang="en-US" dirty="0" smtClean="0"/>
              <a:t>No. of leaves = 6</a:t>
            </a:r>
          </a:p>
          <a:p>
            <a:r>
              <a:rPr lang="en-US" dirty="0" smtClean="0"/>
              <a:t>Level used = 3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1" t="21606" r="30617" b="48192"/>
          <a:stretch/>
        </p:blipFill>
        <p:spPr bwMode="auto">
          <a:xfrm>
            <a:off x="1056968" y="1295400"/>
            <a:ext cx="7669062" cy="334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2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5105400"/>
          </a:xfrm>
        </p:spPr>
        <p:txBody>
          <a:bodyPr>
            <a:normAutofit fontScale="850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IF (</a:t>
            </a:r>
            <a:r>
              <a:rPr lang="en-US" dirty="0" err="1" smtClean="0"/>
              <a:t>Tipe</a:t>
            </a:r>
            <a:r>
              <a:rPr lang="en-US" dirty="0" smtClean="0"/>
              <a:t> = SUV) AND (</a:t>
            </a:r>
            <a:r>
              <a:rPr lang="en-US" dirty="0" err="1" smtClean="0"/>
              <a:t>Warna</a:t>
            </a:r>
            <a:r>
              <a:rPr lang="en-US" dirty="0" smtClean="0"/>
              <a:t> = </a:t>
            </a:r>
            <a:r>
              <a:rPr lang="en-US" dirty="0" err="1" smtClean="0"/>
              <a:t>Kuning</a:t>
            </a:r>
            <a:r>
              <a:rPr lang="en-US" dirty="0" smtClean="0"/>
              <a:t>) AND (</a:t>
            </a:r>
            <a:r>
              <a:rPr lang="en-US" dirty="0" err="1" smtClean="0"/>
              <a:t>Asal</a:t>
            </a:r>
            <a:r>
              <a:rPr lang="en-US" dirty="0" smtClean="0"/>
              <a:t> = </a:t>
            </a:r>
            <a:r>
              <a:rPr lang="en-US" dirty="0" err="1" smtClean="0"/>
              <a:t>Domestik</a:t>
            </a:r>
            <a:r>
              <a:rPr lang="en-US" dirty="0" smtClean="0"/>
              <a:t>) THEN (</a:t>
            </a:r>
            <a:r>
              <a:rPr lang="en-US" dirty="0" err="1" smtClean="0"/>
              <a:t>Tercuri</a:t>
            </a:r>
            <a:r>
              <a:rPr lang="en-US" dirty="0" smtClean="0"/>
              <a:t> = </a:t>
            </a:r>
            <a:r>
              <a:rPr lang="en-US" dirty="0" err="1" smtClean="0"/>
              <a:t>Tidak</a:t>
            </a:r>
            <a:r>
              <a:rPr lang="en-US" dirty="0" smtClean="0"/>
              <a:t>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IF (</a:t>
            </a:r>
            <a:r>
              <a:rPr lang="en-US" dirty="0" err="1"/>
              <a:t>Tipe</a:t>
            </a:r>
            <a:r>
              <a:rPr lang="en-US" dirty="0"/>
              <a:t> = SUV) AND (</a:t>
            </a:r>
            <a:r>
              <a:rPr lang="en-US" dirty="0" err="1"/>
              <a:t>Warna</a:t>
            </a:r>
            <a:r>
              <a:rPr lang="en-US" dirty="0"/>
              <a:t> = </a:t>
            </a:r>
            <a:r>
              <a:rPr lang="en-US" dirty="0" err="1" smtClean="0"/>
              <a:t>Kuning</a:t>
            </a:r>
            <a:r>
              <a:rPr lang="en-US" dirty="0" smtClean="0"/>
              <a:t>) </a:t>
            </a:r>
            <a:r>
              <a:rPr lang="en-US" dirty="0"/>
              <a:t>AND (</a:t>
            </a:r>
            <a:r>
              <a:rPr lang="en-US" dirty="0" err="1"/>
              <a:t>Asal</a:t>
            </a:r>
            <a:r>
              <a:rPr lang="en-US" dirty="0"/>
              <a:t> = </a:t>
            </a:r>
            <a:r>
              <a:rPr lang="en-US" dirty="0" smtClean="0"/>
              <a:t>Import) </a:t>
            </a:r>
            <a:r>
              <a:rPr lang="en-US" dirty="0"/>
              <a:t>THEN (</a:t>
            </a:r>
            <a:r>
              <a:rPr lang="en-US" dirty="0" err="1"/>
              <a:t>Tercuri</a:t>
            </a:r>
            <a:r>
              <a:rPr lang="en-US" dirty="0"/>
              <a:t> = </a:t>
            </a:r>
            <a:r>
              <a:rPr lang="en-US" dirty="0" err="1" smtClean="0"/>
              <a:t>Ya</a:t>
            </a:r>
            <a:r>
              <a:rPr lang="en-US" dirty="0" smtClean="0"/>
              <a:t>)</a:t>
            </a: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IF (</a:t>
            </a:r>
            <a:r>
              <a:rPr lang="en-US" dirty="0" err="1"/>
              <a:t>Tipe</a:t>
            </a:r>
            <a:r>
              <a:rPr lang="en-US" dirty="0"/>
              <a:t> = SUV) AND (</a:t>
            </a:r>
            <a:r>
              <a:rPr lang="en-US" dirty="0" err="1"/>
              <a:t>Warna</a:t>
            </a:r>
            <a:r>
              <a:rPr lang="en-US" dirty="0"/>
              <a:t> = </a:t>
            </a:r>
            <a:r>
              <a:rPr lang="en-US" dirty="0" err="1" smtClean="0"/>
              <a:t>Merah</a:t>
            </a:r>
            <a:r>
              <a:rPr lang="en-US" dirty="0" smtClean="0"/>
              <a:t>) THEN </a:t>
            </a:r>
            <a:r>
              <a:rPr lang="en-US" dirty="0"/>
              <a:t>(</a:t>
            </a:r>
            <a:r>
              <a:rPr lang="en-US" dirty="0" err="1"/>
              <a:t>Tercuri</a:t>
            </a:r>
            <a:r>
              <a:rPr lang="en-US" dirty="0"/>
              <a:t> = </a:t>
            </a:r>
            <a:r>
              <a:rPr lang="en-US" dirty="0" err="1"/>
              <a:t>Tidak</a:t>
            </a:r>
            <a:r>
              <a:rPr lang="en-US" dirty="0" smtClean="0"/>
              <a:t>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IF (</a:t>
            </a:r>
            <a:r>
              <a:rPr lang="en-US" dirty="0" err="1"/>
              <a:t>Tipe</a:t>
            </a:r>
            <a:r>
              <a:rPr lang="en-US" dirty="0"/>
              <a:t> = </a:t>
            </a:r>
            <a:r>
              <a:rPr lang="en-US" dirty="0" smtClean="0"/>
              <a:t>Sport) </a:t>
            </a:r>
            <a:r>
              <a:rPr lang="en-US" dirty="0"/>
              <a:t>AND (</a:t>
            </a:r>
            <a:r>
              <a:rPr lang="en-US" dirty="0" err="1"/>
              <a:t>Warna</a:t>
            </a:r>
            <a:r>
              <a:rPr lang="en-US" dirty="0"/>
              <a:t> = </a:t>
            </a:r>
            <a:r>
              <a:rPr lang="en-US" dirty="0" err="1" smtClean="0"/>
              <a:t>Merah</a:t>
            </a:r>
            <a:r>
              <a:rPr lang="en-US" dirty="0" smtClean="0"/>
              <a:t>) THEN </a:t>
            </a:r>
            <a:r>
              <a:rPr lang="en-US" dirty="0"/>
              <a:t>(</a:t>
            </a:r>
            <a:r>
              <a:rPr lang="en-US" dirty="0" err="1"/>
              <a:t>Tercuri</a:t>
            </a:r>
            <a:r>
              <a:rPr lang="en-US" dirty="0"/>
              <a:t> = </a:t>
            </a:r>
            <a:r>
              <a:rPr lang="en-US" dirty="0" err="1" smtClean="0"/>
              <a:t>Ya</a:t>
            </a:r>
            <a:r>
              <a:rPr lang="en-US" dirty="0" smtClean="0"/>
              <a:t>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IF (</a:t>
            </a:r>
            <a:r>
              <a:rPr lang="en-US" dirty="0" err="1"/>
              <a:t>Tipe</a:t>
            </a:r>
            <a:r>
              <a:rPr lang="en-US" dirty="0"/>
              <a:t> = </a:t>
            </a:r>
            <a:r>
              <a:rPr lang="en-US" dirty="0" smtClean="0"/>
              <a:t>Sport) </a:t>
            </a:r>
            <a:r>
              <a:rPr lang="en-US" dirty="0"/>
              <a:t>AND (</a:t>
            </a:r>
            <a:r>
              <a:rPr lang="en-US" dirty="0" err="1"/>
              <a:t>Warna</a:t>
            </a:r>
            <a:r>
              <a:rPr lang="en-US" dirty="0"/>
              <a:t> = </a:t>
            </a:r>
            <a:r>
              <a:rPr lang="en-US" dirty="0" err="1"/>
              <a:t>Kuning</a:t>
            </a:r>
            <a:r>
              <a:rPr lang="en-US" dirty="0"/>
              <a:t>) AND (</a:t>
            </a:r>
            <a:r>
              <a:rPr lang="en-US" dirty="0" err="1"/>
              <a:t>Asal</a:t>
            </a:r>
            <a:r>
              <a:rPr lang="en-US" dirty="0"/>
              <a:t> = </a:t>
            </a:r>
            <a:r>
              <a:rPr lang="en-US" dirty="0" err="1" smtClean="0"/>
              <a:t>Domestik</a:t>
            </a:r>
            <a:r>
              <a:rPr lang="en-US" dirty="0" smtClean="0"/>
              <a:t>) </a:t>
            </a:r>
            <a:r>
              <a:rPr lang="en-US" dirty="0"/>
              <a:t>THEN (</a:t>
            </a:r>
            <a:r>
              <a:rPr lang="en-US" dirty="0" err="1"/>
              <a:t>Tercuri</a:t>
            </a:r>
            <a:r>
              <a:rPr lang="en-US" dirty="0"/>
              <a:t> = </a:t>
            </a:r>
            <a:r>
              <a:rPr lang="en-US" dirty="0" err="1"/>
              <a:t>Tidak</a:t>
            </a:r>
            <a:r>
              <a:rPr lang="en-US" dirty="0" smtClean="0"/>
              <a:t>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IF (</a:t>
            </a:r>
            <a:r>
              <a:rPr lang="en-US" dirty="0" err="1"/>
              <a:t>Tipe</a:t>
            </a:r>
            <a:r>
              <a:rPr lang="en-US" dirty="0"/>
              <a:t> = </a:t>
            </a:r>
            <a:r>
              <a:rPr lang="en-US" dirty="0" smtClean="0"/>
              <a:t>Sport) </a:t>
            </a:r>
            <a:r>
              <a:rPr lang="en-US" dirty="0"/>
              <a:t>AND (</a:t>
            </a:r>
            <a:r>
              <a:rPr lang="en-US" dirty="0" err="1"/>
              <a:t>Warna</a:t>
            </a:r>
            <a:r>
              <a:rPr lang="en-US" dirty="0"/>
              <a:t> = </a:t>
            </a:r>
            <a:r>
              <a:rPr lang="en-US" dirty="0" err="1"/>
              <a:t>Kuning</a:t>
            </a:r>
            <a:r>
              <a:rPr lang="en-US" dirty="0"/>
              <a:t>) AND (</a:t>
            </a:r>
            <a:r>
              <a:rPr lang="en-US" dirty="0" err="1"/>
              <a:t>Asal</a:t>
            </a:r>
            <a:r>
              <a:rPr lang="en-US" dirty="0"/>
              <a:t> = </a:t>
            </a:r>
            <a:r>
              <a:rPr lang="en-US" dirty="0" smtClean="0"/>
              <a:t>Import) </a:t>
            </a:r>
            <a:r>
              <a:rPr lang="en-US" dirty="0"/>
              <a:t>THEN (</a:t>
            </a:r>
            <a:r>
              <a:rPr lang="en-US" dirty="0" err="1"/>
              <a:t>Tercuri</a:t>
            </a:r>
            <a:r>
              <a:rPr lang="en-US" dirty="0"/>
              <a:t> = </a:t>
            </a:r>
            <a:r>
              <a:rPr lang="en-US" dirty="0" err="1" smtClean="0"/>
              <a:t>Ya</a:t>
            </a:r>
            <a:r>
              <a:rPr lang="en-US" dirty="0" smtClean="0"/>
              <a:t>)</a:t>
            </a:r>
            <a:endParaRPr lang="en-U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114800" y="1143000"/>
            <a:ext cx="1949456" cy="1550753"/>
            <a:chOff x="2810649" y="33850"/>
            <a:chExt cx="1949456" cy="15507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Oval 5"/>
            <p:cNvSpPr/>
            <p:nvPr/>
          </p:nvSpPr>
          <p:spPr>
            <a:xfrm>
              <a:off x="2810649" y="33850"/>
              <a:ext cx="1949456" cy="1550753"/>
            </a:xfrm>
            <a:prstGeom prst="ellipse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096140" y="260952"/>
              <a:ext cx="1378474" cy="10965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smtClean="0"/>
                <a:t>Selesai</a:t>
              </a:r>
              <a:endParaRPr lang="en-US" sz="40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4810" y="4297180"/>
            <a:ext cx="2130546" cy="1613133"/>
            <a:chOff x="900900" y="3153615"/>
            <a:chExt cx="2130546" cy="161313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Oval 15"/>
            <p:cNvSpPr/>
            <p:nvPr/>
          </p:nvSpPr>
          <p:spPr>
            <a:xfrm>
              <a:off x="900900" y="3153615"/>
              <a:ext cx="2130546" cy="1613133"/>
            </a:xfrm>
            <a:prstGeom prst="ellipse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212911" y="3389853"/>
              <a:ext cx="1506524" cy="11406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smtClean="0"/>
                <a:t>Let’s discuss</a:t>
              </a:r>
              <a:endParaRPr lang="en-US" sz="40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TRAINING</a:t>
            </a:r>
            <a:br>
              <a:rPr lang="en-US" dirty="0" smtClean="0"/>
            </a:br>
            <a:r>
              <a:rPr lang="en-US" sz="2700" dirty="0" err="1" smtClean="0"/>
              <a:t>Tabel</a:t>
            </a:r>
            <a:r>
              <a:rPr lang="en-US" sz="2700" dirty="0" smtClean="0"/>
              <a:t> 1. Data </a:t>
            </a:r>
            <a:r>
              <a:rPr lang="en-US" sz="2700" dirty="0" err="1" smtClean="0"/>
              <a:t>Cuaca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Keputusan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311101"/>
              </p:ext>
            </p:extLst>
          </p:nvPr>
        </p:nvGraphicFramePr>
        <p:xfrm>
          <a:off x="1371600" y="838200"/>
          <a:ext cx="7499352" cy="54863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1066800"/>
                <a:gridCol w="1524000"/>
                <a:gridCol w="1524000"/>
                <a:gridCol w="1143000"/>
                <a:gridCol w="1708152"/>
              </a:tblGrid>
              <a:tr h="6025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Cuaca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Temperature</a:t>
                      </a:r>
                    </a:p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Kelembaban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Angin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 / </a:t>
                      </a:r>
                      <a:r>
                        <a:rPr lang="en-US" sz="1600" dirty="0" err="1" smtClean="0"/>
                        <a:t>Tidak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Y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0" y="857071"/>
            <a:ext cx="6490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cap="none" spc="200" dirty="0" err="1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Contoh</a:t>
            </a:r>
            <a:r>
              <a:rPr lang="en-US" sz="72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7200" b="1" cap="none" spc="200" dirty="0" err="1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Kasus</a:t>
            </a:r>
            <a:endParaRPr lang="en-US" sz="72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026" name="Picture 2" descr="http://download.gamespotcdn.net/d4/user_images/839/mariopowertennisyoshi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4762500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SELEKSI ATRIBUT INDEPENDENT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28800"/>
            <a:ext cx="2895600" cy="4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SELEKSI ATRIBUT INDEPENDENT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752600"/>
            <a:ext cx="4363257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52600"/>
            <a:ext cx="275109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 – Gini(S)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Jika kelas obyek dinyatakan dengan k, k – 1, 2, …, C, dimana C adalah jumlah kelas untuk variabel / output dependen y, maka Indeks Gini untuk suatu cabang atau kotak A dihitung menggunakan persamaan :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419600"/>
            <a:ext cx="3505200" cy="13048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 Gini – Gini(A)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+mj-lt"/>
                <a:cs typeface="Times New Roman" pitchFamily="18" charset="0"/>
              </a:rPr>
              <a:t>Dimana p</a:t>
            </a:r>
            <a:r>
              <a:rPr lang="en-US" baseline="-25000" smtClean="0">
                <a:latin typeface="+mj-lt"/>
                <a:cs typeface="Times New Roman" pitchFamily="18" charset="0"/>
              </a:rPr>
              <a:t>k</a:t>
            </a:r>
            <a:r>
              <a:rPr lang="en-US" smtClean="0">
                <a:latin typeface="+mj-lt"/>
                <a:cs typeface="Times New Roman" pitchFamily="18" charset="0"/>
              </a:rPr>
              <a:t> adalah rasio observasi dalam kotak A yang masuk dalam kelas k.</a:t>
            </a:r>
          </a:p>
          <a:p>
            <a:r>
              <a:rPr lang="en-US" smtClean="0">
                <a:latin typeface="+mj-lt"/>
                <a:cs typeface="Times New Roman" pitchFamily="18" charset="0"/>
              </a:rPr>
              <a:t>Nilai Gini(A) = 0, jika semua data dalam kotak A berasal dari kelas yang sama, atau tidak memiliki kelas data sama sekali. </a:t>
            </a:r>
          </a:p>
          <a:p>
            <a:r>
              <a:rPr lang="en-US" smtClean="0">
                <a:latin typeface="+mj-lt"/>
                <a:cs typeface="Times New Roman" pitchFamily="18" charset="0"/>
              </a:rPr>
              <a:t>Nilai Gini(A) mencapai maksimum jika dalam kelas A proporsi data dari masing-masing kelas yang ada mencapai nilai yang sama. </a:t>
            </a:r>
          </a:p>
          <a:p>
            <a:pPr lvl="1"/>
            <a:r>
              <a:rPr lang="en-US" smtClean="0">
                <a:latin typeface="+mj-lt"/>
                <a:cs typeface="Times New Roman" pitchFamily="18" charset="0"/>
              </a:rPr>
              <a:t>Jika jumlah kelas y = 2, nilai GiniMax = 0.5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>
            <a:normAutofit/>
          </a:bodyPr>
          <a:lstStyle/>
          <a:p>
            <a:r>
              <a:rPr lang="en-US" smtClean="0"/>
              <a:t>Indeks Gini – Gini(A)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10540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2" action="ppaction://hlinkfile"/>
              </a:rPr>
              <a:t>Hasil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Perhitungan</a:t>
            </a:r>
            <a:endParaRPr lang="en-US" dirty="0" smtClean="0"/>
          </a:p>
          <a:p>
            <a:pPr lvl="1"/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cerah</a:t>
            </a:r>
            <a:endParaRPr lang="en-US" dirty="0" smtClean="0"/>
          </a:p>
          <a:p>
            <a:pPr lvl="1">
              <a:buNone/>
            </a:pPr>
            <a:r>
              <a:rPr lang="en-US" smtClean="0"/>
              <a:t>	IG[2,3</a:t>
            </a:r>
            <a:r>
              <a:rPr lang="en-US" dirty="0" smtClean="0"/>
              <a:t>] </a:t>
            </a:r>
            <a:r>
              <a:rPr lang="en-US" smtClean="0"/>
              <a:t>= 0.480 bits</a:t>
            </a:r>
            <a:endParaRPr lang="en-US" dirty="0" smtClean="0"/>
          </a:p>
          <a:p>
            <a:pPr lvl="1"/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mendung</a:t>
            </a:r>
            <a:endParaRPr lang="en-US" dirty="0" smtClean="0"/>
          </a:p>
          <a:p>
            <a:pPr lvl="1">
              <a:buNone/>
            </a:pPr>
            <a:r>
              <a:rPr lang="en-US" smtClean="0"/>
              <a:t>	IG[4,0</a:t>
            </a:r>
            <a:r>
              <a:rPr lang="en-US" dirty="0" smtClean="0"/>
              <a:t>] = 0 bits</a:t>
            </a:r>
          </a:p>
          <a:p>
            <a:pPr lvl="1"/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hujan</a:t>
            </a:r>
            <a:endParaRPr lang="en-US" dirty="0" smtClean="0"/>
          </a:p>
          <a:p>
            <a:pPr lvl="1">
              <a:buNone/>
            </a:pPr>
            <a:r>
              <a:rPr lang="en-US" smtClean="0"/>
              <a:t>	IG[3,2</a:t>
            </a:r>
            <a:r>
              <a:rPr lang="en-US" dirty="0" smtClean="0"/>
              <a:t>] </a:t>
            </a:r>
            <a:r>
              <a:rPr lang="en-US" smtClean="0"/>
              <a:t>= 0.480 bits</a:t>
            </a:r>
            <a:endParaRPr lang="en-US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1412</TotalTime>
  <Words>829</Words>
  <Application>Microsoft Office PowerPoint</Application>
  <PresentationFormat>On-screen Show (4:3)</PresentationFormat>
  <Paragraphs>255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DECISION TREE: PEMILIHAN ATRIBUT BERDASARKAN INDEKS GINI</vt:lpstr>
      <vt:lpstr>Decision Tree</vt:lpstr>
      <vt:lpstr>Bagaimana Memilih Atribut ?</vt:lpstr>
      <vt:lpstr>DATA TRAINING Tabel 1. Data Cuaca dan Keputusan</vt:lpstr>
      <vt:lpstr>SELEKSI ATRIBUT INDEPENDENT</vt:lpstr>
      <vt:lpstr>SELEKSI ATRIBUT INDEPENDENT</vt:lpstr>
      <vt:lpstr>Indeks Gini – Gini(S)</vt:lpstr>
      <vt:lpstr>Indeks Gini – Gini(A)</vt:lpstr>
      <vt:lpstr>Indeks Gini – Gini(A)</vt:lpstr>
      <vt:lpstr>INDEKS GINI SPLIT</vt:lpstr>
      <vt:lpstr>INDEKS GINI SPLIT</vt:lpstr>
      <vt:lpstr>INDEKS GINI SPLIT</vt:lpstr>
      <vt:lpstr>INDEKS GINI</vt:lpstr>
      <vt:lpstr>INDEKS GINI</vt:lpstr>
      <vt:lpstr>INDEKS GINI</vt:lpstr>
      <vt:lpstr>INDEKS GINI</vt:lpstr>
      <vt:lpstr>INDEKS GINI</vt:lpstr>
      <vt:lpstr>INDEKS GINI</vt:lpstr>
      <vt:lpstr>INDEKS GINI</vt:lpstr>
      <vt:lpstr>INDEKS GINI</vt:lpstr>
      <vt:lpstr>Decision Tree – INDEKS GINI</vt:lpstr>
      <vt:lpstr>Cukup mudahkan?</vt:lpstr>
      <vt:lpstr>Latihan</vt:lpstr>
      <vt:lpstr>Pohon Keputusan</vt:lpstr>
      <vt:lpstr>Rules Induction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102</cp:revision>
  <cp:lastPrinted>2013-05-17T03:23:19Z</cp:lastPrinted>
  <dcterms:created xsi:type="dcterms:W3CDTF">2013-05-13T12:42:59Z</dcterms:created>
  <dcterms:modified xsi:type="dcterms:W3CDTF">2016-12-16T02:32:50Z</dcterms:modified>
</cp:coreProperties>
</file>