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5"/>
  </p:handoutMasterIdLst>
  <p:sldIdLst>
    <p:sldId id="256" r:id="rId2"/>
    <p:sldId id="257" r:id="rId3"/>
    <p:sldId id="258" r:id="rId4"/>
    <p:sldId id="260" r:id="rId5"/>
    <p:sldId id="289" r:id="rId6"/>
    <p:sldId id="263" r:id="rId7"/>
    <p:sldId id="290" r:id="rId8"/>
    <p:sldId id="266" r:id="rId9"/>
    <p:sldId id="291" r:id="rId10"/>
    <p:sldId id="292" r:id="rId11"/>
    <p:sldId id="294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397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2BE82-A59A-4EA4-94C6-CE077D0C73C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397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40BBF-CB69-4402-AAF7-17940CAD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ta%20K-Means.xls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32856"/>
            <a:ext cx="6400800" cy="18722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K-MEANS </a:t>
            </a:r>
            <a:r>
              <a:rPr lang="en-US" dirty="0" smtClean="0"/>
              <a:t>Algorithm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55776" y="980728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CLUSTERING METHOD</a:t>
            </a:r>
            <a:endParaRPr lang="en-US" sz="28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60453" y="3386646"/>
            <a:ext cx="3578279" cy="2629414"/>
            <a:chOff x="2980" y="3069"/>
            <a:chExt cx="4950" cy="385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980" y="3069"/>
              <a:ext cx="2100" cy="2310"/>
              <a:chOff x="2930" y="3069"/>
              <a:chExt cx="2100" cy="2311"/>
            </a:xfrm>
          </p:grpSpPr>
          <p:sp>
            <p:nvSpPr>
              <p:cNvPr id="9217" name="Oval 6"/>
              <p:cNvSpPr>
                <a:spLocks noChangeArrowheads="1"/>
              </p:cNvSpPr>
              <p:nvPr/>
            </p:nvSpPr>
            <p:spPr bwMode="auto">
              <a:xfrm>
                <a:off x="2930" y="3069"/>
                <a:ext cx="2100" cy="23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18" name="Oval 7"/>
              <p:cNvSpPr>
                <a:spLocks noChangeArrowheads="1"/>
              </p:cNvSpPr>
              <p:nvPr/>
            </p:nvSpPr>
            <p:spPr bwMode="auto">
              <a:xfrm>
                <a:off x="3447" y="3686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0" name="Oval 8"/>
              <p:cNvSpPr>
                <a:spLocks noChangeArrowheads="1"/>
              </p:cNvSpPr>
              <p:nvPr/>
            </p:nvSpPr>
            <p:spPr bwMode="auto">
              <a:xfrm>
                <a:off x="3897" y="4149"/>
                <a:ext cx="150" cy="15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1" name="Oval 9"/>
              <p:cNvSpPr>
                <a:spLocks noChangeArrowheads="1"/>
              </p:cNvSpPr>
              <p:nvPr/>
            </p:nvSpPr>
            <p:spPr bwMode="auto">
              <a:xfrm>
                <a:off x="3780" y="3531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2" name="Oval 10"/>
              <p:cNvSpPr>
                <a:spLocks noChangeArrowheads="1"/>
              </p:cNvSpPr>
              <p:nvPr/>
            </p:nvSpPr>
            <p:spPr bwMode="auto">
              <a:xfrm>
                <a:off x="4230" y="3840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3" name="Oval 11"/>
              <p:cNvSpPr>
                <a:spLocks noChangeArrowheads="1"/>
              </p:cNvSpPr>
              <p:nvPr/>
            </p:nvSpPr>
            <p:spPr bwMode="auto">
              <a:xfrm>
                <a:off x="3830" y="4611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4" name="Oval 12"/>
              <p:cNvSpPr>
                <a:spLocks noChangeArrowheads="1"/>
              </p:cNvSpPr>
              <p:nvPr/>
            </p:nvSpPr>
            <p:spPr bwMode="auto">
              <a:xfrm>
                <a:off x="4730" y="4303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5" name="Oval 13"/>
              <p:cNvSpPr>
                <a:spLocks noChangeArrowheads="1"/>
              </p:cNvSpPr>
              <p:nvPr/>
            </p:nvSpPr>
            <p:spPr bwMode="auto">
              <a:xfrm>
                <a:off x="3530" y="3994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6" name="Oval 14"/>
              <p:cNvSpPr>
                <a:spLocks noChangeArrowheads="1"/>
              </p:cNvSpPr>
              <p:nvPr/>
            </p:nvSpPr>
            <p:spPr bwMode="auto">
              <a:xfrm>
                <a:off x="4130" y="3377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7" name="Oval 15"/>
              <p:cNvSpPr>
                <a:spLocks noChangeArrowheads="1"/>
              </p:cNvSpPr>
              <p:nvPr/>
            </p:nvSpPr>
            <p:spPr bwMode="auto">
              <a:xfrm>
                <a:off x="3380" y="4303"/>
                <a:ext cx="150" cy="1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28" name="Oval 16"/>
              <p:cNvSpPr>
                <a:spLocks noChangeArrowheads="1"/>
              </p:cNvSpPr>
              <p:nvPr/>
            </p:nvSpPr>
            <p:spPr bwMode="auto">
              <a:xfrm>
                <a:off x="4030" y="4817"/>
                <a:ext cx="150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</p:grp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4330" y="4457"/>
              <a:ext cx="150" cy="15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5830" y="3223"/>
              <a:ext cx="2100" cy="2310"/>
              <a:chOff x="5830" y="3223"/>
              <a:chExt cx="2100" cy="2310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5830" y="3223"/>
                <a:ext cx="2100" cy="231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6280" y="3531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6797" y="4302"/>
                <a:ext cx="150" cy="15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6730" y="3994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7130" y="3994"/>
                <a:ext cx="150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6730" y="4764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7180" y="4303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6430" y="4148"/>
                <a:ext cx="150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7330" y="3686"/>
                <a:ext cx="150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6130" y="4303"/>
                <a:ext cx="150" cy="15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9216" name="Oval 29"/>
              <p:cNvSpPr>
                <a:spLocks noChangeArrowheads="1"/>
              </p:cNvSpPr>
              <p:nvPr/>
            </p:nvSpPr>
            <p:spPr bwMode="auto">
              <a:xfrm>
                <a:off x="6880" y="4611"/>
                <a:ext cx="150" cy="1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4330" y="5229"/>
              <a:ext cx="1800" cy="1697"/>
              <a:chOff x="4330" y="5229"/>
              <a:chExt cx="1800" cy="1697"/>
            </a:xfrm>
          </p:grpSpPr>
          <p:sp>
            <p:nvSpPr>
              <p:cNvPr id="13" name="Oval 31"/>
              <p:cNvSpPr>
                <a:spLocks noChangeArrowheads="1"/>
              </p:cNvSpPr>
              <p:nvPr/>
            </p:nvSpPr>
            <p:spPr bwMode="auto">
              <a:xfrm>
                <a:off x="4330" y="5229"/>
                <a:ext cx="1800" cy="1697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4" name="Oval 32"/>
              <p:cNvSpPr>
                <a:spLocks noChangeArrowheads="1"/>
              </p:cNvSpPr>
              <p:nvPr/>
            </p:nvSpPr>
            <p:spPr bwMode="auto">
              <a:xfrm>
                <a:off x="4810" y="5722"/>
                <a:ext cx="139" cy="12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5" name="Oval 33"/>
              <p:cNvSpPr>
                <a:spLocks noChangeArrowheads="1"/>
              </p:cNvSpPr>
              <p:nvPr/>
            </p:nvSpPr>
            <p:spPr bwMode="auto">
              <a:xfrm>
                <a:off x="5228" y="6093"/>
                <a:ext cx="139" cy="12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6" name="Oval 34"/>
              <p:cNvSpPr>
                <a:spLocks noChangeArrowheads="1"/>
              </p:cNvSpPr>
              <p:nvPr/>
            </p:nvSpPr>
            <p:spPr bwMode="auto">
              <a:xfrm>
                <a:off x="5119" y="5598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7" name="Oval 35"/>
              <p:cNvSpPr>
                <a:spLocks noChangeArrowheads="1"/>
              </p:cNvSpPr>
              <p:nvPr/>
            </p:nvSpPr>
            <p:spPr bwMode="auto">
              <a:xfrm>
                <a:off x="5538" y="5845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8" name="Oval 36"/>
              <p:cNvSpPr>
                <a:spLocks noChangeArrowheads="1"/>
              </p:cNvSpPr>
              <p:nvPr/>
            </p:nvSpPr>
            <p:spPr bwMode="auto">
              <a:xfrm>
                <a:off x="5166" y="6463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9" name="Oval 37"/>
              <p:cNvSpPr>
                <a:spLocks noChangeArrowheads="1"/>
              </p:cNvSpPr>
              <p:nvPr/>
            </p:nvSpPr>
            <p:spPr bwMode="auto">
              <a:xfrm>
                <a:off x="4888" y="5969"/>
                <a:ext cx="139" cy="12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0" name="Oval 38"/>
              <p:cNvSpPr>
                <a:spLocks noChangeArrowheads="1"/>
              </p:cNvSpPr>
              <p:nvPr/>
            </p:nvSpPr>
            <p:spPr bwMode="auto">
              <a:xfrm>
                <a:off x="5444" y="5475"/>
                <a:ext cx="139" cy="12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1" name="Oval 39"/>
              <p:cNvSpPr>
                <a:spLocks noChangeArrowheads="1"/>
              </p:cNvSpPr>
              <p:nvPr/>
            </p:nvSpPr>
            <p:spPr bwMode="auto">
              <a:xfrm>
                <a:off x="4748" y="6217"/>
                <a:ext cx="139" cy="12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</p:grp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4030" y="4303"/>
              <a:ext cx="1200" cy="18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 flipV="1">
              <a:off x="5230" y="4457"/>
              <a:ext cx="1650" cy="16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 flipH="1">
              <a:off x="4030" y="4303"/>
              <a:ext cx="27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5807716"/>
              </p:ext>
            </p:extLst>
          </p:nvPr>
        </p:nvGraphicFramePr>
        <p:xfrm>
          <a:off x="1435100" y="1524000"/>
          <a:ext cx="2704852" cy="822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5169"/>
                <a:gridCol w="11096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Initial Centroid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75656" y="5229200"/>
            <a:ext cx="7458032" cy="13681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SSE = 18</a:t>
            </a:r>
            <a:r>
              <a:rPr lang="en-US" baseline="30000" dirty="0" smtClean="0"/>
              <a:t>2</a:t>
            </a:r>
            <a:r>
              <a:rPr lang="en-US" dirty="0" smtClean="0"/>
              <a:t>+17</a:t>
            </a:r>
            <a:r>
              <a:rPr lang="en-US" baseline="30000" dirty="0" smtClean="0"/>
              <a:t>2</a:t>
            </a:r>
            <a:r>
              <a:rPr lang="en-US" dirty="0" smtClean="0"/>
              <a:t>+16</a:t>
            </a:r>
            <a:r>
              <a:rPr lang="en-US" baseline="30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+9</a:t>
            </a:r>
            <a:r>
              <a:rPr lang="en-US" baseline="30000" dirty="0" smtClean="0"/>
              <a:t>2</a:t>
            </a:r>
            <a:r>
              <a:rPr lang="en-US" dirty="0" smtClean="0"/>
              <a:t>+8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 = 1214</a:t>
            </a:r>
          </a:p>
          <a:p>
            <a:r>
              <a:rPr lang="en-US" dirty="0" smtClean="0"/>
              <a:t>C1 = {A,B,C,D,E,F,G}</a:t>
            </a:r>
          </a:p>
          <a:p>
            <a:r>
              <a:rPr lang="en-US" dirty="0" smtClean="0"/>
              <a:t>C2 = {H,I}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91305"/>
              </p:ext>
            </p:extLst>
          </p:nvPr>
        </p:nvGraphicFramePr>
        <p:xfrm>
          <a:off x="4427984" y="1484784"/>
          <a:ext cx="4283968" cy="32918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</a:t>
                      </a:r>
                      <a:r>
                        <a:rPr lang="en-US" sz="1800" u="none" strike="noStrike" dirty="0">
                          <a:effectLst/>
                        </a:rPr>
                        <a:t>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of </a:t>
            </a:r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new centroid based on the average of data value in each cluster.</a:t>
            </a:r>
          </a:p>
          <a:p>
            <a:pPr lvl="1"/>
            <a:r>
              <a:rPr lang="en-US" dirty="0" smtClean="0"/>
              <a:t>centroid C1 (m1) = average(A,B,C,D,E,F,G), </a:t>
            </a:r>
          </a:p>
          <a:p>
            <a:pPr lvl="1"/>
            <a:r>
              <a:rPr lang="en-US" dirty="0" smtClean="0"/>
              <a:t>centroid C2 (m2) = average(H,I)</a:t>
            </a:r>
          </a:p>
          <a:p>
            <a:r>
              <a:rPr lang="en-US" dirty="0"/>
              <a:t>Calculate the distance of each X with the </a:t>
            </a:r>
            <a:r>
              <a:rPr lang="en-US" dirty="0" smtClean="0"/>
              <a:t>new centroid </a:t>
            </a:r>
            <a:r>
              <a:rPr lang="en-US" dirty="0"/>
              <a:t>of each cluster using </a:t>
            </a:r>
            <a:r>
              <a:rPr lang="en-US" i="1" dirty="0"/>
              <a:t>Euclidean Distance</a:t>
            </a:r>
          </a:p>
          <a:p>
            <a:r>
              <a:rPr lang="en-US" dirty="0"/>
              <a:t>Find the SSE.</a:t>
            </a:r>
          </a:p>
        </p:txBody>
      </p:sp>
    </p:spTree>
    <p:extLst>
      <p:ext uri="{BB962C8B-B14F-4D97-AF65-F5344CB8AC3E}">
        <p14:creationId xmlns:p14="http://schemas.microsoft.com/office/powerpoint/2010/main" val="8429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5966682"/>
              </p:ext>
            </p:extLst>
          </p:nvPr>
        </p:nvGraphicFramePr>
        <p:xfrm>
          <a:off x="1435100" y="1524000"/>
          <a:ext cx="2704852" cy="822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5169"/>
                <a:gridCol w="11096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New Centroid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8.86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30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9632" y="5085184"/>
            <a:ext cx="7746064" cy="136815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SSE = </a:t>
            </a:r>
            <a:r>
              <a:rPr lang="en-US" dirty="0" smtClean="0"/>
              <a:t>6.86</a:t>
            </a:r>
            <a:r>
              <a:rPr lang="en-US" baseline="30000" dirty="0" smtClean="0"/>
              <a:t>2</a:t>
            </a:r>
            <a:r>
              <a:rPr lang="en-US" dirty="0" smtClean="0"/>
              <a:t>+5.86</a:t>
            </a:r>
            <a:r>
              <a:rPr lang="en-US" baseline="30000" dirty="0" smtClean="0"/>
              <a:t>2</a:t>
            </a:r>
            <a:r>
              <a:rPr lang="en-US" dirty="0" smtClean="0"/>
              <a:t>+4.86</a:t>
            </a:r>
            <a:r>
              <a:rPr lang="en-US" baseline="30000" dirty="0" smtClean="0"/>
              <a:t>2</a:t>
            </a:r>
            <a:r>
              <a:rPr lang="en-US" dirty="0" smtClean="0"/>
              <a:t>+1.14</a:t>
            </a:r>
            <a:r>
              <a:rPr lang="en-US" baseline="30000" dirty="0" smtClean="0"/>
              <a:t>2</a:t>
            </a:r>
            <a:r>
              <a:rPr lang="en-US" dirty="0" smtClean="0"/>
              <a:t>+2.14</a:t>
            </a:r>
            <a:r>
              <a:rPr lang="en-US" baseline="30000" dirty="0" smtClean="0"/>
              <a:t>2</a:t>
            </a:r>
            <a:r>
              <a:rPr lang="en-US" dirty="0" smtClean="0"/>
              <a:t>+3.14</a:t>
            </a:r>
            <a:r>
              <a:rPr lang="en-US" baseline="30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+5</a:t>
            </a:r>
            <a:r>
              <a:rPr lang="en-US" baseline="30000" dirty="0" smtClean="0"/>
              <a:t>2</a:t>
            </a:r>
            <a:r>
              <a:rPr lang="en-US" dirty="0" smtClean="0"/>
              <a:t>+5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270.69</a:t>
            </a:r>
          </a:p>
          <a:p>
            <a:r>
              <a:rPr lang="en-US" dirty="0" smtClean="0"/>
              <a:t>C1 = {A,B,C,D,E,F}</a:t>
            </a:r>
          </a:p>
          <a:p>
            <a:r>
              <a:rPr lang="en-US" dirty="0" smtClean="0"/>
              <a:t>C2 = {G,H,I}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2594"/>
              </p:ext>
            </p:extLst>
          </p:nvPr>
        </p:nvGraphicFramePr>
        <p:xfrm>
          <a:off x="4427984" y="1484784"/>
          <a:ext cx="4283968" cy="32918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</a:t>
                      </a:r>
                      <a:r>
                        <a:rPr lang="en-US" sz="1800" u="none" strike="noStrike" dirty="0">
                          <a:effectLst/>
                        </a:rPr>
                        <a:t>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</a:t>
                      </a:r>
                      <a:r>
                        <a:rPr lang="en-US" sz="1800" u="none" strike="noStrike" dirty="0">
                          <a:effectLst/>
                        </a:rPr>
                        <a:t>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26.14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270.69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of Iteration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Due to the member of the clusters has changed, continue to iteration 3.</a:t>
            </a:r>
          </a:p>
          <a:p>
            <a:r>
              <a:rPr lang="en-US" dirty="0"/>
              <a:t>Find the new centroid based on the average of data value in each cluster.</a:t>
            </a:r>
            <a:endParaRPr lang="en-US" dirty="0" smtClean="0"/>
          </a:p>
          <a:p>
            <a:pPr lvl="1"/>
            <a:r>
              <a:rPr lang="en-US" dirty="0" smtClean="0"/>
              <a:t>centroid C1 (m1) = average(A,B,C,D,E,F), </a:t>
            </a:r>
          </a:p>
          <a:p>
            <a:pPr lvl="1"/>
            <a:r>
              <a:rPr lang="en-US" dirty="0" smtClean="0"/>
              <a:t>centroid C2 (m2) = average(G,H,I)</a:t>
            </a:r>
          </a:p>
          <a:p>
            <a:r>
              <a:rPr lang="en-US" dirty="0"/>
              <a:t>Calculate the distance of each X with the new centroid of each cluster using </a:t>
            </a:r>
            <a:r>
              <a:rPr lang="en-US" i="1" dirty="0"/>
              <a:t>Euclidean Distance</a:t>
            </a:r>
          </a:p>
          <a:p>
            <a:r>
              <a:rPr lang="en-US" dirty="0"/>
              <a:t>Find the SSE.</a:t>
            </a:r>
          </a:p>
        </p:txBody>
      </p:sp>
    </p:spTree>
    <p:extLst>
      <p:ext uri="{BB962C8B-B14F-4D97-AF65-F5344CB8AC3E}">
        <p14:creationId xmlns:p14="http://schemas.microsoft.com/office/powerpoint/2010/main" val="3044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7126552"/>
              </p:ext>
            </p:extLst>
          </p:nvPr>
        </p:nvGraphicFramePr>
        <p:xfrm>
          <a:off x="1435100" y="1524000"/>
          <a:ext cx="2704852" cy="822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5169"/>
                <a:gridCol w="11096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New Centroid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26.67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47664" y="4941168"/>
            <a:ext cx="7458032" cy="1728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C1 = {A,B,C,D,E,F}</a:t>
            </a:r>
          </a:p>
          <a:p>
            <a:r>
              <a:rPr lang="en-US" dirty="0" smtClean="0"/>
              <a:t>C2 = {G,H,I}</a:t>
            </a:r>
          </a:p>
          <a:p>
            <a:r>
              <a:rPr lang="en-US" dirty="0" smtClean="0"/>
              <a:t>The member of the clusters has not changed since the last iteration, so stop the assignment with the </a:t>
            </a:r>
            <a:r>
              <a:rPr lang="en-US" dirty="0"/>
              <a:t>SSE </a:t>
            </a:r>
            <a:r>
              <a:rPr lang="en-US" dirty="0" smtClean="0"/>
              <a:t>= 216.67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30151"/>
              </p:ext>
            </p:extLst>
          </p:nvPr>
        </p:nvGraphicFramePr>
        <p:xfrm>
          <a:off x="4427984" y="1484784"/>
          <a:ext cx="4283968" cy="32918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</a:t>
                      </a:r>
                      <a:r>
                        <a:rPr lang="en-US" sz="1800" u="none" strike="noStrike" dirty="0">
                          <a:effectLst/>
                        </a:rPr>
                        <a:t>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</a:t>
                      </a:r>
                      <a:r>
                        <a:rPr lang="en-US" sz="1800" u="none" strike="noStrike" dirty="0">
                          <a:effectLst/>
                        </a:rPr>
                        <a:t>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24.67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28.00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216.67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of K-Means with multiple attribute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8680269"/>
              </p:ext>
            </p:extLst>
          </p:nvPr>
        </p:nvGraphicFramePr>
        <p:xfrm>
          <a:off x="3131840" y="2348880"/>
          <a:ext cx="36568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/>
                <a:gridCol w="1135582"/>
                <a:gridCol w="144112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5656" y="1524000"/>
            <a:ext cx="7458032" cy="968896"/>
          </a:xfrm>
        </p:spPr>
        <p:txBody>
          <a:bodyPr/>
          <a:lstStyle/>
          <a:p>
            <a:r>
              <a:rPr lang="en-US" dirty="0" smtClean="0"/>
              <a:t>Make 2 clusters based on the following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of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k = 2</a:t>
            </a:r>
          </a:p>
          <a:p>
            <a:r>
              <a:rPr lang="en-US" dirty="0" smtClean="0"/>
              <a:t>Define the initial centroid (randomly from dataset) for each cluster. E.g.:</a:t>
            </a:r>
          </a:p>
          <a:p>
            <a:pPr lvl="1"/>
            <a:r>
              <a:rPr lang="en-US" dirty="0" smtClean="0"/>
              <a:t>centroid C1 (m1) = (1,1), </a:t>
            </a:r>
          </a:p>
          <a:p>
            <a:pPr lvl="1"/>
            <a:r>
              <a:rPr lang="en-US" dirty="0" smtClean="0"/>
              <a:t>centroid C2 (m2) = (2,1)</a:t>
            </a:r>
          </a:p>
          <a:p>
            <a:r>
              <a:rPr lang="en-US" dirty="0"/>
              <a:t>Calculate the distance of each X with the centroid of each cluster using </a:t>
            </a:r>
            <a:r>
              <a:rPr lang="en-US" i="1" dirty="0"/>
              <a:t>Euclidean Distance</a:t>
            </a:r>
          </a:p>
          <a:p>
            <a:r>
              <a:rPr lang="en-US" dirty="0"/>
              <a:t>Find the SSE.</a:t>
            </a:r>
          </a:p>
        </p:txBody>
      </p:sp>
    </p:spTree>
    <p:extLst>
      <p:ext uri="{BB962C8B-B14F-4D97-AF65-F5344CB8AC3E}">
        <p14:creationId xmlns:p14="http://schemas.microsoft.com/office/powerpoint/2010/main" val="25702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8440091"/>
              </p:ext>
            </p:extLst>
          </p:nvPr>
        </p:nvGraphicFramePr>
        <p:xfrm>
          <a:off x="1435100" y="1524000"/>
          <a:ext cx="2704852" cy="10972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31120"/>
                <a:gridCol w="786866"/>
                <a:gridCol w="7868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Initial Centroid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75656" y="5229200"/>
            <a:ext cx="7458032" cy="13681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SSE = 2</a:t>
            </a:r>
            <a:r>
              <a:rPr lang="en-US" baseline="30000" dirty="0" smtClean="0"/>
              <a:t>2</a:t>
            </a:r>
            <a:r>
              <a:rPr lang="en-US" dirty="0" smtClean="0"/>
              <a:t>+2.24</a:t>
            </a:r>
            <a:r>
              <a:rPr lang="en-US" baseline="30000" dirty="0" smtClean="0"/>
              <a:t>2</a:t>
            </a:r>
            <a:r>
              <a:rPr lang="en-US" dirty="0" smtClean="0"/>
              <a:t>+2.83</a:t>
            </a:r>
            <a:r>
              <a:rPr lang="en-US" baseline="30000" dirty="0" smtClean="0"/>
              <a:t>2</a:t>
            </a:r>
            <a:r>
              <a:rPr lang="en-US" dirty="0" smtClean="0"/>
              <a:t>+3.61</a:t>
            </a:r>
            <a:r>
              <a:rPr lang="en-US" baseline="30000" dirty="0" smtClean="0"/>
              <a:t>2</a:t>
            </a:r>
            <a:r>
              <a:rPr lang="en-US" dirty="0" smtClean="0"/>
              <a:t>+1</a:t>
            </a:r>
            <a:r>
              <a:rPr lang="en-US" baseline="30000" dirty="0" smtClean="0"/>
              <a:t>2</a:t>
            </a:r>
            <a:r>
              <a:rPr lang="en-US" dirty="0" smtClean="0"/>
              <a:t>+2.24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36</a:t>
            </a:r>
          </a:p>
          <a:p>
            <a:r>
              <a:rPr lang="en-US" dirty="0" smtClean="0"/>
              <a:t>C1 = {A,E,G}</a:t>
            </a:r>
          </a:p>
          <a:p>
            <a:r>
              <a:rPr lang="en-US" dirty="0" smtClean="0"/>
              <a:t>C2 = {B,C,D,F,H}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9046"/>
              </p:ext>
            </p:extLst>
          </p:nvPr>
        </p:nvGraphicFramePr>
        <p:xfrm>
          <a:off x="4427984" y="1484784"/>
          <a:ext cx="4283968" cy="30175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</a:t>
                      </a:r>
                      <a:r>
                        <a:rPr lang="en-US" sz="1800" u="none" strike="noStrike" dirty="0">
                          <a:effectLst/>
                        </a:rPr>
                        <a:t>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of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new centroid based on the average of data value in each cluster.</a:t>
            </a:r>
          </a:p>
          <a:p>
            <a:pPr lvl="1"/>
            <a:r>
              <a:rPr lang="en-US" dirty="0" smtClean="0"/>
              <a:t>centroid C1 (m1) = average(A,E,G), </a:t>
            </a:r>
          </a:p>
          <a:p>
            <a:pPr lvl="1"/>
            <a:r>
              <a:rPr lang="en-US" dirty="0" smtClean="0"/>
              <a:t>centroid C2 (m2) = average(</a:t>
            </a:r>
            <a:r>
              <a:rPr lang="en-US" dirty="0"/>
              <a:t>B,C,D,F,H</a:t>
            </a:r>
            <a:r>
              <a:rPr lang="en-US" dirty="0" smtClean="0"/>
              <a:t>)</a:t>
            </a:r>
          </a:p>
          <a:p>
            <a:r>
              <a:rPr lang="en-US" dirty="0"/>
              <a:t>Calculate the distance of each X with the new centroid of each cluster using </a:t>
            </a:r>
            <a:r>
              <a:rPr lang="en-US" i="1" dirty="0"/>
              <a:t>Euclidean Distance</a:t>
            </a:r>
          </a:p>
          <a:p>
            <a:r>
              <a:rPr lang="en-US" dirty="0"/>
              <a:t>Find the SSE.</a:t>
            </a:r>
          </a:p>
        </p:txBody>
      </p:sp>
    </p:spTree>
    <p:extLst>
      <p:ext uri="{BB962C8B-B14F-4D97-AF65-F5344CB8AC3E}">
        <p14:creationId xmlns:p14="http://schemas.microsoft.com/office/powerpoint/2010/main" val="17465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5744517"/>
              </p:ext>
            </p:extLst>
          </p:nvPr>
        </p:nvGraphicFramePr>
        <p:xfrm>
          <a:off x="1435100" y="1524000"/>
          <a:ext cx="2704852" cy="10972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31120"/>
                <a:gridCol w="786866"/>
                <a:gridCol w="7868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New Centroid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9632" y="5085184"/>
            <a:ext cx="7746064" cy="13681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/>
              <a:t>SSE = </a:t>
            </a:r>
            <a:r>
              <a:rPr lang="en-US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+0.85</a:t>
            </a:r>
            <a:r>
              <a:rPr lang="en-US" baseline="30000" dirty="0" smtClean="0"/>
              <a:t>2</a:t>
            </a:r>
            <a:r>
              <a:rPr lang="en-US" dirty="0" smtClean="0"/>
              <a:t>+0.72</a:t>
            </a:r>
            <a:r>
              <a:rPr lang="en-US" baseline="30000" dirty="0" smtClean="0"/>
              <a:t>2</a:t>
            </a:r>
            <a:r>
              <a:rPr lang="en-US" dirty="0" smtClean="0"/>
              <a:t>+1.52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+0.57</a:t>
            </a:r>
            <a:r>
              <a:rPr lang="en-US" baseline="30000" dirty="0" smtClean="0"/>
              <a:t>2</a:t>
            </a:r>
            <a:r>
              <a:rPr lang="en-US" dirty="0" smtClean="0"/>
              <a:t>+1</a:t>
            </a:r>
            <a:r>
              <a:rPr lang="en-US" baseline="30000" dirty="0" smtClean="0"/>
              <a:t>2</a:t>
            </a:r>
            <a:r>
              <a:rPr lang="en-US" dirty="0" smtClean="0"/>
              <a:t>+1.41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7.88</a:t>
            </a:r>
            <a:endParaRPr lang="en-US" dirty="0"/>
          </a:p>
          <a:p>
            <a:r>
              <a:rPr lang="en-US" dirty="0" smtClean="0"/>
              <a:t>C1 </a:t>
            </a:r>
            <a:r>
              <a:rPr lang="en-US" dirty="0"/>
              <a:t>= {</a:t>
            </a:r>
            <a:r>
              <a:rPr lang="en-US" dirty="0" smtClean="0"/>
              <a:t>A,E,G,H}</a:t>
            </a:r>
            <a:endParaRPr lang="en-US" dirty="0"/>
          </a:p>
          <a:p>
            <a:r>
              <a:rPr lang="en-US" dirty="0" smtClean="0"/>
              <a:t>C2 </a:t>
            </a:r>
            <a:r>
              <a:rPr lang="en-US" dirty="0"/>
              <a:t>= {</a:t>
            </a:r>
            <a:r>
              <a:rPr lang="en-US" dirty="0" smtClean="0"/>
              <a:t>B,C,D,F}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58575"/>
              </p:ext>
            </p:extLst>
          </p:nvPr>
        </p:nvGraphicFramePr>
        <p:xfrm>
          <a:off x="4427984" y="1484784"/>
          <a:ext cx="4283968" cy="30175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Clustering</a:t>
            </a:r>
            <a:r>
              <a:rPr lang="en-GB" dirty="0"/>
              <a:t> </a:t>
            </a:r>
            <a:r>
              <a:rPr lang="en-GB" dirty="0" smtClean="0"/>
              <a:t>is a data mining technique to partitioning data into groups (clusters or segments) where each cluster have some members. </a:t>
            </a:r>
          </a:p>
          <a:p>
            <a:r>
              <a:rPr lang="en-US" i="1" dirty="0"/>
              <a:t>Clustering</a:t>
            </a:r>
            <a:r>
              <a:rPr lang="en-US" dirty="0"/>
              <a:t> </a:t>
            </a:r>
            <a:r>
              <a:rPr lang="en-US" dirty="0" smtClean="0"/>
              <a:t>is a grouping method based on the similarity distance. </a:t>
            </a:r>
          </a:p>
          <a:p>
            <a:r>
              <a:rPr lang="en-GB" i="1" dirty="0"/>
              <a:t>Clustering</a:t>
            </a:r>
            <a:r>
              <a:rPr lang="en-GB" dirty="0"/>
              <a:t> </a:t>
            </a:r>
            <a:r>
              <a:rPr lang="en-GB" dirty="0" smtClean="0"/>
              <a:t>do not requires previous </a:t>
            </a:r>
            <a:r>
              <a:rPr lang="en-GB" dirty="0" smtClean="0"/>
              <a:t>knowledge </a:t>
            </a:r>
            <a:r>
              <a:rPr lang="en-GB" dirty="0" smtClean="0"/>
              <a:t>(unsupervised learning).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of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Due to the member of the </a:t>
            </a:r>
            <a:r>
              <a:rPr lang="en-US" dirty="0" smtClean="0"/>
              <a:t>clusters </a:t>
            </a:r>
            <a:r>
              <a:rPr lang="en-US" dirty="0"/>
              <a:t>has changed, continue to iteration 3.</a:t>
            </a:r>
          </a:p>
          <a:p>
            <a:r>
              <a:rPr lang="en-US" dirty="0"/>
              <a:t>Find the new centroid based on the average of data value in each cluster.</a:t>
            </a:r>
          </a:p>
          <a:p>
            <a:pPr lvl="1"/>
            <a:r>
              <a:rPr lang="en-US" dirty="0" smtClean="0"/>
              <a:t>centroid </a:t>
            </a:r>
            <a:r>
              <a:rPr lang="en-US" dirty="0"/>
              <a:t>C1 (m1) = </a:t>
            </a:r>
            <a:r>
              <a:rPr lang="en-US" dirty="0" smtClean="0"/>
              <a:t>average(A,E,G,H), </a:t>
            </a:r>
            <a:endParaRPr lang="en-US" dirty="0"/>
          </a:p>
          <a:p>
            <a:pPr lvl="1"/>
            <a:r>
              <a:rPr lang="en-US" dirty="0"/>
              <a:t>centroid C2 (m2) = </a:t>
            </a:r>
            <a:r>
              <a:rPr lang="en-US" dirty="0" smtClean="0"/>
              <a:t>average(B,C,D,F)</a:t>
            </a:r>
            <a:endParaRPr lang="en-US" dirty="0"/>
          </a:p>
          <a:p>
            <a:r>
              <a:rPr lang="en-US" dirty="0"/>
              <a:t>Calculate the distance of each X with the new centroid of each cluster using </a:t>
            </a:r>
            <a:r>
              <a:rPr lang="en-US" i="1" dirty="0"/>
              <a:t>Euclidean Distance</a:t>
            </a:r>
          </a:p>
          <a:p>
            <a:r>
              <a:rPr lang="en-US" dirty="0"/>
              <a:t>Find the SSE.</a:t>
            </a:r>
          </a:p>
        </p:txBody>
      </p:sp>
    </p:spTree>
    <p:extLst>
      <p:ext uri="{BB962C8B-B14F-4D97-AF65-F5344CB8AC3E}">
        <p14:creationId xmlns:p14="http://schemas.microsoft.com/office/powerpoint/2010/main" val="1077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7090405"/>
              </p:ext>
            </p:extLst>
          </p:nvPr>
        </p:nvGraphicFramePr>
        <p:xfrm>
          <a:off x="1435100" y="1524000"/>
          <a:ext cx="2704852" cy="10972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31120"/>
                <a:gridCol w="786866"/>
                <a:gridCol w="7868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New Centroid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1.75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9632" y="4797152"/>
            <a:ext cx="7746064" cy="18002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SSE = </a:t>
            </a:r>
            <a:r>
              <a:rPr lang="en-US" dirty="0" smtClean="0"/>
              <a:t>1.27</a:t>
            </a:r>
            <a:r>
              <a:rPr lang="en-US" baseline="30000" dirty="0" smtClean="0"/>
              <a:t>2</a:t>
            </a:r>
            <a:r>
              <a:rPr lang="en-US" dirty="0" smtClean="0"/>
              <a:t>+1.03</a:t>
            </a:r>
            <a:r>
              <a:rPr lang="en-US" baseline="30000" dirty="0" smtClean="0"/>
              <a:t>2</a:t>
            </a:r>
            <a:r>
              <a:rPr lang="en-US" dirty="0" smtClean="0"/>
              <a:t>+0.25</a:t>
            </a:r>
            <a:r>
              <a:rPr lang="en-US" baseline="30000" dirty="0" smtClean="0"/>
              <a:t>2</a:t>
            </a:r>
            <a:r>
              <a:rPr lang="en-US" dirty="0" smtClean="0"/>
              <a:t>+1.03</a:t>
            </a:r>
            <a:r>
              <a:rPr lang="en-US" baseline="30000" dirty="0" smtClean="0"/>
              <a:t>2</a:t>
            </a:r>
            <a:r>
              <a:rPr lang="en-US" dirty="0" smtClean="0"/>
              <a:t>+0.35</a:t>
            </a:r>
            <a:r>
              <a:rPr lang="en-US" baseline="30000" dirty="0" smtClean="0"/>
              <a:t>2</a:t>
            </a:r>
            <a:r>
              <a:rPr lang="en-US" dirty="0" smtClean="0"/>
              <a:t>+0.75</a:t>
            </a:r>
            <a:r>
              <a:rPr lang="en-US" baseline="30000" dirty="0" smtClean="0"/>
              <a:t>2</a:t>
            </a:r>
            <a:r>
              <a:rPr lang="en-US" dirty="0" smtClean="0"/>
              <a:t>+0.79</a:t>
            </a:r>
            <a:r>
              <a:rPr lang="en-US" baseline="30000" dirty="0" smtClean="0"/>
              <a:t>2</a:t>
            </a:r>
            <a:r>
              <a:rPr lang="en-US" dirty="0" smtClean="0"/>
              <a:t>+1.06</a:t>
            </a:r>
            <a:r>
              <a:rPr lang="en-US" baseline="30000" dirty="0" smtClean="0"/>
              <a:t>2</a:t>
            </a:r>
            <a:r>
              <a:rPr lang="en-US" dirty="0" smtClean="0"/>
              <a:t> = 6.25</a:t>
            </a:r>
            <a:endParaRPr lang="en-US" dirty="0"/>
          </a:p>
          <a:p>
            <a:r>
              <a:rPr lang="en-US" dirty="0" smtClean="0"/>
              <a:t>C1 </a:t>
            </a:r>
            <a:r>
              <a:rPr lang="en-US" dirty="0"/>
              <a:t>= {</a:t>
            </a:r>
            <a:r>
              <a:rPr lang="en-US" dirty="0" smtClean="0"/>
              <a:t>A,E,G,H}</a:t>
            </a:r>
            <a:endParaRPr lang="en-US" dirty="0"/>
          </a:p>
          <a:p>
            <a:r>
              <a:rPr lang="en-US" dirty="0" smtClean="0"/>
              <a:t>C2 </a:t>
            </a:r>
            <a:r>
              <a:rPr lang="en-US" dirty="0"/>
              <a:t>= {</a:t>
            </a:r>
            <a:r>
              <a:rPr lang="en-US" dirty="0" smtClean="0"/>
              <a:t>B,C,D,F}</a:t>
            </a:r>
          </a:p>
          <a:p>
            <a:r>
              <a:rPr lang="en-US" dirty="0"/>
              <a:t>The member of the clusters has not changed since the last iteration, so stop the assignment with the SSE = 6.25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60641"/>
              </p:ext>
            </p:extLst>
          </p:nvPr>
        </p:nvGraphicFramePr>
        <p:xfrm>
          <a:off x="4427984" y="1484784"/>
          <a:ext cx="4283968" cy="301752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28320"/>
                <a:gridCol w="1294250"/>
                <a:gridCol w="1333078"/>
                <a:gridCol w="8283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Distance 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easy, right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2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1045096"/>
          </a:xfrm>
        </p:spPr>
        <p:txBody>
          <a:bodyPr>
            <a:normAutofit/>
          </a:bodyPr>
          <a:lstStyle/>
          <a:p>
            <a:pPr marL="90488" indent="-7938">
              <a:buNone/>
            </a:pPr>
            <a:r>
              <a:rPr lang="en-US" sz="2400" dirty="0" smtClean="0"/>
              <a:t>Divide into 2 clusters using the following dataset: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411322"/>
              </p:ext>
            </p:extLst>
          </p:nvPr>
        </p:nvGraphicFramePr>
        <p:xfrm>
          <a:off x="1475656" y="1988840"/>
          <a:ext cx="6336703" cy="4320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71678"/>
                <a:gridCol w="1967785"/>
                <a:gridCol w="2497240"/>
              </a:tblGrid>
              <a:tr h="392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POINT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POINT 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JOKO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AGUS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9.98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SUSI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DYAH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WATI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IKA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EKO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YANTO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WAWAN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277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 dirty="0">
                          <a:effectLst/>
                        </a:rPr>
                        <a:t>MAHMUD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K-Means was first addressed by J.B</a:t>
            </a:r>
            <a:r>
              <a:rPr lang="en-GB" sz="2800" dirty="0"/>
              <a:t>. </a:t>
            </a:r>
            <a:r>
              <a:rPr lang="en-GB" sz="2800" dirty="0" smtClean="0"/>
              <a:t>Macqueen </a:t>
            </a:r>
            <a:r>
              <a:rPr lang="en-GB" sz="2800" dirty="0" smtClean="0"/>
              <a:t>in 1976</a:t>
            </a:r>
            <a:r>
              <a:rPr lang="en-GB" sz="2800" dirty="0"/>
              <a:t>, </a:t>
            </a:r>
            <a:r>
              <a:rPr lang="en-GB" sz="2800" dirty="0" smtClean="0"/>
              <a:t>as the most common clustering method to partitioning data based on the similarity approach. </a:t>
            </a:r>
          </a:p>
          <a:p>
            <a:r>
              <a:rPr lang="en-GB" sz="2800" dirty="0" smtClean="0"/>
              <a:t>The group of the data as known as </a:t>
            </a:r>
            <a:r>
              <a:rPr lang="en-GB" sz="2800" i="1" dirty="0" smtClean="0"/>
              <a:t>cluster</a:t>
            </a:r>
            <a:r>
              <a:rPr lang="en-GB" sz="2800" dirty="0" smtClean="0"/>
              <a:t>. </a:t>
            </a:r>
          </a:p>
          <a:p>
            <a:r>
              <a:rPr lang="en-GB" sz="2800" dirty="0" smtClean="0"/>
              <a:t>Data in a cluster have similar characteristic (or feature, attribute, property). </a:t>
            </a:r>
          </a:p>
          <a:p>
            <a:r>
              <a:rPr lang="en-GB" sz="2800" dirty="0" smtClean="0"/>
              <a:t>Clustering K-Means can only be used for numerical data type</a:t>
            </a:r>
            <a:r>
              <a:rPr lang="en-GB" sz="2800" i="1" dirty="0" smtClean="0"/>
              <a:t>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Object identification (Recognition):</a:t>
            </a:r>
            <a:endParaRPr lang="en-US" dirty="0"/>
          </a:p>
          <a:p>
            <a:pPr lvl="1"/>
            <a:r>
              <a:rPr lang="en-US" dirty="0" smtClean="0"/>
              <a:t>For image processing</a:t>
            </a:r>
            <a:r>
              <a:rPr lang="en-US" dirty="0"/>
              <a:t>, </a:t>
            </a:r>
            <a:r>
              <a:rPr lang="en-US" dirty="0" smtClean="0"/>
              <a:t>computer vision or robot vision.</a:t>
            </a:r>
            <a:endParaRPr lang="en-US" dirty="0"/>
          </a:p>
          <a:p>
            <a:pPr lvl="0"/>
            <a:r>
              <a:rPr lang="en-US" dirty="0"/>
              <a:t>Decision Support System </a:t>
            </a:r>
            <a:r>
              <a:rPr lang="en-US" dirty="0" smtClean="0"/>
              <a:t>and data mining:</a:t>
            </a:r>
            <a:endParaRPr lang="en-US" dirty="0"/>
          </a:p>
          <a:p>
            <a:pPr lvl="1"/>
            <a:r>
              <a:rPr lang="en-US" dirty="0" smtClean="0"/>
              <a:t>Market segmentation, area mapping, marketing </a:t>
            </a:r>
            <a:r>
              <a:rPr lang="en-US" dirty="0"/>
              <a:t>management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Biology</a:t>
            </a:r>
            <a:r>
              <a:rPr lang="en-US" altLang="zh-CN" dirty="0">
                <a:ea typeface="SimSun" panose="02010600030101010101" pitchFamily="2" charset="-122"/>
              </a:rPr>
              <a:t>: taxonomy of living things: kingdom, phylum, class, order, family, genus and species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Information retrieval</a:t>
            </a:r>
            <a:r>
              <a:rPr lang="en-US" altLang="zh-CN" dirty="0">
                <a:ea typeface="SimSun" panose="02010600030101010101" pitchFamily="2" charset="-122"/>
              </a:rPr>
              <a:t>: document clustering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Land use</a:t>
            </a:r>
            <a:r>
              <a:rPr lang="en-US" altLang="zh-CN" dirty="0">
                <a:ea typeface="SimSun" panose="02010600030101010101" pitchFamily="2" charset="-122"/>
              </a:rPr>
              <a:t>: Identification of areas of similar land use in an earth observation database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Marketing</a:t>
            </a:r>
            <a:r>
              <a:rPr lang="en-US" altLang="zh-CN" dirty="0">
                <a:ea typeface="SimSun" panose="02010600030101010101" pitchFamily="2" charset="-122"/>
              </a:rPr>
              <a:t>: Help marketers discover distinct groups in their customer bases, and then use this knowledge to develop targeted marketing programs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City-planning</a:t>
            </a:r>
            <a:r>
              <a:rPr lang="en-US" altLang="zh-CN" dirty="0">
                <a:ea typeface="SimSun" panose="02010600030101010101" pitchFamily="2" charset="-122"/>
              </a:rPr>
              <a:t>: Identifying groups of houses according to their house type, value, and geographical location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Earth-quake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studies</a:t>
            </a:r>
            <a:r>
              <a:rPr lang="en-US" altLang="zh-CN" dirty="0">
                <a:ea typeface="SimSun" panose="02010600030101010101" pitchFamily="2" charset="-122"/>
              </a:rPr>
              <a:t>: Observed earth quake epicenters should be clustered along continent faults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Climate</a:t>
            </a:r>
            <a:r>
              <a:rPr lang="en-US" altLang="zh-CN" dirty="0">
                <a:ea typeface="SimSun" panose="02010600030101010101" pitchFamily="2" charset="-122"/>
              </a:rPr>
              <a:t>: understanding earth climate, find patterns of atmospheric and ocean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Economic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Science</a:t>
            </a:r>
            <a:r>
              <a:rPr lang="en-US" altLang="zh-CN" dirty="0">
                <a:ea typeface="SimSun" panose="02010600030101010101" pitchFamily="2" charset="-122"/>
              </a:rPr>
              <a:t>: market </a:t>
            </a:r>
            <a:r>
              <a:rPr lang="en-US" altLang="zh-CN" dirty="0" smtClean="0">
                <a:ea typeface="SimSun" panose="02010600030101010101" pitchFamily="2" charset="-122"/>
              </a:rPr>
              <a:t>research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Etc.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Procedure of Clustering: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05536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Define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the number of cluster </a:t>
                </a:r>
                <a:r>
                  <a:rPr lang="id-ID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dirty="0" smtClean="0"/>
                  <a:t>.</a:t>
                </a:r>
                <a:endParaRPr lang="id-ID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Compute seed points as the centroids of the clusters of the current partitioning </a:t>
                </a:r>
                <a:r>
                  <a:rPr lang="en-US" dirty="0"/>
                  <a:t>(the centroid is the center, i.e., mean point, of the cluster)</a:t>
                </a:r>
                <a:r>
                  <a:rPr lang="en-US" dirty="0" smtClean="0"/>
                  <a:t>.</a:t>
                </a:r>
                <a:endParaRPr lang="id-ID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Assign each object to the cluster with the nearest seed point</a:t>
                </a:r>
                <a:r>
                  <a:rPr lang="id-ID" dirty="0" smtClean="0"/>
                  <a:t>. </a:t>
                </a:r>
                <a:r>
                  <a:rPr lang="en-US" dirty="0" smtClean="0"/>
                  <a:t>The similarity of two objects is defined based on the </a:t>
                </a:r>
                <a:r>
                  <a:rPr lang="id-ID" i="1" dirty="0" smtClean="0"/>
                  <a:t>Euclidean </a:t>
                </a:r>
                <a:r>
                  <a:rPr lang="id-ID" i="1" dirty="0"/>
                  <a:t>distance </a:t>
                </a:r>
                <a:r>
                  <a:rPr lang="id-ID" dirty="0"/>
                  <a:t>(</a:t>
                </a:r>
                <a:r>
                  <a:rPr lang="id-ID" i="1" dirty="0"/>
                  <a:t>d</a:t>
                </a:r>
                <a:r>
                  <a:rPr lang="id-ID" dirty="0" smtClean="0"/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𝐸𝑢𝑐𝑙𝑖𝑑𝑒𝑎𝑛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lvl="1" indent="0">
                  <a:spcBef>
                    <a:spcPts val="600"/>
                  </a:spcBef>
                  <a:buSzPct val="80000"/>
                  <a:buNone/>
                </a:pPr>
                <a:endParaRPr lang="en-US" sz="2900" dirty="0" smtClean="0">
                  <a:cs typeface="Arial" panose="020B0604020202020204" pitchFamily="34" charset="0"/>
                </a:endParaRPr>
              </a:p>
              <a:p>
                <a:pPr marL="0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sz="2900" dirty="0" smtClean="0">
                    <a:cs typeface="Arial" panose="020B0604020202020204" pitchFamily="34" charset="0"/>
                  </a:rPr>
                  <a:t>Where </a:t>
                </a:r>
                <a:r>
                  <a:rPr lang="id-ID" sz="2900" dirty="0" smtClean="0">
                    <a:cs typeface="Arial" panose="020B0604020202020204" pitchFamily="34" charset="0"/>
                  </a:rPr>
                  <a:t>x </a:t>
                </a:r>
                <a:r>
                  <a:rPr lang="id-ID" sz="2900" dirty="0">
                    <a:cs typeface="Arial" panose="020B0604020202020204" pitchFamily="34" charset="0"/>
                  </a:rPr>
                  <a:t>= x1, x2, . . . , xn, </a:t>
                </a:r>
                <a:r>
                  <a:rPr lang="en-US" sz="2900" dirty="0" smtClean="0">
                    <a:cs typeface="Arial" panose="020B0604020202020204" pitchFamily="34" charset="0"/>
                  </a:rPr>
                  <a:t>and </a:t>
                </a:r>
                <a:r>
                  <a:rPr lang="id-ID" sz="2900" dirty="0" smtClean="0">
                    <a:cs typeface="Arial" panose="020B0604020202020204" pitchFamily="34" charset="0"/>
                  </a:rPr>
                  <a:t>y </a:t>
                </a:r>
                <a:r>
                  <a:rPr lang="id-ID" sz="2900" dirty="0">
                    <a:cs typeface="Arial" panose="020B0604020202020204" pitchFamily="34" charset="0"/>
                  </a:rPr>
                  <a:t>= y1, y2, . . . , yn </a:t>
                </a:r>
                <a:r>
                  <a:rPr lang="en-US" sz="2900" dirty="0" smtClean="0">
                    <a:cs typeface="Arial" panose="020B0604020202020204" pitchFamily="34" charset="0"/>
                  </a:rPr>
                  <a:t>are the number of </a:t>
                </a:r>
                <a:r>
                  <a:rPr lang="id-ID" sz="2900" i="1" dirty="0" smtClean="0">
                    <a:cs typeface="Arial" panose="020B0604020202020204" pitchFamily="34" charset="0"/>
                  </a:rPr>
                  <a:t>n</a:t>
                </a:r>
                <a:r>
                  <a:rPr lang="id-ID" sz="2900" dirty="0" smtClean="0">
                    <a:cs typeface="Arial" panose="020B0604020202020204" pitchFamily="34" charset="0"/>
                  </a:rPr>
                  <a:t> </a:t>
                </a:r>
                <a:r>
                  <a:rPr lang="en-US" sz="2900" dirty="0" smtClean="0">
                    <a:cs typeface="Arial" panose="020B0604020202020204" pitchFamily="34" charset="0"/>
                  </a:rPr>
                  <a:t>attributes </a:t>
                </a:r>
                <a:r>
                  <a:rPr lang="id-ID" sz="2900" dirty="0" smtClean="0">
                    <a:cs typeface="Arial" panose="020B0604020202020204" pitchFamily="34" charset="0"/>
                  </a:rPr>
                  <a:t>(</a:t>
                </a:r>
                <a:r>
                  <a:rPr lang="en-US" sz="2900" dirty="0" smtClean="0">
                    <a:cs typeface="Arial" panose="020B0604020202020204" pitchFamily="34" charset="0"/>
                  </a:rPr>
                  <a:t>fields</a:t>
                </a:r>
                <a:r>
                  <a:rPr lang="id-ID" sz="2900" dirty="0" smtClean="0">
                    <a:cs typeface="Arial" panose="020B0604020202020204" pitchFamily="34" charset="0"/>
                  </a:rPr>
                  <a:t>) </a:t>
                </a:r>
                <a:r>
                  <a:rPr lang="en-US" sz="2900" dirty="0" smtClean="0">
                    <a:cs typeface="Arial" panose="020B0604020202020204" pitchFamily="34" charset="0"/>
                  </a:rPr>
                  <a:t>between </a:t>
                </a:r>
                <a:r>
                  <a:rPr lang="id-ID" sz="2900" dirty="0" smtClean="0">
                    <a:cs typeface="Arial" panose="020B0604020202020204" pitchFamily="34" charset="0"/>
                  </a:rPr>
                  <a:t>2 record</a:t>
                </a:r>
                <a:r>
                  <a:rPr lang="en-US" sz="2900" dirty="0" smtClean="0">
                    <a:cs typeface="Arial" panose="020B0604020202020204" pitchFamily="34" charset="0"/>
                  </a:rPr>
                  <a:t>s</a:t>
                </a:r>
                <a:endParaRPr lang="id-ID" sz="29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05536"/>
              </a:xfrm>
              <a:blipFill rotWithShape="1">
                <a:blip r:embed="rId2"/>
                <a:stretch>
                  <a:fillRect l="-1057" t="-2436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Procedure of Clustering: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Recalculate the centroid of each cluster </a:t>
                </a:r>
                <a:r>
                  <a:rPr lang="en-US" dirty="0" smtClean="0"/>
                  <a:t>using the value of current data members. Centroid is the </a:t>
                </a:r>
                <a:r>
                  <a:rPr lang="id-ID" i="1" dirty="0" smtClean="0"/>
                  <a:t>mean</a:t>
                </a:r>
                <a:r>
                  <a:rPr lang="id-ID" dirty="0" smtClean="0"/>
                  <a:t> </a:t>
                </a:r>
                <a:r>
                  <a:rPr lang="en-US" dirty="0" smtClean="0"/>
                  <a:t>of all data or objects in a cluster. 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Assign each object using new centroid</a:t>
                </a:r>
                <a:r>
                  <a:rPr lang="id-ID" dirty="0" smtClean="0"/>
                  <a:t>. </a:t>
                </a:r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the centroid does not change</a:t>
                </a:r>
                <a:r>
                  <a:rPr lang="id-ID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then stop the iteration</a:t>
                </a:r>
                <a:r>
                  <a:rPr lang="id-ID" dirty="0" smtClean="0"/>
                  <a:t>. </a:t>
                </a:r>
                <a:r>
                  <a:rPr lang="en-US" dirty="0" smtClean="0"/>
                  <a:t>Or,</a:t>
                </a:r>
                <a:r>
                  <a:rPr lang="id-ID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go back step </a:t>
                </a:r>
                <a:r>
                  <a:rPr lang="id-ID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dirty="0" smtClean="0"/>
                  <a:t>until the center point does not change or the decrement of the</a:t>
                </a:r>
                <a:r>
                  <a:rPr lang="id-ID" dirty="0" smtClean="0"/>
                  <a:t> </a:t>
                </a:r>
                <a:r>
                  <a:rPr lang="id-ID" dirty="0"/>
                  <a:t>SSE (</a:t>
                </a:r>
                <a:r>
                  <a:rPr lang="id-ID" i="1" dirty="0"/>
                  <a:t>Sum of Squared Errors</a:t>
                </a:r>
                <a:r>
                  <a:rPr lang="id-ID" dirty="0" smtClean="0"/>
                  <a:t>)</a:t>
                </a:r>
                <a:r>
                  <a:rPr lang="en-US" dirty="0" smtClean="0"/>
                  <a:t> value is not significant.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dataset: K-Means</a:t>
            </a:r>
            <a:br>
              <a:rPr lang="en-US" dirty="0" smtClean="0"/>
            </a:br>
            <a:r>
              <a:rPr lang="en-US" dirty="0" smtClean="0"/>
              <a:t>(given 1 attribute)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9219341"/>
              </p:ext>
            </p:extLst>
          </p:nvPr>
        </p:nvGraphicFramePr>
        <p:xfrm>
          <a:off x="3059832" y="2348880"/>
          <a:ext cx="365682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8376"/>
                <a:gridCol w="2378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Value 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5656" y="1524000"/>
            <a:ext cx="7458032" cy="968896"/>
          </a:xfrm>
        </p:spPr>
        <p:txBody>
          <a:bodyPr/>
          <a:lstStyle/>
          <a:p>
            <a:r>
              <a:rPr lang="en-US" dirty="0" smtClean="0"/>
              <a:t>Make 2 clusters based on the following </a:t>
            </a:r>
            <a:r>
              <a:rPr lang="en-US" dirty="0" smtClean="0">
                <a:hlinkClick r:id="rId2" action="ppaction://hlinkfile"/>
              </a:rPr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of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k = 2</a:t>
            </a:r>
          </a:p>
          <a:p>
            <a:r>
              <a:rPr lang="en-US" dirty="0" smtClean="0"/>
              <a:t>Define the initial centroid (randomly from the dataset) for each cluster. e.g.</a:t>
            </a:r>
          </a:p>
          <a:p>
            <a:pPr lvl="1"/>
            <a:r>
              <a:rPr lang="en-US" dirty="0" smtClean="0"/>
              <a:t>centroid C1 (m1) = 20, </a:t>
            </a:r>
          </a:p>
          <a:p>
            <a:pPr lvl="1"/>
            <a:r>
              <a:rPr lang="en-US" dirty="0" smtClean="0"/>
              <a:t>centroid C2 (m2) = 25</a:t>
            </a:r>
          </a:p>
          <a:p>
            <a:r>
              <a:rPr lang="en-US" dirty="0" smtClean="0"/>
              <a:t>Calculate the distance of each X with the centroid of each cluster using </a:t>
            </a:r>
            <a:r>
              <a:rPr lang="en-US" i="1" dirty="0" smtClean="0"/>
              <a:t>Euclidean Distance</a:t>
            </a:r>
          </a:p>
          <a:p>
            <a:r>
              <a:rPr lang="en-US" dirty="0" smtClean="0"/>
              <a:t>Find the SSE.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763</TotalTime>
  <Words>1441</Words>
  <Application>Microsoft Office PowerPoint</Application>
  <PresentationFormat>On-screen Show (4:3)</PresentationFormat>
  <Paragraphs>475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K-MEANS Algorithm  </vt:lpstr>
      <vt:lpstr>Introduction </vt:lpstr>
      <vt:lpstr>Introduction</vt:lpstr>
      <vt:lpstr>The Use of K-Means</vt:lpstr>
      <vt:lpstr>Applications Examples</vt:lpstr>
      <vt:lpstr>Procedure of Clustering: K-Means</vt:lpstr>
      <vt:lpstr>Procedure of Clustering: K-Means</vt:lpstr>
      <vt:lpstr>Example of dataset: K-Means (given 1 attribute)</vt:lpstr>
      <vt:lpstr>Step of Iteration 1</vt:lpstr>
      <vt:lpstr>Iteration1</vt:lpstr>
      <vt:lpstr>Step of Iteration 2</vt:lpstr>
      <vt:lpstr>Iteration 2</vt:lpstr>
      <vt:lpstr>Step of Iteration 3</vt:lpstr>
      <vt:lpstr>Iteration 3</vt:lpstr>
      <vt:lpstr>Procedure of K-Means with multiple attribute</vt:lpstr>
      <vt:lpstr>Step of Iteration 1</vt:lpstr>
      <vt:lpstr>Iteration 1</vt:lpstr>
      <vt:lpstr>Step of Iteration 2</vt:lpstr>
      <vt:lpstr>Iteration 2</vt:lpstr>
      <vt:lpstr>Step of Iteration 3</vt:lpstr>
      <vt:lpstr>Iteration 3</vt:lpstr>
      <vt:lpstr>It’s easy, right?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50</cp:revision>
  <cp:lastPrinted>2016-12-19T03:38:31Z</cp:lastPrinted>
  <dcterms:created xsi:type="dcterms:W3CDTF">2013-05-13T12:42:59Z</dcterms:created>
  <dcterms:modified xsi:type="dcterms:W3CDTF">2016-12-22T05:53:25Z</dcterms:modified>
</cp:coreProperties>
</file>