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25"/>
  </p:handoutMasterIdLst>
  <p:sldIdLst>
    <p:sldId id="256" r:id="rId2"/>
    <p:sldId id="257" r:id="rId3"/>
    <p:sldId id="258" r:id="rId4"/>
    <p:sldId id="260" r:id="rId5"/>
    <p:sldId id="289" r:id="rId6"/>
    <p:sldId id="263" r:id="rId7"/>
    <p:sldId id="290" r:id="rId8"/>
    <p:sldId id="266" r:id="rId9"/>
    <p:sldId id="291" r:id="rId10"/>
    <p:sldId id="292" r:id="rId11"/>
    <p:sldId id="294" r:id="rId12"/>
    <p:sldId id="293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</p:sldIdLst>
  <p:sldSz cx="9144000" cy="6858000" type="screen4x3"/>
  <p:notesSz cx="9929813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171" cy="3396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5397" y="0"/>
            <a:ext cx="4302171" cy="3396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2BE82-A59A-4EA4-94C6-CE077D0C73C8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864"/>
            <a:ext cx="4302171" cy="3396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5397" y="6456864"/>
            <a:ext cx="4302171" cy="3396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40BBF-CB69-4402-AAF7-17940CAD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39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775D748-5E63-4B1C-8912-AA9BD843B2FC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Data%20K-Means.xlsx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132856"/>
            <a:ext cx="6400800" cy="18722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ALGORITMA K-MEANS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2555776" y="980728"/>
            <a:ext cx="6400800" cy="9906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DATA MINING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METODE CLUSTERING</a:t>
            </a:r>
            <a:endParaRPr lang="en-US" sz="28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860453" y="3386646"/>
            <a:ext cx="3578279" cy="2629414"/>
            <a:chOff x="2980" y="3069"/>
            <a:chExt cx="4950" cy="3857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980" y="3069"/>
              <a:ext cx="2100" cy="2310"/>
              <a:chOff x="2930" y="3069"/>
              <a:chExt cx="2100" cy="2311"/>
            </a:xfrm>
          </p:grpSpPr>
          <p:sp>
            <p:nvSpPr>
              <p:cNvPr id="9217" name="Oval 6"/>
              <p:cNvSpPr>
                <a:spLocks noChangeArrowheads="1"/>
              </p:cNvSpPr>
              <p:nvPr/>
            </p:nvSpPr>
            <p:spPr bwMode="auto">
              <a:xfrm>
                <a:off x="2930" y="3069"/>
                <a:ext cx="2100" cy="23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9218" name="Oval 7"/>
              <p:cNvSpPr>
                <a:spLocks noChangeArrowheads="1"/>
              </p:cNvSpPr>
              <p:nvPr/>
            </p:nvSpPr>
            <p:spPr bwMode="auto">
              <a:xfrm>
                <a:off x="3447" y="3686"/>
                <a:ext cx="150" cy="15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9220" name="Oval 8"/>
              <p:cNvSpPr>
                <a:spLocks noChangeArrowheads="1"/>
              </p:cNvSpPr>
              <p:nvPr/>
            </p:nvSpPr>
            <p:spPr bwMode="auto">
              <a:xfrm>
                <a:off x="3897" y="4149"/>
                <a:ext cx="150" cy="15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9221" name="Oval 9"/>
              <p:cNvSpPr>
                <a:spLocks noChangeArrowheads="1"/>
              </p:cNvSpPr>
              <p:nvPr/>
            </p:nvSpPr>
            <p:spPr bwMode="auto">
              <a:xfrm>
                <a:off x="3780" y="3531"/>
                <a:ext cx="150" cy="15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9222" name="Oval 10"/>
              <p:cNvSpPr>
                <a:spLocks noChangeArrowheads="1"/>
              </p:cNvSpPr>
              <p:nvPr/>
            </p:nvSpPr>
            <p:spPr bwMode="auto">
              <a:xfrm>
                <a:off x="4230" y="3840"/>
                <a:ext cx="150" cy="15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9223" name="Oval 11"/>
              <p:cNvSpPr>
                <a:spLocks noChangeArrowheads="1"/>
              </p:cNvSpPr>
              <p:nvPr/>
            </p:nvSpPr>
            <p:spPr bwMode="auto">
              <a:xfrm>
                <a:off x="3830" y="4611"/>
                <a:ext cx="150" cy="15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9224" name="Oval 12"/>
              <p:cNvSpPr>
                <a:spLocks noChangeArrowheads="1"/>
              </p:cNvSpPr>
              <p:nvPr/>
            </p:nvSpPr>
            <p:spPr bwMode="auto">
              <a:xfrm>
                <a:off x="4730" y="4303"/>
                <a:ext cx="150" cy="15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9225" name="Oval 13"/>
              <p:cNvSpPr>
                <a:spLocks noChangeArrowheads="1"/>
              </p:cNvSpPr>
              <p:nvPr/>
            </p:nvSpPr>
            <p:spPr bwMode="auto">
              <a:xfrm>
                <a:off x="3530" y="3994"/>
                <a:ext cx="150" cy="15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9226" name="Oval 14"/>
              <p:cNvSpPr>
                <a:spLocks noChangeArrowheads="1"/>
              </p:cNvSpPr>
              <p:nvPr/>
            </p:nvSpPr>
            <p:spPr bwMode="auto">
              <a:xfrm>
                <a:off x="4130" y="3377"/>
                <a:ext cx="150" cy="15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9227" name="Oval 15"/>
              <p:cNvSpPr>
                <a:spLocks noChangeArrowheads="1"/>
              </p:cNvSpPr>
              <p:nvPr/>
            </p:nvSpPr>
            <p:spPr bwMode="auto">
              <a:xfrm>
                <a:off x="3380" y="4303"/>
                <a:ext cx="150" cy="15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9228" name="Oval 16"/>
              <p:cNvSpPr>
                <a:spLocks noChangeArrowheads="1"/>
              </p:cNvSpPr>
              <p:nvPr/>
            </p:nvSpPr>
            <p:spPr bwMode="auto">
              <a:xfrm>
                <a:off x="4030" y="4817"/>
                <a:ext cx="150" cy="15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</p:grpSp>
        <p:sp>
          <p:nvSpPr>
            <p:cNvPr id="7" name="Oval 17"/>
            <p:cNvSpPr>
              <a:spLocks noChangeArrowheads="1"/>
            </p:cNvSpPr>
            <p:nvPr/>
          </p:nvSpPr>
          <p:spPr bwMode="auto">
            <a:xfrm>
              <a:off x="4330" y="4457"/>
              <a:ext cx="150" cy="15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5830" y="3223"/>
              <a:ext cx="2100" cy="2310"/>
              <a:chOff x="5830" y="3223"/>
              <a:chExt cx="2100" cy="2310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auto">
              <a:xfrm>
                <a:off x="5830" y="3223"/>
                <a:ext cx="2100" cy="2310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auto">
              <a:xfrm>
                <a:off x="6280" y="3531"/>
                <a:ext cx="150" cy="15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auto">
              <a:xfrm>
                <a:off x="6797" y="4302"/>
                <a:ext cx="150" cy="15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auto">
              <a:xfrm>
                <a:off x="6730" y="3994"/>
                <a:ext cx="150" cy="15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auto">
              <a:xfrm>
                <a:off x="7130" y="3994"/>
                <a:ext cx="150" cy="15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auto">
              <a:xfrm>
                <a:off x="6730" y="4764"/>
                <a:ext cx="150" cy="15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28" name="Oval 25"/>
              <p:cNvSpPr>
                <a:spLocks noChangeArrowheads="1"/>
              </p:cNvSpPr>
              <p:nvPr/>
            </p:nvSpPr>
            <p:spPr bwMode="auto">
              <a:xfrm>
                <a:off x="7180" y="4303"/>
                <a:ext cx="150" cy="15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29" name="Oval 26"/>
              <p:cNvSpPr>
                <a:spLocks noChangeArrowheads="1"/>
              </p:cNvSpPr>
              <p:nvPr/>
            </p:nvSpPr>
            <p:spPr bwMode="auto">
              <a:xfrm>
                <a:off x="6430" y="4148"/>
                <a:ext cx="150" cy="15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30" name="Oval 27"/>
              <p:cNvSpPr>
                <a:spLocks noChangeArrowheads="1"/>
              </p:cNvSpPr>
              <p:nvPr/>
            </p:nvSpPr>
            <p:spPr bwMode="auto">
              <a:xfrm>
                <a:off x="7330" y="3686"/>
                <a:ext cx="150" cy="15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31" name="Oval 28"/>
              <p:cNvSpPr>
                <a:spLocks noChangeArrowheads="1"/>
              </p:cNvSpPr>
              <p:nvPr/>
            </p:nvSpPr>
            <p:spPr bwMode="auto">
              <a:xfrm>
                <a:off x="6130" y="4303"/>
                <a:ext cx="150" cy="15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9216" name="Oval 29"/>
              <p:cNvSpPr>
                <a:spLocks noChangeArrowheads="1"/>
              </p:cNvSpPr>
              <p:nvPr/>
            </p:nvSpPr>
            <p:spPr bwMode="auto">
              <a:xfrm>
                <a:off x="6880" y="4611"/>
                <a:ext cx="150" cy="15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</p:grpSp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4330" y="5229"/>
              <a:ext cx="1800" cy="1697"/>
              <a:chOff x="4330" y="5229"/>
              <a:chExt cx="1800" cy="1697"/>
            </a:xfrm>
          </p:grpSpPr>
          <p:sp>
            <p:nvSpPr>
              <p:cNvPr id="13" name="Oval 31"/>
              <p:cNvSpPr>
                <a:spLocks noChangeArrowheads="1"/>
              </p:cNvSpPr>
              <p:nvPr/>
            </p:nvSpPr>
            <p:spPr bwMode="auto">
              <a:xfrm>
                <a:off x="4330" y="5229"/>
                <a:ext cx="1800" cy="1697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14" name="Oval 32"/>
              <p:cNvSpPr>
                <a:spLocks noChangeArrowheads="1"/>
              </p:cNvSpPr>
              <p:nvPr/>
            </p:nvSpPr>
            <p:spPr bwMode="auto">
              <a:xfrm>
                <a:off x="4810" y="5722"/>
                <a:ext cx="139" cy="123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15" name="Oval 33"/>
              <p:cNvSpPr>
                <a:spLocks noChangeArrowheads="1"/>
              </p:cNvSpPr>
              <p:nvPr/>
            </p:nvSpPr>
            <p:spPr bwMode="auto">
              <a:xfrm>
                <a:off x="5228" y="6093"/>
                <a:ext cx="139" cy="12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16" name="Oval 34"/>
              <p:cNvSpPr>
                <a:spLocks noChangeArrowheads="1"/>
              </p:cNvSpPr>
              <p:nvPr/>
            </p:nvSpPr>
            <p:spPr bwMode="auto">
              <a:xfrm>
                <a:off x="5119" y="5598"/>
                <a:ext cx="139" cy="124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17" name="Oval 35"/>
              <p:cNvSpPr>
                <a:spLocks noChangeArrowheads="1"/>
              </p:cNvSpPr>
              <p:nvPr/>
            </p:nvSpPr>
            <p:spPr bwMode="auto">
              <a:xfrm>
                <a:off x="5538" y="5845"/>
                <a:ext cx="139" cy="124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18" name="Oval 36"/>
              <p:cNvSpPr>
                <a:spLocks noChangeArrowheads="1"/>
              </p:cNvSpPr>
              <p:nvPr/>
            </p:nvSpPr>
            <p:spPr bwMode="auto">
              <a:xfrm>
                <a:off x="5166" y="6463"/>
                <a:ext cx="139" cy="124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19" name="Oval 37"/>
              <p:cNvSpPr>
                <a:spLocks noChangeArrowheads="1"/>
              </p:cNvSpPr>
              <p:nvPr/>
            </p:nvSpPr>
            <p:spPr bwMode="auto">
              <a:xfrm>
                <a:off x="4888" y="5969"/>
                <a:ext cx="139" cy="124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20" name="Oval 38"/>
              <p:cNvSpPr>
                <a:spLocks noChangeArrowheads="1"/>
              </p:cNvSpPr>
              <p:nvPr/>
            </p:nvSpPr>
            <p:spPr bwMode="auto">
              <a:xfrm>
                <a:off x="5444" y="5475"/>
                <a:ext cx="139" cy="123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21" name="Oval 39"/>
              <p:cNvSpPr>
                <a:spLocks noChangeArrowheads="1"/>
              </p:cNvSpPr>
              <p:nvPr/>
            </p:nvSpPr>
            <p:spPr bwMode="auto">
              <a:xfrm>
                <a:off x="4748" y="6217"/>
                <a:ext cx="139" cy="123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</p:grpSp>
        <p:sp>
          <p:nvSpPr>
            <p:cNvPr id="10" name="Line 40"/>
            <p:cNvSpPr>
              <a:spLocks noChangeShapeType="1"/>
            </p:cNvSpPr>
            <p:nvPr/>
          </p:nvSpPr>
          <p:spPr bwMode="auto">
            <a:xfrm>
              <a:off x="4030" y="4303"/>
              <a:ext cx="1200" cy="185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11" name="Line 41"/>
            <p:cNvSpPr>
              <a:spLocks noChangeShapeType="1"/>
            </p:cNvSpPr>
            <p:nvPr/>
          </p:nvSpPr>
          <p:spPr bwMode="auto">
            <a:xfrm flipV="1">
              <a:off x="5230" y="4457"/>
              <a:ext cx="1650" cy="16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12" name="Line 42"/>
            <p:cNvSpPr>
              <a:spLocks noChangeShapeType="1"/>
            </p:cNvSpPr>
            <p:nvPr/>
          </p:nvSpPr>
          <p:spPr bwMode="auto">
            <a:xfrm flipH="1">
              <a:off x="4030" y="4303"/>
              <a:ext cx="270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Iterasi</a:t>
            </a:r>
            <a:r>
              <a:rPr lang="en-US" dirty="0" smtClean="0"/>
              <a:t>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23399911"/>
              </p:ext>
            </p:extLst>
          </p:nvPr>
        </p:nvGraphicFramePr>
        <p:xfrm>
          <a:off x="1435100" y="1524000"/>
          <a:ext cx="2704852" cy="82296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595169"/>
                <a:gridCol w="1109683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Centroid </a:t>
                      </a:r>
                      <a:r>
                        <a:rPr lang="en-US" sz="1800" u="none" strike="noStrike" dirty="0" err="1">
                          <a:effectLst/>
                        </a:rPr>
                        <a:t>Awal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75656" y="5229200"/>
            <a:ext cx="7458032" cy="1368152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dirty="0" smtClean="0"/>
              <a:t>SSE = 18</a:t>
            </a:r>
            <a:r>
              <a:rPr lang="en-US" baseline="30000" dirty="0" smtClean="0"/>
              <a:t>2</a:t>
            </a:r>
            <a:r>
              <a:rPr lang="en-US" dirty="0" smtClean="0"/>
              <a:t>+17</a:t>
            </a:r>
            <a:r>
              <a:rPr lang="en-US" baseline="30000" dirty="0" smtClean="0"/>
              <a:t>2</a:t>
            </a:r>
            <a:r>
              <a:rPr lang="en-US" dirty="0" smtClean="0"/>
              <a:t>+16</a:t>
            </a:r>
            <a:r>
              <a:rPr lang="en-US" baseline="30000" dirty="0" smtClean="0"/>
              <a:t>2</a:t>
            </a:r>
            <a:r>
              <a:rPr lang="en-US" dirty="0" smtClean="0"/>
              <a:t>+10</a:t>
            </a:r>
            <a:r>
              <a:rPr lang="en-US" baseline="30000" dirty="0" smtClean="0"/>
              <a:t>2</a:t>
            </a:r>
            <a:r>
              <a:rPr lang="en-US" dirty="0" smtClean="0"/>
              <a:t>+9</a:t>
            </a:r>
            <a:r>
              <a:rPr lang="en-US" baseline="30000" dirty="0" smtClean="0"/>
              <a:t>2</a:t>
            </a:r>
            <a:r>
              <a:rPr lang="en-US" dirty="0" smtClean="0"/>
              <a:t>+8</a:t>
            </a:r>
            <a:r>
              <a:rPr lang="en-US" baseline="30000" dirty="0" smtClean="0"/>
              <a:t>2</a:t>
            </a:r>
            <a:r>
              <a:rPr lang="en-US" dirty="0" smtClean="0"/>
              <a:t>+0</a:t>
            </a:r>
            <a:r>
              <a:rPr lang="en-US" baseline="30000" dirty="0" smtClean="0"/>
              <a:t>2</a:t>
            </a:r>
            <a:r>
              <a:rPr lang="en-US" dirty="0" smtClean="0"/>
              <a:t>+0</a:t>
            </a:r>
            <a:r>
              <a:rPr lang="en-US" baseline="30000" dirty="0" smtClean="0"/>
              <a:t>2</a:t>
            </a:r>
            <a:r>
              <a:rPr lang="en-US" dirty="0" smtClean="0"/>
              <a:t>+10</a:t>
            </a:r>
            <a:r>
              <a:rPr lang="en-US" baseline="30000" dirty="0" smtClean="0"/>
              <a:t>2</a:t>
            </a:r>
            <a:r>
              <a:rPr lang="en-US" dirty="0" smtClean="0"/>
              <a:t> = 1214</a:t>
            </a:r>
          </a:p>
          <a:p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klaster</a:t>
            </a:r>
            <a:r>
              <a:rPr lang="en-US" dirty="0" smtClean="0"/>
              <a:t> C1 = {A,B,C,D,E,F,G}</a:t>
            </a:r>
          </a:p>
          <a:p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klaster</a:t>
            </a:r>
            <a:r>
              <a:rPr lang="en-US" dirty="0" smtClean="0"/>
              <a:t> C2 = {H,I}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75296"/>
              </p:ext>
            </p:extLst>
          </p:nvPr>
        </p:nvGraphicFramePr>
        <p:xfrm>
          <a:off x="4427984" y="1484784"/>
          <a:ext cx="4283968" cy="329184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828320"/>
                <a:gridCol w="1294250"/>
                <a:gridCol w="1333078"/>
                <a:gridCol w="82832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Data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Jarak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ke</a:t>
                      </a:r>
                      <a:r>
                        <a:rPr lang="en-US" sz="1800" u="none" strike="noStrike" dirty="0">
                          <a:effectLst/>
                        </a:rPr>
                        <a:t> m1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Jarak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ke</a:t>
                      </a:r>
                      <a:r>
                        <a:rPr lang="en-US" sz="1800" u="none" strike="noStrike" dirty="0">
                          <a:effectLst/>
                        </a:rPr>
                        <a:t> m2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Cluster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0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</a:t>
            </a:r>
            <a:r>
              <a:rPr lang="en-US" dirty="0" smtClean="0"/>
              <a:t> Clustering </a:t>
            </a:r>
            <a:r>
              <a:rPr lang="en-US" dirty="0"/>
              <a:t>(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centroid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rerata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 smtClean="0"/>
              <a:t>klaster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centroid C1 (m1) = average(A,B,C,D,E,F,G), </a:t>
            </a:r>
          </a:p>
          <a:p>
            <a:pPr lvl="1"/>
            <a:r>
              <a:rPr lang="en-US" dirty="0" smtClean="0"/>
              <a:t>centroid C2 (m2) = average(H,I)</a:t>
            </a:r>
          </a:p>
          <a:p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data X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centroid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klaster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/>
              <a:t>Euclidean Distance</a:t>
            </a:r>
          </a:p>
          <a:p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SSE </a:t>
            </a:r>
            <a:r>
              <a:rPr lang="en-US" dirty="0" err="1" smtClean="0"/>
              <a:t>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Iterasi</a:t>
            </a:r>
            <a:r>
              <a:rPr lang="en-US" dirty="0" smtClean="0"/>
              <a:t>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9285881"/>
              </p:ext>
            </p:extLst>
          </p:nvPr>
        </p:nvGraphicFramePr>
        <p:xfrm>
          <a:off x="1435100" y="1524000"/>
          <a:ext cx="2704852" cy="82296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595169"/>
                <a:gridCol w="1109683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Centroid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Baru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8.86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30</a:t>
                      </a:r>
                      <a:endParaRPr lang="en-US" sz="1800" u="none" strike="noStrike" dirty="0">
                        <a:effectLst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59632" y="5085184"/>
            <a:ext cx="7746064" cy="1368152"/>
          </a:xfrm>
        </p:spPr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en-US" dirty="0"/>
              <a:t>SSE = </a:t>
            </a:r>
            <a:r>
              <a:rPr lang="en-US" dirty="0" smtClean="0"/>
              <a:t>6.86</a:t>
            </a:r>
            <a:r>
              <a:rPr lang="en-US" baseline="30000" dirty="0" smtClean="0"/>
              <a:t>2</a:t>
            </a:r>
            <a:r>
              <a:rPr lang="en-US" dirty="0" smtClean="0"/>
              <a:t>+5.86</a:t>
            </a:r>
            <a:r>
              <a:rPr lang="en-US" baseline="30000" dirty="0" smtClean="0"/>
              <a:t>2</a:t>
            </a:r>
            <a:r>
              <a:rPr lang="en-US" dirty="0" smtClean="0"/>
              <a:t>+4.86</a:t>
            </a:r>
            <a:r>
              <a:rPr lang="en-US" baseline="30000" dirty="0" smtClean="0"/>
              <a:t>2</a:t>
            </a:r>
            <a:r>
              <a:rPr lang="en-US" dirty="0" smtClean="0"/>
              <a:t>+1.14</a:t>
            </a:r>
            <a:r>
              <a:rPr lang="en-US" baseline="30000" dirty="0" smtClean="0"/>
              <a:t>2</a:t>
            </a:r>
            <a:r>
              <a:rPr lang="en-US" dirty="0" smtClean="0"/>
              <a:t>+2.14</a:t>
            </a:r>
            <a:r>
              <a:rPr lang="en-US" baseline="30000" dirty="0" smtClean="0"/>
              <a:t>2</a:t>
            </a:r>
            <a:r>
              <a:rPr lang="en-US" dirty="0" smtClean="0"/>
              <a:t>+3.14</a:t>
            </a:r>
            <a:r>
              <a:rPr lang="en-US" baseline="30000" dirty="0" smtClean="0"/>
              <a:t>2</a:t>
            </a:r>
            <a:r>
              <a:rPr lang="en-US" dirty="0" smtClean="0"/>
              <a:t>+10</a:t>
            </a:r>
            <a:r>
              <a:rPr lang="en-US" baseline="30000" dirty="0" smtClean="0"/>
              <a:t>2</a:t>
            </a:r>
            <a:r>
              <a:rPr lang="en-US" dirty="0" smtClean="0"/>
              <a:t>+5</a:t>
            </a:r>
            <a:r>
              <a:rPr lang="en-US" baseline="30000" dirty="0" smtClean="0"/>
              <a:t>2</a:t>
            </a:r>
            <a:r>
              <a:rPr lang="en-US" dirty="0" smtClean="0"/>
              <a:t>+5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270.69</a:t>
            </a:r>
          </a:p>
          <a:p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klaster</a:t>
            </a:r>
            <a:r>
              <a:rPr lang="en-US" dirty="0" smtClean="0"/>
              <a:t> C1 = {A,B,C,D,E,F}</a:t>
            </a:r>
          </a:p>
          <a:p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klaster</a:t>
            </a:r>
            <a:r>
              <a:rPr lang="en-US" dirty="0" smtClean="0"/>
              <a:t> C2 = {G,H,I}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383245"/>
              </p:ext>
            </p:extLst>
          </p:nvPr>
        </p:nvGraphicFramePr>
        <p:xfrm>
          <a:off x="4427984" y="1484784"/>
          <a:ext cx="4283968" cy="329184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828320"/>
                <a:gridCol w="1294250"/>
                <a:gridCol w="1333078"/>
                <a:gridCol w="82832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Data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Jarak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ke</a:t>
                      </a:r>
                      <a:r>
                        <a:rPr lang="en-US" sz="1800" u="none" strike="noStrike" dirty="0">
                          <a:effectLst/>
                        </a:rPr>
                        <a:t> m1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Jarak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ke</a:t>
                      </a:r>
                      <a:r>
                        <a:rPr lang="en-US" sz="1800" u="none" strike="noStrike" dirty="0">
                          <a:effectLst/>
                        </a:rPr>
                        <a:t> m2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Cluster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6.86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5.86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4.86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26.14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270.69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29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</a:t>
            </a:r>
            <a:r>
              <a:rPr lang="en-US" dirty="0" smtClean="0"/>
              <a:t> Clustering </a:t>
            </a:r>
            <a:r>
              <a:rPr lang="en-US" dirty="0"/>
              <a:t>(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ke-3.</a:t>
            </a:r>
          </a:p>
          <a:p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centroid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rerata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 smtClean="0"/>
              <a:t>klaster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centroid C1 (m1) = average(A,B,C,D,E,F), </a:t>
            </a:r>
          </a:p>
          <a:p>
            <a:pPr lvl="1"/>
            <a:r>
              <a:rPr lang="en-US" dirty="0" smtClean="0"/>
              <a:t>centroid C2 (m2) = average(G,H,I)</a:t>
            </a:r>
          </a:p>
          <a:p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data X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centroid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klaster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/>
              <a:t>Euclidean Distance</a:t>
            </a:r>
          </a:p>
          <a:p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SSE </a:t>
            </a:r>
            <a:r>
              <a:rPr lang="en-US" dirty="0" err="1" smtClean="0"/>
              <a:t>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6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Iterasi</a:t>
            </a:r>
            <a:r>
              <a:rPr lang="en-US" dirty="0" smtClean="0"/>
              <a:t> 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64003111"/>
              </p:ext>
            </p:extLst>
          </p:nvPr>
        </p:nvGraphicFramePr>
        <p:xfrm>
          <a:off x="1435100" y="1524000"/>
          <a:ext cx="2704852" cy="82296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595169"/>
                <a:gridCol w="1109683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Centroid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Baru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7.00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26.67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547664" y="5085184"/>
            <a:ext cx="7458032" cy="144016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klaster</a:t>
            </a:r>
            <a:r>
              <a:rPr lang="en-US" dirty="0" smtClean="0"/>
              <a:t> C1 = {A,B,C,D,E,F}</a:t>
            </a:r>
          </a:p>
          <a:p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klaster</a:t>
            </a:r>
            <a:r>
              <a:rPr lang="en-US" dirty="0" smtClean="0"/>
              <a:t> C2 = {G,H,I}</a:t>
            </a:r>
          </a:p>
          <a:p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data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 smtClean="0"/>
              <a:t>klaster</a:t>
            </a:r>
            <a:r>
              <a:rPr lang="en-US" dirty="0" smtClean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dihentikan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SSE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smtClean="0"/>
              <a:t>216.67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232549"/>
              </p:ext>
            </p:extLst>
          </p:nvPr>
        </p:nvGraphicFramePr>
        <p:xfrm>
          <a:off x="4427984" y="1484784"/>
          <a:ext cx="4283968" cy="329184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828320"/>
                <a:gridCol w="1294250"/>
                <a:gridCol w="1333078"/>
                <a:gridCol w="82832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Data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Jarak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ke</a:t>
                      </a:r>
                      <a:r>
                        <a:rPr lang="en-US" sz="1800" u="none" strike="noStrike" dirty="0">
                          <a:effectLst/>
                        </a:rPr>
                        <a:t> m1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Jarak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ke</a:t>
                      </a:r>
                      <a:r>
                        <a:rPr lang="en-US" sz="1800" u="none" strike="noStrike" dirty="0">
                          <a:effectLst/>
                        </a:rPr>
                        <a:t> m2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Cluster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5.00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24.67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28.00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8.33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216.67</a:t>
                      </a: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16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K-Means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55426951"/>
              </p:ext>
            </p:extLst>
          </p:nvPr>
        </p:nvGraphicFramePr>
        <p:xfrm>
          <a:off x="3059832" y="2708920"/>
          <a:ext cx="3656825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120"/>
                <a:gridCol w="1135582"/>
                <a:gridCol w="1441123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DATA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X2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475656" y="1524000"/>
            <a:ext cx="7458032" cy="968896"/>
          </a:xfrm>
        </p:spPr>
        <p:txBody>
          <a:bodyPr/>
          <a:lstStyle/>
          <a:p>
            <a:r>
              <a:rPr lang="en-US" dirty="0" err="1" smtClean="0"/>
              <a:t>Lakukan</a:t>
            </a:r>
            <a:r>
              <a:rPr lang="en-US" dirty="0" smtClean="0"/>
              <a:t> clustering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2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klaster</a:t>
            </a:r>
            <a:r>
              <a:rPr lang="en-US" dirty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data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</a:t>
            </a:r>
            <a:r>
              <a:rPr lang="en-US" dirty="0" smtClean="0"/>
              <a:t> Clustering (</a:t>
            </a:r>
            <a:r>
              <a:rPr lang="en-US" dirty="0" err="1" smtClean="0"/>
              <a:t>Iterasi</a:t>
            </a:r>
            <a:r>
              <a:rPr lang="en-US" dirty="0" smtClean="0"/>
              <a:t>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Diketahui</a:t>
            </a:r>
            <a:r>
              <a:rPr lang="en-US" dirty="0" smtClean="0"/>
              <a:t> k = 2</a:t>
            </a:r>
          </a:p>
          <a:p>
            <a:r>
              <a:rPr lang="en-US" dirty="0" err="1" smtClean="0"/>
              <a:t>Pilih</a:t>
            </a:r>
            <a:r>
              <a:rPr lang="en-US" dirty="0" smtClean="0"/>
              <a:t> centroid </a:t>
            </a:r>
            <a:r>
              <a:rPr lang="en-US" dirty="0" err="1" smtClean="0"/>
              <a:t>awal</a:t>
            </a:r>
            <a:r>
              <a:rPr lang="en-US" dirty="0" smtClean="0"/>
              <a:t> (</a:t>
            </a:r>
            <a:r>
              <a:rPr lang="en-US" dirty="0" err="1" smtClean="0"/>
              <a:t>secara</a:t>
            </a:r>
            <a:r>
              <a:rPr lang="en-US" dirty="0" smtClean="0"/>
              <a:t> random </a:t>
            </a:r>
            <a:r>
              <a:rPr lang="en-US" dirty="0" err="1" smtClean="0"/>
              <a:t>dari</a:t>
            </a:r>
            <a:r>
              <a:rPr lang="en-US" dirty="0" smtClean="0"/>
              <a:t> dataset)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klaster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Misal</a:t>
            </a:r>
            <a:r>
              <a:rPr lang="en-US" dirty="0" smtClean="0"/>
              <a:t>: centroid C1 (m1) = (1,1), centroid C2 (m2) = (2,1)</a:t>
            </a:r>
          </a:p>
          <a:p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data X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centroid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klaster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/>
              <a:t>Euclidean Distance</a:t>
            </a:r>
          </a:p>
          <a:p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SSE </a:t>
            </a:r>
            <a:r>
              <a:rPr lang="en-US" dirty="0" err="1" smtClean="0"/>
              <a:t>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7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Iterasi</a:t>
            </a:r>
            <a:r>
              <a:rPr lang="en-US" dirty="0" smtClean="0"/>
              <a:t>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32186622"/>
              </p:ext>
            </p:extLst>
          </p:nvPr>
        </p:nvGraphicFramePr>
        <p:xfrm>
          <a:off x="1435100" y="1524000"/>
          <a:ext cx="2704852" cy="109728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131120"/>
                <a:gridCol w="786866"/>
                <a:gridCol w="786866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Centroid </a:t>
                      </a:r>
                      <a:r>
                        <a:rPr lang="en-US" sz="1800" u="none" strike="noStrike" dirty="0" err="1">
                          <a:effectLst/>
                        </a:rPr>
                        <a:t>Awal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75656" y="5229200"/>
            <a:ext cx="7458032" cy="1368152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dirty="0" smtClean="0"/>
              <a:t>SSE = 2</a:t>
            </a:r>
            <a:r>
              <a:rPr lang="en-US" baseline="30000" dirty="0" smtClean="0"/>
              <a:t>2</a:t>
            </a:r>
            <a:r>
              <a:rPr lang="en-US" dirty="0" smtClean="0"/>
              <a:t>+2.24</a:t>
            </a:r>
            <a:r>
              <a:rPr lang="en-US" baseline="30000" dirty="0" smtClean="0"/>
              <a:t>2</a:t>
            </a:r>
            <a:r>
              <a:rPr lang="en-US" dirty="0" smtClean="0"/>
              <a:t>+2.83</a:t>
            </a:r>
            <a:r>
              <a:rPr lang="en-US" baseline="30000" dirty="0" smtClean="0"/>
              <a:t>2</a:t>
            </a:r>
            <a:r>
              <a:rPr lang="en-US" dirty="0" smtClean="0"/>
              <a:t>+3.61</a:t>
            </a:r>
            <a:r>
              <a:rPr lang="en-US" baseline="30000" dirty="0" smtClean="0"/>
              <a:t>2</a:t>
            </a:r>
            <a:r>
              <a:rPr lang="en-US" dirty="0" smtClean="0"/>
              <a:t>+1</a:t>
            </a:r>
            <a:r>
              <a:rPr lang="en-US" baseline="30000" dirty="0" smtClean="0"/>
              <a:t>2</a:t>
            </a:r>
            <a:r>
              <a:rPr lang="en-US" dirty="0" smtClean="0"/>
              <a:t>+2.24</a:t>
            </a:r>
            <a:r>
              <a:rPr lang="en-US" baseline="30000" dirty="0" smtClean="0"/>
              <a:t>2</a:t>
            </a:r>
            <a:r>
              <a:rPr lang="en-US" dirty="0" smtClean="0"/>
              <a:t>+0</a:t>
            </a:r>
            <a:r>
              <a:rPr lang="en-US" baseline="30000" dirty="0" smtClean="0"/>
              <a:t>2</a:t>
            </a:r>
            <a:r>
              <a:rPr lang="en-US" dirty="0" smtClean="0"/>
              <a:t>+0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36</a:t>
            </a:r>
          </a:p>
          <a:p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klaster</a:t>
            </a:r>
            <a:r>
              <a:rPr lang="en-US" dirty="0" smtClean="0"/>
              <a:t> C1 = {A,E,G}</a:t>
            </a:r>
          </a:p>
          <a:p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klaster</a:t>
            </a:r>
            <a:r>
              <a:rPr lang="en-US" dirty="0" smtClean="0"/>
              <a:t> C2 = {B,C,D,F,H}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26889"/>
              </p:ext>
            </p:extLst>
          </p:nvPr>
        </p:nvGraphicFramePr>
        <p:xfrm>
          <a:off x="4427984" y="1484784"/>
          <a:ext cx="4283968" cy="301752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828320"/>
                <a:gridCol w="1294250"/>
                <a:gridCol w="1333078"/>
                <a:gridCol w="82832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Data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Jarak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ke</a:t>
                      </a:r>
                      <a:r>
                        <a:rPr lang="en-US" sz="1800" u="none" strike="noStrike" dirty="0">
                          <a:effectLst/>
                        </a:rPr>
                        <a:t> m1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Jarak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ke</a:t>
                      </a:r>
                      <a:r>
                        <a:rPr lang="en-US" sz="1800" u="none" strike="noStrike" dirty="0">
                          <a:effectLst/>
                        </a:rPr>
                        <a:t> m2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Cluster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2.00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2.24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3.61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4.47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3.61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65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</a:t>
            </a:r>
            <a:r>
              <a:rPr lang="en-US" dirty="0" smtClean="0"/>
              <a:t> Clustering </a:t>
            </a:r>
            <a:r>
              <a:rPr lang="en-US" dirty="0"/>
              <a:t>(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centroid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rerata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 smtClean="0"/>
              <a:t>klaster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centroid C1 (m1) = average(A,E,G), </a:t>
            </a:r>
          </a:p>
          <a:p>
            <a:pPr lvl="1"/>
            <a:r>
              <a:rPr lang="en-US" dirty="0" smtClean="0"/>
              <a:t>centroid C2 (m2) = average(</a:t>
            </a:r>
            <a:r>
              <a:rPr lang="en-US" dirty="0"/>
              <a:t>B,C,D,F,H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data X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centroid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klaster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/>
              <a:t>Euclidean Distance</a:t>
            </a:r>
          </a:p>
          <a:p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SSE </a:t>
            </a:r>
            <a:r>
              <a:rPr lang="en-US" dirty="0" err="1" smtClean="0"/>
              <a:t>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Iterasi</a:t>
            </a:r>
            <a:r>
              <a:rPr lang="en-US" dirty="0" smtClean="0"/>
              <a:t>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53018422"/>
              </p:ext>
            </p:extLst>
          </p:nvPr>
        </p:nvGraphicFramePr>
        <p:xfrm>
          <a:off x="1435100" y="1524000"/>
          <a:ext cx="2704852" cy="109728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131120"/>
                <a:gridCol w="786866"/>
                <a:gridCol w="786866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Centroid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Baru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59632" y="5085184"/>
            <a:ext cx="7746064" cy="1368152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dirty="0"/>
              <a:t>SSE = </a:t>
            </a:r>
            <a:r>
              <a:rPr lang="en-US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+0.85</a:t>
            </a:r>
            <a:r>
              <a:rPr lang="en-US" baseline="30000" dirty="0" smtClean="0"/>
              <a:t>2</a:t>
            </a:r>
            <a:r>
              <a:rPr lang="en-US" dirty="0" smtClean="0"/>
              <a:t>+0.72</a:t>
            </a:r>
            <a:r>
              <a:rPr lang="en-US" baseline="30000" dirty="0" smtClean="0"/>
              <a:t>2</a:t>
            </a:r>
            <a:r>
              <a:rPr lang="en-US" dirty="0" smtClean="0"/>
              <a:t>+1.52</a:t>
            </a:r>
            <a:r>
              <a:rPr lang="en-US" baseline="30000" dirty="0" smtClean="0"/>
              <a:t>2</a:t>
            </a:r>
            <a:r>
              <a:rPr lang="en-US" dirty="0" smtClean="0"/>
              <a:t>+0</a:t>
            </a:r>
            <a:r>
              <a:rPr lang="en-US" baseline="30000" dirty="0" smtClean="0"/>
              <a:t>2</a:t>
            </a:r>
            <a:r>
              <a:rPr lang="en-US" dirty="0" smtClean="0"/>
              <a:t>+0.57</a:t>
            </a:r>
            <a:r>
              <a:rPr lang="en-US" baseline="30000" dirty="0" smtClean="0"/>
              <a:t>2</a:t>
            </a:r>
            <a:r>
              <a:rPr lang="en-US" dirty="0" smtClean="0"/>
              <a:t>+1</a:t>
            </a:r>
            <a:r>
              <a:rPr lang="en-US" baseline="30000" dirty="0" smtClean="0"/>
              <a:t>2</a:t>
            </a:r>
            <a:r>
              <a:rPr lang="en-US" dirty="0" smtClean="0"/>
              <a:t>+1.41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7.88</a:t>
            </a:r>
            <a:endParaRPr lang="en-US" dirty="0"/>
          </a:p>
          <a:p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klaster</a:t>
            </a:r>
            <a:r>
              <a:rPr lang="en-US" dirty="0"/>
              <a:t> C1 = {</a:t>
            </a:r>
            <a:r>
              <a:rPr lang="en-US" dirty="0" smtClean="0"/>
              <a:t>A,E,G,H}</a:t>
            </a:r>
            <a:endParaRPr lang="en-US" dirty="0"/>
          </a:p>
          <a:p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klaster</a:t>
            </a:r>
            <a:r>
              <a:rPr lang="en-US" dirty="0"/>
              <a:t> C2 = {</a:t>
            </a:r>
            <a:r>
              <a:rPr lang="en-US" dirty="0" smtClean="0"/>
              <a:t>B,C,D,F}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497627"/>
              </p:ext>
            </p:extLst>
          </p:nvPr>
        </p:nvGraphicFramePr>
        <p:xfrm>
          <a:off x="4427984" y="1484784"/>
          <a:ext cx="4283968" cy="301752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828320"/>
                <a:gridCol w="1294250"/>
                <a:gridCol w="1333078"/>
                <a:gridCol w="82832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Data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Jarak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ke</a:t>
                      </a:r>
                      <a:r>
                        <a:rPr lang="en-US" sz="1800" u="none" strike="noStrike" dirty="0">
                          <a:effectLst/>
                        </a:rPr>
                        <a:t> m1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Jarak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ke</a:t>
                      </a:r>
                      <a:r>
                        <a:rPr lang="en-US" sz="1800" u="none" strike="noStrike" dirty="0">
                          <a:effectLst/>
                        </a:rPr>
                        <a:t> m2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Cluster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2.67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2.95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2.13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7.88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0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i="1" dirty="0"/>
              <a:t>Clustering</a:t>
            </a:r>
            <a:r>
              <a:rPr lang="en-GB" dirty="0"/>
              <a:t>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teknik</a:t>
            </a:r>
            <a:r>
              <a:rPr lang="en-GB" dirty="0"/>
              <a:t> data mining yang </a:t>
            </a:r>
            <a:r>
              <a:rPr lang="en-GB" dirty="0" err="1"/>
              <a:t>membagi-bagikan</a:t>
            </a:r>
            <a:r>
              <a:rPr lang="en-GB" dirty="0"/>
              <a:t> data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beberapa</a:t>
            </a:r>
            <a:r>
              <a:rPr lang="en-GB" dirty="0"/>
              <a:t> </a:t>
            </a:r>
            <a:r>
              <a:rPr lang="en-GB" dirty="0" err="1"/>
              <a:t>kelompok</a:t>
            </a:r>
            <a:r>
              <a:rPr lang="en-GB" dirty="0"/>
              <a:t> (</a:t>
            </a:r>
            <a:r>
              <a:rPr lang="en-GB" dirty="0" err="1"/>
              <a:t>grup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i="1" dirty="0"/>
              <a:t>cluster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segmen</a:t>
            </a:r>
            <a:r>
              <a:rPr lang="en-GB" dirty="0"/>
              <a:t>) yang </a:t>
            </a:r>
            <a:r>
              <a:rPr lang="en-GB" dirty="0" err="1"/>
              <a:t>tiap</a:t>
            </a:r>
            <a:r>
              <a:rPr lang="en-GB" dirty="0"/>
              <a:t> </a:t>
            </a:r>
            <a:r>
              <a:rPr lang="en-GB" i="1" dirty="0"/>
              <a:t>cluster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ditempati</a:t>
            </a:r>
            <a:r>
              <a:rPr lang="en-GB" dirty="0"/>
              <a:t> </a:t>
            </a:r>
            <a:r>
              <a:rPr lang="en-GB" dirty="0" err="1"/>
              <a:t>beberapa</a:t>
            </a:r>
            <a:r>
              <a:rPr lang="en-GB" dirty="0"/>
              <a:t> </a:t>
            </a:r>
            <a:r>
              <a:rPr lang="en-GB" dirty="0" err="1"/>
              <a:t>anggota</a:t>
            </a:r>
            <a:r>
              <a:rPr lang="en-GB" dirty="0"/>
              <a:t> </a:t>
            </a:r>
            <a:r>
              <a:rPr lang="en-GB" dirty="0" err="1"/>
              <a:t>bersama-sama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US" i="1" dirty="0"/>
              <a:t>Clustering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 smtClean="0"/>
              <a:t>kedekatan</a:t>
            </a:r>
            <a:r>
              <a:rPr lang="en-US" dirty="0" smtClean="0"/>
              <a:t> (</a:t>
            </a:r>
            <a:r>
              <a:rPr lang="en-US" dirty="0" err="1"/>
              <a:t>kemiripan</a:t>
            </a:r>
            <a:r>
              <a:rPr lang="en-US" dirty="0" smtClean="0"/>
              <a:t>).</a:t>
            </a:r>
          </a:p>
          <a:p>
            <a:r>
              <a:rPr lang="en-GB" i="1" dirty="0"/>
              <a:t>Clustering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mensyaratkan</a:t>
            </a:r>
            <a:r>
              <a:rPr lang="en-GB" dirty="0"/>
              <a:t> </a:t>
            </a:r>
            <a:r>
              <a:rPr lang="en-GB" dirty="0" err="1"/>
              <a:t>pengetahuan</a:t>
            </a:r>
            <a:r>
              <a:rPr lang="en-GB" dirty="0"/>
              <a:t> </a:t>
            </a:r>
            <a:r>
              <a:rPr lang="en-GB" dirty="0" err="1"/>
              <a:t>sebelumnya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 smtClean="0"/>
              <a:t>kelompok</a:t>
            </a:r>
            <a:r>
              <a:rPr lang="en-GB" dirty="0" smtClean="0"/>
              <a:t> yang </a:t>
            </a:r>
            <a:r>
              <a:rPr lang="en-GB" dirty="0" err="1"/>
              <a:t>dibentuk</a:t>
            </a:r>
            <a:r>
              <a:rPr lang="en-GB" dirty="0"/>
              <a:t>, juga </a:t>
            </a:r>
            <a:r>
              <a:rPr lang="en-GB" dirty="0" err="1"/>
              <a:t>dari</a:t>
            </a:r>
            <a:r>
              <a:rPr lang="en-GB" dirty="0"/>
              <a:t> para </a:t>
            </a:r>
            <a:r>
              <a:rPr lang="en-GB" dirty="0" err="1"/>
              <a:t>anggota</a:t>
            </a:r>
            <a:r>
              <a:rPr lang="en-GB" dirty="0"/>
              <a:t> yang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mengikutinya</a:t>
            </a:r>
            <a:r>
              <a:rPr lang="en-GB" dirty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</a:t>
            </a:r>
            <a:r>
              <a:rPr lang="en-US" dirty="0" smtClean="0"/>
              <a:t> Clustering </a:t>
            </a:r>
            <a:r>
              <a:rPr lang="en-US" dirty="0"/>
              <a:t>(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ke-3.</a:t>
            </a:r>
          </a:p>
          <a:p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centroid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rerata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 smtClean="0"/>
              <a:t>klaster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centroid C1 (m1) = </a:t>
            </a:r>
            <a:r>
              <a:rPr lang="en-US" dirty="0" smtClean="0"/>
              <a:t>average(A,E,G,H), </a:t>
            </a:r>
            <a:endParaRPr lang="en-US" dirty="0"/>
          </a:p>
          <a:p>
            <a:pPr lvl="1"/>
            <a:r>
              <a:rPr lang="en-US" dirty="0"/>
              <a:t>centroid C2 (m2) = </a:t>
            </a:r>
            <a:r>
              <a:rPr lang="en-US" dirty="0" smtClean="0"/>
              <a:t>average(B,C,D,F)</a:t>
            </a:r>
            <a:endParaRPr lang="en-US" dirty="0"/>
          </a:p>
          <a:p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data X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centroid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klaster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/>
              <a:t>Euclidean Distance</a:t>
            </a:r>
          </a:p>
          <a:p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SSE </a:t>
            </a:r>
            <a:r>
              <a:rPr lang="en-US" dirty="0" err="1" smtClean="0"/>
              <a:t>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Iterasi</a:t>
            </a:r>
            <a:r>
              <a:rPr lang="en-US" dirty="0" smtClean="0"/>
              <a:t> 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06898200"/>
              </p:ext>
            </p:extLst>
          </p:nvPr>
        </p:nvGraphicFramePr>
        <p:xfrm>
          <a:off x="1435100" y="1524000"/>
          <a:ext cx="2704852" cy="109728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131120"/>
                <a:gridCol w="786866"/>
                <a:gridCol w="786866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Centroid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Baru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1.25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1.75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2.75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59632" y="4797152"/>
            <a:ext cx="7746064" cy="1800200"/>
          </a:xfrm>
        </p:spPr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en-US" dirty="0"/>
              <a:t>SSE = </a:t>
            </a:r>
            <a:r>
              <a:rPr lang="en-US" dirty="0" smtClean="0"/>
              <a:t>1.27</a:t>
            </a:r>
            <a:r>
              <a:rPr lang="en-US" baseline="30000" dirty="0" smtClean="0"/>
              <a:t>2</a:t>
            </a:r>
            <a:r>
              <a:rPr lang="en-US" dirty="0" smtClean="0"/>
              <a:t>+1.03</a:t>
            </a:r>
            <a:r>
              <a:rPr lang="en-US" baseline="30000" dirty="0" smtClean="0"/>
              <a:t>2</a:t>
            </a:r>
            <a:r>
              <a:rPr lang="en-US" dirty="0" smtClean="0"/>
              <a:t>+0.25</a:t>
            </a:r>
            <a:r>
              <a:rPr lang="en-US" baseline="30000" dirty="0" smtClean="0"/>
              <a:t>2</a:t>
            </a:r>
            <a:r>
              <a:rPr lang="en-US" dirty="0" smtClean="0"/>
              <a:t>+1.03</a:t>
            </a:r>
            <a:r>
              <a:rPr lang="en-US" baseline="30000" dirty="0" smtClean="0"/>
              <a:t>2</a:t>
            </a:r>
            <a:r>
              <a:rPr lang="en-US" dirty="0" smtClean="0"/>
              <a:t>+0.35</a:t>
            </a:r>
            <a:r>
              <a:rPr lang="en-US" baseline="30000" dirty="0" smtClean="0"/>
              <a:t>2</a:t>
            </a:r>
            <a:r>
              <a:rPr lang="en-US" dirty="0" smtClean="0"/>
              <a:t>+0.75</a:t>
            </a:r>
            <a:r>
              <a:rPr lang="en-US" baseline="30000" dirty="0" smtClean="0"/>
              <a:t>2</a:t>
            </a:r>
            <a:r>
              <a:rPr lang="en-US" dirty="0" smtClean="0"/>
              <a:t>+0.79</a:t>
            </a:r>
            <a:r>
              <a:rPr lang="en-US" baseline="30000" dirty="0" smtClean="0"/>
              <a:t>2</a:t>
            </a:r>
            <a:r>
              <a:rPr lang="en-US" dirty="0" smtClean="0"/>
              <a:t>+1.06</a:t>
            </a:r>
            <a:r>
              <a:rPr lang="en-US" baseline="30000" dirty="0" smtClean="0"/>
              <a:t>2</a:t>
            </a:r>
            <a:r>
              <a:rPr lang="en-US" dirty="0" smtClean="0"/>
              <a:t> = 6.25</a:t>
            </a:r>
            <a:endParaRPr lang="en-US" dirty="0"/>
          </a:p>
          <a:p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klaster</a:t>
            </a:r>
            <a:r>
              <a:rPr lang="en-US" dirty="0"/>
              <a:t> C1 = {</a:t>
            </a:r>
            <a:r>
              <a:rPr lang="en-US" dirty="0" smtClean="0"/>
              <a:t>A,E,G,H}</a:t>
            </a:r>
            <a:endParaRPr lang="en-US" dirty="0"/>
          </a:p>
          <a:p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klaster</a:t>
            </a:r>
            <a:r>
              <a:rPr lang="en-US" dirty="0"/>
              <a:t> C2 = {</a:t>
            </a:r>
            <a:r>
              <a:rPr lang="en-US" dirty="0" smtClean="0"/>
              <a:t>B,C,D,F}</a:t>
            </a:r>
          </a:p>
          <a:p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data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klaster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dihentikan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SSE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smtClean="0"/>
              <a:t>6.25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495968"/>
              </p:ext>
            </p:extLst>
          </p:nvPr>
        </p:nvGraphicFramePr>
        <p:xfrm>
          <a:off x="4427984" y="1484784"/>
          <a:ext cx="4283968" cy="301752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828320"/>
                <a:gridCol w="1294250"/>
                <a:gridCol w="1333078"/>
                <a:gridCol w="82832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Data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Jarak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ke</a:t>
                      </a:r>
                      <a:r>
                        <a:rPr lang="en-US" sz="1800" u="none" strike="noStrike" dirty="0">
                          <a:effectLst/>
                        </a:rPr>
                        <a:t> m1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Jarak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ke</a:t>
                      </a:r>
                      <a:r>
                        <a:rPr lang="en-US" sz="1800" u="none" strike="noStrike" dirty="0">
                          <a:effectLst/>
                        </a:rPr>
                        <a:t> m2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Cluster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1.27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3.01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3.95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3.47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1.06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2.66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6.25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mudahkan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818" name="Picture 2" descr="http://media.merchantcircle.com/32160082/OK%20happy%20face_full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295400"/>
            <a:ext cx="6172200" cy="5305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2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340768"/>
            <a:ext cx="7602048" cy="1045096"/>
          </a:xfrm>
        </p:spPr>
        <p:txBody>
          <a:bodyPr>
            <a:normAutofit/>
          </a:bodyPr>
          <a:lstStyle/>
          <a:p>
            <a:pPr marL="90488" indent="-7938">
              <a:buNone/>
            </a:pPr>
            <a:r>
              <a:rPr lang="en-US" sz="2400" dirty="0" err="1" smtClean="0"/>
              <a:t>Lakukan</a:t>
            </a:r>
            <a:r>
              <a:rPr lang="en-US" sz="2400" dirty="0" smtClean="0"/>
              <a:t> clustering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2 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 </a:t>
            </a:r>
            <a:r>
              <a:rPr lang="en-US" sz="2400" dirty="0" err="1" smtClean="0"/>
              <a:t>klaster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819195"/>
              </p:ext>
            </p:extLst>
          </p:nvPr>
        </p:nvGraphicFramePr>
        <p:xfrm>
          <a:off x="1475656" y="1988840"/>
          <a:ext cx="6336703" cy="4320481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871678"/>
                <a:gridCol w="1967785"/>
                <a:gridCol w="2497240"/>
              </a:tblGrid>
              <a:tr h="392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NAMA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B.IND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B.ING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277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 dirty="0">
                          <a:effectLst/>
                        </a:rPr>
                        <a:t>JOKO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8.54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8.4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277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 dirty="0">
                          <a:effectLst/>
                        </a:rPr>
                        <a:t>AGUS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9.98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6.81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277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 dirty="0">
                          <a:effectLst/>
                        </a:rPr>
                        <a:t>SUSI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6.2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9.15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277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 dirty="0">
                          <a:effectLst/>
                        </a:rPr>
                        <a:t>DYAH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5.24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7.26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277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 dirty="0">
                          <a:effectLst/>
                        </a:rPr>
                        <a:t>WATI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5.71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277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 dirty="0">
                          <a:effectLst/>
                        </a:rPr>
                        <a:t>IKA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8.57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5.87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277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 dirty="0">
                          <a:effectLst/>
                        </a:rPr>
                        <a:t>EKO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7.7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7.71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277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 dirty="0">
                          <a:effectLst/>
                        </a:rPr>
                        <a:t>YANTO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6.6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277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 dirty="0">
                          <a:effectLst/>
                        </a:rPr>
                        <a:t>WAWAN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8.12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277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 dirty="0">
                          <a:effectLst/>
                        </a:rPr>
                        <a:t>MAHMUD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9.81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9.58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9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05536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 err="1"/>
              <a:t>Algoritma</a:t>
            </a:r>
            <a:r>
              <a:rPr lang="en-GB" sz="2800" dirty="0"/>
              <a:t> K-Means </a:t>
            </a:r>
            <a:r>
              <a:rPr lang="en-GB" sz="2800" dirty="0" err="1"/>
              <a:t>diperkenalkan</a:t>
            </a:r>
            <a:r>
              <a:rPr lang="en-GB" sz="2800" dirty="0"/>
              <a:t> </a:t>
            </a:r>
            <a:r>
              <a:rPr lang="en-GB" sz="2800" dirty="0" err="1"/>
              <a:t>oleh</a:t>
            </a:r>
            <a:r>
              <a:rPr lang="en-GB" sz="2800" dirty="0"/>
              <a:t> J.B. </a:t>
            </a:r>
            <a:r>
              <a:rPr lang="en-GB" sz="2800" dirty="0" err="1"/>
              <a:t>MacQueen</a:t>
            </a:r>
            <a:r>
              <a:rPr lang="en-GB" sz="2800" dirty="0"/>
              <a:t> </a:t>
            </a:r>
            <a:r>
              <a:rPr lang="en-GB" sz="2800" dirty="0" err="1"/>
              <a:t>pada</a:t>
            </a:r>
            <a:r>
              <a:rPr lang="en-GB" sz="2800" dirty="0"/>
              <a:t> </a:t>
            </a:r>
            <a:r>
              <a:rPr lang="en-GB" sz="2800" dirty="0" err="1"/>
              <a:t>tahun</a:t>
            </a:r>
            <a:r>
              <a:rPr lang="en-GB" sz="2800" dirty="0"/>
              <a:t> 1976, </a:t>
            </a:r>
            <a:r>
              <a:rPr lang="en-GB" sz="2800" dirty="0" err="1"/>
              <a:t>salah</a:t>
            </a:r>
            <a:r>
              <a:rPr lang="en-GB" sz="2800" dirty="0"/>
              <a:t> </a:t>
            </a:r>
            <a:r>
              <a:rPr lang="en-GB" sz="2800" dirty="0" err="1"/>
              <a:t>satu</a:t>
            </a:r>
            <a:r>
              <a:rPr lang="en-GB" sz="2800" dirty="0"/>
              <a:t> </a:t>
            </a:r>
            <a:r>
              <a:rPr lang="en-GB" sz="2800" dirty="0" err="1"/>
              <a:t>algoritma</a:t>
            </a:r>
            <a:r>
              <a:rPr lang="en-GB" sz="2800" dirty="0"/>
              <a:t> </a:t>
            </a:r>
            <a:r>
              <a:rPr lang="en-GB" sz="2800" i="1" dirty="0"/>
              <a:t>clustering</a:t>
            </a:r>
            <a:r>
              <a:rPr lang="en-GB" sz="2800" dirty="0"/>
              <a:t> </a:t>
            </a:r>
            <a:r>
              <a:rPr lang="en-GB" sz="2800" dirty="0" err="1"/>
              <a:t>sangat</a:t>
            </a:r>
            <a:r>
              <a:rPr lang="en-GB" sz="2800" dirty="0"/>
              <a:t> </a:t>
            </a:r>
            <a:r>
              <a:rPr lang="en-GB" sz="2800" dirty="0" err="1"/>
              <a:t>umum</a:t>
            </a:r>
            <a:r>
              <a:rPr lang="en-GB" sz="2800" dirty="0"/>
              <a:t> yang </a:t>
            </a:r>
            <a:r>
              <a:rPr lang="en-GB" sz="2800" dirty="0" err="1"/>
              <a:t>mengelompokkan</a:t>
            </a:r>
            <a:r>
              <a:rPr lang="en-GB" sz="2800" dirty="0"/>
              <a:t> data </a:t>
            </a:r>
            <a:r>
              <a:rPr lang="en-GB" sz="2800" dirty="0" err="1"/>
              <a:t>sesuai</a:t>
            </a:r>
            <a:r>
              <a:rPr lang="en-GB" sz="2800" dirty="0"/>
              <a:t> </a:t>
            </a:r>
            <a:r>
              <a:rPr lang="en-GB" sz="2800" dirty="0" err="1"/>
              <a:t>dengan</a:t>
            </a:r>
            <a:r>
              <a:rPr lang="en-GB" sz="2800" dirty="0"/>
              <a:t> </a:t>
            </a:r>
            <a:r>
              <a:rPr lang="en-GB" sz="2800" dirty="0" err="1"/>
              <a:t>karakteristik</a:t>
            </a:r>
            <a:r>
              <a:rPr lang="en-GB" sz="2800" dirty="0"/>
              <a:t> </a:t>
            </a:r>
            <a:r>
              <a:rPr lang="en-GB" sz="2800" dirty="0" err="1"/>
              <a:t>atau</a:t>
            </a:r>
            <a:r>
              <a:rPr lang="en-GB" sz="2800" dirty="0"/>
              <a:t> </a:t>
            </a:r>
            <a:r>
              <a:rPr lang="en-GB" sz="2800" dirty="0" err="1"/>
              <a:t>ciri-ciri</a:t>
            </a:r>
            <a:r>
              <a:rPr lang="en-GB" sz="2800" dirty="0"/>
              <a:t> </a:t>
            </a:r>
            <a:r>
              <a:rPr lang="en-GB" sz="2800" dirty="0" err="1"/>
              <a:t>bersama</a:t>
            </a:r>
            <a:r>
              <a:rPr lang="en-GB" sz="2800" dirty="0"/>
              <a:t> yang </a:t>
            </a:r>
            <a:r>
              <a:rPr lang="en-GB" sz="2800" dirty="0" err="1"/>
              <a:t>serupa</a:t>
            </a:r>
            <a:r>
              <a:rPr lang="en-GB" sz="2800" dirty="0"/>
              <a:t>. </a:t>
            </a:r>
            <a:endParaRPr lang="en-GB" sz="2800" dirty="0" smtClean="0"/>
          </a:p>
          <a:p>
            <a:r>
              <a:rPr lang="en-GB" sz="2800" dirty="0" err="1" smtClean="0"/>
              <a:t>Kelompok</a:t>
            </a:r>
            <a:r>
              <a:rPr lang="en-GB" sz="2800" dirty="0" smtClean="0"/>
              <a:t> data </a:t>
            </a:r>
            <a:r>
              <a:rPr lang="en-GB" sz="2800" dirty="0" err="1"/>
              <a:t>ini</a:t>
            </a:r>
            <a:r>
              <a:rPr lang="en-GB" sz="2800" dirty="0"/>
              <a:t> </a:t>
            </a:r>
            <a:r>
              <a:rPr lang="en-GB" sz="2800" dirty="0" err="1"/>
              <a:t>dinamakan</a:t>
            </a:r>
            <a:r>
              <a:rPr lang="en-GB" sz="2800" dirty="0"/>
              <a:t> </a:t>
            </a:r>
            <a:r>
              <a:rPr lang="en-GB" sz="2800" dirty="0" err="1" smtClean="0"/>
              <a:t>sebagai</a:t>
            </a:r>
            <a:r>
              <a:rPr lang="en-GB" sz="2800" dirty="0" smtClean="0"/>
              <a:t> </a:t>
            </a:r>
            <a:r>
              <a:rPr lang="en-GB" sz="2800" dirty="0" err="1" smtClean="0"/>
              <a:t>klaster</a:t>
            </a:r>
            <a:r>
              <a:rPr lang="en-GB" sz="2800" dirty="0" smtClean="0"/>
              <a:t> (</a:t>
            </a:r>
            <a:r>
              <a:rPr lang="en-GB" sz="2800" i="1" dirty="0" smtClean="0"/>
              <a:t>cluster)</a:t>
            </a:r>
            <a:r>
              <a:rPr lang="en-GB" sz="2800" dirty="0" smtClean="0"/>
              <a:t>. </a:t>
            </a:r>
          </a:p>
          <a:p>
            <a:r>
              <a:rPr lang="en-GB" sz="2800" dirty="0" smtClean="0"/>
              <a:t>Data </a:t>
            </a:r>
            <a:r>
              <a:rPr lang="en-GB" sz="2800" dirty="0"/>
              <a:t>di </a:t>
            </a:r>
            <a:r>
              <a:rPr lang="en-GB" sz="2800" dirty="0" err="1"/>
              <a:t>dalam</a:t>
            </a:r>
            <a:r>
              <a:rPr lang="en-GB" sz="2800" dirty="0"/>
              <a:t> </a:t>
            </a:r>
            <a:r>
              <a:rPr lang="en-GB" sz="2800" dirty="0" err="1"/>
              <a:t>suatu</a:t>
            </a:r>
            <a:r>
              <a:rPr lang="en-GB" sz="2800" dirty="0"/>
              <a:t> </a:t>
            </a:r>
            <a:r>
              <a:rPr lang="en-GB" sz="2800" dirty="0" err="1" smtClean="0"/>
              <a:t>klaster</a:t>
            </a:r>
            <a:r>
              <a:rPr lang="en-GB" sz="2800" dirty="0" smtClean="0"/>
              <a:t> </a:t>
            </a:r>
            <a:r>
              <a:rPr lang="en-GB" sz="2800" dirty="0" err="1" smtClean="0"/>
              <a:t>mempunyai</a:t>
            </a:r>
            <a:r>
              <a:rPr lang="en-GB" sz="2800" dirty="0" smtClean="0"/>
              <a:t> </a:t>
            </a:r>
            <a:r>
              <a:rPr lang="en-GB" sz="2800" dirty="0" err="1"/>
              <a:t>ciri-ciri</a:t>
            </a:r>
            <a:r>
              <a:rPr lang="en-GB" sz="2800" dirty="0"/>
              <a:t> (</a:t>
            </a:r>
            <a:r>
              <a:rPr lang="en-GB" sz="2800" dirty="0" err="1"/>
              <a:t>atau</a:t>
            </a:r>
            <a:r>
              <a:rPr lang="en-GB" sz="2800" dirty="0"/>
              <a:t> </a:t>
            </a:r>
            <a:r>
              <a:rPr lang="en-GB" sz="2800" dirty="0" err="1"/>
              <a:t>fitur</a:t>
            </a:r>
            <a:r>
              <a:rPr lang="en-GB" sz="2800" dirty="0"/>
              <a:t>, </a:t>
            </a:r>
            <a:r>
              <a:rPr lang="en-GB" sz="2800" dirty="0" err="1"/>
              <a:t>karakteristik</a:t>
            </a:r>
            <a:r>
              <a:rPr lang="en-GB" sz="2800" dirty="0"/>
              <a:t>, </a:t>
            </a:r>
            <a:r>
              <a:rPr lang="en-GB" sz="2800" dirty="0" err="1"/>
              <a:t>atribut</a:t>
            </a:r>
            <a:r>
              <a:rPr lang="en-GB" sz="2800" dirty="0"/>
              <a:t>, </a:t>
            </a:r>
            <a:r>
              <a:rPr lang="en-GB" sz="2800" dirty="0" err="1"/>
              <a:t>properti</a:t>
            </a:r>
            <a:r>
              <a:rPr lang="en-GB" sz="2800" dirty="0"/>
              <a:t>) </a:t>
            </a:r>
            <a:r>
              <a:rPr lang="en-GB" sz="2800" dirty="0" err="1"/>
              <a:t>serupa</a:t>
            </a:r>
            <a:r>
              <a:rPr lang="en-GB" sz="2800" dirty="0"/>
              <a:t> </a:t>
            </a:r>
            <a:r>
              <a:rPr lang="en-GB" sz="2800" dirty="0" err="1"/>
              <a:t>dan</a:t>
            </a:r>
            <a:r>
              <a:rPr lang="en-GB" sz="2800" dirty="0"/>
              <a:t> </a:t>
            </a:r>
            <a:r>
              <a:rPr lang="en-GB" sz="2800" dirty="0" err="1"/>
              <a:t>tidak</a:t>
            </a:r>
            <a:r>
              <a:rPr lang="en-GB" sz="2800" dirty="0"/>
              <a:t> </a:t>
            </a:r>
            <a:r>
              <a:rPr lang="en-GB" sz="2800" dirty="0" err="1"/>
              <a:t>serupa</a:t>
            </a:r>
            <a:r>
              <a:rPr lang="en-GB" sz="2800" dirty="0"/>
              <a:t> </a:t>
            </a:r>
            <a:r>
              <a:rPr lang="en-GB" sz="2800" dirty="0" err="1"/>
              <a:t>dengan</a:t>
            </a:r>
            <a:r>
              <a:rPr lang="en-GB" sz="2800" dirty="0"/>
              <a:t> data </a:t>
            </a:r>
            <a:r>
              <a:rPr lang="en-GB" sz="2800" dirty="0" err="1"/>
              <a:t>pada</a:t>
            </a:r>
            <a:r>
              <a:rPr lang="en-GB" sz="2800" dirty="0"/>
              <a:t> </a:t>
            </a:r>
            <a:r>
              <a:rPr lang="en-GB" sz="2800" dirty="0" err="1" smtClean="0"/>
              <a:t>klaster</a:t>
            </a:r>
            <a:r>
              <a:rPr lang="en-GB" sz="2800" dirty="0" smtClean="0"/>
              <a:t> lain</a:t>
            </a:r>
            <a:r>
              <a:rPr lang="en-GB" sz="2800" dirty="0"/>
              <a:t>. </a:t>
            </a:r>
            <a:endParaRPr lang="en-GB" sz="2800" dirty="0" smtClean="0"/>
          </a:p>
          <a:p>
            <a:r>
              <a:rPr lang="en-GB" sz="2800" dirty="0" smtClean="0"/>
              <a:t>Clustering K-Means </a:t>
            </a:r>
            <a:r>
              <a:rPr lang="en-GB" sz="2800" dirty="0" err="1" smtClean="0"/>
              <a:t>hanya</a:t>
            </a:r>
            <a:r>
              <a:rPr lang="en-GB" sz="2800" dirty="0" smtClean="0"/>
              <a:t> </a:t>
            </a:r>
            <a:r>
              <a:rPr lang="en-GB" sz="2800" dirty="0" err="1" smtClean="0"/>
              <a:t>dapat</a:t>
            </a:r>
            <a:r>
              <a:rPr lang="en-GB" sz="2800" dirty="0" smtClean="0"/>
              <a:t> </a:t>
            </a:r>
            <a:r>
              <a:rPr lang="en-GB" sz="2800" dirty="0" err="1" smtClean="0"/>
              <a:t>digunakan</a:t>
            </a:r>
            <a:r>
              <a:rPr lang="en-GB" sz="2800" dirty="0" smtClean="0"/>
              <a:t> </a:t>
            </a:r>
            <a:r>
              <a:rPr lang="en-GB" sz="2800" dirty="0" err="1" smtClean="0"/>
              <a:t>pada</a:t>
            </a:r>
            <a:r>
              <a:rPr lang="en-GB" sz="2800" dirty="0" smtClean="0"/>
              <a:t> data </a:t>
            </a:r>
            <a:r>
              <a:rPr lang="en-GB" sz="2800" i="1" dirty="0" smtClean="0"/>
              <a:t>numerical.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(</a:t>
            </a:r>
            <a:r>
              <a:rPr lang="en-US" i="1" dirty="0"/>
              <a:t>Recognition</a:t>
            </a:r>
            <a:r>
              <a:rPr lang="en-US" dirty="0" smtClean="0"/>
              <a:t>):</a:t>
            </a:r>
            <a:endParaRPr lang="en-US" dirty="0"/>
          </a:p>
          <a:p>
            <a:pPr lvl="1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i="1" dirty="0"/>
              <a:t>image </a:t>
            </a:r>
            <a:r>
              <a:rPr lang="en-US" i="1" dirty="0" smtClean="0"/>
              <a:t>processing</a:t>
            </a:r>
            <a:r>
              <a:rPr lang="en-US" dirty="0"/>
              <a:t>, </a:t>
            </a:r>
            <a:r>
              <a:rPr lang="en-US" i="1" dirty="0" smtClean="0"/>
              <a:t>computer vision</a:t>
            </a:r>
            <a:r>
              <a:rPr lang="en-US" dirty="0" smtClean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robot </a:t>
            </a:r>
            <a:r>
              <a:rPr lang="en-US" i="1" dirty="0" smtClean="0"/>
              <a:t>vision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i="1" dirty="0"/>
              <a:t>Decision Support System </a:t>
            </a:r>
            <a:r>
              <a:rPr lang="en-US" dirty="0" err="1"/>
              <a:t>dan</a:t>
            </a:r>
            <a:r>
              <a:rPr lang="en-US" dirty="0"/>
              <a:t> data </a:t>
            </a:r>
            <a:r>
              <a:rPr lang="en-US" dirty="0" smtClean="0"/>
              <a:t>mining:</a:t>
            </a:r>
            <a:endParaRPr lang="en-US" dirty="0"/>
          </a:p>
          <a:p>
            <a:pPr lvl="1"/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, </a:t>
            </a:r>
            <a:r>
              <a:rPr lang="en-US" dirty="0" err="1"/>
              <a:t>pemetaan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, </a:t>
            </a:r>
            <a:r>
              <a:rPr lang="en-US" dirty="0" err="1"/>
              <a:t>m</a:t>
            </a:r>
            <a:r>
              <a:rPr lang="en-US" dirty="0" err="1" smtClean="0"/>
              <a:t>anajemen</a:t>
            </a:r>
            <a:r>
              <a:rPr lang="en-US" dirty="0" smtClean="0"/>
              <a:t> </a:t>
            </a:r>
            <a:r>
              <a:rPr lang="en-US" dirty="0"/>
              <a:t>marketing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Penerapan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05536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ea typeface="SimSun" panose="02010600030101010101" pitchFamily="2" charset="-122"/>
              </a:rPr>
              <a:t>Biology </a:t>
            </a:r>
            <a:r>
              <a:rPr lang="en-US" altLang="zh-CN" dirty="0" smtClean="0">
                <a:ea typeface="SimSun" panose="02010600030101010101" pitchFamily="2" charset="-122"/>
              </a:rPr>
              <a:t>: </a:t>
            </a:r>
            <a:r>
              <a:rPr lang="en-US" altLang="zh-CN" dirty="0">
                <a:ea typeface="SimSun" panose="02010600030101010101" pitchFamily="2" charset="-122"/>
              </a:rPr>
              <a:t>taxonomy </a:t>
            </a:r>
            <a:r>
              <a:rPr lang="en-US" altLang="zh-CN" dirty="0" err="1" smtClean="0">
                <a:ea typeface="SimSun" panose="02010600030101010101" pitchFamily="2" charset="-122"/>
              </a:rPr>
              <a:t>makhluk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hidup</a:t>
            </a:r>
            <a:r>
              <a:rPr lang="en-US" altLang="zh-CN" dirty="0" smtClean="0">
                <a:ea typeface="SimSun" panose="02010600030101010101" pitchFamily="2" charset="-122"/>
              </a:rPr>
              <a:t> : </a:t>
            </a:r>
            <a:r>
              <a:rPr lang="en-US" altLang="zh-CN" dirty="0">
                <a:ea typeface="SimSun" panose="02010600030101010101" pitchFamily="2" charset="-122"/>
              </a:rPr>
              <a:t>kingdom, phylum, class, order, family, genus </a:t>
            </a:r>
            <a:r>
              <a:rPr lang="en-US" altLang="zh-CN" dirty="0" err="1" smtClean="0">
                <a:ea typeface="SimSun" panose="02010600030101010101" pitchFamily="2" charset="-122"/>
              </a:rPr>
              <a:t>dan</a:t>
            </a:r>
            <a:r>
              <a:rPr lang="en-US" altLang="zh-CN" dirty="0" smtClean="0">
                <a:ea typeface="SimSun" panose="02010600030101010101" pitchFamily="2" charset="-122"/>
              </a:rPr>
              <a:t> species</a:t>
            </a:r>
            <a:endParaRPr lang="en-US" altLang="zh-CN" dirty="0">
              <a:ea typeface="SimSun" panose="02010600030101010101" pitchFamily="2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Information </a:t>
            </a:r>
            <a:r>
              <a:rPr lang="en-US" altLang="zh-CN" dirty="0" smtClean="0">
                <a:solidFill>
                  <a:srgbClr val="C00000"/>
                </a:solidFill>
                <a:ea typeface="SimSun" panose="02010600030101010101" pitchFamily="2" charset="-122"/>
              </a:rPr>
              <a:t>retrieval </a:t>
            </a:r>
            <a:r>
              <a:rPr lang="en-US" altLang="zh-CN" dirty="0" smtClean="0">
                <a:ea typeface="SimSun" panose="02010600030101010101" pitchFamily="2" charset="-122"/>
              </a:rPr>
              <a:t>: clustering </a:t>
            </a:r>
            <a:r>
              <a:rPr lang="en-US" altLang="zh-CN" dirty="0" err="1" smtClean="0">
                <a:ea typeface="SimSun" panose="02010600030101010101" pitchFamily="2" charset="-122"/>
              </a:rPr>
              <a:t>dokumen</a:t>
            </a:r>
            <a:endParaRPr lang="en-US" altLang="zh-CN" dirty="0">
              <a:ea typeface="SimSun" panose="02010600030101010101" pitchFamily="2" charset="-122"/>
            </a:endParaRPr>
          </a:p>
          <a:p>
            <a:r>
              <a:rPr lang="en-US" altLang="zh-CN" dirty="0" err="1" smtClean="0">
                <a:solidFill>
                  <a:srgbClr val="C00000"/>
                </a:solidFill>
                <a:ea typeface="SimSun" panose="02010600030101010101" pitchFamily="2" charset="-122"/>
              </a:rPr>
              <a:t>Pemanfaatan</a:t>
            </a:r>
            <a:r>
              <a:rPr lang="en-US" altLang="zh-CN" dirty="0" smtClean="0">
                <a:solidFill>
                  <a:srgbClr val="C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SimSun" panose="02010600030101010101" pitchFamily="2" charset="-122"/>
              </a:rPr>
              <a:t>lahan</a:t>
            </a:r>
            <a:r>
              <a:rPr lang="en-US" altLang="zh-CN" dirty="0" smtClean="0">
                <a:solidFill>
                  <a:srgbClr val="C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dirty="0" smtClean="0">
                <a:ea typeface="SimSun" panose="02010600030101010101" pitchFamily="2" charset="-122"/>
              </a:rPr>
              <a:t>: </a:t>
            </a:r>
            <a:r>
              <a:rPr lang="en-US" altLang="zh-CN" dirty="0" err="1" smtClean="0">
                <a:ea typeface="SimSun" panose="02010600030101010101" pitchFamily="2" charset="-122"/>
              </a:rPr>
              <a:t>identifikasi</a:t>
            </a:r>
            <a:r>
              <a:rPr lang="en-US" altLang="zh-CN" dirty="0" smtClean="0">
                <a:ea typeface="SimSun" panose="02010600030101010101" pitchFamily="2" charset="-122"/>
              </a:rPr>
              <a:t> area </a:t>
            </a:r>
            <a:r>
              <a:rPr lang="en-US" altLang="zh-CN" dirty="0" err="1" smtClean="0">
                <a:ea typeface="SimSun" panose="02010600030101010101" pitchFamily="2" charset="-122"/>
              </a:rPr>
              <a:t>pemanfaatan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lahan</a:t>
            </a:r>
            <a:r>
              <a:rPr lang="en-US" altLang="zh-CN" dirty="0" smtClean="0">
                <a:ea typeface="SimSun" panose="02010600030101010101" pitchFamily="2" charset="-122"/>
              </a:rPr>
              <a:t> yang </a:t>
            </a:r>
            <a:r>
              <a:rPr lang="en-US" altLang="zh-CN" dirty="0" err="1" smtClean="0">
                <a:ea typeface="SimSun" panose="02010600030101010101" pitchFamily="2" charset="-122"/>
              </a:rPr>
              <a:t>serupa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berdasarkan</a:t>
            </a:r>
            <a:r>
              <a:rPr lang="en-US" altLang="zh-CN" dirty="0" smtClean="0">
                <a:ea typeface="SimSun" panose="02010600030101010101" pitchFamily="2" charset="-122"/>
              </a:rPr>
              <a:t> data </a:t>
            </a:r>
            <a:r>
              <a:rPr lang="en-US" altLang="zh-CN" dirty="0" err="1" smtClean="0">
                <a:ea typeface="SimSun" panose="02010600030101010101" pitchFamily="2" charset="-122"/>
              </a:rPr>
              <a:t>dalam</a:t>
            </a:r>
            <a:r>
              <a:rPr lang="en-US" altLang="zh-CN" dirty="0" smtClean="0">
                <a:ea typeface="SimSun" panose="02010600030101010101" pitchFamily="2" charset="-122"/>
              </a:rPr>
              <a:t> database </a:t>
            </a:r>
            <a:r>
              <a:rPr lang="en-US" altLang="zh-CN" i="1" dirty="0" smtClean="0">
                <a:ea typeface="SimSun" panose="02010600030101010101" pitchFamily="2" charset="-122"/>
              </a:rPr>
              <a:t>earth observation</a:t>
            </a:r>
            <a:endParaRPr lang="en-US" altLang="zh-CN" i="1" dirty="0">
              <a:ea typeface="SimSun" panose="02010600030101010101" pitchFamily="2" charset="-122"/>
            </a:endParaRPr>
          </a:p>
          <a:p>
            <a:r>
              <a:rPr lang="en-US" altLang="zh-CN" dirty="0" smtClean="0">
                <a:solidFill>
                  <a:srgbClr val="C00000"/>
                </a:solidFill>
                <a:ea typeface="SimSun" panose="02010600030101010101" pitchFamily="2" charset="-122"/>
              </a:rPr>
              <a:t>Marketing </a:t>
            </a:r>
            <a:r>
              <a:rPr lang="en-US" altLang="zh-CN" dirty="0" smtClean="0">
                <a:ea typeface="SimSun" panose="02010600030101010101" pitchFamily="2" charset="-122"/>
              </a:rPr>
              <a:t>: </a:t>
            </a:r>
            <a:r>
              <a:rPr lang="en-US" altLang="zh-CN" dirty="0" err="1" smtClean="0">
                <a:ea typeface="SimSun" panose="02010600030101010101" pitchFamily="2" charset="-122"/>
              </a:rPr>
              <a:t>membantu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pelaku</a:t>
            </a:r>
            <a:r>
              <a:rPr lang="en-US" altLang="zh-CN" dirty="0" smtClean="0">
                <a:ea typeface="SimSun" panose="02010600030101010101" pitchFamily="2" charset="-122"/>
              </a:rPr>
              <a:t> marketing </a:t>
            </a:r>
            <a:r>
              <a:rPr lang="en-US" altLang="zh-CN" dirty="0" err="1" smtClean="0">
                <a:ea typeface="SimSun" panose="02010600030101010101" pitchFamily="2" charset="-122"/>
              </a:rPr>
              <a:t>untuk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menemukan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kelompok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pelanggan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tertentu</a:t>
            </a:r>
            <a:r>
              <a:rPr lang="en-US" altLang="zh-CN" dirty="0" smtClean="0">
                <a:ea typeface="SimSun" panose="02010600030101010101" pitchFamily="2" charset="-122"/>
              </a:rPr>
              <a:t>, </a:t>
            </a:r>
            <a:r>
              <a:rPr lang="en-US" altLang="zh-CN" dirty="0" err="1" smtClean="0">
                <a:ea typeface="SimSun" panose="02010600030101010101" pitchFamily="2" charset="-122"/>
              </a:rPr>
              <a:t>dan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memanfaatkan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pengetahuan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ini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untuk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mengembangkan</a:t>
            </a:r>
            <a:r>
              <a:rPr lang="en-US" altLang="zh-CN" dirty="0" smtClean="0">
                <a:ea typeface="SimSun" panose="02010600030101010101" pitchFamily="2" charset="-122"/>
              </a:rPr>
              <a:t> program </a:t>
            </a:r>
            <a:r>
              <a:rPr lang="en-US" altLang="zh-CN" dirty="0" err="1" smtClean="0">
                <a:ea typeface="SimSun" panose="02010600030101010101" pitchFamily="2" charset="-122"/>
              </a:rPr>
              <a:t>terhadap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kelompok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pelanggan</a:t>
            </a:r>
            <a:r>
              <a:rPr lang="en-US" altLang="zh-CN" dirty="0" smtClean="0">
                <a:ea typeface="SimSun" panose="02010600030101010101" pitchFamily="2" charset="-122"/>
              </a:rPr>
              <a:t> yang </a:t>
            </a:r>
            <a:r>
              <a:rPr lang="en-US" altLang="zh-CN" dirty="0" err="1" smtClean="0">
                <a:ea typeface="SimSun" panose="02010600030101010101" pitchFamily="2" charset="-122"/>
              </a:rPr>
              <a:t>menjadi</a:t>
            </a:r>
            <a:r>
              <a:rPr lang="en-US" altLang="zh-CN" dirty="0" smtClean="0">
                <a:ea typeface="SimSun" panose="02010600030101010101" pitchFamily="2" charset="-122"/>
              </a:rPr>
              <a:t> target.</a:t>
            </a:r>
            <a:endParaRPr lang="en-US" altLang="zh-CN" dirty="0">
              <a:ea typeface="SimSun" panose="02010600030101010101" pitchFamily="2" charset="-122"/>
            </a:endParaRPr>
          </a:p>
          <a:p>
            <a:r>
              <a:rPr lang="en-US" altLang="zh-CN" dirty="0" err="1" smtClean="0">
                <a:solidFill>
                  <a:srgbClr val="C00000"/>
                </a:solidFill>
                <a:ea typeface="SimSun" panose="02010600030101010101" pitchFamily="2" charset="-122"/>
              </a:rPr>
              <a:t>Perencanaan</a:t>
            </a:r>
            <a:r>
              <a:rPr lang="en-US" altLang="zh-CN" dirty="0" smtClean="0">
                <a:solidFill>
                  <a:srgbClr val="C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SimSun" panose="02010600030101010101" pitchFamily="2" charset="-122"/>
              </a:rPr>
              <a:t>kota</a:t>
            </a:r>
            <a:r>
              <a:rPr lang="en-US" altLang="zh-CN" dirty="0" smtClean="0">
                <a:solidFill>
                  <a:srgbClr val="C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dirty="0" smtClean="0">
                <a:ea typeface="SimSun" panose="02010600030101010101" pitchFamily="2" charset="-122"/>
              </a:rPr>
              <a:t>: </a:t>
            </a:r>
            <a:r>
              <a:rPr lang="en-US" altLang="zh-CN" dirty="0" err="1" smtClean="0">
                <a:ea typeface="SimSun" panose="02010600030101010101" pitchFamily="2" charset="-122"/>
              </a:rPr>
              <a:t>identikasi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kelompok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rumah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berdasarkan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tipe</a:t>
            </a:r>
            <a:r>
              <a:rPr lang="en-US" altLang="zh-CN" dirty="0" smtClean="0">
                <a:ea typeface="SimSun" panose="02010600030101010101" pitchFamily="2" charset="-122"/>
              </a:rPr>
              <a:t>, </a:t>
            </a:r>
            <a:r>
              <a:rPr lang="en-US" altLang="zh-CN" dirty="0" err="1" smtClean="0">
                <a:ea typeface="SimSun" panose="02010600030101010101" pitchFamily="2" charset="-122"/>
              </a:rPr>
              <a:t>harga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dan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lokasi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geografis</a:t>
            </a:r>
            <a:r>
              <a:rPr lang="en-US" altLang="zh-CN" dirty="0" smtClean="0">
                <a:ea typeface="SimSun" panose="02010600030101010101" pitchFamily="2" charset="-122"/>
              </a:rPr>
              <a:t>. </a:t>
            </a:r>
            <a:endParaRPr lang="en-US" altLang="zh-CN" dirty="0">
              <a:ea typeface="SimSun" panose="02010600030101010101" pitchFamily="2" charset="-122"/>
            </a:endParaRPr>
          </a:p>
          <a:p>
            <a:r>
              <a:rPr lang="en-US" altLang="zh-CN" dirty="0" err="1" smtClean="0">
                <a:solidFill>
                  <a:srgbClr val="C00000"/>
                </a:solidFill>
                <a:ea typeface="SimSun" panose="02010600030101010101" pitchFamily="2" charset="-122"/>
              </a:rPr>
              <a:t>Iklim</a:t>
            </a:r>
            <a:r>
              <a:rPr lang="en-US" altLang="zh-CN" dirty="0" smtClean="0">
                <a:solidFill>
                  <a:srgbClr val="C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dirty="0" smtClean="0">
                <a:ea typeface="SimSun" panose="02010600030101010101" pitchFamily="2" charset="-122"/>
              </a:rPr>
              <a:t>: </a:t>
            </a:r>
            <a:r>
              <a:rPr lang="en-US" altLang="zh-CN" dirty="0" err="1" smtClean="0">
                <a:ea typeface="SimSun" panose="02010600030101010101" pitchFamily="2" charset="-122"/>
              </a:rPr>
              <a:t>mempelajari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iklim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dengan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mencari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pola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pergerakan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atmosfer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dan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samudra</a:t>
            </a:r>
            <a:r>
              <a:rPr lang="en-US" altLang="zh-CN" dirty="0" smtClean="0">
                <a:ea typeface="SimSun" panose="02010600030101010101" pitchFamily="2" charset="-122"/>
              </a:rPr>
              <a:t>.</a:t>
            </a:r>
            <a:endParaRPr lang="en-US" altLang="zh-CN" dirty="0">
              <a:ea typeface="SimSun" panose="02010600030101010101" pitchFamily="2" charset="-122"/>
            </a:endParaRPr>
          </a:p>
          <a:p>
            <a:r>
              <a:rPr lang="en-US" altLang="zh-CN" dirty="0" err="1" smtClean="0">
                <a:solidFill>
                  <a:srgbClr val="C00000"/>
                </a:solidFill>
                <a:ea typeface="SimSun" panose="02010600030101010101" pitchFamily="2" charset="-122"/>
              </a:rPr>
              <a:t>Ilmu</a:t>
            </a:r>
            <a:r>
              <a:rPr lang="en-US" altLang="zh-CN" dirty="0" smtClean="0">
                <a:solidFill>
                  <a:srgbClr val="C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SimSun" panose="02010600030101010101" pitchFamily="2" charset="-122"/>
              </a:rPr>
              <a:t>ekonomi</a:t>
            </a:r>
            <a:r>
              <a:rPr lang="en-US" altLang="zh-CN" dirty="0" smtClean="0">
                <a:solidFill>
                  <a:srgbClr val="C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dirty="0" smtClean="0">
                <a:ea typeface="SimSun" panose="02010600030101010101" pitchFamily="2" charset="-122"/>
              </a:rPr>
              <a:t>: </a:t>
            </a:r>
            <a:r>
              <a:rPr lang="en-US" altLang="zh-CN" dirty="0" err="1" smtClean="0">
                <a:ea typeface="SimSun" panose="02010600030101010101" pitchFamily="2" charset="-122"/>
              </a:rPr>
              <a:t>mencari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pengetahuan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tentang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pasar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dalam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bidang</a:t>
            </a:r>
            <a:r>
              <a:rPr lang="en-US" altLang="zh-CN" dirty="0" smtClean="0">
                <a:ea typeface="SimSun" panose="02010600030101010101" pitchFamily="2" charset="-122"/>
              </a:rPr>
              <a:t> marketing</a:t>
            </a:r>
          </a:p>
          <a:p>
            <a:r>
              <a:rPr lang="en-US" altLang="zh-CN" dirty="0" err="1" smtClean="0">
                <a:ea typeface="SimSun" panose="02010600030101010101" pitchFamily="2" charset="-122"/>
              </a:rPr>
              <a:t>Dll</a:t>
            </a:r>
            <a:r>
              <a:rPr lang="en-US" altLang="zh-CN" dirty="0" smtClean="0">
                <a:ea typeface="SimSun" panose="02010600030101010101" pitchFamily="2" charset="-122"/>
              </a:rPr>
              <a:t>.</a:t>
            </a:r>
            <a:endParaRPr lang="en-US" altLang="zh-CN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2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ea typeface="SimSun" panose="02010600030101010101" pitchFamily="2" charset="-122"/>
              </a:rPr>
              <a:t>Metode</a:t>
            </a:r>
            <a:r>
              <a:rPr lang="en-US" altLang="zh-CN" dirty="0" smtClean="0">
                <a:ea typeface="SimSun" panose="02010600030101010101" pitchFamily="2" charset="-122"/>
              </a:rPr>
              <a:t> Clustering: K-Means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5005536"/>
              </a:xfrm>
            </p:spPr>
            <p:txBody>
              <a:bodyPr>
                <a:normAutofit fontScale="77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Tentukan </a:t>
                </a:r>
                <a:r>
                  <a:rPr lang="id-ID" dirty="0" smtClean="0">
                    <a:solidFill>
                      <a:srgbClr val="C00000"/>
                    </a:solidFill>
                  </a:rPr>
                  <a:t>jumlah </a:t>
                </a:r>
                <a:r>
                  <a:rPr lang="id-ID" dirty="0">
                    <a:solidFill>
                      <a:srgbClr val="C00000"/>
                    </a:solidFill>
                  </a:rPr>
                  <a:t>klaster k </a:t>
                </a:r>
                <a:r>
                  <a:rPr lang="id-ID" dirty="0"/>
                  <a:t>yang </a:t>
                </a:r>
                <a:r>
                  <a:rPr lang="id-ID" dirty="0" smtClean="0"/>
                  <a:t>diinginkan</a:t>
                </a:r>
                <a:r>
                  <a:rPr lang="en-US" dirty="0" smtClean="0"/>
                  <a:t>.</a:t>
                </a:r>
                <a:endParaRPr lang="id-ID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id-ID" dirty="0">
                    <a:solidFill>
                      <a:srgbClr val="C00000"/>
                    </a:solidFill>
                  </a:rPr>
                  <a:t>Inisialisasi k pusat klaster </a:t>
                </a:r>
                <a:r>
                  <a:rPr lang="id-ID" dirty="0"/>
                  <a:t>(</a:t>
                </a:r>
                <a:r>
                  <a:rPr lang="id-ID" i="1" dirty="0"/>
                  <a:t>centroid</a:t>
                </a:r>
                <a:r>
                  <a:rPr lang="id-ID" dirty="0"/>
                  <a:t>) secara rando</a:t>
                </a:r>
                <a:r>
                  <a:rPr lang="en-US" dirty="0" smtClean="0"/>
                  <a:t>m.</a:t>
                </a:r>
                <a:endParaRPr lang="id-ID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id-ID" dirty="0">
                    <a:solidFill>
                      <a:srgbClr val="C00000"/>
                    </a:solidFill>
                  </a:rPr>
                  <a:t>Tempatkan setiap data atau objek ke klaster terdekat</a:t>
                </a:r>
                <a:r>
                  <a:rPr lang="id-ID" dirty="0"/>
                  <a:t>. Kedekatan dua objek ditentukan berdasar jarak. Jarak yang dipakai pada algoritma k-Means adalah </a:t>
                </a:r>
                <a:r>
                  <a:rPr lang="id-ID" i="1" dirty="0"/>
                  <a:t>Euclidean distance </a:t>
                </a:r>
                <a:r>
                  <a:rPr lang="id-ID" dirty="0"/>
                  <a:t>(</a:t>
                </a:r>
                <a:r>
                  <a:rPr lang="id-ID" i="1" dirty="0"/>
                  <a:t>d</a:t>
                </a:r>
                <a:r>
                  <a:rPr lang="id-ID" dirty="0" smtClean="0"/>
                  <a:t>)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𝐸𝑢𝑐𝑙𝑖𝑑𝑒𝑎𝑛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lvl="1" indent="0">
                  <a:spcBef>
                    <a:spcPts val="600"/>
                  </a:spcBef>
                  <a:buSzPct val="80000"/>
                  <a:buNone/>
                </a:pPr>
                <a:endParaRPr lang="en-US" sz="2900" dirty="0" smtClean="0">
                  <a:cs typeface="Arial" panose="020B0604020202020204" pitchFamily="34" charset="0"/>
                </a:endParaRPr>
              </a:p>
              <a:p>
                <a:pPr marL="0" lvl="1" indent="0">
                  <a:spcBef>
                    <a:spcPts val="600"/>
                  </a:spcBef>
                  <a:buSzPct val="80000"/>
                  <a:buNone/>
                </a:pPr>
                <a:r>
                  <a:rPr lang="en-US" sz="2900" dirty="0" err="1" smtClean="0">
                    <a:cs typeface="Arial" panose="020B0604020202020204" pitchFamily="34" charset="0"/>
                  </a:rPr>
                  <a:t>Dimana</a:t>
                </a:r>
                <a:r>
                  <a:rPr lang="en-US" sz="2900" dirty="0" smtClean="0">
                    <a:cs typeface="Arial" panose="020B0604020202020204" pitchFamily="34" charset="0"/>
                  </a:rPr>
                  <a:t> </a:t>
                </a:r>
                <a:r>
                  <a:rPr lang="id-ID" sz="2900" dirty="0" smtClean="0">
                    <a:cs typeface="Arial" panose="020B0604020202020204" pitchFamily="34" charset="0"/>
                  </a:rPr>
                  <a:t>x </a:t>
                </a:r>
                <a:r>
                  <a:rPr lang="id-ID" sz="2900" dirty="0">
                    <a:cs typeface="Arial" panose="020B0604020202020204" pitchFamily="34" charset="0"/>
                  </a:rPr>
                  <a:t>= x1, x2, . . . , xn, dan y = y1, y2, . . . , yn merupakan banyaknya </a:t>
                </a:r>
                <a:r>
                  <a:rPr lang="id-ID" sz="2900" i="1" dirty="0">
                    <a:cs typeface="Arial" panose="020B0604020202020204" pitchFamily="34" charset="0"/>
                  </a:rPr>
                  <a:t>n</a:t>
                </a:r>
                <a:r>
                  <a:rPr lang="id-ID" sz="2900" dirty="0">
                    <a:cs typeface="Arial" panose="020B0604020202020204" pitchFamily="34" charset="0"/>
                  </a:rPr>
                  <a:t> </a:t>
                </a:r>
                <a:r>
                  <a:rPr lang="id-ID" sz="2900" dirty="0" smtClean="0">
                    <a:cs typeface="Arial" panose="020B0604020202020204" pitchFamily="34" charset="0"/>
                  </a:rPr>
                  <a:t>atribut</a:t>
                </a:r>
                <a:r>
                  <a:rPr lang="en-US" sz="2900" dirty="0" smtClean="0">
                    <a:cs typeface="Arial" panose="020B0604020202020204" pitchFamily="34" charset="0"/>
                  </a:rPr>
                  <a:t> </a:t>
                </a:r>
                <a:r>
                  <a:rPr lang="id-ID" sz="2900" dirty="0" smtClean="0">
                    <a:cs typeface="Arial" panose="020B0604020202020204" pitchFamily="34" charset="0"/>
                  </a:rPr>
                  <a:t>(</a:t>
                </a:r>
                <a:r>
                  <a:rPr lang="id-ID" sz="2900" dirty="0">
                    <a:cs typeface="Arial" panose="020B0604020202020204" pitchFamily="34" charset="0"/>
                  </a:rPr>
                  <a:t>kolom) antara 2 record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5005536"/>
              </a:xfrm>
              <a:blipFill rotWithShape="1">
                <a:blip r:embed="rId2"/>
                <a:stretch>
                  <a:fillRect l="-1057" t="-2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ea typeface="SimSun" panose="02010600030101010101" pitchFamily="2" charset="-122"/>
              </a:rPr>
              <a:t>Metode</a:t>
            </a:r>
            <a:r>
              <a:rPr lang="en-US" altLang="zh-CN" dirty="0" smtClean="0">
                <a:ea typeface="SimSun" panose="02010600030101010101" pitchFamily="2" charset="-122"/>
              </a:rPr>
              <a:t> Clustering: K-Means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lang="id-ID" dirty="0" smtClean="0">
                    <a:solidFill>
                      <a:srgbClr val="C00000"/>
                    </a:solidFill>
                  </a:rPr>
                  <a:t>Hitung kembali pusat klaster </a:t>
                </a:r>
                <a:r>
                  <a:rPr lang="id-ID" dirty="0"/>
                  <a:t>dengan keanggotaan klaster yang sekarang. Pusat klaster adalah rata-rata (</a:t>
                </a:r>
                <a:r>
                  <a:rPr lang="id-ID" i="1" dirty="0"/>
                  <a:t>mean</a:t>
                </a:r>
                <a:r>
                  <a:rPr lang="id-ID" dirty="0"/>
                  <a:t>) dari semua data atau objek dalam klaster tertentu</a:t>
                </a:r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id-ID" dirty="0">
                    <a:solidFill>
                      <a:srgbClr val="C00000"/>
                    </a:solidFill>
                  </a:rPr>
                  <a:t>Tugaskan lagi setiap objek dengan memakai pusat klaster yang baru</a:t>
                </a:r>
                <a:r>
                  <a:rPr lang="id-ID" dirty="0"/>
                  <a:t>. Jika </a:t>
                </a:r>
                <a:r>
                  <a:rPr lang="id-ID" dirty="0">
                    <a:solidFill>
                      <a:srgbClr val="0070C0"/>
                    </a:solidFill>
                  </a:rPr>
                  <a:t>pusat klaster sudah tidak berubah lagi, maka proses pengklasteran selesai</a:t>
                </a:r>
                <a:r>
                  <a:rPr lang="id-ID" dirty="0"/>
                  <a:t>. Atau, </a:t>
                </a:r>
                <a:r>
                  <a:rPr lang="id-ID" dirty="0">
                    <a:solidFill>
                      <a:srgbClr val="0070C0"/>
                    </a:solidFill>
                  </a:rPr>
                  <a:t>kembali lagi ke langkah nomor 3 </a:t>
                </a:r>
                <a:r>
                  <a:rPr lang="id-ID" dirty="0"/>
                  <a:t>sampai pusat klaster tidak berubah lagi</a:t>
                </a:r>
                <a:r>
                  <a:rPr lang="en-US" dirty="0"/>
                  <a:t> (</a:t>
                </a:r>
                <a:r>
                  <a:rPr lang="id-ID" dirty="0"/>
                  <a:t>stabil</a:t>
                </a:r>
                <a:r>
                  <a:rPr lang="en-US" dirty="0"/>
                  <a:t>)</a:t>
                </a:r>
                <a:r>
                  <a:rPr lang="id-ID" dirty="0"/>
                  <a:t> atau tidak ada penurunan yang signifikan dari nilai SSE (</a:t>
                </a:r>
                <a:r>
                  <a:rPr lang="id-ID" i="1" dirty="0"/>
                  <a:t>Sum of Squared Errors</a:t>
                </a:r>
                <a:r>
                  <a:rPr lang="id-ID" dirty="0" smtClean="0"/>
                  <a:t>)</a:t>
                </a:r>
                <a:r>
                  <a:rPr lang="en-US" dirty="0" smtClean="0"/>
                  <a:t>.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𝑆𝑆𝐸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3" t="-2541" r="-2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39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K-Means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97028079"/>
              </p:ext>
            </p:extLst>
          </p:nvPr>
        </p:nvGraphicFramePr>
        <p:xfrm>
          <a:off x="3059832" y="2708920"/>
          <a:ext cx="3656826" cy="370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8376"/>
                <a:gridCol w="2378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Data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 smtClean="0">
                          <a:effectLst/>
                        </a:rPr>
                        <a:t>Nilai</a:t>
                      </a:r>
                      <a:r>
                        <a:rPr lang="en-US" sz="1800" u="none" strike="noStrike" dirty="0" smtClean="0">
                          <a:effectLst/>
                        </a:rPr>
                        <a:t> X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475656" y="1524000"/>
            <a:ext cx="7458032" cy="968896"/>
          </a:xfrm>
        </p:spPr>
        <p:txBody>
          <a:bodyPr/>
          <a:lstStyle/>
          <a:p>
            <a:r>
              <a:rPr lang="en-US" dirty="0" err="1" smtClean="0"/>
              <a:t>Lakukan</a:t>
            </a:r>
            <a:r>
              <a:rPr lang="en-US" dirty="0" smtClean="0"/>
              <a:t> clustering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2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klaster</a:t>
            </a:r>
            <a:r>
              <a:rPr lang="en-US" dirty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smtClean="0">
                <a:hlinkClick r:id="rId2" action="ppaction://hlinkfile"/>
              </a:rPr>
              <a:t>data </a:t>
            </a:r>
            <a:r>
              <a:rPr lang="en-US" dirty="0" err="1" smtClean="0">
                <a:hlinkClick r:id="rId2" action="ppaction://hlinkfile"/>
              </a:rPr>
              <a:t>berikut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</a:t>
            </a:r>
            <a:r>
              <a:rPr lang="en-US" dirty="0" smtClean="0"/>
              <a:t> Clustering (</a:t>
            </a:r>
            <a:r>
              <a:rPr lang="en-US" dirty="0" err="1" smtClean="0"/>
              <a:t>Iterasi</a:t>
            </a:r>
            <a:r>
              <a:rPr lang="en-US" dirty="0" smtClean="0"/>
              <a:t>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Diketahui</a:t>
            </a:r>
            <a:r>
              <a:rPr lang="en-US" dirty="0" smtClean="0"/>
              <a:t> k = 2</a:t>
            </a:r>
          </a:p>
          <a:p>
            <a:r>
              <a:rPr lang="en-US" dirty="0" err="1" smtClean="0"/>
              <a:t>Pilih</a:t>
            </a:r>
            <a:r>
              <a:rPr lang="en-US" dirty="0" smtClean="0"/>
              <a:t> centroid </a:t>
            </a:r>
            <a:r>
              <a:rPr lang="en-US" dirty="0" err="1" smtClean="0"/>
              <a:t>awal</a:t>
            </a:r>
            <a:r>
              <a:rPr lang="en-US" dirty="0" smtClean="0"/>
              <a:t> (</a:t>
            </a:r>
            <a:r>
              <a:rPr lang="en-US" dirty="0" err="1" smtClean="0"/>
              <a:t>secara</a:t>
            </a:r>
            <a:r>
              <a:rPr lang="en-US" dirty="0" smtClean="0"/>
              <a:t> random </a:t>
            </a:r>
            <a:r>
              <a:rPr lang="en-US" dirty="0" err="1" smtClean="0"/>
              <a:t>dari</a:t>
            </a:r>
            <a:r>
              <a:rPr lang="en-US" dirty="0" smtClean="0"/>
              <a:t> dataset)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klaster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Misal</a:t>
            </a:r>
            <a:r>
              <a:rPr lang="en-US" dirty="0" smtClean="0"/>
              <a:t>: centroid C1 (m1) = 20, centroid C2 (m2) = 25</a:t>
            </a:r>
          </a:p>
          <a:p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data X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centroid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klaster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/>
              <a:t>Euclidean Distance</a:t>
            </a:r>
          </a:p>
          <a:p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SSE </a:t>
            </a:r>
            <a:r>
              <a:rPr lang="en-US" dirty="0" err="1" smtClean="0"/>
              <a:t>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2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717</TotalTime>
  <Words>1436</Words>
  <Application>Microsoft Office PowerPoint</Application>
  <PresentationFormat>On-screen Show (4:3)</PresentationFormat>
  <Paragraphs>473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Solstice</vt:lpstr>
      <vt:lpstr>ALGORITMA K-MEANS </vt:lpstr>
      <vt:lpstr>Pendahuluan </vt:lpstr>
      <vt:lpstr>Pendahuluan </vt:lpstr>
      <vt:lpstr>Manfaat</vt:lpstr>
      <vt:lpstr>Contoh Penerapan</vt:lpstr>
      <vt:lpstr>Metode Clustering: K-Means</vt:lpstr>
      <vt:lpstr>Metode Clustering: K-Means</vt:lpstr>
      <vt:lpstr>Contoh Algoritma K-Means (Diketahui satu atribut)</vt:lpstr>
      <vt:lpstr>Tahap Clustering (Iterasi 1)</vt:lpstr>
      <vt:lpstr>Iterasi 1</vt:lpstr>
      <vt:lpstr>Tahap Clustering (Iterasi 2)</vt:lpstr>
      <vt:lpstr>Iterasi 2</vt:lpstr>
      <vt:lpstr>Tahap Clustering (Iterasi 3)</vt:lpstr>
      <vt:lpstr>Iterasi 3</vt:lpstr>
      <vt:lpstr>Contoh Algoritma K-Means (Diketahui dua atribut)</vt:lpstr>
      <vt:lpstr>Tahap Clustering (Iterasi 1)</vt:lpstr>
      <vt:lpstr>Iterasi 1</vt:lpstr>
      <vt:lpstr>Tahap Clustering (Iterasi 2)</vt:lpstr>
      <vt:lpstr>Iterasi 2</vt:lpstr>
      <vt:lpstr>Tahap Clustering (Iterasi 3)</vt:lpstr>
      <vt:lpstr>Iterasi 3</vt:lpstr>
      <vt:lpstr>Cukup mudahkan?</vt:lpstr>
      <vt:lpstr>Latihan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(Pohon Keputusan)</dc:title>
  <dc:creator>Yusuf Sulistyo Nugroho</dc:creator>
  <cp:lastModifiedBy>Yusuf S. Nugroho</cp:lastModifiedBy>
  <cp:revision>45</cp:revision>
  <cp:lastPrinted>2016-12-19T03:38:31Z</cp:lastPrinted>
  <dcterms:created xsi:type="dcterms:W3CDTF">2013-05-13T12:42:59Z</dcterms:created>
  <dcterms:modified xsi:type="dcterms:W3CDTF">2016-12-21T02:52:04Z</dcterms:modified>
</cp:coreProperties>
</file>