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06" r:id="rId4"/>
    <p:sldId id="258" r:id="rId5"/>
    <p:sldId id="307" r:id="rId6"/>
    <p:sldId id="312" r:id="rId7"/>
    <p:sldId id="329" r:id="rId8"/>
    <p:sldId id="260" r:id="rId9"/>
    <p:sldId id="289" r:id="rId10"/>
    <p:sldId id="308" r:id="rId11"/>
    <p:sldId id="309" r:id="rId12"/>
    <p:sldId id="310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4" r:id="rId25"/>
    <p:sldId id="325" r:id="rId26"/>
    <p:sldId id="326" r:id="rId27"/>
    <p:sldId id="327" r:id="rId28"/>
    <p:sldId id="304" r:id="rId29"/>
    <p:sldId id="305" r:id="rId30"/>
    <p:sldId id="328" r:id="rId31"/>
  </p:sldIdLst>
  <p:sldSz cx="9144000" cy="6858000" type="screen4x3"/>
  <p:notesSz cx="992981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397" y="0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2BE82-A59A-4EA4-94C6-CE077D0C73C8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864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397" y="6456864"/>
            <a:ext cx="4302171" cy="3396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40BBF-CB69-4402-AAF7-17940CADA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39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37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CC96F-0C2A-40AF-88A4-5BA21D45000E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28975"/>
            <a:ext cx="794385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513" y="6456363"/>
            <a:ext cx="4303712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50C0-A332-4A83-8676-2137972A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membaca</a:t>
            </a:r>
            <a:r>
              <a:rPr lang="en-US" dirty="0" smtClean="0"/>
              <a:t> F-Table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df1 (</a:t>
            </a:r>
            <a:r>
              <a:rPr lang="en-US" dirty="0" err="1" smtClean="0"/>
              <a:t>pembilang</a:t>
            </a:r>
            <a:r>
              <a:rPr lang="en-US" dirty="0" smtClean="0"/>
              <a:t> = numerator) = k-1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df1 (</a:t>
            </a:r>
            <a:r>
              <a:rPr lang="en-US" dirty="0" err="1" smtClean="0"/>
              <a:t>pembilang</a:t>
            </a:r>
            <a:r>
              <a:rPr lang="en-US" dirty="0" smtClean="0"/>
              <a:t> = numerator) = k-1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df1 (</a:t>
            </a:r>
            <a:r>
              <a:rPr lang="en-US" dirty="0" err="1" smtClean="0"/>
              <a:t>pembilang</a:t>
            </a:r>
            <a:r>
              <a:rPr lang="en-US" dirty="0" smtClean="0"/>
              <a:t> = numerator) = k-1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df2 (</a:t>
            </a:r>
            <a:r>
              <a:rPr lang="en-US" dirty="0" err="1" smtClean="0"/>
              <a:t>penyebut</a:t>
            </a:r>
            <a:r>
              <a:rPr lang="en-US" dirty="0" smtClean="0"/>
              <a:t> = denominator)</a:t>
            </a:r>
            <a:r>
              <a:rPr lang="en-US" baseline="0" dirty="0" smtClean="0"/>
              <a:t> = n-k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50C0-A332-4A83-8676-2137972AC6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Tabl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t-tabl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412776"/>
            <a:ext cx="6400800" cy="18722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55776" y="260648"/>
            <a:ext cx="6400800" cy="99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</p:txBody>
      </p:sp>
      <p:sp>
        <p:nvSpPr>
          <p:cNvPr id="4" name="AutoShape 2" descr="Image result for linear regres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9" name="AutoShape 4" descr="Image result for linear regress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AutoShape 6" descr="Image result for linear regress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AutoShape 8" descr="Image result for linear regress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AutoShape 10" descr="Image result for linear regressi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AutoShape 12" descr="Image result for linear regressi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94" y="3284984"/>
            <a:ext cx="4149560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06" y="3284984"/>
            <a:ext cx="3560245" cy="2507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Determination </a:t>
            </a:r>
            <a:r>
              <a:rPr lang="en-US" dirty="0" smtClean="0"/>
              <a:t>Coefficient, denoted</a:t>
            </a:r>
            <a:r>
              <a:rPr lang="en-US" dirty="0"/>
              <a:t> </a:t>
            </a:r>
            <a:r>
              <a:rPr lang="en-US" i="1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 or 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 and pronounced "R squared", is a number that indicates the proportion of the variance in the dependent variable that is predictable from the independent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can be found: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816951"/>
              </p:ext>
            </p:extLst>
          </p:nvPr>
        </p:nvGraphicFramePr>
        <p:xfrm>
          <a:off x="1907704" y="5310188"/>
          <a:ext cx="2513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3" imgW="1473120" imgH="482400" progId="Equation.3">
                  <p:embed/>
                </p:oleObj>
              </mc:Choice>
              <mc:Fallback>
                <p:oleObj name="Equation" r:id="rId3" imgW="14731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310188"/>
                        <a:ext cx="2513012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Estimation 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Standard Error is used to measure the error level of the regression model.</a:t>
            </a:r>
          </a:p>
          <a:p>
            <a:r>
              <a:rPr lang="en-US" dirty="0" smtClean="0"/>
              <a:t>The formula of </a:t>
            </a:r>
            <a:r>
              <a:rPr lang="en-US" i="1" dirty="0" smtClean="0"/>
              <a:t>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Where:</a:t>
            </a:r>
          </a:p>
          <a:p>
            <a:pPr lvl="1"/>
            <a:r>
              <a:rPr lang="en-US" dirty="0" smtClean="0"/>
              <a:t>n = the sample size</a:t>
            </a:r>
          </a:p>
          <a:p>
            <a:pPr lvl="1"/>
            <a:r>
              <a:rPr lang="en-US" dirty="0" smtClean="0"/>
              <a:t>k = the number of variables (including independent and dependent variables)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201081"/>
              </p:ext>
            </p:extLst>
          </p:nvPr>
        </p:nvGraphicFramePr>
        <p:xfrm>
          <a:off x="2887017" y="3212976"/>
          <a:ext cx="24050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346040" imgH="482400" progId="Equation.3">
                  <p:embed/>
                </p:oleObj>
              </mc:Choice>
              <mc:Fallback>
                <p:oleObj name="Equation" r:id="rId3" imgW="13460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017" y="3212976"/>
                        <a:ext cx="2405063" cy="865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6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smtClean="0"/>
              <a:t>Regression Coefficient 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Regression Coefficient Standard </a:t>
            </a:r>
            <a:r>
              <a:rPr lang="en-US" altLang="en-US" dirty="0" smtClean="0"/>
              <a:t>Error (</a:t>
            </a:r>
            <a:r>
              <a:rPr lang="en-US" altLang="en-US" i="1" dirty="0" smtClean="0"/>
              <a:t>Sb</a:t>
            </a:r>
            <a:r>
              <a:rPr lang="en-US" altLang="en-US" dirty="0" smtClean="0"/>
              <a:t>) is used to measure the error level of the regression coefficient (b). 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Sb </a:t>
            </a:r>
            <a:r>
              <a:rPr lang="en-US" dirty="0" smtClean="0"/>
              <a:t>value can be calculated: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344517"/>
              </p:ext>
            </p:extLst>
          </p:nvPr>
        </p:nvGraphicFramePr>
        <p:xfrm>
          <a:off x="1979712" y="3861047"/>
          <a:ext cx="3168352" cy="140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1473200" imgH="660400" progId="Equation.3">
                  <p:embed/>
                </p:oleObj>
              </mc:Choice>
              <mc:Fallback>
                <p:oleObj name="Equation" r:id="rId3" imgW="14732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861047"/>
                        <a:ext cx="3168352" cy="140074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4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(</a:t>
            </a:r>
            <a:r>
              <a:rPr lang="en-US" i="1" dirty="0" smtClean="0"/>
              <a:t>Fisher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F-Test is used to test the model </a:t>
            </a:r>
            <a:r>
              <a:rPr lang="en-US" altLang="en-US" dirty="0"/>
              <a:t>accuracy to identify the model that best fits the population from which the data were </a:t>
            </a:r>
            <a:r>
              <a:rPr lang="en-US" altLang="en-US" dirty="0" smtClean="0"/>
              <a:t>sampled:</a:t>
            </a:r>
          </a:p>
          <a:p>
            <a:pPr lvl="1"/>
            <a:r>
              <a:rPr lang="en-US" altLang="en-US" dirty="0" smtClean="0"/>
              <a:t>Ho</a:t>
            </a:r>
            <a:r>
              <a:rPr lang="en-US" altLang="en-US" dirty="0"/>
              <a:t>: </a:t>
            </a:r>
            <a:r>
              <a:rPr lang="en-US" altLang="en-US" dirty="0" smtClean="0"/>
              <a:t>accepted if </a:t>
            </a:r>
            <a:r>
              <a:rPr lang="en-US" altLang="en-US" dirty="0"/>
              <a:t>F </a:t>
            </a:r>
            <a:r>
              <a:rPr lang="en-US" altLang="en-US" baseline="-25000" dirty="0" smtClean="0"/>
              <a:t>test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 </a:t>
            </a:r>
            <a:r>
              <a:rPr lang="en-US" altLang="en-US" dirty="0">
                <a:sym typeface="Symbol" pitchFamily="18" charset="2"/>
                <a:hlinkClick r:id="rId3" action="ppaction://hlinkfile"/>
              </a:rPr>
              <a:t>F </a:t>
            </a:r>
            <a:r>
              <a:rPr lang="en-US" altLang="en-US" baseline="-25000" dirty="0" smtClean="0">
                <a:sym typeface="Symbol" pitchFamily="18" charset="2"/>
                <a:hlinkClick r:id="rId3" action="ppaction://hlinkfile"/>
              </a:rPr>
              <a:t>table</a:t>
            </a:r>
            <a:endParaRPr lang="en-US" altLang="en-US" baseline="-25000" dirty="0" smtClean="0">
              <a:sym typeface="Symbol" pitchFamily="18" charset="2"/>
            </a:endParaRPr>
          </a:p>
          <a:p>
            <a:pPr lvl="1"/>
            <a:r>
              <a:rPr lang="en-US" altLang="en-US" dirty="0" smtClean="0"/>
              <a:t>Ha</a:t>
            </a:r>
            <a:r>
              <a:rPr lang="en-US" altLang="en-US" dirty="0"/>
              <a:t>: </a:t>
            </a:r>
            <a:r>
              <a:rPr lang="en-US" altLang="en-US" dirty="0" smtClean="0"/>
              <a:t>accepted if F </a:t>
            </a:r>
            <a:r>
              <a:rPr lang="en-US" altLang="en-US" baseline="-25000" dirty="0" smtClean="0"/>
              <a:t>test </a:t>
            </a:r>
            <a:r>
              <a:rPr lang="en-US" altLang="en-US" dirty="0" smtClean="0">
                <a:sym typeface="Symbol" pitchFamily="18" charset="2"/>
              </a:rPr>
              <a:t>&gt; </a:t>
            </a:r>
            <a:r>
              <a:rPr lang="en-US" altLang="en-US" dirty="0">
                <a:sym typeface="Symbol" pitchFamily="18" charset="2"/>
                <a:hlinkClick r:id="rId3" action="ppaction://hlinkfile"/>
              </a:rPr>
              <a:t>F </a:t>
            </a:r>
            <a:r>
              <a:rPr lang="en-US" altLang="en-US" baseline="-25000" dirty="0" smtClean="0">
                <a:sym typeface="Symbol" pitchFamily="18" charset="2"/>
                <a:hlinkClick r:id="rId3" action="ppaction://hlinkfile"/>
              </a:rPr>
              <a:t>table</a:t>
            </a:r>
            <a:endParaRPr lang="en-US" altLang="en-US" baseline="-25000" dirty="0">
              <a:sym typeface="Symbol" pitchFamily="18" charset="2"/>
            </a:endParaRPr>
          </a:p>
          <a:p>
            <a:r>
              <a:rPr lang="en-US" dirty="0" smtClean="0"/>
              <a:t>F-Test can be calculated: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16966"/>
              </p:ext>
            </p:extLst>
          </p:nvPr>
        </p:nvGraphicFramePr>
        <p:xfrm>
          <a:off x="1907704" y="5157192"/>
          <a:ext cx="28479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4" imgW="1257120" imgH="444240" progId="Equation.3">
                  <p:embed/>
                </p:oleObj>
              </mc:Choice>
              <mc:Fallback>
                <p:oleObj name="Equation" r:id="rId4" imgW="12571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157192"/>
                        <a:ext cx="2847975" cy="1008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(</a:t>
            </a:r>
            <a:r>
              <a:rPr lang="en-US" i="1" dirty="0" smtClean="0"/>
              <a:t>T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 smtClean="0"/>
              <a:t>T-Test is used </a:t>
            </a:r>
            <a:r>
              <a:rPr lang="en-US" altLang="en-US" dirty="0"/>
              <a:t>to </a:t>
            </a:r>
            <a:r>
              <a:rPr lang="en-US" altLang="en-US" dirty="0" smtClean="0"/>
              <a:t>determine </a:t>
            </a:r>
            <a:r>
              <a:rPr lang="en-US" altLang="en-US" dirty="0"/>
              <a:t>if two sets of data are significantly different from each </a:t>
            </a:r>
            <a:r>
              <a:rPr lang="en-US" altLang="en-US" dirty="0" smtClean="0"/>
              <a:t>other.</a:t>
            </a:r>
          </a:p>
          <a:p>
            <a:pPr lvl="1" algn="just"/>
            <a:r>
              <a:rPr lang="en-US" altLang="en-US" dirty="0" smtClean="0"/>
              <a:t>H</a:t>
            </a:r>
            <a:r>
              <a:rPr lang="en-US" altLang="en-US" baseline="-25000" dirty="0" smtClean="0"/>
              <a:t>o</a:t>
            </a:r>
            <a:r>
              <a:rPr lang="en-US" altLang="en-US" dirty="0" smtClean="0"/>
              <a:t>: accepted if t </a:t>
            </a:r>
            <a:r>
              <a:rPr lang="en-US" altLang="en-US" baseline="-25000" dirty="0" smtClean="0"/>
              <a:t>test </a:t>
            </a:r>
            <a:r>
              <a:rPr lang="en-US" altLang="en-US" dirty="0" smtClean="0">
                <a:sym typeface="Symbol" pitchFamily="18" charset="2"/>
              </a:rPr>
              <a:t> </a:t>
            </a:r>
            <a:r>
              <a:rPr lang="en-US" altLang="en-US" dirty="0" smtClean="0">
                <a:sym typeface="Symbol" pitchFamily="18" charset="2"/>
                <a:hlinkClick r:id="rId3" action="ppaction://hlinkfile"/>
              </a:rPr>
              <a:t>t </a:t>
            </a:r>
            <a:r>
              <a:rPr lang="en-US" altLang="en-US" baseline="-25000" dirty="0" smtClean="0">
                <a:sym typeface="Symbol" pitchFamily="18" charset="2"/>
                <a:hlinkClick r:id="rId3" action="ppaction://hlinkfile"/>
              </a:rPr>
              <a:t>table</a:t>
            </a:r>
            <a:endParaRPr lang="en-US" altLang="en-US" baseline="-25000" dirty="0" smtClean="0">
              <a:sym typeface="Symbol" pitchFamily="18" charset="2"/>
            </a:endParaRPr>
          </a:p>
          <a:p>
            <a:pPr lvl="1" algn="just"/>
            <a:r>
              <a:rPr lang="en-US" altLang="en-US" dirty="0" smtClean="0"/>
              <a:t>H</a:t>
            </a:r>
            <a:r>
              <a:rPr lang="en-US" altLang="en-US" baseline="-25000" dirty="0" smtClean="0"/>
              <a:t>a</a:t>
            </a:r>
            <a:r>
              <a:rPr lang="en-US" altLang="en-US" dirty="0"/>
              <a:t>: </a:t>
            </a:r>
            <a:r>
              <a:rPr lang="en-US" altLang="en-US" dirty="0" smtClean="0"/>
              <a:t>accepted if </a:t>
            </a:r>
            <a:r>
              <a:rPr lang="en-US" altLang="en-US" dirty="0"/>
              <a:t>t </a:t>
            </a:r>
            <a:r>
              <a:rPr lang="en-US" altLang="en-US" baseline="-25000" dirty="0" smtClean="0"/>
              <a:t>test </a:t>
            </a:r>
            <a:r>
              <a:rPr lang="en-US" altLang="en-US" dirty="0" smtClean="0">
                <a:sym typeface="Symbol" pitchFamily="18" charset="2"/>
              </a:rPr>
              <a:t>&gt; </a:t>
            </a:r>
            <a:r>
              <a:rPr lang="en-US" altLang="en-US" dirty="0">
                <a:sym typeface="Symbol" pitchFamily="18" charset="2"/>
                <a:hlinkClick r:id="rId3" action="ppaction://hlinkfile"/>
              </a:rPr>
              <a:t>t </a:t>
            </a:r>
            <a:r>
              <a:rPr lang="en-US" altLang="en-US" baseline="-25000" dirty="0" smtClean="0">
                <a:sym typeface="Symbol" pitchFamily="18" charset="2"/>
                <a:hlinkClick r:id="rId3" action="ppaction://hlinkfile"/>
              </a:rPr>
              <a:t>table</a:t>
            </a:r>
            <a:endParaRPr lang="en-US" altLang="en-US" baseline="-25000" dirty="0" smtClean="0">
              <a:sym typeface="Symbol" pitchFamily="18" charset="2"/>
            </a:endParaRPr>
          </a:p>
          <a:p>
            <a:pPr algn="just"/>
            <a:r>
              <a:rPr lang="en-US" altLang="en-US" dirty="0" smtClean="0"/>
              <a:t>The T-test value can be calculated: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smtClean="0"/>
              <a:t>Where </a:t>
            </a:r>
            <a:r>
              <a:rPr lang="en-US" altLang="en-US" i="1" dirty="0" err="1" smtClean="0"/>
              <a:t>bj</a:t>
            </a:r>
            <a:r>
              <a:rPr lang="en-US" altLang="en-US" dirty="0" smtClean="0"/>
              <a:t> = regression coefficient j, and </a:t>
            </a:r>
            <a:r>
              <a:rPr lang="en-US" altLang="en-US" i="1" dirty="0" err="1" smtClean="0"/>
              <a:t>Sbj</a:t>
            </a:r>
            <a:r>
              <a:rPr lang="en-US" altLang="en-US" dirty="0" smtClean="0"/>
              <a:t> = </a:t>
            </a:r>
            <a:r>
              <a:rPr lang="en-US" altLang="en-US" dirty="0"/>
              <a:t>regression coefficient </a:t>
            </a:r>
            <a:r>
              <a:rPr lang="en-US" altLang="en-US" dirty="0" smtClean="0"/>
              <a:t>standard error j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400293"/>
              </p:ext>
            </p:extLst>
          </p:nvPr>
        </p:nvGraphicFramePr>
        <p:xfrm>
          <a:off x="3992563" y="3916363"/>
          <a:ext cx="18065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647640" imgH="419040" progId="Equation.3">
                  <p:embed/>
                </p:oleObj>
              </mc:Choice>
              <mc:Fallback>
                <p:oleObj name="Equation" r:id="rId4" imgW="6476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916363"/>
                        <a:ext cx="1806575" cy="1168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9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 manager will conduct a research to find that there is an influence of promotion cost against the revenue in some companies in </a:t>
            </a:r>
            <a:r>
              <a:rPr lang="en-US" altLang="en-US" sz="2800" i="1" dirty="0" err="1" smtClean="0"/>
              <a:t>WaterGold</a:t>
            </a:r>
            <a:r>
              <a:rPr lang="en-US" altLang="en-US" sz="2800" dirty="0"/>
              <a:t>.</a:t>
            </a:r>
            <a:r>
              <a:rPr lang="en-US" altLang="en-US" sz="2800" dirty="0" smtClean="0"/>
              <a:t> The research takes samples of 8 same companies which has done the promotion. The test significance level </a:t>
            </a:r>
            <a:r>
              <a:rPr lang="el-GR" sz="2800" dirty="0" smtClean="0">
                <a:latin typeface="Times New Roman"/>
                <a:cs typeface="Times New Roman"/>
              </a:rPr>
              <a:t>α</a:t>
            </a:r>
            <a:r>
              <a:rPr lang="en-US" sz="2800" dirty="0" smtClean="0">
                <a:latin typeface="Times New Roman"/>
                <a:cs typeface="Times New Roman"/>
              </a:rPr>
              <a:t> = </a:t>
            </a:r>
            <a:r>
              <a:rPr lang="en-US" sz="2800" dirty="0" smtClean="0"/>
              <a:t>5%.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36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SzPct val="100000"/>
              <a:buFontTx/>
              <a:buAutoNum type="arabicPeriod"/>
            </a:pPr>
            <a:r>
              <a:rPr lang="en-US" altLang="en-US" dirty="0" smtClean="0"/>
              <a:t>Research Topics</a:t>
            </a:r>
          </a:p>
          <a:p>
            <a:pPr marL="855663" lvl="1" indent="-457200">
              <a:lnSpc>
                <a:spcPct val="90000"/>
              </a:lnSpc>
              <a:buSzPct val="100000"/>
            </a:pPr>
            <a:r>
              <a:rPr lang="en-US" altLang="en-US" dirty="0" smtClean="0"/>
              <a:t>The influence of promotion cost against the revenue in the company.</a:t>
            </a:r>
          </a:p>
          <a:p>
            <a:pPr marL="457200" indent="-457200">
              <a:lnSpc>
                <a:spcPct val="90000"/>
              </a:lnSpc>
              <a:buSzPct val="100000"/>
              <a:buFontTx/>
              <a:buAutoNum type="arabicPeriod"/>
            </a:pPr>
            <a:r>
              <a:rPr lang="en-US" altLang="en-US" dirty="0" smtClean="0"/>
              <a:t>Research Question</a:t>
            </a:r>
          </a:p>
          <a:p>
            <a:pPr marL="855663" lvl="1" indent="-457200">
              <a:lnSpc>
                <a:spcPct val="90000"/>
              </a:lnSpc>
              <a:buSzPct val="100000"/>
            </a:pPr>
            <a:r>
              <a:rPr lang="en-US" altLang="en-US" dirty="0" smtClean="0"/>
              <a:t>Is there </a:t>
            </a:r>
            <a:r>
              <a:rPr lang="en-US" altLang="en-US" dirty="0"/>
              <a:t>positive influence </a:t>
            </a:r>
            <a:r>
              <a:rPr lang="en-US" altLang="en-US" dirty="0" smtClean="0"/>
              <a:t>of promotion cost against revenue in </a:t>
            </a:r>
            <a:r>
              <a:rPr lang="en-US" altLang="en-US" dirty="0"/>
              <a:t>the company?</a:t>
            </a:r>
            <a:endParaRPr lang="en-US" altLang="en-US" dirty="0" smtClean="0"/>
          </a:p>
          <a:p>
            <a:pPr marL="457200" indent="-457200">
              <a:lnSpc>
                <a:spcPct val="90000"/>
              </a:lnSpc>
              <a:buSzPct val="100000"/>
              <a:buFontTx/>
              <a:buAutoNum type="arabicPeriod"/>
            </a:pPr>
            <a:r>
              <a:rPr lang="en-US" altLang="en-US" dirty="0" smtClean="0"/>
              <a:t>Hypothesis</a:t>
            </a:r>
          </a:p>
          <a:p>
            <a:pPr marL="855662" lvl="1" indent="-457200">
              <a:lnSpc>
                <a:spcPct val="90000"/>
              </a:lnSpc>
            </a:pPr>
            <a:r>
              <a:rPr lang="en-US" altLang="en-US" sz="2900" dirty="0" smtClean="0"/>
              <a:t>There is positive </a:t>
            </a:r>
            <a:r>
              <a:rPr lang="en-US" altLang="en-US" dirty="0" smtClean="0"/>
              <a:t>influence </a:t>
            </a:r>
            <a:r>
              <a:rPr lang="en-US" altLang="en-US" dirty="0"/>
              <a:t>of promotion cost against revenue in the </a:t>
            </a:r>
            <a:r>
              <a:rPr lang="en-US" altLang="en-US" dirty="0" smtClean="0"/>
              <a:t>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smtClean="0"/>
              <a:t>Criteria of Hypothesis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/>
              <a:t>H</a:t>
            </a:r>
            <a:r>
              <a:rPr lang="en-US" altLang="en-US" baseline="-25000" dirty="0"/>
              <a:t>o</a:t>
            </a:r>
            <a:r>
              <a:rPr lang="en-US" altLang="en-US" dirty="0"/>
              <a:t> 	:  T</a:t>
            </a:r>
            <a:r>
              <a:rPr lang="en-US" altLang="en-US" dirty="0" smtClean="0"/>
              <a:t>here is </a:t>
            </a:r>
            <a:r>
              <a:rPr lang="en-US" altLang="en-US" dirty="0"/>
              <a:t>no positive influence of </a:t>
            </a:r>
            <a:r>
              <a:rPr lang="en-US" altLang="en-US" dirty="0" smtClean="0"/>
              <a:t>promotion </a:t>
            </a:r>
            <a:r>
              <a:rPr lang="en-US" altLang="en-US" dirty="0"/>
              <a:t>cost against revenue in the </a:t>
            </a:r>
            <a:r>
              <a:rPr lang="en-US" altLang="en-US" dirty="0" smtClean="0"/>
              <a:t>company.</a:t>
            </a:r>
            <a:endParaRPr lang="en-US" altLang="en-US" dirty="0"/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	:  There is </a:t>
            </a:r>
            <a:r>
              <a:rPr lang="en-US" altLang="en-US" dirty="0" smtClean="0"/>
              <a:t>positive </a:t>
            </a:r>
            <a:r>
              <a:rPr lang="en-US" altLang="en-US" dirty="0"/>
              <a:t>influence of promotion cost against revenue in the company.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(Train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528880" cy="752872"/>
          </a:xfrm>
        </p:spPr>
        <p:txBody>
          <a:bodyPr/>
          <a:lstStyle/>
          <a:p>
            <a:r>
              <a:rPr lang="en-US" dirty="0" smtClean="0"/>
              <a:t>Dataset of Promotion Cost and the Revenue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439696"/>
              </p:ext>
            </p:extLst>
          </p:nvPr>
        </p:nvGraphicFramePr>
        <p:xfrm>
          <a:off x="1907704" y="2205038"/>
          <a:ext cx="496855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Promotion</a:t>
                      </a:r>
                      <a:r>
                        <a:rPr lang="en-US" sz="2000" baseline="0" dirty="0" smtClean="0"/>
                        <a:t> Cost (X)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Revenue (Y)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604537"/>
              </p:ext>
            </p:extLst>
          </p:nvPr>
        </p:nvGraphicFramePr>
        <p:xfrm>
          <a:off x="1403648" y="1484784"/>
          <a:ext cx="7128792" cy="446449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63161"/>
                <a:gridCol w="923552"/>
                <a:gridCol w="1285520"/>
                <a:gridCol w="1168654"/>
                <a:gridCol w="1168654"/>
                <a:gridCol w="1519251"/>
              </a:tblGrid>
              <a:tr h="790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r>
                        <a:rPr lang="en-US" sz="2000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Y</a:t>
                      </a:r>
                      <a:r>
                        <a:rPr lang="en-US" sz="2000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1280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976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3721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2856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7056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1610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4900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2376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7744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2944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8464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1296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5184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1694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5929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608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15032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4902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47094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Regression is a method to find the correlation between variables. 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Regression analysis is more accurate since the level of variable changes to other variables can be defined.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The estimation of dependent variable value will be more accurate.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12776"/>
            <a:ext cx="7498080" cy="48356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Regression Coefficient 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463550" indent="0">
              <a:buNone/>
            </a:pPr>
            <a:r>
              <a:rPr lang="en-US" i="1" dirty="0" smtClean="0"/>
              <a:t>b</a:t>
            </a:r>
            <a:r>
              <a:rPr lang="en-US" dirty="0" smtClean="0"/>
              <a:t> = 1,497</a:t>
            </a:r>
          </a:p>
          <a:p>
            <a:r>
              <a:rPr lang="en-US" dirty="0" smtClean="0"/>
              <a:t>Constant 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450850" indent="0">
              <a:buNone/>
            </a:pPr>
            <a:r>
              <a:rPr lang="en-US" i="1" dirty="0" smtClean="0"/>
              <a:t>a</a:t>
            </a:r>
            <a:r>
              <a:rPr lang="en-US" dirty="0" smtClean="0"/>
              <a:t> = 76 – (1,497 x 24) = 40,1</a:t>
            </a:r>
          </a:p>
          <a:p>
            <a:pPr marL="398463" indent="-280988"/>
            <a:r>
              <a:rPr lang="en-US" dirty="0" smtClean="0"/>
              <a:t>The Model:</a:t>
            </a:r>
          </a:p>
          <a:p>
            <a:pPr marL="117475" indent="0">
              <a:buNone/>
            </a:pPr>
            <a:r>
              <a:rPr lang="en-US" dirty="0"/>
              <a:t>	</a:t>
            </a:r>
            <a:r>
              <a:rPr lang="en-US" dirty="0" smtClean="0"/>
              <a:t>Y = 40,1 + 1,497 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/>
              <p:cNvSpPr txBox="1"/>
              <p:nvPr/>
            </p:nvSpPr>
            <p:spPr>
              <a:xfrm>
                <a:off x="1907704" y="2040276"/>
                <a:ext cx="3888432" cy="8704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/>
                        </a:rPr>
                        <m:t>𝑏</m:t>
                      </m:r>
                      <m:r>
                        <a:rPr lang="en-US" sz="2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𝑋𝑌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b="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nary>
                                </m:e>
                              </m:d>
                              <m:d>
                                <m:dPr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0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sz="2400" b="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040276"/>
                <a:ext cx="3888432" cy="8704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/>
              <p:cNvSpPr txBox="1"/>
              <p:nvPr/>
            </p:nvSpPr>
            <p:spPr>
              <a:xfrm>
                <a:off x="1907704" y="4005064"/>
                <a:ext cx="1944216" cy="52322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/>
                        </a:rPr>
                        <m:t>𝑎</m:t>
                      </m:r>
                      <m:r>
                        <a:rPr lang="en-US" sz="2800" b="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2800" b="0" i="1">
                          <a:latin typeface="Cambria Math"/>
                        </a:rPr>
                        <m:t>−</m:t>
                      </m:r>
                      <m:r>
                        <a:rPr lang="en-US" sz="2800" b="0" i="1">
                          <a:latin typeface="Cambria Math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sz="28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005064"/>
                <a:ext cx="194421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46010"/>
              </p:ext>
            </p:extLst>
          </p:nvPr>
        </p:nvGraphicFramePr>
        <p:xfrm>
          <a:off x="1403648" y="1484784"/>
          <a:ext cx="7344814" cy="388843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55079"/>
                <a:gridCol w="569057"/>
                <a:gridCol w="792088"/>
                <a:gridCol w="720080"/>
                <a:gridCol w="720080"/>
                <a:gridCol w="936104"/>
                <a:gridCol w="792088"/>
                <a:gridCol w="1080120"/>
                <a:gridCol w="1080118"/>
              </a:tblGrid>
              <a:tr h="6880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30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Y</a:t>
                      </a:r>
                      <a:r>
                        <a:rPr lang="en-US" sz="1600" u="none" strike="noStrike" baseline="30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Y</a:t>
                      </a:r>
                      <a:r>
                        <a:rPr lang="en-US" sz="1600" u="none" strike="noStrike" baseline="-25000" dirty="0" err="1">
                          <a:effectLst/>
                        </a:rPr>
                        <a:t>pred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(Y-</a:t>
                      </a:r>
                      <a:r>
                        <a:rPr lang="en-US" sz="1600" u="none" strike="noStrike" dirty="0" err="1">
                          <a:effectLst/>
                        </a:rPr>
                        <a:t>Ypred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r>
                        <a:rPr lang="en-US" sz="1600" u="none" strike="noStrike" baseline="30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smtClean="0">
                          <a:effectLst/>
                        </a:rPr>
                        <a:t>Y-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Yavg</a:t>
                      </a:r>
                      <a:r>
                        <a:rPr lang="en-US" sz="1600" u="none" strike="noStrike" dirty="0" smtClean="0">
                          <a:effectLst/>
                        </a:rPr>
                        <a:t>)</a:t>
                      </a:r>
                      <a:r>
                        <a:rPr lang="en-US" sz="1600" u="none" strike="noStrike" baseline="30000" dirty="0" smtClean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1280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70.014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36.163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144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3721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64.027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9.164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225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1156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7056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90.966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48.525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74.503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20.281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2376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7744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80.490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56.403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2944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8464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87.973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16.218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1296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324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67.020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24.796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1694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73.007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15.946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smtClean="0">
                          <a:effectLst/>
                        </a:rPr>
                        <a:t>Sum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15032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4902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47094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608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227.497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886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T w="190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Avg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Determination Coefficient (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obtained: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altLang="en-US" dirty="0" smtClean="0">
              <a:latin typeface="Calibri" pitchFamily="34" charset="0"/>
            </a:endParaRPr>
          </a:p>
          <a:p>
            <a:r>
              <a:rPr lang="en-US" dirty="0" smtClean="0"/>
              <a:t>The Determination </a:t>
            </a:r>
            <a:r>
              <a:rPr lang="en-US" dirty="0"/>
              <a:t>Coefficient</a:t>
            </a:r>
            <a:r>
              <a:rPr lang="en-US" altLang="en-US" dirty="0" smtClean="0">
                <a:latin typeface="Calibri" pitchFamily="34" charset="0"/>
              </a:rPr>
              <a:t>(R</a:t>
            </a:r>
            <a:r>
              <a:rPr lang="en-US" altLang="en-US" baseline="30000" dirty="0" smtClean="0">
                <a:latin typeface="Calibri" pitchFamily="34" charset="0"/>
              </a:rPr>
              <a:t>2</a:t>
            </a:r>
            <a:r>
              <a:rPr lang="en-US" altLang="en-US" dirty="0">
                <a:latin typeface="Calibri" pitchFamily="34" charset="0"/>
              </a:rPr>
              <a:t>) </a:t>
            </a:r>
            <a:r>
              <a:rPr lang="en-US" altLang="en-US" dirty="0" smtClean="0">
                <a:latin typeface="Calibri" pitchFamily="34" charset="0"/>
              </a:rPr>
              <a:t>= 0,743, means the influence of promotion cost against the revenue is 74,3%. The remaining 25,7% caused by other factors which are not included in the </a:t>
            </a:r>
            <a:r>
              <a:rPr lang="en-US" altLang="en-US" dirty="0">
                <a:latin typeface="Calibri" pitchFamily="34" charset="0"/>
              </a:rPr>
              <a:t>model.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418724"/>
              </p:ext>
            </p:extLst>
          </p:nvPr>
        </p:nvGraphicFramePr>
        <p:xfrm>
          <a:off x="2070100" y="1989138"/>
          <a:ext cx="3224615" cy="1007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" imgW="1536480" imgH="482400" progId="Equation.3">
                  <p:embed/>
                </p:oleObj>
              </mc:Choice>
              <mc:Fallback>
                <p:oleObj name="Equation" r:id="rId3" imgW="1536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989138"/>
                        <a:ext cx="3224615" cy="100781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80993"/>
              </p:ext>
            </p:extLst>
          </p:nvPr>
        </p:nvGraphicFramePr>
        <p:xfrm>
          <a:off x="2123728" y="3573016"/>
          <a:ext cx="3816425" cy="96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5" imgW="1663700" imgH="419100" progId="Equation.3">
                  <p:embed/>
                </p:oleObj>
              </mc:Choice>
              <mc:Fallback>
                <p:oleObj name="Equation" r:id="rId5" imgW="16637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73016"/>
                        <a:ext cx="3816425" cy="963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3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Estimation 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Estimation Standard </a:t>
            </a:r>
            <a:r>
              <a:rPr lang="en-US" altLang="en-US" dirty="0" smtClean="0"/>
              <a:t>Error </a:t>
            </a:r>
            <a:r>
              <a:rPr lang="en-US" dirty="0" smtClean="0"/>
              <a:t>(</a:t>
            </a:r>
            <a:r>
              <a:rPr lang="en-US" i="1" dirty="0" smtClean="0"/>
              <a:t>Se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the </a:t>
            </a:r>
            <a:r>
              <a:rPr lang="en-US" i="1" dirty="0" smtClean="0"/>
              <a:t>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Se = 6,1576, </a:t>
            </a:r>
            <a:r>
              <a:rPr lang="en-US" altLang="en-US" dirty="0"/>
              <a:t>means that </a:t>
            </a:r>
            <a:r>
              <a:rPr lang="en-US" altLang="en-US" dirty="0" smtClean="0"/>
              <a:t>the limits of </a:t>
            </a:r>
            <a:r>
              <a:rPr lang="en-US" altLang="en-US" dirty="0"/>
              <a:t>the </a:t>
            </a:r>
            <a:r>
              <a:rPr lang="en-US" altLang="en-US" dirty="0" smtClean="0"/>
              <a:t>prediction value may slip from the real data is at </a:t>
            </a:r>
            <a:r>
              <a:rPr lang="en-US" altLang="en-US" dirty="0"/>
              <a:t>6.1576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31336"/>
              </p:ext>
            </p:extLst>
          </p:nvPr>
        </p:nvGraphicFramePr>
        <p:xfrm>
          <a:off x="1907704" y="2060848"/>
          <a:ext cx="280236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" imgW="1346040" imgH="482400" progId="Equation.3">
                  <p:embed/>
                </p:oleObj>
              </mc:Choice>
              <mc:Fallback>
                <p:oleObj name="Equation" r:id="rId3" imgW="1346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060848"/>
                        <a:ext cx="2802369" cy="1008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35621"/>
              </p:ext>
            </p:extLst>
          </p:nvPr>
        </p:nvGraphicFramePr>
        <p:xfrm>
          <a:off x="1922463" y="3789363"/>
          <a:ext cx="3987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1650960" imgH="444240" progId="Equation.3">
                  <p:embed/>
                </p:oleObj>
              </mc:Choice>
              <mc:Fallback>
                <p:oleObj name="Equation" r:id="rId5" imgW="1650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789363"/>
                        <a:ext cx="3987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8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smtClean="0"/>
              <a:t>Regression Coefficient 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Sb </a:t>
            </a:r>
            <a:r>
              <a:rPr lang="en-US" dirty="0" smtClean="0"/>
              <a:t>can be calculated using formula: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Thus, the </a:t>
            </a:r>
            <a:r>
              <a:rPr lang="en-US" i="1" dirty="0" smtClean="0"/>
              <a:t>Sb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245876"/>
              </p:ext>
            </p:extLst>
          </p:nvPr>
        </p:nvGraphicFramePr>
        <p:xfrm>
          <a:off x="1907704" y="2060848"/>
          <a:ext cx="293175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3" imgW="1473200" imgH="660400" progId="Equation.3">
                  <p:embed/>
                </p:oleObj>
              </mc:Choice>
              <mc:Fallback>
                <p:oleObj name="Equation" r:id="rId3" imgW="14732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060848"/>
                        <a:ext cx="2931754" cy="12961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75463"/>
              </p:ext>
            </p:extLst>
          </p:nvPr>
        </p:nvGraphicFramePr>
        <p:xfrm>
          <a:off x="1907704" y="4437112"/>
          <a:ext cx="424355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5" imgW="1981200" imgH="647700" progId="Equation.3">
                  <p:embed/>
                </p:oleObj>
              </mc:Choice>
              <mc:Fallback>
                <p:oleObj name="Equation" r:id="rId5" imgW="19812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4243552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7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(</a:t>
            </a:r>
            <a:r>
              <a:rPr lang="en-US" i="1" dirty="0" smtClean="0"/>
              <a:t>Fisher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test</a:t>
            </a:r>
            <a:r>
              <a:rPr lang="en-US" dirty="0" smtClean="0"/>
              <a:t> can be calculated using formula: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Thus, the F test: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dirty="0" smtClean="0"/>
              <a:t>Since the F test (17,367</a:t>
            </a:r>
            <a:r>
              <a:rPr lang="en-US" altLang="en-US" dirty="0"/>
              <a:t>) &gt; </a:t>
            </a:r>
            <a:r>
              <a:rPr lang="en-US" altLang="en-US" dirty="0" smtClean="0"/>
              <a:t>F table </a:t>
            </a:r>
            <a:r>
              <a:rPr lang="en-US" altLang="en-US" dirty="0"/>
              <a:t>(5,99) </a:t>
            </a:r>
            <a:r>
              <a:rPr lang="en-US" altLang="en-US" dirty="0" smtClean="0"/>
              <a:t>means that the regression model is good for use </a:t>
            </a:r>
            <a:r>
              <a:rPr lang="en-US" altLang="en-US" i="1" dirty="0" smtClean="0"/>
              <a:t>(good </a:t>
            </a:r>
            <a:r>
              <a:rPr lang="en-US" altLang="en-US" i="1" dirty="0"/>
              <a:t>of fit</a:t>
            </a:r>
            <a:r>
              <a:rPr lang="en-US" altLang="en-US" i="1" dirty="0" smtClean="0"/>
              <a:t>).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84346"/>
              </p:ext>
            </p:extLst>
          </p:nvPr>
        </p:nvGraphicFramePr>
        <p:xfrm>
          <a:off x="2092325" y="2133600"/>
          <a:ext cx="27257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4" imgW="1371600" imgH="444240" progId="Equation.3">
                  <p:embed/>
                </p:oleObj>
              </mc:Choice>
              <mc:Fallback>
                <p:oleObj name="Equation" r:id="rId4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133600"/>
                        <a:ext cx="2725738" cy="884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375077"/>
              </p:ext>
            </p:extLst>
          </p:nvPr>
        </p:nvGraphicFramePr>
        <p:xfrm>
          <a:off x="1979712" y="3789040"/>
          <a:ext cx="384042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6" imgW="1854200" imgH="419100" progId="Equation.3">
                  <p:embed/>
                </p:oleObj>
              </mc:Choice>
              <mc:Fallback>
                <p:oleObj name="Equation" r:id="rId6" imgW="1854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89040"/>
                        <a:ext cx="3840427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(</a:t>
            </a:r>
            <a:r>
              <a:rPr lang="en-US" i="1" dirty="0" smtClean="0"/>
              <a:t>T Distribution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en-US" dirty="0" smtClean="0"/>
              <a:t>The t </a:t>
            </a:r>
            <a:r>
              <a:rPr lang="en-US" altLang="en-US" baseline="-25000" dirty="0" smtClean="0"/>
              <a:t>test </a:t>
            </a:r>
            <a:r>
              <a:rPr lang="en-US" altLang="en-US" dirty="0" smtClean="0"/>
              <a:t>can be found using the formula: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smtClean="0"/>
              <a:t>Thus, the t </a:t>
            </a:r>
            <a:r>
              <a:rPr lang="en-US" altLang="en-US" baseline="-25000" dirty="0" smtClean="0"/>
              <a:t>test</a:t>
            </a:r>
            <a:r>
              <a:rPr lang="en-US" altLang="en-US" dirty="0" smtClean="0"/>
              <a:t>: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 smtClean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 smtClean="0"/>
              <a:t>Since the t-test (4,167</a:t>
            </a:r>
            <a:r>
              <a:rPr lang="en-US" altLang="en-US" dirty="0"/>
              <a:t>) &gt; </a:t>
            </a:r>
            <a:r>
              <a:rPr lang="en-US" altLang="en-US" dirty="0" smtClean="0"/>
              <a:t>t table </a:t>
            </a:r>
            <a:r>
              <a:rPr lang="en-US" altLang="en-US" dirty="0"/>
              <a:t>(1,943) </a:t>
            </a:r>
            <a:r>
              <a:rPr lang="en-US" altLang="en-US" dirty="0" smtClean="0"/>
              <a:t>thus the hypothesis H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 is accepted, means that there is positive influence of promotion cost against the revenue. </a:t>
            </a:r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361538"/>
              </p:ext>
            </p:extLst>
          </p:nvPr>
        </p:nvGraphicFramePr>
        <p:xfrm>
          <a:off x="2005013" y="1989138"/>
          <a:ext cx="12446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3" imgW="647640" imgH="419040" progId="Equation.3">
                  <p:embed/>
                </p:oleObj>
              </mc:Choice>
              <mc:Fallback>
                <p:oleObj name="Equation" r:id="rId3" imgW="647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989138"/>
                        <a:ext cx="1244600" cy="804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98121"/>
              </p:ext>
            </p:extLst>
          </p:nvPr>
        </p:nvGraphicFramePr>
        <p:xfrm>
          <a:off x="2092325" y="3573463"/>
          <a:ext cx="27527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5" imgW="1231560" imgH="419040" progId="Equation.3">
                  <p:embed/>
                </p:oleObj>
              </mc:Choice>
              <mc:Fallback>
                <p:oleObj name="Equation" r:id="rId5" imgW="12315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573463"/>
                        <a:ext cx="27527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2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40848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Conclusion</a:t>
            </a:r>
            <a:endParaRPr lang="en-US" altLang="en-US" dirty="0"/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There is positive influence of promotion cost against revenue in a company.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Implication</a:t>
            </a:r>
            <a:endParaRPr lang="en-US" altLang="en-US" dirty="0"/>
          </a:p>
          <a:p>
            <a:pPr algn="just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It is recommended for companies to continue their promotion to increase the revenue.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easy, isn’t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media.merchantcircle.com/32160082/OK%20happy%20face_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6172200" cy="530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2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9390900"/>
              </p:ext>
            </p:extLst>
          </p:nvPr>
        </p:nvGraphicFramePr>
        <p:xfrm>
          <a:off x="1763688" y="2996952"/>
          <a:ext cx="5904656" cy="3096348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080120"/>
                <a:gridCol w="2687983"/>
                <a:gridCol w="2136553"/>
              </a:tblGrid>
              <a:tr h="533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Diameter (X)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Height (Y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203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331640" y="1524000"/>
            <a:ext cx="7560840" cy="13289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the simple linear regression model from the given dataset.  Determine if the tree diameter has positive influence for the height.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statistics, linear regression is an approach for modeling the relationship between a scalar dependent variable </a:t>
            </a:r>
            <a:r>
              <a:rPr lang="en-US" dirty="0" smtClean="0"/>
              <a:t>Y </a:t>
            </a:r>
            <a:r>
              <a:rPr lang="en-US" dirty="0"/>
              <a:t>and one or more explanatory variables (or independent variables) denoted X.</a:t>
            </a:r>
            <a:endParaRPr lang="en-GB" dirty="0" smtClean="0"/>
          </a:p>
          <a:p>
            <a:r>
              <a:rPr lang="en-US" dirty="0"/>
              <a:t>The case of one explanatory variable (independent variable) is called </a:t>
            </a:r>
            <a:r>
              <a:rPr lang="en-US" dirty="0">
                <a:solidFill>
                  <a:srgbClr val="FF0000"/>
                </a:solidFill>
              </a:rPr>
              <a:t>simple linear regression</a:t>
            </a:r>
            <a:r>
              <a:rPr lang="en-US" dirty="0"/>
              <a:t>. For more than one explanatory variable (independent variable), the process is called </a:t>
            </a:r>
            <a:r>
              <a:rPr lang="en-US" dirty="0">
                <a:solidFill>
                  <a:srgbClr val="FF0000"/>
                </a:solidFill>
              </a:rPr>
              <a:t>multiple linear </a:t>
            </a:r>
            <a:r>
              <a:rPr lang="en-US" dirty="0" smtClean="0">
                <a:solidFill>
                  <a:srgbClr val="FF0000"/>
                </a:solidFill>
              </a:rPr>
              <a:t>regression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Materials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Information Gain</a:t>
            </a:r>
          </a:p>
          <a:p>
            <a:pPr lvl="1"/>
            <a:r>
              <a:rPr lang="en-US" dirty="0" smtClean="0"/>
              <a:t>Gini Index</a:t>
            </a:r>
          </a:p>
          <a:p>
            <a:r>
              <a:rPr lang="en-US" dirty="0" smtClean="0"/>
              <a:t>Clustering K-Means</a:t>
            </a:r>
          </a:p>
          <a:p>
            <a:r>
              <a:rPr lang="en-US" dirty="0" smtClean="0"/>
              <a:t>Simple Linear Regression</a:t>
            </a:r>
          </a:p>
          <a:p>
            <a:endParaRPr lang="en-US" dirty="0"/>
          </a:p>
          <a:p>
            <a:r>
              <a:rPr lang="en-US" dirty="0" smtClean="0"/>
              <a:t>Note: you may open an A4 cheat sheet. You can only use pen / pencil, eraser, ruler and calculator. Smartphone, laptop, other gadgets are not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To find the average value of estimation and the value of dependent variable based on its independent variables. </a:t>
            </a:r>
            <a:endParaRPr lang="en-US" dirty="0"/>
          </a:p>
          <a:p>
            <a:pPr lvl="0"/>
            <a:r>
              <a:rPr lang="en-GB" dirty="0" smtClean="0"/>
              <a:t>To test the dependency characteristics of hypothesis.</a:t>
            </a:r>
            <a:endParaRPr lang="en-US" dirty="0"/>
          </a:p>
          <a:p>
            <a:pPr lvl="0"/>
            <a:r>
              <a:rPr lang="en-GB" dirty="0" smtClean="0"/>
              <a:t>To estimate the average value of independent variable based on the value of independent variable beyond the sample.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Modeling the Regression Formula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Prediction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Determination Coefficient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Estimation Standard Error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Coefficient Standard Error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F Test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T Test</a:t>
            </a:r>
            <a:endParaRPr lang="en-US" altLang="en-US" dirty="0"/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dirty="0" smtClean="0"/>
              <a:t> Summary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06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smtClean="0"/>
              <a:t>Criteria of Hypothesis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tabLst>
                <a:tab pos="692150" algn="l"/>
              </a:tabLst>
            </a:pPr>
            <a:r>
              <a:rPr lang="en-US" altLang="en-US" sz="3600" dirty="0" smtClean="0"/>
              <a:t>One-Tailed Test</a:t>
            </a:r>
          </a:p>
          <a:p>
            <a:pPr marL="731520" lvl="1" indent="-457200">
              <a:lnSpc>
                <a:spcPct val="90000"/>
              </a:lnSpc>
              <a:tabLst>
                <a:tab pos="692150" algn="l"/>
              </a:tabLst>
            </a:pPr>
            <a:r>
              <a:rPr lang="en-US" sz="3200" dirty="0" smtClean="0"/>
              <a:t>A </a:t>
            </a:r>
            <a:r>
              <a:rPr lang="en-US" sz="3200" dirty="0"/>
              <a:t>one-tailed test is used if only deviations in one direction are considered </a:t>
            </a:r>
            <a:r>
              <a:rPr lang="en-US" sz="3200" dirty="0" smtClean="0"/>
              <a:t>possible.</a:t>
            </a:r>
            <a:endParaRPr lang="en-US" altLang="en-US" sz="3200" dirty="0" smtClean="0"/>
          </a:p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endParaRPr lang="en-US" altLang="en-US" sz="3600" dirty="0" smtClean="0"/>
          </a:p>
          <a:p>
            <a:pPr marL="457200" indent="-457200">
              <a:lnSpc>
                <a:spcPct val="90000"/>
              </a:lnSpc>
              <a:tabLst>
                <a:tab pos="692150" algn="l"/>
              </a:tabLst>
            </a:pPr>
            <a:r>
              <a:rPr lang="en-US" altLang="en-US" sz="3600" dirty="0" smtClean="0"/>
              <a:t>Two-Tailed Test</a:t>
            </a:r>
          </a:p>
          <a:p>
            <a:pPr marL="731520" lvl="1" indent="-457200">
              <a:lnSpc>
                <a:spcPct val="90000"/>
              </a:lnSpc>
              <a:tabLst>
                <a:tab pos="692150" algn="l"/>
              </a:tabLst>
            </a:pPr>
            <a:r>
              <a:rPr lang="en-US" sz="3200" dirty="0" smtClean="0"/>
              <a:t>A </a:t>
            </a:r>
            <a:r>
              <a:rPr lang="en-US" sz="3200" dirty="0"/>
              <a:t>two-tailed test is used if deviations of the estimated parameter in either direction from some benchmark value are considered theoretically </a:t>
            </a:r>
            <a:r>
              <a:rPr lang="en-US" sz="3200" dirty="0" smtClean="0"/>
              <a:t>possible.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23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smtClean="0"/>
              <a:t>Example of Hypothesis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r>
              <a:rPr lang="en-US" altLang="en-US" dirty="0" smtClean="0"/>
              <a:t>One-Tailed Test</a:t>
            </a:r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o</a:t>
            </a:r>
            <a:r>
              <a:rPr lang="en-US" altLang="en-US" dirty="0" smtClean="0"/>
              <a:t> </a:t>
            </a:r>
            <a:r>
              <a:rPr lang="en-US" altLang="en-US" dirty="0"/>
              <a:t>	: </a:t>
            </a:r>
            <a:r>
              <a:rPr lang="en-US" altLang="en-US" dirty="0" smtClean="0"/>
              <a:t> There is no positive / negative influence of variable X against variable Y.</a:t>
            </a:r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	: </a:t>
            </a:r>
            <a:r>
              <a:rPr lang="en-US" altLang="en-US" dirty="0" smtClean="0"/>
              <a:t> </a:t>
            </a:r>
            <a:r>
              <a:rPr lang="en-US" altLang="en-US" dirty="0"/>
              <a:t>There is </a:t>
            </a:r>
            <a:r>
              <a:rPr lang="en-US" altLang="en-US" dirty="0" smtClean="0"/>
              <a:t>positive </a:t>
            </a:r>
            <a:r>
              <a:rPr lang="en-US" altLang="en-US" dirty="0"/>
              <a:t>/ negative influence of variable X against variable Y</a:t>
            </a:r>
            <a:r>
              <a:rPr lang="en-US" altLang="en-US" dirty="0" smtClean="0"/>
              <a:t>.</a:t>
            </a:r>
          </a:p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endParaRPr lang="en-US" altLang="en-US" dirty="0" smtClean="0"/>
          </a:p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r>
              <a:rPr lang="en-US" altLang="en-US" dirty="0" smtClean="0"/>
              <a:t>Two-Tailed Test</a:t>
            </a:r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o</a:t>
            </a:r>
            <a:r>
              <a:rPr lang="en-US" altLang="en-US" dirty="0" smtClean="0"/>
              <a:t> </a:t>
            </a:r>
            <a:r>
              <a:rPr lang="en-US" altLang="en-US" dirty="0"/>
              <a:t>	:  There is no </a:t>
            </a:r>
            <a:r>
              <a:rPr lang="en-US" altLang="en-US" dirty="0" smtClean="0"/>
              <a:t>influence </a:t>
            </a:r>
            <a:r>
              <a:rPr lang="en-US" altLang="en-US" dirty="0"/>
              <a:t>of variable X against variable Y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	: There is </a:t>
            </a:r>
            <a:r>
              <a:rPr lang="en-US" altLang="en-US" dirty="0" smtClean="0"/>
              <a:t>influence </a:t>
            </a:r>
            <a:r>
              <a:rPr lang="en-US" altLang="en-US" dirty="0"/>
              <a:t>of variable X against variable Y.</a:t>
            </a:r>
          </a:p>
          <a:p>
            <a:pPr marL="0" indent="0">
              <a:lnSpc>
                <a:spcPct val="90000"/>
              </a:lnSpc>
              <a:buNone/>
              <a:tabLst>
                <a:tab pos="692150" algn="l"/>
              </a:tabLst>
            </a:pPr>
            <a:endParaRPr lang="en-US" altLang="en-US" dirty="0"/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o </a:t>
            </a:r>
            <a:r>
              <a:rPr lang="en-US" altLang="en-US" dirty="0" smtClean="0"/>
              <a:t>, accepted if </a:t>
            </a:r>
            <a:r>
              <a:rPr lang="en-US" altLang="en-US" sz="3600" dirty="0" smtClean="0">
                <a:sym typeface="Symbol" pitchFamily="18" charset="2"/>
              </a:rPr>
              <a:t>b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≤ 0, t </a:t>
            </a:r>
            <a:r>
              <a:rPr lang="en-US" altLang="en-US" sz="3600" dirty="0" smtClean="0"/>
              <a:t>test ≤ t table</a:t>
            </a:r>
            <a:endParaRPr lang="en-US" altLang="en-US" sz="3600" baseline="-25000" dirty="0" smtClean="0"/>
          </a:p>
          <a:p>
            <a:pPr marL="339725" indent="-339725">
              <a:lnSpc>
                <a:spcPct val="90000"/>
              </a:lnSpc>
              <a:tabLst>
                <a:tab pos="692150" algn="l"/>
              </a:tabLst>
            </a:pPr>
            <a:r>
              <a:rPr lang="en-US" altLang="en-US" dirty="0" smtClean="0"/>
              <a:t>H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 , accepted if </a:t>
            </a:r>
            <a:r>
              <a:rPr lang="en-US" altLang="en-US" sz="3600" dirty="0" smtClean="0">
                <a:sym typeface="Symbol" pitchFamily="18" charset="2"/>
              </a:rPr>
              <a:t>b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&gt; </a:t>
            </a:r>
            <a:r>
              <a:rPr lang="en-US" altLang="en-US" sz="3600" dirty="0">
                <a:sym typeface="Symbol" pitchFamily="18" charset="2"/>
              </a:rPr>
              <a:t>0, t </a:t>
            </a:r>
            <a:r>
              <a:rPr lang="en-US" altLang="en-US" sz="3600" dirty="0" smtClean="0">
                <a:sym typeface="Symbol" pitchFamily="18" charset="2"/>
              </a:rPr>
              <a:t>test &gt; </a:t>
            </a:r>
            <a:r>
              <a:rPr lang="en-US" altLang="en-US" sz="3600" dirty="0">
                <a:sym typeface="Symbol" pitchFamily="18" charset="2"/>
              </a:rPr>
              <a:t>t </a:t>
            </a:r>
            <a:r>
              <a:rPr lang="en-US" altLang="en-US" sz="3600" dirty="0" smtClean="0">
                <a:sym typeface="Symbol" pitchFamily="18" charset="2"/>
              </a:rPr>
              <a:t>table</a:t>
            </a:r>
            <a:endParaRPr lang="en-US" alt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92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lvl="0" indent="0">
              <a:buNone/>
            </a:pPr>
            <a:r>
              <a:rPr lang="en-US" dirty="0" smtClean="0"/>
              <a:t>The formula of Linear Regression Y against X</a:t>
            </a:r>
            <a:endParaRPr lang="en-US" dirty="0"/>
          </a:p>
          <a:p>
            <a:pPr algn="ctr">
              <a:buNone/>
              <a:defRPr/>
            </a:pPr>
            <a:r>
              <a:rPr lang="en-US" dirty="0"/>
              <a:t>Y = a + </a:t>
            </a:r>
            <a:r>
              <a:rPr lang="en-US" dirty="0" err="1"/>
              <a:t>bX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Where: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Y	</a:t>
            </a:r>
            <a:r>
              <a:rPr lang="en-US" dirty="0" smtClean="0"/>
              <a:t> = dependent variable</a:t>
            </a:r>
            <a:endParaRPr lang="en-US" dirty="0"/>
          </a:p>
          <a:p>
            <a:pPr>
              <a:buNone/>
              <a:defRPr/>
            </a:pPr>
            <a:r>
              <a:rPr lang="en-US" dirty="0" smtClean="0"/>
              <a:t>X = independent variable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a	</a:t>
            </a:r>
            <a:r>
              <a:rPr lang="en-US" dirty="0" smtClean="0"/>
              <a:t> = intercept </a:t>
            </a:r>
            <a:r>
              <a:rPr lang="en-US" dirty="0"/>
              <a:t>/ </a:t>
            </a:r>
            <a:r>
              <a:rPr lang="en-US" dirty="0" smtClean="0"/>
              <a:t>constant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b	</a:t>
            </a:r>
            <a:r>
              <a:rPr lang="en-US" dirty="0" smtClean="0"/>
              <a:t> = regression coefficient / slope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the Coefficient 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05536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Matrix Approach:</a:t>
            </a:r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Delivered: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310556"/>
              </p:ext>
            </p:extLst>
          </p:nvPr>
        </p:nvGraphicFramePr>
        <p:xfrm>
          <a:off x="1547664" y="4941168"/>
          <a:ext cx="3564396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3" imgW="1815840" imgH="888840" progId="Equation.3">
                  <p:embed/>
                </p:oleObj>
              </mc:Choice>
              <mc:Fallback>
                <p:oleObj name="Equation" r:id="rId3" imgW="181584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941168"/>
                        <a:ext cx="3564396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536156"/>
              </p:ext>
            </p:extLst>
          </p:nvPr>
        </p:nvGraphicFramePr>
        <p:xfrm>
          <a:off x="1475656" y="1988840"/>
          <a:ext cx="5472608" cy="2226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5" imgW="3390900" imgH="1397000" progId="Equation.3">
                  <p:embed/>
                </p:oleObj>
              </mc:Choice>
              <mc:Fallback>
                <p:oleObj name="Equation" r:id="rId5" imgW="3390900" imgH="139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88840"/>
                        <a:ext cx="5472608" cy="2226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65172"/>
              </p:ext>
            </p:extLst>
          </p:nvPr>
        </p:nvGraphicFramePr>
        <p:xfrm>
          <a:off x="5004048" y="1928128"/>
          <a:ext cx="3240360" cy="114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7" imgW="2057400" imgH="723600" progId="Equation.3">
                  <p:embed/>
                </p:oleObj>
              </mc:Choice>
              <mc:Fallback>
                <p:oleObj name="Equation" r:id="rId7" imgW="205740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928128"/>
                        <a:ext cx="3240360" cy="114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/>
              <p:cNvSpPr txBox="1"/>
              <p:nvPr/>
            </p:nvSpPr>
            <p:spPr>
              <a:xfrm>
                <a:off x="5351970" y="4869160"/>
                <a:ext cx="1584176" cy="70788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𝑜𝑟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/>
                        </a:rPr>
                        <m:t>𝑎</m:t>
                      </m:r>
                      <m:r>
                        <a:rPr lang="en-US" sz="2000" b="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sz="2000" b="0" i="1">
                          <a:latin typeface="Cambria Math"/>
                        </a:rPr>
                        <m:t>−</m:t>
                      </m:r>
                      <m:r>
                        <a:rPr lang="en-US" sz="2000" b="0" i="1">
                          <a:latin typeface="Cambria Math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70" y="4869160"/>
                <a:ext cx="1584176" cy="707886"/>
              </a:xfrm>
              <a:prstGeom prst="rect">
                <a:avLst/>
              </a:prstGeom>
              <a:blipFill rotWithShape="1">
                <a:blip r:embed="rId9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77822"/>
              </p:ext>
            </p:extLst>
          </p:nvPr>
        </p:nvGraphicFramePr>
        <p:xfrm>
          <a:off x="6936146" y="4996824"/>
          <a:ext cx="1856422" cy="73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10" imgW="1206360" imgH="431640" progId="Equation.3">
                  <p:embed/>
                </p:oleObj>
              </mc:Choice>
              <mc:Fallback>
                <p:oleObj name="Equation" r:id="rId10" imgW="12063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146" y="4996824"/>
                        <a:ext cx="1856422" cy="7364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1350</TotalTime>
  <Words>1197</Words>
  <Application>Microsoft Office PowerPoint</Application>
  <PresentationFormat>On-screen Show (4:3)</PresentationFormat>
  <Paragraphs>385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Solstice</vt:lpstr>
      <vt:lpstr>Equation</vt:lpstr>
      <vt:lpstr>Microsoft Equation 3.0</vt:lpstr>
      <vt:lpstr>LINEAR REGRESSION</vt:lpstr>
      <vt:lpstr>Introduction</vt:lpstr>
      <vt:lpstr>Introduction</vt:lpstr>
      <vt:lpstr>Function of Linear Regression</vt:lpstr>
      <vt:lpstr>Data Analytics</vt:lpstr>
      <vt:lpstr>Criteria of Hypothesis Acceptance</vt:lpstr>
      <vt:lpstr>Example of Hypothesis Acceptance</vt:lpstr>
      <vt:lpstr>Simple Linear Regression Model</vt:lpstr>
      <vt:lpstr>Calculating the Coefficient a and b</vt:lpstr>
      <vt:lpstr>Determination Coefficient</vt:lpstr>
      <vt:lpstr>Estimation Standard Error</vt:lpstr>
      <vt:lpstr>Regression Coefficient Standard Error</vt:lpstr>
      <vt:lpstr>F-Test (Fisher Distribution)</vt:lpstr>
      <vt:lpstr>T-Test (T Distribution)</vt:lpstr>
      <vt:lpstr>Example of Case Study</vt:lpstr>
      <vt:lpstr>Problem Solving</vt:lpstr>
      <vt:lpstr>Criteria of Hypothesis Acceptance</vt:lpstr>
      <vt:lpstr>Datasets (Train Data)</vt:lpstr>
      <vt:lpstr>Calculation</vt:lpstr>
      <vt:lpstr>Regression Model</vt:lpstr>
      <vt:lpstr>Calculation</vt:lpstr>
      <vt:lpstr>Determination Coefficient</vt:lpstr>
      <vt:lpstr>Estimation Standard Error</vt:lpstr>
      <vt:lpstr>Regression Coefficient Standard Error</vt:lpstr>
      <vt:lpstr>F-Test (Fisher Distribution)</vt:lpstr>
      <vt:lpstr>T-Test (T Distribution)</vt:lpstr>
      <vt:lpstr>Summary</vt:lpstr>
      <vt:lpstr>It’s easy, isn’t it?</vt:lpstr>
      <vt:lpstr>Exercise</vt:lpstr>
      <vt:lpstr>Final Exam Materials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89</cp:revision>
  <cp:lastPrinted>2016-12-28T02:32:15Z</cp:lastPrinted>
  <dcterms:created xsi:type="dcterms:W3CDTF">2013-05-13T12:42:59Z</dcterms:created>
  <dcterms:modified xsi:type="dcterms:W3CDTF">2016-12-29T07:36:02Z</dcterms:modified>
</cp:coreProperties>
</file>