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06" r:id="rId4"/>
    <p:sldId id="258" r:id="rId5"/>
    <p:sldId id="307" r:id="rId6"/>
    <p:sldId id="312" r:id="rId7"/>
    <p:sldId id="260" r:id="rId8"/>
    <p:sldId id="289" r:id="rId9"/>
    <p:sldId id="308" r:id="rId10"/>
    <p:sldId id="309" r:id="rId11"/>
    <p:sldId id="310" r:id="rId12"/>
    <p:sldId id="311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2" r:id="rId22"/>
    <p:sldId id="323" r:id="rId23"/>
    <p:sldId id="324" r:id="rId24"/>
    <p:sldId id="325" r:id="rId25"/>
    <p:sldId id="326" r:id="rId26"/>
    <p:sldId id="327" r:id="rId27"/>
    <p:sldId id="304" r:id="rId28"/>
    <p:sldId id="305" r:id="rId29"/>
    <p:sldId id="328" r:id="rId30"/>
  </p:sldIdLst>
  <p:sldSz cx="9144000" cy="6858000" type="screen4x3"/>
  <p:notesSz cx="992981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171" cy="3396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5397" y="0"/>
            <a:ext cx="4302171" cy="3396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2BE82-A59A-4EA4-94C6-CE077D0C73C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864"/>
            <a:ext cx="4302171" cy="3396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5397" y="6456864"/>
            <a:ext cx="4302171" cy="3396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40BBF-CB69-4402-AAF7-17940CAD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39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3712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CC96F-0C2A-40AF-88A4-5BA21D45000E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775" y="3228975"/>
            <a:ext cx="7943850" cy="3059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4513" y="6456363"/>
            <a:ext cx="4303712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050C0-A332-4A83-8676-2137972AC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1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membaca</a:t>
            </a:r>
            <a:r>
              <a:rPr lang="en-US" dirty="0" smtClean="0"/>
              <a:t> F-Table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df1 (</a:t>
            </a:r>
            <a:r>
              <a:rPr lang="en-US" dirty="0" err="1" smtClean="0"/>
              <a:t>pembilang</a:t>
            </a:r>
            <a:r>
              <a:rPr lang="en-US" dirty="0" smtClean="0"/>
              <a:t> = numerator) = k-1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df1 (</a:t>
            </a:r>
            <a:r>
              <a:rPr lang="en-US" dirty="0" err="1" smtClean="0"/>
              <a:t>pembilang</a:t>
            </a:r>
            <a:r>
              <a:rPr lang="en-US" dirty="0" smtClean="0"/>
              <a:t> = numerator) = k-1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df1 (</a:t>
            </a:r>
            <a:r>
              <a:rPr lang="en-US" dirty="0" err="1" smtClean="0"/>
              <a:t>pembilang</a:t>
            </a:r>
            <a:r>
              <a:rPr lang="en-US" dirty="0" smtClean="0"/>
              <a:t> = numerator) = k-1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df2 (</a:t>
            </a:r>
            <a:r>
              <a:rPr lang="en-US" dirty="0" err="1" smtClean="0"/>
              <a:t>penyebut</a:t>
            </a:r>
            <a:r>
              <a:rPr lang="en-US" dirty="0" smtClean="0"/>
              <a:t> = denominator)</a:t>
            </a:r>
            <a:r>
              <a:rPr lang="en-US" baseline="0" dirty="0" smtClean="0"/>
              <a:t> = n-k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050C0-A332-4A83-8676-2137972AC6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775D748-5E63-4B1C-8912-AA9BD843B2FC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Table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t-table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412776"/>
            <a:ext cx="6400800" cy="187220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REGRESI LINIER SEDERHANA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555776" y="260648"/>
            <a:ext cx="6400800" cy="990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DATA MINING</a:t>
            </a:r>
          </a:p>
        </p:txBody>
      </p:sp>
      <p:sp>
        <p:nvSpPr>
          <p:cNvPr id="4" name="AutoShape 2" descr="Image result for linear regress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9" name="AutoShape 4" descr="Image result for linear regress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9" name="AutoShape 6" descr="Image result for linear regress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0" name="AutoShape 8" descr="Image result for linear regressi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1" name="AutoShape 10" descr="Image result for linear regressi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2" name="AutoShape 12" descr="Image result for linear regressi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94" y="3284984"/>
            <a:ext cx="4149560" cy="27363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06" y="3284984"/>
            <a:ext cx="3560245" cy="25070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Kesalahan</a:t>
            </a:r>
            <a:r>
              <a:rPr lang="en-US" altLang="en-US" dirty="0"/>
              <a:t> Baku </a:t>
            </a:r>
            <a:r>
              <a:rPr lang="en-US" altLang="en-US" dirty="0" err="1"/>
              <a:t>Estimasi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err="1"/>
              <a:t>Kesalahan</a:t>
            </a:r>
            <a:r>
              <a:rPr lang="en-US" altLang="en-US" dirty="0"/>
              <a:t> Baku </a:t>
            </a:r>
            <a:r>
              <a:rPr lang="en-US" altLang="en-US" dirty="0" err="1" smtClean="0"/>
              <a:t>Estimasi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Standard Error) </a:t>
            </a:r>
            <a:r>
              <a:rPr lang="en-US" altLang="en-US" dirty="0" err="1" smtClean="0"/>
              <a:t>Digunakan</a:t>
            </a:r>
            <a:r>
              <a:rPr lang="en-US" altLang="en-US" dirty="0" smtClean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mengukur</a:t>
            </a:r>
            <a:r>
              <a:rPr lang="en-US" altLang="en-US" dirty="0"/>
              <a:t> </a:t>
            </a:r>
            <a:r>
              <a:rPr lang="en-US" altLang="en-US" dirty="0" err="1"/>
              <a:t>tingkat</a:t>
            </a:r>
            <a:r>
              <a:rPr lang="en-US" altLang="en-US" dirty="0"/>
              <a:t> </a:t>
            </a:r>
            <a:r>
              <a:rPr lang="en-US" altLang="en-US" dirty="0" err="1"/>
              <a:t>kesalahan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model </a:t>
            </a:r>
            <a:r>
              <a:rPr lang="en-US" altLang="en-US" dirty="0" err="1"/>
              <a:t>regresi</a:t>
            </a:r>
            <a:r>
              <a:rPr lang="en-US" altLang="en-US" dirty="0"/>
              <a:t> yang </a:t>
            </a:r>
            <a:r>
              <a:rPr lang="en-US" altLang="en-US" dirty="0" err="1"/>
              <a:t>dibentuk</a:t>
            </a:r>
            <a:r>
              <a:rPr lang="en-US" altLang="en-US" dirty="0" smtClean="0"/>
              <a:t>.</a:t>
            </a:r>
          </a:p>
          <a:p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 </a:t>
            </a:r>
            <a:r>
              <a:rPr lang="en-US" dirty="0" err="1" smtClean="0"/>
              <a:t>estimasi</a:t>
            </a:r>
            <a:r>
              <a:rPr lang="en-US" dirty="0" smtClean="0"/>
              <a:t> (</a:t>
            </a:r>
            <a:r>
              <a:rPr lang="en-US" i="1" dirty="0" smtClean="0"/>
              <a:t>Se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Dimana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 =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endParaRPr lang="en-US" dirty="0" smtClean="0"/>
          </a:p>
          <a:p>
            <a:pPr lvl="1"/>
            <a:r>
              <a:rPr lang="en-US" dirty="0" smtClean="0"/>
              <a:t>k =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terikat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17249"/>
              </p:ext>
            </p:extLst>
          </p:nvPr>
        </p:nvGraphicFramePr>
        <p:xfrm>
          <a:off x="2887017" y="3571925"/>
          <a:ext cx="24050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3" imgW="1346040" imgH="482400" progId="Equation.3">
                  <p:embed/>
                </p:oleObj>
              </mc:Choice>
              <mc:Fallback>
                <p:oleObj name="Equation" r:id="rId3" imgW="13460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017" y="3571925"/>
                        <a:ext cx="2405063" cy="8651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96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 smtClean="0"/>
              <a:t>Standard </a:t>
            </a:r>
            <a:r>
              <a:rPr lang="en-US" altLang="en-US" sz="4400" dirty="0"/>
              <a:t>Error </a:t>
            </a:r>
            <a:r>
              <a:rPr lang="en-US" altLang="en-US" sz="4400" dirty="0" err="1" smtClean="0"/>
              <a:t>Koefisien</a:t>
            </a:r>
            <a:r>
              <a:rPr lang="en-US" altLang="en-US" sz="4400" dirty="0" smtClean="0"/>
              <a:t> </a:t>
            </a:r>
            <a:r>
              <a:rPr lang="en-US" altLang="en-US" sz="4400" dirty="0" err="1"/>
              <a:t>Regresi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Standard Error </a:t>
            </a:r>
            <a:r>
              <a:rPr lang="en-US" altLang="en-US" dirty="0" err="1"/>
              <a:t>Koefisien</a:t>
            </a:r>
            <a:r>
              <a:rPr lang="en-US" altLang="en-US" dirty="0"/>
              <a:t> </a:t>
            </a:r>
            <a:r>
              <a:rPr lang="en-US" altLang="en-US" dirty="0" err="1" smtClean="0"/>
              <a:t>Regresi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Sb</a:t>
            </a:r>
            <a:r>
              <a:rPr lang="en-US" altLang="en-US" dirty="0" smtClean="0"/>
              <a:t>) </a:t>
            </a:r>
            <a:r>
              <a:rPr lang="en-US" altLang="en-US" dirty="0" err="1" smtClean="0"/>
              <a:t>Digunakan</a:t>
            </a:r>
            <a:r>
              <a:rPr lang="en-US" altLang="en-US" dirty="0" smtClean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mengukur</a:t>
            </a:r>
            <a:r>
              <a:rPr lang="en-US" altLang="en-US" dirty="0"/>
              <a:t> </a:t>
            </a:r>
            <a:r>
              <a:rPr lang="en-US" altLang="en-US" dirty="0" err="1"/>
              <a:t>besarnya</a:t>
            </a:r>
            <a:r>
              <a:rPr lang="en-US" altLang="en-US" dirty="0"/>
              <a:t> </a:t>
            </a:r>
            <a:r>
              <a:rPr lang="en-US" altLang="en-US" dirty="0" err="1"/>
              <a:t>tingkat</a:t>
            </a:r>
            <a:r>
              <a:rPr lang="en-US" altLang="en-US" dirty="0"/>
              <a:t> </a:t>
            </a:r>
            <a:r>
              <a:rPr lang="en-US" altLang="en-US" dirty="0" err="1"/>
              <a:t>kesalahan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 smtClean="0"/>
              <a:t>koefisien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regresi</a:t>
            </a:r>
            <a:r>
              <a:rPr lang="en-US" altLang="en-US" dirty="0" smtClean="0"/>
              <a:t>.</a:t>
            </a:r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smtClean="0"/>
              <a:t>Sb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962147"/>
              </p:ext>
            </p:extLst>
          </p:nvPr>
        </p:nvGraphicFramePr>
        <p:xfrm>
          <a:off x="1907704" y="4293096"/>
          <a:ext cx="2413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3" imgW="1473200" imgH="660400" progId="Equation.3">
                  <p:embed/>
                </p:oleObj>
              </mc:Choice>
              <mc:Fallback>
                <p:oleObj name="Equation" r:id="rId3" imgW="14732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293096"/>
                        <a:ext cx="2413000" cy="1066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4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F (</a:t>
            </a:r>
            <a:r>
              <a:rPr lang="en-US" i="1" dirty="0" smtClean="0"/>
              <a:t>Fisher Distribution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Uji</a:t>
            </a:r>
            <a:r>
              <a:rPr lang="en-US" altLang="en-US" dirty="0"/>
              <a:t> F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uji</a:t>
            </a:r>
            <a:r>
              <a:rPr lang="en-US" altLang="en-US" dirty="0"/>
              <a:t> </a:t>
            </a:r>
            <a:r>
              <a:rPr lang="en-US" altLang="en-US" dirty="0" err="1"/>
              <a:t>ketepatan</a:t>
            </a:r>
            <a:r>
              <a:rPr lang="en-US" altLang="en-US" dirty="0"/>
              <a:t> model, </a:t>
            </a:r>
            <a:r>
              <a:rPr lang="en-US" altLang="en-US" dirty="0" err="1"/>
              <a:t>apakah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prediksi</a:t>
            </a:r>
            <a:r>
              <a:rPr lang="en-US" altLang="en-US" dirty="0"/>
              <a:t> </a:t>
            </a:r>
            <a:r>
              <a:rPr lang="en-US" altLang="en-US" dirty="0" err="1"/>
              <a:t>mampu</a:t>
            </a:r>
            <a:r>
              <a:rPr lang="en-US" altLang="en-US" dirty="0"/>
              <a:t> </a:t>
            </a:r>
            <a:r>
              <a:rPr lang="en-US" altLang="en-US" dirty="0" err="1" smtClean="0"/>
              <a:t>menggambar-kan</a:t>
            </a:r>
            <a:r>
              <a:rPr lang="en-US" altLang="en-US" dirty="0" smtClean="0"/>
              <a:t> </a:t>
            </a:r>
            <a:r>
              <a:rPr lang="en-US" altLang="en-US" dirty="0" err="1"/>
              <a:t>kondisi</a:t>
            </a:r>
            <a:r>
              <a:rPr lang="en-US" altLang="en-US" dirty="0"/>
              <a:t> </a:t>
            </a:r>
            <a:r>
              <a:rPr lang="en-US" altLang="en-US" dirty="0" err="1" smtClean="0"/>
              <a:t>sesungguhnya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Ho</a:t>
            </a:r>
            <a:r>
              <a:rPr lang="en-US" altLang="en-US" dirty="0"/>
              <a:t>: </a:t>
            </a:r>
            <a:r>
              <a:rPr lang="en-US" altLang="en-US" dirty="0" err="1"/>
              <a:t>Diterima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F </a:t>
            </a:r>
            <a:r>
              <a:rPr lang="en-US" altLang="en-US" baseline="-25000" dirty="0" err="1"/>
              <a:t>hitung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 </a:t>
            </a:r>
            <a:r>
              <a:rPr lang="en-US" altLang="en-US" dirty="0">
                <a:sym typeface="Symbol" pitchFamily="18" charset="2"/>
                <a:hlinkClick r:id="rId3" action="ppaction://hlinkfile"/>
              </a:rPr>
              <a:t>F </a:t>
            </a:r>
            <a:r>
              <a:rPr lang="en-US" altLang="en-US" baseline="-25000" dirty="0" err="1" smtClean="0">
                <a:sym typeface="Symbol" pitchFamily="18" charset="2"/>
                <a:hlinkClick r:id="rId3" action="ppaction://hlinkfile"/>
              </a:rPr>
              <a:t>tabel</a:t>
            </a:r>
            <a:endParaRPr lang="en-US" altLang="en-US" baseline="-25000" dirty="0" smtClean="0">
              <a:sym typeface="Symbol" pitchFamily="18" charset="2"/>
            </a:endParaRPr>
          </a:p>
          <a:p>
            <a:pPr lvl="1"/>
            <a:r>
              <a:rPr lang="en-US" altLang="en-US" dirty="0" smtClean="0"/>
              <a:t>Ha</a:t>
            </a:r>
            <a:r>
              <a:rPr lang="en-US" altLang="en-US" dirty="0"/>
              <a:t>: </a:t>
            </a:r>
            <a:r>
              <a:rPr lang="en-US" altLang="en-US" dirty="0" err="1"/>
              <a:t>Diterima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F </a:t>
            </a:r>
            <a:r>
              <a:rPr lang="en-US" altLang="en-US" baseline="-25000" dirty="0" err="1"/>
              <a:t>hitung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&gt; </a:t>
            </a:r>
            <a:r>
              <a:rPr lang="en-US" altLang="en-US" dirty="0">
                <a:sym typeface="Symbol" pitchFamily="18" charset="2"/>
                <a:hlinkClick r:id="rId3" action="ppaction://hlinkfile"/>
              </a:rPr>
              <a:t>F </a:t>
            </a:r>
            <a:r>
              <a:rPr lang="en-US" altLang="en-US" baseline="-25000" dirty="0" err="1">
                <a:sym typeface="Symbol" pitchFamily="18" charset="2"/>
                <a:hlinkClick r:id="rId3" action="ppaction://hlinkfile"/>
              </a:rPr>
              <a:t>tabel</a:t>
            </a:r>
            <a:endParaRPr lang="en-US" altLang="en-US" baseline="-25000" dirty="0">
              <a:sym typeface="Symbol" pitchFamily="18" charset="2"/>
            </a:endParaRPr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516966"/>
              </p:ext>
            </p:extLst>
          </p:nvPr>
        </p:nvGraphicFramePr>
        <p:xfrm>
          <a:off x="1907704" y="5157192"/>
          <a:ext cx="28479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4" imgW="1257120" imgH="444240" progId="Equation.3">
                  <p:embed/>
                </p:oleObj>
              </mc:Choice>
              <mc:Fallback>
                <p:oleObj name="Equation" r:id="rId4" imgW="125712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157192"/>
                        <a:ext cx="2847975" cy="10080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T (</a:t>
            </a:r>
            <a:r>
              <a:rPr lang="en-US" i="1" dirty="0" smtClean="0"/>
              <a:t>T Distribution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altLang="en-US" dirty="0" err="1" smtClean="0"/>
              <a:t>Uji</a:t>
            </a:r>
            <a:r>
              <a:rPr lang="en-US" altLang="en-US" dirty="0" smtClean="0"/>
              <a:t> t </a:t>
            </a:r>
            <a:r>
              <a:rPr lang="en-US" altLang="en-US" dirty="0" err="1" smtClean="0"/>
              <a:t>digunakan</a:t>
            </a:r>
            <a:r>
              <a:rPr lang="en-US" altLang="en-US" dirty="0" smtClean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mengatahui</a:t>
            </a:r>
            <a:r>
              <a:rPr lang="en-US" altLang="en-US" dirty="0"/>
              <a:t> </a:t>
            </a:r>
            <a:r>
              <a:rPr lang="en-US" altLang="en-US" dirty="0" err="1"/>
              <a:t>pengaruh</a:t>
            </a:r>
            <a:r>
              <a:rPr lang="en-US" altLang="en-US" dirty="0"/>
              <a:t> </a:t>
            </a:r>
            <a:r>
              <a:rPr lang="en-US" altLang="en-US" dirty="0" err="1"/>
              <a:t>variabel</a:t>
            </a:r>
            <a:r>
              <a:rPr lang="en-US" altLang="en-US" dirty="0"/>
              <a:t> </a:t>
            </a:r>
            <a:r>
              <a:rPr lang="en-US" altLang="en-US" dirty="0" err="1"/>
              <a:t>bebas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variabel</a:t>
            </a:r>
            <a:r>
              <a:rPr lang="en-US" altLang="en-US" dirty="0"/>
              <a:t> </a:t>
            </a:r>
            <a:r>
              <a:rPr lang="en-US" altLang="en-US" dirty="0" err="1" smtClean="0"/>
              <a:t>terikat</a:t>
            </a:r>
            <a:r>
              <a:rPr lang="en-US" altLang="en-US" dirty="0" smtClean="0"/>
              <a:t>.</a:t>
            </a:r>
          </a:p>
          <a:p>
            <a:pPr lvl="1" algn="just"/>
            <a:r>
              <a:rPr lang="en-US" altLang="en-US" dirty="0" smtClean="0"/>
              <a:t>H</a:t>
            </a:r>
            <a:r>
              <a:rPr lang="en-US" altLang="en-US" baseline="-25000" dirty="0" smtClean="0"/>
              <a:t>o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Diterima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jika</a:t>
            </a:r>
            <a:r>
              <a:rPr lang="en-US" altLang="en-US" dirty="0" smtClean="0"/>
              <a:t> t </a:t>
            </a:r>
            <a:r>
              <a:rPr lang="en-US" altLang="en-US" baseline="-25000" dirty="0" err="1" smtClean="0"/>
              <a:t>hitung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 </a:t>
            </a:r>
            <a:r>
              <a:rPr lang="en-US" altLang="en-US" dirty="0" smtClean="0">
                <a:sym typeface="Symbol" pitchFamily="18" charset="2"/>
                <a:hlinkClick r:id="rId3" action="ppaction://hlinkfile"/>
              </a:rPr>
              <a:t>t </a:t>
            </a:r>
            <a:r>
              <a:rPr lang="en-US" altLang="en-US" baseline="-25000" dirty="0" err="1" smtClean="0">
                <a:sym typeface="Symbol" pitchFamily="18" charset="2"/>
                <a:hlinkClick r:id="rId3" action="ppaction://hlinkfile"/>
              </a:rPr>
              <a:t>tabel</a:t>
            </a:r>
            <a:endParaRPr lang="en-US" altLang="en-US" baseline="-25000" dirty="0" smtClean="0">
              <a:sym typeface="Symbol" pitchFamily="18" charset="2"/>
            </a:endParaRPr>
          </a:p>
          <a:p>
            <a:pPr lvl="1" algn="just"/>
            <a:r>
              <a:rPr lang="en-US" altLang="en-US" dirty="0" smtClean="0"/>
              <a:t>H</a:t>
            </a:r>
            <a:r>
              <a:rPr lang="en-US" altLang="en-US" baseline="-25000" dirty="0" smtClean="0"/>
              <a:t>a</a:t>
            </a:r>
            <a:r>
              <a:rPr lang="en-US" altLang="en-US" dirty="0"/>
              <a:t>: </a:t>
            </a:r>
            <a:r>
              <a:rPr lang="en-US" altLang="en-US" dirty="0" err="1"/>
              <a:t>Diterima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t </a:t>
            </a:r>
            <a:r>
              <a:rPr lang="en-US" altLang="en-US" baseline="-25000" dirty="0" err="1"/>
              <a:t>hitung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&gt; </a:t>
            </a:r>
            <a:r>
              <a:rPr lang="en-US" altLang="en-US" dirty="0">
                <a:sym typeface="Symbol" pitchFamily="18" charset="2"/>
                <a:hlinkClick r:id="rId3" action="ppaction://hlinkfile"/>
              </a:rPr>
              <a:t>t </a:t>
            </a:r>
            <a:r>
              <a:rPr lang="en-US" altLang="en-US" baseline="-25000" dirty="0" err="1" smtClean="0">
                <a:sym typeface="Symbol" pitchFamily="18" charset="2"/>
                <a:hlinkClick r:id="rId3" action="ppaction://hlinkfile"/>
              </a:rPr>
              <a:t>tabel</a:t>
            </a:r>
            <a:endParaRPr lang="en-US" altLang="en-US" baseline="-25000" dirty="0" smtClean="0">
              <a:sym typeface="Symbol" pitchFamily="18" charset="2"/>
            </a:endParaRPr>
          </a:p>
          <a:p>
            <a:pPr algn="just"/>
            <a:r>
              <a:rPr lang="en-US" altLang="en-US" dirty="0" err="1" smtClean="0"/>
              <a:t>Nilai</a:t>
            </a:r>
            <a:r>
              <a:rPr lang="en-US" altLang="en-US" dirty="0" smtClean="0"/>
              <a:t> t </a:t>
            </a:r>
            <a:r>
              <a:rPr lang="en-US" altLang="en-US" dirty="0" err="1" smtClean="0"/>
              <a:t>hitung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dicari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persamaan</a:t>
            </a:r>
            <a:r>
              <a:rPr lang="en-US" altLang="en-US" dirty="0" smtClean="0"/>
              <a:t>:</a:t>
            </a:r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 smtClean="0"/>
          </a:p>
          <a:p>
            <a:pPr algn="just"/>
            <a:r>
              <a:rPr lang="en-US" altLang="en-US" dirty="0" err="1" smtClean="0"/>
              <a:t>Dimana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bj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koefisien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regresi</a:t>
            </a:r>
            <a:r>
              <a:rPr lang="en-US" altLang="en-US" dirty="0" smtClean="0"/>
              <a:t> j,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Sbj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standard error </a:t>
            </a:r>
            <a:r>
              <a:rPr lang="en-US" altLang="en-US" dirty="0" err="1" smtClean="0"/>
              <a:t>koefisien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regresi</a:t>
            </a:r>
            <a:r>
              <a:rPr lang="en-US" altLang="en-US" dirty="0" smtClean="0"/>
              <a:t> j</a:t>
            </a:r>
            <a:endParaRPr lang="en-US" alt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250367"/>
              </p:ext>
            </p:extLst>
          </p:nvPr>
        </p:nvGraphicFramePr>
        <p:xfrm>
          <a:off x="3851920" y="3789040"/>
          <a:ext cx="2088232" cy="116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4" imgW="749300" imgH="419100" progId="Equation.3">
                  <p:embed/>
                </p:oleObj>
              </mc:Choice>
              <mc:Fallback>
                <p:oleObj name="Equation" r:id="rId4" imgW="7493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789040"/>
                        <a:ext cx="2088232" cy="116810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97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err="1"/>
              <a:t>Seorang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manajer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pemasaran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meneliti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apakah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pengaruh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biaya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promosi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terhadap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penjualan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perusahaan-perusahaan</a:t>
            </a:r>
            <a:r>
              <a:rPr lang="en-US" altLang="en-US" sz="2800" dirty="0"/>
              <a:t> di </a:t>
            </a:r>
            <a:r>
              <a:rPr lang="en-US" altLang="en-US" sz="2800" dirty="0" err="1"/>
              <a:t>w</a:t>
            </a:r>
            <a:r>
              <a:rPr lang="en-US" altLang="en-US" sz="2800" dirty="0" err="1" smtClean="0"/>
              <a:t>ilayah</a:t>
            </a:r>
            <a:r>
              <a:rPr lang="en-US" altLang="en-US" sz="2800" dirty="0" smtClean="0"/>
              <a:t> </a:t>
            </a:r>
            <a:r>
              <a:rPr lang="en-US" altLang="en-US" sz="2800" i="1" dirty="0" err="1" smtClean="0"/>
              <a:t>WaterGold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kepentingan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penelitian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tersebut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diambil</a:t>
            </a:r>
            <a:r>
              <a:rPr lang="en-US" altLang="en-US" sz="2800" dirty="0" smtClean="0"/>
              <a:t> data </a:t>
            </a:r>
            <a:r>
              <a:rPr lang="en-US" altLang="en-US" sz="2800" dirty="0" err="1" smtClean="0"/>
              <a:t>sampel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dari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8 </a:t>
            </a:r>
            <a:r>
              <a:rPr lang="en-US" altLang="en-US" sz="2800" dirty="0" err="1"/>
              <a:t>perusahaan</a:t>
            </a:r>
            <a:r>
              <a:rPr lang="en-US" altLang="en-US" sz="2800" dirty="0"/>
              <a:t>  </a:t>
            </a:r>
            <a:r>
              <a:rPr lang="en-US" altLang="en-US" sz="2800" dirty="0" err="1"/>
              <a:t>sejenis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telah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melakukan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promosi</a:t>
            </a:r>
            <a:r>
              <a:rPr lang="en-US" altLang="en-US" sz="2800" dirty="0" smtClean="0"/>
              <a:t>. </a:t>
            </a:r>
            <a:r>
              <a:rPr lang="en-US" altLang="en-US" sz="2800" dirty="0"/>
              <a:t>T</a:t>
            </a:r>
            <a:r>
              <a:rPr lang="en-US" sz="2800" dirty="0" smtClean="0"/>
              <a:t>ingkat/</a:t>
            </a:r>
            <a:r>
              <a:rPr lang="en-US" sz="2800" dirty="0" err="1" smtClean="0"/>
              <a:t>taraf</a:t>
            </a:r>
            <a:r>
              <a:rPr lang="en-US" sz="2800" dirty="0" smtClean="0"/>
              <a:t> </a:t>
            </a:r>
            <a:r>
              <a:rPr lang="en-US" sz="2800" dirty="0" err="1"/>
              <a:t>signifikansi</a:t>
            </a:r>
            <a:r>
              <a:rPr lang="en-US" sz="2800" dirty="0"/>
              <a:t> </a:t>
            </a:r>
            <a:r>
              <a:rPr lang="en-US" sz="2800" dirty="0" err="1" smtClean="0"/>
              <a:t>pengujian</a:t>
            </a:r>
            <a:r>
              <a:rPr lang="en-US" sz="2800" dirty="0" smtClean="0"/>
              <a:t> </a:t>
            </a:r>
            <a:r>
              <a:rPr lang="en-US" sz="2800" dirty="0" err="1" smtClean="0"/>
              <a:t>ditentukan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sebesar</a:t>
            </a:r>
            <a:r>
              <a:rPr lang="en-US" sz="2800" dirty="0" smtClean="0"/>
              <a:t> </a:t>
            </a:r>
            <a:r>
              <a:rPr lang="el-GR" sz="2800" dirty="0" smtClean="0">
                <a:latin typeface="Times New Roman"/>
                <a:cs typeface="Times New Roman"/>
              </a:rPr>
              <a:t>α</a:t>
            </a:r>
            <a:r>
              <a:rPr lang="en-US" sz="2800" dirty="0" smtClean="0">
                <a:latin typeface="Times New Roman"/>
                <a:cs typeface="Times New Roman"/>
              </a:rPr>
              <a:t> = </a:t>
            </a:r>
            <a:r>
              <a:rPr lang="en-US" sz="2800" dirty="0" smtClean="0"/>
              <a:t>5%.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36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SzPct val="100000"/>
              <a:buFontTx/>
              <a:buAutoNum type="arabicPeriod"/>
            </a:pPr>
            <a:r>
              <a:rPr lang="en-US" altLang="en-US" dirty="0" err="1" smtClean="0"/>
              <a:t>Judul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Penelitian</a:t>
            </a:r>
            <a:endParaRPr lang="en-US" altLang="en-US" dirty="0" smtClean="0"/>
          </a:p>
          <a:p>
            <a:pPr marL="855663" lvl="1" indent="-457200">
              <a:lnSpc>
                <a:spcPct val="90000"/>
              </a:lnSpc>
              <a:buSzPct val="100000"/>
            </a:pPr>
            <a:r>
              <a:rPr lang="en-US" altLang="en-US" dirty="0" err="1"/>
              <a:t>Pengaruh</a:t>
            </a:r>
            <a:r>
              <a:rPr lang="en-US" altLang="en-US" dirty="0"/>
              <a:t> </a:t>
            </a:r>
            <a:r>
              <a:rPr lang="en-US" altLang="en-US" dirty="0" err="1"/>
              <a:t>biaya</a:t>
            </a:r>
            <a:r>
              <a:rPr lang="en-US" altLang="en-US" dirty="0"/>
              <a:t> </a:t>
            </a:r>
            <a:r>
              <a:rPr lang="en-US" altLang="en-US" dirty="0" err="1"/>
              <a:t>promosi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penjualan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r>
              <a:rPr lang="en-US" altLang="en-US" dirty="0" smtClean="0"/>
              <a:t>.</a:t>
            </a:r>
          </a:p>
          <a:p>
            <a:pPr marL="457200" indent="-457200">
              <a:lnSpc>
                <a:spcPct val="90000"/>
              </a:lnSpc>
              <a:buSzPct val="100000"/>
              <a:buFontTx/>
              <a:buAutoNum type="arabicPeriod"/>
            </a:pPr>
            <a:r>
              <a:rPr lang="en-US" altLang="en-US" dirty="0" err="1"/>
              <a:t>Pertanyaan</a:t>
            </a:r>
            <a:r>
              <a:rPr lang="en-US" altLang="en-US" dirty="0"/>
              <a:t> </a:t>
            </a:r>
            <a:r>
              <a:rPr lang="en-US" altLang="en-US" dirty="0" err="1" smtClean="0"/>
              <a:t>Penelitian</a:t>
            </a:r>
            <a:endParaRPr lang="en-US" altLang="en-US" dirty="0" smtClean="0"/>
          </a:p>
          <a:p>
            <a:pPr marL="855663" lvl="1" indent="-457200">
              <a:lnSpc>
                <a:spcPct val="90000"/>
              </a:lnSpc>
              <a:buSzPct val="100000"/>
            </a:pPr>
            <a:r>
              <a:rPr lang="en-US" altLang="en-US" dirty="0" err="1"/>
              <a:t>Apakah</a:t>
            </a:r>
            <a:r>
              <a:rPr lang="en-US" altLang="en-US" dirty="0"/>
              <a:t> </a:t>
            </a:r>
            <a:r>
              <a:rPr lang="en-US" altLang="en-US" dirty="0" err="1"/>
              <a:t>terdapat</a:t>
            </a:r>
            <a:r>
              <a:rPr lang="en-US" altLang="en-US" dirty="0"/>
              <a:t> </a:t>
            </a:r>
            <a:r>
              <a:rPr lang="en-US" altLang="en-US" dirty="0" err="1"/>
              <a:t>pengaruh</a:t>
            </a:r>
            <a:r>
              <a:rPr lang="en-US" altLang="en-US" dirty="0"/>
              <a:t> </a:t>
            </a:r>
            <a:r>
              <a:rPr lang="en-US" altLang="en-US" dirty="0" err="1"/>
              <a:t>positif</a:t>
            </a:r>
            <a:r>
              <a:rPr lang="en-US" altLang="en-US" dirty="0"/>
              <a:t> </a:t>
            </a:r>
            <a:r>
              <a:rPr lang="en-US" altLang="en-US" dirty="0" err="1"/>
              <a:t>biaya</a:t>
            </a:r>
            <a:r>
              <a:rPr lang="en-US" altLang="en-US" dirty="0"/>
              <a:t> </a:t>
            </a:r>
            <a:r>
              <a:rPr lang="en-US" altLang="en-US" dirty="0" err="1"/>
              <a:t>promosi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penjualan</a:t>
            </a:r>
            <a:r>
              <a:rPr lang="en-US" altLang="en-US" dirty="0"/>
              <a:t> di </a:t>
            </a:r>
            <a:r>
              <a:rPr lang="en-US" altLang="en-US" dirty="0" err="1"/>
              <a:t>perusahaan</a:t>
            </a:r>
            <a:r>
              <a:rPr lang="en-US" altLang="en-US" dirty="0" smtClean="0"/>
              <a:t>?</a:t>
            </a:r>
          </a:p>
          <a:p>
            <a:pPr marL="457200" indent="-457200">
              <a:lnSpc>
                <a:spcPct val="90000"/>
              </a:lnSpc>
              <a:buSzPct val="100000"/>
              <a:buFontTx/>
              <a:buAutoNum type="arabicPeriod"/>
            </a:pPr>
            <a:r>
              <a:rPr lang="en-US" altLang="en-US" dirty="0" err="1" smtClean="0"/>
              <a:t>Hipotesis</a:t>
            </a:r>
            <a:endParaRPr lang="en-US" altLang="en-US" dirty="0"/>
          </a:p>
          <a:p>
            <a:pPr marL="855662" lvl="1" indent="-457200">
              <a:lnSpc>
                <a:spcPct val="90000"/>
              </a:lnSpc>
            </a:pPr>
            <a:r>
              <a:rPr lang="en-US" altLang="en-US" sz="2900" dirty="0" err="1"/>
              <a:t>Terdapat</a:t>
            </a:r>
            <a:r>
              <a:rPr lang="en-US" altLang="en-US" sz="2900" dirty="0"/>
              <a:t> </a:t>
            </a:r>
            <a:r>
              <a:rPr lang="en-US" altLang="en-US" sz="2900" dirty="0" err="1"/>
              <a:t>pengaruh</a:t>
            </a:r>
            <a:r>
              <a:rPr lang="en-US" altLang="en-US" sz="2900" dirty="0"/>
              <a:t> </a:t>
            </a:r>
            <a:r>
              <a:rPr lang="en-US" altLang="en-US" sz="2900" dirty="0" err="1"/>
              <a:t>positif</a:t>
            </a:r>
            <a:r>
              <a:rPr lang="en-US" altLang="en-US" sz="2900" dirty="0"/>
              <a:t> </a:t>
            </a:r>
            <a:r>
              <a:rPr lang="en-US" altLang="en-US" sz="2900" dirty="0" err="1"/>
              <a:t>biaya</a:t>
            </a:r>
            <a:r>
              <a:rPr lang="en-US" altLang="en-US" sz="2900" dirty="0"/>
              <a:t> </a:t>
            </a:r>
            <a:r>
              <a:rPr lang="en-US" altLang="en-US" sz="2900" dirty="0" err="1"/>
              <a:t>promosi</a:t>
            </a:r>
            <a:r>
              <a:rPr lang="en-US" altLang="en-US" sz="2900" dirty="0"/>
              <a:t> </a:t>
            </a:r>
            <a:r>
              <a:rPr lang="en-US" altLang="en-US" sz="2900" dirty="0" err="1"/>
              <a:t>terhadap</a:t>
            </a:r>
            <a:r>
              <a:rPr lang="en-US" altLang="en-US" sz="2900" dirty="0"/>
              <a:t> </a:t>
            </a:r>
            <a:r>
              <a:rPr lang="en-US" altLang="en-US" sz="2900" dirty="0" err="1"/>
              <a:t>penjualan</a:t>
            </a:r>
            <a:r>
              <a:rPr lang="en-US" altLang="en-US" sz="2900" dirty="0"/>
              <a:t> </a:t>
            </a:r>
            <a:r>
              <a:rPr lang="en-US" altLang="en-US" sz="2900" dirty="0" err="1"/>
              <a:t>perusahaan</a:t>
            </a:r>
            <a:r>
              <a:rPr lang="en-US" altLang="en-US" sz="29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 err="1"/>
              <a:t>Kriteria</a:t>
            </a:r>
            <a:r>
              <a:rPr lang="en-US" altLang="en-US" sz="4400" dirty="0"/>
              <a:t> </a:t>
            </a:r>
            <a:r>
              <a:rPr lang="en-US" altLang="en-US" sz="4400" dirty="0" err="1"/>
              <a:t>Penerimaan</a:t>
            </a:r>
            <a:r>
              <a:rPr lang="en-US" altLang="en-US" sz="4400" dirty="0"/>
              <a:t> </a:t>
            </a:r>
            <a:r>
              <a:rPr lang="en-US" altLang="en-US" sz="4400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lnSpc>
                <a:spcPct val="90000"/>
              </a:lnSpc>
              <a:tabLst>
                <a:tab pos="692150" algn="l"/>
              </a:tabLst>
            </a:pPr>
            <a:r>
              <a:rPr lang="en-US" altLang="en-US" dirty="0"/>
              <a:t>H</a:t>
            </a:r>
            <a:r>
              <a:rPr lang="en-US" altLang="en-US" baseline="-25000" dirty="0"/>
              <a:t>o</a:t>
            </a:r>
            <a:r>
              <a:rPr lang="en-US" altLang="en-US" dirty="0"/>
              <a:t> 	: 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terdapat</a:t>
            </a:r>
            <a:r>
              <a:rPr lang="en-US" altLang="en-US" dirty="0"/>
              <a:t> </a:t>
            </a:r>
            <a:r>
              <a:rPr lang="en-US" altLang="en-US" dirty="0" err="1"/>
              <a:t>pengaruh</a:t>
            </a:r>
            <a:r>
              <a:rPr lang="en-US" altLang="en-US" dirty="0"/>
              <a:t> </a:t>
            </a:r>
            <a:r>
              <a:rPr lang="en-US" altLang="en-US" dirty="0" err="1" smtClean="0"/>
              <a:t>positif</a:t>
            </a:r>
            <a:r>
              <a:rPr lang="en-US" altLang="en-US" dirty="0" smtClean="0"/>
              <a:t> </a:t>
            </a:r>
            <a:r>
              <a:rPr lang="en-US" altLang="en-US" dirty="0" err="1"/>
              <a:t>biaya</a:t>
            </a:r>
            <a:r>
              <a:rPr lang="en-US" altLang="en-US" dirty="0"/>
              <a:t> </a:t>
            </a:r>
            <a:r>
              <a:rPr lang="en-US" altLang="en-US" dirty="0" err="1"/>
              <a:t>promosi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penjualan</a:t>
            </a:r>
            <a:r>
              <a:rPr lang="en-US" altLang="en-US" dirty="0"/>
              <a:t> di </a:t>
            </a:r>
            <a:r>
              <a:rPr lang="en-US" altLang="en-US" dirty="0" err="1"/>
              <a:t>perusahaan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marL="339725" indent="-339725">
              <a:lnSpc>
                <a:spcPct val="90000"/>
              </a:lnSpc>
              <a:tabLst>
                <a:tab pos="692150" algn="l"/>
              </a:tabLst>
            </a:pPr>
            <a:r>
              <a:rPr lang="en-US" altLang="en-US" dirty="0"/>
              <a:t>H</a:t>
            </a:r>
            <a:r>
              <a:rPr lang="en-US" altLang="en-US" baseline="-25000" dirty="0"/>
              <a:t>a</a:t>
            </a:r>
            <a:r>
              <a:rPr lang="en-US" altLang="en-US" dirty="0"/>
              <a:t> 	:  </a:t>
            </a:r>
            <a:r>
              <a:rPr lang="en-US" altLang="en-US" dirty="0" err="1"/>
              <a:t>Terdapat</a:t>
            </a:r>
            <a:r>
              <a:rPr lang="en-US" altLang="en-US" dirty="0"/>
              <a:t> </a:t>
            </a:r>
            <a:r>
              <a:rPr lang="en-US" altLang="en-US" dirty="0" err="1"/>
              <a:t>pengaruh</a:t>
            </a:r>
            <a:r>
              <a:rPr lang="en-US" altLang="en-US" dirty="0"/>
              <a:t> </a:t>
            </a:r>
            <a:r>
              <a:rPr lang="en-US" altLang="en-US" dirty="0" err="1"/>
              <a:t>positif</a:t>
            </a:r>
            <a:r>
              <a:rPr lang="en-US" altLang="en-US" dirty="0"/>
              <a:t> </a:t>
            </a:r>
            <a:r>
              <a:rPr lang="en-US" altLang="en-US" dirty="0" err="1"/>
              <a:t>biaya</a:t>
            </a:r>
            <a:r>
              <a:rPr lang="en-US" altLang="en-US" dirty="0"/>
              <a:t> </a:t>
            </a:r>
            <a:r>
              <a:rPr lang="en-US" altLang="en-US" dirty="0" err="1"/>
              <a:t>promosi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penjualan</a:t>
            </a:r>
            <a:r>
              <a:rPr lang="en-US" altLang="en-US" dirty="0"/>
              <a:t> di </a:t>
            </a:r>
            <a:r>
              <a:rPr lang="en-US" altLang="en-US" dirty="0" err="1"/>
              <a:t>perusahaan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9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Sampel</a:t>
            </a:r>
            <a:r>
              <a:rPr lang="en-US" dirty="0" smtClean="0"/>
              <a:t> (Data </a:t>
            </a:r>
            <a:r>
              <a:rPr lang="en-US" dirty="0" err="1" smtClean="0"/>
              <a:t>Pelatihan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528880" cy="752872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9543987"/>
              </p:ext>
            </p:extLst>
          </p:nvPr>
        </p:nvGraphicFramePr>
        <p:xfrm>
          <a:off x="1907704" y="2205038"/>
          <a:ext cx="496855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276"/>
                <a:gridCol w="24842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Nilai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Promosi</a:t>
                      </a:r>
                      <a:r>
                        <a:rPr lang="en-US" sz="2000" baseline="0" dirty="0" smtClean="0"/>
                        <a:t> (X)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Nilai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Penjualan</a:t>
                      </a:r>
                      <a:r>
                        <a:rPr lang="en-US" sz="2000" dirty="0" smtClean="0"/>
                        <a:t> (Y)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64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84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88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77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30354"/>
              </p:ext>
            </p:extLst>
          </p:nvPr>
        </p:nvGraphicFramePr>
        <p:xfrm>
          <a:off x="1403648" y="1484784"/>
          <a:ext cx="7128792" cy="4464492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63161"/>
                <a:gridCol w="923552"/>
                <a:gridCol w="1285520"/>
                <a:gridCol w="1168654"/>
                <a:gridCol w="1168654"/>
                <a:gridCol w="1519251"/>
              </a:tblGrid>
              <a:tr h="790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r>
                        <a:rPr lang="en-US" sz="2000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Y</a:t>
                      </a:r>
                      <a:r>
                        <a:rPr lang="en-US" sz="2000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1280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4096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7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976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3721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67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84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2856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1156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7056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67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1610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529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4900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67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2376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729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7744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67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2944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1024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8464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67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1296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324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5184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67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1694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484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5929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Jumlah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608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15032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4902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47094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7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Rerata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9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Persamaan</a:t>
            </a:r>
            <a:r>
              <a:rPr lang="en-US" dirty="0" smtClean="0"/>
              <a:t> / Model </a:t>
            </a:r>
            <a:r>
              <a:rPr lang="en-US" dirty="0" err="1" smtClean="0"/>
              <a:t>Regresi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12776"/>
            <a:ext cx="7498080" cy="483562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regresi</a:t>
            </a:r>
            <a:r>
              <a:rPr lang="en-US" dirty="0" smtClean="0"/>
              <a:t> 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pPr marL="463550" indent="0">
              <a:buNone/>
            </a:pPr>
            <a:r>
              <a:rPr lang="en-US" i="1" dirty="0" smtClean="0"/>
              <a:t>b</a:t>
            </a:r>
            <a:r>
              <a:rPr lang="en-US" dirty="0" smtClean="0"/>
              <a:t> = 1,497</a:t>
            </a:r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(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450850" indent="0">
              <a:buNone/>
            </a:pPr>
            <a:r>
              <a:rPr lang="en-US" i="1" dirty="0" smtClean="0"/>
              <a:t>a</a:t>
            </a:r>
            <a:r>
              <a:rPr lang="en-US" dirty="0" smtClean="0"/>
              <a:t> = 76 – (1,497 x 24) = 40,1</a:t>
            </a:r>
          </a:p>
          <a:p>
            <a:pPr marL="398463" indent="-280988"/>
            <a:r>
              <a:rPr lang="en-US" dirty="0" smtClean="0"/>
              <a:t>Model /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Regresi</a:t>
            </a:r>
            <a:r>
              <a:rPr lang="en-US" dirty="0" smtClean="0"/>
              <a:t>:</a:t>
            </a:r>
          </a:p>
          <a:p>
            <a:pPr marL="117475" indent="0">
              <a:buNone/>
            </a:pPr>
            <a:r>
              <a:rPr lang="en-US" dirty="0"/>
              <a:t>	</a:t>
            </a:r>
            <a:r>
              <a:rPr lang="en-US" dirty="0" smtClean="0"/>
              <a:t>Y = 40,1 + 1,497 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"/>
              <p:cNvSpPr txBox="1"/>
              <p:nvPr/>
            </p:nvSpPr>
            <p:spPr>
              <a:xfrm>
                <a:off x="1907704" y="2040276"/>
                <a:ext cx="3888432" cy="87043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/>
                        </a:rPr>
                        <m:t>𝑏</m:t>
                      </m:r>
                      <m:r>
                        <a:rPr lang="en-US" sz="24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/>
                                </a:rPr>
                                <m:t>𝑛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0" i="1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𝑋𝑌</m:t>
                                  </m:r>
                                </m:e>
                              </m:nary>
                            </m:e>
                          </m:d>
                          <m:r>
                            <a:rPr lang="en-US" sz="2400" b="0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400" b="0" i="1">
                                          <a:latin typeface="Cambria Math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2400" b="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nary>
                                </m:e>
                              </m:d>
                              <m:d>
                                <m:dPr>
                                  <m:ctrlPr>
                                    <a:rPr lang="en-US" sz="2400" b="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400" b="0" i="1">
                                          <a:latin typeface="Cambria Math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2400" b="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/>
                                </a:rPr>
                                <m:t>𝑛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0" i="1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0" i="1">
                                                  <a:latin typeface="Cambria Math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r>
                                                <a:rPr lang="en-US" sz="2400" b="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040276"/>
                <a:ext cx="3888432" cy="8704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/>
              <p:cNvSpPr txBox="1"/>
              <p:nvPr/>
            </p:nvSpPr>
            <p:spPr>
              <a:xfrm>
                <a:off x="1907704" y="4005064"/>
                <a:ext cx="1944216" cy="52322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>
                          <a:latin typeface="Cambria Math"/>
                        </a:rPr>
                        <m:t>𝑎</m:t>
                      </m:r>
                      <m:r>
                        <a:rPr lang="en-US" sz="2800" b="0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sz="2800" b="0" i="1">
                          <a:latin typeface="Cambria Math"/>
                        </a:rPr>
                        <m:t>−</m:t>
                      </m:r>
                      <m:r>
                        <a:rPr lang="en-US" sz="2800" b="0" i="1">
                          <a:latin typeface="Cambria Math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lang="en-US" sz="2800" b="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005064"/>
                <a:ext cx="194421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77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tidaknya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/>
              <a:t>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, </a:t>
            </a:r>
            <a:r>
              <a:rPr lang="en-US" dirty="0" err="1"/>
              <a:t>peramalan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terikat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akurat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Lanjutan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022033"/>
              </p:ext>
            </p:extLst>
          </p:nvPr>
        </p:nvGraphicFramePr>
        <p:xfrm>
          <a:off x="1403648" y="1484784"/>
          <a:ext cx="7344814" cy="388843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655079"/>
                <a:gridCol w="569057"/>
                <a:gridCol w="792088"/>
                <a:gridCol w="720080"/>
                <a:gridCol w="720080"/>
                <a:gridCol w="936104"/>
                <a:gridCol w="792088"/>
                <a:gridCol w="1080120"/>
                <a:gridCol w="1080118"/>
              </a:tblGrid>
              <a:tr h="6880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30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Y</a:t>
                      </a:r>
                      <a:r>
                        <a:rPr lang="en-US" sz="1600" u="none" strike="noStrike" baseline="30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</a:rPr>
                        <a:t>Y</a:t>
                      </a:r>
                      <a:r>
                        <a:rPr lang="en-US" sz="1600" u="none" strike="noStrike" baseline="-25000" dirty="0" err="1">
                          <a:effectLst/>
                        </a:rPr>
                        <a:t>pred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(Y-</a:t>
                      </a:r>
                      <a:r>
                        <a:rPr lang="en-US" sz="1600" u="none" strike="noStrike" dirty="0" err="1">
                          <a:effectLst/>
                        </a:rPr>
                        <a:t>Ypred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r>
                        <a:rPr lang="en-US" sz="1600" u="none" strike="noStrike" baseline="30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smtClean="0">
                          <a:effectLst/>
                        </a:rPr>
                        <a:t>Y-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Yrerata</a:t>
                      </a:r>
                      <a:r>
                        <a:rPr lang="en-US" sz="1600" u="none" strike="noStrike" dirty="0" smtClean="0">
                          <a:effectLst/>
                        </a:rPr>
                        <a:t>)</a:t>
                      </a:r>
                      <a:r>
                        <a:rPr lang="en-US" sz="1600" u="none" strike="noStrike" baseline="30000" dirty="0" smtClean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1280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70.014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36.163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144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0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976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3721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64.027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9.164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225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2856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1156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7056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90.966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48.525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1610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529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4900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74.503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20.281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2376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729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7744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80.490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56.403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2944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8464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87.973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16.218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1296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5184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67.020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24.796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1694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5929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73.007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15.946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Jumlah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15032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4902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47094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227.497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886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00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Rerata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7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Determinasi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0553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determinasi</a:t>
            </a:r>
            <a:r>
              <a:rPr lang="en-US" dirty="0" smtClean="0"/>
              <a:t> (R</a:t>
            </a:r>
            <a:r>
              <a:rPr lang="en-US" baseline="30000" dirty="0" smtClean="0"/>
              <a:t>2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altLang="en-US" dirty="0" smtClean="0">
              <a:latin typeface="Calibri" pitchFamily="34" charset="0"/>
            </a:endParaRPr>
          </a:p>
          <a:p>
            <a:r>
              <a:rPr lang="en-US" altLang="en-US" dirty="0" err="1" smtClean="0">
                <a:latin typeface="Calibri" pitchFamily="34" charset="0"/>
              </a:rPr>
              <a:t>Nilai</a:t>
            </a:r>
            <a:r>
              <a:rPr lang="en-US" altLang="en-US" dirty="0" smtClean="0">
                <a:latin typeface="Calibri" pitchFamily="34" charset="0"/>
              </a:rPr>
              <a:t> </a:t>
            </a:r>
            <a:r>
              <a:rPr lang="en-US" altLang="en-US" dirty="0" err="1">
                <a:latin typeface="Calibri" pitchFamily="34" charset="0"/>
              </a:rPr>
              <a:t>determinasi</a:t>
            </a:r>
            <a:r>
              <a:rPr lang="en-US" altLang="en-US" dirty="0">
                <a:latin typeface="Calibri" pitchFamily="34" charset="0"/>
              </a:rPr>
              <a:t> (R</a:t>
            </a:r>
            <a:r>
              <a:rPr lang="en-US" altLang="en-US" baseline="30000" dirty="0">
                <a:latin typeface="Calibri" pitchFamily="34" charset="0"/>
              </a:rPr>
              <a:t>2</a:t>
            </a:r>
            <a:r>
              <a:rPr lang="en-US" altLang="en-US" dirty="0">
                <a:latin typeface="Calibri" pitchFamily="34" charset="0"/>
              </a:rPr>
              <a:t>) </a:t>
            </a:r>
            <a:r>
              <a:rPr lang="en-US" altLang="en-US" dirty="0" err="1">
                <a:latin typeface="Calibri" pitchFamily="34" charset="0"/>
              </a:rPr>
              <a:t>sebesar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dirty="0" smtClean="0">
                <a:latin typeface="Calibri" pitchFamily="34" charset="0"/>
              </a:rPr>
              <a:t>0,743, </a:t>
            </a:r>
            <a:r>
              <a:rPr lang="en-US" altLang="en-US" dirty="0" err="1">
                <a:latin typeface="Calibri" pitchFamily="34" charset="0"/>
              </a:rPr>
              <a:t>artinya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dirty="0" err="1" smtClean="0">
                <a:latin typeface="Calibri" pitchFamily="34" charset="0"/>
              </a:rPr>
              <a:t>pengaruh</a:t>
            </a:r>
            <a:r>
              <a:rPr lang="en-US" altLang="en-US" dirty="0" smtClean="0">
                <a:latin typeface="Calibri" pitchFamily="34" charset="0"/>
              </a:rPr>
              <a:t> </a:t>
            </a:r>
            <a:r>
              <a:rPr lang="en-US" altLang="en-US" dirty="0" err="1" smtClean="0">
                <a:latin typeface="Calibri" pitchFamily="34" charset="0"/>
              </a:rPr>
              <a:t>biaya</a:t>
            </a:r>
            <a:r>
              <a:rPr lang="en-US" altLang="en-US" dirty="0" smtClean="0">
                <a:latin typeface="Calibri" pitchFamily="34" charset="0"/>
              </a:rPr>
              <a:t> </a:t>
            </a:r>
            <a:r>
              <a:rPr lang="en-US" altLang="en-US" dirty="0" err="1" smtClean="0">
                <a:latin typeface="Calibri" pitchFamily="34" charset="0"/>
              </a:rPr>
              <a:t>promosi</a:t>
            </a:r>
            <a:r>
              <a:rPr lang="en-US" altLang="en-US" dirty="0" smtClean="0">
                <a:latin typeface="Calibri" pitchFamily="34" charset="0"/>
              </a:rPr>
              <a:t> </a:t>
            </a:r>
            <a:r>
              <a:rPr lang="en-US" altLang="en-US" dirty="0" err="1" smtClean="0">
                <a:latin typeface="Calibri" pitchFamily="34" charset="0"/>
              </a:rPr>
              <a:t>terhadap</a:t>
            </a:r>
            <a:r>
              <a:rPr lang="en-US" altLang="en-US" dirty="0" smtClean="0">
                <a:latin typeface="Calibri" pitchFamily="34" charset="0"/>
              </a:rPr>
              <a:t> </a:t>
            </a:r>
            <a:r>
              <a:rPr lang="en-US" altLang="en-US" dirty="0" err="1" smtClean="0">
                <a:latin typeface="Calibri" pitchFamily="34" charset="0"/>
              </a:rPr>
              <a:t>penjualan</a:t>
            </a:r>
            <a:r>
              <a:rPr lang="en-US" altLang="en-US" dirty="0" smtClean="0">
                <a:latin typeface="Calibri" pitchFamily="34" charset="0"/>
              </a:rPr>
              <a:t> </a:t>
            </a:r>
            <a:r>
              <a:rPr lang="en-US" altLang="en-US" dirty="0" err="1">
                <a:latin typeface="Calibri" pitchFamily="34" charset="0"/>
              </a:rPr>
              <a:t>adalah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dirty="0" err="1">
                <a:latin typeface="Calibri" pitchFamily="34" charset="0"/>
              </a:rPr>
              <a:t>sebesar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dirty="0" smtClean="0">
                <a:latin typeface="Calibri" pitchFamily="34" charset="0"/>
              </a:rPr>
              <a:t>74,3%. </a:t>
            </a:r>
            <a:r>
              <a:rPr lang="en-US" altLang="en-US" dirty="0" err="1">
                <a:latin typeface="Calibri" pitchFamily="34" charset="0"/>
              </a:rPr>
              <a:t>Sisanya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dirty="0" smtClean="0">
                <a:latin typeface="Calibri" pitchFamily="34" charset="0"/>
              </a:rPr>
              <a:t>25,7% </a:t>
            </a:r>
            <a:r>
              <a:rPr lang="en-US" altLang="en-US" dirty="0" err="1" smtClean="0">
                <a:latin typeface="Calibri" pitchFamily="34" charset="0"/>
              </a:rPr>
              <a:t>disebabkan</a:t>
            </a:r>
            <a:r>
              <a:rPr lang="en-US" altLang="en-US" dirty="0" smtClean="0">
                <a:latin typeface="Calibri" pitchFamily="34" charset="0"/>
              </a:rPr>
              <a:t> </a:t>
            </a:r>
            <a:r>
              <a:rPr lang="en-US" altLang="en-US" dirty="0" err="1">
                <a:latin typeface="Calibri" pitchFamily="34" charset="0"/>
              </a:rPr>
              <a:t>oleh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dirty="0" err="1">
                <a:latin typeface="Calibri" pitchFamily="34" charset="0"/>
              </a:rPr>
              <a:t>faktor</a:t>
            </a:r>
            <a:r>
              <a:rPr lang="en-US" altLang="en-US" dirty="0">
                <a:latin typeface="Calibri" pitchFamily="34" charset="0"/>
              </a:rPr>
              <a:t> lain yang </a:t>
            </a:r>
            <a:r>
              <a:rPr lang="en-US" altLang="en-US" dirty="0" err="1">
                <a:latin typeface="Calibri" pitchFamily="34" charset="0"/>
              </a:rPr>
              <a:t>tidak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dirty="0" err="1">
                <a:latin typeface="Calibri" pitchFamily="34" charset="0"/>
              </a:rPr>
              <a:t>dimasukkan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dirty="0" err="1">
                <a:latin typeface="Calibri" pitchFamily="34" charset="0"/>
              </a:rPr>
              <a:t>dalam</a:t>
            </a:r>
            <a:r>
              <a:rPr lang="en-US" altLang="en-US" dirty="0">
                <a:latin typeface="Calibri" pitchFamily="34" charset="0"/>
              </a:rPr>
              <a:t> model.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978564"/>
              </p:ext>
            </p:extLst>
          </p:nvPr>
        </p:nvGraphicFramePr>
        <p:xfrm>
          <a:off x="2123728" y="2060848"/>
          <a:ext cx="25130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3" imgW="1473120" imgH="482400" progId="Equation.3">
                  <p:embed/>
                </p:oleObj>
              </mc:Choice>
              <mc:Fallback>
                <p:oleObj name="Equation" r:id="rId3" imgW="1473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060848"/>
                        <a:ext cx="2513012" cy="81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480993"/>
              </p:ext>
            </p:extLst>
          </p:nvPr>
        </p:nvGraphicFramePr>
        <p:xfrm>
          <a:off x="2123728" y="3573016"/>
          <a:ext cx="3816425" cy="963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5" imgW="1663700" imgH="419100" progId="Equation.3">
                  <p:embed/>
                </p:oleObj>
              </mc:Choice>
              <mc:Fallback>
                <p:oleObj name="Equation" r:id="rId5" imgW="16637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573016"/>
                        <a:ext cx="3816425" cy="963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31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Kesalahan</a:t>
            </a:r>
            <a:r>
              <a:rPr lang="en-US" altLang="en-US" dirty="0"/>
              <a:t> Baku </a:t>
            </a:r>
            <a:r>
              <a:rPr lang="en-US" altLang="en-US" dirty="0" err="1"/>
              <a:t>Estimasi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 </a:t>
            </a:r>
            <a:r>
              <a:rPr lang="en-US" dirty="0" err="1" smtClean="0"/>
              <a:t>estimasi</a:t>
            </a:r>
            <a:r>
              <a:rPr lang="en-US" dirty="0" smtClean="0"/>
              <a:t> (</a:t>
            </a:r>
            <a:r>
              <a:rPr lang="en-US" i="1" dirty="0" smtClean="0"/>
              <a:t>Se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smtClean="0"/>
              <a:t>Se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Se = 6,1576 </a:t>
            </a:r>
            <a:r>
              <a:rPr lang="en-US" altLang="en-US" dirty="0" err="1" smtClean="0"/>
              <a:t>berarti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bahwa</a:t>
            </a:r>
            <a:r>
              <a:rPr lang="en-US" altLang="en-US" dirty="0" smtClean="0"/>
              <a:t> </a:t>
            </a:r>
            <a:r>
              <a:rPr lang="id-ID" altLang="en-US" dirty="0" smtClean="0"/>
              <a:t>batasan </a:t>
            </a:r>
            <a:r>
              <a:rPr lang="id-ID" altLang="en-US" dirty="0"/>
              <a:t>seberapa jauh melesetnya perkiraan dalam meramal </a:t>
            </a:r>
            <a:r>
              <a:rPr lang="id-ID" altLang="en-US" dirty="0" smtClean="0"/>
              <a:t>data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memiliki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selisih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taksir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standar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sebesar</a:t>
            </a:r>
            <a:r>
              <a:rPr lang="en-US" altLang="en-US" dirty="0" smtClean="0"/>
              <a:t> 6,1576</a:t>
            </a:r>
            <a:endParaRPr lang="en-US" altLang="en-US" dirty="0"/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931336"/>
              </p:ext>
            </p:extLst>
          </p:nvPr>
        </p:nvGraphicFramePr>
        <p:xfrm>
          <a:off x="1907704" y="2060848"/>
          <a:ext cx="2802369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3" imgW="1346040" imgH="482400" progId="Equation.3">
                  <p:embed/>
                </p:oleObj>
              </mc:Choice>
              <mc:Fallback>
                <p:oleObj name="Equation" r:id="rId3" imgW="1346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060848"/>
                        <a:ext cx="2802369" cy="10081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335621"/>
              </p:ext>
            </p:extLst>
          </p:nvPr>
        </p:nvGraphicFramePr>
        <p:xfrm>
          <a:off x="1922463" y="3789363"/>
          <a:ext cx="3987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5" imgW="1650960" imgH="444240" progId="Equation.3">
                  <p:embed/>
                </p:oleObj>
              </mc:Choice>
              <mc:Fallback>
                <p:oleObj name="Equation" r:id="rId5" imgW="16509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3789363"/>
                        <a:ext cx="3987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28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 smtClean="0"/>
              <a:t>Standard </a:t>
            </a:r>
            <a:r>
              <a:rPr lang="en-US" altLang="en-US" sz="4400" dirty="0"/>
              <a:t>Error </a:t>
            </a:r>
            <a:r>
              <a:rPr lang="en-US" altLang="en-US" sz="4400" dirty="0" err="1" smtClean="0"/>
              <a:t>Koefisien</a:t>
            </a:r>
            <a:r>
              <a:rPr lang="en-US" altLang="en-US" sz="4400" dirty="0" smtClean="0"/>
              <a:t> </a:t>
            </a:r>
            <a:r>
              <a:rPr lang="en-US" altLang="en-US" sz="4400" dirty="0" err="1"/>
              <a:t>Regresi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smtClean="0"/>
              <a:t>Sb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smtClean="0"/>
              <a:t>Sb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245876"/>
              </p:ext>
            </p:extLst>
          </p:nvPr>
        </p:nvGraphicFramePr>
        <p:xfrm>
          <a:off x="1907704" y="2060848"/>
          <a:ext cx="2931754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3" imgW="1473200" imgH="660400" progId="Equation.3">
                  <p:embed/>
                </p:oleObj>
              </mc:Choice>
              <mc:Fallback>
                <p:oleObj name="Equation" r:id="rId3" imgW="14732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060848"/>
                        <a:ext cx="2931754" cy="12961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775463"/>
              </p:ext>
            </p:extLst>
          </p:nvPr>
        </p:nvGraphicFramePr>
        <p:xfrm>
          <a:off x="1907704" y="4437112"/>
          <a:ext cx="4243552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5" imgW="1981200" imgH="647700" progId="Equation.3">
                  <p:embed/>
                </p:oleObj>
              </mc:Choice>
              <mc:Fallback>
                <p:oleObj name="Equation" r:id="rId5" imgW="1981200" imgH="647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437112"/>
                        <a:ext cx="4243552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7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F (</a:t>
            </a:r>
            <a:r>
              <a:rPr lang="en-US" i="1" dirty="0" smtClean="0"/>
              <a:t>Fisher Distribution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05536"/>
          </a:xfrm>
        </p:spPr>
        <p:txBody>
          <a:bodyPr>
            <a:normAutofit/>
          </a:bodyPr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F </a:t>
            </a:r>
            <a:r>
              <a:rPr lang="en-US" dirty="0" err="1" smtClean="0"/>
              <a:t>hitung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altLang="en-US" dirty="0" err="1"/>
              <a:t>Karena</a:t>
            </a:r>
            <a:r>
              <a:rPr lang="en-US" altLang="en-US" dirty="0"/>
              <a:t> F </a:t>
            </a:r>
            <a:r>
              <a:rPr lang="en-US" altLang="en-US" dirty="0" err="1"/>
              <a:t>hitung</a:t>
            </a:r>
            <a:r>
              <a:rPr lang="en-US" altLang="en-US" dirty="0"/>
              <a:t> (17,367) &gt; </a:t>
            </a:r>
            <a:r>
              <a:rPr lang="en-US" altLang="en-US" dirty="0" err="1"/>
              <a:t>dari</a:t>
            </a:r>
            <a:r>
              <a:rPr lang="en-US" altLang="en-US" dirty="0"/>
              <a:t> F </a:t>
            </a:r>
            <a:r>
              <a:rPr lang="en-US" altLang="en-US" dirty="0" err="1"/>
              <a:t>tabel</a:t>
            </a:r>
            <a:r>
              <a:rPr lang="en-US" altLang="en-US" dirty="0"/>
              <a:t> (5,99)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persamaan</a:t>
            </a:r>
            <a:r>
              <a:rPr lang="en-US" altLang="en-US" dirty="0"/>
              <a:t> </a:t>
            </a:r>
            <a:r>
              <a:rPr lang="en-US" altLang="en-US" dirty="0" err="1"/>
              <a:t>regresi</a:t>
            </a:r>
            <a:r>
              <a:rPr lang="en-US" altLang="en-US" dirty="0"/>
              <a:t> </a:t>
            </a:r>
            <a:r>
              <a:rPr lang="en-US" altLang="en-US" dirty="0" err="1"/>
              <a:t>dinyatakan</a:t>
            </a:r>
            <a:r>
              <a:rPr lang="en-US" altLang="en-US" dirty="0"/>
              <a:t> </a:t>
            </a:r>
            <a:r>
              <a:rPr lang="en-US" altLang="en-US" b="1" dirty="0" err="1"/>
              <a:t>Baik</a:t>
            </a:r>
            <a:r>
              <a:rPr lang="en-US" altLang="en-US" b="1" dirty="0"/>
              <a:t> </a:t>
            </a:r>
            <a:r>
              <a:rPr lang="en-US" altLang="en-US" i="1" dirty="0"/>
              <a:t>(good of fit)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804959"/>
              </p:ext>
            </p:extLst>
          </p:nvPr>
        </p:nvGraphicFramePr>
        <p:xfrm>
          <a:off x="1979712" y="2132856"/>
          <a:ext cx="2952328" cy="88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4" imgW="1485720" imgH="444240" progId="Equation.3">
                  <p:embed/>
                </p:oleObj>
              </mc:Choice>
              <mc:Fallback>
                <p:oleObj name="Equation" r:id="rId4" imgW="1485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132856"/>
                        <a:ext cx="2952328" cy="88430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375077"/>
              </p:ext>
            </p:extLst>
          </p:nvPr>
        </p:nvGraphicFramePr>
        <p:xfrm>
          <a:off x="1979712" y="3789040"/>
          <a:ext cx="384042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6" imgW="1854200" imgH="419100" progId="Equation.3">
                  <p:embed/>
                </p:oleObj>
              </mc:Choice>
              <mc:Fallback>
                <p:oleObj name="Equation" r:id="rId6" imgW="18542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789040"/>
                        <a:ext cx="3840427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T (</a:t>
            </a:r>
            <a:r>
              <a:rPr lang="en-US" i="1" dirty="0" smtClean="0"/>
              <a:t>T Distribution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altLang="en-US" dirty="0" err="1" smtClean="0"/>
              <a:t>Nilai</a:t>
            </a:r>
            <a:r>
              <a:rPr lang="en-US" altLang="en-US" dirty="0" smtClean="0"/>
              <a:t> t </a:t>
            </a:r>
            <a:r>
              <a:rPr lang="en-US" altLang="en-US" baseline="-25000" dirty="0" err="1" smtClean="0"/>
              <a:t>hitung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dicari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persamaan</a:t>
            </a:r>
            <a:r>
              <a:rPr lang="en-US" altLang="en-US" dirty="0" smtClean="0"/>
              <a:t>:</a:t>
            </a:r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r>
              <a:rPr lang="en-US" altLang="en-US" dirty="0" err="1" smtClean="0"/>
              <a:t>Diperoleh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nilai</a:t>
            </a:r>
            <a:r>
              <a:rPr lang="en-US" altLang="en-US" dirty="0" smtClean="0"/>
              <a:t> </a:t>
            </a:r>
            <a:r>
              <a:rPr lang="en-US" altLang="en-US" dirty="0"/>
              <a:t>t </a:t>
            </a:r>
            <a:r>
              <a:rPr lang="en-US" altLang="en-US" baseline="-25000" dirty="0" err="1"/>
              <a:t>hitung</a:t>
            </a:r>
            <a:r>
              <a:rPr lang="en-US" altLang="en-US" dirty="0"/>
              <a:t> </a:t>
            </a:r>
            <a:r>
              <a:rPr lang="en-US" altLang="en-US" dirty="0" smtClean="0"/>
              <a:t>:</a:t>
            </a:r>
          </a:p>
          <a:p>
            <a:pPr algn="just"/>
            <a:endParaRPr lang="en-US" altLang="en-US" dirty="0"/>
          </a:p>
          <a:p>
            <a:pPr algn="just"/>
            <a:endParaRPr lang="en-US" altLang="en-US" dirty="0" smtClean="0"/>
          </a:p>
          <a:p>
            <a:pPr algn="just"/>
            <a:endParaRPr lang="en-US" altLang="en-US" dirty="0"/>
          </a:p>
          <a:p>
            <a:pPr algn="just"/>
            <a:r>
              <a:rPr lang="en-US" altLang="en-US" dirty="0" err="1"/>
              <a:t>Karena</a:t>
            </a:r>
            <a:r>
              <a:rPr lang="en-US" altLang="en-US" dirty="0"/>
              <a:t> t </a:t>
            </a:r>
            <a:r>
              <a:rPr lang="en-US" altLang="en-US" baseline="-25000" dirty="0" err="1"/>
              <a:t>hitung</a:t>
            </a:r>
            <a:r>
              <a:rPr lang="en-US" altLang="en-US" baseline="-25000" dirty="0"/>
              <a:t> </a:t>
            </a:r>
            <a:r>
              <a:rPr lang="en-US" altLang="en-US" dirty="0"/>
              <a:t>(4,167) &gt; </a:t>
            </a:r>
            <a:r>
              <a:rPr lang="en-US" altLang="en-US" dirty="0" err="1"/>
              <a:t>dari</a:t>
            </a:r>
            <a:r>
              <a:rPr lang="en-US" altLang="en-US" dirty="0"/>
              <a:t> t </a:t>
            </a:r>
            <a:r>
              <a:rPr lang="en-US" altLang="en-US" dirty="0" err="1"/>
              <a:t>tabel</a:t>
            </a:r>
            <a:r>
              <a:rPr lang="en-US" altLang="en-US" dirty="0"/>
              <a:t> (1,943) </a:t>
            </a:r>
            <a:r>
              <a:rPr lang="en-US" altLang="en-US" dirty="0" err="1"/>
              <a:t>maka</a:t>
            </a:r>
            <a:r>
              <a:rPr lang="en-US" altLang="en-US" dirty="0"/>
              <a:t> H</a:t>
            </a:r>
            <a:r>
              <a:rPr lang="en-US" altLang="en-US" baseline="-25000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diterima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 smtClean="0"/>
              <a:t>pengaruh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positif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biaya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promosi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terhadap</a:t>
            </a:r>
            <a:r>
              <a:rPr lang="en-US" altLang="en-US" dirty="0" smtClean="0"/>
              <a:t> </a:t>
            </a:r>
            <a:r>
              <a:rPr lang="en-US" altLang="en-US" dirty="0" err="1"/>
              <a:t>penjualan</a:t>
            </a:r>
            <a:r>
              <a:rPr lang="en-US" altLang="en-US" dirty="0" smtClean="0"/>
              <a:t>.</a:t>
            </a:r>
          </a:p>
          <a:p>
            <a:pPr marL="82296" indent="0" algn="just">
              <a:buNone/>
            </a:pPr>
            <a:endParaRPr lang="en-US" alt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131207"/>
              </p:ext>
            </p:extLst>
          </p:nvPr>
        </p:nvGraphicFramePr>
        <p:xfrm>
          <a:off x="1907704" y="1988840"/>
          <a:ext cx="1440160" cy="80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3" imgW="749300" imgH="419100" progId="Equation.3">
                  <p:embed/>
                </p:oleObj>
              </mc:Choice>
              <mc:Fallback>
                <p:oleObj name="Equation" r:id="rId3" imgW="749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988840"/>
                        <a:ext cx="1440160" cy="80559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078204"/>
              </p:ext>
            </p:extLst>
          </p:nvPr>
        </p:nvGraphicFramePr>
        <p:xfrm>
          <a:off x="1979712" y="3573016"/>
          <a:ext cx="2979841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5" imgW="1333500" imgH="419100" progId="Equation.3">
                  <p:embed/>
                </p:oleObj>
              </mc:Choice>
              <mc:Fallback>
                <p:oleObj name="Equation" r:id="rId5" imgW="13335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573016"/>
                        <a:ext cx="2979841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2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Implikasi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KESIMPULAN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Terdapat</a:t>
            </a:r>
            <a:r>
              <a:rPr lang="en-US" altLang="en-US" dirty="0"/>
              <a:t> </a:t>
            </a:r>
            <a:r>
              <a:rPr lang="en-US" altLang="en-US" dirty="0" err="1"/>
              <a:t>pengaruh</a:t>
            </a:r>
            <a:r>
              <a:rPr lang="en-US" altLang="en-US" dirty="0"/>
              <a:t> </a:t>
            </a:r>
            <a:r>
              <a:rPr lang="en-US" altLang="en-US" dirty="0" err="1"/>
              <a:t>positif</a:t>
            </a:r>
            <a:r>
              <a:rPr lang="en-US" altLang="en-US" dirty="0"/>
              <a:t> </a:t>
            </a:r>
            <a:r>
              <a:rPr lang="en-US" altLang="en-US" dirty="0" err="1"/>
              <a:t>biaya</a:t>
            </a:r>
            <a:r>
              <a:rPr lang="en-US" altLang="en-US" dirty="0"/>
              <a:t> </a:t>
            </a:r>
            <a:r>
              <a:rPr lang="en-US" altLang="en-US" dirty="0" err="1" smtClean="0"/>
              <a:t>promosi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terhadap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nilai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penjualan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	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IMPLIKASI</a:t>
            </a:r>
            <a:endParaRPr lang="en-US" altLang="en-US" dirty="0"/>
          </a:p>
          <a:p>
            <a:pPr algn="just">
              <a:lnSpc>
                <a:spcPct val="9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Sebaiknya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r>
              <a:rPr lang="en-US" altLang="en-US" dirty="0"/>
              <a:t> </a:t>
            </a:r>
            <a:r>
              <a:rPr lang="en-US" altLang="en-US" dirty="0" err="1"/>
              <a:t>terus</a:t>
            </a:r>
            <a:r>
              <a:rPr lang="en-US" altLang="en-US" dirty="0"/>
              <a:t> </a:t>
            </a:r>
            <a:r>
              <a:rPr lang="en-US" altLang="en-US" dirty="0" err="1"/>
              <a:t>meningkatkan</a:t>
            </a:r>
            <a:r>
              <a:rPr lang="en-US" altLang="en-US" dirty="0"/>
              <a:t> </a:t>
            </a:r>
            <a:r>
              <a:rPr lang="en-US" altLang="en-US" dirty="0" err="1" smtClean="0"/>
              <a:t>promosi</a:t>
            </a:r>
            <a:r>
              <a:rPr lang="en-US" altLang="en-US" dirty="0" smtClean="0"/>
              <a:t> agar </a:t>
            </a:r>
            <a:r>
              <a:rPr lang="en-US" altLang="en-US" dirty="0" err="1"/>
              <a:t>penjualan</a:t>
            </a:r>
            <a:r>
              <a:rPr lang="en-US" altLang="en-US" dirty="0"/>
              <a:t> </a:t>
            </a:r>
            <a:r>
              <a:rPr lang="en-US" altLang="en-US" dirty="0" err="1"/>
              <a:t>meningkat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mudahkan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8" name="Picture 2" descr="http://media.merchantcircle.com/32160082/OK%20happy%20face_full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295400"/>
            <a:ext cx="6172200" cy="5305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2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6432481"/>
              </p:ext>
            </p:extLst>
          </p:nvPr>
        </p:nvGraphicFramePr>
        <p:xfrm>
          <a:off x="1763688" y="2996952"/>
          <a:ext cx="5904656" cy="3096348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1080120"/>
                <a:gridCol w="2687983"/>
                <a:gridCol w="2136553"/>
              </a:tblGrid>
              <a:tr h="533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Diameter (X)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Tinggi </a:t>
                      </a:r>
                      <a:r>
                        <a:rPr lang="en-US" sz="2000" u="none" strike="noStrike" dirty="0" err="1">
                          <a:effectLst/>
                        </a:rPr>
                        <a:t>Pohon</a:t>
                      </a:r>
                      <a:r>
                        <a:rPr lang="en-US" sz="2000" u="none" strike="noStrike" dirty="0">
                          <a:effectLst/>
                        </a:rPr>
                        <a:t> (Y)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3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03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203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203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203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203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203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203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331640" y="1524000"/>
            <a:ext cx="7560840" cy="1328936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Carilah</a:t>
            </a:r>
            <a:r>
              <a:rPr lang="en-US" dirty="0" smtClean="0"/>
              <a:t> model /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regresi</a:t>
            </a:r>
            <a:r>
              <a:rPr lang="en-US" dirty="0" smtClean="0"/>
              <a:t> linier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</a:t>
            </a:r>
            <a:r>
              <a:rPr lang="en-US" dirty="0" err="1" smtClean="0"/>
              <a:t>berikut</a:t>
            </a:r>
            <a:r>
              <a:rPr lang="en-US" dirty="0" smtClean="0"/>
              <a:t>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diameter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KISI-KISI UAS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Preprocessing</a:t>
            </a:r>
          </a:p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Information Gain</a:t>
            </a:r>
          </a:p>
          <a:p>
            <a:pPr lvl="1"/>
            <a:r>
              <a:rPr lang="en-US" dirty="0" err="1" smtClean="0"/>
              <a:t>Indeks</a:t>
            </a:r>
            <a:r>
              <a:rPr lang="en-US" dirty="0" smtClean="0"/>
              <a:t> Gini</a:t>
            </a:r>
          </a:p>
          <a:p>
            <a:r>
              <a:rPr lang="en-US" dirty="0" smtClean="0"/>
              <a:t>Clustering K-Means</a:t>
            </a:r>
          </a:p>
          <a:p>
            <a:r>
              <a:rPr lang="en-US" dirty="0" err="1" smtClean="0"/>
              <a:t>Regresi</a:t>
            </a:r>
            <a:r>
              <a:rPr lang="en-US" dirty="0" smtClean="0"/>
              <a:t> Linier </a:t>
            </a:r>
            <a:r>
              <a:rPr lang="en-US" dirty="0" err="1" smtClean="0"/>
              <a:t>Sederhana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Note: </a:t>
            </a:r>
            <a:r>
              <a:rPr lang="en-US" dirty="0" err="1"/>
              <a:t>b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bawa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lembar</a:t>
            </a:r>
            <a:r>
              <a:rPr lang="en-US" dirty="0" smtClean="0"/>
              <a:t> cheat sheet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r>
              <a:rPr lang="en-US" dirty="0" smtClean="0"/>
              <a:t> A4 </a:t>
            </a:r>
            <a:r>
              <a:rPr lang="en-US" dirty="0" err="1" smtClean="0"/>
              <a:t>bolak-balik</a:t>
            </a:r>
            <a:r>
              <a:rPr lang="en-US" dirty="0" smtClean="0"/>
              <a:t>. </a:t>
            </a:r>
            <a:r>
              <a:rPr lang="en-US" dirty="0" err="1" smtClean="0"/>
              <a:t>Alat</a:t>
            </a:r>
            <a:r>
              <a:rPr lang="en-US" dirty="0" smtClean="0"/>
              <a:t> yang </a:t>
            </a:r>
            <a:r>
              <a:rPr lang="en-US" dirty="0" err="1" smtClean="0"/>
              <a:t>dibawa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pulpen</a:t>
            </a:r>
            <a:r>
              <a:rPr lang="en-US" dirty="0" smtClean="0"/>
              <a:t> / </a:t>
            </a:r>
            <a:r>
              <a:rPr lang="en-US" dirty="0" err="1" smtClean="0"/>
              <a:t>pensil</a:t>
            </a:r>
            <a:r>
              <a:rPr lang="en-US" dirty="0" smtClean="0"/>
              <a:t>, </a:t>
            </a:r>
            <a:r>
              <a:rPr lang="en-US" dirty="0" err="1" smtClean="0"/>
              <a:t>penghapus</a:t>
            </a:r>
            <a:r>
              <a:rPr lang="en-US" dirty="0" smtClean="0"/>
              <a:t>, </a:t>
            </a:r>
            <a:r>
              <a:rPr lang="en-US" dirty="0" err="1" smtClean="0"/>
              <a:t>penggaris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kalkulator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0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Regresi</a:t>
            </a:r>
            <a:r>
              <a:rPr lang="en-GB" dirty="0"/>
              <a:t> linier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/>
              <a:t>statistika</a:t>
            </a:r>
            <a:r>
              <a:rPr lang="en-GB" dirty="0"/>
              <a:t>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membentuk</a:t>
            </a:r>
            <a:r>
              <a:rPr lang="en-GB" dirty="0"/>
              <a:t> model </a:t>
            </a:r>
            <a:r>
              <a:rPr lang="en-GB" dirty="0" err="1"/>
              <a:t>hubungan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terikat</a:t>
            </a:r>
            <a:r>
              <a:rPr lang="en-GB" dirty="0"/>
              <a:t> (</a:t>
            </a:r>
            <a:r>
              <a:rPr lang="en-GB" dirty="0" err="1"/>
              <a:t>dependen</a:t>
            </a:r>
            <a:r>
              <a:rPr lang="en-GB" dirty="0"/>
              <a:t>; Y)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bebas</a:t>
            </a:r>
            <a:r>
              <a:rPr lang="en-GB" dirty="0"/>
              <a:t> (independent; X). </a:t>
            </a:r>
            <a:endParaRPr lang="en-GB" dirty="0" smtClean="0"/>
          </a:p>
          <a:p>
            <a:r>
              <a:rPr lang="en-GB" dirty="0" err="1" smtClean="0"/>
              <a:t>Apabila</a:t>
            </a:r>
            <a:r>
              <a:rPr lang="en-GB" dirty="0" smtClean="0"/>
              <a:t> </a:t>
            </a:r>
            <a:r>
              <a:rPr lang="en-GB" dirty="0" err="1"/>
              <a:t>banyaknya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bebas</a:t>
            </a:r>
            <a:r>
              <a:rPr lang="en-GB" dirty="0"/>
              <a:t> </a:t>
            </a:r>
            <a:r>
              <a:rPr lang="en-GB" dirty="0" err="1"/>
              <a:t>hanya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,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regresi</a:t>
            </a:r>
            <a:r>
              <a:rPr lang="en-GB" dirty="0">
                <a:solidFill>
                  <a:srgbClr val="FF0000"/>
                </a:solidFill>
              </a:rPr>
              <a:t> linier </a:t>
            </a:r>
            <a:r>
              <a:rPr lang="en-GB" dirty="0" err="1">
                <a:solidFill>
                  <a:srgbClr val="FF0000"/>
                </a:solidFill>
              </a:rPr>
              <a:t>sederhana</a:t>
            </a:r>
            <a:r>
              <a:rPr lang="en-GB" dirty="0">
                <a:solidFill>
                  <a:srgbClr val="FF0000"/>
                </a:solidFill>
              </a:rPr>
              <a:t>,</a:t>
            </a:r>
            <a:r>
              <a:rPr lang="en-GB" dirty="0"/>
              <a:t> </a:t>
            </a:r>
            <a:r>
              <a:rPr lang="en-GB" dirty="0" err="1"/>
              <a:t>sedangkan</a:t>
            </a:r>
            <a:r>
              <a:rPr lang="en-GB" dirty="0"/>
              <a:t> </a:t>
            </a:r>
            <a:r>
              <a:rPr lang="en-GB" dirty="0" err="1"/>
              <a:t>apabila</a:t>
            </a:r>
            <a:r>
              <a:rPr lang="en-GB" dirty="0"/>
              <a:t> </a:t>
            </a:r>
            <a:r>
              <a:rPr lang="en-GB" dirty="0" err="1"/>
              <a:t>terdapat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1 </a:t>
            </a:r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bebas</a:t>
            </a:r>
            <a:r>
              <a:rPr lang="en-GB" dirty="0"/>
              <a:t>,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regresi</a:t>
            </a:r>
            <a:r>
              <a:rPr lang="en-GB" dirty="0">
                <a:solidFill>
                  <a:srgbClr val="FF0000"/>
                </a:solidFill>
              </a:rPr>
              <a:t> linier </a:t>
            </a:r>
            <a:r>
              <a:rPr lang="en-GB" dirty="0" err="1">
                <a:solidFill>
                  <a:srgbClr val="FF0000"/>
                </a:solidFill>
              </a:rPr>
              <a:t>berganda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Regresi</a:t>
            </a:r>
            <a:r>
              <a:rPr lang="en-US" dirty="0" smtClean="0"/>
              <a:t> Linier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05536"/>
          </a:xfrm>
        </p:spPr>
        <p:txBody>
          <a:bodyPr>
            <a:normAutofit/>
          </a:bodyPr>
          <a:lstStyle/>
          <a:p>
            <a:pPr lvl="0"/>
            <a:r>
              <a:rPr lang="en-GB" dirty="0" err="1"/>
              <a:t>Menghitung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estimasi</a:t>
            </a:r>
            <a:r>
              <a:rPr lang="en-GB" dirty="0"/>
              <a:t> rata-rata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terikat</a:t>
            </a:r>
            <a:r>
              <a:rPr lang="en-GB" dirty="0"/>
              <a:t> </a:t>
            </a:r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bebas</a:t>
            </a:r>
            <a:r>
              <a:rPr lang="en-GB" dirty="0"/>
              <a:t>. </a:t>
            </a:r>
            <a:endParaRPr lang="en-US" dirty="0"/>
          </a:p>
          <a:p>
            <a:pPr lvl="0"/>
            <a:r>
              <a:rPr lang="en-GB" dirty="0" err="1"/>
              <a:t>Menguji</a:t>
            </a:r>
            <a:r>
              <a:rPr lang="en-GB" dirty="0"/>
              <a:t> </a:t>
            </a:r>
            <a:r>
              <a:rPr lang="en-GB" dirty="0" err="1"/>
              <a:t>hipotesis</a:t>
            </a:r>
            <a:r>
              <a:rPr lang="en-GB" dirty="0"/>
              <a:t> </a:t>
            </a:r>
            <a:r>
              <a:rPr lang="en-GB" dirty="0" err="1"/>
              <a:t>karakteristik</a:t>
            </a:r>
            <a:r>
              <a:rPr lang="en-GB" dirty="0"/>
              <a:t> </a:t>
            </a:r>
            <a:r>
              <a:rPr lang="en-GB" dirty="0" err="1" smtClean="0"/>
              <a:t>dependensi</a:t>
            </a:r>
            <a:r>
              <a:rPr lang="en-GB" dirty="0"/>
              <a:t>.</a:t>
            </a:r>
            <a:endParaRPr lang="en-US" dirty="0"/>
          </a:p>
          <a:p>
            <a:pPr lvl="0"/>
            <a:r>
              <a:rPr lang="en-GB" dirty="0" err="1"/>
              <a:t>Meramalkan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rata-rata </a:t>
            </a:r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bebas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didasarkan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bebas</a:t>
            </a:r>
            <a:r>
              <a:rPr lang="en-GB" dirty="0"/>
              <a:t> </a:t>
            </a:r>
            <a:r>
              <a:rPr lang="en-GB" dirty="0" err="1"/>
              <a:t>diluar</a:t>
            </a:r>
            <a:r>
              <a:rPr lang="en-GB" dirty="0"/>
              <a:t> </a:t>
            </a:r>
            <a:r>
              <a:rPr lang="en-GB" dirty="0" err="1"/>
              <a:t>jangkauan</a:t>
            </a:r>
            <a:r>
              <a:rPr lang="en-GB" dirty="0"/>
              <a:t> </a:t>
            </a:r>
            <a:r>
              <a:rPr lang="en-GB" dirty="0" err="1"/>
              <a:t>sampel</a:t>
            </a:r>
            <a:r>
              <a:rPr lang="en-GB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dirty="0" smtClean="0"/>
              <a:t> </a:t>
            </a:r>
            <a:r>
              <a:rPr lang="en-US" altLang="en-US" dirty="0" err="1" smtClean="0"/>
              <a:t>Persamaan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regresi</a:t>
            </a:r>
            <a:r>
              <a:rPr lang="en-US" altLang="en-US" dirty="0" smtClean="0"/>
              <a:t> (model)</a:t>
            </a:r>
            <a:endParaRPr lang="en-US" altLang="en-US" dirty="0"/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dirty="0" smtClean="0"/>
              <a:t> </a:t>
            </a:r>
            <a:r>
              <a:rPr lang="en-US" altLang="en-US" dirty="0" err="1" smtClean="0"/>
              <a:t>Nilai</a:t>
            </a:r>
            <a:r>
              <a:rPr lang="en-US" altLang="en-US" dirty="0" smtClean="0"/>
              <a:t> </a:t>
            </a:r>
            <a:r>
              <a:rPr lang="en-US" altLang="en-US" dirty="0" err="1"/>
              <a:t>Prediksi</a:t>
            </a:r>
            <a:endParaRPr lang="en-US" altLang="en-US" dirty="0"/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dirty="0" smtClean="0"/>
              <a:t> </a:t>
            </a:r>
            <a:r>
              <a:rPr lang="en-US" altLang="en-US" dirty="0" err="1" smtClean="0"/>
              <a:t>Koefisien</a:t>
            </a:r>
            <a:r>
              <a:rPr lang="en-US" altLang="en-US" dirty="0" smtClean="0"/>
              <a:t> </a:t>
            </a:r>
            <a:r>
              <a:rPr lang="en-US" altLang="en-US" dirty="0" err="1"/>
              <a:t>determinasi</a:t>
            </a:r>
            <a:endParaRPr lang="en-US" altLang="en-US" dirty="0"/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dirty="0" smtClean="0"/>
              <a:t> </a:t>
            </a:r>
            <a:r>
              <a:rPr lang="en-US" altLang="en-US" dirty="0" err="1" smtClean="0"/>
              <a:t>Kesalahan</a:t>
            </a:r>
            <a:r>
              <a:rPr lang="en-US" altLang="en-US" dirty="0" smtClean="0"/>
              <a:t> </a:t>
            </a:r>
            <a:r>
              <a:rPr lang="en-US" altLang="en-US" dirty="0" err="1"/>
              <a:t>baku</a:t>
            </a:r>
            <a:r>
              <a:rPr lang="en-US" altLang="en-US" dirty="0"/>
              <a:t> </a:t>
            </a:r>
            <a:r>
              <a:rPr lang="en-US" altLang="en-US" dirty="0" err="1"/>
              <a:t>estimasi</a:t>
            </a:r>
            <a:endParaRPr lang="en-US" altLang="en-US" dirty="0"/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dirty="0" smtClean="0"/>
              <a:t> </a:t>
            </a:r>
            <a:r>
              <a:rPr lang="en-US" altLang="en-US" dirty="0" err="1" smtClean="0"/>
              <a:t>Kesalahan</a:t>
            </a:r>
            <a:r>
              <a:rPr lang="en-US" altLang="en-US" dirty="0" smtClean="0"/>
              <a:t> </a:t>
            </a:r>
            <a:r>
              <a:rPr lang="en-US" altLang="en-US" dirty="0" err="1"/>
              <a:t>baku</a:t>
            </a:r>
            <a:r>
              <a:rPr lang="en-US" altLang="en-US" dirty="0"/>
              <a:t> </a:t>
            </a:r>
            <a:r>
              <a:rPr lang="en-US" altLang="en-US" dirty="0" err="1" smtClean="0"/>
              <a:t>koefisien</a:t>
            </a:r>
            <a:r>
              <a:rPr lang="en-US" altLang="en-US" dirty="0" smtClean="0"/>
              <a:t> </a:t>
            </a:r>
            <a:r>
              <a:rPr lang="en-US" altLang="en-US" dirty="0" err="1"/>
              <a:t>regresinya</a:t>
            </a:r>
            <a:endParaRPr lang="en-US" altLang="en-US" dirty="0"/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dirty="0" smtClean="0"/>
              <a:t> </a:t>
            </a:r>
            <a:r>
              <a:rPr lang="en-US" altLang="en-US" dirty="0" err="1" smtClean="0"/>
              <a:t>Nilai</a:t>
            </a:r>
            <a:r>
              <a:rPr lang="en-US" altLang="en-US" dirty="0" smtClean="0"/>
              <a:t> </a:t>
            </a:r>
            <a:r>
              <a:rPr lang="en-US" altLang="en-US" dirty="0"/>
              <a:t>F </a:t>
            </a:r>
            <a:r>
              <a:rPr lang="en-US" altLang="en-US" dirty="0" err="1"/>
              <a:t>hitung</a:t>
            </a:r>
            <a:endParaRPr lang="en-US" altLang="en-US" dirty="0"/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dirty="0" smtClean="0"/>
              <a:t> </a:t>
            </a:r>
            <a:r>
              <a:rPr lang="en-US" altLang="en-US" dirty="0" err="1" smtClean="0"/>
              <a:t>Nilai</a:t>
            </a:r>
            <a:r>
              <a:rPr lang="en-US" altLang="en-US" dirty="0" smtClean="0"/>
              <a:t> </a:t>
            </a:r>
            <a:r>
              <a:rPr lang="en-US" altLang="en-US" dirty="0" smtClean="0"/>
              <a:t>T </a:t>
            </a:r>
            <a:r>
              <a:rPr lang="en-US" altLang="en-US" dirty="0" err="1"/>
              <a:t>hitung</a:t>
            </a:r>
            <a:endParaRPr lang="en-US" altLang="en-US" dirty="0"/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dirty="0" smtClean="0"/>
              <a:t> </a:t>
            </a:r>
            <a:r>
              <a:rPr lang="en-US" altLang="en-US" dirty="0" err="1" smtClean="0"/>
              <a:t>Kesimpulan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060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 err="1"/>
              <a:t>Kriteria</a:t>
            </a:r>
            <a:r>
              <a:rPr lang="en-US" altLang="en-US" sz="4400" dirty="0"/>
              <a:t> </a:t>
            </a:r>
            <a:r>
              <a:rPr lang="en-US" altLang="en-US" sz="4400" dirty="0" err="1"/>
              <a:t>Penerimaan</a:t>
            </a:r>
            <a:r>
              <a:rPr lang="en-US" altLang="en-US" sz="4400" dirty="0"/>
              <a:t> </a:t>
            </a:r>
            <a:r>
              <a:rPr lang="en-US" altLang="en-US" sz="4400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  <a:tabLst>
                <a:tab pos="692150" algn="l"/>
              </a:tabLst>
            </a:pPr>
            <a:r>
              <a:rPr lang="en-US" altLang="en-US" dirty="0" err="1" smtClean="0"/>
              <a:t>Hipotesis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Arah</a:t>
            </a:r>
            <a:r>
              <a:rPr lang="en-US" altLang="en-US" dirty="0" smtClean="0"/>
              <a:t> (One Tailed)</a:t>
            </a:r>
          </a:p>
          <a:p>
            <a:pPr marL="339725" indent="-339725">
              <a:lnSpc>
                <a:spcPct val="90000"/>
              </a:lnSpc>
              <a:tabLst>
                <a:tab pos="692150" algn="l"/>
              </a:tabLst>
            </a:pPr>
            <a:r>
              <a:rPr lang="en-US" altLang="en-US" dirty="0" smtClean="0"/>
              <a:t>H</a:t>
            </a:r>
            <a:r>
              <a:rPr lang="en-US" altLang="en-US" baseline="-25000" dirty="0" smtClean="0"/>
              <a:t>o</a:t>
            </a:r>
            <a:r>
              <a:rPr lang="en-US" altLang="en-US" dirty="0" smtClean="0"/>
              <a:t> </a:t>
            </a:r>
            <a:r>
              <a:rPr lang="en-US" altLang="en-US" dirty="0"/>
              <a:t>	: 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Tidak</a:t>
            </a:r>
            <a:r>
              <a:rPr lang="en-US" altLang="en-US" dirty="0" smtClean="0"/>
              <a:t> </a:t>
            </a:r>
            <a:r>
              <a:rPr lang="en-US" altLang="en-US" dirty="0" err="1"/>
              <a:t>terdapat</a:t>
            </a:r>
            <a:r>
              <a:rPr lang="en-US" altLang="en-US" dirty="0"/>
              <a:t> </a:t>
            </a:r>
            <a:r>
              <a:rPr lang="en-US" altLang="en-US" dirty="0" err="1"/>
              <a:t>pengaruh</a:t>
            </a:r>
            <a:r>
              <a:rPr lang="en-US" altLang="en-US" dirty="0"/>
              <a:t> </a:t>
            </a:r>
            <a:r>
              <a:rPr lang="en-US" altLang="en-US" dirty="0" err="1"/>
              <a:t>positif</a:t>
            </a:r>
            <a:r>
              <a:rPr lang="en-US" altLang="en-US" dirty="0"/>
              <a:t> </a:t>
            </a:r>
            <a:r>
              <a:rPr lang="en-US" altLang="en-US" dirty="0" smtClean="0"/>
              <a:t>/ </a:t>
            </a:r>
            <a:r>
              <a:rPr lang="en-US" altLang="en-US" dirty="0" err="1" smtClean="0"/>
              <a:t>negatif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variabel</a:t>
            </a:r>
            <a:r>
              <a:rPr lang="en-US" altLang="en-US" dirty="0" smtClean="0"/>
              <a:t> </a:t>
            </a:r>
            <a:r>
              <a:rPr lang="en-US" altLang="en-US" dirty="0" smtClean="0"/>
              <a:t>X </a:t>
            </a:r>
            <a:r>
              <a:rPr lang="en-US" altLang="en-US" dirty="0" err="1" smtClean="0"/>
              <a:t>terhadap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variabel</a:t>
            </a:r>
            <a:r>
              <a:rPr lang="en-US" altLang="en-US" dirty="0" smtClean="0"/>
              <a:t> Y.</a:t>
            </a:r>
          </a:p>
          <a:p>
            <a:pPr marL="339725" indent="-339725">
              <a:lnSpc>
                <a:spcPct val="90000"/>
              </a:lnSpc>
              <a:tabLst>
                <a:tab pos="692150" algn="l"/>
              </a:tabLst>
            </a:pPr>
            <a:r>
              <a:rPr lang="en-US" altLang="en-US" dirty="0" smtClean="0"/>
              <a:t>H</a:t>
            </a:r>
            <a:r>
              <a:rPr lang="en-US" altLang="en-US" baseline="-25000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/>
              <a:t>	: 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Terdapat</a:t>
            </a:r>
            <a:r>
              <a:rPr lang="en-US" altLang="en-US" dirty="0" smtClean="0"/>
              <a:t> </a:t>
            </a:r>
            <a:r>
              <a:rPr lang="en-US" altLang="en-US" dirty="0" err="1"/>
              <a:t>pengaruh</a:t>
            </a:r>
            <a:r>
              <a:rPr lang="en-US" altLang="en-US" dirty="0"/>
              <a:t> </a:t>
            </a:r>
            <a:r>
              <a:rPr lang="en-US" altLang="en-US" dirty="0" err="1"/>
              <a:t>positif</a:t>
            </a:r>
            <a:r>
              <a:rPr lang="en-US" altLang="en-US" dirty="0"/>
              <a:t> </a:t>
            </a:r>
            <a:r>
              <a:rPr lang="en-US" altLang="en-US" dirty="0" smtClean="0"/>
              <a:t>/ </a:t>
            </a:r>
            <a:r>
              <a:rPr lang="en-US" altLang="en-US" dirty="0" err="1" smtClean="0"/>
              <a:t>negatif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variabel</a:t>
            </a:r>
            <a:r>
              <a:rPr lang="en-US" altLang="en-US" dirty="0" smtClean="0"/>
              <a:t> </a:t>
            </a:r>
            <a:r>
              <a:rPr lang="en-US" altLang="en-US" dirty="0"/>
              <a:t>X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variabel</a:t>
            </a:r>
            <a:r>
              <a:rPr lang="en-US" altLang="en-US" dirty="0"/>
              <a:t> Y</a:t>
            </a:r>
            <a:r>
              <a:rPr lang="en-US" altLang="en-US" dirty="0" smtClean="0"/>
              <a:t>.</a:t>
            </a:r>
          </a:p>
          <a:p>
            <a:pPr marL="0" indent="0">
              <a:lnSpc>
                <a:spcPct val="90000"/>
              </a:lnSpc>
              <a:buNone/>
              <a:tabLst>
                <a:tab pos="692150" algn="l"/>
              </a:tabLst>
            </a:pPr>
            <a:endParaRPr lang="en-US" altLang="en-US" dirty="0" smtClean="0"/>
          </a:p>
          <a:p>
            <a:pPr marL="0" indent="0">
              <a:lnSpc>
                <a:spcPct val="90000"/>
              </a:lnSpc>
              <a:buNone/>
              <a:tabLst>
                <a:tab pos="692150" algn="l"/>
              </a:tabLst>
            </a:pPr>
            <a:r>
              <a:rPr lang="en-US" altLang="en-US" dirty="0" err="1"/>
              <a:t>Hipotesis</a:t>
            </a:r>
            <a:r>
              <a:rPr lang="en-US" altLang="en-US" dirty="0"/>
              <a:t> </a:t>
            </a:r>
            <a:r>
              <a:rPr lang="en-US" altLang="en-US" dirty="0" err="1" smtClean="0"/>
              <a:t>Dua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Arah</a:t>
            </a:r>
            <a:r>
              <a:rPr lang="en-US" altLang="en-US" dirty="0" smtClean="0"/>
              <a:t> (Two Tailed)</a:t>
            </a:r>
            <a:endParaRPr lang="en-US" altLang="en-US" dirty="0"/>
          </a:p>
          <a:p>
            <a:pPr marL="339725" indent="-339725">
              <a:lnSpc>
                <a:spcPct val="90000"/>
              </a:lnSpc>
              <a:tabLst>
                <a:tab pos="692150" algn="l"/>
              </a:tabLst>
            </a:pPr>
            <a:r>
              <a:rPr lang="en-US" altLang="en-US" dirty="0"/>
              <a:t>H</a:t>
            </a:r>
            <a:r>
              <a:rPr lang="en-US" altLang="en-US" baseline="-25000" dirty="0"/>
              <a:t>o</a:t>
            </a:r>
            <a:r>
              <a:rPr lang="en-US" altLang="en-US" dirty="0"/>
              <a:t> 	: 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terdapat</a:t>
            </a:r>
            <a:r>
              <a:rPr lang="en-US" altLang="en-US" dirty="0"/>
              <a:t> </a:t>
            </a:r>
            <a:r>
              <a:rPr lang="en-US" altLang="en-US" dirty="0" err="1"/>
              <a:t>pengaruh</a:t>
            </a:r>
            <a:r>
              <a:rPr lang="en-US" altLang="en-US" dirty="0"/>
              <a:t> </a:t>
            </a:r>
            <a:r>
              <a:rPr lang="en-US" altLang="en-US" dirty="0" err="1" smtClean="0"/>
              <a:t>variabel</a:t>
            </a:r>
            <a:r>
              <a:rPr lang="en-US" altLang="en-US" dirty="0" smtClean="0"/>
              <a:t> </a:t>
            </a:r>
            <a:r>
              <a:rPr lang="en-US" altLang="en-US" dirty="0"/>
              <a:t>X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variabel</a:t>
            </a:r>
            <a:r>
              <a:rPr lang="en-US" altLang="en-US" dirty="0"/>
              <a:t> Y.</a:t>
            </a:r>
          </a:p>
          <a:p>
            <a:pPr marL="339725" indent="-339725">
              <a:lnSpc>
                <a:spcPct val="90000"/>
              </a:lnSpc>
              <a:tabLst>
                <a:tab pos="692150" algn="l"/>
              </a:tabLst>
            </a:pPr>
            <a:r>
              <a:rPr lang="en-US" altLang="en-US" dirty="0"/>
              <a:t>H</a:t>
            </a:r>
            <a:r>
              <a:rPr lang="en-US" altLang="en-US" baseline="-25000" dirty="0"/>
              <a:t>a</a:t>
            </a:r>
            <a:r>
              <a:rPr lang="en-US" altLang="en-US" dirty="0"/>
              <a:t> 	:  </a:t>
            </a:r>
            <a:r>
              <a:rPr lang="en-US" altLang="en-US" dirty="0" err="1"/>
              <a:t>Terdapat</a:t>
            </a:r>
            <a:r>
              <a:rPr lang="en-US" altLang="en-US" dirty="0"/>
              <a:t> </a:t>
            </a:r>
            <a:r>
              <a:rPr lang="en-US" altLang="en-US" dirty="0" err="1"/>
              <a:t>pengaruh</a:t>
            </a:r>
            <a:r>
              <a:rPr lang="en-US" altLang="en-US" dirty="0"/>
              <a:t> </a:t>
            </a:r>
            <a:r>
              <a:rPr lang="en-US" altLang="en-US" dirty="0" err="1" smtClean="0"/>
              <a:t>variabel</a:t>
            </a:r>
            <a:r>
              <a:rPr lang="en-US" altLang="en-US" dirty="0" smtClean="0"/>
              <a:t> </a:t>
            </a:r>
            <a:r>
              <a:rPr lang="en-US" altLang="en-US" dirty="0"/>
              <a:t>X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variabel</a:t>
            </a:r>
            <a:r>
              <a:rPr lang="en-US" altLang="en-US" dirty="0"/>
              <a:t> Y.</a:t>
            </a:r>
          </a:p>
          <a:p>
            <a:pPr marL="0" indent="0">
              <a:lnSpc>
                <a:spcPct val="90000"/>
              </a:lnSpc>
              <a:buNone/>
              <a:tabLst>
                <a:tab pos="692150" algn="l"/>
              </a:tabLst>
            </a:pPr>
            <a:endParaRPr lang="en-US" altLang="en-US" dirty="0"/>
          </a:p>
          <a:p>
            <a:pPr marL="339725" indent="-339725">
              <a:lnSpc>
                <a:spcPct val="90000"/>
              </a:lnSpc>
              <a:tabLst>
                <a:tab pos="692150" algn="l"/>
              </a:tabLst>
            </a:pPr>
            <a:r>
              <a:rPr lang="en-US" altLang="en-US" dirty="0" smtClean="0"/>
              <a:t>H</a:t>
            </a:r>
            <a:r>
              <a:rPr lang="en-US" altLang="en-US" baseline="-25000" dirty="0" smtClean="0"/>
              <a:t>o</a:t>
            </a:r>
            <a:r>
              <a:rPr lang="en-US" altLang="en-US" dirty="0" smtClean="0"/>
              <a:t> </a:t>
            </a:r>
            <a:r>
              <a:rPr lang="en-US" altLang="en-US" dirty="0" err="1"/>
              <a:t>diterima</a:t>
            </a:r>
            <a:r>
              <a:rPr lang="en-US" altLang="en-US" dirty="0"/>
              <a:t> </a:t>
            </a:r>
            <a:r>
              <a:rPr lang="en-US" altLang="en-US" dirty="0" err="1"/>
              <a:t>j</a:t>
            </a:r>
            <a:r>
              <a:rPr lang="en-US" altLang="en-US" dirty="0" err="1" smtClean="0"/>
              <a:t>ika</a:t>
            </a:r>
            <a:r>
              <a:rPr lang="en-US" altLang="en-US" dirty="0" smtClean="0"/>
              <a:t> </a:t>
            </a:r>
            <a:r>
              <a:rPr lang="en-US" altLang="en-US" sz="3600" dirty="0" smtClean="0">
                <a:sym typeface="Symbol" pitchFamily="18" charset="2"/>
              </a:rPr>
              <a:t>b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≤ 0, t </a:t>
            </a:r>
            <a:r>
              <a:rPr lang="en-US" altLang="en-US" sz="3600" dirty="0" err="1"/>
              <a:t>hitung</a:t>
            </a:r>
            <a:r>
              <a:rPr lang="en-US" altLang="en-US" sz="3600" dirty="0"/>
              <a:t> ≤ </a:t>
            </a:r>
            <a:r>
              <a:rPr lang="en-US" altLang="en-US" sz="3600" dirty="0" smtClean="0"/>
              <a:t>t </a:t>
            </a:r>
            <a:r>
              <a:rPr lang="en-US" altLang="en-US" sz="3600" dirty="0" err="1" smtClean="0"/>
              <a:t>tabel</a:t>
            </a:r>
            <a:endParaRPr lang="en-US" altLang="en-US" sz="3600" baseline="-25000" dirty="0" smtClean="0"/>
          </a:p>
          <a:p>
            <a:pPr marL="339725" indent="-339725">
              <a:lnSpc>
                <a:spcPct val="90000"/>
              </a:lnSpc>
              <a:tabLst>
                <a:tab pos="692150" algn="l"/>
              </a:tabLst>
            </a:pPr>
            <a:r>
              <a:rPr lang="en-US" altLang="en-US" dirty="0" smtClean="0"/>
              <a:t>H</a:t>
            </a:r>
            <a:r>
              <a:rPr lang="en-US" altLang="en-US" baseline="-25000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err="1"/>
              <a:t>diterima</a:t>
            </a:r>
            <a:r>
              <a:rPr lang="en-US" altLang="en-US" dirty="0"/>
              <a:t> </a:t>
            </a:r>
            <a:r>
              <a:rPr lang="en-US" altLang="en-US" dirty="0" err="1" smtClean="0"/>
              <a:t>jika</a:t>
            </a:r>
            <a:r>
              <a:rPr lang="en-US" altLang="en-US" sz="3600" dirty="0" smtClean="0">
                <a:sym typeface="Symbol" pitchFamily="18" charset="2"/>
              </a:rPr>
              <a:t> </a:t>
            </a:r>
            <a:r>
              <a:rPr lang="en-US" altLang="en-US" sz="3600" dirty="0">
                <a:sym typeface="Symbol" pitchFamily="18" charset="2"/>
              </a:rPr>
              <a:t>b</a:t>
            </a:r>
            <a:r>
              <a:rPr lang="en-US" altLang="en-US" sz="3600" dirty="0"/>
              <a:t> &gt; </a:t>
            </a:r>
            <a:r>
              <a:rPr lang="en-US" altLang="en-US" sz="3600" dirty="0">
                <a:sym typeface="Symbol" pitchFamily="18" charset="2"/>
              </a:rPr>
              <a:t>0, t </a:t>
            </a:r>
            <a:r>
              <a:rPr lang="en-US" altLang="en-US" sz="3600" dirty="0" err="1">
                <a:sym typeface="Symbol" pitchFamily="18" charset="2"/>
              </a:rPr>
              <a:t>hitung</a:t>
            </a:r>
            <a:r>
              <a:rPr lang="en-US" altLang="en-US" sz="3600" dirty="0">
                <a:sym typeface="Symbol" pitchFamily="18" charset="2"/>
              </a:rPr>
              <a:t> &gt; t </a:t>
            </a:r>
            <a:r>
              <a:rPr lang="en-US" altLang="en-US" sz="3600" dirty="0" err="1" smtClean="0">
                <a:sym typeface="Symbol" pitchFamily="18" charset="2"/>
              </a:rPr>
              <a:t>tabel</a:t>
            </a:r>
            <a:endParaRPr lang="en-US" altLang="en-US" sz="36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23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Regresi</a:t>
            </a:r>
            <a:r>
              <a:rPr lang="en-US" dirty="0" smtClean="0"/>
              <a:t> Linier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lvl="0" indent="0">
              <a:buNone/>
            </a:pP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smtClean="0"/>
              <a:t>Linier </a:t>
            </a:r>
            <a:r>
              <a:rPr lang="en-US" dirty="0" err="1" smtClean="0"/>
              <a:t>dari</a:t>
            </a:r>
            <a:r>
              <a:rPr lang="en-US" dirty="0" smtClean="0"/>
              <a:t> Y </a:t>
            </a:r>
            <a:r>
              <a:rPr lang="en-US" dirty="0" err="1"/>
              <a:t>terhadap</a:t>
            </a:r>
            <a:r>
              <a:rPr lang="en-US" dirty="0"/>
              <a:t> X</a:t>
            </a:r>
          </a:p>
          <a:p>
            <a:pPr algn="ctr">
              <a:buNone/>
              <a:defRPr/>
            </a:pPr>
            <a:r>
              <a:rPr lang="en-US" dirty="0"/>
              <a:t>Y = a + </a:t>
            </a:r>
            <a:r>
              <a:rPr lang="en-US" dirty="0" err="1"/>
              <a:t>bX</a:t>
            </a:r>
            <a:endParaRPr lang="en-US" dirty="0"/>
          </a:p>
          <a:p>
            <a:pPr>
              <a:buNone/>
              <a:defRPr/>
            </a:pPr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pPr>
              <a:buNone/>
              <a:defRPr/>
            </a:pPr>
            <a:r>
              <a:rPr lang="en-US" dirty="0"/>
              <a:t>Y	</a:t>
            </a:r>
            <a:r>
              <a:rPr lang="en-US" dirty="0" smtClean="0"/>
              <a:t> =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terikat</a:t>
            </a:r>
            <a:endParaRPr lang="en-US" dirty="0"/>
          </a:p>
          <a:p>
            <a:pPr>
              <a:buNone/>
              <a:defRPr/>
            </a:pPr>
            <a:r>
              <a:rPr lang="en-US" dirty="0" smtClean="0"/>
              <a:t>X =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bebas</a:t>
            </a:r>
            <a:endParaRPr lang="en-US" dirty="0"/>
          </a:p>
          <a:p>
            <a:pPr>
              <a:buNone/>
              <a:defRPr/>
            </a:pPr>
            <a:r>
              <a:rPr lang="en-US" dirty="0"/>
              <a:t>a	</a:t>
            </a:r>
            <a:r>
              <a:rPr lang="en-US" dirty="0" smtClean="0"/>
              <a:t> = intercept </a:t>
            </a:r>
            <a:r>
              <a:rPr lang="en-US" dirty="0"/>
              <a:t>/ </a:t>
            </a:r>
            <a:r>
              <a:rPr lang="en-US" dirty="0" err="1"/>
              <a:t>konstanta</a:t>
            </a:r>
            <a:endParaRPr lang="en-US" dirty="0"/>
          </a:p>
          <a:p>
            <a:pPr>
              <a:buNone/>
              <a:defRPr/>
            </a:pPr>
            <a:r>
              <a:rPr lang="en-US" dirty="0"/>
              <a:t>b	</a:t>
            </a:r>
            <a:r>
              <a:rPr lang="en-US" dirty="0" smtClean="0"/>
              <a:t> =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/ </a:t>
            </a:r>
            <a:r>
              <a:rPr lang="en-US" dirty="0" smtClean="0"/>
              <a:t>slope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Koefisien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05536"/>
          </a:xfrm>
        </p:spPr>
        <p:txBody>
          <a:bodyPr>
            <a:normAutofit/>
          </a:bodyPr>
          <a:lstStyle/>
          <a:p>
            <a:r>
              <a:rPr lang="en-US" altLang="en-US" sz="2000" dirty="0" err="1"/>
              <a:t>Pendekatan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Matriks</a:t>
            </a:r>
            <a:r>
              <a:rPr lang="en-US" altLang="en-US" sz="2000" dirty="0" smtClean="0"/>
              <a:t>:</a:t>
            </a:r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altLang="en-US" sz="2000" dirty="0" err="1" smtClean="0"/>
              <a:t>Sehingga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diperoleh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persamaan</a:t>
            </a:r>
            <a:r>
              <a:rPr lang="en-US" altLang="en-US" sz="2000" dirty="0" smtClean="0"/>
              <a:t>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310556"/>
              </p:ext>
            </p:extLst>
          </p:nvPr>
        </p:nvGraphicFramePr>
        <p:xfrm>
          <a:off x="1547664" y="4941168"/>
          <a:ext cx="3564396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3" imgW="1815840" imgH="888840" progId="Equation.3">
                  <p:embed/>
                </p:oleObj>
              </mc:Choice>
              <mc:Fallback>
                <p:oleObj name="Equation" r:id="rId3" imgW="1815840" imgH="888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941168"/>
                        <a:ext cx="3564396" cy="1584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536156"/>
              </p:ext>
            </p:extLst>
          </p:nvPr>
        </p:nvGraphicFramePr>
        <p:xfrm>
          <a:off x="1475656" y="1988840"/>
          <a:ext cx="5472608" cy="2226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5" imgW="3390900" imgH="1397000" progId="Equation.3">
                  <p:embed/>
                </p:oleObj>
              </mc:Choice>
              <mc:Fallback>
                <p:oleObj name="Equation" r:id="rId5" imgW="3390900" imgH="1397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988840"/>
                        <a:ext cx="5472608" cy="2226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565172"/>
              </p:ext>
            </p:extLst>
          </p:nvPr>
        </p:nvGraphicFramePr>
        <p:xfrm>
          <a:off x="5004048" y="1928128"/>
          <a:ext cx="3240360" cy="114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7" imgW="2057400" imgH="723600" progId="Equation.3">
                  <p:embed/>
                </p:oleObj>
              </mc:Choice>
              <mc:Fallback>
                <p:oleObj name="Equation" r:id="rId7" imgW="2057400" imgH="72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928128"/>
                        <a:ext cx="3240360" cy="1140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8"/>
              <p:cNvSpPr txBox="1"/>
              <p:nvPr/>
            </p:nvSpPr>
            <p:spPr>
              <a:xfrm>
                <a:off x="5351970" y="4869160"/>
                <a:ext cx="1584176" cy="70788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𝑎𝑡𝑎𝑢</m:t>
                      </m:r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/>
                        </a:rPr>
                        <m:t>𝑎</m:t>
                      </m:r>
                      <m:r>
                        <a:rPr lang="en-US" sz="2000" b="0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sz="2000" b="0" i="1">
                          <a:latin typeface="Cambria Math"/>
                        </a:rPr>
                        <m:t>−</m:t>
                      </m:r>
                      <m:r>
                        <a:rPr lang="en-US" sz="2000" b="0" i="1">
                          <a:latin typeface="Cambria Math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lang="en-US" sz="2000" b="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>
                              <a:latin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970" y="4869160"/>
                <a:ext cx="1584176" cy="707886"/>
              </a:xfrm>
              <a:prstGeom prst="rect">
                <a:avLst/>
              </a:prstGeom>
              <a:blipFill rotWithShape="1">
                <a:blip r:embed="rId9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277822"/>
              </p:ext>
            </p:extLst>
          </p:nvPr>
        </p:nvGraphicFramePr>
        <p:xfrm>
          <a:off x="6936146" y="4996824"/>
          <a:ext cx="1856422" cy="736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10" imgW="1206360" imgH="431640" progId="Equation.3">
                  <p:embed/>
                </p:oleObj>
              </mc:Choice>
              <mc:Fallback>
                <p:oleObj name="Equation" r:id="rId10" imgW="12063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6146" y="4996824"/>
                        <a:ext cx="1856422" cy="7364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2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Determinasi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>
                <a:latin typeface="Calibri" pitchFamily="34" charset="0"/>
              </a:rPr>
              <a:t>Koefisien</a:t>
            </a:r>
            <a:r>
              <a:rPr lang="en-US" altLang="en-US" dirty="0" smtClean="0">
                <a:latin typeface="Calibri" pitchFamily="34" charset="0"/>
              </a:rPr>
              <a:t> </a:t>
            </a:r>
            <a:r>
              <a:rPr lang="en-US" altLang="en-US" dirty="0" err="1" smtClean="0">
                <a:latin typeface="Calibri" pitchFamily="34" charset="0"/>
              </a:rPr>
              <a:t>determinasi</a:t>
            </a:r>
            <a:r>
              <a:rPr lang="en-US" altLang="en-US" dirty="0" smtClean="0">
                <a:latin typeface="Calibri" pitchFamily="34" charset="0"/>
              </a:rPr>
              <a:t> </a:t>
            </a:r>
            <a:r>
              <a:rPr lang="en-US" altLang="en-US" dirty="0" err="1" smtClean="0">
                <a:latin typeface="Calibri" pitchFamily="34" charset="0"/>
              </a:rPr>
              <a:t>adalah</a:t>
            </a:r>
            <a:r>
              <a:rPr lang="en-US" altLang="en-US" dirty="0" smtClean="0">
                <a:latin typeface="Calibri" pitchFamily="34" charset="0"/>
              </a:rPr>
              <a:t> </a:t>
            </a:r>
            <a:r>
              <a:rPr lang="en-US" altLang="en-US" dirty="0" err="1" smtClean="0">
                <a:latin typeface="Calibri" pitchFamily="34" charset="0"/>
              </a:rPr>
              <a:t>besarnya</a:t>
            </a:r>
            <a:r>
              <a:rPr lang="en-US" altLang="en-US" dirty="0" smtClean="0">
                <a:latin typeface="Calibri" pitchFamily="34" charset="0"/>
              </a:rPr>
              <a:t> </a:t>
            </a:r>
            <a:r>
              <a:rPr lang="en-US" altLang="en-US" dirty="0" err="1" smtClean="0">
                <a:latin typeface="Calibri" pitchFamily="34" charset="0"/>
              </a:rPr>
              <a:t>nilai</a:t>
            </a:r>
            <a:r>
              <a:rPr lang="en-US" altLang="en-US" dirty="0" smtClean="0">
                <a:latin typeface="Calibri" pitchFamily="34" charset="0"/>
              </a:rPr>
              <a:t> </a:t>
            </a:r>
            <a:r>
              <a:rPr lang="en-US" altLang="en-US" dirty="0" err="1" smtClean="0">
                <a:latin typeface="Calibri" pitchFamily="34" charset="0"/>
              </a:rPr>
              <a:t>pengaruh</a:t>
            </a:r>
            <a:r>
              <a:rPr lang="en-US" altLang="en-US" dirty="0" smtClean="0">
                <a:latin typeface="Calibri" pitchFamily="34" charset="0"/>
              </a:rPr>
              <a:t> </a:t>
            </a:r>
            <a:r>
              <a:rPr lang="en-US" altLang="en-US" dirty="0" err="1" smtClean="0">
                <a:latin typeface="Calibri" pitchFamily="34" charset="0"/>
              </a:rPr>
              <a:t>suatu</a:t>
            </a:r>
            <a:r>
              <a:rPr lang="en-US" altLang="en-US" dirty="0" smtClean="0">
                <a:latin typeface="Calibri" pitchFamily="34" charset="0"/>
              </a:rPr>
              <a:t> </a:t>
            </a:r>
            <a:r>
              <a:rPr lang="en-US" altLang="en-US" dirty="0" err="1" smtClean="0">
                <a:latin typeface="Calibri" pitchFamily="34" charset="0"/>
              </a:rPr>
              <a:t>variabel</a:t>
            </a:r>
            <a:r>
              <a:rPr lang="en-US" altLang="en-US" dirty="0" smtClean="0">
                <a:latin typeface="Calibri" pitchFamily="34" charset="0"/>
              </a:rPr>
              <a:t> </a:t>
            </a:r>
            <a:r>
              <a:rPr lang="en-US" altLang="en-US" dirty="0" err="1" smtClean="0">
                <a:latin typeface="Calibri" pitchFamily="34" charset="0"/>
              </a:rPr>
              <a:t>bebas</a:t>
            </a:r>
            <a:r>
              <a:rPr lang="en-US" altLang="en-US" dirty="0" smtClean="0">
                <a:latin typeface="Calibri" pitchFamily="34" charset="0"/>
              </a:rPr>
              <a:t> </a:t>
            </a:r>
            <a:r>
              <a:rPr lang="en-US" altLang="en-US" dirty="0" err="1" smtClean="0">
                <a:latin typeface="Calibri" pitchFamily="34" charset="0"/>
              </a:rPr>
              <a:t>terhadap</a:t>
            </a:r>
            <a:r>
              <a:rPr lang="en-US" altLang="en-US" dirty="0" smtClean="0">
                <a:latin typeface="Calibri" pitchFamily="34" charset="0"/>
              </a:rPr>
              <a:t> </a:t>
            </a:r>
            <a:r>
              <a:rPr lang="en-US" altLang="en-US" dirty="0" err="1" smtClean="0">
                <a:latin typeface="Calibri" pitchFamily="34" charset="0"/>
              </a:rPr>
              <a:t>variabel</a:t>
            </a:r>
            <a:r>
              <a:rPr lang="en-US" altLang="en-US" dirty="0" smtClean="0">
                <a:latin typeface="Calibri" pitchFamily="34" charset="0"/>
              </a:rPr>
              <a:t> </a:t>
            </a:r>
            <a:r>
              <a:rPr lang="en-US" altLang="en-US" dirty="0" err="1" smtClean="0">
                <a:latin typeface="Calibri" pitchFamily="34" charset="0"/>
              </a:rPr>
              <a:t>terikat</a:t>
            </a:r>
            <a:r>
              <a:rPr lang="en-US" altLang="en-US" dirty="0" smtClean="0">
                <a:latin typeface="Calibri" pitchFamily="34" charset="0"/>
              </a:rPr>
              <a:t>. </a:t>
            </a:r>
            <a:r>
              <a:rPr lang="en-US" altLang="en-US" dirty="0" err="1">
                <a:latin typeface="Calibri" pitchFamily="34" charset="0"/>
              </a:rPr>
              <a:t>Sisanya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dirty="0" err="1" smtClean="0">
                <a:latin typeface="Calibri" pitchFamily="34" charset="0"/>
              </a:rPr>
              <a:t>disebabkan</a:t>
            </a:r>
            <a:r>
              <a:rPr lang="en-US" altLang="en-US" dirty="0" smtClean="0">
                <a:latin typeface="Calibri" pitchFamily="34" charset="0"/>
              </a:rPr>
              <a:t> </a:t>
            </a:r>
            <a:r>
              <a:rPr lang="en-US" altLang="en-US" dirty="0" err="1">
                <a:latin typeface="Calibri" pitchFamily="34" charset="0"/>
              </a:rPr>
              <a:t>oleh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dirty="0" err="1">
                <a:latin typeface="Calibri" pitchFamily="34" charset="0"/>
              </a:rPr>
              <a:t>faktor</a:t>
            </a:r>
            <a:r>
              <a:rPr lang="en-US" altLang="en-US" dirty="0">
                <a:latin typeface="Calibri" pitchFamily="34" charset="0"/>
              </a:rPr>
              <a:t> lain yang </a:t>
            </a:r>
            <a:r>
              <a:rPr lang="en-US" altLang="en-US" dirty="0" err="1">
                <a:latin typeface="Calibri" pitchFamily="34" charset="0"/>
              </a:rPr>
              <a:t>tidak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dirty="0" err="1">
                <a:latin typeface="Calibri" pitchFamily="34" charset="0"/>
              </a:rPr>
              <a:t>dimasukkan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dirty="0" err="1">
                <a:latin typeface="Calibri" pitchFamily="34" charset="0"/>
              </a:rPr>
              <a:t>dalam</a:t>
            </a:r>
            <a:r>
              <a:rPr lang="en-US" altLang="en-US" dirty="0">
                <a:latin typeface="Calibri" pitchFamily="34" charset="0"/>
              </a:rPr>
              <a:t> model</a:t>
            </a:r>
            <a:r>
              <a:rPr lang="en-US" altLang="en-US" dirty="0" smtClean="0">
                <a:latin typeface="Calibri" pitchFamily="34" charset="0"/>
              </a:rPr>
              <a:t>.</a:t>
            </a:r>
            <a:endParaRPr lang="en-US" dirty="0" smtClean="0"/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determinasi</a:t>
            </a:r>
            <a:r>
              <a:rPr lang="en-US" dirty="0" smtClean="0"/>
              <a:t> (R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/>
              <a:t>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816951"/>
              </p:ext>
            </p:extLst>
          </p:nvPr>
        </p:nvGraphicFramePr>
        <p:xfrm>
          <a:off x="1907704" y="5310188"/>
          <a:ext cx="25130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3" imgW="1473120" imgH="482400" progId="Equation.3">
                  <p:embed/>
                </p:oleObj>
              </mc:Choice>
              <mc:Fallback>
                <p:oleObj name="Equation" r:id="rId3" imgW="147312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310188"/>
                        <a:ext cx="2513012" cy="81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18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1173</TotalTime>
  <Words>1120</Words>
  <Application>Microsoft Office PowerPoint</Application>
  <PresentationFormat>On-screen Show (4:3)</PresentationFormat>
  <Paragraphs>378</Paragraphs>
  <Slides>29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Solstice</vt:lpstr>
      <vt:lpstr>Equation</vt:lpstr>
      <vt:lpstr>Microsoft Equation 3.0</vt:lpstr>
      <vt:lpstr>REGRESI LINIER SEDERHANA </vt:lpstr>
      <vt:lpstr>Pendahuluan </vt:lpstr>
      <vt:lpstr>Pendahuluan </vt:lpstr>
      <vt:lpstr>Fungsi Regresi Linier</vt:lpstr>
      <vt:lpstr>Analisis Data</vt:lpstr>
      <vt:lpstr>Kriteria Penerimaan Hipotesis</vt:lpstr>
      <vt:lpstr>Model Regresi Linier Sederhana</vt:lpstr>
      <vt:lpstr>Perhitungan Nilai Koefisien a dan b</vt:lpstr>
      <vt:lpstr>Koefisien Determinasi</vt:lpstr>
      <vt:lpstr>Kesalahan Baku Estimasi</vt:lpstr>
      <vt:lpstr>Standard Error Koefisien Regresi</vt:lpstr>
      <vt:lpstr>Uji F (Fisher Distribution)</vt:lpstr>
      <vt:lpstr>Uji T (T Distribution)</vt:lpstr>
      <vt:lpstr>Contoh Studi Kasus</vt:lpstr>
      <vt:lpstr>Pemecahan Masalah</vt:lpstr>
      <vt:lpstr>Kriteria Penerimaan Hipotesis</vt:lpstr>
      <vt:lpstr>Data Sampel (Data Pelatihan)</vt:lpstr>
      <vt:lpstr>Perhitungan </vt:lpstr>
      <vt:lpstr>Persamaan / Model Regresi</vt:lpstr>
      <vt:lpstr>Perhitungan Lanjutan </vt:lpstr>
      <vt:lpstr>Koefisien Determinasi</vt:lpstr>
      <vt:lpstr>Kesalahan Baku Estimasi</vt:lpstr>
      <vt:lpstr>Standard Error Koefisien Regresi</vt:lpstr>
      <vt:lpstr>Uji F (Fisher Distribution)</vt:lpstr>
      <vt:lpstr>Uji T (T Distribution)</vt:lpstr>
      <vt:lpstr>Kesimpulan dan Implikasi</vt:lpstr>
      <vt:lpstr>Cukup mudahkan?</vt:lpstr>
      <vt:lpstr>Latihan</vt:lpstr>
      <vt:lpstr>KISI-KISI UAS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(Pohon Keputusan)</dc:title>
  <dc:creator>Yusuf Sulistyo Nugroho</dc:creator>
  <cp:lastModifiedBy>Yusuf S. Nugroho</cp:lastModifiedBy>
  <cp:revision>79</cp:revision>
  <cp:lastPrinted>2016-12-28T02:32:15Z</cp:lastPrinted>
  <dcterms:created xsi:type="dcterms:W3CDTF">2013-05-13T12:42:59Z</dcterms:created>
  <dcterms:modified xsi:type="dcterms:W3CDTF">2016-12-28T05:03:29Z</dcterms:modified>
</cp:coreProperties>
</file>