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1" r:id="rId10"/>
    <p:sldId id="264" r:id="rId11"/>
    <p:sldId id="263" r:id="rId12"/>
    <p:sldId id="269" r:id="rId13"/>
    <p:sldId id="265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66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9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08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9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7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B9D36EF-0C0F-4707-839D-AB830BCF21F8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D4E52EE-CE6B-4F50-A8AE-B805D8A0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E0A-D59E-42A6-B313-48B89E0FF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Topology for Data Science: Morse Theory and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2A6E-AED8-431B-8386-5FE296D37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Colleen M. </a:t>
            </a:r>
            <a:r>
              <a:rPr lang="en-US" dirty="0" err="1"/>
              <a:t>Farrelly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B37D-1210-4912-92FB-CDBC5999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Morse-</a:t>
            </a:r>
            <a:r>
              <a:rPr lang="en-US" dirty="0" err="1"/>
              <a:t>Smale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79C2-162D-4854-9A33-5F609630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0743"/>
            <a:ext cx="4575629" cy="4673599"/>
          </a:xfrm>
        </p:spPr>
        <p:txBody>
          <a:bodyPr>
            <a:normAutofit/>
          </a:bodyPr>
          <a:lstStyle/>
          <a:p>
            <a:r>
              <a:rPr lang="en-US" dirty="0"/>
              <a:t>Type of piece-wise regression.</a:t>
            </a:r>
          </a:p>
          <a:p>
            <a:pPr lvl="1"/>
            <a:r>
              <a:rPr lang="en-US" dirty="0"/>
              <a:t>Fit regression model to partitions found by Morse-</a:t>
            </a:r>
            <a:r>
              <a:rPr lang="en-US" dirty="0" err="1"/>
              <a:t>Smale</a:t>
            </a:r>
            <a:r>
              <a:rPr lang="en-US" dirty="0"/>
              <a:t> decompositions of a space given a Morse function.</a:t>
            </a:r>
          </a:p>
          <a:p>
            <a:pPr lvl="1"/>
            <a:r>
              <a:rPr lang="en-US" dirty="0"/>
              <a:t>Regression models include:</a:t>
            </a:r>
          </a:p>
          <a:p>
            <a:pPr lvl="2"/>
            <a:r>
              <a:rPr lang="en-US" dirty="0"/>
              <a:t>Linear and generalized linear models</a:t>
            </a:r>
          </a:p>
          <a:p>
            <a:pPr lvl="2"/>
            <a:r>
              <a:rPr lang="en-US" dirty="0"/>
              <a:t>Machine learning models</a:t>
            </a:r>
          </a:p>
          <a:p>
            <a:pPr lvl="3"/>
            <a:r>
              <a:rPr lang="en-US" dirty="0"/>
              <a:t>Random forest</a:t>
            </a:r>
          </a:p>
          <a:p>
            <a:pPr lvl="3"/>
            <a:r>
              <a:rPr lang="en-US" dirty="0"/>
              <a:t>Elastic net</a:t>
            </a:r>
          </a:p>
          <a:p>
            <a:pPr lvl="3"/>
            <a:r>
              <a:rPr lang="en-US" dirty="0"/>
              <a:t>Boosted regression</a:t>
            </a:r>
          </a:p>
          <a:p>
            <a:pPr lvl="3"/>
            <a:r>
              <a:rPr lang="en-US" dirty="0"/>
              <a:t>Neural/deep networks</a:t>
            </a:r>
          </a:p>
          <a:p>
            <a:pPr lvl="1"/>
            <a:r>
              <a:rPr lang="en-US" dirty="0"/>
              <a:t>Can examine group-wise differences in regression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572A2-EA98-404C-AA93-36C98619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829" y="391885"/>
            <a:ext cx="3438119" cy="3155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DC44A-5723-456A-8B86-8F0C6DA8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63" y="3846664"/>
            <a:ext cx="5621857" cy="2485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E2FBB-DF8A-48D4-9290-9F69B4A6D65B}"/>
              </a:ext>
            </a:extLst>
          </p:cNvPr>
          <p:cNvSpPr txBox="1"/>
          <p:nvPr/>
        </p:nvSpPr>
        <p:spPr>
          <a:xfrm>
            <a:off x="6531429" y="2433461"/>
            <a:ext cx="211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2 groups, 3 predictors</a:t>
            </a:r>
          </a:p>
        </p:txBody>
      </p:sp>
    </p:spTree>
    <p:extLst>
      <p:ext uri="{BB962C8B-B14F-4D97-AF65-F5344CB8AC3E}">
        <p14:creationId xmlns:p14="http://schemas.microsoft.com/office/powerpoint/2010/main" val="342843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E2EB-10A2-4A97-A13C-DF8E0CBA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Reeb</a:t>
            </a:r>
            <a:r>
              <a:rPr lang="en-US" dirty="0"/>
              <a:t>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6265-5195-4860-BB6F-9246A610E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2057400"/>
            <a:ext cx="3903871" cy="4038600"/>
          </a:xfrm>
        </p:spPr>
        <p:txBody>
          <a:bodyPr/>
          <a:lstStyle/>
          <a:p>
            <a:r>
              <a:rPr lang="en-US" dirty="0"/>
              <a:t>Track evolution of level sets through critical points of a Morse function.</a:t>
            </a:r>
          </a:p>
          <a:p>
            <a:pPr lvl="1"/>
            <a:r>
              <a:rPr lang="en-US" dirty="0"/>
              <a:t>Partition space according to a function (left by height).</a:t>
            </a:r>
          </a:p>
          <a:p>
            <a:pPr lvl="1"/>
            <a:r>
              <a:rPr lang="en-US" dirty="0"/>
              <a:t>Plot critical points entering model.</a:t>
            </a:r>
          </a:p>
          <a:p>
            <a:pPr lvl="1"/>
            <a:r>
              <a:rPr lang="en-US" dirty="0"/>
              <a:t>Track until they are subsumed into another partition.</a:t>
            </a:r>
          </a:p>
          <a:p>
            <a:r>
              <a:rPr lang="en-US" dirty="0"/>
              <a:t>Useful in image analytics and shape comparison.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D71341F-D523-427D-835A-9A721763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65" y="1240541"/>
            <a:ext cx="2274678" cy="429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1A85FC90-FF05-4105-9771-DE86A6E3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6" y="2600967"/>
            <a:ext cx="3790949" cy="28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92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E908-8DC5-4CE5-8CDE-8770AAB4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Homology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6979-7285-4EC2-AA5A-74BF7B91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428" y="1785257"/>
            <a:ext cx="5442857" cy="48913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Filtration of simplicial complexes built from data</a:t>
            </a:r>
          </a:p>
          <a:p>
            <a:pPr lvl="1"/>
            <a:r>
              <a:rPr lang="en-US" dirty="0"/>
              <a:t>Iterative changing of lens with which to examine data (neighborhood size…)</a:t>
            </a:r>
          </a:p>
          <a:p>
            <a:pPr lvl="1"/>
            <a:r>
              <a:rPr lang="en-US" dirty="0"/>
              <a:t>Topological features (critical points) appear and disappear as the lens changes.</a:t>
            </a:r>
          </a:p>
          <a:p>
            <a:pPr lvl="2"/>
            <a:r>
              <a:rPr lang="en-US" dirty="0"/>
              <a:t>Creates a nested sequence of features with underlying algebraic properties, called a homology sequence:</a:t>
            </a:r>
          </a:p>
          <a:p>
            <a:pPr marL="1371440" lvl="3" indent="0">
              <a:buNone/>
            </a:pPr>
            <a:r>
              <a:rPr lang="en-US" dirty="0"/>
              <a:t>   Hom</a:t>
            </a:r>
            <a:r>
              <a:rPr lang="en-US" baseline="-25000" dirty="0"/>
              <a:t>1</a:t>
            </a:r>
            <a:r>
              <a:rPr lang="en-US" dirty="0">
                <a:latin typeface="Cambria Math"/>
                <a:ea typeface="Cambria Math"/>
              </a:rPr>
              <a:t>⊂</a:t>
            </a:r>
            <a:r>
              <a:rPr lang="en-US" dirty="0"/>
              <a:t>Hom</a:t>
            </a:r>
            <a:r>
              <a:rPr lang="en-US" baseline="-25000" dirty="0"/>
              <a:t>2</a:t>
            </a:r>
            <a:r>
              <a:rPr lang="en-US" dirty="0">
                <a:latin typeface="Cambria Math"/>
                <a:ea typeface="Cambria Math"/>
              </a:rPr>
              <a:t>⊂</a:t>
            </a:r>
            <a:r>
              <a:rPr lang="en-US" dirty="0"/>
              <a:t>Hom</a:t>
            </a:r>
            <a:r>
              <a:rPr lang="en-US" baseline="-25000" dirty="0"/>
              <a:t>3</a:t>
            </a:r>
            <a:r>
              <a:rPr lang="en-US" dirty="0">
                <a:latin typeface="Cambria Math"/>
                <a:ea typeface="Cambria Math"/>
              </a:rPr>
              <a:t>⊂</a:t>
            </a:r>
            <a:r>
              <a:rPr lang="en-US" dirty="0"/>
              <a:t>Hom</a:t>
            </a:r>
            <a:r>
              <a:rPr lang="en-US" baseline="-25000" dirty="0"/>
              <a:t>4</a:t>
            </a:r>
            <a:endParaRPr lang="en-US" dirty="0"/>
          </a:p>
          <a:p>
            <a:pPr lvl="2"/>
            <a:r>
              <a:rPr lang="en-US" dirty="0"/>
              <a:t>Persistence gives length of feature existence in homology sequence.</a:t>
            </a:r>
          </a:p>
          <a:p>
            <a:pPr lvl="2"/>
            <a:r>
              <a:rPr lang="en-US" dirty="0"/>
              <a:t>Many plots (left) exist to summarize this information, and special statistical tools can compare datasets/topological spaces.</a:t>
            </a:r>
          </a:p>
          <a:p>
            <a:r>
              <a:rPr lang="en-US" dirty="0"/>
              <a:t>Filtration defines an MRI-type examination of data’s topological characteristics and evolution of critical points.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BF2DE-6BB0-4AC8-BA96-53CA7168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0" y="1931967"/>
            <a:ext cx="2090802" cy="21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3DD77-F055-49C5-8271-EF25E743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9" y="4084719"/>
            <a:ext cx="5286505" cy="2475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0B418-31B6-4C76-8437-F25E03990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7" t="19765" r="17866" b="24977"/>
          <a:stretch/>
        </p:blipFill>
        <p:spPr>
          <a:xfrm>
            <a:off x="3582813" y="1917133"/>
            <a:ext cx="2175301" cy="21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4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7D30-BB8A-4CB4-8355-554E3594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042314-6599-4D7B-B0EA-82EBDB34C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818" y="1689462"/>
            <a:ext cx="5207072" cy="4739640"/>
          </a:xfrm>
        </p:spPr>
        <p:txBody>
          <a:bodyPr>
            <a:normAutofit/>
          </a:bodyPr>
          <a:lstStyle/>
          <a:p>
            <a:r>
              <a:rPr lang="en-US" dirty="0"/>
              <a:t>Generalizes </a:t>
            </a:r>
            <a:r>
              <a:rPr lang="en-US" dirty="0" err="1"/>
              <a:t>Reeb</a:t>
            </a:r>
            <a:r>
              <a:rPr lang="en-US" dirty="0"/>
              <a:t> graphs to track connected components through covers/nerves of a space with a defined Morse function.</a:t>
            </a:r>
          </a:p>
          <a:p>
            <a:r>
              <a:rPr lang="en-US" dirty="0"/>
              <a:t>Basic steps:</a:t>
            </a:r>
          </a:p>
          <a:p>
            <a:pPr lvl="2"/>
            <a:r>
              <a:rPr lang="en-US" dirty="0"/>
              <a:t>Define distance metric on data</a:t>
            </a:r>
          </a:p>
          <a:p>
            <a:pPr lvl="2"/>
            <a:r>
              <a:rPr lang="en-US" dirty="0"/>
              <a:t>Define filtration function (Morse function)</a:t>
            </a:r>
          </a:p>
          <a:p>
            <a:pPr lvl="3"/>
            <a:r>
              <a:rPr lang="en-US" dirty="0"/>
              <a:t>Linear, density-based, curvature-based…</a:t>
            </a:r>
          </a:p>
          <a:p>
            <a:pPr lvl="2"/>
            <a:r>
              <a:rPr lang="en-US" dirty="0"/>
              <a:t>Slice multidimensional dataset with that function</a:t>
            </a:r>
          </a:p>
          <a:p>
            <a:pPr lvl="2"/>
            <a:r>
              <a:rPr lang="en-US" dirty="0"/>
              <a:t>Examine function behavior across slice (level set)</a:t>
            </a:r>
          </a:p>
          <a:p>
            <a:pPr lvl="2"/>
            <a:r>
              <a:rPr lang="en-US" dirty="0"/>
              <a:t>Cluster by connected components of cover</a:t>
            </a:r>
          </a:p>
          <a:p>
            <a:pPr lvl="2"/>
            <a:r>
              <a:rPr lang="en-US" dirty="0"/>
              <a:t>Plot clusters by overlap of points across covers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621BE0-62EA-41A9-BC95-06DF0522AD23}"/>
              </a:ext>
            </a:extLst>
          </p:cNvPr>
          <p:cNvGrpSpPr/>
          <p:nvPr/>
        </p:nvGrpSpPr>
        <p:grpSpPr>
          <a:xfrm>
            <a:off x="6604000" y="1192424"/>
            <a:ext cx="5207001" cy="4918088"/>
            <a:chOff x="5257800" y="1831055"/>
            <a:chExt cx="3810000" cy="3883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BA1EAD-5DE2-48AB-8E74-188F1DA9D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831055"/>
              <a:ext cx="3810000" cy="388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C4F474-16CA-4AB8-A62F-FAED7DBF626B}"/>
                </a:ext>
              </a:extLst>
            </p:cNvPr>
            <p:cNvSpPr txBox="1"/>
            <p:nvPr/>
          </p:nvSpPr>
          <p:spPr>
            <a:xfrm>
              <a:off x="5334000" y="2168079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Response gradations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0F2C1C-92C1-46D1-9B8E-A9114C4C6042}"/>
                </a:ext>
              </a:extLst>
            </p:cNvPr>
            <p:cNvSpPr txBox="1"/>
            <p:nvPr/>
          </p:nvSpPr>
          <p:spPr>
            <a:xfrm>
              <a:off x="7239000" y="3150791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Outliers</a:t>
              </a:r>
            </a:p>
          </p:txBody>
        </p:sp>
        <p:sp>
          <p:nvSpPr>
            <p:cNvPr id="8" name="Bent-Up Arrow 11">
              <a:extLst>
                <a:ext uri="{FF2B5EF4-FFF2-40B4-BE49-F238E27FC236}">
                  <a16:creationId xmlns:a16="http://schemas.microsoft.com/office/drawing/2014/main" id="{91615F21-8F28-4ABE-A340-E838CB93D334}"/>
                </a:ext>
              </a:extLst>
            </p:cNvPr>
            <p:cNvSpPr/>
            <p:nvPr/>
          </p:nvSpPr>
          <p:spPr>
            <a:xfrm>
              <a:off x="8153400" y="3048563"/>
              <a:ext cx="228600" cy="304518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12">
              <a:extLst>
                <a:ext uri="{FF2B5EF4-FFF2-40B4-BE49-F238E27FC236}">
                  <a16:creationId xmlns:a16="http://schemas.microsoft.com/office/drawing/2014/main" id="{192D6C7B-3D26-4661-8AC3-9F580AE8C3AB}"/>
                </a:ext>
              </a:extLst>
            </p:cNvPr>
            <p:cNvSpPr/>
            <p:nvPr/>
          </p:nvSpPr>
          <p:spPr>
            <a:xfrm>
              <a:off x="5791201" y="2947057"/>
              <a:ext cx="160019" cy="253765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91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5D98-1B4F-4C6B-B265-23C49D9E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Multiscale Mapper Methods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35316B1-F786-4DE8-9BAA-6FCC3E41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094514"/>
            <a:ext cx="3269343" cy="14078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Mapper clusters change with parameter scale change (unstable solutions).</a:t>
            </a:r>
          </a:p>
          <a:p>
            <a:r>
              <a:rPr lang="en-US" dirty="0"/>
              <a:t>Filtrations at multiple resolution settings to create stability (see above example).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0516E8-DEE9-4F09-B0DD-22479412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62760"/>
            <a:ext cx="6564086" cy="3104568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12A6D5D2-E235-4752-B145-9C934E67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1914" y="983013"/>
            <a:ext cx="3048000" cy="54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Content Placeholder 31">
            <a:extLst>
              <a:ext uri="{FF2B5EF4-FFF2-40B4-BE49-F238E27FC236}">
                <a16:creationId xmlns:a16="http://schemas.microsoft.com/office/drawing/2014/main" id="{15814BE9-8DCD-4B97-A13F-758E499BBA4B}"/>
              </a:ext>
            </a:extLst>
          </p:cNvPr>
          <p:cNvSpPr txBox="1">
            <a:spLocks/>
          </p:cNvSpPr>
          <p:nvPr/>
        </p:nvSpPr>
        <p:spPr>
          <a:xfrm>
            <a:off x="4782457" y="5094514"/>
            <a:ext cx="3432629" cy="14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Creates hierarchy of </a:t>
            </a:r>
            <a:r>
              <a:rPr lang="en-US" dirty="0" err="1"/>
              <a:t>Reeb</a:t>
            </a:r>
            <a:r>
              <a:rPr lang="en-US" dirty="0"/>
              <a:t> graphs (mapper clusters) from each slice.</a:t>
            </a:r>
          </a:p>
          <a:p>
            <a:pPr lvl="1"/>
            <a:r>
              <a:rPr lang="en-US" dirty="0"/>
              <a:t>Analyze across slices to gain deeper insight underlying data structures.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25FB25-6577-4219-A674-3E29CC834208}"/>
              </a:ext>
            </a:extLst>
          </p:cNvPr>
          <p:cNvSpPr txBox="1"/>
          <p:nvPr/>
        </p:nvSpPr>
        <p:spPr>
          <a:xfrm>
            <a:off x="2032001" y="1710221"/>
            <a:ext cx="9548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Scale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A4CED0-3254-4C51-A6DC-1AB0EE153A27}"/>
              </a:ext>
            </a:extLst>
          </p:cNvPr>
          <p:cNvSpPr txBox="1"/>
          <p:nvPr/>
        </p:nvSpPr>
        <p:spPr>
          <a:xfrm>
            <a:off x="7357531" y="1710221"/>
            <a:ext cx="10173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Scale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61DA61-9B93-4FF8-9C8F-003C8CE8091C}"/>
              </a:ext>
            </a:extLst>
          </p:cNvPr>
          <p:cNvSpPr txBox="1"/>
          <p:nvPr/>
        </p:nvSpPr>
        <p:spPr>
          <a:xfrm>
            <a:off x="3835401" y="322795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 change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421538-E1BF-4A48-84BC-6F6834F9B217}"/>
              </a:ext>
            </a:extLst>
          </p:cNvPr>
          <p:cNvSpPr txBox="1"/>
          <p:nvPr/>
        </p:nvSpPr>
        <p:spPr>
          <a:xfrm>
            <a:off x="428172" y="2746531"/>
            <a:ext cx="160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Psychometric test example: verbal vs. math ability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ABF692-A50E-4F9D-A3DC-1578057A8551}"/>
              </a:ext>
            </a:extLst>
          </p:cNvPr>
          <p:cNvCxnSpPr/>
          <p:nvPr/>
        </p:nvCxnSpPr>
        <p:spPr>
          <a:xfrm flipV="1">
            <a:off x="7837714" y="4659086"/>
            <a:ext cx="754743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8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9D5C-2E45-42A7-91DE-301B2DF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38FF-CEC9-4F15-9233-84656A7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Morse functions underlie several methods used in modern data analysis.</a:t>
            </a:r>
          </a:p>
          <a:p>
            <a:r>
              <a:rPr lang="en-US" dirty="0"/>
              <a:t>Understanding the theory and application can facilitate use on new data problems, as well as development of new tools based on these methods.</a:t>
            </a:r>
          </a:p>
          <a:p>
            <a:r>
              <a:rPr lang="en-US" dirty="0"/>
              <a:t>Combined with statistics and machine learning, these methods can create power analytics pipelines yielding more insight than individual</a:t>
            </a:r>
          </a:p>
        </p:txBody>
      </p:sp>
    </p:spTree>
    <p:extLst>
      <p:ext uri="{BB962C8B-B14F-4D97-AF65-F5344CB8AC3E}">
        <p14:creationId xmlns:p14="http://schemas.microsoft.com/office/powerpoint/2010/main" val="31568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DDC2-E1D2-4F2E-A8DD-73DE57E8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67F8-1ACA-45B8-8E60-890720FB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Carlsson</a:t>
            </a:r>
            <a:r>
              <a:rPr lang="en-US" dirty="0"/>
              <a:t>, G. (2009). Topology and data. </a:t>
            </a:r>
            <a:r>
              <a:rPr lang="en-US" i="1" dirty="0"/>
              <a:t>Bulletin of the American Mathematical Society</a:t>
            </a:r>
            <a:r>
              <a:rPr lang="en-US" dirty="0"/>
              <a:t>, </a:t>
            </a:r>
            <a:r>
              <a:rPr lang="en-US" i="1" dirty="0"/>
              <a:t>46</a:t>
            </a:r>
            <a:r>
              <a:rPr lang="en-US" dirty="0"/>
              <a:t>(2), 255-308.</a:t>
            </a:r>
          </a:p>
          <a:p>
            <a:r>
              <a:rPr lang="en-US" dirty="0"/>
              <a:t>Gerber, S., </a:t>
            </a:r>
            <a:r>
              <a:rPr lang="en-US" dirty="0" err="1"/>
              <a:t>Rübel</a:t>
            </a:r>
            <a:r>
              <a:rPr lang="en-US" dirty="0"/>
              <a:t>, O., Bremer, P. T., </a:t>
            </a:r>
            <a:r>
              <a:rPr lang="en-US" dirty="0" err="1"/>
              <a:t>Pascucci</a:t>
            </a:r>
            <a:r>
              <a:rPr lang="en-US" dirty="0"/>
              <a:t>, V., &amp; Whitaker, R. T. (2013). Morse–</a:t>
            </a:r>
            <a:r>
              <a:rPr lang="en-US" dirty="0" err="1"/>
              <a:t>smale</a:t>
            </a:r>
            <a:r>
              <a:rPr lang="en-US" dirty="0"/>
              <a:t> regression. </a:t>
            </a:r>
            <a:r>
              <a:rPr lang="en-US" i="1" dirty="0"/>
              <a:t>Journal of Computational and Graphical Statistics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(1), 193-214.</a:t>
            </a:r>
          </a:p>
          <a:p>
            <a:r>
              <a:rPr lang="en-US" dirty="0" err="1"/>
              <a:t>Edelsbrunner</a:t>
            </a:r>
            <a:r>
              <a:rPr lang="en-US" dirty="0"/>
              <a:t>, H., &amp; </a:t>
            </a:r>
            <a:r>
              <a:rPr lang="en-US" dirty="0" err="1"/>
              <a:t>Harer</a:t>
            </a:r>
            <a:r>
              <a:rPr lang="en-US" dirty="0"/>
              <a:t>, J. (2008). Persistent homology-a survey. </a:t>
            </a:r>
            <a:r>
              <a:rPr lang="en-US" i="1" dirty="0"/>
              <a:t>Contemporary mathematics</a:t>
            </a:r>
            <a:r>
              <a:rPr lang="en-US" dirty="0"/>
              <a:t>, </a:t>
            </a:r>
            <a:r>
              <a:rPr lang="en-US" i="1" dirty="0"/>
              <a:t>453</a:t>
            </a:r>
            <a:r>
              <a:rPr lang="en-US" dirty="0"/>
              <a:t>, 257-282.</a:t>
            </a:r>
          </a:p>
          <a:p>
            <a:r>
              <a:rPr lang="en-US" dirty="0"/>
              <a:t>Forman, R. (2002). A user’s guide to discrete Morse theory. </a:t>
            </a:r>
            <a:r>
              <a:rPr lang="en-US" i="1" dirty="0" err="1"/>
              <a:t>Sém</a:t>
            </a:r>
            <a:r>
              <a:rPr lang="en-US" i="1" dirty="0"/>
              <a:t>. Lothar. </a:t>
            </a:r>
            <a:r>
              <a:rPr lang="en-US" i="1" dirty="0" err="1"/>
              <a:t>Combin</a:t>
            </a:r>
            <a:r>
              <a:rPr lang="en-US" dirty="0"/>
              <a:t>, </a:t>
            </a:r>
            <a:r>
              <a:rPr lang="en-US" i="1" dirty="0"/>
              <a:t>48</a:t>
            </a:r>
            <a:r>
              <a:rPr lang="en-US" dirty="0"/>
              <a:t>, 35pp.</a:t>
            </a:r>
          </a:p>
          <a:p>
            <a:r>
              <a:rPr lang="en-US" dirty="0" err="1"/>
              <a:t>Carr</a:t>
            </a:r>
            <a:r>
              <a:rPr lang="en-US" dirty="0"/>
              <a:t>, H., Garth, C., &amp; </a:t>
            </a:r>
            <a:r>
              <a:rPr lang="en-US" dirty="0" err="1"/>
              <a:t>Weinkauf</a:t>
            </a:r>
            <a:r>
              <a:rPr lang="en-US" dirty="0"/>
              <a:t>, T. (Eds.). (2017). </a:t>
            </a:r>
            <a:r>
              <a:rPr lang="en-US" i="1" dirty="0"/>
              <a:t>Topological Methods in Data Analysis and Visualization IV: Theory, Algorithms, and Applications</a:t>
            </a:r>
            <a:r>
              <a:rPr lang="en-US" dirty="0"/>
              <a:t>. Springer.</a:t>
            </a:r>
          </a:p>
          <a:p>
            <a:r>
              <a:rPr lang="en-US" dirty="0"/>
              <a:t>Di Fabio, B., &amp; </a:t>
            </a:r>
            <a:r>
              <a:rPr lang="en-US" dirty="0" err="1"/>
              <a:t>Landi</a:t>
            </a:r>
            <a:r>
              <a:rPr lang="en-US" dirty="0"/>
              <a:t>, C. (2016). The edit distance for </a:t>
            </a:r>
            <a:r>
              <a:rPr lang="en-US" dirty="0" err="1"/>
              <a:t>Reeb</a:t>
            </a:r>
            <a:r>
              <a:rPr lang="en-US" dirty="0"/>
              <a:t> graphs of surfaces. </a:t>
            </a:r>
            <a:r>
              <a:rPr lang="en-US" i="1" dirty="0"/>
              <a:t>Discrete &amp; Computational Geometry</a:t>
            </a:r>
            <a:r>
              <a:rPr lang="en-US" dirty="0"/>
              <a:t>, </a:t>
            </a:r>
            <a:r>
              <a:rPr lang="en-US" i="1" dirty="0"/>
              <a:t>55</a:t>
            </a:r>
            <a:r>
              <a:rPr lang="en-US" dirty="0"/>
              <a:t>(2), 423-461.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0FCC-E70C-4F85-8844-7C791A9C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Sets in Everyday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1029-5A36-4AA1-8B4B-7BD6E39E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85356"/>
            <a:ext cx="6099629" cy="883557"/>
          </a:xfrm>
        </p:spPr>
        <p:txBody>
          <a:bodyPr>
            <a:normAutofit/>
          </a:bodyPr>
          <a:lstStyle/>
          <a:p>
            <a:r>
              <a:rPr lang="en-US" dirty="0"/>
              <a:t>Front maps partition weather patterns by areas of the same pressure (isobars).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D9263-5AFA-4DE1-93E3-1E1B09B1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66" y="1859642"/>
            <a:ext cx="4155721" cy="23349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9A892D-D0C9-47B2-AD8C-01B0A38F7B29}"/>
              </a:ext>
            </a:extLst>
          </p:cNvPr>
          <p:cNvSpPr txBox="1">
            <a:spLocks/>
          </p:cNvSpPr>
          <p:nvPr/>
        </p:nvSpPr>
        <p:spPr>
          <a:xfrm>
            <a:off x="5484358" y="4820042"/>
            <a:ext cx="6099629" cy="72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Elevation maps partition land areas by height above/below sea level.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9B77F-00D3-4B3D-B41F-CFC333DE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7" y="3817259"/>
            <a:ext cx="4449989" cy="27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012E-AF4F-4163-B1E5-1636753B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E2F5-6333-45CE-A772-0113D8C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807856" cy="4038600"/>
          </a:xfrm>
        </p:spPr>
        <p:txBody>
          <a:bodyPr>
            <a:normAutofit/>
          </a:bodyPr>
          <a:lstStyle/>
          <a:p>
            <a:r>
              <a:rPr lang="en-US" dirty="0"/>
              <a:t>Continuous functions have defined local and global peaks, valleys, and passes.</a:t>
            </a:r>
          </a:p>
          <a:p>
            <a:r>
              <a:rPr lang="en-US" dirty="0"/>
              <a:t>Define height “slices” to partition function.</a:t>
            </a:r>
          </a:p>
          <a:p>
            <a:pPr lvl="1"/>
            <a:r>
              <a:rPr lang="en-US" dirty="0"/>
              <a:t>Akin to a cheese grater scraping off layers of a cheese block.</a:t>
            </a:r>
          </a:p>
          <a:p>
            <a:pPr lvl="1"/>
            <a:r>
              <a:rPr lang="en-US" dirty="0"/>
              <a:t>In the example, the blue lines slice a sine wave into pieces of similar height.</a:t>
            </a:r>
          </a:p>
          <a:p>
            <a:r>
              <a:rPr lang="en-US" dirty="0"/>
              <a:t>Function on discrete date (points) can be partitioned into level sets, too.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8FC2A-127E-4A0A-B6A0-4CA3EE988B8A}"/>
              </a:ext>
            </a:extLst>
          </p:cNvPr>
          <p:cNvGrpSpPr/>
          <p:nvPr/>
        </p:nvGrpSpPr>
        <p:grpSpPr>
          <a:xfrm>
            <a:off x="6671353" y="1965959"/>
            <a:ext cx="4525972" cy="3796211"/>
            <a:chOff x="6671353" y="1965959"/>
            <a:chExt cx="4525972" cy="3796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BCDAAC-AC63-47CD-9AE3-49EC9FA7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8610" y="1965959"/>
              <a:ext cx="4518715" cy="379621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D0C785-4FE4-40E9-B3B0-D7CBF18A3B52}"/>
                </a:ext>
              </a:extLst>
            </p:cNvPr>
            <p:cNvCxnSpPr/>
            <p:nvPr/>
          </p:nvCxnSpPr>
          <p:spPr>
            <a:xfrm>
              <a:off x="6678610" y="3135086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E38A78-7A4E-4945-982C-7B8697C3FA42}"/>
                </a:ext>
              </a:extLst>
            </p:cNvPr>
            <p:cNvCxnSpPr/>
            <p:nvPr/>
          </p:nvCxnSpPr>
          <p:spPr>
            <a:xfrm>
              <a:off x="6685869" y="3418112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8AC03B-E975-411C-96D7-FCAE9849A8D5}"/>
                </a:ext>
              </a:extLst>
            </p:cNvPr>
            <p:cNvCxnSpPr/>
            <p:nvPr/>
          </p:nvCxnSpPr>
          <p:spPr>
            <a:xfrm>
              <a:off x="6671353" y="3664857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F81F67-EEC6-4BB3-ABF6-624F6847253C}"/>
                </a:ext>
              </a:extLst>
            </p:cNvPr>
            <p:cNvCxnSpPr/>
            <p:nvPr/>
          </p:nvCxnSpPr>
          <p:spPr>
            <a:xfrm>
              <a:off x="6685868" y="3926113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763A5A-ADF5-4A12-885C-25F703095F8B}"/>
                </a:ext>
              </a:extLst>
            </p:cNvPr>
            <p:cNvCxnSpPr/>
            <p:nvPr/>
          </p:nvCxnSpPr>
          <p:spPr>
            <a:xfrm>
              <a:off x="6685870" y="4172856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F0D7C1-F72C-4F08-9DFA-1D17BA0322F6}"/>
                </a:ext>
              </a:extLst>
            </p:cNvPr>
            <p:cNvCxnSpPr/>
            <p:nvPr/>
          </p:nvCxnSpPr>
          <p:spPr>
            <a:xfrm>
              <a:off x="8630782" y="4434110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1FBB12-45AC-4354-89A1-6DDC3B74F8D2}"/>
                </a:ext>
              </a:extLst>
            </p:cNvPr>
            <p:cNvCxnSpPr/>
            <p:nvPr/>
          </p:nvCxnSpPr>
          <p:spPr>
            <a:xfrm>
              <a:off x="8638041" y="4717136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EC257A-3F6A-48B1-B9A2-694A1684BA71}"/>
                </a:ext>
              </a:extLst>
            </p:cNvPr>
            <p:cNvCxnSpPr/>
            <p:nvPr/>
          </p:nvCxnSpPr>
          <p:spPr>
            <a:xfrm>
              <a:off x="8623525" y="4963881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E968D4-CEA1-447F-9F25-BF62F7BBB821}"/>
                </a:ext>
              </a:extLst>
            </p:cNvPr>
            <p:cNvCxnSpPr/>
            <p:nvPr/>
          </p:nvCxnSpPr>
          <p:spPr>
            <a:xfrm>
              <a:off x="8638040" y="5225137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6C06A2-BC00-4BC9-9C72-379132DBFE93}"/>
                </a:ext>
              </a:extLst>
            </p:cNvPr>
            <p:cNvCxnSpPr/>
            <p:nvPr/>
          </p:nvCxnSpPr>
          <p:spPr>
            <a:xfrm>
              <a:off x="8638042" y="5471880"/>
              <a:ext cx="25089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6E074-3FBD-4BDF-AB6E-BD49AEE8A3CD}"/>
              </a:ext>
            </a:extLst>
          </p:cNvPr>
          <p:cNvCxnSpPr/>
          <p:nvPr/>
        </p:nvCxnSpPr>
        <p:spPr>
          <a:xfrm flipH="1">
            <a:off x="6527806" y="4093028"/>
            <a:ext cx="13629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2C840E-BF9B-42A7-86DF-DDFD679A5B33}"/>
              </a:ext>
            </a:extLst>
          </p:cNvPr>
          <p:cNvCxnSpPr/>
          <p:nvPr/>
        </p:nvCxnSpPr>
        <p:spPr>
          <a:xfrm flipV="1">
            <a:off x="11045259" y="4093028"/>
            <a:ext cx="137552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5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012E-AF4F-4163-B1E5-1636753B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Sets to Critical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E2F5-6333-45CE-A772-0113D8C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258" y="2057400"/>
            <a:ext cx="4982028" cy="4038600"/>
          </a:xfrm>
        </p:spPr>
        <p:txBody>
          <a:bodyPr>
            <a:normAutofit/>
          </a:bodyPr>
          <a:lstStyle/>
          <a:p>
            <a:r>
              <a:rPr lang="en-US" dirty="0"/>
              <a:t>Continuous functions:</a:t>
            </a:r>
          </a:p>
          <a:p>
            <a:pPr lvl="1"/>
            <a:r>
              <a:rPr lang="en-US" dirty="0"/>
              <a:t>Can be decomposed with level sets.</a:t>
            </a:r>
          </a:p>
          <a:p>
            <a:pPr lvl="1"/>
            <a:r>
              <a:rPr lang="en-US" dirty="0"/>
              <a:t>Contain local optima (critical points).</a:t>
            </a:r>
          </a:p>
          <a:p>
            <a:pPr lvl="2"/>
            <a:r>
              <a:rPr lang="en-US" dirty="0"/>
              <a:t>Maxima (peaks)</a:t>
            </a:r>
          </a:p>
          <a:p>
            <a:pPr lvl="2"/>
            <a:r>
              <a:rPr lang="en-US" dirty="0"/>
              <a:t>Minima (valleys)</a:t>
            </a:r>
          </a:p>
          <a:p>
            <a:pPr lvl="2"/>
            <a:r>
              <a:rPr lang="en-US" dirty="0"/>
              <a:t>Saddle points (inflections/height change)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Continuous functions can live in  higher-dimensional spaces with more complicated critical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CDAAC-AC63-47CD-9AE3-49EC9FA7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87" y="1965959"/>
            <a:ext cx="4518715" cy="37962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0C2148-1F3B-43B4-B32C-4B83DCE9D05A}"/>
              </a:ext>
            </a:extLst>
          </p:cNvPr>
          <p:cNvCxnSpPr>
            <a:cxnSpLocks/>
          </p:cNvCxnSpPr>
          <p:nvPr/>
        </p:nvCxnSpPr>
        <p:spPr>
          <a:xfrm flipH="1" flipV="1">
            <a:off x="2365829" y="2902858"/>
            <a:ext cx="4615542" cy="391885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9A4D13-63F0-49E3-9C91-A9EBD080D844}"/>
              </a:ext>
            </a:extLst>
          </p:cNvPr>
          <p:cNvCxnSpPr>
            <a:cxnSpLocks/>
          </p:cNvCxnSpPr>
          <p:nvPr/>
        </p:nvCxnSpPr>
        <p:spPr>
          <a:xfrm flipH="1">
            <a:off x="4513943" y="3628571"/>
            <a:ext cx="2467428" cy="201748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9E654D-7988-4E92-B64F-0E0EBC22775A}"/>
              </a:ext>
            </a:extLst>
          </p:cNvPr>
          <p:cNvCxnSpPr>
            <a:cxnSpLocks/>
          </p:cNvCxnSpPr>
          <p:nvPr/>
        </p:nvCxnSpPr>
        <p:spPr>
          <a:xfrm flipH="1">
            <a:off x="3323771" y="3962399"/>
            <a:ext cx="3606345" cy="26924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2A2D6F-382B-4DBA-B2DC-848480E23F39}"/>
              </a:ext>
            </a:extLst>
          </p:cNvPr>
          <p:cNvCxnSpPr/>
          <p:nvPr/>
        </p:nvCxnSpPr>
        <p:spPr>
          <a:xfrm flipH="1">
            <a:off x="1041400" y="4093028"/>
            <a:ext cx="13629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CEC710-C10F-4225-99BB-4F6218B0261E}"/>
              </a:ext>
            </a:extLst>
          </p:cNvPr>
          <p:cNvCxnSpPr/>
          <p:nvPr/>
        </p:nvCxnSpPr>
        <p:spPr>
          <a:xfrm flipV="1">
            <a:off x="5558853" y="4093028"/>
            <a:ext cx="137552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8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3DA9-9CA0-41CA-BB58-7BCDFFCE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and Non-Degenerate Optima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5FD0-99F9-4701-AB93-B303098D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14287"/>
            <a:ext cx="5693229" cy="4630056"/>
          </a:xfrm>
        </p:spPr>
        <p:txBody>
          <a:bodyPr>
            <a:normAutofit/>
          </a:bodyPr>
          <a:lstStyle/>
          <a:p>
            <a:r>
              <a:rPr lang="en-US" dirty="0"/>
              <a:t>Morse functions have stable and isolated local optima (non-degenerate critical points).</a:t>
            </a:r>
          </a:p>
          <a:p>
            <a:pPr lvl="1"/>
            <a:r>
              <a:rPr lang="en-US" dirty="0"/>
              <a:t>Related to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derivatives of function.</a:t>
            </a:r>
          </a:p>
          <a:p>
            <a:pPr lvl="1"/>
            <a:r>
              <a:rPr lang="en-US" dirty="0"/>
              <a:t>Don’t change with small shifts to the function.</a:t>
            </a:r>
          </a:p>
          <a:p>
            <a:pPr lvl="1"/>
            <a:endParaRPr lang="en-US" dirty="0"/>
          </a:p>
          <a:p>
            <a:r>
              <a:rPr lang="en-US" dirty="0"/>
              <a:t>Technically, related to Hessian being defined/undefined at the critical point.</a:t>
            </a:r>
          </a:p>
          <a:p>
            <a:pPr lvl="1"/>
            <a:r>
              <a:rPr lang="en-US" dirty="0"/>
              <a:t>Reflects neighborhood behavior around the critical point.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Non-degenerate critical points have defined behavior in the critical point’s neighborhood.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Degenerate points have undefined behavior near the critical point.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22CBA4-55EE-47BB-B104-28F49928EEB8}"/>
              </a:ext>
            </a:extLst>
          </p:cNvPr>
          <p:cNvGrpSpPr/>
          <p:nvPr/>
        </p:nvGrpSpPr>
        <p:grpSpPr>
          <a:xfrm>
            <a:off x="7186601" y="1965959"/>
            <a:ext cx="4657056" cy="3743621"/>
            <a:chOff x="7186601" y="1965959"/>
            <a:chExt cx="4518715" cy="39077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2B5FF6-B0C7-49FC-9136-25F5CCBD693C}"/>
                </a:ext>
              </a:extLst>
            </p:cNvPr>
            <p:cNvGrpSpPr/>
            <p:nvPr/>
          </p:nvGrpSpPr>
          <p:grpSpPr>
            <a:xfrm>
              <a:off x="7186601" y="1965959"/>
              <a:ext cx="4518715" cy="3796211"/>
              <a:chOff x="6504433" y="1965959"/>
              <a:chExt cx="4518715" cy="379621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C8B70CB-F1AE-4B94-8389-AE3E56171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04433" y="1965959"/>
                <a:ext cx="4518715" cy="3796211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D9A4229-5622-4D6E-A3A1-130EF182D256}"/>
                  </a:ext>
                </a:extLst>
              </p:cNvPr>
              <p:cNvCxnSpPr/>
              <p:nvPr/>
            </p:nvCxnSpPr>
            <p:spPr>
              <a:xfrm>
                <a:off x="6691087" y="2917372"/>
                <a:ext cx="21916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F95637-EE11-41E9-8FAB-991B94761AB5}"/>
                  </a:ext>
                </a:extLst>
              </p:cNvPr>
              <p:cNvCxnSpPr/>
              <p:nvPr/>
            </p:nvCxnSpPr>
            <p:spPr>
              <a:xfrm>
                <a:off x="8715829" y="5696864"/>
                <a:ext cx="21916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1ACC7-084D-4274-84F8-97D150A4B1CF}"/>
                </a:ext>
              </a:extLst>
            </p:cNvPr>
            <p:cNvSpPr txBox="1"/>
            <p:nvPr/>
          </p:nvSpPr>
          <p:spPr>
            <a:xfrm>
              <a:off x="9639212" y="2728690"/>
              <a:ext cx="539470" cy="385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f’=0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21236D-E8A6-4E50-8459-368EC91619EF}"/>
                </a:ext>
              </a:extLst>
            </p:cNvPr>
            <p:cNvSpPr txBox="1"/>
            <p:nvPr/>
          </p:nvSpPr>
          <p:spPr>
            <a:xfrm>
              <a:off x="8838186" y="5488150"/>
              <a:ext cx="539470" cy="385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f’=0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F7EB2A7-186B-46B8-9BFD-196C56D99E2F}"/>
              </a:ext>
            </a:extLst>
          </p:cNvPr>
          <p:cNvSpPr txBox="1"/>
          <p:nvPr/>
        </p:nvSpPr>
        <p:spPr>
          <a:xfrm>
            <a:off x="7721600" y="3410857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f’’(x)&lt;0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3B8B1-4D63-4F47-BCCE-8DFE24678824}"/>
              </a:ext>
            </a:extLst>
          </p:cNvPr>
          <p:cNvSpPr txBox="1"/>
          <p:nvPr/>
        </p:nvSpPr>
        <p:spPr>
          <a:xfrm>
            <a:off x="10162177" y="4628735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f’’(x)&gt;0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3F3EA-263E-4E81-8C9B-5D7DA94218A4}"/>
              </a:ext>
            </a:extLst>
          </p:cNvPr>
          <p:cNvSpPr txBox="1"/>
          <p:nvPr/>
        </p:nvSpPr>
        <p:spPr>
          <a:xfrm>
            <a:off x="9515129" y="3901254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f’’(x)=0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2CA426-593A-4C0D-8BF6-93DAFC08B0A9}"/>
              </a:ext>
            </a:extLst>
          </p:cNvPr>
          <p:cNvCxnSpPr/>
          <p:nvPr/>
        </p:nvCxnSpPr>
        <p:spPr>
          <a:xfrm flipH="1">
            <a:off x="7050316" y="3991430"/>
            <a:ext cx="13629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58A777-6EAD-4AF5-8DEB-76A674B7020C}"/>
              </a:ext>
            </a:extLst>
          </p:cNvPr>
          <p:cNvCxnSpPr/>
          <p:nvPr/>
        </p:nvCxnSpPr>
        <p:spPr>
          <a:xfrm flipV="1">
            <a:off x="11683881" y="3991430"/>
            <a:ext cx="137552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4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83F8-A1BD-4B9B-B1F2-350B82B3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F766-A69C-43A7-9CD2-4A31AFBF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771" y="1770743"/>
            <a:ext cx="5181600" cy="4644571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None of the function’s critical points are degenerate.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None of the critical points share the same value.</a:t>
            </a:r>
          </a:p>
          <a:p>
            <a:endParaRPr lang="en-US" dirty="0"/>
          </a:p>
          <a:p>
            <a:r>
              <a:rPr lang="en-US" dirty="0"/>
              <a:t>These properties allow a map between a function’s critical point values to a space of level sets (left).</a:t>
            </a:r>
          </a:p>
          <a:p>
            <a:pPr lvl="1"/>
            <a:r>
              <a:rPr lang="en-US" dirty="0"/>
              <a:t>All critical values map to values in the level set collection.</a:t>
            </a:r>
          </a:p>
          <a:p>
            <a:pPr lvl="1"/>
            <a:r>
              <a:rPr lang="en-US" dirty="0"/>
              <a:t>Function can be plotted nicely to summarize its peaks, valleys, and in-between spaces.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F53F9-1ADE-4E96-B30F-5E890BCDB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90" y="1965959"/>
            <a:ext cx="4518715" cy="379621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4BBBB07-441F-4C6F-9B47-E8CB39F7642D}"/>
              </a:ext>
            </a:extLst>
          </p:cNvPr>
          <p:cNvSpPr/>
          <p:nvPr/>
        </p:nvSpPr>
        <p:spPr>
          <a:xfrm>
            <a:off x="2148115" y="2772229"/>
            <a:ext cx="290285" cy="290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8B6AFA-A2B2-438B-9237-402D06FD386B}"/>
              </a:ext>
            </a:extLst>
          </p:cNvPr>
          <p:cNvSpPr/>
          <p:nvPr/>
        </p:nvSpPr>
        <p:spPr>
          <a:xfrm>
            <a:off x="3272967" y="4158343"/>
            <a:ext cx="290285" cy="290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7A32C8-05C8-4DC8-BBBA-6D4838D215C9}"/>
              </a:ext>
            </a:extLst>
          </p:cNvPr>
          <p:cNvSpPr/>
          <p:nvPr/>
        </p:nvSpPr>
        <p:spPr>
          <a:xfrm>
            <a:off x="4434112" y="5493658"/>
            <a:ext cx="290285" cy="290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F2A78B-A1D0-4368-8C1B-33C1E4A7E3D8}"/>
              </a:ext>
            </a:extLst>
          </p:cNvPr>
          <p:cNvCxnSpPr>
            <a:stCxn id="24" idx="6"/>
          </p:cNvCxnSpPr>
          <p:nvPr/>
        </p:nvCxnSpPr>
        <p:spPr>
          <a:xfrm flipV="1">
            <a:off x="2438400" y="2917008"/>
            <a:ext cx="1915886" cy="36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7E4E5F-A9A9-4FE0-8F5E-7F88AF5EC34B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3520741" y="3305630"/>
            <a:ext cx="848636" cy="8952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8A977A-4A83-4424-9852-FA2102C20DC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579255" y="3897085"/>
            <a:ext cx="65195" cy="15965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E5668B-3517-46A6-BF1B-4B4F80E710D0}"/>
              </a:ext>
            </a:extLst>
          </p:cNvPr>
          <p:cNvSpPr txBox="1"/>
          <p:nvPr/>
        </p:nvSpPr>
        <p:spPr>
          <a:xfrm>
            <a:off x="4454287" y="269318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1F174-0140-4174-893B-683579C29883}"/>
              </a:ext>
            </a:extLst>
          </p:cNvPr>
          <p:cNvSpPr txBox="1"/>
          <p:nvPr/>
        </p:nvSpPr>
        <p:spPr>
          <a:xfrm>
            <a:off x="4461545" y="31068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992B68-3878-4929-AADC-FE0DCA279907}"/>
              </a:ext>
            </a:extLst>
          </p:cNvPr>
          <p:cNvSpPr txBox="1"/>
          <p:nvPr/>
        </p:nvSpPr>
        <p:spPr>
          <a:xfrm>
            <a:off x="4461547" y="352775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524509-CEF0-4FC4-9E2C-D79C04516FCF}"/>
              </a:ext>
            </a:extLst>
          </p:cNvPr>
          <p:cNvSpPr/>
          <p:nvPr/>
        </p:nvSpPr>
        <p:spPr>
          <a:xfrm>
            <a:off x="4425259" y="2743201"/>
            <a:ext cx="373066" cy="11248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2B5952-F66C-4505-A2FC-7861AA028EFA}"/>
              </a:ext>
            </a:extLst>
          </p:cNvPr>
          <p:cNvSpPr txBox="1"/>
          <p:nvPr/>
        </p:nvSpPr>
        <p:spPr>
          <a:xfrm>
            <a:off x="4827353" y="3106840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DB61BD-AD04-4DDA-A05A-B63498026D9F}"/>
              </a:ext>
            </a:extLst>
          </p:cNvPr>
          <p:cNvSpPr txBox="1"/>
          <p:nvPr/>
        </p:nvSpPr>
        <p:spPr>
          <a:xfrm>
            <a:off x="3432919" y="2915647"/>
            <a:ext cx="98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Point Map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707489-6A1E-45C1-BD5A-7AC278B47106}"/>
              </a:ext>
            </a:extLst>
          </p:cNvPr>
          <p:cNvCxnSpPr/>
          <p:nvPr/>
        </p:nvCxnSpPr>
        <p:spPr>
          <a:xfrm flipH="1">
            <a:off x="1143000" y="4093028"/>
            <a:ext cx="13629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B496D4-A905-441A-9862-83915C640352}"/>
              </a:ext>
            </a:extLst>
          </p:cNvPr>
          <p:cNvCxnSpPr/>
          <p:nvPr/>
        </p:nvCxnSpPr>
        <p:spPr>
          <a:xfrm flipV="1">
            <a:off x="5660453" y="4093028"/>
            <a:ext cx="137552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8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199C-46EF-4F15-BDAF-DA12688D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Extensions to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583F-1FB3-4CC0-8F80-EA65B39E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629" y="2057400"/>
            <a:ext cx="4789242" cy="4328886"/>
          </a:xfrm>
        </p:spPr>
        <p:txBody>
          <a:bodyPr>
            <a:normAutofit/>
          </a:bodyPr>
          <a:lstStyle/>
          <a:p>
            <a:r>
              <a:rPr lang="en-US" dirty="0"/>
              <a:t>Morse functions can be extended to discrete spaces.</a:t>
            </a:r>
          </a:p>
          <a:p>
            <a:pPr lvl="1"/>
            <a:r>
              <a:rPr lang="en-US" dirty="0"/>
              <a:t>Data lives in a discrete point cloud.</a:t>
            </a:r>
          </a:p>
          <a:p>
            <a:pPr lvl="1"/>
            <a:r>
              <a:rPr lang="en-US" dirty="0"/>
              <a:t>Topological spaces, called simplicial complexes, can be built from these.</a:t>
            </a:r>
          </a:p>
          <a:p>
            <a:pPr lvl="2"/>
            <a:r>
              <a:rPr lang="en-US" dirty="0"/>
              <a:t>Several algorithms exist to connect points to each other via shared neighborhoods.</a:t>
            </a:r>
          </a:p>
          <a:p>
            <a:pPr lvl="2"/>
            <a:r>
              <a:rPr lang="en-US" dirty="0" err="1"/>
              <a:t>Vietoris</a:t>
            </a:r>
            <a:r>
              <a:rPr lang="en-US" dirty="0"/>
              <a:t>-Rips complexes are built from connecting points with d distance from each other.</a:t>
            </a:r>
          </a:p>
          <a:p>
            <a:pPr lvl="3"/>
            <a:r>
              <a:rPr lang="en-US" dirty="0"/>
              <a:t>Any metric distance can be used.</a:t>
            </a:r>
          </a:p>
          <a:p>
            <a:pPr lvl="3"/>
            <a:r>
              <a:rPr lang="en-US" dirty="0"/>
              <a:t>Process turns data into a topological space upon which a Morse function can be defined.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04E6-CE7C-4C96-9981-4DB9EBCC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7" y="4747495"/>
            <a:ext cx="5496832" cy="1783932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8172CDC-7C97-4A73-8BBD-284CA2DC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85" y="1866491"/>
            <a:ext cx="2667000" cy="274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E3D09-29BD-4740-B4E9-C09981DA5936}"/>
              </a:ext>
            </a:extLst>
          </p:cNvPr>
          <p:cNvSpPr txBox="1"/>
          <p:nvPr/>
        </p:nvSpPr>
        <p:spPr>
          <a:xfrm>
            <a:off x="729797" y="1965960"/>
            <a:ext cx="2369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2-d neighborhoods are defined by Euclidean distance.</a:t>
            </a:r>
          </a:p>
          <a:p>
            <a:endParaRPr lang="en-US" dirty="0"/>
          </a:p>
          <a:p>
            <a:r>
              <a:rPr lang="en-US" dirty="0"/>
              <a:t>Points within a given circle are mutually connected, forming a simplex.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26DDB-BA55-49F2-BA23-F1EE8C85D9D4}"/>
              </a:ext>
            </a:extLst>
          </p:cNvPr>
          <p:cNvSpPr txBox="1"/>
          <p:nvPr/>
        </p:nvSpPr>
        <p:spPr>
          <a:xfrm>
            <a:off x="796944" y="4750856"/>
            <a:ext cx="128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simplicial complex</a:t>
            </a:r>
          </a:p>
        </p:txBody>
      </p:sp>
    </p:spTree>
    <p:extLst>
      <p:ext uri="{BB962C8B-B14F-4D97-AF65-F5344CB8AC3E}">
        <p14:creationId xmlns:p14="http://schemas.microsoft.com/office/powerpoint/2010/main" val="353335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4DC-95A6-43A0-9D04-CEC92DD7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Morse-</a:t>
            </a:r>
            <a:r>
              <a:rPr lang="en-US" dirty="0" err="1"/>
              <a:t>Smale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761A-A422-426F-ABDE-BAE0CC8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28800"/>
            <a:ext cx="4851400" cy="4673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Partition space between minima and maxima of function by flow.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The truncated sine wave shown has 2 minima and 2 maxima shown (dots).</a:t>
            </a:r>
          </a:p>
          <a:p>
            <a:pPr lvl="2"/>
            <a:r>
              <a:rPr lang="en-US" dirty="0"/>
              <a:t>Pieces between local minima and maxima define regions of the function.</a:t>
            </a:r>
          </a:p>
          <a:p>
            <a:pPr marL="1165860" lvl="3" indent="-342900">
              <a:buFont typeface="+mj-lt"/>
              <a:buAutoNum type="arabicPeriod"/>
            </a:pPr>
            <a:r>
              <a:rPr lang="en-US" dirty="0"/>
              <a:t>Yellow</a:t>
            </a:r>
          </a:p>
          <a:p>
            <a:pPr marL="1165860" lvl="3" indent="-342900">
              <a:buFont typeface="+mj-lt"/>
              <a:buAutoNum type="arabicPeriod"/>
            </a:pPr>
            <a:r>
              <a:rPr lang="en-US" dirty="0"/>
              <a:t>Blue</a:t>
            </a:r>
          </a:p>
          <a:p>
            <a:pPr marL="1165860" lvl="3" indent="-342900">
              <a:buFont typeface="+mj-lt"/>
              <a:buAutoNum type="arabicPeriod"/>
            </a:pPr>
            <a:r>
              <a:rPr lang="en-US" dirty="0"/>
              <a:t>Red</a:t>
            </a:r>
          </a:p>
          <a:p>
            <a:pPr lvl="1"/>
            <a:r>
              <a:rPr lang="en-US" dirty="0"/>
              <a:t>Higher-dimensional spaces can be simplified by this partitioning.</a:t>
            </a:r>
          </a:p>
          <a:p>
            <a:pPr lvl="1"/>
            <a:r>
              <a:rPr lang="en-US" dirty="0"/>
              <a:t>Can be used to cluster data.</a:t>
            </a:r>
          </a:p>
          <a:p>
            <a:pPr lvl="2"/>
            <a:r>
              <a:rPr lang="en-US" dirty="0"/>
              <a:t>Subgroups can then be compared across characteristics using statistical tests (t-test, Chi square…).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E374F-5E47-495E-B78B-CA0CAA5A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72" y="1965960"/>
            <a:ext cx="4518715" cy="37962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451DCC-1710-410E-B347-BF305895280C}"/>
              </a:ext>
            </a:extLst>
          </p:cNvPr>
          <p:cNvCxnSpPr/>
          <p:nvPr/>
        </p:nvCxnSpPr>
        <p:spPr>
          <a:xfrm flipV="1">
            <a:off x="11335541" y="4093028"/>
            <a:ext cx="137552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AFCD115-1DF9-47A5-957C-4A9FB27E0394}"/>
              </a:ext>
            </a:extLst>
          </p:cNvPr>
          <p:cNvSpPr/>
          <p:nvPr/>
        </p:nvSpPr>
        <p:spPr>
          <a:xfrm>
            <a:off x="7837717" y="2772229"/>
            <a:ext cx="290285" cy="290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2D7C-D748-4DE5-B183-26F36637D198}"/>
              </a:ext>
            </a:extLst>
          </p:cNvPr>
          <p:cNvSpPr/>
          <p:nvPr/>
        </p:nvSpPr>
        <p:spPr>
          <a:xfrm>
            <a:off x="10123714" y="5493658"/>
            <a:ext cx="290285" cy="290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C281E9-EFE3-4E2E-9739-60CA6F3B7BDB}"/>
              </a:ext>
            </a:extLst>
          </p:cNvPr>
          <p:cNvSpPr/>
          <p:nvPr/>
        </p:nvSpPr>
        <p:spPr>
          <a:xfrm>
            <a:off x="6836341" y="3868058"/>
            <a:ext cx="290285" cy="290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67FF72-0071-4AC6-9818-DCEF5134A0C9}"/>
              </a:ext>
            </a:extLst>
          </p:cNvPr>
          <p:cNvSpPr/>
          <p:nvPr/>
        </p:nvSpPr>
        <p:spPr>
          <a:xfrm>
            <a:off x="11190398" y="4056742"/>
            <a:ext cx="290285" cy="2902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EF957-F79E-4AB2-91AB-0F68689A94C2}"/>
              </a:ext>
            </a:extLst>
          </p:cNvPr>
          <p:cNvSpPr txBox="1"/>
          <p:nvPr/>
        </p:nvSpPr>
        <p:spPr>
          <a:xfrm>
            <a:off x="6337160" y="3037311"/>
            <a:ext cx="113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9C348-29B6-4894-AF31-97533184B417}"/>
              </a:ext>
            </a:extLst>
          </p:cNvPr>
          <p:cNvSpPr txBox="1"/>
          <p:nvPr/>
        </p:nvSpPr>
        <p:spPr>
          <a:xfrm>
            <a:off x="9082142" y="3545143"/>
            <a:ext cx="104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2151-BC9D-4715-84CC-309D3764EA9D}"/>
              </a:ext>
            </a:extLst>
          </p:cNvPr>
          <p:cNvSpPr txBox="1"/>
          <p:nvPr/>
        </p:nvSpPr>
        <p:spPr>
          <a:xfrm>
            <a:off x="10868427" y="5124326"/>
            <a:ext cx="10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167128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8F12-F8AF-4409-B908-5299FF42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08002"/>
            <a:ext cx="9875520" cy="1356360"/>
          </a:xfrm>
        </p:spPr>
        <p:txBody>
          <a:bodyPr/>
          <a:lstStyle/>
          <a:p>
            <a:r>
              <a:rPr lang="en-US" dirty="0"/>
              <a:t>Intuitive 2-Dimensional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12B0-6F0A-43E3-9650-F843AD3B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029" y="1727201"/>
            <a:ext cx="8577943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Imagine a soccer player kicking a ball on the ground of a hilly field.</a:t>
            </a:r>
          </a:p>
          <a:p>
            <a:r>
              <a:rPr lang="en-US" dirty="0"/>
              <a:t>The high and low points determine where the ball will come to rest.</a:t>
            </a:r>
          </a:p>
          <a:p>
            <a:r>
              <a:rPr lang="en-US" dirty="0"/>
              <a:t>These paths of the ball define which parts of the field share common hills and valleys.</a:t>
            </a:r>
          </a:p>
          <a:p>
            <a:r>
              <a:rPr lang="en-US" dirty="0"/>
              <a:t>These paths are actually gradient paths defined by height on the field’s topological space.</a:t>
            </a:r>
          </a:p>
          <a:p>
            <a:r>
              <a:rPr lang="en-US" dirty="0"/>
              <a:t>The spaces they define are the Morse-</a:t>
            </a:r>
            <a:r>
              <a:rPr lang="en-US" dirty="0" err="1"/>
              <a:t>Smale</a:t>
            </a:r>
            <a:r>
              <a:rPr lang="en-US" dirty="0"/>
              <a:t> complex of the field, partitioning it into different regions (clusters).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FE6703-5B3F-4546-8C7D-F5F9F18A08C4}"/>
              </a:ext>
            </a:extLst>
          </p:cNvPr>
          <p:cNvGrpSpPr/>
          <p:nvPr/>
        </p:nvGrpSpPr>
        <p:grpSpPr>
          <a:xfrm>
            <a:off x="407308" y="3533512"/>
            <a:ext cx="7534739" cy="2955958"/>
            <a:chOff x="842734" y="3489970"/>
            <a:chExt cx="7534739" cy="29559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BC139E-CD02-4B54-8C8A-2B2C7E40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734" y="4370386"/>
              <a:ext cx="7534739" cy="207395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2CBE0A-7CC6-4BF2-A374-8FD84A700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3380" y1="34595" x2="63380" y2="34595"/>
                          <a14:foregroundMark x1="64789" y1="88649" x2="64789" y2="886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22946" y="3489970"/>
              <a:ext cx="937968" cy="1222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3A9926-0C21-4CA0-8935-41953FC24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3380" y1="34595" x2="63380" y2="34595"/>
                          <a14:foregroundMark x1="64789" y1="88649" x2="64789" y2="886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27003" y="5223928"/>
              <a:ext cx="937968" cy="1222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680BFD-8E5D-464E-891F-DEF14B9BE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63380" y1="34595" x2="63380" y2="34595"/>
                          <a14:foregroundMark x1="64789" y1="88649" x2="64789" y2="886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35282" y="4368800"/>
              <a:ext cx="937968" cy="1222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DA8D5B-D82D-4A9A-B53C-39A75191982B}"/>
              </a:ext>
            </a:extLst>
          </p:cNvPr>
          <p:cNvSpPr txBox="1"/>
          <p:nvPr/>
        </p:nvSpPr>
        <p:spPr>
          <a:xfrm>
            <a:off x="8098971" y="5046017"/>
            <a:ext cx="291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 that compute Morse-</a:t>
            </a:r>
            <a:r>
              <a:rPr lang="en-US" dirty="0" err="1"/>
              <a:t>Smale</a:t>
            </a:r>
            <a:r>
              <a:rPr lang="en-US" dirty="0"/>
              <a:t> complexes typically follow this intuition.</a:t>
            </a:r>
          </a:p>
        </p:txBody>
      </p:sp>
    </p:spTree>
    <p:extLst>
      <p:ext uri="{BB962C8B-B14F-4D97-AF65-F5344CB8AC3E}">
        <p14:creationId xmlns:p14="http://schemas.microsoft.com/office/powerpoint/2010/main" val="11200441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413</TotalTime>
  <Words>1232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Cambria Math</vt:lpstr>
      <vt:lpstr>Corbel</vt:lpstr>
      <vt:lpstr>Basis</vt:lpstr>
      <vt:lpstr>Topology for Data Science: Morse Theory and Application</vt:lpstr>
      <vt:lpstr>Level Sets in Everyday Life</vt:lpstr>
      <vt:lpstr>Level Sets of Functions</vt:lpstr>
      <vt:lpstr>Level Sets to Critical Points</vt:lpstr>
      <vt:lpstr>Degenerate and Non-Degenerate Optima</vt:lpstr>
      <vt:lpstr>Morse Function Definition</vt:lpstr>
      <vt:lpstr>Discrete Extensions to Data Analysis</vt:lpstr>
      <vt:lpstr>Morse-Smale Clustering</vt:lpstr>
      <vt:lpstr>Intuitive 2-Dimensional Example</vt:lpstr>
      <vt:lpstr>Morse-Smale Regression</vt:lpstr>
      <vt:lpstr>Reeb Graphs</vt:lpstr>
      <vt:lpstr>Persistent Homology</vt:lpstr>
      <vt:lpstr>Mapper Algorithm</vt:lpstr>
      <vt:lpstr>Multiscale Mapper Methods</vt:lpstr>
      <vt:lpstr>Conclusion</vt:lpstr>
      <vt:lpstr>Good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Functions for Beginners: Theory and Application</dc:title>
  <dc:creator>Colleen Farrelly</dc:creator>
  <cp:lastModifiedBy>Colleen Farrelly</cp:lastModifiedBy>
  <cp:revision>91</cp:revision>
  <dcterms:created xsi:type="dcterms:W3CDTF">2017-07-18T18:36:45Z</dcterms:created>
  <dcterms:modified xsi:type="dcterms:W3CDTF">2017-07-19T18:26:37Z</dcterms:modified>
</cp:coreProperties>
</file>