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4" r:id="rId7"/>
    <p:sldId id="263" r:id="rId8"/>
    <p:sldId id="260" r:id="rId9"/>
    <p:sldId id="261" r:id="rId10"/>
    <p:sldId id="262" r:id="rId11"/>
    <p:sldId id="275" r:id="rId12"/>
    <p:sldId id="276" r:id="rId13"/>
    <p:sldId id="273" r:id="rId14"/>
    <p:sldId id="280" r:id="rId15"/>
    <p:sldId id="271" r:id="rId16"/>
    <p:sldId id="278" r:id="rId17"/>
    <p:sldId id="279" r:id="rId18"/>
    <p:sldId id="281" r:id="rId19"/>
    <p:sldId id="282" r:id="rId20"/>
    <p:sldId id="283" r:id="rId21"/>
    <p:sldId id="284" r:id="rId22"/>
    <p:sldId id="285" r:id="rId23"/>
    <p:sldId id="286" r:id="rId24"/>
    <p:sldId id="287"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732"/>
            <a:ext cx="9144000" cy="2387600"/>
          </a:xfrm>
        </p:spPr>
        <p:txBody>
          <a:bodyPr/>
          <a:lstStyle/>
          <a:p>
            <a:r>
              <a:rPr lang="id-ID" altLang="en-US" dirty="0">
                <a:ln/>
                <a:solidFill>
                  <a:schemeClr val="tx1"/>
                </a:solidFill>
                <a:effectLst>
                  <a:outerShdw blurRad="38100" dist="19050" dir="2700000" algn="tl" rotWithShape="0">
                    <a:schemeClr val="dk1">
                      <a:alpha val="40000"/>
                    </a:schemeClr>
                  </a:outerShdw>
                </a:effectLst>
              </a:rPr>
              <a:t>Kelompok 7</a:t>
            </a:r>
            <a:endParaRPr lang="id-ID" altLang="en-US" dirty="0">
              <a:ln/>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524000" y="3191193"/>
            <a:ext cx="9144000" cy="1655762"/>
          </a:xfrm>
        </p:spPr>
        <p:txBody>
          <a:bodyPr>
            <a:normAutofit lnSpcReduction="20000"/>
          </a:bodyPr>
          <a:lstStyle/>
          <a:p>
            <a:r>
              <a:rPr lang="id-ID" altLang="en-US"/>
              <a:t>Erika Wisda Tiara</a:t>
            </a:r>
            <a:endParaRPr lang="id-ID" altLang="en-US"/>
          </a:p>
          <a:p>
            <a:r>
              <a:rPr lang="id-ID" altLang="en-US"/>
              <a:t>Muhamad Fikri Ilhamsyah</a:t>
            </a:r>
            <a:endParaRPr lang="id-ID" altLang="en-US"/>
          </a:p>
          <a:p>
            <a:r>
              <a:rPr lang="id-ID" altLang="en-US"/>
              <a:t>Muhammad Ridho Irgiansyah</a:t>
            </a:r>
            <a:endParaRPr lang="id-ID" altLang="en-US"/>
          </a:p>
          <a:p>
            <a:r>
              <a:rPr lang="id-ID" altLang="en-US"/>
              <a:t>Yusuf Wandana</a:t>
            </a:r>
            <a:endParaRPr lang="id-ID"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Sistem Operasi</a:t>
            </a:r>
            <a:endParaRPr lang="id-ID" altLang="en-US"/>
          </a:p>
        </p:txBody>
      </p:sp>
      <p:sp>
        <p:nvSpPr>
          <p:cNvPr id="3" name="Content Placeholder 2"/>
          <p:cNvSpPr>
            <a:spLocks noGrp="1"/>
          </p:cNvSpPr>
          <p:nvPr>
            <p:ph idx="1"/>
          </p:nvPr>
        </p:nvSpPr>
        <p:spPr/>
        <p:txBody>
          <a:bodyPr/>
          <a:p>
            <a:r>
              <a:rPr lang="id-ID" altLang="en-US" sz="2800"/>
              <a:t>Pengertian</a:t>
            </a:r>
            <a:endParaRPr lang="id-ID" altLang="en-US"/>
          </a:p>
          <a:p>
            <a:pPr marL="0" indent="0">
              <a:buNone/>
            </a:pPr>
            <a:r>
              <a:rPr lang="id-ID" altLang="en-US" sz="2000"/>
              <a:t>	</a:t>
            </a:r>
            <a:r>
              <a:rPr lang="id-ID" altLang="en-US" sz="2400"/>
              <a:t>Sistem operasi adalah perangkat lunak sistem yang mengatur sumber daya dari perangkat keras dan perangkat lunak, serta sebagai daemon untuk program komputer. Tanpa sistem operasi, pengguna tidak dapat menjalankan program aplikasi pada komputer mereka, kecuali program booting.</a:t>
            </a:r>
            <a:endParaRPr lang="id-ID" altLang="en-US" sz="2000"/>
          </a:p>
          <a:p>
            <a:pPr marL="0" indent="0">
              <a:buNone/>
            </a:pPr>
            <a:endParaRPr lang="id-ID"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id-ID" altLang="en-US"/>
              <a:t>Macam Macam Sistem Operasi</a:t>
            </a:r>
            <a:endParaRPr lang="id-ID" altLang="en-US"/>
          </a:p>
        </p:txBody>
      </p:sp>
      <p:sp>
        <p:nvSpPr>
          <p:cNvPr id="5" name="Text Placeholder 4"/>
          <p:cNvSpPr>
            <a:spLocks noGrp="1"/>
          </p:cNvSpPr>
          <p:nvPr>
            <p:ph type="body" idx="1"/>
          </p:nvPr>
        </p:nvSpPr>
        <p:spPr/>
        <p:txBody>
          <a:bodyPr/>
          <a:p>
            <a:r>
              <a:rPr lang="id-ID" altLang="en-US"/>
              <a:t>Gratis</a:t>
            </a:r>
            <a:endParaRPr lang="id-ID" altLang="en-US"/>
          </a:p>
        </p:txBody>
      </p:sp>
      <p:sp>
        <p:nvSpPr>
          <p:cNvPr id="6" name="Content Placeholder 5"/>
          <p:cNvSpPr>
            <a:spLocks noGrp="1"/>
          </p:cNvSpPr>
          <p:nvPr>
            <p:ph sz="half" idx="2"/>
          </p:nvPr>
        </p:nvSpPr>
        <p:spPr>
          <a:xfrm>
            <a:off x="840105" y="2504440"/>
            <a:ext cx="5158105" cy="4172585"/>
          </a:xfrm>
        </p:spPr>
        <p:txBody>
          <a:bodyPr/>
          <a:p>
            <a:pPr marL="514350" indent="-514350">
              <a:buAutoNum type="arabicPeriod"/>
            </a:pPr>
            <a:r>
              <a:rPr lang="id-ID" altLang="en-US" sz="2400">
                <a:sym typeface="+mn-ea"/>
              </a:rPr>
              <a:t>Linux</a:t>
            </a:r>
            <a:endParaRPr lang="id-ID" altLang="en-US" sz="2400"/>
          </a:p>
          <a:p>
            <a:pPr marL="514350" indent="-514350">
              <a:buAutoNum type="arabicPeriod"/>
            </a:pPr>
            <a:r>
              <a:rPr lang="id-ID" altLang="en-US" sz="2400">
                <a:sym typeface="+mn-ea"/>
              </a:rPr>
              <a:t>SteamOs</a:t>
            </a:r>
            <a:endParaRPr lang="id-ID" altLang="en-US" sz="2400"/>
          </a:p>
          <a:p>
            <a:pPr marL="514350" indent="-514350">
              <a:buAutoNum type="arabicPeriod"/>
            </a:pPr>
            <a:r>
              <a:rPr lang="id-ID" altLang="en-US" sz="2400">
                <a:sym typeface="+mn-ea"/>
              </a:rPr>
              <a:t>ChromeOs</a:t>
            </a:r>
            <a:endParaRPr lang="id-ID" altLang="en-US" sz="2400"/>
          </a:p>
          <a:p>
            <a:pPr marL="514350" indent="-514350">
              <a:buAutoNum type="arabicPeriod"/>
            </a:pPr>
            <a:r>
              <a:rPr lang="id-ID" altLang="en-US" sz="2400">
                <a:sym typeface="+mn-ea"/>
              </a:rPr>
              <a:t>ReactOs</a:t>
            </a:r>
            <a:endParaRPr lang="id-ID" altLang="en-US" sz="2400"/>
          </a:p>
          <a:p>
            <a:pPr marL="514350" indent="-514350">
              <a:buAutoNum type="arabicPeriod"/>
            </a:pPr>
            <a:r>
              <a:rPr lang="id-ID" altLang="en-US" sz="2400">
                <a:sym typeface="+mn-ea"/>
              </a:rPr>
              <a:t>SkyOs</a:t>
            </a:r>
            <a:endParaRPr lang="id-ID" altLang="en-US" sz="2400"/>
          </a:p>
          <a:p>
            <a:pPr marL="514350" indent="-514350">
              <a:buAutoNum type="arabicPeriod"/>
            </a:pPr>
            <a:r>
              <a:rPr lang="id-ID" altLang="en-US" sz="2400">
                <a:sym typeface="+mn-ea"/>
              </a:rPr>
              <a:t>eComStation</a:t>
            </a:r>
            <a:endParaRPr lang="id-ID" altLang="en-US"/>
          </a:p>
          <a:p>
            <a:pPr marL="514350" indent="-514350"/>
            <a:endParaRPr lang="en-US"/>
          </a:p>
        </p:txBody>
      </p:sp>
      <p:sp>
        <p:nvSpPr>
          <p:cNvPr id="7" name="Text Placeholder 6"/>
          <p:cNvSpPr>
            <a:spLocks noGrp="1"/>
          </p:cNvSpPr>
          <p:nvPr>
            <p:ph type="body" sz="quarter" idx="3"/>
          </p:nvPr>
        </p:nvSpPr>
        <p:spPr/>
        <p:txBody>
          <a:bodyPr/>
          <a:p>
            <a:r>
              <a:rPr lang="id-ID" altLang="en-US"/>
              <a:t>Berbayar</a:t>
            </a:r>
            <a:endParaRPr lang="id-ID" altLang="en-US"/>
          </a:p>
        </p:txBody>
      </p:sp>
      <p:sp>
        <p:nvSpPr>
          <p:cNvPr id="8" name="Content Placeholder 7"/>
          <p:cNvSpPr>
            <a:spLocks noGrp="1"/>
          </p:cNvSpPr>
          <p:nvPr>
            <p:ph sz="quarter" idx="4"/>
          </p:nvPr>
        </p:nvSpPr>
        <p:spPr/>
        <p:txBody>
          <a:bodyPr/>
          <a:p>
            <a:r>
              <a:rPr lang="id-ID" altLang="en-US" sz="2400"/>
              <a:t>Windows 95</a:t>
            </a:r>
            <a:endParaRPr lang="id-ID" altLang="en-US" sz="2400"/>
          </a:p>
          <a:p>
            <a:r>
              <a:rPr lang="id-ID" altLang="en-US" sz="2400"/>
              <a:t>Windows XP</a:t>
            </a:r>
            <a:endParaRPr lang="id-ID" altLang="en-US" sz="2400"/>
          </a:p>
          <a:p>
            <a:r>
              <a:rPr lang="id-ID" altLang="en-US" sz="2400"/>
              <a:t>Windows Vista</a:t>
            </a:r>
            <a:endParaRPr lang="id-ID" altLang="en-US" sz="2400"/>
          </a:p>
          <a:p>
            <a:r>
              <a:rPr lang="id-ID" altLang="en-US" sz="2400"/>
              <a:t>Windows 7</a:t>
            </a:r>
            <a:endParaRPr lang="id-ID" altLang="en-US" sz="2400"/>
          </a:p>
          <a:p>
            <a:r>
              <a:rPr lang="id-ID" altLang="en-US" sz="2400"/>
              <a:t>Windows 8</a:t>
            </a:r>
            <a:endParaRPr lang="id-ID" altLang="en-US" sz="2400"/>
          </a:p>
          <a:p>
            <a:r>
              <a:rPr lang="id-ID" altLang="en-US" sz="2400"/>
              <a:t>Windows 10</a:t>
            </a:r>
            <a:endParaRPr lang="id-ID"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Langkah Instalasi Windows</a:t>
            </a:r>
            <a:endParaRPr lang="id-ID" altLang="en-US"/>
          </a:p>
        </p:txBody>
      </p:sp>
      <p:sp>
        <p:nvSpPr>
          <p:cNvPr id="3" name="Content Placeholder 2"/>
          <p:cNvSpPr>
            <a:spLocks noGrp="1"/>
          </p:cNvSpPr>
          <p:nvPr>
            <p:ph sz="half" idx="1"/>
          </p:nvPr>
        </p:nvSpPr>
        <p:spPr>
          <a:xfrm>
            <a:off x="609600" y="1600200"/>
            <a:ext cx="10972165" cy="4526280"/>
          </a:xfrm>
        </p:spPr>
        <p:txBody>
          <a:bodyPr/>
          <a:p>
            <a:r>
              <a:rPr lang="id-ID" altLang="en-US" sz="2000"/>
              <a:t>Nyalakan PC/komputer/laptop kemudian masuklah ke BIOS.</a:t>
            </a:r>
            <a:endParaRPr lang="id-ID" altLang="en-US" sz="2000"/>
          </a:p>
          <a:p>
            <a:r>
              <a:rPr lang="id-ID" altLang="en-US" sz="2000"/>
              <a:t>Masuk ke menu BIOS, pada menu BIOS aturlah booting pertama </a:t>
            </a:r>
            <a:endParaRPr lang="id-ID" altLang="en-US" sz="2000"/>
          </a:p>
          <a:p>
            <a:r>
              <a:rPr lang="id-ID" altLang="en-US" sz="2000"/>
              <a:t>Aturlah booting awal, cari menu tab boot untuk mengatur booting pertama</a:t>
            </a:r>
            <a:endParaRPr lang="id-ID" altLang="en-US" sz="2000"/>
          </a:p>
          <a:p>
            <a:r>
              <a:rPr lang="id-ID" altLang="en-US" sz="2000"/>
              <a:t>Simpan pengaturan BIOS, klik exit dan kemudian exit saving changes dengan klik yes</a:t>
            </a:r>
            <a:endParaRPr lang="id-ID" altLang="en-US" sz="2000"/>
          </a:p>
          <a:p>
            <a:r>
              <a:rPr lang="id-ID" altLang="en-US" sz="2000"/>
              <a:t>Mulai booting pertama. PC akan mulai booting dari DVD windows 7 installer</a:t>
            </a:r>
            <a:endParaRPr lang="id-ID" altLang="en-US" sz="2000"/>
          </a:p>
          <a:p>
            <a:r>
              <a:rPr lang="id-ID" altLang="en-US" sz="2000"/>
              <a:t>Tunggu proses. Pada langkah ini tidak melakukan apapun</a:t>
            </a:r>
            <a:endParaRPr lang="id-ID" altLang="en-US" sz="2000"/>
          </a:p>
          <a:p>
            <a:r>
              <a:rPr lang="id-ID" altLang="en-US" sz="2000"/>
              <a:t>Pilih bahasa yang Anda inginkan, lalu next.</a:t>
            </a:r>
            <a:endParaRPr lang="id-ID" altLang="en-US" sz="2000"/>
          </a:p>
          <a:p>
            <a:r>
              <a:rPr lang="id-ID" altLang="en-US" sz="2000"/>
              <a:t>Mulai proses instal</a:t>
            </a:r>
            <a:endParaRPr lang="id-ID"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Langkah Instalasi Linux</a:t>
            </a:r>
            <a:endParaRPr lang="id-ID" altLang="en-US"/>
          </a:p>
        </p:txBody>
      </p:sp>
      <p:sp>
        <p:nvSpPr>
          <p:cNvPr id="3" name="Content Placeholder 2"/>
          <p:cNvSpPr>
            <a:spLocks noGrp="1"/>
          </p:cNvSpPr>
          <p:nvPr>
            <p:ph sz="half" idx="1"/>
          </p:nvPr>
        </p:nvSpPr>
        <p:spPr>
          <a:xfrm>
            <a:off x="609600" y="1600200"/>
            <a:ext cx="10972800" cy="4526280"/>
          </a:xfrm>
        </p:spPr>
        <p:txBody>
          <a:bodyPr/>
          <a:p>
            <a:r>
              <a:rPr lang="id-ID" altLang="en-US" sz="2000"/>
              <a:t>Klik Instal Ubuntu</a:t>
            </a:r>
            <a:endParaRPr lang="id-ID" altLang="en-US" sz="2000"/>
          </a:p>
          <a:p>
            <a:r>
              <a:rPr lang="id-ID" altLang="en-US" sz="2000"/>
              <a:t>Centang semua pilihan, klik </a:t>
            </a:r>
            <a:r>
              <a:rPr lang="id-ID" altLang="en-US" sz="2000" i="1"/>
              <a:t>continue</a:t>
            </a:r>
            <a:endParaRPr lang="id-ID" altLang="en-US" sz="2000"/>
          </a:p>
          <a:p>
            <a:r>
              <a:rPr lang="id-ID" altLang="en-US" sz="2000"/>
              <a:t>Gunakan opsi pertama agar proses partisi dilakukan secara otomatis oleh sistem sesuai kondisi PC Anda</a:t>
            </a:r>
            <a:endParaRPr lang="id-ID" altLang="en-US" sz="2000"/>
          </a:p>
          <a:p>
            <a:r>
              <a:rPr lang="id-ID" altLang="en-US" sz="2000"/>
              <a:t>Pilih HDD </a:t>
            </a:r>
            <a:endParaRPr lang="id-ID" altLang="en-US" sz="2000"/>
          </a:p>
          <a:p>
            <a:r>
              <a:rPr lang="id-ID" altLang="en-US" sz="2000"/>
              <a:t>Pilih zona waktu</a:t>
            </a:r>
            <a:endParaRPr lang="id-ID" altLang="en-US" sz="2000"/>
          </a:p>
          <a:p>
            <a:r>
              <a:rPr lang="id-ID" altLang="en-US" sz="2000"/>
              <a:t>Pilih layout keyboard</a:t>
            </a:r>
            <a:endParaRPr lang="id-ID" altLang="en-US" sz="2000"/>
          </a:p>
          <a:p>
            <a:r>
              <a:rPr lang="id-ID" altLang="en-US" sz="2000"/>
              <a:t>Masukan detail login yang akan digunakan</a:t>
            </a:r>
            <a:endParaRPr lang="id-ID" altLang="en-US" sz="2000"/>
          </a:p>
          <a:p>
            <a:r>
              <a:rPr lang="id-ID" altLang="en-US" sz="2000"/>
              <a:t>Instal linux dimulai</a:t>
            </a:r>
            <a:endParaRPr lang="id-ID" altLang="en-US" sz="2000"/>
          </a:p>
          <a:p>
            <a:r>
              <a:rPr lang="id-ID" altLang="en-US" sz="2000"/>
              <a:t>Tunggu hingga selesai</a:t>
            </a:r>
            <a:endParaRPr lang="id-ID" altLang="en-US" sz="2000"/>
          </a:p>
          <a:p>
            <a:r>
              <a:rPr lang="id-ID" altLang="en-US" sz="2000"/>
              <a:t>Lalu restart</a:t>
            </a:r>
            <a:endParaRPr lang="id-ID"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Array Dua Dimensi</a:t>
            </a:r>
            <a:endParaRPr lang="id-ID" altLang="en-US"/>
          </a:p>
        </p:txBody>
      </p:sp>
      <p:sp>
        <p:nvSpPr>
          <p:cNvPr id="3" name="Content Placeholder 2"/>
          <p:cNvSpPr>
            <a:spLocks noGrp="1"/>
          </p:cNvSpPr>
          <p:nvPr>
            <p:ph sz="half" idx="1"/>
          </p:nvPr>
        </p:nvSpPr>
        <p:spPr>
          <a:xfrm>
            <a:off x="609600" y="1600200"/>
            <a:ext cx="10972165" cy="4526280"/>
          </a:xfrm>
        </p:spPr>
        <p:txBody>
          <a:bodyPr/>
          <a:p>
            <a:r>
              <a:rPr lang="id-ID" altLang="en-US" sz="2800"/>
              <a:t>Pengertian</a:t>
            </a:r>
            <a:endParaRPr lang="en-US" sz="2400"/>
          </a:p>
          <a:p>
            <a:pPr marL="0" indent="0">
              <a:buNone/>
            </a:pPr>
            <a:r>
              <a:rPr lang="en-US" sz="2400"/>
              <a:t>Array </a:t>
            </a:r>
            <a:r>
              <a:rPr lang="id-ID" altLang="en-US" sz="2400"/>
              <a:t>dua dimensi atau</a:t>
            </a:r>
            <a:r>
              <a:rPr lang="en-US" sz="2400"/>
              <a:t> </a:t>
            </a:r>
            <a:r>
              <a:rPr lang="id-ID" altLang="en-US" sz="2400"/>
              <a:t>m</a:t>
            </a:r>
            <a:r>
              <a:rPr lang="en-US" sz="2400"/>
              <a:t>ultidimensi merupakan array yang serupa dengan array satu dimensi maupun array dua dimensi, namun array multidimensi dapat memiliki memori yang lebih besar. Biasanya array multidimensi digunakan untuk menyebut array dengan dimensi lebih dari dua atau array yang mempunyai lebih dari dua subskrip, seperti untuk menyebut array tiga dimensi, empat dimensi, lima dimensi dan seterusnya.</a:t>
            </a:r>
            <a:endParaRPr lang="en-US" sz="2400"/>
          </a:p>
          <a:p>
            <a:pPr marL="0" indent="0">
              <a:buNone/>
            </a:pPr>
            <a:endParaRPr lang="id-ID"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Bentuk / Cara Pendeklarasian Array Multidimensi</a:t>
            </a:r>
            <a:endParaRPr lang="en-US" sz="3200"/>
          </a:p>
        </p:txBody>
      </p:sp>
      <p:sp>
        <p:nvSpPr>
          <p:cNvPr id="6" name="Content Placeholder 5"/>
          <p:cNvSpPr/>
          <p:nvPr>
            <p:ph sz="half" idx="1"/>
          </p:nvPr>
        </p:nvSpPr>
        <p:spPr/>
        <p:txBody>
          <a:bodyPr/>
          <a:p>
            <a:r>
              <a:rPr lang="id-ID" altLang="en-US" sz="2400">
                <a:sym typeface="+mn-ea"/>
              </a:rPr>
              <a:t>Contoh penulisan</a:t>
            </a:r>
            <a:endParaRPr lang="id-ID" altLang="en-US" sz="2400"/>
          </a:p>
          <a:p>
            <a:pPr marL="0" indent="0">
              <a:buNone/>
            </a:pPr>
            <a:r>
              <a:rPr lang="id-ID" altLang="en-US" sz="2400">
                <a:sym typeface="+mn-ea"/>
              </a:rPr>
              <a:t>- string nama[2][3];</a:t>
            </a:r>
            <a:endParaRPr lang="id-ID" altLang="en-US" sz="2400">
              <a:sym typeface="+mn-ea"/>
            </a:endParaRPr>
          </a:p>
          <a:p>
            <a:pPr marL="0" indent="0">
              <a:buNone/>
            </a:pPr>
            <a:endParaRPr lang="id-ID" altLang="en-US"/>
          </a:p>
          <a:p>
            <a:endParaRPr lang="en-US"/>
          </a:p>
        </p:txBody>
      </p:sp>
      <p:pic>
        <p:nvPicPr>
          <p:cNvPr id="7" name="Content Placeholder 6"/>
          <p:cNvPicPr>
            <a:picLocks noChangeAspect="1"/>
          </p:cNvPicPr>
          <p:nvPr>
            <p:ph sz="half" idx="2"/>
          </p:nvPr>
        </p:nvPicPr>
        <p:blipFill>
          <a:blip r:embed="rId1"/>
          <a:stretch>
            <a:fillRect/>
          </a:stretch>
        </p:blipFill>
        <p:spPr>
          <a:xfrm>
            <a:off x="5603875" y="1600200"/>
            <a:ext cx="4447540" cy="381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Inisialisasi Array Dua Dimensi</a:t>
            </a:r>
            <a:endParaRPr lang="en-US"/>
          </a:p>
        </p:txBody>
      </p:sp>
      <p:sp>
        <p:nvSpPr>
          <p:cNvPr id="3" name="Content Placeholder 2"/>
          <p:cNvSpPr>
            <a:spLocks noGrp="1"/>
          </p:cNvSpPr>
          <p:nvPr>
            <p:ph sz="half" idx="1"/>
          </p:nvPr>
        </p:nvSpPr>
        <p:spPr>
          <a:xfrm>
            <a:off x="609600" y="1600200"/>
            <a:ext cx="10972165" cy="4526280"/>
          </a:xfrm>
        </p:spPr>
        <p:txBody>
          <a:bodyPr/>
          <a:p>
            <a:r>
              <a:rPr lang="id-ID" altLang="en-US" sz="2800"/>
              <a:t>Contoh lain</a:t>
            </a:r>
            <a:endParaRPr lang="id-ID" altLang="en-US" sz="2800"/>
          </a:p>
          <a:p>
            <a:pPr marL="0" indent="0">
              <a:buNone/>
            </a:pPr>
            <a:r>
              <a:rPr lang="id-ID" altLang="en-US" sz="2400"/>
              <a:t>string nama[3][2]={</a:t>
            </a:r>
            <a:endParaRPr lang="id-ID" altLang="en-US" sz="2400"/>
          </a:p>
          <a:p>
            <a:pPr marL="0" indent="0">
              <a:buNone/>
            </a:pPr>
            <a:r>
              <a:rPr lang="id-ID" altLang="en-US" sz="2400"/>
              <a:t>{“joko”, “dadang”}, //baris ke satu dengan 2 kolom</a:t>
            </a:r>
            <a:endParaRPr lang="id-ID" altLang="en-US" sz="2400"/>
          </a:p>
          <a:p>
            <a:pPr marL="0" indent="0">
              <a:buNone/>
            </a:pPr>
            <a:r>
              <a:rPr lang="id-ID" altLang="en-US" sz="2400"/>
              <a:t>{“fajar”, “nick”}, // baris ke dua dengan 2 kolom</a:t>
            </a:r>
            <a:endParaRPr lang="id-ID" altLang="en-US" sz="2400"/>
          </a:p>
          <a:p>
            <a:pPr marL="0" indent="0">
              <a:buNone/>
            </a:pPr>
            <a:r>
              <a:rPr lang="id-ID" altLang="en-US" sz="2400"/>
              <a:t>{“laksono”, ”eren”} // baris ke tiga dengan 2 kolom</a:t>
            </a:r>
            <a:endParaRPr lang="id-ID" altLang="en-US" sz="2400"/>
          </a:p>
          <a:p>
            <a:pPr marL="0" indent="0">
              <a:buNone/>
            </a:pPr>
            <a:r>
              <a:rPr lang="id-ID" altLang="en-US" sz="2400"/>
              <a:t>}</a:t>
            </a:r>
            <a:endParaRPr lang="id-ID"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Koneksi Jaringan</a:t>
            </a:r>
            <a:endParaRPr lang="id-ID" altLang="en-US"/>
          </a:p>
        </p:txBody>
      </p:sp>
      <p:sp>
        <p:nvSpPr>
          <p:cNvPr id="3" name="Content Placeholder 2"/>
          <p:cNvSpPr>
            <a:spLocks noGrp="1"/>
          </p:cNvSpPr>
          <p:nvPr>
            <p:ph sz="half" idx="1"/>
          </p:nvPr>
        </p:nvSpPr>
        <p:spPr>
          <a:xfrm>
            <a:off x="609600" y="1600200"/>
            <a:ext cx="10972800" cy="4526280"/>
          </a:xfrm>
        </p:spPr>
        <p:txBody>
          <a:bodyPr/>
          <a:p>
            <a:r>
              <a:rPr lang="en-US" sz="2400"/>
              <a:t>P</a:t>
            </a:r>
            <a:r>
              <a:rPr lang="id-ID" altLang="en-US" sz="2400"/>
              <a:t>engertian</a:t>
            </a:r>
            <a:endParaRPr lang="en-US" sz="2400"/>
          </a:p>
          <a:p>
            <a:pPr marL="0" indent="0">
              <a:buNone/>
            </a:pPr>
            <a:r>
              <a:rPr lang="en-US" sz="2000"/>
              <a:t>Internet sendiri merupakan singkatan dari interconnection-networking yang artinya adalah jaringan komputer yang dapat menghubungkan seseorang dengan dunia (telekomunikasi) dengan menggunakan standart sistem global transmission control protocol/ Internet Protocol Suite (TCP/IP), yang berperan sebagai protocol pertukaran paket (Packet Switching Communication Protocol) untuk melayani seluruh pengguna internet yang terdapat di dunia.</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Macam Macam Jaringan</a:t>
            </a:r>
            <a:endParaRPr lang="id-ID" altLang="en-US"/>
          </a:p>
        </p:txBody>
      </p:sp>
      <p:sp>
        <p:nvSpPr>
          <p:cNvPr id="3" name="Content Placeholder 2"/>
          <p:cNvSpPr>
            <a:spLocks noGrp="1"/>
          </p:cNvSpPr>
          <p:nvPr>
            <p:ph sz="half" idx="1"/>
          </p:nvPr>
        </p:nvSpPr>
        <p:spPr>
          <a:xfrm>
            <a:off x="609600" y="1600200"/>
            <a:ext cx="5488940" cy="4526280"/>
          </a:xfrm>
        </p:spPr>
        <p:txBody>
          <a:bodyPr/>
          <a:p>
            <a:r>
              <a:rPr lang="en-US" sz="2000"/>
              <a:t>Jaringan LAN (Local Area Network) – Apa Itu LAN?</a:t>
            </a:r>
            <a:endParaRPr lang="en-US" sz="2000"/>
          </a:p>
          <a:p>
            <a:pPr marL="0" indent="0">
              <a:buNone/>
            </a:pPr>
            <a:r>
              <a:rPr lang="en-US" sz="2000"/>
              <a:t>LAN (Local Area Network) adalah suatu jaringan komputer yang hanya mencakup wilayah lokal, dalam artian, jaringan ini hanya bisa digunakan oleh orang-orang yang berada di area LAN saja.</a:t>
            </a:r>
            <a:endParaRPr lang="en-US" sz="2000"/>
          </a:p>
          <a:p>
            <a:pPr marL="0" indent="0">
              <a:buNone/>
            </a:pPr>
            <a:endParaRPr lang="en-US" sz="2000"/>
          </a:p>
          <a:p>
            <a:pPr marL="0" indent="0">
              <a:buNone/>
            </a:pPr>
            <a:r>
              <a:rPr lang="en-US" sz="2000"/>
              <a:t>LAN dapat menghubungkan sebuah perangkat ke internet dengan menggunakan berbagai perangkat jaringan yang cukup sederhana. Seperti hanya dengan menggunakan kabel UTP (Unshielded Twisted-Pair), Hub, Switch, Router, dan lain sebagainya.</a:t>
            </a:r>
            <a:endParaRPr lang="en-US" sz="2400"/>
          </a:p>
          <a:p>
            <a:pPr marL="0" indent="0">
              <a:buNone/>
            </a:pPr>
            <a:endParaRPr lang="en-US" sz="2400"/>
          </a:p>
        </p:txBody>
      </p:sp>
      <p:pic>
        <p:nvPicPr>
          <p:cNvPr id="5" name="Content Placeholder 4"/>
          <p:cNvPicPr>
            <a:picLocks noChangeAspect="1"/>
          </p:cNvPicPr>
          <p:nvPr>
            <p:ph sz="half" idx="2"/>
          </p:nvPr>
        </p:nvPicPr>
        <p:blipFill>
          <a:blip r:embed="rId1"/>
          <a:stretch>
            <a:fillRect/>
          </a:stretch>
        </p:blipFill>
        <p:spPr>
          <a:xfrm>
            <a:off x="5930900" y="1600200"/>
            <a:ext cx="5909945" cy="3946525"/>
          </a:xfrm>
          <a:prstGeom prst="round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Jaringan MAN (Metropolitan Area Network) – Apa Itu MAN?</a:t>
            </a:r>
            <a:endParaRPr lang="en-US" sz="3200"/>
          </a:p>
        </p:txBody>
      </p:sp>
      <p:sp>
        <p:nvSpPr>
          <p:cNvPr id="3" name="Content Placeholder 2"/>
          <p:cNvSpPr>
            <a:spLocks noGrp="1"/>
          </p:cNvSpPr>
          <p:nvPr>
            <p:ph sz="half" idx="1"/>
          </p:nvPr>
        </p:nvSpPr>
        <p:spPr>
          <a:xfrm>
            <a:off x="609600" y="1600200"/>
            <a:ext cx="5795645" cy="4526280"/>
          </a:xfrm>
        </p:spPr>
        <p:txBody>
          <a:bodyPr/>
          <a:p>
            <a:r>
              <a:rPr lang="id-ID" altLang="en-US" sz="2400"/>
              <a:t>Pengertian</a:t>
            </a:r>
            <a:endParaRPr lang="id-ID" altLang="en-US" sz="2400"/>
          </a:p>
          <a:p>
            <a:pPr marL="0" indent="0">
              <a:buNone/>
            </a:pPr>
            <a:r>
              <a:rPr lang="id-ID" altLang="en-US" sz="2000"/>
              <a:t>MAN (Metropolitan Area Network) adalah jenis jaringan komputer yang dapat mencakup area yang lebih luas dan menggunakan teknologi yang lebih canggih dari semua jaringan komputer berjenis LAN.</a:t>
            </a:r>
            <a:endParaRPr lang="id-ID" altLang="en-US" sz="2000"/>
          </a:p>
          <a:p>
            <a:pPr marL="0" indent="0">
              <a:buNone/>
            </a:pPr>
            <a:endParaRPr lang="id-ID" altLang="en-US" sz="2000"/>
          </a:p>
          <a:p>
            <a:pPr marL="0" indent="0">
              <a:buNone/>
            </a:pPr>
            <a:r>
              <a:rPr lang="id-ID" altLang="en-US" sz="2000"/>
              <a:t>Mengapa jenis jaringan ini dikatakan bisa mencakup area yang lebih luas? Jawabannya adalah karena MAN sendiri biasa digunakan untuk menghubungkan jaringan komputer dari satu kota ke kota lainnya. Namun sayang, untuk membuat suatu jaringan MAN, biasanya memerlukan operator telekomunikasi yang bertugas sebagai penghubung antar jaringan komputer.</a:t>
            </a:r>
            <a:endParaRPr lang="id-ID" altLang="en-US" sz="2000"/>
          </a:p>
        </p:txBody>
      </p:sp>
      <p:pic>
        <p:nvPicPr>
          <p:cNvPr id="5" name="Content Placeholder 4"/>
          <p:cNvPicPr>
            <a:picLocks noChangeAspect="1"/>
          </p:cNvPicPr>
          <p:nvPr>
            <p:ph sz="half" idx="2"/>
          </p:nvPr>
        </p:nvPicPr>
        <p:blipFill>
          <a:blip r:embed="rId1"/>
          <a:stretch>
            <a:fillRect/>
          </a:stretch>
        </p:blipFill>
        <p:spPr>
          <a:xfrm>
            <a:off x="5994400" y="1711960"/>
            <a:ext cx="6189345" cy="3159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Algoritma</a:t>
            </a:r>
            <a:endParaRPr lang="id-ID" altLang="en-US"/>
          </a:p>
        </p:txBody>
      </p:sp>
      <p:sp>
        <p:nvSpPr>
          <p:cNvPr id="3" name="Content Placeholder 2"/>
          <p:cNvSpPr>
            <a:spLocks noGrp="1"/>
          </p:cNvSpPr>
          <p:nvPr>
            <p:ph idx="1"/>
          </p:nvPr>
        </p:nvSpPr>
        <p:spPr/>
        <p:txBody>
          <a:bodyPr/>
          <a:p>
            <a:r>
              <a:rPr lang="id-ID" altLang="en-US" sz="2400"/>
              <a:t>PENGERTIAN</a:t>
            </a:r>
            <a:endParaRPr lang="id-ID" altLang="en-US"/>
          </a:p>
          <a:p>
            <a:pPr marL="0" indent="0">
              <a:buNone/>
            </a:pPr>
            <a:r>
              <a:rPr lang="id-ID" altLang="en-US" sz="2400"/>
              <a:t>Algoritma </a:t>
            </a:r>
            <a:r>
              <a:rPr lang="en-US" sz="2400"/>
              <a:t>adalah urutan langkah-langkah logis penyelesaian masalah yang disusun secara sistematis dan logis </a:t>
            </a:r>
            <a:r>
              <a:rPr lang="id-ID" altLang="en-US" sz="2400"/>
              <a:t>guna untuk menyelesaikan masalah.</a:t>
            </a:r>
            <a:endParaRPr lang="id-ID"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Jaringan WAN (Wide Area Network) – Apa Itu WAN?</a:t>
            </a:r>
            <a:endParaRPr lang="en-US" sz="3200"/>
          </a:p>
        </p:txBody>
      </p:sp>
      <p:sp>
        <p:nvSpPr>
          <p:cNvPr id="3" name="Content Placeholder 2"/>
          <p:cNvSpPr>
            <a:spLocks noGrp="1"/>
          </p:cNvSpPr>
          <p:nvPr>
            <p:ph sz="half" idx="1"/>
          </p:nvPr>
        </p:nvSpPr>
        <p:spPr>
          <a:xfrm>
            <a:off x="609600" y="1600200"/>
            <a:ext cx="6190615" cy="4389755"/>
          </a:xfrm>
        </p:spPr>
        <p:txBody>
          <a:bodyPr/>
          <a:p>
            <a:r>
              <a:rPr lang="id-ID" altLang="en-US" sz="2400"/>
              <a:t>Pengertian</a:t>
            </a:r>
            <a:endParaRPr lang="id-ID" altLang="en-US" sz="2400"/>
          </a:p>
          <a:p>
            <a:pPr marL="0" indent="0">
              <a:buNone/>
            </a:pPr>
            <a:r>
              <a:rPr lang="id-ID" altLang="en-US" sz="2000"/>
              <a:t>WAN (Wide Area Network) adalah salah satu jenis jaringan komputer yang mencakup wilayah super luas dan menggunakan teknologi yang super canggih apabila dibandingkan dengan jaringan LAN maupun MAN.</a:t>
            </a:r>
            <a:endParaRPr lang="id-ID" altLang="en-US" sz="2000"/>
          </a:p>
          <a:p>
            <a:pPr marL="0" indent="0">
              <a:buNone/>
            </a:pPr>
            <a:endParaRPr lang="id-ID" altLang="en-US" sz="2000"/>
          </a:p>
          <a:p>
            <a:pPr marL="0" indent="0">
              <a:buNone/>
            </a:pPr>
            <a:r>
              <a:rPr lang="id-ID" altLang="en-US" sz="2000"/>
              <a:t>Tidak tanggung-tanggung, jaringan ini sendiri biasanya digunakan untuk menghubungkan suatu jaringan dengan negara lain. Bahkan, dari suatu benua ke benua lainnya. Untuk dapat menghubungkan ke berbagai negara, jaringan WAN terhubung dengan menggunakan kabel fiber optic dan menanamkannya di dalam tanah maupun di jalur bawah laut.</a:t>
            </a:r>
            <a:endParaRPr lang="id-ID" altLang="en-US" sz="2000"/>
          </a:p>
        </p:txBody>
      </p:sp>
      <p:pic>
        <p:nvPicPr>
          <p:cNvPr id="5" name="Content Placeholder 4"/>
          <p:cNvPicPr>
            <a:picLocks noChangeAspect="1"/>
          </p:cNvPicPr>
          <p:nvPr>
            <p:ph sz="half" idx="2"/>
          </p:nvPr>
        </p:nvPicPr>
        <p:blipFill>
          <a:blip r:embed="rId1"/>
          <a:stretch>
            <a:fillRect/>
          </a:stretch>
        </p:blipFill>
        <p:spPr>
          <a:xfrm>
            <a:off x="6669405" y="1852930"/>
            <a:ext cx="5384800" cy="36245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Topologi Jaringan</a:t>
            </a:r>
            <a:endParaRPr lang="id-ID" altLang="en-US"/>
          </a:p>
        </p:txBody>
      </p:sp>
      <p:sp>
        <p:nvSpPr>
          <p:cNvPr id="3" name="Content Placeholder 2"/>
          <p:cNvSpPr>
            <a:spLocks noGrp="1"/>
          </p:cNvSpPr>
          <p:nvPr>
            <p:ph sz="half" idx="1"/>
          </p:nvPr>
        </p:nvSpPr>
        <p:spPr>
          <a:xfrm>
            <a:off x="609600" y="1600200"/>
            <a:ext cx="10972800" cy="4526280"/>
          </a:xfrm>
        </p:spPr>
        <p:txBody>
          <a:bodyPr/>
          <a:p>
            <a:r>
              <a:rPr lang="id-ID" altLang="en-US" sz="2400"/>
              <a:t>Pengertian</a:t>
            </a:r>
            <a:endParaRPr lang="id-ID" altLang="en-US" sz="2400"/>
          </a:p>
          <a:p>
            <a:pPr marL="0" indent="0">
              <a:buNone/>
            </a:pPr>
            <a:r>
              <a:rPr lang="id-ID" altLang="en-US" sz="2400"/>
              <a:t>Topologi jaringan sendiri adalah suatu cara / konsep yang digunakan untuk menghubungkan dua komputer atau lebih, berdasarkan  hubungan geometris antara unsur-unsur dasar penyusun jaringan, yaitu node, link, danstation. </a:t>
            </a:r>
            <a:endParaRPr lang="id-ID" altLang="en-US" sz="2400"/>
          </a:p>
          <a:p>
            <a:endParaRPr lang="id-ID" altLang="en-US" sz="2400"/>
          </a:p>
          <a:p>
            <a:pPr marL="0" indent="0">
              <a:buNone/>
            </a:pPr>
            <a:r>
              <a:rPr lang="id-ID" altLang="en-US" sz="2400"/>
              <a:t>Pemilihan topologi jaringan didasarkan pada skala jaringan, biaya, tujuan, dan pengguna. Topologi pertama kali yang digunakan adalah topologi bus. setiap topoologi memiliki kekurangan dan kelebihannya masing-masing.</a:t>
            </a:r>
            <a:endParaRPr lang="id-ID"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Macam Macam Topologi</a:t>
            </a:r>
            <a:endParaRPr lang="id-ID" altLang="en-US"/>
          </a:p>
        </p:txBody>
      </p:sp>
      <p:sp>
        <p:nvSpPr>
          <p:cNvPr id="3" name="Content Placeholder 2"/>
          <p:cNvSpPr>
            <a:spLocks noGrp="1"/>
          </p:cNvSpPr>
          <p:nvPr>
            <p:ph sz="half" idx="1"/>
          </p:nvPr>
        </p:nvSpPr>
        <p:spPr>
          <a:xfrm>
            <a:off x="609600" y="1600200"/>
            <a:ext cx="10972165" cy="4526280"/>
          </a:xfrm>
        </p:spPr>
        <p:txBody>
          <a:bodyPr/>
          <a:p>
            <a:r>
              <a:rPr lang="en-US" sz="2800"/>
              <a:t>Topologi BUS</a:t>
            </a:r>
            <a:endParaRPr lang="en-US" sz="2800"/>
          </a:p>
          <a:p>
            <a:pPr marL="0" indent="0">
              <a:buNone/>
            </a:pPr>
            <a:endParaRPr lang="en-US" sz="2400"/>
          </a:p>
          <a:p>
            <a:pPr marL="0" indent="0">
              <a:buNone/>
            </a:pPr>
            <a:r>
              <a:rPr lang="en-US" sz="2000"/>
              <a:t>Topologi ini adalah topologi yang pertama kali digunakan untuk menghubungkan komputer. dalam topologi ini masing-masing komputer aka terhububng ke satu kabel panjang dengan beberapa terminal, dan pada akhir dari kable harus di akhiri dengan satu terminator. Topologi ini sudah sangat jarang digunakan didalam membangun jaringan komputer biasa karena memiliki beberapa kekurangan diantaranya kemungkinan terjadi nya tabrakan aliran data, jika salah satu perangkat putus atau terjadi kerusakan pada satu bagian komputer maka jaringan langsung tidak akan berfungsi sebelum kerusakan tersebut di atasi.</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383030"/>
            <a:ext cx="11137265" cy="4743450"/>
          </a:xfrm>
        </p:spPr>
        <p:txBody>
          <a:bodyPr/>
          <a:p>
            <a:r>
              <a:rPr lang="id-ID" altLang="en-US" sz="2800"/>
              <a:t>Topologi Star</a:t>
            </a:r>
            <a:endParaRPr lang="id-ID" altLang="en-US" sz="2400"/>
          </a:p>
          <a:p>
            <a:pPr marL="0" indent="0">
              <a:buNone/>
            </a:pPr>
            <a:endParaRPr lang="id-ID" altLang="en-US" sz="2400"/>
          </a:p>
          <a:p>
            <a:pPr marL="0" indent="0">
              <a:buNone/>
            </a:pPr>
            <a:r>
              <a:rPr lang="id-ID" altLang="en-US" sz="2000"/>
              <a:t>Karakteristik Topologi Star :</a:t>
            </a:r>
            <a:endParaRPr lang="id-ID" altLang="en-US" sz="2000"/>
          </a:p>
          <a:p>
            <a:pPr marL="0" indent="0">
              <a:buNone/>
            </a:pPr>
            <a:r>
              <a:rPr lang="id-ID" altLang="en-US" sz="2000"/>
              <a:t>Setiap node berkomunikasi langsung dengan konsentrator (HUB).</a:t>
            </a:r>
            <a:endParaRPr lang="id-ID" altLang="en-US" sz="2000"/>
          </a:p>
          <a:p>
            <a:pPr marL="0" indent="0">
              <a:buNone/>
            </a:pPr>
            <a:r>
              <a:rPr lang="id-ID" altLang="en-US" sz="2000"/>
              <a:t>Bila setiap paket data yang masuk ke consentrator (HUB) kemudian di broadcast keseluruh node yang terhubung sangat banyak (misalnya memakai hub 32 port), maka kinerja jaringan akan semakin turun.</a:t>
            </a:r>
            <a:endParaRPr lang="id-ID" altLang="en-US" sz="2000"/>
          </a:p>
          <a:p>
            <a:pPr marL="0" indent="0">
              <a:buNone/>
            </a:pPr>
            <a:r>
              <a:rPr lang="id-ID" altLang="en-US" sz="2000"/>
              <a:t>Sangat mudah dikembangka.</a:t>
            </a:r>
            <a:endParaRPr lang="id-ID" altLang="en-US" sz="2000"/>
          </a:p>
          <a:p>
            <a:pPr marL="0" indent="0">
              <a:buNone/>
            </a:pPr>
            <a:r>
              <a:rPr lang="id-ID" altLang="en-US" sz="2000"/>
              <a:t>Jika salah satu ethernet card rusak, atau salah satu kabel pada terminal putus, maka keseluruhhan jaringan masih tetap bisa berkomunikasi atau tidak terjadi down pada jaringan keseluruhan tersebut.</a:t>
            </a:r>
            <a:endParaRPr lang="id-ID" altLang="en-US" sz="2000"/>
          </a:p>
          <a:p>
            <a:pPr marL="0" indent="0">
              <a:buNone/>
            </a:pPr>
            <a:r>
              <a:rPr lang="id-ID" altLang="en-US" sz="2000"/>
              <a:t>Tipe kabel yang digunakan biasanya jenis UTP.</a:t>
            </a:r>
            <a:endParaRPr lang="id-ID"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449070"/>
            <a:ext cx="11000740" cy="4677410"/>
          </a:xfrm>
        </p:spPr>
        <p:txBody>
          <a:bodyPr/>
          <a:p>
            <a:r>
              <a:rPr lang="id-ID" altLang="en-US" sz="2800"/>
              <a:t>Topologi Ring</a:t>
            </a:r>
            <a:endParaRPr lang="id-ID" altLang="en-US" sz="2400"/>
          </a:p>
          <a:p>
            <a:pPr marL="0" indent="0">
              <a:buNone/>
            </a:pPr>
            <a:endParaRPr lang="id-ID" altLang="en-US" sz="2400"/>
          </a:p>
          <a:p>
            <a:pPr marL="0" indent="0">
              <a:buNone/>
            </a:pPr>
            <a:r>
              <a:rPr lang="id-ID" altLang="en-US" sz="2400"/>
              <a:t>Topologi ring digunakan dalam jaringan yang memiliki performance tinggi, jaringan yang membutuhkan bandwidth untuk fitur yang time-sensitive seperti video dan audio, atau ketika performance dibutuhkan saat komputer yang terhubung ke jaringan dalam jumlah yang banyak.</a:t>
            </a:r>
            <a:endParaRPr lang="id-ID" altLang="en-US" sz="2400"/>
          </a:p>
          <a:p>
            <a:pPr marL="0" indent="0">
              <a:buNone/>
            </a:pPr>
            <a:r>
              <a:rPr lang="id-ID" altLang="en-US" sz="2400"/>
              <a:t>Pada Topologi cincin, masing-masing titik/node berfungsi sebagai repeater yang akan memperkuat sinyal disepanjang sirkulasinya, artinya masing-masing perangkat saling bekerjasama untuk menerima sinyal dari perangkat sebelumnya kemudian meneruskannya pada perangkat sesudahnya, proses menerima dan meneruskan sinyal data ini dibantu oleh TOKEN.</a:t>
            </a:r>
            <a:endParaRPr lang="id-ID"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372235"/>
            <a:ext cx="11305540" cy="4754245"/>
          </a:xfrm>
        </p:spPr>
        <p:txBody>
          <a:bodyPr/>
          <a:p>
            <a:r>
              <a:rPr lang="id-ID" altLang="en-US" sz="2800"/>
              <a:t>Topologi Mesh</a:t>
            </a:r>
            <a:endParaRPr lang="id-ID" altLang="en-US"/>
          </a:p>
          <a:p>
            <a:pPr marL="0" indent="0">
              <a:buNone/>
            </a:pPr>
            <a:endParaRPr lang="id-ID" altLang="en-US"/>
          </a:p>
          <a:p>
            <a:pPr marL="0" indent="0">
              <a:buNone/>
            </a:pPr>
            <a:r>
              <a:rPr lang="id-ID" altLang="en-US" sz="2400"/>
              <a:t>Topologi mesh adalah topologi gabungan dari  topologi Ring dan Star yang sudah saya jelaskan diatas.  Topologi mesh adalah suatu bentuk hubungan antar perangkat dimana setiap perangkat terhubung secara langsung ke perangkat lainnya yang ada di dalam jaringan. Akibatnya, dalam topologi mesh setiap perangkat dapat berkomunikasi langsung dengan perangkat yang dituju (dedicated links).</a:t>
            </a:r>
            <a:endParaRPr lang="id-ID"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341755"/>
            <a:ext cx="11214100" cy="4784725"/>
          </a:xfrm>
        </p:spPr>
        <p:txBody>
          <a:bodyPr/>
          <a:p>
            <a:r>
              <a:rPr lang="id-ID" altLang="en-US" sz="2800"/>
              <a:t>Topologi Tree</a:t>
            </a:r>
            <a:endParaRPr lang="id-ID" altLang="en-US"/>
          </a:p>
          <a:p>
            <a:pPr marL="0" indent="0">
              <a:buNone/>
            </a:pPr>
            <a:endParaRPr lang="id-ID" altLang="en-US"/>
          </a:p>
          <a:p>
            <a:pPr marL="0" indent="0">
              <a:buNone/>
            </a:pPr>
            <a:r>
              <a:rPr lang="id-ID" altLang="en-US" sz="2400"/>
              <a:t>Topologi jaringan komputer Tree merupakan gabungan dari beberapa topologi star yang dihubungan dengan topologi bus, jadi setiap topologi star akan terhubung ke topologi star lainnya menggunakan topologi bus, biasanya dalam topologi ini terdapat beberapa tingkatan jaringan, dan jaringan yang berada pada tingkat yang lebih tinggi dapat mengontrol jaringan yang berada pada tingkat yang lebih rendah.</a:t>
            </a:r>
            <a:endParaRPr lang="id-ID" altLang="en-US" sz="2400"/>
          </a:p>
          <a:p>
            <a:pPr marL="0" indent="0">
              <a:buNone/>
            </a:pPr>
            <a:endParaRPr lang="id-ID"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sym typeface="+mn-ea"/>
              </a:rPr>
              <a:t>Langkah Mengimplementasikan Algoritma</a:t>
            </a:r>
            <a:endParaRPr lang="en-US"/>
          </a:p>
        </p:txBody>
      </p:sp>
      <p:sp>
        <p:nvSpPr>
          <p:cNvPr id="3" name="Content Placeholder 2"/>
          <p:cNvSpPr>
            <a:spLocks noGrp="1"/>
          </p:cNvSpPr>
          <p:nvPr>
            <p:ph idx="1"/>
          </p:nvPr>
        </p:nvSpPr>
        <p:spPr/>
        <p:txBody>
          <a:bodyPr>
            <a:noAutofit/>
          </a:bodyPr>
          <a:p>
            <a:endParaRPr lang="id-ID" altLang="en-US"/>
          </a:p>
          <a:p>
            <a:pPr>
              <a:buFont typeface="Arial" panose="020B0604020202020204" pitchFamily="34" charset="0"/>
              <a:buChar char="•"/>
            </a:pPr>
            <a:r>
              <a:rPr lang="id-ID" altLang="en-US" sz="2400"/>
              <a:t>Problem Definiton, adalah proses mengurai dan memahami suatu masalah sedetail-detailnya. Dari proses ini diharapkan kita dapat memahami inti permasalahan, kebutuhan, dan rencana penyelsaikan yang akan dihasilkan.</a:t>
            </a:r>
            <a:endParaRPr lang="id-ID" altLang="en-US" sz="2400"/>
          </a:p>
          <a:p>
            <a:pPr>
              <a:buFont typeface="Arial" panose="020B0604020202020204" pitchFamily="34" charset="0"/>
              <a:buChar char="•"/>
            </a:pPr>
            <a:r>
              <a:rPr lang="id-ID" altLang="en-US" sz="2400"/>
              <a:t>Problem Analys, adalah proses menganalisis suatu masalah dengan menentukan apa-apa yang akan digunakan seperti variable, fungsi, dll.</a:t>
            </a:r>
            <a:endParaRPr lang="id-ID" altLang="en-US" sz="2400"/>
          </a:p>
          <a:p>
            <a:pPr>
              <a:buFont typeface="Arial" panose="020B0604020202020204" pitchFamily="34" charset="0"/>
              <a:buChar char="•"/>
            </a:pPr>
            <a:r>
              <a:rPr lang="id-ID" altLang="en-US" sz="2400"/>
              <a:t>Algorithm Development, adalah proses menentukan algoritma dalam proses menyelesaian masalah. Fase ini merupakan fase paling penting dalam tahapan pembuatan program.</a:t>
            </a:r>
            <a:endParaRPr lang="id-ID"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121535"/>
            <a:ext cx="10515600" cy="5537835"/>
          </a:xfrm>
        </p:spPr>
        <p:txBody>
          <a:bodyPr/>
          <a:p>
            <a:pPr>
              <a:buFont typeface="Arial" panose="020B0604020202020204" pitchFamily="34" charset="0"/>
              <a:buChar char="•"/>
            </a:pPr>
            <a:r>
              <a:rPr lang="id-ID" altLang="en-US" sz="2400"/>
              <a:t>Coding &amp; Documentation, adalah proses menerjemahkan algoritma ke dalam bahasa pemrograman. Sedangkan proses dokumentasi adalah proses penulisan tahapan-tahapan proses coding dalam suatu berkas agar bisa ditinjau di kemudian hari.</a:t>
            </a:r>
            <a:endParaRPr lang="id-ID" altLang="en-US" sz="2400"/>
          </a:p>
          <a:p>
            <a:pPr>
              <a:buFont typeface="Arial" panose="020B0604020202020204" pitchFamily="34" charset="0"/>
              <a:buChar char="•"/>
            </a:pPr>
            <a:r>
              <a:rPr lang="id-ID" altLang="en-US" sz="2400"/>
              <a:t>Testing, adalah proses pengujian apakah program yang telah ditulis dapat menyelesaikan permasalahan dengan melihat input dan output dari program.</a:t>
            </a:r>
            <a:endParaRPr lang="id-ID" altLang="en-US" sz="2400"/>
          </a:p>
          <a:p>
            <a:pPr>
              <a:buFont typeface="Arial" panose="020B0604020202020204" pitchFamily="34" charset="0"/>
              <a:buChar char="•"/>
            </a:pPr>
            <a:r>
              <a:rPr lang="id-ID" altLang="en-US" sz="2400"/>
              <a:t>Maintenance, adalah proses perbaikan jika program mengalami error dan akan membawa kembali ke desain dan pengembangan algoritma.</a:t>
            </a:r>
            <a:endParaRPr lang="id-ID"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Flowchart</a:t>
            </a:r>
            <a:endParaRPr lang="id-ID" altLang="en-US"/>
          </a:p>
        </p:txBody>
      </p:sp>
      <p:sp>
        <p:nvSpPr>
          <p:cNvPr id="3" name="Content Placeholder 2"/>
          <p:cNvSpPr>
            <a:spLocks noGrp="1"/>
          </p:cNvSpPr>
          <p:nvPr>
            <p:ph idx="1"/>
          </p:nvPr>
        </p:nvSpPr>
        <p:spPr/>
        <p:txBody>
          <a:bodyPr/>
          <a:p>
            <a:r>
              <a:rPr lang="id-ID" altLang="en-US" sz="2400"/>
              <a:t>PENGERTIAN</a:t>
            </a:r>
            <a:endParaRPr lang="en-US" sz="2400"/>
          </a:p>
          <a:p>
            <a:r>
              <a:rPr lang="en-US" sz="2400"/>
              <a:t>Flowchart adalah adalah suatu bagan dengan simbol-simbol tertentu yang menggambarkan urutan proses secara mendetail dan hubungan antara suatu proses (instruksi) dengan proses lainnya dalam suatu program.</a:t>
            </a:r>
            <a:endParaRPr lang="en-US" sz="2400"/>
          </a:p>
          <a:p>
            <a:pPr marL="0" indent="0">
              <a:buNone/>
            </a:pP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Nama Symbol dalam Flowchart</a:t>
            </a:r>
            <a:endParaRPr lang="id-ID" altLang="en-US"/>
          </a:p>
        </p:txBody>
      </p:sp>
      <p:pic>
        <p:nvPicPr>
          <p:cNvPr id="4" name="Content Placeholder 3" descr="flowchart"/>
          <p:cNvPicPr>
            <a:picLocks noChangeAspect="1"/>
          </p:cNvPicPr>
          <p:nvPr>
            <p:ph idx="1"/>
          </p:nvPr>
        </p:nvPicPr>
        <p:blipFill>
          <a:blip r:embed="rId1"/>
          <a:stretch>
            <a:fillRect/>
          </a:stretch>
        </p:blipFill>
        <p:spPr>
          <a:xfrm>
            <a:off x="3470275" y="1492885"/>
            <a:ext cx="4855210" cy="4975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Contoh Implementasi Sederhana </a:t>
            </a:r>
            <a:endParaRPr lang="en-US"/>
          </a:p>
        </p:txBody>
      </p:sp>
      <p:sp>
        <p:nvSpPr>
          <p:cNvPr id="3" name="Content Placeholder 2"/>
          <p:cNvSpPr>
            <a:spLocks noGrp="1"/>
          </p:cNvSpPr>
          <p:nvPr>
            <p:ph idx="1"/>
          </p:nvPr>
        </p:nvSpPr>
        <p:spPr/>
        <p:txBody>
          <a:bodyPr/>
          <a:p>
            <a:pPr marL="0" indent="0">
              <a:buNone/>
            </a:pPr>
            <a:r>
              <a:rPr lang="en-US"/>
              <a:t>Menentukan nilai nilai terbesar antara kedua angka</a:t>
            </a:r>
            <a:r>
              <a:rPr lang="id-ID" altLang="en-US"/>
              <a:t>.</a:t>
            </a:r>
            <a:endParaRPr lang="id-ID" altLang="en-US"/>
          </a:p>
          <a:p>
            <a:pPr marL="0" indent="0">
              <a:buNone/>
            </a:pPr>
            <a:endParaRPr lang="id-ID"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Merancang Algoritma</a:t>
            </a:r>
            <a:endParaRPr lang="id-ID" altLang="en-US"/>
          </a:p>
        </p:txBody>
      </p:sp>
      <p:sp>
        <p:nvSpPr>
          <p:cNvPr id="3" name="Content Placeholder 2"/>
          <p:cNvSpPr>
            <a:spLocks noGrp="1"/>
          </p:cNvSpPr>
          <p:nvPr>
            <p:ph idx="1"/>
          </p:nvPr>
        </p:nvSpPr>
        <p:spPr>
          <a:xfrm>
            <a:off x="838200" y="1460500"/>
            <a:ext cx="10515600" cy="4716780"/>
          </a:xfrm>
        </p:spPr>
        <p:txBody>
          <a:bodyPr>
            <a:normAutofit fontScale="60000"/>
          </a:bodyPr>
          <a:p>
            <a:pPr marL="0" indent="0">
              <a:buNone/>
            </a:pPr>
            <a:endParaRPr lang="en-US"/>
          </a:p>
          <a:p>
            <a:r>
              <a:rPr lang="en-US"/>
              <a:t>Mulai</a:t>
            </a:r>
            <a:endParaRPr lang="en-US"/>
          </a:p>
          <a:p>
            <a:r>
              <a:rPr lang="en-US"/>
              <a:t>Meminta masukan angka pertama</a:t>
            </a:r>
            <a:endParaRPr lang="en-US"/>
          </a:p>
          <a:p>
            <a:r>
              <a:rPr lang="en-US"/>
              <a:t>Meminta masukan angka kedua</a:t>
            </a:r>
            <a:endParaRPr lang="en-US"/>
          </a:p>
          <a:p>
            <a:r>
              <a:rPr lang="en-US"/>
              <a:t>Pemeriksaan dan penentuan hasil:</a:t>
            </a:r>
            <a:endParaRPr lang="en-US"/>
          </a:p>
          <a:p>
            <a:r>
              <a:rPr lang="en-US"/>
              <a:t>Jika angka pertama lebih besar daripada angka kedua: cetak angka pertama sebagai angka terbesar</a:t>
            </a:r>
            <a:endParaRPr lang="en-US"/>
          </a:p>
          <a:p>
            <a:r>
              <a:rPr lang="en-US"/>
              <a:t>Selain itu, jika angka pertama lebih kecil daripada angka kedua: cetak angka kedua sebagai angka terbesar</a:t>
            </a:r>
            <a:endParaRPr lang="en-US"/>
          </a:p>
          <a:p>
            <a:r>
              <a:rPr lang="en-US"/>
              <a:t>Selain itu, jika angka pertama sama dengan angka kedua: cetak pemberitahuan bahwa tidak ada angka terbesar karena sama</a:t>
            </a:r>
            <a:endParaRPr lang="en-US"/>
          </a:p>
          <a:p>
            <a:r>
              <a:rPr lang="en-US"/>
              <a:t>Selain itu, cetak pemberitahuan bahwa ada kesalahan masukan </a:t>
            </a:r>
            <a:endParaRPr lang="en-US"/>
          </a:p>
          <a:p>
            <a:r>
              <a:rPr lang="en-US"/>
              <a:t>Selesai</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1"/>
          <p:cNvPicPr>
            <a:picLocks noChangeAspect="1"/>
          </p:cNvPicPr>
          <p:nvPr>
            <p:ph idx="1"/>
          </p:nvPr>
        </p:nvPicPr>
        <p:blipFill>
          <a:blip r:embed="rId1"/>
          <a:stretch>
            <a:fillRect/>
          </a:stretch>
        </p:blipFill>
        <p:spPr>
          <a:xfrm>
            <a:off x="2054860" y="365125"/>
            <a:ext cx="7103745" cy="6071870"/>
          </a:xfrm>
          <a:prstGeom prst="rect">
            <a:avLst/>
          </a:prstGeom>
        </p:spPr>
      </p:pic>
      <p:sp>
        <p:nvSpPr>
          <p:cNvPr id="2" name="Title 1"/>
          <p:cNvSpPr>
            <a:spLocks noGrp="1"/>
          </p:cNvSpPr>
          <p:nvPr>
            <p:ph type="title"/>
          </p:nvPr>
        </p:nvSpPr>
        <p:spPr/>
        <p:txBody>
          <a:bodyPr/>
          <a:p>
            <a:pPr algn="l"/>
            <a:r>
              <a:rPr lang="id-ID" altLang="en-US"/>
              <a:t>Flowchart</a:t>
            </a:r>
            <a:endParaRPr lang="id-ID" alt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9321</Words>
  <Application>WPS Presentation</Application>
  <PresentationFormat>Widescreen</PresentationFormat>
  <Paragraphs>185</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 Light</vt:lpstr>
      <vt:lpstr>Calibri</vt:lpstr>
      <vt:lpstr>Microsoft YaHei</vt:lpstr>
      <vt:lpstr>Arial Unicode MS</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HP</cp:lastModifiedBy>
  <cp:revision>5</cp:revision>
  <dcterms:created xsi:type="dcterms:W3CDTF">2020-03-01T19:37:37Z</dcterms:created>
  <dcterms:modified xsi:type="dcterms:W3CDTF">2020-03-01T20:59:55Z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