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691da47d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691da47d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691da47d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691da47d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691da47d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691da47d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691da47d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691da47d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691da47d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691da47d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691da47d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691da47d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691da47d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691da47d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691da47d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691da47d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691da47d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691da47d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691da47d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691da47d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691da47d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691da47d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691da47dc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691da47dc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c719a95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c719a95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691da47d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691da47d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691da47d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691da47d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691da47d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691da47d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9691da47d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9691da47d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691da47d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9691da47d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9691da47d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9691da47d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691da47d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9691da47d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9691da47d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9691da47d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691da47d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691da47d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691da47dc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9691da47d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9691da47d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9691da47d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691da47dc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9691da47dc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9691da47dc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9691da47dc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9c719a953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9c719a953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9c719a953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9c719a953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c719a953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9c719a953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9c719a953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9c719a953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c719a953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c719a953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9c719a953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9c719a953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691da47d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691da47d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9c719a953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9c719a953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9c719a953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9c719a953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9c719a953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9c719a953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691da47d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691da47d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691da47d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691da47d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691da47d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691da47d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691da47d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691da47d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691da47d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691da47d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951276" y="2588344"/>
            <a:ext cx="7757700" cy="15780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929149" y="4155360"/>
            <a:ext cx="776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9933"/>
              </a:buClr>
              <a:buSzPts val="2800"/>
              <a:buNone/>
              <a:defRPr b="0" i="0" sz="2800">
                <a:solidFill>
                  <a:srgbClr val="FF9933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pic>
        <p:nvPicPr>
          <p:cNvPr descr="E:\websites\free-power-point-templates\2012\logos.png" id="87" name="Google Shape;8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rtl="0"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516190" y="762654"/>
            <a:ext cx="825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SzPts val="3600"/>
              <a:buFont typeface="Calibri"/>
              <a:buNone/>
              <a:defRPr sz="3600">
                <a:solidFill>
                  <a:srgbClr val="FF993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501445" y="1548581"/>
            <a:ext cx="82443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71673" y="354917"/>
            <a:ext cx="65559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SzPts val="3600"/>
              <a:buFont typeface="Calibri"/>
              <a:buNone/>
              <a:defRPr sz="3600">
                <a:solidFill>
                  <a:srgbClr val="FF993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79323" y="1128250"/>
            <a:ext cx="6526200" cy="3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569564" y="632978"/>
            <a:ext cx="8093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SzPts val="3600"/>
              <a:buFont typeface="Calibri"/>
              <a:buNone/>
              <a:defRPr sz="3600">
                <a:solidFill>
                  <a:srgbClr val="FF993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536879" y="1721890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536879" y="2194287"/>
            <a:ext cx="40401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4572000" y="1721890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4572000" y="2194287"/>
            <a:ext cx="40419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-9150" y="5213747"/>
            <a:ext cx="838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ctrTitle"/>
          </p:nvPr>
        </p:nvSpPr>
        <p:spPr>
          <a:xfrm>
            <a:off x="390275" y="3749600"/>
            <a:ext cx="8555700" cy="1226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/>
              <a:t>MENENTUKAN PREFERENSI BAHAN PUSTAKA PADA PENGADAAN KOLEKSI DI PERPUSTAKAAN DENGAN FREQUENT PATTERN GROWTH (FP-GROWTH)</a:t>
            </a:r>
            <a:endParaRPr sz="2400"/>
          </a:p>
        </p:txBody>
      </p:sp>
      <p:sp>
        <p:nvSpPr>
          <p:cNvPr id="97" name="Google Shape;97;p15"/>
          <p:cNvSpPr txBox="1"/>
          <p:nvPr>
            <p:ph idx="1" type="subTitle"/>
          </p:nvPr>
        </p:nvSpPr>
        <p:spPr>
          <a:xfrm>
            <a:off x="-3791501" y="4669235"/>
            <a:ext cx="7766100" cy="67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560"/>
              </a:spcBef>
              <a:spcAft>
                <a:spcPts val="0"/>
              </a:spcAft>
              <a:buNone/>
            </a:pPr>
            <a:r>
              <a:rPr lang="id" sz="1700"/>
              <a:t>Muhammad Ridho Febriansa - 160416068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1309250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Identifikasi Masalah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2016700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id">
                <a:solidFill>
                  <a:srgbClr val="FFFFFF"/>
                </a:solidFill>
              </a:rPr>
              <a:t>Pengolahan data transaksi memerlukan waktu yang tidak sebentar</a:t>
            </a:r>
            <a:endParaRPr>
              <a:solidFill>
                <a:srgbClr val="FFFFFF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id">
                <a:solidFill>
                  <a:srgbClr val="FFFFFF"/>
                </a:solidFill>
              </a:rPr>
              <a:t>Perpustakaan perlu hasil analisis dengan segera</a:t>
            </a:r>
            <a:endParaRPr>
              <a:solidFill>
                <a:srgbClr val="FFFFFF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id">
                <a:solidFill>
                  <a:srgbClr val="FFFFFF"/>
                </a:solidFill>
              </a:rPr>
              <a:t>Mengetahui topik berdasarkan analisa RPS</a:t>
            </a:r>
            <a:endParaRPr>
              <a:solidFill>
                <a:srgbClr val="FFFFFF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id">
                <a:solidFill>
                  <a:srgbClr val="FFFFFF"/>
                </a:solidFill>
              </a:rPr>
              <a:t>Verifikasi pengajuan bahan pustaka berdasarkan RPS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807450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Analisis Kebutuhan Sistem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id">
                <a:solidFill>
                  <a:srgbClr val="FFFFFF"/>
                </a:solidFill>
              </a:rPr>
              <a:t>Dapat menganalisa transaksi peminjaman sehingga menghasilkan topik yang sedang tren</a:t>
            </a:r>
            <a:endParaRPr>
              <a:solidFill>
                <a:srgbClr val="FFFFFF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id">
                <a:solidFill>
                  <a:srgbClr val="FFFFFF"/>
                </a:solidFill>
              </a:rPr>
              <a:t>Dapat mengevaluasi data transaksi suatu unit atau program studi</a:t>
            </a:r>
            <a:endParaRPr>
              <a:solidFill>
                <a:srgbClr val="FFFFFF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id">
                <a:solidFill>
                  <a:srgbClr val="FFFFFF"/>
                </a:solidFill>
              </a:rPr>
              <a:t>Dapat memberikan masukkan pengadaan berdasarkan RPS</a:t>
            </a:r>
            <a:endParaRPr>
              <a:solidFill>
                <a:srgbClr val="FFFFFF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id">
                <a:solidFill>
                  <a:srgbClr val="FFFFFF"/>
                </a:solidFill>
              </a:rPr>
              <a:t>Dapat menilai kesesuaian buku yang diusulkan dengan RPS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172325" y="2424350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rgbClr val="FFFFFF"/>
                </a:solidFill>
              </a:rPr>
              <a:t>Desain Sistem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 b="1372" l="11657" r="28716" t="16934"/>
          <a:stretch/>
        </p:blipFill>
        <p:spPr>
          <a:xfrm>
            <a:off x="1503475" y="0"/>
            <a:ext cx="764052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/>
          <p:nvPr>
            <p:ph type="title"/>
          </p:nvPr>
        </p:nvSpPr>
        <p:spPr>
          <a:xfrm>
            <a:off x="-3404450" y="4107700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400">
                <a:solidFill>
                  <a:srgbClr val="FFFFFF"/>
                </a:solidFill>
              </a:rPr>
              <a:t>Desain </a:t>
            </a:r>
            <a:endParaRPr sz="3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400">
                <a:solidFill>
                  <a:srgbClr val="FFFFFF"/>
                </a:solidFill>
              </a:rPr>
              <a:t>ERD</a:t>
            </a:r>
            <a:endParaRPr sz="3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-2950050" y="2633450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Desain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Proses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4" name="Google Shape;174;p28"/>
          <p:cNvPicPr preferRelativeResize="0"/>
          <p:nvPr/>
        </p:nvPicPr>
        <p:blipFill rotWithShape="1">
          <a:blip r:embed="rId3">
            <a:alphaModFix/>
          </a:blip>
          <a:srcRect b="58071" l="0" r="80265" t="0"/>
          <a:stretch/>
        </p:blipFill>
        <p:spPr>
          <a:xfrm>
            <a:off x="6818514" y="-442300"/>
            <a:ext cx="1504525" cy="602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 rotWithShape="1">
          <a:blip r:embed="rId4">
            <a:alphaModFix/>
          </a:blip>
          <a:srcRect b="65019" l="0" r="88441" t="0"/>
          <a:stretch/>
        </p:blipFill>
        <p:spPr>
          <a:xfrm>
            <a:off x="3819738" y="38"/>
            <a:ext cx="1504527" cy="5143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-64625" y="2312875"/>
            <a:ext cx="3099900" cy="273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900">
                <a:solidFill>
                  <a:srgbClr val="FFFFFF"/>
                </a:solidFill>
              </a:rPr>
              <a:t>Desain </a:t>
            </a:r>
            <a:endParaRPr sz="2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900">
                <a:solidFill>
                  <a:srgbClr val="FFFFFF"/>
                </a:solidFill>
              </a:rPr>
              <a:t>Tampilan Antar Muka</a:t>
            </a:r>
            <a:endParaRPr sz="2900">
              <a:solidFill>
                <a:srgbClr val="FFFFFF"/>
              </a:solidFill>
            </a:endParaRPr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9406" y="652163"/>
            <a:ext cx="6164594" cy="44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275" y="714662"/>
            <a:ext cx="6108725" cy="4428838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 txBox="1"/>
          <p:nvPr>
            <p:ph type="title"/>
          </p:nvPr>
        </p:nvSpPr>
        <p:spPr>
          <a:xfrm>
            <a:off x="-64625" y="2312875"/>
            <a:ext cx="3099900" cy="273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900">
                <a:solidFill>
                  <a:srgbClr val="FFFFFF"/>
                </a:solidFill>
              </a:rPr>
              <a:t>Desain </a:t>
            </a:r>
            <a:endParaRPr sz="2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900">
                <a:solidFill>
                  <a:srgbClr val="FFFFFF"/>
                </a:solidFill>
              </a:rPr>
              <a:t>Tampilan Antar Muka</a:t>
            </a:r>
            <a:endParaRPr sz="2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0" y="1574075"/>
            <a:ext cx="1575000" cy="317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900">
                <a:solidFill>
                  <a:srgbClr val="FFFFFF"/>
                </a:solidFill>
              </a:rPr>
              <a:t>Implementasi Tampilan Antar Muka</a:t>
            </a:r>
            <a:endParaRPr sz="1900">
              <a:solidFill>
                <a:srgbClr val="FFFFFF"/>
              </a:solidFill>
            </a:endParaRPr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451" y="1129050"/>
            <a:ext cx="7410350" cy="381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626" y="1296550"/>
            <a:ext cx="7248301" cy="373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2"/>
          <p:cNvSpPr txBox="1"/>
          <p:nvPr>
            <p:ph type="title"/>
          </p:nvPr>
        </p:nvSpPr>
        <p:spPr>
          <a:xfrm>
            <a:off x="0" y="1574075"/>
            <a:ext cx="1575000" cy="317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900">
                <a:solidFill>
                  <a:srgbClr val="FFFFFF"/>
                </a:solidFill>
              </a:rPr>
              <a:t>Implementasi Tampilan Antar Muka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1058350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Uji Coba &amp; Evaluasi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11700" y="1765800"/>
            <a:ext cx="8520600" cy="37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Verifikasi</a:t>
            </a:r>
            <a:endParaRPr>
              <a:solidFill>
                <a:srgbClr val="FFFFFF"/>
              </a:solidFill>
            </a:endParaRPr>
          </a:p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id">
                <a:solidFill>
                  <a:srgbClr val="FFFFFF"/>
                </a:solidFill>
              </a:rPr>
              <a:t>Fitur dan pengecekan pada seluruh CRUD </a:t>
            </a:r>
            <a:endParaRPr>
              <a:solidFill>
                <a:srgbClr val="FFFFFF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id">
                <a:solidFill>
                  <a:srgbClr val="FFFFFF"/>
                </a:solidFill>
              </a:rPr>
              <a:t>Proses perhitungan relevansi pada fitur perhitungan relevansi di pengusulan buku</a:t>
            </a:r>
            <a:endParaRPr>
              <a:solidFill>
                <a:srgbClr val="FFFFFF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id">
                <a:solidFill>
                  <a:srgbClr val="FFFFFF"/>
                </a:solidFill>
              </a:rPr>
              <a:t>Proses perhitungan K-Means dan FP-Growth pada fitur analisa transaksi peminjaman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1248850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Latar Belakang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821550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id">
                <a:solidFill>
                  <a:srgbClr val="FFFFFF"/>
                </a:solidFill>
              </a:rPr>
              <a:t>P</a:t>
            </a:r>
            <a:r>
              <a:rPr lang="id">
                <a:solidFill>
                  <a:srgbClr val="FFFFFF"/>
                </a:solidFill>
              </a:rPr>
              <a:t>erpustakaan</a:t>
            </a:r>
            <a:endParaRPr>
              <a:solidFill>
                <a:srgbClr val="FFFFFF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id">
                <a:solidFill>
                  <a:srgbClr val="FFFFFF"/>
                </a:solidFill>
              </a:rPr>
              <a:t>Pengadaan koleksi </a:t>
            </a:r>
            <a:endParaRPr>
              <a:solidFill>
                <a:srgbClr val="FFFFFF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id">
                <a:solidFill>
                  <a:srgbClr val="FFFFFF"/>
                </a:solidFill>
              </a:rPr>
              <a:t>Mengetahui kebutuhan pemustaka</a:t>
            </a:r>
            <a:endParaRPr>
              <a:solidFill>
                <a:srgbClr val="FFFFFF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id">
                <a:solidFill>
                  <a:srgbClr val="FFFFFF"/>
                </a:solidFill>
              </a:rPr>
              <a:t>Anggaran terbatas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311700" y="1821550"/>
            <a:ext cx="8520600" cy="37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Validasi</a:t>
            </a:r>
            <a:endParaRPr>
              <a:solidFill>
                <a:srgbClr val="FFFFFF"/>
              </a:solidFill>
            </a:endParaRPr>
          </a:p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id">
                <a:solidFill>
                  <a:srgbClr val="FFFFFF"/>
                </a:solidFill>
              </a:rPr>
              <a:t>Validasi kepada 2 orang Pustakawan mengenai Analisa Pengusulan Buku dan Analisa Transaksi Peminjaman</a:t>
            </a:r>
            <a:endParaRPr>
              <a:solidFill>
                <a:srgbClr val="FFFFFF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id">
                <a:solidFill>
                  <a:srgbClr val="FFFFFF"/>
                </a:solidFill>
              </a:rPr>
              <a:t>Validasi kepada 4 orang Dosen mengenai Analisa Pengusulan Buku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1114100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Uji Coba &amp; Evaluasi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311700" y="1821550"/>
            <a:ext cx="8520600" cy="37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Evaluasi</a:t>
            </a:r>
            <a:endParaRPr>
              <a:solidFill>
                <a:srgbClr val="FFFFFF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id">
                <a:solidFill>
                  <a:schemeClr val="lt1"/>
                </a:solidFill>
              </a:rPr>
              <a:t>Tidak ada fitur untuk melakukan penelusuran koleksi bahan pustaka pada Analisa Transaksi Peminjaman</a:t>
            </a:r>
            <a:endParaRPr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id">
                <a:solidFill>
                  <a:schemeClr val="lt1"/>
                </a:solidFill>
              </a:rPr>
              <a:t>Tidak ada fitur dari sistem yang membantu dosen saat usulan buku ditolak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1114100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Uji Coba &amp; Evaluasi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311700" y="118377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Kesimpulan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3" name="Google Shape;223;p36"/>
          <p:cNvSpPr txBox="1"/>
          <p:nvPr>
            <p:ph idx="1" type="body"/>
          </p:nvPr>
        </p:nvSpPr>
        <p:spPr>
          <a:xfrm>
            <a:off x="311700" y="189122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id">
                <a:solidFill>
                  <a:srgbClr val="FFFFFF"/>
                </a:solidFill>
              </a:rPr>
              <a:t>Analisa pengusulan buku cukup membantu pustakawan dan dosen</a:t>
            </a:r>
            <a:endParaRPr>
              <a:solidFill>
                <a:srgbClr val="FFFFFF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id">
                <a:solidFill>
                  <a:srgbClr val="FFFFFF"/>
                </a:solidFill>
              </a:rPr>
              <a:t>Analisa pengusulan buku menampilkan informasi yang cukup baik dan jelas</a:t>
            </a:r>
            <a:endParaRPr>
              <a:solidFill>
                <a:srgbClr val="FFFFFF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id">
                <a:solidFill>
                  <a:srgbClr val="FFFFFF"/>
                </a:solidFill>
              </a:rPr>
              <a:t>Hasil analisa transaksi peminjaman cukup membantu pustakawan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311700" y="15319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id">
                <a:solidFill>
                  <a:srgbClr val="FFFFFF"/>
                </a:solidFill>
              </a:rPr>
              <a:t>Pengusulan buku dapat memberikan saran ketika usulan buku ditolak</a:t>
            </a:r>
            <a:endParaRPr>
              <a:solidFill>
                <a:srgbClr val="FFFFFF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id">
                <a:solidFill>
                  <a:srgbClr val="FFFFFF"/>
                </a:solidFill>
              </a:rPr>
              <a:t>Pengusulan buku menampilkan informasi lebih detail terkait status pengusulan</a:t>
            </a:r>
            <a:endParaRPr>
              <a:solidFill>
                <a:srgbClr val="FFFFFF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id">
                <a:solidFill>
                  <a:srgbClr val="FFFFFF"/>
                </a:solidFill>
              </a:rPr>
              <a:t>Fitur analisa transaksi peminjaman dapat menelusuri buku yang berkaitan dengan hasil analisa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" name="Google Shape;229;p37"/>
          <p:cNvSpPr txBox="1"/>
          <p:nvPr>
            <p:ph type="title"/>
          </p:nvPr>
        </p:nvSpPr>
        <p:spPr>
          <a:xfrm>
            <a:off x="311700" y="8245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Saran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311700" y="2382550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rgbClr val="FFFFFF"/>
                </a:solidFill>
              </a:rPr>
              <a:t>Terima Kasih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49" y="1748724"/>
            <a:ext cx="8770900" cy="302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9"/>
          <p:cNvSpPr txBox="1"/>
          <p:nvPr>
            <p:ph type="title"/>
          </p:nvPr>
        </p:nvSpPr>
        <p:spPr>
          <a:xfrm>
            <a:off x="311700" y="8245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TF-IDF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525" y="1391725"/>
            <a:ext cx="7784800" cy="35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813" y="73938"/>
            <a:ext cx="5848350" cy="39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5950" y="3857613"/>
            <a:ext cx="5172075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404" y="1397225"/>
            <a:ext cx="5893875" cy="372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2"/>
          <p:cNvSpPr txBox="1"/>
          <p:nvPr>
            <p:ph type="title"/>
          </p:nvPr>
        </p:nvSpPr>
        <p:spPr>
          <a:xfrm>
            <a:off x="311700" y="8245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K-Means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671" y="113275"/>
            <a:ext cx="4193091" cy="326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1663" y="3421575"/>
            <a:ext cx="3989150" cy="17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1281350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Rumusan Masalah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Bagaimana cara membantu pustakawan untuk menentukan bahan pustaka yang memenuhi kebutuhan pemustaka pada saat pengadaan bahan pustaka?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002" y="1654075"/>
            <a:ext cx="6289875" cy="226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3275" y="3760463"/>
            <a:ext cx="27622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438" y="204775"/>
            <a:ext cx="5286375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719" y="4039350"/>
            <a:ext cx="5522625" cy="10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6825" y="1382338"/>
            <a:ext cx="4076700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6"/>
          <p:cNvSpPr txBox="1"/>
          <p:nvPr>
            <p:ph type="title"/>
          </p:nvPr>
        </p:nvSpPr>
        <p:spPr>
          <a:xfrm>
            <a:off x="311700" y="8245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FP Growth - Support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736" y="2431400"/>
            <a:ext cx="6317969" cy="112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0713" y="3824562"/>
            <a:ext cx="6742575" cy="112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7"/>
          <p:cNvSpPr txBox="1"/>
          <p:nvPr>
            <p:ph type="title"/>
          </p:nvPr>
        </p:nvSpPr>
        <p:spPr>
          <a:xfrm>
            <a:off x="237850" y="13044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FP Growth - Confidence &amp; Lift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8"/>
          <p:cNvSpPr txBox="1"/>
          <p:nvPr>
            <p:ph type="title"/>
          </p:nvPr>
        </p:nvSpPr>
        <p:spPr>
          <a:xfrm>
            <a:off x="311700" y="8245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Preprocessing - Kata baku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94" name="Google Shape;29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434" y="1397225"/>
            <a:ext cx="6379141" cy="366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9"/>
          <p:cNvSpPr txBox="1"/>
          <p:nvPr>
            <p:ph type="title"/>
          </p:nvPr>
        </p:nvSpPr>
        <p:spPr>
          <a:xfrm>
            <a:off x="311700" y="8245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Preprocessing - Feature Extraction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00" name="Google Shape;30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713" y="1569500"/>
            <a:ext cx="6346575" cy="47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0"/>
          <p:cNvSpPr txBox="1"/>
          <p:nvPr>
            <p:ph type="title"/>
          </p:nvPr>
        </p:nvSpPr>
        <p:spPr>
          <a:xfrm>
            <a:off x="311700" y="8245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Distance - Jaccard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06" name="Google Shape;30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00" y="1549625"/>
            <a:ext cx="8424200" cy="342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1"/>
          <p:cNvSpPr txBox="1"/>
          <p:nvPr>
            <p:ph type="title"/>
          </p:nvPr>
        </p:nvSpPr>
        <p:spPr>
          <a:xfrm>
            <a:off x="311700" y="8245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Preprocessing - Kata baku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12" name="Google Shape;31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9625"/>
            <a:ext cx="8768750" cy="309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00" y="1641325"/>
            <a:ext cx="8424200" cy="43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52"/>
          <p:cNvSpPr txBox="1"/>
          <p:nvPr>
            <p:ph type="title"/>
          </p:nvPr>
        </p:nvSpPr>
        <p:spPr>
          <a:xfrm>
            <a:off x="311700" y="8245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Preprocessing - Feature Extraction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400" y="1653625"/>
            <a:ext cx="8141199" cy="4493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53"/>
          <p:cNvSpPr txBox="1"/>
          <p:nvPr>
            <p:ph type="title"/>
          </p:nvPr>
        </p:nvSpPr>
        <p:spPr>
          <a:xfrm>
            <a:off x="311700" y="8245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K-Means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1295300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Tujuan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2002750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M</a:t>
            </a:r>
            <a:r>
              <a:rPr lang="id">
                <a:solidFill>
                  <a:srgbClr val="FFFFFF"/>
                </a:solidFill>
              </a:rPr>
              <a:t>embantu pustakawan menentukan bahan pustaka yang memenuhi kebutuhan pemustaka pada saat pengadaan bahan pustaka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613" y="1678225"/>
            <a:ext cx="7882775" cy="577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54"/>
          <p:cNvSpPr txBox="1"/>
          <p:nvPr>
            <p:ph type="title"/>
          </p:nvPr>
        </p:nvSpPr>
        <p:spPr>
          <a:xfrm>
            <a:off x="311700" y="8245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Transformasi Data Transaksi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5"/>
          <p:cNvSpPr txBox="1"/>
          <p:nvPr>
            <p:ph type="title"/>
          </p:nvPr>
        </p:nvSpPr>
        <p:spPr>
          <a:xfrm>
            <a:off x="311700" y="8245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Nilai Minimum Support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36" name="Google Shape;33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238" y="1561925"/>
            <a:ext cx="6541524" cy="339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6"/>
          <p:cNvSpPr txBox="1"/>
          <p:nvPr>
            <p:ph type="title"/>
          </p:nvPr>
        </p:nvSpPr>
        <p:spPr>
          <a:xfrm>
            <a:off x="311700" y="8245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Support, Confidence, Lift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42" name="Google Shape;34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825" y="1598850"/>
            <a:ext cx="7784350" cy="33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905000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Manfaat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612450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Pustakawan</a:t>
            </a:r>
            <a:endParaRPr>
              <a:solidFill>
                <a:srgbClr val="FFFFFF"/>
              </a:solidFill>
            </a:endParaRPr>
          </a:p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id">
                <a:solidFill>
                  <a:srgbClr val="FFFFFF"/>
                </a:solidFill>
              </a:rPr>
              <a:t>Menentukan preferensi yang tepat saat pengadaan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Pemustaka</a:t>
            </a:r>
            <a:endParaRPr>
              <a:solidFill>
                <a:srgbClr val="FFFFFF"/>
              </a:solidFill>
            </a:endParaRPr>
          </a:p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id">
                <a:solidFill>
                  <a:srgbClr val="FFFFFF"/>
                </a:solidFill>
              </a:rPr>
              <a:t>Mendapatkan bahan pustaka yang sesuai preferensi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1019650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Ruang Lingkup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id">
                <a:solidFill>
                  <a:srgbClr val="FFFFFF"/>
                </a:solidFill>
              </a:rPr>
              <a:t>B</a:t>
            </a:r>
            <a:r>
              <a:rPr lang="id">
                <a:solidFill>
                  <a:srgbClr val="FFFFFF"/>
                </a:solidFill>
              </a:rPr>
              <a:t>erdasarkan riwayat peminjaman pada suatu periode</a:t>
            </a:r>
            <a:endParaRPr>
              <a:solidFill>
                <a:srgbClr val="FFFFFF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id">
                <a:solidFill>
                  <a:srgbClr val="FFFFFF"/>
                </a:solidFill>
              </a:rPr>
              <a:t>Perpustakaan memiliki data peminjaman dan data buku</a:t>
            </a:r>
            <a:endParaRPr>
              <a:solidFill>
                <a:srgbClr val="FFFFFF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id">
                <a:solidFill>
                  <a:srgbClr val="FFFFFF"/>
                </a:solidFill>
              </a:rPr>
              <a:t>Hanya dapat merekomendasikan topik yang pernah muncul di peminjaman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849250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Dasar Teori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556700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id">
                <a:solidFill>
                  <a:srgbClr val="FFFFFF"/>
                </a:solidFill>
              </a:rPr>
              <a:t>Perpustakaan, fasilitas umum untuk memenuhi kebutuhan pemustaka</a:t>
            </a:r>
            <a:endParaRPr>
              <a:solidFill>
                <a:srgbClr val="FFFFFF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id">
                <a:solidFill>
                  <a:srgbClr val="FFFFFF"/>
                </a:solidFill>
              </a:rPr>
              <a:t>Information Retrieval, metode untuk mencari informasi dari data tidak terstruktur seperti teks/dokumen.</a:t>
            </a:r>
            <a:endParaRPr>
              <a:solidFill>
                <a:srgbClr val="FFFFFF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-"/>
            </a:pPr>
            <a:r>
              <a:rPr lang="id">
                <a:solidFill>
                  <a:srgbClr val="FFFFFF"/>
                </a:solidFill>
              </a:rPr>
              <a:t>Data Preprocessing, untuk mengoptimalkan proses</a:t>
            </a:r>
            <a:endParaRPr>
              <a:solidFill>
                <a:srgbClr val="FFFFFF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-"/>
            </a:pPr>
            <a:r>
              <a:rPr lang="id">
                <a:solidFill>
                  <a:srgbClr val="FFFFFF"/>
                </a:solidFill>
              </a:rPr>
              <a:t>Ekstraksi fitur, menggunakan TF-IDF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228075" y="723800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Dasar Teori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2750" lvl="0" marL="457200" rtl="0" algn="l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2900"/>
              <a:buChar char="-"/>
            </a:pPr>
            <a:r>
              <a:rPr lang="id" sz="2900">
                <a:solidFill>
                  <a:srgbClr val="FFFFFF"/>
                </a:solidFill>
              </a:rPr>
              <a:t>Algoritma K-Means Clustering, mengelompokkan data berdasarkan kedekatan dengan data yang lain (unsupervised)</a:t>
            </a:r>
            <a:endParaRPr sz="2900">
              <a:solidFill>
                <a:srgbClr val="FFFFFF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Char char="-"/>
            </a:pPr>
            <a:r>
              <a:rPr lang="id" sz="2900">
                <a:solidFill>
                  <a:srgbClr val="FFFFFF"/>
                </a:solidFill>
              </a:rPr>
              <a:t>FP Growth, </a:t>
            </a:r>
            <a:r>
              <a:rPr lang="id" sz="2900">
                <a:solidFill>
                  <a:schemeClr val="lt1"/>
                </a:solidFill>
              </a:rPr>
              <a:t>menggunakan FP Tree untuk </a:t>
            </a:r>
            <a:r>
              <a:rPr lang="id" sz="2900">
                <a:solidFill>
                  <a:srgbClr val="FFFFFF"/>
                </a:solidFill>
              </a:rPr>
              <a:t>menentukan himpunan data yang sering muncul </a:t>
            </a:r>
            <a:endParaRPr sz="2900">
              <a:solidFill>
                <a:srgbClr val="FFFFFF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-"/>
            </a:pPr>
            <a:r>
              <a:rPr lang="id" sz="2500">
                <a:solidFill>
                  <a:srgbClr val="FFFFFF"/>
                </a:solidFill>
              </a:rPr>
              <a:t>Nilai Support, persentase pola transaksi</a:t>
            </a:r>
            <a:endParaRPr sz="2500">
              <a:solidFill>
                <a:srgbClr val="FFFFFF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-"/>
            </a:pPr>
            <a:r>
              <a:rPr lang="id" sz="2500">
                <a:solidFill>
                  <a:srgbClr val="FFFFFF"/>
                </a:solidFill>
              </a:rPr>
              <a:t>Nilai Confidence, persentase ketertarikan asosiasi</a:t>
            </a:r>
            <a:endParaRPr sz="2500">
              <a:solidFill>
                <a:srgbClr val="FFFFFF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-"/>
            </a:pPr>
            <a:r>
              <a:rPr lang="id" sz="2500">
                <a:solidFill>
                  <a:srgbClr val="FFFFFF"/>
                </a:solidFill>
              </a:rPr>
              <a:t>Nilai Lift, evaluasi kemunculan asosiasi</a:t>
            </a:r>
            <a:endParaRPr sz="2500">
              <a:solidFill>
                <a:srgbClr val="FFFFFF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-"/>
            </a:pPr>
            <a:r>
              <a:rPr lang="id" sz="2500">
                <a:solidFill>
                  <a:srgbClr val="FFFFFF"/>
                </a:solidFill>
              </a:rPr>
              <a:t>Library FP Growth, mlxtend python</a:t>
            </a:r>
            <a:endParaRPr sz="2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9756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Kondisi Saat Ini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390350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id">
                <a:solidFill>
                  <a:srgbClr val="FFFFFF"/>
                </a:solidFill>
              </a:rPr>
              <a:t>Pemilihan topik berdasarkan:</a:t>
            </a:r>
            <a:endParaRPr>
              <a:solidFill>
                <a:srgbClr val="FFFFFF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-"/>
            </a:pPr>
            <a:r>
              <a:rPr lang="id">
                <a:solidFill>
                  <a:schemeClr val="lt1"/>
                </a:solidFill>
              </a:rPr>
              <a:t>Usulan D</a:t>
            </a:r>
            <a:r>
              <a:rPr lang="id">
                <a:solidFill>
                  <a:schemeClr val="lt1"/>
                </a:solidFill>
              </a:rPr>
              <a:t>osen</a:t>
            </a:r>
            <a:endParaRPr>
              <a:solidFill>
                <a:srgbClr val="FFFFFF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-"/>
            </a:pPr>
            <a:r>
              <a:rPr lang="id">
                <a:solidFill>
                  <a:schemeClr val="lt1"/>
                </a:solidFill>
              </a:rPr>
              <a:t>Analisa </a:t>
            </a:r>
            <a:r>
              <a:rPr lang="id">
                <a:solidFill>
                  <a:schemeClr val="lt1"/>
                </a:solidFill>
              </a:rPr>
              <a:t>Transaksi Peminjaman</a:t>
            </a:r>
            <a:endParaRPr>
              <a:solidFill>
                <a:srgbClr val="FFFFFF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-"/>
            </a:pPr>
            <a:r>
              <a:rPr lang="id">
                <a:solidFill>
                  <a:srgbClr val="FFFFFF"/>
                </a:solidFill>
              </a:rPr>
              <a:t>Algoritma yang digunakan saat ini:</a:t>
            </a:r>
            <a:endParaRPr>
              <a:solidFill>
                <a:srgbClr val="FFFFFF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-"/>
            </a:pPr>
            <a:r>
              <a:rPr lang="id">
                <a:solidFill>
                  <a:srgbClr val="FFFFFF"/>
                </a:solidFill>
              </a:rPr>
              <a:t>Perceptron, prioritas topik </a:t>
            </a:r>
            <a:endParaRPr>
              <a:solidFill>
                <a:srgbClr val="FFFFFF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-"/>
            </a:pPr>
            <a:r>
              <a:rPr lang="id">
                <a:solidFill>
                  <a:srgbClr val="FFFFFF"/>
                </a:solidFill>
              </a:rPr>
              <a:t>Back Propagation, prediksi terjadinya transaksi</a:t>
            </a:r>
            <a:endParaRPr>
              <a:solidFill>
                <a:srgbClr val="FFFFFF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-"/>
            </a:pPr>
            <a:r>
              <a:rPr lang="id">
                <a:solidFill>
                  <a:srgbClr val="FFFFFF"/>
                </a:solidFill>
              </a:rPr>
              <a:t>TOPSIS, prioritas saran buku oleh dosen dan mahasiswa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