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3" r:id="rId12"/>
    <p:sldId id="262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2" autoAdjust="0"/>
  </p:normalViewPr>
  <p:slideViewPr>
    <p:cSldViewPr snapToGrid="0">
      <p:cViewPr varScale="1">
        <p:scale>
          <a:sx n="66" d="100"/>
          <a:sy n="66" d="100"/>
        </p:scale>
        <p:origin x="-7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6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6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3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F115-9164-4376-ADD9-AF285AD7FE2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client=firefox-b-d&amp;q=Evgenii+Landis&amp;stick=H4sIAAAAAAAAAONgVuLUz9U3MCkrLk5exMrnWpaempeZqeCTmJeSWQwAjOUiCx4AAAA&amp;sa=X&amp;ved=2ahUKEwiNqIv3rpvmAhVE_SoKHQniDpYQmxMoAjAregQIFBAL" TargetMode="External"/><Relationship Id="rId2" Type="http://schemas.openxmlformats.org/officeDocument/2006/relationships/hyperlink" Target="https://www.google.com/search?client=firefox-b-d&amp;q=Georgy+Adelson-Velsky&amp;stick=H4sIAAAAAAAAAONgVuLUz9U3MCkrLkhbxCrqnppflF6p4JiSmlOcn6cbBqSyKwHPv4p0JQAAAA&amp;sa=X&amp;ved=2ahUKEwiNqIv3rpvmAhVE_SoKHQniDpYQmxMoATAregQIFBA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4033" y="3733731"/>
            <a:ext cx="4256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err="1" smtClean="0">
                <a:hlinkClick r:id="rId2"/>
              </a:rPr>
              <a:t>Adelson</a:t>
            </a:r>
            <a:r>
              <a:rPr lang="en-IN" sz="3200" b="1" dirty="0" smtClean="0">
                <a:hlinkClick r:id="rId2"/>
              </a:rPr>
              <a:t>- </a:t>
            </a:r>
            <a:r>
              <a:rPr lang="en-IN" sz="3200" b="1" dirty="0" err="1" smtClean="0">
                <a:hlinkClick r:id="rId2"/>
              </a:rPr>
              <a:t>Velsky</a:t>
            </a:r>
            <a:r>
              <a:rPr lang="en-IN" sz="3200" b="1" dirty="0" smtClean="0"/>
              <a:t> -</a:t>
            </a:r>
            <a:r>
              <a:rPr lang="en-IN" sz="3200" b="1" dirty="0" smtClean="0">
                <a:hlinkClick r:id="rId3"/>
              </a:rPr>
              <a:t> </a:t>
            </a:r>
            <a:r>
              <a:rPr lang="en-IN" sz="3200" b="1" dirty="0">
                <a:hlinkClick r:id="rId3"/>
              </a:rPr>
              <a:t>Landis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20321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508359"/>
            <a:ext cx="5219559" cy="2827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400" y="693133"/>
            <a:ext cx="6141546" cy="2642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10" y="3602094"/>
            <a:ext cx="5219559" cy="296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400" y="3602095"/>
            <a:ext cx="6434472" cy="27987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22996" y="25450"/>
            <a:ext cx="8246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Following are the operations to be performed in above mentioned 4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58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8" y="425772"/>
            <a:ext cx="11247099" cy="6216050"/>
          </a:xfrm>
        </p:spPr>
      </p:pic>
    </p:spTree>
    <p:extLst>
      <p:ext uri="{BB962C8B-B14F-4D97-AF65-F5344CB8AC3E}">
        <p14:creationId xmlns:p14="http://schemas.microsoft.com/office/powerpoint/2010/main" val="131205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733" y="341471"/>
            <a:ext cx="10625070" cy="60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16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1" y="188927"/>
            <a:ext cx="11256135" cy="6334298"/>
          </a:xfrm>
        </p:spPr>
      </p:pic>
    </p:spTree>
    <p:extLst>
      <p:ext uri="{BB962C8B-B14F-4D97-AF65-F5344CB8AC3E}">
        <p14:creationId xmlns:p14="http://schemas.microsoft.com/office/powerpoint/2010/main" val="342676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3" y="473344"/>
            <a:ext cx="10980313" cy="314561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Deletion in AVL Tree</a:t>
            </a:r>
          </a:p>
          <a:p>
            <a:r>
              <a:rPr lang="en-IN" dirty="0"/>
              <a:t>Deleting a node from an AVL tree is similar to that in a binary search tree. </a:t>
            </a:r>
            <a:endParaRPr lang="en-IN" dirty="0" smtClean="0"/>
          </a:p>
          <a:p>
            <a:r>
              <a:rPr lang="en-IN" u="sng" dirty="0" smtClean="0"/>
              <a:t>Deletion </a:t>
            </a:r>
            <a:r>
              <a:rPr lang="en-IN" u="sng" dirty="0"/>
              <a:t>may disturb the balance factor of an AVL tree </a:t>
            </a:r>
            <a:r>
              <a:rPr lang="en-IN" dirty="0"/>
              <a:t>and therefore the tree needs to be rebalanced in order to maintain the </a:t>
            </a:r>
            <a:r>
              <a:rPr lang="en-IN" dirty="0" err="1"/>
              <a:t>AVLness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this purpose, we need to perform rotations. The two types of rotations are </a:t>
            </a:r>
            <a:r>
              <a:rPr lang="en-IN" b="1" u="sng" dirty="0"/>
              <a:t>L rotation </a:t>
            </a:r>
            <a:r>
              <a:rPr lang="en-IN" dirty="0"/>
              <a:t>and </a:t>
            </a:r>
            <a:r>
              <a:rPr lang="en-IN" b="1" u="sng" dirty="0"/>
              <a:t>R rotation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681" y="4040122"/>
            <a:ext cx="103298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Let us consider that, </a:t>
            </a:r>
            <a:r>
              <a:rPr lang="en-IN" sz="2800" u="sng" dirty="0"/>
              <a:t>A is the critical node </a:t>
            </a:r>
            <a:r>
              <a:rPr lang="en-IN" sz="2800" dirty="0"/>
              <a:t>and </a:t>
            </a:r>
            <a:r>
              <a:rPr lang="en-IN" sz="2800" u="sng" dirty="0"/>
              <a:t>B is the root node </a:t>
            </a:r>
            <a:r>
              <a:rPr lang="en-IN" sz="2800" dirty="0"/>
              <a:t>of its left sub-tree. If </a:t>
            </a:r>
            <a:r>
              <a:rPr lang="en-IN" sz="2800" u="sng" dirty="0"/>
              <a:t>node X, present in the right sub-tree </a:t>
            </a:r>
            <a:r>
              <a:rPr lang="en-IN" sz="2800" dirty="0"/>
              <a:t>of A, is to be deleted, then there can be </a:t>
            </a:r>
            <a:r>
              <a:rPr lang="en-IN" sz="2800" b="1" dirty="0"/>
              <a:t>three different situations</a:t>
            </a:r>
            <a:r>
              <a:rPr lang="en-IN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0859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284" y="256024"/>
            <a:ext cx="1136346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R0 rotation (Node B has balance factor 0 </a:t>
            </a:r>
            <a:r>
              <a:rPr lang="en-IN" sz="2400" b="1" dirty="0" smtClean="0"/>
              <a:t>)</a:t>
            </a:r>
          </a:p>
          <a:p>
            <a:endParaRPr lang="en-IN" sz="2400" b="1" dirty="0"/>
          </a:p>
          <a:p>
            <a:pPr algn="just"/>
            <a:r>
              <a:rPr lang="en-IN" sz="2400" dirty="0"/>
              <a:t>If the node B has 0 balance factor, and the balance factor of node A disturbed upon deleting the node X, then the tree will be rebalanced by rotating tree using R0 rotation</a:t>
            </a:r>
            <a:r>
              <a:rPr lang="en-IN" sz="2400" dirty="0" smtClean="0"/>
              <a:t>.</a:t>
            </a:r>
          </a:p>
          <a:p>
            <a:endParaRPr lang="en-IN" dirty="0"/>
          </a:p>
          <a:p>
            <a:pPr algn="ctr"/>
            <a:r>
              <a:rPr lang="en-IN" sz="2000" b="1" dirty="0" smtClean="0"/>
              <a:t>R0 </a:t>
            </a:r>
            <a:r>
              <a:rPr lang="en-IN" sz="2000" b="1" dirty="0" smtClean="0">
                <a:sym typeface="Wingdings" pitchFamily="2" charset="2"/>
              </a:rPr>
              <a:t> LL Case   Right Rotation at critical node</a:t>
            </a:r>
            <a:endParaRPr lang="en-IN" sz="2000" b="1" dirty="0"/>
          </a:p>
        </p:txBody>
      </p:sp>
      <p:pic>
        <p:nvPicPr>
          <p:cNvPr id="1026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18" y="2538384"/>
            <a:ext cx="106299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11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50" y="1841678"/>
            <a:ext cx="11613944" cy="456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8642" y="837127"/>
            <a:ext cx="234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Example   R 0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6528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646" y="1820"/>
            <a:ext cx="112217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R1 Rotation (Node B has balance factor 1</a:t>
            </a:r>
            <a:r>
              <a:rPr lang="en-IN" sz="2400" b="1" dirty="0" smtClean="0"/>
              <a:t>)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dirty="0"/>
              <a:t>R1 Rotation is to be performed if the balance factor of Node B is 1. </a:t>
            </a:r>
            <a:endParaRPr lang="en-IN" sz="2400" dirty="0" smtClean="0"/>
          </a:p>
          <a:p>
            <a:pPr algn="just"/>
            <a:r>
              <a:rPr lang="en-IN" sz="2400" dirty="0" smtClean="0"/>
              <a:t>In </a:t>
            </a:r>
            <a:r>
              <a:rPr lang="en-IN" sz="2400" dirty="0"/>
              <a:t>R1 rotation, the critical node A is moved to its right having sub-trees T2 and T3 as its left and right child respectively. T1 is to be placed as the left sub-tree of the node B.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05859" y="1995079"/>
            <a:ext cx="6180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b="1" dirty="0" smtClean="0"/>
              <a:t>R1 </a:t>
            </a:r>
            <a:r>
              <a:rPr lang="en-IN" sz="2400" b="1" dirty="0">
                <a:sym typeface="Wingdings" pitchFamily="2" charset="2"/>
              </a:rPr>
              <a:t> LL Case   Right Rotation at critical node</a:t>
            </a:r>
            <a:endParaRPr lang="en-IN" sz="2400" b="1" dirty="0"/>
          </a:p>
        </p:txBody>
      </p:sp>
      <p:pic>
        <p:nvPicPr>
          <p:cNvPr id="3074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63" y="2663797"/>
            <a:ext cx="10620375" cy="40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9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1842247"/>
            <a:ext cx="11695956" cy="42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671" y="476518"/>
            <a:ext cx="234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Example   R 1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9139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163" y="104848"/>
            <a:ext cx="114922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smtClean="0"/>
              <a:t>R -</a:t>
            </a:r>
            <a:r>
              <a:rPr lang="en-IN" sz="2400" b="1" dirty="0"/>
              <a:t>1 Rotation (Node B has balance factor -1</a:t>
            </a:r>
            <a:r>
              <a:rPr lang="en-IN" sz="2400" b="1" dirty="0" smtClean="0"/>
              <a:t>)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dirty="0"/>
              <a:t>R-1 rotation is to be performed if the node B has balance factor -1. </a:t>
            </a:r>
            <a:endParaRPr lang="en-IN" sz="2400" dirty="0" smtClean="0"/>
          </a:p>
          <a:p>
            <a:pPr algn="just"/>
            <a:r>
              <a:rPr lang="en-IN" sz="2400" dirty="0" smtClean="0"/>
              <a:t>This </a:t>
            </a:r>
            <a:r>
              <a:rPr lang="en-IN" sz="2400" dirty="0"/>
              <a:t>case is treated in the same way as </a:t>
            </a:r>
            <a:r>
              <a:rPr lang="en-IN" sz="2400" b="1" dirty="0"/>
              <a:t>LR rotation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r>
              <a:rPr lang="en-IN" sz="2400" dirty="0" smtClean="0"/>
              <a:t>In </a:t>
            </a:r>
            <a:r>
              <a:rPr lang="en-IN" sz="2400" dirty="0"/>
              <a:t>this case, the node C, which is the right child of node B, becomes the root node of the tree with B and A as its left and right children respectively.</a:t>
            </a:r>
          </a:p>
        </p:txBody>
      </p:sp>
      <p:pic>
        <p:nvPicPr>
          <p:cNvPr id="5122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88" y="2936382"/>
            <a:ext cx="10118501" cy="392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45041" y="2397172"/>
            <a:ext cx="10134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b="1" dirty="0" smtClean="0"/>
              <a:t>R-1 </a:t>
            </a:r>
            <a:r>
              <a:rPr lang="en-IN" sz="2400" b="1" dirty="0">
                <a:sym typeface="Wingdings" pitchFamily="2" charset="2"/>
              </a:rPr>
              <a:t> </a:t>
            </a:r>
            <a:r>
              <a:rPr lang="en-IN" sz="2400" b="1" dirty="0" smtClean="0">
                <a:sym typeface="Wingdings" pitchFamily="2" charset="2"/>
              </a:rPr>
              <a:t>LR </a:t>
            </a:r>
            <a:r>
              <a:rPr lang="en-IN" sz="2400" b="1" dirty="0">
                <a:sym typeface="Wingdings" pitchFamily="2" charset="2"/>
              </a:rPr>
              <a:t>Case   </a:t>
            </a:r>
            <a:r>
              <a:rPr lang="en-IN" sz="2400" b="1" dirty="0" smtClean="0">
                <a:sym typeface="Wingdings" pitchFamily="2" charset="2"/>
              </a:rPr>
              <a:t>Left </a:t>
            </a:r>
            <a:r>
              <a:rPr lang="en-IN" sz="2400" b="1" dirty="0">
                <a:sym typeface="Wingdings" pitchFamily="2" charset="2"/>
              </a:rPr>
              <a:t>Rotation at </a:t>
            </a:r>
            <a:r>
              <a:rPr lang="en-IN" sz="2400" b="1" dirty="0" smtClean="0">
                <a:sym typeface="Wingdings" pitchFamily="2" charset="2"/>
              </a:rPr>
              <a:t>B and then Right Rotation at critical node(A)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095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3700" y="417112"/>
            <a:ext cx="1059041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AVL Tree </a:t>
            </a:r>
            <a:endParaRPr lang="en-US" altLang="en-US" sz="21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/>
            <a:r>
              <a:rPr lang="en-IN" sz="2400" dirty="0" smtClean="0"/>
              <a:t>AVL </a:t>
            </a:r>
            <a:r>
              <a:rPr lang="en-IN" sz="2400" dirty="0"/>
              <a:t>tree is a self-balancing binary search tree</a:t>
            </a:r>
            <a:r>
              <a:rPr lang="en-IN" sz="2400" dirty="0" smtClean="0"/>
              <a:t>.</a:t>
            </a:r>
          </a:p>
          <a:p>
            <a:pPr lvl="0" algn="just"/>
            <a:endParaRPr lang="en-IN" sz="2400" dirty="0"/>
          </a:p>
          <a:p>
            <a:pPr lvl="0" algn="just"/>
            <a:r>
              <a:rPr lang="en-IN" sz="2400" dirty="0" smtClean="0"/>
              <a:t> </a:t>
            </a:r>
            <a:r>
              <a:rPr lang="en-IN" sz="2400" dirty="0"/>
              <a:t>In an AVL tree, the heights of the two child </a:t>
            </a:r>
            <a:r>
              <a:rPr lang="en-IN" sz="2400" dirty="0" err="1"/>
              <a:t>subtrees</a:t>
            </a:r>
            <a:r>
              <a:rPr lang="en-IN" sz="2400" dirty="0"/>
              <a:t> of any node differ by at most one; if at any time they differ by more than one, rebalancing is done to restore this property</a:t>
            </a:r>
            <a:r>
              <a:rPr lang="en-IN" sz="2400" dirty="0" smtClean="0"/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790" y="3824804"/>
            <a:ext cx="6572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dirty="0" smtClean="0">
                <a:effectLst/>
                <a:latin typeface="Roboto"/>
              </a:rPr>
              <a:t>The given tree is AVL because differences between heights of left and right subtrees for every node is less than or equal to 1</a:t>
            </a:r>
            <a:endParaRPr lang="en-US" sz="2400" dirty="0"/>
          </a:p>
        </p:txBody>
      </p:sp>
      <p:sp>
        <p:nvSpPr>
          <p:cNvPr id="2" name="AutoShape 2" descr="AVL tre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013" y="2624138"/>
            <a:ext cx="4429179" cy="391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089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771918"/>
            <a:ext cx="11687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5612" y="476518"/>
            <a:ext cx="234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Example    R-1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4538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044" y="147915"/>
            <a:ext cx="11178862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u="sng" dirty="0" smtClean="0"/>
              <a:t>Summary</a:t>
            </a:r>
          </a:p>
          <a:p>
            <a:pPr algn="just"/>
            <a:r>
              <a:rPr lang="en-IN" sz="2400" dirty="0" smtClean="0"/>
              <a:t>In deletion of any node in AVL tree, The </a:t>
            </a:r>
            <a:r>
              <a:rPr lang="en-IN" sz="2400" dirty="0"/>
              <a:t>two types of rotations </a:t>
            </a:r>
            <a:r>
              <a:rPr lang="en-IN" sz="2400" dirty="0" smtClean="0"/>
              <a:t> can be made . </a:t>
            </a:r>
          </a:p>
          <a:p>
            <a:pPr algn="just"/>
            <a:r>
              <a:rPr lang="en-IN" sz="2400" dirty="0" smtClean="0"/>
              <a:t>They are L </a:t>
            </a:r>
            <a:r>
              <a:rPr lang="en-IN" sz="2400" dirty="0"/>
              <a:t>rotation and R rotation. </a:t>
            </a:r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As R rotations are discussed in previous slide. </a:t>
            </a:r>
            <a:r>
              <a:rPr lang="en-IN" sz="2400" dirty="0"/>
              <a:t>L rotations are the mirror images of them</a:t>
            </a:r>
            <a:r>
              <a:rPr lang="en-IN" sz="2400" dirty="0" smtClean="0"/>
              <a:t>.</a:t>
            </a:r>
          </a:p>
          <a:p>
            <a:endParaRPr lang="en-IN" dirty="0"/>
          </a:p>
          <a:p>
            <a:r>
              <a:rPr lang="en-IN" sz="2800" b="1" u="sng" dirty="0" smtClean="0"/>
              <a:t>R rotations</a:t>
            </a:r>
          </a:p>
          <a:p>
            <a:r>
              <a:rPr lang="en-IN" sz="2800" b="1" dirty="0" smtClean="0"/>
              <a:t>R0 </a:t>
            </a:r>
            <a:r>
              <a:rPr lang="en-IN" sz="2800" b="1" dirty="0" smtClean="0">
                <a:sym typeface="Wingdings" pitchFamily="2" charset="2"/>
              </a:rPr>
              <a:t> LL Case</a:t>
            </a:r>
          </a:p>
          <a:p>
            <a:r>
              <a:rPr lang="en-IN" sz="2800" b="1" dirty="0" smtClean="0">
                <a:sym typeface="Wingdings" pitchFamily="2" charset="2"/>
              </a:rPr>
              <a:t>R1  LL case</a:t>
            </a:r>
          </a:p>
          <a:p>
            <a:r>
              <a:rPr lang="en-IN" sz="2800" b="1" dirty="0" smtClean="0">
                <a:sym typeface="Wingdings" pitchFamily="2" charset="2"/>
              </a:rPr>
              <a:t>R -1  LR case</a:t>
            </a:r>
          </a:p>
          <a:p>
            <a:endParaRPr lang="en-IN" sz="2800" b="1" dirty="0">
              <a:sym typeface="Wingdings" pitchFamily="2" charset="2"/>
            </a:endParaRPr>
          </a:p>
          <a:p>
            <a:r>
              <a:rPr lang="en-IN" sz="2800" b="1" u="sng" dirty="0" smtClean="0"/>
              <a:t>L </a:t>
            </a:r>
            <a:r>
              <a:rPr lang="en-IN" sz="2800" b="1" u="sng" dirty="0"/>
              <a:t>rotations</a:t>
            </a:r>
          </a:p>
          <a:p>
            <a:r>
              <a:rPr lang="en-IN" sz="2800" b="1" dirty="0" smtClean="0"/>
              <a:t>L0 </a:t>
            </a:r>
            <a:r>
              <a:rPr lang="en-IN" sz="2800" b="1" dirty="0" smtClean="0">
                <a:sym typeface="Wingdings" pitchFamily="2" charset="2"/>
              </a:rPr>
              <a:t> RR Case</a:t>
            </a:r>
            <a:endParaRPr lang="en-IN" sz="2800" b="1" dirty="0">
              <a:sym typeface="Wingdings" pitchFamily="2" charset="2"/>
            </a:endParaRPr>
          </a:p>
          <a:p>
            <a:r>
              <a:rPr lang="en-IN" sz="2800" b="1" dirty="0" smtClean="0">
                <a:sym typeface="Wingdings" pitchFamily="2" charset="2"/>
              </a:rPr>
              <a:t>L1  RR Case</a:t>
            </a:r>
            <a:endParaRPr lang="en-IN" sz="2800" b="1" dirty="0">
              <a:sym typeface="Wingdings" pitchFamily="2" charset="2"/>
            </a:endParaRPr>
          </a:p>
          <a:p>
            <a:r>
              <a:rPr lang="en-IN" sz="2800" b="1" dirty="0" smtClean="0">
                <a:sym typeface="Wingdings" pitchFamily="2" charset="2"/>
              </a:rPr>
              <a:t>L </a:t>
            </a:r>
            <a:r>
              <a:rPr lang="en-IN" sz="2800" b="1" dirty="0">
                <a:sym typeface="Wingdings" pitchFamily="2" charset="2"/>
              </a:rPr>
              <a:t>-1 </a:t>
            </a:r>
            <a:r>
              <a:rPr lang="en-IN" sz="2800" b="1" dirty="0" smtClean="0">
                <a:sym typeface="Wingdings" pitchFamily="2" charset="2"/>
              </a:rPr>
              <a:t> RL Case</a:t>
            </a:r>
            <a:endParaRPr lang="en-IN" sz="2800" b="1" dirty="0">
              <a:sym typeface="Wingdings" pitchFamily="2" charset="2"/>
            </a:endParaRPr>
          </a:p>
          <a:p>
            <a:endParaRPr lang="en-IN" b="1" dirty="0" smtClean="0"/>
          </a:p>
          <a:p>
            <a:r>
              <a:rPr lang="en-IN" b="1" dirty="0" smtClean="0"/>
              <a:t>{Note – for rotation check previous Balance factor with sibling}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007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3771" y="215044"/>
            <a:ext cx="981165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Rules </a:t>
            </a:r>
            <a:r>
              <a:rPr lang="en-IN" sz="3200" dirty="0"/>
              <a:t>of </a:t>
            </a:r>
            <a:r>
              <a:rPr lang="en-IN" sz="3200" dirty="0" smtClean="0"/>
              <a:t>Rotation </a:t>
            </a:r>
          </a:p>
          <a:p>
            <a:endParaRPr lang="en-IN" sz="3200" dirty="0"/>
          </a:p>
          <a:p>
            <a:r>
              <a:rPr lang="en-IN" sz="3200" dirty="0" smtClean="0"/>
              <a:t>IF </a:t>
            </a:r>
            <a:r>
              <a:rPr lang="en-IN" sz="3200" dirty="0"/>
              <a:t>using </a:t>
            </a:r>
            <a:r>
              <a:rPr lang="en-IN" sz="3200" b="1" dirty="0" smtClean="0"/>
              <a:t>L-R</a:t>
            </a:r>
            <a:r>
              <a:rPr lang="en-IN" sz="3200" dirty="0" smtClean="0"/>
              <a:t> </a:t>
            </a:r>
            <a:r>
              <a:rPr lang="en-IN" sz="3200" dirty="0"/>
              <a:t>for balancing Factor, </a:t>
            </a:r>
            <a:r>
              <a:rPr lang="en-IN" sz="3200" dirty="0" smtClean="0"/>
              <a:t>then </a:t>
            </a:r>
          </a:p>
          <a:p>
            <a:r>
              <a:rPr lang="en-IN" sz="3200" b="1" u="sng" dirty="0" smtClean="0"/>
              <a:t>R </a:t>
            </a:r>
            <a:r>
              <a:rPr lang="en-IN" sz="3200" b="1" u="sng" dirty="0"/>
              <a:t>- Rotations </a:t>
            </a:r>
            <a:r>
              <a:rPr lang="en-IN" sz="3200" b="1" dirty="0" smtClean="0"/>
              <a:t>		</a:t>
            </a:r>
            <a:r>
              <a:rPr lang="en-IN" sz="3200" b="1" u="sng" dirty="0" smtClean="0"/>
              <a:t>L </a:t>
            </a:r>
            <a:r>
              <a:rPr lang="en-IN" sz="3200" b="1" u="sng" dirty="0"/>
              <a:t>- Rotations </a:t>
            </a:r>
            <a:endParaRPr lang="en-IN" sz="3200" b="1" u="sng" dirty="0" smtClean="0"/>
          </a:p>
          <a:p>
            <a:r>
              <a:rPr lang="en-IN" sz="3200" dirty="0" smtClean="0"/>
              <a:t>R0 </a:t>
            </a:r>
            <a:r>
              <a:rPr lang="en-IN" sz="3200" dirty="0"/>
              <a:t>= LL Case </a:t>
            </a:r>
            <a:r>
              <a:rPr lang="en-IN" sz="3200" dirty="0" smtClean="0"/>
              <a:t>		L0 </a:t>
            </a:r>
            <a:r>
              <a:rPr lang="en-IN" sz="3200" dirty="0"/>
              <a:t>= RR Case </a:t>
            </a:r>
            <a:endParaRPr lang="en-IN" sz="3200" dirty="0" smtClean="0"/>
          </a:p>
          <a:p>
            <a:r>
              <a:rPr lang="en-IN" sz="3200" dirty="0" smtClean="0"/>
              <a:t>R1 </a:t>
            </a:r>
            <a:r>
              <a:rPr lang="en-IN" sz="3200" dirty="0"/>
              <a:t>= LL case </a:t>
            </a:r>
            <a:r>
              <a:rPr lang="en-IN" sz="3200" dirty="0" smtClean="0"/>
              <a:t>		L1 </a:t>
            </a:r>
            <a:r>
              <a:rPr lang="en-IN" sz="3200" dirty="0"/>
              <a:t>= RR Case </a:t>
            </a:r>
            <a:endParaRPr lang="en-IN" sz="3200" dirty="0" smtClean="0"/>
          </a:p>
          <a:p>
            <a:r>
              <a:rPr lang="en-IN" sz="3200" dirty="0" smtClean="0"/>
              <a:t>R </a:t>
            </a:r>
            <a:r>
              <a:rPr lang="en-IN" sz="3200" dirty="0"/>
              <a:t>-1 = LR case </a:t>
            </a:r>
            <a:r>
              <a:rPr lang="en-IN" sz="3200" dirty="0" smtClean="0"/>
              <a:t>		L </a:t>
            </a:r>
            <a:r>
              <a:rPr lang="en-IN" sz="3200" dirty="0"/>
              <a:t>-1 = RL Case </a:t>
            </a:r>
            <a:endParaRPr lang="en-IN" sz="3200" dirty="0" smtClean="0"/>
          </a:p>
          <a:p>
            <a:endParaRPr lang="en-IN" sz="3200" dirty="0"/>
          </a:p>
          <a:p>
            <a:r>
              <a:rPr lang="en-IN" sz="3200" dirty="0" smtClean="0"/>
              <a:t>IF </a:t>
            </a:r>
            <a:r>
              <a:rPr lang="en-IN" sz="3200" dirty="0"/>
              <a:t>using </a:t>
            </a:r>
            <a:r>
              <a:rPr lang="en-IN" sz="3200" b="1" dirty="0" smtClean="0"/>
              <a:t>R - </a:t>
            </a:r>
            <a:r>
              <a:rPr lang="en-IN" sz="3200" b="1" dirty="0"/>
              <a:t>L</a:t>
            </a:r>
            <a:r>
              <a:rPr lang="en-IN" sz="3200" dirty="0" smtClean="0"/>
              <a:t> </a:t>
            </a:r>
            <a:r>
              <a:rPr lang="en-IN" sz="3200" dirty="0"/>
              <a:t>for balancing Factor, then </a:t>
            </a:r>
            <a:endParaRPr lang="en-IN" sz="3200" dirty="0" smtClean="0"/>
          </a:p>
          <a:p>
            <a:r>
              <a:rPr lang="en-IN" sz="3200" b="1" u="sng" dirty="0" smtClean="0"/>
              <a:t>R </a:t>
            </a:r>
            <a:r>
              <a:rPr lang="en-IN" sz="3200" b="1" u="sng" dirty="0"/>
              <a:t>- Rotations </a:t>
            </a:r>
            <a:r>
              <a:rPr lang="en-IN" sz="3200" b="1" dirty="0" smtClean="0"/>
              <a:t>		</a:t>
            </a:r>
            <a:r>
              <a:rPr lang="en-IN" sz="3200" b="1" u="sng" dirty="0" smtClean="0"/>
              <a:t>L </a:t>
            </a:r>
            <a:r>
              <a:rPr lang="en-IN" sz="3200" b="1" u="sng" dirty="0"/>
              <a:t>- Rotations </a:t>
            </a:r>
            <a:endParaRPr lang="en-IN" sz="3200" b="1" u="sng" dirty="0" smtClean="0"/>
          </a:p>
          <a:p>
            <a:r>
              <a:rPr lang="en-IN" sz="3200" dirty="0" smtClean="0"/>
              <a:t>R0 </a:t>
            </a:r>
            <a:r>
              <a:rPr lang="en-IN" sz="3200" dirty="0"/>
              <a:t>= LL Case </a:t>
            </a:r>
            <a:r>
              <a:rPr lang="en-IN" sz="3200" dirty="0" smtClean="0"/>
              <a:t>		L0 </a:t>
            </a:r>
            <a:r>
              <a:rPr lang="en-IN" sz="3200" dirty="0"/>
              <a:t>= RR Case </a:t>
            </a:r>
            <a:endParaRPr lang="en-IN" sz="3200" dirty="0" smtClean="0"/>
          </a:p>
          <a:p>
            <a:r>
              <a:rPr lang="en-IN" sz="3200" dirty="0" smtClean="0"/>
              <a:t>R </a:t>
            </a:r>
            <a:r>
              <a:rPr lang="en-IN" sz="3200" dirty="0"/>
              <a:t>-1 = LL case </a:t>
            </a:r>
            <a:r>
              <a:rPr lang="en-IN" sz="3200" dirty="0" smtClean="0"/>
              <a:t>		L-1 </a:t>
            </a:r>
            <a:r>
              <a:rPr lang="en-IN" sz="3200" dirty="0"/>
              <a:t>= RR Case </a:t>
            </a:r>
            <a:endParaRPr lang="en-IN" sz="3200" dirty="0" smtClean="0"/>
          </a:p>
          <a:p>
            <a:r>
              <a:rPr lang="en-IN" sz="3200" dirty="0" smtClean="0"/>
              <a:t>R </a:t>
            </a:r>
            <a:r>
              <a:rPr lang="en-IN" sz="3200" dirty="0"/>
              <a:t>1 = LR case </a:t>
            </a:r>
            <a:r>
              <a:rPr lang="en-IN" sz="3200" dirty="0" smtClean="0"/>
              <a:t>		L1 </a:t>
            </a:r>
            <a:r>
              <a:rPr lang="en-IN" sz="3200" dirty="0"/>
              <a:t>= RL Case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7327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</a:t>
            </a:r>
            <a:r>
              <a:rPr lang="en-US" dirty="0" smtClean="0"/>
              <a:t>AVL </a:t>
            </a:r>
            <a:r>
              <a:rPr lang="en-US" dirty="0"/>
              <a:t>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Insert  </a:t>
            </a:r>
          </a:p>
          <a:p>
            <a:r>
              <a:rPr lang="en-US" dirty="0" smtClean="0"/>
              <a:t>12, 19, 17, 6, 18, 13, 25, 36, 80</a:t>
            </a:r>
          </a:p>
          <a:p>
            <a:endParaRPr lang="en-US" dirty="0"/>
          </a:p>
          <a:p>
            <a:r>
              <a:rPr lang="en-US" dirty="0" smtClean="0"/>
              <a:t>Delete</a:t>
            </a:r>
          </a:p>
          <a:p>
            <a:pPr marL="0" indent="0">
              <a:buNone/>
            </a:pPr>
            <a:r>
              <a:rPr lang="en-US" dirty="0" smtClean="0"/>
              <a:t>17, 6, 18, 12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41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</a:t>
            </a:r>
            <a:r>
              <a:rPr lang="en-US" dirty="0" smtClean="0"/>
              <a:t>AVL </a:t>
            </a:r>
            <a:r>
              <a:rPr lang="en-US" dirty="0"/>
              <a:t>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Insert  </a:t>
            </a:r>
          </a:p>
          <a:p>
            <a:r>
              <a:rPr lang="en-US" dirty="0" smtClean="0"/>
              <a:t>14, 11, 19, </a:t>
            </a:r>
            <a:r>
              <a:rPr lang="en-US" dirty="0"/>
              <a:t>7</a:t>
            </a:r>
            <a:r>
              <a:rPr lang="en-US" dirty="0" smtClean="0"/>
              <a:t>, 12, 17, 53, 4, 8, 13, 20</a:t>
            </a:r>
            <a:r>
              <a:rPr lang="en-US" smtClean="0"/>
              <a:t>, 60, 70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Delete</a:t>
            </a:r>
          </a:p>
          <a:p>
            <a:pPr marL="0" indent="0">
              <a:buNone/>
            </a:pPr>
            <a:r>
              <a:rPr lang="en-US" dirty="0" smtClean="0"/>
              <a:t>8, 7, 11, 14, 17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3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09" y="231030"/>
            <a:ext cx="6252242" cy="3163225"/>
          </a:xfrm>
        </p:spPr>
      </p:pic>
      <p:sp>
        <p:nvSpPr>
          <p:cNvPr id="5" name="Rectangle 4"/>
          <p:cNvSpPr/>
          <p:nvPr/>
        </p:nvSpPr>
        <p:spPr>
          <a:xfrm>
            <a:off x="441706" y="804270"/>
            <a:ext cx="55379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dirty="0" smtClean="0">
                <a:effectLst/>
                <a:latin typeface="Roboto"/>
              </a:rPr>
              <a:t>The above tree is not AVL because differences between heights of left and right subtrees for 8 and 18 is greater than 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63236" y="2879955"/>
            <a:ext cx="114327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dirty="0" smtClean="0">
                <a:effectLst/>
                <a:latin typeface="&amp;quot"/>
              </a:rPr>
              <a:t>Why AVL Trees?</a:t>
            </a:r>
          </a:p>
          <a:p>
            <a:pPr algn="just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u="none" strike="noStrike" dirty="0" smtClean="0">
                <a:effectLst/>
                <a:latin typeface="Roboto"/>
              </a:rPr>
              <a:t>Most of the BST operations (e.g., search, max, min, insert, delete.. </a:t>
            </a:r>
            <a:r>
              <a:rPr lang="en-US" sz="2400" b="0" i="0" u="none" strike="noStrike" dirty="0" err="1" smtClean="0">
                <a:effectLst/>
                <a:latin typeface="Roboto"/>
              </a:rPr>
              <a:t>etc</a:t>
            </a:r>
            <a:r>
              <a:rPr lang="en-US" sz="2400" b="0" i="0" u="none" strike="noStrike" dirty="0" smtClean="0">
                <a:effectLst/>
                <a:latin typeface="Roboto"/>
              </a:rPr>
              <a:t>) take </a:t>
            </a:r>
            <a:r>
              <a:rPr lang="en-US" sz="2400" b="1" i="0" u="none" strike="noStrike" dirty="0" smtClean="0">
                <a:effectLst/>
                <a:latin typeface="Roboto"/>
              </a:rPr>
              <a:t>O(h)</a:t>
            </a:r>
            <a:r>
              <a:rPr lang="en-US" sz="2400" b="0" i="0" u="none" strike="noStrike" dirty="0" smtClean="0">
                <a:effectLst/>
                <a:latin typeface="Roboto"/>
              </a:rPr>
              <a:t> time where h is the height of the BST. The cost of these </a:t>
            </a:r>
            <a:r>
              <a:rPr lang="en-US" sz="2400" b="0" i="0" u="sng" strike="noStrike" dirty="0" smtClean="0">
                <a:effectLst/>
                <a:latin typeface="Roboto"/>
              </a:rPr>
              <a:t>operations may become O(n) for a skewed Binary tree</a:t>
            </a:r>
            <a:r>
              <a:rPr lang="en-US" sz="2400" b="0" i="0" u="none" strike="noStrike" dirty="0" smtClean="0">
                <a:effectLst/>
                <a:latin typeface="Roboto"/>
              </a:rPr>
              <a:t>. </a:t>
            </a:r>
          </a:p>
          <a:p>
            <a:pPr algn="just"/>
            <a:endParaRPr lang="en-US" sz="2400" dirty="0">
              <a:latin typeface="Roboto"/>
            </a:endParaRPr>
          </a:p>
          <a:p>
            <a:pPr algn="just"/>
            <a:r>
              <a:rPr lang="en-US" sz="2400" b="0" i="0" u="none" strike="noStrike" dirty="0" smtClean="0">
                <a:effectLst/>
                <a:latin typeface="Roboto"/>
              </a:rPr>
              <a:t>If we make sure that height of the tree remains O(</a:t>
            </a:r>
            <a:r>
              <a:rPr lang="en-US" sz="2400" b="0" i="0" u="none" strike="noStrike" dirty="0" err="1" smtClean="0">
                <a:effectLst/>
                <a:latin typeface="Roboto"/>
              </a:rPr>
              <a:t>Logn</a:t>
            </a:r>
            <a:r>
              <a:rPr lang="en-US" sz="2400" b="0" i="0" u="none" strike="noStrike" dirty="0" smtClean="0">
                <a:effectLst/>
                <a:latin typeface="Roboto"/>
              </a:rPr>
              <a:t>) after every insertion and deletion, then we can guarantee an upper bound of O(</a:t>
            </a:r>
            <a:r>
              <a:rPr lang="en-US" sz="2400" b="0" i="0" u="none" strike="noStrike" dirty="0" err="1" smtClean="0">
                <a:effectLst/>
                <a:latin typeface="Roboto"/>
              </a:rPr>
              <a:t>Logn</a:t>
            </a:r>
            <a:r>
              <a:rPr lang="en-US" sz="2400" b="0" i="0" u="none" strike="noStrike" dirty="0" smtClean="0">
                <a:effectLst/>
                <a:latin typeface="Roboto"/>
              </a:rPr>
              <a:t>) for all these operations. The height of an AVL tree is always O(</a:t>
            </a:r>
            <a:r>
              <a:rPr lang="en-US" sz="2400" b="0" i="0" u="none" strike="noStrike" dirty="0" err="1" smtClean="0">
                <a:effectLst/>
                <a:latin typeface="Roboto"/>
              </a:rPr>
              <a:t>Logn</a:t>
            </a:r>
            <a:r>
              <a:rPr lang="en-US" sz="2400" b="0" i="0" u="none" strike="noStrike" dirty="0" smtClean="0">
                <a:effectLst/>
                <a:latin typeface="Roboto"/>
              </a:rPr>
              <a:t>) where n is the number of nodes in the tree.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86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226" y="75716"/>
            <a:ext cx="114686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dirty="0" smtClean="0">
                <a:effectLst/>
                <a:latin typeface="&amp;quot"/>
              </a:rPr>
              <a:t>Insertion</a:t>
            </a:r>
          </a:p>
          <a:p>
            <a:pPr algn="just"/>
            <a:r>
              <a:rPr lang="en-US" sz="2400" b="0" i="0" u="none" strike="noStrike" dirty="0" smtClean="0">
                <a:effectLst/>
                <a:latin typeface="Roboto"/>
              </a:rPr>
              <a:t>To make sure that the given tree remains AVL after every insertion, </a:t>
            </a:r>
            <a:r>
              <a:rPr lang="en-US" sz="2400" b="0" i="0" u="sng" strike="noStrike" dirty="0" smtClean="0">
                <a:effectLst/>
                <a:latin typeface="Roboto"/>
              </a:rPr>
              <a:t>we must augment the standard BST insert </a:t>
            </a:r>
            <a:r>
              <a:rPr lang="en-US" sz="2400" b="0" i="0" u="none" strike="noStrike" dirty="0" smtClean="0">
                <a:effectLst/>
                <a:latin typeface="Roboto"/>
              </a:rPr>
              <a:t>operation to perform some re-balancing. </a:t>
            </a:r>
          </a:p>
          <a:p>
            <a:pPr algn="just"/>
            <a:endParaRPr lang="en-US" sz="2400" dirty="0">
              <a:latin typeface="Roboto"/>
            </a:endParaRPr>
          </a:p>
          <a:p>
            <a:pPr algn="just"/>
            <a:r>
              <a:rPr lang="en-US" sz="2400" b="0" i="0" u="none" strike="noStrike" dirty="0" smtClean="0">
                <a:effectLst/>
                <a:latin typeface="Roboto"/>
              </a:rPr>
              <a:t>Following are two basic operations that can be performed to re-balance a BST without violating the BST property (keys(left) &lt; key(root) &lt; keys(right)).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u="none" strike="noStrike" dirty="0" smtClean="0">
                <a:effectLst/>
                <a:latin typeface="Roboto"/>
              </a:rPr>
              <a:t>1) Left Rotation</a:t>
            </a:r>
          </a:p>
          <a:p>
            <a:pPr algn="just"/>
            <a:r>
              <a:rPr lang="en-US" sz="2400" b="0" i="0" u="none" strike="noStrike" dirty="0" smtClean="0">
                <a:effectLst/>
                <a:latin typeface="Roboto"/>
              </a:rPr>
              <a:t>2) Right Rotation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093" y="2563662"/>
            <a:ext cx="7652586" cy="40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5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672" y="243565"/>
            <a:ext cx="117989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dirty="0" smtClean="0">
                <a:effectLst/>
                <a:latin typeface="&amp;quot"/>
              </a:rPr>
              <a:t>Steps to follow for insertion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u="none" strike="noStrike" dirty="0" smtClean="0">
                <a:effectLst/>
                <a:latin typeface="Roboto"/>
              </a:rPr>
              <a:t>Let the newly inserted node be w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0" u="none" strike="noStrike" dirty="0" smtClean="0">
                <a:effectLst/>
                <a:latin typeface="&amp;quot"/>
              </a:rPr>
              <a:t>1)</a:t>
            </a:r>
            <a:r>
              <a:rPr lang="en-US" sz="2000" b="0" i="0" u="none" strike="noStrike" dirty="0" smtClean="0">
                <a:effectLst/>
                <a:latin typeface="Roboto"/>
              </a:rPr>
              <a:t> Perform standard BST insert for w.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b="1" i="0" u="none" strike="noStrike" dirty="0" smtClean="0">
                <a:effectLst/>
                <a:latin typeface="&amp;quot"/>
              </a:rPr>
              <a:t>2)</a:t>
            </a:r>
            <a:r>
              <a:rPr lang="en-US" sz="2000" b="0" i="0" u="none" strike="noStrike" dirty="0" smtClean="0">
                <a:effectLst/>
                <a:latin typeface="Roboto"/>
              </a:rPr>
              <a:t> Starting from w, travel up and find the first unbalanced node. Let z be the first unbalanced node, y be the child of z that comes on the path from w to z and x be the grandchild of z that comes on the path from w to z.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b="1" i="0" u="none" strike="noStrike" dirty="0" smtClean="0">
                <a:effectLst/>
                <a:latin typeface="&amp;quot"/>
              </a:rPr>
              <a:t>3)</a:t>
            </a:r>
            <a:r>
              <a:rPr lang="en-US" sz="2000" b="0" i="0" u="none" strike="noStrike" dirty="0" smtClean="0">
                <a:effectLst/>
                <a:latin typeface="Roboto"/>
              </a:rPr>
              <a:t> Re-balance the tree by performing appropriate rotations on the subtree rooted with z. </a:t>
            </a:r>
          </a:p>
          <a:p>
            <a:endParaRPr lang="en-US" sz="2000" dirty="0">
              <a:latin typeface="Roboto"/>
            </a:endParaRPr>
          </a:p>
          <a:p>
            <a:r>
              <a:rPr lang="en-US" sz="2000" b="0" i="0" u="none" strike="noStrike" dirty="0" smtClean="0">
                <a:effectLst/>
                <a:latin typeface="Roboto"/>
              </a:rPr>
              <a:t>There can be 4 possible cases that needs to be handled as x, y and z can be arranged in 4 ways. Following are the possible 4 arrangements: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u="none" strike="noStrike" dirty="0" smtClean="0">
                <a:effectLst/>
                <a:latin typeface="Roboto"/>
              </a:rPr>
              <a:t>a) y is left child of z and x is left child of y (Left </a:t>
            </a:r>
            <a:r>
              <a:rPr lang="en-US" sz="2000" b="0" i="0" u="none" strike="noStrike" dirty="0" err="1" smtClean="0">
                <a:effectLst/>
                <a:latin typeface="Roboto"/>
              </a:rPr>
              <a:t>Left</a:t>
            </a:r>
            <a:r>
              <a:rPr lang="en-US" sz="2000" b="0" i="0" u="none" strike="noStrike" dirty="0" smtClean="0">
                <a:effectLst/>
                <a:latin typeface="Roboto"/>
              </a:rPr>
              <a:t> Case)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u="none" strike="noStrike" dirty="0" smtClean="0">
                <a:effectLst/>
                <a:latin typeface="Roboto"/>
              </a:rPr>
              <a:t>b) y is left child of z and x is right child of y (Left Right Case)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u="none" strike="noStrike" dirty="0" smtClean="0">
                <a:effectLst/>
                <a:latin typeface="Roboto"/>
              </a:rPr>
              <a:t>c) y is right child of z and x is right child of y (Right </a:t>
            </a:r>
            <a:r>
              <a:rPr lang="en-US" sz="2000" b="0" i="0" u="none" strike="noStrike" dirty="0" err="1" smtClean="0">
                <a:effectLst/>
                <a:latin typeface="Roboto"/>
              </a:rPr>
              <a:t>Right</a:t>
            </a:r>
            <a:r>
              <a:rPr lang="en-US" sz="2000" b="0" i="0" u="none" strike="noStrike" dirty="0" smtClean="0">
                <a:effectLst/>
                <a:latin typeface="Roboto"/>
              </a:rPr>
              <a:t> Case)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u="none" strike="noStrike" dirty="0" smtClean="0">
                <a:effectLst/>
                <a:latin typeface="Roboto"/>
              </a:rPr>
              <a:t>d) y is right child of z and x is left child of y (Right Left Case)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77519" y="5553349"/>
            <a:ext cx="115452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dirty="0" smtClean="0">
                <a:effectLst/>
                <a:latin typeface="Roboto"/>
              </a:rPr>
              <a:t>In all of the cases, we only need to re-balance the subtree rooted with z and the complete tree becomes balanced as the height of subtree (After appropriate rotations) rooted with z becomes same as it was before insertion.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60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4" y="320795"/>
            <a:ext cx="8693239" cy="6429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984900" y="0"/>
            <a:ext cx="4207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Roboto"/>
              </a:rPr>
              <a:t>Following are the operations to be performed in </a:t>
            </a:r>
            <a:r>
              <a:rPr lang="en-US" sz="2000" dirty="0" smtClean="0">
                <a:latin typeface="Roboto"/>
              </a:rPr>
              <a:t>mentioned </a:t>
            </a:r>
            <a:r>
              <a:rPr lang="en-US" sz="2000" dirty="0">
                <a:latin typeface="Roboto"/>
              </a:rPr>
              <a:t>4 cases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1069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9" y="280240"/>
            <a:ext cx="11628847" cy="61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8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72" y="382375"/>
            <a:ext cx="10931890" cy="61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5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1" y="425003"/>
            <a:ext cx="11286363" cy="60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0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752</Words>
  <Application>Microsoft Office PowerPoint</Application>
  <PresentationFormat>Custom</PresentationFormat>
  <Paragraphs>92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 AVL Tree </vt:lpstr>
      <vt:lpstr>Construct AVL Tree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Seth</dc:creator>
  <cp:lastModifiedBy>ASHISH SETH</cp:lastModifiedBy>
  <cp:revision>24</cp:revision>
  <dcterms:created xsi:type="dcterms:W3CDTF">2019-12-03T11:09:03Z</dcterms:created>
  <dcterms:modified xsi:type="dcterms:W3CDTF">2021-11-13T07:57:23Z</dcterms:modified>
</cp:coreProperties>
</file>