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9" r:id="rId2"/>
    <p:sldId id="265" r:id="rId3"/>
    <p:sldId id="266" r:id="rId4"/>
    <p:sldId id="267" r:id="rId5"/>
    <p:sldId id="268" r:id="rId6"/>
    <p:sldId id="269" r:id="rId7"/>
    <p:sldId id="270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丸ゴ ProN W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丸ゴ ProN W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丸ゴ ProN W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丸ゴ ProN W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丸ゴ ProN W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丸ゴ ProN W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丸ゴ ProN W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丸ゴ ProN W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ヒラギノ丸ゴ ProN W4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5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466"/>
  </p:normalViewPr>
  <p:slideViewPr>
    <p:cSldViewPr snapToGrid="0">
      <p:cViewPr varScale="1">
        <p:scale>
          <a:sx n="46" d="100"/>
          <a:sy n="46" d="100"/>
        </p:scale>
        <p:origin x="240" y="22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90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EC87879-F436-8898-3015-E67F2A7558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2D2EB1-1AE2-030F-45D9-08574413FB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67194-E2B2-2746-B076-55682109AAE7}" type="datetimeFigureOut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FA8F56-7717-E623-927C-6188E556BA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2B5CEB-4D25-C2BF-8A1A-F7D41B7BD0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DE206-6CC1-9344-AE0B-37A61189A4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989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Yu Gothic" panose="020B0400000000000000" pitchFamily="34" charset="-128"/>
        <a:ea typeface="Yu Gothic" panose="020B0400000000000000" pitchFamily="34" charset="-128"/>
        <a:cs typeface="+mn-cs"/>
        <a:sym typeface="ヒラギノ丸ゴ ProN W4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ヒラギノ丸ゴ ProN W4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ヒラギノ丸ゴ ProN W4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ヒラギノ丸ゴ ProN W4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ヒラギノ丸ゴ ProN W4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ヒラギノ丸ゴ ProN W4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ヒラギノ丸ゴ ProN W4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ヒラギノ丸ゴ ProN W4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ヒラギノ丸ゴ ProN W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40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736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2363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06839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67353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1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059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2FA55-DD55-55A3-16BC-271A7EEDE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ABA7E3-7273-7307-06FE-460274D37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BE7BC8-3C1D-41D4-08FE-D5874900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FB484-6DB4-FE42-A3B5-BDE1F7C6180D}" type="datetime1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EED319-E44D-DBD8-2D69-51EF874D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4C7EC8-4247-1B2F-BB16-3F890406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9FE3-5D0C-2340-9629-2715A86F6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4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4A4D1-5469-93B6-BACE-9112956D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760EEA-F536-BAAA-1980-1F6C5337C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678E94-97D9-B9D6-8A2F-9DF92D0E3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9BE2A6-E319-E73C-ED77-056870D2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1073-1BBF-C047-BEEB-66F02887D0A9}" type="datetime1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CF12F6-3FA5-C8F7-2FA5-EBFF8971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E3AC28-3AAC-C2E3-62AA-15F7313B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9FE3-5D0C-2340-9629-2715A86F6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314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228D9-05C8-12DE-51DB-2DDCF767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74" y="417429"/>
            <a:ext cx="21031200" cy="1435434"/>
          </a:xfrm>
        </p:spPr>
        <p:txBody>
          <a:bodyPr>
            <a:normAutofit/>
          </a:bodyPr>
          <a:lstStyle>
            <a:lvl1pPr>
              <a:defRPr sz="7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46E77F-A4F6-46C9-BA55-38B5DFD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076" y="2506662"/>
            <a:ext cx="19026476" cy="9823880"/>
          </a:xfrm>
        </p:spPr>
        <p:txBody>
          <a:bodyPr>
            <a:normAutofit/>
          </a:bodyPr>
          <a:lstStyle>
            <a:lvl1pPr marL="800100" indent="-800100">
              <a:lnSpc>
                <a:spcPct val="150000"/>
              </a:lnSpc>
              <a:buFont typeface="Wingdings" pitchFamily="2" charset="2"/>
              <a:buChar char="l"/>
              <a:tabLst/>
              <a:defRPr sz="6000"/>
            </a:lvl1pPr>
            <a:lvl2pPr marL="1352550" indent="-773113">
              <a:lnSpc>
                <a:spcPct val="150000"/>
              </a:lnSpc>
              <a:buFont typeface="Wingdings" pitchFamily="2" charset="2"/>
              <a:buChar char="l"/>
              <a:tabLst/>
              <a:defRPr sz="5400"/>
            </a:lvl2pPr>
            <a:lvl3pPr marL="1793875" indent="-661988">
              <a:lnSpc>
                <a:spcPct val="150000"/>
              </a:lnSpc>
              <a:buFont typeface="Wingdings" pitchFamily="2" charset="2"/>
              <a:buChar char="l"/>
              <a:tabLst>
                <a:tab pos="1849438" algn="l"/>
              </a:tabLst>
              <a:defRPr sz="4800"/>
            </a:lvl3pPr>
            <a:lvl4pPr marL="2317750" indent="-635000">
              <a:lnSpc>
                <a:spcPct val="150000"/>
              </a:lnSpc>
              <a:buFont typeface="Wingdings" pitchFamily="2" charset="2"/>
              <a:buChar char="l"/>
              <a:tabLst/>
              <a:defRPr sz="4400"/>
            </a:lvl4pPr>
            <a:lvl5pPr marL="2676525" indent="-523875">
              <a:lnSpc>
                <a:spcPct val="150000"/>
              </a:lnSpc>
              <a:buFont typeface="Wingdings" pitchFamily="2" charset="2"/>
              <a:buChar char="l"/>
              <a:tabLst/>
              <a:defRPr sz="4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5A651-7F73-3AC5-39C7-F070E283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F4DD-41C6-6549-98C7-483646F027A8}" type="datetime1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7FD472-3BFF-1168-0C82-30301200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E7635C-35E4-A5EB-E006-58495106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9FE3-5D0C-2340-9629-2715A86F6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3741402-728A-93F6-430F-BC2EAB5FAEB2}"/>
              </a:ext>
            </a:extLst>
          </p:cNvPr>
          <p:cNvCxnSpPr/>
          <p:nvPr userDrawn="1"/>
        </p:nvCxnSpPr>
        <p:spPr>
          <a:xfrm>
            <a:off x="713874" y="1852863"/>
            <a:ext cx="19402926" cy="0"/>
          </a:xfrm>
          <a:prstGeom prst="line">
            <a:avLst/>
          </a:prstGeom>
          <a:ln w="95250">
            <a:solidFill>
              <a:srgbClr val="FF9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CBA98C7A-0D20-35F7-C9A2-448935F4EE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72" y="0"/>
            <a:ext cx="3508451" cy="39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74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ごまなし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228D9-05C8-12DE-51DB-2DDCF767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74" y="417429"/>
            <a:ext cx="21031200" cy="1435434"/>
          </a:xfrm>
        </p:spPr>
        <p:txBody>
          <a:bodyPr>
            <a:normAutofit/>
          </a:bodyPr>
          <a:lstStyle>
            <a:lvl1pPr>
              <a:defRPr sz="7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46E77F-A4F6-46C9-BA55-38B5DFD8E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076" y="2506662"/>
            <a:ext cx="21031200" cy="9768459"/>
          </a:xfrm>
        </p:spPr>
        <p:txBody>
          <a:bodyPr>
            <a:normAutofit/>
          </a:bodyPr>
          <a:lstStyle>
            <a:lvl1pPr marL="800100" indent="-800100">
              <a:lnSpc>
                <a:spcPct val="150000"/>
              </a:lnSpc>
              <a:buFont typeface="Wingdings" pitchFamily="2" charset="2"/>
              <a:buChar char="l"/>
              <a:tabLst/>
              <a:defRPr sz="6000"/>
            </a:lvl1pPr>
            <a:lvl2pPr marL="1352550" indent="-773113">
              <a:lnSpc>
                <a:spcPct val="150000"/>
              </a:lnSpc>
              <a:buFont typeface="Wingdings" pitchFamily="2" charset="2"/>
              <a:buChar char="l"/>
              <a:tabLst/>
              <a:defRPr sz="5400"/>
            </a:lvl2pPr>
            <a:lvl3pPr marL="1793875" indent="-661988">
              <a:lnSpc>
                <a:spcPct val="150000"/>
              </a:lnSpc>
              <a:buFont typeface="Wingdings" pitchFamily="2" charset="2"/>
              <a:buChar char="l"/>
              <a:tabLst>
                <a:tab pos="1849438" algn="l"/>
              </a:tabLst>
              <a:defRPr sz="4800"/>
            </a:lvl3pPr>
            <a:lvl4pPr marL="2317750" indent="-635000">
              <a:lnSpc>
                <a:spcPct val="150000"/>
              </a:lnSpc>
              <a:buFont typeface="Wingdings" pitchFamily="2" charset="2"/>
              <a:buChar char="l"/>
              <a:tabLst/>
              <a:defRPr sz="4400"/>
            </a:lvl4pPr>
            <a:lvl5pPr marL="2676525" indent="-523875">
              <a:lnSpc>
                <a:spcPct val="150000"/>
              </a:lnSpc>
              <a:buFont typeface="Wingdings" pitchFamily="2" charset="2"/>
              <a:buChar char="l"/>
              <a:tabLst/>
              <a:defRPr sz="4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5A651-7F73-3AC5-39C7-F070E283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4F4DD-41C6-6549-98C7-483646F027A8}" type="datetime1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7FD472-3BFF-1168-0C82-30301200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E7635C-35E4-A5EB-E006-58495106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9FE3-5D0C-2340-9629-2715A86F6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3741402-728A-93F6-430F-BC2EAB5FAEB2}"/>
              </a:ext>
            </a:extLst>
          </p:cNvPr>
          <p:cNvCxnSpPr>
            <a:cxnSpLocks/>
          </p:cNvCxnSpPr>
          <p:nvPr userDrawn="1"/>
        </p:nvCxnSpPr>
        <p:spPr>
          <a:xfrm>
            <a:off x="713874" y="1852863"/>
            <a:ext cx="23115944" cy="0"/>
          </a:xfrm>
          <a:prstGeom prst="line">
            <a:avLst/>
          </a:prstGeom>
          <a:ln w="952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5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44FF6-F867-109F-DF11-7A5CF36F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5"/>
            <a:ext cx="21031200" cy="5705475"/>
          </a:xfrm>
        </p:spPr>
        <p:txBody>
          <a:bodyPr anchor="b">
            <a:normAutofit/>
          </a:bodyPr>
          <a:lstStyle>
            <a:lvl1pPr>
              <a:defRPr sz="96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C7588B-B82B-96C1-CD64-9633C0EF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878B5-C630-2D48-AFD7-61ABAB94B18B}" type="datetime1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98B476-3177-DBAF-3C4F-AF1D447A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5C564-FF55-0B85-91B8-C871D252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9FE3-5D0C-2340-9629-2715A86F6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7BB2EF5-1ABA-2862-7B3C-D35AFB90D5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5386" y="727075"/>
            <a:ext cx="48133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5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5BC470-8A67-0A6D-4B69-CCED5E531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3874" y="2506662"/>
            <a:ext cx="9538490" cy="87026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800">
                <a:latin typeface="+mn-lt"/>
              </a:defRPr>
            </a:lvl1pPr>
            <a:lvl2pPr>
              <a:lnSpc>
                <a:spcPct val="150000"/>
              </a:lnSpc>
              <a:defRPr sz="4400">
                <a:latin typeface="+mn-lt"/>
              </a:defRPr>
            </a:lvl2pPr>
            <a:lvl3pPr>
              <a:lnSpc>
                <a:spcPct val="150000"/>
              </a:lnSpc>
              <a:defRPr sz="4000">
                <a:latin typeface="+mn-lt"/>
              </a:defRPr>
            </a:lvl3pPr>
            <a:lvl4pPr>
              <a:lnSpc>
                <a:spcPct val="150000"/>
              </a:lnSpc>
              <a:defRPr sz="3600">
                <a:latin typeface="+mn-lt"/>
              </a:defRPr>
            </a:lvl4pPr>
            <a:lvl5pPr>
              <a:lnSpc>
                <a:spcPct val="150000"/>
              </a:lnSpc>
              <a:defRPr sz="3600">
                <a:latin typeface="+mn-lt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1F3BB6-3F22-CB8A-1DD8-CB569EEDF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78310" y="2506662"/>
            <a:ext cx="9538490" cy="87026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800">
                <a:latin typeface="+mn-lt"/>
              </a:defRPr>
            </a:lvl1pPr>
            <a:lvl2pPr>
              <a:lnSpc>
                <a:spcPct val="150000"/>
              </a:lnSpc>
              <a:defRPr sz="4400">
                <a:latin typeface="+mn-lt"/>
              </a:defRPr>
            </a:lvl2pPr>
            <a:lvl3pPr>
              <a:lnSpc>
                <a:spcPct val="150000"/>
              </a:lnSpc>
              <a:defRPr sz="4000">
                <a:latin typeface="+mn-lt"/>
              </a:defRPr>
            </a:lvl3pPr>
            <a:lvl4pPr>
              <a:lnSpc>
                <a:spcPct val="150000"/>
              </a:lnSpc>
              <a:defRPr sz="3600">
                <a:latin typeface="+mn-lt"/>
              </a:defRPr>
            </a:lvl4pPr>
            <a:lvl5pPr>
              <a:lnSpc>
                <a:spcPct val="150000"/>
              </a:lnSpc>
              <a:defRPr sz="3600">
                <a:latin typeface="+mn-lt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1F2E29-92AD-E70F-EA12-25702E77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9A2A-4A6F-8244-9B92-B6BD1F9745D9}" type="datetime1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72CCDD-5DE1-C6E4-0C1B-E828724D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A508F9-482D-A0BD-63A2-1525E2F5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9FE3-5D0C-2340-9629-2715A86F6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FF4777C8-D109-61EE-AEB6-07832DF2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74" y="417429"/>
            <a:ext cx="21031200" cy="1435434"/>
          </a:xfrm>
        </p:spPr>
        <p:txBody>
          <a:bodyPr>
            <a:normAutofit/>
          </a:bodyPr>
          <a:lstStyle>
            <a:lvl1pPr>
              <a:defRPr sz="7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2DC2F4C-9CEC-E7E9-C5F6-70A270E4A291}"/>
              </a:ext>
            </a:extLst>
          </p:cNvPr>
          <p:cNvCxnSpPr/>
          <p:nvPr userDrawn="1"/>
        </p:nvCxnSpPr>
        <p:spPr>
          <a:xfrm>
            <a:off x="713874" y="1852863"/>
            <a:ext cx="19402926" cy="0"/>
          </a:xfrm>
          <a:prstGeom prst="line">
            <a:avLst/>
          </a:prstGeom>
          <a:ln w="95250">
            <a:solidFill>
              <a:srgbClr val="FF9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5F85279D-E748-0496-ABBD-5B426EE8BE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72" y="0"/>
            <a:ext cx="3508451" cy="39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FED237-A8A5-2FD1-4BAD-788D15FF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874" y="2072303"/>
            <a:ext cx="9846466" cy="1017260"/>
          </a:xfrm>
        </p:spPr>
        <p:txBody>
          <a:bodyPr anchor="b">
            <a:normAutofit/>
          </a:bodyPr>
          <a:lstStyle>
            <a:lvl1pPr marL="0" indent="0">
              <a:buNone/>
              <a:defRPr sz="4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79C221-F5A5-3386-C7A1-9E9319EC5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874" y="3089563"/>
            <a:ext cx="9846466" cy="73691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800"/>
            </a:lvl1pPr>
            <a:lvl2pPr>
              <a:lnSpc>
                <a:spcPct val="150000"/>
              </a:lnSpc>
              <a:defRPr sz="4400"/>
            </a:lvl2pPr>
            <a:lvl3pPr>
              <a:lnSpc>
                <a:spcPct val="150000"/>
              </a:lnSpc>
              <a:defRPr sz="4000"/>
            </a:lvl3pPr>
            <a:lvl4pPr>
              <a:lnSpc>
                <a:spcPct val="150000"/>
              </a:lnSpc>
              <a:defRPr sz="3600"/>
            </a:lvl4pPr>
            <a:lvl5pPr>
              <a:lnSpc>
                <a:spcPct val="150000"/>
              </a:lnSpc>
              <a:defRPr sz="36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2D4DA7-1959-A000-7FD9-C645A6340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18092" y="2072303"/>
            <a:ext cx="9846465" cy="1017260"/>
          </a:xfrm>
        </p:spPr>
        <p:txBody>
          <a:bodyPr anchor="b">
            <a:normAutofit/>
          </a:bodyPr>
          <a:lstStyle>
            <a:lvl1pPr marL="0" indent="0">
              <a:buNone/>
              <a:defRPr sz="4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E98A6A-AB3F-E310-B67F-E7D9D04D1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818092" y="3089563"/>
            <a:ext cx="9846465" cy="73691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4800"/>
            </a:lvl1pPr>
            <a:lvl2pPr>
              <a:lnSpc>
                <a:spcPct val="150000"/>
              </a:lnSpc>
              <a:defRPr sz="4400"/>
            </a:lvl2pPr>
            <a:lvl3pPr>
              <a:lnSpc>
                <a:spcPct val="150000"/>
              </a:lnSpc>
              <a:defRPr sz="4000"/>
            </a:lvl3pPr>
            <a:lvl4pPr>
              <a:lnSpc>
                <a:spcPct val="150000"/>
              </a:lnSpc>
              <a:defRPr sz="3600"/>
            </a:lvl4pPr>
            <a:lvl5pPr>
              <a:lnSpc>
                <a:spcPct val="150000"/>
              </a:lnSpc>
              <a:defRPr sz="36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DAD8AB-07DF-2DC8-E423-95838825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3CF8-879F-BF47-B67D-247567F49A1B}" type="datetime1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2025523-B961-0C06-3603-3133C2D2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DD3B037-4355-1E9C-E2CB-2B0A4603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9FE3-5D0C-2340-9629-2715A86F6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B087A613-0A8E-234A-A870-D26CD60D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74" y="417429"/>
            <a:ext cx="21031200" cy="1435434"/>
          </a:xfrm>
        </p:spPr>
        <p:txBody>
          <a:bodyPr>
            <a:normAutofit/>
          </a:bodyPr>
          <a:lstStyle>
            <a:lvl1pPr>
              <a:defRPr sz="7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43BA03E2-1A41-81FF-6FC7-DE1971F67B67}"/>
              </a:ext>
            </a:extLst>
          </p:cNvPr>
          <p:cNvCxnSpPr/>
          <p:nvPr userDrawn="1"/>
        </p:nvCxnSpPr>
        <p:spPr>
          <a:xfrm>
            <a:off x="713874" y="1852863"/>
            <a:ext cx="19402926" cy="0"/>
          </a:xfrm>
          <a:prstGeom prst="line">
            <a:avLst/>
          </a:prstGeom>
          <a:ln w="95250">
            <a:solidFill>
              <a:srgbClr val="FF9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B1DD8A1E-E52F-A61A-8037-23B295929C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3272" y="0"/>
            <a:ext cx="3508451" cy="392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2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C28E47-89E6-6549-DC3A-09E283A5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576A013-28D3-BA6D-9D9D-4E5EDE6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75355-20B6-AC4E-AE36-45B74AE846A5}" type="datetime1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55B3A0-C991-B9DB-2AD8-71AA96C1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4BB49DC-FFB4-7F6E-83B3-EB16B51E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9FE3-5D0C-2340-9629-2715A86F6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35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FF2059-FDE2-A0BD-E149-AE4F6347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42ED-CC57-4547-A1D1-D289B10DE7BE}" type="datetime1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93E30B-F858-B822-9F34-4D6F60F7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F9C2E3-8E38-BFE4-9B2B-595105E9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9FE3-5D0C-2340-9629-2715A86F6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30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B0D40-0EFA-7943-3768-7FBAE543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5" y="914400"/>
            <a:ext cx="7864475" cy="3200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448CBF-AD4E-C693-0076-EC4C963C4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5" y="1974850"/>
            <a:ext cx="12344400" cy="9747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86E543-DB2D-61B1-C143-826A3ABFF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5" y="4114800"/>
            <a:ext cx="7864475" cy="7623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DA1FDC-4D35-FC01-06EB-7AA06F80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9F2F-80F9-7942-9E83-9FA1647F27C2}" type="datetime1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98A9A6-7617-368F-4565-ECB20A21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98BDBB-812C-DFC0-1F63-A0DF49F5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F9FE3-5D0C-2340-9629-2715A86F6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93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618F4A-81AA-5B60-415A-966502D7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BD2F60-8695-CDB1-1207-353471601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8646E5-B5F9-A468-6B97-67EAC3D12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97156-2F74-1D4A-B1BA-A21380CF397E}" type="datetime1">
              <a:rPr kumimoji="1" lang="ja-JP" altLang="en-US" smtClean="0"/>
              <a:t>2025/1/19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192D6-76DA-B526-7668-205401253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0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E3FB36-A0FA-9FA7-3C68-9D5B69A4A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0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F9FE3-5D0C-2340-9629-2715A86F68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85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7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ED175FDC-6F4F-4017-6AC5-F631B1D3F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9691" y="4696692"/>
            <a:ext cx="9150926" cy="548639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7200" b="1" dirty="0"/>
              <a:t>t</a:t>
            </a:r>
            <a:r>
              <a:rPr kumimoji="1" lang="en-US" altLang="ja-JP" sz="7200" b="1" dirty="0"/>
              <a:t>eo#1</a:t>
            </a:r>
          </a:p>
          <a:p>
            <a:pPr algn="l">
              <a:lnSpc>
                <a:spcPct val="150000"/>
              </a:lnSpc>
            </a:pPr>
            <a:r>
              <a:rPr kumimoji="1" lang="en-US" altLang="ja-JP" sz="7200" b="1" dirty="0"/>
              <a:t>2025.2.22(</a:t>
            </a:r>
            <a:r>
              <a:rPr lang="ja-JP" altLang="en-US" sz="7200" b="1"/>
              <a:t>金</a:t>
            </a:r>
            <a:r>
              <a:rPr kumimoji="1" lang="en-US" altLang="ja-JP" sz="7200" b="1" dirty="0"/>
              <a:t>)</a:t>
            </a:r>
          </a:p>
          <a:p>
            <a:pPr algn="l">
              <a:lnSpc>
                <a:spcPct val="150000"/>
              </a:lnSpc>
            </a:pPr>
            <a:r>
              <a:rPr lang="ja-JP" altLang="en-US" sz="7200" b="1"/>
              <a:t>場所の名前</a:t>
            </a:r>
            <a:endParaRPr kumimoji="1" lang="en-US" altLang="ja-JP" sz="72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5905506-BCB1-4D16-E7C5-2D2D209C06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0" b="11764"/>
          <a:stretch/>
        </p:blipFill>
        <p:spPr>
          <a:xfrm>
            <a:off x="1995055" y="3001787"/>
            <a:ext cx="10536383" cy="843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4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1234A60D-1D61-A89D-45B6-E1BFF20F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testing.osaka</a:t>
            </a:r>
            <a:r>
              <a:rPr lang="ja-JP" altLang="en-US"/>
              <a:t>とは</a:t>
            </a: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73079BAE-A315-1D65-8AF9-1172C9C98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924" y="2174152"/>
            <a:ext cx="19026476" cy="10538547"/>
          </a:xfrm>
        </p:spPr>
        <p:txBody>
          <a:bodyPr>
            <a:normAutofit/>
          </a:bodyPr>
          <a:lstStyle/>
          <a:p>
            <a:r>
              <a:rPr lang="en-US" altLang="ja-JP" sz="5400" dirty="0"/>
              <a:t>testing.osaka</a:t>
            </a:r>
            <a:r>
              <a:rPr lang="ja-JP" altLang="en-US" sz="5400"/>
              <a:t>は</a:t>
            </a:r>
            <a:r>
              <a:rPr lang="ja-JP" altLang="en-US" sz="5400" b="1"/>
              <a:t>大阪や関西で働く</a:t>
            </a:r>
            <a:r>
              <a:rPr lang="ja-JP" altLang="en-US" sz="5400"/>
              <a:t>ソフトウェアエンジニアが、テストや</a:t>
            </a:r>
            <a:r>
              <a:rPr lang="en-US" altLang="ja-JP" sz="5400" dirty="0"/>
              <a:t>QA</a:t>
            </a:r>
            <a:r>
              <a:rPr lang="ja-JP" altLang="en-US" sz="5400"/>
              <a:t>について語り、集うコミュニティ</a:t>
            </a:r>
            <a:endParaRPr lang="en-US" altLang="ja-JP" sz="5400" dirty="0"/>
          </a:p>
          <a:p>
            <a:r>
              <a:rPr lang="ja-JP" altLang="en-US" sz="5400"/>
              <a:t>略称は「テオ」</a:t>
            </a:r>
            <a:r>
              <a:rPr lang="en-US" altLang="ja-JP" sz="5400" dirty="0"/>
              <a:t>(teo)</a:t>
            </a:r>
          </a:p>
          <a:p>
            <a:r>
              <a:rPr lang="ja-JP" altLang="en-US" sz="5400"/>
              <a:t>テストを通じて、</a:t>
            </a:r>
            <a:r>
              <a:rPr lang="ja-JP" altLang="en-US" sz="5400" b="1">
                <a:solidFill>
                  <a:srgbClr val="FF9954"/>
                </a:solidFill>
              </a:rPr>
              <a:t>学ぶこと</a:t>
            </a:r>
            <a:r>
              <a:rPr lang="ja-JP" altLang="en-US" sz="5400"/>
              <a:t>と</a:t>
            </a:r>
            <a:r>
              <a:rPr lang="ja-JP" altLang="en-US" sz="5400" b="1">
                <a:solidFill>
                  <a:schemeClr val="accent1"/>
                </a:solidFill>
              </a:rPr>
              <a:t>つながりを作る</a:t>
            </a:r>
            <a:r>
              <a:rPr lang="ja-JP" altLang="en-US" sz="5400"/>
              <a:t>ことが主眼</a:t>
            </a:r>
            <a:endParaRPr lang="en-US" altLang="ja-JP" sz="5400" dirty="0"/>
          </a:p>
          <a:p>
            <a:r>
              <a:rPr lang="ja-JP" altLang="en-US" sz="5400"/>
              <a:t>原則</a:t>
            </a:r>
            <a:r>
              <a:rPr lang="ja-JP" altLang="en-US" sz="5400" b="1">
                <a:solidFill>
                  <a:srgbClr val="FF0000"/>
                </a:solidFill>
              </a:rPr>
              <a:t>リアル開催</a:t>
            </a:r>
            <a:r>
              <a:rPr lang="ja-JP" altLang="en-US" sz="5400"/>
              <a:t>で実施するコミュニティイベント</a:t>
            </a:r>
            <a:endParaRPr lang="en-US" altLang="ja-JP" sz="54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B02D36-2E83-68F6-746B-18D5E61E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F087-8D8B-D640-B880-D62BE8B0057E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9288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1234A60D-1D61-A89D-45B6-E1BFF20F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testing.osaka</a:t>
            </a:r>
            <a:r>
              <a:rPr lang="ja-JP" altLang="en-US"/>
              <a:t>で目指すこと</a:t>
            </a: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73079BAE-A315-1D65-8AF9-1172C9C98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924" y="2174152"/>
            <a:ext cx="19026476" cy="10538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5400" b="1">
                <a:solidFill>
                  <a:srgbClr val="FF0000"/>
                </a:solidFill>
              </a:rPr>
              <a:t>テストを通じて、地域のゆるいつながりを作る</a:t>
            </a:r>
            <a:endParaRPr lang="en-US" altLang="ja-JP" sz="5400" dirty="0"/>
          </a:p>
          <a:p>
            <a:r>
              <a:rPr lang="ja-JP" altLang="en-US" sz="5400"/>
              <a:t>交流の促進</a:t>
            </a:r>
            <a:endParaRPr lang="en-US" altLang="ja-JP" sz="5400" dirty="0"/>
          </a:p>
          <a:p>
            <a:pPr lvl="1"/>
            <a:r>
              <a:rPr lang="ja-JP" altLang="en-US" sz="4800"/>
              <a:t>テストを通じて、関西でのエンジニアのつながり作り</a:t>
            </a:r>
          </a:p>
          <a:p>
            <a:r>
              <a:rPr lang="ja-JP" altLang="en-US" sz="5400"/>
              <a:t>知識や体験の共有</a:t>
            </a:r>
            <a:endParaRPr lang="en-US" altLang="ja-JP" sz="5400" dirty="0"/>
          </a:p>
          <a:p>
            <a:pPr lvl="1"/>
            <a:r>
              <a:rPr lang="ja-JP" altLang="en-US" sz="4800"/>
              <a:t>現場での体験や知識の共有</a:t>
            </a:r>
          </a:p>
          <a:p>
            <a:r>
              <a:rPr lang="ja-JP" altLang="en-US" sz="5400"/>
              <a:t>スキルアップ</a:t>
            </a:r>
            <a:endParaRPr lang="en-US" altLang="ja-JP" sz="5400" dirty="0"/>
          </a:p>
          <a:p>
            <a:pPr lvl="1"/>
            <a:r>
              <a:rPr lang="ja-JP" altLang="en-US" sz="4800"/>
              <a:t>イベントで持ち帰ったことによる技術の向上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B02D36-2E83-68F6-746B-18D5E61E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F087-8D8B-D640-B880-D62BE8B0057E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7559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1234A60D-1D61-A89D-45B6-E1BFF20F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Why testing.osaka</a:t>
            </a:r>
            <a:endParaRPr lang="ja-JP" altLang="en-US"/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73079BAE-A315-1D65-8AF9-1172C9C98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924" y="2174152"/>
            <a:ext cx="19026476" cy="10538547"/>
          </a:xfrm>
        </p:spPr>
        <p:txBody>
          <a:bodyPr>
            <a:normAutofit/>
          </a:bodyPr>
          <a:lstStyle/>
          <a:p>
            <a:r>
              <a:rPr lang="ja-JP" altLang="en-US" sz="4800"/>
              <a:t>コロナによってオンラインコミュニティが発達した一方で、</a:t>
            </a:r>
            <a:r>
              <a:rPr lang="ja-JP" altLang="en-US" sz="4800" b="1">
                <a:solidFill>
                  <a:srgbClr val="FF0000"/>
                </a:solidFill>
              </a:rPr>
              <a:t>リアルな対話でしか得られない栄養がある。</a:t>
            </a:r>
            <a:endParaRPr lang="en-US" altLang="ja-JP" sz="4800" b="1" dirty="0">
              <a:solidFill>
                <a:srgbClr val="FF0000"/>
              </a:solidFill>
            </a:endParaRPr>
          </a:p>
          <a:p>
            <a:r>
              <a:rPr lang="ja-JP" altLang="en-US" sz="4800"/>
              <a:t>地域に根ざしたコミュニティを作ることで、より</a:t>
            </a:r>
            <a:r>
              <a:rPr lang="ja-JP" altLang="en-US" sz="4800" b="1">
                <a:solidFill>
                  <a:srgbClr val="FF0000"/>
                </a:solidFill>
              </a:rPr>
              <a:t>リアルな関係性を作りたい</a:t>
            </a:r>
            <a:endParaRPr lang="en-US" altLang="ja-JP" sz="4800" b="1" dirty="0">
              <a:solidFill>
                <a:srgbClr val="FF0000"/>
              </a:solidFill>
            </a:endParaRPr>
          </a:p>
          <a:p>
            <a:pPr lvl="1"/>
            <a:r>
              <a:rPr lang="ja-JP" altLang="en-US" sz="3600"/>
              <a:t>スクラム道大阪や</a:t>
            </a:r>
            <a:r>
              <a:rPr lang="en-US" altLang="ja-JP" sz="3600" dirty="0"/>
              <a:t>PHP</a:t>
            </a:r>
            <a:r>
              <a:rPr lang="ja-JP" altLang="en-US" sz="3600"/>
              <a:t>関西のようなコミュニティ</a:t>
            </a:r>
            <a:endParaRPr lang="en-US" altLang="ja-JP" sz="3600" dirty="0"/>
          </a:p>
          <a:p>
            <a:r>
              <a:rPr lang="ja-JP" altLang="en-US" sz="4800"/>
              <a:t>関西在住でテストに興味のあるエンジニアをエスコートしたい</a:t>
            </a:r>
            <a:endParaRPr lang="en-US" altLang="ja-JP" sz="48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B02D36-2E83-68F6-746B-18D5E61E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F087-8D8B-D640-B880-D62BE8B0057E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2140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1234A60D-1D61-A89D-45B6-E1BFF20F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testing.osaka</a:t>
            </a:r>
            <a:r>
              <a:rPr lang="ja-JP" altLang="en-US"/>
              <a:t>の約束</a:t>
            </a: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73079BAE-A315-1D65-8AF9-1172C9C98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924" y="2174152"/>
            <a:ext cx="19026476" cy="10538547"/>
          </a:xfrm>
        </p:spPr>
        <p:txBody>
          <a:bodyPr>
            <a:normAutofit/>
          </a:bodyPr>
          <a:lstStyle/>
          <a:p>
            <a:r>
              <a:rPr lang="ja-JP" altLang="en-US" sz="4800"/>
              <a:t>「情報交換」や「交流」を大切にするため、</a:t>
            </a:r>
            <a:r>
              <a:rPr lang="ja-JP" altLang="en-US" sz="4800" b="1">
                <a:solidFill>
                  <a:srgbClr val="FF0000"/>
                </a:solidFill>
              </a:rPr>
              <a:t>節度を持った大人の対応をお願いします</a:t>
            </a:r>
            <a:endParaRPr lang="en-US" altLang="ja-JP" sz="4800" b="1" dirty="0">
              <a:solidFill>
                <a:srgbClr val="FF0000"/>
              </a:solidFill>
            </a:endParaRPr>
          </a:p>
          <a:p>
            <a:pPr lvl="1"/>
            <a:r>
              <a:rPr lang="ja-JP" altLang="en-US" sz="4200"/>
              <a:t>イベントが終わった時に「いいイベントだった」と思えるような場を一緒につくっていきたいです</a:t>
            </a:r>
            <a:endParaRPr lang="en-US" altLang="ja-JP" sz="4200" dirty="0"/>
          </a:p>
          <a:p>
            <a:r>
              <a:rPr lang="ja-JP" altLang="en-US" sz="4800" b="1">
                <a:solidFill>
                  <a:schemeClr val="accent1"/>
                </a:solidFill>
              </a:rPr>
              <a:t>会場提供していただく施設のルールは厳守してください</a:t>
            </a:r>
            <a:endParaRPr lang="en-US" altLang="ja-JP" sz="4800" b="1" dirty="0">
              <a:solidFill>
                <a:schemeClr val="accent1"/>
              </a:solidFill>
            </a:endParaRPr>
          </a:p>
          <a:p>
            <a:r>
              <a:rPr lang="ja-JP" altLang="en-US" sz="4800" b="1">
                <a:solidFill>
                  <a:srgbClr val="FF9954"/>
                </a:solidFill>
              </a:rPr>
              <a:t>参加者全員が楽しむイベント</a:t>
            </a:r>
            <a:r>
              <a:rPr lang="ja-JP" altLang="en-US" sz="4800"/>
              <a:t>というである趣旨を理解した発言・行動をお願いします</a:t>
            </a:r>
            <a:endParaRPr lang="en-US" altLang="ja-JP" sz="4800" dirty="0"/>
          </a:p>
          <a:p>
            <a:r>
              <a:rPr lang="ja-JP" altLang="en-US" sz="4800"/>
              <a:t>発言した人が「ここだけの話」とした内容は、</a:t>
            </a:r>
            <a:r>
              <a:rPr lang="en-US" altLang="ja-JP" sz="4800" dirty="0"/>
              <a:t>SNS</a:t>
            </a:r>
            <a:r>
              <a:rPr lang="ja-JP" altLang="en-US" sz="4800"/>
              <a:t>等に記載しないようにお願いします（心の</a:t>
            </a:r>
            <a:r>
              <a:rPr lang="en-US" altLang="ja-JP" sz="4800" dirty="0"/>
              <a:t>NDA</a:t>
            </a:r>
            <a:r>
              <a:rPr lang="ja-JP" altLang="en-US" sz="4800"/>
              <a:t>）</a:t>
            </a:r>
            <a:endParaRPr lang="en-US" altLang="ja-JP" sz="48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B02D36-2E83-68F6-746B-18D5E61E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F087-8D8B-D640-B880-D62BE8B0057E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4279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1234A60D-1D61-A89D-45B6-E1BFF20F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testing.osaka</a:t>
            </a:r>
            <a:r>
              <a:rPr lang="ja-JP" altLang="en-US"/>
              <a:t>の違反行為</a:t>
            </a: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73079BAE-A315-1D65-8AF9-1172C9C98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923" y="2174152"/>
            <a:ext cx="22310003" cy="10538547"/>
          </a:xfrm>
        </p:spPr>
        <p:txBody>
          <a:bodyPr>
            <a:normAutofit/>
          </a:bodyPr>
          <a:lstStyle/>
          <a:p>
            <a:r>
              <a:rPr lang="ja-JP" altLang="en-US" sz="4800"/>
              <a:t>ビジネスの勧誘にあたる行為</a:t>
            </a:r>
            <a:endParaRPr lang="en-US" altLang="ja-JP" sz="4800" dirty="0"/>
          </a:p>
          <a:p>
            <a:r>
              <a:rPr lang="ja-JP" altLang="en-US" sz="4800"/>
              <a:t>つきまとい行為やストーカー行為</a:t>
            </a:r>
            <a:endParaRPr lang="en-US" altLang="ja-JP" sz="4800" dirty="0"/>
          </a:p>
          <a:p>
            <a:r>
              <a:rPr lang="ja-JP" altLang="en-US" sz="4800"/>
              <a:t>嫌がらせ</a:t>
            </a:r>
            <a:endParaRPr lang="en-US" altLang="ja-JP" sz="4800" dirty="0"/>
          </a:p>
          <a:p>
            <a:r>
              <a:rPr lang="ja-JP" altLang="en-US" sz="4800"/>
              <a:t>その他、社会通念上、ハラスメントや不法行為とみなされるあらゆる行為</a:t>
            </a:r>
            <a:endParaRPr lang="en-US" altLang="ja-JP" sz="4800" dirty="0"/>
          </a:p>
          <a:p>
            <a:pPr marL="0" indent="0">
              <a:buNone/>
            </a:pPr>
            <a:endParaRPr lang="en-US" altLang="ja-JP" sz="4800" dirty="0"/>
          </a:p>
          <a:p>
            <a:pPr marL="0" indent="0">
              <a:buNone/>
            </a:pPr>
            <a:r>
              <a:rPr lang="ja-JP" altLang="en-US" sz="4800" b="1"/>
              <a:t>これらの行為が見られた場合、主催者側から注意を行う場合があります。再三の注意によっても改善が見られない場合は、</a:t>
            </a:r>
            <a:r>
              <a:rPr lang="ja-JP" altLang="en-US" sz="4800" b="1">
                <a:solidFill>
                  <a:srgbClr val="FF0000"/>
                </a:solidFill>
              </a:rPr>
              <a:t>退出</a:t>
            </a:r>
            <a:r>
              <a:rPr lang="ja-JP" altLang="en-US" sz="4800" b="1"/>
              <a:t>、または</a:t>
            </a:r>
            <a:r>
              <a:rPr lang="ja-JP" altLang="en-US" sz="4800" b="1">
                <a:solidFill>
                  <a:srgbClr val="FF0000"/>
                </a:solidFill>
              </a:rPr>
              <a:t>法的措置</a:t>
            </a:r>
            <a:r>
              <a:rPr lang="ja-JP" altLang="en-US" sz="4800" b="1"/>
              <a:t>を取る場合がありますので、ご理解とご協力をお願いいたします。</a:t>
            </a:r>
            <a:endParaRPr lang="en-US" altLang="ja-JP" sz="4800" b="1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B02D36-2E83-68F6-746B-18D5E61E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F087-8D8B-D640-B880-D62BE8B0057E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3434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9">
            <a:extLst>
              <a:ext uri="{FF2B5EF4-FFF2-40B4-BE49-F238E27FC236}">
                <a16:creationId xmlns:a16="http://schemas.microsoft.com/office/drawing/2014/main" id="{1234A60D-1D61-A89D-45B6-E1BFF20F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実行委員募集中</a:t>
            </a: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73079BAE-A315-1D65-8AF9-1172C9C98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923" y="2174152"/>
            <a:ext cx="18513859" cy="10538547"/>
          </a:xfrm>
        </p:spPr>
        <p:txBody>
          <a:bodyPr>
            <a:normAutofit/>
          </a:bodyPr>
          <a:lstStyle/>
          <a:p>
            <a:r>
              <a:rPr lang="en-US" altLang="ja-JP" sz="4800" dirty="0"/>
              <a:t>testing.osaka</a:t>
            </a:r>
            <a:r>
              <a:rPr lang="ja-JP" altLang="en-US" sz="4800"/>
              <a:t>を持続可能で多様性のあるコミュニティにするため、実行委員を募集しています</a:t>
            </a:r>
            <a:endParaRPr lang="en-US" altLang="ja-JP" sz="4800" dirty="0"/>
          </a:p>
          <a:p>
            <a:r>
              <a:rPr lang="ja-JP" altLang="en-US" sz="4800"/>
              <a:t>条件はありませんので、お気軽にお声がけください</a:t>
            </a:r>
            <a:endParaRPr lang="en-US" altLang="ja-JP" sz="48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B02D36-2E83-68F6-746B-18D5E61E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FF087-8D8B-D640-B880-D62BE8B0057E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84475437"/>
      </p:ext>
    </p:extLst>
  </p:cSld>
  <p:clrMapOvr>
    <a:masterClrMapping/>
  </p:clrMapOvr>
</p:sld>
</file>

<file path=ppt/theme/theme1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ヒラギノ丸ゴ ProN W4"/>
        <a:ea typeface="ヒラギノ丸ゴ ProN W4"/>
        <a:cs typeface="ヒラギノ丸ゴ ProN W4"/>
      </a:majorFont>
      <a:minorFont>
        <a:latin typeface="ヒラギノ丸ゴ ProN W4"/>
        <a:ea typeface="ヒラギノ丸ゴ ProN W4"/>
        <a:cs typeface="ヒラギノ丸ゴ ProN W4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ヒラギノ丸ゴ ProN W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ヒラギノ丸ゴ ProN W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5562</TotalTime>
  <Words>402</Words>
  <Application>Microsoft Macintosh PowerPoint</Application>
  <PresentationFormat>ユーザー設定</PresentationFormat>
  <Paragraphs>43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Yu Gothic</vt:lpstr>
      <vt:lpstr>Yu Gothic</vt:lpstr>
      <vt:lpstr>Arial</vt:lpstr>
      <vt:lpstr>Wingdings</vt:lpstr>
      <vt:lpstr>1_デザインの設定</vt:lpstr>
      <vt:lpstr>PowerPoint プレゼンテーション</vt:lpstr>
      <vt:lpstr>testing.osakaとは</vt:lpstr>
      <vt:lpstr>testing.osakaで目指すこと</vt:lpstr>
      <vt:lpstr>Why testing.osaka</vt:lpstr>
      <vt:lpstr>testing.osakaの約束</vt:lpstr>
      <vt:lpstr>testing.osakaの違反行為</vt:lpstr>
      <vt:lpstr>実行委員募集中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QAとして</dc:title>
  <cp:lastModifiedBy>友輔 山下</cp:lastModifiedBy>
  <cp:revision>124</cp:revision>
  <dcterms:modified xsi:type="dcterms:W3CDTF">2025-01-19T11:13:34Z</dcterms:modified>
</cp:coreProperties>
</file>