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6455" autoAdjust="0"/>
  </p:normalViewPr>
  <p:slideViewPr>
    <p:cSldViewPr snapToGrid="0">
      <p:cViewPr varScale="1">
        <p:scale>
          <a:sx n="109" d="100"/>
          <a:sy n="109" d="100"/>
        </p:scale>
        <p:origin x="774" y="114"/>
      </p:cViewPr>
      <p:guideLst/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39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100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779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608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08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5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77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6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78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5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30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2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50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1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2FA1-167C-4630-8DAC-014E2592F890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1276B6B-01F8-40A4-A4A7-FB29BDBDF2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7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2723C-D888-B74B-761F-92A16DB9B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Git</a:t>
            </a:r>
            <a:r>
              <a:rPr kumimoji="1" lang="ja-JP" altLang="en-US" sz="4800" dirty="0"/>
              <a:t>トラブルシューティング</a:t>
            </a:r>
          </a:p>
        </p:txBody>
      </p:sp>
    </p:spTree>
    <p:extLst>
      <p:ext uri="{BB962C8B-B14F-4D97-AF65-F5344CB8AC3E}">
        <p14:creationId xmlns:p14="http://schemas.microsoft.com/office/powerpoint/2010/main" val="32044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事例１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117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ケース３：作業内容はすでに誤ったブランチへコミット済みである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64931" y="1859339"/>
            <a:ext cx="850907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正しいブランチにチェックアウト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間違ったブランチのコミットを正しいブランチにチェリーピック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cherry-pick feature-branch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</a:t>
            </a:r>
            <a:r>
              <a:rPr kumimoji="1" lang="ja-JP" altLang="en-US" dirty="0">
                <a:solidFill>
                  <a:schemeClr val="accent2"/>
                </a:solidFill>
              </a:rPr>
              <a:t> 元のブランチに戻る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feature-branch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元のブランチからコミットを削除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reset </a:t>
            </a:r>
            <a:r>
              <a:rPr kumimoji="1" lang="en-US" altLang="ja-JP" dirty="0">
                <a:solidFill>
                  <a:srgbClr val="0070C0"/>
                </a:solidFill>
              </a:rPr>
              <a:t>--hard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HEAD~1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36E8417-F415-212D-9F3C-DD3E24017956}"/>
              </a:ext>
            </a:extLst>
          </p:cNvPr>
          <p:cNvSpPr txBox="1">
            <a:spLocks/>
          </p:cNvSpPr>
          <p:nvPr/>
        </p:nvSpPr>
        <p:spPr>
          <a:xfrm>
            <a:off x="677334" y="5036143"/>
            <a:ext cx="8596668" cy="148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ja-JP" altLang="en-US" dirty="0"/>
              <a:t>チェリーピックでコンフリクトが発生した場合は、手動でコンフリクトを解消し、</a:t>
            </a:r>
            <a:endParaRPr lang="en-US" altLang="ja-JP" dirty="0"/>
          </a:p>
          <a:p>
            <a:pPr marL="0" indent="0">
              <a:buFont typeface="Wingdings 3" charset="2"/>
              <a:buNone/>
            </a:pPr>
            <a:r>
              <a:rPr lang="ja-JP" altLang="en-US" dirty="0"/>
              <a:t>変更をステージングしてチェリーピックを続行する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20EBD8-913C-0594-2B39-91F7137489AB}"/>
              </a:ext>
            </a:extLst>
          </p:cNvPr>
          <p:cNvSpPr txBox="1"/>
          <p:nvPr/>
        </p:nvSpPr>
        <p:spPr>
          <a:xfrm>
            <a:off x="764931" y="5779165"/>
            <a:ext cx="850907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kumimoji="1" lang="ja-JP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解消したファイル</a:t>
            </a:r>
            <a:endParaRPr kumimoji="1" lang="en-US" altLang="ja-JP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cherry-pick </a:t>
            </a:r>
            <a:r>
              <a:rPr kumimoji="1" lang="en-US" altLang="ja-JP" dirty="0">
                <a:solidFill>
                  <a:srgbClr val="0070C0"/>
                </a:solidFill>
              </a:rPr>
              <a:t>--continue</a:t>
            </a:r>
          </a:p>
        </p:txBody>
      </p:sp>
    </p:spTree>
    <p:extLst>
      <p:ext uri="{BB962C8B-B14F-4D97-AF65-F5344CB8AC3E}">
        <p14:creationId xmlns:p14="http://schemas.microsoft.com/office/powerpoint/2010/main" val="421758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事例２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リモート側のブランチを削除してしまった際の状況によって以下の２通りに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分類される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ケース１：ローカルブランチが存在する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ケース２：ローカルブランチが存在しない</a:t>
            </a:r>
          </a:p>
        </p:txBody>
      </p:sp>
    </p:spTree>
    <p:extLst>
      <p:ext uri="{BB962C8B-B14F-4D97-AF65-F5344CB8AC3E}">
        <p14:creationId xmlns:p14="http://schemas.microsoft.com/office/powerpoint/2010/main" val="151501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771F56-6A7A-2543-4B44-5F0839E8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lang="ja-JP" altLang="en-US" sz="2800" dirty="0"/>
              <a:t>事例２</a:t>
            </a:r>
            <a:r>
              <a:rPr lang="en-US" altLang="ja-JP" sz="2800" dirty="0"/>
              <a:t>】</a:t>
            </a:r>
            <a:r>
              <a:rPr lang="ja-JP" altLang="en-US" sz="2800" dirty="0"/>
              <a:t>誤ってリモート側のブランチを削除してしまった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64B03-E876-AA75-0901-7A4ABDD6A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ケース１：ローカルブランチが存在する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06671E-B3F0-499A-AA49-9A6D548C35C4}"/>
              </a:ext>
            </a:extLst>
          </p:cNvPr>
          <p:cNvSpPr txBox="1"/>
          <p:nvPr/>
        </p:nvSpPr>
        <p:spPr>
          <a:xfrm>
            <a:off x="764931" y="1793632"/>
            <a:ext cx="850907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main)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main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スタッシュを適用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 pop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9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BB9C6-4570-AACD-22D9-576CADF5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62B42-98BD-1B67-CFE0-7FA784D3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ja-JP" altLang="en-US" dirty="0"/>
              <a:t>留意事項</a:t>
            </a:r>
            <a:endParaRPr kumimoji="1" lang="en-US" altLang="ja-JP" dirty="0"/>
          </a:p>
          <a:p>
            <a:r>
              <a:rPr kumimoji="1" lang="ja-JP" altLang="en-US" dirty="0"/>
              <a:t>やらかし事例と対応方法一覧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595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2CFBC-F942-EDD2-D5B5-76D009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79CA8-1A3C-6AFD-3043-D318754C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45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kumimoji="1" lang="en-US" altLang="ja-JP" dirty="0"/>
              <a:t>Git</a:t>
            </a:r>
            <a:r>
              <a:rPr kumimoji="1" lang="ja-JP" altLang="en-US" dirty="0"/>
              <a:t>使用時に起こりがちなミスを事前に理解し、適切なトラブルシューティング方法を身につけることで、問題発生時に迅速に対応できるようにする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各種</a:t>
            </a:r>
            <a:r>
              <a:rPr lang="en-US" altLang="ja-JP" dirty="0"/>
              <a:t>Git</a:t>
            </a:r>
            <a:r>
              <a:rPr lang="ja-JP" altLang="en-US" dirty="0"/>
              <a:t>のコマンドの動作を理解し、自信をもって操作を行えるようになる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ターゲット受講者</a:t>
            </a:r>
            <a:endParaRPr lang="en-US" altLang="ja-JP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en-US" altLang="ja-JP" dirty="0"/>
              <a:t>Git</a:t>
            </a:r>
            <a:r>
              <a:rPr lang="ja-JP" altLang="en-US" dirty="0"/>
              <a:t>の基本的な概念</a:t>
            </a:r>
            <a:r>
              <a:rPr lang="en-US" altLang="ja-JP" dirty="0"/>
              <a:t>(</a:t>
            </a:r>
            <a:r>
              <a:rPr lang="ja-JP" altLang="en-US" dirty="0"/>
              <a:t>リポジトリ、コミット、ブランチなど</a:t>
            </a:r>
            <a:r>
              <a:rPr lang="en-US" altLang="ja-JP" dirty="0"/>
              <a:t>)</a:t>
            </a:r>
            <a:r>
              <a:rPr lang="ja-JP" altLang="en-US" dirty="0"/>
              <a:t>やコマンド</a:t>
            </a:r>
            <a:r>
              <a:rPr lang="en-US" altLang="ja-JP" dirty="0"/>
              <a:t>(git add, git commit, git push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  <a:r>
              <a:rPr lang="ja-JP" altLang="en-US" dirty="0"/>
              <a:t>は理解しているが、トラブルシューティング経験が少ない</a:t>
            </a:r>
            <a:endParaRPr lang="en-US" altLang="ja-JP" dirty="0"/>
          </a:p>
          <a:p>
            <a:pPr marL="685800" lvl="1">
              <a:buFont typeface="Wingdings" panose="05000000000000000000" pitchFamily="2" charset="2"/>
              <a:buChar char="Ø"/>
            </a:pPr>
            <a:r>
              <a:rPr lang="ja-JP" altLang="en-US" dirty="0"/>
              <a:t>普段</a:t>
            </a:r>
            <a:r>
              <a:rPr lang="en-US" altLang="ja-JP" dirty="0"/>
              <a:t>GUI</a:t>
            </a:r>
            <a:r>
              <a:rPr lang="ja-JP" altLang="en-US" dirty="0"/>
              <a:t>の</a:t>
            </a:r>
            <a:r>
              <a:rPr lang="en-US" altLang="ja-JP" dirty="0"/>
              <a:t>Git</a:t>
            </a:r>
            <a:r>
              <a:rPr lang="ja-JP" altLang="en-US" dirty="0"/>
              <a:t>クライアントツール</a:t>
            </a:r>
            <a:r>
              <a:rPr lang="en-US" altLang="ja-JP" dirty="0"/>
              <a:t>(</a:t>
            </a:r>
            <a:r>
              <a:rPr lang="en-US" altLang="ja-JP" dirty="0" err="1"/>
              <a:t>tortoisegit</a:t>
            </a:r>
            <a:r>
              <a:rPr lang="ja-JP" altLang="en-US" dirty="0"/>
              <a:t>や</a:t>
            </a:r>
            <a:r>
              <a:rPr lang="en-US" altLang="ja-JP" dirty="0" err="1"/>
              <a:t>sourcetree</a:t>
            </a:r>
            <a:r>
              <a:rPr lang="en-US" altLang="ja-JP" dirty="0"/>
              <a:t>)</a:t>
            </a:r>
            <a:r>
              <a:rPr lang="ja-JP" altLang="en-US" dirty="0"/>
              <a:t>から</a:t>
            </a:r>
            <a:r>
              <a:rPr lang="en-US" altLang="ja-JP" dirty="0"/>
              <a:t>Git</a:t>
            </a:r>
            <a:r>
              <a:rPr lang="ja-JP" altLang="en-US" dirty="0"/>
              <a:t>を操作しているが、どんな動作をしているのかイメージできておらず、操作に自信がない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830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1A769-542E-24F2-E2E7-D1D5DAE3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留意事項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E7F39-D7FA-322A-32DE-62C32A20F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12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以下の観点から</a:t>
            </a:r>
            <a:r>
              <a:rPr kumimoji="1" lang="en-US" altLang="ja-JP" dirty="0"/>
              <a:t>CUI</a:t>
            </a:r>
            <a:r>
              <a:rPr kumimoji="1" lang="ja-JP" altLang="en-US" dirty="0"/>
              <a:t>上で</a:t>
            </a:r>
            <a:r>
              <a:rPr kumimoji="1" lang="en-US" altLang="ja-JP" dirty="0"/>
              <a:t>Git</a:t>
            </a:r>
            <a:r>
              <a:rPr lang="ja-JP" altLang="en-US" dirty="0"/>
              <a:t>コマンド操作をしながら説明をしていきます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ja-JP" altLang="en-US" dirty="0"/>
              <a:t>特定の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クライアントツールに依存しない知識を身につける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1" lang="en-US" altLang="ja-JP" dirty="0"/>
              <a:t>Git</a:t>
            </a:r>
            <a:r>
              <a:rPr kumimoji="1" lang="ja-JP" altLang="en-US" dirty="0"/>
              <a:t>の内部動作や仕組みを深く理解する</a:t>
            </a:r>
            <a:endParaRPr kumimoji="1" lang="en-US" altLang="ja-JP" dirty="0"/>
          </a:p>
          <a:p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一緒にコマンド操作をしながら受講される場合は</a:t>
            </a:r>
            <a:r>
              <a:rPr kumimoji="1" lang="en-US" altLang="ja-JP" dirty="0"/>
              <a:t>『</a:t>
            </a:r>
            <a:r>
              <a:rPr kumimoji="1" lang="ja-JP" altLang="en-US" dirty="0"/>
              <a:t>事前準備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のページの内容を受講前に実施しておいてください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CUI</a:t>
            </a:r>
            <a:r>
              <a:rPr lang="ja-JP" altLang="en-US" dirty="0"/>
              <a:t>操作が不慣れな方は</a:t>
            </a:r>
            <a:r>
              <a:rPr lang="en-US" altLang="ja-JP" dirty="0"/>
              <a:t>『</a:t>
            </a:r>
            <a:r>
              <a:rPr lang="ja-JP" altLang="en-US" dirty="0"/>
              <a:t>よく使用するコマンドとオプション</a:t>
            </a:r>
            <a:r>
              <a:rPr lang="en-US" altLang="ja-JP" dirty="0"/>
              <a:t>』</a:t>
            </a:r>
            <a:r>
              <a:rPr lang="ja-JP" altLang="en-US" dirty="0"/>
              <a:t>を参照してください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659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6ADBE-0320-A9D2-BED9-DBAD07BC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F0441-3568-603D-6128-D5BB4FAA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4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33263-9659-BEA6-CFBD-2383104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やらかし事例と対応方法一覧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3DCE1-774F-51B7-A9DC-3325AE0D1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697"/>
            <a:ext cx="8596668" cy="3880773"/>
          </a:xfrm>
        </p:spPr>
        <p:txBody>
          <a:bodyPr/>
          <a:lstStyle/>
          <a:p>
            <a:r>
              <a:rPr kumimoji="1" lang="ja-JP" altLang="en-US" dirty="0"/>
              <a:t>本来のブランチとは異なるブランチで作業を進めてしまった</a:t>
            </a:r>
            <a:endParaRPr kumimoji="1" lang="en-US" altLang="ja-JP" dirty="0"/>
          </a:p>
          <a:p>
            <a:r>
              <a:rPr kumimoji="1" lang="ja-JP" altLang="en-US" dirty="0"/>
              <a:t>誤ってブランチを削除してしまった</a:t>
            </a:r>
            <a:endParaRPr kumimoji="1" lang="en-US" altLang="ja-JP" dirty="0"/>
          </a:p>
          <a:p>
            <a:r>
              <a:rPr lang="ja-JP" altLang="en-US" dirty="0"/>
              <a:t>必要なファイルを誤って削除してしまった</a:t>
            </a:r>
            <a:endParaRPr lang="en-US" altLang="ja-JP" dirty="0"/>
          </a:p>
          <a:p>
            <a:r>
              <a:rPr kumimoji="1" lang="ja-JP" altLang="en-US" dirty="0"/>
              <a:t>誤ってリモートブランチを削除してしまった</a:t>
            </a:r>
            <a:endParaRPr kumimoji="1" lang="en-US" altLang="ja-JP" dirty="0"/>
          </a:p>
          <a:p>
            <a:r>
              <a:rPr kumimoji="1" lang="ja-JP" altLang="en-US" dirty="0"/>
              <a:t>改行コードの自動変換設定のミス</a:t>
            </a:r>
          </a:p>
        </p:txBody>
      </p:sp>
    </p:spTree>
    <p:extLst>
      <p:ext uri="{BB962C8B-B14F-4D97-AF65-F5344CB8AC3E}">
        <p14:creationId xmlns:p14="http://schemas.microsoft.com/office/powerpoint/2010/main" val="384708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事例１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作業内容の状況によって、以下の大きく３つのケースに場合分けされる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ケース１：作業内容がワーキングツリーのみに存在する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ケース２：作業内容がステージングエリアに存在する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ケース３：作業内容はすでに誤ったブランチへコミット済みである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800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</a:t>
            </a:r>
            <a:r>
              <a:rPr lang="ja-JP" altLang="en-US" sz="2800" dirty="0"/>
              <a:t>１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20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ケース１：作業内容がワーキングツリーのみに存在する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64931" y="1793632"/>
            <a:ext cx="850907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変更内容をスタッシュ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main)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main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スタッシュを適用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 pop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2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53B95-6BA5-6C71-B011-3B335963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【</a:t>
            </a:r>
            <a:r>
              <a:rPr kumimoji="1" lang="ja-JP" altLang="en-US" sz="2800" dirty="0"/>
              <a:t>事例１</a:t>
            </a:r>
            <a:r>
              <a:rPr kumimoji="1" lang="en-US" altLang="ja-JP" sz="2800" dirty="0"/>
              <a:t>】</a:t>
            </a:r>
            <a:r>
              <a:rPr kumimoji="1" lang="ja-JP" altLang="en-US" sz="2800" dirty="0"/>
              <a:t>本来のブランチとは異なるブランチで</a:t>
            </a:r>
            <a:br>
              <a:rPr kumimoji="1" lang="en-US" altLang="ja-JP" sz="2800" dirty="0"/>
            </a:br>
            <a:r>
              <a:rPr kumimoji="1" lang="ja-JP" altLang="en-US" sz="2800" dirty="0"/>
              <a:t>作業を進めてしまった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37FAC-F868-3646-B9E5-3DC9A19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9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ケース２：作業内容がステージングエリアに存在する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79C3C9-6333-75A7-01F8-E810F74DC676}"/>
              </a:ext>
            </a:extLst>
          </p:cNvPr>
          <p:cNvSpPr txBox="1"/>
          <p:nvPr/>
        </p:nvSpPr>
        <p:spPr>
          <a:xfrm>
            <a:off x="721132" y="1788280"/>
            <a:ext cx="8509071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ステージングされている変更をリセット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reset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変更内容をスタッシュ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正しいブランチ</a:t>
            </a:r>
            <a:r>
              <a:rPr kumimoji="1" lang="en-US" altLang="ja-JP" dirty="0">
                <a:solidFill>
                  <a:schemeClr val="accent2"/>
                </a:solidFill>
              </a:rPr>
              <a:t>(</a:t>
            </a:r>
            <a:r>
              <a:rPr kumimoji="1" lang="ja-JP" altLang="en-US" dirty="0">
                <a:solidFill>
                  <a:schemeClr val="accent2"/>
                </a:solidFill>
              </a:rPr>
              <a:t>今回は</a:t>
            </a:r>
            <a:r>
              <a:rPr kumimoji="1" lang="en-US" altLang="ja-JP" dirty="0">
                <a:solidFill>
                  <a:schemeClr val="accent2"/>
                </a:solidFill>
              </a:rPr>
              <a:t>main)</a:t>
            </a:r>
            <a:r>
              <a:rPr kumimoji="1" lang="ja-JP" altLang="en-US" dirty="0">
                <a:solidFill>
                  <a:schemeClr val="accent2"/>
                </a:solidFill>
              </a:rPr>
              <a:t>に切り替え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checkout main</a:t>
            </a:r>
          </a:p>
          <a:p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chemeClr val="accent2"/>
                </a:solidFill>
              </a:rPr>
              <a:t># </a:t>
            </a:r>
            <a:r>
              <a:rPr kumimoji="1" lang="ja-JP" altLang="en-US" dirty="0">
                <a:solidFill>
                  <a:schemeClr val="accent2"/>
                </a:solidFill>
              </a:rPr>
              <a:t>スタッシュを適用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r>
              <a:rPr kumimoji="1" lang="en-US" altLang="ja-JP" dirty="0">
                <a:solidFill>
                  <a:srgbClr val="FFFF00"/>
                </a:solidFill>
              </a:rPr>
              <a:t>git</a:t>
            </a:r>
            <a:r>
              <a:rPr kumimoji="1" lang="en-US" altLang="ja-JP" dirty="0">
                <a:solidFill>
                  <a:schemeClr val="accent2"/>
                </a:solidFill>
              </a:rPr>
              <a:t> </a:t>
            </a:r>
            <a:r>
              <a:rPr kumimoji="1" lang="en-US" altLang="ja-JP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stash pop</a:t>
            </a:r>
            <a:endParaRPr kumimoji="1" lang="ja-JP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0078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654</Words>
  <Application>Microsoft Office PowerPoint</Application>
  <PresentationFormat>ワイド画面</PresentationFormat>
  <Paragraphs>90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ファセット</vt:lpstr>
      <vt:lpstr>Gitトラブルシューティング</vt:lpstr>
      <vt:lpstr>アジェンダ</vt:lpstr>
      <vt:lpstr>目的 </vt:lpstr>
      <vt:lpstr>留意事項</vt:lpstr>
      <vt:lpstr>事前準備</vt:lpstr>
      <vt:lpstr>やらかし事例と対応方法一覧</vt:lpstr>
      <vt:lpstr>【事例１】本来のブランチとは異なるブランチで 作業を進めてしまった</vt:lpstr>
      <vt:lpstr>【事例１】本来のブランチとは異なるブランチで 作業を進めてしまった</vt:lpstr>
      <vt:lpstr>【事例１】本来のブランチとは異なるブランチで 作業を進めてしまった</vt:lpstr>
      <vt:lpstr>【事例１】本来のブランチとは異なるブランチで 作業を進めてしまった</vt:lpstr>
      <vt:lpstr>【事例２】誤ってリモート側のブランチを削除してしまった</vt:lpstr>
      <vt:lpstr>【事例２】誤ってリモート側のブランチを削除してしまった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YUSUKE MURAI</dc:creator>
  <cp:lastModifiedBy>YUSUKE MURAI</cp:lastModifiedBy>
  <cp:revision>6</cp:revision>
  <dcterms:created xsi:type="dcterms:W3CDTF">2024-09-23T07:27:59Z</dcterms:created>
  <dcterms:modified xsi:type="dcterms:W3CDTF">2024-09-24T20:55:01Z</dcterms:modified>
</cp:coreProperties>
</file>