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6455" autoAdjust="0"/>
  </p:normalViewPr>
  <p:slideViewPr>
    <p:cSldViewPr snapToGrid="0">
      <p:cViewPr varScale="1">
        <p:scale>
          <a:sx n="109" d="100"/>
          <a:sy n="109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39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2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0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77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60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84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59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77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1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78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5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3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2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5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1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7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2723C-D888-B74B-761F-92A16DB9B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Git</a:t>
            </a:r>
            <a:r>
              <a:rPr kumimoji="1" lang="ja-JP" altLang="en-US" sz="4800" dirty="0"/>
              <a:t>トラブルシューティング</a:t>
            </a:r>
          </a:p>
        </p:txBody>
      </p:sp>
    </p:spTree>
    <p:extLst>
      <p:ext uri="{BB962C8B-B14F-4D97-AF65-F5344CB8AC3E}">
        <p14:creationId xmlns:p14="http://schemas.microsoft.com/office/powerpoint/2010/main" val="320443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事例２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99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ケース２：作業内容がステージングエリアに存在する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9C3C9-6333-75A7-01F8-E810F74DC676}"/>
              </a:ext>
            </a:extLst>
          </p:cNvPr>
          <p:cNvSpPr txBox="1"/>
          <p:nvPr/>
        </p:nvSpPr>
        <p:spPr>
          <a:xfrm>
            <a:off x="721132" y="1788280"/>
            <a:ext cx="8509071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ステージングされている変更をリセット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reset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変更内容をスタッシュ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今回は</a:t>
            </a:r>
            <a:r>
              <a:rPr kumimoji="1" lang="en-US" altLang="ja-JP" dirty="0">
                <a:solidFill>
                  <a:schemeClr val="accent2"/>
                </a:solidFill>
              </a:rPr>
              <a:t>main)</a:t>
            </a:r>
            <a:r>
              <a:rPr kumimoji="1" lang="ja-JP" altLang="en-US" dirty="0">
                <a:solidFill>
                  <a:schemeClr val="accent2"/>
                </a:solidFill>
              </a:rPr>
              <a:t>に切り替え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main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スタッシュを適用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 pop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0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事例２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117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ケース３：作業内容はすでに誤ったブランチへコミット済みである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9C3C9-6333-75A7-01F8-E810F74DC676}"/>
              </a:ext>
            </a:extLst>
          </p:cNvPr>
          <p:cNvSpPr txBox="1"/>
          <p:nvPr/>
        </p:nvSpPr>
        <p:spPr>
          <a:xfrm>
            <a:off x="764931" y="1859339"/>
            <a:ext cx="8509071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正しいブランチにチェックアウト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間違ったブランチのコミットを正しいブランチにチェリーピック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cherry-pick feature-branch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</a:t>
            </a:r>
            <a:r>
              <a:rPr kumimoji="1" lang="ja-JP" altLang="en-US" dirty="0">
                <a:solidFill>
                  <a:schemeClr val="accent2"/>
                </a:solidFill>
              </a:rPr>
              <a:t> 元のブランチに戻る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feature-branch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元のブランチからコミットを削除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reset </a:t>
            </a:r>
            <a:r>
              <a:rPr kumimoji="1" lang="en-US" altLang="ja-JP" dirty="0">
                <a:solidFill>
                  <a:srgbClr val="0070C0"/>
                </a:solidFill>
              </a:rPr>
              <a:t>--hard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HEAD~1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36E8417-F415-212D-9F3C-DD3E24017956}"/>
              </a:ext>
            </a:extLst>
          </p:cNvPr>
          <p:cNvSpPr txBox="1">
            <a:spLocks/>
          </p:cNvSpPr>
          <p:nvPr/>
        </p:nvSpPr>
        <p:spPr>
          <a:xfrm>
            <a:off x="677334" y="5036143"/>
            <a:ext cx="8596668" cy="148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dirty="0"/>
              <a:t>チェリーピックでコンフリクトが発生した場合は、手動でコンフリクトを解消し、</a:t>
            </a:r>
            <a:endParaRPr lang="en-US" altLang="ja-JP" dirty="0"/>
          </a:p>
          <a:p>
            <a:pPr marL="0" indent="0">
              <a:buFont typeface="Wingdings 3" charset="2"/>
              <a:buNone/>
            </a:pPr>
            <a:r>
              <a:rPr lang="ja-JP" altLang="en-US" dirty="0"/>
              <a:t>変更をステージングしてチェリーピックを続行する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20EBD8-913C-0594-2B39-91F7137489AB}"/>
              </a:ext>
            </a:extLst>
          </p:cNvPr>
          <p:cNvSpPr txBox="1"/>
          <p:nvPr/>
        </p:nvSpPr>
        <p:spPr>
          <a:xfrm>
            <a:off x="764931" y="5779165"/>
            <a:ext cx="85090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解消したファイル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cherry-pick </a:t>
            </a:r>
            <a:r>
              <a:rPr kumimoji="1" lang="en-US" altLang="ja-JP" dirty="0">
                <a:solidFill>
                  <a:srgbClr val="0070C0"/>
                </a:solidFill>
              </a:rPr>
              <a:t>--continue</a:t>
            </a:r>
          </a:p>
        </p:txBody>
      </p:sp>
    </p:spTree>
    <p:extLst>
      <p:ext uri="{BB962C8B-B14F-4D97-AF65-F5344CB8AC3E}">
        <p14:creationId xmlns:p14="http://schemas.microsoft.com/office/powerpoint/2010/main" val="421758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誤ってリモート側のブランチを削除してしまった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リモート側のブランチを削除してしまった際の状況によって以下の２通りに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分類される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ケース１：ローカルブランチが存在する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ケース２：ローカルブランチが存在しない</a:t>
            </a:r>
          </a:p>
        </p:txBody>
      </p:sp>
    </p:spTree>
    <p:extLst>
      <p:ext uri="{BB962C8B-B14F-4D97-AF65-F5344CB8AC3E}">
        <p14:creationId xmlns:p14="http://schemas.microsoft.com/office/powerpoint/2010/main" val="15150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誤ってリモート側のブランチを削除してしまった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ケース１：ローカルブランチが存在する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06671E-B3F0-499A-AA49-9A6D548C35C4}"/>
              </a:ext>
            </a:extLst>
          </p:cNvPr>
          <p:cNvSpPr txBox="1"/>
          <p:nvPr/>
        </p:nvSpPr>
        <p:spPr>
          <a:xfrm>
            <a:off x="764931" y="1793632"/>
            <a:ext cx="850907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ローカルブランチが存在するか確認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branch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今回は</a:t>
            </a:r>
            <a:r>
              <a:rPr kumimoji="1" lang="en-US" altLang="ja-JP" dirty="0">
                <a:solidFill>
                  <a:schemeClr val="accent2"/>
                </a:solidFill>
              </a:rPr>
              <a:t>main)</a:t>
            </a:r>
            <a:r>
              <a:rPr kumimoji="1" lang="ja-JP" altLang="en-US" dirty="0">
                <a:solidFill>
                  <a:schemeClr val="accent2"/>
                </a:solidFill>
              </a:rPr>
              <a:t>に切り替え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push origin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feature-branch:feature-branch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9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誤ってリモート側のブランチを削除してしまった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ケース２：ローカルブランチが存在しない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06671E-B3F0-499A-AA49-9A6D548C35C4}"/>
              </a:ext>
            </a:extLst>
          </p:cNvPr>
          <p:cNvSpPr txBox="1"/>
          <p:nvPr/>
        </p:nvSpPr>
        <p:spPr>
          <a:xfrm>
            <a:off x="764931" y="1793632"/>
            <a:ext cx="850907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リモートブランチのコミット履歴を確認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reflog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削除されたリモートブランチの最新コミットをチェックアウト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–b feature-branch abc1234</a:t>
            </a:r>
          </a:p>
          <a:p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ja-JP" dirty="0">
                <a:solidFill>
                  <a:srgbClr val="00B050"/>
                </a:solidFill>
              </a:rPr>
              <a:t># </a:t>
            </a:r>
            <a:r>
              <a:rPr kumimoji="1" lang="ja-JP" altLang="en-US" dirty="0">
                <a:solidFill>
                  <a:srgbClr val="00B050"/>
                </a:solidFill>
              </a:rPr>
              <a:t>リモートブランチを再作成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push origin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feature-branch:feature-branch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4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改行コードの自動変換設定ミス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改行コードの設定が適切でない場合、次のような影響があります。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異なる改行コードの混在</a:t>
            </a:r>
            <a:endParaRPr kumimoji="1" lang="en-US" altLang="ja-JP" dirty="0"/>
          </a:p>
          <a:p>
            <a:pPr marL="400050" lvl="1" indent="0"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Windows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では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CRLF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（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\r\n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）、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Unix/Linux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や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macOS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では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LF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（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\n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）が一般的に使用されます。異なる改行コードが混在すると、意図しない変更が発生することがあります。</a:t>
            </a:r>
            <a:endParaRPr lang="en-US" altLang="ja-JP" b="0" i="0" dirty="0">
              <a:solidFill>
                <a:schemeClr val="tx1"/>
              </a:solidFill>
              <a:effectLst/>
              <a:latin typeface="Segoe WPC"/>
            </a:endParaRPr>
          </a:p>
          <a:p>
            <a:pPr marL="400050" lvl="1" indent="0">
              <a:buNone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/>
              <a:t>改行コードの自動変換設定のミス</a:t>
            </a:r>
            <a:endParaRPr lang="en-US" altLang="ja-JP" dirty="0"/>
          </a:p>
          <a:p>
            <a:pPr marL="400050" lvl="1" indent="0"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Git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の設定で改行コードの自動変換を適切に設定していない場合、コミット時やチェックアウト時に改行コードが意図せず変換されることがあります。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278035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改行コードの自動変換設定ミス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E50-AFEA-120C-CC2F-23BFDFD250A7}"/>
              </a:ext>
            </a:extLst>
          </p:cNvPr>
          <p:cNvSpPr txBox="1"/>
          <p:nvPr/>
        </p:nvSpPr>
        <p:spPr>
          <a:xfrm>
            <a:off x="993531" y="2342278"/>
            <a:ext cx="8509071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Windows</a:t>
            </a:r>
            <a:r>
              <a:rPr kumimoji="1" lang="ja-JP" altLang="en-US" dirty="0">
                <a:solidFill>
                  <a:schemeClr val="accent2"/>
                </a:solidFill>
              </a:rPr>
              <a:t>ユーザー向け</a:t>
            </a:r>
            <a:r>
              <a:rPr kumimoji="1" lang="en-US" altLang="ja-JP" dirty="0">
                <a:solidFill>
                  <a:schemeClr val="accent2"/>
                </a:solidFill>
              </a:rPr>
              <a:t>: </a:t>
            </a:r>
            <a:r>
              <a:rPr kumimoji="1" lang="ja-JP" altLang="en-US" dirty="0">
                <a:solidFill>
                  <a:schemeClr val="accent2"/>
                </a:solidFill>
              </a:rPr>
              <a:t>チェックアウト時に</a:t>
            </a:r>
            <a:r>
              <a:rPr kumimoji="1" lang="en-US" altLang="ja-JP" dirty="0">
                <a:solidFill>
                  <a:schemeClr val="accent2"/>
                </a:solidFill>
              </a:rPr>
              <a:t>LF</a:t>
            </a:r>
            <a:r>
              <a:rPr kumimoji="1" lang="ja-JP" altLang="en-US" dirty="0">
                <a:solidFill>
                  <a:schemeClr val="accent2"/>
                </a:solidFill>
              </a:rPr>
              <a:t>を</a:t>
            </a:r>
            <a:r>
              <a:rPr kumimoji="1" lang="en-US" altLang="ja-JP" dirty="0">
                <a:solidFill>
                  <a:schemeClr val="accent2"/>
                </a:solidFill>
              </a:rPr>
              <a:t>CRLF</a:t>
            </a:r>
            <a:r>
              <a:rPr kumimoji="1" lang="ja-JP" altLang="en-US" dirty="0">
                <a:solidFill>
                  <a:schemeClr val="accent2"/>
                </a:solidFill>
              </a:rPr>
              <a:t>に変換し、コミット時に</a:t>
            </a:r>
            <a:r>
              <a:rPr kumimoji="1" lang="en-US" altLang="ja-JP" dirty="0">
                <a:solidFill>
                  <a:schemeClr val="accent2"/>
                </a:solidFill>
              </a:rPr>
              <a:t>CRLF</a:t>
            </a:r>
            <a:r>
              <a:rPr kumimoji="1" lang="ja-JP" altLang="en-US" dirty="0">
                <a:solidFill>
                  <a:schemeClr val="accent2"/>
                </a:solidFill>
              </a:rPr>
              <a:t>を</a:t>
            </a:r>
            <a:r>
              <a:rPr kumimoji="1" lang="en-US" altLang="ja-JP" dirty="0">
                <a:solidFill>
                  <a:schemeClr val="accent2"/>
                </a:solidFill>
              </a:rPr>
              <a:t>LF</a:t>
            </a:r>
            <a:r>
              <a:rPr kumimoji="1" lang="ja-JP" altLang="en-US" dirty="0">
                <a:solidFill>
                  <a:schemeClr val="accent2"/>
                </a:solidFill>
              </a:rPr>
              <a:t>に変換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 </a:t>
            </a:r>
            <a:r>
              <a:rPr kumimoji="1" lang="en-US" altLang="ja-JP" dirty="0">
                <a:solidFill>
                  <a:srgbClr val="0070C0"/>
                </a:solidFill>
              </a:rPr>
              <a:t>--global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core.autocrlf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rgbClr val="0070C0"/>
                </a:solidFill>
              </a:rPr>
              <a:t>true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Unix/Linux/macOS</a:t>
            </a:r>
            <a:r>
              <a:rPr kumimoji="1" lang="ja-JP" altLang="en-US" dirty="0">
                <a:solidFill>
                  <a:schemeClr val="accent2"/>
                </a:solidFill>
              </a:rPr>
              <a:t>ユーザー向け</a:t>
            </a:r>
            <a:r>
              <a:rPr kumimoji="1" lang="en-US" altLang="ja-JP" dirty="0">
                <a:solidFill>
                  <a:schemeClr val="accent2"/>
                </a:solidFill>
              </a:rPr>
              <a:t>: </a:t>
            </a:r>
            <a:r>
              <a:rPr kumimoji="1" lang="ja-JP" altLang="en-US" dirty="0">
                <a:solidFill>
                  <a:schemeClr val="accent2"/>
                </a:solidFill>
              </a:rPr>
              <a:t>改行コードの変換を行わない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 </a:t>
            </a:r>
            <a:r>
              <a:rPr kumimoji="1" lang="en-US" altLang="ja-JP" dirty="0">
                <a:solidFill>
                  <a:srgbClr val="0070C0"/>
                </a:solidFill>
              </a:rPr>
              <a:t>--global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core.autocrlf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input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改行コードの変換を無効にする（全ての環境で）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 </a:t>
            </a:r>
            <a:r>
              <a:rPr kumimoji="1" lang="en-US" altLang="ja-JP" dirty="0">
                <a:solidFill>
                  <a:srgbClr val="0070C0"/>
                </a:solidFill>
              </a:rPr>
              <a:t>--global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core.autocrlf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A606506-DE65-9019-A91C-BE3CB5C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4" y="120725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Step1.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　改行コードの自動変換設定</a:t>
            </a:r>
            <a:endParaRPr lang="en-US" altLang="ja-JP" b="0" i="0" dirty="0">
              <a:solidFill>
                <a:schemeClr val="tx1"/>
              </a:solidFill>
              <a:effectLst/>
              <a:latin typeface="Segoe WPC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Git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には改行コードの自動変換を管理する設定があります。以下の設定を使用して、改行コードの問題を防ぐことができます</a:t>
            </a:r>
            <a:r>
              <a:rPr lang="ja-JP" altLang="en-US" b="0" i="0" dirty="0">
                <a:solidFill>
                  <a:srgbClr val="CCCCCC"/>
                </a:solidFill>
                <a:effectLst/>
                <a:latin typeface="Segoe WPC"/>
              </a:rPr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27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改行コードの自動変換設定ミス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E50-AFEA-120C-CC2F-23BFDFD250A7}"/>
              </a:ext>
            </a:extLst>
          </p:cNvPr>
          <p:cNvSpPr txBox="1"/>
          <p:nvPr/>
        </p:nvSpPr>
        <p:spPr>
          <a:xfrm>
            <a:off x="993531" y="2282093"/>
            <a:ext cx="8509071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すべてのテキストファイルを</a:t>
            </a:r>
            <a:r>
              <a:rPr kumimoji="1" lang="en-US" altLang="ja-JP" dirty="0">
                <a:solidFill>
                  <a:schemeClr val="accent2"/>
                </a:solidFill>
              </a:rPr>
              <a:t>LF</a:t>
            </a:r>
            <a:r>
              <a:rPr kumimoji="1" lang="ja-JP" altLang="en-US" dirty="0">
                <a:solidFill>
                  <a:schemeClr val="accent2"/>
                </a:solidFill>
              </a:rPr>
              <a:t>に統一</a:t>
            </a:r>
          </a:p>
          <a:p>
            <a:r>
              <a:rPr kumimoji="1" lang="ja-JP" altLang="en-US" dirty="0">
                <a:solidFill>
                  <a:schemeClr val="bg1"/>
                </a:solidFill>
              </a:rPr>
              <a:t>* </a:t>
            </a:r>
            <a:r>
              <a:rPr kumimoji="1" lang="en-US" altLang="ja-JP" dirty="0">
                <a:solidFill>
                  <a:schemeClr val="bg1"/>
                </a:solidFill>
              </a:rPr>
              <a:t>text=auto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特定のファイルタイプを</a:t>
            </a:r>
            <a:r>
              <a:rPr kumimoji="1" lang="en-US" altLang="ja-JP" dirty="0">
                <a:solidFill>
                  <a:schemeClr val="accent2"/>
                </a:solidFill>
              </a:rPr>
              <a:t>CRLF</a:t>
            </a:r>
            <a:r>
              <a:rPr kumimoji="1" lang="ja-JP" altLang="en-US" dirty="0">
                <a:solidFill>
                  <a:schemeClr val="accent2"/>
                </a:solidFill>
              </a:rPr>
              <a:t>に統一</a:t>
            </a:r>
          </a:p>
          <a:p>
            <a:r>
              <a:rPr kumimoji="1" lang="ja-JP" altLang="en-US" dirty="0">
                <a:solidFill>
                  <a:schemeClr val="bg1"/>
                </a:solidFill>
              </a:rPr>
              <a:t>*</a:t>
            </a:r>
            <a:r>
              <a:rPr kumimoji="1" lang="en-US" altLang="ja-JP" dirty="0">
                <a:solidFill>
                  <a:schemeClr val="bg1"/>
                </a:solidFill>
              </a:rPr>
              <a:t>.bat text </a:t>
            </a:r>
            <a:r>
              <a:rPr kumimoji="1" lang="en-US" altLang="ja-JP" dirty="0" err="1">
                <a:solidFill>
                  <a:schemeClr val="bg1"/>
                </a:solidFill>
              </a:rPr>
              <a:t>eol</a:t>
            </a:r>
            <a:r>
              <a:rPr kumimoji="1" lang="en-US" altLang="ja-JP" dirty="0">
                <a:solidFill>
                  <a:schemeClr val="bg1"/>
                </a:solidFill>
              </a:rPr>
              <a:t>=</a:t>
            </a:r>
            <a:r>
              <a:rPr kumimoji="1" lang="en-US" altLang="ja-JP" dirty="0" err="1">
                <a:solidFill>
                  <a:schemeClr val="bg1"/>
                </a:solidFill>
              </a:rPr>
              <a:t>crlf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*.</a:t>
            </a:r>
            <a:r>
              <a:rPr kumimoji="1" lang="en-US" altLang="ja-JP" dirty="0" err="1">
                <a:solidFill>
                  <a:schemeClr val="bg1"/>
                </a:solidFill>
              </a:rPr>
              <a:t>sh</a:t>
            </a:r>
            <a:r>
              <a:rPr kumimoji="1" lang="en-US" altLang="ja-JP" dirty="0">
                <a:solidFill>
                  <a:schemeClr val="bg1"/>
                </a:solidFill>
              </a:rPr>
              <a:t> text </a:t>
            </a:r>
            <a:r>
              <a:rPr kumimoji="1" lang="en-US" altLang="ja-JP" dirty="0" err="1">
                <a:solidFill>
                  <a:schemeClr val="bg1"/>
                </a:solidFill>
              </a:rPr>
              <a:t>eol</a:t>
            </a:r>
            <a:r>
              <a:rPr kumimoji="1" lang="en-US" altLang="ja-JP" dirty="0">
                <a:solidFill>
                  <a:schemeClr val="bg1"/>
                </a:solidFill>
              </a:rPr>
              <a:t>=</a:t>
            </a:r>
            <a:r>
              <a:rPr kumimoji="1" lang="en-US" altLang="ja-JP" dirty="0" err="1">
                <a:solidFill>
                  <a:schemeClr val="bg1"/>
                </a:solidFill>
              </a:rPr>
              <a:t>lf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A606506-DE65-9019-A91C-BE3CB5C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4" y="1107831"/>
            <a:ext cx="8596668" cy="998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Step2.</a:t>
            </a:r>
            <a:r>
              <a:rPr lang="ja-JP" altLang="en-US" dirty="0"/>
              <a:t>　</a:t>
            </a:r>
            <a:r>
              <a:rPr lang="en-US" altLang="ja-JP" dirty="0"/>
              <a:t>.</a:t>
            </a:r>
            <a:r>
              <a:rPr lang="en-US" altLang="ja-JP" dirty="0" err="1"/>
              <a:t>gitattributes</a:t>
            </a:r>
            <a:r>
              <a:rPr lang="ja-JP" altLang="en-US" dirty="0"/>
              <a:t>ファイルの使用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リポジトリ内で改行コードを統一するために</a:t>
            </a:r>
            <a:r>
              <a:rPr lang="en-US" altLang="ja-JP" dirty="0"/>
              <a:t>.</a:t>
            </a:r>
            <a:r>
              <a:rPr lang="en-US" altLang="ja-JP" dirty="0" err="1"/>
              <a:t>gitattributes</a:t>
            </a:r>
            <a:r>
              <a:rPr lang="ja-JP" altLang="en-US" dirty="0"/>
              <a:t>ファイルを使用することができます。このファイルに改行コードの設定を記述します。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94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改行コードの自動変換設定ミス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E50-AFEA-120C-CC2F-23BFDFD250A7}"/>
              </a:ext>
            </a:extLst>
          </p:cNvPr>
          <p:cNvSpPr txBox="1"/>
          <p:nvPr/>
        </p:nvSpPr>
        <p:spPr>
          <a:xfrm>
            <a:off x="905934" y="3012356"/>
            <a:ext cx="850907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LF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CRLF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に変換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unix2dos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ファイル名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CRLF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に変換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dos2unix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ファイル名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A606506-DE65-9019-A91C-BE3CB5C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4" y="1158265"/>
            <a:ext cx="8596668" cy="18926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Step3.</a:t>
            </a:r>
            <a:r>
              <a:rPr kumimoji="1" lang="ja-JP" altLang="en-US" dirty="0"/>
              <a:t>　改行コードの確認と修正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改行コードの確認</a:t>
            </a:r>
            <a:endParaRPr kumimoji="1" lang="en-US" altLang="ja-JP" dirty="0"/>
          </a:p>
          <a:p>
            <a:pPr marL="400050" lvl="1" indent="0">
              <a:buNone/>
            </a:pPr>
            <a:r>
              <a:rPr lang="ja-JP" altLang="en-US" dirty="0"/>
              <a:t>テキストエディタやコマンドラインツールを使用して、ファイルの改行コードを確認します。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改行コードの修正</a:t>
            </a:r>
            <a:endParaRPr kumimoji="1" lang="en-US" altLang="ja-JP" dirty="0"/>
          </a:p>
          <a:p>
            <a:pPr marL="400050" lvl="1" indent="0">
              <a:buNone/>
            </a:pPr>
            <a:r>
              <a:rPr kumimoji="1" lang="ja-JP" altLang="en-US" dirty="0"/>
              <a:t>テキストエディタで改行コードを統一するか、以下のコマンドを使用して改行コードを変換します。</a:t>
            </a:r>
            <a:endParaRPr kumimoji="1" lang="en-US" altLang="ja-JP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A36D72C-CA70-A6C8-7BAC-6788A9DF31FC}"/>
              </a:ext>
            </a:extLst>
          </p:cNvPr>
          <p:cNvSpPr txBox="1">
            <a:spLocks/>
          </p:cNvSpPr>
          <p:nvPr/>
        </p:nvSpPr>
        <p:spPr>
          <a:xfrm>
            <a:off x="905934" y="4536356"/>
            <a:ext cx="8596668" cy="36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dirty="0"/>
              <a:t>Step4.</a:t>
            </a:r>
            <a:r>
              <a:rPr lang="ja-JP" altLang="en-US" dirty="0"/>
              <a:t>　変更をコミット</a:t>
            </a:r>
            <a:endParaRPr lang="en-US" altLang="ja-JP" dirty="0"/>
          </a:p>
          <a:p>
            <a:pPr marL="0" indent="0">
              <a:buFont typeface="Wingdings 3" charset="2"/>
              <a:buNone/>
            </a:pP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A59BD4-247C-10D6-DA9D-981A42A7B322}"/>
              </a:ext>
            </a:extLst>
          </p:cNvPr>
          <p:cNvSpPr txBox="1"/>
          <p:nvPr/>
        </p:nvSpPr>
        <p:spPr>
          <a:xfrm>
            <a:off x="905933" y="4905021"/>
            <a:ext cx="85090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ja-JP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add </a:t>
            </a:r>
            <a:r>
              <a:rPr lang="ja-JP" alt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ファイル名</a:t>
            </a:r>
            <a:endParaRPr lang="en-US" altLang="ja-JP" b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ja-JP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commit </a:t>
            </a:r>
            <a:r>
              <a:rPr lang="en-US" altLang="ja-JP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-m </a:t>
            </a:r>
            <a:r>
              <a:rPr lang="en-US" altLang="ja-JP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"Fix line endings"</a:t>
            </a:r>
            <a:endParaRPr lang="ja-JP" altLang="en-US" b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6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BB9C6-4570-AACD-22D9-576CADF5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62B42-98BD-1B67-CFE0-7FA784D3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kumimoji="1" lang="ja-JP" altLang="en-US" dirty="0"/>
              <a:t>留意事項</a:t>
            </a:r>
            <a:endParaRPr kumimoji="1" lang="en-US" altLang="ja-JP" dirty="0"/>
          </a:p>
          <a:p>
            <a:r>
              <a:rPr kumimoji="1" lang="ja-JP" altLang="en-US" dirty="0"/>
              <a:t>やらかし事例と対応方法一覧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95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2CFBC-F942-EDD2-D5B5-76D009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9CA8-1A3C-6AFD-3043-D318754C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45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Git</a:t>
            </a:r>
            <a:r>
              <a:rPr kumimoji="1" lang="ja-JP" altLang="en-US" dirty="0"/>
              <a:t>使用時に起こりがちなミスを事前に理解し、適切なトラブルシューティング方法を身につけることで、問題発生時に迅速に対応できるようにする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各種</a:t>
            </a:r>
            <a:r>
              <a:rPr lang="en-US" altLang="ja-JP" dirty="0"/>
              <a:t>Git</a:t>
            </a:r>
            <a:r>
              <a:rPr lang="ja-JP" altLang="en-US" dirty="0"/>
              <a:t>のコマンドの動作を理解し、自信をもって操作を行えるようになる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ターゲット受講者</a:t>
            </a:r>
            <a:endParaRPr lang="en-US" altLang="ja-JP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ja-JP" dirty="0"/>
              <a:t>Git</a:t>
            </a:r>
            <a:r>
              <a:rPr lang="ja-JP" altLang="en-US" dirty="0"/>
              <a:t>の基本的な概念</a:t>
            </a:r>
            <a:r>
              <a:rPr lang="en-US" altLang="ja-JP" dirty="0"/>
              <a:t>(</a:t>
            </a:r>
            <a:r>
              <a:rPr lang="ja-JP" altLang="en-US" dirty="0"/>
              <a:t>リポジトリ、コミット、ブランチなど</a:t>
            </a:r>
            <a:r>
              <a:rPr lang="en-US" altLang="ja-JP" dirty="0"/>
              <a:t>)</a:t>
            </a:r>
            <a:r>
              <a:rPr lang="ja-JP" altLang="en-US" dirty="0"/>
              <a:t>やコマンド</a:t>
            </a:r>
            <a:r>
              <a:rPr lang="en-US" altLang="ja-JP" dirty="0"/>
              <a:t>(git add, git commit, git push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  <a:r>
              <a:rPr lang="ja-JP" altLang="en-US" dirty="0"/>
              <a:t>は理解しているが、トラブルシューティング経験が少ない</a:t>
            </a:r>
            <a:endParaRPr lang="en-US" altLang="ja-JP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ja-JP" altLang="en-US" dirty="0"/>
              <a:t>普段</a:t>
            </a:r>
            <a:r>
              <a:rPr lang="en-US" altLang="ja-JP" dirty="0"/>
              <a:t>GUI</a:t>
            </a:r>
            <a:r>
              <a:rPr lang="ja-JP" altLang="en-US" dirty="0"/>
              <a:t>の</a:t>
            </a:r>
            <a:r>
              <a:rPr lang="en-US" altLang="ja-JP" dirty="0"/>
              <a:t>Git</a:t>
            </a:r>
            <a:r>
              <a:rPr lang="ja-JP" altLang="en-US" dirty="0"/>
              <a:t>クライアントツール</a:t>
            </a:r>
            <a:r>
              <a:rPr lang="en-US" altLang="ja-JP" dirty="0"/>
              <a:t>(</a:t>
            </a:r>
            <a:r>
              <a:rPr lang="en-US" altLang="ja-JP" dirty="0" err="1"/>
              <a:t>tortoisegit</a:t>
            </a:r>
            <a:r>
              <a:rPr lang="ja-JP" altLang="en-US" dirty="0"/>
              <a:t>や</a:t>
            </a:r>
            <a:r>
              <a:rPr lang="en-US" altLang="ja-JP" dirty="0" err="1"/>
              <a:t>sourcetree</a:t>
            </a:r>
            <a:r>
              <a:rPr lang="en-US" altLang="ja-JP" dirty="0"/>
              <a:t>)</a:t>
            </a:r>
            <a:r>
              <a:rPr lang="ja-JP" altLang="en-US" dirty="0"/>
              <a:t>から</a:t>
            </a:r>
            <a:r>
              <a:rPr lang="en-US" altLang="ja-JP" dirty="0"/>
              <a:t>Git</a:t>
            </a:r>
            <a:r>
              <a:rPr lang="ja-JP" altLang="en-US" dirty="0"/>
              <a:t>を操作しているが、どんな動作をしているのかイメージできておらず、操作に自信がない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830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1A769-542E-24F2-E2E7-D1D5DAE3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留意事項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BE7F39-D7FA-322A-32DE-62C32A20F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12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以下の観点から</a:t>
            </a:r>
            <a:r>
              <a:rPr kumimoji="1" lang="en-US" altLang="ja-JP" dirty="0"/>
              <a:t>CUI</a:t>
            </a:r>
            <a:r>
              <a:rPr kumimoji="1" lang="ja-JP" altLang="en-US" dirty="0"/>
              <a:t>上で</a:t>
            </a:r>
            <a:r>
              <a:rPr kumimoji="1" lang="en-US" altLang="ja-JP" dirty="0"/>
              <a:t>Git</a:t>
            </a:r>
            <a:r>
              <a:rPr lang="ja-JP" altLang="en-US" dirty="0"/>
              <a:t>コマンド操作をしながら説明をしていきます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ja-JP" altLang="en-US" dirty="0"/>
              <a:t>特定の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クライアントツールに依存しない知識を身につける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の内部動作や仕組みを深く理解する</a:t>
            </a:r>
            <a:endParaRPr kumimoji="1" lang="en-US" altLang="ja-JP" dirty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一緒にコマンド操作をしながら受講される場合は</a:t>
            </a:r>
            <a:r>
              <a:rPr kumimoji="1" lang="en-US" altLang="ja-JP" dirty="0"/>
              <a:t>『</a:t>
            </a:r>
            <a:r>
              <a:rPr kumimoji="1" lang="ja-JP" altLang="en-US" dirty="0"/>
              <a:t>事前準備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のページの内容を受講前に実施しておいてください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CUI</a:t>
            </a:r>
            <a:r>
              <a:rPr lang="ja-JP" altLang="en-US" dirty="0"/>
              <a:t>操作が不慣れな方は</a:t>
            </a:r>
            <a:r>
              <a:rPr lang="en-US" altLang="ja-JP" dirty="0"/>
              <a:t>『</a:t>
            </a:r>
            <a:r>
              <a:rPr lang="ja-JP" altLang="en-US" dirty="0"/>
              <a:t>よく使用するコマンドとオプション</a:t>
            </a:r>
            <a:r>
              <a:rPr lang="en-US" altLang="ja-JP" dirty="0"/>
              <a:t>』</a:t>
            </a:r>
            <a:r>
              <a:rPr lang="ja-JP" altLang="en-US" dirty="0"/>
              <a:t>を参照してください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65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6ADBE-0320-A9D2-BED9-DBAD07BC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F0441-3568-603D-6128-D5BB4FAA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4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33263-9659-BEA6-CFBD-23831048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やらかし事例と対応方法一覧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3DCE1-774F-51B7-A9DC-3325AE0D1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697"/>
            <a:ext cx="8596668" cy="3880773"/>
          </a:xfrm>
        </p:spPr>
        <p:txBody>
          <a:bodyPr/>
          <a:lstStyle/>
          <a:p>
            <a:r>
              <a:rPr lang="ja-JP" altLang="en-US" dirty="0"/>
              <a:t>必要なファイルを誤って削除してしまった</a:t>
            </a:r>
            <a:endParaRPr lang="en-US" altLang="ja-JP" dirty="0"/>
          </a:p>
          <a:p>
            <a:r>
              <a:rPr kumimoji="1" lang="en-US" altLang="ja-JP" dirty="0"/>
              <a:t>detached HEAD</a:t>
            </a:r>
            <a:r>
              <a:rPr kumimoji="1" lang="ja-JP" altLang="en-US"/>
              <a:t>の状態で作業を進めてしまった</a:t>
            </a:r>
            <a:endParaRPr kumimoji="1" lang="en-US" altLang="ja-JP" dirty="0"/>
          </a:p>
          <a:p>
            <a:r>
              <a:rPr kumimoji="1" lang="ja-JP" altLang="en-US" dirty="0"/>
              <a:t>本来のブランチとは異なるブランチで作業を進めてしまった</a:t>
            </a:r>
            <a:endParaRPr kumimoji="1" lang="en-US" altLang="ja-JP" dirty="0"/>
          </a:p>
          <a:p>
            <a:r>
              <a:rPr kumimoji="1" lang="ja-JP" altLang="en-US" dirty="0"/>
              <a:t>誤ってリモートブランチを削除してしまった</a:t>
            </a:r>
            <a:endParaRPr kumimoji="1" lang="en-US" altLang="ja-JP" dirty="0"/>
          </a:p>
          <a:p>
            <a:r>
              <a:rPr kumimoji="1" lang="ja-JP" altLang="en-US" dirty="0"/>
              <a:t>改行コードの自動変換設定のミス</a:t>
            </a:r>
          </a:p>
        </p:txBody>
      </p:sp>
    </p:spTree>
    <p:extLst>
      <p:ext uri="{BB962C8B-B14F-4D97-AF65-F5344CB8AC3E}">
        <p14:creationId xmlns:p14="http://schemas.microsoft.com/office/powerpoint/2010/main" val="384708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0243" cy="13208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事例１</a:t>
            </a:r>
            <a:r>
              <a:rPr lang="en-US" altLang="ja-JP" sz="2800" dirty="0"/>
              <a:t>】</a:t>
            </a:r>
            <a:r>
              <a:rPr lang="ja-JP" altLang="en-US" sz="2800" dirty="0"/>
              <a:t>必要なファイルを誤って削除してしまった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AC5C63-6E49-F194-9CB8-31E2530B44BE}"/>
              </a:ext>
            </a:extLst>
          </p:cNvPr>
          <p:cNvSpPr txBox="1"/>
          <p:nvPr/>
        </p:nvSpPr>
        <p:spPr>
          <a:xfrm>
            <a:off x="764931" y="1793632"/>
            <a:ext cx="85090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削除したファイルを復元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checkout HEAD 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ファイル名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事例２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作業内容の状況によって、以下の大きく３つのケースに場合分けされる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ケース１：作業内容がワーキングツリーのみに存在する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ケース２：作業内容がステージングエリアに存在する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ケース３：作業内容はすでに誤ったブランチへコミット済みである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800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事例２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20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ケース１：作業内容がワーキングツリーのみに存在する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9C3C9-6333-75A7-01F8-E810F74DC676}"/>
              </a:ext>
            </a:extLst>
          </p:cNvPr>
          <p:cNvSpPr txBox="1"/>
          <p:nvPr/>
        </p:nvSpPr>
        <p:spPr>
          <a:xfrm>
            <a:off x="764931" y="1793632"/>
            <a:ext cx="850907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変更内容をスタッシュ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今回は</a:t>
            </a:r>
            <a:r>
              <a:rPr kumimoji="1" lang="en-US" altLang="ja-JP" dirty="0">
                <a:solidFill>
                  <a:schemeClr val="accent2"/>
                </a:solidFill>
              </a:rPr>
              <a:t>main)</a:t>
            </a:r>
            <a:r>
              <a:rPr kumimoji="1" lang="ja-JP" altLang="en-US" dirty="0">
                <a:solidFill>
                  <a:schemeClr val="accent2"/>
                </a:solidFill>
              </a:rPr>
              <a:t>に切り替え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main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スタッシュを適用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 pop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2460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1158</Words>
  <Application>Microsoft Office PowerPoint</Application>
  <PresentationFormat>ワイド画面</PresentationFormat>
  <Paragraphs>140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Segoe WPC</vt:lpstr>
      <vt:lpstr>Arial</vt:lpstr>
      <vt:lpstr>Consolas</vt:lpstr>
      <vt:lpstr>Trebuchet MS</vt:lpstr>
      <vt:lpstr>Wingdings</vt:lpstr>
      <vt:lpstr>Wingdings 3</vt:lpstr>
      <vt:lpstr>ファセット</vt:lpstr>
      <vt:lpstr>Gitトラブルシューティング</vt:lpstr>
      <vt:lpstr>アジェンダ</vt:lpstr>
      <vt:lpstr>目的 </vt:lpstr>
      <vt:lpstr>留意事項</vt:lpstr>
      <vt:lpstr>事前準備</vt:lpstr>
      <vt:lpstr>やらかし事例と対応方法一覧</vt:lpstr>
      <vt:lpstr>【事例１】必要なファイルを誤って削除してしまった</vt:lpstr>
      <vt:lpstr>【事例２】本来のブランチとは異なるブランチで 作業を進めてしまった</vt:lpstr>
      <vt:lpstr>【事例２】本来のブランチとは異なるブランチで 作業を進めてしまった</vt:lpstr>
      <vt:lpstr>【事例２】本来のブランチとは異なるブランチで 作業を進めてしまった</vt:lpstr>
      <vt:lpstr>【事例２】本来のブランチとは異なるブランチで 作業を進めてしまった</vt:lpstr>
      <vt:lpstr>【事例３】誤ってリモート側のブランチを削除してしまった</vt:lpstr>
      <vt:lpstr>【事例３】誤ってリモート側のブランチを削除してしまった</vt:lpstr>
      <vt:lpstr>【事例３】誤ってリモート側のブランチを削除してしまった</vt:lpstr>
      <vt:lpstr>【事例３】改行コードの自動変換設定ミス</vt:lpstr>
      <vt:lpstr>【事例３】改行コードの自動変換設定ミス</vt:lpstr>
      <vt:lpstr>【事例３】改行コードの自動変換設定ミス</vt:lpstr>
      <vt:lpstr>【事例３】改行コードの自動変換設定ミス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YUSUKE MURAI</dc:creator>
  <cp:lastModifiedBy>YUSUKE MURAI</cp:lastModifiedBy>
  <cp:revision>9</cp:revision>
  <dcterms:created xsi:type="dcterms:W3CDTF">2024-09-23T07:27:59Z</dcterms:created>
  <dcterms:modified xsi:type="dcterms:W3CDTF">2024-09-25T14:06:13Z</dcterms:modified>
</cp:coreProperties>
</file>