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4" r:id="rId9"/>
    <p:sldId id="275" r:id="rId10"/>
    <p:sldId id="276" r:id="rId11"/>
    <p:sldId id="277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3" r:id="rId22"/>
    <p:sldId id="272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1429" autoAdjust="0"/>
  </p:normalViewPr>
  <p:slideViewPr>
    <p:cSldViewPr snapToGrid="0">
      <p:cViewPr varScale="1">
        <p:scale>
          <a:sx n="116" d="100"/>
          <a:sy n="116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39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2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0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77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60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84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59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77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1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78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5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6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30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2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50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14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2FA1-167C-4630-8DAC-014E2592F890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75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erence.vrsj.org/ac2024/program/program-flash01.html#1A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2723C-D888-B74B-761F-92A16DB9B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Git</a:t>
            </a:r>
            <a:r>
              <a:rPr kumimoji="1" lang="ja-JP" altLang="en-US" sz="4800" dirty="0"/>
              <a:t>トラブルシューティング</a:t>
            </a:r>
          </a:p>
        </p:txBody>
      </p:sp>
    </p:spTree>
    <p:extLst>
      <p:ext uri="{BB962C8B-B14F-4D97-AF65-F5344CB8AC3E}">
        <p14:creationId xmlns:p14="http://schemas.microsoft.com/office/powerpoint/2010/main" val="320443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</a:t>
            </a:r>
            <a:r>
              <a:rPr lang="en-US" altLang="ja-JP" sz="2800" dirty="0"/>
              <a:t>2】detached HEAD</a:t>
            </a:r>
            <a:r>
              <a:rPr lang="ja-JP" altLang="en-US" sz="2800" dirty="0"/>
              <a:t>の状態で作業を進めてしまった</a:t>
            </a:r>
            <a:endParaRPr kumimoji="1" lang="ja-JP" altLang="en-US" sz="28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A0F164E-65A7-6A78-1D39-4A6BA576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9254"/>
            <a:ext cx="10077643" cy="12609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u="sng" dirty="0"/>
              <a:t>detached HEAD</a:t>
            </a:r>
            <a:r>
              <a:rPr lang="ja-JP" altLang="en-US" u="sng" dirty="0"/>
              <a:t>とは</a:t>
            </a:r>
            <a:endParaRPr lang="en-US" altLang="ja-JP" u="sng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HEAD</a:t>
            </a:r>
            <a:r>
              <a:rPr lang="ja-JP" altLang="en-US" dirty="0"/>
              <a:t>がブランチではなく特定のコミットを指している状態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detached HEAD</a:t>
            </a:r>
            <a:r>
              <a:rPr lang="ja-JP" altLang="en-US" dirty="0"/>
              <a:t>状態で行ったコミットはブランチに属さないため、ブランチの履歴に含まれない</a:t>
            </a:r>
            <a:endParaRPr lang="en-US" altLang="ja-JP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914D2B4-377A-65F3-B65A-7119BC9F4866}"/>
              </a:ext>
            </a:extLst>
          </p:cNvPr>
          <p:cNvSpPr/>
          <p:nvPr/>
        </p:nvSpPr>
        <p:spPr>
          <a:xfrm>
            <a:off x="844061" y="3729320"/>
            <a:ext cx="386862" cy="3868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295A69D-3CF0-EB94-BB1C-259E3E1566FF}"/>
              </a:ext>
            </a:extLst>
          </p:cNvPr>
          <p:cNvSpPr/>
          <p:nvPr/>
        </p:nvSpPr>
        <p:spPr>
          <a:xfrm>
            <a:off x="1855177" y="3729320"/>
            <a:ext cx="386862" cy="3868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F18516D-4366-D34F-F59E-4A92D2F7F46C}"/>
              </a:ext>
            </a:extLst>
          </p:cNvPr>
          <p:cNvSpPr/>
          <p:nvPr/>
        </p:nvSpPr>
        <p:spPr>
          <a:xfrm>
            <a:off x="2866293" y="3729320"/>
            <a:ext cx="386862" cy="3868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F019DBB-F5BE-4ABE-A79D-E8F2676FA655}"/>
              </a:ext>
            </a:extLst>
          </p:cNvPr>
          <p:cNvSpPr/>
          <p:nvPr/>
        </p:nvSpPr>
        <p:spPr>
          <a:xfrm>
            <a:off x="3868615" y="3729320"/>
            <a:ext cx="386862" cy="3868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B5CF591-8697-234A-3B21-F37060D5D795}"/>
              </a:ext>
            </a:extLst>
          </p:cNvPr>
          <p:cNvSpPr/>
          <p:nvPr/>
        </p:nvSpPr>
        <p:spPr>
          <a:xfrm>
            <a:off x="2866293" y="4608550"/>
            <a:ext cx="386862" cy="3868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FA21B7E-0274-D80D-1B54-B02336B346A7}"/>
              </a:ext>
            </a:extLst>
          </p:cNvPr>
          <p:cNvSpPr/>
          <p:nvPr/>
        </p:nvSpPr>
        <p:spPr>
          <a:xfrm>
            <a:off x="3877409" y="4608550"/>
            <a:ext cx="386862" cy="3868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F05F539-3E4D-74A4-392E-5DEB352CE7C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230923" y="3922751"/>
            <a:ext cx="6242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7EB17EA-78A7-91A9-D91D-9E7959DC557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242039" y="3922751"/>
            <a:ext cx="6242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0F9113-2B27-34E1-580C-2B6237D9E5F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3253155" y="3922751"/>
            <a:ext cx="6154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4C91269-B8ED-FF2D-BDE1-DD267FCA146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2242039" y="3922751"/>
            <a:ext cx="624254" cy="879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9F0F235-3649-42B1-AEE9-3270B857498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253155" y="4801981"/>
            <a:ext cx="6242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A55B566-6336-A2B8-69F3-59C98CD48258}"/>
              </a:ext>
            </a:extLst>
          </p:cNvPr>
          <p:cNvSpPr txBox="1"/>
          <p:nvPr/>
        </p:nvSpPr>
        <p:spPr>
          <a:xfrm>
            <a:off x="4542917" y="37380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main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247D82-DC8D-9559-CC71-CEEF34B3ED8E}"/>
              </a:ext>
            </a:extLst>
          </p:cNvPr>
          <p:cNvSpPr txBox="1"/>
          <p:nvPr/>
        </p:nvSpPr>
        <p:spPr>
          <a:xfrm>
            <a:off x="4542917" y="462608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develop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94B9B40-95B5-D528-C5B7-24023A28FA4D}"/>
              </a:ext>
            </a:extLst>
          </p:cNvPr>
          <p:cNvSpPr txBox="1"/>
          <p:nvPr/>
        </p:nvSpPr>
        <p:spPr>
          <a:xfrm>
            <a:off x="2691674" y="52065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2BD136-AA0E-EF99-537F-A8043CAB64C5}"/>
              </a:ext>
            </a:extLst>
          </p:cNvPr>
          <p:cNvCxnSpPr>
            <a:cxnSpLocks/>
            <a:stCxn id="28" idx="0"/>
            <a:endCxn id="10" idx="4"/>
          </p:cNvCxnSpPr>
          <p:nvPr/>
        </p:nvCxnSpPr>
        <p:spPr>
          <a:xfrm flipV="1">
            <a:off x="3059724" y="4995412"/>
            <a:ext cx="0" cy="21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2533A6E-3F50-89CB-B8CF-D3438C2DA50A}"/>
              </a:ext>
            </a:extLst>
          </p:cNvPr>
          <p:cNvCxnSpPr>
            <a:cxnSpLocks/>
            <a:stCxn id="26" idx="1"/>
            <a:endCxn id="9" idx="6"/>
          </p:cNvCxnSpPr>
          <p:nvPr/>
        </p:nvCxnSpPr>
        <p:spPr>
          <a:xfrm flipH="1">
            <a:off x="4255477" y="3922751"/>
            <a:ext cx="287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6B473F8-1FBC-1DC8-CE8C-BDC62D0F6EAC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264271" y="4801981"/>
            <a:ext cx="3421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0495916F-0868-4F57-F2AF-CCC662D0CFDA}"/>
              </a:ext>
            </a:extLst>
          </p:cNvPr>
          <p:cNvSpPr/>
          <p:nvPr/>
        </p:nvSpPr>
        <p:spPr>
          <a:xfrm>
            <a:off x="5584997" y="3738112"/>
            <a:ext cx="386862" cy="3868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F3CF211-2CDD-DC93-5594-5AA0DC8957E4}"/>
              </a:ext>
            </a:extLst>
          </p:cNvPr>
          <p:cNvSpPr/>
          <p:nvPr/>
        </p:nvSpPr>
        <p:spPr>
          <a:xfrm>
            <a:off x="6596113" y="3738112"/>
            <a:ext cx="386862" cy="3868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8D2A0077-DA7E-D366-FF83-71DB4380080D}"/>
              </a:ext>
            </a:extLst>
          </p:cNvPr>
          <p:cNvSpPr/>
          <p:nvPr/>
        </p:nvSpPr>
        <p:spPr>
          <a:xfrm>
            <a:off x="7607229" y="3738112"/>
            <a:ext cx="386862" cy="3868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BA9204B1-BC0C-9C5E-5286-21EE0B01465D}"/>
              </a:ext>
            </a:extLst>
          </p:cNvPr>
          <p:cNvSpPr/>
          <p:nvPr/>
        </p:nvSpPr>
        <p:spPr>
          <a:xfrm>
            <a:off x="8609551" y="3738112"/>
            <a:ext cx="386862" cy="3868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3D18502-9D6B-5692-412C-0E99E2064435}"/>
              </a:ext>
            </a:extLst>
          </p:cNvPr>
          <p:cNvSpPr/>
          <p:nvPr/>
        </p:nvSpPr>
        <p:spPr>
          <a:xfrm>
            <a:off x="7607229" y="4617342"/>
            <a:ext cx="386862" cy="3868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BDBBF522-8A02-E65F-739B-917C160A1774}"/>
              </a:ext>
            </a:extLst>
          </p:cNvPr>
          <p:cNvSpPr/>
          <p:nvPr/>
        </p:nvSpPr>
        <p:spPr>
          <a:xfrm>
            <a:off x="8618345" y="4617342"/>
            <a:ext cx="386862" cy="3868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B64E289-3285-ED05-8269-5E9D0165B86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5971859" y="3931543"/>
            <a:ext cx="6242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7B28E39-1658-64FF-544A-31F1917AEB92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6982975" y="3931543"/>
            <a:ext cx="6242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42A10E-024F-C1EA-7598-AA8B9A796D64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7994091" y="3931543"/>
            <a:ext cx="6154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2D8D9A2-77D3-8A2D-9EB4-0CEB885BE2DC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>
            <a:off x="6982975" y="3931543"/>
            <a:ext cx="624254" cy="879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3CFDC42-6FB3-6D56-C672-343B86B8C420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7994091" y="4810773"/>
            <a:ext cx="6242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E2E6DCE-AF0D-D7D8-9690-3A159F63E304}"/>
              </a:ext>
            </a:extLst>
          </p:cNvPr>
          <p:cNvSpPr txBox="1"/>
          <p:nvPr/>
        </p:nvSpPr>
        <p:spPr>
          <a:xfrm>
            <a:off x="9283853" y="37468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main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53DDD0C-1D45-4214-1D21-6D8A643AD021}"/>
              </a:ext>
            </a:extLst>
          </p:cNvPr>
          <p:cNvSpPr txBox="1"/>
          <p:nvPr/>
        </p:nvSpPr>
        <p:spPr>
          <a:xfrm>
            <a:off x="9283853" y="463487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develop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D470CA2-7137-032F-45F9-CF122AE8F8A2}"/>
              </a:ext>
            </a:extLst>
          </p:cNvPr>
          <p:cNvSpPr txBox="1"/>
          <p:nvPr/>
        </p:nvSpPr>
        <p:spPr>
          <a:xfrm>
            <a:off x="10561490" y="463490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5DE69EA-6DD6-C37B-9095-20AC76DEEA82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 flipV="1">
            <a:off x="10282844" y="4819538"/>
            <a:ext cx="278646" cy="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2773D2F-AA08-2880-47AF-850CE7F80B1B}"/>
              </a:ext>
            </a:extLst>
          </p:cNvPr>
          <p:cNvCxnSpPr>
            <a:cxnSpLocks/>
            <a:stCxn id="53" idx="1"/>
            <a:endCxn id="45" idx="6"/>
          </p:cNvCxnSpPr>
          <p:nvPr/>
        </p:nvCxnSpPr>
        <p:spPr>
          <a:xfrm flipH="1">
            <a:off x="8996413" y="3931543"/>
            <a:ext cx="287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68DB64A-9DC5-F697-F2DF-E128DF7AF54E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9005207" y="4810773"/>
            <a:ext cx="3421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E254ECD-468C-1D03-0E10-45568535BAD5}"/>
              </a:ext>
            </a:extLst>
          </p:cNvPr>
          <p:cNvSpPr txBox="1"/>
          <p:nvPr/>
        </p:nvSpPr>
        <p:spPr>
          <a:xfrm>
            <a:off x="428001" y="2810427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【detached HEAD】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4199B55-61E8-015D-167F-7F50BC98D5B7}"/>
              </a:ext>
            </a:extLst>
          </p:cNvPr>
          <p:cNvSpPr txBox="1"/>
          <p:nvPr/>
        </p:nvSpPr>
        <p:spPr>
          <a:xfrm>
            <a:off x="5234132" y="2810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通常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A6669097-7436-97FC-AC03-916FA1BDE281}"/>
              </a:ext>
            </a:extLst>
          </p:cNvPr>
          <p:cNvSpPr/>
          <p:nvPr/>
        </p:nvSpPr>
        <p:spPr>
          <a:xfrm>
            <a:off x="756138" y="5329729"/>
            <a:ext cx="386862" cy="3868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5A165C7-1669-77BD-E7DB-FA1C05611B50}"/>
              </a:ext>
            </a:extLst>
          </p:cNvPr>
          <p:cNvSpPr txBox="1"/>
          <p:nvPr/>
        </p:nvSpPr>
        <p:spPr>
          <a:xfrm>
            <a:off x="1037492" y="53472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：コミット</a:t>
            </a:r>
          </a:p>
        </p:txBody>
      </p:sp>
    </p:spTree>
    <p:extLst>
      <p:ext uri="{BB962C8B-B14F-4D97-AF65-F5344CB8AC3E}">
        <p14:creationId xmlns:p14="http://schemas.microsoft.com/office/powerpoint/2010/main" val="362767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</a:t>
            </a:r>
            <a:r>
              <a:rPr lang="en-US" altLang="ja-JP" sz="2800" dirty="0"/>
              <a:t>2】detached HEAD</a:t>
            </a:r>
            <a:r>
              <a:rPr lang="ja-JP" altLang="en-US" sz="2800" dirty="0"/>
              <a:t>の状態で作業を進めてしまった</a:t>
            </a:r>
            <a:endParaRPr kumimoji="1"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F1CB1D-7D4E-450D-D38C-C4C21C1AA4FD}"/>
              </a:ext>
            </a:extLst>
          </p:cNvPr>
          <p:cNvSpPr txBox="1"/>
          <p:nvPr/>
        </p:nvSpPr>
        <p:spPr>
          <a:xfrm>
            <a:off x="764931" y="1647652"/>
            <a:ext cx="8509071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現在の</a:t>
            </a:r>
            <a:r>
              <a:rPr kumimoji="1" lang="en-US" altLang="ja-JP" dirty="0">
                <a:solidFill>
                  <a:schemeClr val="accent2"/>
                </a:solidFill>
              </a:rPr>
              <a:t>detached HEAD</a:t>
            </a:r>
            <a:r>
              <a:rPr kumimoji="1" lang="ja-JP" altLang="en-US" dirty="0">
                <a:solidFill>
                  <a:schemeClr val="accent2"/>
                </a:solidFill>
              </a:rPr>
              <a:t>状態での作業内容を一時的なブランチに保存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checkout -b temp-branch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既存のブランチにチェックアウト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checkout develop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一時的なブランチを既存のブランチにマージ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merge temp-branch</a:t>
            </a:r>
          </a:p>
          <a:p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一時的なブランチを削除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branch –d temp-branch</a:t>
            </a:r>
          </a:p>
        </p:txBody>
      </p:sp>
    </p:spTree>
    <p:extLst>
      <p:ext uri="{BB962C8B-B14F-4D97-AF65-F5344CB8AC3E}">
        <p14:creationId xmlns:p14="http://schemas.microsoft.com/office/powerpoint/2010/main" val="325807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事例３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作業内容の状況によって、以下の大きく３つのケースに場合分けされる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ケース１：作業内容がワーキングツリーのみに存在する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ケース２：作業内容がステージングエリアに存在する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ケース３：作業内容はすでに誤ったブランチへコミット済みである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800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事例３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20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ケース１：作業内容がワーキングツリーのみに存在する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79C3C9-6333-75A7-01F8-E810F74DC676}"/>
              </a:ext>
            </a:extLst>
          </p:cNvPr>
          <p:cNvSpPr txBox="1"/>
          <p:nvPr/>
        </p:nvSpPr>
        <p:spPr>
          <a:xfrm>
            <a:off x="764931" y="1793632"/>
            <a:ext cx="850907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変更内容をスタッシュ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正しいブランチ</a:t>
            </a:r>
            <a:r>
              <a:rPr kumimoji="1" lang="en-US" altLang="ja-JP" dirty="0">
                <a:solidFill>
                  <a:schemeClr val="accent2"/>
                </a:solidFill>
              </a:rPr>
              <a:t>(</a:t>
            </a:r>
            <a:r>
              <a:rPr kumimoji="1" lang="ja-JP" altLang="en-US" dirty="0">
                <a:solidFill>
                  <a:schemeClr val="accent2"/>
                </a:solidFill>
              </a:rPr>
              <a:t>今回は</a:t>
            </a:r>
            <a:r>
              <a:rPr kumimoji="1" lang="en-US" altLang="ja-JP" dirty="0">
                <a:solidFill>
                  <a:schemeClr val="accent2"/>
                </a:solidFill>
              </a:rPr>
              <a:t>develop)</a:t>
            </a:r>
            <a:r>
              <a:rPr kumimoji="1" lang="ja-JP" altLang="en-US" dirty="0">
                <a:solidFill>
                  <a:schemeClr val="accent2"/>
                </a:solidFill>
              </a:rPr>
              <a:t>に切り替え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develop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スタッシュを適用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 pop</a:t>
            </a:r>
            <a:endParaRPr kumimoji="1" lang="ja-JP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2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事例３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599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ケース２：作業内容がステージングエリアに存在する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79C3C9-6333-75A7-01F8-E810F74DC676}"/>
              </a:ext>
            </a:extLst>
          </p:cNvPr>
          <p:cNvSpPr txBox="1"/>
          <p:nvPr/>
        </p:nvSpPr>
        <p:spPr>
          <a:xfrm>
            <a:off x="721132" y="1788280"/>
            <a:ext cx="8509071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ステージングされている変更をリセット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reset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変更内容をスタッシュ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正しいブランチ</a:t>
            </a:r>
            <a:r>
              <a:rPr kumimoji="1" lang="en-US" altLang="ja-JP" dirty="0">
                <a:solidFill>
                  <a:schemeClr val="accent2"/>
                </a:solidFill>
              </a:rPr>
              <a:t>(</a:t>
            </a:r>
            <a:r>
              <a:rPr kumimoji="1" lang="ja-JP" altLang="en-US" dirty="0">
                <a:solidFill>
                  <a:schemeClr val="accent2"/>
                </a:solidFill>
              </a:rPr>
              <a:t>今回は</a:t>
            </a:r>
            <a:r>
              <a:rPr kumimoji="1" lang="en-US" altLang="ja-JP" dirty="0">
                <a:solidFill>
                  <a:schemeClr val="accent2"/>
                </a:solidFill>
              </a:rPr>
              <a:t>develop)</a:t>
            </a:r>
            <a:r>
              <a:rPr kumimoji="1" lang="ja-JP" altLang="en-US" dirty="0">
                <a:solidFill>
                  <a:schemeClr val="accent2"/>
                </a:solidFill>
              </a:rPr>
              <a:t>に切り替え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develop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スタッシュを適用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 pop</a:t>
            </a:r>
            <a:endParaRPr kumimoji="1" lang="ja-JP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0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事例３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117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ケース３：作業内容はすでに誤ったブランチへコミット済みである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79C3C9-6333-75A7-01F8-E810F74DC676}"/>
              </a:ext>
            </a:extLst>
          </p:cNvPr>
          <p:cNvSpPr txBox="1"/>
          <p:nvPr/>
        </p:nvSpPr>
        <p:spPr>
          <a:xfrm>
            <a:off x="764931" y="1859339"/>
            <a:ext cx="8509071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正しいブランチ</a:t>
            </a:r>
            <a:r>
              <a:rPr kumimoji="1" lang="en-US" altLang="ja-JP" dirty="0">
                <a:solidFill>
                  <a:schemeClr val="accent2"/>
                </a:solidFill>
              </a:rPr>
              <a:t>(</a:t>
            </a:r>
            <a:r>
              <a:rPr kumimoji="1" lang="ja-JP" altLang="en-US" dirty="0">
                <a:solidFill>
                  <a:schemeClr val="accent2"/>
                </a:solidFill>
              </a:rPr>
              <a:t>今回は</a:t>
            </a:r>
            <a:r>
              <a:rPr kumimoji="1" lang="en-US" altLang="ja-JP" dirty="0">
                <a:solidFill>
                  <a:schemeClr val="accent2"/>
                </a:solidFill>
              </a:rPr>
              <a:t>develop)</a:t>
            </a:r>
            <a:r>
              <a:rPr kumimoji="1" lang="ja-JP" altLang="en-US" dirty="0">
                <a:solidFill>
                  <a:schemeClr val="accent2"/>
                </a:solidFill>
              </a:rPr>
              <a:t>にチェックアウト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develop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間違ったブランチのコミットを正しいブランチにチェリーピック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cherry-pick feat/wrong-branch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</a:t>
            </a:r>
            <a:r>
              <a:rPr kumimoji="1" lang="ja-JP" altLang="en-US" dirty="0">
                <a:solidFill>
                  <a:schemeClr val="accent2"/>
                </a:solidFill>
              </a:rPr>
              <a:t> 元のブランチに戻る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feat/wrong-branch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元のブランチからコミットを削除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reset </a:t>
            </a:r>
            <a:r>
              <a:rPr kumimoji="1" lang="en-US" altLang="ja-JP" dirty="0">
                <a:solidFill>
                  <a:srgbClr val="0070C0"/>
                </a:solidFill>
              </a:rPr>
              <a:t>--hard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HEAD~1</a:t>
            </a:r>
            <a:endParaRPr kumimoji="1" lang="ja-JP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36E8417-F415-212D-9F3C-DD3E24017956}"/>
              </a:ext>
            </a:extLst>
          </p:cNvPr>
          <p:cNvSpPr txBox="1">
            <a:spLocks/>
          </p:cNvSpPr>
          <p:nvPr/>
        </p:nvSpPr>
        <p:spPr>
          <a:xfrm>
            <a:off x="677334" y="5036143"/>
            <a:ext cx="8596668" cy="148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dirty="0"/>
              <a:t>チェリーピックでコンフリクトが発生した場合は、手動でコンフリクトを解消し、</a:t>
            </a:r>
            <a:endParaRPr lang="en-US" altLang="ja-JP" dirty="0"/>
          </a:p>
          <a:p>
            <a:pPr marL="0" indent="0">
              <a:buFont typeface="Wingdings 3" charset="2"/>
              <a:buNone/>
            </a:pPr>
            <a:r>
              <a:rPr lang="ja-JP" altLang="en-US" dirty="0"/>
              <a:t>変更をステージングしてチェリーピックを続行する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20EBD8-913C-0594-2B39-91F7137489AB}"/>
              </a:ext>
            </a:extLst>
          </p:cNvPr>
          <p:cNvSpPr txBox="1"/>
          <p:nvPr/>
        </p:nvSpPr>
        <p:spPr>
          <a:xfrm>
            <a:off x="764931" y="5779165"/>
            <a:ext cx="850907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解消したファイル</a:t>
            </a:r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cherry-pick </a:t>
            </a:r>
            <a:r>
              <a:rPr kumimoji="1" lang="en-US" altLang="ja-JP" dirty="0">
                <a:solidFill>
                  <a:srgbClr val="0070C0"/>
                </a:solidFill>
              </a:rPr>
              <a:t>--continue</a:t>
            </a:r>
          </a:p>
        </p:txBody>
      </p:sp>
    </p:spTree>
    <p:extLst>
      <p:ext uri="{BB962C8B-B14F-4D97-AF65-F5344CB8AC3E}">
        <p14:creationId xmlns:p14="http://schemas.microsoft.com/office/powerpoint/2010/main" val="421758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事例４</a:t>
            </a:r>
            <a:r>
              <a:rPr lang="en-US" altLang="ja-JP" sz="2800" dirty="0"/>
              <a:t>】</a:t>
            </a:r>
            <a:r>
              <a:rPr lang="ja-JP" altLang="en-US" sz="2800" dirty="0"/>
              <a:t>誤ってリモート側のブランチを削除してしまった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64B03-E876-AA75-0901-7A4ABDD6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リモート側のブランチを削除してしまった際の状況によって以下の２通りに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分類される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ケース１：ローカルブランチが存在する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ケース２：ローカルブランチが存在しない</a:t>
            </a:r>
          </a:p>
        </p:txBody>
      </p:sp>
    </p:spTree>
    <p:extLst>
      <p:ext uri="{BB962C8B-B14F-4D97-AF65-F5344CB8AC3E}">
        <p14:creationId xmlns:p14="http://schemas.microsoft.com/office/powerpoint/2010/main" val="1515016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事例４</a:t>
            </a:r>
            <a:r>
              <a:rPr lang="en-US" altLang="ja-JP" sz="2800" dirty="0"/>
              <a:t>】</a:t>
            </a:r>
            <a:r>
              <a:rPr lang="ja-JP" altLang="en-US" sz="2800" dirty="0"/>
              <a:t>誤ってリモート側のブランチを削除してしまった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64B03-E876-AA75-0901-7A4ABDD6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ケース１：ローカルブランチが存在する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06671E-B3F0-499A-AA49-9A6D548C35C4}"/>
              </a:ext>
            </a:extLst>
          </p:cNvPr>
          <p:cNvSpPr txBox="1"/>
          <p:nvPr/>
        </p:nvSpPr>
        <p:spPr>
          <a:xfrm>
            <a:off x="764931" y="1793632"/>
            <a:ext cx="850907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ローカルブランチが存在するか確認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branch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ローカルブランチからリモートブランチを再作成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push origin &lt;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ローカルブランチ名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&gt;:&lt;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リモートブランチ名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66998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事例４</a:t>
            </a:r>
            <a:r>
              <a:rPr lang="en-US" altLang="ja-JP" sz="2800" dirty="0"/>
              <a:t>】</a:t>
            </a:r>
            <a:r>
              <a:rPr lang="ja-JP" altLang="en-US" sz="2800" dirty="0"/>
              <a:t>誤ってリモート側のブランチを削除してしまった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64B03-E876-AA75-0901-7A4ABDD6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64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ケース２：ローカルブランチが存在しない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06671E-B3F0-499A-AA49-9A6D548C35C4}"/>
              </a:ext>
            </a:extLst>
          </p:cNvPr>
          <p:cNvSpPr txBox="1"/>
          <p:nvPr/>
        </p:nvSpPr>
        <p:spPr>
          <a:xfrm>
            <a:off x="764931" y="1930400"/>
            <a:ext cx="850907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リモートブランチのコミット履歴を確認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reflog</a:t>
            </a:r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削除されたリモートブランチの最新コミットをチェックアウト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–b &lt;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ローカルブランチ名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&lt;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コミットハッシュ値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  <a:p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リモートブランチを再作成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push origin &lt;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ローカルブランチ名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&gt;:&lt;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リモートブランチ名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25AD73A-492F-D222-7C75-A1D10B418192}"/>
              </a:ext>
            </a:extLst>
          </p:cNvPr>
          <p:cNvSpPr txBox="1">
            <a:spLocks/>
          </p:cNvSpPr>
          <p:nvPr/>
        </p:nvSpPr>
        <p:spPr>
          <a:xfrm>
            <a:off x="611430" y="4411363"/>
            <a:ext cx="9957715" cy="448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dirty="0"/>
              <a:t>※</a:t>
            </a:r>
            <a:r>
              <a:rPr lang="ja-JP" altLang="en-US" dirty="0"/>
              <a:t>特定のコミットをベースにブランチを再作成する形となるため、完全な復旧とはならない点に注意</a:t>
            </a:r>
          </a:p>
        </p:txBody>
      </p:sp>
    </p:spTree>
    <p:extLst>
      <p:ext uri="{BB962C8B-B14F-4D97-AF65-F5344CB8AC3E}">
        <p14:creationId xmlns:p14="http://schemas.microsoft.com/office/powerpoint/2010/main" val="73604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事例５</a:t>
            </a:r>
            <a:r>
              <a:rPr lang="en-US" altLang="ja-JP" sz="2800" dirty="0"/>
              <a:t>】</a:t>
            </a:r>
            <a:r>
              <a:rPr lang="ja-JP" altLang="en-US" sz="2800" dirty="0"/>
              <a:t>改行コードの自動変換設定ミス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64B03-E876-AA75-0901-7A4ABDD6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改行コードの設定が適切でない場合、次のような影響があります。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kumimoji="1" lang="ja-JP" altLang="en-US" dirty="0"/>
              <a:t>異なる改行コードの混在</a:t>
            </a:r>
            <a:endParaRPr kumimoji="1" lang="en-US" altLang="ja-JP" dirty="0"/>
          </a:p>
          <a:p>
            <a:pPr marL="400050" lvl="1" indent="0">
              <a:buNone/>
            </a:pP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Windows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では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CRLF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（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\r\n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）、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Unix/Linux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や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macOS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では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LF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（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\n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）が一般的に使用されます。異なる改行コードが混在すると、意図しない変更が発生することがあります。</a:t>
            </a:r>
            <a:endParaRPr lang="en-US" altLang="ja-JP" b="0" i="0" dirty="0">
              <a:solidFill>
                <a:schemeClr val="tx1"/>
              </a:solidFill>
              <a:effectLst/>
              <a:latin typeface="Segoe WPC"/>
            </a:endParaRPr>
          </a:p>
          <a:p>
            <a:pPr marL="400050" lvl="1" indent="0">
              <a:buNone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/>
              <a:t>改行コードの自動変換設定のミス</a:t>
            </a:r>
            <a:endParaRPr lang="en-US" altLang="ja-JP" dirty="0"/>
          </a:p>
          <a:p>
            <a:pPr marL="400050" lvl="1" indent="0">
              <a:buNone/>
            </a:pP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Git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の設定で改行コードの自動変換を適切に設定していない場合、コミット時やチェックアウト時に改行コードが意図せず変換されることがあります。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278035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BB9C6-4570-AACD-22D9-576CADF5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62B42-98BD-1B67-CFE0-7FA784D3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kumimoji="1" lang="ja-JP" altLang="en-US" dirty="0"/>
              <a:t>留意事項</a:t>
            </a:r>
            <a:endParaRPr kumimoji="1" lang="en-US" altLang="ja-JP" dirty="0"/>
          </a:p>
          <a:p>
            <a:r>
              <a:rPr kumimoji="1" lang="ja-JP" altLang="en-US" dirty="0"/>
              <a:t>やらかし事例と対応方法一覧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9542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事例５</a:t>
            </a:r>
            <a:r>
              <a:rPr lang="en-US" altLang="ja-JP" sz="2800" dirty="0"/>
              <a:t>】</a:t>
            </a:r>
            <a:r>
              <a:rPr lang="ja-JP" altLang="en-US" sz="2800" dirty="0"/>
              <a:t>改行コードの自動変換設定ミス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BF0E50-AFEA-120C-CC2F-23BFDFD250A7}"/>
              </a:ext>
            </a:extLst>
          </p:cNvPr>
          <p:cNvSpPr txBox="1"/>
          <p:nvPr/>
        </p:nvSpPr>
        <p:spPr>
          <a:xfrm>
            <a:off x="993531" y="2342278"/>
            <a:ext cx="8509071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Windows</a:t>
            </a:r>
            <a:r>
              <a:rPr kumimoji="1" lang="ja-JP" altLang="en-US" dirty="0">
                <a:solidFill>
                  <a:schemeClr val="accent2"/>
                </a:solidFill>
              </a:rPr>
              <a:t>ユーザー向け</a:t>
            </a:r>
            <a:r>
              <a:rPr kumimoji="1" lang="en-US" altLang="ja-JP" dirty="0">
                <a:solidFill>
                  <a:schemeClr val="accent2"/>
                </a:solidFill>
              </a:rPr>
              <a:t>: </a:t>
            </a:r>
            <a:r>
              <a:rPr kumimoji="1" lang="ja-JP" altLang="en-US" dirty="0">
                <a:solidFill>
                  <a:schemeClr val="accent2"/>
                </a:solidFill>
              </a:rPr>
              <a:t>チェックアウト時に</a:t>
            </a:r>
            <a:r>
              <a:rPr kumimoji="1" lang="en-US" altLang="ja-JP" dirty="0">
                <a:solidFill>
                  <a:schemeClr val="accent2"/>
                </a:solidFill>
              </a:rPr>
              <a:t>LF</a:t>
            </a:r>
            <a:r>
              <a:rPr kumimoji="1" lang="ja-JP" altLang="en-US" dirty="0">
                <a:solidFill>
                  <a:schemeClr val="accent2"/>
                </a:solidFill>
              </a:rPr>
              <a:t>を</a:t>
            </a:r>
            <a:r>
              <a:rPr kumimoji="1" lang="en-US" altLang="ja-JP" dirty="0">
                <a:solidFill>
                  <a:schemeClr val="accent2"/>
                </a:solidFill>
              </a:rPr>
              <a:t>CRLF</a:t>
            </a:r>
            <a:r>
              <a:rPr kumimoji="1" lang="ja-JP" altLang="en-US" dirty="0">
                <a:solidFill>
                  <a:schemeClr val="accent2"/>
                </a:solidFill>
              </a:rPr>
              <a:t>に変換し、コミット時に</a:t>
            </a:r>
            <a:r>
              <a:rPr kumimoji="1" lang="en-US" altLang="ja-JP" dirty="0">
                <a:solidFill>
                  <a:schemeClr val="accent2"/>
                </a:solidFill>
              </a:rPr>
              <a:t>CRLF</a:t>
            </a:r>
            <a:r>
              <a:rPr kumimoji="1" lang="ja-JP" altLang="en-US" dirty="0">
                <a:solidFill>
                  <a:schemeClr val="accent2"/>
                </a:solidFill>
              </a:rPr>
              <a:t>を</a:t>
            </a:r>
            <a:r>
              <a:rPr kumimoji="1" lang="en-US" altLang="ja-JP" dirty="0">
                <a:solidFill>
                  <a:schemeClr val="accent2"/>
                </a:solidFill>
              </a:rPr>
              <a:t>LF</a:t>
            </a:r>
            <a:r>
              <a:rPr kumimoji="1" lang="ja-JP" altLang="en-US" dirty="0">
                <a:solidFill>
                  <a:schemeClr val="accent2"/>
                </a:solidFill>
              </a:rPr>
              <a:t>に変換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config </a:t>
            </a:r>
            <a:r>
              <a:rPr kumimoji="1" lang="en-US" altLang="ja-JP" dirty="0">
                <a:solidFill>
                  <a:srgbClr val="0070C0"/>
                </a:solidFill>
              </a:rPr>
              <a:t>--global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core.autocrlf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rgbClr val="0070C0"/>
                </a:solidFill>
              </a:rPr>
              <a:t>true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Unix/Linux/macOS</a:t>
            </a:r>
            <a:r>
              <a:rPr kumimoji="1" lang="ja-JP" altLang="en-US" dirty="0">
                <a:solidFill>
                  <a:schemeClr val="accent2"/>
                </a:solidFill>
              </a:rPr>
              <a:t>ユーザー向け</a:t>
            </a:r>
            <a:r>
              <a:rPr kumimoji="1" lang="en-US" altLang="ja-JP" dirty="0">
                <a:solidFill>
                  <a:schemeClr val="accent2"/>
                </a:solidFill>
              </a:rPr>
              <a:t>: </a:t>
            </a:r>
            <a:r>
              <a:rPr kumimoji="1" lang="ja-JP" altLang="en-US" dirty="0">
                <a:solidFill>
                  <a:schemeClr val="accent2"/>
                </a:solidFill>
              </a:rPr>
              <a:t>改行コードの変換を行わない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config </a:t>
            </a:r>
            <a:r>
              <a:rPr kumimoji="1" lang="en-US" altLang="ja-JP" dirty="0">
                <a:solidFill>
                  <a:srgbClr val="0070C0"/>
                </a:solidFill>
              </a:rPr>
              <a:t>--global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core.autocrlf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input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改行コードの変換を無効にする（全ての環境で）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config </a:t>
            </a:r>
            <a:r>
              <a:rPr kumimoji="1" lang="en-US" altLang="ja-JP" dirty="0">
                <a:solidFill>
                  <a:srgbClr val="0070C0"/>
                </a:solidFill>
              </a:rPr>
              <a:t>--global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core.autocrlf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A606506-DE65-9019-A91C-BE3CB5C8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4" y="120725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Step1.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　改行コードの自動変換設定</a:t>
            </a:r>
            <a:endParaRPr lang="en-US" altLang="ja-JP" b="0" i="0" dirty="0">
              <a:solidFill>
                <a:schemeClr val="tx1"/>
              </a:solidFill>
              <a:effectLst/>
              <a:latin typeface="Segoe WPC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Git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には改行コードの自動変換を管理する設定があります。以下の設定を使用して、改行コードの問題を防ぐことができます</a:t>
            </a:r>
            <a:r>
              <a:rPr lang="ja-JP" altLang="en-US" b="0" i="0" dirty="0">
                <a:solidFill>
                  <a:srgbClr val="CCCCCC"/>
                </a:solidFill>
                <a:effectLst/>
                <a:latin typeface="Segoe WPC"/>
              </a:rPr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27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事例５</a:t>
            </a:r>
            <a:r>
              <a:rPr lang="en-US" altLang="ja-JP" sz="2800" dirty="0"/>
              <a:t>】</a:t>
            </a:r>
            <a:r>
              <a:rPr lang="ja-JP" altLang="en-US" sz="2800" dirty="0"/>
              <a:t>改行コードの自動変換設定ミス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BF0E50-AFEA-120C-CC2F-23BFDFD250A7}"/>
              </a:ext>
            </a:extLst>
          </p:cNvPr>
          <p:cNvSpPr txBox="1"/>
          <p:nvPr/>
        </p:nvSpPr>
        <p:spPr>
          <a:xfrm>
            <a:off x="993531" y="2282093"/>
            <a:ext cx="8509071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すべてのテキストファイルを</a:t>
            </a:r>
            <a:r>
              <a:rPr kumimoji="1" lang="en-US" altLang="ja-JP" dirty="0">
                <a:solidFill>
                  <a:schemeClr val="accent2"/>
                </a:solidFill>
              </a:rPr>
              <a:t>LF</a:t>
            </a:r>
            <a:r>
              <a:rPr kumimoji="1" lang="ja-JP" altLang="en-US" dirty="0">
                <a:solidFill>
                  <a:schemeClr val="accent2"/>
                </a:solidFill>
              </a:rPr>
              <a:t>に統一</a:t>
            </a:r>
          </a:p>
          <a:p>
            <a:r>
              <a:rPr kumimoji="1" lang="ja-JP" altLang="en-US" dirty="0">
                <a:solidFill>
                  <a:schemeClr val="bg1"/>
                </a:solidFill>
              </a:rPr>
              <a:t>* </a:t>
            </a:r>
            <a:r>
              <a:rPr kumimoji="1" lang="en-US" altLang="ja-JP" dirty="0">
                <a:solidFill>
                  <a:schemeClr val="bg1"/>
                </a:solidFill>
              </a:rPr>
              <a:t>text=auto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特定のファイルタイプを</a:t>
            </a:r>
            <a:r>
              <a:rPr kumimoji="1" lang="en-US" altLang="ja-JP" dirty="0">
                <a:solidFill>
                  <a:schemeClr val="accent2"/>
                </a:solidFill>
              </a:rPr>
              <a:t>CRLF</a:t>
            </a:r>
            <a:r>
              <a:rPr kumimoji="1" lang="ja-JP" altLang="en-US" dirty="0">
                <a:solidFill>
                  <a:schemeClr val="accent2"/>
                </a:solidFill>
              </a:rPr>
              <a:t>に統一</a:t>
            </a:r>
          </a:p>
          <a:p>
            <a:r>
              <a:rPr kumimoji="1" lang="ja-JP" altLang="en-US" dirty="0">
                <a:solidFill>
                  <a:schemeClr val="bg1"/>
                </a:solidFill>
              </a:rPr>
              <a:t>*</a:t>
            </a:r>
            <a:r>
              <a:rPr kumimoji="1" lang="en-US" altLang="ja-JP" dirty="0">
                <a:solidFill>
                  <a:schemeClr val="bg1"/>
                </a:solidFill>
              </a:rPr>
              <a:t>.bat text </a:t>
            </a:r>
            <a:r>
              <a:rPr kumimoji="1" lang="en-US" altLang="ja-JP" dirty="0" err="1">
                <a:solidFill>
                  <a:schemeClr val="bg1"/>
                </a:solidFill>
              </a:rPr>
              <a:t>eol</a:t>
            </a:r>
            <a:r>
              <a:rPr kumimoji="1" lang="en-US" altLang="ja-JP" dirty="0">
                <a:solidFill>
                  <a:schemeClr val="bg1"/>
                </a:solidFill>
              </a:rPr>
              <a:t>=</a:t>
            </a:r>
            <a:r>
              <a:rPr kumimoji="1" lang="en-US" altLang="ja-JP" dirty="0" err="1">
                <a:solidFill>
                  <a:schemeClr val="bg1"/>
                </a:solidFill>
              </a:rPr>
              <a:t>crlf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*.</a:t>
            </a:r>
            <a:r>
              <a:rPr kumimoji="1" lang="en-US" altLang="ja-JP" dirty="0" err="1">
                <a:solidFill>
                  <a:schemeClr val="bg1"/>
                </a:solidFill>
              </a:rPr>
              <a:t>sh</a:t>
            </a:r>
            <a:r>
              <a:rPr kumimoji="1" lang="en-US" altLang="ja-JP" dirty="0">
                <a:solidFill>
                  <a:schemeClr val="bg1"/>
                </a:solidFill>
              </a:rPr>
              <a:t> text </a:t>
            </a:r>
            <a:r>
              <a:rPr kumimoji="1" lang="en-US" altLang="ja-JP" dirty="0" err="1">
                <a:solidFill>
                  <a:schemeClr val="bg1"/>
                </a:solidFill>
              </a:rPr>
              <a:t>eol</a:t>
            </a:r>
            <a:r>
              <a:rPr kumimoji="1" lang="en-US" altLang="ja-JP" dirty="0">
                <a:solidFill>
                  <a:schemeClr val="bg1"/>
                </a:solidFill>
              </a:rPr>
              <a:t>=</a:t>
            </a:r>
            <a:r>
              <a:rPr kumimoji="1" lang="en-US" altLang="ja-JP" dirty="0" err="1">
                <a:solidFill>
                  <a:schemeClr val="bg1"/>
                </a:solidFill>
              </a:rPr>
              <a:t>lf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A606506-DE65-9019-A91C-BE3CB5C8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4" y="1107831"/>
            <a:ext cx="8596668" cy="9984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Step2.</a:t>
            </a:r>
            <a:r>
              <a:rPr lang="ja-JP" altLang="en-US" dirty="0"/>
              <a:t>　</a:t>
            </a:r>
            <a:r>
              <a:rPr lang="en-US" altLang="ja-JP" dirty="0"/>
              <a:t>.</a:t>
            </a:r>
            <a:r>
              <a:rPr lang="en-US" altLang="ja-JP" dirty="0" err="1"/>
              <a:t>gitattributes</a:t>
            </a:r>
            <a:r>
              <a:rPr lang="ja-JP" altLang="en-US" dirty="0"/>
              <a:t>ファイルの使用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リポジトリ内で改行コードを統一するために</a:t>
            </a:r>
            <a:r>
              <a:rPr lang="en-US" altLang="ja-JP" dirty="0"/>
              <a:t>.</a:t>
            </a:r>
            <a:r>
              <a:rPr lang="en-US" altLang="ja-JP" dirty="0" err="1"/>
              <a:t>gitattributes</a:t>
            </a:r>
            <a:r>
              <a:rPr lang="ja-JP" altLang="en-US" dirty="0"/>
              <a:t>ファイルを使用することができます。このファイルに改行コードの設定を記述します。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694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事例５</a:t>
            </a:r>
            <a:r>
              <a:rPr lang="en-US" altLang="ja-JP" sz="2800" dirty="0"/>
              <a:t>】</a:t>
            </a:r>
            <a:r>
              <a:rPr lang="ja-JP" altLang="en-US" sz="2800" dirty="0"/>
              <a:t>改行コードの自動変換設定ミス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BF0E50-AFEA-120C-CC2F-23BFDFD250A7}"/>
              </a:ext>
            </a:extLst>
          </p:cNvPr>
          <p:cNvSpPr txBox="1"/>
          <p:nvPr/>
        </p:nvSpPr>
        <p:spPr>
          <a:xfrm>
            <a:off x="905934" y="3012356"/>
            <a:ext cx="850907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LF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CRLF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に変換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unix2dos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ファイル名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CRLF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に変換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dos2unix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ファイル名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A606506-DE65-9019-A91C-BE3CB5C8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4" y="1158265"/>
            <a:ext cx="8596668" cy="18926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Step3.</a:t>
            </a:r>
            <a:r>
              <a:rPr kumimoji="1" lang="ja-JP" altLang="en-US" dirty="0"/>
              <a:t>　改行コードの確認と修正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kumimoji="1" lang="ja-JP" altLang="en-US" dirty="0"/>
              <a:t>改行コードの確認</a:t>
            </a:r>
            <a:endParaRPr kumimoji="1" lang="en-US" altLang="ja-JP" dirty="0"/>
          </a:p>
          <a:p>
            <a:pPr marL="400050" lvl="1" indent="0">
              <a:buNone/>
            </a:pPr>
            <a:r>
              <a:rPr lang="ja-JP" altLang="en-US" dirty="0"/>
              <a:t>テキストエディタやコマンドラインツールを使用して、ファイルの改行コードを確認します。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kumimoji="1" lang="ja-JP" altLang="en-US" dirty="0"/>
              <a:t>改行コードの修正</a:t>
            </a:r>
            <a:endParaRPr kumimoji="1" lang="en-US" altLang="ja-JP" dirty="0"/>
          </a:p>
          <a:p>
            <a:pPr marL="400050" lvl="1" indent="0">
              <a:buNone/>
            </a:pPr>
            <a:r>
              <a:rPr kumimoji="1" lang="ja-JP" altLang="en-US" dirty="0"/>
              <a:t>テキストエディタで改行コードを統一するか、以下のコマンドを使用して改行コードを変換します。</a:t>
            </a:r>
            <a:endParaRPr kumimoji="1" lang="en-US" altLang="ja-JP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A36D72C-CA70-A6C8-7BAC-6788A9DF31FC}"/>
              </a:ext>
            </a:extLst>
          </p:cNvPr>
          <p:cNvSpPr txBox="1">
            <a:spLocks/>
          </p:cNvSpPr>
          <p:nvPr/>
        </p:nvSpPr>
        <p:spPr>
          <a:xfrm>
            <a:off x="905934" y="4536356"/>
            <a:ext cx="8596668" cy="36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dirty="0"/>
              <a:t>Step4.</a:t>
            </a:r>
            <a:r>
              <a:rPr lang="ja-JP" altLang="en-US" dirty="0"/>
              <a:t>　変更をコミット</a:t>
            </a:r>
            <a:endParaRPr lang="en-US" altLang="ja-JP" dirty="0"/>
          </a:p>
          <a:p>
            <a:pPr marL="0" indent="0">
              <a:buFont typeface="Wingdings 3" charset="2"/>
              <a:buNone/>
            </a:pP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A59BD4-247C-10D6-DA9D-981A42A7B322}"/>
              </a:ext>
            </a:extLst>
          </p:cNvPr>
          <p:cNvSpPr txBox="1"/>
          <p:nvPr/>
        </p:nvSpPr>
        <p:spPr>
          <a:xfrm>
            <a:off x="905933" y="4905021"/>
            <a:ext cx="850907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ja-JP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add </a:t>
            </a:r>
            <a:r>
              <a:rPr lang="ja-JP" altLang="en-US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ファイル名</a:t>
            </a:r>
            <a:endParaRPr lang="en-US" altLang="ja-JP" b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ja-JP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commit </a:t>
            </a:r>
            <a:r>
              <a:rPr lang="en-US" altLang="ja-JP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-m </a:t>
            </a:r>
            <a:r>
              <a:rPr lang="en-US" altLang="ja-JP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"Fix line endings"</a:t>
            </a:r>
            <a:endParaRPr lang="ja-JP" altLang="en-US" b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6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D790B6-F0D0-90AB-E643-416C958B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06925" cy="1320800"/>
          </a:xfrm>
        </p:spPr>
        <p:txBody>
          <a:bodyPr/>
          <a:lstStyle/>
          <a:p>
            <a:r>
              <a:rPr lang="ja-JP" altLang="en-US" dirty="0"/>
              <a:t>バーチャルリアリティ学会大会　参加報告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A66D8BE-ED7E-1EFD-8813-2C9E2F41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93" y="1488613"/>
            <a:ext cx="1139613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hlinkClick r:id="rId2"/>
              </a:rPr>
              <a:t>第</a:t>
            </a:r>
            <a:r>
              <a:rPr kumimoji="1" lang="en-US" altLang="ja-JP" dirty="0">
                <a:hlinkClick r:id="rId2"/>
              </a:rPr>
              <a:t>29</a:t>
            </a:r>
            <a:r>
              <a:rPr kumimoji="1" lang="ja-JP" altLang="en-US" dirty="0">
                <a:hlinkClick r:id="rId2"/>
              </a:rPr>
              <a:t>回バーチャルリアリティ学会大会　プログラム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個人的に面白いと感じた研究をいくつか紹介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1B2-01</a:t>
            </a:r>
            <a:r>
              <a:rPr lang="ja-JP" altLang="en-US" dirty="0"/>
              <a:t>　オノマトペを用いた脳波制御訓練手法による</a:t>
            </a:r>
            <a:r>
              <a:rPr lang="en-US" altLang="ja-JP" dirty="0"/>
              <a:t>VR</a:t>
            </a:r>
            <a:r>
              <a:rPr lang="ja-JP" altLang="en-US" dirty="0"/>
              <a:t>ロコモーションシステムの提案</a:t>
            </a:r>
            <a:r>
              <a:rPr lang="en-US" altLang="ja-JP" dirty="0"/>
              <a:t>(</a:t>
            </a:r>
            <a:r>
              <a:rPr lang="ja-JP" altLang="en-US" dirty="0"/>
              <a:t>明治大学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1B2-12</a:t>
            </a:r>
            <a:r>
              <a:rPr lang="ja-JP" altLang="en-US" dirty="0"/>
              <a:t>　遠隔</a:t>
            </a:r>
            <a:r>
              <a:rPr lang="en-US" altLang="ja-JP" dirty="0"/>
              <a:t>MR</a:t>
            </a:r>
            <a:r>
              <a:rPr lang="ja-JP" altLang="en-US" dirty="0"/>
              <a:t>ロボットアーム制御によるスマートな</a:t>
            </a:r>
            <a:r>
              <a:rPr lang="en-US" altLang="ja-JP" dirty="0"/>
              <a:t>3D</a:t>
            </a:r>
            <a:r>
              <a:rPr lang="ja-JP" altLang="en-US" dirty="0"/>
              <a:t>スキャンシステム</a:t>
            </a:r>
            <a:r>
              <a:rPr lang="en-US" altLang="ja-JP" dirty="0"/>
              <a:t>(</a:t>
            </a:r>
            <a:r>
              <a:rPr lang="ja-JP" altLang="en-US" dirty="0"/>
              <a:t>名古屋大学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1C2-01</a:t>
            </a:r>
            <a:r>
              <a:rPr lang="ja-JP" altLang="en-US" dirty="0"/>
              <a:t>　動作変換とその重ね合わせによる動物キャラクタアニメーションの作成</a:t>
            </a:r>
            <a:r>
              <a:rPr lang="en-US" altLang="ja-JP" dirty="0"/>
              <a:t>(</a:t>
            </a:r>
            <a:r>
              <a:rPr lang="ja-JP" altLang="en-US" dirty="0"/>
              <a:t>東京大学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1G-01</a:t>
            </a:r>
            <a:r>
              <a:rPr lang="ja-JP" altLang="en-US" dirty="0"/>
              <a:t>　</a:t>
            </a:r>
            <a:r>
              <a:rPr lang="en-US" altLang="ja-JP" dirty="0"/>
              <a:t>Invisible Split Body</a:t>
            </a:r>
            <a:r>
              <a:rPr lang="ja-JP" altLang="en-US" dirty="0"/>
              <a:t>：手足のみの透明身体を用いた</a:t>
            </a:r>
            <a:r>
              <a:rPr lang="en-US" altLang="ja-JP" dirty="0"/>
              <a:t>1</a:t>
            </a:r>
            <a:r>
              <a:rPr lang="ja-JP" altLang="en-US" dirty="0"/>
              <a:t>つの身体として知覚される範囲の拡張</a:t>
            </a:r>
            <a:r>
              <a:rPr lang="en-US" altLang="ja-JP" dirty="0"/>
              <a:t>(</a:t>
            </a:r>
            <a:r>
              <a:rPr lang="ja-JP" altLang="en-US" dirty="0"/>
              <a:t>東京大学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1G-03</a:t>
            </a:r>
            <a:r>
              <a:rPr lang="ja-JP" altLang="en-US" dirty="0"/>
              <a:t>　</a:t>
            </a:r>
            <a:r>
              <a:rPr lang="en-US" altLang="ja-JP" dirty="0"/>
              <a:t>Slime Hand XR -HMD</a:t>
            </a:r>
            <a:r>
              <a:rPr lang="ja-JP" altLang="en-US" dirty="0"/>
              <a:t>空間における皮膚変形錯覚の設計</a:t>
            </a:r>
            <a:r>
              <a:rPr lang="en-US" altLang="ja-JP" dirty="0"/>
              <a:t>(</a:t>
            </a:r>
            <a:r>
              <a:rPr lang="ja-JP" altLang="en-US" dirty="0"/>
              <a:t>名古屋市立大学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1E1-01</a:t>
            </a:r>
            <a:r>
              <a:rPr lang="ja-JP" altLang="en-US" dirty="0"/>
              <a:t>　多様な姿勢に対応したワイヤレス足裏振動デバイスによるバーチャル歩行体験</a:t>
            </a:r>
            <a:r>
              <a:rPr lang="en-US" altLang="ja-JP" dirty="0"/>
              <a:t>(</a:t>
            </a:r>
            <a:r>
              <a:rPr lang="ja-JP" altLang="en-US" dirty="0"/>
              <a:t>豊橋技術科学大学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1G-24</a:t>
            </a:r>
            <a:r>
              <a:rPr lang="ja-JP" altLang="en-US" dirty="0"/>
              <a:t>　</a:t>
            </a:r>
            <a:r>
              <a:rPr lang="en-US" altLang="ja-JP" dirty="0"/>
              <a:t>Motion-Less VR</a:t>
            </a:r>
            <a:r>
              <a:rPr lang="ja-JP" altLang="en-US" dirty="0"/>
              <a:t>の研究：五指・多自由度運動の実現に向けた基礎開発</a:t>
            </a:r>
            <a:r>
              <a:rPr lang="en-US" altLang="ja-JP" dirty="0"/>
              <a:t>(</a:t>
            </a:r>
            <a:r>
              <a:rPr lang="ja-JP" altLang="en-US" dirty="0"/>
              <a:t>日本工業大学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7701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2CFBC-F942-EDD2-D5B5-76D009A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9CA8-1A3C-6AFD-3043-D318754C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451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dirty="0"/>
              <a:t>Git</a:t>
            </a:r>
            <a:r>
              <a:rPr kumimoji="1" lang="ja-JP" altLang="en-US" dirty="0"/>
              <a:t>使用時に起こりがちなミスを事前に理解し、適切なトラブルシューティング方法を身につけることで、問題発生時に迅速に対応できるようにする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各種</a:t>
            </a:r>
            <a:r>
              <a:rPr lang="en-US" altLang="ja-JP" dirty="0"/>
              <a:t>Git</a:t>
            </a:r>
            <a:r>
              <a:rPr lang="ja-JP" altLang="en-US" dirty="0"/>
              <a:t>のコマンドの動作を理解し、自信をもって操作を行えるようになる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ターゲット受講者</a:t>
            </a:r>
            <a:endParaRPr lang="en-US" altLang="ja-JP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ja-JP" dirty="0"/>
              <a:t>Git</a:t>
            </a:r>
            <a:r>
              <a:rPr lang="ja-JP" altLang="en-US" dirty="0"/>
              <a:t>の基本的な概念</a:t>
            </a:r>
            <a:r>
              <a:rPr lang="en-US" altLang="ja-JP" dirty="0"/>
              <a:t>(</a:t>
            </a:r>
            <a:r>
              <a:rPr lang="ja-JP" altLang="en-US" dirty="0"/>
              <a:t>リポジトリ、コミット、ブランチなど</a:t>
            </a:r>
            <a:r>
              <a:rPr lang="en-US" altLang="ja-JP" dirty="0"/>
              <a:t>)</a:t>
            </a:r>
            <a:r>
              <a:rPr lang="ja-JP" altLang="en-US" dirty="0"/>
              <a:t>やコマンド</a:t>
            </a:r>
            <a:r>
              <a:rPr lang="en-US" altLang="ja-JP" dirty="0"/>
              <a:t>(git add, git commit, git push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  <a:r>
              <a:rPr lang="ja-JP" altLang="en-US" dirty="0"/>
              <a:t>は理解しているが、トラブルシューティング経験が少ない</a:t>
            </a:r>
            <a:endParaRPr lang="en-US" altLang="ja-JP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ja-JP" altLang="en-US" dirty="0"/>
              <a:t>普段</a:t>
            </a:r>
            <a:r>
              <a:rPr lang="en-US" altLang="ja-JP" dirty="0"/>
              <a:t>GUI</a:t>
            </a:r>
            <a:r>
              <a:rPr lang="ja-JP" altLang="en-US" dirty="0"/>
              <a:t>の</a:t>
            </a:r>
            <a:r>
              <a:rPr lang="en-US" altLang="ja-JP" dirty="0"/>
              <a:t>Git</a:t>
            </a:r>
            <a:r>
              <a:rPr lang="ja-JP" altLang="en-US" dirty="0"/>
              <a:t>クライアントツール</a:t>
            </a:r>
            <a:r>
              <a:rPr lang="en-US" altLang="ja-JP" dirty="0"/>
              <a:t>(</a:t>
            </a:r>
            <a:r>
              <a:rPr lang="en-US" altLang="ja-JP" dirty="0" err="1"/>
              <a:t>tortoisegit</a:t>
            </a:r>
            <a:r>
              <a:rPr lang="ja-JP" altLang="en-US" dirty="0"/>
              <a:t>や</a:t>
            </a:r>
            <a:r>
              <a:rPr lang="en-US" altLang="ja-JP" dirty="0" err="1"/>
              <a:t>sourcetree</a:t>
            </a:r>
            <a:r>
              <a:rPr lang="en-US" altLang="ja-JP" dirty="0"/>
              <a:t>)</a:t>
            </a:r>
            <a:r>
              <a:rPr lang="ja-JP" altLang="en-US" dirty="0"/>
              <a:t>から</a:t>
            </a:r>
            <a:r>
              <a:rPr lang="en-US" altLang="ja-JP" dirty="0"/>
              <a:t>Git</a:t>
            </a:r>
            <a:r>
              <a:rPr lang="ja-JP" altLang="en-US" dirty="0"/>
              <a:t>を操作しているが、どんな動作をしているのかイメージできておらず、操作に自信がない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830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1A769-542E-24F2-E2E7-D1D5DAE3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留意事項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BE7F39-D7FA-322A-32DE-62C32A20F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112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以下の観点から</a:t>
            </a:r>
            <a:r>
              <a:rPr kumimoji="1" lang="en-US" altLang="ja-JP" dirty="0"/>
              <a:t>CUI</a:t>
            </a:r>
            <a:r>
              <a:rPr kumimoji="1" lang="ja-JP" altLang="en-US" dirty="0"/>
              <a:t>上で</a:t>
            </a:r>
            <a:r>
              <a:rPr kumimoji="1" lang="en-US" altLang="ja-JP" dirty="0"/>
              <a:t>Git</a:t>
            </a:r>
            <a:r>
              <a:rPr lang="ja-JP" altLang="en-US" dirty="0"/>
              <a:t>コマンド操作をしながら説明をしていきます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ja-JP" altLang="en-US" dirty="0"/>
              <a:t>特定の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クライアントツールに依存しない知識を身につける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dirty="0"/>
              <a:t>Git</a:t>
            </a:r>
            <a:r>
              <a:rPr kumimoji="1" lang="ja-JP" altLang="en-US" dirty="0"/>
              <a:t>の内部動作や仕組みを深く理解する</a:t>
            </a:r>
            <a:endParaRPr kumimoji="1" lang="en-US" altLang="ja-JP" dirty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一緒にコマンド操作をしながら受講される場合は</a:t>
            </a:r>
            <a:r>
              <a:rPr kumimoji="1" lang="en-US" altLang="ja-JP" dirty="0"/>
              <a:t>『</a:t>
            </a:r>
            <a:r>
              <a:rPr kumimoji="1" lang="ja-JP" altLang="en-US" dirty="0"/>
              <a:t>事前準備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のページの内容を受講前に実施しておいてください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CUI</a:t>
            </a:r>
            <a:r>
              <a:rPr lang="ja-JP" altLang="en-US" dirty="0"/>
              <a:t>操作が不慣れな方は</a:t>
            </a:r>
            <a:r>
              <a:rPr lang="en-US" altLang="ja-JP" dirty="0"/>
              <a:t>『</a:t>
            </a:r>
            <a:r>
              <a:rPr lang="ja-JP" altLang="en-US" dirty="0"/>
              <a:t>よく使用するコマンドとオプション</a:t>
            </a:r>
            <a:r>
              <a:rPr lang="en-US" altLang="ja-JP" dirty="0"/>
              <a:t>』</a:t>
            </a:r>
            <a:r>
              <a:rPr lang="ja-JP" altLang="en-US" dirty="0"/>
              <a:t>を参照してください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659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6ADBE-0320-A9D2-BED9-DBAD07BC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DF0441-3568-603D-6128-D5BB4FAA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8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（</a:t>
            </a:r>
            <a:r>
              <a:rPr kumimoji="1" lang="ja-JP" altLang="en-US" dirty="0"/>
              <a:t>一緒に</a:t>
            </a:r>
            <a:r>
              <a:rPr lang="en-US" altLang="ja-JP" dirty="0"/>
              <a:t>Git</a:t>
            </a:r>
            <a:r>
              <a:rPr lang="ja-JP" altLang="en-US" dirty="0"/>
              <a:t>操作しながら受講したい方向け）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Git for windows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https://gitforwindows.org/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Visual Studio Code</a:t>
            </a:r>
            <a:r>
              <a:rPr lang="ja-JP" altLang="en-US" dirty="0"/>
              <a:t>と拡張機能</a:t>
            </a:r>
            <a:r>
              <a:rPr lang="en-US" altLang="ja-JP" dirty="0"/>
              <a:t>(git graph)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講座リポジトリの</a:t>
            </a:r>
            <a:r>
              <a:rPr lang="en-US" altLang="ja-JP" dirty="0"/>
              <a:t>Clone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3104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33263-9659-BEA6-CFBD-23831048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やらかし事例一覧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3DCE1-774F-51B7-A9DC-3325AE0D1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697"/>
            <a:ext cx="8596668" cy="3880773"/>
          </a:xfrm>
        </p:spPr>
        <p:txBody>
          <a:bodyPr/>
          <a:lstStyle/>
          <a:p>
            <a:r>
              <a:rPr lang="ja-JP" altLang="en-US" dirty="0"/>
              <a:t>必要なファイルやフォルダを誤って削除してしまった</a:t>
            </a:r>
            <a:endParaRPr lang="en-US" altLang="ja-JP" dirty="0"/>
          </a:p>
          <a:p>
            <a:r>
              <a:rPr kumimoji="1" lang="en-US" altLang="ja-JP" dirty="0"/>
              <a:t>detached HEAD</a:t>
            </a:r>
            <a:r>
              <a:rPr kumimoji="1" lang="ja-JP" altLang="en-US" dirty="0"/>
              <a:t>の状態で作業を進めてしまった</a:t>
            </a:r>
            <a:endParaRPr kumimoji="1" lang="en-US" altLang="ja-JP" dirty="0"/>
          </a:p>
          <a:p>
            <a:r>
              <a:rPr kumimoji="1" lang="ja-JP" altLang="en-US" dirty="0"/>
              <a:t>本来のブランチとは異なるブランチで作業を進めてしまった</a:t>
            </a:r>
            <a:endParaRPr kumimoji="1" lang="en-US" altLang="ja-JP" dirty="0"/>
          </a:p>
          <a:p>
            <a:r>
              <a:rPr kumimoji="1" lang="ja-JP" altLang="en-US" dirty="0"/>
              <a:t>誤ってリモートブランチを削除してしまった</a:t>
            </a:r>
            <a:endParaRPr kumimoji="1" lang="en-US" altLang="ja-JP" dirty="0"/>
          </a:p>
          <a:p>
            <a:r>
              <a:rPr kumimoji="1" lang="ja-JP" altLang="en-US" dirty="0"/>
              <a:t>改行コードの自動変換設定のミス</a:t>
            </a:r>
          </a:p>
        </p:txBody>
      </p:sp>
    </p:spTree>
    <p:extLst>
      <p:ext uri="{BB962C8B-B14F-4D97-AF65-F5344CB8AC3E}">
        <p14:creationId xmlns:p14="http://schemas.microsoft.com/office/powerpoint/2010/main" val="384708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0243" cy="13208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事例１</a:t>
            </a:r>
            <a:r>
              <a:rPr lang="en-US" altLang="ja-JP" sz="2800" dirty="0"/>
              <a:t>】</a:t>
            </a:r>
            <a:r>
              <a:rPr lang="ja-JP" altLang="en-US" sz="2800" dirty="0"/>
              <a:t>必要なファイルやフォルダを誤って削除してしまった</a:t>
            </a:r>
            <a:endParaRPr kumimoji="1" lang="ja-JP" altLang="en-US" sz="28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0F128C3-B19E-AEB5-D812-F4F05B1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作業内容の状況によって、以下の大きく３つのケースに場合分けされる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ケース１：削除内容がワーキングツリーのみに存在する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ケース２：削除内容がステージングエリアに存在する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ケース３：削除内容がすでにコミット済みである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89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0243" cy="13208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事例１</a:t>
            </a:r>
            <a:r>
              <a:rPr lang="en-US" altLang="ja-JP" sz="2800" dirty="0"/>
              <a:t>】</a:t>
            </a:r>
            <a:r>
              <a:rPr lang="ja-JP" altLang="en-US" sz="2800" dirty="0"/>
              <a:t>必要なファイルやフォルダを誤って削除してしまった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AC5C63-6E49-F194-9CB8-31E2530B44BE}"/>
              </a:ext>
            </a:extLst>
          </p:cNvPr>
          <p:cNvSpPr txBox="1"/>
          <p:nvPr/>
        </p:nvSpPr>
        <p:spPr>
          <a:xfrm>
            <a:off x="721131" y="1990465"/>
            <a:ext cx="850907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削除したファイル</a:t>
            </a:r>
            <a:r>
              <a:rPr kumimoji="1" lang="en-US" altLang="ja-JP" dirty="0">
                <a:solidFill>
                  <a:schemeClr val="accent2"/>
                </a:solidFill>
              </a:rPr>
              <a:t>or</a:t>
            </a:r>
            <a:r>
              <a:rPr kumimoji="1" lang="ja-JP" altLang="en-US" dirty="0">
                <a:solidFill>
                  <a:schemeClr val="accent2"/>
                </a:solidFill>
              </a:rPr>
              <a:t>フォルダを復元</a:t>
            </a:r>
            <a:r>
              <a:rPr kumimoji="1" lang="en-US" altLang="ja-JP" dirty="0">
                <a:solidFill>
                  <a:schemeClr val="accent2"/>
                </a:solidFill>
              </a:rPr>
              <a:t>(</a:t>
            </a:r>
            <a:r>
              <a:rPr kumimoji="1" lang="ja-JP" altLang="en-US" dirty="0">
                <a:solidFill>
                  <a:schemeClr val="accent2"/>
                </a:solidFill>
              </a:rPr>
              <a:t>正確には変更の取り消し</a:t>
            </a:r>
            <a:r>
              <a:rPr kumimoji="1" lang="en-US" altLang="ja-JP" dirty="0">
                <a:solidFill>
                  <a:schemeClr val="accent2"/>
                </a:solidFill>
              </a:rPr>
              <a:t>)</a:t>
            </a: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restore &lt;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ファイル名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フォルダ名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6C33F98-17F3-C93D-EC4A-6BDE8CDF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599902"/>
            <a:ext cx="8596668" cy="3304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ケース１：削除内容がワーキングツリーのみに存在する</a:t>
            </a:r>
            <a:endParaRPr lang="en-U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DF153EC-72CB-00B4-CDD6-E512E8B5FA73}"/>
              </a:ext>
            </a:extLst>
          </p:cNvPr>
          <p:cNvSpPr txBox="1">
            <a:spLocks/>
          </p:cNvSpPr>
          <p:nvPr/>
        </p:nvSpPr>
        <p:spPr>
          <a:xfrm>
            <a:off x="721131" y="2829343"/>
            <a:ext cx="8596668" cy="42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ケース２：削除内容がステージングエリアに存在する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9BF750-D16F-4631-21E9-BA5C62CEBC5F}"/>
              </a:ext>
            </a:extLst>
          </p:cNvPr>
          <p:cNvSpPr txBox="1"/>
          <p:nvPr/>
        </p:nvSpPr>
        <p:spPr>
          <a:xfrm>
            <a:off x="764930" y="3212573"/>
            <a:ext cx="850907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削除したファイル</a:t>
            </a:r>
            <a:r>
              <a:rPr kumimoji="1" lang="en-US" altLang="ja-JP" dirty="0">
                <a:solidFill>
                  <a:schemeClr val="accent2"/>
                </a:solidFill>
              </a:rPr>
              <a:t>or</a:t>
            </a:r>
            <a:r>
              <a:rPr kumimoji="1" lang="ja-JP" altLang="en-US" dirty="0">
                <a:solidFill>
                  <a:schemeClr val="accent2"/>
                </a:solidFill>
              </a:rPr>
              <a:t>フォルダを復元</a:t>
            </a:r>
            <a:r>
              <a:rPr kumimoji="1" lang="en-US" altLang="ja-JP" dirty="0">
                <a:solidFill>
                  <a:schemeClr val="accent2"/>
                </a:solidFill>
              </a:rPr>
              <a:t>(</a:t>
            </a:r>
            <a:r>
              <a:rPr kumimoji="1" lang="ja-JP" altLang="en-US" dirty="0">
                <a:solidFill>
                  <a:schemeClr val="accent2"/>
                </a:solidFill>
              </a:rPr>
              <a:t>正確には変更の取り消し</a:t>
            </a:r>
            <a:r>
              <a:rPr kumimoji="1" lang="en-US" altLang="ja-JP" dirty="0">
                <a:solidFill>
                  <a:schemeClr val="accent2"/>
                </a:solidFill>
              </a:rPr>
              <a:t>)</a:t>
            </a: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restore --staged &lt;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ファイル名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フォルダ名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restore &lt;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ファイル名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フォルダ名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F026D5-EA42-71C7-C005-25689854E011}"/>
              </a:ext>
            </a:extLst>
          </p:cNvPr>
          <p:cNvSpPr txBox="1"/>
          <p:nvPr/>
        </p:nvSpPr>
        <p:spPr>
          <a:xfrm>
            <a:off x="764929" y="5462152"/>
            <a:ext cx="850907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削除した複数のファイル</a:t>
            </a:r>
            <a:r>
              <a:rPr kumimoji="1" lang="en-US" altLang="ja-JP" dirty="0">
                <a:solidFill>
                  <a:schemeClr val="accent2"/>
                </a:solidFill>
              </a:rPr>
              <a:t>or</a:t>
            </a:r>
            <a:r>
              <a:rPr kumimoji="1" lang="ja-JP" altLang="en-US" dirty="0">
                <a:solidFill>
                  <a:schemeClr val="accent2"/>
                </a:solidFill>
              </a:rPr>
              <a:t>フォルダを一括で復元</a:t>
            </a:r>
            <a:r>
              <a:rPr kumimoji="1" lang="en-US" altLang="ja-JP" dirty="0">
                <a:solidFill>
                  <a:schemeClr val="accent2"/>
                </a:solidFill>
              </a:rPr>
              <a:t>(</a:t>
            </a:r>
            <a:r>
              <a:rPr kumimoji="1" lang="ja-JP" altLang="en-US" dirty="0">
                <a:solidFill>
                  <a:schemeClr val="accent2"/>
                </a:solidFill>
              </a:rPr>
              <a:t>正確には変更の取り消し</a:t>
            </a:r>
            <a:r>
              <a:rPr kumimoji="1" lang="en-US" altLang="ja-JP" dirty="0">
                <a:solidFill>
                  <a:schemeClr val="accent2"/>
                </a:solidFill>
              </a:rPr>
              <a:t>)</a:t>
            </a: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restore --staged .</a:t>
            </a: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restore .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4CA02F9-5355-FD8F-F92E-33626A68296E}"/>
              </a:ext>
            </a:extLst>
          </p:cNvPr>
          <p:cNvSpPr txBox="1">
            <a:spLocks/>
          </p:cNvSpPr>
          <p:nvPr/>
        </p:nvSpPr>
        <p:spPr>
          <a:xfrm>
            <a:off x="633534" y="4289255"/>
            <a:ext cx="8596668" cy="1082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以下のようにすることで削除内容を一括で復元可能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注意点：未</a:t>
            </a:r>
            <a:r>
              <a:rPr lang="en-US" altLang="ja-JP" dirty="0"/>
              <a:t>commit</a:t>
            </a:r>
            <a:r>
              <a:rPr lang="ja-JP" altLang="en-US" dirty="0"/>
              <a:t>の変更がある場合は変更が失われてしまうため、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あらかじめ必要な変更のみ</a:t>
            </a:r>
            <a:r>
              <a:rPr lang="en-US" altLang="ja-JP" dirty="0"/>
              <a:t>commit</a:t>
            </a:r>
            <a:r>
              <a:rPr lang="ja-JP" altLang="en-US" dirty="0"/>
              <a:t>するか、</a:t>
            </a:r>
            <a:r>
              <a:rPr lang="en-US" altLang="ja-JP" dirty="0"/>
              <a:t>stash</a:t>
            </a:r>
            <a:r>
              <a:rPr lang="ja-JP" altLang="en-US" dirty="0"/>
              <a:t>で退避しておくこと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442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0243" cy="13208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事例１</a:t>
            </a:r>
            <a:r>
              <a:rPr lang="en-US" altLang="ja-JP" sz="2800" dirty="0"/>
              <a:t>】</a:t>
            </a:r>
            <a:r>
              <a:rPr lang="ja-JP" altLang="en-US" sz="2800" dirty="0"/>
              <a:t>必要なファイルやフォルダを誤って削除してしまった</a:t>
            </a:r>
            <a:endParaRPr kumimoji="1" lang="ja-JP" altLang="en-US" sz="28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0F128C3-B19E-AEB5-D812-F4F05B1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9459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ケース３：削除内容がすでにコミット済みである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D6BC8C-267E-DCA8-02AF-DE4F6E713E79}"/>
              </a:ext>
            </a:extLst>
          </p:cNvPr>
          <p:cNvSpPr txBox="1"/>
          <p:nvPr/>
        </p:nvSpPr>
        <p:spPr>
          <a:xfrm>
            <a:off x="721131" y="1990465"/>
            <a:ext cx="850907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ファイル・フォルダを削除したタイミングのコミットを取り消し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reset &lt;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削除前のコミットハッシュ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21574486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562</TotalTime>
  <Words>1770</Words>
  <Application>Microsoft Office PowerPoint</Application>
  <PresentationFormat>ワイド画面</PresentationFormat>
  <Paragraphs>205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Segoe WPC</vt:lpstr>
      <vt:lpstr>Arial</vt:lpstr>
      <vt:lpstr>Consolas</vt:lpstr>
      <vt:lpstr>Trebuchet MS</vt:lpstr>
      <vt:lpstr>Wingdings</vt:lpstr>
      <vt:lpstr>Wingdings 3</vt:lpstr>
      <vt:lpstr>ファセット</vt:lpstr>
      <vt:lpstr>Gitトラブルシューティング</vt:lpstr>
      <vt:lpstr>アジェンダ</vt:lpstr>
      <vt:lpstr>目的 </vt:lpstr>
      <vt:lpstr>留意事項</vt:lpstr>
      <vt:lpstr>事前準備</vt:lpstr>
      <vt:lpstr>やらかし事例一覧</vt:lpstr>
      <vt:lpstr>【事例１】必要なファイルやフォルダを誤って削除してしまった</vt:lpstr>
      <vt:lpstr>【事例１】必要なファイルやフォルダを誤って削除してしまった</vt:lpstr>
      <vt:lpstr>【事例１】必要なファイルやフォルダを誤って削除してしまった</vt:lpstr>
      <vt:lpstr>【事例2】detached HEADの状態で作業を進めてしまった</vt:lpstr>
      <vt:lpstr>【事例2】detached HEADの状態で作業を進めてしまった</vt:lpstr>
      <vt:lpstr>【事例３】本来のブランチとは異なるブランチで 作業を進めてしまった</vt:lpstr>
      <vt:lpstr>【事例３】本来のブランチとは異なるブランチで 作業を進めてしまった</vt:lpstr>
      <vt:lpstr>【事例３】本来のブランチとは異なるブランチで 作業を進めてしまった</vt:lpstr>
      <vt:lpstr>【事例３】本来のブランチとは異なるブランチで 作業を進めてしまった</vt:lpstr>
      <vt:lpstr>【事例４】誤ってリモート側のブランチを削除してしまった</vt:lpstr>
      <vt:lpstr>【事例４】誤ってリモート側のブランチを削除してしまった</vt:lpstr>
      <vt:lpstr>【事例４】誤ってリモート側のブランチを削除してしまった</vt:lpstr>
      <vt:lpstr>【事例５】改行コードの自動変換設定ミス</vt:lpstr>
      <vt:lpstr>【事例５】改行コードの自動変換設定ミス</vt:lpstr>
      <vt:lpstr>【事例５】改行コードの自動変換設定ミス</vt:lpstr>
      <vt:lpstr>【事例５】改行コードの自動変換設定ミス</vt:lpstr>
      <vt:lpstr>バーチャルリアリティ学会大会　参加報告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YUSUKE MURAI</dc:creator>
  <cp:lastModifiedBy>YUSUKE MURAI</cp:lastModifiedBy>
  <cp:revision>15</cp:revision>
  <dcterms:created xsi:type="dcterms:W3CDTF">2024-09-23T07:27:59Z</dcterms:created>
  <dcterms:modified xsi:type="dcterms:W3CDTF">2024-09-25T22:41:29Z</dcterms:modified>
</cp:coreProperties>
</file>