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6786" r:id="rId4"/>
  </p:sldMasterIdLst>
  <p:notesMasterIdLst>
    <p:notesMasterId r:id="rId51"/>
  </p:notesMasterIdLst>
  <p:handoutMasterIdLst>
    <p:handoutMasterId r:id="rId52"/>
  </p:handoutMasterIdLst>
  <p:sldIdLst>
    <p:sldId id="754" r:id="rId5"/>
    <p:sldId id="953" r:id="rId6"/>
    <p:sldId id="2121" r:id="rId7"/>
    <p:sldId id="948" r:id="rId8"/>
    <p:sldId id="2193" r:id="rId9"/>
    <p:sldId id="4356" r:id="rId10"/>
    <p:sldId id="4359" r:id="rId11"/>
    <p:sldId id="4345" r:id="rId12"/>
    <p:sldId id="4367" r:id="rId13"/>
    <p:sldId id="4379" r:id="rId14"/>
    <p:sldId id="2152" r:id="rId15"/>
    <p:sldId id="4364" r:id="rId16"/>
    <p:sldId id="2207" r:id="rId17"/>
    <p:sldId id="4365" r:id="rId18"/>
    <p:sldId id="2194" r:id="rId19"/>
    <p:sldId id="4363" r:id="rId20"/>
    <p:sldId id="4369" r:id="rId21"/>
    <p:sldId id="961" r:id="rId22"/>
    <p:sldId id="2206" r:id="rId23"/>
    <p:sldId id="4380" r:id="rId24"/>
    <p:sldId id="4370" r:id="rId25"/>
    <p:sldId id="4373" r:id="rId26"/>
    <p:sldId id="2209" r:id="rId27"/>
    <p:sldId id="4374" r:id="rId28"/>
    <p:sldId id="4382" r:id="rId29"/>
    <p:sldId id="4375" r:id="rId30"/>
    <p:sldId id="4368" r:id="rId31"/>
    <p:sldId id="4360" r:id="rId32"/>
    <p:sldId id="4377" r:id="rId33"/>
    <p:sldId id="4372" r:id="rId34"/>
    <p:sldId id="4381" r:id="rId35"/>
    <p:sldId id="4376" r:id="rId36"/>
    <p:sldId id="4366" r:id="rId37"/>
    <p:sldId id="4378" r:id="rId38"/>
    <p:sldId id="4383" r:id="rId39"/>
    <p:sldId id="967" r:id="rId40"/>
    <p:sldId id="2210" r:id="rId41"/>
    <p:sldId id="4384" r:id="rId42"/>
    <p:sldId id="2208" r:id="rId43"/>
    <p:sldId id="2212" r:id="rId44"/>
    <p:sldId id="2181" r:id="rId45"/>
    <p:sldId id="2098" r:id="rId46"/>
    <p:sldId id="1481" r:id="rId47"/>
    <p:sldId id="1466" r:id="rId48"/>
    <p:sldId id="956" r:id="rId49"/>
    <p:sldId id="955" r:id="rId50"/>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イントロ" id="{6AC73B89-4495-41AE-87BC-8C5AD8B2B137}">
          <p14:sldIdLst>
            <p14:sldId id="754"/>
            <p14:sldId id="953"/>
            <p14:sldId id="2121"/>
            <p14:sldId id="948"/>
          </p14:sldIdLst>
        </p14:section>
        <p14:section name="メイン" id="{4E4C7D21-7421-48E6-9900-2C70EF2A8F6A}">
          <p14:sldIdLst>
            <p14:sldId id="2193"/>
            <p14:sldId id="4356"/>
            <p14:sldId id="4359"/>
            <p14:sldId id="4345"/>
            <p14:sldId id="4367"/>
          </p14:sldIdLst>
        </p14:section>
        <p14:section name="はじめにやるべきセキュリティ対策" id="{B25427F5-3242-40EE-9EEC-D40F665A75D1}">
          <p14:sldIdLst>
            <p14:sldId id="4379"/>
            <p14:sldId id="2152"/>
            <p14:sldId id="4364"/>
            <p14:sldId id="2207"/>
            <p14:sldId id="4365"/>
            <p14:sldId id="2194"/>
            <p14:sldId id="4363"/>
            <p14:sldId id="4369"/>
            <p14:sldId id="961"/>
            <p14:sldId id="2206"/>
          </p14:sldIdLst>
        </p14:section>
        <p14:section name="ネーミング・グルーピング" id="{C22425BD-92C2-41AE-924D-6ABC72FC51BF}">
          <p14:sldIdLst>
            <p14:sldId id="4380"/>
            <p14:sldId id="4370"/>
            <p14:sldId id="4373"/>
            <p14:sldId id="2209"/>
            <p14:sldId id="4374"/>
          </p14:sldIdLst>
        </p14:section>
        <p14:section name="一般ユーザーアカウント向けポリシー" id="{B224486C-45D2-427D-AB79-44096FE1FBB6}">
          <p14:sldIdLst>
            <p14:sldId id="4382"/>
            <p14:sldId id="4375"/>
            <p14:sldId id="4368"/>
            <p14:sldId id="4360"/>
            <p14:sldId id="4377"/>
            <p14:sldId id="4372"/>
          </p14:sldIdLst>
        </p14:section>
        <p14:section name="ゲスト向けポリシー" id="{E6510F5D-32B1-4D63-994A-3A2B6F123DD3}">
          <p14:sldIdLst>
            <p14:sldId id="4381"/>
            <p14:sldId id="4376"/>
            <p14:sldId id="4366"/>
            <p14:sldId id="4378"/>
          </p14:sldIdLst>
        </p14:section>
        <p14:section name="他の考慮事項" id="{3A35226F-3203-46C7-96E5-D9E06F8DE75A}">
          <p14:sldIdLst>
            <p14:sldId id="4383"/>
            <p14:sldId id="967"/>
            <p14:sldId id="2210"/>
          </p14:sldIdLst>
        </p14:section>
        <p14:section name="まとめ" id="{FEFD455F-AC68-46C0-8643-155A5FA8E2B1}">
          <p14:sldIdLst>
            <p14:sldId id="4384"/>
            <p14:sldId id="2208"/>
            <p14:sldId id="2212"/>
            <p14:sldId id="2181"/>
          </p14:sldIdLst>
        </p14:section>
        <p14:section name="アウトロ" id="{9F54AFE9-E7E7-45E1-BC36-4F514538F73F}">
          <p14:sldIdLst>
            <p14:sldId id="2098"/>
            <p14:sldId id="1481"/>
            <p14:sldId id="1466"/>
            <p14:sldId id="956"/>
            <p14:sldId id="955"/>
          </p14:sldIdLst>
        </p14:section>
      </p14:sectionLst>
    </p:ext>
    <p:ext uri="{EFAFB233-063F-42B5-8137-9DF3F51BA10A}">
      <p15:sldGuideLst xmlns:p15="http://schemas.microsoft.com/office/powerpoint/2012/main">
        <p15:guide id="1" orient="horz" pos="2160">
          <p15:clr>
            <a:srgbClr val="A4A3A4"/>
          </p15:clr>
        </p15:guide>
        <p15:guide id="2" pos="384" userDrawn="1">
          <p15:clr>
            <a:srgbClr val="A4A3A4"/>
          </p15:clr>
        </p15:guide>
        <p15:guide id="3" pos="96" userDrawn="1">
          <p15:clr>
            <a:srgbClr val="A4A3A4"/>
          </p15:clr>
        </p15:guide>
        <p15:guide id="4" pos="2304">
          <p15:clr>
            <a:srgbClr val="A4A3A4"/>
          </p15:clr>
        </p15:guide>
        <p15:guide id="5" pos="2781">
          <p15:clr>
            <a:srgbClr val="A4A3A4"/>
          </p15:clr>
        </p15:guide>
        <p15:guide id="6" pos="672" userDrawn="1">
          <p15:clr>
            <a:srgbClr val="A4A3A4"/>
          </p15:clr>
        </p15:guide>
        <p15:guide id="7" orient="horz" pos="4176" userDrawn="1">
          <p15:clr>
            <a:srgbClr val="A4A3A4"/>
          </p15:clr>
        </p15:guide>
        <p15:guide id="8" orient="horz" pos="3888" userDrawn="1">
          <p15:clr>
            <a:srgbClr val="A4A3A4"/>
          </p15:clr>
        </p15:guide>
        <p15:guide id="9" orient="horz" pos="3600" userDrawn="1">
          <p15:clr>
            <a:srgbClr val="A4A3A4"/>
          </p15:clr>
        </p15:guide>
        <p15:guide id="10" orient="horz" pos="1872" userDrawn="1">
          <p15:clr>
            <a:srgbClr val="A4A3A4"/>
          </p15:clr>
        </p15:guide>
        <p15:guide id="11" orient="horz" pos="3874">
          <p15:clr>
            <a:srgbClr val="A4A3A4"/>
          </p15:clr>
        </p15:guide>
        <p15:guide id="12" orient="horz" pos="2012">
          <p15:clr>
            <a:srgbClr val="A4A3A4"/>
          </p15:clr>
        </p15:guide>
        <p15:guide id="13" pos="297">
          <p15:clr>
            <a:srgbClr val="A4A3A4"/>
          </p15:clr>
        </p15:guide>
        <p15:guide id="15" pos="32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作成者"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D9D9D9"/>
    <a:srgbClr val="B3E7FB"/>
    <a:srgbClr val="1C1C1C"/>
    <a:srgbClr val="D7D5D5"/>
    <a:srgbClr val="00B050"/>
    <a:srgbClr val="F2F2F2"/>
    <a:srgbClr val="008000"/>
    <a:srgbClr val="0000FF"/>
    <a:srgbClr val="67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15" autoAdjust="0"/>
    <p:restoredTop sz="96035" autoAdjust="0"/>
  </p:normalViewPr>
  <p:slideViewPr>
    <p:cSldViewPr snapToGrid="0">
      <p:cViewPr varScale="1">
        <p:scale>
          <a:sx n="83" d="100"/>
          <a:sy n="83" d="100"/>
        </p:scale>
        <p:origin x="234" y="66"/>
      </p:cViewPr>
      <p:guideLst>
        <p:guide orient="horz" pos="2160"/>
        <p:guide pos="384"/>
        <p:guide pos="96"/>
        <p:guide pos="2304"/>
        <p:guide pos="2781"/>
        <p:guide pos="672"/>
        <p:guide orient="horz" pos="4176"/>
        <p:guide orient="horz" pos="3888"/>
        <p:guide orient="horz" pos="3600"/>
        <p:guide orient="horz" pos="1872"/>
        <p:guide orient="horz" pos="3874"/>
        <p:guide orient="horz" pos="2012"/>
        <p:guide pos="297"/>
        <p:guide pos="3240"/>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4728"/>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5C285A79-D3E7-4944-ADA7-87066ED3C1A6}" type="datetime1">
              <a:rPr lang="en-US" smtClean="0"/>
              <a:t>8/16/2021</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5FC838DA-2F65-EE4F-9DF9-913E51548531}" type="slidenum">
              <a:rPr lang="en-US" smtClean="0"/>
              <a:t>‹#›</a:t>
            </a:fld>
            <a:endParaRPr lang="en-US"/>
          </a:p>
        </p:txBody>
      </p:sp>
    </p:spTree>
    <p:extLst>
      <p:ext uri="{BB962C8B-B14F-4D97-AF65-F5344CB8AC3E}">
        <p14:creationId xmlns:p14="http://schemas.microsoft.com/office/powerpoint/2010/main" val="515785919"/>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4729861A-D1DB-4BEA-8FAB-44566D765611}" type="datetime1">
              <a:rPr lang="en-US" smtClean="0"/>
              <a:t>8/16/2021</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87A2D2A7-FEDB-4FEC-BF57-39E9383DCE56}" type="slidenum">
              <a:rPr lang="en-US" smtClean="0"/>
              <a:t>‹#›</a:t>
            </a:fld>
            <a:endParaRPr lang="en-US"/>
          </a:p>
        </p:txBody>
      </p:sp>
    </p:spTree>
    <p:extLst>
      <p:ext uri="{BB962C8B-B14F-4D97-AF65-F5344CB8AC3E}">
        <p14:creationId xmlns:p14="http://schemas.microsoft.com/office/powerpoint/2010/main" val="119791999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solidFill>
                <a:prstClr val="black"/>
              </a:solidFill>
            </a:endParaRPr>
          </a:p>
        </p:txBody>
      </p:sp>
      <p:sp>
        <p:nvSpPr>
          <p:cNvPr id="5" name="Footer Placeholder 4"/>
          <p:cNvSpPr>
            <a:spLocks noGrp="1"/>
          </p:cNvSpPr>
          <p:nvPr>
            <p:ph type="ftr" sz="quarter" idx="11"/>
          </p:nvPr>
        </p:nvSpPr>
        <p:spPr/>
        <p:txBody>
          <a:bodyPr/>
          <a:lstStyle/>
          <a:p>
            <a:pPr defTabSz="96629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6629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7CD3EA7-3795-4281-B45B-5B1B9911826C}" type="datetime1">
              <a:rPr lang="en-US" smtClean="0">
                <a:solidFill>
                  <a:prstClr val="black"/>
                </a:solidFill>
              </a:rPr>
              <a:t>8/16/2021</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362364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6208CD-453F-4D5A-AD71-11F6070DB834}" type="slidenum">
              <a:rPr lang="en-US" smtClean="0"/>
              <a:t>22</a:t>
            </a:fld>
            <a:endParaRPr lang="en-US"/>
          </a:p>
        </p:txBody>
      </p:sp>
    </p:spTree>
    <p:extLst>
      <p:ext uri="{BB962C8B-B14F-4D97-AF65-F5344CB8AC3E}">
        <p14:creationId xmlns:p14="http://schemas.microsoft.com/office/powerpoint/2010/main" val="570509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4729861A-D1DB-4BEA-8FAB-44566D765611}" type="datetime1">
              <a:rPr lang="en-US" smtClean="0"/>
              <a:t>8/16/2021</a:t>
            </a:fld>
            <a:endParaRPr lang="en-US"/>
          </a:p>
        </p:txBody>
      </p:sp>
      <p:sp>
        <p:nvSpPr>
          <p:cNvPr id="5" name="Slide Number Placeholder 4"/>
          <p:cNvSpPr>
            <a:spLocks noGrp="1"/>
          </p:cNvSpPr>
          <p:nvPr>
            <p:ph type="sldNum" sz="quarter" idx="5"/>
          </p:nvPr>
        </p:nvSpPr>
        <p:spPr/>
        <p:txBody>
          <a:bodyPr/>
          <a:lstStyle/>
          <a:p>
            <a:fld id="{87A2D2A7-FEDB-4FEC-BF57-39E9383DCE56}" type="slidenum">
              <a:rPr lang="en-US" smtClean="0"/>
              <a:t>23</a:t>
            </a:fld>
            <a:endParaRPr lang="en-US"/>
          </a:p>
        </p:txBody>
      </p:sp>
    </p:spTree>
    <p:extLst>
      <p:ext uri="{BB962C8B-B14F-4D97-AF65-F5344CB8AC3E}">
        <p14:creationId xmlns:p14="http://schemas.microsoft.com/office/powerpoint/2010/main" val="2322659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6208CD-453F-4D5A-AD71-11F6070DB834}" type="slidenum">
              <a:rPr lang="en-US" smtClean="0"/>
              <a:t>26</a:t>
            </a:fld>
            <a:endParaRPr lang="en-US"/>
          </a:p>
        </p:txBody>
      </p:sp>
    </p:spTree>
    <p:extLst>
      <p:ext uri="{BB962C8B-B14F-4D97-AF65-F5344CB8AC3E}">
        <p14:creationId xmlns:p14="http://schemas.microsoft.com/office/powerpoint/2010/main" val="426304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6208CD-453F-4D5A-AD71-11F6070DB834}" type="slidenum">
              <a:rPr lang="en-US" smtClean="0"/>
              <a:t>29</a:t>
            </a:fld>
            <a:endParaRPr lang="en-US"/>
          </a:p>
        </p:txBody>
      </p:sp>
    </p:spTree>
    <p:extLst>
      <p:ext uri="{BB962C8B-B14F-4D97-AF65-F5344CB8AC3E}">
        <p14:creationId xmlns:p14="http://schemas.microsoft.com/office/powerpoint/2010/main" val="230475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6208CD-453F-4D5A-AD71-11F6070DB834}" type="slidenum">
              <a:rPr lang="en-US" smtClean="0"/>
              <a:t>32</a:t>
            </a:fld>
            <a:endParaRPr lang="en-US"/>
          </a:p>
        </p:txBody>
      </p:sp>
    </p:spTree>
    <p:extLst>
      <p:ext uri="{BB962C8B-B14F-4D97-AF65-F5344CB8AC3E}">
        <p14:creationId xmlns:p14="http://schemas.microsoft.com/office/powerpoint/2010/main" val="1186640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06208CD-453F-4D5A-AD71-11F6070DB834}" type="slidenum">
              <a:rPr lang="en-US" smtClean="0"/>
              <a:t>39</a:t>
            </a:fld>
            <a:endParaRPr lang="en-US"/>
          </a:p>
        </p:txBody>
      </p:sp>
    </p:spTree>
    <p:extLst>
      <p:ext uri="{BB962C8B-B14F-4D97-AF65-F5344CB8AC3E}">
        <p14:creationId xmlns:p14="http://schemas.microsoft.com/office/powerpoint/2010/main" val="1447673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29861A-D1DB-4BEA-8FAB-44566D765611}" type="datetime1">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8/16/2021</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A2D2A7-FEDB-4FEC-BF57-39E9383DCE56}"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60419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EA4CEF-E96F-440C-B8AB-E291806BB87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71087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uLnTx/>
                <a:uFillTx/>
                <a:latin typeface="Calibri"/>
                <a:ea typeface="+mn-ea"/>
                <a:cs typeface="+mn-cs"/>
              </a:rPr>
              <a:t>TechReady 23</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8/16/2021 2:11 PM</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878470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uLnTx/>
                <a:uFillTx/>
                <a:latin typeface="Calibri"/>
                <a:ea typeface="+mn-ea"/>
                <a:cs typeface="+mn-cs"/>
              </a:rPr>
              <a:t>TechReady 23</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8/16/2021 2:11 PM</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23926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29861A-D1DB-4BEA-8FAB-44566D765611}" type="datetime1">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8/16/2021</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A2D2A7-FEDB-4FEC-BF57-39E9383DCE56}"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494057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29861A-D1DB-4BEA-8FAB-44566D765611}" type="datetime1">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8/16/2021</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A2D2A7-FEDB-4FEC-BF57-39E9383DCE56}"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015007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729861A-D1DB-4BEA-8FAB-44566D765611}" type="datetime1">
              <a:rPr lang="en-US" smtClean="0"/>
              <a:t>8/16/2021</a:t>
            </a:fld>
            <a:endParaRPr lang="en-US" dirty="0"/>
          </a:p>
        </p:txBody>
      </p:sp>
      <p:sp>
        <p:nvSpPr>
          <p:cNvPr id="5" name="Slide Number Placeholder 4"/>
          <p:cNvSpPr>
            <a:spLocks noGrp="1"/>
          </p:cNvSpPr>
          <p:nvPr>
            <p:ph type="sldNum" sz="quarter" idx="11"/>
          </p:nvPr>
        </p:nvSpPr>
        <p:spPr/>
        <p:txBody>
          <a:bodyPr/>
          <a:lstStyle/>
          <a:p>
            <a:fld id="{87A2D2A7-FEDB-4FEC-BF57-39E9383DCE56}" type="slidenum">
              <a:rPr lang="en-US" smtClean="0"/>
              <a:t>46</a:t>
            </a:fld>
            <a:endParaRPr lang="en-US" dirty="0"/>
          </a:p>
        </p:txBody>
      </p:sp>
    </p:spTree>
    <p:extLst>
      <p:ext uri="{BB962C8B-B14F-4D97-AF65-F5344CB8AC3E}">
        <p14:creationId xmlns:p14="http://schemas.microsoft.com/office/powerpoint/2010/main" val="3630802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29861A-D1DB-4BEA-8FAB-44566D765611}" type="datetime1">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8/16/2021</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A2D2A7-FEDB-4FEC-BF57-39E9383DCE56}"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68955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729861A-D1DB-4BEA-8FAB-44566D765611}" type="datetime1">
              <a:rPr lang="en-US" smtClean="0"/>
              <a:t>8/16/2021</a:t>
            </a:fld>
            <a:endParaRPr lang="en-US"/>
          </a:p>
        </p:txBody>
      </p:sp>
      <p:sp>
        <p:nvSpPr>
          <p:cNvPr id="5" name="Slide Number Placeholder 4"/>
          <p:cNvSpPr>
            <a:spLocks noGrp="1"/>
          </p:cNvSpPr>
          <p:nvPr>
            <p:ph type="sldNum" sz="quarter" idx="11"/>
          </p:nvPr>
        </p:nvSpPr>
        <p:spPr/>
        <p:txBody>
          <a:bodyPr/>
          <a:lstStyle/>
          <a:p>
            <a:fld id="{87A2D2A7-FEDB-4FEC-BF57-39E9383DCE56}" type="slidenum">
              <a:rPr lang="en-US" smtClean="0"/>
              <a:t>4</a:t>
            </a:fld>
            <a:endParaRPr lang="en-US"/>
          </a:p>
        </p:txBody>
      </p:sp>
    </p:spTree>
    <p:extLst>
      <p:ext uri="{BB962C8B-B14F-4D97-AF65-F5344CB8AC3E}">
        <p14:creationId xmlns:p14="http://schemas.microsoft.com/office/powerpoint/2010/main" val="2486606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4729861A-D1DB-4BEA-8FAB-44566D765611}" type="datetime1">
              <a:rPr lang="en-US" smtClean="0"/>
              <a:t>8/16/2021</a:t>
            </a:fld>
            <a:endParaRPr lang="en-US"/>
          </a:p>
        </p:txBody>
      </p:sp>
      <p:sp>
        <p:nvSpPr>
          <p:cNvPr id="5" name="Slide Number Placeholder 4"/>
          <p:cNvSpPr>
            <a:spLocks noGrp="1"/>
          </p:cNvSpPr>
          <p:nvPr>
            <p:ph type="sldNum" sz="quarter" idx="5"/>
          </p:nvPr>
        </p:nvSpPr>
        <p:spPr/>
        <p:txBody>
          <a:bodyPr/>
          <a:lstStyle/>
          <a:p>
            <a:fld id="{87A2D2A7-FEDB-4FEC-BF57-39E9383DCE56}" type="slidenum">
              <a:rPr lang="en-US" smtClean="0"/>
              <a:t>6</a:t>
            </a:fld>
            <a:endParaRPr lang="en-US"/>
          </a:p>
        </p:txBody>
      </p:sp>
    </p:spTree>
    <p:extLst>
      <p:ext uri="{BB962C8B-B14F-4D97-AF65-F5344CB8AC3E}">
        <p14:creationId xmlns:p14="http://schemas.microsoft.com/office/powerpoint/2010/main" val="3928050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4729861A-D1DB-4BEA-8FAB-44566D765611}" type="datetime1">
              <a:rPr lang="en-US" smtClean="0"/>
              <a:t>8/16/2021</a:t>
            </a:fld>
            <a:endParaRPr lang="en-US"/>
          </a:p>
        </p:txBody>
      </p:sp>
      <p:sp>
        <p:nvSpPr>
          <p:cNvPr id="5" name="Slide Number Placeholder 4"/>
          <p:cNvSpPr>
            <a:spLocks noGrp="1"/>
          </p:cNvSpPr>
          <p:nvPr>
            <p:ph type="sldNum" sz="quarter" idx="5"/>
          </p:nvPr>
        </p:nvSpPr>
        <p:spPr/>
        <p:txBody>
          <a:bodyPr/>
          <a:lstStyle/>
          <a:p>
            <a:fld id="{87A2D2A7-FEDB-4FEC-BF57-39E9383DCE56}" type="slidenum">
              <a:rPr lang="en-US" smtClean="0"/>
              <a:t>7</a:t>
            </a:fld>
            <a:endParaRPr lang="en-US"/>
          </a:p>
        </p:txBody>
      </p:sp>
    </p:spTree>
    <p:extLst>
      <p:ext uri="{BB962C8B-B14F-4D97-AF65-F5344CB8AC3E}">
        <p14:creationId xmlns:p14="http://schemas.microsoft.com/office/powerpoint/2010/main" val="599009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06208CD-453F-4D5A-AD71-11F6070DB834}" type="slidenum">
              <a:rPr lang="en-US" smtClean="0"/>
              <a:t>13</a:t>
            </a:fld>
            <a:endParaRPr lang="en-US"/>
          </a:p>
        </p:txBody>
      </p:sp>
    </p:spTree>
    <p:extLst>
      <p:ext uri="{BB962C8B-B14F-4D97-AF65-F5344CB8AC3E}">
        <p14:creationId xmlns:p14="http://schemas.microsoft.com/office/powerpoint/2010/main" val="884641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6208CD-453F-4D5A-AD71-11F6070DB834}" type="slidenum">
              <a:rPr lang="en-US" smtClean="0"/>
              <a:t>18</a:t>
            </a:fld>
            <a:endParaRPr lang="en-US"/>
          </a:p>
        </p:txBody>
      </p:sp>
    </p:spTree>
    <p:extLst>
      <p:ext uri="{BB962C8B-B14F-4D97-AF65-F5344CB8AC3E}">
        <p14:creationId xmlns:p14="http://schemas.microsoft.com/office/powerpoint/2010/main" val="157987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06208CD-453F-4D5A-AD71-11F6070DB834}" type="slidenum">
              <a:rPr lang="en-US" smtClean="0"/>
              <a:t>19</a:t>
            </a:fld>
            <a:endParaRPr lang="en-US"/>
          </a:p>
        </p:txBody>
      </p:sp>
    </p:spTree>
    <p:extLst>
      <p:ext uri="{BB962C8B-B14F-4D97-AF65-F5344CB8AC3E}">
        <p14:creationId xmlns:p14="http://schemas.microsoft.com/office/powerpoint/2010/main" val="36756447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9 ">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6200"/>
            <a:ext cx="12192000" cy="7315200"/>
          </a:xfrm>
          <a:prstGeom prst="rect">
            <a:avLst/>
          </a:prstGeom>
        </p:spPr>
      </p:pic>
      <p:sp>
        <p:nvSpPr>
          <p:cNvPr id="8" name="Rectangle 7"/>
          <p:cNvSpPr/>
          <p:nvPr userDrawn="1"/>
        </p:nvSpPr>
        <p:spPr bwMode="auto">
          <a:xfrm>
            <a:off x="0" y="-14221"/>
            <a:ext cx="12192000" cy="1995421"/>
          </a:xfrm>
          <a:prstGeom prst="rect">
            <a:avLst/>
          </a:prstGeom>
          <a:gradFill flip="none" rotWithShape="1">
            <a:gsLst>
              <a:gs pos="1000">
                <a:schemeClr val="tx2">
                  <a:alpha val="0"/>
                </a:schemeClr>
              </a:gs>
              <a:gs pos="100000">
                <a:schemeClr val="tx2">
                  <a:alpha val="66000"/>
                </a:schemeClr>
              </a:gs>
            </a:gsLst>
            <a:lin ang="16200000" scaled="0"/>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14" name="Rectangle 13"/>
          <p:cNvSpPr/>
          <p:nvPr userDrawn="1"/>
        </p:nvSpPr>
        <p:spPr bwMode="auto">
          <a:xfrm>
            <a:off x="269239" y="2935288"/>
            <a:ext cx="8120699" cy="3634758"/>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8" tIns="143415" rIns="179268" bIns="143415"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5" name="Title 1"/>
          <p:cNvSpPr>
            <a:spLocks noGrp="1"/>
          </p:cNvSpPr>
          <p:nvPr>
            <p:ph type="ctrTitle"/>
          </p:nvPr>
        </p:nvSpPr>
        <p:spPr>
          <a:xfrm>
            <a:off x="375953" y="3422398"/>
            <a:ext cx="6171371" cy="2488894"/>
          </a:xfrm>
        </p:spPr>
        <p:txBody>
          <a:bodyPr/>
          <a:lstStyle>
            <a:lvl1pPr>
              <a:defRPr sz="5900" baseline="0">
                <a:solidFill>
                  <a:schemeClr val="bg1"/>
                </a:solidFill>
                <a:latin typeface="Yu Gothic UI" panose="020B0500000000000000" pitchFamily="50" charset="-128"/>
                <a:ea typeface="Yu Gothic UI" panose="020B0500000000000000" pitchFamily="50" charset="-128"/>
              </a:defRPr>
            </a:lvl1pPr>
          </a:lstStyle>
          <a:p>
            <a:r>
              <a:rPr lang="en-US" dirty="0"/>
              <a:t>Click to edit Master title style</a:t>
            </a:r>
          </a:p>
        </p:txBody>
      </p:sp>
      <p:sp>
        <p:nvSpPr>
          <p:cNvPr id="16" name="Subtitle 2"/>
          <p:cNvSpPr>
            <a:spLocks noGrp="1"/>
          </p:cNvSpPr>
          <p:nvPr>
            <p:ph type="subTitle" idx="1"/>
          </p:nvPr>
        </p:nvSpPr>
        <p:spPr>
          <a:xfrm>
            <a:off x="375955" y="5754632"/>
            <a:ext cx="5720046" cy="430887"/>
          </a:xfrm>
        </p:spPr>
        <p:txBody>
          <a:bodyPr anchor="ctr"/>
          <a:lstStyle>
            <a:lvl1pPr marL="0" indent="0" algn="l">
              <a:lnSpc>
                <a:spcPct val="100000"/>
              </a:lnSpc>
              <a:spcBef>
                <a:spcPts val="0"/>
              </a:spcBef>
              <a:buNone/>
              <a:defRPr sz="1600">
                <a:solidFill>
                  <a:schemeClr val="bg1"/>
                </a:solidFill>
                <a:latin typeface="Yu Gothic UI" panose="020B0500000000000000" pitchFamily="50" charset="-128"/>
                <a:ea typeface="Yu Gothic UI" panose="020B0500000000000000" pitchFamily="50" charset="-128"/>
              </a:defRPr>
            </a:lvl1pPr>
            <a:lvl2pPr marL="448151" indent="0" algn="ctr">
              <a:buNone/>
              <a:defRPr>
                <a:solidFill>
                  <a:schemeClr val="tx1">
                    <a:tint val="75000"/>
                  </a:schemeClr>
                </a:solidFill>
              </a:defRPr>
            </a:lvl2pPr>
            <a:lvl3pPr marL="896302" indent="0" algn="ctr">
              <a:buNone/>
              <a:defRPr>
                <a:solidFill>
                  <a:schemeClr val="tx1">
                    <a:tint val="75000"/>
                  </a:schemeClr>
                </a:solidFill>
              </a:defRPr>
            </a:lvl3pPr>
            <a:lvl4pPr marL="1344453" indent="0" algn="ctr">
              <a:buNone/>
              <a:defRPr>
                <a:solidFill>
                  <a:schemeClr val="tx1">
                    <a:tint val="75000"/>
                  </a:schemeClr>
                </a:solidFill>
              </a:defRPr>
            </a:lvl4pPr>
            <a:lvl5pPr marL="1792604" indent="0" algn="ctr">
              <a:buNone/>
              <a:defRPr>
                <a:solidFill>
                  <a:schemeClr val="tx1">
                    <a:tint val="75000"/>
                  </a:schemeClr>
                </a:solidFill>
              </a:defRPr>
            </a:lvl5pPr>
            <a:lvl6pPr marL="2240755" indent="0" algn="ctr">
              <a:buNone/>
              <a:defRPr>
                <a:solidFill>
                  <a:schemeClr val="tx1">
                    <a:tint val="75000"/>
                  </a:schemeClr>
                </a:solidFill>
              </a:defRPr>
            </a:lvl6pPr>
            <a:lvl7pPr marL="2688906" indent="0" algn="ctr">
              <a:buNone/>
              <a:defRPr>
                <a:solidFill>
                  <a:schemeClr val="tx1">
                    <a:tint val="75000"/>
                  </a:schemeClr>
                </a:solidFill>
              </a:defRPr>
            </a:lvl7pPr>
            <a:lvl8pPr marL="3137057" indent="0" algn="ctr">
              <a:buNone/>
              <a:defRPr>
                <a:solidFill>
                  <a:schemeClr val="tx1">
                    <a:tint val="75000"/>
                  </a:schemeClr>
                </a:solidFill>
              </a:defRPr>
            </a:lvl8pPr>
            <a:lvl9pPr marL="3585208" indent="0" algn="ctr">
              <a:buNone/>
              <a:defRPr>
                <a:solidFill>
                  <a:schemeClr val="tx1">
                    <a:tint val="75000"/>
                  </a:schemeClr>
                </a:solidFill>
              </a:defRPr>
            </a:lvl9pPr>
          </a:lstStyle>
          <a:p>
            <a:r>
              <a:rPr lang="en-US" dirty="0"/>
              <a:t>Click to edit Master subtitle style</a:t>
            </a:r>
          </a:p>
        </p:txBody>
      </p:sp>
      <p:pic>
        <p:nvPicPr>
          <p:cNvPr id="17" name="Picture 7"/>
          <p:cNvPicPr>
            <a:picLocks noChangeAspect="1"/>
          </p:cNvPicPr>
          <p:nvPr userDrawn="1"/>
        </p:nvPicPr>
        <p:blipFill>
          <a:blip r:embed="rId3">
            <a:extLst>
              <a:ext uri="{28A0092B-C50C-407E-A947-70E740481C1C}">
                <a14:useLocalDpi xmlns:a14="http://schemas.microsoft.com/office/drawing/2010/main"/>
              </a:ext>
            </a:extLst>
          </a:blip>
          <a:srcRect/>
          <a:stretch>
            <a:fillRect/>
          </a:stretch>
        </p:blipFill>
        <p:spPr bwMode="auto">
          <a:xfrm>
            <a:off x="515135" y="524546"/>
            <a:ext cx="1229472" cy="2692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0942394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7"/>
            <a:ext cx="11653523" cy="2012987"/>
          </a:xfrm>
        </p:spPr>
        <p:txBody>
          <a:bodyPr>
            <a:spAutoFit/>
          </a:bodyPr>
          <a:lstStyle>
            <a:lvl1pPr>
              <a:defRPr kumimoji="0" lang="en-US" sz="3600" b="0" i="0" u="none" strike="noStrike" kern="1200" cap="none" spc="0" normalizeH="0" baseline="0" dirty="0">
                <a:ln>
                  <a:noFill/>
                </a:ln>
                <a:gradFill>
                  <a:gsLst>
                    <a:gs pos="1250">
                      <a:srgbClr val="0078D7"/>
                    </a:gs>
                    <a:gs pos="99000">
                      <a:srgbClr val="0078D7"/>
                    </a:gs>
                  </a:gsLst>
                  <a:lin ang="5400000" scaled="0"/>
                </a:gradFill>
                <a:effectLst/>
                <a:uLnTx/>
                <a:uFillTx/>
                <a:latin typeface="Meiryo UI" panose="020B0604030504040204" pitchFamily="50" charset="-128"/>
                <a:ea typeface="Meiryo UI" panose="020B0604030504040204" pitchFamily="50" charset="-128"/>
                <a:cs typeface="+mn-cs"/>
              </a:defRPr>
            </a:lvl1pPr>
            <a:lvl2pPr>
              <a:defRPr>
                <a:solidFill>
                  <a:schemeClr val="tx1">
                    <a:lumMod val="65000"/>
                    <a:lumOff val="35000"/>
                  </a:schemeClr>
                </a:solidFill>
                <a:latin typeface="Meiryo UI" panose="020B0604030504040204" pitchFamily="50" charset="-128"/>
                <a:ea typeface="Meiryo UI" panose="020B0604030504040204" pitchFamily="50" charset="-128"/>
              </a:defRPr>
            </a:lvl2pPr>
            <a:lvl3pPr>
              <a:defRPr>
                <a:solidFill>
                  <a:schemeClr val="tx1">
                    <a:lumMod val="65000"/>
                    <a:lumOff val="35000"/>
                  </a:schemeClr>
                </a:solidFill>
                <a:latin typeface="Meiryo UI" panose="020B0604030504040204" pitchFamily="50" charset="-128"/>
                <a:ea typeface="Meiryo UI" panose="020B0604030504040204" pitchFamily="50" charset="-128"/>
              </a:defRPr>
            </a:lvl3pPr>
            <a:lvl4pPr>
              <a:defRPr>
                <a:solidFill>
                  <a:schemeClr val="tx1">
                    <a:lumMod val="65000"/>
                    <a:lumOff val="35000"/>
                  </a:schemeClr>
                </a:solidFill>
                <a:latin typeface="Meiryo UI" panose="020B0604030504040204" pitchFamily="50" charset="-128"/>
                <a:ea typeface="Meiryo UI" panose="020B0604030504040204" pitchFamily="50" charset="-128"/>
              </a:defRPr>
            </a:lvl4pPr>
            <a:lvl5pPr>
              <a:defRPr>
                <a:solidFill>
                  <a:schemeClr val="tx1">
                    <a:lumMod val="65000"/>
                    <a:lumOff val="35000"/>
                  </a:schemeClr>
                </a:solidFill>
                <a:latin typeface="Meiryo UI" panose="020B0604030504040204" pitchFamily="50" charset="-128"/>
                <a:ea typeface="Meiryo UI" panose="020B0604030504040204" pitchFamily="50" charset="-128"/>
              </a:defRPr>
            </a:lvl5pPr>
          </a:lstStyle>
          <a:p>
            <a:pPr marL="336145" lvl="0" indent="-336145" algn="l" defTabSz="913505" rtl="0" eaLnBrk="1" fontAlgn="base" hangingPunct="1">
              <a:lnSpc>
                <a:spcPct val="90000"/>
              </a:lnSpc>
              <a:spcBef>
                <a:spcPct val="20000"/>
              </a:spcBef>
              <a:spcAft>
                <a:spcPct val="0"/>
              </a:spcAft>
              <a:buSzPct val="90000"/>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a:latin typeface="Meiryo UI" panose="020B0604030504040204" pitchFamily="50" charset="-128"/>
                <a:ea typeface="Meiryo UI" panose="020B0604030504040204" pitchFamily="50" charset="-128"/>
              </a:defRPr>
            </a:lvl1pPr>
          </a:lstStyle>
          <a:p>
            <a:r>
              <a:rPr lang="en-US" dirty="0"/>
              <a:t>Click to edit Master title style</a:t>
            </a:r>
          </a:p>
        </p:txBody>
      </p:sp>
    </p:spTree>
    <p:extLst>
      <p:ext uri="{BB962C8B-B14F-4D97-AF65-F5344CB8AC3E}">
        <p14:creationId xmlns:p14="http://schemas.microsoft.com/office/powerpoint/2010/main" val="350308822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7"/>
            <a:ext cx="11653523" cy="2078198"/>
          </a:xfrm>
        </p:spPr>
        <p:txBody>
          <a:bodyPr>
            <a:spAutoFit/>
          </a:bodyPr>
          <a:lstStyle>
            <a:lvl1pPr>
              <a:defRPr lang="en-US" sz="3600" kern="1200" dirty="0">
                <a:solidFill>
                  <a:schemeClr val="tx1">
                    <a:lumMod val="65000"/>
                    <a:lumOff val="35000"/>
                  </a:schemeClr>
                </a:solidFill>
                <a:latin typeface="Meiryo UI" panose="020B0604030504040204" pitchFamily="50" charset="-128"/>
                <a:ea typeface="Meiryo UI" panose="020B0604030504040204" pitchFamily="50" charset="-128"/>
                <a:cs typeface="+mn-cs"/>
              </a:defRPr>
            </a:lvl1pPr>
            <a:lvl2pPr>
              <a:defRPr>
                <a:solidFill>
                  <a:schemeClr val="tx1">
                    <a:lumMod val="65000"/>
                    <a:lumOff val="35000"/>
                  </a:schemeClr>
                </a:solidFill>
                <a:latin typeface="Meiryo UI" panose="020B0604030504040204" pitchFamily="50" charset="-128"/>
                <a:ea typeface="Meiryo UI" panose="020B0604030504040204" pitchFamily="50" charset="-128"/>
              </a:defRPr>
            </a:lvl2pPr>
            <a:lvl3pPr>
              <a:defRPr>
                <a:solidFill>
                  <a:schemeClr val="tx1">
                    <a:lumMod val="65000"/>
                    <a:lumOff val="35000"/>
                  </a:schemeClr>
                </a:solidFill>
                <a:latin typeface="Meiryo UI" panose="020B0604030504040204" pitchFamily="50" charset="-128"/>
                <a:ea typeface="Meiryo UI" panose="020B0604030504040204" pitchFamily="50" charset="-128"/>
              </a:defRPr>
            </a:lvl3pPr>
            <a:lvl4pPr>
              <a:defRPr>
                <a:solidFill>
                  <a:schemeClr val="tx1">
                    <a:lumMod val="65000"/>
                    <a:lumOff val="35000"/>
                  </a:schemeClr>
                </a:solidFill>
                <a:latin typeface="Meiryo UI" panose="020B0604030504040204" pitchFamily="50" charset="-128"/>
                <a:ea typeface="Meiryo UI" panose="020B0604030504040204" pitchFamily="50" charset="-128"/>
              </a:defRPr>
            </a:lvl4pPr>
            <a:lvl5pPr>
              <a:defRPr>
                <a:solidFill>
                  <a:schemeClr val="tx1">
                    <a:lumMod val="65000"/>
                    <a:lumOff val="35000"/>
                  </a:schemeClr>
                </a:solidFill>
                <a:latin typeface="Meiryo UI" panose="020B0604030504040204" pitchFamily="50" charset="-128"/>
                <a:ea typeface="Meiryo UI" panose="020B0604030504040204" pitchFamily="50" charset="-128"/>
              </a:defRPr>
            </a:lvl5pPr>
          </a:lstStyle>
          <a:p>
            <a:pPr marL="336145" lvl="0" indent="-336145" algn="l" defTabSz="913505" rtl="0" eaLnBrk="1" fontAlgn="base" hangingPunct="1">
              <a:lnSpc>
                <a:spcPct val="90000"/>
              </a:lnSpc>
              <a:spcBef>
                <a:spcPct val="20000"/>
              </a:spcBef>
              <a:spcAft>
                <a:spcPct val="0"/>
              </a:spcAft>
              <a:buSzPct val="90000"/>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a:latin typeface="Meiryo UI" panose="020B0604030504040204" pitchFamily="50" charset="-128"/>
                <a:ea typeface="Meiryo UI" panose="020B0604030504040204" pitchFamily="50" charset="-128"/>
              </a:defRPr>
            </a:lvl1pPr>
          </a:lstStyle>
          <a:p>
            <a:r>
              <a:rPr lang="en-US" dirty="0"/>
              <a:t>Click to edit Master title style</a:t>
            </a:r>
          </a:p>
        </p:txBody>
      </p:sp>
    </p:spTree>
    <p:extLst>
      <p:ext uri="{BB962C8B-B14F-4D97-AF65-F5344CB8AC3E}">
        <p14:creationId xmlns:p14="http://schemas.microsoft.com/office/powerpoint/2010/main" val="20928393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5465001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CE148D2-E4D7-41C4-A187-3BFEF73E0242}"/>
              </a:ext>
            </a:extLst>
          </p:cNvPr>
          <p:cNvSpPr/>
          <p:nvPr userDrawn="1"/>
        </p:nvSpPr>
        <p:spPr bwMode="auto">
          <a:xfrm>
            <a:off x="0" y="-3158"/>
            <a:ext cx="12192000" cy="1017919"/>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solidFill>
                <a:prstClr val="white"/>
              </a:solidFill>
              <a:effectLst/>
              <a:uLnTx/>
              <a:uFillTx/>
              <a:latin typeface="Meiryo UI" panose="020B0604030504040204" pitchFamily="34" charset="-128"/>
              <a:ea typeface="Meiryo UI" panose="020B0604030504040204" pitchFamily="34" charset="-128"/>
              <a:cs typeface="Segoe UI" panose="020B0502040204020203" pitchFamily="34" charset="0"/>
            </a:endParaRPr>
          </a:p>
        </p:txBody>
      </p:sp>
      <p:sp>
        <p:nvSpPr>
          <p:cNvPr id="8" name="Text Placeholder 2">
            <a:extLst>
              <a:ext uri="{FF2B5EF4-FFF2-40B4-BE49-F238E27FC236}">
                <a16:creationId xmlns:a16="http://schemas.microsoft.com/office/drawing/2014/main" id="{5A32D8E5-D8B5-4FF2-B93C-1AB118B5E12E}"/>
              </a:ext>
            </a:extLst>
          </p:cNvPr>
          <p:cNvSpPr>
            <a:spLocks noGrp="1"/>
          </p:cNvSpPr>
          <p:nvPr>
            <p:ph type="body" sz="quarter" idx="10"/>
          </p:nvPr>
        </p:nvSpPr>
        <p:spPr>
          <a:xfrm>
            <a:off x="269238" y="1189177"/>
            <a:ext cx="11653522" cy="2067233"/>
          </a:xfrm>
        </p:spPr>
        <p:txBody>
          <a:bodyPr/>
          <a:lstStyle>
            <a:lvl1pPr>
              <a:defRPr kumimoji="0" lang="en-US" sz="3921" b="0" i="0" u="none" strike="noStrike" kern="1200" cap="none" spc="0" normalizeH="0" baseline="0" dirty="0" smtClean="0">
                <a:ln>
                  <a:noFill/>
                </a:ln>
                <a:gradFill>
                  <a:gsLst>
                    <a:gs pos="1250">
                      <a:srgbClr val="0078D7"/>
                    </a:gs>
                    <a:gs pos="99000">
                      <a:srgbClr val="0078D7"/>
                    </a:gs>
                  </a:gsLst>
                  <a:lin ang="5400000" scaled="0"/>
                </a:gradFill>
                <a:effectLst/>
                <a:uLnTx/>
                <a:uFillTx/>
                <a:latin typeface="Meiryo UI" panose="020B0604030504040204" pitchFamily="50" charset="-128"/>
                <a:ea typeface="Meiryo UI" panose="020B0604030504040204" pitchFamily="50" charset="-128"/>
                <a:cs typeface="+mn-cs"/>
              </a:defRPr>
            </a:lvl1pPr>
            <a:lvl2pPr>
              <a:defRPr>
                <a:solidFill>
                  <a:schemeClr val="tx1">
                    <a:lumMod val="65000"/>
                    <a:lumOff val="35000"/>
                  </a:schemeClr>
                </a:solidFill>
                <a:latin typeface="Meiryo UI" panose="020B0604030504040204" pitchFamily="50" charset="-128"/>
                <a:ea typeface="Meiryo UI" panose="020B0604030504040204" pitchFamily="50" charset="-128"/>
              </a:defRPr>
            </a:lvl2pPr>
            <a:lvl3pPr>
              <a:defRPr>
                <a:solidFill>
                  <a:schemeClr val="tx1">
                    <a:lumMod val="65000"/>
                    <a:lumOff val="35000"/>
                  </a:schemeClr>
                </a:solidFill>
                <a:latin typeface="Meiryo UI" panose="020B0604030504040204" pitchFamily="50" charset="-128"/>
                <a:ea typeface="Meiryo UI" panose="020B0604030504040204" pitchFamily="50" charset="-128"/>
              </a:defRPr>
            </a:lvl3pPr>
            <a:lvl4pPr>
              <a:defRPr>
                <a:solidFill>
                  <a:schemeClr val="tx1">
                    <a:lumMod val="65000"/>
                    <a:lumOff val="35000"/>
                  </a:schemeClr>
                </a:solidFill>
                <a:latin typeface="Meiryo UI" panose="020B0604030504040204" pitchFamily="50" charset="-128"/>
                <a:ea typeface="Meiryo UI" panose="020B0604030504040204" pitchFamily="50" charset="-128"/>
              </a:defRPr>
            </a:lvl4pPr>
            <a:lvl5pPr>
              <a:defRPr>
                <a:solidFill>
                  <a:schemeClr val="tx1">
                    <a:lumMod val="65000"/>
                    <a:lumOff val="35000"/>
                  </a:schemeClr>
                </a:solidFill>
                <a:latin typeface="Meiryo UI" panose="020B0604030504040204" pitchFamily="50" charset="-128"/>
                <a:ea typeface="Meiryo UI" panose="020B0604030504040204" pitchFamily="50" charset="-12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a:extLst>
              <a:ext uri="{FF2B5EF4-FFF2-40B4-BE49-F238E27FC236}">
                <a16:creationId xmlns:a16="http://schemas.microsoft.com/office/drawing/2014/main" id="{97547AED-76C0-40A4-8699-9D3D6F2FCF8A}"/>
              </a:ext>
            </a:extLst>
          </p:cNvPr>
          <p:cNvSpPr>
            <a:spLocks noGrp="1"/>
          </p:cNvSpPr>
          <p:nvPr>
            <p:ph type="body" sz="quarter" idx="11"/>
          </p:nvPr>
        </p:nvSpPr>
        <p:spPr>
          <a:xfrm>
            <a:off x="268603" y="130977"/>
            <a:ext cx="11653522" cy="794064"/>
          </a:xfrm>
        </p:spPr>
        <p:txBody>
          <a:bodyPr anchor="ctr"/>
          <a:lstStyle>
            <a:lvl1pPr marL="0" indent="0">
              <a:buNone/>
              <a:defRPr sz="4400">
                <a:solidFill>
                  <a:schemeClr val="bg1"/>
                </a:solidFill>
                <a:latin typeface="Meiryo UI" panose="020B0604030504040204" pitchFamily="50" charset="-128"/>
                <a:ea typeface="Meiryo UI" panose="020B0604030504040204" pitchFamily="50" charset="-128"/>
              </a:defRPr>
            </a:lvl1pPr>
            <a:lvl2pPr marL="336145" indent="0">
              <a:buNone/>
              <a:defRPr/>
            </a:lvl2pPr>
            <a:lvl3pPr marL="560241" indent="0">
              <a:buNone/>
              <a:defRPr/>
            </a:lvl3pPr>
            <a:lvl4pPr marL="784338" indent="0">
              <a:buNone/>
              <a:defRPr/>
            </a:lvl4pPr>
            <a:lvl5pPr marL="1008434" indent="0">
              <a:buNone/>
              <a:defRPr/>
            </a:lvl5pPr>
          </a:lstStyle>
          <a:p>
            <a:pPr lvl="0"/>
            <a:r>
              <a:rPr lang="en-US" dirty="0"/>
              <a:t>Edit Master text styles</a:t>
            </a:r>
          </a:p>
        </p:txBody>
      </p:sp>
    </p:spTree>
    <p:extLst>
      <p:ext uri="{BB962C8B-B14F-4D97-AF65-F5344CB8AC3E}">
        <p14:creationId xmlns:p14="http://schemas.microsoft.com/office/powerpoint/2010/main" val="42059113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CE148D2-E4D7-41C4-A187-3BFEF73E0242}"/>
              </a:ext>
            </a:extLst>
          </p:cNvPr>
          <p:cNvSpPr/>
          <p:nvPr userDrawn="1"/>
        </p:nvSpPr>
        <p:spPr bwMode="auto">
          <a:xfrm>
            <a:off x="0" y="-3158"/>
            <a:ext cx="12192000" cy="1017919"/>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solidFill>
                <a:prstClr val="white"/>
              </a:solidFill>
              <a:effectLst/>
              <a:uLnTx/>
              <a:uFillTx/>
              <a:latin typeface="Meiryo UI" panose="020B0604030504040204" pitchFamily="34" charset="-128"/>
              <a:ea typeface="Meiryo UI" panose="020B0604030504040204" pitchFamily="34" charset="-128"/>
              <a:cs typeface="Segoe UI" panose="020B0502040204020203" pitchFamily="34" charset="0"/>
            </a:endParaRPr>
          </a:p>
        </p:txBody>
      </p:sp>
      <p:sp>
        <p:nvSpPr>
          <p:cNvPr id="10" name="Text Placeholder 9">
            <a:extLst>
              <a:ext uri="{FF2B5EF4-FFF2-40B4-BE49-F238E27FC236}">
                <a16:creationId xmlns:a16="http://schemas.microsoft.com/office/drawing/2014/main" id="{97547AED-76C0-40A4-8699-9D3D6F2FCF8A}"/>
              </a:ext>
            </a:extLst>
          </p:cNvPr>
          <p:cNvSpPr>
            <a:spLocks noGrp="1"/>
          </p:cNvSpPr>
          <p:nvPr>
            <p:ph type="body" sz="quarter" idx="11"/>
          </p:nvPr>
        </p:nvSpPr>
        <p:spPr>
          <a:xfrm>
            <a:off x="268603" y="130977"/>
            <a:ext cx="11653522" cy="794064"/>
          </a:xfrm>
        </p:spPr>
        <p:txBody>
          <a:bodyPr anchor="ctr"/>
          <a:lstStyle>
            <a:lvl1pPr marL="0" indent="0">
              <a:buNone/>
              <a:defRPr sz="4400">
                <a:solidFill>
                  <a:schemeClr val="bg1"/>
                </a:solidFill>
              </a:defRPr>
            </a:lvl1pPr>
            <a:lvl2pPr marL="336145" indent="0">
              <a:buNone/>
              <a:defRPr/>
            </a:lvl2pPr>
            <a:lvl3pPr marL="560241" indent="0">
              <a:buNone/>
              <a:defRPr/>
            </a:lvl3pPr>
            <a:lvl4pPr marL="784338" indent="0">
              <a:buNone/>
              <a:defRPr/>
            </a:lvl4pPr>
            <a:lvl5pPr marL="1008434" indent="0">
              <a:buNone/>
              <a:defRPr/>
            </a:lvl5pPr>
          </a:lstStyle>
          <a:p>
            <a:pPr lvl="0"/>
            <a:r>
              <a:rPr lang="en-US" dirty="0"/>
              <a:t>Edit Master text styles</a:t>
            </a:r>
          </a:p>
        </p:txBody>
      </p:sp>
    </p:spTree>
    <p:extLst>
      <p:ext uri="{BB962C8B-B14F-4D97-AF65-F5344CB8AC3E}">
        <p14:creationId xmlns:p14="http://schemas.microsoft.com/office/powerpoint/2010/main" val="1125339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8D7"/>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39" y="2891074"/>
            <a:ext cx="11653523" cy="1158793"/>
          </a:xfrm>
          <a:noFill/>
        </p:spPr>
        <p:txBody>
          <a:bodyPr tIns="91440" bIns="91440" anchor="t" anchorCtr="0">
            <a:spAutoFit/>
          </a:bodyPr>
          <a:lstStyle>
            <a:lvl1pPr>
              <a:defRPr sz="7058" spc="-98" baseline="0">
                <a:solidFill>
                  <a:schemeClr val="bg1"/>
                </a:solidFill>
              </a:defRPr>
            </a:lvl1pPr>
          </a:lstStyle>
          <a:p>
            <a:r>
              <a:rPr lang="en-US" dirty="0"/>
              <a:t>Section title</a:t>
            </a:r>
          </a:p>
        </p:txBody>
      </p:sp>
    </p:spTree>
    <p:extLst>
      <p:ext uri="{BB962C8B-B14F-4D97-AF65-F5344CB8AC3E}">
        <p14:creationId xmlns:p14="http://schemas.microsoft.com/office/powerpoint/2010/main" val="3192542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69239" y="1189177"/>
            <a:ext cx="11653523" cy="2000869"/>
          </a:xfrm>
        </p:spPr>
        <p:txBody>
          <a:bodyPr/>
          <a:lstStyle>
            <a:lvl1pPr marL="0" indent="0">
              <a:buNone/>
              <a:defRPr kumimoji="0" lang="en-US" sz="3600" b="0" i="0" u="none" strike="noStrike" kern="1200" cap="none" spc="0" normalizeH="0" baseline="0" dirty="0">
                <a:ln>
                  <a:noFill/>
                </a:ln>
                <a:gradFill>
                  <a:gsLst>
                    <a:gs pos="1250">
                      <a:srgbClr val="0078D7"/>
                    </a:gs>
                    <a:gs pos="99000">
                      <a:srgbClr val="0078D7"/>
                    </a:gs>
                  </a:gsLst>
                  <a:lin ang="5400000" scaled="0"/>
                </a:gradFill>
                <a:effectLst/>
                <a:uLnTx/>
                <a:uFillTx/>
                <a:latin typeface="Meiryo UI" panose="020B0604030504040204" pitchFamily="50" charset="-128"/>
                <a:ea typeface="Meiryo UI" panose="020B0604030504040204" pitchFamily="50" charset="-128"/>
                <a:cs typeface="+mn-cs"/>
              </a:defRPr>
            </a:lvl1pPr>
            <a:lvl2pPr marL="0" indent="0">
              <a:buFontTx/>
              <a:buNone/>
              <a:defRPr sz="1961">
                <a:solidFill>
                  <a:schemeClr val="tx1">
                    <a:lumMod val="65000"/>
                    <a:lumOff val="35000"/>
                  </a:schemeClr>
                </a:solidFill>
                <a:latin typeface="Meiryo UI" panose="020B0604030504040204" pitchFamily="50" charset="-128"/>
                <a:ea typeface="Meiryo UI" panose="020B0604030504040204" pitchFamily="50" charset="-128"/>
              </a:defRPr>
            </a:lvl2pPr>
            <a:lvl3pPr marL="224097" indent="0">
              <a:buNone/>
              <a:defRPr>
                <a:solidFill>
                  <a:schemeClr val="tx1">
                    <a:lumMod val="65000"/>
                    <a:lumOff val="35000"/>
                  </a:schemeClr>
                </a:solidFill>
                <a:latin typeface="Meiryo UI" panose="020B0604030504040204" pitchFamily="50" charset="-128"/>
                <a:ea typeface="Meiryo UI" panose="020B0604030504040204" pitchFamily="50" charset="-128"/>
              </a:defRPr>
            </a:lvl3pPr>
            <a:lvl4pPr marL="448193" indent="0">
              <a:buNone/>
              <a:defRPr>
                <a:solidFill>
                  <a:schemeClr val="tx1">
                    <a:lumMod val="65000"/>
                    <a:lumOff val="35000"/>
                  </a:schemeClr>
                </a:solidFill>
                <a:latin typeface="Meiryo UI" panose="020B0604030504040204" pitchFamily="50" charset="-128"/>
                <a:ea typeface="Meiryo UI" panose="020B0604030504040204" pitchFamily="50" charset="-128"/>
              </a:defRPr>
            </a:lvl4pPr>
            <a:lvl5pPr marL="672290" indent="0">
              <a:buNone/>
              <a:defRPr>
                <a:solidFill>
                  <a:schemeClr val="tx1">
                    <a:lumMod val="65000"/>
                    <a:lumOff val="35000"/>
                  </a:schemeClr>
                </a:solidFill>
                <a:latin typeface="Meiryo UI" panose="020B0604030504040204" pitchFamily="50" charset="-128"/>
                <a:ea typeface="Meiryo UI" panose="020B0604030504040204" pitchFamily="50" charset="-12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223501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Walkin (event nam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white">
          <a:xfrm>
            <a:off x="459102" y="470067"/>
            <a:ext cx="1419662" cy="304828"/>
            <a:chOff x="457200" y="1643393"/>
            <a:chExt cx="4492753" cy="964540"/>
          </a:xfrm>
        </p:grpSpPr>
        <p:pic>
          <p:nvPicPr>
            <p:cNvPr id="6" name="Picture 5"/>
            <p:cNvPicPr>
              <a:picLocks noChangeAspect="1"/>
            </p:cNvPicPr>
            <p:nvPr/>
          </p:nvPicPr>
          <p:blipFill>
            <a:blip r:embed="rId3"/>
            <a:stretch>
              <a:fillRect/>
            </a:stretch>
          </p:blipFill>
          <p:spPr bwMode="white">
            <a:xfrm>
              <a:off x="457200" y="1643393"/>
              <a:ext cx="964540" cy="964540"/>
            </a:xfrm>
            <a:prstGeom prst="rect">
              <a:avLst/>
            </a:prstGeom>
          </p:spPr>
        </p:pic>
        <p:sp>
          <p:nvSpPr>
            <p:cNvPr id="8" name="Freeform 12"/>
            <p:cNvSpPr>
              <a:spLocks noEditPoints="1"/>
            </p:cNvSpPr>
            <p:nvPr/>
          </p:nvSpPr>
          <p:spPr bwMode="white">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40763698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Video slide">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7171398" cy="1158793"/>
          </a:xfrm>
          <a:noFill/>
        </p:spPr>
        <p:txBody>
          <a:bodyPr wrap="square"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eiryo UI" panose="020B0604030504040204" pitchFamily="50" charset="-128"/>
                <a:ea typeface="Meiryo UI" panose="020B0604030504040204" pitchFamily="50" charset="-128"/>
                <a:cs typeface="Segoe UI" pitchFamily="34" charset="0"/>
              </a:defRPr>
            </a:lvl1pPr>
          </a:lstStyle>
          <a:p>
            <a:r>
              <a:rPr lang="en-US" dirty="0"/>
              <a:t>Video title</a:t>
            </a:r>
          </a:p>
        </p:txBody>
      </p:sp>
      <p:pic>
        <p:nvPicPr>
          <p:cNvPr id="4" name="Picture 3"/>
          <p:cNvPicPr>
            <a:picLocks noChangeAspect="1"/>
          </p:cNvPicPr>
          <p:nvPr userDrawn="1"/>
        </p:nvPicPr>
        <p:blipFill>
          <a:blip r:embed="rId2"/>
          <a:stretch>
            <a:fillRect/>
          </a:stretch>
        </p:blipFill>
        <p:spPr>
          <a:xfrm>
            <a:off x="623" y="3343634"/>
            <a:ext cx="12191377" cy="3043622"/>
          </a:xfrm>
          <a:prstGeom prst="rect">
            <a:avLst/>
          </a:prstGeom>
        </p:spPr>
      </p:pic>
    </p:spTree>
    <p:extLst>
      <p:ext uri="{BB962C8B-B14F-4D97-AF65-F5344CB8AC3E}">
        <p14:creationId xmlns:p14="http://schemas.microsoft.com/office/powerpoint/2010/main" val="34826331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latin typeface="Meiryo UI" panose="020B0604030504040204" pitchFamily="50" charset="-128"/>
                <a:ea typeface="Meiryo UI" panose="020B0604030504040204" pitchFamily="50" charset="-128"/>
              </a:defRPr>
            </a:lvl1pPr>
          </a:lstStyle>
          <a:p>
            <a:r>
              <a:rPr lang="en-US" dirty="0"/>
              <a:t>Section title</a:t>
            </a:r>
          </a:p>
        </p:txBody>
      </p:sp>
    </p:spTree>
    <p:extLst>
      <p:ext uri="{BB962C8B-B14F-4D97-AF65-F5344CB8AC3E}">
        <p14:creationId xmlns:p14="http://schemas.microsoft.com/office/powerpoint/2010/main" val="22639931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0078D7"/>
        </a:solidFill>
        <a:effectLst/>
      </p:bgPr>
    </p:bg>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5A32D8E5-D8B5-4FF2-B93C-1AB118B5E12E}"/>
              </a:ext>
            </a:extLst>
          </p:cNvPr>
          <p:cNvSpPr>
            <a:spLocks noGrp="1"/>
          </p:cNvSpPr>
          <p:nvPr>
            <p:ph type="body" sz="quarter" idx="10"/>
          </p:nvPr>
        </p:nvSpPr>
        <p:spPr>
          <a:xfrm>
            <a:off x="233198" y="1491918"/>
            <a:ext cx="11734319" cy="2067233"/>
          </a:xfrm>
        </p:spPr>
        <p:txBody>
          <a:bodyPr/>
          <a:lstStyle>
            <a:lvl1pPr marL="182880" indent="-274320">
              <a:defRPr kumimoji="0" lang="en-US" sz="3921" b="0" i="0" u="none" strike="noStrike" kern="1200" cap="none" spc="0" normalizeH="0" baseline="0" dirty="0" smtClean="0">
                <a:ln>
                  <a:noFill/>
                </a:ln>
                <a:solidFill>
                  <a:schemeClr val="bg1"/>
                </a:solidFill>
                <a:effectLst/>
                <a:uLnTx/>
                <a:uFillTx/>
                <a:latin typeface="Meiryo UI" panose="020B0604030504040204" pitchFamily="50" charset="-128"/>
                <a:ea typeface="Meiryo UI" panose="020B0604030504040204" pitchFamily="50" charset="-128"/>
                <a:cs typeface="+mn-cs"/>
              </a:defRPr>
            </a:lvl1pPr>
            <a:lvl2pPr>
              <a:defRPr>
                <a:solidFill>
                  <a:schemeClr val="bg1"/>
                </a:solidFill>
                <a:latin typeface="Meiryo UI" panose="020B0604030504040204" pitchFamily="50" charset="-128"/>
                <a:ea typeface="Meiryo UI" panose="020B0604030504040204" pitchFamily="50" charset="-128"/>
              </a:defRPr>
            </a:lvl2pPr>
            <a:lvl3pPr>
              <a:defRPr>
                <a:solidFill>
                  <a:schemeClr val="bg1"/>
                </a:solidFill>
                <a:latin typeface="Meiryo UI" panose="020B0604030504040204" pitchFamily="50" charset="-128"/>
                <a:ea typeface="Meiryo UI" panose="020B0604030504040204" pitchFamily="50" charset="-128"/>
              </a:defRPr>
            </a:lvl3pPr>
            <a:lvl4pPr>
              <a:defRPr>
                <a:solidFill>
                  <a:schemeClr val="bg1"/>
                </a:solidFill>
                <a:latin typeface="Meiryo UI" panose="020B0604030504040204" pitchFamily="50" charset="-128"/>
                <a:ea typeface="Meiryo UI" panose="020B0604030504040204" pitchFamily="50" charset="-128"/>
              </a:defRPr>
            </a:lvl4pPr>
            <a:lvl5pPr>
              <a:defRPr>
                <a:solidFill>
                  <a:schemeClr val="bg1"/>
                </a:solidFill>
                <a:latin typeface="Meiryo UI" panose="020B0604030504040204" pitchFamily="50" charset="-128"/>
                <a:ea typeface="Meiryo UI" panose="020B0604030504040204" pitchFamily="50" charset="-12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a:extLst>
              <a:ext uri="{FF2B5EF4-FFF2-40B4-BE49-F238E27FC236}">
                <a16:creationId xmlns:a16="http://schemas.microsoft.com/office/drawing/2014/main" id="{97547AED-76C0-40A4-8699-9D3D6F2FCF8A}"/>
              </a:ext>
            </a:extLst>
          </p:cNvPr>
          <p:cNvSpPr>
            <a:spLocks noGrp="1"/>
          </p:cNvSpPr>
          <p:nvPr>
            <p:ph type="body" sz="quarter" idx="11"/>
          </p:nvPr>
        </p:nvSpPr>
        <p:spPr>
          <a:xfrm>
            <a:off x="233199" y="250380"/>
            <a:ext cx="11734320" cy="932563"/>
          </a:xfrm>
        </p:spPr>
        <p:txBody>
          <a:bodyPr anchor="ctr"/>
          <a:lstStyle>
            <a:lvl1pPr marL="0" indent="0">
              <a:buNone/>
              <a:defRPr sz="5400">
                <a:solidFill>
                  <a:schemeClr val="bg1"/>
                </a:solidFill>
              </a:defRPr>
            </a:lvl1pPr>
            <a:lvl2pPr marL="336145" indent="0">
              <a:buNone/>
              <a:defRPr/>
            </a:lvl2pPr>
            <a:lvl3pPr marL="560241" indent="0">
              <a:buNone/>
              <a:defRPr/>
            </a:lvl3pPr>
            <a:lvl4pPr marL="784338" indent="0">
              <a:buNone/>
              <a:defRPr/>
            </a:lvl4pPr>
            <a:lvl5pPr marL="1008434" indent="0">
              <a:buNone/>
              <a:defRPr/>
            </a:lvl5pPr>
          </a:lstStyle>
          <a:p>
            <a:pPr lvl="0"/>
            <a:r>
              <a:rPr lang="en-US" dirty="0"/>
              <a:t>Edit Master text styles</a:t>
            </a:r>
          </a:p>
        </p:txBody>
      </p:sp>
    </p:spTree>
    <p:extLst>
      <p:ext uri="{BB962C8B-B14F-4D97-AF65-F5344CB8AC3E}">
        <p14:creationId xmlns:p14="http://schemas.microsoft.com/office/powerpoint/2010/main" val="21049261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078"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39" y="1189177"/>
            <a:ext cx="11653523" cy="544765"/>
          </a:xfrm>
          <a:prstGeom prst="rect">
            <a:avLst/>
          </a:prstGeom>
        </p:spPr>
        <p:txBody>
          <a:bodyPr vert="horz" wrap="square" lIns="146304" tIns="91440" rIns="146304" bIns="91440" rtlCol="0">
            <a:spAutoFit/>
          </a:bodyPr>
          <a:lstStyle/>
          <a:p>
            <a:pPr lvl="0"/>
            <a:r>
              <a:rPr lang="en-US" dirty="0"/>
              <a:t>Click to edit Master text styles</a:t>
            </a:r>
          </a:p>
        </p:txBody>
      </p:sp>
      <p:sp>
        <p:nvSpPr>
          <p:cNvPr id="5" name="Date Placeholder 3"/>
          <p:cNvSpPr>
            <a:spLocks noGrp="1"/>
          </p:cNvSpPr>
          <p:nvPr>
            <p:ph type="dt" sz="half" idx="2"/>
          </p:nvPr>
        </p:nvSpPr>
        <p:spPr>
          <a:xfrm>
            <a:off x="0" y="6356350"/>
            <a:ext cx="2743200" cy="365125"/>
          </a:xfrm>
          <a:prstGeom prst="rect">
            <a:avLst/>
          </a:prstGeom>
        </p:spPr>
        <p:txBody>
          <a:bodyPr/>
          <a:lstStyle>
            <a:lvl1pPr>
              <a:defRPr sz="1050"/>
            </a:lvl1pPr>
          </a:lstStyle>
          <a:p>
            <a:fld id="{0D4F4567-6C94-472E-96AD-92997A3480DF}" type="datetime1">
              <a:rPr lang="en-US" smtClean="0"/>
              <a:t>8/16/2021</a:t>
            </a:fld>
            <a:endParaRPr lang="en-US" dirty="0"/>
          </a:p>
        </p:txBody>
      </p:sp>
      <p:sp>
        <p:nvSpPr>
          <p:cNvPr id="6" name="Footer Placeholder 4"/>
          <p:cNvSpPr>
            <a:spLocks noGrp="1"/>
          </p:cNvSpPr>
          <p:nvPr>
            <p:ph type="ftr" sz="quarter" idx="3"/>
          </p:nvPr>
        </p:nvSpPr>
        <p:spPr>
          <a:xfrm>
            <a:off x="4038600" y="6356350"/>
            <a:ext cx="4114800" cy="365125"/>
          </a:xfrm>
          <a:prstGeom prst="rect">
            <a:avLst/>
          </a:prstGeom>
        </p:spPr>
        <p:txBody>
          <a:bodyPr/>
          <a:lstStyle>
            <a:lvl1pPr algn="ctr">
              <a:defRPr sz="1050"/>
            </a:lvl1pPr>
          </a:lstStyle>
          <a:p>
            <a:endParaRPr lang="en-US"/>
          </a:p>
        </p:txBody>
      </p:sp>
      <p:sp>
        <p:nvSpPr>
          <p:cNvPr id="7" name="Slide Number Placeholder 5"/>
          <p:cNvSpPr>
            <a:spLocks noGrp="1"/>
          </p:cNvSpPr>
          <p:nvPr>
            <p:ph type="sldNum" sz="quarter" idx="4"/>
          </p:nvPr>
        </p:nvSpPr>
        <p:spPr>
          <a:xfrm>
            <a:off x="9448800" y="6356350"/>
            <a:ext cx="2743200" cy="365125"/>
          </a:xfrm>
          <a:prstGeom prst="rect">
            <a:avLst/>
          </a:prstGeom>
        </p:spPr>
        <p:txBody>
          <a:bodyPr/>
          <a:lstStyle>
            <a:lvl1pPr algn="r">
              <a:defRPr sz="1050"/>
            </a:lvl1pPr>
          </a:lstStyle>
          <a:p>
            <a:fld id="{0B88ACD9-AADC-4F78-A5B1-3B6B61F2BF80}" type="slidenum">
              <a:rPr lang="en-US" smtClean="0"/>
              <a:pPr/>
              <a:t>‹#›</a:t>
            </a:fld>
            <a:endParaRPr lang="en-US"/>
          </a:p>
        </p:txBody>
      </p:sp>
    </p:spTree>
    <p:extLst>
      <p:ext uri="{BB962C8B-B14F-4D97-AF65-F5344CB8AC3E}">
        <p14:creationId xmlns:p14="http://schemas.microsoft.com/office/powerpoint/2010/main" val="810129033"/>
      </p:ext>
    </p:extLst>
  </p:cSld>
  <p:clrMap bg1="lt1" tx1="dk1" bg2="lt2" tx2="dk2" accent1="accent1" accent2="accent2" accent3="accent3" accent4="accent4" accent5="accent5" accent6="accent6" hlink="hlink" folHlink="folHlink"/>
  <p:sldLayoutIdLst>
    <p:sldLayoutId id="2147486845" r:id="rId1"/>
    <p:sldLayoutId id="2147486973" r:id="rId2"/>
    <p:sldLayoutId id="2147486974" r:id="rId3"/>
    <p:sldLayoutId id="2147486821" r:id="rId4"/>
    <p:sldLayoutId id="2147486975" r:id="rId5"/>
    <p:sldLayoutId id="2147486977" r:id="rId6"/>
    <p:sldLayoutId id="2147486989" r:id="rId7"/>
    <p:sldLayoutId id="2147486961" r:id="rId8"/>
    <p:sldLayoutId id="2147486993" r:id="rId9"/>
    <p:sldLayoutId id="2147487023" r:id="rId10"/>
    <p:sldLayoutId id="2147487025" r:id="rId11"/>
    <p:sldLayoutId id="2147487024" r:id="rId12"/>
  </p:sldLayoutIdLst>
  <mc:AlternateContent xmlns:mc="http://schemas.openxmlformats.org/markup-compatibility/2006" xmlns:p14="http://schemas.microsoft.com/office/powerpoint/2010/main">
    <mc:Choice Requires="p14">
      <p:transition p14:dur="10"/>
    </mc:Choice>
    <mc:Fallback xmlns="">
      <p:transition/>
    </mc:Fallback>
  </mc:AlternateContent>
  <p:hf hdr="0" ftr="0"/>
  <p:txStyles>
    <p:titleStyle>
      <a:lvl1pPr algn="l" defTabSz="913505" rtl="0" eaLnBrk="1" fontAlgn="base" hangingPunct="1">
        <a:lnSpc>
          <a:spcPct val="90000"/>
        </a:lnSpc>
        <a:spcBef>
          <a:spcPct val="0"/>
        </a:spcBef>
        <a:spcAft>
          <a:spcPct val="0"/>
        </a:spcAft>
        <a:defRPr lang="en-US" sz="4400" kern="1200" spc="-100" dirty="0">
          <a:ln w="3175">
            <a:noFill/>
          </a:ln>
          <a:solidFill>
            <a:schemeClr val="tx1">
              <a:lumMod val="65000"/>
              <a:lumOff val="35000"/>
            </a:schemeClr>
          </a:solidFill>
          <a:latin typeface="Meiryo UI" panose="020B0604030504040204" pitchFamily="50" charset="-128"/>
          <a:ea typeface="Meiryo UI" panose="020B0604030504040204" pitchFamily="50" charset="-128"/>
          <a:cs typeface="Segoe UI" pitchFamily="34" charset="0"/>
        </a:defRPr>
      </a:lvl1pPr>
      <a:lvl2pPr algn="l" defTabSz="913505" rtl="0" eaLnBrk="1" fontAlgn="base" hangingPunct="1">
        <a:lnSpc>
          <a:spcPct val="90000"/>
        </a:lnSpc>
        <a:spcBef>
          <a:spcPct val="0"/>
        </a:spcBef>
        <a:spcAft>
          <a:spcPct val="0"/>
        </a:spcAft>
        <a:defRPr sz="5294">
          <a:solidFill>
            <a:schemeClr val="tx1"/>
          </a:solidFill>
          <a:latin typeface="Segoe UI Light" charset="0"/>
          <a:ea typeface="ＭＳ Ｐゴシック" charset="0"/>
        </a:defRPr>
      </a:lvl2pPr>
      <a:lvl3pPr algn="l" defTabSz="913505" rtl="0" eaLnBrk="1" fontAlgn="base" hangingPunct="1">
        <a:lnSpc>
          <a:spcPct val="90000"/>
        </a:lnSpc>
        <a:spcBef>
          <a:spcPct val="0"/>
        </a:spcBef>
        <a:spcAft>
          <a:spcPct val="0"/>
        </a:spcAft>
        <a:defRPr sz="5294">
          <a:solidFill>
            <a:schemeClr val="tx1"/>
          </a:solidFill>
          <a:latin typeface="Segoe UI Light" charset="0"/>
          <a:ea typeface="ＭＳ Ｐゴシック" charset="0"/>
        </a:defRPr>
      </a:lvl3pPr>
      <a:lvl4pPr algn="l" defTabSz="913505" rtl="0" eaLnBrk="1" fontAlgn="base" hangingPunct="1">
        <a:lnSpc>
          <a:spcPct val="90000"/>
        </a:lnSpc>
        <a:spcBef>
          <a:spcPct val="0"/>
        </a:spcBef>
        <a:spcAft>
          <a:spcPct val="0"/>
        </a:spcAft>
        <a:defRPr sz="5294">
          <a:solidFill>
            <a:schemeClr val="tx1"/>
          </a:solidFill>
          <a:latin typeface="Segoe UI Light" charset="0"/>
          <a:ea typeface="ＭＳ Ｐゴシック" charset="0"/>
        </a:defRPr>
      </a:lvl4pPr>
      <a:lvl5pPr algn="l" defTabSz="913505" rtl="0" eaLnBrk="1" fontAlgn="base" hangingPunct="1">
        <a:lnSpc>
          <a:spcPct val="90000"/>
        </a:lnSpc>
        <a:spcBef>
          <a:spcPct val="0"/>
        </a:spcBef>
        <a:spcAft>
          <a:spcPct val="0"/>
        </a:spcAft>
        <a:defRPr sz="5294">
          <a:solidFill>
            <a:schemeClr val="tx1"/>
          </a:solidFill>
          <a:latin typeface="Segoe UI Light" charset="0"/>
          <a:ea typeface="ＭＳ Ｐゴシック" charset="0"/>
        </a:defRPr>
      </a:lvl5pPr>
      <a:lvl6pPr marL="448193" algn="l" defTabSz="913505" rtl="0" eaLnBrk="1" fontAlgn="base" hangingPunct="1">
        <a:lnSpc>
          <a:spcPct val="90000"/>
        </a:lnSpc>
        <a:spcBef>
          <a:spcPct val="0"/>
        </a:spcBef>
        <a:spcAft>
          <a:spcPct val="0"/>
        </a:spcAft>
        <a:defRPr sz="5294">
          <a:solidFill>
            <a:schemeClr val="tx1"/>
          </a:solidFill>
          <a:latin typeface="Segoe UI Light" charset="0"/>
          <a:ea typeface="ＭＳ Ｐゴシック" charset="0"/>
        </a:defRPr>
      </a:lvl6pPr>
      <a:lvl7pPr marL="896386" algn="l" defTabSz="913505" rtl="0" eaLnBrk="1" fontAlgn="base" hangingPunct="1">
        <a:lnSpc>
          <a:spcPct val="90000"/>
        </a:lnSpc>
        <a:spcBef>
          <a:spcPct val="0"/>
        </a:spcBef>
        <a:spcAft>
          <a:spcPct val="0"/>
        </a:spcAft>
        <a:defRPr sz="5294">
          <a:solidFill>
            <a:schemeClr val="tx1"/>
          </a:solidFill>
          <a:latin typeface="Segoe UI Light" charset="0"/>
          <a:ea typeface="ＭＳ Ｐゴシック" charset="0"/>
        </a:defRPr>
      </a:lvl7pPr>
      <a:lvl8pPr marL="1344579" algn="l" defTabSz="913505" rtl="0" eaLnBrk="1" fontAlgn="base" hangingPunct="1">
        <a:lnSpc>
          <a:spcPct val="90000"/>
        </a:lnSpc>
        <a:spcBef>
          <a:spcPct val="0"/>
        </a:spcBef>
        <a:spcAft>
          <a:spcPct val="0"/>
        </a:spcAft>
        <a:defRPr sz="5294">
          <a:solidFill>
            <a:schemeClr val="tx1"/>
          </a:solidFill>
          <a:latin typeface="Segoe UI Light" charset="0"/>
          <a:ea typeface="ＭＳ Ｐゴシック" charset="0"/>
        </a:defRPr>
      </a:lvl8pPr>
      <a:lvl9pPr marL="1792773" algn="l" defTabSz="913505" rtl="0" eaLnBrk="1" fontAlgn="base" hangingPunct="1">
        <a:lnSpc>
          <a:spcPct val="90000"/>
        </a:lnSpc>
        <a:spcBef>
          <a:spcPct val="0"/>
        </a:spcBef>
        <a:spcAft>
          <a:spcPct val="0"/>
        </a:spcAft>
        <a:defRPr sz="5294">
          <a:solidFill>
            <a:schemeClr val="tx1"/>
          </a:solidFill>
          <a:latin typeface="Segoe UI Light" charset="0"/>
          <a:ea typeface="ＭＳ Ｐゴシック" charset="0"/>
        </a:defRPr>
      </a:lvl9pPr>
    </p:titleStyle>
    <p:bodyStyle>
      <a:lvl1pPr marL="336145" indent="-336145" algn="l" defTabSz="913505" rtl="0" eaLnBrk="1" fontAlgn="base" hangingPunct="1">
        <a:lnSpc>
          <a:spcPct val="90000"/>
        </a:lnSpc>
        <a:spcBef>
          <a:spcPct val="20000"/>
        </a:spcBef>
        <a:spcAft>
          <a:spcPct val="0"/>
        </a:spcAft>
        <a:buSzPct val="90000"/>
        <a:buFont typeface="Arial" charset="0"/>
        <a:buChar char="•"/>
        <a:defRPr sz="2600" kern="1200">
          <a:solidFill>
            <a:schemeClr val="tx1">
              <a:lumMod val="65000"/>
              <a:lumOff val="3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572691" indent="-236546" algn="l" defTabSz="913505" rtl="0" eaLnBrk="1" fontAlgn="base" hangingPunct="1">
        <a:lnSpc>
          <a:spcPct val="90000"/>
        </a:lnSpc>
        <a:spcBef>
          <a:spcPct val="20000"/>
        </a:spcBef>
        <a:spcAft>
          <a:spcPct val="0"/>
        </a:spcAft>
        <a:buSzPct val="90000"/>
        <a:buFont typeface="Arial" charset="0"/>
        <a:buChar char="•"/>
        <a:defRPr sz="2353" kern="1200">
          <a:gradFill>
            <a:gsLst>
              <a:gs pos="1250">
                <a:schemeClr val="tx1"/>
              </a:gs>
              <a:gs pos="100000">
                <a:schemeClr val="tx1"/>
              </a:gs>
            </a:gsLst>
            <a:lin ang="5400000" scaled="0"/>
          </a:gradFill>
          <a:latin typeface="+mn-lt"/>
          <a:ea typeface="ＭＳ Ｐゴシック" charset="0"/>
          <a:cs typeface="+mn-cs"/>
        </a:defRPr>
      </a:lvl2pPr>
      <a:lvl3pPr marL="784338" indent="-224097" algn="l" defTabSz="913505" rtl="0" eaLnBrk="1" fontAlgn="base" hangingPunct="1">
        <a:lnSpc>
          <a:spcPct val="90000"/>
        </a:lnSpc>
        <a:spcBef>
          <a:spcPct val="20000"/>
        </a:spcBef>
        <a:spcAft>
          <a:spcPct val="0"/>
        </a:spcAft>
        <a:buSzPct val="90000"/>
        <a:buFont typeface="Arial" charset="0"/>
        <a:buChar char="•"/>
        <a:defRPr sz="1961" kern="1200">
          <a:gradFill>
            <a:gsLst>
              <a:gs pos="1250">
                <a:schemeClr val="tx1"/>
              </a:gs>
              <a:gs pos="100000">
                <a:schemeClr val="tx1"/>
              </a:gs>
            </a:gsLst>
            <a:lin ang="5400000" scaled="0"/>
          </a:gradFill>
          <a:latin typeface="+mn-lt"/>
          <a:ea typeface="ＭＳ Ｐゴシック" charset="0"/>
          <a:cs typeface="+mn-cs"/>
        </a:defRPr>
      </a:lvl3pPr>
      <a:lvl4pPr marL="1008435" indent="-224097" algn="l" defTabSz="913505" rtl="0" eaLnBrk="1" fontAlgn="base" hangingPunct="1">
        <a:lnSpc>
          <a:spcPct val="90000"/>
        </a:lnSpc>
        <a:spcBef>
          <a:spcPct val="20000"/>
        </a:spcBef>
        <a:spcAft>
          <a:spcPct val="0"/>
        </a:spcAft>
        <a:buSzPct val="90000"/>
        <a:buFont typeface="Arial" charset="0"/>
        <a:buChar char="•"/>
        <a:defRPr kern="1200">
          <a:gradFill>
            <a:gsLst>
              <a:gs pos="1250">
                <a:schemeClr val="tx1"/>
              </a:gs>
              <a:gs pos="100000">
                <a:schemeClr val="tx1"/>
              </a:gs>
            </a:gsLst>
            <a:lin ang="5400000" scaled="0"/>
          </a:gradFill>
          <a:latin typeface="+mn-lt"/>
          <a:ea typeface="ＭＳ Ｐゴシック" charset="0"/>
          <a:cs typeface="+mn-cs"/>
        </a:defRPr>
      </a:lvl4pPr>
      <a:lvl5pPr marL="1232531" indent="-224097" algn="l" defTabSz="913505" rtl="0" eaLnBrk="1" fontAlgn="base" hangingPunct="1">
        <a:lnSpc>
          <a:spcPct val="90000"/>
        </a:lnSpc>
        <a:spcBef>
          <a:spcPct val="20000"/>
        </a:spcBef>
        <a:spcAft>
          <a:spcPct val="0"/>
        </a:spcAft>
        <a:buSzPct val="90000"/>
        <a:buFont typeface="Arial" charset="0"/>
        <a:buChar char="•"/>
        <a:defRPr kern="1200">
          <a:gradFill>
            <a:gsLst>
              <a:gs pos="1250">
                <a:schemeClr val="tx1"/>
              </a:gs>
              <a:gs pos="100000">
                <a:schemeClr val="tx1"/>
              </a:gs>
            </a:gsLst>
            <a:lin ang="5400000" scaled="0"/>
          </a:gra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aka.ms/AzureAdWebinar" TargetMode="External"/><Relationship Id="rId2" Type="http://schemas.openxmlformats.org/officeDocument/2006/relationships/hyperlink" Target="https://resources.office.com/ja-jp-landing-CO-M365-CSD-WBNR-FY18-06June-21-Office-365-and-Azure-AD-MCW0007571.html" TargetMode="Externa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hyperlink" Target="https://docs.microsoft.com/ja-jp/azure/active-directory/conditional-access/baseline-protectio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mailto:bg@contoso.onmicrosoft.com" TargetMode="External"/><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hyperlink" Target="https://docs.microsoft.com/ja-jp/azure/active-directory/users-groups-roles/directory-emergency-acces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ja-jp/azure/active-directory/develop/app-objects-and-service-principals" TargetMode="External"/><Relationship Id="rId2" Type="http://schemas.openxmlformats.org/officeDocument/2006/relationships/hyperlink" Target="https://docs.microsoft.com/ja-jp/azure/active-directory/managed-identities-azure-resources/overview" TargetMode="External"/><Relationship Id="rId1" Type="http://schemas.openxmlformats.org/officeDocument/2006/relationships/slideLayout" Target="../slideLayouts/slideLayout5.xml"/><Relationship Id="rId4" Type="http://schemas.openxmlformats.org/officeDocument/2006/relationships/hyperlink" Target="https://github.com/teppeiy/AzureAD-Tips/blob/master/Security/Service-Account-Best-Practice.md"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ja-jp/azure/active-directory/conditional-access/block-legacy-authentication" TargetMode="External"/><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hyperlink" Target="https://github.com/teppeiy/AzureAD-Tips/blob/master/CA/CA-Faq.md"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15.png"/><Relationship Id="rId1" Type="http://schemas.openxmlformats.org/officeDocument/2006/relationships/slideLayout" Target="../slideLayouts/slideLayout10.xml"/><Relationship Id="rId4" Type="http://schemas.openxmlformats.org/officeDocument/2006/relationships/image" Target="../media/image16.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docs.microsoft.com/ja-jp/azure/active-directory/conditional-access/service-dependencies" TargetMode="Externa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ithub.com/teppeiy/AzureAD-Tips/blob/master/CA/CA-Faq.md" TargetMode="Externa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hyperlink" Target="http://aka.ms/emsblog/"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aka.ms/aadtips" TargetMode="External"/><Relationship Id="rId4" Type="http://schemas.openxmlformats.org/officeDocument/2006/relationships/hyperlink" Target="https://github.com/jpazureid/blog"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hyperlink" Target="https://id-bsi.connpass.com/"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aka.ms/M365GoldenConfig" TargetMode="External"/><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2"/>
          <p:cNvSpPr>
            <a:spLocks noGrp="1"/>
          </p:cNvSpPr>
          <p:nvPr>
            <p:ph type="ctrTitle"/>
          </p:nvPr>
        </p:nvSpPr>
        <p:spPr>
          <a:xfrm>
            <a:off x="375955" y="3200400"/>
            <a:ext cx="7929845" cy="3581400"/>
          </a:xfrm>
        </p:spPr>
        <p:txBody>
          <a:bodyPr/>
          <a:lstStyle/>
          <a:p>
            <a:r>
              <a:rPr lang="en-US" altLang="ja-JP" sz="3600" dirty="0">
                <a:latin typeface="Meiryo UI" panose="020B0604030504040204" pitchFamily="50" charset="-128"/>
                <a:ea typeface="Meiryo UI" panose="020B0604030504040204" pitchFamily="50" charset="-128"/>
              </a:rPr>
              <a:t>Azure AD Webinar </a:t>
            </a:r>
            <a:r>
              <a:rPr lang="ja-JP" altLang="en-US" sz="3600" dirty="0">
                <a:latin typeface="Meiryo UI" panose="020B0604030504040204" pitchFamily="50" charset="-128"/>
                <a:ea typeface="Meiryo UI" panose="020B0604030504040204" pitchFamily="50" charset="-128"/>
              </a:rPr>
              <a:t>シリーズ</a:t>
            </a:r>
            <a:br>
              <a:rPr lang="en-US" altLang="ja-JP" sz="3600" dirty="0">
                <a:latin typeface="Meiryo UI" panose="020B0604030504040204" pitchFamily="50" charset="-128"/>
                <a:ea typeface="Meiryo UI" panose="020B0604030504040204" pitchFamily="50" charset="-128"/>
              </a:rPr>
            </a:br>
            <a:r>
              <a:rPr lang="ja-JP" altLang="en-US" sz="3600" dirty="0">
                <a:latin typeface="Meiryo UI" panose="020B0604030504040204" pitchFamily="50" charset="-128"/>
                <a:ea typeface="Meiryo UI" panose="020B0604030504040204" pitchFamily="50" charset="-128"/>
              </a:rPr>
              <a:t>詳説！</a:t>
            </a:r>
            <a:r>
              <a:rPr lang="en-US" sz="3600" dirty="0">
                <a:latin typeface="Meiryo UI" panose="020B0604030504040204" pitchFamily="50" charset="-128"/>
                <a:ea typeface="Meiryo UI" panose="020B0604030504040204" pitchFamily="50" charset="-128"/>
              </a:rPr>
              <a:t>Azure AD </a:t>
            </a:r>
            <a:r>
              <a:rPr lang="ja-JP" altLang="en-US" sz="3600" dirty="0">
                <a:latin typeface="Meiryo UI" panose="020B0604030504040204" pitchFamily="50" charset="-128"/>
                <a:ea typeface="Meiryo UI" panose="020B0604030504040204" pitchFamily="50" charset="-128"/>
              </a:rPr>
              <a:t>条件付きアクセス</a:t>
            </a:r>
            <a:br>
              <a:rPr lang="en-US" altLang="ja-JP" sz="3600" dirty="0">
                <a:latin typeface="Meiryo UI" panose="020B0604030504040204" pitchFamily="50" charset="-128"/>
                <a:ea typeface="Meiryo UI" panose="020B0604030504040204" pitchFamily="50" charset="-128"/>
              </a:rPr>
            </a:br>
            <a:r>
              <a:rPr lang="ja-JP" altLang="en-US" sz="3600" dirty="0">
                <a:latin typeface="Meiryo UI" panose="020B0604030504040204" pitchFamily="50" charset="-128"/>
                <a:ea typeface="Meiryo UI" panose="020B0604030504040204" pitchFamily="50" charset="-128"/>
              </a:rPr>
              <a:t>設計のやり方編</a:t>
            </a:r>
            <a:br>
              <a:rPr lang="en-US" sz="4000" dirty="0">
                <a:latin typeface="Meiryo UI" panose="020B0604030504040204" pitchFamily="50" charset="-128"/>
                <a:ea typeface="Meiryo UI" panose="020B0604030504040204" pitchFamily="50" charset="-128"/>
              </a:rPr>
            </a:br>
            <a:endParaRPr lang="en-US" sz="4000" dirty="0">
              <a:latin typeface="Meiryo UI" panose="020B0604030504040204" pitchFamily="50" charset="-128"/>
              <a:ea typeface="Meiryo UI" panose="020B0604030504040204" pitchFamily="50" charset="-128"/>
            </a:endParaRPr>
          </a:p>
        </p:txBody>
      </p:sp>
      <p:pic>
        <p:nvPicPr>
          <p:cNvPr id="14" name="Picture 13"/>
          <p:cNvPicPr>
            <a:picLocks noChangeAspect="1"/>
          </p:cNvPicPr>
          <p:nvPr/>
        </p:nvPicPr>
        <p:blipFill>
          <a:blip r:embed="rId3"/>
          <a:stretch>
            <a:fillRect/>
          </a:stretch>
        </p:blipFill>
        <p:spPr>
          <a:xfrm>
            <a:off x="6934200" y="5020189"/>
            <a:ext cx="1178030" cy="1178030"/>
          </a:xfrm>
          <a:prstGeom prst="rect">
            <a:avLst/>
          </a:prstGeom>
        </p:spPr>
      </p:pic>
      <p:sp>
        <p:nvSpPr>
          <p:cNvPr id="5" name="Subtitle 2"/>
          <p:cNvSpPr>
            <a:spLocks noGrp="1"/>
          </p:cNvSpPr>
          <p:nvPr>
            <p:ph type="subTitle" idx="1"/>
          </p:nvPr>
        </p:nvSpPr>
        <p:spPr>
          <a:xfrm>
            <a:off x="375955" y="5723854"/>
            <a:ext cx="5720046" cy="492443"/>
          </a:xfrm>
          <a:prstGeom prst="rect">
            <a:avLst/>
          </a:prstGeom>
        </p:spPr>
        <p:txBody>
          <a:bodyPr vert="horz" wrap="square" lIns="146304" tIns="91440" rIns="146304" bIns="91440" rtlCol="0" anchor="ctr">
            <a:spAutoFit/>
          </a:bodyPr>
          <a:lstStyle>
            <a:lvl1pPr marL="0" indent="0" algn="l" defTabSz="913505" rtl="0" fontAlgn="base">
              <a:lnSpc>
                <a:spcPct val="100000"/>
              </a:lnSpc>
              <a:spcBef>
                <a:spcPts val="0"/>
              </a:spcBef>
              <a:spcAft>
                <a:spcPct val="0"/>
              </a:spcAft>
              <a:buSzPct val="90000"/>
              <a:buFont typeface="Arial" charset="0"/>
              <a:buNone/>
              <a:defRPr sz="1600" kern="1200">
                <a:solidFill>
                  <a:schemeClr val="bg1"/>
                </a:solidFill>
                <a:latin typeface="+mj-lt"/>
                <a:ea typeface="ＭＳ Ｐゴシック" charset="0"/>
                <a:cs typeface="ＭＳ Ｐゴシック" charset="0"/>
              </a:defRPr>
            </a:lvl1pPr>
            <a:lvl2pPr marL="448151" indent="0" algn="ctr" defTabSz="913505" rtl="0" fontAlgn="base">
              <a:lnSpc>
                <a:spcPct val="90000"/>
              </a:lnSpc>
              <a:spcBef>
                <a:spcPct val="20000"/>
              </a:spcBef>
              <a:spcAft>
                <a:spcPct val="0"/>
              </a:spcAft>
              <a:buSzPct val="90000"/>
              <a:buFont typeface="Arial" charset="0"/>
              <a:buNone/>
              <a:defRPr sz="2353" kern="1200">
                <a:solidFill>
                  <a:schemeClr val="tx1">
                    <a:tint val="75000"/>
                  </a:schemeClr>
                </a:solidFill>
                <a:latin typeface="+mn-lt"/>
                <a:ea typeface="ＭＳ Ｐゴシック" charset="0"/>
                <a:cs typeface="+mn-cs"/>
              </a:defRPr>
            </a:lvl2pPr>
            <a:lvl3pPr marL="896302" indent="0" algn="ctr" defTabSz="913505" rtl="0" fontAlgn="base">
              <a:lnSpc>
                <a:spcPct val="90000"/>
              </a:lnSpc>
              <a:spcBef>
                <a:spcPct val="20000"/>
              </a:spcBef>
              <a:spcAft>
                <a:spcPct val="0"/>
              </a:spcAft>
              <a:buSzPct val="90000"/>
              <a:buFont typeface="Arial" charset="0"/>
              <a:buNone/>
              <a:defRPr sz="1961" kern="1200">
                <a:solidFill>
                  <a:schemeClr val="tx1">
                    <a:tint val="75000"/>
                  </a:schemeClr>
                </a:solidFill>
                <a:latin typeface="+mn-lt"/>
                <a:ea typeface="ＭＳ Ｐゴシック" charset="0"/>
                <a:cs typeface="+mn-cs"/>
              </a:defRPr>
            </a:lvl3pPr>
            <a:lvl4pPr marL="1344453" indent="0" algn="ctr" defTabSz="913505" rtl="0" fontAlgn="base">
              <a:lnSpc>
                <a:spcPct val="90000"/>
              </a:lnSpc>
              <a:spcBef>
                <a:spcPct val="20000"/>
              </a:spcBef>
              <a:spcAft>
                <a:spcPct val="0"/>
              </a:spcAft>
              <a:buSzPct val="90000"/>
              <a:buFont typeface="Arial" charset="0"/>
              <a:buNone/>
              <a:defRPr kern="1200">
                <a:solidFill>
                  <a:schemeClr val="tx1">
                    <a:tint val="75000"/>
                  </a:schemeClr>
                </a:solidFill>
                <a:latin typeface="+mn-lt"/>
                <a:ea typeface="ＭＳ Ｐゴシック" charset="0"/>
                <a:cs typeface="+mn-cs"/>
              </a:defRPr>
            </a:lvl4pPr>
            <a:lvl5pPr marL="1792604" indent="0" algn="ctr" defTabSz="913505" rtl="0" fontAlgn="base">
              <a:lnSpc>
                <a:spcPct val="90000"/>
              </a:lnSpc>
              <a:spcBef>
                <a:spcPct val="20000"/>
              </a:spcBef>
              <a:spcAft>
                <a:spcPct val="0"/>
              </a:spcAft>
              <a:buSzPct val="90000"/>
              <a:buFont typeface="Arial" charset="0"/>
              <a:buNone/>
              <a:defRPr kern="1200">
                <a:solidFill>
                  <a:schemeClr val="tx1">
                    <a:tint val="75000"/>
                  </a:schemeClr>
                </a:solidFill>
                <a:latin typeface="+mn-lt"/>
                <a:ea typeface="ＭＳ Ｐゴシック" charset="0"/>
                <a:cs typeface="+mn-cs"/>
              </a:defRPr>
            </a:lvl5pPr>
            <a:lvl6pPr marL="2240755" indent="0" algn="ctr" defTabSz="914367"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6pPr>
            <a:lvl7pPr marL="2688906" indent="0" algn="ctr" defTabSz="914367"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7pPr>
            <a:lvl8pPr marL="3137057" indent="0" algn="ctr" defTabSz="914367"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8pPr>
            <a:lvl9pPr marL="3585208" indent="0" algn="ctr" defTabSz="914367"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9pPr>
          </a:lstStyle>
          <a:p>
            <a:r>
              <a:rPr lang="en-US" sz="2000"/>
              <a:t>Azure Active Directory Customer Success Team</a:t>
            </a:r>
          </a:p>
        </p:txBody>
      </p:sp>
    </p:spTree>
    <p:extLst>
      <p:ext uri="{BB962C8B-B14F-4D97-AF65-F5344CB8AC3E}">
        <p14:creationId xmlns:p14="http://schemas.microsoft.com/office/powerpoint/2010/main" val="193628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289E84-C3D6-4FED-AF22-D747F834A929}"/>
              </a:ext>
            </a:extLst>
          </p:cNvPr>
          <p:cNvSpPr>
            <a:spLocks noGrp="1"/>
          </p:cNvSpPr>
          <p:nvPr>
            <p:ph type="title"/>
          </p:nvPr>
        </p:nvSpPr>
        <p:spPr>
          <a:xfrm>
            <a:off x="269239" y="2891074"/>
            <a:ext cx="11653523" cy="1162178"/>
          </a:xfrm>
        </p:spPr>
        <p:txBody>
          <a:bodyPr/>
          <a:lstStyle/>
          <a:p>
            <a:r>
              <a:rPr lang="ja-JP" altLang="en-US" dirty="0"/>
              <a:t>はじめにやるべきセキュリティ対策</a:t>
            </a:r>
            <a:endParaRPr lang="en-US" dirty="0"/>
          </a:p>
        </p:txBody>
      </p:sp>
    </p:spTree>
    <p:extLst>
      <p:ext uri="{BB962C8B-B14F-4D97-AF65-F5344CB8AC3E}">
        <p14:creationId xmlns:p14="http://schemas.microsoft.com/office/powerpoint/2010/main" val="18802740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13B3CB-C7B2-42DC-B805-5B1BE6EB1F2B}"/>
              </a:ext>
            </a:extLst>
          </p:cNvPr>
          <p:cNvSpPr>
            <a:spLocks noGrp="1"/>
          </p:cNvSpPr>
          <p:nvPr>
            <p:ph type="body" sz="quarter" idx="10"/>
          </p:nvPr>
        </p:nvSpPr>
        <p:spPr>
          <a:xfrm>
            <a:off x="269239" y="1189177"/>
            <a:ext cx="11653523" cy="5470985"/>
          </a:xfrm>
        </p:spPr>
        <p:txBody>
          <a:bodyPr/>
          <a:lstStyle/>
          <a:p>
            <a:r>
              <a:rPr lang="ja-JP" altLang="en-US" dirty="0"/>
              <a:t>ポリシーを設定しても、特権が盗られたら本末転倒</a:t>
            </a:r>
            <a:endParaRPr lang="en-US" altLang="ja-JP" dirty="0"/>
          </a:p>
          <a:p>
            <a:r>
              <a:rPr lang="ja-JP" altLang="en-US" dirty="0"/>
              <a:t>管理者は </a:t>
            </a:r>
            <a:r>
              <a:rPr lang="en-US" altLang="ja-JP" dirty="0"/>
              <a:t>PIM </a:t>
            </a:r>
            <a:r>
              <a:rPr lang="ja-JP" altLang="en-US" dirty="0"/>
              <a:t>で保護することを強く推奨</a:t>
            </a:r>
            <a:endParaRPr lang="en-US" altLang="ja-JP" dirty="0"/>
          </a:p>
          <a:p>
            <a:pPr lvl="1"/>
            <a:r>
              <a:rPr lang="ja-JP" altLang="en-US" dirty="0"/>
              <a:t>管理者分の要 </a:t>
            </a:r>
            <a:r>
              <a:rPr lang="en-US" altLang="ja-JP" dirty="0"/>
              <a:t>P2</a:t>
            </a:r>
            <a:r>
              <a:rPr lang="ja-JP" altLang="en-US" dirty="0"/>
              <a:t> ライセンスだが、費用対効果はかなり高い</a:t>
            </a:r>
            <a:endParaRPr lang="en-US" altLang="ja-JP" dirty="0"/>
          </a:p>
          <a:p>
            <a:endParaRPr lang="en-US" altLang="ja-JP" dirty="0"/>
          </a:p>
          <a:p>
            <a:r>
              <a:rPr lang="ja-JP" altLang="en-US" dirty="0"/>
              <a:t>詳しい説明は、以前のセッションでおさらい！</a:t>
            </a:r>
            <a:endParaRPr lang="en-US" altLang="ja-JP" dirty="0"/>
          </a:p>
          <a:p>
            <a:pPr marL="336145" lvl="1" indent="0">
              <a:buNone/>
            </a:pPr>
            <a:r>
              <a:rPr lang="en-US" altLang="ja-JP" dirty="0"/>
              <a:t>Season1  2018/6/21 (</a:t>
            </a:r>
            <a:r>
              <a:rPr lang="ja-JP" altLang="en-US" dirty="0"/>
              <a:t>木</a:t>
            </a:r>
            <a:r>
              <a:rPr lang="en-US" altLang="ja-JP" dirty="0"/>
              <a:t>) </a:t>
            </a:r>
            <a:r>
              <a:rPr lang="ja-JP" altLang="en-US" dirty="0"/>
              <a:t>のセッション</a:t>
            </a:r>
            <a:endParaRPr lang="en-US" altLang="ja-JP" dirty="0"/>
          </a:p>
          <a:p>
            <a:pPr marL="336145" lvl="1" indent="0">
              <a:buNone/>
            </a:pPr>
            <a:r>
              <a:rPr lang="ja-JP" altLang="en-US" b="1" dirty="0"/>
              <a:t>「</a:t>
            </a:r>
            <a:r>
              <a:rPr lang="en-US" altLang="ja-JP" b="1" dirty="0"/>
              <a:t>Office365 </a:t>
            </a:r>
            <a:r>
              <a:rPr lang="ja-JP" altLang="en-US" b="1" dirty="0"/>
              <a:t>および </a:t>
            </a:r>
            <a:r>
              <a:rPr lang="en-US" altLang="ja-JP" b="1" dirty="0"/>
              <a:t>Azure AD </a:t>
            </a:r>
            <a:r>
              <a:rPr lang="ja-JP" altLang="en-US" b="1" dirty="0"/>
              <a:t>管理者が必ずやっておくべきセキュリティ対策」</a:t>
            </a:r>
            <a:endParaRPr lang="en-US" altLang="ja-JP" b="1" dirty="0"/>
          </a:p>
          <a:p>
            <a:pPr marL="336145" lvl="1" indent="0">
              <a:buNone/>
            </a:pPr>
            <a:r>
              <a:rPr lang="en-US" sz="1800" dirty="0">
                <a:hlinkClick r:id="rId2"/>
              </a:rPr>
              <a:t>https://resources.office.com/ja-jp-landing-CO-M365-CSD-WBNR-FY18-06June-21-Office-365-and-Azure-AD-MCW0007571.html</a:t>
            </a:r>
            <a:endParaRPr lang="en-US" sz="1800" dirty="0"/>
          </a:p>
          <a:p>
            <a:pPr marL="336145" lvl="1" indent="0">
              <a:buNone/>
            </a:pPr>
            <a:endParaRPr lang="en-US" dirty="0"/>
          </a:p>
          <a:p>
            <a:pPr marL="0" indent="0" algn="ctr">
              <a:buNone/>
            </a:pPr>
            <a:r>
              <a:rPr lang="en-US" altLang="ja-JP" sz="4800" dirty="0">
                <a:hlinkClick r:id="rId3"/>
              </a:rPr>
              <a:t>http://aka.ms/AzureAdWebinar</a:t>
            </a:r>
            <a:endParaRPr lang="en-US" altLang="ja-JP" dirty="0"/>
          </a:p>
        </p:txBody>
      </p:sp>
      <p:sp>
        <p:nvSpPr>
          <p:cNvPr id="3" name="Title 2">
            <a:extLst>
              <a:ext uri="{FF2B5EF4-FFF2-40B4-BE49-F238E27FC236}">
                <a16:creationId xmlns:a16="http://schemas.microsoft.com/office/drawing/2014/main" id="{6D7A4F18-E9B6-4F23-B71E-20AED829F935}"/>
              </a:ext>
            </a:extLst>
          </p:cNvPr>
          <p:cNvSpPr>
            <a:spLocks noGrp="1"/>
          </p:cNvSpPr>
          <p:nvPr>
            <p:ph type="title"/>
          </p:nvPr>
        </p:nvSpPr>
        <p:spPr/>
        <p:txBody>
          <a:bodyPr/>
          <a:lstStyle/>
          <a:p>
            <a:r>
              <a:rPr lang="ja-JP" altLang="en-US" dirty="0"/>
              <a:t>まず最初に特権 </a:t>
            </a:r>
            <a:r>
              <a:rPr lang="en-US" altLang="ja-JP" dirty="0"/>
              <a:t>(</a:t>
            </a:r>
            <a:r>
              <a:rPr lang="ja-JP" altLang="en-US" dirty="0"/>
              <a:t>管理者</a:t>
            </a:r>
            <a:r>
              <a:rPr lang="en-US" altLang="ja-JP" dirty="0"/>
              <a:t>) </a:t>
            </a:r>
            <a:r>
              <a:rPr lang="ja-JP" altLang="en-US" dirty="0"/>
              <a:t>を守ることが重要</a:t>
            </a:r>
            <a:endParaRPr lang="en-US" dirty="0"/>
          </a:p>
        </p:txBody>
      </p:sp>
    </p:spTree>
    <p:extLst>
      <p:ext uri="{BB962C8B-B14F-4D97-AF65-F5344CB8AC3E}">
        <p14:creationId xmlns:p14="http://schemas.microsoft.com/office/powerpoint/2010/main" val="364866187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3A7873-48EE-41A9-AB4C-6AA020AB8363}"/>
              </a:ext>
            </a:extLst>
          </p:cNvPr>
          <p:cNvSpPr>
            <a:spLocks noGrp="1"/>
          </p:cNvSpPr>
          <p:nvPr>
            <p:ph type="title"/>
          </p:nvPr>
        </p:nvSpPr>
        <p:spPr/>
        <p:txBody>
          <a:bodyPr/>
          <a:lstStyle/>
          <a:p>
            <a:r>
              <a:rPr lang="ja-JP" altLang="en-US" dirty="0"/>
              <a:t>特に権限の強い特権に 多要素認証</a:t>
            </a:r>
            <a:r>
              <a:rPr lang="en-US" altLang="ja-JP" dirty="0"/>
              <a:t> </a:t>
            </a:r>
            <a:r>
              <a:rPr lang="ja-JP" altLang="en-US" dirty="0" err="1"/>
              <a:t>を強</a:t>
            </a:r>
            <a:r>
              <a:rPr lang="ja-JP" altLang="en-US" dirty="0"/>
              <a:t>制する</a:t>
            </a:r>
            <a:endParaRPr lang="en-US" altLang="ja-JP" dirty="0"/>
          </a:p>
        </p:txBody>
      </p:sp>
      <p:sp>
        <p:nvSpPr>
          <p:cNvPr id="9" name="Text Placeholder 8">
            <a:extLst>
              <a:ext uri="{FF2B5EF4-FFF2-40B4-BE49-F238E27FC236}">
                <a16:creationId xmlns:a16="http://schemas.microsoft.com/office/drawing/2014/main" id="{92589051-E36A-4955-86EA-C1A8681110D6}"/>
              </a:ext>
            </a:extLst>
          </p:cNvPr>
          <p:cNvSpPr>
            <a:spLocks noGrp="1"/>
          </p:cNvSpPr>
          <p:nvPr>
            <p:ph type="body" sz="quarter" idx="10"/>
          </p:nvPr>
        </p:nvSpPr>
        <p:spPr>
          <a:xfrm>
            <a:off x="269239" y="1189177"/>
            <a:ext cx="11653523" cy="1169551"/>
          </a:xfrm>
        </p:spPr>
        <p:txBody>
          <a:bodyPr/>
          <a:lstStyle/>
          <a:p>
            <a:r>
              <a:rPr lang="ja-JP" altLang="en-US" sz="3200" dirty="0"/>
              <a:t>ベースラインの保護ポリシーを有効化する</a:t>
            </a:r>
            <a:endParaRPr lang="en-US" altLang="ja-JP" sz="3200" dirty="0"/>
          </a:p>
          <a:p>
            <a:r>
              <a:rPr lang="ja-JP" altLang="en-US" sz="3200" dirty="0"/>
              <a:t>無償で利用可能</a:t>
            </a:r>
            <a:endParaRPr lang="en-US" sz="3200" dirty="0"/>
          </a:p>
        </p:txBody>
      </p:sp>
      <p:pic>
        <p:nvPicPr>
          <p:cNvPr id="4" name="Picture 3">
            <a:extLst>
              <a:ext uri="{FF2B5EF4-FFF2-40B4-BE49-F238E27FC236}">
                <a16:creationId xmlns:a16="http://schemas.microsoft.com/office/drawing/2014/main" id="{E9FF41DF-14BC-43DD-B081-B6621DA7DC0D}"/>
              </a:ext>
            </a:extLst>
          </p:cNvPr>
          <p:cNvPicPr>
            <a:picLocks noChangeAspect="1"/>
          </p:cNvPicPr>
          <p:nvPr/>
        </p:nvPicPr>
        <p:blipFill>
          <a:blip r:embed="rId2"/>
          <a:stretch>
            <a:fillRect/>
          </a:stretch>
        </p:blipFill>
        <p:spPr>
          <a:xfrm>
            <a:off x="376148" y="2530113"/>
            <a:ext cx="7166892" cy="2630255"/>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01701EA5-1BD4-4D33-A39E-AE391B432FFB}"/>
              </a:ext>
            </a:extLst>
          </p:cNvPr>
          <p:cNvPicPr>
            <a:picLocks noChangeAspect="1"/>
          </p:cNvPicPr>
          <p:nvPr/>
        </p:nvPicPr>
        <p:blipFill>
          <a:blip r:embed="rId3"/>
          <a:stretch>
            <a:fillRect/>
          </a:stretch>
        </p:blipFill>
        <p:spPr>
          <a:xfrm>
            <a:off x="7961793" y="1207083"/>
            <a:ext cx="3739385" cy="5158868"/>
          </a:xfrm>
          <a:prstGeom prst="rect">
            <a:avLst/>
          </a:prstGeom>
          <a:ln>
            <a:noFill/>
          </a:ln>
          <a:effectLst>
            <a:outerShdw blurRad="292100" dist="139700" dir="2700000" algn="tl" rotWithShape="0">
              <a:srgbClr val="333333">
                <a:alpha val="65000"/>
              </a:srgbClr>
            </a:outerShdw>
          </a:effectLst>
        </p:spPr>
      </p:pic>
      <p:sp>
        <p:nvSpPr>
          <p:cNvPr id="6" name="Arrow: Right 5">
            <a:extLst>
              <a:ext uri="{FF2B5EF4-FFF2-40B4-BE49-F238E27FC236}">
                <a16:creationId xmlns:a16="http://schemas.microsoft.com/office/drawing/2014/main" id="{DF7AB87D-511C-4516-BCD0-F8F4501552DB}"/>
              </a:ext>
            </a:extLst>
          </p:cNvPr>
          <p:cNvSpPr/>
          <p:nvPr/>
        </p:nvSpPr>
        <p:spPr bwMode="auto">
          <a:xfrm>
            <a:off x="6848112" y="5765442"/>
            <a:ext cx="892097" cy="289932"/>
          </a:xfrm>
          <a:prstGeom prst="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indent="0" algn="ctr" defTabSz="932293" rtl="0" eaLnBrk="1" fontAlgn="base" latinLnBrk="0" hangingPunct="1">
              <a:lnSpc>
                <a:spcPct val="90000"/>
              </a:lnSpc>
              <a:spcBef>
                <a:spcPct val="0"/>
              </a:spcBef>
              <a:spcAft>
                <a:spcPct val="0"/>
              </a:spcAft>
              <a:buClrTx/>
              <a:buSzTx/>
              <a:buFontTx/>
              <a:buNone/>
              <a:tabLst/>
            </a:pPr>
            <a:endParaRPr lang="en-US" sz="3200" dirty="0">
              <a:latin typeface="Meiryo UI" panose="020B0604030504040204" pitchFamily="34" charset="-128"/>
              <a:ea typeface="Meiryo UI" panose="020B0604030504040204" pitchFamily="34" charset="-128"/>
            </a:endParaRPr>
          </a:p>
        </p:txBody>
      </p:sp>
      <p:sp>
        <p:nvSpPr>
          <p:cNvPr id="7" name="Rectangle 6">
            <a:extLst>
              <a:ext uri="{FF2B5EF4-FFF2-40B4-BE49-F238E27FC236}">
                <a16:creationId xmlns:a16="http://schemas.microsoft.com/office/drawing/2014/main" id="{B1B5854C-DA76-4038-AF83-45B1C5109EA2}"/>
              </a:ext>
            </a:extLst>
          </p:cNvPr>
          <p:cNvSpPr/>
          <p:nvPr/>
        </p:nvSpPr>
        <p:spPr>
          <a:xfrm>
            <a:off x="849873" y="5648798"/>
            <a:ext cx="5857694" cy="523220"/>
          </a:xfrm>
          <a:prstGeom prst="rect">
            <a:avLst/>
          </a:prstGeom>
        </p:spPr>
        <p:txBody>
          <a:bodyPr wrap="none">
            <a:spAutoFit/>
          </a:bodyPr>
          <a:lstStyle/>
          <a:p>
            <a:pPr lvl="1"/>
            <a:r>
              <a:rPr lang="en-US" altLang="ja-JP" sz="2800" dirty="0">
                <a:solidFill>
                  <a:srgbClr val="FF0000"/>
                </a:solidFill>
                <a:latin typeface="Meiryo UI" panose="020B0604030504040204" pitchFamily="50" charset="-128"/>
                <a:ea typeface="Meiryo UI" panose="020B0604030504040204" pitchFamily="50" charset="-128"/>
              </a:rPr>
              <a:t>Break Glass</a:t>
            </a:r>
            <a:r>
              <a:rPr lang="ja-JP" altLang="en-US" sz="2800" dirty="0">
                <a:solidFill>
                  <a:srgbClr val="FF0000"/>
                </a:solidFill>
                <a:latin typeface="Meiryo UI" panose="020B0604030504040204" pitchFamily="50" charset="-128"/>
                <a:ea typeface="Meiryo UI" panose="020B0604030504040204" pitchFamily="50" charset="-128"/>
              </a:rPr>
              <a:t> アカウントは除外する</a:t>
            </a:r>
            <a:endParaRPr lang="en-US" altLang="ja-JP" sz="2800" dirty="0">
              <a:solidFill>
                <a:srgbClr val="FF0000"/>
              </a:solidFill>
              <a:latin typeface="Meiryo UI" panose="020B0604030504040204" pitchFamily="50" charset="-128"/>
              <a:ea typeface="Meiryo UI" panose="020B0604030504040204" pitchFamily="50" charset="-128"/>
            </a:endParaRPr>
          </a:p>
        </p:txBody>
      </p:sp>
      <p:sp>
        <p:nvSpPr>
          <p:cNvPr id="8" name="Rectangle: Rounded Corners 7">
            <a:extLst>
              <a:ext uri="{FF2B5EF4-FFF2-40B4-BE49-F238E27FC236}">
                <a16:creationId xmlns:a16="http://schemas.microsoft.com/office/drawing/2014/main" id="{E4FD1D3A-D950-4237-A3CB-F8FF28CED632}"/>
              </a:ext>
            </a:extLst>
          </p:cNvPr>
          <p:cNvSpPr/>
          <p:nvPr/>
        </p:nvSpPr>
        <p:spPr bwMode="auto">
          <a:xfrm>
            <a:off x="8031441" y="4740763"/>
            <a:ext cx="2520353" cy="291163"/>
          </a:xfrm>
          <a:prstGeom prst="roundRect">
            <a:avLst>
              <a:gd name="adj" fmla="val 7006"/>
            </a:avLst>
          </a:prstGeom>
          <a:noFill/>
          <a:ln w="57150">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indent="0" algn="ctr" defTabSz="932293" rtl="0" eaLnBrk="1" fontAlgn="base" latinLnBrk="0" hangingPunct="1">
              <a:lnSpc>
                <a:spcPct val="90000"/>
              </a:lnSpc>
              <a:spcBef>
                <a:spcPct val="0"/>
              </a:spcBef>
              <a:spcAft>
                <a:spcPct val="0"/>
              </a:spcAft>
              <a:buClrTx/>
              <a:buSzTx/>
              <a:buFontTx/>
              <a:buNone/>
              <a:tabLst/>
            </a:pPr>
            <a:endParaRPr lang="en-US" sz="3200" dirty="0">
              <a:latin typeface="Meiryo UI" panose="020B0604030504040204" pitchFamily="34" charset="-128"/>
              <a:ea typeface="Meiryo UI" panose="020B0604030504040204" pitchFamily="34" charset="-128"/>
            </a:endParaRPr>
          </a:p>
        </p:txBody>
      </p:sp>
      <p:sp>
        <p:nvSpPr>
          <p:cNvPr id="2" name="Rectangle 1">
            <a:extLst>
              <a:ext uri="{FF2B5EF4-FFF2-40B4-BE49-F238E27FC236}">
                <a16:creationId xmlns:a16="http://schemas.microsoft.com/office/drawing/2014/main" id="{E68C4D54-D987-4D83-99D8-BC56FF3AD280}"/>
              </a:ext>
            </a:extLst>
          </p:cNvPr>
          <p:cNvSpPr/>
          <p:nvPr/>
        </p:nvSpPr>
        <p:spPr>
          <a:xfrm>
            <a:off x="0" y="6501305"/>
            <a:ext cx="12192000" cy="369332"/>
          </a:xfrm>
          <a:prstGeom prst="rect">
            <a:avLst/>
          </a:prstGeom>
        </p:spPr>
        <p:txBody>
          <a:bodyPr wrap="square">
            <a:spAutoFit/>
          </a:bodyPr>
          <a:lstStyle/>
          <a:p>
            <a:r>
              <a:rPr lang="en-US" dirty="0">
                <a:hlinkClick r:id="rId4"/>
              </a:rPr>
              <a:t>https://docs.microsoft.com/ja-jp/azure/active-directory/conditional-access/baseline-protection</a:t>
            </a:r>
            <a:endParaRPr lang="en-US" dirty="0"/>
          </a:p>
        </p:txBody>
      </p:sp>
    </p:spTree>
    <p:extLst>
      <p:ext uri="{BB962C8B-B14F-4D97-AF65-F5344CB8AC3E}">
        <p14:creationId xmlns:p14="http://schemas.microsoft.com/office/powerpoint/2010/main" val="11692088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6.25E-7 0.03704 L 6.25E-7 0.03727 " pathEditMode="relative" rAng="0" ptsTypes="AA">
                                      <p:cBhvr>
                                        <p:cTn id="11" dur="2000" fill="hold"/>
                                        <p:tgtEl>
                                          <p:spTgt spid="8"/>
                                        </p:tgtEl>
                                        <p:attrNameLst>
                                          <p:attrName>ppt_x</p:attrName>
                                          <p:attrName>ppt_y</p:attrName>
                                        </p:attrNameLst>
                                      </p:cBhvr>
                                      <p:rCtr x="0" y="0"/>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0FD3FB3-9CBB-4F7F-B9B8-EE964800F951}"/>
              </a:ext>
            </a:extLst>
          </p:cNvPr>
          <p:cNvSpPr>
            <a:spLocks noGrp="1"/>
          </p:cNvSpPr>
          <p:nvPr>
            <p:ph type="body" sz="quarter" idx="10"/>
          </p:nvPr>
        </p:nvSpPr>
        <p:spPr>
          <a:xfrm>
            <a:off x="269239" y="1189176"/>
            <a:ext cx="11653523" cy="5299491"/>
          </a:xfrm>
        </p:spPr>
        <p:txBody>
          <a:bodyPr>
            <a:normAutofit fontScale="77500" lnSpcReduction="20000"/>
          </a:bodyPr>
          <a:lstStyle/>
          <a:p>
            <a:pPr marL="0" indent="0">
              <a:buNone/>
            </a:pPr>
            <a:r>
              <a:rPr lang="ja-JP" altLang="en-US" sz="4100" dirty="0">
                <a:gradFill>
                  <a:gsLst>
                    <a:gs pos="1250">
                      <a:srgbClr val="0078D7"/>
                    </a:gs>
                    <a:gs pos="99000">
                      <a:srgbClr val="0078D7"/>
                    </a:gs>
                  </a:gsLst>
                  <a:lin ang="5400000" scaled="0"/>
                </a:gradFill>
              </a:rPr>
              <a:t>不測の事態に影響を受けない緊急用 全体管理者アカウント</a:t>
            </a:r>
            <a:endParaRPr lang="en-US" altLang="ja-JP" sz="4100" dirty="0">
              <a:gradFill>
                <a:gsLst>
                  <a:gs pos="1250">
                    <a:srgbClr val="0078D7"/>
                  </a:gs>
                  <a:gs pos="99000">
                    <a:srgbClr val="0078D7"/>
                  </a:gs>
                </a:gsLst>
                <a:lin ang="5400000" scaled="0"/>
              </a:gradFill>
            </a:endParaRPr>
          </a:p>
          <a:p>
            <a:r>
              <a:rPr lang="ja-JP" altLang="en-US" dirty="0"/>
              <a:t>フェデレーションサービスの障害によるログイン不可</a:t>
            </a:r>
            <a:endParaRPr lang="en-US" altLang="ja-JP" dirty="0"/>
          </a:p>
          <a:p>
            <a:r>
              <a:rPr lang="en-US" altLang="ja-JP" dirty="0"/>
              <a:t>MFA</a:t>
            </a:r>
            <a:r>
              <a:rPr lang="ja-JP" altLang="en-US" dirty="0"/>
              <a:t> 利用不可 </a:t>
            </a:r>
            <a:r>
              <a:rPr lang="en-US" altLang="ja-JP" dirty="0"/>
              <a:t>- </a:t>
            </a:r>
            <a:r>
              <a:rPr lang="ja-JP" altLang="en-US" dirty="0"/>
              <a:t>電話網障害等</a:t>
            </a:r>
            <a:endParaRPr lang="en-US" altLang="ja-JP" dirty="0"/>
          </a:p>
          <a:p>
            <a:r>
              <a:rPr lang="ja-JP" altLang="en-US" dirty="0"/>
              <a:t>管理者アカウント保持者の退職等</a:t>
            </a:r>
            <a:endParaRPr lang="en-US" altLang="ja-JP" dirty="0"/>
          </a:p>
          <a:p>
            <a:pPr marL="0" indent="0">
              <a:buNone/>
            </a:pPr>
            <a:endParaRPr lang="en-US" altLang="ja-JP" dirty="0"/>
          </a:p>
          <a:p>
            <a:pPr marL="0" indent="0">
              <a:buNone/>
            </a:pPr>
            <a:r>
              <a:rPr lang="ja-JP" altLang="en-US" sz="4100" dirty="0">
                <a:gradFill>
                  <a:gsLst>
                    <a:gs pos="1250">
                      <a:srgbClr val="0078D7"/>
                    </a:gs>
                    <a:gs pos="99000">
                      <a:srgbClr val="0078D7"/>
                    </a:gs>
                  </a:gsLst>
                  <a:lin ang="5400000" scaled="0"/>
                </a:gradFill>
              </a:rPr>
              <a:t>ベストプラクティス</a:t>
            </a:r>
            <a:endParaRPr lang="en-US" altLang="ja-JP" sz="4100" dirty="0">
              <a:gradFill>
                <a:gsLst>
                  <a:gs pos="1250">
                    <a:srgbClr val="0078D7"/>
                  </a:gs>
                  <a:gs pos="99000">
                    <a:srgbClr val="0078D7"/>
                  </a:gs>
                </a:gsLst>
                <a:lin ang="5400000" scaled="0"/>
              </a:gradFill>
            </a:endParaRPr>
          </a:p>
          <a:p>
            <a:r>
              <a:rPr lang="ja-JP" altLang="en-US" dirty="0"/>
              <a:t>クラウドアカウント（例</a:t>
            </a:r>
            <a:r>
              <a:rPr lang="en-US" altLang="ja-JP" dirty="0"/>
              <a:t>:</a:t>
            </a:r>
            <a:r>
              <a:rPr lang="ja-JP" altLang="en-US" dirty="0"/>
              <a:t> </a:t>
            </a:r>
            <a:r>
              <a:rPr lang="en-US" altLang="ja-JP" dirty="0">
                <a:hlinkClick r:id="rId3"/>
              </a:rPr>
              <a:t>bg@contoso.</a:t>
            </a:r>
            <a:r>
              <a:rPr lang="en-US" altLang="ja-JP" b="1" dirty="0">
                <a:hlinkClick r:id="rId3"/>
              </a:rPr>
              <a:t>onmicrosoft.com</a:t>
            </a:r>
            <a:r>
              <a:rPr lang="ja-JP" altLang="en-US" dirty="0"/>
              <a:t>）を利用</a:t>
            </a:r>
            <a:endParaRPr lang="en-US" altLang="ja-JP" dirty="0"/>
          </a:p>
          <a:p>
            <a:r>
              <a:rPr lang="ja-JP" altLang="en-US" dirty="0"/>
              <a:t>永続管理者（</a:t>
            </a:r>
            <a:r>
              <a:rPr lang="en-US" altLang="ja-JP" dirty="0"/>
              <a:t>PIM</a:t>
            </a:r>
            <a:r>
              <a:rPr lang="ja-JP" altLang="en-US" dirty="0"/>
              <a:t>の対象ロールにしない）を利用</a:t>
            </a:r>
            <a:endParaRPr lang="en-US" altLang="ja-JP" dirty="0"/>
          </a:p>
          <a:p>
            <a:r>
              <a:rPr lang="ja-JP" altLang="en-US" dirty="0"/>
              <a:t>すべての 条件付きアクセス、</a:t>
            </a:r>
            <a:r>
              <a:rPr lang="en-US" altLang="ja-JP" dirty="0"/>
              <a:t>MFA</a:t>
            </a:r>
            <a:r>
              <a:rPr lang="ja-JP" altLang="en-US" dirty="0"/>
              <a:t> 対象から除外</a:t>
            </a:r>
            <a:endParaRPr lang="en-US" altLang="ja-JP" dirty="0"/>
          </a:p>
          <a:p>
            <a:r>
              <a:rPr lang="en-US" altLang="ja-JP" dirty="0"/>
              <a:t>16</a:t>
            </a:r>
            <a:r>
              <a:rPr lang="ja-JP" altLang="en-US" dirty="0"/>
              <a:t> 文字以上のランダムに生成されたパスワードを利用</a:t>
            </a:r>
            <a:endParaRPr lang="en-US" altLang="ja-JP" dirty="0"/>
          </a:p>
          <a:p>
            <a:r>
              <a:rPr lang="ja-JP" altLang="en-US" dirty="0"/>
              <a:t>パスワードは紙に書いて、</a:t>
            </a:r>
            <a:r>
              <a:rPr lang="en-US" altLang="ja-JP" dirty="0"/>
              <a:t>2</a:t>
            </a:r>
            <a:r>
              <a:rPr lang="ja-JP" altLang="en-US" dirty="0"/>
              <a:t>つ以上に切ってそれぞれ金庫に保管</a:t>
            </a:r>
            <a:endParaRPr lang="en-US" altLang="ja-JP" dirty="0"/>
          </a:p>
          <a:p>
            <a:r>
              <a:rPr lang="ja-JP" altLang="en-US" dirty="0"/>
              <a:t>アカウント利用を定期的に監査</a:t>
            </a:r>
            <a:endParaRPr lang="en-US" altLang="ja-JP" dirty="0"/>
          </a:p>
          <a:p>
            <a:r>
              <a:rPr lang="ja-JP" altLang="en-US" dirty="0"/>
              <a:t>アカウントを最低 </a:t>
            </a:r>
            <a:r>
              <a:rPr lang="en-US" altLang="ja-JP" dirty="0"/>
              <a:t>90</a:t>
            </a:r>
            <a:r>
              <a:rPr lang="ja-JP" altLang="en-US" dirty="0"/>
              <a:t> 日に一度、利用可能か確かめる</a:t>
            </a:r>
            <a:endParaRPr lang="en-US" altLang="ja-JP" dirty="0"/>
          </a:p>
        </p:txBody>
      </p:sp>
      <p:sp>
        <p:nvSpPr>
          <p:cNvPr id="3" name="Title 2">
            <a:extLst>
              <a:ext uri="{FF2B5EF4-FFF2-40B4-BE49-F238E27FC236}">
                <a16:creationId xmlns:a16="http://schemas.microsoft.com/office/drawing/2014/main" id="{6D5C5C32-2E94-45E8-A8E4-B7E39F50AA46}"/>
              </a:ext>
            </a:extLst>
          </p:cNvPr>
          <p:cNvSpPr>
            <a:spLocks noGrp="1"/>
          </p:cNvSpPr>
          <p:nvPr>
            <p:ph type="title"/>
          </p:nvPr>
        </p:nvSpPr>
        <p:spPr/>
        <p:txBody>
          <a:bodyPr/>
          <a:lstStyle/>
          <a:p>
            <a:r>
              <a:rPr lang="en-US" altLang="ja-JP"/>
              <a:t>Break</a:t>
            </a:r>
            <a:r>
              <a:rPr lang="ja-JP" altLang="en-US"/>
              <a:t> </a:t>
            </a:r>
            <a:r>
              <a:rPr lang="en-US" altLang="ja-JP"/>
              <a:t>Glass</a:t>
            </a:r>
            <a:r>
              <a:rPr lang="ja-JP" altLang="en-US"/>
              <a:t> アカウントとは</a:t>
            </a:r>
            <a:endParaRPr lang="en-US"/>
          </a:p>
        </p:txBody>
      </p:sp>
      <p:sp>
        <p:nvSpPr>
          <p:cNvPr id="4" name="Rectangle 3">
            <a:extLst>
              <a:ext uri="{FF2B5EF4-FFF2-40B4-BE49-F238E27FC236}">
                <a16:creationId xmlns:a16="http://schemas.microsoft.com/office/drawing/2014/main" id="{8060D562-48A0-45CD-BC28-D5EDCA051342}"/>
              </a:ext>
            </a:extLst>
          </p:cNvPr>
          <p:cNvSpPr/>
          <p:nvPr/>
        </p:nvSpPr>
        <p:spPr>
          <a:xfrm>
            <a:off x="1" y="6488668"/>
            <a:ext cx="12191999" cy="369332"/>
          </a:xfrm>
          <a:prstGeom prst="rect">
            <a:avLst/>
          </a:prstGeom>
        </p:spPr>
        <p:txBody>
          <a:bodyPr wrap="square">
            <a:spAutoFit/>
          </a:bodyPr>
          <a:lstStyle/>
          <a:p>
            <a:r>
              <a:rPr lang="en-US">
                <a:hlinkClick r:id="rId4"/>
              </a:rPr>
              <a:t>https://docs.microsoft.com/ja-jp/azure/active-directory/users-groups-roles/directory-emergency-access</a:t>
            </a:r>
            <a:endParaRPr lang="en-US"/>
          </a:p>
        </p:txBody>
      </p:sp>
    </p:spTree>
    <p:extLst>
      <p:ext uri="{BB962C8B-B14F-4D97-AF65-F5344CB8AC3E}">
        <p14:creationId xmlns:p14="http://schemas.microsoft.com/office/powerpoint/2010/main" val="87753848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5C924F-12B6-4FB4-A764-0D8AE4AB2455}"/>
              </a:ext>
            </a:extLst>
          </p:cNvPr>
          <p:cNvSpPr>
            <a:spLocks noGrp="1"/>
          </p:cNvSpPr>
          <p:nvPr>
            <p:ph type="title"/>
          </p:nvPr>
        </p:nvSpPr>
        <p:spPr/>
        <p:txBody>
          <a:bodyPr/>
          <a:lstStyle/>
          <a:p>
            <a:r>
              <a:rPr lang="ja-JP" altLang="en-US" dirty="0"/>
              <a:t>管理者に </a:t>
            </a:r>
            <a:r>
              <a:rPr lang="en-US" dirty="0"/>
              <a:t>MFA</a:t>
            </a:r>
            <a:r>
              <a:rPr lang="ja-JP" altLang="en-US" dirty="0"/>
              <a:t> 強制するとバッチが動かなくなる？</a:t>
            </a:r>
            <a:endParaRPr lang="en-US" dirty="0"/>
          </a:p>
        </p:txBody>
      </p:sp>
      <p:sp>
        <p:nvSpPr>
          <p:cNvPr id="2" name="Text Placeholder 1">
            <a:extLst>
              <a:ext uri="{FF2B5EF4-FFF2-40B4-BE49-F238E27FC236}">
                <a16:creationId xmlns:a16="http://schemas.microsoft.com/office/drawing/2014/main" id="{9D8DD8D2-424F-4681-B1AA-A7F6CF6FB147}"/>
              </a:ext>
            </a:extLst>
          </p:cNvPr>
          <p:cNvSpPr>
            <a:spLocks noGrp="1"/>
          </p:cNvSpPr>
          <p:nvPr>
            <p:ph type="body" sz="quarter" idx="10"/>
          </p:nvPr>
        </p:nvSpPr>
        <p:spPr>
          <a:xfrm>
            <a:off x="269239" y="1189177"/>
            <a:ext cx="11653523" cy="5299491"/>
          </a:xfrm>
        </p:spPr>
        <p:txBody>
          <a:bodyPr>
            <a:normAutofit/>
          </a:bodyPr>
          <a:lstStyle/>
          <a:p>
            <a:r>
              <a:rPr lang="ja-JP" altLang="en-US" sz="4000" dirty="0">
                <a:solidFill>
                  <a:srgbClr val="FF0000"/>
                </a:solidFill>
              </a:rPr>
              <a:t>管理者アカウントでバッチを動かすことは、</a:t>
            </a:r>
            <a:endParaRPr lang="en-US" altLang="ja-JP" sz="4000" dirty="0">
              <a:solidFill>
                <a:srgbClr val="FF0000"/>
              </a:solidFill>
            </a:endParaRPr>
          </a:p>
          <a:p>
            <a:r>
              <a:rPr lang="ja-JP" altLang="en-US" sz="4000" dirty="0">
                <a:solidFill>
                  <a:srgbClr val="FF0000"/>
                </a:solidFill>
              </a:rPr>
              <a:t>セキュリティリスクが高いため、すぐにやめましょう</a:t>
            </a:r>
            <a:endParaRPr lang="en-US" altLang="ja-JP" sz="4000" dirty="0">
              <a:solidFill>
                <a:srgbClr val="FF0000"/>
              </a:solidFill>
            </a:endParaRPr>
          </a:p>
          <a:p>
            <a:endParaRPr lang="en-US" altLang="ja-JP" dirty="0"/>
          </a:p>
          <a:p>
            <a:r>
              <a:rPr lang="ja-JP" altLang="en-US" dirty="0"/>
              <a:t>ベストプラクティス</a:t>
            </a:r>
            <a:r>
              <a:rPr lang="en-US" altLang="ja-JP" dirty="0"/>
              <a:t>(</a:t>
            </a:r>
            <a:r>
              <a:rPr lang="ja-JP" altLang="en-US" dirty="0"/>
              <a:t>この順番で実装を検討</a:t>
            </a:r>
            <a:r>
              <a:rPr lang="en-US" altLang="ja-JP" dirty="0"/>
              <a:t>)</a:t>
            </a:r>
          </a:p>
          <a:p>
            <a:pPr marL="514350" indent="-514350">
              <a:buFont typeface="+mj-lt"/>
              <a:buAutoNum type="arabicPeriod"/>
            </a:pPr>
            <a:r>
              <a:rPr lang="en-US" altLang="ja-JP" sz="3200" dirty="0">
                <a:solidFill>
                  <a:schemeClr val="tx1">
                    <a:lumMod val="65000"/>
                    <a:lumOff val="35000"/>
                  </a:schemeClr>
                </a:solidFill>
                <a:hlinkClick r:id="rId2">
                  <a:extLst>
                    <a:ext uri="{A12FA001-AC4F-418D-AE19-62706E023703}">
                      <ahyp:hlinkClr xmlns:ahyp="http://schemas.microsoft.com/office/drawing/2018/hyperlinkcolor" val="tx"/>
                    </a:ext>
                  </a:extLst>
                </a:hlinkClick>
              </a:rPr>
              <a:t>Managed Identity</a:t>
            </a:r>
            <a:r>
              <a:rPr lang="ja-JP" altLang="en-US" sz="3200" dirty="0">
                <a:solidFill>
                  <a:schemeClr val="tx1">
                    <a:lumMod val="65000"/>
                    <a:lumOff val="35000"/>
                  </a:schemeClr>
                </a:solidFill>
              </a:rPr>
              <a:t> を利用する</a:t>
            </a:r>
            <a:endParaRPr lang="en-US" altLang="ja-JP" sz="3200" dirty="0">
              <a:solidFill>
                <a:schemeClr val="tx1">
                  <a:lumMod val="65000"/>
                  <a:lumOff val="35000"/>
                </a:schemeClr>
              </a:solidFill>
            </a:endParaRPr>
          </a:p>
          <a:p>
            <a:pPr marL="514350" indent="-514350">
              <a:buFont typeface="+mj-lt"/>
              <a:buAutoNum type="arabicPeriod"/>
            </a:pPr>
            <a:r>
              <a:rPr lang="ja-JP" altLang="en-US" sz="3200" dirty="0">
                <a:solidFill>
                  <a:schemeClr val="tx1">
                    <a:lumMod val="65000"/>
                    <a:lumOff val="35000"/>
                  </a:schemeClr>
                </a:solidFill>
                <a:hlinkClick r:id="rId3">
                  <a:extLst>
                    <a:ext uri="{A12FA001-AC4F-418D-AE19-62706E023703}">
                      <ahyp:hlinkClr xmlns:ahyp="http://schemas.microsoft.com/office/drawing/2018/hyperlinkcolor" val="tx"/>
                    </a:ext>
                  </a:extLst>
                </a:hlinkClick>
              </a:rPr>
              <a:t>サービスプリンシパル</a:t>
            </a:r>
            <a:r>
              <a:rPr lang="ja-JP" altLang="en-US" sz="3200" dirty="0">
                <a:solidFill>
                  <a:schemeClr val="tx1">
                    <a:lumMod val="65000"/>
                    <a:lumOff val="35000"/>
                  </a:schemeClr>
                </a:solidFill>
              </a:rPr>
              <a:t> を利用した証明書認証を利用する</a:t>
            </a:r>
          </a:p>
          <a:p>
            <a:pPr marL="514350" indent="-514350">
              <a:buFont typeface="+mj-lt"/>
              <a:buAutoNum type="arabicPeriod"/>
            </a:pPr>
            <a:r>
              <a:rPr lang="ja-JP" altLang="en-US" sz="3200" dirty="0">
                <a:solidFill>
                  <a:schemeClr val="tx1">
                    <a:lumMod val="65000"/>
                    <a:lumOff val="35000"/>
                  </a:schemeClr>
                </a:solidFill>
              </a:rPr>
              <a:t>やむなくユーザーアカウントを利用する場合にも要保護対策</a:t>
            </a:r>
          </a:p>
        </p:txBody>
      </p:sp>
      <p:sp>
        <p:nvSpPr>
          <p:cNvPr id="8" name="Rectangle 7">
            <a:extLst>
              <a:ext uri="{FF2B5EF4-FFF2-40B4-BE49-F238E27FC236}">
                <a16:creationId xmlns:a16="http://schemas.microsoft.com/office/drawing/2014/main" id="{3AE93D74-0878-4A28-93C2-CEE71B8E1A33}"/>
              </a:ext>
            </a:extLst>
          </p:cNvPr>
          <p:cNvSpPr/>
          <p:nvPr/>
        </p:nvSpPr>
        <p:spPr>
          <a:xfrm>
            <a:off x="0" y="6488668"/>
            <a:ext cx="12192000" cy="369332"/>
          </a:xfrm>
          <a:prstGeom prst="rect">
            <a:avLst/>
          </a:prstGeom>
        </p:spPr>
        <p:txBody>
          <a:bodyPr wrap="square">
            <a:spAutoFit/>
          </a:bodyPr>
          <a:lstStyle/>
          <a:p>
            <a:r>
              <a:rPr lang="en-US" dirty="0">
                <a:hlinkClick r:id="rId4"/>
              </a:rPr>
              <a:t>https://github.com/teppeiy/AzureAD-Tips/blob/master/Security/Service-Account-Best-Practice.md</a:t>
            </a:r>
            <a:endParaRPr lang="en-US" dirty="0"/>
          </a:p>
        </p:txBody>
      </p:sp>
    </p:spTree>
    <p:extLst>
      <p:ext uri="{BB962C8B-B14F-4D97-AF65-F5344CB8AC3E}">
        <p14:creationId xmlns:p14="http://schemas.microsoft.com/office/powerpoint/2010/main" val="419921154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71470E-3DB5-4A13-82AB-55B5F9D48E84}"/>
              </a:ext>
            </a:extLst>
          </p:cNvPr>
          <p:cNvSpPr>
            <a:spLocks noGrp="1"/>
          </p:cNvSpPr>
          <p:nvPr>
            <p:ph type="body" sz="quarter" idx="10"/>
          </p:nvPr>
        </p:nvSpPr>
        <p:spPr>
          <a:xfrm>
            <a:off x="269239" y="1189177"/>
            <a:ext cx="11653523" cy="5152417"/>
          </a:xfrm>
        </p:spPr>
        <p:txBody>
          <a:bodyPr>
            <a:normAutofit fontScale="77500" lnSpcReduction="20000"/>
          </a:bodyPr>
          <a:lstStyle/>
          <a:p>
            <a:pPr marL="0" indent="0">
              <a:buNone/>
            </a:pPr>
            <a:r>
              <a:rPr lang="ja-JP" altLang="en-US" dirty="0"/>
              <a:t>攻撃対象になる脆弱なプロトコルをブロック</a:t>
            </a:r>
            <a:endParaRPr lang="en-US" altLang="ja-JP" dirty="0"/>
          </a:p>
          <a:p>
            <a:pPr lvl="1"/>
            <a:r>
              <a:rPr lang="en-US" altLang="ja-JP" dirty="0"/>
              <a:t>Exchange</a:t>
            </a:r>
            <a:r>
              <a:rPr lang="ja-JP" altLang="en-US" dirty="0"/>
              <a:t> 側でもブロックするのが最良</a:t>
            </a:r>
            <a:endParaRPr lang="en-US" altLang="ja-JP" dirty="0"/>
          </a:p>
          <a:p>
            <a:pPr marL="0" indent="0">
              <a:buNone/>
            </a:pPr>
            <a:endParaRPr lang="en-US" altLang="ja-JP" dirty="0"/>
          </a:p>
          <a:p>
            <a:pPr marL="0" indent="0">
              <a:buNone/>
            </a:pPr>
            <a:r>
              <a:rPr lang="ja-JP" altLang="en-US" dirty="0"/>
              <a:t>ベストプラクティス</a:t>
            </a:r>
            <a:endParaRPr lang="en-US" altLang="ja-JP" dirty="0"/>
          </a:p>
          <a:p>
            <a:r>
              <a:rPr lang="ja-JP" altLang="en-US" dirty="0"/>
              <a:t>レガシー認証 をブロック</a:t>
            </a:r>
            <a:endParaRPr lang="en-US" altLang="ja-JP" dirty="0"/>
          </a:p>
          <a:p>
            <a:pPr lvl="1"/>
            <a:r>
              <a:rPr lang="ja-JP" altLang="en-US" dirty="0"/>
              <a:t>必要であれば、利用を許可するユーザーのみ除外し、定期的に監査する</a:t>
            </a:r>
            <a:endParaRPr lang="en-US" altLang="ja-JP" dirty="0"/>
          </a:p>
          <a:p>
            <a:pPr lvl="1"/>
            <a:r>
              <a:rPr lang="ja-JP" altLang="en-US" dirty="0"/>
              <a:t>設定後、有効になるまで最大 </a:t>
            </a:r>
            <a:r>
              <a:rPr lang="en-US" altLang="ja-JP" dirty="0"/>
              <a:t>24</a:t>
            </a:r>
            <a:r>
              <a:rPr lang="ja-JP" altLang="en-US" dirty="0"/>
              <a:t> 時間かかる</a:t>
            </a:r>
            <a:endParaRPr lang="en-US" altLang="ja-JP" dirty="0"/>
          </a:p>
          <a:p>
            <a:r>
              <a:rPr lang="en-US" altLang="ja-JP" dirty="0"/>
              <a:t>ActiveSync</a:t>
            </a:r>
            <a:r>
              <a:rPr lang="ja-JP" altLang="en-US" dirty="0"/>
              <a:t> をブロック</a:t>
            </a:r>
            <a:endParaRPr lang="en-US" altLang="ja-JP" dirty="0"/>
          </a:p>
          <a:p>
            <a:pPr lvl="1"/>
            <a:r>
              <a:rPr lang="en-US" altLang="ja-JP" dirty="0"/>
              <a:t>iOS11</a:t>
            </a:r>
            <a:r>
              <a:rPr lang="ja-JP" altLang="en-US" dirty="0"/>
              <a:t> 以降の ネイティブメールアプリは、規定で先進認証を利用</a:t>
            </a:r>
            <a:endParaRPr lang="en-US" altLang="ja-JP" dirty="0"/>
          </a:p>
          <a:p>
            <a:pPr lvl="1"/>
            <a:r>
              <a:rPr lang="ja-JP" altLang="en-US" dirty="0"/>
              <a:t>利用を許可するユーザーのみ除外し、定期的に監査する</a:t>
            </a:r>
            <a:endParaRPr lang="en-US" altLang="ja-JP" dirty="0"/>
          </a:p>
          <a:p>
            <a:r>
              <a:rPr lang="ja-JP" altLang="en-US" dirty="0"/>
              <a:t>レガシー認証 </a:t>
            </a:r>
            <a:r>
              <a:rPr lang="en-US" altLang="ja-JP" dirty="0"/>
              <a:t>/ ActiveSync</a:t>
            </a:r>
            <a:r>
              <a:rPr lang="ja-JP" altLang="en-US" dirty="0"/>
              <a:t>用 ポリシーを分ける</a:t>
            </a:r>
            <a:endParaRPr lang="en-US" altLang="ja-JP" dirty="0"/>
          </a:p>
          <a:p>
            <a:pPr lvl="1"/>
            <a:r>
              <a:rPr lang="ja-JP" altLang="en-US" dirty="0"/>
              <a:t>レガシー認証は、すべての割り当て条件を利用可能</a:t>
            </a:r>
            <a:endParaRPr lang="en-US" altLang="ja-JP" dirty="0"/>
          </a:p>
          <a:p>
            <a:pPr lvl="1"/>
            <a:r>
              <a:rPr lang="en-US" altLang="ja-JP" dirty="0"/>
              <a:t>ActiveSync</a:t>
            </a:r>
            <a:r>
              <a:rPr lang="ja-JP" altLang="en-US" dirty="0"/>
              <a:t>は殆どの割り当て条件が利用できない </a:t>
            </a:r>
            <a:r>
              <a:rPr lang="en-US" altLang="ja-JP" dirty="0"/>
              <a:t>– </a:t>
            </a:r>
            <a:r>
              <a:rPr lang="ja-JP" altLang="en-US" dirty="0"/>
              <a:t>例 社内・社外の区別は不可</a:t>
            </a:r>
            <a:endParaRPr lang="en-US" altLang="ja-JP" dirty="0"/>
          </a:p>
          <a:p>
            <a:pPr lvl="1"/>
            <a:endParaRPr lang="en-US" altLang="ja-JP" dirty="0"/>
          </a:p>
          <a:p>
            <a:pPr marL="0" indent="0">
              <a:buNone/>
            </a:pPr>
            <a:r>
              <a:rPr lang="en-US" altLang="ja-JP" dirty="0"/>
              <a:t>※</a:t>
            </a:r>
            <a:r>
              <a:rPr lang="ja-JP" altLang="en-US" dirty="0"/>
              <a:t> 今後、レガシー認証をブロックするベースラインポリシーをリリース予定</a:t>
            </a:r>
            <a:endParaRPr lang="en-US" altLang="ja-JP" dirty="0"/>
          </a:p>
          <a:p>
            <a:endParaRPr lang="en-US" altLang="ja-JP" dirty="0"/>
          </a:p>
        </p:txBody>
      </p:sp>
      <p:sp>
        <p:nvSpPr>
          <p:cNvPr id="3" name="Title 2">
            <a:extLst>
              <a:ext uri="{FF2B5EF4-FFF2-40B4-BE49-F238E27FC236}">
                <a16:creationId xmlns:a16="http://schemas.microsoft.com/office/drawing/2014/main" id="{EF6C46FB-48AE-4CB2-B2E2-D562F8B39B89}"/>
              </a:ext>
            </a:extLst>
          </p:cNvPr>
          <p:cNvSpPr>
            <a:spLocks noGrp="1"/>
          </p:cNvSpPr>
          <p:nvPr>
            <p:ph type="title"/>
          </p:nvPr>
        </p:nvSpPr>
        <p:spPr/>
        <p:txBody>
          <a:bodyPr/>
          <a:lstStyle/>
          <a:p>
            <a:r>
              <a:rPr lang="ja-JP" altLang="en-US" dirty="0"/>
              <a:t>アタックサーフェスを最小化する</a:t>
            </a:r>
            <a:endParaRPr lang="en-US" dirty="0"/>
          </a:p>
        </p:txBody>
      </p:sp>
      <p:pic>
        <p:nvPicPr>
          <p:cNvPr id="4" name="Picture 3">
            <a:extLst>
              <a:ext uri="{FF2B5EF4-FFF2-40B4-BE49-F238E27FC236}">
                <a16:creationId xmlns:a16="http://schemas.microsoft.com/office/drawing/2014/main" id="{943453CD-4541-4BCC-8B5C-7024C16507C0}"/>
              </a:ext>
            </a:extLst>
          </p:cNvPr>
          <p:cNvPicPr>
            <a:picLocks noChangeAspect="1"/>
          </p:cNvPicPr>
          <p:nvPr/>
        </p:nvPicPr>
        <p:blipFill>
          <a:blip r:embed="rId2"/>
          <a:stretch>
            <a:fillRect/>
          </a:stretch>
        </p:blipFill>
        <p:spPr>
          <a:xfrm>
            <a:off x="8378638" y="820028"/>
            <a:ext cx="3544122" cy="3885877"/>
          </a:xfrm>
          <a:prstGeom prst="rect">
            <a:avLst/>
          </a:prstGeom>
          <a:ln>
            <a:noFill/>
          </a:ln>
          <a:effectLst>
            <a:outerShdw blurRad="292100" dist="139700" dir="2700000" algn="tl" rotWithShape="0">
              <a:srgbClr val="333333">
                <a:alpha val="65000"/>
              </a:srgbClr>
            </a:outerShdw>
          </a:effectLst>
        </p:spPr>
      </p:pic>
      <p:sp>
        <p:nvSpPr>
          <p:cNvPr id="5" name="Rectangle 4">
            <a:extLst>
              <a:ext uri="{FF2B5EF4-FFF2-40B4-BE49-F238E27FC236}">
                <a16:creationId xmlns:a16="http://schemas.microsoft.com/office/drawing/2014/main" id="{BB37C1CE-179D-4C82-875F-C4CB5C6D55EA}"/>
              </a:ext>
            </a:extLst>
          </p:cNvPr>
          <p:cNvSpPr/>
          <p:nvPr/>
        </p:nvSpPr>
        <p:spPr>
          <a:xfrm>
            <a:off x="0" y="6488668"/>
            <a:ext cx="12192000" cy="369332"/>
          </a:xfrm>
          <a:prstGeom prst="rect">
            <a:avLst/>
          </a:prstGeom>
        </p:spPr>
        <p:txBody>
          <a:bodyPr wrap="square" anchor="t">
            <a:spAutoFit/>
          </a:bodyPr>
          <a:lstStyle/>
          <a:p>
            <a:r>
              <a:rPr lang="en-US" dirty="0">
                <a:hlinkClick r:id="rId3"/>
              </a:rPr>
              <a:t>https://docs.microsoft.com/ja-jp/azure/active-directory/conditional-access/block-legacy-authentication</a:t>
            </a:r>
            <a:endParaRPr lang="en-US" dirty="0"/>
          </a:p>
        </p:txBody>
      </p:sp>
      <p:sp>
        <p:nvSpPr>
          <p:cNvPr id="6" name="Rectangle: Rounded Corners 5">
            <a:extLst>
              <a:ext uri="{FF2B5EF4-FFF2-40B4-BE49-F238E27FC236}">
                <a16:creationId xmlns:a16="http://schemas.microsoft.com/office/drawing/2014/main" id="{3284BCA9-9697-4D76-817B-E8A9419A5B64}"/>
              </a:ext>
            </a:extLst>
          </p:cNvPr>
          <p:cNvSpPr/>
          <p:nvPr/>
        </p:nvSpPr>
        <p:spPr bwMode="auto">
          <a:xfrm>
            <a:off x="8507960" y="4257806"/>
            <a:ext cx="2110672" cy="346391"/>
          </a:xfrm>
          <a:prstGeom prst="roundRect">
            <a:avLst>
              <a:gd name="adj" fmla="val 7006"/>
            </a:avLst>
          </a:prstGeom>
          <a:noFill/>
          <a:ln w="57150">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indent="0" algn="ctr" defTabSz="932293" rtl="0" eaLnBrk="1" fontAlgn="base" latinLnBrk="0" hangingPunct="1">
              <a:lnSpc>
                <a:spcPct val="90000"/>
              </a:lnSpc>
              <a:spcBef>
                <a:spcPct val="0"/>
              </a:spcBef>
              <a:spcAft>
                <a:spcPct val="0"/>
              </a:spcAft>
              <a:buClrTx/>
              <a:buSzTx/>
              <a:buFontTx/>
              <a:buNone/>
              <a:tabLst/>
            </a:pPr>
            <a:endParaRPr lang="en-US" sz="3200" dirty="0">
              <a:latin typeface="Meiryo UI" panose="020B0604030504040204" pitchFamily="34" charset="-128"/>
              <a:ea typeface="Meiryo UI" panose="020B0604030504040204" pitchFamily="34" charset="-128"/>
            </a:endParaRPr>
          </a:p>
        </p:txBody>
      </p:sp>
      <p:sp>
        <p:nvSpPr>
          <p:cNvPr id="7" name="Rectangle 6">
            <a:extLst>
              <a:ext uri="{FF2B5EF4-FFF2-40B4-BE49-F238E27FC236}">
                <a16:creationId xmlns:a16="http://schemas.microsoft.com/office/drawing/2014/main" id="{AF3C04BC-8E66-4031-80DA-75B32CBCA865}"/>
              </a:ext>
            </a:extLst>
          </p:cNvPr>
          <p:cNvSpPr/>
          <p:nvPr/>
        </p:nvSpPr>
        <p:spPr>
          <a:xfrm>
            <a:off x="8840078" y="377159"/>
            <a:ext cx="2286203" cy="369332"/>
          </a:xfrm>
          <a:prstGeom prst="rect">
            <a:avLst/>
          </a:prstGeom>
        </p:spPr>
        <p:txBody>
          <a:bodyPr wrap="none">
            <a:spAutoFit/>
          </a:bodyPr>
          <a:lstStyle/>
          <a:p>
            <a:r>
              <a:rPr lang="ja-JP" altLang="en-US" dirty="0">
                <a:solidFill>
                  <a:schemeClr val="tx1">
                    <a:lumMod val="65000"/>
                    <a:lumOff val="35000"/>
                  </a:schemeClr>
                </a:solidFill>
                <a:latin typeface="Meiryo UI" panose="020B0604030504040204" pitchFamily="50" charset="-128"/>
                <a:ea typeface="Meiryo UI" panose="020B0604030504040204" pitchFamily="50" charset="-128"/>
              </a:rPr>
              <a:t>レガシー認証 のブロック</a:t>
            </a:r>
            <a:endParaRPr lang="en-US" altLang="ja-JP" dirty="0">
              <a:solidFill>
                <a:schemeClr val="tx1">
                  <a:lumMod val="65000"/>
                  <a:lumOff val="35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8574505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8026A5-A882-4115-94B8-701FBEBC74F3}"/>
              </a:ext>
            </a:extLst>
          </p:cNvPr>
          <p:cNvSpPr>
            <a:spLocks noGrp="1"/>
          </p:cNvSpPr>
          <p:nvPr>
            <p:ph type="body" sz="quarter" idx="10"/>
          </p:nvPr>
        </p:nvSpPr>
        <p:spPr>
          <a:xfrm>
            <a:off x="269239" y="1189177"/>
            <a:ext cx="11653523" cy="5379311"/>
          </a:xfrm>
        </p:spPr>
        <p:txBody>
          <a:bodyPr>
            <a:normAutofit/>
          </a:bodyPr>
          <a:lstStyle/>
          <a:p>
            <a:pPr marL="0" indent="0">
              <a:buNone/>
            </a:pPr>
            <a:r>
              <a:rPr lang="ja-JP" altLang="en-US" sz="3200" dirty="0"/>
              <a:t>レガシー認証を利用するしかない</a:t>
            </a:r>
            <a:endParaRPr lang="en-US" altLang="ja-JP" sz="3200" dirty="0"/>
          </a:p>
          <a:p>
            <a:endParaRPr lang="en-US" altLang="ja-JP" sz="3200" dirty="0"/>
          </a:p>
          <a:p>
            <a:pPr marL="0" indent="0">
              <a:buNone/>
            </a:pPr>
            <a:r>
              <a:rPr lang="ja-JP" altLang="en-US" sz="3200" dirty="0"/>
              <a:t>ベストプラクティス</a:t>
            </a:r>
            <a:endParaRPr lang="en-US" altLang="ja-JP" sz="3200" dirty="0"/>
          </a:p>
          <a:p>
            <a:r>
              <a:rPr lang="ja-JP" altLang="en-US" sz="3200" dirty="0"/>
              <a:t>ベースライン ポリシー から除外</a:t>
            </a:r>
            <a:endParaRPr lang="en-US" altLang="ja-JP" sz="3200" dirty="0"/>
          </a:p>
          <a:p>
            <a:r>
              <a:rPr lang="ja-JP" altLang="en-US" sz="3200" dirty="0"/>
              <a:t>レガシー認証ブロック ポリシー から除外</a:t>
            </a:r>
            <a:endParaRPr lang="en-US" altLang="ja-JP" sz="3200" dirty="0"/>
          </a:p>
          <a:p>
            <a:r>
              <a:rPr lang="ja-JP" altLang="en-US" sz="3200" dirty="0"/>
              <a:t>最小限の権限を利用</a:t>
            </a:r>
            <a:endParaRPr lang="en-US" altLang="ja-JP" sz="3200" dirty="0"/>
          </a:p>
          <a:p>
            <a:pPr lvl="1"/>
            <a:r>
              <a:rPr lang="ja-JP" altLang="en-US" sz="2000" dirty="0"/>
              <a:t>全体管理者は不要</a:t>
            </a:r>
            <a:endParaRPr lang="en-US" altLang="ja-JP" sz="2000" dirty="0"/>
          </a:p>
          <a:p>
            <a:r>
              <a:rPr lang="ja-JP" altLang="en-US" sz="3200" dirty="0"/>
              <a:t>その上で、別ポリシーを作成して、利用</a:t>
            </a:r>
            <a:r>
              <a:rPr lang="en-US" altLang="ja-JP" sz="3200" dirty="0"/>
              <a:t>IP</a:t>
            </a:r>
            <a:r>
              <a:rPr lang="ja-JP" altLang="en-US" sz="3200" dirty="0"/>
              <a:t>等を制限して保護</a:t>
            </a:r>
            <a:endParaRPr lang="en-US" altLang="ja-JP" sz="3200" dirty="0"/>
          </a:p>
          <a:p>
            <a:r>
              <a:rPr lang="ja-JP" altLang="en-US" sz="3200" dirty="0"/>
              <a:t>定期的な監査も忘れずに</a:t>
            </a:r>
            <a:endParaRPr lang="en-US" sz="3200" dirty="0"/>
          </a:p>
        </p:txBody>
      </p:sp>
      <p:sp>
        <p:nvSpPr>
          <p:cNvPr id="3" name="Title 2">
            <a:extLst>
              <a:ext uri="{FF2B5EF4-FFF2-40B4-BE49-F238E27FC236}">
                <a16:creationId xmlns:a16="http://schemas.microsoft.com/office/drawing/2014/main" id="{0AC53A47-B0D0-4A8E-8B43-B377F81FF26F}"/>
              </a:ext>
            </a:extLst>
          </p:cNvPr>
          <p:cNvSpPr>
            <a:spLocks noGrp="1"/>
          </p:cNvSpPr>
          <p:nvPr>
            <p:ph type="title"/>
          </p:nvPr>
        </p:nvSpPr>
        <p:spPr/>
        <p:txBody>
          <a:bodyPr/>
          <a:lstStyle/>
          <a:p>
            <a:r>
              <a:rPr lang="en-US" altLang="ja-JP" dirty="0"/>
              <a:t>Exchange</a:t>
            </a:r>
            <a:r>
              <a:rPr lang="ja-JP" altLang="en-US" dirty="0"/>
              <a:t> </a:t>
            </a:r>
            <a:r>
              <a:rPr lang="en-US" altLang="ja-JP" dirty="0"/>
              <a:t>Online </a:t>
            </a:r>
            <a:r>
              <a:rPr lang="ja-JP" altLang="en-US" dirty="0"/>
              <a:t>のバッチスクリプトは？</a:t>
            </a:r>
            <a:endParaRPr lang="en-US" dirty="0"/>
          </a:p>
        </p:txBody>
      </p:sp>
    </p:spTree>
    <p:extLst>
      <p:ext uri="{BB962C8B-B14F-4D97-AF65-F5344CB8AC3E}">
        <p14:creationId xmlns:p14="http://schemas.microsoft.com/office/powerpoint/2010/main" val="133453061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ONFERENCE DEVICE TRIO">
            <a:extLst>
              <a:ext uri="{FF2B5EF4-FFF2-40B4-BE49-F238E27FC236}">
                <a16:creationId xmlns:a16="http://schemas.microsoft.com/office/drawing/2014/main" id="{6E76B478-D22A-4DDC-BBE8-D73C1D243A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05" b="23358"/>
          <a:stretch/>
        </p:blipFill>
        <p:spPr bwMode="auto">
          <a:xfrm>
            <a:off x="7379614" y="4260264"/>
            <a:ext cx="4435655" cy="2361428"/>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a:extLst>
              <a:ext uri="{FF2B5EF4-FFF2-40B4-BE49-F238E27FC236}">
                <a16:creationId xmlns:a16="http://schemas.microsoft.com/office/drawing/2014/main" id="{BEF53B7E-D128-48CA-907F-D1023ED70894}"/>
              </a:ext>
            </a:extLst>
          </p:cNvPr>
          <p:cNvSpPr>
            <a:spLocks noGrp="1"/>
          </p:cNvSpPr>
          <p:nvPr>
            <p:ph type="body" sz="quarter" idx="10"/>
          </p:nvPr>
        </p:nvSpPr>
        <p:spPr>
          <a:xfrm>
            <a:off x="269239" y="1189177"/>
            <a:ext cx="11653523" cy="4555093"/>
          </a:xfrm>
        </p:spPr>
        <p:txBody>
          <a:bodyPr/>
          <a:lstStyle/>
          <a:p>
            <a:pPr marL="0" indent="0">
              <a:buNone/>
            </a:pPr>
            <a:r>
              <a:rPr lang="ja-JP" altLang="en-US" sz="3200" dirty="0"/>
              <a:t>レガシー認証の利用がやむをえない代表的なシナリオ</a:t>
            </a:r>
            <a:endParaRPr lang="en-US" altLang="ja-JP" sz="3200" dirty="0"/>
          </a:p>
          <a:p>
            <a:pPr marL="0" indent="0">
              <a:buNone/>
            </a:pPr>
            <a:r>
              <a:rPr lang="en-US" altLang="ja-JP" sz="3200" dirty="0" err="1"/>
              <a:t>ExO</a:t>
            </a:r>
            <a:r>
              <a:rPr lang="ja-JP" altLang="en-US" sz="3200" dirty="0"/>
              <a:t> のバッチスクリプトと同様な方法で保護</a:t>
            </a:r>
            <a:endParaRPr lang="en-US" sz="3200" dirty="0"/>
          </a:p>
          <a:p>
            <a:pPr marL="0" indent="0">
              <a:buNone/>
            </a:pPr>
            <a:endParaRPr lang="en-US" sz="3200" dirty="0"/>
          </a:p>
          <a:p>
            <a:r>
              <a:rPr lang="en-US" altLang="ja-JP" sz="3200" dirty="0"/>
              <a:t>Skype for Business Online</a:t>
            </a:r>
            <a:r>
              <a:rPr lang="ja-JP" altLang="en-US" sz="3200" dirty="0"/>
              <a:t> のバッチスクリプト</a:t>
            </a:r>
            <a:endParaRPr lang="en-US" altLang="ja-JP" sz="3200" dirty="0"/>
          </a:p>
          <a:p>
            <a:r>
              <a:rPr lang="en-US" sz="3200" dirty="0"/>
              <a:t>SharePoint </a:t>
            </a:r>
            <a:r>
              <a:rPr lang="en-US" altLang="ja-JP" sz="3200" dirty="0"/>
              <a:t>Online </a:t>
            </a:r>
            <a:r>
              <a:rPr lang="ja-JP" altLang="en-US" sz="3200" dirty="0"/>
              <a:t>のバッチスクリプト</a:t>
            </a:r>
            <a:endParaRPr lang="en-US" altLang="ja-JP" sz="3200" dirty="0"/>
          </a:p>
          <a:p>
            <a:r>
              <a:rPr lang="en-US" altLang="ja-JP" sz="3200" dirty="0"/>
              <a:t>S</a:t>
            </a:r>
            <a:r>
              <a:rPr lang="en-US" sz="3200" dirty="0"/>
              <a:t>harePoint Designer 2013</a:t>
            </a:r>
          </a:p>
          <a:p>
            <a:r>
              <a:rPr lang="ja-JP" altLang="en-US" sz="3200" dirty="0"/>
              <a:t>会議室デバイス</a:t>
            </a:r>
            <a:endParaRPr lang="en-US" altLang="ja-JP" sz="3200" dirty="0"/>
          </a:p>
          <a:p>
            <a:r>
              <a:rPr lang="ja-JP" altLang="en-US" sz="3200" dirty="0"/>
              <a:t>他</a:t>
            </a:r>
            <a:endParaRPr lang="en-US" sz="3200" dirty="0"/>
          </a:p>
        </p:txBody>
      </p:sp>
      <p:sp>
        <p:nvSpPr>
          <p:cNvPr id="3" name="Title 2">
            <a:extLst>
              <a:ext uri="{FF2B5EF4-FFF2-40B4-BE49-F238E27FC236}">
                <a16:creationId xmlns:a16="http://schemas.microsoft.com/office/drawing/2014/main" id="{B7876574-A1D8-4A73-B06F-7723437425C2}"/>
              </a:ext>
            </a:extLst>
          </p:cNvPr>
          <p:cNvSpPr>
            <a:spLocks noGrp="1"/>
          </p:cNvSpPr>
          <p:nvPr>
            <p:ph type="title"/>
          </p:nvPr>
        </p:nvSpPr>
        <p:spPr/>
        <p:txBody>
          <a:bodyPr/>
          <a:lstStyle/>
          <a:p>
            <a:r>
              <a:rPr lang="ja-JP" altLang="en-US" dirty="0"/>
              <a:t>除外が必要な他のケース</a:t>
            </a:r>
            <a:endParaRPr lang="en-US" dirty="0"/>
          </a:p>
        </p:txBody>
      </p:sp>
    </p:spTree>
    <p:extLst>
      <p:ext uri="{BB962C8B-B14F-4D97-AF65-F5344CB8AC3E}">
        <p14:creationId xmlns:p14="http://schemas.microsoft.com/office/powerpoint/2010/main" val="73405488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1BA816-8344-4D93-A86A-B2168269101E}"/>
              </a:ext>
            </a:extLst>
          </p:cNvPr>
          <p:cNvSpPr>
            <a:spLocks noGrp="1"/>
          </p:cNvSpPr>
          <p:nvPr>
            <p:ph type="body" sz="quarter" idx="10"/>
          </p:nvPr>
        </p:nvSpPr>
        <p:spPr>
          <a:xfrm>
            <a:off x="269238" y="1189178"/>
            <a:ext cx="8708507" cy="5226648"/>
          </a:xfrm>
        </p:spPr>
        <p:txBody>
          <a:bodyPr>
            <a:normAutofit/>
          </a:bodyPr>
          <a:lstStyle/>
          <a:p>
            <a:pPr marL="0" indent="0">
              <a:buNone/>
            </a:pPr>
            <a:r>
              <a:rPr lang="ja-JP" altLang="en-US" sz="3200" dirty="0"/>
              <a:t>「</a:t>
            </a:r>
            <a:r>
              <a:rPr lang="ja-JP" altLang="en-US" sz="3200" dirty="0">
                <a:solidFill>
                  <a:srgbClr val="FF0000"/>
                </a:solidFill>
              </a:rPr>
              <a:t>すべての</a:t>
            </a:r>
            <a:r>
              <a:rPr lang="ja-JP" altLang="en-US" sz="3200" dirty="0"/>
              <a:t>ユーザー」、「</a:t>
            </a:r>
            <a:r>
              <a:rPr lang="ja-JP" altLang="en-US" sz="3200" dirty="0">
                <a:solidFill>
                  <a:srgbClr val="FF0000"/>
                </a:solidFill>
              </a:rPr>
              <a:t>すべての</a:t>
            </a:r>
            <a:r>
              <a:rPr lang="ja-JP" altLang="en-US" sz="3200" dirty="0"/>
              <a:t>クラウドアプリ」 に対し、</a:t>
            </a:r>
            <a:endParaRPr lang="en-US" altLang="ja-JP" sz="3200" dirty="0"/>
          </a:p>
          <a:p>
            <a:pPr marL="0" indent="0">
              <a:buNone/>
            </a:pPr>
            <a:r>
              <a:rPr lang="ja-JP" altLang="en-US" sz="3200" dirty="0"/>
              <a:t>社外からのアクセスを</a:t>
            </a:r>
            <a:r>
              <a:rPr lang="ja-JP" altLang="en-US" sz="3200" dirty="0">
                <a:solidFill>
                  <a:srgbClr val="FF0000"/>
                </a:solidFill>
              </a:rPr>
              <a:t>ブロック</a:t>
            </a:r>
            <a:r>
              <a:rPr lang="ja-JP" altLang="en-US" sz="3200" dirty="0"/>
              <a:t>すると、</a:t>
            </a:r>
            <a:endParaRPr lang="en-US" altLang="ja-JP" sz="3200" dirty="0"/>
          </a:p>
          <a:p>
            <a:pPr marL="0" indent="0">
              <a:buNone/>
            </a:pPr>
            <a:r>
              <a:rPr lang="en-US" altLang="ja-JP" sz="3200" dirty="0"/>
              <a:t>Intune</a:t>
            </a:r>
            <a:r>
              <a:rPr lang="ja-JP" altLang="en-US" sz="3200" dirty="0"/>
              <a:t> 登録、</a:t>
            </a:r>
            <a:r>
              <a:rPr lang="en-US" altLang="ja-JP" sz="3200" dirty="0"/>
              <a:t>Graph</a:t>
            </a:r>
            <a:r>
              <a:rPr lang="ja-JP" altLang="en-US" sz="3200" dirty="0"/>
              <a:t> などがブロックされてしまう</a:t>
            </a:r>
            <a:endParaRPr lang="en-US" altLang="ja-JP" sz="3200" dirty="0"/>
          </a:p>
          <a:p>
            <a:pPr lvl="1"/>
            <a:r>
              <a:rPr lang="en-US" altLang="ja-JP" sz="2000" dirty="0"/>
              <a:t>Microsoft Intune Enrollment </a:t>
            </a:r>
            <a:r>
              <a:rPr lang="ja-JP" altLang="en-US" sz="2000" dirty="0"/>
              <a:t>クラウドアプリを除外してもダメ</a:t>
            </a:r>
            <a:endParaRPr lang="en-US" altLang="ja-JP" sz="2000" dirty="0"/>
          </a:p>
          <a:p>
            <a:pPr marL="0" indent="0">
              <a:buNone/>
            </a:pPr>
            <a:endParaRPr lang="en-US" altLang="ja-JP" sz="3200" dirty="0"/>
          </a:p>
          <a:p>
            <a:pPr marL="0" indent="0">
              <a:buNone/>
            </a:pPr>
            <a:r>
              <a:rPr lang="ja-JP" altLang="en-US" sz="3200" dirty="0"/>
              <a:t>ベストプラクティス</a:t>
            </a:r>
            <a:endParaRPr lang="en-US" sz="3200" dirty="0"/>
          </a:p>
          <a:p>
            <a:r>
              <a:rPr lang="ja-JP" altLang="en-US" sz="3200" dirty="0"/>
              <a:t>ブロックの代わりに、「要 準拠デバイス」をお奨め</a:t>
            </a:r>
            <a:endParaRPr lang="en-US" altLang="ja-JP" sz="3200" dirty="0"/>
          </a:p>
          <a:p>
            <a:pPr lvl="1"/>
            <a:r>
              <a:rPr lang="en-US" altLang="ja-JP" sz="2000" dirty="0"/>
              <a:t>Intune</a:t>
            </a:r>
            <a:r>
              <a:rPr lang="ja-JP" altLang="en-US" sz="2000" dirty="0"/>
              <a:t> 登録はブロックされない</a:t>
            </a:r>
            <a:endParaRPr lang="en-US" sz="2000" dirty="0"/>
          </a:p>
        </p:txBody>
      </p:sp>
      <p:sp>
        <p:nvSpPr>
          <p:cNvPr id="3" name="Title 2">
            <a:extLst>
              <a:ext uri="{FF2B5EF4-FFF2-40B4-BE49-F238E27FC236}">
                <a16:creationId xmlns:a16="http://schemas.microsoft.com/office/drawing/2014/main" id="{DC613B24-5DA2-4859-9A51-41D7C400EA7E}"/>
              </a:ext>
            </a:extLst>
          </p:cNvPr>
          <p:cNvSpPr>
            <a:spLocks noGrp="1"/>
          </p:cNvSpPr>
          <p:nvPr>
            <p:ph type="title"/>
          </p:nvPr>
        </p:nvSpPr>
        <p:spPr/>
        <p:txBody>
          <a:bodyPr/>
          <a:lstStyle/>
          <a:p>
            <a:r>
              <a:rPr lang="ja-JP" altLang="en-US" dirty="0"/>
              <a:t>社外からのアクセスは、すべてブロック はお奨めしない</a:t>
            </a:r>
            <a:endParaRPr lang="en-US" dirty="0"/>
          </a:p>
        </p:txBody>
      </p:sp>
      <p:pic>
        <p:nvPicPr>
          <p:cNvPr id="5" name="Picture 4">
            <a:extLst>
              <a:ext uri="{FF2B5EF4-FFF2-40B4-BE49-F238E27FC236}">
                <a16:creationId xmlns:a16="http://schemas.microsoft.com/office/drawing/2014/main" id="{C6ECDA8A-FE60-436C-B031-6F823B07A14A}"/>
              </a:ext>
            </a:extLst>
          </p:cNvPr>
          <p:cNvPicPr>
            <a:picLocks noChangeAspect="1"/>
          </p:cNvPicPr>
          <p:nvPr/>
        </p:nvPicPr>
        <p:blipFill rotWithShape="1">
          <a:blip r:embed="rId3"/>
          <a:srcRect t="788" r="1414"/>
          <a:stretch/>
        </p:blipFill>
        <p:spPr>
          <a:xfrm>
            <a:off x="8945388" y="1782705"/>
            <a:ext cx="3011287" cy="4894859"/>
          </a:xfrm>
          <a:prstGeom prst="rect">
            <a:avLst/>
          </a:prstGeom>
          <a:ln>
            <a:noFill/>
          </a:ln>
          <a:effectLst>
            <a:outerShdw blurRad="292100" dist="139700" dir="2700000" algn="tl" rotWithShape="0">
              <a:srgbClr val="333333">
                <a:alpha val="65000"/>
              </a:srgbClr>
            </a:outerShdw>
          </a:effectLst>
        </p:spPr>
      </p:pic>
      <p:sp>
        <p:nvSpPr>
          <p:cNvPr id="6" name="Rectangle 5">
            <a:extLst>
              <a:ext uri="{FF2B5EF4-FFF2-40B4-BE49-F238E27FC236}">
                <a16:creationId xmlns:a16="http://schemas.microsoft.com/office/drawing/2014/main" id="{BD682D35-CC06-41D1-8C17-84E8CB43A80F}"/>
              </a:ext>
            </a:extLst>
          </p:cNvPr>
          <p:cNvSpPr/>
          <p:nvPr/>
        </p:nvSpPr>
        <p:spPr>
          <a:xfrm>
            <a:off x="0" y="6492898"/>
            <a:ext cx="12192000" cy="369332"/>
          </a:xfrm>
          <a:prstGeom prst="rect">
            <a:avLst/>
          </a:prstGeom>
        </p:spPr>
        <p:txBody>
          <a:bodyPr wrap="square">
            <a:spAutoFit/>
          </a:bodyPr>
          <a:lstStyle/>
          <a:p>
            <a:r>
              <a:rPr lang="en-US" dirty="0">
                <a:hlinkClick r:id="rId4"/>
              </a:rPr>
              <a:t>https://github.com/teppeiy/AzureAD-Tips/blob/master/CA/CA-Faq.md</a:t>
            </a:r>
            <a:endParaRPr lang="en-US" dirty="0"/>
          </a:p>
        </p:txBody>
      </p:sp>
      <p:sp>
        <p:nvSpPr>
          <p:cNvPr id="4" name="Cross 3">
            <a:extLst>
              <a:ext uri="{FF2B5EF4-FFF2-40B4-BE49-F238E27FC236}">
                <a16:creationId xmlns:a16="http://schemas.microsoft.com/office/drawing/2014/main" id="{2C7B9EA0-4569-4528-A51A-FC8D9DE4A60F}"/>
              </a:ext>
            </a:extLst>
          </p:cNvPr>
          <p:cNvSpPr/>
          <p:nvPr/>
        </p:nvSpPr>
        <p:spPr bwMode="auto">
          <a:xfrm rot="2539384">
            <a:off x="10090204" y="6092454"/>
            <a:ext cx="485030" cy="485030"/>
          </a:xfrm>
          <a:prstGeom prst="plus">
            <a:avLst>
              <a:gd name="adj" fmla="val 37593"/>
            </a:avLst>
          </a:prstGeom>
          <a:solidFill>
            <a:srgbClr val="FF0000">
              <a:alpha val="58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indent="0" algn="ctr" defTabSz="932293" rtl="0" eaLnBrk="1" fontAlgn="base" latinLnBrk="0" hangingPunct="1">
              <a:lnSpc>
                <a:spcPct val="90000"/>
              </a:lnSpc>
              <a:spcBef>
                <a:spcPct val="0"/>
              </a:spcBef>
              <a:spcAft>
                <a:spcPct val="0"/>
              </a:spcAft>
              <a:buClrTx/>
              <a:buSzTx/>
              <a:buFontTx/>
              <a:buNone/>
              <a:tabLst/>
            </a:pPr>
            <a:endParaRPr lang="en-US" sz="32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76197716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2A5433-43A4-4EE3-A1C3-F0AE10AFE774}"/>
              </a:ext>
            </a:extLst>
          </p:cNvPr>
          <p:cNvSpPr>
            <a:spLocks noGrp="1"/>
          </p:cNvSpPr>
          <p:nvPr>
            <p:ph type="body" sz="quarter" idx="10"/>
          </p:nvPr>
        </p:nvSpPr>
        <p:spPr>
          <a:xfrm>
            <a:off x="269239" y="1189176"/>
            <a:ext cx="8188035" cy="5463414"/>
          </a:xfrm>
        </p:spPr>
        <p:txBody>
          <a:bodyPr>
            <a:normAutofit/>
          </a:bodyPr>
          <a:lstStyle/>
          <a:p>
            <a:pPr marL="0" indent="0">
              <a:buNone/>
            </a:pPr>
            <a:r>
              <a:rPr lang="ja-JP" altLang="en-US" sz="2800" dirty="0"/>
              <a:t>「</a:t>
            </a:r>
            <a:r>
              <a:rPr lang="ja-JP" altLang="en-US" sz="2800" dirty="0">
                <a:solidFill>
                  <a:srgbClr val="FF0000"/>
                </a:solidFill>
              </a:rPr>
              <a:t>すべての</a:t>
            </a:r>
            <a:r>
              <a:rPr lang="ja-JP" altLang="en-US" sz="2800" dirty="0"/>
              <a:t>ユーザー」、「</a:t>
            </a:r>
            <a:r>
              <a:rPr lang="ja-JP" altLang="en-US" sz="2800" dirty="0">
                <a:solidFill>
                  <a:srgbClr val="FF0000"/>
                </a:solidFill>
              </a:rPr>
              <a:t>すべての</a:t>
            </a:r>
            <a:r>
              <a:rPr lang="ja-JP" altLang="en-US" sz="2800" dirty="0"/>
              <a:t>クラウドアプリ」 を</a:t>
            </a:r>
            <a:endParaRPr lang="en-US" altLang="ja-JP" sz="2800" dirty="0"/>
          </a:p>
          <a:p>
            <a:pPr marL="0" indent="0">
              <a:buNone/>
            </a:pPr>
            <a:r>
              <a:rPr lang="ja-JP" altLang="en-US" sz="2800" dirty="0"/>
              <a:t>対象にすると、管理者を締め出してしまう可能性も</a:t>
            </a:r>
            <a:endParaRPr lang="en-US" altLang="ja-JP" sz="2800" dirty="0"/>
          </a:p>
          <a:p>
            <a:pPr marL="0" indent="0">
              <a:buNone/>
            </a:pPr>
            <a:r>
              <a:rPr lang="ja-JP" altLang="en-US" sz="2800" dirty="0"/>
              <a:t>  → もしこうなったらサポートへ問い合わせ</a:t>
            </a:r>
            <a:endParaRPr lang="en-US" altLang="ja-JP" sz="2800" dirty="0"/>
          </a:p>
          <a:p>
            <a:pPr marL="0" indent="0">
              <a:buNone/>
            </a:pPr>
            <a:r>
              <a:rPr lang="en-US" altLang="ja-JP" sz="2800" dirty="0"/>
              <a:t>Azure AD</a:t>
            </a:r>
            <a:r>
              <a:rPr lang="ja-JP" altLang="en-US" sz="2800" dirty="0"/>
              <a:t> </a:t>
            </a:r>
            <a:r>
              <a:rPr lang="en-US" altLang="ja-JP" sz="2800" dirty="0"/>
              <a:t>Connect</a:t>
            </a:r>
            <a:r>
              <a:rPr lang="ja-JP" altLang="en-US" sz="2800" dirty="0"/>
              <a:t> の同期用アカウントにも要注意</a:t>
            </a:r>
            <a:endParaRPr lang="en-US" altLang="ja-JP" sz="2800" dirty="0"/>
          </a:p>
          <a:p>
            <a:pPr marL="0" indent="0">
              <a:buNone/>
            </a:pPr>
            <a:endParaRPr lang="en-US" altLang="ja-JP" sz="2800" dirty="0"/>
          </a:p>
          <a:p>
            <a:pPr marL="0" indent="0">
              <a:buNone/>
            </a:pPr>
            <a:r>
              <a:rPr lang="ja-JP" altLang="en-US" sz="2800" dirty="0"/>
              <a:t>ベストプラクティス</a:t>
            </a:r>
            <a:endParaRPr lang="en-US" altLang="ja-JP" sz="2800" dirty="0"/>
          </a:p>
          <a:p>
            <a:r>
              <a:rPr lang="ja-JP" altLang="en-US" sz="2800" dirty="0">
                <a:solidFill>
                  <a:srgbClr val="FF0000"/>
                </a:solidFill>
              </a:rPr>
              <a:t>すべて</a:t>
            </a:r>
            <a:r>
              <a:rPr lang="ja-JP" altLang="en-US" sz="2800" dirty="0"/>
              <a:t>を対象にする際には細心の注意を</a:t>
            </a:r>
            <a:endParaRPr lang="en-US" altLang="ja-JP" sz="2800" dirty="0"/>
          </a:p>
          <a:p>
            <a:r>
              <a:rPr lang="ja-JP" altLang="en-US" sz="2800" dirty="0"/>
              <a:t>対象を除外し、管理者は別ポリシーで保護</a:t>
            </a:r>
            <a:endParaRPr lang="en-US" altLang="ja-JP" sz="2800" dirty="0"/>
          </a:p>
          <a:p>
            <a:r>
              <a:rPr lang="ja-JP" altLang="en-US" sz="2800" dirty="0"/>
              <a:t>除外には、ディレクトリ ロール を利用する</a:t>
            </a:r>
            <a:endParaRPr lang="en-US" altLang="ja-JP" sz="2800" dirty="0"/>
          </a:p>
          <a:p>
            <a:r>
              <a:rPr lang="ja-JP" altLang="en-US" sz="2800" dirty="0"/>
              <a:t>不測の事態に備え、</a:t>
            </a:r>
            <a:r>
              <a:rPr lang="en-US" altLang="ja-JP" sz="2800" dirty="0"/>
              <a:t>Break</a:t>
            </a:r>
            <a:r>
              <a:rPr lang="ja-JP" altLang="en-US" sz="2800" dirty="0"/>
              <a:t> </a:t>
            </a:r>
            <a:r>
              <a:rPr lang="en-US" altLang="ja-JP" sz="2800" dirty="0"/>
              <a:t>Glass</a:t>
            </a:r>
            <a:r>
              <a:rPr lang="ja-JP" altLang="en-US" sz="2800" dirty="0"/>
              <a:t> アカウントを用意</a:t>
            </a:r>
            <a:endParaRPr lang="en-US" altLang="ja-JP" sz="2800" dirty="0"/>
          </a:p>
        </p:txBody>
      </p:sp>
      <p:sp>
        <p:nvSpPr>
          <p:cNvPr id="3" name="Title 2">
            <a:extLst>
              <a:ext uri="{FF2B5EF4-FFF2-40B4-BE49-F238E27FC236}">
                <a16:creationId xmlns:a16="http://schemas.microsoft.com/office/drawing/2014/main" id="{8A70DEA0-B2DD-42F7-A639-F4911916C9AB}"/>
              </a:ext>
            </a:extLst>
          </p:cNvPr>
          <p:cNvSpPr>
            <a:spLocks noGrp="1"/>
          </p:cNvSpPr>
          <p:nvPr>
            <p:ph type="title"/>
          </p:nvPr>
        </p:nvSpPr>
        <p:spPr/>
        <p:txBody>
          <a:bodyPr/>
          <a:lstStyle/>
          <a:p>
            <a:r>
              <a:rPr lang="ja-JP" altLang="en-US" dirty="0"/>
              <a:t>管理者の締め出しに注意</a:t>
            </a:r>
            <a:endParaRPr lang="en-US" dirty="0"/>
          </a:p>
        </p:txBody>
      </p:sp>
      <p:pic>
        <p:nvPicPr>
          <p:cNvPr id="4" name="Picture 3">
            <a:extLst>
              <a:ext uri="{FF2B5EF4-FFF2-40B4-BE49-F238E27FC236}">
                <a16:creationId xmlns:a16="http://schemas.microsoft.com/office/drawing/2014/main" id="{75803EC5-58A9-4955-AB4A-015CB5AB575A}"/>
              </a:ext>
            </a:extLst>
          </p:cNvPr>
          <p:cNvPicPr>
            <a:picLocks noChangeAspect="1"/>
          </p:cNvPicPr>
          <p:nvPr/>
        </p:nvPicPr>
        <p:blipFill>
          <a:blip r:embed="rId3"/>
          <a:stretch>
            <a:fillRect/>
          </a:stretch>
        </p:blipFill>
        <p:spPr>
          <a:xfrm>
            <a:off x="8514887" y="945110"/>
            <a:ext cx="3467044" cy="55611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0580151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6F55EF9-B15A-4BE8-A5C1-304F2D906E57}"/>
              </a:ext>
            </a:extLst>
          </p:cNvPr>
          <p:cNvSpPr>
            <a:spLocks noGrp="1"/>
          </p:cNvSpPr>
          <p:nvPr>
            <p:ph type="body" sz="quarter" idx="10"/>
          </p:nvPr>
        </p:nvSpPr>
        <p:spPr/>
        <p:txBody>
          <a:bodyPr/>
          <a:lstStyle/>
          <a:p>
            <a:pPr lvl="0"/>
            <a:r>
              <a:rPr lang="ja-JP" altLang="en-US"/>
              <a:t>開発チームのメンバーがお届けする日本語の </a:t>
            </a:r>
            <a:r>
              <a:rPr lang="en-US" altLang="ja-JP"/>
              <a:t>Webinar</a:t>
            </a:r>
            <a:br>
              <a:rPr lang="en-US" altLang="ja-JP"/>
            </a:br>
            <a:r>
              <a:rPr lang="en-US" altLang="ja-JP"/>
              <a:t>(</a:t>
            </a:r>
            <a:r>
              <a:rPr lang="ja-JP" altLang="en-US"/>
              <a:t>グローバルで展開されている </a:t>
            </a:r>
            <a:r>
              <a:rPr lang="en-US" altLang="ja-JP"/>
              <a:t>Webinar </a:t>
            </a:r>
            <a:r>
              <a:rPr lang="ja-JP" altLang="en-US"/>
              <a:t>の日本語版</a:t>
            </a:r>
            <a:r>
              <a:rPr lang="en-US" altLang="ja-JP"/>
              <a:t>)</a:t>
            </a:r>
          </a:p>
          <a:p>
            <a:pPr lvl="0"/>
            <a:endParaRPr lang="en-US" altLang="ja-JP"/>
          </a:p>
          <a:p>
            <a:pPr lvl="0"/>
            <a:r>
              <a:rPr lang="en-US" altLang="ja-JP"/>
              <a:t>Azure AD </a:t>
            </a:r>
            <a:r>
              <a:rPr lang="ja-JP" altLang="en-US"/>
              <a:t>の基礎 </a:t>
            </a:r>
            <a:r>
              <a:rPr lang="en-US" altLang="ja-JP"/>
              <a:t>(L100–200)</a:t>
            </a:r>
            <a:r>
              <a:rPr lang="ja-JP" altLang="en-US"/>
              <a:t> のうち特に重要でかつ見落としやすいトピックをピックアップ</a:t>
            </a:r>
            <a:endParaRPr lang="en-US" altLang="ja-JP" dirty="0"/>
          </a:p>
        </p:txBody>
      </p:sp>
      <p:sp>
        <p:nvSpPr>
          <p:cNvPr id="7" name="Text Placeholder 6">
            <a:extLst>
              <a:ext uri="{FF2B5EF4-FFF2-40B4-BE49-F238E27FC236}">
                <a16:creationId xmlns:a16="http://schemas.microsoft.com/office/drawing/2014/main" id="{672F9A0C-FDEB-4FBB-91E1-B6196F06D25C}"/>
              </a:ext>
            </a:extLst>
          </p:cNvPr>
          <p:cNvSpPr>
            <a:spLocks noGrp="1"/>
          </p:cNvSpPr>
          <p:nvPr>
            <p:ph type="body" sz="quarter" idx="11"/>
          </p:nvPr>
        </p:nvSpPr>
        <p:spPr/>
        <p:txBody>
          <a:bodyPr/>
          <a:lstStyle/>
          <a:p>
            <a:r>
              <a:rPr lang="ja-JP" altLang="en-US"/>
              <a:t>本 </a:t>
            </a:r>
            <a:r>
              <a:rPr lang="en-US" altLang="ja-JP"/>
              <a:t>Webinar </a:t>
            </a:r>
            <a:r>
              <a:rPr lang="ja-JP" altLang="en-US"/>
              <a:t>シリーズの特徴</a:t>
            </a:r>
            <a:endParaRPr lang="en-US" dirty="0"/>
          </a:p>
        </p:txBody>
      </p:sp>
    </p:spTree>
    <p:extLst>
      <p:ext uri="{BB962C8B-B14F-4D97-AF65-F5344CB8AC3E}">
        <p14:creationId xmlns:p14="http://schemas.microsoft.com/office/powerpoint/2010/main" val="16338174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289E84-C3D6-4FED-AF22-D747F834A929}"/>
              </a:ext>
            </a:extLst>
          </p:cNvPr>
          <p:cNvSpPr>
            <a:spLocks noGrp="1"/>
          </p:cNvSpPr>
          <p:nvPr>
            <p:ph type="title"/>
          </p:nvPr>
        </p:nvSpPr>
        <p:spPr>
          <a:xfrm>
            <a:off x="269239" y="2891074"/>
            <a:ext cx="11653523" cy="1162178"/>
          </a:xfrm>
        </p:spPr>
        <p:txBody>
          <a:bodyPr/>
          <a:lstStyle/>
          <a:p>
            <a:r>
              <a:rPr lang="ja-JP" altLang="en-US" dirty="0"/>
              <a:t>ネーミング・グルーピング</a:t>
            </a:r>
            <a:endParaRPr lang="en-US" dirty="0"/>
          </a:p>
        </p:txBody>
      </p:sp>
    </p:spTree>
    <p:extLst>
      <p:ext uri="{BB962C8B-B14F-4D97-AF65-F5344CB8AC3E}">
        <p14:creationId xmlns:p14="http://schemas.microsoft.com/office/powerpoint/2010/main" val="19253261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CC03BF3F-66A6-4CFA-A486-84DBA0FA9456}"/>
              </a:ext>
            </a:extLst>
          </p:cNvPr>
          <p:cNvSpPr>
            <a:spLocks noGrp="1"/>
          </p:cNvSpPr>
          <p:nvPr>
            <p:ph type="body" sz="quarter" idx="10"/>
          </p:nvPr>
        </p:nvSpPr>
        <p:spPr>
          <a:xfrm>
            <a:off x="269240" y="1189176"/>
            <a:ext cx="5226126" cy="3730252"/>
          </a:xfrm>
        </p:spPr>
        <p:txBody>
          <a:bodyPr/>
          <a:lstStyle/>
          <a:p>
            <a:pPr marL="0" indent="0">
              <a:buNone/>
            </a:pPr>
            <a:r>
              <a:rPr lang="ja-JP" altLang="en-US" dirty="0"/>
              <a:t>グルーピングをお奨め</a:t>
            </a:r>
            <a:endParaRPr lang="en-US" altLang="ja-JP" dirty="0"/>
          </a:p>
          <a:p>
            <a:endParaRPr lang="en-US" dirty="0"/>
          </a:p>
          <a:p>
            <a:pPr marL="0" indent="0">
              <a:buNone/>
            </a:pPr>
            <a:r>
              <a:rPr lang="ja-JP" altLang="en-US" dirty="0"/>
              <a:t>例：</a:t>
            </a:r>
            <a:endParaRPr lang="en-US" dirty="0"/>
          </a:p>
          <a:p>
            <a:r>
              <a:rPr lang="en-US" altLang="ja-JP" dirty="0"/>
              <a:t>P – </a:t>
            </a:r>
            <a:r>
              <a:rPr lang="ja-JP" altLang="en-US" dirty="0"/>
              <a:t>管理者用</a:t>
            </a:r>
            <a:endParaRPr lang="en-US" altLang="ja-JP" dirty="0"/>
          </a:p>
          <a:p>
            <a:r>
              <a:rPr lang="en-US" altLang="ja-JP" dirty="0"/>
              <a:t>R – </a:t>
            </a:r>
            <a:r>
              <a:rPr lang="ja-JP" altLang="en-US" dirty="0"/>
              <a:t>一般アカウント用</a:t>
            </a:r>
            <a:endParaRPr lang="en-US" dirty="0"/>
          </a:p>
          <a:p>
            <a:r>
              <a:rPr lang="en-US" dirty="0"/>
              <a:t>G – </a:t>
            </a:r>
            <a:r>
              <a:rPr lang="ja-JP" altLang="en-US" dirty="0"/>
              <a:t>ゲスト用</a:t>
            </a:r>
            <a:endParaRPr lang="en-US" dirty="0"/>
          </a:p>
        </p:txBody>
      </p:sp>
      <p:sp>
        <p:nvSpPr>
          <p:cNvPr id="2" name="Title 1">
            <a:extLst>
              <a:ext uri="{FF2B5EF4-FFF2-40B4-BE49-F238E27FC236}">
                <a16:creationId xmlns:a16="http://schemas.microsoft.com/office/drawing/2014/main" id="{B3884B8A-FDFF-4086-B9AB-366D2F8E959D}"/>
              </a:ext>
            </a:extLst>
          </p:cNvPr>
          <p:cNvSpPr>
            <a:spLocks noGrp="1"/>
          </p:cNvSpPr>
          <p:nvPr>
            <p:ph type="title"/>
          </p:nvPr>
        </p:nvSpPr>
        <p:spPr/>
        <p:txBody>
          <a:bodyPr/>
          <a:lstStyle/>
          <a:p>
            <a:r>
              <a:rPr lang="ja-JP" altLang="en-US" dirty="0"/>
              <a:t>ネーミングルールは、ポリシーを整理する上で需要</a:t>
            </a:r>
            <a:endParaRPr lang="en-US" dirty="0"/>
          </a:p>
        </p:txBody>
      </p:sp>
      <p:pic>
        <p:nvPicPr>
          <p:cNvPr id="8" name="Picture 7">
            <a:extLst>
              <a:ext uri="{FF2B5EF4-FFF2-40B4-BE49-F238E27FC236}">
                <a16:creationId xmlns:a16="http://schemas.microsoft.com/office/drawing/2014/main" id="{005627D1-F773-4CE7-8F95-D2E336C36E07}"/>
              </a:ext>
            </a:extLst>
          </p:cNvPr>
          <p:cNvPicPr>
            <a:picLocks noChangeAspect="1"/>
          </p:cNvPicPr>
          <p:nvPr/>
        </p:nvPicPr>
        <p:blipFill>
          <a:blip r:embed="rId2"/>
          <a:stretch>
            <a:fillRect/>
          </a:stretch>
        </p:blipFill>
        <p:spPr>
          <a:xfrm>
            <a:off x="5495366" y="1297374"/>
            <a:ext cx="6194750" cy="5336508"/>
          </a:xfrm>
          <a:prstGeom prst="rect">
            <a:avLst/>
          </a:prstGeom>
          <a:ln>
            <a:noFill/>
          </a:ln>
          <a:effectLst>
            <a:outerShdw blurRad="292100" dist="139700" dir="2700000" algn="tl" rotWithShape="0">
              <a:srgbClr val="333333">
                <a:alpha val="65000"/>
              </a:srgbClr>
            </a:outerShdw>
          </a:effectLst>
        </p:spPr>
      </p:pic>
      <p:sp>
        <p:nvSpPr>
          <p:cNvPr id="5" name="Rectangle: Rounded Corners 4">
            <a:extLst>
              <a:ext uri="{FF2B5EF4-FFF2-40B4-BE49-F238E27FC236}">
                <a16:creationId xmlns:a16="http://schemas.microsoft.com/office/drawing/2014/main" id="{FE8DFF9B-8F05-409A-93EB-9917C33088B3}"/>
              </a:ext>
            </a:extLst>
          </p:cNvPr>
          <p:cNvSpPr/>
          <p:nvPr/>
        </p:nvSpPr>
        <p:spPr bwMode="auto">
          <a:xfrm>
            <a:off x="8116677" y="2975810"/>
            <a:ext cx="3506135" cy="700814"/>
          </a:xfrm>
          <a:prstGeom prst="roundRect">
            <a:avLst>
              <a:gd name="adj" fmla="val 7006"/>
            </a:avLst>
          </a:prstGeom>
          <a:noFill/>
          <a:ln w="28575">
            <a:solidFill>
              <a:srgbClr val="0078D7"/>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indent="0" algn="ctr" defTabSz="932293" rtl="0" eaLnBrk="1" fontAlgn="base" latinLnBrk="0" hangingPunct="1">
              <a:lnSpc>
                <a:spcPct val="90000"/>
              </a:lnSpc>
              <a:spcBef>
                <a:spcPct val="0"/>
              </a:spcBef>
              <a:spcAft>
                <a:spcPct val="0"/>
              </a:spcAft>
              <a:buClrTx/>
              <a:buSzTx/>
              <a:buFontTx/>
              <a:buNone/>
              <a:tabLst/>
            </a:pPr>
            <a:endParaRPr lang="en-US" sz="3200" dirty="0">
              <a:latin typeface="Meiryo UI" panose="020B0604030504040204" pitchFamily="34" charset="-128"/>
              <a:ea typeface="Meiryo UI" panose="020B0604030504040204" pitchFamily="34" charset="-128"/>
            </a:endParaRPr>
          </a:p>
        </p:txBody>
      </p:sp>
      <p:sp>
        <p:nvSpPr>
          <p:cNvPr id="7" name="Rectangle: Rounded Corners 6">
            <a:extLst>
              <a:ext uri="{FF2B5EF4-FFF2-40B4-BE49-F238E27FC236}">
                <a16:creationId xmlns:a16="http://schemas.microsoft.com/office/drawing/2014/main" id="{15B6D6CB-8C34-4A78-8B76-1E26BB20F684}"/>
              </a:ext>
            </a:extLst>
          </p:cNvPr>
          <p:cNvSpPr/>
          <p:nvPr/>
        </p:nvSpPr>
        <p:spPr bwMode="auto">
          <a:xfrm>
            <a:off x="8116677" y="4121962"/>
            <a:ext cx="3506135" cy="700814"/>
          </a:xfrm>
          <a:prstGeom prst="roundRect">
            <a:avLst>
              <a:gd name="adj" fmla="val 7006"/>
            </a:avLst>
          </a:prstGeom>
          <a:noFill/>
          <a:ln w="28575">
            <a:solidFill>
              <a:srgbClr val="FFC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indent="0" algn="ctr" defTabSz="932293" rtl="0" eaLnBrk="1" fontAlgn="base" latinLnBrk="0" hangingPunct="1">
              <a:lnSpc>
                <a:spcPct val="90000"/>
              </a:lnSpc>
              <a:spcBef>
                <a:spcPct val="0"/>
              </a:spcBef>
              <a:spcAft>
                <a:spcPct val="0"/>
              </a:spcAft>
              <a:buClrTx/>
              <a:buSzTx/>
              <a:buFontTx/>
              <a:buNone/>
              <a:tabLst/>
            </a:pPr>
            <a:endParaRPr lang="en-US" sz="3200" dirty="0">
              <a:latin typeface="Meiryo UI" panose="020B0604030504040204" pitchFamily="34" charset="-128"/>
              <a:ea typeface="Meiryo UI" panose="020B0604030504040204" pitchFamily="34" charset="-128"/>
            </a:endParaRPr>
          </a:p>
        </p:txBody>
      </p:sp>
      <p:sp>
        <p:nvSpPr>
          <p:cNvPr id="9" name="Rectangle: Rounded Corners 8">
            <a:extLst>
              <a:ext uri="{FF2B5EF4-FFF2-40B4-BE49-F238E27FC236}">
                <a16:creationId xmlns:a16="http://schemas.microsoft.com/office/drawing/2014/main" id="{11EB48EB-4AC1-46B0-AD9C-0FF6139D362F}"/>
              </a:ext>
            </a:extLst>
          </p:cNvPr>
          <p:cNvSpPr/>
          <p:nvPr/>
        </p:nvSpPr>
        <p:spPr bwMode="auto">
          <a:xfrm>
            <a:off x="8116677" y="4881847"/>
            <a:ext cx="3506135" cy="618312"/>
          </a:xfrm>
          <a:prstGeom prst="roundRect">
            <a:avLst>
              <a:gd name="adj" fmla="val 7006"/>
            </a:avLst>
          </a:prstGeom>
          <a:noFill/>
          <a:ln w="28575">
            <a:solidFill>
              <a:srgbClr val="FFC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indent="0" algn="ctr" defTabSz="932293" rtl="0" eaLnBrk="1" fontAlgn="base" latinLnBrk="0" hangingPunct="1">
              <a:lnSpc>
                <a:spcPct val="90000"/>
              </a:lnSpc>
              <a:spcBef>
                <a:spcPct val="0"/>
              </a:spcBef>
              <a:spcAft>
                <a:spcPct val="0"/>
              </a:spcAft>
              <a:buClrTx/>
              <a:buSzTx/>
              <a:buFontTx/>
              <a:buNone/>
              <a:tabLst/>
            </a:pPr>
            <a:endParaRPr lang="en-US" sz="3200" dirty="0">
              <a:latin typeface="Meiryo UI" panose="020B0604030504040204" pitchFamily="34" charset="-128"/>
              <a:ea typeface="Meiryo UI" panose="020B0604030504040204" pitchFamily="34" charset="-128"/>
            </a:endParaRPr>
          </a:p>
        </p:txBody>
      </p:sp>
      <p:sp>
        <p:nvSpPr>
          <p:cNvPr id="10" name="Rectangle: Rounded Corners 9">
            <a:extLst>
              <a:ext uri="{FF2B5EF4-FFF2-40B4-BE49-F238E27FC236}">
                <a16:creationId xmlns:a16="http://schemas.microsoft.com/office/drawing/2014/main" id="{4FDE6FF9-590E-4920-8DC6-911895DAD20B}"/>
              </a:ext>
            </a:extLst>
          </p:cNvPr>
          <p:cNvSpPr/>
          <p:nvPr/>
        </p:nvSpPr>
        <p:spPr bwMode="auto">
          <a:xfrm>
            <a:off x="8116677" y="5559230"/>
            <a:ext cx="3506135" cy="618312"/>
          </a:xfrm>
          <a:prstGeom prst="roundRect">
            <a:avLst>
              <a:gd name="adj" fmla="val 7006"/>
            </a:avLst>
          </a:prstGeom>
          <a:noFill/>
          <a:ln w="28575">
            <a:solidFill>
              <a:srgbClr val="FFC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indent="0" algn="ctr" defTabSz="932293" rtl="0" eaLnBrk="1" fontAlgn="base" latinLnBrk="0" hangingPunct="1">
              <a:lnSpc>
                <a:spcPct val="90000"/>
              </a:lnSpc>
              <a:spcBef>
                <a:spcPct val="0"/>
              </a:spcBef>
              <a:spcAft>
                <a:spcPct val="0"/>
              </a:spcAft>
              <a:buClrTx/>
              <a:buSzTx/>
              <a:buFontTx/>
              <a:buNone/>
              <a:tabLst/>
            </a:pPr>
            <a:endParaRPr lang="en-US" sz="3200" dirty="0">
              <a:latin typeface="Meiryo UI" panose="020B0604030504040204" pitchFamily="34" charset="-128"/>
              <a:ea typeface="Meiryo UI" panose="020B0604030504040204" pitchFamily="34" charset="-128"/>
            </a:endParaRPr>
          </a:p>
        </p:txBody>
      </p:sp>
      <p:sp>
        <p:nvSpPr>
          <p:cNvPr id="11" name="Rectangle: Rounded Corners 10">
            <a:extLst>
              <a:ext uri="{FF2B5EF4-FFF2-40B4-BE49-F238E27FC236}">
                <a16:creationId xmlns:a16="http://schemas.microsoft.com/office/drawing/2014/main" id="{DBEDCED2-42A7-4562-8FC6-743BEFDB1DCB}"/>
              </a:ext>
            </a:extLst>
          </p:cNvPr>
          <p:cNvSpPr/>
          <p:nvPr/>
        </p:nvSpPr>
        <p:spPr bwMode="auto">
          <a:xfrm>
            <a:off x="8116676" y="6255291"/>
            <a:ext cx="3506135" cy="300065"/>
          </a:xfrm>
          <a:prstGeom prst="roundRect">
            <a:avLst>
              <a:gd name="adj" fmla="val 7006"/>
            </a:avLst>
          </a:prstGeom>
          <a:noFill/>
          <a:ln w="28575">
            <a:solidFill>
              <a:srgbClr val="0078D7"/>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indent="0" algn="ctr" defTabSz="932293" rtl="0" eaLnBrk="1" fontAlgn="base" latinLnBrk="0" hangingPunct="1">
              <a:lnSpc>
                <a:spcPct val="90000"/>
              </a:lnSpc>
              <a:spcBef>
                <a:spcPct val="0"/>
              </a:spcBef>
              <a:spcAft>
                <a:spcPct val="0"/>
              </a:spcAft>
              <a:buClrTx/>
              <a:buSzTx/>
              <a:buFontTx/>
              <a:buNone/>
              <a:tabLst/>
            </a:pPr>
            <a:endParaRPr lang="en-US" sz="3200" dirty="0">
              <a:latin typeface="Meiryo UI" panose="020B0604030504040204" pitchFamily="34" charset="-128"/>
              <a:ea typeface="Meiryo UI" panose="020B0604030504040204" pitchFamily="34" charset="-128"/>
            </a:endParaRPr>
          </a:p>
        </p:txBody>
      </p:sp>
      <p:sp>
        <p:nvSpPr>
          <p:cNvPr id="12" name="Rectangle: Rounded Corners 11">
            <a:extLst>
              <a:ext uri="{FF2B5EF4-FFF2-40B4-BE49-F238E27FC236}">
                <a16:creationId xmlns:a16="http://schemas.microsoft.com/office/drawing/2014/main" id="{9CC80EE7-3F0F-411C-A654-B657FD47F013}"/>
              </a:ext>
            </a:extLst>
          </p:cNvPr>
          <p:cNvSpPr/>
          <p:nvPr/>
        </p:nvSpPr>
        <p:spPr bwMode="auto">
          <a:xfrm>
            <a:off x="8116676" y="3744660"/>
            <a:ext cx="3506135" cy="300065"/>
          </a:xfrm>
          <a:prstGeom prst="roundRect">
            <a:avLst>
              <a:gd name="adj" fmla="val 7006"/>
            </a:avLst>
          </a:prstGeom>
          <a:noFill/>
          <a:ln w="28575">
            <a:solidFill>
              <a:srgbClr val="0078D7"/>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indent="0" algn="ctr" defTabSz="932293" rtl="0" eaLnBrk="1" fontAlgn="base" latinLnBrk="0" hangingPunct="1">
              <a:lnSpc>
                <a:spcPct val="90000"/>
              </a:lnSpc>
              <a:spcBef>
                <a:spcPct val="0"/>
              </a:spcBef>
              <a:spcAft>
                <a:spcPct val="0"/>
              </a:spcAft>
              <a:buClrTx/>
              <a:buSzTx/>
              <a:buFontTx/>
              <a:buNone/>
              <a:tabLst/>
            </a:pPr>
            <a:endParaRPr lang="en-US" sz="3200" dirty="0">
              <a:latin typeface="Meiryo UI" panose="020B0604030504040204" pitchFamily="34" charset="-128"/>
              <a:ea typeface="Meiryo UI" panose="020B0604030504040204" pitchFamily="34" charset="-128"/>
            </a:endParaRPr>
          </a:p>
        </p:txBody>
      </p:sp>
      <p:cxnSp>
        <p:nvCxnSpPr>
          <p:cNvPr id="16" name="Straight Arrow Connector 15">
            <a:extLst>
              <a:ext uri="{FF2B5EF4-FFF2-40B4-BE49-F238E27FC236}">
                <a16:creationId xmlns:a16="http://schemas.microsoft.com/office/drawing/2014/main" id="{106C9B93-AEE3-42DD-BC35-A9260F9FF897}"/>
              </a:ext>
            </a:extLst>
          </p:cNvPr>
          <p:cNvCxnSpPr/>
          <p:nvPr/>
        </p:nvCxnSpPr>
        <p:spPr>
          <a:xfrm>
            <a:off x="3693459" y="3316941"/>
            <a:ext cx="4423217" cy="0"/>
          </a:xfrm>
          <a:prstGeom prst="straightConnector1">
            <a:avLst/>
          </a:prstGeom>
          <a:ln w="28575">
            <a:solidFill>
              <a:srgbClr val="0078D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7F2F986-7698-4DC1-BDB5-8F9657224A5E}"/>
              </a:ext>
            </a:extLst>
          </p:cNvPr>
          <p:cNvCxnSpPr>
            <a:cxnSpLocks/>
            <a:endCxn id="12" idx="1"/>
          </p:cNvCxnSpPr>
          <p:nvPr/>
        </p:nvCxnSpPr>
        <p:spPr>
          <a:xfrm flipV="1">
            <a:off x="4894729" y="3894693"/>
            <a:ext cx="3221947" cy="76672"/>
          </a:xfrm>
          <a:prstGeom prst="straightConnector1">
            <a:avLst/>
          </a:prstGeom>
          <a:ln w="28575">
            <a:solidFill>
              <a:srgbClr val="0078D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E9B6BB3-011E-4657-9CB6-6BB2A96661CA}"/>
              </a:ext>
            </a:extLst>
          </p:cNvPr>
          <p:cNvCxnSpPr>
            <a:cxnSpLocks/>
            <a:endCxn id="11" idx="1"/>
          </p:cNvCxnSpPr>
          <p:nvPr/>
        </p:nvCxnSpPr>
        <p:spPr>
          <a:xfrm>
            <a:off x="3334871" y="4545106"/>
            <a:ext cx="4781805" cy="1860218"/>
          </a:xfrm>
          <a:prstGeom prst="straightConnector1">
            <a:avLst/>
          </a:prstGeom>
          <a:ln w="28575">
            <a:solidFill>
              <a:srgbClr val="0078D7"/>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96753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3CD482-AC50-44B1-9556-49F1A8BDB0FE}"/>
              </a:ext>
            </a:extLst>
          </p:cNvPr>
          <p:cNvSpPr>
            <a:spLocks noGrp="1"/>
          </p:cNvSpPr>
          <p:nvPr>
            <p:ph type="title"/>
          </p:nvPr>
        </p:nvSpPr>
        <p:spPr>
          <a:xfrm>
            <a:off x="269240" y="289511"/>
            <a:ext cx="7376117" cy="899665"/>
          </a:xfrm>
        </p:spPr>
        <p:txBody>
          <a:bodyPr/>
          <a:lstStyle/>
          <a:p>
            <a:r>
              <a:rPr lang="ja-JP" altLang="en-US" dirty="0"/>
              <a:t>ポリシーの整理の例</a:t>
            </a:r>
            <a:endParaRPr lang="en-US" dirty="0"/>
          </a:p>
        </p:txBody>
      </p:sp>
      <p:grpSp>
        <p:nvGrpSpPr>
          <p:cNvPr id="39" name="Group 38">
            <a:extLst>
              <a:ext uri="{FF2B5EF4-FFF2-40B4-BE49-F238E27FC236}">
                <a16:creationId xmlns:a16="http://schemas.microsoft.com/office/drawing/2014/main" id="{8A2F52E7-B396-4913-9B67-6EAC5FFA6956}"/>
              </a:ext>
            </a:extLst>
          </p:cNvPr>
          <p:cNvGrpSpPr/>
          <p:nvPr/>
        </p:nvGrpSpPr>
        <p:grpSpPr>
          <a:xfrm>
            <a:off x="68255" y="886313"/>
            <a:ext cx="12073654" cy="5964848"/>
            <a:chOff x="68255" y="886313"/>
            <a:chExt cx="12073654" cy="5964848"/>
          </a:xfrm>
        </p:grpSpPr>
        <p:cxnSp>
          <p:nvCxnSpPr>
            <p:cNvPr id="40" name="Straight Connector 39">
              <a:extLst>
                <a:ext uri="{FF2B5EF4-FFF2-40B4-BE49-F238E27FC236}">
                  <a16:creationId xmlns:a16="http://schemas.microsoft.com/office/drawing/2014/main" id="{2D80DC5D-9335-4E4D-8118-E3E83C64BF5B}"/>
                </a:ext>
              </a:extLst>
            </p:cNvPr>
            <p:cNvCxnSpPr/>
            <p:nvPr/>
          </p:nvCxnSpPr>
          <p:spPr>
            <a:xfrm>
              <a:off x="2666647" y="1043087"/>
              <a:ext cx="0" cy="5514494"/>
            </a:xfrm>
            <a:prstGeom prst="line">
              <a:avLst/>
            </a:prstGeom>
            <a:noFill/>
            <a:ln w="12700" cap="flat" cmpd="sng" algn="ctr">
              <a:solidFill>
                <a:srgbClr val="FFFFFF">
                  <a:lumMod val="50000"/>
                </a:srgbClr>
              </a:solidFill>
              <a:prstDash val="dash"/>
              <a:headEnd type="none"/>
              <a:tailEnd type="none"/>
            </a:ln>
            <a:effectLst/>
          </p:spPr>
        </p:cxnSp>
        <p:cxnSp>
          <p:nvCxnSpPr>
            <p:cNvPr id="41" name="Straight Connector 40">
              <a:extLst>
                <a:ext uri="{FF2B5EF4-FFF2-40B4-BE49-F238E27FC236}">
                  <a16:creationId xmlns:a16="http://schemas.microsoft.com/office/drawing/2014/main" id="{4276B6C3-DC71-4F4C-A512-14E926033302}"/>
                </a:ext>
              </a:extLst>
            </p:cNvPr>
            <p:cNvCxnSpPr/>
            <p:nvPr/>
          </p:nvCxnSpPr>
          <p:spPr>
            <a:xfrm>
              <a:off x="9365185" y="1043087"/>
              <a:ext cx="0" cy="5514494"/>
            </a:xfrm>
            <a:prstGeom prst="line">
              <a:avLst/>
            </a:prstGeom>
            <a:noFill/>
            <a:ln w="12700" cap="flat" cmpd="sng" algn="ctr">
              <a:solidFill>
                <a:srgbClr val="FFFFFF">
                  <a:lumMod val="50000"/>
                </a:srgbClr>
              </a:solidFill>
              <a:prstDash val="dash"/>
              <a:headEnd type="none"/>
              <a:tailEnd type="none"/>
            </a:ln>
            <a:effectLst/>
          </p:spPr>
        </p:cxnSp>
        <p:cxnSp>
          <p:nvCxnSpPr>
            <p:cNvPr id="42" name="Straight Connector 41">
              <a:extLst>
                <a:ext uri="{FF2B5EF4-FFF2-40B4-BE49-F238E27FC236}">
                  <a16:creationId xmlns:a16="http://schemas.microsoft.com/office/drawing/2014/main" id="{87D30E44-7A70-4B87-A22A-FED04419BA7F}"/>
                </a:ext>
              </a:extLst>
            </p:cNvPr>
            <p:cNvCxnSpPr>
              <a:cxnSpLocks/>
            </p:cNvCxnSpPr>
            <p:nvPr/>
          </p:nvCxnSpPr>
          <p:spPr>
            <a:xfrm>
              <a:off x="11035845" y="1043087"/>
              <a:ext cx="0" cy="5514494"/>
            </a:xfrm>
            <a:prstGeom prst="line">
              <a:avLst/>
            </a:prstGeom>
            <a:noFill/>
            <a:ln w="12700" cap="flat" cmpd="sng" algn="ctr">
              <a:solidFill>
                <a:srgbClr val="FFFFFF">
                  <a:lumMod val="50000"/>
                </a:srgbClr>
              </a:solidFill>
              <a:prstDash val="dash"/>
              <a:headEnd type="none"/>
              <a:tailEnd type="none"/>
            </a:ln>
            <a:effectLst/>
          </p:spPr>
        </p:cxnSp>
        <p:cxnSp>
          <p:nvCxnSpPr>
            <p:cNvPr id="43" name="Straight Arrow Connector 42">
              <a:extLst>
                <a:ext uri="{FF2B5EF4-FFF2-40B4-BE49-F238E27FC236}">
                  <a16:creationId xmlns:a16="http://schemas.microsoft.com/office/drawing/2014/main" id="{25811046-42F3-4D8F-B0A3-6368CE4B6394}"/>
                </a:ext>
              </a:extLst>
            </p:cNvPr>
            <p:cNvCxnSpPr>
              <a:cxnSpLocks/>
            </p:cNvCxnSpPr>
            <p:nvPr/>
          </p:nvCxnSpPr>
          <p:spPr>
            <a:xfrm flipV="1">
              <a:off x="436095" y="1052513"/>
              <a:ext cx="0" cy="5413062"/>
            </a:xfrm>
            <a:prstGeom prst="straightConnector1">
              <a:avLst/>
            </a:prstGeom>
            <a:noFill/>
            <a:ln w="17145" cap="flat" cmpd="sng" algn="ctr">
              <a:solidFill>
                <a:srgbClr val="505050">
                  <a:shade val="95000"/>
                  <a:alpha val="50000"/>
                  <a:satMod val="150000"/>
                </a:srgbClr>
              </a:solidFill>
              <a:prstDash val="solid"/>
              <a:headEnd type="none"/>
              <a:tailEnd type="triangle"/>
            </a:ln>
            <a:effectLst/>
          </p:spPr>
        </p:cxnSp>
        <p:sp>
          <p:nvSpPr>
            <p:cNvPr id="50" name="Rectangle 49">
              <a:extLst>
                <a:ext uri="{FF2B5EF4-FFF2-40B4-BE49-F238E27FC236}">
                  <a16:creationId xmlns:a16="http://schemas.microsoft.com/office/drawing/2014/main" id="{F6971E9A-ECCC-4C55-B169-14487BFF97D2}"/>
                </a:ext>
              </a:extLst>
            </p:cNvPr>
            <p:cNvSpPr/>
            <p:nvPr/>
          </p:nvSpPr>
          <p:spPr>
            <a:xfrm>
              <a:off x="585519" y="1092051"/>
              <a:ext cx="1935145" cy="424732"/>
            </a:xfrm>
            <a:prstGeom prst="rect">
              <a:avLst/>
            </a:prstGeom>
          </p:spPr>
          <p:txBody>
            <a:bodyPr wrap="non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2400" b="0" i="0" u="none" strike="noStrike" kern="0" cap="none" spc="0" normalizeH="0" baseline="0" noProof="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rPr>
                <a:t>特権アカウント</a:t>
              </a:r>
              <a:endParaRPr kumimoji="0" lang="en-US" altLang="ja-JP" sz="2400" b="0" i="0" u="none" strike="noStrike" kern="0" cap="none" spc="0" normalizeH="0" baseline="0" noProof="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endParaRPr>
            </a:p>
          </p:txBody>
        </p:sp>
        <p:sp>
          <p:nvSpPr>
            <p:cNvPr id="51" name="Rectangle 50">
              <a:extLst>
                <a:ext uri="{FF2B5EF4-FFF2-40B4-BE49-F238E27FC236}">
                  <a16:creationId xmlns:a16="http://schemas.microsoft.com/office/drawing/2014/main" id="{33A34561-71AD-4A79-8B32-E408E5D1173C}"/>
                </a:ext>
              </a:extLst>
            </p:cNvPr>
            <p:cNvSpPr/>
            <p:nvPr/>
          </p:nvSpPr>
          <p:spPr>
            <a:xfrm>
              <a:off x="4515786" y="1052512"/>
              <a:ext cx="2940228" cy="424732"/>
            </a:xfrm>
            <a:prstGeom prst="rect">
              <a:avLst/>
            </a:prstGeom>
          </p:spPr>
          <p:txBody>
            <a:bodyPr wrap="non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2400" b="0" i="0" u="none" strike="noStrike" kern="0" cap="none" spc="0" normalizeH="0" baseline="0" noProof="0" dirty="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rPr>
                <a:t>一般ユーザーアカウント</a:t>
              </a:r>
              <a:endParaRPr kumimoji="0" lang="en-US" altLang="ja-JP" sz="2400" b="0" i="0" u="none" strike="noStrike" kern="0" cap="none" spc="0" normalizeH="0" baseline="0" noProof="0" dirty="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endParaRPr>
            </a:p>
          </p:txBody>
        </p:sp>
        <p:sp>
          <p:nvSpPr>
            <p:cNvPr id="52" name="Rectangle 51">
              <a:extLst>
                <a:ext uri="{FF2B5EF4-FFF2-40B4-BE49-F238E27FC236}">
                  <a16:creationId xmlns:a16="http://schemas.microsoft.com/office/drawing/2014/main" id="{82A5DF2A-12E4-46C5-93F9-BF6DADD01190}"/>
                </a:ext>
              </a:extLst>
            </p:cNvPr>
            <p:cNvSpPr/>
            <p:nvPr/>
          </p:nvSpPr>
          <p:spPr>
            <a:xfrm>
              <a:off x="9763638" y="1052512"/>
              <a:ext cx="889987" cy="424732"/>
            </a:xfrm>
            <a:prstGeom prst="rect">
              <a:avLst/>
            </a:prstGeom>
          </p:spPr>
          <p:txBody>
            <a:bodyPr wrap="non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2400" b="0" i="0" u="none" strike="noStrike" kern="0" cap="none" spc="0" normalizeH="0" baseline="0" noProof="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rPr>
                <a:t>ゲスト</a:t>
              </a:r>
              <a:endParaRPr kumimoji="0" lang="en-US" altLang="ja-JP" sz="2400" b="0" i="0" u="none" strike="noStrike" kern="0" cap="none" spc="0" normalizeH="0" baseline="0" noProof="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endParaRPr>
            </a:p>
          </p:txBody>
        </p:sp>
        <p:sp>
          <p:nvSpPr>
            <p:cNvPr id="53" name="Rectangle 52">
              <a:extLst>
                <a:ext uri="{FF2B5EF4-FFF2-40B4-BE49-F238E27FC236}">
                  <a16:creationId xmlns:a16="http://schemas.microsoft.com/office/drawing/2014/main" id="{F92806E7-FD78-432D-B100-DF6A3FBBDDEE}"/>
                </a:ext>
              </a:extLst>
            </p:cNvPr>
            <p:cNvSpPr/>
            <p:nvPr/>
          </p:nvSpPr>
          <p:spPr>
            <a:xfrm>
              <a:off x="11022169" y="886313"/>
              <a:ext cx="1077539" cy="1200329"/>
            </a:xfrm>
            <a:prstGeom prst="rect">
              <a:avLst/>
            </a:prstGeom>
          </p:spPr>
          <p:txBody>
            <a:bodyPr wrap="non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altLang="ja-JP" sz="1600" b="0" i="0" u="none" strike="noStrike" kern="0" cap="none" spc="0" normalizeH="0" baseline="0" noProof="0" dirty="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rPr>
                <a:t>Break</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altLang="ja-JP" sz="1600" b="0" i="0" u="none" strike="noStrike" kern="0" cap="none" spc="0" normalizeH="0" baseline="0" noProof="0" dirty="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rPr>
                <a:t>Glass</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600" b="0" i="0" u="none" strike="noStrike" kern="0" cap="none" spc="0" normalizeH="0" baseline="0" noProof="0" dirty="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rPr>
                <a:t>アカウント、</a:t>
              </a:r>
              <a:endParaRPr kumimoji="0" lang="en-US" altLang="ja-JP" sz="1600" b="0" i="0" u="none" strike="noStrike" kern="0" cap="none" spc="0" normalizeH="0" baseline="0" noProof="0" dirty="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endParaRPr>
            </a:p>
            <a:p>
              <a:pPr marL="0" marR="0" lvl="0" indent="0" algn="ctr" defTabSz="932472" eaLnBrk="1" fontAlgn="base" latinLnBrk="0" hangingPunct="1">
                <a:lnSpc>
                  <a:spcPct val="90000"/>
                </a:lnSpc>
                <a:spcBef>
                  <a:spcPct val="0"/>
                </a:spcBef>
                <a:spcAft>
                  <a:spcPct val="0"/>
                </a:spcAft>
                <a:buClrTx/>
                <a:buSzTx/>
                <a:buFontTx/>
                <a:buNone/>
                <a:tabLst/>
                <a:defRPr/>
              </a:pPr>
              <a:r>
                <a:rPr lang="ja-JP" altLang="en-US" sz="1600" kern="0" dirty="0">
                  <a:solidFill>
                    <a:srgbClr val="505050"/>
                  </a:solidFill>
                  <a:latin typeface="Meiryo UI" panose="020B0604030504040204" pitchFamily="50" charset="-128"/>
                  <a:ea typeface="Meiryo UI" panose="020B0604030504040204" pitchFamily="50" charset="-128"/>
                  <a:cs typeface="Segoe UI" pitchFamily="34" charset="0"/>
                </a:rPr>
                <a:t>同期</a:t>
              </a:r>
              <a:endParaRPr lang="en-US" altLang="ja-JP" sz="1600" kern="0" dirty="0">
                <a:solidFill>
                  <a:srgbClr val="505050"/>
                </a:solidFill>
                <a:latin typeface="Meiryo UI" panose="020B0604030504040204" pitchFamily="50" charset="-128"/>
                <a:ea typeface="Meiryo UI" panose="020B0604030504040204" pitchFamily="50" charset="-128"/>
                <a:cs typeface="Segoe UI" pitchFamily="34" charset="0"/>
              </a:endParaRPr>
            </a:p>
            <a:p>
              <a:pPr marL="0" marR="0" lvl="0" indent="0" algn="ctr" defTabSz="932472" eaLnBrk="1" fontAlgn="base" latinLnBrk="0" hangingPunct="1">
                <a:lnSpc>
                  <a:spcPct val="90000"/>
                </a:lnSpc>
                <a:spcBef>
                  <a:spcPct val="0"/>
                </a:spcBef>
                <a:spcAft>
                  <a:spcPct val="0"/>
                </a:spcAft>
                <a:buClrTx/>
                <a:buSzTx/>
                <a:buFontTx/>
                <a:buNone/>
                <a:tabLst/>
                <a:defRPr/>
              </a:pPr>
              <a:r>
                <a:rPr lang="ja-JP" altLang="en-US" sz="1600" kern="0" dirty="0">
                  <a:solidFill>
                    <a:srgbClr val="505050"/>
                  </a:solidFill>
                  <a:latin typeface="Meiryo UI" panose="020B0604030504040204" pitchFamily="50" charset="-128"/>
                  <a:ea typeface="Meiryo UI" panose="020B0604030504040204" pitchFamily="50" charset="-128"/>
                  <a:cs typeface="Segoe UI" pitchFamily="34" charset="0"/>
                </a:rPr>
                <a:t>アカウント</a:t>
              </a:r>
              <a:endParaRPr kumimoji="0" lang="en-US" altLang="ja-JP" sz="1600" b="0" i="0" u="none" strike="noStrike" kern="0" cap="none" spc="0" normalizeH="0" baseline="0" noProof="0" dirty="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endParaRPr>
            </a:p>
          </p:txBody>
        </p:sp>
        <p:cxnSp>
          <p:nvCxnSpPr>
            <p:cNvPr id="54" name="Straight Arrow Connector 53">
              <a:extLst>
                <a:ext uri="{FF2B5EF4-FFF2-40B4-BE49-F238E27FC236}">
                  <a16:creationId xmlns:a16="http://schemas.microsoft.com/office/drawing/2014/main" id="{8E38C033-C520-4F49-8553-83B4373F145C}"/>
                </a:ext>
              </a:extLst>
            </p:cNvPr>
            <p:cNvCxnSpPr>
              <a:cxnSpLocks/>
            </p:cNvCxnSpPr>
            <p:nvPr/>
          </p:nvCxnSpPr>
          <p:spPr>
            <a:xfrm>
              <a:off x="436095" y="6465575"/>
              <a:ext cx="11564896" cy="0"/>
            </a:xfrm>
            <a:prstGeom prst="straightConnector1">
              <a:avLst/>
            </a:prstGeom>
            <a:noFill/>
            <a:ln w="17145" cap="flat" cmpd="sng" algn="ctr">
              <a:solidFill>
                <a:srgbClr val="505050">
                  <a:shade val="95000"/>
                  <a:alpha val="50000"/>
                  <a:satMod val="150000"/>
                </a:srgbClr>
              </a:solidFill>
              <a:prstDash val="solid"/>
              <a:headEnd type="none"/>
              <a:tailEnd type="triangle"/>
            </a:ln>
            <a:effectLst/>
          </p:spPr>
        </p:cxnSp>
        <p:sp>
          <p:nvSpPr>
            <p:cNvPr id="55" name="Rectangle 54">
              <a:extLst>
                <a:ext uri="{FF2B5EF4-FFF2-40B4-BE49-F238E27FC236}">
                  <a16:creationId xmlns:a16="http://schemas.microsoft.com/office/drawing/2014/main" id="{E0D37B0C-9FF8-47DA-92CD-5432E4D50931}"/>
                </a:ext>
              </a:extLst>
            </p:cNvPr>
            <p:cNvSpPr/>
            <p:nvPr/>
          </p:nvSpPr>
          <p:spPr>
            <a:xfrm>
              <a:off x="10695679" y="6509529"/>
              <a:ext cx="1446230" cy="341632"/>
            </a:xfrm>
            <a:prstGeom prst="rect">
              <a:avLst/>
            </a:prstGeom>
          </p:spPr>
          <p:txBody>
            <a:bodyPr wrap="non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800" b="0" i="0" u="none" strike="noStrike" kern="0" cap="none" spc="0" normalizeH="0" baseline="0" noProof="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rPr>
                <a:t>ユーザータイプ</a:t>
              </a:r>
              <a:endParaRPr kumimoji="0" lang="en-US" altLang="ja-JP" sz="1800" b="0" i="0" u="none" strike="noStrike" kern="0" cap="none" spc="0" normalizeH="0" baseline="0" noProof="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endParaRPr>
            </a:p>
          </p:txBody>
        </p:sp>
        <p:sp>
          <p:nvSpPr>
            <p:cNvPr id="56" name="Rectangle 55">
              <a:extLst>
                <a:ext uri="{FF2B5EF4-FFF2-40B4-BE49-F238E27FC236}">
                  <a16:creationId xmlns:a16="http://schemas.microsoft.com/office/drawing/2014/main" id="{17F3DBBF-7D57-4C7C-BA42-E4AA5A28EEDA}"/>
                </a:ext>
              </a:extLst>
            </p:cNvPr>
            <p:cNvSpPr/>
            <p:nvPr/>
          </p:nvSpPr>
          <p:spPr>
            <a:xfrm rot="16200000">
              <a:off x="-204320" y="1278134"/>
              <a:ext cx="886782" cy="341632"/>
            </a:xfrm>
            <a:prstGeom prst="rect">
              <a:avLst/>
            </a:prstGeom>
          </p:spPr>
          <p:txBody>
            <a:bodyPr wrap="non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800" b="0" i="0" u="none" strike="noStrike" kern="0" cap="none" spc="0" normalizeH="0" baseline="0" noProof="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rPr>
                <a:t>ポリシー</a:t>
              </a:r>
              <a:endParaRPr kumimoji="0" lang="en-US" altLang="ja-JP" sz="1800" b="0" i="0" u="none" strike="noStrike" kern="0" cap="none" spc="0" normalizeH="0" baseline="0" noProof="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endParaRPr>
            </a:p>
          </p:txBody>
        </p:sp>
      </p:grpSp>
      <p:grpSp>
        <p:nvGrpSpPr>
          <p:cNvPr id="57" name="Group 56">
            <a:extLst>
              <a:ext uri="{FF2B5EF4-FFF2-40B4-BE49-F238E27FC236}">
                <a16:creationId xmlns:a16="http://schemas.microsoft.com/office/drawing/2014/main" id="{536D6F18-EAD4-4511-83A6-20C58A65ADE1}"/>
              </a:ext>
            </a:extLst>
          </p:cNvPr>
          <p:cNvGrpSpPr/>
          <p:nvPr/>
        </p:nvGrpSpPr>
        <p:grpSpPr>
          <a:xfrm>
            <a:off x="530242" y="5029200"/>
            <a:ext cx="10424287" cy="1356764"/>
            <a:chOff x="530242" y="5029200"/>
            <a:chExt cx="10424287" cy="1356764"/>
          </a:xfrm>
        </p:grpSpPr>
        <p:sp>
          <p:nvSpPr>
            <p:cNvPr id="58" name="Rectangle 57">
              <a:extLst>
                <a:ext uri="{FF2B5EF4-FFF2-40B4-BE49-F238E27FC236}">
                  <a16:creationId xmlns:a16="http://schemas.microsoft.com/office/drawing/2014/main" id="{322D4B9F-B2C8-4175-B970-091FD30AFD5F}"/>
                </a:ext>
              </a:extLst>
            </p:cNvPr>
            <p:cNvSpPr/>
            <p:nvPr/>
          </p:nvSpPr>
          <p:spPr bwMode="auto">
            <a:xfrm rot="10800000" flipV="1">
              <a:off x="530242" y="5029200"/>
              <a:ext cx="10424287" cy="1356764"/>
            </a:xfrm>
            <a:prstGeom prst="rect">
              <a:avLst/>
            </a:prstGeom>
            <a:solidFill>
              <a:srgbClr val="0078D7"/>
            </a:solidFill>
            <a:ln>
              <a:noFill/>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ロックダウンポリシーグループ </a:t>
              </a:r>
              <a:r>
                <a:rPr kumimoji="0" lang="en-US" altLang="ja-JP" sz="18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(L)</a:t>
              </a: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sp>
          <p:nvSpPr>
            <p:cNvPr id="59" name="Rectangle 58">
              <a:extLst>
                <a:ext uri="{FF2B5EF4-FFF2-40B4-BE49-F238E27FC236}">
                  <a16:creationId xmlns:a16="http://schemas.microsoft.com/office/drawing/2014/main" id="{EA7ED172-CB2C-48F8-BC26-C41D58ECD60F}"/>
                </a:ext>
              </a:extLst>
            </p:cNvPr>
            <p:cNvSpPr/>
            <p:nvPr/>
          </p:nvSpPr>
          <p:spPr bwMode="auto">
            <a:xfrm>
              <a:off x="646550" y="5449337"/>
              <a:ext cx="10201806" cy="365760"/>
            </a:xfrm>
            <a:prstGeom prst="rect">
              <a:avLst/>
            </a:prstGeom>
            <a:solidFill>
              <a:srgbClr val="002050">
                <a:shade val="80000"/>
                <a:satMod val="180000"/>
              </a:srgbClr>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altLang="ja-JP" sz="16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L001 </a:t>
              </a:r>
              <a:r>
                <a:rPr kumimoji="0" lang="ja-JP" alt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レガシー認証ブロック</a:t>
              </a: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sp>
          <p:nvSpPr>
            <p:cNvPr id="61" name="Rectangle 60">
              <a:extLst>
                <a:ext uri="{FF2B5EF4-FFF2-40B4-BE49-F238E27FC236}">
                  <a16:creationId xmlns:a16="http://schemas.microsoft.com/office/drawing/2014/main" id="{C61D6DB8-A36E-46B6-9206-B7B2932F2301}"/>
                </a:ext>
              </a:extLst>
            </p:cNvPr>
            <p:cNvSpPr/>
            <p:nvPr/>
          </p:nvSpPr>
          <p:spPr bwMode="auto">
            <a:xfrm>
              <a:off x="646550" y="5858270"/>
              <a:ext cx="10201806" cy="365760"/>
            </a:xfrm>
            <a:prstGeom prst="rect">
              <a:avLst/>
            </a:prstGeom>
            <a:solidFill>
              <a:srgbClr val="002050">
                <a:shade val="80000"/>
                <a:satMod val="180000"/>
              </a:srgbClr>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altLang="ja-JP" sz="16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L002 ActiveSync</a:t>
              </a:r>
              <a:r>
                <a:rPr kumimoji="0" lang="ja-JP" alt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 ブロック</a:t>
              </a: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grpSp>
      <p:grpSp>
        <p:nvGrpSpPr>
          <p:cNvPr id="62" name="Group 61">
            <a:extLst>
              <a:ext uri="{FF2B5EF4-FFF2-40B4-BE49-F238E27FC236}">
                <a16:creationId xmlns:a16="http://schemas.microsoft.com/office/drawing/2014/main" id="{5751632A-9B43-462A-B2DF-C24E1EE1045C}"/>
              </a:ext>
            </a:extLst>
          </p:cNvPr>
          <p:cNvGrpSpPr/>
          <p:nvPr/>
        </p:nvGrpSpPr>
        <p:grpSpPr>
          <a:xfrm>
            <a:off x="524393" y="1553233"/>
            <a:ext cx="2060024" cy="3383959"/>
            <a:chOff x="524393" y="1553234"/>
            <a:chExt cx="2060024" cy="2955306"/>
          </a:xfrm>
        </p:grpSpPr>
        <p:sp>
          <p:nvSpPr>
            <p:cNvPr id="63" name="Rectangle 62">
              <a:extLst>
                <a:ext uri="{FF2B5EF4-FFF2-40B4-BE49-F238E27FC236}">
                  <a16:creationId xmlns:a16="http://schemas.microsoft.com/office/drawing/2014/main" id="{7EF8D5B5-4BB4-4213-9F70-558330234853}"/>
                </a:ext>
              </a:extLst>
            </p:cNvPr>
            <p:cNvSpPr/>
            <p:nvPr/>
          </p:nvSpPr>
          <p:spPr bwMode="auto">
            <a:xfrm>
              <a:off x="524393" y="1553234"/>
              <a:ext cx="2060024" cy="2955306"/>
            </a:xfrm>
            <a:prstGeom prst="rect">
              <a:avLst/>
            </a:prstGeom>
            <a:solidFill>
              <a:srgbClr val="0078D7"/>
            </a:solidFill>
            <a:ln>
              <a:noFill/>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特権用ポリシー</a:t>
              </a:r>
              <a:endParaRPr kumimoji="0" lang="en-US" altLang="ja-JP" sz="18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グループ</a:t>
              </a:r>
              <a:r>
                <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(P)</a:t>
              </a:r>
            </a:p>
          </p:txBody>
        </p:sp>
        <p:sp>
          <p:nvSpPr>
            <p:cNvPr id="64" name="Rectangle 63">
              <a:extLst>
                <a:ext uri="{FF2B5EF4-FFF2-40B4-BE49-F238E27FC236}">
                  <a16:creationId xmlns:a16="http://schemas.microsoft.com/office/drawing/2014/main" id="{4443E13C-D96D-48AD-BBEC-3E6E4532C632}"/>
                </a:ext>
              </a:extLst>
            </p:cNvPr>
            <p:cNvSpPr/>
            <p:nvPr/>
          </p:nvSpPr>
          <p:spPr bwMode="auto">
            <a:xfrm>
              <a:off x="617527" y="2291782"/>
              <a:ext cx="1871131" cy="365760"/>
            </a:xfrm>
            <a:prstGeom prst="rect">
              <a:avLst/>
            </a:prstGeom>
            <a:solidFill>
              <a:srgbClr val="002050">
                <a:shade val="80000"/>
                <a:satMod val="180000"/>
              </a:srgbClr>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ja-JP" alt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管理者ベースライン</a:t>
              </a: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sp>
          <p:nvSpPr>
            <p:cNvPr id="65" name="Rectangle 64">
              <a:extLst>
                <a:ext uri="{FF2B5EF4-FFF2-40B4-BE49-F238E27FC236}">
                  <a16:creationId xmlns:a16="http://schemas.microsoft.com/office/drawing/2014/main" id="{5D8B920D-F59A-450B-812E-7F18B9050FA3}"/>
                </a:ext>
              </a:extLst>
            </p:cNvPr>
            <p:cNvSpPr/>
            <p:nvPr/>
          </p:nvSpPr>
          <p:spPr bwMode="auto">
            <a:xfrm>
              <a:off x="609287" y="2700718"/>
              <a:ext cx="1879371" cy="365760"/>
            </a:xfrm>
            <a:prstGeom prst="rect">
              <a:avLst/>
            </a:prstGeom>
            <a:solidFill>
              <a:srgbClr val="002050">
                <a:shade val="80000"/>
                <a:satMod val="180000"/>
              </a:srgbClr>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altLang="ja-JP"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P001 </a:t>
              </a:r>
              <a:r>
                <a:rPr kumimoji="0" lang="ja-JP" alt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要 </a:t>
              </a:r>
              <a:r>
                <a:rPr kumimoji="0" lang="en-US" altLang="ja-JP"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MFA</a:t>
              </a:r>
              <a:endPar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grpSp>
      <p:grpSp>
        <p:nvGrpSpPr>
          <p:cNvPr id="66" name="Group 65">
            <a:extLst>
              <a:ext uri="{FF2B5EF4-FFF2-40B4-BE49-F238E27FC236}">
                <a16:creationId xmlns:a16="http://schemas.microsoft.com/office/drawing/2014/main" id="{A1BC94EB-A3EE-4CBC-A839-390EB39BC5CA}"/>
              </a:ext>
            </a:extLst>
          </p:cNvPr>
          <p:cNvGrpSpPr/>
          <p:nvPr/>
        </p:nvGrpSpPr>
        <p:grpSpPr>
          <a:xfrm>
            <a:off x="2741805" y="1549444"/>
            <a:ext cx="4310792" cy="2269059"/>
            <a:chOff x="2806735" y="1549444"/>
            <a:chExt cx="4310792" cy="2163805"/>
          </a:xfrm>
        </p:grpSpPr>
        <p:sp>
          <p:nvSpPr>
            <p:cNvPr id="67" name="Rectangle 66">
              <a:extLst>
                <a:ext uri="{FF2B5EF4-FFF2-40B4-BE49-F238E27FC236}">
                  <a16:creationId xmlns:a16="http://schemas.microsoft.com/office/drawing/2014/main" id="{1A9AD607-BBC7-4524-A8F4-46CFCCC9C8A5}"/>
                </a:ext>
              </a:extLst>
            </p:cNvPr>
            <p:cNvSpPr/>
            <p:nvPr/>
          </p:nvSpPr>
          <p:spPr bwMode="auto">
            <a:xfrm>
              <a:off x="2806735" y="1549444"/>
              <a:ext cx="4310792" cy="2163805"/>
            </a:xfrm>
            <a:prstGeom prst="rect">
              <a:avLst/>
            </a:prstGeom>
            <a:solidFill>
              <a:srgbClr val="0078D7"/>
            </a:solidFill>
            <a:ln>
              <a:noFill/>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altLang="ja-JP"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MS</a:t>
              </a:r>
              <a:r>
                <a:rPr kumimoji="0" lang="ja-JP" altLang="en-US"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アプリ用ポリシー</a:t>
              </a:r>
              <a:endParaRPr kumimoji="0" lang="en-US" altLang="ja-JP"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グループ </a:t>
              </a:r>
              <a:r>
                <a:rPr kumimoji="0" lang="en-US" altLang="ja-JP"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(M)</a:t>
              </a: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sp>
          <p:nvSpPr>
            <p:cNvPr id="68" name="Rectangle 67">
              <a:extLst>
                <a:ext uri="{FF2B5EF4-FFF2-40B4-BE49-F238E27FC236}">
                  <a16:creationId xmlns:a16="http://schemas.microsoft.com/office/drawing/2014/main" id="{088C44D0-3E1F-407A-B603-7B3FA209C29D}"/>
                </a:ext>
              </a:extLst>
            </p:cNvPr>
            <p:cNvSpPr/>
            <p:nvPr/>
          </p:nvSpPr>
          <p:spPr bwMode="auto">
            <a:xfrm>
              <a:off x="2887924" y="2375745"/>
              <a:ext cx="4135100" cy="365760"/>
            </a:xfrm>
            <a:prstGeom prst="rect">
              <a:avLst/>
            </a:prstGeom>
            <a:solidFill>
              <a:srgbClr val="002050">
                <a:shade val="80000"/>
                <a:satMod val="180000"/>
              </a:srgbClr>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altLang="ja-JP" sz="16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M001 </a:t>
              </a:r>
              <a:r>
                <a:rPr kumimoji="0" lang="ja-JP" alt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要 準拠デバイス</a:t>
              </a:r>
              <a:r>
                <a:rPr kumimoji="0" lang="en-US" altLang="ja-JP" sz="16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iOS/Android/MacOS </a:t>
              </a: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sp>
          <p:nvSpPr>
            <p:cNvPr id="69" name="Rectangle 68">
              <a:extLst>
                <a:ext uri="{FF2B5EF4-FFF2-40B4-BE49-F238E27FC236}">
                  <a16:creationId xmlns:a16="http://schemas.microsoft.com/office/drawing/2014/main" id="{B9E72AF0-B593-40C6-B783-E298B1356DAF}"/>
                </a:ext>
              </a:extLst>
            </p:cNvPr>
            <p:cNvSpPr/>
            <p:nvPr/>
          </p:nvSpPr>
          <p:spPr bwMode="auto">
            <a:xfrm>
              <a:off x="2887924" y="2782915"/>
              <a:ext cx="4135100" cy="365760"/>
            </a:xfrm>
            <a:prstGeom prst="rect">
              <a:avLst/>
            </a:prstGeom>
            <a:solidFill>
              <a:srgbClr val="002050">
                <a:shade val="80000"/>
                <a:satMod val="180000"/>
              </a:srgbClr>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altLang="ja-JP"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M002 </a:t>
              </a:r>
              <a:r>
                <a:rPr kumimoji="0" lang="ja-JP" alt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要 </a:t>
              </a:r>
              <a:r>
                <a:rPr kumimoji="0" lang="en-US" altLang="ja-JP"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MAM</a:t>
              </a:r>
              <a:r>
                <a:rPr kumimoji="0" lang="ja-JP" alt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対応アプリ</a:t>
              </a: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sp>
          <p:nvSpPr>
            <p:cNvPr id="70" name="Rectangle 69">
              <a:extLst>
                <a:ext uri="{FF2B5EF4-FFF2-40B4-BE49-F238E27FC236}">
                  <a16:creationId xmlns:a16="http://schemas.microsoft.com/office/drawing/2014/main" id="{6C18A74D-1DE4-4116-9CED-4F0A302FDAE9}"/>
                </a:ext>
              </a:extLst>
            </p:cNvPr>
            <p:cNvSpPr/>
            <p:nvPr/>
          </p:nvSpPr>
          <p:spPr bwMode="auto">
            <a:xfrm>
              <a:off x="2887924" y="3195525"/>
              <a:ext cx="4135100" cy="365760"/>
            </a:xfrm>
            <a:prstGeom prst="rect">
              <a:avLst/>
            </a:prstGeom>
            <a:solidFill>
              <a:srgbClr val="002050">
                <a:shade val="80000"/>
                <a:satMod val="180000"/>
              </a:srgbClr>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altLang="ja-JP" sz="16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M003 </a:t>
              </a:r>
              <a:r>
                <a:rPr kumimoji="0" lang="ja-JP" alt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要 ドメイン参加デバイス </a:t>
              </a:r>
              <a:r>
                <a:rPr kumimoji="0" lang="en-US" altLang="ja-JP" sz="16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Windows</a:t>
              </a: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grpSp>
      <p:grpSp>
        <p:nvGrpSpPr>
          <p:cNvPr id="71" name="Group 70">
            <a:extLst>
              <a:ext uri="{FF2B5EF4-FFF2-40B4-BE49-F238E27FC236}">
                <a16:creationId xmlns:a16="http://schemas.microsoft.com/office/drawing/2014/main" id="{69EFC683-9F75-4D77-84F7-1F2454DDE58C}"/>
              </a:ext>
            </a:extLst>
          </p:cNvPr>
          <p:cNvGrpSpPr/>
          <p:nvPr/>
        </p:nvGrpSpPr>
        <p:grpSpPr>
          <a:xfrm>
            <a:off x="7214369" y="1549442"/>
            <a:ext cx="2057400" cy="2269061"/>
            <a:chOff x="7214369" y="1549442"/>
            <a:chExt cx="2057400" cy="2269061"/>
          </a:xfrm>
        </p:grpSpPr>
        <p:sp>
          <p:nvSpPr>
            <p:cNvPr id="72" name="Rectangle 71">
              <a:extLst>
                <a:ext uri="{FF2B5EF4-FFF2-40B4-BE49-F238E27FC236}">
                  <a16:creationId xmlns:a16="http://schemas.microsoft.com/office/drawing/2014/main" id="{70FE1D18-238B-49B7-BEBC-47FB5955A1D4}"/>
                </a:ext>
              </a:extLst>
            </p:cNvPr>
            <p:cNvSpPr/>
            <p:nvPr/>
          </p:nvSpPr>
          <p:spPr bwMode="auto">
            <a:xfrm>
              <a:off x="7214369" y="1549442"/>
              <a:ext cx="2057400" cy="2269061"/>
            </a:xfrm>
            <a:prstGeom prst="rect">
              <a:avLst/>
            </a:prstGeom>
            <a:solidFill>
              <a:srgbClr val="0078D7"/>
            </a:solidFill>
            <a:ln>
              <a:noFill/>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altLang="ja-JP"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Non-MS</a:t>
              </a:r>
              <a:r>
                <a:rPr kumimoji="0" lang="ja-JP" altLang="en-US"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アプリ用</a:t>
              </a:r>
              <a:endParaRPr kumimoji="0" lang="en-US" altLang="ja-JP"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ポリシーグループ </a:t>
              </a:r>
              <a:r>
                <a:rPr kumimoji="0" lang="en-US" altLang="ja-JP"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(N)</a:t>
              </a: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sp>
          <p:nvSpPr>
            <p:cNvPr id="73" name="Rectangle 72">
              <a:extLst>
                <a:ext uri="{FF2B5EF4-FFF2-40B4-BE49-F238E27FC236}">
                  <a16:creationId xmlns:a16="http://schemas.microsoft.com/office/drawing/2014/main" id="{E92AC5F0-4803-4DE1-8341-3C0638EE2ED5}"/>
                </a:ext>
              </a:extLst>
            </p:cNvPr>
            <p:cNvSpPr/>
            <p:nvPr/>
          </p:nvSpPr>
          <p:spPr bwMode="auto">
            <a:xfrm>
              <a:off x="7294328" y="2399631"/>
              <a:ext cx="1871131" cy="365760"/>
            </a:xfrm>
            <a:prstGeom prst="rect">
              <a:avLst/>
            </a:prstGeom>
            <a:solidFill>
              <a:srgbClr val="002050">
                <a:shade val="80000"/>
                <a:satMod val="180000"/>
              </a:srgbClr>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altLang="ja-JP"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N001 SFDC</a:t>
              </a:r>
              <a:r>
                <a:rPr kumimoji="0" lang="ja-JP" alt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a:t>
              </a:r>
              <a:endPar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sp>
          <p:nvSpPr>
            <p:cNvPr id="74" name="Rectangle 73">
              <a:extLst>
                <a:ext uri="{FF2B5EF4-FFF2-40B4-BE49-F238E27FC236}">
                  <a16:creationId xmlns:a16="http://schemas.microsoft.com/office/drawing/2014/main" id="{8EDD9B1B-32A9-454A-A78C-E8CDB62BE46C}"/>
                </a:ext>
              </a:extLst>
            </p:cNvPr>
            <p:cNvSpPr/>
            <p:nvPr/>
          </p:nvSpPr>
          <p:spPr bwMode="auto">
            <a:xfrm>
              <a:off x="7286088" y="2808564"/>
              <a:ext cx="1879371" cy="365760"/>
            </a:xfrm>
            <a:prstGeom prst="rect">
              <a:avLst/>
            </a:prstGeom>
            <a:solidFill>
              <a:srgbClr val="002050">
                <a:shade val="80000"/>
                <a:satMod val="180000"/>
              </a:srgbClr>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altLang="ja-JP"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N002 Box</a:t>
              </a:r>
              <a:r>
                <a:rPr kumimoji="0" lang="ja-JP" alt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a:t>
              </a:r>
              <a:endPar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grpSp>
      <p:grpSp>
        <p:nvGrpSpPr>
          <p:cNvPr id="75" name="Group 74">
            <a:extLst>
              <a:ext uri="{FF2B5EF4-FFF2-40B4-BE49-F238E27FC236}">
                <a16:creationId xmlns:a16="http://schemas.microsoft.com/office/drawing/2014/main" id="{BF4E9A05-CF3A-40A1-8DCA-B698D8A7CEA0}"/>
              </a:ext>
            </a:extLst>
          </p:cNvPr>
          <p:cNvGrpSpPr/>
          <p:nvPr/>
        </p:nvGrpSpPr>
        <p:grpSpPr>
          <a:xfrm>
            <a:off x="9459464" y="1549443"/>
            <a:ext cx="1495068" cy="3387747"/>
            <a:chOff x="9459464" y="1549443"/>
            <a:chExt cx="1495068" cy="3387747"/>
          </a:xfrm>
        </p:grpSpPr>
        <p:sp>
          <p:nvSpPr>
            <p:cNvPr id="76" name="Rectangle 75">
              <a:extLst>
                <a:ext uri="{FF2B5EF4-FFF2-40B4-BE49-F238E27FC236}">
                  <a16:creationId xmlns:a16="http://schemas.microsoft.com/office/drawing/2014/main" id="{D8BBA859-77CB-4125-865E-B013A70EF489}"/>
                </a:ext>
              </a:extLst>
            </p:cNvPr>
            <p:cNvSpPr/>
            <p:nvPr/>
          </p:nvSpPr>
          <p:spPr bwMode="auto">
            <a:xfrm>
              <a:off x="9459464" y="1549443"/>
              <a:ext cx="1495068" cy="3387747"/>
            </a:xfrm>
            <a:prstGeom prst="rect">
              <a:avLst/>
            </a:prstGeom>
            <a:solidFill>
              <a:srgbClr val="0078D7"/>
            </a:solidFill>
            <a:ln>
              <a:noFill/>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ゲスト用</a:t>
              </a:r>
              <a:endParaRPr kumimoji="0" lang="en-US" altLang="ja-JP"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ポリシー</a:t>
              </a:r>
              <a:endParaRPr kumimoji="0" lang="en-US" altLang="ja-JP"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グループ </a:t>
              </a:r>
              <a:r>
                <a:rPr kumimoji="0" lang="en-US" altLang="ja-JP"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(G)</a:t>
              </a:r>
            </a:p>
          </p:txBody>
        </p:sp>
        <p:sp>
          <p:nvSpPr>
            <p:cNvPr id="77" name="Rectangle 76">
              <a:extLst>
                <a:ext uri="{FF2B5EF4-FFF2-40B4-BE49-F238E27FC236}">
                  <a16:creationId xmlns:a16="http://schemas.microsoft.com/office/drawing/2014/main" id="{88C6F0C0-AB70-4B11-9473-610B96438A7B}"/>
                </a:ext>
              </a:extLst>
            </p:cNvPr>
            <p:cNvSpPr/>
            <p:nvPr/>
          </p:nvSpPr>
          <p:spPr bwMode="auto">
            <a:xfrm>
              <a:off x="9538979" y="2404565"/>
              <a:ext cx="1335016" cy="365760"/>
            </a:xfrm>
            <a:prstGeom prst="rect">
              <a:avLst/>
            </a:prstGeom>
            <a:solidFill>
              <a:srgbClr val="002050">
                <a:shade val="80000"/>
                <a:satMod val="180000"/>
              </a:srgbClr>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non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altLang="ja-JP"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G001 </a:t>
              </a:r>
              <a:r>
                <a:rPr kumimoji="0" lang="en-US" altLang="ja-JP" sz="1600" b="0" i="0" u="none" strike="noStrike" kern="0" cap="none" spc="0" normalizeH="0" baseline="0" noProof="0" err="1">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ToU</a:t>
              </a:r>
              <a:r>
                <a:rPr kumimoji="0" lang="ja-JP" alt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a:t>
              </a:r>
              <a:endPar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grpSp>
      <p:grpSp>
        <p:nvGrpSpPr>
          <p:cNvPr id="36" name="Group 35">
            <a:extLst>
              <a:ext uri="{FF2B5EF4-FFF2-40B4-BE49-F238E27FC236}">
                <a16:creationId xmlns:a16="http://schemas.microsoft.com/office/drawing/2014/main" id="{215ABD93-8FD4-49F9-9FFD-1DF7DDDECDB1}"/>
              </a:ext>
            </a:extLst>
          </p:cNvPr>
          <p:cNvGrpSpPr/>
          <p:nvPr/>
        </p:nvGrpSpPr>
        <p:grpSpPr>
          <a:xfrm>
            <a:off x="2741806" y="3912002"/>
            <a:ext cx="6529102" cy="1025187"/>
            <a:chOff x="2809004" y="1897679"/>
            <a:chExt cx="4308523" cy="3150700"/>
          </a:xfrm>
        </p:grpSpPr>
        <p:sp>
          <p:nvSpPr>
            <p:cNvPr id="37" name="Rectangle 36">
              <a:extLst>
                <a:ext uri="{FF2B5EF4-FFF2-40B4-BE49-F238E27FC236}">
                  <a16:creationId xmlns:a16="http://schemas.microsoft.com/office/drawing/2014/main" id="{7DEE0ACA-6741-422D-8FFE-A546FDFF8EAB}"/>
                </a:ext>
              </a:extLst>
            </p:cNvPr>
            <p:cNvSpPr/>
            <p:nvPr/>
          </p:nvSpPr>
          <p:spPr bwMode="auto">
            <a:xfrm>
              <a:off x="2809004" y="1897679"/>
              <a:ext cx="4308523" cy="3150700"/>
            </a:xfrm>
            <a:prstGeom prst="rect">
              <a:avLst/>
            </a:prstGeom>
            <a:solidFill>
              <a:srgbClr val="0078D7"/>
            </a:solidFill>
            <a:ln>
              <a:noFill/>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lang="ja-JP" altLang="en-US" kern="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一般</a:t>
              </a:r>
              <a:r>
                <a:rPr kumimoji="0" lang="ja-JP" alt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ユーザー用共通ポリシー グループ </a:t>
              </a:r>
              <a:r>
                <a:rPr kumimoji="0" lang="en-US" altLang="ja-JP" sz="18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(R)</a:t>
              </a: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sp>
          <p:nvSpPr>
            <p:cNvPr id="38" name="Rectangle 37">
              <a:extLst>
                <a:ext uri="{FF2B5EF4-FFF2-40B4-BE49-F238E27FC236}">
                  <a16:creationId xmlns:a16="http://schemas.microsoft.com/office/drawing/2014/main" id="{6B8A8FAD-4FDF-40F5-B342-2FE878A6A5EA}"/>
                </a:ext>
              </a:extLst>
            </p:cNvPr>
            <p:cNvSpPr/>
            <p:nvPr/>
          </p:nvSpPr>
          <p:spPr bwMode="auto">
            <a:xfrm>
              <a:off x="2887924" y="3575522"/>
              <a:ext cx="4135100" cy="1185511"/>
            </a:xfrm>
            <a:prstGeom prst="rect">
              <a:avLst/>
            </a:prstGeom>
            <a:solidFill>
              <a:srgbClr val="002050">
                <a:shade val="80000"/>
                <a:satMod val="180000"/>
              </a:srgbClr>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defRPr/>
              </a:pPr>
              <a:r>
                <a:rPr lang="en-US" altLang="ja-JP" sz="1500" kern="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R001 </a:t>
              </a:r>
              <a:r>
                <a:rPr lang="ja-JP" altLang="en-US" sz="1500" kern="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セーフティーネット：要 </a:t>
              </a:r>
              <a:r>
                <a:rPr lang="en-US" altLang="ja-JP" sz="1500" kern="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MFA</a:t>
              </a:r>
              <a:r>
                <a:rPr lang="ja-JP" altLang="en-US" sz="1500" kern="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 </a:t>
              </a:r>
              <a:r>
                <a:rPr lang="en-US" altLang="ja-JP" sz="1500" kern="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or </a:t>
              </a:r>
              <a:r>
                <a:rPr lang="ja-JP" altLang="en-US" sz="1500" kern="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準拠デバイス </a:t>
              </a:r>
              <a:r>
                <a:rPr lang="en-US" altLang="ja-JP" sz="1500" kern="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or </a:t>
              </a:r>
              <a:r>
                <a:rPr lang="ja-JP" altLang="en-US" sz="1500" kern="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ドメイン参加デバイス</a:t>
              </a:r>
              <a:endParaRPr lang="en-US" sz="1500" kern="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endParaRPr>
            </a:p>
          </p:txBody>
        </p:sp>
      </p:grpSp>
    </p:spTree>
    <p:extLst>
      <p:ext uri="{BB962C8B-B14F-4D97-AF65-F5344CB8AC3E}">
        <p14:creationId xmlns:p14="http://schemas.microsoft.com/office/powerpoint/2010/main" val="35311985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500"/>
                                        <p:tgtEl>
                                          <p:spTgt spid="6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fade">
                                      <p:cBhvr>
                                        <p:cTn id="3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C0A1F3-3BE8-467B-B1C6-7BA3FE19133F}"/>
              </a:ext>
            </a:extLst>
          </p:cNvPr>
          <p:cNvSpPr>
            <a:spLocks noGrp="1"/>
          </p:cNvSpPr>
          <p:nvPr>
            <p:ph type="title"/>
          </p:nvPr>
        </p:nvSpPr>
        <p:spPr/>
        <p:txBody>
          <a:bodyPr/>
          <a:lstStyle/>
          <a:p>
            <a:r>
              <a:rPr lang="ja-JP" altLang="en-US" dirty="0"/>
              <a:t>ネーミングルール・グルーピングの例</a:t>
            </a:r>
            <a:endParaRPr lang="en-US" dirty="0"/>
          </a:p>
        </p:txBody>
      </p:sp>
      <p:graphicFrame>
        <p:nvGraphicFramePr>
          <p:cNvPr id="4" name="Table 3">
            <a:extLst>
              <a:ext uri="{FF2B5EF4-FFF2-40B4-BE49-F238E27FC236}">
                <a16:creationId xmlns:a16="http://schemas.microsoft.com/office/drawing/2014/main" id="{E79F37EB-240F-4253-84E2-77C16A569B2B}"/>
              </a:ext>
            </a:extLst>
          </p:cNvPr>
          <p:cNvGraphicFramePr>
            <a:graphicFrameLocks noGrp="1"/>
          </p:cNvGraphicFramePr>
          <p:nvPr>
            <p:extLst>
              <p:ext uri="{D42A27DB-BD31-4B8C-83A1-F6EECF244321}">
                <p14:modId xmlns:p14="http://schemas.microsoft.com/office/powerpoint/2010/main" val="2358391643"/>
              </p:ext>
            </p:extLst>
          </p:nvPr>
        </p:nvGraphicFramePr>
        <p:xfrm>
          <a:off x="420288" y="1101214"/>
          <a:ext cx="11381393" cy="5643880"/>
        </p:xfrm>
        <a:graphic>
          <a:graphicData uri="http://schemas.openxmlformats.org/drawingml/2006/table">
            <a:tbl>
              <a:tblPr firstRow="1" bandRow="1">
                <a:tableStyleId>{5C22544A-7EE6-4342-B048-85BDC9FD1C3A}</a:tableStyleId>
              </a:tblPr>
              <a:tblGrid>
                <a:gridCol w="2150412">
                  <a:extLst>
                    <a:ext uri="{9D8B030D-6E8A-4147-A177-3AD203B41FA5}">
                      <a16:colId xmlns:a16="http://schemas.microsoft.com/office/drawing/2014/main" val="3627404653"/>
                    </a:ext>
                  </a:extLst>
                </a:gridCol>
                <a:gridCol w="805546">
                  <a:extLst>
                    <a:ext uri="{9D8B030D-6E8A-4147-A177-3AD203B41FA5}">
                      <a16:colId xmlns:a16="http://schemas.microsoft.com/office/drawing/2014/main" val="176352129"/>
                    </a:ext>
                  </a:extLst>
                </a:gridCol>
                <a:gridCol w="3983778">
                  <a:extLst>
                    <a:ext uri="{9D8B030D-6E8A-4147-A177-3AD203B41FA5}">
                      <a16:colId xmlns:a16="http://schemas.microsoft.com/office/drawing/2014/main" val="1534205889"/>
                    </a:ext>
                  </a:extLst>
                </a:gridCol>
                <a:gridCol w="4441657">
                  <a:extLst>
                    <a:ext uri="{9D8B030D-6E8A-4147-A177-3AD203B41FA5}">
                      <a16:colId xmlns:a16="http://schemas.microsoft.com/office/drawing/2014/main" val="1145197598"/>
                    </a:ext>
                  </a:extLst>
                </a:gridCol>
              </a:tblGrid>
              <a:tr h="370840">
                <a:tc>
                  <a:txBody>
                    <a:bodyPr/>
                    <a:lstStyle/>
                    <a:p>
                      <a:r>
                        <a:rPr lang="ja-JP" altLang="en-US" sz="1600">
                          <a:latin typeface="Meiryo UI" panose="020B0604030504040204" pitchFamily="50" charset="-128"/>
                          <a:ea typeface="Meiryo UI" panose="020B0604030504040204" pitchFamily="50" charset="-128"/>
                        </a:rPr>
                        <a:t>ポリシーグループ</a:t>
                      </a:r>
                      <a:endParaRPr lang="en-US" sz="1600">
                        <a:latin typeface="Meiryo UI" panose="020B0604030504040204" pitchFamily="50" charset="-128"/>
                        <a:ea typeface="Meiryo UI" panose="020B0604030504040204" pitchFamily="50" charset="-128"/>
                      </a:endParaRPr>
                    </a:p>
                  </a:txBody>
                  <a:tcPr/>
                </a:tc>
                <a:tc>
                  <a:txBody>
                    <a:bodyPr/>
                    <a:lstStyle/>
                    <a:p>
                      <a:r>
                        <a:rPr lang="ja-JP" altLang="en-US" sz="1600">
                          <a:latin typeface="Meiryo UI" panose="020B0604030504040204" pitchFamily="50" charset="-128"/>
                          <a:ea typeface="Meiryo UI" panose="020B0604030504040204" pitchFamily="50" charset="-128"/>
                        </a:rPr>
                        <a:t>番号</a:t>
                      </a:r>
                      <a:endParaRPr lang="en-US" sz="1600">
                        <a:latin typeface="Meiryo UI" panose="020B0604030504040204" pitchFamily="50" charset="-128"/>
                        <a:ea typeface="Meiryo UI" panose="020B0604030504040204" pitchFamily="50" charset="-128"/>
                      </a:endParaRPr>
                    </a:p>
                  </a:txBody>
                  <a:tcPr/>
                </a:tc>
                <a:tc>
                  <a:txBody>
                    <a:bodyPr/>
                    <a:lstStyle/>
                    <a:p>
                      <a:r>
                        <a:rPr lang="ja-JP" altLang="en-US" sz="1600">
                          <a:latin typeface="Meiryo UI" panose="020B0604030504040204" pitchFamily="50" charset="-128"/>
                          <a:ea typeface="Meiryo UI" panose="020B0604030504040204" pitchFamily="50" charset="-128"/>
                        </a:rPr>
                        <a:t>ポリシー名</a:t>
                      </a:r>
                      <a:endParaRPr lang="en-US" sz="1600">
                        <a:latin typeface="Meiryo UI" panose="020B0604030504040204" pitchFamily="50" charset="-128"/>
                        <a:ea typeface="Meiryo UI" panose="020B0604030504040204" pitchFamily="50" charset="-128"/>
                      </a:endParaRPr>
                    </a:p>
                  </a:txBody>
                  <a:tcPr/>
                </a:tc>
                <a:tc>
                  <a:txBody>
                    <a:bodyPr/>
                    <a:lstStyle/>
                    <a:p>
                      <a:r>
                        <a:rPr lang="ja-JP" altLang="en-US" sz="1600">
                          <a:latin typeface="Meiryo UI" panose="020B0604030504040204" pitchFamily="50" charset="-128"/>
                          <a:ea typeface="Meiryo UI" panose="020B0604030504040204" pitchFamily="50" charset="-128"/>
                        </a:rPr>
                        <a:t>概要</a:t>
                      </a:r>
                      <a:endParaRPr lang="en-US" sz="16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984903569"/>
                  </a:ext>
                </a:extLst>
              </a:tr>
              <a:tr h="370840">
                <a:tc rowSpan="2">
                  <a:txBody>
                    <a:bodyPr/>
                    <a:lstStyle/>
                    <a:p>
                      <a:r>
                        <a:rPr lang="ja-JP" altLang="en-US" sz="1600">
                          <a:latin typeface="Meiryo UI" panose="020B0604030504040204" pitchFamily="50" charset="-128"/>
                          <a:ea typeface="Meiryo UI" panose="020B0604030504040204" pitchFamily="50" charset="-128"/>
                        </a:rPr>
                        <a:t>特権の保護 </a:t>
                      </a:r>
                      <a:r>
                        <a:rPr lang="en-US" altLang="ja-JP" sz="1600">
                          <a:latin typeface="Meiryo UI" panose="020B0604030504040204" pitchFamily="50" charset="-128"/>
                          <a:ea typeface="Meiryo UI" panose="020B0604030504040204" pitchFamily="50" charset="-128"/>
                        </a:rPr>
                        <a:t>(P)</a:t>
                      </a:r>
                      <a:r>
                        <a:rPr lang="en-US" altLang="ja-JP" sz="1600" err="1">
                          <a:latin typeface="Meiryo UI" panose="020B0604030504040204" pitchFamily="50" charset="-128"/>
                          <a:ea typeface="Meiryo UI" panose="020B0604030504040204" pitchFamily="50" charset="-128"/>
                        </a:rPr>
                        <a:t>rivileged</a:t>
                      </a:r>
                      <a:r>
                        <a:rPr lang="en-US" altLang="ja-JP" sz="1600">
                          <a:latin typeface="Meiryo UI" panose="020B0604030504040204" pitchFamily="50" charset="-128"/>
                          <a:ea typeface="Meiryo UI" panose="020B0604030504040204" pitchFamily="50" charset="-128"/>
                        </a:rPr>
                        <a:t> Account Policies</a:t>
                      </a:r>
                      <a:endParaRPr lang="en-US" sz="1600">
                        <a:latin typeface="Meiryo UI" panose="020B0604030504040204" pitchFamily="50" charset="-128"/>
                        <a:ea typeface="Meiryo UI" panose="020B0604030504040204" pitchFamily="50" charset="-128"/>
                      </a:endParaRPr>
                    </a:p>
                  </a:txBody>
                  <a:tcPr/>
                </a:tc>
                <a:tc>
                  <a:txBody>
                    <a:bodyPr/>
                    <a:lstStyle/>
                    <a:p>
                      <a:r>
                        <a:rPr lang="en-US" altLang="ja-JP" sz="1600">
                          <a:latin typeface="Meiryo UI" panose="020B0604030504040204" pitchFamily="50" charset="-128"/>
                          <a:ea typeface="Meiryo UI" panose="020B0604030504040204" pitchFamily="50" charset="-128"/>
                        </a:rPr>
                        <a:t>P000</a:t>
                      </a:r>
                      <a:endParaRPr lang="en-US" sz="1600">
                        <a:latin typeface="Meiryo UI" panose="020B0604030504040204" pitchFamily="50" charset="-128"/>
                        <a:ea typeface="Meiryo UI" panose="020B0604030504040204" pitchFamily="50" charset="-128"/>
                      </a:endParaRPr>
                    </a:p>
                  </a:txBody>
                  <a:tcPr/>
                </a:tc>
                <a:tc>
                  <a:txBody>
                    <a:bodyPr/>
                    <a:lstStyle/>
                    <a:p>
                      <a:r>
                        <a:rPr lang="en-US" sz="1600">
                          <a:latin typeface="Meiryo UI" panose="020B0604030504040204" pitchFamily="50" charset="-128"/>
                          <a:ea typeface="Meiryo UI" panose="020B0604030504040204" pitchFamily="50" charset="-128"/>
                        </a:rPr>
                        <a:t>(Baseline</a:t>
                      </a:r>
                      <a:r>
                        <a:rPr lang="ja-JP" altLang="en-US" sz="1600">
                          <a:latin typeface="Meiryo UI" panose="020B0604030504040204" pitchFamily="50" charset="-128"/>
                          <a:ea typeface="Meiryo UI" panose="020B0604030504040204" pitchFamily="50" charset="-128"/>
                        </a:rPr>
                        <a:t> </a:t>
                      </a:r>
                      <a:r>
                        <a:rPr lang="en-US" altLang="ja-JP" sz="1600">
                          <a:latin typeface="Meiryo UI" panose="020B0604030504040204" pitchFamily="50" charset="-128"/>
                          <a:ea typeface="Meiryo UI" panose="020B0604030504040204" pitchFamily="50" charset="-128"/>
                        </a:rPr>
                        <a:t>Policy </a:t>
                      </a:r>
                      <a:r>
                        <a:rPr lang="ja-JP" altLang="en-US" sz="1600">
                          <a:latin typeface="Meiryo UI" panose="020B0604030504040204" pitchFamily="50" charset="-128"/>
                          <a:ea typeface="Meiryo UI" panose="020B0604030504040204" pitchFamily="50" charset="-128"/>
                        </a:rPr>
                        <a:t>を利用するため変更不可</a:t>
                      </a:r>
                      <a:r>
                        <a:rPr lang="en-US" sz="1600">
                          <a:latin typeface="Meiryo UI" panose="020B0604030504040204" pitchFamily="50" charset="-128"/>
                          <a:ea typeface="Meiryo UI" panose="020B0604030504040204" pitchFamily="50" charset="-128"/>
                        </a:rPr>
                        <a:t>)</a:t>
                      </a:r>
                    </a:p>
                  </a:txBody>
                  <a:tcPr/>
                </a:tc>
                <a:tc>
                  <a:txBody>
                    <a:bodyPr/>
                    <a:lstStyle/>
                    <a:p>
                      <a:r>
                        <a:rPr lang="ja-JP" altLang="en-US" sz="1600">
                          <a:latin typeface="Meiryo UI" panose="020B0604030504040204" pitchFamily="50" charset="-128"/>
                          <a:ea typeface="Meiryo UI" panose="020B0604030504040204" pitchFamily="50" charset="-128"/>
                        </a:rPr>
                        <a:t>特に強い特権利用には</a:t>
                      </a:r>
                      <a:r>
                        <a:rPr lang="en-US" altLang="ja-JP" sz="1600">
                          <a:latin typeface="Meiryo UI" panose="020B0604030504040204" pitchFamily="50" charset="-128"/>
                          <a:ea typeface="Meiryo UI" panose="020B0604030504040204" pitchFamily="50" charset="-128"/>
                        </a:rPr>
                        <a:t>MFA</a:t>
                      </a:r>
                      <a:r>
                        <a:rPr lang="ja-JP" altLang="en-US" sz="1600">
                          <a:latin typeface="Meiryo UI" panose="020B0604030504040204" pitchFamily="50" charset="-128"/>
                          <a:ea typeface="Meiryo UI" panose="020B0604030504040204" pitchFamily="50" charset="-128"/>
                        </a:rPr>
                        <a:t>が必要（ベースラインポリシーを利用）</a:t>
                      </a:r>
                      <a:endParaRPr lang="en-US" sz="16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35036402"/>
                  </a:ext>
                </a:extLst>
              </a:tr>
              <a:tr h="370840">
                <a:tc vMerge="1">
                  <a:txBody>
                    <a:bodyPr/>
                    <a:lstStyle/>
                    <a:p>
                      <a:endParaRPr lang="en-US">
                        <a:latin typeface="Yu Gothic UI" panose="020B0500000000000000" pitchFamily="34" charset="-128"/>
                        <a:ea typeface="Yu Gothic UI" panose="020B0500000000000000" pitchFamily="34" charset="-128"/>
                      </a:endParaRPr>
                    </a:p>
                  </a:txBody>
                  <a:tcPr/>
                </a:tc>
                <a:tc>
                  <a:txBody>
                    <a:bodyPr/>
                    <a:lstStyle/>
                    <a:p>
                      <a:r>
                        <a:rPr lang="en-US" altLang="ja-JP" sz="1600">
                          <a:latin typeface="Meiryo UI" panose="020B0604030504040204" pitchFamily="50" charset="-128"/>
                          <a:ea typeface="Meiryo UI" panose="020B0604030504040204" pitchFamily="50" charset="-128"/>
                        </a:rPr>
                        <a:t>P001</a:t>
                      </a:r>
                      <a:endParaRPr lang="en-US" sz="1600">
                        <a:latin typeface="Meiryo UI" panose="020B0604030504040204" pitchFamily="50" charset="-128"/>
                        <a:ea typeface="Meiryo UI" panose="020B0604030504040204" pitchFamily="50" charset="-128"/>
                      </a:endParaRPr>
                    </a:p>
                  </a:txBody>
                  <a:tcPr/>
                </a:tc>
                <a:tc>
                  <a:txBody>
                    <a:bodyPr/>
                    <a:lstStyle/>
                    <a:p>
                      <a:r>
                        <a:rPr lang="en-US" sz="1600" dirty="0">
                          <a:latin typeface="Meiryo UI" panose="020B0604030504040204" pitchFamily="50" charset="-128"/>
                          <a:ea typeface="Meiryo UI" panose="020B0604030504040204" pitchFamily="50" charset="-128"/>
                        </a:rPr>
                        <a:t>P001_Require MFA for Admins</a:t>
                      </a:r>
                    </a:p>
                  </a:txBody>
                  <a:tcPr/>
                </a:tc>
                <a:tc>
                  <a:txBody>
                    <a:bodyPr/>
                    <a:lstStyle/>
                    <a:p>
                      <a:r>
                        <a:rPr lang="en-US" altLang="ja-JP" sz="1600" dirty="0">
                          <a:latin typeface="Meiryo UI" panose="020B0604030504040204" pitchFamily="50" charset="-128"/>
                          <a:ea typeface="Meiryo UI" panose="020B0604030504040204" pitchFamily="50" charset="-128"/>
                        </a:rPr>
                        <a:t>P000</a:t>
                      </a:r>
                      <a:r>
                        <a:rPr lang="ja-JP" altLang="en-US" sz="1600" dirty="0">
                          <a:latin typeface="Meiryo UI" panose="020B0604030504040204" pitchFamily="50" charset="-128"/>
                          <a:ea typeface="Meiryo UI" panose="020B0604030504040204" pitchFamily="50" charset="-128"/>
                        </a:rPr>
                        <a:t>対象以外の特権利用には</a:t>
                      </a:r>
                      <a:r>
                        <a:rPr lang="en-US" altLang="ja-JP" sz="1600" dirty="0">
                          <a:latin typeface="Meiryo UI" panose="020B0604030504040204" pitchFamily="50" charset="-128"/>
                          <a:ea typeface="Meiryo UI" panose="020B0604030504040204" pitchFamily="50" charset="-128"/>
                        </a:rPr>
                        <a:t>MFA</a:t>
                      </a:r>
                      <a:r>
                        <a:rPr lang="ja-JP" altLang="en-US" sz="1600" dirty="0">
                          <a:latin typeface="Meiryo UI" panose="020B0604030504040204" pitchFamily="50" charset="-128"/>
                          <a:ea typeface="Meiryo UI" panose="020B0604030504040204" pitchFamily="50" charset="-128"/>
                        </a:rPr>
                        <a:t>が必要</a:t>
                      </a:r>
                      <a:endParaRPr 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97202042"/>
                  </a:ext>
                </a:extLst>
              </a:tr>
              <a:tr h="370840">
                <a:tc rowSpan="2">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ja-JP" altLang="en-US" sz="1600" dirty="0">
                          <a:latin typeface="Meiryo UI" panose="020B0604030504040204" pitchFamily="50" charset="-128"/>
                          <a:ea typeface="Meiryo UI" panose="020B0604030504040204" pitchFamily="50" charset="-128"/>
                        </a:rPr>
                        <a:t>アタックサーフェスの最小化、テナントレベルのロックダウン </a:t>
                      </a:r>
                      <a:r>
                        <a:rPr lang="en-US" altLang="ja-JP" sz="1600" dirty="0">
                          <a:latin typeface="Meiryo UI" panose="020B0604030504040204" pitchFamily="50" charset="-128"/>
                          <a:ea typeface="Meiryo UI" panose="020B0604030504040204" pitchFamily="50" charset="-128"/>
                        </a:rPr>
                        <a:t>(L)</a:t>
                      </a:r>
                      <a:r>
                        <a:rPr lang="en-US" altLang="ja-JP" sz="1600" dirty="0" err="1">
                          <a:latin typeface="Meiryo UI" panose="020B0604030504040204" pitchFamily="50" charset="-128"/>
                          <a:ea typeface="Meiryo UI" panose="020B0604030504040204" pitchFamily="50" charset="-128"/>
                        </a:rPr>
                        <a:t>ockdown</a:t>
                      </a:r>
                      <a:r>
                        <a:rPr lang="en-US" altLang="ja-JP" sz="1600" dirty="0">
                          <a:latin typeface="Meiryo UI" panose="020B0604030504040204" pitchFamily="50" charset="-128"/>
                          <a:ea typeface="Meiryo UI" panose="020B0604030504040204" pitchFamily="50" charset="-128"/>
                        </a:rPr>
                        <a:t> Policies</a:t>
                      </a:r>
                      <a:endParaRPr lang="en-US" sz="1600" dirty="0">
                        <a:latin typeface="Meiryo UI" panose="020B0604030504040204" pitchFamily="50" charset="-128"/>
                        <a:ea typeface="Meiryo UI" panose="020B0604030504040204" pitchFamily="50" charset="-128"/>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600" dirty="0">
                          <a:latin typeface="Meiryo UI" panose="020B0604030504040204" pitchFamily="50" charset="-128"/>
                          <a:ea typeface="Meiryo UI" panose="020B0604030504040204" pitchFamily="50" charset="-128"/>
                        </a:rPr>
                        <a:t>L001</a:t>
                      </a:r>
                      <a:endParaRPr lang="en-US" sz="1600" dirty="0">
                        <a:latin typeface="Meiryo UI" panose="020B0604030504040204" pitchFamily="50" charset="-128"/>
                        <a:ea typeface="Meiryo UI" panose="020B0604030504040204" pitchFamily="50" charset="-128"/>
                      </a:endParaRPr>
                    </a:p>
                  </a:txBody>
                  <a:tcPr/>
                </a:tc>
                <a:tc>
                  <a:txBody>
                    <a:bodyPr/>
                    <a:lstStyle/>
                    <a:p>
                      <a:r>
                        <a:rPr lang="en-US" sz="1600" dirty="0">
                          <a:latin typeface="Meiryo UI" panose="020B0604030504040204" pitchFamily="50" charset="-128"/>
                          <a:ea typeface="Meiryo UI" panose="020B0604030504040204" pitchFamily="50" charset="-128"/>
                        </a:rPr>
                        <a:t>L001_Block Legacy Auth</a:t>
                      </a:r>
                    </a:p>
                  </a:txBody>
                  <a:tcPr/>
                </a:tc>
                <a:tc>
                  <a:txBody>
                    <a:bodyPr/>
                    <a:lstStyle/>
                    <a:p>
                      <a:r>
                        <a:rPr lang="ja-JP" altLang="en-US" sz="1600" dirty="0">
                          <a:latin typeface="Meiryo UI" panose="020B0604030504040204" pitchFamily="50" charset="-128"/>
                          <a:ea typeface="Meiryo UI" panose="020B0604030504040204" pitchFamily="50" charset="-128"/>
                        </a:rPr>
                        <a:t>レガシー認証のブロック</a:t>
                      </a:r>
                      <a:endParaRPr 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539486753"/>
                  </a:ext>
                </a:extLst>
              </a:tr>
              <a:tr h="370840">
                <a:tc vMerge="1">
                  <a:txBody>
                    <a:bodyPr/>
                    <a:lstStyle/>
                    <a:p>
                      <a:endParaRPr lang="en-US">
                        <a:latin typeface="Yu Gothic UI" panose="020B0500000000000000" pitchFamily="34" charset="-128"/>
                        <a:ea typeface="Yu Gothic UI" panose="020B0500000000000000" pitchFamily="34" charset="-128"/>
                      </a:endParaRPr>
                    </a:p>
                  </a:txBody>
                  <a:tcPr/>
                </a:tc>
                <a:tc>
                  <a:txBody>
                    <a:bodyPr/>
                    <a:lstStyle/>
                    <a:p>
                      <a:r>
                        <a:rPr lang="en-US" altLang="ja-JP" sz="1600" dirty="0">
                          <a:latin typeface="Meiryo UI" panose="020B0604030504040204" pitchFamily="50" charset="-128"/>
                          <a:ea typeface="Meiryo UI" panose="020B0604030504040204" pitchFamily="50" charset="-128"/>
                        </a:rPr>
                        <a:t>L002</a:t>
                      </a:r>
                      <a:endParaRPr lang="en-US" sz="1600" dirty="0">
                        <a:latin typeface="Meiryo UI" panose="020B0604030504040204" pitchFamily="50" charset="-128"/>
                        <a:ea typeface="Meiryo UI" panose="020B0604030504040204" pitchFamily="50" charset="-128"/>
                      </a:endParaRPr>
                    </a:p>
                  </a:txBody>
                  <a:tcPr/>
                </a:tc>
                <a:tc>
                  <a:txBody>
                    <a:bodyPr/>
                    <a:lstStyle/>
                    <a:p>
                      <a:r>
                        <a:rPr lang="en-US" sz="1600" dirty="0">
                          <a:latin typeface="Meiryo UI" panose="020B0604030504040204" pitchFamily="50" charset="-128"/>
                          <a:ea typeface="Meiryo UI" panose="020B0604030504040204" pitchFamily="50" charset="-128"/>
                        </a:rPr>
                        <a:t>L002_Block ActiveSync</a:t>
                      </a:r>
                    </a:p>
                  </a:txBody>
                  <a:tcPr/>
                </a:tc>
                <a:tc>
                  <a:txBody>
                    <a:bodyPr/>
                    <a:lstStyle/>
                    <a:p>
                      <a:r>
                        <a:rPr lang="en-US" altLang="ja-JP" sz="1600">
                          <a:latin typeface="Meiryo UI" panose="020B0604030504040204" pitchFamily="50" charset="-128"/>
                          <a:ea typeface="Meiryo UI" panose="020B0604030504040204" pitchFamily="50" charset="-128"/>
                        </a:rPr>
                        <a:t>Exchange ActiveSync</a:t>
                      </a:r>
                      <a:r>
                        <a:rPr lang="ja-JP" altLang="en-US" sz="1600">
                          <a:latin typeface="Meiryo UI" panose="020B0604030504040204" pitchFamily="50" charset="-128"/>
                          <a:ea typeface="Meiryo UI" panose="020B0604030504040204" pitchFamily="50" charset="-128"/>
                        </a:rPr>
                        <a:t>のブロック</a:t>
                      </a:r>
                      <a:endParaRPr lang="en-US" sz="16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09257327"/>
                  </a:ext>
                </a:extLst>
              </a:tr>
              <a:tr h="370840">
                <a:tc>
                  <a:txBody>
                    <a:bodyPr/>
                    <a:lstStyle/>
                    <a:p>
                      <a:r>
                        <a:rPr lang="ja-JP" altLang="en-US" sz="1600" dirty="0">
                          <a:latin typeface="Meiryo UI" panose="020B0604030504040204" pitchFamily="50" charset="-128"/>
                          <a:ea typeface="Meiryo UI" panose="020B0604030504040204" pitchFamily="50" charset="-128"/>
                        </a:rPr>
                        <a:t>一般ユーザー向け共通ポリシー </a:t>
                      </a:r>
                      <a:r>
                        <a:rPr lang="en-US" altLang="ja-JP" sz="1600" dirty="0">
                          <a:latin typeface="Meiryo UI" panose="020B0604030504040204" pitchFamily="50" charset="-128"/>
                          <a:ea typeface="Meiryo UI" panose="020B0604030504040204" pitchFamily="50" charset="-128"/>
                        </a:rPr>
                        <a:t>(R)</a:t>
                      </a:r>
                      <a:r>
                        <a:rPr lang="en-US" altLang="ja-JP" sz="1600" dirty="0" err="1">
                          <a:latin typeface="Meiryo UI" panose="020B0604030504040204" pitchFamily="50" charset="-128"/>
                          <a:ea typeface="Meiryo UI" panose="020B0604030504040204" pitchFamily="50" charset="-128"/>
                        </a:rPr>
                        <a:t>egular</a:t>
                      </a:r>
                      <a:r>
                        <a:rPr lang="en-US" altLang="ja-JP" sz="1600" dirty="0">
                          <a:latin typeface="Meiryo UI" panose="020B0604030504040204" pitchFamily="50" charset="-128"/>
                          <a:ea typeface="Meiryo UI" panose="020B0604030504040204" pitchFamily="50" charset="-128"/>
                        </a:rPr>
                        <a:t> Account Policies</a:t>
                      </a:r>
                      <a:endParaRPr lang="en-US" sz="1600" dirty="0">
                        <a:latin typeface="Meiryo UI" panose="020B0604030504040204" pitchFamily="50" charset="-128"/>
                        <a:ea typeface="Meiryo UI" panose="020B0604030504040204" pitchFamily="50" charset="-128"/>
                      </a:endParaRPr>
                    </a:p>
                  </a:txBody>
                  <a:tcPr/>
                </a:tc>
                <a:tc>
                  <a:txBody>
                    <a:bodyPr/>
                    <a:lstStyle/>
                    <a:p>
                      <a:r>
                        <a:rPr lang="en-US" altLang="ja-JP" sz="1600" dirty="0">
                          <a:latin typeface="Meiryo UI" panose="020B0604030504040204" pitchFamily="50" charset="-128"/>
                          <a:ea typeface="Meiryo UI" panose="020B0604030504040204" pitchFamily="50" charset="-128"/>
                        </a:rPr>
                        <a:t>R001</a:t>
                      </a:r>
                      <a:endParaRPr lang="en-US" sz="1600" dirty="0">
                        <a:latin typeface="Meiryo UI" panose="020B0604030504040204" pitchFamily="50" charset="-128"/>
                        <a:ea typeface="Meiryo UI" panose="020B0604030504040204" pitchFamily="50" charset="-128"/>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dirty="0">
                          <a:latin typeface="Meiryo UI" panose="020B0604030504040204" pitchFamily="50" charset="-128"/>
                          <a:ea typeface="Meiryo UI" panose="020B0604030504040204" pitchFamily="50" charset="-128"/>
                        </a:rPr>
                        <a:t>R001_Require MFA or Managed Devices</a:t>
                      </a:r>
                    </a:p>
                    <a:p>
                      <a:endParaRPr lang="en-US" sz="1600" dirty="0">
                        <a:latin typeface="Meiryo UI" panose="020B0604030504040204" pitchFamily="50" charset="-128"/>
                        <a:ea typeface="Meiryo UI" panose="020B0604030504040204" pitchFamily="50" charset="-128"/>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ja-JP" altLang="en-US" sz="1600" dirty="0">
                          <a:latin typeface="Meiryo UI" panose="020B0604030504040204" pitchFamily="50" charset="-128"/>
                          <a:ea typeface="Meiryo UI" panose="020B0604030504040204" pitchFamily="50" charset="-128"/>
                        </a:rPr>
                        <a:t>セーフティーネットポリシー：一般ユーザ向け最小限必要なポリシー</a:t>
                      </a:r>
                      <a:endParaRPr 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37492357"/>
                  </a:ext>
                </a:extLst>
              </a:tr>
              <a:tr h="370840">
                <a:tc rowSpan="3">
                  <a:txBody>
                    <a:bodyPr/>
                    <a:lstStyle/>
                    <a:p>
                      <a:r>
                        <a:rPr lang="en-US" altLang="ja-JP" sz="1600">
                          <a:latin typeface="Meiryo UI" panose="020B0604030504040204" pitchFamily="50" charset="-128"/>
                          <a:ea typeface="Meiryo UI" panose="020B0604030504040204" pitchFamily="50" charset="-128"/>
                        </a:rPr>
                        <a:t>MS</a:t>
                      </a:r>
                      <a:r>
                        <a:rPr lang="ja-JP" altLang="en-US" sz="1600">
                          <a:latin typeface="Meiryo UI" panose="020B0604030504040204" pitchFamily="50" charset="-128"/>
                          <a:ea typeface="Meiryo UI" panose="020B0604030504040204" pitchFamily="50" charset="-128"/>
                        </a:rPr>
                        <a:t>クラウドサービス向けポリシー </a:t>
                      </a:r>
                      <a:r>
                        <a:rPr lang="en-US" altLang="ja-JP" sz="1600">
                          <a:latin typeface="Meiryo UI" panose="020B0604030504040204" pitchFamily="50" charset="-128"/>
                          <a:ea typeface="Meiryo UI" panose="020B0604030504040204" pitchFamily="50" charset="-128"/>
                        </a:rPr>
                        <a:t>(M)</a:t>
                      </a:r>
                      <a:r>
                        <a:rPr lang="en-US" altLang="ja-JP" sz="1600" err="1">
                          <a:latin typeface="Meiryo UI" panose="020B0604030504040204" pitchFamily="50" charset="-128"/>
                          <a:ea typeface="Meiryo UI" panose="020B0604030504040204" pitchFamily="50" charset="-128"/>
                        </a:rPr>
                        <a:t>icrosoft</a:t>
                      </a:r>
                      <a:r>
                        <a:rPr lang="en-US" altLang="ja-JP" sz="1600">
                          <a:latin typeface="Meiryo UI" panose="020B0604030504040204" pitchFamily="50" charset="-128"/>
                          <a:ea typeface="Meiryo UI" panose="020B0604030504040204" pitchFamily="50" charset="-128"/>
                        </a:rPr>
                        <a:t> Apps Policies</a:t>
                      </a:r>
                      <a:endParaRPr lang="en-US" sz="1600">
                        <a:latin typeface="Meiryo UI" panose="020B0604030504040204" pitchFamily="50" charset="-128"/>
                        <a:ea typeface="Meiryo UI" panose="020B0604030504040204" pitchFamily="50" charset="-128"/>
                      </a:endParaRPr>
                    </a:p>
                  </a:txBody>
                  <a:tcPr/>
                </a:tc>
                <a:tc>
                  <a:txBody>
                    <a:bodyPr/>
                    <a:lstStyle/>
                    <a:p>
                      <a:r>
                        <a:rPr lang="en-US" sz="1600">
                          <a:latin typeface="Meiryo UI" panose="020B0604030504040204" pitchFamily="50" charset="-128"/>
                          <a:ea typeface="Meiryo UI" panose="020B0604030504040204" pitchFamily="50" charset="-128"/>
                        </a:rPr>
                        <a:t>M001</a:t>
                      </a:r>
                    </a:p>
                  </a:txBody>
                  <a:tcPr/>
                </a:tc>
                <a:tc>
                  <a:txBody>
                    <a:bodyPr/>
                    <a:lstStyle/>
                    <a:p>
                      <a:r>
                        <a:rPr lang="en-US" sz="1600" dirty="0">
                          <a:latin typeface="Meiryo UI" panose="020B0604030504040204" pitchFamily="50" charset="-128"/>
                          <a:ea typeface="Meiryo UI" panose="020B0604030504040204" pitchFamily="50" charset="-128"/>
                        </a:rPr>
                        <a:t>M001_Require Compliant iOS/Android</a:t>
                      </a:r>
                    </a:p>
                  </a:txBody>
                  <a:tcPr/>
                </a:tc>
                <a:tc>
                  <a:txBody>
                    <a:bodyPr/>
                    <a:lstStyle/>
                    <a:p>
                      <a:r>
                        <a:rPr lang="ja-JP" altLang="en-US" sz="1600" dirty="0">
                          <a:latin typeface="Meiryo UI" panose="020B0604030504040204" pitchFamily="50" charset="-128"/>
                          <a:ea typeface="Meiryo UI" panose="020B0604030504040204" pitchFamily="50" charset="-128"/>
                        </a:rPr>
                        <a:t>準拠</a:t>
                      </a:r>
                      <a:r>
                        <a:rPr lang="en-US" altLang="ja-JP" sz="1600" dirty="0">
                          <a:latin typeface="Meiryo UI" panose="020B0604030504040204" pitchFamily="50" charset="-128"/>
                          <a:ea typeface="Meiryo UI" panose="020B0604030504040204" pitchFamily="50" charset="-128"/>
                        </a:rPr>
                        <a:t>iOS/Android</a:t>
                      </a:r>
                      <a:r>
                        <a:rPr lang="ja-JP" altLang="en-US" sz="1600" dirty="0">
                          <a:latin typeface="Meiryo UI" panose="020B0604030504040204" pitchFamily="50" charset="-128"/>
                          <a:ea typeface="Meiryo UI" panose="020B0604030504040204" pitchFamily="50" charset="-128"/>
                        </a:rPr>
                        <a:t>が必要</a:t>
                      </a:r>
                      <a:endParaRPr 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143908828"/>
                  </a:ext>
                </a:extLst>
              </a:tr>
              <a:tr h="370840">
                <a:tc vMerge="1">
                  <a:txBody>
                    <a:bodyPr/>
                    <a:lstStyle/>
                    <a:p>
                      <a:endParaRPr lang="en-US">
                        <a:latin typeface="Yu Gothic UI" panose="020B0500000000000000" pitchFamily="34" charset="-128"/>
                        <a:ea typeface="Yu Gothic UI" panose="020B0500000000000000" pitchFamily="34" charset="-128"/>
                      </a:endParaRPr>
                    </a:p>
                  </a:txBody>
                  <a:tcPr/>
                </a:tc>
                <a:tc>
                  <a:txBody>
                    <a:bodyPr/>
                    <a:lstStyle/>
                    <a:p>
                      <a:r>
                        <a:rPr lang="en-US" sz="1600">
                          <a:latin typeface="Meiryo UI" panose="020B0604030504040204" pitchFamily="50" charset="-128"/>
                          <a:ea typeface="Meiryo UI" panose="020B0604030504040204" pitchFamily="50" charset="-128"/>
                        </a:rPr>
                        <a:t>M002</a:t>
                      </a:r>
                    </a:p>
                  </a:txBody>
                  <a:tcPr/>
                </a:tc>
                <a:tc>
                  <a:txBody>
                    <a:bodyPr/>
                    <a:lstStyle/>
                    <a:p>
                      <a:r>
                        <a:rPr lang="en-US" sz="1600" dirty="0">
                          <a:latin typeface="Meiryo UI" panose="020B0604030504040204" pitchFamily="50" charset="-128"/>
                          <a:ea typeface="Meiryo UI" panose="020B0604030504040204" pitchFamily="50" charset="-128"/>
                        </a:rPr>
                        <a:t>M002_Require Approved Apps</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on iOS/Android</a:t>
                      </a:r>
                      <a:endParaRPr lang="en-US" sz="1600" dirty="0">
                        <a:latin typeface="Meiryo UI" panose="020B0604030504040204" pitchFamily="50" charset="-128"/>
                        <a:ea typeface="Meiryo UI" panose="020B0604030504040204" pitchFamily="50" charset="-128"/>
                      </a:endParaRPr>
                    </a:p>
                  </a:txBody>
                  <a:tcPr/>
                </a:tc>
                <a:tc>
                  <a:txBody>
                    <a:bodyPr/>
                    <a:lstStyle/>
                    <a:p>
                      <a:r>
                        <a:rPr lang="en-US" altLang="ja-JP" sz="1600" dirty="0">
                          <a:latin typeface="Meiryo UI" panose="020B0604030504040204" pitchFamily="50" charset="-128"/>
                          <a:ea typeface="Meiryo UI" panose="020B0604030504040204" pitchFamily="50" charset="-128"/>
                        </a:rPr>
                        <a:t>MAM</a:t>
                      </a:r>
                      <a:r>
                        <a:rPr lang="ja-JP" altLang="en-US" sz="1600" dirty="0">
                          <a:latin typeface="Meiryo UI" panose="020B0604030504040204" pitchFamily="50" charset="-128"/>
                          <a:ea typeface="Meiryo UI" panose="020B0604030504040204" pitchFamily="50" charset="-128"/>
                        </a:rPr>
                        <a:t>対応アプリが必要</a:t>
                      </a:r>
                      <a:endParaRPr 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32686069"/>
                  </a:ext>
                </a:extLst>
              </a:tr>
              <a:tr h="370840">
                <a:tc vMerge="1">
                  <a:txBody>
                    <a:bodyPr/>
                    <a:lstStyle/>
                    <a:p>
                      <a:endParaRPr lang="en-US">
                        <a:latin typeface="Yu Gothic UI" panose="020B0500000000000000" pitchFamily="34" charset="-128"/>
                        <a:ea typeface="Yu Gothic UI" panose="020B0500000000000000" pitchFamily="34" charset="-128"/>
                      </a:endParaRPr>
                    </a:p>
                  </a:txBody>
                  <a:tcPr/>
                </a:tc>
                <a:tc>
                  <a:txBody>
                    <a:bodyPr/>
                    <a:lstStyle/>
                    <a:p>
                      <a:r>
                        <a:rPr lang="en-US" sz="1600">
                          <a:latin typeface="Meiryo UI" panose="020B0604030504040204" pitchFamily="50" charset="-128"/>
                          <a:ea typeface="Meiryo UI" panose="020B0604030504040204" pitchFamily="50" charset="-128"/>
                        </a:rPr>
                        <a:t>M003</a:t>
                      </a:r>
                    </a:p>
                  </a:txBody>
                  <a:tcPr/>
                </a:tc>
                <a:tc>
                  <a:txBody>
                    <a:bodyPr/>
                    <a:lstStyle/>
                    <a:p>
                      <a:r>
                        <a:rPr lang="en-US" sz="1600" dirty="0">
                          <a:latin typeface="Meiryo UI" panose="020B0604030504040204" pitchFamily="50" charset="-128"/>
                          <a:ea typeface="Meiryo UI" panose="020B0604030504040204" pitchFamily="50" charset="-128"/>
                        </a:rPr>
                        <a:t>M003 Require DJ PC</a:t>
                      </a:r>
                    </a:p>
                  </a:txBody>
                  <a:tcPr/>
                </a:tc>
                <a:tc>
                  <a:txBody>
                    <a:bodyPr/>
                    <a:lstStyle/>
                    <a:p>
                      <a:r>
                        <a:rPr lang="ja-JP" altLang="en-US" sz="1600" dirty="0">
                          <a:latin typeface="Meiryo UI" panose="020B0604030504040204" pitchFamily="50" charset="-128"/>
                          <a:ea typeface="Meiryo UI" panose="020B0604030504040204" pitchFamily="50" charset="-128"/>
                        </a:rPr>
                        <a:t>ドメイン参加</a:t>
                      </a:r>
                      <a:r>
                        <a:rPr lang="en-US" altLang="ja-JP" sz="1600" dirty="0">
                          <a:latin typeface="Meiryo UI" panose="020B0604030504040204" pitchFamily="50" charset="-128"/>
                          <a:ea typeface="Meiryo UI" panose="020B0604030504040204" pitchFamily="50" charset="-128"/>
                        </a:rPr>
                        <a:t>PC</a:t>
                      </a:r>
                      <a:r>
                        <a:rPr lang="ja-JP" altLang="en-US" sz="1600" dirty="0">
                          <a:latin typeface="Meiryo UI" panose="020B0604030504040204" pitchFamily="50" charset="-128"/>
                          <a:ea typeface="Meiryo UI" panose="020B0604030504040204" pitchFamily="50" charset="-128"/>
                        </a:rPr>
                        <a:t>が必要</a:t>
                      </a:r>
                      <a:endParaRPr 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372074857"/>
                  </a:ext>
                </a:extLst>
              </a:tr>
              <a:tr h="370840">
                <a:tc rowSpan="2">
                  <a:txBody>
                    <a:bodyPr/>
                    <a:lstStyle/>
                    <a:p>
                      <a:r>
                        <a:rPr lang="en-US" sz="1600">
                          <a:latin typeface="Meiryo UI" panose="020B0604030504040204" pitchFamily="50" charset="-128"/>
                          <a:ea typeface="Meiryo UI" panose="020B0604030504040204" pitchFamily="50" charset="-128"/>
                        </a:rPr>
                        <a:t>(N)on-MS Apps Policies</a:t>
                      </a:r>
                    </a:p>
                  </a:txBody>
                  <a:tcPr/>
                </a:tc>
                <a:tc>
                  <a:txBody>
                    <a:bodyPr/>
                    <a:lstStyle/>
                    <a:p>
                      <a:r>
                        <a:rPr lang="en-US" sz="1600">
                          <a:latin typeface="Meiryo UI" panose="020B0604030504040204" pitchFamily="50" charset="-128"/>
                          <a:ea typeface="Meiryo UI" panose="020B0604030504040204" pitchFamily="50" charset="-128"/>
                        </a:rPr>
                        <a:t>N001</a:t>
                      </a:r>
                    </a:p>
                  </a:txBody>
                  <a:tcPr/>
                </a:tc>
                <a:tc>
                  <a:txBody>
                    <a:bodyPr/>
                    <a:lstStyle/>
                    <a:p>
                      <a:r>
                        <a:rPr lang="en-US" sz="1600">
                          <a:latin typeface="Meiryo UI" panose="020B0604030504040204" pitchFamily="50" charset="-128"/>
                          <a:ea typeface="Meiryo UI" panose="020B0604030504040204" pitchFamily="50" charset="-128"/>
                        </a:rPr>
                        <a:t>N001 Require MFA for Salesforce</a:t>
                      </a:r>
                    </a:p>
                  </a:txBody>
                  <a:tcPr/>
                </a:tc>
                <a:tc>
                  <a:txBody>
                    <a:bodyPr/>
                    <a:lstStyle/>
                    <a:p>
                      <a:r>
                        <a:rPr lang="en-US" altLang="ja-JP" sz="1600" dirty="0">
                          <a:latin typeface="Meiryo UI" panose="020B0604030504040204" pitchFamily="50" charset="-128"/>
                          <a:ea typeface="Meiryo UI" panose="020B0604030504040204" pitchFamily="50" charset="-128"/>
                        </a:rPr>
                        <a:t>SFDC</a:t>
                      </a:r>
                      <a:r>
                        <a:rPr lang="ja-JP" altLang="en-US" sz="1600" dirty="0">
                          <a:latin typeface="Meiryo UI" panose="020B0604030504040204" pitchFamily="50" charset="-128"/>
                          <a:ea typeface="Meiryo UI" panose="020B0604030504040204" pitchFamily="50" charset="-128"/>
                        </a:rPr>
                        <a:t>利用には</a:t>
                      </a:r>
                      <a:r>
                        <a:rPr lang="en-US" altLang="ja-JP" sz="1600" dirty="0">
                          <a:latin typeface="Meiryo UI" panose="020B0604030504040204" pitchFamily="50" charset="-128"/>
                          <a:ea typeface="Meiryo UI" panose="020B0604030504040204" pitchFamily="50" charset="-128"/>
                        </a:rPr>
                        <a:t>MFA</a:t>
                      </a:r>
                      <a:r>
                        <a:rPr lang="ja-JP" altLang="en-US" sz="1600" dirty="0">
                          <a:latin typeface="Meiryo UI" panose="020B0604030504040204" pitchFamily="50" charset="-128"/>
                          <a:ea typeface="Meiryo UI" panose="020B0604030504040204" pitchFamily="50" charset="-128"/>
                        </a:rPr>
                        <a:t>が必要</a:t>
                      </a:r>
                      <a:endParaRPr 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89219946"/>
                  </a:ext>
                </a:extLst>
              </a:tr>
              <a:tr h="370840">
                <a:tc vMerge="1">
                  <a:txBody>
                    <a:bodyPr/>
                    <a:lstStyle/>
                    <a:p>
                      <a:endParaRPr lang="en-US">
                        <a:latin typeface="Yu Gothic UI" panose="020B0500000000000000" pitchFamily="34" charset="-128"/>
                        <a:ea typeface="Yu Gothic UI" panose="020B0500000000000000" pitchFamily="34" charset="-128"/>
                      </a:endParaRPr>
                    </a:p>
                  </a:txBody>
                  <a:tcPr/>
                </a:tc>
                <a:tc>
                  <a:txBody>
                    <a:bodyPr/>
                    <a:lstStyle/>
                    <a:p>
                      <a:r>
                        <a:rPr lang="en-US" sz="1600">
                          <a:latin typeface="Meiryo UI" panose="020B0604030504040204" pitchFamily="50" charset="-128"/>
                          <a:ea typeface="Meiryo UI" panose="020B0604030504040204" pitchFamily="50" charset="-128"/>
                        </a:rPr>
                        <a:t>N002</a:t>
                      </a:r>
                    </a:p>
                  </a:txBody>
                  <a:tcPr/>
                </a:tc>
                <a:tc>
                  <a:txBody>
                    <a:bodyPr/>
                    <a:lstStyle/>
                    <a:p>
                      <a:r>
                        <a:rPr lang="en-US" sz="1600">
                          <a:latin typeface="Meiryo UI" panose="020B0604030504040204" pitchFamily="50" charset="-128"/>
                          <a:ea typeface="Meiryo UI" panose="020B0604030504040204" pitchFamily="50" charset="-128"/>
                        </a:rPr>
                        <a:t>N002 Require MFA for Concur</a:t>
                      </a:r>
                    </a:p>
                  </a:txBody>
                  <a:tcPr/>
                </a:tc>
                <a:tc>
                  <a:txBody>
                    <a:bodyPr/>
                    <a:lstStyle/>
                    <a:p>
                      <a:r>
                        <a:rPr lang="en-US" altLang="ja-JP" sz="1600" dirty="0">
                          <a:latin typeface="Meiryo UI" panose="020B0604030504040204" pitchFamily="50" charset="-128"/>
                          <a:ea typeface="Meiryo UI" panose="020B0604030504040204" pitchFamily="50" charset="-128"/>
                        </a:rPr>
                        <a:t>Concur</a:t>
                      </a:r>
                      <a:r>
                        <a:rPr lang="ja-JP" altLang="en-US" sz="1600" dirty="0">
                          <a:latin typeface="Meiryo UI" panose="020B0604030504040204" pitchFamily="50" charset="-128"/>
                          <a:ea typeface="Meiryo UI" panose="020B0604030504040204" pitchFamily="50" charset="-128"/>
                        </a:rPr>
                        <a:t>利用には</a:t>
                      </a:r>
                      <a:r>
                        <a:rPr lang="en-US" altLang="ja-JP" sz="1600" dirty="0">
                          <a:latin typeface="Meiryo UI" panose="020B0604030504040204" pitchFamily="50" charset="-128"/>
                          <a:ea typeface="Meiryo UI" panose="020B0604030504040204" pitchFamily="50" charset="-128"/>
                        </a:rPr>
                        <a:t>MFA</a:t>
                      </a:r>
                      <a:r>
                        <a:rPr lang="ja-JP" altLang="en-US" sz="1600" dirty="0">
                          <a:latin typeface="Meiryo UI" panose="020B0604030504040204" pitchFamily="50" charset="-128"/>
                          <a:ea typeface="Meiryo UI" panose="020B0604030504040204" pitchFamily="50" charset="-128"/>
                        </a:rPr>
                        <a:t>が必要</a:t>
                      </a:r>
                      <a:endParaRPr 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00381027"/>
                  </a:ext>
                </a:extLst>
              </a:tr>
              <a:tr h="370840">
                <a:tc>
                  <a:txBody>
                    <a:bodyPr/>
                    <a:lstStyle/>
                    <a:p>
                      <a:r>
                        <a:rPr lang="en-US" sz="1600">
                          <a:latin typeface="Meiryo UI" panose="020B0604030504040204" pitchFamily="50" charset="-128"/>
                          <a:ea typeface="Meiryo UI" panose="020B0604030504040204" pitchFamily="50" charset="-128"/>
                        </a:rPr>
                        <a:t>(G)</a:t>
                      </a:r>
                      <a:r>
                        <a:rPr lang="en-US" sz="1600" err="1">
                          <a:latin typeface="Meiryo UI" panose="020B0604030504040204" pitchFamily="50" charset="-128"/>
                          <a:ea typeface="Meiryo UI" panose="020B0604030504040204" pitchFamily="50" charset="-128"/>
                        </a:rPr>
                        <a:t>uest</a:t>
                      </a:r>
                      <a:r>
                        <a:rPr lang="en-US" sz="1600">
                          <a:latin typeface="Meiryo UI" panose="020B0604030504040204" pitchFamily="50" charset="-128"/>
                          <a:ea typeface="Meiryo UI" panose="020B0604030504040204" pitchFamily="50" charset="-128"/>
                        </a:rPr>
                        <a:t> Policies</a:t>
                      </a:r>
                    </a:p>
                  </a:txBody>
                  <a:tcPr/>
                </a:tc>
                <a:tc>
                  <a:txBody>
                    <a:bodyPr/>
                    <a:lstStyle/>
                    <a:p>
                      <a:r>
                        <a:rPr lang="en-US" sz="1600">
                          <a:latin typeface="Meiryo UI" panose="020B0604030504040204" pitchFamily="50" charset="-128"/>
                          <a:ea typeface="Meiryo UI" panose="020B0604030504040204" pitchFamily="50" charset="-128"/>
                        </a:rPr>
                        <a:t>G001</a:t>
                      </a:r>
                    </a:p>
                  </a:txBody>
                  <a:tcPr/>
                </a:tc>
                <a:tc>
                  <a:txBody>
                    <a:bodyPr/>
                    <a:lstStyle/>
                    <a:p>
                      <a:r>
                        <a:rPr lang="en-US" sz="1600">
                          <a:latin typeface="Meiryo UI" panose="020B0604030504040204" pitchFamily="50" charset="-128"/>
                          <a:ea typeface="Meiryo UI" panose="020B0604030504040204" pitchFamily="50" charset="-128"/>
                        </a:rPr>
                        <a:t>G001 Require </a:t>
                      </a:r>
                      <a:r>
                        <a:rPr lang="en-US" sz="1600" err="1">
                          <a:latin typeface="Meiryo UI" panose="020B0604030504040204" pitchFamily="50" charset="-128"/>
                          <a:ea typeface="Meiryo UI" panose="020B0604030504040204" pitchFamily="50" charset="-128"/>
                        </a:rPr>
                        <a:t>ToU</a:t>
                      </a:r>
                      <a:r>
                        <a:rPr lang="en-US" sz="1600">
                          <a:latin typeface="Meiryo UI" panose="020B0604030504040204" pitchFamily="50" charset="-128"/>
                          <a:ea typeface="Meiryo UI" panose="020B0604030504040204" pitchFamily="50" charset="-128"/>
                        </a:rPr>
                        <a:t> for Guests</a:t>
                      </a:r>
                    </a:p>
                  </a:txBody>
                  <a:tcPr/>
                </a:tc>
                <a:tc>
                  <a:txBody>
                    <a:bodyPr/>
                    <a:lstStyle/>
                    <a:p>
                      <a:r>
                        <a:rPr lang="ja-JP" altLang="en-US" sz="1600" dirty="0">
                          <a:latin typeface="Meiryo UI" panose="020B0604030504040204" pitchFamily="50" charset="-128"/>
                          <a:ea typeface="Meiryo UI" panose="020B0604030504040204" pitchFamily="50" charset="-128"/>
                        </a:rPr>
                        <a:t>ゲストは使用条件への同意が必要</a:t>
                      </a:r>
                      <a:endParaRPr 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63787731"/>
                  </a:ext>
                </a:extLst>
              </a:tr>
            </a:tbl>
          </a:graphicData>
        </a:graphic>
      </p:graphicFrame>
    </p:spTree>
    <p:extLst>
      <p:ext uri="{BB962C8B-B14F-4D97-AF65-F5344CB8AC3E}">
        <p14:creationId xmlns:p14="http://schemas.microsoft.com/office/powerpoint/2010/main" val="10376604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3A74860-0126-4009-A8EC-881158729333}"/>
              </a:ext>
            </a:extLst>
          </p:cNvPr>
          <p:cNvSpPr>
            <a:spLocks noGrp="1"/>
          </p:cNvSpPr>
          <p:nvPr>
            <p:ph type="body" sz="quarter" idx="10"/>
          </p:nvPr>
        </p:nvSpPr>
        <p:spPr>
          <a:xfrm>
            <a:off x="269239" y="1189177"/>
            <a:ext cx="11653523" cy="2476384"/>
          </a:xfrm>
        </p:spPr>
        <p:txBody>
          <a:bodyPr/>
          <a:lstStyle/>
          <a:p>
            <a:r>
              <a:rPr lang="ja-JP" altLang="en-US" sz="2800" dirty="0"/>
              <a:t>現在、ポリシーのバックアップ・ロールバック不可、設定は</a:t>
            </a:r>
            <a:r>
              <a:rPr lang="en-US" altLang="ja-JP" sz="2800" dirty="0"/>
              <a:t>Excel</a:t>
            </a:r>
            <a:r>
              <a:rPr lang="ja-JP" altLang="en-US" sz="2800" dirty="0"/>
              <a:t>等で管理</a:t>
            </a:r>
            <a:endParaRPr lang="en-US" altLang="ja-JP" sz="2800" dirty="0"/>
          </a:p>
          <a:p>
            <a:pPr lvl="1"/>
            <a:r>
              <a:rPr lang="en-US" altLang="ja-JP" sz="1800" dirty="0"/>
              <a:t>API</a:t>
            </a:r>
            <a:r>
              <a:rPr lang="ja-JP" altLang="en-US" sz="1800" dirty="0"/>
              <a:t> を利用したポリシー管理ができるようになる計画あり</a:t>
            </a:r>
            <a:endParaRPr lang="en-US" altLang="ja-JP" sz="1800" dirty="0"/>
          </a:p>
          <a:p>
            <a:pPr lvl="0">
              <a:defRPr/>
            </a:pPr>
            <a:r>
              <a:rPr lang="en-US" altLang="ja-JP" sz="2800" dirty="0"/>
              <a:t>Excel</a:t>
            </a:r>
            <a:r>
              <a:rPr lang="ja-JP" altLang="en-US" sz="2800" dirty="0"/>
              <a:t> のデザインシートを、以下よりダウンロードして活用！</a:t>
            </a:r>
            <a:endParaRPr lang="en-US" altLang="ja-JP" sz="2800" dirty="0"/>
          </a:p>
          <a:p>
            <a:pPr marL="0" lvl="0" indent="0">
              <a:buNone/>
              <a:defRPr/>
            </a:pPr>
            <a:r>
              <a:rPr lang="en-US" altLang="ja-JP" sz="3200" dirty="0">
                <a:solidFill>
                  <a:srgbClr val="0078D7"/>
                </a:solidFill>
              </a:rPr>
              <a:t>		</a:t>
            </a:r>
            <a:r>
              <a:rPr lang="en-US" altLang="ja-JP" dirty="0">
                <a:solidFill>
                  <a:srgbClr val="0078D7"/>
                </a:solidFill>
              </a:rPr>
              <a:t>http://aka.ms/AzureAdWebinar</a:t>
            </a:r>
            <a:endParaRPr lang="en-US" altLang="ja-JP" sz="3200" dirty="0">
              <a:solidFill>
                <a:srgbClr val="0078D7"/>
              </a:solidFill>
            </a:endParaRPr>
          </a:p>
          <a:p>
            <a:endParaRPr lang="en-US" altLang="ja-JP" sz="3047" dirty="0"/>
          </a:p>
        </p:txBody>
      </p:sp>
      <p:sp>
        <p:nvSpPr>
          <p:cNvPr id="3" name="Title 2">
            <a:extLst>
              <a:ext uri="{FF2B5EF4-FFF2-40B4-BE49-F238E27FC236}">
                <a16:creationId xmlns:a16="http://schemas.microsoft.com/office/drawing/2014/main" id="{67222D64-FC23-4076-A46F-ADBC3D568327}"/>
              </a:ext>
            </a:extLst>
          </p:cNvPr>
          <p:cNvSpPr>
            <a:spLocks noGrp="1"/>
          </p:cNvSpPr>
          <p:nvPr>
            <p:ph type="title"/>
          </p:nvPr>
        </p:nvSpPr>
        <p:spPr/>
        <p:txBody>
          <a:bodyPr/>
          <a:lstStyle/>
          <a:p>
            <a:r>
              <a:rPr lang="ja-JP" altLang="en-US" dirty="0"/>
              <a:t>必ずポリシー設定はドキュメントしておく</a:t>
            </a:r>
            <a:endParaRPr lang="en-US" dirty="0"/>
          </a:p>
        </p:txBody>
      </p:sp>
      <p:pic>
        <p:nvPicPr>
          <p:cNvPr id="7" name="Picture 6">
            <a:extLst>
              <a:ext uri="{FF2B5EF4-FFF2-40B4-BE49-F238E27FC236}">
                <a16:creationId xmlns:a16="http://schemas.microsoft.com/office/drawing/2014/main" id="{DD56A2D9-72C0-4132-8964-06E9215E7C27}"/>
              </a:ext>
            </a:extLst>
          </p:cNvPr>
          <p:cNvPicPr>
            <a:picLocks noChangeAspect="1"/>
          </p:cNvPicPr>
          <p:nvPr/>
        </p:nvPicPr>
        <p:blipFill>
          <a:blip r:embed="rId2"/>
          <a:stretch>
            <a:fillRect/>
          </a:stretch>
        </p:blipFill>
        <p:spPr>
          <a:xfrm>
            <a:off x="489537" y="3219474"/>
            <a:ext cx="9750837" cy="4522567"/>
          </a:xfrm>
          <a:prstGeom prst="rect">
            <a:avLst/>
          </a:prstGeom>
          <a:ln>
            <a:noFill/>
          </a:ln>
          <a:effectLst>
            <a:outerShdw blurRad="292100" dist="139700" dir="2700000" algn="tl" rotWithShape="0">
              <a:srgbClr val="333333">
                <a:alpha val="65000"/>
              </a:srgbClr>
            </a:outerShdw>
          </a:effectLst>
        </p:spPr>
      </p:pic>
      <p:graphicFrame>
        <p:nvGraphicFramePr>
          <p:cNvPr id="5" name="Object 4">
            <a:extLst>
              <a:ext uri="{FF2B5EF4-FFF2-40B4-BE49-F238E27FC236}">
                <a16:creationId xmlns:a16="http://schemas.microsoft.com/office/drawing/2014/main" id="{208F5BBF-8015-45E0-9B28-BC2CD892F7C2}"/>
              </a:ext>
            </a:extLst>
          </p:cNvPr>
          <p:cNvGraphicFramePr>
            <a:graphicFrameLocks noChangeAspect="1"/>
          </p:cNvGraphicFramePr>
          <p:nvPr>
            <p:extLst>
              <p:ext uri="{D42A27DB-BD31-4B8C-83A1-F6EECF244321}">
                <p14:modId xmlns:p14="http://schemas.microsoft.com/office/powerpoint/2010/main" val="437173584"/>
              </p:ext>
            </p:extLst>
          </p:nvPr>
        </p:nvGraphicFramePr>
        <p:xfrm>
          <a:off x="10719153" y="3262336"/>
          <a:ext cx="914400" cy="806450"/>
        </p:xfrm>
        <a:graphic>
          <a:graphicData uri="http://schemas.openxmlformats.org/presentationml/2006/ole">
            <mc:AlternateContent xmlns:mc="http://schemas.openxmlformats.org/markup-compatibility/2006">
              <mc:Choice xmlns:v="urn:schemas-microsoft-com:vml" Requires="v">
                <p:oleObj name="Worksheet" showAsIcon="1" r:id="rId3" imgW="914400" imgH="806400" progId="Excel.Sheet.12">
                  <p:embed/>
                </p:oleObj>
              </mc:Choice>
              <mc:Fallback>
                <p:oleObj name="Worksheet" showAsIcon="1" r:id="rId3" imgW="914400" imgH="806400" progId="Excel.Sheet.12">
                  <p:embed/>
                  <p:pic>
                    <p:nvPicPr>
                      <p:cNvPr id="5" name="Object 4">
                        <a:extLst>
                          <a:ext uri="{FF2B5EF4-FFF2-40B4-BE49-F238E27FC236}">
                            <a16:creationId xmlns:a16="http://schemas.microsoft.com/office/drawing/2014/main" id="{208F5BBF-8015-45E0-9B28-BC2CD892F7C2}"/>
                          </a:ext>
                        </a:extLst>
                      </p:cNvPr>
                      <p:cNvPicPr/>
                      <p:nvPr/>
                    </p:nvPicPr>
                    <p:blipFill>
                      <a:blip r:embed="rId4"/>
                      <a:stretch>
                        <a:fillRect/>
                      </a:stretch>
                    </p:blipFill>
                    <p:spPr>
                      <a:xfrm>
                        <a:off x="10719153" y="3262336"/>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107347258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289E84-C3D6-4FED-AF22-D747F834A929}"/>
              </a:ext>
            </a:extLst>
          </p:cNvPr>
          <p:cNvSpPr>
            <a:spLocks noGrp="1"/>
          </p:cNvSpPr>
          <p:nvPr>
            <p:ph type="title"/>
          </p:nvPr>
        </p:nvSpPr>
        <p:spPr>
          <a:xfrm>
            <a:off x="269239" y="2891074"/>
            <a:ext cx="11653523" cy="1162178"/>
          </a:xfrm>
        </p:spPr>
        <p:txBody>
          <a:bodyPr/>
          <a:lstStyle/>
          <a:p>
            <a:r>
              <a:rPr lang="ja-JP" altLang="en-US" dirty="0"/>
              <a:t>一般ユーザー向けポリシー</a:t>
            </a:r>
            <a:endParaRPr lang="en-US" altLang="ja-JP" dirty="0"/>
          </a:p>
        </p:txBody>
      </p:sp>
    </p:spTree>
    <p:extLst>
      <p:ext uri="{BB962C8B-B14F-4D97-AF65-F5344CB8AC3E}">
        <p14:creationId xmlns:p14="http://schemas.microsoft.com/office/powerpoint/2010/main" val="21013894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3CD482-AC50-44B1-9556-49F1A8BDB0FE}"/>
              </a:ext>
            </a:extLst>
          </p:cNvPr>
          <p:cNvSpPr>
            <a:spLocks noGrp="1"/>
          </p:cNvSpPr>
          <p:nvPr>
            <p:ph type="title"/>
          </p:nvPr>
        </p:nvSpPr>
        <p:spPr>
          <a:xfrm>
            <a:off x="269240" y="289511"/>
            <a:ext cx="7376117" cy="899665"/>
          </a:xfrm>
        </p:spPr>
        <p:txBody>
          <a:bodyPr/>
          <a:lstStyle/>
          <a:p>
            <a:r>
              <a:rPr lang="ja-JP" altLang="en-US" dirty="0"/>
              <a:t>ポリシーの整理の例</a:t>
            </a:r>
            <a:endParaRPr lang="en-US" dirty="0"/>
          </a:p>
        </p:txBody>
      </p:sp>
      <p:grpSp>
        <p:nvGrpSpPr>
          <p:cNvPr id="39" name="Group 38">
            <a:extLst>
              <a:ext uri="{FF2B5EF4-FFF2-40B4-BE49-F238E27FC236}">
                <a16:creationId xmlns:a16="http://schemas.microsoft.com/office/drawing/2014/main" id="{8A2F52E7-B396-4913-9B67-6EAC5FFA6956}"/>
              </a:ext>
            </a:extLst>
          </p:cNvPr>
          <p:cNvGrpSpPr/>
          <p:nvPr/>
        </p:nvGrpSpPr>
        <p:grpSpPr>
          <a:xfrm>
            <a:off x="68255" y="886313"/>
            <a:ext cx="12073654" cy="5964848"/>
            <a:chOff x="68255" y="886313"/>
            <a:chExt cx="12073654" cy="5964848"/>
          </a:xfrm>
        </p:grpSpPr>
        <p:cxnSp>
          <p:nvCxnSpPr>
            <p:cNvPr id="40" name="Straight Connector 39">
              <a:extLst>
                <a:ext uri="{FF2B5EF4-FFF2-40B4-BE49-F238E27FC236}">
                  <a16:creationId xmlns:a16="http://schemas.microsoft.com/office/drawing/2014/main" id="{2D80DC5D-9335-4E4D-8118-E3E83C64BF5B}"/>
                </a:ext>
              </a:extLst>
            </p:cNvPr>
            <p:cNvCxnSpPr/>
            <p:nvPr/>
          </p:nvCxnSpPr>
          <p:spPr>
            <a:xfrm>
              <a:off x="2666647" y="1043087"/>
              <a:ext cx="0" cy="5514494"/>
            </a:xfrm>
            <a:prstGeom prst="line">
              <a:avLst/>
            </a:prstGeom>
            <a:noFill/>
            <a:ln w="12700" cap="flat" cmpd="sng" algn="ctr">
              <a:solidFill>
                <a:srgbClr val="FFFFFF">
                  <a:lumMod val="50000"/>
                </a:srgbClr>
              </a:solidFill>
              <a:prstDash val="dash"/>
              <a:headEnd type="none"/>
              <a:tailEnd type="none"/>
            </a:ln>
            <a:effectLst/>
          </p:spPr>
        </p:cxnSp>
        <p:cxnSp>
          <p:nvCxnSpPr>
            <p:cNvPr id="41" name="Straight Connector 40">
              <a:extLst>
                <a:ext uri="{FF2B5EF4-FFF2-40B4-BE49-F238E27FC236}">
                  <a16:creationId xmlns:a16="http://schemas.microsoft.com/office/drawing/2014/main" id="{4276B6C3-DC71-4F4C-A512-14E926033302}"/>
                </a:ext>
              </a:extLst>
            </p:cNvPr>
            <p:cNvCxnSpPr/>
            <p:nvPr/>
          </p:nvCxnSpPr>
          <p:spPr>
            <a:xfrm>
              <a:off x="9365185" y="1043087"/>
              <a:ext cx="0" cy="5514494"/>
            </a:xfrm>
            <a:prstGeom prst="line">
              <a:avLst/>
            </a:prstGeom>
            <a:noFill/>
            <a:ln w="12700" cap="flat" cmpd="sng" algn="ctr">
              <a:solidFill>
                <a:srgbClr val="FFFFFF">
                  <a:lumMod val="50000"/>
                </a:srgbClr>
              </a:solidFill>
              <a:prstDash val="dash"/>
              <a:headEnd type="none"/>
              <a:tailEnd type="none"/>
            </a:ln>
            <a:effectLst/>
          </p:spPr>
        </p:cxnSp>
        <p:cxnSp>
          <p:nvCxnSpPr>
            <p:cNvPr id="42" name="Straight Connector 41">
              <a:extLst>
                <a:ext uri="{FF2B5EF4-FFF2-40B4-BE49-F238E27FC236}">
                  <a16:creationId xmlns:a16="http://schemas.microsoft.com/office/drawing/2014/main" id="{87D30E44-7A70-4B87-A22A-FED04419BA7F}"/>
                </a:ext>
              </a:extLst>
            </p:cNvPr>
            <p:cNvCxnSpPr>
              <a:cxnSpLocks/>
            </p:cNvCxnSpPr>
            <p:nvPr/>
          </p:nvCxnSpPr>
          <p:spPr>
            <a:xfrm>
              <a:off x="11035845" y="1043087"/>
              <a:ext cx="0" cy="5514494"/>
            </a:xfrm>
            <a:prstGeom prst="line">
              <a:avLst/>
            </a:prstGeom>
            <a:noFill/>
            <a:ln w="12700" cap="flat" cmpd="sng" algn="ctr">
              <a:solidFill>
                <a:srgbClr val="FFFFFF">
                  <a:lumMod val="50000"/>
                </a:srgbClr>
              </a:solidFill>
              <a:prstDash val="dash"/>
              <a:headEnd type="none"/>
              <a:tailEnd type="none"/>
            </a:ln>
            <a:effectLst/>
          </p:spPr>
        </p:cxnSp>
        <p:cxnSp>
          <p:nvCxnSpPr>
            <p:cNvPr id="43" name="Straight Arrow Connector 42">
              <a:extLst>
                <a:ext uri="{FF2B5EF4-FFF2-40B4-BE49-F238E27FC236}">
                  <a16:creationId xmlns:a16="http://schemas.microsoft.com/office/drawing/2014/main" id="{25811046-42F3-4D8F-B0A3-6368CE4B6394}"/>
                </a:ext>
              </a:extLst>
            </p:cNvPr>
            <p:cNvCxnSpPr>
              <a:cxnSpLocks/>
            </p:cNvCxnSpPr>
            <p:nvPr/>
          </p:nvCxnSpPr>
          <p:spPr>
            <a:xfrm flipV="1">
              <a:off x="436095" y="1052513"/>
              <a:ext cx="0" cy="5413062"/>
            </a:xfrm>
            <a:prstGeom prst="straightConnector1">
              <a:avLst/>
            </a:prstGeom>
            <a:noFill/>
            <a:ln w="17145" cap="flat" cmpd="sng" algn="ctr">
              <a:solidFill>
                <a:srgbClr val="505050">
                  <a:shade val="95000"/>
                  <a:alpha val="50000"/>
                  <a:satMod val="150000"/>
                </a:srgbClr>
              </a:solidFill>
              <a:prstDash val="solid"/>
              <a:headEnd type="none"/>
              <a:tailEnd type="triangle"/>
            </a:ln>
            <a:effectLst/>
          </p:spPr>
        </p:cxnSp>
        <p:sp>
          <p:nvSpPr>
            <p:cNvPr id="50" name="Rectangle 49">
              <a:extLst>
                <a:ext uri="{FF2B5EF4-FFF2-40B4-BE49-F238E27FC236}">
                  <a16:creationId xmlns:a16="http://schemas.microsoft.com/office/drawing/2014/main" id="{F6971E9A-ECCC-4C55-B169-14487BFF97D2}"/>
                </a:ext>
              </a:extLst>
            </p:cNvPr>
            <p:cNvSpPr/>
            <p:nvPr/>
          </p:nvSpPr>
          <p:spPr>
            <a:xfrm>
              <a:off x="585519" y="1092051"/>
              <a:ext cx="1935145" cy="424732"/>
            </a:xfrm>
            <a:prstGeom prst="rect">
              <a:avLst/>
            </a:prstGeom>
          </p:spPr>
          <p:txBody>
            <a:bodyPr wrap="non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2400" b="0" i="0" u="none" strike="noStrike" kern="0" cap="none" spc="0" normalizeH="0" baseline="0" noProof="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rPr>
                <a:t>特権アカウント</a:t>
              </a:r>
              <a:endParaRPr kumimoji="0" lang="en-US" altLang="ja-JP" sz="2400" b="0" i="0" u="none" strike="noStrike" kern="0" cap="none" spc="0" normalizeH="0" baseline="0" noProof="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endParaRPr>
            </a:p>
          </p:txBody>
        </p:sp>
        <p:sp>
          <p:nvSpPr>
            <p:cNvPr id="51" name="Rectangle 50">
              <a:extLst>
                <a:ext uri="{FF2B5EF4-FFF2-40B4-BE49-F238E27FC236}">
                  <a16:creationId xmlns:a16="http://schemas.microsoft.com/office/drawing/2014/main" id="{33A34561-71AD-4A79-8B32-E408E5D1173C}"/>
                </a:ext>
              </a:extLst>
            </p:cNvPr>
            <p:cNvSpPr/>
            <p:nvPr/>
          </p:nvSpPr>
          <p:spPr>
            <a:xfrm>
              <a:off x="4515786" y="1052512"/>
              <a:ext cx="2940228" cy="424732"/>
            </a:xfrm>
            <a:prstGeom prst="rect">
              <a:avLst/>
            </a:prstGeom>
          </p:spPr>
          <p:txBody>
            <a:bodyPr wrap="non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lang="ja-JP" altLang="en-US" sz="2400" kern="0" dirty="0">
                  <a:solidFill>
                    <a:srgbClr val="505050"/>
                  </a:solidFill>
                  <a:latin typeface="Meiryo UI" panose="020B0604030504040204" pitchFamily="50" charset="-128"/>
                  <a:ea typeface="Meiryo UI" panose="020B0604030504040204" pitchFamily="50" charset="-128"/>
                  <a:cs typeface="Segoe UI" pitchFamily="34" charset="0"/>
                </a:rPr>
                <a:t>一般</a:t>
              </a:r>
              <a:r>
                <a:rPr kumimoji="0" lang="ja-JP" altLang="en-US" sz="2400" b="0" i="0" u="none" strike="noStrike" kern="0" cap="none" spc="0" normalizeH="0" baseline="0" noProof="0" dirty="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rPr>
                <a:t>ユーザーアカウント</a:t>
              </a:r>
              <a:endParaRPr kumimoji="0" lang="en-US" altLang="ja-JP" sz="2400" b="0" i="0" u="none" strike="noStrike" kern="0" cap="none" spc="0" normalizeH="0" baseline="0" noProof="0" dirty="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endParaRPr>
            </a:p>
          </p:txBody>
        </p:sp>
        <p:sp>
          <p:nvSpPr>
            <p:cNvPr id="52" name="Rectangle 51">
              <a:extLst>
                <a:ext uri="{FF2B5EF4-FFF2-40B4-BE49-F238E27FC236}">
                  <a16:creationId xmlns:a16="http://schemas.microsoft.com/office/drawing/2014/main" id="{82A5DF2A-12E4-46C5-93F9-BF6DADD01190}"/>
                </a:ext>
              </a:extLst>
            </p:cNvPr>
            <p:cNvSpPr/>
            <p:nvPr/>
          </p:nvSpPr>
          <p:spPr>
            <a:xfrm>
              <a:off x="9763638" y="1052512"/>
              <a:ext cx="889987" cy="424732"/>
            </a:xfrm>
            <a:prstGeom prst="rect">
              <a:avLst/>
            </a:prstGeom>
          </p:spPr>
          <p:txBody>
            <a:bodyPr wrap="non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2400" b="0" i="0" u="none" strike="noStrike" kern="0" cap="none" spc="0" normalizeH="0" baseline="0" noProof="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rPr>
                <a:t>ゲスト</a:t>
              </a:r>
              <a:endParaRPr kumimoji="0" lang="en-US" altLang="ja-JP" sz="2400" b="0" i="0" u="none" strike="noStrike" kern="0" cap="none" spc="0" normalizeH="0" baseline="0" noProof="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endParaRPr>
            </a:p>
          </p:txBody>
        </p:sp>
        <p:sp>
          <p:nvSpPr>
            <p:cNvPr id="53" name="Rectangle 52">
              <a:extLst>
                <a:ext uri="{FF2B5EF4-FFF2-40B4-BE49-F238E27FC236}">
                  <a16:creationId xmlns:a16="http://schemas.microsoft.com/office/drawing/2014/main" id="{F92806E7-FD78-432D-B100-DF6A3FBBDDEE}"/>
                </a:ext>
              </a:extLst>
            </p:cNvPr>
            <p:cNvSpPr/>
            <p:nvPr/>
          </p:nvSpPr>
          <p:spPr>
            <a:xfrm>
              <a:off x="11022169" y="886313"/>
              <a:ext cx="1077539" cy="1200329"/>
            </a:xfrm>
            <a:prstGeom prst="rect">
              <a:avLst/>
            </a:prstGeom>
          </p:spPr>
          <p:txBody>
            <a:bodyPr wrap="non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altLang="ja-JP" sz="1600" b="0" i="0" u="none" strike="noStrike" kern="0" cap="none" spc="0" normalizeH="0" baseline="0" noProof="0" dirty="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rPr>
                <a:t>Break</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altLang="ja-JP" sz="1600" b="0" i="0" u="none" strike="noStrike" kern="0" cap="none" spc="0" normalizeH="0" baseline="0" noProof="0" dirty="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rPr>
                <a:t>Glass</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600" b="0" i="0" u="none" strike="noStrike" kern="0" cap="none" spc="0" normalizeH="0" baseline="0" noProof="0" dirty="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rPr>
                <a:t>アカウント、</a:t>
              </a:r>
              <a:endParaRPr kumimoji="0" lang="en-US" altLang="ja-JP" sz="1600" b="0" i="0" u="none" strike="noStrike" kern="0" cap="none" spc="0" normalizeH="0" baseline="0" noProof="0" dirty="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endParaRPr>
            </a:p>
            <a:p>
              <a:pPr marL="0" marR="0" lvl="0" indent="0" algn="ctr" defTabSz="932472" eaLnBrk="1" fontAlgn="base" latinLnBrk="0" hangingPunct="1">
                <a:lnSpc>
                  <a:spcPct val="90000"/>
                </a:lnSpc>
                <a:spcBef>
                  <a:spcPct val="0"/>
                </a:spcBef>
                <a:spcAft>
                  <a:spcPct val="0"/>
                </a:spcAft>
                <a:buClrTx/>
                <a:buSzTx/>
                <a:buFontTx/>
                <a:buNone/>
                <a:tabLst/>
                <a:defRPr/>
              </a:pPr>
              <a:r>
                <a:rPr lang="ja-JP" altLang="en-US" sz="1600" kern="0" dirty="0">
                  <a:solidFill>
                    <a:srgbClr val="505050"/>
                  </a:solidFill>
                  <a:latin typeface="Meiryo UI" panose="020B0604030504040204" pitchFamily="50" charset="-128"/>
                  <a:ea typeface="Meiryo UI" panose="020B0604030504040204" pitchFamily="50" charset="-128"/>
                  <a:cs typeface="Segoe UI" pitchFamily="34" charset="0"/>
                </a:rPr>
                <a:t>同期</a:t>
              </a:r>
              <a:endParaRPr lang="en-US" altLang="ja-JP" sz="1600" kern="0" dirty="0">
                <a:solidFill>
                  <a:srgbClr val="505050"/>
                </a:solidFill>
                <a:latin typeface="Meiryo UI" panose="020B0604030504040204" pitchFamily="50" charset="-128"/>
                <a:ea typeface="Meiryo UI" panose="020B0604030504040204" pitchFamily="50" charset="-128"/>
                <a:cs typeface="Segoe UI" pitchFamily="34" charset="0"/>
              </a:endParaRPr>
            </a:p>
            <a:p>
              <a:pPr marL="0" marR="0" lvl="0" indent="0" algn="ctr" defTabSz="932472" eaLnBrk="1" fontAlgn="base" latinLnBrk="0" hangingPunct="1">
                <a:lnSpc>
                  <a:spcPct val="90000"/>
                </a:lnSpc>
                <a:spcBef>
                  <a:spcPct val="0"/>
                </a:spcBef>
                <a:spcAft>
                  <a:spcPct val="0"/>
                </a:spcAft>
                <a:buClrTx/>
                <a:buSzTx/>
                <a:buFontTx/>
                <a:buNone/>
                <a:tabLst/>
                <a:defRPr/>
              </a:pPr>
              <a:r>
                <a:rPr lang="ja-JP" altLang="en-US" sz="1600" kern="0" dirty="0">
                  <a:solidFill>
                    <a:srgbClr val="505050"/>
                  </a:solidFill>
                  <a:latin typeface="Meiryo UI" panose="020B0604030504040204" pitchFamily="50" charset="-128"/>
                  <a:ea typeface="Meiryo UI" panose="020B0604030504040204" pitchFamily="50" charset="-128"/>
                  <a:cs typeface="Segoe UI" pitchFamily="34" charset="0"/>
                </a:rPr>
                <a:t>アカウント</a:t>
              </a:r>
              <a:endParaRPr kumimoji="0" lang="en-US" altLang="ja-JP" sz="1600" b="0" i="0" u="none" strike="noStrike" kern="0" cap="none" spc="0" normalizeH="0" baseline="0" noProof="0" dirty="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endParaRPr>
            </a:p>
          </p:txBody>
        </p:sp>
        <p:cxnSp>
          <p:nvCxnSpPr>
            <p:cNvPr id="54" name="Straight Arrow Connector 53">
              <a:extLst>
                <a:ext uri="{FF2B5EF4-FFF2-40B4-BE49-F238E27FC236}">
                  <a16:creationId xmlns:a16="http://schemas.microsoft.com/office/drawing/2014/main" id="{8E38C033-C520-4F49-8553-83B4373F145C}"/>
                </a:ext>
              </a:extLst>
            </p:cNvPr>
            <p:cNvCxnSpPr>
              <a:cxnSpLocks/>
            </p:cNvCxnSpPr>
            <p:nvPr/>
          </p:nvCxnSpPr>
          <p:spPr>
            <a:xfrm>
              <a:off x="436095" y="6465575"/>
              <a:ext cx="11564896" cy="0"/>
            </a:xfrm>
            <a:prstGeom prst="straightConnector1">
              <a:avLst/>
            </a:prstGeom>
            <a:noFill/>
            <a:ln w="17145" cap="flat" cmpd="sng" algn="ctr">
              <a:solidFill>
                <a:srgbClr val="505050">
                  <a:shade val="95000"/>
                  <a:alpha val="50000"/>
                  <a:satMod val="150000"/>
                </a:srgbClr>
              </a:solidFill>
              <a:prstDash val="solid"/>
              <a:headEnd type="none"/>
              <a:tailEnd type="triangle"/>
            </a:ln>
            <a:effectLst/>
          </p:spPr>
        </p:cxnSp>
        <p:sp>
          <p:nvSpPr>
            <p:cNvPr id="55" name="Rectangle 54">
              <a:extLst>
                <a:ext uri="{FF2B5EF4-FFF2-40B4-BE49-F238E27FC236}">
                  <a16:creationId xmlns:a16="http://schemas.microsoft.com/office/drawing/2014/main" id="{E0D37B0C-9FF8-47DA-92CD-5432E4D50931}"/>
                </a:ext>
              </a:extLst>
            </p:cNvPr>
            <p:cNvSpPr/>
            <p:nvPr/>
          </p:nvSpPr>
          <p:spPr>
            <a:xfrm>
              <a:off x="10695679" y="6509529"/>
              <a:ext cx="1446230" cy="341632"/>
            </a:xfrm>
            <a:prstGeom prst="rect">
              <a:avLst/>
            </a:prstGeom>
          </p:spPr>
          <p:txBody>
            <a:bodyPr wrap="non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800" b="0" i="0" u="none" strike="noStrike" kern="0" cap="none" spc="0" normalizeH="0" baseline="0" noProof="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rPr>
                <a:t>ユーザータイプ</a:t>
              </a:r>
              <a:endParaRPr kumimoji="0" lang="en-US" altLang="ja-JP" sz="1800" b="0" i="0" u="none" strike="noStrike" kern="0" cap="none" spc="0" normalizeH="0" baseline="0" noProof="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endParaRPr>
            </a:p>
          </p:txBody>
        </p:sp>
        <p:sp>
          <p:nvSpPr>
            <p:cNvPr id="56" name="Rectangle 55">
              <a:extLst>
                <a:ext uri="{FF2B5EF4-FFF2-40B4-BE49-F238E27FC236}">
                  <a16:creationId xmlns:a16="http://schemas.microsoft.com/office/drawing/2014/main" id="{17F3DBBF-7D57-4C7C-BA42-E4AA5A28EEDA}"/>
                </a:ext>
              </a:extLst>
            </p:cNvPr>
            <p:cNvSpPr/>
            <p:nvPr/>
          </p:nvSpPr>
          <p:spPr>
            <a:xfrm rot="16200000">
              <a:off x="-204320" y="1278134"/>
              <a:ext cx="886782" cy="341632"/>
            </a:xfrm>
            <a:prstGeom prst="rect">
              <a:avLst/>
            </a:prstGeom>
          </p:spPr>
          <p:txBody>
            <a:bodyPr wrap="non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800" b="0" i="0" u="none" strike="noStrike" kern="0" cap="none" spc="0" normalizeH="0" baseline="0" noProof="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rPr>
                <a:t>ポリシー</a:t>
              </a:r>
              <a:endParaRPr kumimoji="0" lang="en-US" altLang="ja-JP" sz="1800" b="0" i="0" u="none" strike="noStrike" kern="0" cap="none" spc="0" normalizeH="0" baseline="0" noProof="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endParaRPr>
            </a:p>
          </p:txBody>
        </p:sp>
      </p:grpSp>
      <p:grpSp>
        <p:nvGrpSpPr>
          <p:cNvPr id="57" name="Group 56">
            <a:extLst>
              <a:ext uri="{FF2B5EF4-FFF2-40B4-BE49-F238E27FC236}">
                <a16:creationId xmlns:a16="http://schemas.microsoft.com/office/drawing/2014/main" id="{536D6F18-EAD4-4511-83A6-20C58A65ADE1}"/>
              </a:ext>
            </a:extLst>
          </p:cNvPr>
          <p:cNvGrpSpPr/>
          <p:nvPr/>
        </p:nvGrpSpPr>
        <p:grpSpPr>
          <a:xfrm>
            <a:off x="530242" y="5029200"/>
            <a:ext cx="10424287" cy="1356764"/>
            <a:chOff x="530242" y="5029200"/>
            <a:chExt cx="10424287" cy="1356764"/>
          </a:xfrm>
        </p:grpSpPr>
        <p:sp>
          <p:nvSpPr>
            <p:cNvPr id="58" name="Rectangle 57">
              <a:extLst>
                <a:ext uri="{FF2B5EF4-FFF2-40B4-BE49-F238E27FC236}">
                  <a16:creationId xmlns:a16="http://schemas.microsoft.com/office/drawing/2014/main" id="{322D4B9F-B2C8-4175-B970-091FD30AFD5F}"/>
                </a:ext>
              </a:extLst>
            </p:cNvPr>
            <p:cNvSpPr/>
            <p:nvPr/>
          </p:nvSpPr>
          <p:spPr bwMode="auto">
            <a:xfrm rot="10800000" flipV="1">
              <a:off x="530242" y="5029200"/>
              <a:ext cx="10424287" cy="1356764"/>
            </a:xfrm>
            <a:prstGeom prst="rect">
              <a:avLst/>
            </a:prstGeom>
            <a:solidFill>
              <a:srgbClr val="0078D7"/>
            </a:solidFill>
            <a:ln>
              <a:noFill/>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ロックダウンポリシーグループ </a:t>
              </a:r>
              <a:r>
                <a:rPr kumimoji="0" lang="en-US" altLang="ja-JP"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(L)</a:t>
              </a: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sp>
          <p:nvSpPr>
            <p:cNvPr id="59" name="Rectangle 58">
              <a:extLst>
                <a:ext uri="{FF2B5EF4-FFF2-40B4-BE49-F238E27FC236}">
                  <a16:creationId xmlns:a16="http://schemas.microsoft.com/office/drawing/2014/main" id="{EA7ED172-CB2C-48F8-BC26-C41D58ECD60F}"/>
                </a:ext>
              </a:extLst>
            </p:cNvPr>
            <p:cNvSpPr/>
            <p:nvPr/>
          </p:nvSpPr>
          <p:spPr bwMode="auto">
            <a:xfrm>
              <a:off x="646550" y="5449337"/>
              <a:ext cx="10201806" cy="365760"/>
            </a:xfrm>
            <a:prstGeom prst="rect">
              <a:avLst/>
            </a:prstGeom>
            <a:solidFill>
              <a:srgbClr val="002050">
                <a:shade val="80000"/>
                <a:satMod val="180000"/>
              </a:srgbClr>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altLang="ja-JP" sz="16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L001 </a:t>
              </a:r>
              <a:r>
                <a:rPr kumimoji="0" lang="ja-JP" alt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レガシー認証ブロック</a:t>
              </a: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sp>
          <p:nvSpPr>
            <p:cNvPr id="61" name="Rectangle 60">
              <a:extLst>
                <a:ext uri="{FF2B5EF4-FFF2-40B4-BE49-F238E27FC236}">
                  <a16:creationId xmlns:a16="http://schemas.microsoft.com/office/drawing/2014/main" id="{C61D6DB8-A36E-46B6-9206-B7B2932F2301}"/>
                </a:ext>
              </a:extLst>
            </p:cNvPr>
            <p:cNvSpPr/>
            <p:nvPr/>
          </p:nvSpPr>
          <p:spPr bwMode="auto">
            <a:xfrm>
              <a:off x="646550" y="5858270"/>
              <a:ext cx="10201806" cy="365760"/>
            </a:xfrm>
            <a:prstGeom prst="rect">
              <a:avLst/>
            </a:prstGeom>
            <a:solidFill>
              <a:srgbClr val="002050">
                <a:shade val="80000"/>
                <a:satMod val="180000"/>
              </a:srgbClr>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altLang="ja-JP" sz="16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L002 ActiveSync</a:t>
              </a:r>
              <a:r>
                <a:rPr kumimoji="0" lang="ja-JP" alt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 ブロック</a:t>
              </a: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grpSp>
      <p:grpSp>
        <p:nvGrpSpPr>
          <p:cNvPr id="62" name="Group 61">
            <a:extLst>
              <a:ext uri="{FF2B5EF4-FFF2-40B4-BE49-F238E27FC236}">
                <a16:creationId xmlns:a16="http://schemas.microsoft.com/office/drawing/2014/main" id="{5751632A-9B43-462A-B2DF-C24E1EE1045C}"/>
              </a:ext>
            </a:extLst>
          </p:cNvPr>
          <p:cNvGrpSpPr/>
          <p:nvPr/>
        </p:nvGrpSpPr>
        <p:grpSpPr>
          <a:xfrm>
            <a:off x="524393" y="1553233"/>
            <a:ext cx="2060024" cy="3383959"/>
            <a:chOff x="524393" y="1553234"/>
            <a:chExt cx="2060024" cy="2955306"/>
          </a:xfrm>
        </p:grpSpPr>
        <p:sp>
          <p:nvSpPr>
            <p:cNvPr id="63" name="Rectangle 62">
              <a:extLst>
                <a:ext uri="{FF2B5EF4-FFF2-40B4-BE49-F238E27FC236}">
                  <a16:creationId xmlns:a16="http://schemas.microsoft.com/office/drawing/2014/main" id="{7EF8D5B5-4BB4-4213-9F70-558330234853}"/>
                </a:ext>
              </a:extLst>
            </p:cNvPr>
            <p:cNvSpPr/>
            <p:nvPr/>
          </p:nvSpPr>
          <p:spPr bwMode="auto">
            <a:xfrm>
              <a:off x="524393" y="1553234"/>
              <a:ext cx="2060024" cy="2955306"/>
            </a:xfrm>
            <a:prstGeom prst="rect">
              <a:avLst/>
            </a:prstGeom>
            <a:solidFill>
              <a:srgbClr val="0078D7"/>
            </a:solidFill>
            <a:ln>
              <a:noFill/>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特権用ポリシー</a:t>
              </a:r>
              <a:endParaRPr kumimoji="0" lang="en-US" altLang="ja-JP"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グループ</a:t>
              </a:r>
              <a:r>
                <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(P)</a:t>
              </a:r>
            </a:p>
          </p:txBody>
        </p:sp>
        <p:sp>
          <p:nvSpPr>
            <p:cNvPr id="64" name="Rectangle 63">
              <a:extLst>
                <a:ext uri="{FF2B5EF4-FFF2-40B4-BE49-F238E27FC236}">
                  <a16:creationId xmlns:a16="http://schemas.microsoft.com/office/drawing/2014/main" id="{4443E13C-D96D-48AD-BBEC-3E6E4532C632}"/>
                </a:ext>
              </a:extLst>
            </p:cNvPr>
            <p:cNvSpPr/>
            <p:nvPr/>
          </p:nvSpPr>
          <p:spPr bwMode="auto">
            <a:xfrm>
              <a:off x="617527" y="2291782"/>
              <a:ext cx="1871131" cy="365760"/>
            </a:xfrm>
            <a:prstGeom prst="rect">
              <a:avLst/>
            </a:prstGeom>
            <a:solidFill>
              <a:srgbClr val="002050">
                <a:shade val="80000"/>
                <a:satMod val="180000"/>
              </a:srgbClr>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ja-JP" alt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管理者ベースライン</a:t>
              </a: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sp>
          <p:nvSpPr>
            <p:cNvPr id="65" name="Rectangle 64">
              <a:extLst>
                <a:ext uri="{FF2B5EF4-FFF2-40B4-BE49-F238E27FC236}">
                  <a16:creationId xmlns:a16="http://schemas.microsoft.com/office/drawing/2014/main" id="{5D8B920D-F59A-450B-812E-7F18B9050FA3}"/>
                </a:ext>
              </a:extLst>
            </p:cNvPr>
            <p:cNvSpPr/>
            <p:nvPr/>
          </p:nvSpPr>
          <p:spPr bwMode="auto">
            <a:xfrm>
              <a:off x="609287" y="2700718"/>
              <a:ext cx="1879371" cy="365760"/>
            </a:xfrm>
            <a:prstGeom prst="rect">
              <a:avLst/>
            </a:prstGeom>
            <a:solidFill>
              <a:srgbClr val="002050">
                <a:shade val="80000"/>
                <a:satMod val="180000"/>
              </a:srgbClr>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altLang="ja-JP"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P001 </a:t>
              </a:r>
              <a:r>
                <a:rPr kumimoji="0" lang="ja-JP" alt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要 </a:t>
              </a:r>
              <a:r>
                <a:rPr kumimoji="0" lang="en-US" altLang="ja-JP"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MFA</a:t>
              </a:r>
              <a:endPar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grpSp>
      <p:grpSp>
        <p:nvGrpSpPr>
          <p:cNvPr id="75" name="Group 74">
            <a:extLst>
              <a:ext uri="{FF2B5EF4-FFF2-40B4-BE49-F238E27FC236}">
                <a16:creationId xmlns:a16="http://schemas.microsoft.com/office/drawing/2014/main" id="{BF4E9A05-CF3A-40A1-8DCA-B698D8A7CEA0}"/>
              </a:ext>
            </a:extLst>
          </p:cNvPr>
          <p:cNvGrpSpPr/>
          <p:nvPr/>
        </p:nvGrpSpPr>
        <p:grpSpPr>
          <a:xfrm>
            <a:off x="9459464" y="1549443"/>
            <a:ext cx="1495068" cy="3387747"/>
            <a:chOff x="9459464" y="1549443"/>
            <a:chExt cx="1495068" cy="3387747"/>
          </a:xfrm>
        </p:grpSpPr>
        <p:sp>
          <p:nvSpPr>
            <p:cNvPr id="76" name="Rectangle 75">
              <a:extLst>
                <a:ext uri="{FF2B5EF4-FFF2-40B4-BE49-F238E27FC236}">
                  <a16:creationId xmlns:a16="http://schemas.microsoft.com/office/drawing/2014/main" id="{D8BBA859-77CB-4125-865E-B013A70EF489}"/>
                </a:ext>
              </a:extLst>
            </p:cNvPr>
            <p:cNvSpPr/>
            <p:nvPr/>
          </p:nvSpPr>
          <p:spPr bwMode="auto">
            <a:xfrm>
              <a:off x="9459464" y="1549443"/>
              <a:ext cx="1495068" cy="3387747"/>
            </a:xfrm>
            <a:prstGeom prst="rect">
              <a:avLst/>
            </a:prstGeom>
            <a:solidFill>
              <a:srgbClr val="0078D7"/>
            </a:solidFill>
            <a:ln>
              <a:noFill/>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ゲスト用</a:t>
              </a:r>
              <a:endParaRPr kumimoji="0" lang="en-US" altLang="ja-JP" sz="18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ポリシー</a:t>
              </a:r>
              <a:endParaRPr kumimoji="0" lang="en-US" altLang="ja-JP" sz="18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グループ </a:t>
              </a:r>
              <a:r>
                <a:rPr kumimoji="0" lang="en-US" altLang="ja-JP" sz="18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(G)</a:t>
              </a:r>
            </a:p>
          </p:txBody>
        </p:sp>
        <p:sp>
          <p:nvSpPr>
            <p:cNvPr id="77" name="Rectangle 76">
              <a:extLst>
                <a:ext uri="{FF2B5EF4-FFF2-40B4-BE49-F238E27FC236}">
                  <a16:creationId xmlns:a16="http://schemas.microsoft.com/office/drawing/2014/main" id="{88C6F0C0-AB70-4B11-9473-610B96438A7B}"/>
                </a:ext>
              </a:extLst>
            </p:cNvPr>
            <p:cNvSpPr/>
            <p:nvPr/>
          </p:nvSpPr>
          <p:spPr bwMode="auto">
            <a:xfrm>
              <a:off x="9538979" y="2404565"/>
              <a:ext cx="1335016" cy="365760"/>
            </a:xfrm>
            <a:prstGeom prst="rect">
              <a:avLst/>
            </a:prstGeom>
            <a:solidFill>
              <a:srgbClr val="002050">
                <a:shade val="80000"/>
                <a:satMod val="180000"/>
              </a:srgbClr>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non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altLang="ja-JP"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G001 </a:t>
              </a:r>
              <a:r>
                <a:rPr kumimoji="0" lang="en-US" altLang="ja-JP" sz="1600" b="0" i="0" u="none" strike="noStrike" kern="0" cap="none" spc="0" normalizeH="0" baseline="0" noProof="0" err="1">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ToU</a:t>
              </a:r>
              <a:r>
                <a:rPr kumimoji="0" lang="ja-JP" alt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a:t>
              </a:r>
              <a:endPar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grpSp>
      <p:sp>
        <p:nvSpPr>
          <p:cNvPr id="2" name="Rectangle 1">
            <a:extLst>
              <a:ext uri="{FF2B5EF4-FFF2-40B4-BE49-F238E27FC236}">
                <a16:creationId xmlns:a16="http://schemas.microsoft.com/office/drawing/2014/main" id="{D661FCAE-359C-45EE-9FD2-FBA3B27B02CC}"/>
              </a:ext>
            </a:extLst>
          </p:cNvPr>
          <p:cNvSpPr/>
          <p:nvPr/>
        </p:nvSpPr>
        <p:spPr bwMode="auto">
          <a:xfrm>
            <a:off x="489401" y="1477244"/>
            <a:ext cx="10478801" cy="4944377"/>
          </a:xfrm>
          <a:prstGeom prst="rect">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indent="0" algn="ctr" defTabSz="932293" rtl="0" eaLnBrk="1" fontAlgn="base" latinLnBrk="0" hangingPunct="1">
              <a:lnSpc>
                <a:spcPct val="90000"/>
              </a:lnSpc>
              <a:spcBef>
                <a:spcPct val="0"/>
              </a:spcBef>
              <a:spcAft>
                <a:spcPct val="0"/>
              </a:spcAft>
              <a:buClrTx/>
              <a:buSzTx/>
              <a:buFontTx/>
              <a:buNone/>
              <a:tabLst/>
            </a:pPr>
            <a:endParaRPr lang="en-US" sz="3200" dirty="0">
              <a:latin typeface="Meiryo UI" panose="020B0604030504040204" pitchFamily="50" charset="-128"/>
              <a:ea typeface="Meiryo UI" panose="020B0604030504040204" pitchFamily="50" charset="-128"/>
            </a:endParaRPr>
          </a:p>
        </p:txBody>
      </p:sp>
      <p:grpSp>
        <p:nvGrpSpPr>
          <p:cNvPr id="66" name="Group 65">
            <a:extLst>
              <a:ext uri="{FF2B5EF4-FFF2-40B4-BE49-F238E27FC236}">
                <a16:creationId xmlns:a16="http://schemas.microsoft.com/office/drawing/2014/main" id="{A1BC94EB-A3EE-4CBC-A839-390EB39BC5CA}"/>
              </a:ext>
            </a:extLst>
          </p:cNvPr>
          <p:cNvGrpSpPr/>
          <p:nvPr/>
        </p:nvGrpSpPr>
        <p:grpSpPr>
          <a:xfrm>
            <a:off x="2741805" y="1549444"/>
            <a:ext cx="4310792" cy="2269059"/>
            <a:chOff x="2806735" y="1549444"/>
            <a:chExt cx="4310792" cy="2163805"/>
          </a:xfrm>
        </p:grpSpPr>
        <p:sp>
          <p:nvSpPr>
            <p:cNvPr id="67" name="Rectangle 66">
              <a:extLst>
                <a:ext uri="{FF2B5EF4-FFF2-40B4-BE49-F238E27FC236}">
                  <a16:creationId xmlns:a16="http://schemas.microsoft.com/office/drawing/2014/main" id="{1A9AD607-BBC7-4524-A8F4-46CFCCC9C8A5}"/>
                </a:ext>
              </a:extLst>
            </p:cNvPr>
            <p:cNvSpPr/>
            <p:nvPr/>
          </p:nvSpPr>
          <p:spPr bwMode="auto">
            <a:xfrm>
              <a:off x="2806735" y="1549444"/>
              <a:ext cx="4310792" cy="2163805"/>
            </a:xfrm>
            <a:prstGeom prst="rect">
              <a:avLst/>
            </a:prstGeom>
            <a:solidFill>
              <a:srgbClr val="0078D7"/>
            </a:solidFill>
            <a:ln>
              <a:noFill/>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altLang="ja-JP" sz="18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MS</a:t>
              </a:r>
              <a:r>
                <a:rPr kumimoji="0" lang="ja-JP" alt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アプリ用ポリシー</a:t>
              </a:r>
              <a:endParaRPr kumimoji="0" lang="en-US" altLang="ja-JP" sz="18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グループ </a:t>
              </a:r>
              <a:r>
                <a:rPr kumimoji="0" lang="en-US" altLang="ja-JP" sz="18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(M)</a:t>
              </a: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sp>
          <p:nvSpPr>
            <p:cNvPr id="68" name="Rectangle 67">
              <a:extLst>
                <a:ext uri="{FF2B5EF4-FFF2-40B4-BE49-F238E27FC236}">
                  <a16:creationId xmlns:a16="http://schemas.microsoft.com/office/drawing/2014/main" id="{088C44D0-3E1F-407A-B603-7B3FA209C29D}"/>
                </a:ext>
              </a:extLst>
            </p:cNvPr>
            <p:cNvSpPr/>
            <p:nvPr/>
          </p:nvSpPr>
          <p:spPr bwMode="auto">
            <a:xfrm>
              <a:off x="2887924" y="2375745"/>
              <a:ext cx="4135100" cy="365760"/>
            </a:xfrm>
            <a:prstGeom prst="rect">
              <a:avLst/>
            </a:prstGeom>
            <a:solidFill>
              <a:srgbClr val="002050">
                <a:shade val="80000"/>
                <a:satMod val="180000"/>
              </a:srgbClr>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altLang="ja-JP" sz="16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M001 </a:t>
              </a:r>
              <a:r>
                <a:rPr kumimoji="0" lang="ja-JP" alt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要 準拠デバイス</a:t>
              </a:r>
              <a:r>
                <a:rPr kumimoji="0" lang="en-US" altLang="ja-JP" sz="16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iOS/Android/MacOS </a:t>
              </a: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sp>
          <p:nvSpPr>
            <p:cNvPr id="69" name="Rectangle 68">
              <a:extLst>
                <a:ext uri="{FF2B5EF4-FFF2-40B4-BE49-F238E27FC236}">
                  <a16:creationId xmlns:a16="http://schemas.microsoft.com/office/drawing/2014/main" id="{B9E72AF0-B593-40C6-B783-E298B1356DAF}"/>
                </a:ext>
              </a:extLst>
            </p:cNvPr>
            <p:cNvSpPr/>
            <p:nvPr/>
          </p:nvSpPr>
          <p:spPr bwMode="auto">
            <a:xfrm>
              <a:off x="2887924" y="2782915"/>
              <a:ext cx="4135100" cy="365760"/>
            </a:xfrm>
            <a:prstGeom prst="rect">
              <a:avLst/>
            </a:prstGeom>
            <a:solidFill>
              <a:srgbClr val="002050">
                <a:shade val="80000"/>
                <a:satMod val="180000"/>
              </a:srgbClr>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altLang="ja-JP"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M002 </a:t>
              </a:r>
              <a:r>
                <a:rPr kumimoji="0" lang="ja-JP" alt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要 </a:t>
              </a:r>
              <a:r>
                <a:rPr kumimoji="0" lang="en-US" altLang="ja-JP"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MAM</a:t>
              </a:r>
              <a:r>
                <a:rPr kumimoji="0" lang="ja-JP" alt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対応アプリ</a:t>
              </a: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sp>
          <p:nvSpPr>
            <p:cNvPr id="70" name="Rectangle 69">
              <a:extLst>
                <a:ext uri="{FF2B5EF4-FFF2-40B4-BE49-F238E27FC236}">
                  <a16:creationId xmlns:a16="http://schemas.microsoft.com/office/drawing/2014/main" id="{6C18A74D-1DE4-4116-9CED-4F0A302FDAE9}"/>
                </a:ext>
              </a:extLst>
            </p:cNvPr>
            <p:cNvSpPr/>
            <p:nvPr/>
          </p:nvSpPr>
          <p:spPr bwMode="auto">
            <a:xfrm>
              <a:off x="2887924" y="3195525"/>
              <a:ext cx="4135100" cy="365760"/>
            </a:xfrm>
            <a:prstGeom prst="rect">
              <a:avLst/>
            </a:prstGeom>
            <a:solidFill>
              <a:srgbClr val="002050">
                <a:shade val="80000"/>
                <a:satMod val="180000"/>
              </a:srgbClr>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altLang="ja-JP"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M003 </a:t>
              </a:r>
              <a:r>
                <a:rPr kumimoji="0" lang="ja-JP" alt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要 ドメイン参加デバイス </a:t>
              </a:r>
              <a:r>
                <a:rPr kumimoji="0" lang="en-US" altLang="ja-JP"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PC</a:t>
              </a:r>
              <a:endPar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grpSp>
      <p:grpSp>
        <p:nvGrpSpPr>
          <p:cNvPr id="71" name="Group 70">
            <a:extLst>
              <a:ext uri="{FF2B5EF4-FFF2-40B4-BE49-F238E27FC236}">
                <a16:creationId xmlns:a16="http://schemas.microsoft.com/office/drawing/2014/main" id="{69EFC683-9F75-4D77-84F7-1F2454DDE58C}"/>
              </a:ext>
            </a:extLst>
          </p:cNvPr>
          <p:cNvGrpSpPr/>
          <p:nvPr/>
        </p:nvGrpSpPr>
        <p:grpSpPr>
          <a:xfrm>
            <a:off x="7214369" y="1549442"/>
            <a:ext cx="2057400" cy="2269061"/>
            <a:chOff x="7214369" y="1549442"/>
            <a:chExt cx="2057400" cy="2269061"/>
          </a:xfrm>
        </p:grpSpPr>
        <p:sp>
          <p:nvSpPr>
            <p:cNvPr id="72" name="Rectangle 71">
              <a:extLst>
                <a:ext uri="{FF2B5EF4-FFF2-40B4-BE49-F238E27FC236}">
                  <a16:creationId xmlns:a16="http://schemas.microsoft.com/office/drawing/2014/main" id="{70FE1D18-238B-49B7-BEBC-47FB5955A1D4}"/>
                </a:ext>
              </a:extLst>
            </p:cNvPr>
            <p:cNvSpPr/>
            <p:nvPr/>
          </p:nvSpPr>
          <p:spPr bwMode="auto">
            <a:xfrm>
              <a:off x="7214369" y="1549442"/>
              <a:ext cx="2057400" cy="2269061"/>
            </a:xfrm>
            <a:prstGeom prst="rect">
              <a:avLst/>
            </a:prstGeom>
            <a:solidFill>
              <a:srgbClr val="0078D7"/>
            </a:solidFill>
            <a:ln>
              <a:noFill/>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altLang="ja-JP"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Non-MS</a:t>
              </a:r>
              <a:r>
                <a:rPr kumimoji="0" lang="ja-JP" altLang="en-US"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アプリ用</a:t>
              </a:r>
              <a:endParaRPr kumimoji="0" lang="en-US" altLang="ja-JP"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ポリシーグループ </a:t>
              </a:r>
              <a:r>
                <a:rPr kumimoji="0" lang="en-US" altLang="ja-JP"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(N)</a:t>
              </a: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sp>
          <p:nvSpPr>
            <p:cNvPr id="73" name="Rectangle 72">
              <a:extLst>
                <a:ext uri="{FF2B5EF4-FFF2-40B4-BE49-F238E27FC236}">
                  <a16:creationId xmlns:a16="http://schemas.microsoft.com/office/drawing/2014/main" id="{E92AC5F0-4803-4DE1-8341-3C0638EE2ED5}"/>
                </a:ext>
              </a:extLst>
            </p:cNvPr>
            <p:cNvSpPr/>
            <p:nvPr/>
          </p:nvSpPr>
          <p:spPr bwMode="auto">
            <a:xfrm>
              <a:off x="7294328" y="2399631"/>
              <a:ext cx="1871131" cy="365760"/>
            </a:xfrm>
            <a:prstGeom prst="rect">
              <a:avLst/>
            </a:prstGeom>
            <a:solidFill>
              <a:srgbClr val="002050">
                <a:shade val="80000"/>
                <a:satMod val="180000"/>
              </a:srgbClr>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altLang="ja-JP"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N001 SFDC</a:t>
              </a:r>
              <a:r>
                <a:rPr kumimoji="0" lang="ja-JP" alt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a:t>
              </a:r>
              <a:endPar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sp>
          <p:nvSpPr>
            <p:cNvPr id="74" name="Rectangle 73">
              <a:extLst>
                <a:ext uri="{FF2B5EF4-FFF2-40B4-BE49-F238E27FC236}">
                  <a16:creationId xmlns:a16="http://schemas.microsoft.com/office/drawing/2014/main" id="{8EDD9B1B-32A9-454A-A78C-E8CDB62BE46C}"/>
                </a:ext>
              </a:extLst>
            </p:cNvPr>
            <p:cNvSpPr/>
            <p:nvPr/>
          </p:nvSpPr>
          <p:spPr bwMode="auto">
            <a:xfrm>
              <a:off x="7286088" y="2808564"/>
              <a:ext cx="1879371" cy="365760"/>
            </a:xfrm>
            <a:prstGeom prst="rect">
              <a:avLst/>
            </a:prstGeom>
            <a:solidFill>
              <a:srgbClr val="002050">
                <a:shade val="80000"/>
                <a:satMod val="180000"/>
              </a:srgbClr>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altLang="ja-JP"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N002 Box</a:t>
              </a:r>
              <a:r>
                <a:rPr kumimoji="0" lang="ja-JP" alt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a:t>
              </a:r>
              <a:endPar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grpSp>
      <p:grpSp>
        <p:nvGrpSpPr>
          <p:cNvPr id="36" name="Group 35">
            <a:extLst>
              <a:ext uri="{FF2B5EF4-FFF2-40B4-BE49-F238E27FC236}">
                <a16:creationId xmlns:a16="http://schemas.microsoft.com/office/drawing/2014/main" id="{215ABD93-8FD4-49F9-9FFD-1DF7DDDECDB1}"/>
              </a:ext>
            </a:extLst>
          </p:cNvPr>
          <p:cNvGrpSpPr/>
          <p:nvPr/>
        </p:nvGrpSpPr>
        <p:grpSpPr>
          <a:xfrm>
            <a:off x="2741806" y="3912002"/>
            <a:ext cx="6529102" cy="1025187"/>
            <a:chOff x="2809004" y="1897679"/>
            <a:chExt cx="4308523" cy="3150700"/>
          </a:xfrm>
        </p:grpSpPr>
        <p:sp>
          <p:nvSpPr>
            <p:cNvPr id="37" name="Rectangle 36">
              <a:extLst>
                <a:ext uri="{FF2B5EF4-FFF2-40B4-BE49-F238E27FC236}">
                  <a16:creationId xmlns:a16="http://schemas.microsoft.com/office/drawing/2014/main" id="{7DEE0ACA-6741-422D-8FFE-A546FDFF8EAB}"/>
                </a:ext>
              </a:extLst>
            </p:cNvPr>
            <p:cNvSpPr/>
            <p:nvPr/>
          </p:nvSpPr>
          <p:spPr bwMode="auto">
            <a:xfrm>
              <a:off x="2809004" y="1897679"/>
              <a:ext cx="4308523" cy="3150700"/>
            </a:xfrm>
            <a:prstGeom prst="rect">
              <a:avLst/>
            </a:prstGeom>
            <a:solidFill>
              <a:srgbClr val="0078D7"/>
            </a:solidFill>
            <a:ln>
              <a:noFill/>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一般ユーザー用共通ポリシー グループ </a:t>
              </a:r>
              <a:r>
                <a:rPr kumimoji="0" lang="en-US" altLang="ja-JP" sz="18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(R)</a:t>
              </a: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sp>
          <p:nvSpPr>
            <p:cNvPr id="38" name="Rectangle 37">
              <a:extLst>
                <a:ext uri="{FF2B5EF4-FFF2-40B4-BE49-F238E27FC236}">
                  <a16:creationId xmlns:a16="http://schemas.microsoft.com/office/drawing/2014/main" id="{6B8A8FAD-4FDF-40F5-B342-2FE878A6A5EA}"/>
                </a:ext>
              </a:extLst>
            </p:cNvPr>
            <p:cNvSpPr/>
            <p:nvPr/>
          </p:nvSpPr>
          <p:spPr bwMode="auto">
            <a:xfrm>
              <a:off x="2887924" y="3575522"/>
              <a:ext cx="4135100" cy="1185511"/>
            </a:xfrm>
            <a:prstGeom prst="rect">
              <a:avLst/>
            </a:prstGeom>
            <a:solidFill>
              <a:srgbClr val="002050">
                <a:shade val="80000"/>
                <a:satMod val="180000"/>
              </a:srgbClr>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defRPr/>
              </a:pPr>
              <a:r>
                <a:rPr lang="en-US" altLang="ja-JP" sz="1500" kern="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R001 </a:t>
              </a:r>
              <a:r>
                <a:rPr lang="ja-JP" altLang="en-US" sz="1500" kern="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セーフティーネット：要 </a:t>
              </a:r>
              <a:r>
                <a:rPr lang="en-US" altLang="ja-JP" sz="1500" kern="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MFA</a:t>
              </a:r>
              <a:r>
                <a:rPr lang="ja-JP" altLang="en-US" sz="1500" kern="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 </a:t>
              </a:r>
              <a:r>
                <a:rPr lang="en-US" altLang="ja-JP" sz="1500" kern="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or </a:t>
              </a:r>
              <a:r>
                <a:rPr lang="ja-JP" altLang="en-US" sz="1500" kern="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準拠デバイス </a:t>
              </a:r>
              <a:r>
                <a:rPr lang="en-US" altLang="ja-JP" sz="1500" kern="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or </a:t>
              </a:r>
              <a:r>
                <a:rPr lang="ja-JP" altLang="en-US" sz="1500" kern="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ドメイン参加デバイス</a:t>
              </a:r>
              <a:endParaRPr lang="en-US" sz="1500" kern="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endParaRPr>
            </a:p>
          </p:txBody>
        </p:sp>
      </p:grpSp>
    </p:spTree>
    <p:extLst>
      <p:ext uri="{BB962C8B-B14F-4D97-AF65-F5344CB8AC3E}">
        <p14:creationId xmlns:p14="http://schemas.microsoft.com/office/powerpoint/2010/main" val="328829295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A58818-987F-4150-B4C8-A3022A89FAD2}"/>
              </a:ext>
            </a:extLst>
          </p:cNvPr>
          <p:cNvSpPr>
            <a:spLocks noGrp="1"/>
          </p:cNvSpPr>
          <p:nvPr>
            <p:ph type="title"/>
          </p:nvPr>
        </p:nvSpPr>
        <p:spPr/>
        <p:txBody>
          <a:bodyPr/>
          <a:lstStyle/>
          <a:p>
            <a:r>
              <a:rPr lang="en-US" altLang="ja-JP" dirty="0"/>
              <a:t>MS</a:t>
            </a:r>
            <a:r>
              <a:rPr lang="ja-JP" altLang="en-US" dirty="0"/>
              <a:t>アプリ群は、同じポリシーを利用することをお奨め</a:t>
            </a:r>
            <a:endParaRPr lang="en-US" dirty="0"/>
          </a:p>
        </p:txBody>
      </p:sp>
      <p:sp>
        <p:nvSpPr>
          <p:cNvPr id="5" name="Text Placeholder 4">
            <a:extLst>
              <a:ext uri="{FF2B5EF4-FFF2-40B4-BE49-F238E27FC236}">
                <a16:creationId xmlns:a16="http://schemas.microsoft.com/office/drawing/2014/main" id="{6765EC0E-3F51-43D0-BE8F-4574BC69694F}"/>
              </a:ext>
            </a:extLst>
          </p:cNvPr>
          <p:cNvSpPr>
            <a:spLocks noGrp="1"/>
          </p:cNvSpPr>
          <p:nvPr>
            <p:ph type="body" sz="quarter" idx="10"/>
          </p:nvPr>
        </p:nvSpPr>
        <p:spPr>
          <a:xfrm>
            <a:off x="269239" y="1189177"/>
            <a:ext cx="6070601" cy="2856167"/>
          </a:xfrm>
        </p:spPr>
        <p:txBody>
          <a:bodyPr/>
          <a:lstStyle/>
          <a:p>
            <a:r>
              <a:rPr lang="ja-JP" altLang="en-US" sz="2800" dirty="0"/>
              <a:t>例：</a:t>
            </a:r>
            <a:r>
              <a:rPr lang="en-US" altLang="ja-JP" sz="2800" dirty="0"/>
              <a:t>Teams</a:t>
            </a:r>
            <a:r>
              <a:rPr lang="ja-JP" altLang="en-US" sz="2800" dirty="0"/>
              <a:t> クライアントは、</a:t>
            </a:r>
            <a:r>
              <a:rPr lang="en-US" altLang="ja-JP" sz="2800" dirty="0" err="1"/>
              <a:t>ExO</a:t>
            </a:r>
            <a:r>
              <a:rPr lang="ja-JP" altLang="en-US" sz="2800" dirty="0" err="1"/>
              <a:t>、</a:t>
            </a:r>
            <a:r>
              <a:rPr lang="en-US" altLang="ja-JP" sz="2800" dirty="0"/>
              <a:t>SPO</a:t>
            </a:r>
            <a:r>
              <a:rPr lang="ja-JP" altLang="en-US" sz="2800" dirty="0"/>
              <a:t> 等の複数サービスを利用する</a:t>
            </a:r>
            <a:endParaRPr lang="en-US" altLang="ja-JP" sz="2800" dirty="0"/>
          </a:p>
          <a:p>
            <a:endParaRPr lang="en-US" altLang="ja-JP" sz="2800" dirty="0"/>
          </a:p>
          <a:p>
            <a:r>
              <a:rPr lang="ja-JP" altLang="en-US" sz="2800" dirty="0"/>
              <a:t>サービス毎のポリシーだと、利用が困難</a:t>
            </a:r>
            <a:endParaRPr lang="en-US" altLang="ja-JP" sz="2800" dirty="0"/>
          </a:p>
          <a:p>
            <a:endParaRPr lang="en-US" altLang="ja-JP" sz="2800" dirty="0"/>
          </a:p>
          <a:p>
            <a:r>
              <a:rPr lang="ja-JP" altLang="en-US" sz="2800" dirty="0"/>
              <a:t>サービスの依存状態をドキュメントを参照</a:t>
            </a:r>
            <a:endParaRPr lang="en-US" altLang="ja-JP" sz="2800" dirty="0"/>
          </a:p>
        </p:txBody>
      </p:sp>
      <p:sp>
        <p:nvSpPr>
          <p:cNvPr id="4" name="Rectangle 3">
            <a:extLst>
              <a:ext uri="{FF2B5EF4-FFF2-40B4-BE49-F238E27FC236}">
                <a16:creationId xmlns:a16="http://schemas.microsoft.com/office/drawing/2014/main" id="{B7F117B3-A98D-4B24-B423-B2A4286674C0}"/>
              </a:ext>
            </a:extLst>
          </p:cNvPr>
          <p:cNvSpPr/>
          <p:nvPr/>
        </p:nvSpPr>
        <p:spPr>
          <a:xfrm>
            <a:off x="0" y="6488668"/>
            <a:ext cx="12191999" cy="369332"/>
          </a:xfrm>
          <a:prstGeom prst="rect">
            <a:avLst/>
          </a:prstGeom>
        </p:spPr>
        <p:txBody>
          <a:bodyPr wrap="square">
            <a:spAutoFit/>
          </a:bodyPr>
          <a:lstStyle/>
          <a:p>
            <a:r>
              <a:rPr lang="en-US" dirty="0">
                <a:hlinkClick r:id="rId2"/>
              </a:rPr>
              <a:t>https://docs.microsoft.com/ja-jp/azure/active-directory/conditional-access/service-dependencies</a:t>
            </a:r>
            <a:endParaRPr lang="en-US" dirty="0"/>
          </a:p>
        </p:txBody>
      </p:sp>
      <p:pic>
        <p:nvPicPr>
          <p:cNvPr id="1026" name="Picture 2" descr="MS Teams service dependencies">
            <a:extLst>
              <a:ext uri="{FF2B5EF4-FFF2-40B4-BE49-F238E27FC236}">
                <a16:creationId xmlns:a16="http://schemas.microsoft.com/office/drawing/2014/main" id="{AF0D6F98-2D8F-4712-85F0-79934F22C8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9840" y="1189177"/>
            <a:ext cx="5638408" cy="4317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107508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5649BF-B512-4638-8F1E-7AEE6737A754}"/>
              </a:ext>
            </a:extLst>
          </p:cNvPr>
          <p:cNvSpPr>
            <a:spLocks noGrp="1"/>
          </p:cNvSpPr>
          <p:nvPr>
            <p:ph type="body" sz="quarter" idx="10"/>
          </p:nvPr>
        </p:nvSpPr>
        <p:spPr>
          <a:xfrm>
            <a:off x="269239" y="1189177"/>
            <a:ext cx="11653523" cy="5108821"/>
          </a:xfrm>
        </p:spPr>
        <p:txBody>
          <a:bodyPr>
            <a:normAutofit/>
          </a:bodyPr>
          <a:lstStyle/>
          <a:p>
            <a:pPr marL="0" indent="0">
              <a:buNone/>
            </a:pPr>
            <a:r>
              <a:rPr lang="en-US" altLang="ja-JP" dirty="0"/>
              <a:t>MS</a:t>
            </a:r>
            <a:r>
              <a:rPr lang="ja-JP" altLang="en-US" dirty="0"/>
              <a:t> 以外のネイティブアプリ </a:t>
            </a:r>
            <a:r>
              <a:rPr lang="en-US" altLang="ja-JP" dirty="0"/>
              <a:t>on </a:t>
            </a:r>
            <a:r>
              <a:rPr lang="en-US" dirty="0"/>
              <a:t>iOS/Android</a:t>
            </a:r>
            <a:r>
              <a:rPr lang="ja-JP" altLang="en-US" dirty="0"/>
              <a:t> では、</a:t>
            </a:r>
            <a:endParaRPr lang="en-US" altLang="ja-JP" dirty="0"/>
          </a:p>
          <a:p>
            <a:r>
              <a:rPr lang="ja-JP" altLang="en-US" dirty="0"/>
              <a:t>要「準拠デバイス」 とするとブロックされる と考えたほうがよい</a:t>
            </a:r>
            <a:endParaRPr lang="en-US" altLang="ja-JP" dirty="0"/>
          </a:p>
          <a:p>
            <a:pPr lvl="1"/>
            <a:r>
              <a:rPr lang="en-US" altLang="ja-JP" dirty="0"/>
              <a:t>OS</a:t>
            </a:r>
            <a:r>
              <a:rPr lang="ja-JP" altLang="en-US" dirty="0"/>
              <a:t> ネイティブのブラウザ（</a:t>
            </a:r>
            <a:r>
              <a:rPr lang="en-US" dirty="0"/>
              <a:t>Safari on iOS, Chrome on </a:t>
            </a:r>
            <a:r>
              <a:rPr lang="en-US" altLang="ja-JP" dirty="0"/>
              <a:t>Android</a:t>
            </a:r>
            <a:r>
              <a:rPr lang="ja-JP" altLang="en-US" dirty="0"/>
              <a:t>）、</a:t>
            </a:r>
            <a:r>
              <a:rPr lang="en-US" altLang="ja-JP" dirty="0"/>
              <a:t>Edge</a:t>
            </a:r>
            <a:r>
              <a:rPr lang="ja-JP" altLang="en-US" dirty="0" err="1"/>
              <a:t>、</a:t>
            </a:r>
            <a:r>
              <a:rPr lang="en-US" altLang="ja-JP" dirty="0"/>
              <a:t>Intune Managed Browser</a:t>
            </a:r>
            <a:r>
              <a:rPr lang="ja-JP" altLang="en-US" dirty="0"/>
              <a:t> は利用可能</a:t>
            </a:r>
            <a:endParaRPr lang="en-US" altLang="ja-JP" dirty="0"/>
          </a:p>
          <a:p>
            <a:r>
              <a:rPr lang="ja-JP" altLang="en-US" dirty="0"/>
              <a:t>要「承認されたアプリ」（</a:t>
            </a:r>
            <a:r>
              <a:rPr lang="en-US" altLang="ja-JP" dirty="0"/>
              <a:t>MAM</a:t>
            </a:r>
            <a:r>
              <a:rPr lang="ja-JP" altLang="en-US" dirty="0"/>
              <a:t>対応アプリ）もブロックされる</a:t>
            </a:r>
            <a:endParaRPr lang="en-US" altLang="ja-JP" dirty="0"/>
          </a:p>
          <a:p>
            <a:pPr lvl="1"/>
            <a:r>
              <a:rPr lang="en-US" altLang="ja-JP" dirty="0"/>
              <a:t>Edge</a:t>
            </a:r>
            <a:r>
              <a:rPr lang="ja-JP" altLang="en-US" dirty="0" err="1"/>
              <a:t>、</a:t>
            </a:r>
            <a:r>
              <a:rPr lang="en-US" altLang="ja-JP" dirty="0"/>
              <a:t>Intune</a:t>
            </a:r>
            <a:r>
              <a:rPr lang="ja-JP" altLang="en-US" dirty="0"/>
              <a:t> </a:t>
            </a:r>
            <a:r>
              <a:rPr lang="en-US" altLang="ja-JP" dirty="0"/>
              <a:t>Managed Browser</a:t>
            </a:r>
            <a:r>
              <a:rPr lang="ja-JP" altLang="en-US" dirty="0"/>
              <a:t> 以外のブラウザもブロックされる</a:t>
            </a:r>
            <a:endParaRPr lang="en-US" altLang="ja-JP" dirty="0"/>
          </a:p>
          <a:p>
            <a:pPr marL="0" indent="0">
              <a:buNone/>
            </a:pPr>
            <a:endParaRPr lang="en-US" altLang="ja-JP" dirty="0"/>
          </a:p>
          <a:p>
            <a:pPr marL="0" indent="0">
              <a:buNone/>
            </a:pPr>
            <a:r>
              <a:rPr lang="ja-JP" altLang="en-US" dirty="0"/>
              <a:t>ベストプラクティス</a:t>
            </a:r>
            <a:endParaRPr lang="en-US" altLang="ja-JP" dirty="0"/>
          </a:p>
          <a:p>
            <a:r>
              <a:rPr lang="en-US" altLang="ja-JP" dirty="0"/>
              <a:t>MS</a:t>
            </a:r>
            <a:r>
              <a:rPr lang="ja-JP" altLang="en-US" dirty="0"/>
              <a:t> 以外のネイティブアプリ利用ケースは別扱い</a:t>
            </a:r>
            <a:endParaRPr lang="en-US" altLang="ja-JP" dirty="0"/>
          </a:p>
        </p:txBody>
      </p:sp>
      <p:sp>
        <p:nvSpPr>
          <p:cNvPr id="3" name="Title 2">
            <a:extLst>
              <a:ext uri="{FF2B5EF4-FFF2-40B4-BE49-F238E27FC236}">
                <a16:creationId xmlns:a16="http://schemas.microsoft.com/office/drawing/2014/main" id="{5E9CA54F-836F-4AF2-A9F1-F69860FDE4E9}"/>
              </a:ext>
            </a:extLst>
          </p:cNvPr>
          <p:cNvSpPr>
            <a:spLocks noGrp="1"/>
          </p:cNvSpPr>
          <p:nvPr>
            <p:ph type="title"/>
          </p:nvPr>
        </p:nvSpPr>
        <p:spPr/>
        <p:txBody>
          <a:bodyPr/>
          <a:lstStyle/>
          <a:p>
            <a:r>
              <a:rPr lang="en-US" altLang="ja-JP" dirty="0"/>
              <a:t>MS</a:t>
            </a:r>
            <a:r>
              <a:rPr lang="ja-JP" altLang="en-US" dirty="0"/>
              <a:t> アプリ は高度なアクセス制御ができる</a:t>
            </a:r>
            <a:endParaRPr lang="en-US" dirty="0"/>
          </a:p>
        </p:txBody>
      </p:sp>
      <p:sp>
        <p:nvSpPr>
          <p:cNvPr id="11" name="テキスト ボックス 10">
            <a:extLst>
              <a:ext uri="{FF2B5EF4-FFF2-40B4-BE49-F238E27FC236}">
                <a16:creationId xmlns:a16="http://schemas.microsoft.com/office/drawing/2014/main" id="{0471A99B-347F-ED4B-9E68-5A749C5DFB96}"/>
              </a:ext>
            </a:extLst>
          </p:cNvPr>
          <p:cNvSpPr txBox="1"/>
          <p:nvPr/>
        </p:nvSpPr>
        <p:spPr>
          <a:xfrm>
            <a:off x="0" y="6488668"/>
            <a:ext cx="12192000" cy="369332"/>
          </a:xfrm>
          <a:prstGeom prst="rect">
            <a:avLst/>
          </a:prstGeom>
          <a:noFill/>
        </p:spPr>
        <p:txBody>
          <a:bodyPr wrap="square">
            <a:spAutoFit/>
          </a:bodyPr>
          <a:lstStyle/>
          <a:p>
            <a:r>
              <a:rPr lang="en-US" altLang="ja-JP" dirty="0">
                <a:hlinkClick r:id="rId2"/>
              </a:rPr>
              <a:t>https://github.com/teppeiy/AzureAD-Tips/blob/master/CA/CA-Faq.md</a:t>
            </a:r>
            <a:endParaRPr lang="en-US" altLang="ja-JP" dirty="0"/>
          </a:p>
        </p:txBody>
      </p:sp>
      <p:pic>
        <p:nvPicPr>
          <p:cNvPr id="5" name="Picture 4">
            <a:extLst>
              <a:ext uri="{FF2B5EF4-FFF2-40B4-BE49-F238E27FC236}">
                <a16:creationId xmlns:a16="http://schemas.microsoft.com/office/drawing/2014/main" id="{B92FC9B4-5EBC-4F42-960E-81B2194AFEF5}"/>
              </a:ext>
            </a:extLst>
          </p:cNvPr>
          <p:cNvPicPr>
            <a:picLocks noChangeAspect="1"/>
          </p:cNvPicPr>
          <p:nvPr/>
        </p:nvPicPr>
        <p:blipFill rotWithShape="1">
          <a:blip r:embed="rId3">
            <a:extLst>
              <a:ext uri="{28A0092B-C50C-407E-A947-70E740481C1C}">
                <a14:useLocalDpi xmlns:a14="http://schemas.microsoft.com/office/drawing/2010/main" val="0"/>
              </a:ext>
            </a:extLst>
          </a:blip>
          <a:srcRect l="13568" t="29681" r="13636" b="29391"/>
          <a:stretch/>
        </p:blipFill>
        <p:spPr>
          <a:xfrm>
            <a:off x="9509301" y="4162212"/>
            <a:ext cx="2413462" cy="2413462"/>
          </a:xfrm>
          <a:prstGeom prst="roundRect">
            <a:avLst>
              <a:gd name="adj" fmla="val 7446"/>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6655891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3CD482-AC50-44B1-9556-49F1A8BDB0FE}"/>
              </a:ext>
            </a:extLst>
          </p:cNvPr>
          <p:cNvSpPr>
            <a:spLocks noGrp="1"/>
          </p:cNvSpPr>
          <p:nvPr>
            <p:ph type="title"/>
          </p:nvPr>
        </p:nvSpPr>
        <p:spPr>
          <a:xfrm>
            <a:off x="269240" y="289511"/>
            <a:ext cx="7376117" cy="899665"/>
          </a:xfrm>
        </p:spPr>
        <p:txBody>
          <a:bodyPr/>
          <a:lstStyle/>
          <a:p>
            <a:r>
              <a:rPr lang="ja-JP" altLang="en-US" dirty="0"/>
              <a:t>ポリシーの整理の例</a:t>
            </a:r>
            <a:endParaRPr lang="en-US" dirty="0"/>
          </a:p>
        </p:txBody>
      </p:sp>
      <p:grpSp>
        <p:nvGrpSpPr>
          <p:cNvPr id="39" name="Group 38">
            <a:extLst>
              <a:ext uri="{FF2B5EF4-FFF2-40B4-BE49-F238E27FC236}">
                <a16:creationId xmlns:a16="http://schemas.microsoft.com/office/drawing/2014/main" id="{8A2F52E7-B396-4913-9B67-6EAC5FFA6956}"/>
              </a:ext>
            </a:extLst>
          </p:cNvPr>
          <p:cNvGrpSpPr/>
          <p:nvPr/>
        </p:nvGrpSpPr>
        <p:grpSpPr>
          <a:xfrm>
            <a:off x="68255" y="886313"/>
            <a:ext cx="12073654" cy="5964848"/>
            <a:chOff x="68255" y="886313"/>
            <a:chExt cx="12073654" cy="5964848"/>
          </a:xfrm>
        </p:grpSpPr>
        <p:cxnSp>
          <p:nvCxnSpPr>
            <p:cNvPr id="40" name="Straight Connector 39">
              <a:extLst>
                <a:ext uri="{FF2B5EF4-FFF2-40B4-BE49-F238E27FC236}">
                  <a16:creationId xmlns:a16="http://schemas.microsoft.com/office/drawing/2014/main" id="{2D80DC5D-9335-4E4D-8118-E3E83C64BF5B}"/>
                </a:ext>
              </a:extLst>
            </p:cNvPr>
            <p:cNvCxnSpPr/>
            <p:nvPr/>
          </p:nvCxnSpPr>
          <p:spPr>
            <a:xfrm>
              <a:off x="2666647" y="1043087"/>
              <a:ext cx="0" cy="5514494"/>
            </a:xfrm>
            <a:prstGeom prst="line">
              <a:avLst/>
            </a:prstGeom>
            <a:noFill/>
            <a:ln w="12700" cap="flat" cmpd="sng" algn="ctr">
              <a:solidFill>
                <a:srgbClr val="FFFFFF">
                  <a:lumMod val="50000"/>
                </a:srgbClr>
              </a:solidFill>
              <a:prstDash val="dash"/>
              <a:headEnd type="none"/>
              <a:tailEnd type="none"/>
            </a:ln>
            <a:effectLst/>
          </p:spPr>
        </p:cxnSp>
        <p:cxnSp>
          <p:nvCxnSpPr>
            <p:cNvPr id="41" name="Straight Connector 40">
              <a:extLst>
                <a:ext uri="{FF2B5EF4-FFF2-40B4-BE49-F238E27FC236}">
                  <a16:creationId xmlns:a16="http://schemas.microsoft.com/office/drawing/2014/main" id="{4276B6C3-DC71-4F4C-A512-14E926033302}"/>
                </a:ext>
              </a:extLst>
            </p:cNvPr>
            <p:cNvCxnSpPr/>
            <p:nvPr/>
          </p:nvCxnSpPr>
          <p:spPr>
            <a:xfrm>
              <a:off x="9365185" y="1043087"/>
              <a:ext cx="0" cy="5514494"/>
            </a:xfrm>
            <a:prstGeom prst="line">
              <a:avLst/>
            </a:prstGeom>
            <a:noFill/>
            <a:ln w="12700" cap="flat" cmpd="sng" algn="ctr">
              <a:solidFill>
                <a:srgbClr val="FFFFFF">
                  <a:lumMod val="50000"/>
                </a:srgbClr>
              </a:solidFill>
              <a:prstDash val="dash"/>
              <a:headEnd type="none"/>
              <a:tailEnd type="none"/>
            </a:ln>
            <a:effectLst/>
          </p:spPr>
        </p:cxnSp>
        <p:cxnSp>
          <p:nvCxnSpPr>
            <p:cNvPr id="42" name="Straight Connector 41">
              <a:extLst>
                <a:ext uri="{FF2B5EF4-FFF2-40B4-BE49-F238E27FC236}">
                  <a16:creationId xmlns:a16="http://schemas.microsoft.com/office/drawing/2014/main" id="{87D30E44-7A70-4B87-A22A-FED04419BA7F}"/>
                </a:ext>
              </a:extLst>
            </p:cNvPr>
            <p:cNvCxnSpPr>
              <a:cxnSpLocks/>
            </p:cNvCxnSpPr>
            <p:nvPr/>
          </p:nvCxnSpPr>
          <p:spPr>
            <a:xfrm>
              <a:off x="11035845" y="1043087"/>
              <a:ext cx="0" cy="5514494"/>
            </a:xfrm>
            <a:prstGeom prst="line">
              <a:avLst/>
            </a:prstGeom>
            <a:noFill/>
            <a:ln w="12700" cap="flat" cmpd="sng" algn="ctr">
              <a:solidFill>
                <a:srgbClr val="FFFFFF">
                  <a:lumMod val="50000"/>
                </a:srgbClr>
              </a:solidFill>
              <a:prstDash val="dash"/>
              <a:headEnd type="none"/>
              <a:tailEnd type="none"/>
            </a:ln>
            <a:effectLst/>
          </p:spPr>
        </p:cxnSp>
        <p:cxnSp>
          <p:nvCxnSpPr>
            <p:cNvPr id="43" name="Straight Arrow Connector 42">
              <a:extLst>
                <a:ext uri="{FF2B5EF4-FFF2-40B4-BE49-F238E27FC236}">
                  <a16:creationId xmlns:a16="http://schemas.microsoft.com/office/drawing/2014/main" id="{25811046-42F3-4D8F-B0A3-6368CE4B6394}"/>
                </a:ext>
              </a:extLst>
            </p:cNvPr>
            <p:cNvCxnSpPr>
              <a:cxnSpLocks/>
            </p:cNvCxnSpPr>
            <p:nvPr/>
          </p:nvCxnSpPr>
          <p:spPr>
            <a:xfrm flipV="1">
              <a:off x="436095" y="1052513"/>
              <a:ext cx="0" cy="5413062"/>
            </a:xfrm>
            <a:prstGeom prst="straightConnector1">
              <a:avLst/>
            </a:prstGeom>
            <a:noFill/>
            <a:ln w="17145" cap="flat" cmpd="sng" algn="ctr">
              <a:solidFill>
                <a:srgbClr val="505050">
                  <a:shade val="95000"/>
                  <a:alpha val="50000"/>
                  <a:satMod val="150000"/>
                </a:srgbClr>
              </a:solidFill>
              <a:prstDash val="solid"/>
              <a:headEnd type="none"/>
              <a:tailEnd type="triangle"/>
            </a:ln>
            <a:effectLst/>
          </p:spPr>
        </p:cxnSp>
        <p:sp>
          <p:nvSpPr>
            <p:cNvPr id="50" name="Rectangle 49">
              <a:extLst>
                <a:ext uri="{FF2B5EF4-FFF2-40B4-BE49-F238E27FC236}">
                  <a16:creationId xmlns:a16="http://schemas.microsoft.com/office/drawing/2014/main" id="{F6971E9A-ECCC-4C55-B169-14487BFF97D2}"/>
                </a:ext>
              </a:extLst>
            </p:cNvPr>
            <p:cNvSpPr/>
            <p:nvPr/>
          </p:nvSpPr>
          <p:spPr>
            <a:xfrm>
              <a:off x="585519" y="1092051"/>
              <a:ext cx="1935145" cy="424732"/>
            </a:xfrm>
            <a:prstGeom prst="rect">
              <a:avLst/>
            </a:prstGeom>
          </p:spPr>
          <p:txBody>
            <a:bodyPr wrap="non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2400" b="0" i="0" u="none" strike="noStrike" kern="0" cap="none" spc="0" normalizeH="0" baseline="0" noProof="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rPr>
                <a:t>特権アカウント</a:t>
              </a:r>
              <a:endParaRPr kumimoji="0" lang="en-US" altLang="ja-JP" sz="2400" b="0" i="0" u="none" strike="noStrike" kern="0" cap="none" spc="0" normalizeH="0" baseline="0" noProof="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endParaRPr>
            </a:p>
          </p:txBody>
        </p:sp>
        <p:sp>
          <p:nvSpPr>
            <p:cNvPr id="51" name="Rectangle 50">
              <a:extLst>
                <a:ext uri="{FF2B5EF4-FFF2-40B4-BE49-F238E27FC236}">
                  <a16:creationId xmlns:a16="http://schemas.microsoft.com/office/drawing/2014/main" id="{33A34561-71AD-4A79-8B32-E408E5D1173C}"/>
                </a:ext>
              </a:extLst>
            </p:cNvPr>
            <p:cNvSpPr/>
            <p:nvPr/>
          </p:nvSpPr>
          <p:spPr>
            <a:xfrm>
              <a:off x="4515786" y="1052512"/>
              <a:ext cx="2940228" cy="424732"/>
            </a:xfrm>
            <a:prstGeom prst="rect">
              <a:avLst/>
            </a:prstGeom>
          </p:spPr>
          <p:txBody>
            <a:bodyPr wrap="non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lang="ja-JP" altLang="en-US" sz="2400" kern="0" dirty="0">
                  <a:solidFill>
                    <a:srgbClr val="505050"/>
                  </a:solidFill>
                  <a:latin typeface="Meiryo UI" panose="020B0604030504040204" pitchFamily="50" charset="-128"/>
                  <a:ea typeface="Meiryo UI" panose="020B0604030504040204" pitchFamily="50" charset="-128"/>
                  <a:cs typeface="Segoe UI" pitchFamily="34" charset="0"/>
                </a:rPr>
                <a:t>一般</a:t>
              </a:r>
              <a:r>
                <a:rPr kumimoji="0" lang="ja-JP" altLang="en-US" sz="2400" b="0" i="0" u="none" strike="noStrike" kern="0" cap="none" spc="0" normalizeH="0" baseline="0" noProof="0" dirty="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rPr>
                <a:t>ユーザーアカウント</a:t>
              </a:r>
              <a:endParaRPr kumimoji="0" lang="en-US" altLang="ja-JP" sz="2400" b="0" i="0" u="none" strike="noStrike" kern="0" cap="none" spc="0" normalizeH="0" baseline="0" noProof="0" dirty="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endParaRPr>
            </a:p>
          </p:txBody>
        </p:sp>
        <p:sp>
          <p:nvSpPr>
            <p:cNvPr id="52" name="Rectangle 51">
              <a:extLst>
                <a:ext uri="{FF2B5EF4-FFF2-40B4-BE49-F238E27FC236}">
                  <a16:creationId xmlns:a16="http://schemas.microsoft.com/office/drawing/2014/main" id="{82A5DF2A-12E4-46C5-93F9-BF6DADD01190}"/>
                </a:ext>
              </a:extLst>
            </p:cNvPr>
            <p:cNvSpPr/>
            <p:nvPr/>
          </p:nvSpPr>
          <p:spPr>
            <a:xfrm>
              <a:off x="9763638" y="1052512"/>
              <a:ext cx="889987" cy="424732"/>
            </a:xfrm>
            <a:prstGeom prst="rect">
              <a:avLst/>
            </a:prstGeom>
          </p:spPr>
          <p:txBody>
            <a:bodyPr wrap="non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2400" b="0" i="0" u="none" strike="noStrike" kern="0" cap="none" spc="0" normalizeH="0" baseline="0" noProof="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rPr>
                <a:t>ゲスト</a:t>
              </a:r>
              <a:endParaRPr kumimoji="0" lang="en-US" altLang="ja-JP" sz="2400" b="0" i="0" u="none" strike="noStrike" kern="0" cap="none" spc="0" normalizeH="0" baseline="0" noProof="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endParaRPr>
            </a:p>
          </p:txBody>
        </p:sp>
        <p:sp>
          <p:nvSpPr>
            <p:cNvPr id="53" name="Rectangle 52">
              <a:extLst>
                <a:ext uri="{FF2B5EF4-FFF2-40B4-BE49-F238E27FC236}">
                  <a16:creationId xmlns:a16="http://schemas.microsoft.com/office/drawing/2014/main" id="{F92806E7-FD78-432D-B100-DF6A3FBBDDEE}"/>
                </a:ext>
              </a:extLst>
            </p:cNvPr>
            <p:cNvSpPr/>
            <p:nvPr/>
          </p:nvSpPr>
          <p:spPr>
            <a:xfrm>
              <a:off x="11022169" y="886313"/>
              <a:ext cx="1077539" cy="1200329"/>
            </a:xfrm>
            <a:prstGeom prst="rect">
              <a:avLst/>
            </a:prstGeom>
          </p:spPr>
          <p:txBody>
            <a:bodyPr wrap="non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altLang="ja-JP" sz="1600" b="0" i="0" u="none" strike="noStrike" kern="0" cap="none" spc="0" normalizeH="0" baseline="0" noProof="0" dirty="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rPr>
                <a:t>Break</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altLang="ja-JP" sz="1600" b="0" i="0" u="none" strike="noStrike" kern="0" cap="none" spc="0" normalizeH="0" baseline="0" noProof="0" dirty="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rPr>
                <a:t>Glass</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600" b="0" i="0" u="none" strike="noStrike" kern="0" cap="none" spc="0" normalizeH="0" baseline="0" noProof="0" dirty="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rPr>
                <a:t>アカウント、</a:t>
              </a:r>
              <a:endParaRPr kumimoji="0" lang="en-US" altLang="ja-JP" sz="1600" b="0" i="0" u="none" strike="noStrike" kern="0" cap="none" spc="0" normalizeH="0" baseline="0" noProof="0" dirty="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endParaRPr>
            </a:p>
            <a:p>
              <a:pPr marL="0" marR="0" lvl="0" indent="0" algn="ctr" defTabSz="932472" eaLnBrk="1" fontAlgn="base" latinLnBrk="0" hangingPunct="1">
                <a:lnSpc>
                  <a:spcPct val="90000"/>
                </a:lnSpc>
                <a:spcBef>
                  <a:spcPct val="0"/>
                </a:spcBef>
                <a:spcAft>
                  <a:spcPct val="0"/>
                </a:spcAft>
                <a:buClrTx/>
                <a:buSzTx/>
                <a:buFontTx/>
                <a:buNone/>
                <a:tabLst/>
                <a:defRPr/>
              </a:pPr>
              <a:r>
                <a:rPr lang="ja-JP" altLang="en-US" sz="1600" kern="0" dirty="0">
                  <a:solidFill>
                    <a:srgbClr val="505050"/>
                  </a:solidFill>
                  <a:latin typeface="Meiryo UI" panose="020B0604030504040204" pitchFamily="50" charset="-128"/>
                  <a:ea typeface="Meiryo UI" panose="020B0604030504040204" pitchFamily="50" charset="-128"/>
                  <a:cs typeface="Segoe UI" pitchFamily="34" charset="0"/>
                </a:rPr>
                <a:t>同期</a:t>
              </a:r>
              <a:endParaRPr lang="en-US" altLang="ja-JP" sz="1600" kern="0" dirty="0">
                <a:solidFill>
                  <a:srgbClr val="505050"/>
                </a:solidFill>
                <a:latin typeface="Meiryo UI" panose="020B0604030504040204" pitchFamily="50" charset="-128"/>
                <a:ea typeface="Meiryo UI" panose="020B0604030504040204" pitchFamily="50" charset="-128"/>
                <a:cs typeface="Segoe UI" pitchFamily="34" charset="0"/>
              </a:endParaRPr>
            </a:p>
            <a:p>
              <a:pPr marL="0" marR="0" lvl="0" indent="0" algn="ctr" defTabSz="932472" eaLnBrk="1" fontAlgn="base" latinLnBrk="0" hangingPunct="1">
                <a:lnSpc>
                  <a:spcPct val="90000"/>
                </a:lnSpc>
                <a:spcBef>
                  <a:spcPct val="0"/>
                </a:spcBef>
                <a:spcAft>
                  <a:spcPct val="0"/>
                </a:spcAft>
                <a:buClrTx/>
                <a:buSzTx/>
                <a:buFontTx/>
                <a:buNone/>
                <a:tabLst/>
                <a:defRPr/>
              </a:pPr>
              <a:r>
                <a:rPr lang="ja-JP" altLang="en-US" sz="1600" kern="0" dirty="0">
                  <a:solidFill>
                    <a:srgbClr val="505050"/>
                  </a:solidFill>
                  <a:latin typeface="Meiryo UI" panose="020B0604030504040204" pitchFamily="50" charset="-128"/>
                  <a:ea typeface="Meiryo UI" panose="020B0604030504040204" pitchFamily="50" charset="-128"/>
                  <a:cs typeface="Segoe UI" pitchFamily="34" charset="0"/>
                </a:rPr>
                <a:t>アカウント</a:t>
              </a:r>
              <a:endParaRPr kumimoji="0" lang="en-US" altLang="ja-JP" sz="1600" b="0" i="0" u="none" strike="noStrike" kern="0" cap="none" spc="0" normalizeH="0" baseline="0" noProof="0" dirty="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endParaRPr>
            </a:p>
          </p:txBody>
        </p:sp>
        <p:cxnSp>
          <p:nvCxnSpPr>
            <p:cNvPr id="54" name="Straight Arrow Connector 53">
              <a:extLst>
                <a:ext uri="{FF2B5EF4-FFF2-40B4-BE49-F238E27FC236}">
                  <a16:creationId xmlns:a16="http://schemas.microsoft.com/office/drawing/2014/main" id="{8E38C033-C520-4F49-8553-83B4373F145C}"/>
                </a:ext>
              </a:extLst>
            </p:cNvPr>
            <p:cNvCxnSpPr>
              <a:cxnSpLocks/>
            </p:cNvCxnSpPr>
            <p:nvPr/>
          </p:nvCxnSpPr>
          <p:spPr>
            <a:xfrm>
              <a:off x="436095" y="6465575"/>
              <a:ext cx="11564896" cy="0"/>
            </a:xfrm>
            <a:prstGeom prst="straightConnector1">
              <a:avLst/>
            </a:prstGeom>
            <a:noFill/>
            <a:ln w="17145" cap="flat" cmpd="sng" algn="ctr">
              <a:solidFill>
                <a:srgbClr val="505050">
                  <a:shade val="95000"/>
                  <a:alpha val="50000"/>
                  <a:satMod val="150000"/>
                </a:srgbClr>
              </a:solidFill>
              <a:prstDash val="solid"/>
              <a:headEnd type="none"/>
              <a:tailEnd type="triangle"/>
            </a:ln>
            <a:effectLst/>
          </p:spPr>
        </p:cxnSp>
        <p:sp>
          <p:nvSpPr>
            <p:cNvPr id="55" name="Rectangle 54">
              <a:extLst>
                <a:ext uri="{FF2B5EF4-FFF2-40B4-BE49-F238E27FC236}">
                  <a16:creationId xmlns:a16="http://schemas.microsoft.com/office/drawing/2014/main" id="{E0D37B0C-9FF8-47DA-92CD-5432E4D50931}"/>
                </a:ext>
              </a:extLst>
            </p:cNvPr>
            <p:cNvSpPr/>
            <p:nvPr/>
          </p:nvSpPr>
          <p:spPr>
            <a:xfrm>
              <a:off x="10695679" y="6509529"/>
              <a:ext cx="1446230" cy="341632"/>
            </a:xfrm>
            <a:prstGeom prst="rect">
              <a:avLst/>
            </a:prstGeom>
          </p:spPr>
          <p:txBody>
            <a:bodyPr wrap="non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800" b="0" i="0" u="none" strike="noStrike" kern="0" cap="none" spc="0" normalizeH="0" baseline="0" noProof="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rPr>
                <a:t>ユーザータイプ</a:t>
              </a:r>
              <a:endParaRPr kumimoji="0" lang="en-US" altLang="ja-JP" sz="1800" b="0" i="0" u="none" strike="noStrike" kern="0" cap="none" spc="0" normalizeH="0" baseline="0" noProof="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endParaRPr>
            </a:p>
          </p:txBody>
        </p:sp>
        <p:sp>
          <p:nvSpPr>
            <p:cNvPr id="56" name="Rectangle 55">
              <a:extLst>
                <a:ext uri="{FF2B5EF4-FFF2-40B4-BE49-F238E27FC236}">
                  <a16:creationId xmlns:a16="http://schemas.microsoft.com/office/drawing/2014/main" id="{17F3DBBF-7D57-4C7C-BA42-E4AA5A28EEDA}"/>
                </a:ext>
              </a:extLst>
            </p:cNvPr>
            <p:cNvSpPr/>
            <p:nvPr/>
          </p:nvSpPr>
          <p:spPr>
            <a:xfrm rot="16200000">
              <a:off x="-204320" y="1278134"/>
              <a:ext cx="886782" cy="341632"/>
            </a:xfrm>
            <a:prstGeom prst="rect">
              <a:avLst/>
            </a:prstGeom>
          </p:spPr>
          <p:txBody>
            <a:bodyPr wrap="non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800" b="0" i="0" u="none" strike="noStrike" kern="0" cap="none" spc="0" normalizeH="0" baseline="0" noProof="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rPr>
                <a:t>ポリシー</a:t>
              </a:r>
              <a:endParaRPr kumimoji="0" lang="en-US" altLang="ja-JP" sz="1800" b="0" i="0" u="none" strike="noStrike" kern="0" cap="none" spc="0" normalizeH="0" baseline="0" noProof="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endParaRPr>
            </a:p>
          </p:txBody>
        </p:sp>
      </p:grpSp>
      <p:grpSp>
        <p:nvGrpSpPr>
          <p:cNvPr id="57" name="Group 56">
            <a:extLst>
              <a:ext uri="{FF2B5EF4-FFF2-40B4-BE49-F238E27FC236}">
                <a16:creationId xmlns:a16="http://schemas.microsoft.com/office/drawing/2014/main" id="{536D6F18-EAD4-4511-83A6-20C58A65ADE1}"/>
              </a:ext>
            </a:extLst>
          </p:cNvPr>
          <p:cNvGrpSpPr/>
          <p:nvPr/>
        </p:nvGrpSpPr>
        <p:grpSpPr>
          <a:xfrm>
            <a:off x="530242" y="5029200"/>
            <a:ext cx="10424287" cy="1356764"/>
            <a:chOff x="530242" y="5029200"/>
            <a:chExt cx="10424287" cy="1356764"/>
          </a:xfrm>
        </p:grpSpPr>
        <p:sp>
          <p:nvSpPr>
            <p:cNvPr id="58" name="Rectangle 57">
              <a:extLst>
                <a:ext uri="{FF2B5EF4-FFF2-40B4-BE49-F238E27FC236}">
                  <a16:creationId xmlns:a16="http://schemas.microsoft.com/office/drawing/2014/main" id="{322D4B9F-B2C8-4175-B970-091FD30AFD5F}"/>
                </a:ext>
              </a:extLst>
            </p:cNvPr>
            <p:cNvSpPr/>
            <p:nvPr/>
          </p:nvSpPr>
          <p:spPr bwMode="auto">
            <a:xfrm rot="10800000" flipV="1">
              <a:off x="530242" y="5029200"/>
              <a:ext cx="10424287" cy="1356764"/>
            </a:xfrm>
            <a:prstGeom prst="rect">
              <a:avLst/>
            </a:prstGeom>
            <a:solidFill>
              <a:srgbClr val="0078D7"/>
            </a:solidFill>
            <a:ln>
              <a:noFill/>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ロックダウンポリシーグループ </a:t>
              </a:r>
              <a:r>
                <a:rPr kumimoji="0" lang="en-US" altLang="ja-JP"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(L)</a:t>
              </a: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sp>
          <p:nvSpPr>
            <p:cNvPr id="59" name="Rectangle 58">
              <a:extLst>
                <a:ext uri="{FF2B5EF4-FFF2-40B4-BE49-F238E27FC236}">
                  <a16:creationId xmlns:a16="http://schemas.microsoft.com/office/drawing/2014/main" id="{EA7ED172-CB2C-48F8-BC26-C41D58ECD60F}"/>
                </a:ext>
              </a:extLst>
            </p:cNvPr>
            <p:cNvSpPr/>
            <p:nvPr/>
          </p:nvSpPr>
          <p:spPr bwMode="auto">
            <a:xfrm>
              <a:off x="646550" y="5449337"/>
              <a:ext cx="10201806" cy="365760"/>
            </a:xfrm>
            <a:prstGeom prst="rect">
              <a:avLst/>
            </a:prstGeom>
            <a:solidFill>
              <a:srgbClr val="002050">
                <a:shade val="80000"/>
                <a:satMod val="180000"/>
              </a:srgbClr>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altLang="ja-JP" sz="16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L001 </a:t>
              </a:r>
              <a:r>
                <a:rPr kumimoji="0" lang="ja-JP" alt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レガシー認証ブロック</a:t>
              </a: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sp>
          <p:nvSpPr>
            <p:cNvPr id="61" name="Rectangle 60">
              <a:extLst>
                <a:ext uri="{FF2B5EF4-FFF2-40B4-BE49-F238E27FC236}">
                  <a16:creationId xmlns:a16="http://schemas.microsoft.com/office/drawing/2014/main" id="{C61D6DB8-A36E-46B6-9206-B7B2932F2301}"/>
                </a:ext>
              </a:extLst>
            </p:cNvPr>
            <p:cNvSpPr/>
            <p:nvPr/>
          </p:nvSpPr>
          <p:spPr bwMode="auto">
            <a:xfrm>
              <a:off x="646550" y="5858270"/>
              <a:ext cx="10201806" cy="365760"/>
            </a:xfrm>
            <a:prstGeom prst="rect">
              <a:avLst/>
            </a:prstGeom>
            <a:solidFill>
              <a:srgbClr val="002050">
                <a:shade val="80000"/>
                <a:satMod val="180000"/>
              </a:srgbClr>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altLang="ja-JP" sz="16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L002 ActiveSync</a:t>
              </a:r>
              <a:r>
                <a:rPr kumimoji="0" lang="ja-JP" alt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 ブロック</a:t>
              </a: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grpSp>
      <p:grpSp>
        <p:nvGrpSpPr>
          <p:cNvPr id="62" name="Group 61">
            <a:extLst>
              <a:ext uri="{FF2B5EF4-FFF2-40B4-BE49-F238E27FC236}">
                <a16:creationId xmlns:a16="http://schemas.microsoft.com/office/drawing/2014/main" id="{5751632A-9B43-462A-B2DF-C24E1EE1045C}"/>
              </a:ext>
            </a:extLst>
          </p:cNvPr>
          <p:cNvGrpSpPr/>
          <p:nvPr/>
        </p:nvGrpSpPr>
        <p:grpSpPr>
          <a:xfrm>
            <a:off x="524393" y="1553233"/>
            <a:ext cx="2060024" cy="3383959"/>
            <a:chOff x="524393" y="1553234"/>
            <a:chExt cx="2060024" cy="2955306"/>
          </a:xfrm>
        </p:grpSpPr>
        <p:sp>
          <p:nvSpPr>
            <p:cNvPr id="63" name="Rectangle 62">
              <a:extLst>
                <a:ext uri="{FF2B5EF4-FFF2-40B4-BE49-F238E27FC236}">
                  <a16:creationId xmlns:a16="http://schemas.microsoft.com/office/drawing/2014/main" id="{7EF8D5B5-4BB4-4213-9F70-558330234853}"/>
                </a:ext>
              </a:extLst>
            </p:cNvPr>
            <p:cNvSpPr/>
            <p:nvPr/>
          </p:nvSpPr>
          <p:spPr bwMode="auto">
            <a:xfrm>
              <a:off x="524393" y="1553234"/>
              <a:ext cx="2060024" cy="2955306"/>
            </a:xfrm>
            <a:prstGeom prst="rect">
              <a:avLst/>
            </a:prstGeom>
            <a:solidFill>
              <a:srgbClr val="0078D7"/>
            </a:solidFill>
            <a:ln>
              <a:noFill/>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特権用ポリシー</a:t>
              </a:r>
              <a:endParaRPr kumimoji="0" lang="en-US" altLang="ja-JP"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グループ</a:t>
              </a:r>
              <a:r>
                <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(P)</a:t>
              </a:r>
            </a:p>
          </p:txBody>
        </p:sp>
        <p:sp>
          <p:nvSpPr>
            <p:cNvPr id="64" name="Rectangle 63">
              <a:extLst>
                <a:ext uri="{FF2B5EF4-FFF2-40B4-BE49-F238E27FC236}">
                  <a16:creationId xmlns:a16="http://schemas.microsoft.com/office/drawing/2014/main" id="{4443E13C-D96D-48AD-BBEC-3E6E4532C632}"/>
                </a:ext>
              </a:extLst>
            </p:cNvPr>
            <p:cNvSpPr/>
            <p:nvPr/>
          </p:nvSpPr>
          <p:spPr bwMode="auto">
            <a:xfrm>
              <a:off x="617527" y="2291782"/>
              <a:ext cx="1871131" cy="365760"/>
            </a:xfrm>
            <a:prstGeom prst="rect">
              <a:avLst/>
            </a:prstGeom>
            <a:solidFill>
              <a:srgbClr val="002050">
                <a:shade val="80000"/>
                <a:satMod val="180000"/>
              </a:srgbClr>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ja-JP" alt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管理者ベースライン</a:t>
              </a: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sp>
          <p:nvSpPr>
            <p:cNvPr id="65" name="Rectangle 64">
              <a:extLst>
                <a:ext uri="{FF2B5EF4-FFF2-40B4-BE49-F238E27FC236}">
                  <a16:creationId xmlns:a16="http://schemas.microsoft.com/office/drawing/2014/main" id="{5D8B920D-F59A-450B-812E-7F18B9050FA3}"/>
                </a:ext>
              </a:extLst>
            </p:cNvPr>
            <p:cNvSpPr/>
            <p:nvPr/>
          </p:nvSpPr>
          <p:spPr bwMode="auto">
            <a:xfrm>
              <a:off x="609287" y="2700718"/>
              <a:ext cx="1879371" cy="365760"/>
            </a:xfrm>
            <a:prstGeom prst="rect">
              <a:avLst/>
            </a:prstGeom>
            <a:solidFill>
              <a:srgbClr val="002050">
                <a:shade val="80000"/>
                <a:satMod val="180000"/>
              </a:srgbClr>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altLang="ja-JP"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P001 </a:t>
              </a:r>
              <a:r>
                <a:rPr kumimoji="0" lang="ja-JP" alt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要 </a:t>
              </a:r>
              <a:r>
                <a:rPr kumimoji="0" lang="en-US" altLang="ja-JP"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MFA</a:t>
              </a:r>
              <a:endPar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grpSp>
      <p:grpSp>
        <p:nvGrpSpPr>
          <p:cNvPr id="75" name="Group 74">
            <a:extLst>
              <a:ext uri="{FF2B5EF4-FFF2-40B4-BE49-F238E27FC236}">
                <a16:creationId xmlns:a16="http://schemas.microsoft.com/office/drawing/2014/main" id="{BF4E9A05-CF3A-40A1-8DCA-B698D8A7CEA0}"/>
              </a:ext>
            </a:extLst>
          </p:cNvPr>
          <p:cNvGrpSpPr/>
          <p:nvPr/>
        </p:nvGrpSpPr>
        <p:grpSpPr>
          <a:xfrm>
            <a:off x="9459464" y="1549443"/>
            <a:ext cx="1495068" cy="3387747"/>
            <a:chOff x="9459464" y="1549443"/>
            <a:chExt cx="1495068" cy="3387747"/>
          </a:xfrm>
        </p:grpSpPr>
        <p:sp>
          <p:nvSpPr>
            <p:cNvPr id="76" name="Rectangle 75">
              <a:extLst>
                <a:ext uri="{FF2B5EF4-FFF2-40B4-BE49-F238E27FC236}">
                  <a16:creationId xmlns:a16="http://schemas.microsoft.com/office/drawing/2014/main" id="{D8BBA859-77CB-4125-865E-B013A70EF489}"/>
                </a:ext>
              </a:extLst>
            </p:cNvPr>
            <p:cNvSpPr/>
            <p:nvPr/>
          </p:nvSpPr>
          <p:spPr bwMode="auto">
            <a:xfrm>
              <a:off x="9459464" y="1549443"/>
              <a:ext cx="1495068" cy="3387747"/>
            </a:xfrm>
            <a:prstGeom prst="rect">
              <a:avLst/>
            </a:prstGeom>
            <a:solidFill>
              <a:srgbClr val="0078D7"/>
            </a:solidFill>
            <a:ln>
              <a:noFill/>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ゲスト用</a:t>
              </a:r>
              <a:endParaRPr kumimoji="0" lang="en-US" altLang="ja-JP" sz="18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ポリシー</a:t>
              </a:r>
              <a:endParaRPr kumimoji="0" lang="en-US" altLang="ja-JP" sz="18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グループ </a:t>
              </a:r>
              <a:r>
                <a:rPr kumimoji="0" lang="en-US" altLang="ja-JP" sz="18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(G)</a:t>
              </a:r>
            </a:p>
          </p:txBody>
        </p:sp>
        <p:sp>
          <p:nvSpPr>
            <p:cNvPr id="77" name="Rectangle 76">
              <a:extLst>
                <a:ext uri="{FF2B5EF4-FFF2-40B4-BE49-F238E27FC236}">
                  <a16:creationId xmlns:a16="http://schemas.microsoft.com/office/drawing/2014/main" id="{88C6F0C0-AB70-4B11-9473-610B96438A7B}"/>
                </a:ext>
              </a:extLst>
            </p:cNvPr>
            <p:cNvSpPr/>
            <p:nvPr/>
          </p:nvSpPr>
          <p:spPr bwMode="auto">
            <a:xfrm>
              <a:off x="9538979" y="2404565"/>
              <a:ext cx="1335016" cy="365760"/>
            </a:xfrm>
            <a:prstGeom prst="rect">
              <a:avLst/>
            </a:prstGeom>
            <a:solidFill>
              <a:srgbClr val="002050">
                <a:shade val="80000"/>
                <a:satMod val="180000"/>
              </a:srgbClr>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non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altLang="ja-JP"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G001 </a:t>
              </a:r>
              <a:r>
                <a:rPr kumimoji="0" lang="en-US" altLang="ja-JP" sz="1600" b="0" i="0" u="none" strike="noStrike" kern="0" cap="none" spc="0" normalizeH="0" baseline="0" noProof="0" err="1">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ToU</a:t>
              </a:r>
              <a:r>
                <a:rPr kumimoji="0" lang="ja-JP" alt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a:t>
              </a:r>
              <a:endPar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grpSp>
      <p:sp>
        <p:nvSpPr>
          <p:cNvPr id="2" name="Rectangle 1">
            <a:extLst>
              <a:ext uri="{FF2B5EF4-FFF2-40B4-BE49-F238E27FC236}">
                <a16:creationId xmlns:a16="http://schemas.microsoft.com/office/drawing/2014/main" id="{D661FCAE-359C-45EE-9FD2-FBA3B27B02CC}"/>
              </a:ext>
            </a:extLst>
          </p:cNvPr>
          <p:cNvSpPr/>
          <p:nvPr/>
        </p:nvSpPr>
        <p:spPr bwMode="auto">
          <a:xfrm>
            <a:off x="489401" y="1477244"/>
            <a:ext cx="10478801" cy="4944377"/>
          </a:xfrm>
          <a:prstGeom prst="rect">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indent="0" algn="ctr" defTabSz="932293" rtl="0" eaLnBrk="1" fontAlgn="base" latinLnBrk="0" hangingPunct="1">
              <a:lnSpc>
                <a:spcPct val="90000"/>
              </a:lnSpc>
              <a:spcBef>
                <a:spcPct val="0"/>
              </a:spcBef>
              <a:spcAft>
                <a:spcPct val="0"/>
              </a:spcAft>
              <a:buClrTx/>
              <a:buSzTx/>
              <a:buFontTx/>
              <a:buNone/>
              <a:tabLst/>
            </a:pPr>
            <a:endParaRPr lang="en-US" sz="3200" dirty="0">
              <a:latin typeface="Meiryo UI" panose="020B0604030504040204" pitchFamily="50" charset="-128"/>
              <a:ea typeface="Meiryo UI" panose="020B0604030504040204" pitchFamily="50" charset="-128"/>
            </a:endParaRPr>
          </a:p>
        </p:txBody>
      </p:sp>
      <p:grpSp>
        <p:nvGrpSpPr>
          <p:cNvPr id="66" name="Group 65">
            <a:extLst>
              <a:ext uri="{FF2B5EF4-FFF2-40B4-BE49-F238E27FC236}">
                <a16:creationId xmlns:a16="http://schemas.microsoft.com/office/drawing/2014/main" id="{A1BC94EB-A3EE-4CBC-A839-390EB39BC5CA}"/>
              </a:ext>
            </a:extLst>
          </p:cNvPr>
          <p:cNvGrpSpPr/>
          <p:nvPr/>
        </p:nvGrpSpPr>
        <p:grpSpPr>
          <a:xfrm>
            <a:off x="2741805" y="1549444"/>
            <a:ext cx="4310792" cy="2269059"/>
            <a:chOff x="2806735" y="1549444"/>
            <a:chExt cx="4310792" cy="2163805"/>
          </a:xfrm>
        </p:grpSpPr>
        <p:sp>
          <p:nvSpPr>
            <p:cNvPr id="67" name="Rectangle 66">
              <a:extLst>
                <a:ext uri="{FF2B5EF4-FFF2-40B4-BE49-F238E27FC236}">
                  <a16:creationId xmlns:a16="http://schemas.microsoft.com/office/drawing/2014/main" id="{1A9AD607-BBC7-4524-A8F4-46CFCCC9C8A5}"/>
                </a:ext>
              </a:extLst>
            </p:cNvPr>
            <p:cNvSpPr/>
            <p:nvPr/>
          </p:nvSpPr>
          <p:spPr bwMode="auto">
            <a:xfrm>
              <a:off x="2806735" y="1549444"/>
              <a:ext cx="4310792" cy="2163805"/>
            </a:xfrm>
            <a:prstGeom prst="rect">
              <a:avLst/>
            </a:prstGeom>
            <a:solidFill>
              <a:srgbClr val="0078D7"/>
            </a:solidFill>
            <a:ln>
              <a:noFill/>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altLang="ja-JP"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MS</a:t>
              </a:r>
              <a:r>
                <a:rPr kumimoji="0" lang="ja-JP" altLang="en-US"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アプリ用ポリシー</a:t>
              </a:r>
              <a:endParaRPr kumimoji="0" lang="en-US" altLang="ja-JP"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グループ </a:t>
              </a:r>
              <a:r>
                <a:rPr kumimoji="0" lang="en-US" altLang="ja-JP"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(M)</a:t>
              </a: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sp>
          <p:nvSpPr>
            <p:cNvPr id="68" name="Rectangle 67">
              <a:extLst>
                <a:ext uri="{FF2B5EF4-FFF2-40B4-BE49-F238E27FC236}">
                  <a16:creationId xmlns:a16="http://schemas.microsoft.com/office/drawing/2014/main" id="{088C44D0-3E1F-407A-B603-7B3FA209C29D}"/>
                </a:ext>
              </a:extLst>
            </p:cNvPr>
            <p:cNvSpPr/>
            <p:nvPr/>
          </p:nvSpPr>
          <p:spPr bwMode="auto">
            <a:xfrm>
              <a:off x="2887924" y="2375745"/>
              <a:ext cx="4135100" cy="365760"/>
            </a:xfrm>
            <a:prstGeom prst="rect">
              <a:avLst/>
            </a:prstGeom>
            <a:solidFill>
              <a:srgbClr val="002050">
                <a:shade val="80000"/>
                <a:satMod val="180000"/>
              </a:srgbClr>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altLang="ja-JP" sz="16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M001 </a:t>
              </a:r>
              <a:r>
                <a:rPr kumimoji="0" lang="ja-JP" alt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要 準拠デバイス</a:t>
              </a:r>
              <a:r>
                <a:rPr kumimoji="0" lang="en-US" altLang="ja-JP" sz="16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iOS/Android/MacOS </a:t>
              </a: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sp>
          <p:nvSpPr>
            <p:cNvPr id="69" name="Rectangle 68">
              <a:extLst>
                <a:ext uri="{FF2B5EF4-FFF2-40B4-BE49-F238E27FC236}">
                  <a16:creationId xmlns:a16="http://schemas.microsoft.com/office/drawing/2014/main" id="{B9E72AF0-B593-40C6-B783-E298B1356DAF}"/>
                </a:ext>
              </a:extLst>
            </p:cNvPr>
            <p:cNvSpPr/>
            <p:nvPr/>
          </p:nvSpPr>
          <p:spPr bwMode="auto">
            <a:xfrm>
              <a:off x="2887924" y="2782915"/>
              <a:ext cx="4135100" cy="365760"/>
            </a:xfrm>
            <a:prstGeom prst="rect">
              <a:avLst/>
            </a:prstGeom>
            <a:solidFill>
              <a:srgbClr val="002050">
                <a:shade val="80000"/>
                <a:satMod val="180000"/>
              </a:srgbClr>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altLang="ja-JP"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M002 </a:t>
              </a:r>
              <a:r>
                <a:rPr kumimoji="0" lang="ja-JP" alt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要 </a:t>
              </a:r>
              <a:r>
                <a:rPr kumimoji="0" lang="en-US" altLang="ja-JP"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MAM</a:t>
              </a:r>
              <a:r>
                <a:rPr kumimoji="0" lang="ja-JP" alt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対応アプリ</a:t>
              </a: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sp>
          <p:nvSpPr>
            <p:cNvPr id="70" name="Rectangle 69">
              <a:extLst>
                <a:ext uri="{FF2B5EF4-FFF2-40B4-BE49-F238E27FC236}">
                  <a16:creationId xmlns:a16="http://schemas.microsoft.com/office/drawing/2014/main" id="{6C18A74D-1DE4-4116-9CED-4F0A302FDAE9}"/>
                </a:ext>
              </a:extLst>
            </p:cNvPr>
            <p:cNvSpPr/>
            <p:nvPr/>
          </p:nvSpPr>
          <p:spPr bwMode="auto">
            <a:xfrm>
              <a:off x="2887924" y="3195525"/>
              <a:ext cx="4135100" cy="365760"/>
            </a:xfrm>
            <a:prstGeom prst="rect">
              <a:avLst/>
            </a:prstGeom>
            <a:solidFill>
              <a:srgbClr val="002050">
                <a:shade val="80000"/>
                <a:satMod val="180000"/>
              </a:srgbClr>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altLang="ja-JP"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M003 </a:t>
              </a:r>
              <a:r>
                <a:rPr kumimoji="0" lang="ja-JP" alt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要 ドメイン参加デバイス </a:t>
              </a:r>
              <a:r>
                <a:rPr kumimoji="0" lang="en-US" altLang="ja-JP"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PC</a:t>
              </a:r>
              <a:endPar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grpSp>
      <p:grpSp>
        <p:nvGrpSpPr>
          <p:cNvPr id="71" name="Group 70">
            <a:extLst>
              <a:ext uri="{FF2B5EF4-FFF2-40B4-BE49-F238E27FC236}">
                <a16:creationId xmlns:a16="http://schemas.microsoft.com/office/drawing/2014/main" id="{69EFC683-9F75-4D77-84F7-1F2454DDE58C}"/>
              </a:ext>
            </a:extLst>
          </p:cNvPr>
          <p:cNvGrpSpPr/>
          <p:nvPr/>
        </p:nvGrpSpPr>
        <p:grpSpPr>
          <a:xfrm>
            <a:off x="7214369" y="1549442"/>
            <a:ext cx="2057400" cy="2269061"/>
            <a:chOff x="7214369" y="1549442"/>
            <a:chExt cx="2057400" cy="2269061"/>
          </a:xfrm>
        </p:grpSpPr>
        <p:sp>
          <p:nvSpPr>
            <p:cNvPr id="72" name="Rectangle 71">
              <a:extLst>
                <a:ext uri="{FF2B5EF4-FFF2-40B4-BE49-F238E27FC236}">
                  <a16:creationId xmlns:a16="http://schemas.microsoft.com/office/drawing/2014/main" id="{70FE1D18-238B-49B7-BEBC-47FB5955A1D4}"/>
                </a:ext>
              </a:extLst>
            </p:cNvPr>
            <p:cNvSpPr/>
            <p:nvPr/>
          </p:nvSpPr>
          <p:spPr bwMode="auto">
            <a:xfrm>
              <a:off x="7214369" y="1549442"/>
              <a:ext cx="2057400" cy="2269061"/>
            </a:xfrm>
            <a:prstGeom prst="rect">
              <a:avLst/>
            </a:prstGeom>
            <a:solidFill>
              <a:srgbClr val="0078D7"/>
            </a:solidFill>
            <a:ln>
              <a:noFill/>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altLang="ja-JP"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Non-MS</a:t>
              </a:r>
              <a:r>
                <a:rPr kumimoji="0" lang="ja-JP" altLang="en-US"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アプリ用</a:t>
              </a:r>
              <a:endParaRPr kumimoji="0" lang="en-US" altLang="ja-JP"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ポリシーグループ </a:t>
              </a:r>
              <a:r>
                <a:rPr kumimoji="0" lang="en-US" altLang="ja-JP"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(N)</a:t>
              </a: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sp>
          <p:nvSpPr>
            <p:cNvPr id="73" name="Rectangle 72">
              <a:extLst>
                <a:ext uri="{FF2B5EF4-FFF2-40B4-BE49-F238E27FC236}">
                  <a16:creationId xmlns:a16="http://schemas.microsoft.com/office/drawing/2014/main" id="{E92AC5F0-4803-4DE1-8341-3C0638EE2ED5}"/>
                </a:ext>
              </a:extLst>
            </p:cNvPr>
            <p:cNvSpPr/>
            <p:nvPr/>
          </p:nvSpPr>
          <p:spPr bwMode="auto">
            <a:xfrm>
              <a:off x="7294328" y="2399631"/>
              <a:ext cx="1871131" cy="365760"/>
            </a:xfrm>
            <a:prstGeom prst="rect">
              <a:avLst/>
            </a:prstGeom>
            <a:solidFill>
              <a:srgbClr val="002050">
                <a:shade val="80000"/>
                <a:satMod val="180000"/>
              </a:srgbClr>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altLang="ja-JP"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N001 SFDC</a:t>
              </a:r>
              <a:r>
                <a:rPr kumimoji="0" lang="ja-JP" alt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a:t>
              </a:r>
              <a:endPar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sp>
          <p:nvSpPr>
            <p:cNvPr id="74" name="Rectangle 73">
              <a:extLst>
                <a:ext uri="{FF2B5EF4-FFF2-40B4-BE49-F238E27FC236}">
                  <a16:creationId xmlns:a16="http://schemas.microsoft.com/office/drawing/2014/main" id="{8EDD9B1B-32A9-454A-A78C-E8CDB62BE46C}"/>
                </a:ext>
              </a:extLst>
            </p:cNvPr>
            <p:cNvSpPr/>
            <p:nvPr/>
          </p:nvSpPr>
          <p:spPr bwMode="auto">
            <a:xfrm>
              <a:off x="7286088" y="2808564"/>
              <a:ext cx="1879371" cy="365760"/>
            </a:xfrm>
            <a:prstGeom prst="rect">
              <a:avLst/>
            </a:prstGeom>
            <a:solidFill>
              <a:srgbClr val="002050">
                <a:shade val="80000"/>
                <a:satMod val="180000"/>
              </a:srgbClr>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altLang="ja-JP"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N002 Box</a:t>
              </a:r>
              <a:r>
                <a:rPr kumimoji="0" lang="ja-JP" alt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a:t>
              </a:r>
              <a:endPar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grpSp>
      <p:grpSp>
        <p:nvGrpSpPr>
          <p:cNvPr id="36" name="Group 35">
            <a:extLst>
              <a:ext uri="{FF2B5EF4-FFF2-40B4-BE49-F238E27FC236}">
                <a16:creationId xmlns:a16="http://schemas.microsoft.com/office/drawing/2014/main" id="{215ABD93-8FD4-49F9-9FFD-1DF7DDDECDB1}"/>
              </a:ext>
            </a:extLst>
          </p:cNvPr>
          <p:cNvGrpSpPr/>
          <p:nvPr/>
        </p:nvGrpSpPr>
        <p:grpSpPr>
          <a:xfrm>
            <a:off x="2741806" y="3912002"/>
            <a:ext cx="6529102" cy="1025187"/>
            <a:chOff x="2809004" y="1897679"/>
            <a:chExt cx="4308523" cy="3150700"/>
          </a:xfrm>
        </p:grpSpPr>
        <p:sp>
          <p:nvSpPr>
            <p:cNvPr id="37" name="Rectangle 36">
              <a:extLst>
                <a:ext uri="{FF2B5EF4-FFF2-40B4-BE49-F238E27FC236}">
                  <a16:creationId xmlns:a16="http://schemas.microsoft.com/office/drawing/2014/main" id="{7DEE0ACA-6741-422D-8FFE-A546FDFF8EAB}"/>
                </a:ext>
              </a:extLst>
            </p:cNvPr>
            <p:cNvSpPr/>
            <p:nvPr/>
          </p:nvSpPr>
          <p:spPr bwMode="auto">
            <a:xfrm>
              <a:off x="2809004" y="1897679"/>
              <a:ext cx="4308523" cy="3150700"/>
            </a:xfrm>
            <a:prstGeom prst="rect">
              <a:avLst/>
            </a:prstGeom>
            <a:solidFill>
              <a:srgbClr val="0078D7"/>
            </a:solidFill>
            <a:ln>
              <a:noFill/>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一般ユーザー用共通ポリシー グループ </a:t>
              </a:r>
              <a:r>
                <a:rPr kumimoji="0" lang="en-US" altLang="ja-JP" sz="18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(R)</a:t>
              </a: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sp>
          <p:nvSpPr>
            <p:cNvPr id="38" name="Rectangle 37">
              <a:extLst>
                <a:ext uri="{FF2B5EF4-FFF2-40B4-BE49-F238E27FC236}">
                  <a16:creationId xmlns:a16="http://schemas.microsoft.com/office/drawing/2014/main" id="{6B8A8FAD-4FDF-40F5-B342-2FE878A6A5EA}"/>
                </a:ext>
              </a:extLst>
            </p:cNvPr>
            <p:cNvSpPr/>
            <p:nvPr/>
          </p:nvSpPr>
          <p:spPr bwMode="auto">
            <a:xfrm>
              <a:off x="2887924" y="3575522"/>
              <a:ext cx="4135100" cy="1185511"/>
            </a:xfrm>
            <a:prstGeom prst="rect">
              <a:avLst/>
            </a:prstGeom>
            <a:solidFill>
              <a:srgbClr val="002050">
                <a:shade val="80000"/>
                <a:satMod val="180000"/>
              </a:srgbClr>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defRPr/>
              </a:pPr>
              <a:r>
                <a:rPr lang="en-US" altLang="ja-JP" sz="1500" kern="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R001 </a:t>
              </a:r>
              <a:r>
                <a:rPr lang="ja-JP" altLang="en-US" sz="1500" kern="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セーフティーネット：要 </a:t>
              </a:r>
              <a:r>
                <a:rPr lang="en-US" altLang="ja-JP" sz="1500" kern="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MFA</a:t>
              </a:r>
              <a:r>
                <a:rPr lang="ja-JP" altLang="en-US" sz="1500" kern="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 </a:t>
              </a:r>
              <a:r>
                <a:rPr lang="en-US" altLang="ja-JP" sz="1500" kern="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or </a:t>
              </a:r>
              <a:r>
                <a:rPr lang="ja-JP" altLang="en-US" sz="1500" kern="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準拠デバイス </a:t>
              </a:r>
              <a:r>
                <a:rPr lang="en-US" altLang="ja-JP" sz="1500" kern="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or </a:t>
              </a:r>
              <a:r>
                <a:rPr lang="ja-JP" altLang="en-US" sz="1500" kern="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ドメイン参加デバイス</a:t>
              </a:r>
              <a:endParaRPr lang="en-US" sz="1500" kern="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endParaRPr>
            </a:p>
          </p:txBody>
        </p:sp>
      </p:grpSp>
    </p:spTree>
    <p:extLst>
      <p:ext uri="{BB962C8B-B14F-4D97-AF65-F5344CB8AC3E}">
        <p14:creationId xmlns:p14="http://schemas.microsoft.com/office/powerpoint/2010/main" val="4858361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DF6B1F1-9338-430F-8B10-7CF2CFCAF125}"/>
              </a:ext>
            </a:extLst>
          </p:cNvPr>
          <p:cNvSpPr>
            <a:spLocks noGrp="1"/>
          </p:cNvSpPr>
          <p:nvPr>
            <p:ph type="body" sz="quarter" idx="10"/>
          </p:nvPr>
        </p:nvSpPr>
        <p:spPr>
          <a:xfrm>
            <a:off x="233198" y="1491918"/>
            <a:ext cx="11734319" cy="3987695"/>
          </a:xfrm>
        </p:spPr>
        <p:txBody>
          <a:bodyPr/>
          <a:lstStyle/>
          <a:p>
            <a:pPr marL="0" indent="0">
              <a:buNone/>
              <a:defRPr/>
            </a:pPr>
            <a:r>
              <a:rPr lang="ja-JP" altLang="en-US" sz="3600" dirty="0">
                <a:solidFill>
                  <a:srgbClr val="FFFFFF"/>
                </a:solidFill>
                <a:latin typeface="Meiryo UI" panose="020B0604030504040204" pitchFamily="50" charset="-128"/>
                <a:ea typeface="Meiryo UI" panose="020B0604030504040204" pitchFamily="50" charset="-128"/>
              </a:rPr>
              <a:t>今後のスケジュール、これまでの録画・資料等がまとまっています</a:t>
            </a:r>
            <a:endParaRPr lang="en-US" altLang="ja-JP" sz="3600" dirty="0">
              <a:solidFill>
                <a:srgbClr val="FFFFFF"/>
              </a:solidFill>
              <a:latin typeface="Meiryo UI" panose="020B0604030504040204" pitchFamily="50" charset="-128"/>
              <a:ea typeface="Meiryo UI" panose="020B0604030504040204" pitchFamily="50" charset="-128"/>
            </a:endParaRPr>
          </a:p>
          <a:p>
            <a:pPr marL="0" indent="0">
              <a:buNone/>
              <a:defRPr/>
            </a:pPr>
            <a:r>
              <a:rPr lang="ja-JP" altLang="en-US" sz="3600" dirty="0">
                <a:solidFill>
                  <a:srgbClr val="FFFFFF"/>
                </a:solidFill>
                <a:latin typeface="Meiryo UI" panose="020B0604030504040204" pitchFamily="50" charset="-128"/>
                <a:ea typeface="Meiryo UI" panose="020B0604030504040204" pitchFamily="50" charset="-128"/>
              </a:rPr>
              <a:t>今日の資料もこちらからダウンロードできます</a:t>
            </a:r>
            <a:endParaRPr lang="en-US" altLang="ja-JP" sz="3600" dirty="0">
              <a:solidFill>
                <a:srgbClr val="FFFFFF"/>
              </a:solidFill>
              <a:latin typeface="Meiryo UI" panose="020B0604030504040204" pitchFamily="50" charset="-128"/>
              <a:ea typeface="Meiryo UI" panose="020B0604030504040204" pitchFamily="50" charset="-128"/>
            </a:endParaRPr>
          </a:p>
          <a:p>
            <a:pPr marL="0" indent="0">
              <a:buNone/>
              <a:defRPr/>
            </a:pPr>
            <a:endParaRPr lang="en-US" altLang="ja-JP" sz="6600" dirty="0">
              <a:solidFill>
                <a:srgbClr val="FFFFFF"/>
              </a:solidFill>
              <a:latin typeface="Meiryo UI" panose="020B0604030504040204" pitchFamily="50" charset="-128"/>
              <a:ea typeface="Meiryo UI" panose="020B0604030504040204" pitchFamily="50" charset="-128"/>
            </a:endParaRPr>
          </a:p>
          <a:p>
            <a:pPr marL="0" lvl="0" indent="0">
              <a:buNone/>
              <a:defRPr/>
            </a:pPr>
            <a:r>
              <a:rPr lang="en-US" altLang="ja-JP" sz="5400" dirty="0">
                <a:solidFill>
                  <a:srgbClr val="FFFFFF"/>
                </a:solidFill>
                <a:latin typeface="Meiryo UI" panose="020B0604030504040204" pitchFamily="50" charset="-128"/>
                <a:ea typeface="Meiryo UI" panose="020B0604030504040204" pitchFamily="50" charset="-128"/>
              </a:rPr>
              <a:t>http://aka.ms/AzureAdWebinar</a:t>
            </a:r>
          </a:p>
          <a:p>
            <a:pPr marL="0" indent="0">
              <a:buNone/>
            </a:pPr>
            <a:endParaRPr lang="en-US" dirty="0"/>
          </a:p>
        </p:txBody>
      </p:sp>
      <p:sp>
        <p:nvSpPr>
          <p:cNvPr id="4" name="Text Placeholder 3">
            <a:extLst>
              <a:ext uri="{FF2B5EF4-FFF2-40B4-BE49-F238E27FC236}">
                <a16:creationId xmlns:a16="http://schemas.microsoft.com/office/drawing/2014/main" id="{0342DABB-ACC8-4E86-B2B0-40519669228B}"/>
              </a:ext>
            </a:extLst>
          </p:cNvPr>
          <p:cNvSpPr>
            <a:spLocks noGrp="1"/>
          </p:cNvSpPr>
          <p:nvPr>
            <p:ph type="body" sz="quarter" idx="11"/>
          </p:nvPr>
        </p:nvSpPr>
        <p:spPr/>
        <p:txBody>
          <a:bodyPr/>
          <a:lstStyle/>
          <a:p>
            <a:r>
              <a:rPr lang="ja-JP" altLang="en-US" dirty="0">
                <a:latin typeface="Meiryo UI" panose="020B0604030504040204" pitchFamily="50" charset="-128"/>
                <a:ea typeface="Meiryo UI" panose="020B0604030504040204" pitchFamily="50" charset="-128"/>
              </a:rPr>
              <a:t>いますぐブックマークに ご登録ください！</a:t>
            </a:r>
            <a:endParaRPr lang="en-US" dirty="0"/>
          </a:p>
        </p:txBody>
      </p:sp>
    </p:spTree>
    <p:extLst>
      <p:ext uri="{BB962C8B-B14F-4D97-AF65-F5344CB8AC3E}">
        <p14:creationId xmlns:p14="http://schemas.microsoft.com/office/powerpoint/2010/main" val="431333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4A0DE9C-DCE0-4B78-A442-3E776E6E904A}"/>
              </a:ext>
            </a:extLst>
          </p:cNvPr>
          <p:cNvSpPr>
            <a:spLocks noGrp="1"/>
          </p:cNvSpPr>
          <p:nvPr>
            <p:ph type="body" sz="quarter" idx="10"/>
          </p:nvPr>
        </p:nvSpPr>
        <p:spPr>
          <a:xfrm>
            <a:off x="269239" y="1189177"/>
            <a:ext cx="11653523" cy="4737900"/>
          </a:xfrm>
        </p:spPr>
        <p:txBody>
          <a:bodyPr/>
          <a:lstStyle/>
          <a:p>
            <a:pPr marL="0" indent="0">
              <a:buNone/>
            </a:pPr>
            <a:r>
              <a:rPr lang="ja-JP" altLang="en-US" dirty="0"/>
              <a:t>一般ユーザーが必ず満たすべきポリシー</a:t>
            </a:r>
            <a:endParaRPr lang="en-US" altLang="ja-JP" dirty="0"/>
          </a:p>
          <a:p>
            <a:r>
              <a:rPr lang="ja-JP" altLang="en-US" dirty="0"/>
              <a:t>抜け漏れを最小化できる</a:t>
            </a:r>
            <a:endParaRPr lang="en-US" altLang="ja-JP" dirty="0"/>
          </a:p>
          <a:p>
            <a:r>
              <a:rPr lang="ja-JP" altLang="en-US" dirty="0"/>
              <a:t>アプリ毎のポリシーは、アプリが増えた際に問題になることも</a:t>
            </a:r>
            <a:endParaRPr lang="en-US" altLang="ja-JP" dirty="0"/>
          </a:p>
          <a:p>
            <a:pPr lvl="1"/>
            <a:r>
              <a:rPr lang="ja-JP" altLang="en-US" dirty="0"/>
              <a:t>有効なポリシーはテナントで</a:t>
            </a:r>
            <a:r>
              <a:rPr lang="en-US" altLang="ja-JP" dirty="0"/>
              <a:t>100</a:t>
            </a:r>
            <a:r>
              <a:rPr lang="ja-JP" altLang="en-US" dirty="0"/>
              <a:t>個まで</a:t>
            </a:r>
            <a:endParaRPr lang="en-US" altLang="ja-JP" dirty="0"/>
          </a:p>
          <a:p>
            <a:endParaRPr lang="en-US" altLang="ja-JP" dirty="0"/>
          </a:p>
          <a:p>
            <a:pPr marL="0" indent="0">
              <a:buNone/>
            </a:pPr>
            <a:r>
              <a:rPr lang="ja-JP" altLang="en-US" dirty="0"/>
              <a:t>例：社外からのアクセスは、以下どれかを満たす必要がある</a:t>
            </a:r>
            <a:endParaRPr lang="en-US" altLang="ja-JP" dirty="0"/>
          </a:p>
          <a:p>
            <a:pPr marL="0" indent="0">
              <a:buNone/>
            </a:pPr>
            <a:r>
              <a:rPr lang="en-US" altLang="ja-JP" dirty="0"/>
              <a:t>	MFA</a:t>
            </a:r>
            <a:r>
              <a:rPr lang="ja-JP" altLang="en-US" dirty="0" err="1"/>
              <a:t>、</a:t>
            </a:r>
            <a:r>
              <a:rPr lang="ja-JP" altLang="en-US" dirty="0"/>
              <a:t>準拠デバイス、ドメイン参加デバイス</a:t>
            </a:r>
            <a:endParaRPr lang="en-US" altLang="ja-JP" dirty="0"/>
          </a:p>
          <a:p>
            <a:pPr marL="0" indent="0">
              <a:buNone/>
            </a:pPr>
            <a:r>
              <a:rPr lang="en-US" altLang="ja-JP" dirty="0"/>
              <a:t>	※</a:t>
            </a:r>
            <a:r>
              <a:rPr lang="ja-JP" altLang="en-US" dirty="0"/>
              <a:t> </a:t>
            </a:r>
            <a:r>
              <a:rPr lang="en-US" altLang="ja-JP" sz="3200" dirty="0"/>
              <a:t>MFA</a:t>
            </a:r>
            <a:r>
              <a:rPr lang="ja-JP" altLang="en-US" sz="3200" dirty="0"/>
              <a:t>の登録を要求されるため、ユーザーへ告知しておく</a:t>
            </a:r>
            <a:endParaRPr lang="en-US" altLang="ja-JP" dirty="0"/>
          </a:p>
        </p:txBody>
      </p:sp>
      <p:sp>
        <p:nvSpPr>
          <p:cNvPr id="2" name="Title 1">
            <a:extLst>
              <a:ext uri="{FF2B5EF4-FFF2-40B4-BE49-F238E27FC236}">
                <a16:creationId xmlns:a16="http://schemas.microsoft.com/office/drawing/2014/main" id="{CE4F75F4-F3B1-44C8-A3BE-FB1E625A63FD}"/>
              </a:ext>
            </a:extLst>
          </p:cNvPr>
          <p:cNvSpPr>
            <a:spLocks noGrp="1"/>
          </p:cNvSpPr>
          <p:nvPr>
            <p:ph type="title"/>
          </p:nvPr>
        </p:nvSpPr>
        <p:spPr/>
        <p:txBody>
          <a:bodyPr/>
          <a:lstStyle/>
          <a:p>
            <a:r>
              <a:rPr lang="ja-JP" altLang="en-US" dirty="0"/>
              <a:t>セーフティーネットポリシーを検討</a:t>
            </a:r>
            <a:endParaRPr lang="en-US" dirty="0"/>
          </a:p>
        </p:txBody>
      </p:sp>
    </p:spTree>
    <p:extLst>
      <p:ext uri="{BB962C8B-B14F-4D97-AF65-F5344CB8AC3E}">
        <p14:creationId xmlns:p14="http://schemas.microsoft.com/office/powerpoint/2010/main" val="100257209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289E84-C3D6-4FED-AF22-D747F834A929}"/>
              </a:ext>
            </a:extLst>
          </p:cNvPr>
          <p:cNvSpPr>
            <a:spLocks noGrp="1"/>
          </p:cNvSpPr>
          <p:nvPr>
            <p:ph type="title"/>
          </p:nvPr>
        </p:nvSpPr>
        <p:spPr>
          <a:xfrm>
            <a:off x="269239" y="2891074"/>
            <a:ext cx="11653523" cy="1162178"/>
          </a:xfrm>
        </p:spPr>
        <p:txBody>
          <a:bodyPr/>
          <a:lstStyle/>
          <a:p>
            <a:r>
              <a:rPr lang="ja-JP" altLang="en-US" dirty="0"/>
              <a:t>ゲスト向けポリシー</a:t>
            </a:r>
            <a:endParaRPr lang="en-US" altLang="ja-JP" dirty="0"/>
          </a:p>
        </p:txBody>
      </p:sp>
    </p:spTree>
    <p:extLst>
      <p:ext uri="{BB962C8B-B14F-4D97-AF65-F5344CB8AC3E}">
        <p14:creationId xmlns:p14="http://schemas.microsoft.com/office/powerpoint/2010/main" val="8068188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3CD482-AC50-44B1-9556-49F1A8BDB0FE}"/>
              </a:ext>
            </a:extLst>
          </p:cNvPr>
          <p:cNvSpPr>
            <a:spLocks noGrp="1"/>
          </p:cNvSpPr>
          <p:nvPr>
            <p:ph type="title"/>
          </p:nvPr>
        </p:nvSpPr>
        <p:spPr>
          <a:xfrm>
            <a:off x="269240" y="289511"/>
            <a:ext cx="7376117" cy="899665"/>
          </a:xfrm>
        </p:spPr>
        <p:txBody>
          <a:bodyPr/>
          <a:lstStyle/>
          <a:p>
            <a:r>
              <a:rPr lang="ja-JP" altLang="en-US" dirty="0"/>
              <a:t>ポリシーの整理の例</a:t>
            </a:r>
            <a:endParaRPr lang="en-US" dirty="0"/>
          </a:p>
        </p:txBody>
      </p:sp>
      <p:grpSp>
        <p:nvGrpSpPr>
          <p:cNvPr id="39" name="Group 38">
            <a:extLst>
              <a:ext uri="{FF2B5EF4-FFF2-40B4-BE49-F238E27FC236}">
                <a16:creationId xmlns:a16="http://schemas.microsoft.com/office/drawing/2014/main" id="{8A2F52E7-B396-4913-9B67-6EAC5FFA6956}"/>
              </a:ext>
            </a:extLst>
          </p:cNvPr>
          <p:cNvGrpSpPr/>
          <p:nvPr/>
        </p:nvGrpSpPr>
        <p:grpSpPr>
          <a:xfrm>
            <a:off x="68255" y="886313"/>
            <a:ext cx="12073654" cy="5964848"/>
            <a:chOff x="68255" y="886313"/>
            <a:chExt cx="12073654" cy="5964848"/>
          </a:xfrm>
        </p:grpSpPr>
        <p:cxnSp>
          <p:nvCxnSpPr>
            <p:cNvPr id="40" name="Straight Connector 39">
              <a:extLst>
                <a:ext uri="{FF2B5EF4-FFF2-40B4-BE49-F238E27FC236}">
                  <a16:creationId xmlns:a16="http://schemas.microsoft.com/office/drawing/2014/main" id="{2D80DC5D-9335-4E4D-8118-E3E83C64BF5B}"/>
                </a:ext>
              </a:extLst>
            </p:cNvPr>
            <p:cNvCxnSpPr/>
            <p:nvPr/>
          </p:nvCxnSpPr>
          <p:spPr>
            <a:xfrm>
              <a:off x="2666647" y="1043087"/>
              <a:ext cx="0" cy="5514494"/>
            </a:xfrm>
            <a:prstGeom prst="line">
              <a:avLst/>
            </a:prstGeom>
            <a:noFill/>
            <a:ln w="12700" cap="flat" cmpd="sng" algn="ctr">
              <a:solidFill>
                <a:srgbClr val="FFFFFF">
                  <a:lumMod val="50000"/>
                </a:srgbClr>
              </a:solidFill>
              <a:prstDash val="dash"/>
              <a:headEnd type="none"/>
              <a:tailEnd type="none"/>
            </a:ln>
            <a:effectLst/>
          </p:spPr>
        </p:cxnSp>
        <p:cxnSp>
          <p:nvCxnSpPr>
            <p:cNvPr id="41" name="Straight Connector 40">
              <a:extLst>
                <a:ext uri="{FF2B5EF4-FFF2-40B4-BE49-F238E27FC236}">
                  <a16:creationId xmlns:a16="http://schemas.microsoft.com/office/drawing/2014/main" id="{4276B6C3-DC71-4F4C-A512-14E926033302}"/>
                </a:ext>
              </a:extLst>
            </p:cNvPr>
            <p:cNvCxnSpPr/>
            <p:nvPr/>
          </p:nvCxnSpPr>
          <p:spPr>
            <a:xfrm>
              <a:off x="9365185" y="1043087"/>
              <a:ext cx="0" cy="5514494"/>
            </a:xfrm>
            <a:prstGeom prst="line">
              <a:avLst/>
            </a:prstGeom>
            <a:noFill/>
            <a:ln w="12700" cap="flat" cmpd="sng" algn="ctr">
              <a:solidFill>
                <a:srgbClr val="FFFFFF">
                  <a:lumMod val="50000"/>
                </a:srgbClr>
              </a:solidFill>
              <a:prstDash val="dash"/>
              <a:headEnd type="none"/>
              <a:tailEnd type="none"/>
            </a:ln>
            <a:effectLst/>
          </p:spPr>
        </p:cxnSp>
        <p:cxnSp>
          <p:nvCxnSpPr>
            <p:cNvPr id="42" name="Straight Connector 41">
              <a:extLst>
                <a:ext uri="{FF2B5EF4-FFF2-40B4-BE49-F238E27FC236}">
                  <a16:creationId xmlns:a16="http://schemas.microsoft.com/office/drawing/2014/main" id="{87D30E44-7A70-4B87-A22A-FED04419BA7F}"/>
                </a:ext>
              </a:extLst>
            </p:cNvPr>
            <p:cNvCxnSpPr>
              <a:cxnSpLocks/>
            </p:cNvCxnSpPr>
            <p:nvPr/>
          </p:nvCxnSpPr>
          <p:spPr>
            <a:xfrm>
              <a:off x="11035845" y="1043087"/>
              <a:ext cx="0" cy="5514494"/>
            </a:xfrm>
            <a:prstGeom prst="line">
              <a:avLst/>
            </a:prstGeom>
            <a:noFill/>
            <a:ln w="12700" cap="flat" cmpd="sng" algn="ctr">
              <a:solidFill>
                <a:srgbClr val="FFFFFF">
                  <a:lumMod val="50000"/>
                </a:srgbClr>
              </a:solidFill>
              <a:prstDash val="dash"/>
              <a:headEnd type="none"/>
              <a:tailEnd type="none"/>
            </a:ln>
            <a:effectLst/>
          </p:spPr>
        </p:cxnSp>
        <p:cxnSp>
          <p:nvCxnSpPr>
            <p:cNvPr id="43" name="Straight Arrow Connector 42">
              <a:extLst>
                <a:ext uri="{FF2B5EF4-FFF2-40B4-BE49-F238E27FC236}">
                  <a16:creationId xmlns:a16="http://schemas.microsoft.com/office/drawing/2014/main" id="{25811046-42F3-4D8F-B0A3-6368CE4B6394}"/>
                </a:ext>
              </a:extLst>
            </p:cNvPr>
            <p:cNvCxnSpPr>
              <a:cxnSpLocks/>
            </p:cNvCxnSpPr>
            <p:nvPr/>
          </p:nvCxnSpPr>
          <p:spPr>
            <a:xfrm flipV="1">
              <a:off x="436095" y="1052513"/>
              <a:ext cx="0" cy="5413062"/>
            </a:xfrm>
            <a:prstGeom prst="straightConnector1">
              <a:avLst/>
            </a:prstGeom>
            <a:noFill/>
            <a:ln w="17145" cap="flat" cmpd="sng" algn="ctr">
              <a:solidFill>
                <a:srgbClr val="505050">
                  <a:shade val="95000"/>
                  <a:alpha val="50000"/>
                  <a:satMod val="150000"/>
                </a:srgbClr>
              </a:solidFill>
              <a:prstDash val="solid"/>
              <a:headEnd type="none"/>
              <a:tailEnd type="triangle"/>
            </a:ln>
            <a:effectLst/>
          </p:spPr>
        </p:cxnSp>
        <p:sp>
          <p:nvSpPr>
            <p:cNvPr id="50" name="Rectangle 49">
              <a:extLst>
                <a:ext uri="{FF2B5EF4-FFF2-40B4-BE49-F238E27FC236}">
                  <a16:creationId xmlns:a16="http://schemas.microsoft.com/office/drawing/2014/main" id="{F6971E9A-ECCC-4C55-B169-14487BFF97D2}"/>
                </a:ext>
              </a:extLst>
            </p:cNvPr>
            <p:cNvSpPr/>
            <p:nvPr/>
          </p:nvSpPr>
          <p:spPr>
            <a:xfrm>
              <a:off x="585519" y="1092051"/>
              <a:ext cx="1935145" cy="424732"/>
            </a:xfrm>
            <a:prstGeom prst="rect">
              <a:avLst/>
            </a:prstGeom>
          </p:spPr>
          <p:txBody>
            <a:bodyPr wrap="non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2400" b="0" i="0" u="none" strike="noStrike" kern="0" cap="none" spc="0" normalizeH="0" baseline="0" noProof="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rPr>
                <a:t>特権アカウント</a:t>
              </a:r>
              <a:endParaRPr kumimoji="0" lang="en-US" altLang="ja-JP" sz="2400" b="0" i="0" u="none" strike="noStrike" kern="0" cap="none" spc="0" normalizeH="0" baseline="0" noProof="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endParaRPr>
            </a:p>
          </p:txBody>
        </p:sp>
        <p:sp>
          <p:nvSpPr>
            <p:cNvPr id="51" name="Rectangle 50">
              <a:extLst>
                <a:ext uri="{FF2B5EF4-FFF2-40B4-BE49-F238E27FC236}">
                  <a16:creationId xmlns:a16="http://schemas.microsoft.com/office/drawing/2014/main" id="{33A34561-71AD-4A79-8B32-E408E5D1173C}"/>
                </a:ext>
              </a:extLst>
            </p:cNvPr>
            <p:cNvSpPr/>
            <p:nvPr/>
          </p:nvSpPr>
          <p:spPr>
            <a:xfrm>
              <a:off x="4515786" y="1052512"/>
              <a:ext cx="2940228" cy="424732"/>
            </a:xfrm>
            <a:prstGeom prst="rect">
              <a:avLst/>
            </a:prstGeom>
          </p:spPr>
          <p:txBody>
            <a:bodyPr wrap="non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lang="ja-JP" altLang="en-US" sz="2400" kern="0" dirty="0">
                  <a:solidFill>
                    <a:srgbClr val="505050"/>
                  </a:solidFill>
                  <a:latin typeface="Meiryo UI" panose="020B0604030504040204" pitchFamily="50" charset="-128"/>
                  <a:ea typeface="Meiryo UI" panose="020B0604030504040204" pitchFamily="50" charset="-128"/>
                  <a:cs typeface="Segoe UI" pitchFamily="34" charset="0"/>
                </a:rPr>
                <a:t>一般</a:t>
              </a:r>
              <a:r>
                <a:rPr kumimoji="0" lang="ja-JP" altLang="en-US" sz="2400" b="0" i="0" u="none" strike="noStrike" kern="0" cap="none" spc="0" normalizeH="0" baseline="0" noProof="0" dirty="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rPr>
                <a:t>ユーザーアカウント</a:t>
              </a:r>
              <a:endParaRPr kumimoji="0" lang="en-US" altLang="ja-JP" sz="2400" b="0" i="0" u="none" strike="noStrike" kern="0" cap="none" spc="0" normalizeH="0" baseline="0" noProof="0" dirty="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endParaRPr>
            </a:p>
          </p:txBody>
        </p:sp>
        <p:sp>
          <p:nvSpPr>
            <p:cNvPr id="52" name="Rectangle 51">
              <a:extLst>
                <a:ext uri="{FF2B5EF4-FFF2-40B4-BE49-F238E27FC236}">
                  <a16:creationId xmlns:a16="http://schemas.microsoft.com/office/drawing/2014/main" id="{82A5DF2A-12E4-46C5-93F9-BF6DADD01190}"/>
                </a:ext>
              </a:extLst>
            </p:cNvPr>
            <p:cNvSpPr/>
            <p:nvPr/>
          </p:nvSpPr>
          <p:spPr>
            <a:xfrm>
              <a:off x="9763638" y="1052512"/>
              <a:ext cx="889987" cy="424732"/>
            </a:xfrm>
            <a:prstGeom prst="rect">
              <a:avLst/>
            </a:prstGeom>
          </p:spPr>
          <p:txBody>
            <a:bodyPr wrap="non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2400" b="0" i="0" u="none" strike="noStrike" kern="0" cap="none" spc="0" normalizeH="0" baseline="0" noProof="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rPr>
                <a:t>ゲスト</a:t>
              </a:r>
              <a:endParaRPr kumimoji="0" lang="en-US" altLang="ja-JP" sz="2400" b="0" i="0" u="none" strike="noStrike" kern="0" cap="none" spc="0" normalizeH="0" baseline="0" noProof="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endParaRPr>
            </a:p>
          </p:txBody>
        </p:sp>
        <p:sp>
          <p:nvSpPr>
            <p:cNvPr id="53" name="Rectangle 52">
              <a:extLst>
                <a:ext uri="{FF2B5EF4-FFF2-40B4-BE49-F238E27FC236}">
                  <a16:creationId xmlns:a16="http://schemas.microsoft.com/office/drawing/2014/main" id="{F92806E7-FD78-432D-B100-DF6A3FBBDDEE}"/>
                </a:ext>
              </a:extLst>
            </p:cNvPr>
            <p:cNvSpPr/>
            <p:nvPr/>
          </p:nvSpPr>
          <p:spPr>
            <a:xfrm>
              <a:off x="11022169" y="886313"/>
              <a:ext cx="1077539" cy="1200329"/>
            </a:xfrm>
            <a:prstGeom prst="rect">
              <a:avLst/>
            </a:prstGeom>
          </p:spPr>
          <p:txBody>
            <a:bodyPr wrap="non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altLang="ja-JP" sz="1600" b="0" i="0" u="none" strike="noStrike" kern="0" cap="none" spc="0" normalizeH="0" baseline="0" noProof="0" dirty="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rPr>
                <a:t>Break</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altLang="ja-JP" sz="1600" b="0" i="0" u="none" strike="noStrike" kern="0" cap="none" spc="0" normalizeH="0" baseline="0" noProof="0" dirty="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rPr>
                <a:t>Glass</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600" b="0" i="0" u="none" strike="noStrike" kern="0" cap="none" spc="0" normalizeH="0" baseline="0" noProof="0" dirty="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rPr>
                <a:t>アカウント、</a:t>
              </a:r>
              <a:endParaRPr kumimoji="0" lang="en-US" altLang="ja-JP" sz="1600" b="0" i="0" u="none" strike="noStrike" kern="0" cap="none" spc="0" normalizeH="0" baseline="0" noProof="0" dirty="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endParaRPr>
            </a:p>
            <a:p>
              <a:pPr marL="0" marR="0" lvl="0" indent="0" algn="ctr" defTabSz="932472" eaLnBrk="1" fontAlgn="base" latinLnBrk="0" hangingPunct="1">
                <a:lnSpc>
                  <a:spcPct val="90000"/>
                </a:lnSpc>
                <a:spcBef>
                  <a:spcPct val="0"/>
                </a:spcBef>
                <a:spcAft>
                  <a:spcPct val="0"/>
                </a:spcAft>
                <a:buClrTx/>
                <a:buSzTx/>
                <a:buFontTx/>
                <a:buNone/>
                <a:tabLst/>
                <a:defRPr/>
              </a:pPr>
              <a:r>
                <a:rPr lang="ja-JP" altLang="en-US" sz="1600" kern="0" dirty="0">
                  <a:solidFill>
                    <a:srgbClr val="505050"/>
                  </a:solidFill>
                  <a:latin typeface="Meiryo UI" panose="020B0604030504040204" pitchFamily="50" charset="-128"/>
                  <a:ea typeface="Meiryo UI" panose="020B0604030504040204" pitchFamily="50" charset="-128"/>
                  <a:cs typeface="Segoe UI" pitchFamily="34" charset="0"/>
                </a:rPr>
                <a:t>同期</a:t>
              </a:r>
              <a:endParaRPr lang="en-US" altLang="ja-JP" sz="1600" kern="0" dirty="0">
                <a:solidFill>
                  <a:srgbClr val="505050"/>
                </a:solidFill>
                <a:latin typeface="Meiryo UI" panose="020B0604030504040204" pitchFamily="50" charset="-128"/>
                <a:ea typeface="Meiryo UI" panose="020B0604030504040204" pitchFamily="50" charset="-128"/>
                <a:cs typeface="Segoe UI" pitchFamily="34" charset="0"/>
              </a:endParaRPr>
            </a:p>
            <a:p>
              <a:pPr marL="0" marR="0" lvl="0" indent="0" algn="ctr" defTabSz="932472" eaLnBrk="1" fontAlgn="base" latinLnBrk="0" hangingPunct="1">
                <a:lnSpc>
                  <a:spcPct val="90000"/>
                </a:lnSpc>
                <a:spcBef>
                  <a:spcPct val="0"/>
                </a:spcBef>
                <a:spcAft>
                  <a:spcPct val="0"/>
                </a:spcAft>
                <a:buClrTx/>
                <a:buSzTx/>
                <a:buFontTx/>
                <a:buNone/>
                <a:tabLst/>
                <a:defRPr/>
              </a:pPr>
              <a:r>
                <a:rPr lang="ja-JP" altLang="en-US" sz="1600" kern="0" dirty="0">
                  <a:solidFill>
                    <a:srgbClr val="505050"/>
                  </a:solidFill>
                  <a:latin typeface="Meiryo UI" panose="020B0604030504040204" pitchFamily="50" charset="-128"/>
                  <a:ea typeface="Meiryo UI" panose="020B0604030504040204" pitchFamily="50" charset="-128"/>
                  <a:cs typeface="Segoe UI" pitchFamily="34" charset="0"/>
                </a:rPr>
                <a:t>アカウント</a:t>
              </a:r>
              <a:endParaRPr kumimoji="0" lang="en-US" altLang="ja-JP" sz="1600" b="0" i="0" u="none" strike="noStrike" kern="0" cap="none" spc="0" normalizeH="0" baseline="0" noProof="0" dirty="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endParaRPr>
            </a:p>
          </p:txBody>
        </p:sp>
        <p:cxnSp>
          <p:nvCxnSpPr>
            <p:cNvPr id="54" name="Straight Arrow Connector 53">
              <a:extLst>
                <a:ext uri="{FF2B5EF4-FFF2-40B4-BE49-F238E27FC236}">
                  <a16:creationId xmlns:a16="http://schemas.microsoft.com/office/drawing/2014/main" id="{8E38C033-C520-4F49-8553-83B4373F145C}"/>
                </a:ext>
              </a:extLst>
            </p:cNvPr>
            <p:cNvCxnSpPr>
              <a:cxnSpLocks/>
            </p:cNvCxnSpPr>
            <p:nvPr/>
          </p:nvCxnSpPr>
          <p:spPr>
            <a:xfrm>
              <a:off x="436095" y="6465575"/>
              <a:ext cx="11564896" cy="0"/>
            </a:xfrm>
            <a:prstGeom prst="straightConnector1">
              <a:avLst/>
            </a:prstGeom>
            <a:noFill/>
            <a:ln w="17145" cap="flat" cmpd="sng" algn="ctr">
              <a:solidFill>
                <a:srgbClr val="505050">
                  <a:shade val="95000"/>
                  <a:alpha val="50000"/>
                  <a:satMod val="150000"/>
                </a:srgbClr>
              </a:solidFill>
              <a:prstDash val="solid"/>
              <a:headEnd type="none"/>
              <a:tailEnd type="triangle"/>
            </a:ln>
            <a:effectLst/>
          </p:spPr>
        </p:cxnSp>
        <p:sp>
          <p:nvSpPr>
            <p:cNvPr id="55" name="Rectangle 54">
              <a:extLst>
                <a:ext uri="{FF2B5EF4-FFF2-40B4-BE49-F238E27FC236}">
                  <a16:creationId xmlns:a16="http://schemas.microsoft.com/office/drawing/2014/main" id="{E0D37B0C-9FF8-47DA-92CD-5432E4D50931}"/>
                </a:ext>
              </a:extLst>
            </p:cNvPr>
            <p:cNvSpPr/>
            <p:nvPr/>
          </p:nvSpPr>
          <p:spPr>
            <a:xfrm>
              <a:off x="10695679" y="6509529"/>
              <a:ext cx="1446230" cy="341632"/>
            </a:xfrm>
            <a:prstGeom prst="rect">
              <a:avLst/>
            </a:prstGeom>
          </p:spPr>
          <p:txBody>
            <a:bodyPr wrap="non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800" b="0" i="0" u="none" strike="noStrike" kern="0" cap="none" spc="0" normalizeH="0" baseline="0" noProof="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rPr>
                <a:t>ユーザータイプ</a:t>
              </a:r>
              <a:endParaRPr kumimoji="0" lang="en-US" altLang="ja-JP" sz="1800" b="0" i="0" u="none" strike="noStrike" kern="0" cap="none" spc="0" normalizeH="0" baseline="0" noProof="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endParaRPr>
            </a:p>
          </p:txBody>
        </p:sp>
        <p:sp>
          <p:nvSpPr>
            <p:cNvPr id="56" name="Rectangle 55">
              <a:extLst>
                <a:ext uri="{FF2B5EF4-FFF2-40B4-BE49-F238E27FC236}">
                  <a16:creationId xmlns:a16="http://schemas.microsoft.com/office/drawing/2014/main" id="{17F3DBBF-7D57-4C7C-BA42-E4AA5A28EEDA}"/>
                </a:ext>
              </a:extLst>
            </p:cNvPr>
            <p:cNvSpPr/>
            <p:nvPr/>
          </p:nvSpPr>
          <p:spPr>
            <a:xfrm rot="16200000">
              <a:off x="-204320" y="1278134"/>
              <a:ext cx="886782" cy="341632"/>
            </a:xfrm>
            <a:prstGeom prst="rect">
              <a:avLst/>
            </a:prstGeom>
          </p:spPr>
          <p:txBody>
            <a:bodyPr wrap="non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800" b="0" i="0" u="none" strike="noStrike" kern="0" cap="none" spc="0" normalizeH="0" baseline="0" noProof="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rPr>
                <a:t>ポリシー</a:t>
              </a:r>
              <a:endParaRPr kumimoji="0" lang="en-US" altLang="ja-JP" sz="1800" b="0" i="0" u="none" strike="noStrike" kern="0" cap="none" spc="0" normalizeH="0" baseline="0" noProof="0">
                <a:ln>
                  <a:noFill/>
                </a:ln>
                <a:solidFill>
                  <a:srgbClr val="505050"/>
                </a:solidFill>
                <a:effectLst/>
                <a:uLnTx/>
                <a:uFillTx/>
                <a:latin typeface="Meiryo UI" panose="020B0604030504040204" pitchFamily="50" charset="-128"/>
                <a:ea typeface="Meiryo UI" panose="020B0604030504040204" pitchFamily="50" charset="-128"/>
                <a:cs typeface="Segoe UI" pitchFamily="34" charset="0"/>
              </a:endParaRPr>
            </a:p>
          </p:txBody>
        </p:sp>
      </p:grpSp>
      <p:grpSp>
        <p:nvGrpSpPr>
          <p:cNvPr id="57" name="Group 56">
            <a:extLst>
              <a:ext uri="{FF2B5EF4-FFF2-40B4-BE49-F238E27FC236}">
                <a16:creationId xmlns:a16="http://schemas.microsoft.com/office/drawing/2014/main" id="{536D6F18-EAD4-4511-83A6-20C58A65ADE1}"/>
              </a:ext>
            </a:extLst>
          </p:cNvPr>
          <p:cNvGrpSpPr/>
          <p:nvPr/>
        </p:nvGrpSpPr>
        <p:grpSpPr>
          <a:xfrm>
            <a:off x="530242" y="5029200"/>
            <a:ext cx="10424287" cy="1356764"/>
            <a:chOff x="530242" y="5029200"/>
            <a:chExt cx="10424287" cy="1356764"/>
          </a:xfrm>
        </p:grpSpPr>
        <p:sp>
          <p:nvSpPr>
            <p:cNvPr id="58" name="Rectangle 57">
              <a:extLst>
                <a:ext uri="{FF2B5EF4-FFF2-40B4-BE49-F238E27FC236}">
                  <a16:creationId xmlns:a16="http://schemas.microsoft.com/office/drawing/2014/main" id="{322D4B9F-B2C8-4175-B970-091FD30AFD5F}"/>
                </a:ext>
              </a:extLst>
            </p:cNvPr>
            <p:cNvSpPr/>
            <p:nvPr/>
          </p:nvSpPr>
          <p:spPr bwMode="auto">
            <a:xfrm rot="10800000" flipV="1">
              <a:off x="530242" y="5029200"/>
              <a:ext cx="10424287" cy="1356764"/>
            </a:xfrm>
            <a:prstGeom prst="rect">
              <a:avLst/>
            </a:prstGeom>
            <a:solidFill>
              <a:srgbClr val="0078D7"/>
            </a:solidFill>
            <a:ln>
              <a:noFill/>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ロックダウンポリシーグループ </a:t>
              </a:r>
              <a:r>
                <a:rPr kumimoji="0" lang="en-US" altLang="ja-JP"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(L)</a:t>
              </a: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sp>
          <p:nvSpPr>
            <p:cNvPr id="59" name="Rectangle 58">
              <a:extLst>
                <a:ext uri="{FF2B5EF4-FFF2-40B4-BE49-F238E27FC236}">
                  <a16:creationId xmlns:a16="http://schemas.microsoft.com/office/drawing/2014/main" id="{EA7ED172-CB2C-48F8-BC26-C41D58ECD60F}"/>
                </a:ext>
              </a:extLst>
            </p:cNvPr>
            <p:cNvSpPr/>
            <p:nvPr/>
          </p:nvSpPr>
          <p:spPr bwMode="auto">
            <a:xfrm>
              <a:off x="646550" y="5449337"/>
              <a:ext cx="10201806" cy="365760"/>
            </a:xfrm>
            <a:prstGeom prst="rect">
              <a:avLst/>
            </a:prstGeom>
            <a:solidFill>
              <a:srgbClr val="002050">
                <a:shade val="80000"/>
                <a:satMod val="180000"/>
              </a:srgbClr>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altLang="ja-JP" sz="16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L001 </a:t>
              </a:r>
              <a:r>
                <a:rPr kumimoji="0" lang="ja-JP" alt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レガシー認証ブロック</a:t>
              </a: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sp>
          <p:nvSpPr>
            <p:cNvPr id="61" name="Rectangle 60">
              <a:extLst>
                <a:ext uri="{FF2B5EF4-FFF2-40B4-BE49-F238E27FC236}">
                  <a16:creationId xmlns:a16="http://schemas.microsoft.com/office/drawing/2014/main" id="{C61D6DB8-A36E-46B6-9206-B7B2932F2301}"/>
                </a:ext>
              </a:extLst>
            </p:cNvPr>
            <p:cNvSpPr/>
            <p:nvPr/>
          </p:nvSpPr>
          <p:spPr bwMode="auto">
            <a:xfrm>
              <a:off x="646550" y="5858270"/>
              <a:ext cx="10201806" cy="365760"/>
            </a:xfrm>
            <a:prstGeom prst="rect">
              <a:avLst/>
            </a:prstGeom>
            <a:solidFill>
              <a:srgbClr val="002050">
                <a:shade val="80000"/>
                <a:satMod val="180000"/>
              </a:srgbClr>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altLang="ja-JP" sz="16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L002 ActiveSync</a:t>
              </a:r>
              <a:r>
                <a:rPr kumimoji="0" lang="ja-JP" alt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 ブロック</a:t>
              </a: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grpSp>
      <p:grpSp>
        <p:nvGrpSpPr>
          <p:cNvPr id="62" name="Group 61">
            <a:extLst>
              <a:ext uri="{FF2B5EF4-FFF2-40B4-BE49-F238E27FC236}">
                <a16:creationId xmlns:a16="http://schemas.microsoft.com/office/drawing/2014/main" id="{5751632A-9B43-462A-B2DF-C24E1EE1045C}"/>
              </a:ext>
            </a:extLst>
          </p:cNvPr>
          <p:cNvGrpSpPr/>
          <p:nvPr/>
        </p:nvGrpSpPr>
        <p:grpSpPr>
          <a:xfrm>
            <a:off x="524393" y="1553233"/>
            <a:ext cx="2060024" cy="3383959"/>
            <a:chOff x="524393" y="1553234"/>
            <a:chExt cx="2060024" cy="2955306"/>
          </a:xfrm>
        </p:grpSpPr>
        <p:sp>
          <p:nvSpPr>
            <p:cNvPr id="63" name="Rectangle 62">
              <a:extLst>
                <a:ext uri="{FF2B5EF4-FFF2-40B4-BE49-F238E27FC236}">
                  <a16:creationId xmlns:a16="http://schemas.microsoft.com/office/drawing/2014/main" id="{7EF8D5B5-4BB4-4213-9F70-558330234853}"/>
                </a:ext>
              </a:extLst>
            </p:cNvPr>
            <p:cNvSpPr/>
            <p:nvPr/>
          </p:nvSpPr>
          <p:spPr bwMode="auto">
            <a:xfrm>
              <a:off x="524393" y="1553234"/>
              <a:ext cx="2060024" cy="2955306"/>
            </a:xfrm>
            <a:prstGeom prst="rect">
              <a:avLst/>
            </a:prstGeom>
            <a:solidFill>
              <a:srgbClr val="0078D7"/>
            </a:solidFill>
            <a:ln>
              <a:noFill/>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特権用ポリシー</a:t>
              </a:r>
              <a:endParaRPr kumimoji="0" lang="en-US" altLang="ja-JP"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グループ</a:t>
              </a:r>
              <a:r>
                <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(P)</a:t>
              </a:r>
            </a:p>
          </p:txBody>
        </p:sp>
        <p:sp>
          <p:nvSpPr>
            <p:cNvPr id="64" name="Rectangle 63">
              <a:extLst>
                <a:ext uri="{FF2B5EF4-FFF2-40B4-BE49-F238E27FC236}">
                  <a16:creationId xmlns:a16="http://schemas.microsoft.com/office/drawing/2014/main" id="{4443E13C-D96D-48AD-BBEC-3E6E4532C632}"/>
                </a:ext>
              </a:extLst>
            </p:cNvPr>
            <p:cNvSpPr/>
            <p:nvPr/>
          </p:nvSpPr>
          <p:spPr bwMode="auto">
            <a:xfrm>
              <a:off x="617527" y="2291782"/>
              <a:ext cx="1871131" cy="365760"/>
            </a:xfrm>
            <a:prstGeom prst="rect">
              <a:avLst/>
            </a:prstGeom>
            <a:solidFill>
              <a:srgbClr val="002050">
                <a:shade val="80000"/>
                <a:satMod val="180000"/>
              </a:srgbClr>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ja-JP" alt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管理者ベースライン</a:t>
              </a: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sp>
          <p:nvSpPr>
            <p:cNvPr id="65" name="Rectangle 64">
              <a:extLst>
                <a:ext uri="{FF2B5EF4-FFF2-40B4-BE49-F238E27FC236}">
                  <a16:creationId xmlns:a16="http://schemas.microsoft.com/office/drawing/2014/main" id="{5D8B920D-F59A-450B-812E-7F18B9050FA3}"/>
                </a:ext>
              </a:extLst>
            </p:cNvPr>
            <p:cNvSpPr/>
            <p:nvPr/>
          </p:nvSpPr>
          <p:spPr bwMode="auto">
            <a:xfrm>
              <a:off x="609287" y="2700718"/>
              <a:ext cx="1879371" cy="365760"/>
            </a:xfrm>
            <a:prstGeom prst="rect">
              <a:avLst/>
            </a:prstGeom>
            <a:solidFill>
              <a:srgbClr val="002050">
                <a:shade val="80000"/>
                <a:satMod val="180000"/>
              </a:srgbClr>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altLang="ja-JP"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P001 </a:t>
              </a:r>
              <a:r>
                <a:rPr kumimoji="0" lang="ja-JP" alt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要 </a:t>
              </a:r>
              <a:r>
                <a:rPr kumimoji="0" lang="en-US" altLang="ja-JP"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MFA</a:t>
              </a:r>
              <a:endPar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grpSp>
      <p:grpSp>
        <p:nvGrpSpPr>
          <p:cNvPr id="66" name="Group 65">
            <a:extLst>
              <a:ext uri="{FF2B5EF4-FFF2-40B4-BE49-F238E27FC236}">
                <a16:creationId xmlns:a16="http://schemas.microsoft.com/office/drawing/2014/main" id="{A1BC94EB-A3EE-4CBC-A839-390EB39BC5CA}"/>
              </a:ext>
            </a:extLst>
          </p:cNvPr>
          <p:cNvGrpSpPr/>
          <p:nvPr/>
        </p:nvGrpSpPr>
        <p:grpSpPr>
          <a:xfrm>
            <a:off x="2741805" y="1549444"/>
            <a:ext cx="4310792" cy="2269059"/>
            <a:chOff x="2806735" y="1549444"/>
            <a:chExt cx="4310792" cy="2163805"/>
          </a:xfrm>
        </p:grpSpPr>
        <p:sp>
          <p:nvSpPr>
            <p:cNvPr id="67" name="Rectangle 66">
              <a:extLst>
                <a:ext uri="{FF2B5EF4-FFF2-40B4-BE49-F238E27FC236}">
                  <a16:creationId xmlns:a16="http://schemas.microsoft.com/office/drawing/2014/main" id="{1A9AD607-BBC7-4524-A8F4-46CFCCC9C8A5}"/>
                </a:ext>
              </a:extLst>
            </p:cNvPr>
            <p:cNvSpPr/>
            <p:nvPr/>
          </p:nvSpPr>
          <p:spPr bwMode="auto">
            <a:xfrm>
              <a:off x="2806735" y="1549444"/>
              <a:ext cx="4310792" cy="2163805"/>
            </a:xfrm>
            <a:prstGeom prst="rect">
              <a:avLst/>
            </a:prstGeom>
            <a:solidFill>
              <a:srgbClr val="0078D7"/>
            </a:solidFill>
            <a:ln>
              <a:noFill/>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altLang="ja-JP"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MS</a:t>
              </a:r>
              <a:r>
                <a:rPr kumimoji="0" lang="ja-JP" altLang="en-US"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アプリ用ポリシー</a:t>
              </a:r>
              <a:endParaRPr kumimoji="0" lang="en-US" altLang="ja-JP"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グループ </a:t>
              </a:r>
              <a:r>
                <a:rPr kumimoji="0" lang="en-US" altLang="ja-JP"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(M)</a:t>
              </a: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sp>
          <p:nvSpPr>
            <p:cNvPr id="68" name="Rectangle 67">
              <a:extLst>
                <a:ext uri="{FF2B5EF4-FFF2-40B4-BE49-F238E27FC236}">
                  <a16:creationId xmlns:a16="http://schemas.microsoft.com/office/drawing/2014/main" id="{088C44D0-3E1F-407A-B603-7B3FA209C29D}"/>
                </a:ext>
              </a:extLst>
            </p:cNvPr>
            <p:cNvSpPr/>
            <p:nvPr/>
          </p:nvSpPr>
          <p:spPr bwMode="auto">
            <a:xfrm>
              <a:off x="2887924" y="2375745"/>
              <a:ext cx="4135100" cy="365760"/>
            </a:xfrm>
            <a:prstGeom prst="rect">
              <a:avLst/>
            </a:prstGeom>
            <a:solidFill>
              <a:srgbClr val="002050">
                <a:shade val="80000"/>
                <a:satMod val="180000"/>
              </a:srgbClr>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altLang="ja-JP" sz="16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M001 </a:t>
              </a:r>
              <a:r>
                <a:rPr kumimoji="0" lang="ja-JP" alt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要 準拠デバイス</a:t>
              </a:r>
              <a:r>
                <a:rPr kumimoji="0" lang="en-US" altLang="ja-JP" sz="16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iOS/Android/MacOS </a:t>
              </a: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sp>
          <p:nvSpPr>
            <p:cNvPr id="69" name="Rectangle 68">
              <a:extLst>
                <a:ext uri="{FF2B5EF4-FFF2-40B4-BE49-F238E27FC236}">
                  <a16:creationId xmlns:a16="http://schemas.microsoft.com/office/drawing/2014/main" id="{B9E72AF0-B593-40C6-B783-E298B1356DAF}"/>
                </a:ext>
              </a:extLst>
            </p:cNvPr>
            <p:cNvSpPr/>
            <p:nvPr/>
          </p:nvSpPr>
          <p:spPr bwMode="auto">
            <a:xfrm>
              <a:off x="2887924" y="2782915"/>
              <a:ext cx="4135100" cy="365760"/>
            </a:xfrm>
            <a:prstGeom prst="rect">
              <a:avLst/>
            </a:prstGeom>
            <a:solidFill>
              <a:srgbClr val="002050">
                <a:shade val="80000"/>
                <a:satMod val="180000"/>
              </a:srgbClr>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altLang="ja-JP"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M002 </a:t>
              </a:r>
              <a:r>
                <a:rPr kumimoji="0" lang="ja-JP" alt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要 </a:t>
              </a:r>
              <a:r>
                <a:rPr kumimoji="0" lang="en-US" altLang="ja-JP"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MAM</a:t>
              </a:r>
              <a:r>
                <a:rPr kumimoji="0" lang="ja-JP" alt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対応アプリ</a:t>
              </a: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sp>
          <p:nvSpPr>
            <p:cNvPr id="70" name="Rectangle 69">
              <a:extLst>
                <a:ext uri="{FF2B5EF4-FFF2-40B4-BE49-F238E27FC236}">
                  <a16:creationId xmlns:a16="http://schemas.microsoft.com/office/drawing/2014/main" id="{6C18A74D-1DE4-4116-9CED-4F0A302FDAE9}"/>
                </a:ext>
              </a:extLst>
            </p:cNvPr>
            <p:cNvSpPr/>
            <p:nvPr/>
          </p:nvSpPr>
          <p:spPr bwMode="auto">
            <a:xfrm>
              <a:off x="2887924" y="3195525"/>
              <a:ext cx="4135100" cy="365760"/>
            </a:xfrm>
            <a:prstGeom prst="rect">
              <a:avLst/>
            </a:prstGeom>
            <a:solidFill>
              <a:srgbClr val="002050">
                <a:shade val="80000"/>
                <a:satMod val="180000"/>
              </a:srgbClr>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altLang="ja-JP"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M003 </a:t>
              </a:r>
              <a:r>
                <a:rPr kumimoji="0" lang="ja-JP" alt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要 ドメイン参加デバイス </a:t>
              </a:r>
              <a:r>
                <a:rPr kumimoji="0" lang="en-US" altLang="ja-JP"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PC</a:t>
              </a:r>
              <a:endPar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grpSp>
      <p:grpSp>
        <p:nvGrpSpPr>
          <p:cNvPr id="71" name="Group 70">
            <a:extLst>
              <a:ext uri="{FF2B5EF4-FFF2-40B4-BE49-F238E27FC236}">
                <a16:creationId xmlns:a16="http://schemas.microsoft.com/office/drawing/2014/main" id="{69EFC683-9F75-4D77-84F7-1F2454DDE58C}"/>
              </a:ext>
            </a:extLst>
          </p:cNvPr>
          <p:cNvGrpSpPr/>
          <p:nvPr/>
        </p:nvGrpSpPr>
        <p:grpSpPr>
          <a:xfrm>
            <a:off x="7214369" y="1549442"/>
            <a:ext cx="2057400" cy="2269061"/>
            <a:chOff x="7214369" y="1549442"/>
            <a:chExt cx="2057400" cy="2269061"/>
          </a:xfrm>
        </p:grpSpPr>
        <p:sp>
          <p:nvSpPr>
            <p:cNvPr id="72" name="Rectangle 71">
              <a:extLst>
                <a:ext uri="{FF2B5EF4-FFF2-40B4-BE49-F238E27FC236}">
                  <a16:creationId xmlns:a16="http://schemas.microsoft.com/office/drawing/2014/main" id="{70FE1D18-238B-49B7-BEBC-47FB5955A1D4}"/>
                </a:ext>
              </a:extLst>
            </p:cNvPr>
            <p:cNvSpPr/>
            <p:nvPr/>
          </p:nvSpPr>
          <p:spPr bwMode="auto">
            <a:xfrm>
              <a:off x="7214369" y="1549442"/>
              <a:ext cx="2057400" cy="2269061"/>
            </a:xfrm>
            <a:prstGeom prst="rect">
              <a:avLst/>
            </a:prstGeom>
            <a:solidFill>
              <a:srgbClr val="0078D7"/>
            </a:solidFill>
            <a:ln>
              <a:noFill/>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altLang="ja-JP"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Non-MS</a:t>
              </a:r>
              <a:r>
                <a:rPr kumimoji="0" lang="ja-JP" altLang="en-US"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アプリ用</a:t>
              </a:r>
              <a:endParaRPr kumimoji="0" lang="en-US" altLang="ja-JP"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ポリシーグループ </a:t>
              </a:r>
              <a:r>
                <a:rPr kumimoji="0" lang="en-US" altLang="ja-JP"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(N)</a:t>
              </a: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sp>
          <p:nvSpPr>
            <p:cNvPr id="73" name="Rectangle 72">
              <a:extLst>
                <a:ext uri="{FF2B5EF4-FFF2-40B4-BE49-F238E27FC236}">
                  <a16:creationId xmlns:a16="http://schemas.microsoft.com/office/drawing/2014/main" id="{E92AC5F0-4803-4DE1-8341-3C0638EE2ED5}"/>
                </a:ext>
              </a:extLst>
            </p:cNvPr>
            <p:cNvSpPr/>
            <p:nvPr/>
          </p:nvSpPr>
          <p:spPr bwMode="auto">
            <a:xfrm>
              <a:off x="7294328" y="2399631"/>
              <a:ext cx="1871131" cy="365760"/>
            </a:xfrm>
            <a:prstGeom prst="rect">
              <a:avLst/>
            </a:prstGeom>
            <a:solidFill>
              <a:srgbClr val="002050">
                <a:shade val="80000"/>
                <a:satMod val="180000"/>
              </a:srgbClr>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altLang="ja-JP"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N001 SFDC</a:t>
              </a:r>
              <a:r>
                <a:rPr kumimoji="0" lang="ja-JP" alt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a:t>
              </a:r>
              <a:endPar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sp>
          <p:nvSpPr>
            <p:cNvPr id="74" name="Rectangle 73">
              <a:extLst>
                <a:ext uri="{FF2B5EF4-FFF2-40B4-BE49-F238E27FC236}">
                  <a16:creationId xmlns:a16="http://schemas.microsoft.com/office/drawing/2014/main" id="{8EDD9B1B-32A9-454A-A78C-E8CDB62BE46C}"/>
                </a:ext>
              </a:extLst>
            </p:cNvPr>
            <p:cNvSpPr/>
            <p:nvPr/>
          </p:nvSpPr>
          <p:spPr bwMode="auto">
            <a:xfrm>
              <a:off x="7286088" y="2808564"/>
              <a:ext cx="1879371" cy="365760"/>
            </a:xfrm>
            <a:prstGeom prst="rect">
              <a:avLst/>
            </a:prstGeom>
            <a:solidFill>
              <a:srgbClr val="002050">
                <a:shade val="80000"/>
                <a:satMod val="180000"/>
              </a:srgbClr>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altLang="ja-JP"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N002 Box</a:t>
              </a:r>
              <a:r>
                <a:rPr kumimoji="0" lang="ja-JP" alt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a:t>
              </a:r>
              <a:endPar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grpSp>
      <p:grpSp>
        <p:nvGrpSpPr>
          <p:cNvPr id="36" name="Group 35">
            <a:extLst>
              <a:ext uri="{FF2B5EF4-FFF2-40B4-BE49-F238E27FC236}">
                <a16:creationId xmlns:a16="http://schemas.microsoft.com/office/drawing/2014/main" id="{215ABD93-8FD4-49F9-9FFD-1DF7DDDECDB1}"/>
              </a:ext>
            </a:extLst>
          </p:cNvPr>
          <p:cNvGrpSpPr/>
          <p:nvPr/>
        </p:nvGrpSpPr>
        <p:grpSpPr>
          <a:xfrm>
            <a:off x="2741806" y="3912002"/>
            <a:ext cx="6529102" cy="1025187"/>
            <a:chOff x="2809004" y="1897679"/>
            <a:chExt cx="4308523" cy="3150700"/>
          </a:xfrm>
        </p:grpSpPr>
        <p:sp>
          <p:nvSpPr>
            <p:cNvPr id="37" name="Rectangle 36">
              <a:extLst>
                <a:ext uri="{FF2B5EF4-FFF2-40B4-BE49-F238E27FC236}">
                  <a16:creationId xmlns:a16="http://schemas.microsoft.com/office/drawing/2014/main" id="{7DEE0ACA-6741-422D-8FFE-A546FDFF8EAB}"/>
                </a:ext>
              </a:extLst>
            </p:cNvPr>
            <p:cNvSpPr/>
            <p:nvPr/>
          </p:nvSpPr>
          <p:spPr bwMode="auto">
            <a:xfrm>
              <a:off x="2809004" y="1897679"/>
              <a:ext cx="4308523" cy="3150700"/>
            </a:xfrm>
            <a:prstGeom prst="rect">
              <a:avLst/>
            </a:prstGeom>
            <a:solidFill>
              <a:srgbClr val="0078D7"/>
            </a:solidFill>
            <a:ln>
              <a:noFill/>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一般ユーザー用共通ポリシー グループ </a:t>
              </a:r>
              <a:r>
                <a:rPr kumimoji="0" lang="en-US" altLang="ja-JP" sz="18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(R)</a:t>
              </a: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sp>
          <p:nvSpPr>
            <p:cNvPr id="38" name="Rectangle 37">
              <a:extLst>
                <a:ext uri="{FF2B5EF4-FFF2-40B4-BE49-F238E27FC236}">
                  <a16:creationId xmlns:a16="http://schemas.microsoft.com/office/drawing/2014/main" id="{6B8A8FAD-4FDF-40F5-B342-2FE878A6A5EA}"/>
                </a:ext>
              </a:extLst>
            </p:cNvPr>
            <p:cNvSpPr/>
            <p:nvPr/>
          </p:nvSpPr>
          <p:spPr bwMode="auto">
            <a:xfrm>
              <a:off x="2887924" y="3575522"/>
              <a:ext cx="4135100" cy="1185511"/>
            </a:xfrm>
            <a:prstGeom prst="rect">
              <a:avLst/>
            </a:prstGeom>
            <a:solidFill>
              <a:srgbClr val="002050">
                <a:shade val="80000"/>
                <a:satMod val="180000"/>
              </a:srgbClr>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defRPr/>
              </a:pPr>
              <a:r>
                <a:rPr lang="en-US" altLang="ja-JP" sz="1500" kern="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R001 </a:t>
              </a:r>
              <a:r>
                <a:rPr lang="ja-JP" altLang="en-US" sz="1500" kern="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セーフティーネット：要 </a:t>
              </a:r>
              <a:r>
                <a:rPr lang="en-US" altLang="ja-JP" sz="1500" kern="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MFA</a:t>
              </a:r>
              <a:r>
                <a:rPr lang="ja-JP" altLang="en-US" sz="1500" kern="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 </a:t>
              </a:r>
              <a:r>
                <a:rPr lang="en-US" altLang="ja-JP" sz="1500" kern="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or </a:t>
              </a:r>
              <a:r>
                <a:rPr lang="ja-JP" altLang="en-US" sz="1500" kern="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準拠デバイス </a:t>
              </a:r>
              <a:r>
                <a:rPr lang="en-US" altLang="ja-JP" sz="1500" kern="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or </a:t>
              </a:r>
              <a:r>
                <a:rPr lang="ja-JP" altLang="en-US" sz="1500" kern="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rPr>
                <a:t>ドメイン参加デバイス</a:t>
              </a:r>
              <a:endParaRPr lang="en-US" sz="1500" kern="0" dirty="0">
                <a:gradFill>
                  <a:gsLst>
                    <a:gs pos="0">
                      <a:srgbClr val="FFFFFF"/>
                    </a:gs>
                    <a:gs pos="100000">
                      <a:srgbClr val="FFFFFF"/>
                    </a:gs>
                  </a:gsLst>
                  <a:lin ang="5400000" scaled="0"/>
                </a:gradFill>
                <a:latin typeface="Meiryo UI" panose="020B0604030504040204" pitchFamily="50" charset="-128"/>
                <a:ea typeface="Meiryo UI" panose="020B0604030504040204" pitchFamily="50" charset="-128"/>
                <a:cs typeface="Segoe UI" pitchFamily="34" charset="0"/>
              </a:endParaRPr>
            </a:p>
          </p:txBody>
        </p:sp>
      </p:grpSp>
      <p:sp>
        <p:nvSpPr>
          <p:cNvPr id="2" name="Rectangle 1">
            <a:extLst>
              <a:ext uri="{FF2B5EF4-FFF2-40B4-BE49-F238E27FC236}">
                <a16:creationId xmlns:a16="http://schemas.microsoft.com/office/drawing/2014/main" id="{D661FCAE-359C-45EE-9FD2-FBA3B27B02CC}"/>
              </a:ext>
            </a:extLst>
          </p:cNvPr>
          <p:cNvSpPr/>
          <p:nvPr/>
        </p:nvSpPr>
        <p:spPr bwMode="auto">
          <a:xfrm>
            <a:off x="489401" y="1477244"/>
            <a:ext cx="10478801" cy="4944377"/>
          </a:xfrm>
          <a:prstGeom prst="rect">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indent="0" algn="ctr" defTabSz="932293" rtl="0" eaLnBrk="1" fontAlgn="base" latinLnBrk="0" hangingPunct="1">
              <a:lnSpc>
                <a:spcPct val="90000"/>
              </a:lnSpc>
              <a:spcBef>
                <a:spcPct val="0"/>
              </a:spcBef>
              <a:spcAft>
                <a:spcPct val="0"/>
              </a:spcAft>
              <a:buClrTx/>
              <a:buSzTx/>
              <a:buFontTx/>
              <a:buNone/>
              <a:tabLst/>
            </a:pPr>
            <a:endParaRPr lang="en-US" sz="3200" dirty="0">
              <a:latin typeface="Meiryo UI" panose="020B0604030504040204" pitchFamily="50" charset="-128"/>
              <a:ea typeface="Meiryo UI" panose="020B0604030504040204" pitchFamily="50" charset="-128"/>
            </a:endParaRPr>
          </a:p>
        </p:txBody>
      </p:sp>
      <p:grpSp>
        <p:nvGrpSpPr>
          <p:cNvPr id="75" name="Group 74">
            <a:extLst>
              <a:ext uri="{FF2B5EF4-FFF2-40B4-BE49-F238E27FC236}">
                <a16:creationId xmlns:a16="http://schemas.microsoft.com/office/drawing/2014/main" id="{BF4E9A05-CF3A-40A1-8DCA-B698D8A7CEA0}"/>
              </a:ext>
            </a:extLst>
          </p:cNvPr>
          <p:cNvGrpSpPr/>
          <p:nvPr/>
        </p:nvGrpSpPr>
        <p:grpSpPr>
          <a:xfrm>
            <a:off x="9459464" y="1549443"/>
            <a:ext cx="1495068" cy="3387747"/>
            <a:chOff x="9459464" y="1549443"/>
            <a:chExt cx="1495068" cy="3387747"/>
          </a:xfrm>
        </p:grpSpPr>
        <p:sp>
          <p:nvSpPr>
            <p:cNvPr id="76" name="Rectangle 75">
              <a:extLst>
                <a:ext uri="{FF2B5EF4-FFF2-40B4-BE49-F238E27FC236}">
                  <a16:creationId xmlns:a16="http://schemas.microsoft.com/office/drawing/2014/main" id="{D8BBA859-77CB-4125-865E-B013A70EF489}"/>
                </a:ext>
              </a:extLst>
            </p:cNvPr>
            <p:cNvSpPr/>
            <p:nvPr/>
          </p:nvSpPr>
          <p:spPr bwMode="auto">
            <a:xfrm>
              <a:off x="9459464" y="1549443"/>
              <a:ext cx="1495068" cy="3387747"/>
            </a:xfrm>
            <a:prstGeom prst="rect">
              <a:avLst/>
            </a:prstGeom>
            <a:solidFill>
              <a:srgbClr val="0078D7"/>
            </a:solidFill>
            <a:ln>
              <a:noFill/>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ゲスト用</a:t>
              </a:r>
              <a:endParaRPr kumimoji="0" lang="en-US" altLang="ja-JP" sz="18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ポリシー</a:t>
              </a:r>
              <a:endParaRPr kumimoji="0" lang="en-US" altLang="ja-JP" sz="18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a:p>
              <a:pPr marL="0" marR="0" lvl="0" indent="0" algn="ctr" defTabSz="932472" eaLnBrk="1" fontAlgn="base" latinLnBrk="0" hangingPunct="1">
                <a:lnSpc>
                  <a:spcPct val="90000"/>
                </a:lnSpc>
                <a:spcBef>
                  <a:spcPct val="0"/>
                </a:spcBef>
                <a:spcAft>
                  <a:spcPct val="0"/>
                </a:spcAft>
                <a:buClrTx/>
                <a:buSzTx/>
                <a:buFontTx/>
                <a:buNone/>
                <a:tabLst/>
                <a:defRPr/>
              </a:pPr>
              <a:r>
                <a:rPr kumimoji="0" lang="ja-JP" alt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グループ </a:t>
              </a:r>
              <a:r>
                <a:rPr kumimoji="0" lang="en-US" altLang="ja-JP" sz="1800" b="0" i="0" u="none" strike="noStrike" kern="0" cap="none" spc="0" normalizeH="0" baseline="0" noProof="0" dirty="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(G)</a:t>
              </a:r>
            </a:p>
          </p:txBody>
        </p:sp>
        <p:sp>
          <p:nvSpPr>
            <p:cNvPr id="77" name="Rectangle 76">
              <a:extLst>
                <a:ext uri="{FF2B5EF4-FFF2-40B4-BE49-F238E27FC236}">
                  <a16:creationId xmlns:a16="http://schemas.microsoft.com/office/drawing/2014/main" id="{88C6F0C0-AB70-4B11-9473-610B96438A7B}"/>
                </a:ext>
              </a:extLst>
            </p:cNvPr>
            <p:cNvSpPr/>
            <p:nvPr/>
          </p:nvSpPr>
          <p:spPr bwMode="auto">
            <a:xfrm>
              <a:off x="9538979" y="2404565"/>
              <a:ext cx="1335016" cy="365760"/>
            </a:xfrm>
            <a:prstGeom prst="rect">
              <a:avLst/>
            </a:prstGeom>
            <a:solidFill>
              <a:srgbClr val="002050">
                <a:shade val="80000"/>
                <a:satMod val="180000"/>
              </a:srgbClr>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non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altLang="ja-JP"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G001 </a:t>
              </a:r>
              <a:r>
                <a:rPr kumimoji="0" lang="en-US" altLang="ja-JP" sz="1600" b="0" i="0" u="none" strike="noStrike" kern="0" cap="none" spc="0" normalizeH="0" baseline="0" noProof="0" err="1">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ToU</a:t>
              </a:r>
              <a:r>
                <a:rPr kumimoji="0" lang="ja-JP" alt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rPr>
                <a:t>・・・</a:t>
              </a:r>
              <a:endPar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Meiryo UI" panose="020B0604030504040204" pitchFamily="50" charset="-128"/>
                <a:ea typeface="Meiryo UI" panose="020B0604030504040204" pitchFamily="50" charset="-128"/>
                <a:cs typeface="Segoe UI" pitchFamily="34" charset="0"/>
              </a:endParaRPr>
            </a:p>
          </p:txBody>
        </p:sp>
      </p:grpSp>
    </p:spTree>
    <p:extLst>
      <p:ext uri="{BB962C8B-B14F-4D97-AF65-F5344CB8AC3E}">
        <p14:creationId xmlns:p14="http://schemas.microsoft.com/office/powerpoint/2010/main" val="175776190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8ED355-DB69-4C47-A4B4-BD9CF8CF31B4}"/>
              </a:ext>
            </a:extLst>
          </p:cNvPr>
          <p:cNvSpPr>
            <a:spLocks noGrp="1"/>
          </p:cNvSpPr>
          <p:nvPr>
            <p:ph type="body" sz="quarter" idx="10"/>
          </p:nvPr>
        </p:nvSpPr>
        <p:spPr>
          <a:xfrm>
            <a:off x="269239" y="1189177"/>
            <a:ext cx="11653523" cy="4228850"/>
          </a:xfrm>
        </p:spPr>
        <p:txBody>
          <a:bodyPr/>
          <a:lstStyle/>
          <a:p>
            <a:pPr marL="0" indent="0">
              <a:buNone/>
            </a:pPr>
            <a:r>
              <a:rPr lang="ja-JP" altLang="en-US" dirty="0"/>
              <a:t>ゲストは、準拠デバイス、ドメイン参加デバイス、承認されたアプリの制御要件を満たせない</a:t>
            </a:r>
            <a:endParaRPr lang="en-US" altLang="ja-JP" dirty="0"/>
          </a:p>
          <a:p>
            <a:endParaRPr lang="en-US" dirty="0"/>
          </a:p>
          <a:p>
            <a:pPr marL="0" indent="0">
              <a:buNone/>
            </a:pPr>
            <a:r>
              <a:rPr lang="ja-JP" altLang="en-US" dirty="0"/>
              <a:t>ベストプラクティス</a:t>
            </a:r>
            <a:endParaRPr lang="en-US" altLang="ja-JP" dirty="0"/>
          </a:p>
          <a:p>
            <a:r>
              <a:rPr lang="ja-JP" altLang="en-US" dirty="0"/>
              <a:t>ゲスト用ポリシーを別に運用</a:t>
            </a:r>
            <a:endParaRPr lang="en-US" altLang="ja-JP" dirty="0"/>
          </a:p>
          <a:p>
            <a:r>
              <a:rPr lang="ja-JP" altLang="en-US" dirty="0"/>
              <a:t>対象・対象外にゲストを選択</a:t>
            </a:r>
            <a:endParaRPr lang="en-US" altLang="ja-JP" dirty="0"/>
          </a:p>
          <a:p>
            <a:r>
              <a:rPr lang="ja-JP" altLang="en-US" dirty="0"/>
              <a:t>利用条件</a:t>
            </a:r>
            <a:r>
              <a:rPr lang="en-US" altLang="ja-JP" dirty="0"/>
              <a:t>(</a:t>
            </a:r>
            <a:r>
              <a:rPr lang="en-US" altLang="ja-JP" dirty="0" err="1"/>
              <a:t>ToU</a:t>
            </a:r>
            <a:r>
              <a:rPr lang="en-US" altLang="ja-JP" dirty="0"/>
              <a:t>)</a:t>
            </a:r>
            <a:r>
              <a:rPr lang="ja-JP" altLang="en-US" dirty="0" err="1"/>
              <a:t>、</a:t>
            </a:r>
            <a:r>
              <a:rPr lang="en-US" altLang="ja-JP" dirty="0"/>
              <a:t>MFA</a:t>
            </a:r>
            <a:r>
              <a:rPr lang="ja-JP" altLang="en-US" dirty="0"/>
              <a:t>等</a:t>
            </a:r>
            <a:endParaRPr lang="en-US" altLang="ja-JP" dirty="0"/>
          </a:p>
        </p:txBody>
      </p:sp>
      <p:sp>
        <p:nvSpPr>
          <p:cNvPr id="3" name="Title 2">
            <a:extLst>
              <a:ext uri="{FF2B5EF4-FFF2-40B4-BE49-F238E27FC236}">
                <a16:creationId xmlns:a16="http://schemas.microsoft.com/office/drawing/2014/main" id="{4E8F1D9D-53BC-44E7-9C56-4D34F5CA5F54}"/>
              </a:ext>
            </a:extLst>
          </p:cNvPr>
          <p:cNvSpPr>
            <a:spLocks noGrp="1"/>
          </p:cNvSpPr>
          <p:nvPr>
            <p:ph type="title"/>
          </p:nvPr>
        </p:nvSpPr>
        <p:spPr/>
        <p:txBody>
          <a:bodyPr/>
          <a:lstStyle/>
          <a:p>
            <a:r>
              <a:rPr lang="ja-JP" altLang="en-US" dirty="0"/>
              <a:t>ゲスト用ポリシーは分けることをお奨め</a:t>
            </a:r>
            <a:endParaRPr lang="en-US" dirty="0"/>
          </a:p>
        </p:txBody>
      </p:sp>
      <p:pic>
        <p:nvPicPr>
          <p:cNvPr id="4" name="Picture 3">
            <a:extLst>
              <a:ext uri="{FF2B5EF4-FFF2-40B4-BE49-F238E27FC236}">
                <a16:creationId xmlns:a16="http://schemas.microsoft.com/office/drawing/2014/main" id="{DF15DF43-EF04-4FF6-A0AE-FCA929347E34}"/>
              </a:ext>
            </a:extLst>
          </p:cNvPr>
          <p:cNvPicPr>
            <a:picLocks noChangeAspect="1"/>
          </p:cNvPicPr>
          <p:nvPr/>
        </p:nvPicPr>
        <p:blipFill>
          <a:blip r:embed="rId2"/>
          <a:stretch>
            <a:fillRect/>
          </a:stretch>
        </p:blipFill>
        <p:spPr>
          <a:xfrm>
            <a:off x="7557826" y="2400932"/>
            <a:ext cx="4364935" cy="4108174"/>
          </a:xfrm>
          <a:prstGeom prst="rect">
            <a:avLst/>
          </a:prstGeom>
          <a:ln>
            <a:noFill/>
          </a:ln>
          <a:effectLst>
            <a:outerShdw blurRad="292100" dist="139700" dir="2700000" algn="tl" rotWithShape="0">
              <a:srgbClr val="333333">
                <a:alpha val="65000"/>
              </a:srgbClr>
            </a:outerShdw>
          </a:effectLst>
        </p:spPr>
      </p:pic>
      <p:sp>
        <p:nvSpPr>
          <p:cNvPr id="5" name="Rectangle: Rounded Corners 4">
            <a:extLst>
              <a:ext uri="{FF2B5EF4-FFF2-40B4-BE49-F238E27FC236}">
                <a16:creationId xmlns:a16="http://schemas.microsoft.com/office/drawing/2014/main" id="{15B265DF-78FD-4923-A2D6-4E6B90EDF386}"/>
              </a:ext>
            </a:extLst>
          </p:cNvPr>
          <p:cNvSpPr/>
          <p:nvPr/>
        </p:nvSpPr>
        <p:spPr bwMode="auto">
          <a:xfrm>
            <a:off x="7676687" y="5005952"/>
            <a:ext cx="3334906" cy="346391"/>
          </a:xfrm>
          <a:prstGeom prst="roundRect">
            <a:avLst>
              <a:gd name="adj" fmla="val 7006"/>
            </a:avLst>
          </a:prstGeom>
          <a:noFill/>
          <a:ln w="57150">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indent="0" algn="ctr" defTabSz="932293" rtl="0" eaLnBrk="1" fontAlgn="base" latinLnBrk="0" hangingPunct="1">
              <a:lnSpc>
                <a:spcPct val="90000"/>
              </a:lnSpc>
              <a:spcBef>
                <a:spcPct val="0"/>
              </a:spcBef>
              <a:spcAft>
                <a:spcPct val="0"/>
              </a:spcAft>
              <a:buClrTx/>
              <a:buSzTx/>
              <a:buFontTx/>
              <a:buNone/>
              <a:tabLst/>
            </a:pPr>
            <a:endParaRPr lang="en-US" sz="32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0527386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8D0963-FBFE-46F4-B13F-5977D4A49270}"/>
              </a:ext>
            </a:extLst>
          </p:cNvPr>
          <p:cNvSpPr>
            <a:spLocks noGrp="1"/>
          </p:cNvSpPr>
          <p:nvPr>
            <p:ph type="body" sz="quarter" idx="10"/>
          </p:nvPr>
        </p:nvSpPr>
        <p:spPr>
          <a:xfrm>
            <a:off x="269239" y="1189177"/>
            <a:ext cx="11653523" cy="5447645"/>
          </a:xfrm>
        </p:spPr>
        <p:txBody>
          <a:bodyPr/>
          <a:lstStyle/>
          <a:p>
            <a:pPr marL="0" indent="0">
              <a:buNone/>
            </a:pPr>
            <a:r>
              <a:rPr lang="ja-JP" altLang="en-US" dirty="0"/>
              <a:t>ゲストのユーザーエクスペリエンス</a:t>
            </a:r>
            <a:endParaRPr lang="en-US" altLang="ja-JP" dirty="0"/>
          </a:p>
          <a:p>
            <a:r>
              <a:rPr lang="ja-JP" altLang="en-US" dirty="0"/>
              <a:t>自社テナント、招待した側のテナント、両方に </a:t>
            </a:r>
            <a:r>
              <a:rPr lang="en-US" altLang="ja-JP" dirty="0"/>
              <a:t>MFA</a:t>
            </a:r>
            <a:r>
              <a:rPr lang="ja-JP" altLang="en-US" dirty="0"/>
              <a:t> 登録</a:t>
            </a:r>
            <a:endParaRPr lang="en-US" altLang="ja-JP" dirty="0"/>
          </a:p>
          <a:p>
            <a:r>
              <a:rPr lang="ja-JP" altLang="en-US" dirty="0"/>
              <a:t>両テナントで </a:t>
            </a:r>
            <a:r>
              <a:rPr lang="en-US" altLang="ja-JP" dirty="0"/>
              <a:t>MFA</a:t>
            </a:r>
            <a:r>
              <a:rPr lang="ja-JP" altLang="en-US" dirty="0"/>
              <a:t> を突破する必要あり</a:t>
            </a:r>
            <a:endParaRPr lang="en-US" altLang="ja-JP" dirty="0"/>
          </a:p>
          <a:p>
            <a:endParaRPr lang="en-US" dirty="0"/>
          </a:p>
          <a:p>
            <a:pPr marL="0" indent="0">
              <a:buNone/>
            </a:pPr>
            <a:r>
              <a:rPr lang="ja-JP" altLang="en-US" dirty="0"/>
              <a:t>管理者の負担</a:t>
            </a:r>
            <a:endParaRPr lang="en-US" altLang="ja-JP" dirty="0"/>
          </a:p>
          <a:p>
            <a:r>
              <a:rPr lang="ja-JP" altLang="en-US" dirty="0"/>
              <a:t>ゲストの </a:t>
            </a:r>
            <a:r>
              <a:rPr lang="en-US" altLang="ja-JP" dirty="0"/>
              <a:t>MFA</a:t>
            </a:r>
            <a:r>
              <a:rPr lang="ja-JP" altLang="en-US" dirty="0"/>
              <a:t> 登録情報リセットは、招待した側のテナント管理者の仕事</a:t>
            </a:r>
            <a:endParaRPr lang="en-US" altLang="ja-JP" dirty="0"/>
          </a:p>
          <a:p>
            <a:endParaRPr lang="en-US" dirty="0"/>
          </a:p>
          <a:p>
            <a:pPr marL="0" indent="0">
              <a:buNone/>
            </a:pPr>
            <a:r>
              <a:rPr lang="ja-JP" altLang="en-US" dirty="0"/>
              <a:t>この問題を解決する計画あり</a:t>
            </a:r>
            <a:endParaRPr lang="en-US" dirty="0"/>
          </a:p>
        </p:txBody>
      </p:sp>
      <p:sp>
        <p:nvSpPr>
          <p:cNvPr id="3" name="Title 2">
            <a:extLst>
              <a:ext uri="{FF2B5EF4-FFF2-40B4-BE49-F238E27FC236}">
                <a16:creationId xmlns:a16="http://schemas.microsoft.com/office/drawing/2014/main" id="{195974DB-0507-4160-B8BA-FDA38D949DE1}"/>
              </a:ext>
            </a:extLst>
          </p:cNvPr>
          <p:cNvSpPr>
            <a:spLocks noGrp="1"/>
          </p:cNvSpPr>
          <p:nvPr>
            <p:ph type="title"/>
          </p:nvPr>
        </p:nvSpPr>
        <p:spPr/>
        <p:txBody>
          <a:bodyPr/>
          <a:lstStyle/>
          <a:p>
            <a:r>
              <a:rPr lang="ja-JP" altLang="en-US" dirty="0"/>
              <a:t>ゲストに </a:t>
            </a:r>
            <a:r>
              <a:rPr lang="en-US" altLang="ja-JP" dirty="0"/>
              <a:t>MFA</a:t>
            </a:r>
            <a:r>
              <a:rPr lang="ja-JP" altLang="en-US" dirty="0"/>
              <a:t> を要求すると・・・</a:t>
            </a:r>
            <a:endParaRPr lang="en-US" dirty="0"/>
          </a:p>
        </p:txBody>
      </p:sp>
    </p:spTree>
    <p:extLst>
      <p:ext uri="{BB962C8B-B14F-4D97-AF65-F5344CB8AC3E}">
        <p14:creationId xmlns:p14="http://schemas.microsoft.com/office/powerpoint/2010/main" val="394746079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289E84-C3D6-4FED-AF22-D747F834A929}"/>
              </a:ext>
            </a:extLst>
          </p:cNvPr>
          <p:cNvSpPr>
            <a:spLocks noGrp="1"/>
          </p:cNvSpPr>
          <p:nvPr>
            <p:ph type="title"/>
          </p:nvPr>
        </p:nvSpPr>
        <p:spPr>
          <a:xfrm>
            <a:off x="269239" y="2891074"/>
            <a:ext cx="11653523" cy="1162178"/>
          </a:xfrm>
        </p:spPr>
        <p:txBody>
          <a:bodyPr/>
          <a:lstStyle/>
          <a:p>
            <a:r>
              <a:rPr lang="ja-JP" altLang="en-US" dirty="0"/>
              <a:t>他の考慮事項</a:t>
            </a:r>
            <a:endParaRPr lang="en-US" altLang="ja-JP" dirty="0"/>
          </a:p>
        </p:txBody>
      </p:sp>
    </p:spTree>
    <p:extLst>
      <p:ext uri="{BB962C8B-B14F-4D97-AF65-F5344CB8AC3E}">
        <p14:creationId xmlns:p14="http://schemas.microsoft.com/office/powerpoint/2010/main" val="22346309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173110-2515-4A74-93F9-261A6264C10F}"/>
              </a:ext>
            </a:extLst>
          </p:cNvPr>
          <p:cNvSpPr>
            <a:spLocks noGrp="1"/>
          </p:cNvSpPr>
          <p:nvPr>
            <p:ph type="body" sz="quarter" idx="10"/>
          </p:nvPr>
        </p:nvSpPr>
        <p:spPr>
          <a:xfrm>
            <a:off x="269239" y="1189177"/>
            <a:ext cx="11653523" cy="1046440"/>
          </a:xfrm>
        </p:spPr>
        <p:txBody>
          <a:bodyPr/>
          <a:lstStyle/>
          <a:p>
            <a:pPr marL="0" indent="0">
              <a:buNone/>
            </a:pPr>
            <a:r>
              <a:rPr lang="ja-JP" altLang="en-US" sz="2800" dirty="0"/>
              <a:t>スマホには準拠デバイス、</a:t>
            </a:r>
            <a:r>
              <a:rPr lang="en-US" altLang="ja-JP" sz="2800" dirty="0"/>
              <a:t>PC</a:t>
            </a:r>
            <a:r>
              <a:rPr lang="ja-JP" altLang="en-US" sz="2800" dirty="0"/>
              <a:t> にはドメイン参加デバイスを必要としたい時</a:t>
            </a:r>
            <a:endParaRPr lang="en-US" altLang="ja-JP" sz="2800" dirty="0"/>
          </a:p>
          <a:p>
            <a:pPr marL="0" indent="0">
              <a:buNone/>
            </a:pPr>
            <a:r>
              <a:rPr lang="ja-JP" altLang="en-US" sz="2800" dirty="0"/>
              <a:t>こうすると、</a:t>
            </a:r>
            <a:r>
              <a:rPr lang="en-US" altLang="ja-JP" sz="2800" dirty="0"/>
              <a:t>Linux</a:t>
            </a:r>
            <a:r>
              <a:rPr lang="ja-JP" altLang="en-US" sz="2800" dirty="0"/>
              <a:t> 等が漏れてしまう（アクセスが許可される）</a:t>
            </a:r>
            <a:endParaRPr lang="en-US" sz="2800" dirty="0"/>
          </a:p>
        </p:txBody>
      </p:sp>
      <p:sp>
        <p:nvSpPr>
          <p:cNvPr id="3" name="Title 2">
            <a:extLst>
              <a:ext uri="{FF2B5EF4-FFF2-40B4-BE49-F238E27FC236}">
                <a16:creationId xmlns:a16="http://schemas.microsoft.com/office/drawing/2014/main" id="{EC03B763-C5FE-43E8-BEAF-511012B41849}"/>
              </a:ext>
            </a:extLst>
          </p:cNvPr>
          <p:cNvSpPr>
            <a:spLocks noGrp="1"/>
          </p:cNvSpPr>
          <p:nvPr>
            <p:ph type="title"/>
          </p:nvPr>
        </p:nvSpPr>
        <p:spPr/>
        <p:txBody>
          <a:bodyPr/>
          <a:lstStyle/>
          <a:p>
            <a:r>
              <a:rPr lang="ja-JP" altLang="en-US"/>
              <a:t>抜け漏れの典型的な例 </a:t>
            </a:r>
            <a:r>
              <a:rPr lang="en-US" altLang="ja-JP"/>
              <a:t>– </a:t>
            </a:r>
            <a:r>
              <a:rPr lang="ja-JP" altLang="en-US"/>
              <a:t>デバイスプラットフォーム</a:t>
            </a:r>
            <a:endParaRPr lang="en-US"/>
          </a:p>
        </p:txBody>
      </p:sp>
      <p:pic>
        <p:nvPicPr>
          <p:cNvPr id="5" name="Picture 4">
            <a:extLst>
              <a:ext uri="{FF2B5EF4-FFF2-40B4-BE49-F238E27FC236}">
                <a16:creationId xmlns:a16="http://schemas.microsoft.com/office/drawing/2014/main" id="{074268C6-1FE7-4DD5-8611-ABFEAED8F933}"/>
              </a:ext>
            </a:extLst>
          </p:cNvPr>
          <p:cNvPicPr>
            <a:picLocks noChangeAspect="1"/>
          </p:cNvPicPr>
          <p:nvPr/>
        </p:nvPicPr>
        <p:blipFill>
          <a:blip r:embed="rId2"/>
          <a:stretch>
            <a:fillRect/>
          </a:stretch>
        </p:blipFill>
        <p:spPr>
          <a:xfrm>
            <a:off x="2187604" y="2381386"/>
            <a:ext cx="2969874" cy="4249365"/>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9FBE4242-C146-44A8-8DA0-93C971878251}"/>
              </a:ext>
            </a:extLst>
          </p:cNvPr>
          <p:cNvPicPr>
            <a:picLocks noChangeAspect="1"/>
          </p:cNvPicPr>
          <p:nvPr/>
        </p:nvPicPr>
        <p:blipFill>
          <a:blip r:embed="rId3"/>
          <a:stretch>
            <a:fillRect/>
          </a:stretch>
        </p:blipFill>
        <p:spPr>
          <a:xfrm>
            <a:off x="7435727" y="2381386"/>
            <a:ext cx="2918176" cy="4249365"/>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4C13394D-E203-40CE-BDF2-F3A2C2B2E510}"/>
              </a:ext>
            </a:extLst>
          </p:cNvPr>
          <p:cNvSpPr txBox="1"/>
          <p:nvPr/>
        </p:nvSpPr>
        <p:spPr>
          <a:xfrm>
            <a:off x="697969" y="2200386"/>
            <a:ext cx="1600438" cy="627864"/>
          </a:xfrm>
          <a:prstGeom prst="rect">
            <a:avLst/>
          </a:prstGeom>
          <a:solidFill>
            <a:schemeClr val="bg1"/>
          </a:solidFill>
        </p:spPr>
        <p:txBody>
          <a:bodyPr wrap="none" lIns="182880" tIns="146304" rIns="182880" bIns="146304" rtlCol="0">
            <a:spAutoFit/>
          </a:bodyPr>
          <a:lstStyle/>
          <a:p>
            <a:pPr>
              <a:lnSpc>
                <a:spcPct val="90000"/>
              </a:lnSpc>
              <a:spcAft>
                <a:spcPts val="600"/>
              </a:spcAft>
            </a:pPr>
            <a:r>
              <a:rPr lang="ja-JP" altLang="en-US" sz="2400">
                <a:gradFill>
                  <a:gsLst>
                    <a:gs pos="2917">
                      <a:schemeClr val="tx1"/>
                    </a:gs>
                    <a:gs pos="30000">
                      <a:schemeClr val="tx1"/>
                    </a:gs>
                  </a:gsLst>
                  <a:lin ang="5400000" scaled="0"/>
                </a:gradFill>
                <a:latin typeface="Meiryo UI" panose="020B0604030504040204" pitchFamily="50" charset="-128"/>
                <a:ea typeface="Meiryo UI" panose="020B0604030504040204" pitchFamily="50" charset="-128"/>
              </a:rPr>
              <a:t>ポリシー </a:t>
            </a:r>
            <a:r>
              <a:rPr lang="en-US" altLang="ja-JP" sz="2400">
                <a:gradFill>
                  <a:gsLst>
                    <a:gs pos="2917">
                      <a:schemeClr val="tx1"/>
                    </a:gs>
                    <a:gs pos="30000">
                      <a:schemeClr val="tx1"/>
                    </a:gs>
                  </a:gsLst>
                  <a:lin ang="5400000" scaled="0"/>
                </a:gradFill>
                <a:latin typeface="Meiryo UI" panose="020B0604030504040204" pitchFamily="50" charset="-128"/>
                <a:ea typeface="Meiryo UI" panose="020B0604030504040204" pitchFamily="50" charset="-128"/>
              </a:rPr>
              <a:t>1</a:t>
            </a:r>
            <a:endParaRPr lang="en-US" sz="2400">
              <a:gradFill>
                <a:gsLst>
                  <a:gs pos="2917">
                    <a:schemeClr val="tx1"/>
                  </a:gs>
                  <a:gs pos="30000">
                    <a:schemeClr val="tx1"/>
                  </a:gs>
                </a:gsLst>
                <a:lin ang="5400000" scaled="0"/>
              </a:gradFill>
              <a:latin typeface="Meiryo UI" panose="020B0604030504040204" pitchFamily="50" charset="-128"/>
              <a:ea typeface="Meiryo UI" panose="020B0604030504040204" pitchFamily="50" charset="-128"/>
            </a:endParaRPr>
          </a:p>
        </p:txBody>
      </p:sp>
      <p:sp>
        <p:nvSpPr>
          <p:cNvPr id="8" name="TextBox 7">
            <a:extLst>
              <a:ext uri="{FF2B5EF4-FFF2-40B4-BE49-F238E27FC236}">
                <a16:creationId xmlns:a16="http://schemas.microsoft.com/office/drawing/2014/main" id="{8489544D-87FB-47A4-BA84-036B7FABC220}"/>
              </a:ext>
            </a:extLst>
          </p:cNvPr>
          <p:cNvSpPr txBox="1"/>
          <p:nvPr/>
        </p:nvSpPr>
        <p:spPr>
          <a:xfrm>
            <a:off x="5974337" y="2141181"/>
            <a:ext cx="1600438" cy="627864"/>
          </a:xfrm>
          <a:prstGeom prst="rect">
            <a:avLst/>
          </a:prstGeom>
          <a:solidFill>
            <a:schemeClr val="bg1"/>
          </a:solidFill>
        </p:spPr>
        <p:txBody>
          <a:bodyPr wrap="none" lIns="182880" tIns="146304" rIns="182880" bIns="146304" rtlCol="0">
            <a:spAutoFit/>
          </a:bodyPr>
          <a:lstStyle>
            <a:defPPr>
              <a:defRPr lang="en-US"/>
            </a:defPPr>
            <a:lvl1pPr>
              <a:lnSpc>
                <a:spcPct val="90000"/>
              </a:lnSpc>
              <a:spcAft>
                <a:spcPts val="600"/>
              </a:spcAft>
              <a:defRPr sz="2400">
                <a:gradFill>
                  <a:gsLst>
                    <a:gs pos="2917">
                      <a:schemeClr val="tx1"/>
                    </a:gs>
                    <a:gs pos="30000">
                      <a:schemeClr val="tx1"/>
                    </a:gs>
                  </a:gsLst>
                  <a:lin ang="5400000" scaled="0"/>
                </a:gradFill>
                <a:latin typeface="Yu Gothic UI" panose="020B0500000000000000" pitchFamily="34" charset="-128"/>
                <a:ea typeface="Yu Gothic UI" panose="020B0500000000000000" pitchFamily="34" charset="-128"/>
              </a:defRPr>
            </a:lvl1pPr>
          </a:lstStyle>
          <a:p>
            <a:r>
              <a:rPr lang="ja-JP" altLang="en-US">
                <a:latin typeface="Meiryo UI" panose="020B0604030504040204" pitchFamily="50" charset="-128"/>
                <a:ea typeface="Meiryo UI" panose="020B0604030504040204" pitchFamily="50" charset="-128"/>
              </a:rPr>
              <a:t>ポリシー </a:t>
            </a:r>
            <a:r>
              <a:rPr lang="en-US" altLang="ja-JP">
                <a:latin typeface="Meiryo UI" panose="020B0604030504040204" pitchFamily="50" charset="-128"/>
                <a:ea typeface="Meiryo UI" panose="020B0604030504040204" pitchFamily="50" charset="-128"/>
              </a:rPr>
              <a:t>2</a:t>
            </a:r>
            <a:endParaRPr 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2301268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A02E99-82DD-4618-A80D-F9CED1FEE599}"/>
              </a:ext>
            </a:extLst>
          </p:cNvPr>
          <p:cNvSpPr>
            <a:spLocks noGrp="1"/>
          </p:cNvSpPr>
          <p:nvPr>
            <p:ph type="body" sz="quarter" idx="10"/>
          </p:nvPr>
        </p:nvSpPr>
        <p:spPr>
          <a:xfrm>
            <a:off x="269239" y="1189177"/>
            <a:ext cx="11653523" cy="572464"/>
          </a:xfrm>
        </p:spPr>
        <p:txBody>
          <a:bodyPr/>
          <a:lstStyle/>
          <a:p>
            <a:pPr marL="0" indent="0">
              <a:buNone/>
            </a:pPr>
            <a:r>
              <a:rPr lang="ja-JP" altLang="en-US" sz="2800" dirty="0"/>
              <a:t>ベストプラクティス：“すべて”を対象にし、対象外にしたものを別ポリシーで対象に</a:t>
            </a:r>
            <a:endParaRPr lang="en-US" sz="2800" dirty="0"/>
          </a:p>
        </p:txBody>
      </p:sp>
      <p:sp>
        <p:nvSpPr>
          <p:cNvPr id="3" name="Title 2">
            <a:extLst>
              <a:ext uri="{FF2B5EF4-FFF2-40B4-BE49-F238E27FC236}">
                <a16:creationId xmlns:a16="http://schemas.microsoft.com/office/drawing/2014/main" id="{CD32036A-747A-43D8-8A1C-306363DAD61D}"/>
              </a:ext>
            </a:extLst>
          </p:cNvPr>
          <p:cNvSpPr>
            <a:spLocks noGrp="1"/>
          </p:cNvSpPr>
          <p:nvPr>
            <p:ph type="title"/>
          </p:nvPr>
        </p:nvSpPr>
        <p:spPr/>
        <p:txBody>
          <a:bodyPr/>
          <a:lstStyle/>
          <a:p>
            <a:r>
              <a:rPr lang="ja-JP" altLang="en-US"/>
              <a:t>抜け漏れの典型的な例 </a:t>
            </a:r>
            <a:r>
              <a:rPr lang="en-US" altLang="ja-JP"/>
              <a:t>– </a:t>
            </a:r>
            <a:r>
              <a:rPr lang="ja-JP" altLang="en-US"/>
              <a:t>デバイスプラットフォーム</a:t>
            </a:r>
            <a:endParaRPr lang="en-US"/>
          </a:p>
        </p:txBody>
      </p:sp>
      <p:pic>
        <p:nvPicPr>
          <p:cNvPr id="4" name="Picture 3">
            <a:extLst>
              <a:ext uri="{FF2B5EF4-FFF2-40B4-BE49-F238E27FC236}">
                <a16:creationId xmlns:a16="http://schemas.microsoft.com/office/drawing/2014/main" id="{AEEEC477-F98A-4589-B113-02C2C9FC3B60}"/>
              </a:ext>
            </a:extLst>
          </p:cNvPr>
          <p:cNvPicPr>
            <a:picLocks noChangeAspect="1"/>
          </p:cNvPicPr>
          <p:nvPr/>
        </p:nvPicPr>
        <p:blipFill>
          <a:blip r:embed="rId2"/>
          <a:stretch>
            <a:fillRect/>
          </a:stretch>
        </p:blipFill>
        <p:spPr>
          <a:xfrm>
            <a:off x="1929386" y="2380843"/>
            <a:ext cx="2725294" cy="3976653"/>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06368EE5-5AA7-4D3B-BEEA-06B0777DB6D3}"/>
              </a:ext>
            </a:extLst>
          </p:cNvPr>
          <p:cNvPicPr>
            <a:picLocks noChangeAspect="1"/>
          </p:cNvPicPr>
          <p:nvPr/>
        </p:nvPicPr>
        <p:blipFill>
          <a:blip r:embed="rId3"/>
          <a:stretch>
            <a:fillRect/>
          </a:stretch>
        </p:blipFill>
        <p:spPr>
          <a:xfrm>
            <a:off x="3830322" y="2654098"/>
            <a:ext cx="2977145" cy="3976653"/>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7231DB8D-F69C-456B-80CF-5E523C97ED71}"/>
              </a:ext>
            </a:extLst>
          </p:cNvPr>
          <p:cNvPicPr>
            <a:picLocks noChangeAspect="1"/>
          </p:cNvPicPr>
          <p:nvPr/>
        </p:nvPicPr>
        <p:blipFill>
          <a:blip r:embed="rId4"/>
          <a:stretch>
            <a:fillRect/>
          </a:stretch>
        </p:blipFill>
        <p:spPr>
          <a:xfrm>
            <a:off x="8651993" y="2381386"/>
            <a:ext cx="2918176" cy="4249365"/>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46ED99E9-563D-4330-A27C-C356C102EE2E}"/>
              </a:ext>
            </a:extLst>
          </p:cNvPr>
          <p:cNvSpPr txBox="1"/>
          <p:nvPr/>
        </p:nvSpPr>
        <p:spPr>
          <a:xfrm>
            <a:off x="400378" y="2200386"/>
            <a:ext cx="1600438" cy="627864"/>
          </a:xfrm>
          <a:prstGeom prst="rect">
            <a:avLst/>
          </a:prstGeom>
          <a:solidFill>
            <a:schemeClr val="bg1"/>
          </a:solidFill>
        </p:spPr>
        <p:txBody>
          <a:bodyPr wrap="none" lIns="182880" tIns="146304" rIns="182880" bIns="146304" rtlCol="0">
            <a:spAutoFit/>
          </a:bodyPr>
          <a:lstStyle/>
          <a:p>
            <a:pPr>
              <a:lnSpc>
                <a:spcPct val="90000"/>
              </a:lnSpc>
              <a:spcAft>
                <a:spcPts val="600"/>
              </a:spcAft>
            </a:pPr>
            <a:r>
              <a:rPr lang="ja-JP" altLang="en-US" sz="2400">
                <a:gradFill>
                  <a:gsLst>
                    <a:gs pos="2917">
                      <a:schemeClr val="tx1"/>
                    </a:gs>
                    <a:gs pos="30000">
                      <a:schemeClr val="tx1"/>
                    </a:gs>
                  </a:gsLst>
                  <a:lin ang="5400000" scaled="0"/>
                </a:gradFill>
                <a:latin typeface="Meiryo UI" panose="020B0604030504040204" pitchFamily="50" charset="-128"/>
                <a:ea typeface="Meiryo UI" panose="020B0604030504040204" pitchFamily="50" charset="-128"/>
              </a:rPr>
              <a:t>ポリシー </a:t>
            </a:r>
            <a:r>
              <a:rPr lang="en-US" altLang="ja-JP" sz="2400">
                <a:gradFill>
                  <a:gsLst>
                    <a:gs pos="2917">
                      <a:schemeClr val="tx1"/>
                    </a:gs>
                    <a:gs pos="30000">
                      <a:schemeClr val="tx1"/>
                    </a:gs>
                  </a:gsLst>
                  <a:lin ang="5400000" scaled="0"/>
                </a:gradFill>
                <a:latin typeface="Meiryo UI" panose="020B0604030504040204" pitchFamily="50" charset="-128"/>
                <a:ea typeface="Meiryo UI" panose="020B0604030504040204" pitchFamily="50" charset="-128"/>
              </a:rPr>
              <a:t>1</a:t>
            </a:r>
            <a:endParaRPr lang="en-US" sz="2400">
              <a:gradFill>
                <a:gsLst>
                  <a:gs pos="2917">
                    <a:schemeClr val="tx1"/>
                  </a:gs>
                  <a:gs pos="30000">
                    <a:schemeClr val="tx1"/>
                  </a:gs>
                </a:gsLst>
                <a:lin ang="5400000" scaled="0"/>
              </a:gradFill>
              <a:latin typeface="Meiryo UI" panose="020B0604030504040204" pitchFamily="50" charset="-128"/>
              <a:ea typeface="Meiryo UI" panose="020B0604030504040204" pitchFamily="50" charset="-128"/>
            </a:endParaRPr>
          </a:p>
        </p:txBody>
      </p:sp>
      <p:sp>
        <p:nvSpPr>
          <p:cNvPr id="12" name="TextBox 11">
            <a:extLst>
              <a:ext uri="{FF2B5EF4-FFF2-40B4-BE49-F238E27FC236}">
                <a16:creationId xmlns:a16="http://schemas.microsoft.com/office/drawing/2014/main" id="{9979F0BD-B00C-41DB-B52C-691B076FC9F6}"/>
              </a:ext>
            </a:extLst>
          </p:cNvPr>
          <p:cNvSpPr txBox="1"/>
          <p:nvPr/>
        </p:nvSpPr>
        <p:spPr>
          <a:xfrm>
            <a:off x="7153868" y="2141181"/>
            <a:ext cx="1600438" cy="627864"/>
          </a:xfrm>
          <a:prstGeom prst="rect">
            <a:avLst/>
          </a:prstGeom>
          <a:solidFill>
            <a:schemeClr val="bg1"/>
          </a:solidFill>
        </p:spPr>
        <p:txBody>
          <a:bodyPr wrap="none" lIns="182880" tIns="146304" rIns="182880" bIns="146304" rtlCol="0">
            <a:spAutoFit/>
          </a:bodyPr>
          <a:lstStyle>
            <a:defPPr>
              <a:defRPr lang="en-US"/>
            </a:defPPr>
            <a:lvl1pPr>
              <a:lnSpc>
                <a:spcPct val="90000"/>
              </a:lnSpc>
              <a:spcAft>
                <a:spcPts val="600"/>
              </a:spcAft>
              <a:defRPr sz="2400">
                <a:gradFill>
                  <a:gsLst>
                    <a:gs pos="2917">
                      <a:schemeClr val="tx1"/>
                    </a:gs>
                    <a:gs pos="30000">
                      <a:schemeClr val="tx1"/>
                    </a:gs>
                  </a:gsLst>
                  <a:lin ang="5400000" scaled="0"/>
                </a:gradFill>
                <a:latin typeface="Yu Gothic UI" panose="020B0500000000000000" pitchFamily="34" charset="-128"/>
                <a:ea typeface="Yu Gothic UI" panose="020B0500000000000000" pitchFamily="34" charset="-128"/>
              </a:defRPr>
            </a:lvl1pPr>
          </a:lstStyle>
          <a:p>
            <a:r>
              <a:rPr lang="ja-JP" altLang="en-US">
                <a:latin typeface="Meiryo UI" panose="020B0604030504040204" pitchFamily="50" charset="-128"/>
                <a:ea typeface="Meiryo UI" panose="020B0604030504040204" pitchFamily="50" charset="-128"/>
              </a:rPr>
              <a:t>ポリシー </a:t>
            </a:r>
            <a:r>
              <a:rPr lang="en-US" altLang="ja-JP">
                <a:latin typeface="Meiryo UI" panose="020B0604030504040204" pitchFamily="50" charset="-128"/>
                <a:ea typeface="Meiryo UI" panose="020B0604030504040204" pitchFamily="50" charset="-128"/>
              </a:rPr>
              <a:t>2</a:t>
            </a:r>
            <a:endParaRPr 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3406733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289E84-C3D6-4FED-AF22-D747F834A929}"/>
              </a:ext>
            </a:extLst>
          </p:cNvPr>
          <p:cNvSpPr>
            <a:spLocks noGrp="1"/>
          </p:cNvSpPr>
          <p:nvPr>
            <p:ph type="title"/>
          </p:nvPr>
        </p:nvSpPr>
        <p:spPr>
          <a:xfrm>
            <a:off x="269239" y="2891074"/>
            <a:ext cx="11653523" cy="1162178"/>
          </a:xfrm>
        </p:spPr>
        <p:txBody>
          <a:bodyPr/>
          <a:lstStyle/>
          <a:p>
            <a:r>
              <a:rPr lang="ja-JP" altLang="en-US" dirty="0"/>
              <a:t>まとめ</a:t>
            </a:r>
            <a:endParaRPr lang="en-US" altLang="ja-JP" dirty="0"/>
          </a:p>
        </p:txBody>
      </p:sp>
    </p:spTree>
    <p:extLst>
      <p:ext uri="{BB962C8B-B14F-4D97-AF65-F5344CB8AC3E}">
        <p14:creationId xmlns:p14="http://schemas.microsoft.com/office/powerpoint/2010/main" val="24153287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B8E3B7-4A23-43E0-BCC7-AC7328F22496}"/>
              </a:ext>
            </a:extLst>
          </p:cNvPr>
          <p:cNvSpPr>
            <a:spLocks noGrp="1"/>
          </p:cNvSpPr>
          <p:nvPr>
            <p:ph type="body" sz="quarter" idx="10"/>
          </p:nvPr>
        </p:nvSpPr>
        <p:spPr>
          <a:xfrm>
            <a:off x="269239" y="1189177"/>
            <a:ext cx="11653523" cy="5471973"/>
          </a:xfrm>
        </p:spPr>
        <p:txBody>
          <a:bodyPr>
            <a:normAutofit/>
          </a:bodyPr>
          <a:lstStyle/>
          <a:p>
            <a:r>
              <a:rPr lang="ja-JP" altLang="en-US" dirty="0"/>
              <a:t>まずは特権アカウントを保護 </a:t>
            </a:r>
            <a:r>
              <a:rPr lang="en-US" altLang="ja-JP" dirty="0"/>
              <a:t>– PIM</a:t>
            </a:r>
            <a:r>
              <a:rPr lang="ja-JP" altLang="en-US" dirty="0"/>
              <a:t> 利用を強く推奨</a:t>
            </a:r>
            <a:endParaRPr lang="en-US" altLang="ja-JP" dirty="0"/>
          </a:p>
          <a:p>
            <a:pPr lvl="1"/>
            <a:r>
              <a:rPr lang="ja-JP" altLang="en-US" dirty="0"/>
              <a:t>できなければ、ベースラインポリシー（管理者に</a:t>
            </a:r>
            <a:r>
              <a:rPr lang="en-US" altLang="ja-JP" dirty="0"/>
              <a:t>MFA</a:t>
            </a:r>
            <a:r>
              <a:rPr lang="ja-JP" altLang="en-US" dirty="0"/>
              <a:t>を強制）の即時有効化</a:t>
            </a:r>
            <a:endParaRPr lang="en-US" altLang="ja-JP" dirty="0"/>
          </a:p>
          <a:p>
            <a:r>
              <a:rPr lang="en-US" altLang="ja-JP" dirty="0"/>
              <a:t>Break</a:t>
            </a:r>
            <a:r>
              <a:rPr lang="ja-JP" altLang="en-US" dirty="0"/>
              <a:t> </a:t>
            </a:r>
            <a:r>
              <a:rPr lang="en-US" altLang="ja-JP" dirty="0"/>
              <a:t>Glass</a:t>
            </a:r>
            <a:r>
              <a:rPr lang="ja-JP" altLang="en-US" dirty="0"/>
              <a:t> アカウントを全ポリシーから除外する</a:t>
            </a:r>
            <a:endParaRPr lang="en-US" altLang="ja-JP" dirty="0"/>
          </a:p>
          <a:p>
            <a:pPr lvl="1"/>
            <a:r>
              <a:rPr lang="ja-JP" altLang="en-US" dirty="0"/>
              <a:t>同期用アカウントも</a:t>
            </a:r>
            <a:endParaRPr lang="en-US" altLang="ja-JP" dirty="0"/>
          </a:p>
          <a:p>
            <a:r>
              <a:rPr lang="ja-JP" altLang="en-US" dirty="0"/>
              <a:t>アタックサーフェスの最小化：脆弱なプロトコルをブロック</a:t>
            </a:r>
            <a:endParaRPr lang="en-US" altLang="ja-JP" dirty="0"/>
          </a:p>
          <a:p>
            <a:pPr lvl="1"/>
            <a:r>
              <a:rPr lang="ja-JP" altLang="en-US" dirty="0"/>
              <a:t>レガシー認証、</a:t>
            </a:r>
            <a:r>
              <a:rPr lang="en-US" altLang="ja-JP" dirty="0"/>
              <a:t>Exchange ActiveSync</a:t>
            </a:r>
            <a:r>
              <a:rPr lang="ja-JP" altLang="en-US" dirty="0"/>
              <a:t> のブロック</a:t>
            </a:r>
            <a:endParaRPr lang="en-US" altLang="ja-JP" dirty="0"/>
          </a:p>
          <a:p>
            <a:r>
              <a:rPr lang="en-US" altLang="ja-JP" dirty="0"/>
              <a:t>MS</a:t>
            </a:r>
            <a:r>
              <a:rPr lang="ja-JP" altLang="en-US" dirty="0"/>
              <a:t>クラウドアプリ群はポリシーを共通化する</a:t>
            </a:r>
            <a:endParaRPr lang="en-US" altLang="ja-JP" dirty="0"/>
          </a:p>
          <a:p>
            <a:pPr lvl="1"/>
            <a:r>
              <a:rPr lang="ja-JP" altLang="en-US" dirty="0"/>
              <a:t>例：</a:t>
            </a:r>
            <a:r>
              <a:rPr lang="en-US" altLang="ja-JP" dirty="0"/>
              <a:t>Teams</a:t>
            </a:r>
            <a:r>
              <a:rPr lang="ja-JP" altLang="en-US" dirty="0"/>
              <a:t> クライアントは </a:t>
            </a:r>
            <a:r>
              <a:rPr lang="en-US" altLang="ja-JP" dirty="0" err="1"/>
              <a:t>ExO</a:t>
            </a:r>
            <a:r>
              <a:rPr lang="ja-JP" altLang="en-US" dirty="0"/>
              <a:t> と </a:t>
            </a:r>
            <a:r>
              <a:rPr lang="en-US" altLang="ja-JP" dirty="0"/>
              <a:t>SPO</a:t>
            </a:r>
            <a:r>
              <a:rPr lang="ja-JP" altLang="en-US" dirty="0"/>
              <a:t> にアクセスする</a:t>
            </a:r>
            <a:endParaRPr lang="en-US" altLang="ja-JP" dirty="0"/>
          </a:p>
          <a:p>
            <a:r>
              <a:rPr lang="ja-JP" altLang="en-US" dirty="0"/>
              <a:t>ゲスト用ポリシーは分ける</a:t>
            </a:r>
            <a:endParaRPr lang="en-US" altLang="ja-JP" dirty="0"/>
          </a:p>
          <a:p>
            <a:pPr lvl="1"/>
            <a:r>
              <a:rPr lang="ja-JP" altLang="en-US" dirty="0"/>
              <a:t>ゲストは、ポリシー準拠デバイス、ドメイン参加デバイス、承認されたアプリ等を満たせない</a:t>
            </a:r>
            <a:endParaRPr lang="en-US" altLang="ja-JP" dirty="0"/>
          </a:p>
        </p:txBody>
      </p:sp>
      <p:sp>
        <p:nvSpPr>
          <p:cNvPr id="3" name="Title 2">
            <a:extLst>
              <a:ext uri="{FF2B5EF4-FFF2-40B4-BE49-F238E27FC236}">
                <a16:creationId xmlns:a16="http://schemas.microsoft.com/office/drawing/2014/main" id="{F2BA56AB-9D59-425D-9163-0852953E0D4D}"/>
              </a:ext>
            </a:extLst>
          </p:cNvPr>
          <p:cNvSpPr>
            <a:spLocks noGrp="1"/>
          </p:cNvSpPr>
          <p:nvPr>
            <p:ph type="title"/>
          </p:nvPr>
        </p:nvSpPr>
        <p:spPr/>
        <p:txBody>
          <a:bodyPr/>
          <a:lstStyle/>
          <a:p>
            <a:r>
              <a:rPr lang="ja-JP" altLang="en-US" dirty="0"/>
              <a:t>ポリシー</a:t>
            </a:r>
            <a:r>
              <a:rPr lang="ja-JP" altLang="en-US" dirty="0">
                <a:solidFill>
                  <a:srgbClr val="0070C0"/>
                </a:solidFill>
              </a:rPr>
              <a:t>デザイン</a:t>
            </a:r>
            <a:r>
              <a:rPr lang="ja-JP" altLang="en-US" dirty="0"/>
              <a:t>のベストプラクティス</a:t>
            </a:r>
            <a:endParaRPr lang="en-US" dirty="0"/>
          </a:p>
        </p:txBody>
      </p:sp>
    </p:spTree>
    <p:extLst>
      <p:ext uri="{BB962C8B-B14F-4D97-AF65-F5344CB8AC3E}">
        <p14:creationId xmlns:p14="http://schemas.microsoft.com/office/powerpoint/2010/main" val="270871330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B3F1084-CF4B-4D0F-A86E-CF7FD32B611A}"/>
              </a:ext>
            </a:extLst>
          </p:cNvPr>
          <p:cNvSpPr>
            <a:spLocks noGrp="1"/>
          </p:cNvSpPr>
          <p:nvPr>
            <p:ph type="body" sz="quarter" idx="10"/>
          </p:nvPr>
        </p:nvSpPr>
        <p:spPr>
          <a:xfrm>
            <a:off x="233198" y="1491918"/>
            <a:ext cx="11734319" cy="3382529"/>
          </a:xfrm>
        </p:spPr>
        <p:txBody>
          <a:bodyPr/>
          <a:lstStyle/>
          <a:p>
            <a:pPr marL="0" indent="0">
              <a:buNone/>
            </a:pPr>
            <a:r>
              <a:rPr lang="en-US" dirty="0"/>
              <a:t>13:30-14:</a:t>
            </a:r>
            <a:r>
              <a:rPr lang="en-US" altLang="ja-JP" dirty="0"/>
              <a:t>20</a:t>
            </a:r>
            <a:r>
              <a:rPr lang="en-US" dirty="0"/>
              <a:t>	</a:t>
            </a:r>
            <a:r>
              <a:rPr lang="ja-JP" altLang="en-US" dirty="0"/>
              <a:t>プレゼンテーション</a:t>
            </a:r>
            <a:endParaRPr lang="en-US" dirty="0"/>
          </a:p>
          <a:p>
            <a:pPr marL="0" indent="0">
              <a:buNone/>
            </a:pPr>
            <a:r>
              <a:rPr lang="en-US" altLang="ja-JP" dirty="0"/>
              <a:t>	</a:t>
            </a:r>
            <a:r>
              <a:rPr lang="ja-JP" altLang="en-US" dirty="0"/>
              <a:t>→ この間に質問を投稿ください</a:t>
            </a:r>
            <a:endParaRPr lang="en-US" altLang="ja-JP" dirty="0"/>
          </a:p>
          <a:p>
            <a:endParaRPr lang="en-US" dirty="0"/>
          </a:p>
          <a:p>
            <a:pPr marL="0" indent="0">
              <a:buNone/>
            </a:pPr>
            <a:r>
              <a:rPr lang="en-US" dirty="0"/>
              <a:t>14:20-14:30	Q&amp;A</a:t>
            </a:r>
          </a:p>
          <a:p>
            <a:pPr marL="0" indent="0">
              <a:buNone/>
            </a:pPr>
            <a:r>
              <a:rPr lang="en-US" altLang="ja-JP" dirty="0"/>
              <a:t>	</a:t>
            </a:r>
            <a:r>
              <a:rPr lang="ja-JP" altLang="en-US" dirty="0"/>
              <a:t>→ 投稿いただいた質問に可能な限りお答えします</a:t>
            </a:r>
            <a:endParaRPr lang="en-US" dirty="0"/>
          </a:p>
        </p:txBody>
      </p:sp>
      <p:sp>
        <p:nvSpPr>
          <p:cNvPr id="5" name="Text Placeholder 4">
            <a:extLst>
              <a:ext uri="{FF2B5EF4-FFF2-40B4-BE49-F238E27FC236}">
                <a16:creationId xmlns:a16="http://schemas.microsoft.com/office/drawing/2014/main" id="{4B96F047-6ABE-4497-83C8-F136EDDD3D13}"/>
              </a:ext>
            </a:extLst>
          </p:cNvPr>
          <p:cNvSpPr>
            <a:spLocks noGrp="1"/>
          </p:cNvSpPr>
          <p:nvPr>
            <p:ph type="body" sz="quarter" idx="11"/>
          </p:nvPr>
        </p:nvSpPr>
        <p:spPr/>
        <p:txBody>
          <a:bodyPr/>
          <a:lstStyle/>
          <a:p>
            <a:r>
              <a:rPr lang="ja-JP" altLang="en-US"/>
              <a:t>時間の使い方</a:t>
            </a:r>
            <a:endParaRPr lang="en-US" dirty="0"/>
          </a:p>
        </p:txBody>
      </p:sp>
      <p:sp>
        <p:nvSpPr>
          <p:cNvPr id="6" name="Rectangle 5">
            <a:extLst>
              <a:ext uri="{FF2B5EF4-FFF2-40B4-BE49-F238E27FC236}">
                <a16:creationId xmlns:a16="http://schemas.microsoft.com/office/drawing/2014/main" id="{0210DC10-8BBA-4A6C-8D56-E76FAEEB0068}"/>
              </a:ext>
            </a:extLst>
          </p:cNvPr>
          <p:cNvSpPr/>
          <p:nvPr/>
        </p:nvSpPr>
        <p:spPr>
          <a:xfrm>
            <a:off x="6386115" y="0"/>
            <a:ext cx="5805885" cy="369332"/>
          </a:xfrm>
          <a:prstGeom prst="rect">
            <a:avLst/>
          </a:prstGeom>
        </p:spPr>
        <p:txBody>
          <a:bodyPr wrap="square">
            <a:spAutoFit/>
          </a:bodyPr>
          <a:lstStyle/>
          <a:p>
            <a:pPr lvl="0" algn="r">
              <a:defRPr/>
            </a:pPr>
            <a:r>
              <a:rPr lang="ja-JP" altLang="en-US" dirty="0">
                <a:solidFill>
                  <a:srgbClr val="FFFFFF"/>
                </a:solidFill>
                <a:latin typeface="Meiryo UI" panose="020B0604030504040204" pitchFamily="50" charset="-128"/>
                <a:ea typeface="Meiryo UI" panose="020B0604030504040204" pitchFamily="50" charset="-128"/>
              </a:rPr>
              <a:t>こちらをブックマーク → </a:t>
            </a:r>
            <a:r>
              <a:rPr lang="en-US" altLang="ja-JP" dirty="0">
                <a:solidFill>
                  <a:srgbClr val="FFFFFF"/>
                </a:solidFill>
                <a:latin typeface="Meiryo UI" panose="020B0604030504040204" pitchFamily="50" charset="-128"/>
                <a:ea typeface="Meiryo UI" panose="020B0604030504040204" pitchFamily="50" charset="-128"/>
              </a:rPr>
              <a:t>http://aka.ms/AzureAdWebinar</a:t>
            </a:r>
          </a:p>
        </p:txBody>
      </p:sp>
      <p:sp>
        <p:nvSpPr>
          <p:cNvPr id="7" name="正方形/長方形 1">
            <a:extLst>
              <a:ext uri="{FF2B5EF4-FFF2-40B4-BE49-F238E27FC236}">
                <a16:creationId xmlns:a16="http://schemas.microsoft.com/office/drawing/2014/main" id="{243DD173-05A8-4A16-A752-E5E13F79421D}"/>
              </a:ext>
            </a:extLst>
          </p:cNvPr>
          <p:cNvSpPr/>
          <p:nvPr/>
        </p:nvSpPr>
        <p:spPr>
          <a:xfrm>
            <a:off x="381000" y="6104407"/>
            <a:ext cx="8925328" cy="523220"/>
          </a:xfrm>
          <a:prstGeom prst="rect">
            <a:avLst/>
          </a:prstGeom>
        </p:spPr>
        <p:txBody>
          <a:bodyPr wrap="none">
            <a:spAutoFit/>
          </a:bodyPr>
          <a:lstStyle/>
          <a:p>
            <a:pPr lvl="0">
              <a:defRPr/>
            </a:pPr>
            <a:r>
              <a:rPr lang="ja-JP" altLang="en-US" sz="2800" dirty="0">
                <a:solidFill>
                  <a:schemeClr val="bg1"/>
                </a:solidFill>
                <a:latin typeface="Meiryo UI" panose="020B0604030504040204" pitchFamily="50" charset="-128"/>
                <a:ea typeface="Meiryo UI" panose="020B0604030504040204" pitchFamily="50" charset="-128"/>
              </a:rPr>
              <a:t>本日の資料 </a:t>
            </a:r>
            <a:r>
              <a:rPr lang="en-US" altLang="ja-JP" sz="2800" dirty="0">
                <a:solidFill>
                  <a:schemeClr val="bg1"/>
                </a:solidFill>
                <a:latin typeface="Meiryo UI" panose="020B0604030504040204" pitchFamily="50" charset="-128"/>
                <a:ea typeface="Meiryo UI" panose="020B0604030504040204" pitchFamily="50" charset="-128"/>
              </a:rPr>
              <a:t>URL : http://aka.ms/</a:t>
            </a:r>
            <a:r>
              <a:rPr lang="en-US" altLang="ja-JP" sz="2800" dirty="0">
                <a:solidFill>
                  <a:srgbClr val="FFFFFF"/>
                </a:solidFill>
                <a:latin typeface="Meiryo UI" panose="020B0604030504040204" pitchFamily="50" charset="-128"/>
                <a:ea typeface="Meiryo UI" panose="020B0604030504040204" pitchFamily="50" charset="-128"/>
              </a:rPr>
              <a:t>AzureAdWebinar</a:t>
            </a:r>
            <a:endParaRPr lang="en-US" altLang="ja-JP" sz="2800"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01491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E8B30A-90A9-4DCD-8A92-38E2D494C2A6}"/>
              </a:ext>
            </a:extLst>
          </p:cNvPr>
          <p:cNvSpPr>
            <a:spLocks noGrp="1"/>
          </p:cNvSpPr>
          <p:nvPr>
            <p:ph type="body" sz="quarter" idx="10"/>
          </p:nvPr>
        </p:nvSpPr>
        <p:spPr>
          <a:xfrm>
            <a:off x="269239" y="1189177"/>
            <a:ext cx="11653523" cy="5379311"/>
          </a:xfrm>
        </p:spPr>
        <p:txBody>
          <a:bodyPr>
            <a:normAutofit/>
          </a:bodyPr>
          <a:lstStyle/>
          <a:p>
            <a:r>
              <a:rPr lang="ja-JP" altLang="en-US" dirty="0"/>
              <a:t>ポリシーを論理的にグループ化、ネーミングルールを徹底</a:t>
            </a:r>
            <a:endParaRPr lang="en-US" altLang="ja-JP" dirty="0"/>
          </a:p>
          <a:p>
            <a:r>
              <a:rPr lang="ja-JP" altLang="en-US" dirty="0"/>
              <a:t>現在、ポリシーのバックアップ・ロールバック不可、設定は</a:t>
            </a:r>
            <a:r>
              <a:rPr lang="en-US" altLang="ja-JP" dirty="0"/>
              <a:t>Excel</a:t>
            </a:r>
            <a:r>
              <a:rPr lang="ja-JP" altLang="en-US" dirty="0"/>
              <a:t>等で管理</a:t>
            </a:r>
            <a:endParaRPr lang="en-US" altLang="ja-JP" dirty="0"/>
          </a:p>
          <a:p>
            <a:pPr lvl="1"/>
            <a:r>
              <a:rPr lang="en-US" altLang="ja-JP" dirty="0"/>
              <a:t>API</a:t>
            </a:r>
            <a:r>
              <a:rPr lang="ja-JP" altLang="en-US" dirty="0"/>
              <a:t> を利用したポリシー管理ができるようになる計画あり</a:t>
            </a:r>
            <a:endParaRPr lang="en-US" altLang="ja-JP" dirty="0"/>
          </a:p>
          <a:p>
            <a:r>
              <a:rPr lang="ja-JP" altLang="en-US" dirty="0"/>
              <a:t>ポリシー適用は、テストグループから徐々に</a:t>
            </a:r>
            <a:endParaRPr lang="en-US" altLang="ja-JP" dirty="0"/>
          </a:p>
          <a:p>
            <a:pPr lvl="1"/>
            <a:r>
              <a:rPr lang="ja-JP" altLang="en-US" dirty="0"/>
              <a:t>最初から全ユーザーへ適用せずに、ユーザー影響を最小限にしつつ展開</a:t>
            </a:r>
            <a:endParaRPr lang="en-US" altLang="ja-JP" dirty="0"/>
          </a:p>
          <a:p>
            <a:r>
              <a:rPr lang="ja-JP" altLang="en-US" dirty="0"/>
              <a:t>ポリシーの有効化・無効化は即座 </a:t>
            </a:r>
            <a:r>
              <a:rPr lang="en-US" altLang="ja-JP" sz="1800" dirty="0"/>
              <a:t>※</a:t>
            </a:r>
            <a:r>
              <a:rPr lang="ja-JP" altLang="en-US" sz="1800" dirty="0"/>
              <a:t>レガシー認証ブロックは有効化に最大</a:t>
            </a:r>
            <a:r>
              <a:rPr lang="en-US" altLang="ja-JP" sz="1800" dirty="0"/>
              <a:t>24h</a:t>
            </a:r>
            <a:r>
              <a:rPr lang="ja-JP" altLang="en-US" sz="1800" dirty="0"/>
              <a:t>かかる</a:t>
            </a:r>
            <a:endParaRPr lang="en-US" altLang="ja-JP" dirty="0"/>
          </a:p>
          <a:p>
            <a:pPr lvl="1"/>
            <a:r>
              <a:rPr lang="ja-JP" altLang="en-US" dirty="0"/>
              <a:t>問題があれば戻せばいい</a:t>
            </a:r>
            <a:endParaRPr lang="en-US" altLang="ja-JP" dirty="0"/>
          </a:p>
          <a:p>
            <a:r>
              <a:rPr lang="ja-JP" altLang="en-US" dirty="0"/>
              <a:t>サインインログを使って、ポリシー適用状況確認</a:t>
            </a:r>
            <a:endParaRPr lang="en-US" altLang="ja-JP" dirty="0"/>
          </a:p>
        </p:txBody>
      </p:sp>
      <p:sp>
        <p:nvSpPr>
          <p:cNvPr id="3" name="Title 2">
            <a:extLst>
              <a:ext uri="{FF2B5EF4-FFF2-40B4-BE49-F238E27FC236}">
                <a16:creationId xmlns:a16="http://schemas.microsoft.com/office/drawing/2014/main" id="{70F9F597-6AA6-4F36-9C51-01F6BC848CCD}"/>
              </a:ext>
            </a:extLst>
          </p:cNvPr>
          <p:cNvSpPr>
            <a:spLocks noGrp="1"/>
          </p:cNvSpPr>
          <p:nvPr>
            <p:ph type="title"/>
          </p:nvPr>
        </p:nvSpPr>
        <p:spPr/>
        <p:txBody>
          <a:bodyPr/>
          <a:lstStyle/>
          <a:p>
            <a:r>
              <a:rPr lang="ja-JP" altLang="en-US" dirty="0"/>
              <a:t>ポリシー</a:t>
            </a:r>
            <a:r>
              <a:rPr lang="ja-JP" altLang="en-US" dirty="0">
                <a:solidFill>
                  <a:srgbClr val="0070C0"/>
                </a:solidFill>
              </a:rPr>
              <a:t>運用</a:t>
            </a:r>
            <a:r>
              <a:rPr lang="ja-JP" altLang="en-US" dirty="0"/>
              <a:t>のベストプラクティス</a:t>
            </a:r>
            <a:endParaRPr lang="en-US" dirty="0"/>
          </a:p>
        </p:txBody>
      </p:sp>
    </p:spTree>
    <p:extLst>
      <p:ext uri="{BB962C8B-B14F-4D97-AF65-F5344CB8AC3E}">
        <p14:creationId xmlns:p14="http://schemas.microsoft.com/office/powerpoint/2010/main" val="105307558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DF6B1F1-9338-430F-8B10-7CF2CFCAF125}"/>
              </a:ext>
            </a:extLst>
          </p:cNvPr>
          <p:cNvSpPr>
            <a:spLocks noGrp="1"/>
          </p:cNvSpPr>
          <p:nvPr>
            <p:ph type="body" sz="quarter" idx="10"/>
          </p:nvPr>
        </p:nvSpPr>
        <p:spPr>
          <a:xfrm>
            <a:off x="233198" y="1491918"/>
            <a:ext cx="11734319" cy="3987695"/>
          </a:xfrm>
        </p:spPr>
        <p:txBody>
          <a:bodyPr/>
          <a:lstStyle/>
          <a:p>
            <a:pPr marL="0" indent="0">
              <a:buNone/>
              <a:defRPr/>
            </a:pPr>
            <a:r>
              <a:rPr lang="ja-JP" altLang="en-US" sz="3600" dirty="0">
                <a:solidFill>
                  <a:srgbClr val="FFFFFF"/>
                </a:solidFill>
                <a:latin typeface="Meiryo UI" panose="020B0604030504040204" pitchFamily="50" charset="-128"/>
                <a:ea typeface="Meiryo UI" panose="020B0604030504040204" pitchFamily="50" charset="-128"/>
              </a:rPr>
              <a:t>今後のスケジュール、これまでの録画・資料等がまとまっています</a:t>
            </a:r>
            <a:endParaRPr lang="en-US" altLang="ja-JP" sz="3600" dirty="0">
              <a:solidFill>
                <a:srgbClr val="FFFFFF"/>
              </a:solidFill>
              <a:latin typeface="Meiryo UI" panose="020B0604030504040204" pitchFamily="50" charset="-128"/>
              <a:ea typeface="Meiryo UI" panose="020B0604030504040204" pitchFamily="50" charset="-128"/>
            </a:endParaRPr>
          </a:p>
          <a:p>
            <a:pPr marL="0" indent="0">
              <a:buNone/>
              <a:defRPr/>
            </a:pPr>
            <a:r>
              <a:rPr lang="ja-JP" altLang="en-US" sz="3600" dirty="0">
                <a:solidFill>
                  <a:srgbClr val="FFFFFF"/>
                </a:solidFill>
                <a:latin typeface="Meiryo UI" panose="020B0604030504040204" pitchFamily="50" charset="-128"/>
                <a:ea typeface="Meiryo UI" panose="020B0604030504040204" pitchFamily="50" charset="-128"/>
              </a:rPr>
              <a:t>今日の資料もこちらからダウンロードできます</a:t>
            </a:r>
            <a:endParaRPr lang="en-US" altLang="ja-JP" sz="3600" dirty="0">
              <a:solidFill>
                <a:srgbClr val="FFFFFF"/>
              </a:solidFill>
              <a:latin typeface="Meiryo UI" panose="020B0604030504040204" pitchFamily="50" charset="-128"/>
              <a:ea typeface="Meiryo UI" panose="020B0604030504040204" pitchFamily="50" charset="-128"/>
            </a:endParaRPr>
          </a:p>
          <a:p>
            <a:pPr marL="0" indent="0">
              <a:buNone/>
              <a:defRPr/>
            </a:pPr>
            <a:endParaRPr lang="en-US" altLang="ja-JP" sz="6600" dirty="0">
              <a:solidFill>
                <a:srgbClr val="FFFFFF"/>
              </a:solidFill>
              <a:latin typeface="Meiryo UI" panose="020B0604030504040204" pitchFamily="50" charset="-128"/>
              <a:ea typeface="Meiryo UI" panose="020B0604030504040204" pitchFamily="50" charset="-128"/>
            </a:endParaRPr>
          </a:p>
          <a:p>
            <a:pPr marL="0" lvl="0" indent="0">
              <a:buNone/>
              <a:defRPr/>
            </a:pPr>
            <a:r>
              <a:rPr lang="en-US" altLang="ja-JP" sz="5400" dirty="0">
                <a:solidFill>
                  <a:srgbClr val="FFFFFF"/>
                </a:solidFill>
                <a:latin typeface="Meiryo UI" panose="020B0604030504040204" pitchFamily="50" charset="-128"/>
                <a:ea typeface="Meiryo UI" panose="020B0604030504040204" pitchFamily="50" charset="-128"/>
              </a:rPr>
              <a:t>http://aka.ms/AzureAdWebinar</a:t>
            </a:r>
          </a:p>
          <a:p>
            <a:pPr marL="0" indent="0">
              <a:buNone/>
            </a:pPr>
            <a:endParaRPr lang="en-US" dirty="0"/>
          </a:p>
        </p:txBody>
      </p:sp>
      <p:sp>
        <p:nvSpPr>
          <p:cNvPr id="4" name="Text Placeholder 3">
            <a:extLst>
              <a:ext uri="{FF2B5EF4-FFF2-40B4-BE49-F238E27FC236}">
                <a16:creationId xmlns:a16="http://schemas.microsoft.com/office/drawing/2014/main" id="{0342DABB-ACC8-4E86-B2B0-40519669228B}"/>
              </a:ext>
            </a:extLst>
          </p:cNvPr>
          <p:cNvSpPr>
            <a:spLocks noGrp="1"/>
          </p:cNvSpPr>
          <p:nvPr>
            <p:ph type="body" sz="quarter" idx="11"/>
          </p:nvPr>
        </p:nvSpPr>
        <p:spPr/>
        <p:txBody>
          <a:bodyPr/>
          <a:lstStyle/>
          <a:p>
            <a:r>
              <a:rPr lang="ja-JP" altLang="en-US" dirty="0">
                <a:latin typeface="Meiryo UI" panose="020B0604030504040204" pitchFamily="50" charset="-128"/>
                <a:ea typeface="Meiryo UI" panose="020B0604030504040204" pitchFamily="50" charset="-128"/>
              </a:rPr>
              <a:t>いますぐブックマークに ご登録ください！</a:t>
            </a:r>
            <a:endParaRPr lang="en-US" dirty="0"/>
          </a:p>
        </p:txBody>
      </p:sp>
    </p:spTree>
    <p:extLst>
      <p:ext uri="{BB962C8B-B14F-4D97-AF65-F5344CB8AC3E}">
        <p14:creationId xmlns:p14="http://schemas.microsoft.com/office/powerpoint/2010/main" val="27509261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3C6CA71-13B7-4770-87C1-0C751ABB0FE3}"/>
              </a:ext>
            </a:extLst>
          </p:cNvPr>
          <p:cNvSpPr/>
          <p:nvPr/>
        </p:nvSpPr>
        <p:spPr bwMode="auto">
          <a:xfrm>
            <a:off x="228600" y="990600"/>
            <a:ext cx="11658600" cy="56388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endParaRPr kumimoji="1" lang="ja-JP" altLang="en-US" sz="3200" dirty="0" err="1">
              <a:solidFill>
                <a:schemeClr val="tx1">
                  <a:lumMod val="75000"/>
                </a:schemeClr>
              </a:solidFill>
              <a:latin typeface="Meiryo UI" panose="020B0604030504040204" pitchFamily="50" charset="-128"/>
              <a:ea typeface="Meiryo UI" panose="020B0604030504040204" pitchFamily="50" charset="-128"/>
              <a:cs typeface="Segoe UI" pitchFamily="34" charset="0"/>
            </a:endParaRPr>
          </a:p>
        </p:txBody>
      </p:sp>
      <p:sp>
        <p:nvSpPr>
          <p:cNvPr id="3" name="Text Placeholder 2">
            <a:extLst>
              <a:ext uri="{FF2B5EF4-FFF2-40B4-BE49-F238E27FC236}">
                <a16:creationId xmlns:a16="http://schemas.microsoft.com/office/drawing/2014/main" id="{F3D0511B-F4A4-4CFB-9F13-CC4DBEB0E0F2}"/>
              </a:ext>
            </a:extLst>
          </p:cNvPr>
          <p:cNvSpPr>
            <a:spLocks noGrp="1"/>
          </p:cNvSpPr>
          <p:nvPr>
            <p:ph type="body" sz="quarter" idx="10"/>
          </p:nvPr>
        </p:nvSpPr>
        <p:spPr>
          <a:xfrm>
            <a:off x="269238" y="1189177"/>
            <a:ext cx="11653522" cy="5378677"/>
          </a:xfrm>
        </p:spPr>
        <p:txBody>
          <a:bodyPr>
            <a:normAutofit/>
          </a:bodyPr>
          <a:lstStyle/>
          <a:p>
            <a:r>
              <a:rPr lang="ja-JP" altLang="en-US" dirty="0"/>
              <a:t>必ずフォローすべき </a:t>
            </a:r>
            <a:r>
              <a:rPr lang="en-US" altLang="ja-JP" dirty="0"/>
              <a:t>Blog</a:t>
            </a:r>
          </a:p>
          <a:p>
            <a:pPr lvl="1"/>
            <a:r>
              <a:rPr lang="en-US" altLang="ja-JP" dirty="0"/>
              <a:t>EMS Blog: </a:t>
            </a:r>
            <a:r>
              <a:rPr lang="en-US" altLang="ja-JP" dirty="0">
                <a:hlinkClick r:id="rId3"/>
              </a:rPr>
              <a:t>http://aka.ms/emsblog/</a:t>
            </a:r>
            <a:endParaRPr lang="en-US" altLang="ja-JP" dirty="0"/>
          </a:p>
          <a:p>
            <a:pPr marL="547792" lvl="2" indent="0">
              <a:buNone/>
            </a:pPr>
            <a:r>
              <a:rPr lang="en-US" altLang="ja-JP" dirty="0"/>
              <a:t>Azure AD (EMS) </a:t>
            </a:r>
            <a:r>
              <a:rPr lang="ja-JP" altLang="en-US" dirty="0"/>
              <a:t>開発チームメンバーが新機能情報をいち早く公開。また、</a:t>
            </a:r>
            <a:r>
              <a:rPr lang="en-US" altLang="ja-JP" dirty="0"/>
              <a:t>Azure AD </a:t>
            </a:r>
            <a:r>
              <a:rPr lang="ja-JP" altLang="en-US" dirty="0"/>
              <a:t>管理者がおさえておくべきセキュリティホワイトペーパーなどもこちらに投稿される</a:t>
            </a:r>
            <a:endParaRPr lang="en-US" altLang="ja-JP" dirty="0"/>
          </a:p>
          <a:p>
            <a:pPr lvl="1"/>
            <a:r>
              <a:rPr lang="en-US" altLang="ja-JP" dirty="0"/>
              <a:t>Japan Azure Identity Support Blog: </a:t>
            </a:r>
            <a:r>
              <a:rPr lang="en-US" dirty="0">
                <a:hlinkClick r:id="rId4"/>
              </a:rPr>
              <a:t>https://github.com/jpazureid/blog</a:t>
            </a:r>
            <a:endParaRPr lang="en-US" altLang="ja-JP" dirty="0"/>
          </a:p>
          <a:p>
            <a:pPr marL="547792" lvl="2" indent="0">
              <a:buNone/>
            </a:pPr>
            <a:r>
              <a:rPr lang="ja-JP" altLang="en-US" dirty="0"/>
              <a:t>新機能に関しての紹介だけでなく、日本の多くの </a:t>
            </a:r>
            <a:r>
              <a:rPr lang="en-US" altLang="ja-JP" dirty="0"/>
              <a:t>Azure </a:t>
            </a:r>
            <a:r>
              <a:rPr lang="ja-JP" altLang="en-US" dirty="0"/>
              <a:t>利用者からサポート依頼を直接受けている </a:t>
            </a:r>
            <a:r>
              <a:rPr lang="en-US" altLang="ja-JP" dirty="0"/>
              <a:t>Azure Identity </a:t>
            </a:r>
            <a:r>
              <a:rPr lang="ja-JP" altLang="en-US" dirty="0"/>
              <a:t>サポート エンジニアという立場から、時には私どもの視点を交えて、皆様のお役に立つ情報を発信</a:t>
            </a:r>
            <a:endParaRPr lang="en-US" altLang="ja-JP" dirty="0"/>
          </a:p>
          <a:p>
            <a:r>
              <a:rPr lang="en-US" altLang="ja-JP" dirty="0"/>
              <a:t>Azure AD Tips </a:t>
            </a:r>
            <a:r>
              <a:rPr lang="ja-JP" altLang="en-US" dirty="0"/>
              <a:t>集</a:t>
            </a:r>
            <a:endParaRPr lang="en-US" altLang="ja-JP" dirty="0"/>
          </a:p>
          <a:p>
            <a:pPr lvl="1"/>
            <a:r>
              <a:rPr lang="en-US" altLang="ja-JP" dirty="0">
                <a:hlinkClick r:id="rId5"/>
              </a:rPr>
              <a:t>http://aka.ms/aadtips</a:t>
            </a:r>
            <a:endParaRPr lang="en-US" altLang="ja-JP" dirty="0"/>
          </a:p>
          <a:p>
            <a:pPr marL="547792" lvl="2" indent="0">
              <a:buNone/>
            </a:pPr>
            <a:r>
              <a:rPr lang="ja-JP" altLang="en-US" dirty="0"/>
              <a:t>お客様への技術支援の中で、よくあるご質問や、</a:t>
            </a:r>
            <a:r>
              <a:rPr lang="en-US" altLang="ja-JP" dirty="0"/>
              <a:t>Docs </a:t>
            </a:r>
            <a:r>
              <a:rPr lang="ja-JP" altLang="en-US" dirty="0" err="1"/>
              <a:t>で提</a:t>
            </a:r>
            <a:r>
              <a:rPr lang="ja-JP" altLang="en-US" dirty="0"/>
              <a:t>供されているよりも詳しい日本語の解説が必要と感じたトピックを、開発部門の視点で随時アップデート</a:t>
            </a:r>
            <a:endParaRPr lang="en-US" altLang="ja-JP" dirty="0"/>
          </a:p>
        </p:txBody>
      </p:sp>
      <p:sp>
        <p:nvSpPr>
          <p:cNvPr id="6" name="Text Placeholder 5">
            <a:extLst>
              <a:ext uri="{FF2B5EF4-FFF2-40B4-BE49-F238E27FC236}">
                <a16:creationId xmlns:a16="http://schemas.microsoft.com/office/drawing/2014/main" id="{995B62F2-78E8-4A15-96B7-68DA95DE53C4}"/>
              </a:ext>
            </a:extLst>
          </p:cNvPr>
          <p:cNvSpPr>
            <a:spLocks noGrp="1"/>
          </p:cNvSpPr>
          <p:nvPr>
            <p:ph type="body" sz="quarter" idx="11"/>
          </p:nvPr>
        </p:nvSpPr>
        <p:spPr/>
        <p:txBody>
          <a:bodyPr/>
          <a:lstStyle/>
          <a:p>
            <a:r>
              <a:rPr lang="en-US" altLang="ja-JP"/>
              <a:t>Azure AD </a:t>
            </a:r>
            <a:r>
              <a:rPr lang="ja-JP" altLang="en-US"/>
              <a:t>担当者がフォローするべき情報ソース</a:t>
            </a:r>
            <a:endParaRPr lang="en-US" dirty="0"/>
          </a:p>
        </p:txBody>
      </p:sp>
    </p:spTree>
    <p:extLst>
      <p:ext uri="{BB962C8B-B14F-4D97-AF65-F5344CB8AC3E}">
        <p14:creationId xmlns:p14="http://schemas.microsoft.com/office/powerpoint/2010/main" val="1022450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a:spLocks/>
          </p:cNvSpPr>
          <p:nvPr/>
        </p:nvSpPr>
        <p:spPr>
          <a:xfrm>
            <a:off x="1267079" y="3276600"/>
            <a:ext cx="10577812" cy="1075710"/>
          </a:xfrm>
          <a:prstGeom prst="rect">
            <a:avLst/>
          </a:prstGeom>
        </p:spPr>
        <p:txBody>
          <a:bodyPr wrap="square" lIns="179285" tIns="143428" rIns="179285" bIns="143428" anchor="t">
            <a:noAutofit/>
          </a:bodyP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Tx/>
              <a:buSzPct val="90000"/>
              <a:buFont typeface="Wingdings" pitchFamily="2" charset="2"/>
              <a:buNone/>
              <a:tabLst/>
              <a:defRPr/>
            </a:pPr>
            <a:endParaRPr kumimoji="0" lang="en-US" sz="1961" b="0" i="0" u="none" strike="noStrike" kern="1200" cap="none" spc="0" normalizeH="0" baseline="0" noProof="0">
              <a:ln>
                <a:noFill/>
              </a:ln>
              <a:gradFill>
                <a:gsLst>
                  <a:gs pos="5417">
                    <a:srgbClr val="505050"/>
                  </a:gs>
                  <a:gs pos="28000">
                    <a:srgbClr val="505050"/>
                  </a:gs>
                </a:gsLst>
                <a:lin ang="5400000" scaled="0"/>
              </a:gradFill>
              <a:effectLst/>
              <a:uLnTx/>
              <a:uFillTx/>
              <a:latin typeface="Segoe UI"/>
              <a:ea typeface="+mn-ea"/>
              <a:cs typeface="+mn-cs"/>
            </a:endParaRPr>
          </a:p>
        </p:txBody>
      </p:sp>
      <p:sp>
        <p:nvSpPr>
          <p:cNvPr id="14" name="Text Placeholder 4"/>
          <p:cNvSpPr txBox="1">
            <a:spLocks/>
          </p:cNvSpPr>
          <p:nvPr/>
        </p:nvSpPr>
        <p:spPr>
          <a:xfrm>
            <a:off x="1295400" y="880404"/>
            <a:ext cx="10577812" cy="1075710"/>
          </a:xfrm>
          <a:prstGeom prst="rect">
            <a:avLst/>
          </a:prstGeom>
        </p:spPr>
        <p:txBody>
          <a:bodyPr wrap="square" lIns="179285" tIns="143428" rIns="179285" bIns="143428" anchor="t">
            <a:noAutofit/>
          </a:bodyP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Tx/>
              <a:buSzPct val="90000"/>
              <a:buFont typeface="Wingdings" pitchFamily="2" charset="2"/>
              <a:buNone/>
              <a:tabLst/>
              <a:defRPr/>
            </a:pPr>
            <a:endParaRPr kumimoji="0" lang="en-US" sz="1961" b="0" i="0" u="none" strike="noStrike" kern="1200" cap="none" spc="0" normalizeH="0" baseline="0" noProof="0">
              <a:ln>
                <a:noFill/>
              </a:ln>
              <a:gradFill>
                <a:gsLst>
                  <a:gs pos="5417">
                    <a:srgbClr val="505050"/>
                  </a:gs>
                  <a:gs pos="28000">
                    <a:srgbClr val="505050"/>
                  </a:gs>
                </a:gsLst>
                <a:lin ang="5400000" scaled="0"/>
              </a:gradFill>
              <a:effectLst/>
              <a:uLnTx/>
              <a:uFillTx/>
              <a:latin typeface="Segoe UI"/>
              <a:ea typeface="+mn-ea"/>
              <a:cs typeface="+mn-cs"/>
            </a:endParaRPr>
          </a:p>
        </p:txBody>
      </p:sp>
      <p:sp>
        <p:nvSpPr>
          <p:cNvPr id="20" name="Text Placeholder 4">
            <a:extLst>
              <a:ext uri="{FF2B5EF4-FFF2-40B4-BE49-F238E27FC236}">
                <a16:creationId xmlns:a16="http://schemas.microsoft.com/office/drawing/2014/main" id="{5A2439F9-EDAC-4540-9BD6-5CADF99836C7}"/>
              </a:ext>
            </a:extLst>
          </p:cNvPr>
          <p:cNvSpPr txBox="1">
            <a:spLocks/>
          </p:cNvSpPr>
          <p:nvPr/>
        </p:nvSpPr>
        <p:spPr>
          <a:xfrm>
            <a:off x="1295400" y="2180508"/>
            <a:ext cx="10577812" cy="1075710"/>
          </a:xfrm>
          <a:prstGeom prst="rect">
            <a:avLst/>
          </a:prstGeom>
        </p:spPr>
        <p:txBody>
          <a:bodyPr wrap="square" lIns="179285" tIns="143428" rIns="179285" bIns="143428" anchor="t">
            <a:noAutofit/>
          </a:bodyP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Tx/>
              <a:buSzPct val="90000"/>
              <a:buFont typeface="Wingdings" pitchFamily="2" charset="2"/>
              <a:buNone/>
              <a:tabLst/>
              <a:defRPr/>
            </a:pPr>
            <a:endParaRPr kumimoji="0" lang="en-US" sz="1961" b="0" i="0" u="none" strike="noStrike" kern="1200" cap="none" spc="0" normalizeH="0" baseline="0" noProof="0">
              <a:ln>
                <a:noFill/>
              </a:ln>
              <a:gradFill>
                <a:gsLst>
                  <a:gs pos="5417">
                    <a:srgbClr val="505050"/>
                  </a:gs>
                  <a:gs pos="28000">
                    <a:srgbClr val="505050"/>
                  </a:gs>
                </a:gsLst>
                <a:lin ang="5400000" scaled="0"/>
              </a:gradFill>
              <a:effectLst/>
              <a:uLnTx/>
              <a:uFillTx/>
              <a:latin typeface="Segoe UI"/>
              <a:ea typeface="+mn-ea"/>
              <a:cs typeface="+mn-cs"/>
            </a:endParaRPr>
          </a:p>
        </p:txBody>
      </p:sp>
      <p:graphicFrame>
        <p:nvGraphicFramePr>
          <p:cNvPr id="24" name="表 23">
            <a:extLst>
              <a:ext uri="{FF2B5EF4-FFF2-40B4-BE49-F238E27FC236}">
                <a16:creationId xmlns:a16="http://schemas.microsoft.com/office/drawing/2014/main" id="{FBF3C54D-1C6A-4421-9B2D-612D55343AEA}"/>
              </a:ext>
            </a:extLst>
          </p:cNvPr>
          <p:cNvGraphicFramePr>
            <a:graphicFrameLocks noGrp="1"/>
          </p:cNvGraphicFramePr>
          <p:nvPr>
            <p:extLst>
              <p:ext uri="{D42A27DB-BD31-4B8C-83A1-F6EECF244321}">
                <p14:modId xmlns:p14="http://schemas.microsoft.com/office/powerpoint/2010/main" val="2105133140"/>
              </p:ext>
            </p:extLst>
          </p:nvPr>
        </p:nvGraphicFramePr>
        <p:xfrm>
          <a:off x="509676" y="2182277"/>
          <a:ext cx="11335215" cy="4458716"/>
        </p:xfrm>
        <a:graphic>
          <a:graphicData uri="http://schemas.openxmlformats.org/drawingml/2006/table">
            <a:tbl>
              <a:tblPr/>
              <a:tblGrid>
                <a:gridCol w="2224669">
                  <a:extLst>
                    <a:ext uri="{9D8B030D-6E8A-4147-A177-3AD203B41FA5}">
                      <a16:colId xmlns:a16="http://schemas.microsoft.com/office/drawing/2014/main" val="1446205600"/>
                    </a:ext>
                  </a:extLst>
                </a:gridCol>
                <a:gridCol w="9110546">
                  <a:extLst>
                    <a:ext uri="{9D8B030D-6E8A-4147-A177-3AD203B41FA5}">
                      <a16:colId xmlns:a16="http://schemas.microsoft.com/office/drawing/2014/main" val="720247946"/>
                    </a:ext>
                  </a:extLst>
                </a:gridCol>
              </a:tblGrid>
              <a:tr h="0">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dirty="0">
                          <a:ln>
                            <a:noFill/>
                          </a:ln>
                          <a:solidFill>
                            <a:schemeClr val="tx1"/>
                          </a:solidFill>
                          <a:effectLst/>
                          <a:uLnTx/>
                          <a:uFillTx/>
                          <a:latin typeface="Segoe UI Semilight 本文"/>
                          <a:ea typeface="Meiryo UI" panose="020B0604030504040204" pitchFamily="50" charset="-128"/>
                          <a:cs typeface="+mn-cs"/>
                        </a:rPr>
                        <a:t>日程 </a:t>
                      </a:r>
                      <a:r>
                        <a:rPr kumimoji="0" lang="en-US" altLang="ja-JP" sz="2000" b="0" i="0" u="none" strike="noStrike" kern="1200" cap="none" spc="0" normalizeH="0" baseline="0" noProof="0" dirty="0">
                          <a:ln>
                            <a:noFill/>
                          </a:ln>
                          <a:solidFill>
                            <a:schemeClr val="tx1"/>
                          </a:solidFill>
                          <a:effectLst/>
                          <a:uLnTx/>
                          <a:uFillTx/>
                          <a:latin typeface="Segoe UI Semilight 本文"/>
                          <a:ea typeface="Meiryo UI" panose="020B0604030504040204" pitchFamily="50" charset="-128"/>
                          <a:cs typeface="+mn-cs"/>
                        </a:rPr>
                        <a:t>(</a:t>
                      </a:r>
                      <a:r>
                        <a:rPr kumimoji="0" lang="ja-JP" altLang="en-US" sz="2000" b="0" i="0" u="none" strike="noStrike" kern="1200" cap="none" spc="0" normalizeH="0" baseline="0" noProof="0" dirty="0">
                          <a:ln>
                            <a:noFill/>
                          </a:ln>
                          <a:solidFill>
                            <a:schemeClr val="tx1"/>
                          </a:solidFill>
                          <a:effectLst/>
                          <a:uLnTx/>
                          <a:uFillTx/>
                          <a:latin typeface="Segoe UI Semilight 本文"/>
                          <a:ea typeface="Meiryo UI" panose="020B0604030504040204" pitchFamily="50" charset="-128"/>
                          <a:cs typeface="+mn-cs"/>
                        </a:rPr>
                        <a:t>仮</a:t>
                      </a:r>
                      <a:r>
                        <a:rPr kumimoji="0" lang="en-US" altLang="ja-JP" sz="2000" b="0" i="0" u="none" strike="noStrike" kern="1200" cap="none" spc="0" normalizeH="0" baseline="0" noProof="0" dirty="0">
                          <a:ln>
                            <a:noFill/>
                          </a:ln>
                          <a:solidFill>
                            <a:schemeClr val="tx1"/>
                          </a:solidFill>
                          <a:effectLst/>
                          <a:uLnTx/>
                          <a:uFillTx/>
                          <a:latin typeface="Segoe UI Semilight 本文"/>
                          <a:ea typeface="Meiryo UI" panose="020B0604030504040204" pitchFamily="50" charset="-128"/>
                          <a:cs typeface="+mn-cs"/>
                        </a:rPr>
                        <a:t>)</a:t>
                      </a:r>
                      <a:endParaRPr lang="en-US" sz="2000" dirty="0">
                        <a:solidFill>
                          <a:schemeClr val="tx1"/>
                        </a:solidFill>
                        <a:effectLst/>
                        <a:latin typeface="Segoe UI Semilight 本文"/>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lang="ja-JP" altLang="en-US" sz="2000" dirty="0">
                          <a:solidFill>
                            <a:schemeClr val="tx1"/>
                          </a:solidFill>
                          <a:effectLst/>
                          <a:latin typeface="Segoe UI Semilight 本文"/>
                          <a:ea typeface="Meiryo UI" panose="020B0604030504040204" pitchFamily="50" charset="-128"/>
                        </a:rPr>
                        <a:t>トピック</a:t>
                      </a:r>
                      <a:endParaRPr lang="en-US" sz="2000" dirty="0">
                        <a:solidFill>
                          <a:schemeClr val="tx1"/>
                        </a:solidFill>
                        <a:effectLst/>
                        <a:latin typeface="Segoe UI Semilight 本文"/>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52799725"/>
                  </a:ext>
                </a:extLst>
              </a:tr>
              <a:tr h="0">
                <a:tc>
                  <a:txBody>
                    <a:bodyPr/>
                    <a:lstStyle/>
                    <a:p>
                      <a:pPr marL="0" marR="0" algn="ctr" fontAlgn="t">
                        <a:spcBef>
                          <a:spcPts val="0"/>
                        </a:spcBef>
                        <a:spcAft>
                          <a:spcPts val="0"/>
                        </a:spcAft>
                      </a:pPr>
                      <a:r>
                        <a:rPr lang="en-US" sz="1600" dirty="0">
                          <a:latin typeface="Meiryo UI" panose="020B0604030504040204" pitchFamily="50" charset="-128"/>
                          <a:ea typeface="游ゴシック" panose="020B0400000000000000" pitchFamily="50" charset="-128"/>
                          <a:cs typeface="ＭＳ Ｐゴシック" panose="020B0600070205080204" pitchFamily="50" charset="-128"/>
                        </a:rPr>
                        <a:t>3/7</a:t>
                      </a: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a:t>
                      </a:r>
                      <a:r>
                        <a:rPr lang="ja-JP" altLang="en-US" sz="1600" b="0" i="0" u="none" strike="noStrike" kern="1200" dirty="0">
                          <a:solidFill>
                            <a:schemeClr val="tx1"/>
                          </a:solidFill>
                          <a:effectLst/>
                          <a:latin typeface="Meiryo UI" panose="020B0604030504040204" pitchFamily="50" charset="-128"/>
                          <a:ea typeface="Meiryo UI" panose="020B0604030504040204" pitchFamily="50" charset="-128"/>
                          <a:cs typeface="+mn-cs"/>
                        </a:rPr>
                        <a:t>木</a:t>
                      </a: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a:t>
                      </a:r>
                      <a:br>
                        <a:rPr lang="ja-JP" altLang="en-US" sz="1600" dirty="0">
                          <a:latin typeface="Meiryo UI" panose="020B0604030504040204" pitchFamily="50" charset="-128"/>
                          <a:ea typeface="Meiryo UI" panose="020B0604030504040204" pitchFamily="50" charset="-128"/>
                        </a:rPr>
                      </a:b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lang="en-US" sz="1600" dirty="0">
                        <a:effectLst/>
                        <a:latin typeface="Meiryo UI" panose="020B0604030504040204" pitchFamily="50" charset="-128"/>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75000"/>
                      </a:schemeClr>
                    </a:solidFill>
                  </a:tcPr>
                </a:tc>
                <a:tc>
                  <a:txBody>
                    <a:bodyPr/>
                    <a:lstStyle/>
                    <a:p>
                      <a:r>
                        <a:rPr lang="ja-JP" altLang="en-US" sz="2000" kern="1200" dirty="0">
                          <a:solidFill>
                            <a:srgbClr val="0078D7"/>
                          </a:solidFill>
                          <a:effectLst/>
                          <a:latin typeface="Segoe UI Semilight 本文"/>
                          <a:ea typeface="Meiryo UI"/>
                          <a:cs typeface="+mn-cs"/>
                        </a:rPr>
                        <a:t>モダンアクセスコントロール実現に向けた戦略策定方法</a:t>
                      </a:r>
                      <a:br>
                        <a:rPr lang="ja-JP" altLang="en-US" sz="2000" kern="1200" dirty="0">
                          <a:solidFill>
                            <a:srgbClr val="0078D7"/>
                          </a:solidFill>
                          <a:effectLst/>
                          <a:latin typeface="Segoe UI Semilight 本文"/>
                          <a:ea typeface="Meiryo UI"/>
                          <a:cs typeface="+mn-cs"/>
                        </a:rPr>
                      </a:br>
                      <a:r>
                        <a:rPr lang="en-US" sz="1765" b="0" i="0" kern="1200" dirty="0">
                          <a:solidFill>
                            <a:schemeClr val="tx1"/>
                          </a:solidFill>
                          <a:effectLst/>
                          <a:latin typeface="+mn-lt"/>
                          <a:ea typeface="+mn-ea"/>
                          <a:cs typeface="+mn-cs"/>
                        </a:rPr>
                        <a:t>Enterprise strategy towards modern access control</a:t>
                      </a:r>
                      <a:endParaRPr lang="en-US" altLang="ja-JP" sz="2000" kern="1200" dirty="0">
                        <a:solidFill>
                          <a:schemeClr val="tx1"/>
                        </a:solidFill>
                        <a:effectLst/>
                        <a:latin typeface="+mn-lt"/>
                        <a:ea typeface="+mn-ea"/>
                        <a:cs typeface="+mn-cs"/>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714189813"/>
                  </a:ext>
                </a:extLst>
              </a:tr>
              <a:tr h="0">
                <a:tc>
                  <a:txBody>
                    <a:bodyPr/>
                    <a:lstStyle/>
                    <a:p>
                      <a:pPr marL="0" marR="0" algn="ctr" fontAlgn="t">
                        <a:spcBef>
                          <a:spcPts val="0"/>
                        </a:spcBef>
                        <a:spcAft>
                          <a:spcPts val="0"/>
                        </a:spcAft>
                      </a:pPr>
                      <a:r>
                        <a:rPr lang="en-US" sz="1600" dirty="0">
                          <a:latin typeface="Meiryo UI" panose="020B0604030504040204" pitchFamily="50" charset="-128"/>
                          <a:ea typeface="游ゴシック" panose="020B0400000000000000" pitchFamily="50" charset="-128"/>
                          <a:cs typeface="ＭＳ Ｐゴシック" panose="020B0600070205080204" pitchFamily="50" charset="-128"/>
                        </a:rPr>
                        <a:t>3/20</a:t>
                      </a: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a:t>
                      </a:r>
                      <a:r>
                        <a:rPr lang="ja-JP" altLang="en-US" sz="1600" b="0" i="0" u="none" strike="noStrike" kern="1200" dirty="0">
                          <a:solidFill>
                            <a:schemeClr val="tx1"/>
                          </a:solidFill>
                          <a:effectLst/>
                          <a:latin typeface="Meiryo UI" panose="020B0604030504040204" pitchFamily="50" charset="-128"/>
                          <a:ea typeface="Meiryo UI" panose="020B0604030504040204" pitchFamily="50" charset="-128"/>
                          <a:cs typeface="+mn-cs"/>
                        </a:rPr>
                        <a:t>水</a:t>
                      </a: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 </a:t>
                      </a:r>
                      <a:br>
                        <a:rPr lang="ja-JP" altLang="en-US" sz="1600" dirty="0">
                          <a:latin typeface="Meiryo UI" panose="020B0604030504040204" pitchFamily="50" charset="-128"/>
                          <a:ea typeface="Meiryo UI" panose="020B0604030504040204" pitchFamily="50" charset="-128"/>
                        </a:rPr>
                      </a:b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lang="en-US" sz="1600" dirty="0">
                        <a:effectLst/>
                        <a:latin typeface="Meiryo UI" panose="020B0604030504040204" pitchFamily="50" charset="-128"/>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75000"/>
                      </a:schemeClr>
                    </a:solidFill>
                  </a:tcPr>
                </a:tc>
                <a:tc>
                  <a:txBody>
                    <a:bodyPr/>
                    <a:lstStyle/>
                    <a:p>
                      <a:pPr marL="0" marR="0" fontAlgn="t">
                        <a:spcBef>
                          <a:spcPts val="0"/>
                        </a:spcBef>
                        <a:spcAft>
                          <a:spcPts val="0"/>
                        </a:spcAft>
                      </a:pPr>
                      <a:r>
                        <a:rPr lang="ja-JP" altLang="en-US" sz="2000" kern="1200" dirty="0">
                          <a:solidFill>
                            <a:srgbClr val="0078D7"/>
                          </a:solidFill>
                          <a:effectLst/>
                          <a:latin typeface="Segoe UI Semilight 本文"/>
                          <a:ea typeface="Meiryo UI"/>
                          <a:cs typeface="+mn-cs"/>
                        </a:rPr>
                        <a:t>詳説！</a:t>
                      </a:r>
                      <a:r>
                        <a:rPr lang="en-US" sz="2000" kern="1200" dirty="0">
                          <a:solidFill>
                            <a:srgbClr val="0078D7"/>
                          </a:solidFill>
                          <a:effectLst/>
                          <a:latin typeface="Segoe UI Semilight 本文"/>
                          <a:ea typeface="Meiryo UI"/>
                          <a:cs typeface="+mn-cs"/>
                        </a:rPr>
                        <a:t>Azure AD </a:t>
                      </a:r>
                      <a:r>
                        <a:rPr lang="ja-JP" altLang="en-US" sz="2000" kern="1200" dirty="0">
                          <a:solidFill>
                            <a:srgbClr val="0078D7"/>
                          </a:solidFill>
                          <a:effectLst/>
                          <a:latin typeface="Segoe UI Semilight 本文"/>
                          <a:ea typeface="Meiryo UI"/>
                          <a:cs typeface="+mn-cs"/>
                        </a:rPr>
                        <a:t>条件付きアクセス </a:t>
                      </a:r>
                      <a:r>
                        <a:rPr lang="en-US" altLang="ja-JP" sz="2000" kern="1200" dirty="0">
                          <a:solidFill>
                            <a:srgbClr val="0078D7"/>
                          </a:solidFill>
                          <a:effectLst/>
                          <a:latin typeface="Segoe UI Semilight 本文"/>
                          <a:ea typeface="Meiryo UI"/>
                          <a:cs typeface="+mn-cs"/>
                        </a:rPr>
                        <a:t>- </a:t>
                      </a:r>
                      <a:r>
                        <a:rPr lang="ja-JP" altLang="en-US" sz="2000" kern="1200" dirty="0">
                          <a:solidFill>
                            <a:srgbClr val="0078D7"/>
                          </a:solidFill>
                          <a:effectLst/>
                          <a:latin typeface="Segoe UI Semilight 本文"/>
                          <a:ea typeface="Meiryo UI"/>
                          <a:cs typeface="+mn-cs"/>
                        </a:rPr>
                        <a:t>動作の仕組みを理解する編</a:t>
                      </a:r>
                      <a:br>
                        <a:rPr lang="ja-JP" altLang="en-US" sz="2000" kern="1200" dirty="0">
                          <a:solidFill>
                            <a:srgbClr val="0078D7"/>
                          </a:solidFill>
                          <a:effectLst/>
                          <a:latin typeface="Segoe UI Semilight 本文"/>
                          <a:ea typeface="Meiryo UI"/>
                          <a:cs typeface="+mn-cs"/>
                        </a:rPr>
                      </a:br>
                      <a:r>
                        <a:rPr lang="en-US" sz="1765" b="0" i="0" kern="1200" dirty="0">
                          <a:solidFill>
                            <a:schemeClr val="tx1"/>
                          </a:solidFill>
                          <a:effectLst/>
                          <a:latin typeface="+mn-lt"/>
                          <a:ea typeface="+mn-ea"/>
                          <a:cs typeface="+mn-cs"/>
                        </a:rPr>
                        <a:t>Azure AD Conditional Access deep dive - How it works</a:t>
                      </a:r>
                      <a:endParaRPr lang="en-US" sz="2000" dirty="0">
                        <a:effectLst/>
                        <a:latin typeface="+mn-lt"/>
                        <a:ea typeface="+mn-ea"/>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176666232"/>
                  </a:ext>
                </a:extLst>
              </a:tr>
              <a:tr h="0">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lang="en-US" sz="1600" dirty="0">
                          <a:latin typeface="Meiryo UI" panose="020B0604030504040204" pitchFamily="50" charset="-128"/>
                          <a:ea typeface="游ゴシック" panose="020B0400000000000000" pitchFamily="50" charset="-128"/>
                          <a:cs typeface="ＭＳ Ｐゴシック" panose="020B0600070205080204" pitchFamily="50" charset="-128"/>
                        </a:rPr>
                        <a:t>4/4</a:t>
                      </a: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a:t>
                      </a:r>
                      <a:r>
                        <a:rPr lang="ja-JP" altLang="en-US" sz="1600" b="0" i="0" u="none" strike="noStrike" kern="1200" dirty="0">
                          <a:solidFill>
                            <a:schemeClr val="tx1"/>
                          </a:solidFill>
                          <a:effectLst/>
                          <a:latin typeface="Meiryo UI" panose="020B0604030504040204" pitchFamily="50" charset="-128"/>
                          <a:ea typeface="Meiryo UI" panose="020B0604030504040204" pitchFamily="50" charset="-128"/>
                          <a:cs typeface="+mn-cs"/>
                        </a:rPr>
                        <a:t>木</a:t>
                      </a: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a:t>
                      </a:r>
                      <a:br>
                        <a:rPr lang="ja-JP" altLang="en-US" sz="1600" dirty="0">
                          <a:latin typeface="Meiryo UI" panose="020B0604030504040204" pitchFamily="50" charset="-128"/>
                          <a:ea typeface="Meiryo UI" panose="020B0604030504040204" pitchFamily="50" charset="-128"/>
                        </a:rPr>
                      </a:b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kumimoji="0" lang="en-US" altLang="ja-JP" sz="1600" b="0" i="0" u="none" strike="noStrike" kern="1200" cap="none" spc="0" normalizeH="0" baseline="0" noProof="0" dirty="0">
                        <a:ln>
                          <a:noFill/>
                        </a:ln>
                        <a:solidFill>
                          <a:srgbClr val="505050"/>
                        </a:solidFill>
                        <a:effectLst/>
                        <a:uLnTx/>
                        <a:uFillTx/>
                        <a:latin typeface="Meiryo UI" panose="020B0604030504040204" pitchFamily="50" charset="-128"/>
                        <a:ea typeface="Meiryo UI" panose="020B0604030504040204" pitchFamily="50" charset="-128"/>
                        <a:cs typeface="+mn-cs"/>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75000"/>
                      </a:schemeClr>
                    </a:solidFill>
                  </a:tcPr>
                </a:tc>
                <a:tc>
                  <a:txBody>
                    <a:bodyPr/>
                    <a:lstStyle/>
                    <a:p>
                      <a:pPr marL="0" marR="0" fontAlgn="t">
                        <a:spcBef>
                          <a:spcPts val="0"/>
                        </a:spcBef>
                        <a:spcAft>
                          <a:spcPts val="0"/>
                        </a:spcAft>
                      </a:pPr>
                      <a:r>
                        <a:rPr lang="ja-JP" altLang="en-US" sz="2000" kern="1200" dirty="0">
                          <a:solidFill>
                            <a:srgbClr val="0078D7"/>
                          </a:solidFill>
                          <a:effectLst/>
                          <a:latin typeface="Segoe UI Semilight 本文"/>
                          <a:ea typeface="Meiryo UI"/>
                          <a:cs typeface="+mn-cs"/>
                        </a:rPr>
                        <a:t>詳説！</a:t>
                      </a:r>
                      <a:r>
                        <a:rPr lang="en-US" sz="2000" kern="1200" dirty="0">
                          <a:solidFill>
                            <a:srgbClr val="0078D7"/>
                          </a:solidFill>
                          <a:effectLst/>
                          <a:latin typeface="Segoe UI Semilight 本文"/>
                          <a:ea typeface="Meiryo UI"/>
                          <a:cs typeface="+mn-cs"/>
                        </a:rPr>
                        <a:t>Azure AD </a:t>
                      </a:r>
                      <a:r>
                        <a:rPr lang="ja-JP" altLang="en-US" sz="2000" kern="1200" dirty="0">
                          <a:solidFill>
                            <a:srgbClr val="0078D7"/>
                          </a:solidFill>
                          <a:effectLst/>
                          <a:latin typeface="Segoe UI Semilight 本文"/>
                          <a:ea typeface="Meiryo UI"/>
                          <a:cs typeface="+mn-cs"/>
                        </a:rPr>
                        <a:t>条件付きアクセス </a:t>
                      </a:r>
                      <a:r>
                        <a:rPr lang="en-US" altLang="ja-JP" sz="2000" kern="1200" dirty="0">
                          <a:solidFill>
                            <a:srgbClr val="0078D7"/>
                          </a:solidFill>
                          <a:effectLst/>
                          <a:latin typeface="Segoe UI Semilight 本文"/>
                          <a:ea typeface="Meiryo UI"/>
                          <a:cs typeface="+mn-cs"/>
                        </a:rPr>
                        <a:t>- </a:t>
                      </a:r>
                      <a:r>
                        <a:rPr lang="ja-JP" altLang="en-US" sz="2000" kern="1200" dirty="0">
                          <a:solidFill>
                            <a:srgbClr val="0078D7"/>
                          </a:solidFill>
                          <a:effectLst/>
                          <a:latin typeface="Segoe UI Semilight 本文"/>
                          <a:ea typeface="Meiryo UI"/>
                          <a:cs typeface="+mn-cs"/>
                        </a:rPr>
                        <a:t>設計のやり方編</a:t>
                      </a:r>
                      <a:br>
                        <a:rPr lang="ja-JP" altLang="en-US" sz="2000" dirty="0"/>
                      </a:br>
                      <a:r>
                        <a:rPr lang="en-US" sz="1765" b="0" i="0" kern="1200" dirty="0">
                          <a:solidFill>
                            <a:schemeClr val="tx1"/>
                          </a:solidFill>
                          <a:effectLst/>
                          <a:latin typeface="+mn-lt"/>
                          <a:ea typeface="+mn-ea"/>
                          <a:cs typeface="+mn-cs"/>
                        </a:rPr>
                        <a:t>Azure AD Conditional Access deep dive - Design methodology</a:t>
                      </a:r>
                      <a:endParaRPr lang="en-US" sz="2000" dirty="0">
                        <a:effectLst/>
                        <a:latin typeface="Segoe UI Semilight 本文"/>
                        <a:ea typeface="+mn-ea"/>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359193723"/>
                  </a:ext>
                </a:extLst>
              </a:tr>
              <a:tr h="0">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lang="en-US" sz="1600" b="0" i="0" u="none" strike="noStrike" kern="1200" dirty="0">
                          <a:solidFill>
                            <a:schemeClr val="tx1"/>
                          </a:solidFill>
                          <a:effectLst/>
                          <a:latin typeface="Meiryo UI" panose="020B0604030504040204" pitchFamily="50" charset="-128"/>
                          <a:ea typeface="Meiryo UI" panose="020B0604030504040204" pitchFamily="50" charset="-128"/>
                          <a:cs typeface="+mn-cs"/>
                        </a:rPr>
                        <a:t>4/18</a:t>
                      </a: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a:t>
                      </a:r>
                      <a:r>
                        <a:rPr lang="ja-JP" altLang="en-US" sz="1600" b="0" i="0" u="none" strike="noStrike" kern="1200" dirty="0">
                          <a:solidFill>
                            <a:schemeClr val="tx1"/>
                          </a:solidFill>
                          <a:effectLst/>
                          <a:latin typeface="Meiryo UI" panose="020B0604030504040204" pitchFamily="50" charset="-128"/>
                          <a:ea typeface="Meiryo UI" panose="020B0604030504040204" pitchFamily="50" charset="-128"/>
                          <a:cs typeface="+mn-cs"/>
                        </a:rPr>
                        <a:t>木</a:t>
                      </a: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a:t>
                      </a:r>
                      <a:br>
                        <a:rPr lang="ja-JP" altLang="en-US" sz="1600" b="0" i="0" u="none" strike="noStrike" kern="1200" dirty="0">
                          <a:solidFill>
                            <a:schemeClr val="tx1"/>
                          </a:solidFill>
                          <a:effectLst/>
                          <a:latin typeface="Meiryo UI" panose="020B0604030504040204" pitchFamily="50" charset="-128"/>
                          <a:ea typeface="Meiryo UI" panose="020B0604030504040204" pitchFamily="50" charset="-128"/>
                          <a:cs typeface="+mn-cs"/>
                        </a:rPr>
                      </a:b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lang="en-US" altLang="ja-JP" sz="1600" b="0" i="0" u="none" strike="noStrike" kern="1200" noProof="0" dirty="0">
                        <a:solidFill>
                          <a:schemeClr val="tx1"/>
                        </a:solidFill>
                        <a:effectLst/>
                        <a:latin typeface="Meiryo UI" panose="020B0604030504040204" pitchFamily="50" charset="-128"/>
                        <a:ea typeface="Meiryo UI" panose="020B0604030504040204" pitchFamily="50" charset="-128"/>
                        <a:cs typeface="+mn-cs"/>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2000" kern="1200" dirty="0">
                          <a:solidFill>
                            <a:srgbClr val="0078D7"/>
                          </a:solidFill>
                          <a:effectLst/>
                          <a:latin typeface="Segoe UI Semilight 本文"/>
                          <a:ea typeface="Meiryo UI"/>
                          <a:cs typeface="+mn-cs"/>
                        </a:rPr>
                        <a:t>Azure AD </a:t>
                      </a:r>
                      <a:r>
                        <a:rPr lang="ja-JP" altLang="en-US" sz="2000" kern="1200" dirty="0">
                          <a:solidFill>
                            <a:srgbClr val="0078D7"/>
                          </a:solidFill>
                          <a:effectLst/>
                          <a:latin typeface="Segoe UI Semilight 本文"/>
                          <a:ea typeface="Meiryo UI"/>
                          <a:cs typeface="+mn-cs"/>
                        </a:rPr>
                        <a:t>の新しいデバイス管理パターンを理解しよう</a:t>
                      </a:r>
                      <a:br>
                        <a:rPr lang="ja-JP" altLang="en-US" sz="2000" dirty="0"/>
                      </a:br>
                      <a:r>
                        <a:rPr lang="en-US" sz="1765" b="0" i="0" kern="1200" dirty="0">
                          <a:solidFill>
                            <a:schemeClr val="tx1"/>
                          </a:solidFill>
                          <a:effectLst/>
                          <a:latin typeface="+mn-lt"/>
                          <a:ea typeface="+mn-ea"/>
                          <a:cs typeface="+mn-cs"/>
                        </a:rPr>
                        <a:t>Modern device management with Azure AD</a:t>
                      </a:r>
                      <a:endParaRPr lang="en-US" sz="2000" dirty="0">
                        <a:effectLst/>
                        <a:latin typeface="Segoe UI Semilight 本文"/>
                        <a:ea typeface="+mn-ea"/>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3890136285"/>
                  </a:ext>
                </a:extLst>
              </a:tr>
              <a:tr h="0">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lang="en-US" sz="1600" b="0" i="0" u="none" strike="noStrike" kern="1200" dirty="0">
                          <a:solidFill>
                            <a:schemeClr val="tx1"/>
                          </a:solidFill>
                          <a:effectLst/>
                          <a:latin typeface="Meiryo UI" panose="020B0604030504040204" pitchFamily="50" charset="-128"/>
                          <a:ea typeface="Meiryo UI" panose="020B0604030504040204" pitchFamily="50" charset="-128"/>
                          <a:cs typeface="+mn-cs"/>
                        </a:rPr>
                        <a:t>5/9 </a:t>
                      </a: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a:t>
                      </a:r>
                      <a:r>
                        <a:rPr lang="ja-JP" altLang="en-US" sz="1600" b="0" i="0" u="none" strike="noStrike" kern="1200" dirty="0">
                          <a:solidFill>
                            <a:schemeClr val="tx1"/>
                          </a:solidFill>
                          <a:effectLst/>
                          <a:latin typeface="Meiryo UI" panose="020B0604030504040204" pitchFamily="50" charset="-128"/>
                          <a:ea typeface="Meiryo UI" panose="020B0604030504040204" pitchFamily="50" charset="-128"/>
                          <a:cs typeface="+mn-cs"/>
                        </a:rPr>
                        <a:t>木</a:t>
                      </a: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a:t>
                      </a:r>
                      <a:br>
                        <a:rPr lang="ja-JP" altLang="en-US" sz="1600" b="0" i="0" u="none" strike="noStrike" kern="1200" dirty="0">
                          <a:solidFill>
                            <a:schemeClr val="tx1"/>
                          </a:solidFill>
                          <a:effectLst/>
                          <a:latin typeface="Meiryo UI" panose="020B0604030504040204" pitchFamily="50" charset="-128"/>
                          <a:ea typeface="Meiryo UI" panose="020B0604030504040204" pitchFamily="50" charset="-128"/>
                          <a:cs typeface="+mn-cs"/>
                        </a:rPr>
                      </a:b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lang="en-US" altLang="ja-JP" sz="1600" b="0" i="0" u="none" strike="noStrike" kern="1200" noProof="0" dirty="0">
                        <a:solidFill>
                          <a:schemeClr val="tx1"/>
                        </a:solidFill>
                        <a:effectLst/>
                        <a:latin typeface="Meiryo UI" panose="020B0604030504040204" pitchFamily="50" charset="-128"/>
                        <a:ea typeface="Meiryo UI" panose="020B0604030504040204" pitchFamily="50" charset="-128"/>
                        <a:cs typeface="+mn-cs"/>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2000" kern="1200" dirty="0">
                          <a:solidFill>
                            <a:srgbClr val="0078D7"/>
                          </a:solidFill>
                          <a:effectLst/>
                          <a:latin typeface="Segoe UI Semilight 本文"/>
                          <a:ea typeface="Meiryo UI"/>
                          <a:cs typeface="+mn-cs"/>
                        </a:rPr>
                        <a:t>Intune</a:t>
                      </a:r>
                      <a:r>
                        <a:rPr lang="ja-JP" altLang="en-US" sz="2000" kern="1200" dirty="0">
                          <a:solidFill>
                            <a:srgbClr val="0078D7"/>
                          </a:solidFill>
                          <a:effectLst/>
                          <a:latin typeface="Segoe UI Semilight 本文"/>
                          <a:ea typeface="Meiryo UI"/>
                          <a:cs typeface="+mn-cs"/>
                        </a:rPr>
                        <a:t>によるモバイルデバイスとアプリのセキュアな管理とは</a:t>
                      </a:r>
                      <a:br>
                        <a:rPr lang="ja-JP" altLang="en-US" sz="2000" dirty="0"/>
                      </a:br>
                      <a:r>
                        <a:rPr lang="en-US" sz="1765" b="0" i="0" kern="1200" dirty="0">
                          <a:solidFill>
                            <a:schemeClr val="tx1"/>
                          </a:solidFill>
                          <a:effectLst/>
                          <a:latin typeface="+mn-lt"/>
                          <a:ea typeface="+mn-ea"/>
                          <a:cs typeface="+mn-cs"/>
                        </a:rPr>
                        <a:t>Manage and secure mobile devices and apps with Intune</a:t>
                      </a:r>
                      <a:endParaRPr lang="en-US" altLang="ja-JP" sz="2000" dirty="0">
                        <a:effectLst/>
                        <a:latin typeface="Segoe UI Semilight 本文"/>
                        <a:ea typeface="+mn-ea"/>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1306808934"/>
                  </a:ext>
                </a:extLst>
              </a:tr>
              <a:tr h="0">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5/16(</a:t>
                      </a:r>
                      <a:r>
                        <a:rPr lang="ja-JP" altLang="en-US" sz="1600" b="0" i="0" u="none" strike="noStrike" kern="1200" dirty="0">
                          <a:solidFill>
                            <a:schemeClr val="tx1"/>
                          </a:solidFill>
                          <a:effectLst/>
                          <a:latin typeface="Meiryo UI" panose="020B0604030504040204" pitchFamily="50" charset="-128"/>
                          <a:ea typeface="Meiryo UI" panose="020B0604030504040204" pitchFamily="50" charset="-128"/>
                          <a:cs typeface="+mn-cs"/>
                        </a:rPr>
                        <a:t>木</a:t>
                      </a: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a:t>
                      </a:r>
                      <a:br>
                        <a:rPr lang="ja-JP" altLang="en-US" sz="1600" b="0" i="0" u="none" strike="noStrike" kern="1200" dirty="0">
                          <a:solidFill>
                            <a:schemeClr val="tx1"/>
                          </a:solidFill>
                          <a:effectLst/>
                          <a:latin typeface="Meiryo UI" panose="020B0604030504040204" pitchFamily="50" charset="-128"/>
                          <a:ea typeface="Meiryo UI" panose="020B0604030504040204" pitchFamily="50" charset="-128"/>
                          <a:cs typeface="+mn-cs"/>
                        </a:rPr>
                      </a:b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lang="en-US" altLang="ja-JP" sz="1600" b="0" i="0" u="none" strike="noStrike" kern="1200" noProof="0" dirty="0">
                        <a:solidFill>
                          <a:schemeClr val="tx1"/>
                        </a:solidFill>
                        <a:effectLst/>
                        <a:latin typeface="Meiryo UI" panose="020B0604030504040204" pitchFamily="50" charset="-128"/>
                        <a:ea typeface="Meiryo UI" panose="020B0604030504040204" pitchFamily="50" charset="-128"/>
                        <a:cs typeface="+mn-cs"/>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2000" kern="1200" dirty="0">
                          <a:solidFill>
                            <a:srgbClr val="0078D7"/>
                          </a:solidFill>
                          <a:effectLst/>
                          <a:latin typeface="Segoe UI Semilight 本文"/>
                          <a:ea typeface="Meiryo UI"/>
                          <a:cs typeface="+mn-cs"/>
                        </a:rPr>
                        <a:t>Hybrid Azure AD Join </a:t>
                      </a:r>
                      <a:r>
                        <a:rPr lang="ja-JP" altLang="en-US" sz="2000" kern="1200" dirty="0">
                          <a:solidFill>
                            <a:srgbClr val="0078D7"/>
                          </a:solidFill>
                          <a:effectLst/>
                          <a:latin typeface="Segoe UI Semilight 本文"/>
                          <a:ea typeface="Meiryo UI"/>
                          <a:cs typeface="+mn-cs"/>
                        </a:rPr>
                        <a:t>動作の仕組みを徹底解説</a:t>
                      </a:r>
                      <a:br>
                        <a:rPr lang="ja-JP" altLang="en-US" sz="2000" dirty="0"/>
                      </a:br>
                      <a:r>
                        <a:rPr lang="en-US" sz="1765" b="0" i="0" kern="1200" dirty="0">
                          <a:solidFill>
                            <a:schemeClr val="tx1"/>
                          </a:solidFill>
                          <a:effectLst/>
                          <a:latin typeface="+mn-lt"/>
                          <a:ea typeface="+mn-ea"/>
                          <a:cs typeface="+mn-cs"/>
                        </a:rPr>
                        <a:t>Hybrid Azure AD Join deep dive</a:t>
                      </a:r>
                      <a:endParaRPr lang="en-US" altLang="ja-JP" sz="2000" dirty="0">
                        <a:effectLst/>
                        <a:latin typeface="Segoe UI Semilight 本文"/>
                        <a:ea typeface="+mn-ea"/>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3815923597"/>
                  </a:ext>
                </a:extLst>
              </a:tr>
            </a:tbl>
          </a:graphicData>
        </a:graphic>
      </p:graphicFrame>
      <p:sp>
        <p:nvSpPr>
          <p:cNvPr id="2" name="Text Placeholder 1">
            <a:extLst>
              <a:ext uri="{FF2B5EF4-FFF2-40B4-BE49-F238E27FC236}">
                <a16:creationId xmlns:a16="http://schemas.microsoft.com/office/drawing/2014/main" id="{1E291EB3-E4CE-4070-ADBD-F35D769CF86F}"/>
              </a:ext>
            </a:extLst>
          </p:cNvPr>
          <p:cNvSpPr>
            <a:spLocks noGrp="1"/>
          </p:cNvSpPr>
          <p:nvPr>
            <p:ph type="body" sz="quarter" idx="11"/>
          </p:nvPr>
        </p:nvSpPr>
        <p:spPr/>
        <p:txBody>
          <a:bodyPr/>
          <a:lstStyle/>
          <a:p>
            <a:r>
              <a:rPr lang="ja-JP" altLang="en-US" dirty="0"/>
              <a:t>今後の</a:t>
            </a:r>
            <a:r>
              <a:rPr lang="en-US" altLang="ja-JP" dirty="0"/>
              <a:t>Webinar</a:t>
            </a:r>
            <a:r>
              <a:rPr lang="ja-JP" altLang="en-US" dirty="0"/>
              <a:t>予定</a:t>
            </a:r>
            <a:endParaRPr lang="en-US" dirty="0"/>
          </a:p>
        </p:txBody>
      </p:sp>
      <p:sp>
        <p:nvSpPr>
          <p:cNvPr id="3" name="Rectangle 2">
            <a:extLst>
              <a:ext uri="{FF2B5EF4-FFF2-40B4-BE49-F238E27FC236}">
                <a16:creationId xmlns:a16="http://schemas.microsoft.com/office/drawing/2014/main" id="{01271C5B-7ED2-4731-B7CE-7111FB469D54}"/>
              </a:ext>
            </a:extLst>
          </p:cNvPr>
          <p:cNvSpPr/>
          <p:nvPr/>
        </p:nvSpPr>
        <p:spPr>
          <a:xfrm>
            <a:off x="509676" y="1201958"/>
            <a:ext cx="9693295" cy="830997"/>
          </a:xfrm>
          <a:prstGeom prst="rect">
            <a:avLst/>
          </a:prstGeom>
        </p:spPr>
        <p:txBody>
          <a:bodyPr wrap="none">
            <a:spAutoFit/>
          </a:bodyPr>
          <a:lstStyle/>
          <a:p>
            <a:pPr lvl="0">
              <a:defRPr/>
            </a:pPr>
            <a:r>
              <a:rPr lang="en-US" altLang="ja-JP" sz="4800" dirty="0">
                <a:solidFill>
                  <a:srgbClr val="0078D7"/>
                </a:solidFill>
                <a:latin typeface="Meiryo UI" panose="020B0604030504040204" pitchFamily="50" charset="-128"/>
                <a:ea typeface="Meiryo UI" panose="020B0604030504040204" pitchFamily="50" charset="-128"/>
              </a:rPr>
              <a:t>http://aka.ms/AzureAdWebinar</a:t>
            </a:r>
          </a:p>
        </p:txBody>
      </p:sp>
    </p:spTree>
    <p:extLst>
      <p:ext uri="{BB962C8B-B14F-4D97-AF65-F5344CB8AC3E}">
        <p14:creationId xmlns:p14="http://schemas.microsoft.com/office/powerpoint/2010/main" val="35491868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899A1EA-3D38-4410-97CF-E6283A6DC288}"/>
              </a:ext>
            </a:extLst>
          </p:cNvPr>
          <p:cNvSpPr>
            <a:spLocks noGrp="1"/>
          </p:cNvSpPr>
          <p:nvPr>
            <p:ph type="body" sz="quarter" idx="11"/>
          </p:nvPr>
        </p:nvSpPr>
        <p:spPr>
          <a:xfrm>
            <a:off x="268603" y="130977"/>
            <a:ext cx="11653522" cy="794064"/>
          </a:xfrm>
        </p:spPr>
        <p:txBody>
          <a:bodyPr/>
          <a:lstStyle/>
          <a:p>
            <a:r>
              <a:rPr lang="en-US" altLang="ja-JP" dirty="0">
                <a:solidFill>
                  <a:prstClr val="white"/>
                </a:solidFill>
                <a:latin typeface="Segoe UI" panose="020B0502040204020203" pitchFamily="34" charset="0"/>
                <a:ea typeface="Segoe UI" panose="020B0502040204020203" pitchFamily="34" charset="0"/>
                <a:cs typeface="Segoe UI" panose="020B0502040204020203" pitchFamily="34" charset="0"/>
              </a:rPr>
              <a:t>ID-BASED SECURITY Initiative </a:t>
            </a:r>
            <a:r>
              <a:rPr lang="ja-JP" altLang="en-US" dirty="0">
                <a:solidFill>
                  <a:prstClr val="white"/>
                </a:solidFill>
                <a:latin typeface="Segoe UI" panose="020B0502040204020203" pitchFamily="34" charset="0"/>
                <a:ea typeface="Segoe UI" panose="020B0502040204020203" pitchFamily="34" charset="0"/>
                <a:cs typeface="Segoe UI" panose="020B0502040204020203" pitchFamily="34" charset="0"/>
              </a:rPr>
              <a:t>のご紹介</a:t>
            </a:r>
            <a:endParaRPr lang="en-US" altLang="ja-JP"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sp>
        <p:nvSpPr>
          <p:cNvPr id="15" name="Text Placeholder 4"/>
          <p:cNvSpPr txBox="1">
            <a:spLocks/>
          </p:cNvSpPr>
          <p:nvPr/>
        </p:nvSpPr>
        <p:spPr>
          <a:xfrm>
            <a:off x="1267079" y="3276600"/>
            <a:ext cx="10577812" cy="1075710"/>
          </a:xfrm>
          <a:prstGeom prst="rect">
            <a:avLst/>
          </a:prstGeom>
        </p:spPr>
        <p:txBody>
          <a:bodyPr wrap="square" lIns="179285" tIns="143428" rIns="179285" bIns="143428" anchor="t">
            <a:noAutofit/>
          </a:bodyP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Tx/>
              <a:buSzPct val="90000"/>
              <a:buFont typeface="Wingdings" pitchFamily="2" charset="2"/>
              <a:buNone/>
              <a:tabLst/>
              <a:defRPr/>
            </a:pPr>
            <a:endParaRPr kumimoji="0" lang="en-US" sz="1961" b="0" i="0" u="none" strike="noStrike" kern="1200" cap="none" spc="0" normalizeH="0" baseline="0" noProof="0">
              <a:ln>
                <a:noFill/>
              </a:ln>
              <a:gradFill>
                <a:gsLst>
                  <a:gs pos="5417">
                    <a:srgbClr val="505050"/>
                  </a:gs>
                  <a:gs pos="28000">
                    <a:srgbClr val="505050"/>
                  </a:gs>
                </a:gsLst>
                <a:lin ang="5400000" scaled="0"/>
              </a:gradFill>
              <a:effectLst/>
              <a:uLnTx/>
              <a:uFillTx/>
              <a:latin typeface="Segoe UI"/>
              <a:ea typeface="+mn-ea"/>
              <a:cs typeface="+mn-cs"/>
            </a:endParaRPr>
          </a:p>
        </p:txBody>
      </p:sp>
      <p:sp>
        <p:nvSpPr>
          <p:cNvPr id="20" name="Text Placeholder 4">
            <a:extLst>
              <a:ext uri="{FF2B5EF4-FFF2-40B4-BE49-F238E27FC236}">
                <a16:creationId xmlns:a16="http://schemas.microsoft.com/office/drawing/2014/main" id="{5A2439F9-EDAC-4540-9BD6-5CADF99836C7}"/>
              </a:ext>
            </a:extLst>
          </p:cNvPr>
          <p:cNvSpPr txBox="1">
            <a:spLocks/>
          </p:cNvSpPr>
          <p:nvPr/>
        </p:nvSpPr>
        <p:spPr>
          <a:xfrm>
            <a:off x="1295400" y="2180508"/>
            <a:ext cx="10577812" cy="1075710"/>
          </a:xfrm>
          <a:prstGeom prst="rect">
            <a:avLst/>
          </a:prstGeom>
        </p:spPr>
        <p:txBody>
          <a:bodyPr wrap="square" lIns="179285" tIns="143428" rIns="179285" bIns="143428" anchor="t">
            <a:noAutofit/>
          </a:bodyP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Tx/>
              <a:buSzPct val="90000"/>
              <a:buFont typeface="Wingdings" pitchFamily="2" charset="2"/>
              <a:buNone/>
              <a:tabLst/>
              <a:defRPr/>
            </a:pPr>
            <a:endParaRPr kumimoji="0" lang="en-US" sz="1961" b="0" i="0" u="none" strike="noStrike" kern="1200" cap="none" spc="0" normalizeH="0" baseline="0" noProof="0">
              <a:ln>
                <a:noFill/>
              </a:ln>
              <a:gradFill>
                <a:gsLst>
                  <a:gs pos="5417">
                    <a:srgbClr val="505050"/>
                  </a:gs>
                  <a:gs pos="28000">
                    <a:srgbClr val="505050"/>
                  </a:gs>
                </a:gsLst>
                <a:lin ang="5400000" scaled="0"/>
              </a:gradFill>
              <a:effectLst/>
              <a:uLnTx/>
              <a:uFillTx/>
              <a:latin typeface="Segoe UI"/>
              <a:ea typeface="+mn-ea"/>
              <a:cs typeface="+mn-cs"/>
            </a:endParaRPr>
          </a:p>
        </p:txBody>
      </p:sp>
      <p:pic>
        <p:nvPicPr>
          <p:cNvPr id="4" name="図 3">
            <a:extLst>
              <a:ext uri="{FF2B5EF4-FFF2-40B4-BE49-F238E27FC236}">
                <a16:creationId xmlns:a16="http://schemas.microsoft.com/office/drawing/2014/main" id="{8CC88CFE-0811-435E-B2DC-387669135F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239" y="1345268"/>
            <a:ext cx="10362937" cy="1946976"/>
          </a:xfrm>
          <a:prstGeom prst="rect">
            <a:avLst/>
          </a:prstGeom>
        </p:spPr>
      </p:pic>
      <p:sp>
        <p:nvSpPr>
          <p:cNvPr id="10" name="テキスト ボックス 9">
            <a:extLst>
              <a:ext uri="{FF2B5EF4-FFF2-40B4-BE49-F238E27FC236}">
                <a16:creationId xmlns:a16="http://schemas.microsoft.com/office/drawing/2014/main" id="{0990FFCD-8C77-40DA-83DE-0BA9E909E29C}"/>
              </a:ext>
            </a:extLst>
          </p:cNvPr>
          <p:cNvSpPr txBox="1"/>
          <p:nvPr/>
        </p:nvSpPr>
        <p:spPr>
          <a:xfrm>
            <a:off x="347109" y="3429000"/>
            <a:ext cx="11552349" cy="2797689"/>
          </a:xfrm>
          <a:prstGeom prst="rect">
            <a:avLst/>
          </a:prstGeom>
          <a:noFill/>
        </p:spPr>
        <p:txBody>
          <a:bodyPr wrap="square" lIns="182880" tIns="146304" rIns="182880" bIns="146304" rtlCol="0">
            <a:spAutoFit/>
          </a:bodyPr>
          <a:lstStyle/>
          <a:p>
            <a:pPr marL="514350" indent="-514350">
              <a:lnSpc>
                <a:spcPct val="90000"/>
              </a:lnSpc>
              <a:spcAft>
                <a:spcPts val="600"/>
              </a:spcAft>
              <a:buFont typeface="Arial" panose="020B0604020202020204" pitchFamily="34" charset="0"/>
              <a:buChar char="•"/>
            </a:pPr>
            <a:r>
              <a:rPr kumimoji="1" lang="en-US" altLang="ja-JP" sz="2800" dirty="0">
                <a:ea typeface="Meiryo UI" panose="020B0604030504040204" pitchFamily="50" charset="-128"/>
              </a:rPr>
              <a:t>ID-BASED Security Initiative</a:t>
            </a:r>
            <a:br>
              <a:rPr kumimoji="1" lang="en-US" altLang="ja-JP" sz="2800" dirty="0">
                <a:ea typeface="Meiryo UI" panose="020B0604030504040204" pitchFamily="50" charset="-128"/>
              </a:rPr>
            </a:br>
            <a:r>
              <a:rPr kumimoji="1" lang="en-US" altLang="ja-JP" sz="2800" dirty="0">
                <a:ea typeface="Meiryo UI" panose="020B0604030504040204" pitchFamily="50" charset="-128"/>
                <a:hlinkClick r:id="rId4">
                  <a:extLst>
                    <a:ext uri="{A12FA001-AC4F-418D-AE19-62706E023703}">
                      <ahyp:hlinkClr xmlns:ahyp="http://schemas.microsoft.com/office/drawing/2018/hyperlinkcolor" val="tx"/>
                    </a:ext>
                  </a:extLst>
                </a:hlinkClick>
              </a:rPr>
              <a:t>https://id-bsi.connpass.com/</a:t>
            </a:r>
            <a:endParaRPr kumimoji="1" lang="en-US" altLang="ja-JP" sz="2800" dirty="0">
              <a:ea typeface="Meiryo UI" panose="020B0604030504040204" pitchFamily="50" charset="-128"/>
            </a:endParaRPr>
          </a:p>
          <a:p>
            <a:pPr marL="514350" indent="-514350">
              <a:lnSpc>
                <a:spcPct val="90000"/>
              </a:lnSpc>
              <a:spcAft>
                <a:spcPts val="600"/>
              </a:spcAft>
              <a:buFont typeface="Arial" panose="020B0604020202020204" pitchFamily="34" charset="0"/>
              <a:buChar char="•"/>
            </a:pPr>
            <a:endParaRPr kumimoji="1" lang="en-US" altLang="ja-JP" sz="2800" dirty="0">
              <a:ea typeface="Meiryo UI" panose="020B0604030504040204" pitchFamily="50" charset="-128"/>
            </a:endParaRPr>
          </a:p>
          <a:p>
            <a:pPr marL="514350" indent="-514350">
              <a:lnSpc>
                <a:spcPct val="90000"/>
              </a:lnSpc>
              <a:spcAft>
                <a:spcPts val="600"/>
              </a:spcAft>
              <a:buFont typeface="Arial" panose="020B0604020202020204" pitchFamily="34" charset="0"/>
              <a:buChar char="•"/>
            </a:pPr>
            <a:r>
              <a:rPr kumimoji="1" lang="ja-JP" altLang="en-US" sz="2800" dirty="0">
                <a:ea typeface="Meiryo UI" panose="020B0604030504040204" pitchFamily="50" charset="-128"/>
              </a:rPr>
              <a:t>次回 </a:t>
            </a:r>
            <a:r>
              <a:rPr kumimoji="1" lang="en-US" altLang="ja-JP" sz="2800" dirty="0">
                <a:ea typeface="Meiryo UI" panose="020B0604030504040204" pitchFamily="50" charset="-128"/>
              </a:rPr>
              <a:t>Meeting </a:t>
            </a:r>
            <a:r>
              <a:rPr kumimoji="1" lang="ja-JP" altLang="en-US" sz="2800">
                <a:ea typeface="Meiryo UI" panose="020B0604030504040204" pitchFamily="50" charset="-128"/>
              </a:rPr>
              <a:t>のご案内</a:t>
            </a:r>
            <a:br>
              <a:rPr kumimoji="1" lang="en-US" altLang="ja-JP" sz="2800" dirty="0">
                <a:ea typeface="Meiryo UI" panose="020B0604030504040204" pitchFamily="50" charset="-128"/>
              </a:rPr>
            </a:br>
            <a:r>
              <a:rPr kumimoji="1" lang="en-US" altLang="ja-JP" sz="2800" dirty="0">
                <a:ea typeface="Meiryo UI" panose="020B0604030504040204" pitchFamily="50" charset="-128"/>
              </a:rPr>
              <a:t>https://id-bsi.connpass.com/event/87081/</a:t>
            </a:r>
          </a:p>
          <a:p>
            <a:pPr marL="342900" indent="-342900">
              <a:lnSpc>
                <a:spcPct val="90000"/>
              </a:lnSpc>
              <a:spcAft>
                <a:spcPts val="600"/>
              </a:spcAft>
              <a:buFont typeface="Arial" panose="020B0604020202020204" pitchFamily="34" charset="0"/>
              <a:buChar char="•"/>
            </a:pPr>
            <a:endParaRPr kumimoji="1" lang="ja-JP" altLang="en-US" sz="2400" dirty="0">
              <a:gradFill>
                <a:gsLst>
                  <a:gs pos="2917">
                    <a:schemeClr val="tx1"/>
                  </a:gs>
                  <a:gs pos="30000">
                    <a:schemeClr val="tx1"/>
                  </a:gs>
                </a:gsLst>
                <a:lin ang="5400000" scaled="0"/>
              </a:gradFill>
              <a:ea typeface="Meiryo UI" panose="020B0604030504040204" pitchFamily="50" charset="-128"/>
            </a:endParaRPr>
          </a:p>
        </p:txBody>
      </p:sp>
    </p:spTree>
    <p:extLst>
      <p:ext uri="{BB962C8B-B14F-4D97-AF65-F5344CB8AC3E}">
        <p14:creationId xmlns:p14="http://schemas.microsoft.com/office/powerpoint/2010/main" val="23873136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 &amp; A</a:t>
            </a:r>
          </a:p>
        </p:txBody>
      </p:sp>
    </p:spTree>
    <p:extLst>
      <p:ext uri="{BB962C8B-B14F-4D97-AF65-F5344CB8AC3E}">
        <p14:creationId xmlns:p14="http://schemas.microsoft.com/office/powerpoint/2010/main" val="24132525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768D47-6CCC-49FB-8A86-AF252D45C12B}"/>
              </a:ext>
            </a:extLst>
          </p:cNvPr>
          <p:cNvSpPr txBox="1"/>
          <p:nvPr/>
        </p:nvSpPr>
        <p:spPr>
          <a:xfrm>
            <a:off x="267327" y="914400"/>
            <a:ext cx="11092139" cy="1945148"/>
          </a:xfrm>
          <a:prstGeom prst="rect">
            <a:avLst/>
          </a:prstGeom>
          <a:noFill/>
        </p:spPr>
        <p:txBody>
          <a:bodyPr wrap="none" lIns="182880" tIns="146304" rIns="182880" bIns="146304" rtlCol="0">
            <a:spAutoFit/>
          </a:bodyPr>
          <a:lstStyle/>
          <a:p>
            <a:pPr>
              <a:lnSpc>
                <a:spcPct val="90000"/>
              </a:lnSpc>
              <a:spcAft>
                <a:spcPts val="600"/>
              </a:spcAft>
            </a:pPr>
            <a:r>
              <a:rPr lang="ja-JP" altLang="en-US" sz="3600" dirty="0">
                <a:solidFill>
                  <a:schemeClr val="bg1">
                    <a:lumMod val="95000"/>
                  </a:schemeClr>
                </a:solidFill>
                <a:latin typeface="Meiryo UI" panose="020B0604030504040204" pitchFamily="34" charset="-128"/>
                <a:ea typeface="Meiryo UI" panose="020B0604030504040204" pitchFamily="34" charset="-128"/>
              </a:rPr>
              <a:t>ご参加ありがとうございました！</a:t>
            </a:r>
            <a:endParaRPr lang="en-US" altLang="ja-JP" sz="3600" dirty="0">
              <a:solidFill>
                <a:schemeClr val="bg1">
                  <a:lumMod val="95000"/>
                </a:schemeClr>
              </a:solidFill>
              <a:latin typeface="Meiryo UI" panose="020B0604030504040204" pitchFamily="34" charset="-128"/>
              <a:ea typeface="Meiryo UI" panose="020B0604030504040204" pitchFamily="34" charset="-128"/>
            </a:endParaRPr>
          </a:p>
          <a:p>
            <a:pPr>
              <a:lnSpc>
                <a:spcPct val="90000"/>
              </a:lnSpc>
              <a:spcAft>
                <a:spcPts val="600"/>
              </a:spcAft>
            </a:pPr>
            <a:r>
              <a:rPr lang="ja-JP" altLang="en-US" sz="3600" dirty="0">
                <a:solidFill>
                  <a:schemeClr val="bg1">
                    <a:lumMod val="95000"/>
                  </a:schemeClr>
                </a:solidFill>
                <a:latin typeface="Meiryo UI" panose="020B0604030504040204" pitchFamily="34" charset="-128"/>
                <a:ea typeface="Meiryo UI" panose="020B0604030504040204" pitchFamily="34" charset="-128"/>
              </a:rPr>
              <a:t>終了後、アンケートへのご回答お願いいたします！</a:t>
            </a:r>
            <a:endParaRPr lang="en-US" altLang="ja-JP" sz="3600" dirty="0">
              <a:solidFill>
                <a:schemeClr val="bg1">
                  <a:lumMod val="95000"/>
                </a:schemeClr>
              </a:solidFill>
              <a:latin typeface="Meiryo UI" panose="020B0604030504040204" pitchFamily="34" charset="-128"/>
              <a:ea typeface="Meiryo UI" panose="020B0604030504040204" pitchFamily="34" charset="-128"/>
            </a:endParaRPr>
          </a:p>
          <a:p>
            <a:pPr>
              <a:lnSpc>
                <a:spcPct val="90000"/>
              </a:lnSpc>
              <a:spcAft>
                <a:spcPts val="600"/>
              </a:spcAft>
            </a:pPr>
            <a:r>
              <a:rPr lang="ja-JP" altLang="en-US" sz="3600" dirty="0">
                <a:solidFill>
                  <a:schemeClr val="bg1">
                    <a:lumMod val="95000"/>
                  </a:schemeClr>
                </a:solidFill>
                <a:latin typeface="Meiryo UI" panose="020B0604030504040204" pitchFamily="34" charset="-128"/>
                <a:ea typeface="Meiryo UI" panose="020B0604030504040204" pitchFamily="34" charset="-128"/>
              </a:rPr>
              <a:t>今後の </a:t>
            </a:r>
            <a:r>
              <a:rPr lang="en-US" altLang="ja-JP" sz="3600" dirty="0">
                <a:solidFill>
                  <a:schemeClr val="bg1">
                    <a:lumMod val="95000"/>
                  </a:schemeClr>
                </a:solidFill>
                <a:latin typeface="Meiryo UI" panose="020B0604030504040204" pitchFamily="34" charset="-128"/>
                <a:ea typeface="Meiryo UI" panose="020B0604030504040204" pitchFamily="34" charset="-128"/>
              </a:rPr>
              <a:t>Webinar </a:t>
            </a:r>
            <a:r>
              <a:rPr lang="ja-JP" altLang="en-US" sz="3600" dirty="0">
                <a:solidFill>
                  <a:schemeClr val="bg1">
                    <a:lumMod val="95000"/>
                  </a:schemeClr>
                </a:solidFill>
                <a:latin typeface="Meiryo UI" panose="020B0604030504040204" pitchFamily="34" charset="-128"/>
                <a:ea typeface="Meiryo UI" panose="020B0604030504040204" pitchFamily="34" charset="-128"/>
              </a:rPr>
              <a:t>でどんな話を聞きたいか、教えてください。</a:t>
            </a:r>
            <a:endParaRPr lang="en-US" sz="3600" dirty="0" err="1">
              <a:solidFill>
                <a:schemeClr val="bg1">
                  <a:lumMod val="95000"/>
                </a:schemeClr>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8958628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1F737E-A803-430F-AF18-7F36CF22C98B}"/>
              </a:ext>
            </a:extLst>
          </p:cNvPr>
          <p:cNvSpPr>
            <a:spLocks noGrp="1"/>
          </p:cNvSpPr>
          <p:nvPr>
            <p:ph type="title"/>
          </p:nvPr>
        </p:nvSpPr>
        <p:spPr>
          <a:xfrm>
            <a:off x="269238" y="289512"/>
            <a:ext cx="11655078" cy="899665"/>
          </a:xfrm>
        </p:spPr>
        <p:txBody>
          <a:bodyPr>
            <a:normAutofit fontScale="90000"/>
          </a:bodyPr>
          <a:lstStyle/>
          <a:p>
            <a:r>
              <a:rPr lang="ja-JP" altLang="en-US" dirty="0"/>
              <a:t>詳説！</a:t>
            </a:r>
            <a:r>
              <a:rPr lang="en-US" dirty="0"/>
              <a:t>Azure AD </a:t>
            </a:r>
            <a:r>
              <a:rPr lang="ja-JP" altLang="en-US" dirty="0"/>
              <a:t>条件付きアクセス </a:t>
            </a:r>
            <a:r>
              <a:rPr lang="en-US" altLang="ja-JP" dirty="0"/>
              <a:t>– </a:t>
            </a:r>
            <a:r>
              <a:rPr lang="ja-JP" altLang="en-US" dirty="0"/>
              <a:t>設計のやり方編</a:t>
            </a:r>
            <a:endParaRPr lang="en-US" dirty="0"/>
          </a:p>
        </p:txBody>
      </p:sp>
      <p:sp>
        <p:nvSpPr>
          <p:cNvPr id="5" name="Text Placeholder 4">
            <a:extLst>
              <a:ext uri="{FF2B5EF4-FFF2-40B4-BE49-F238E27FC236}">
                <a16:creationId xmlns:a16="http://schemas.microsoft.com/office/drawing/2014/main" id="{47156136-F5FD-405D-81C9-72F93E06DFA6}"/>
              </a:ext>
            </a:extLst>
          </p:cNvPr>
          <p:cNvSpPr>
            <a:spLocks noGrp="1"/>
          </p:cNvSpPr>
          <p:nvPr>
            <p:ph type="body" sz="quarter" idx="10"/>
          </p:nvPr>
        </p:nvSpPr>
        <p:spPr>
          <a:xfrm>
            <a:off x="269239" y="1189177"/>
            <a:ext cx="11653523" cy="1169551"/>
          </a:xfrm>
        </p:spPr>
        <p:txBody>
          <a:bodyPr/>
          <a:lstStyle/>
          <a:p>
            <a:r>
              <a:rPr lang="ja-JP" altLang="en-US" sz="3200" dirty="0"/>
              <a:t>条件付きアクセス ポリシー を設計する上での ベストプラクティス</a:t>
            </a:r>
            <a:endParaRPr lang="en-US" altLang="ja-JP" sz="3200" dirty="0"/>
          </a:p>
          <a:p>
            <a:r>
              <a:rPr lang="ja-JP" altLang="en-US" sz="3200" dirty="0"/>
              <a:t>べし・</a:t>
            </a:r>
            <a:r>
              <a:rPr lang="ja-JP" altLang="en-US" sz="3200" dirty="0" err="1"/>
              <a:t>べ</a:t>
            </a:r>
            <a:r>
              <a:rPr lang="ja-JP" altLang="en-US" sz="3200" dirty="0"/>
              <a:t>からず集を共有し、設計のためのヒントを得ていただく</a:t>
            </a:r>
            <a:endParaRPr lang="en-US" sz="3200" dirty="0"/>
          </a:p>
        </p:txBody>
      </p:sp>
      <p:graphicFrame>
        <p:nvGraphicFramePr>
          <p:cNvPr id="6" name="Table 5">
            <a:extLst>
              <a:ext uri="{FF2B5EF4-FFF2-40B4-BE49-F238E27FC236}">
                <a16:creationId xmlns:a16="http://schemas.microsoft.com/office/drawing/2014/main" id="{BB5768F2-358C-4E0A-B5E2-3B94C5E06B56}"/>
              </a:ext>
            </a:extLst>
          </p:cNvPr>
          <p:cNvGraphicFramePr>
            <a:graphicFrameLocks noGrp="1"/>
          </p:cNvGraphicFramePr>
          <p:nvPr>
            <p:extLst>
              <p:ext uri="{D42A27DB-BD31-4B8C-83A1-F6EECF244321}">
                <p14:modId xmlns:p14="http://schemas.microsoft.com/office/powerpoint/2010/main" val="3469530856"/>
              </p:ext>
            </p:extLst>
          </p:nvPr>
        </p:nvGraphicFramePr>
        <p:xfrm>
          <a:off x="1313728" y="3000475"/>
          <a:ext cx="9564544" cy="3698240"/>
        </p:xfrm>
        <a:graphic>
          <a:graphicData uri="http://schemas.openxmlformats.org/drawingml/2006/table">
            <a:tbl>
              <a:tblPr/>
              <a:tblGrid>
                <a:gridCol w="1877154">
                  <a:extLst>
                    <a:ext uri="{9D8B030D-6E8A-4147-A177-3AD203B41FA5}">
                      <a16:colId xmlns:a16="http://schemas.microsoft.com/office/drawing/2014/main" val="2331106590"/>
                    </a:ext>
                  </a:extLst>
                </a:gridCol>
                <a:gridCol w="7687390">
                  <a:extLst>
                    <a:ext uri="{9D8B030D-6E8A-4147-A177-3AD203B41FA5}">
                      <a16:colId xmlns:a16="http://schemas.microsoft.com/office/drawing/2014/main" val="2213482193"/>
                    </a:ext>
                  </a:extLst>
                </a:gridCol>
              </a:tblGrid>
              <a:tr h="146754">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kumimoji="0" lang="ja-JP" altLang="en-US" sz="1600" b="0" i="0" u="none" strike="noStrike" kern="1200" cap="none" spc="0" normalizeH="0" baseline="0" noProof="0" dirty="0">
                          <a:ln>
                            <a:noFill/>
                          </a:ln>
                          <a:solidFill>
                            <a:schemeClr val="tx1"/>
                          </a:solidFill>
                          <a:effectLst/>
                          <a:uLnTx/>
                          <a:uFillTx/>
                          <a:latin typeface="Segoe UI Semilight 本文"/>
                          <a:ea typeface="Meiryo UI" panose="020B0604030504040204" pitchFamily="50" charset="-128"/>
                          <a:cs typeface="+mn-cs"/>
                        </a:rPr>
                        <a:t>日程 </a:t>
                      </a:r>
                      <a:r>
                        <a:rPr kumimoji="0" lang="en-US" altLang="ja-JP" sz="1600" b="0" i="0" u="none" strike="noStrike" kern="1200" cap="none" spc="0" normalizeH="0" baseline="0" noProof="0" dirty="0">
                          <a:ln>
                            <a:noFill/>
                          </a:ln>
                          <a:solidFill>
                            <a:schemeClr val="tx1"/>
                          </a:solidFill>
                          <a:effectLst/>
                          <a:uLnTx/>
                          <a:uFillTx/>
                          <a:latin typeface="Segoe UI Semilight 本文"/>
                          <a:ea typeface="Meiryo UI" panose="020B0604030504040204" pitchFamily="50" charset="-128"/>
                          <a:cs typeface="+mn-cs"/>
                        </a:rPr>
                        <a:t>(</a:t>
                      </a:r>
                      <a:r>
                        <a:rPr kumimoji="0" lang="ja-JP" altLang="en-US" sz="1600" b="0" i="0" u="none" strike="noStrike" kern="1200" cap="none" spc="0" normalizeH="0" baseline="0" noProof="0" dirty="0">
                          <a:ln>
                            <a:noFill/>
                          </a:ln>
                          <a:solidFill>
                            <a:schemeClr val="tx1"/>
                          </a:solidFill>
                          <a:effectLst/>
                          <a:uLnTx/>
                          <a:uFillTx/>
                          <a:latin typeface="Segoe UI Semilight 本文"/>
                          <a:ea typeface="Meiryo UI" panose="020B0604030504040204" pitchFamily="50" charset="-128"/>
                          <a:cs typeface="+mn-cs"/>
                        </a:rPr>
                        <a:t>仮</a:t>
                      </a:r>
                      <a:r>
                        <a:rPr kumimoji="0" lang="en-US" altLang="ja-JP" sz="1600" b="0" i="0" u="none" strike="noStrike" kern="1200" cap="none" spc="0" normalizeH="0" baseline="0" noProof="0" dirty="0">
                          <a:ln>
                            <a:noFill/>
                          </a:ln>
                          <a:solidFill>
                            <a:schemeClr val="tx1"/>
                          </a:solidFill>
                          <a:effectLst/>
                          <a:uLnTx/>
                          <a:uFillTx/>
                          <a:latin typeface="Segoe UI Semilight 本文"/>
                          <a:ea typeface="Meiryo UI" panose="020B0604030504040204" pitchFamily="50" charset="-128"/>
                          <a:cs typeface="+mn-cs"/>
                        </a:rPr>
                        <a:t>)</a:t>
                      </a:r>
                      <a:endParaRPr lang="en-US" sz="1600" dirty="0">
                        <a:solidFill>
                          <a:schemeClr val="tx1"/>
                        </a:solidFill>
                        <a:effectLst/>
                        <a:latin typeface="Segoe UI Semilight 本文"/>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lang="ja-JP" altLang="en-US" sz="1600" dirty="0">
                          <a:solidFill>
                            <a:schemeClr val="tx1"/>
                          </a:solidFill>
                          <a:effectLst/>
                          <a:latin typeface="Segoe UI Semilight 本文"/>
                          <a:ea typeface="Meiryo UI" panose="020B0604030504040204" pitchFamily="50" charset="-128"/>
                        </a:rPr>
                        <a:t>トピック</a:t>
                      </a:r>
                      <a:endParaRPr lang="en-US" sz="1600" dirty="0">
                        <a:solidFill>
                          <a:schemeClr val="tx1"/>
                        </a:solidFill>
                        <a:effectLst/>
                        <a:latin typeface="Segoe UI Semilight 本文"/>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230884572"/>
                  </a:ext>
                </a:extLst>
              </a:tr>
              <a:tr h="237396">
                <a:tc>
                  <a:txBody>
                    <a:bodyPr/>
                    <a:lstStyle/>
                    <a:p>
                      <a:pPr marL="0" marR="0" algn="ctr" fontAlgn="t">
                        <a:spcBef>
                          <a:spcPts val="0"/>
                        </a:spcBef>
                        <a:spcAft>
                          <a:spcPts val="0"/>
                        </a:spcAft>
                      </a:pPr>
                      <a:r>
                        <a:rPr lang="en-US" sz="1200" dirty="0">
                          <a:latin typeface="Meiryo UI" panose="020B0604030504040204" pitchFamily="50" charset="-128"/>
                          <a:ea typeface="游ゴシック" panose="020B0400000000000000" pitchFamily="50" charset="-128"/>
                          <a:cs typeface="ＭＳ Ｐゴシック" panose="020B0600070205080204" pitchFamily="50" charset="-128"/>
                        </a:rPr>
                        <a:t>3/7</a:t>
                      </a: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a:t>
                      </a:r>
                      <a:r>
                        <a:rPr lang="ja-JP" altLang="en-US" sz="1200" b="0" i="0" u="none" strike="noStrike" kern="1200" dirty="0">
                          <a:solidFill>
                            <a:schemeClr val="tx1"/>
                          </a:solidFill>
                          <a:effectLst/>
                          <a:latin typeface="Meiryo UI" panose="020B0604030504040204" pitchFamily="50" charset="-128"/>
                          <a:ea typeface="Meiryo UI" panose="020B0604030504040204" pitchFamily="50" charset="-128"/>
                          <a:cs typeface="+mn-cs"/>
                        </a:rPr>
                        <a:t>木</a:t>
                      </a: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a:t>
                      </a:r>
                      <a:br>
                        <a:rPr lang="ja-JP" altLang="en-US" sz="1200" dirty="0">
                          <a:latin typeface="Meiryo UI" panose="020B0604030504040204" pitchFamily="50" charset="-128"/>
                          <a:ea typeface="Meiryo UI" panose="020B0604030504040204" pitchFamily="50" charset="-128"/>
                        </a:rPr>
                      </a:b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lang="en-US" sz="1200" dirty="0">
                        <a:effectLst/>
                        <a:latin typeface="Meiryo UI" panose="020B0604030504040204" pitchFamily="50" charset="-128"/>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85000"/>
                      </a:schemeClr>
                    </a:solidFill>
                  </a:tcPr>
                </a:tc>
                <a:tc>
                  <a:txBody>
                    <a:bodyPr/>
                    <a:lstStyle/>
                    <a:p>
                      <a:r>
                        <a:rPr lang="ja-JP" altLang="en-US" sz="1600" kern="1200" dirty="0">
                          <a:solidFill>
                            <a:srgbClr val="0078D7"/>
                          </a:solidFill>
                          <a:effectLst/>
                          <a:latin typeface="Segoe UI Semilight 本文"/>
                          <a:ea typeface="Meiryo UI"/>
                          <a:cs typeface="+mn-cs"/>
                        </a:rPr>
                        <a:t>モダンアクセスコントロール実現に向けた戦略策定方法</a:t>
                      </a:r>
                      <a:br>
                        <a:rPr lang="ja-JP" altLang="en-US" sz="1600" kern="1200" dirty="0">
                          <a:solidFill>
                            <a:srgbClr val="0078D7"/>
                          </a:solidFill>
                          <a:effectLst/>
                          <a:latin typeface="Segoe UI Semilight 本文"/>
                          <a:ea typeface="Meiryo UI"/>
                          <a:cs typeface="+mn-cs"/>
                        </a:rPr>
                      </a:br>
                      <a:r>
                        <a:rPr lang="en-US" sz="1400" b="0" i="0" kern="1200" dirty="0">
                          <a:solidFill>
                            <a:schemeClr val="tx1"/>
                          </a:solidFill>
                          <a:effectLst/>
                          <a:latin typeface="+mn-lt"/>
                          <a:ea typeface="+mn-ea"/>
                          <a:cs typeface="+mn-cs"/>
                        </a:rPr>
                        <a:t>Enterprise strategy towards modern access control</a:t>
                      </a:r>
                      <a:endParaRPr lang="en-US" altLang="ja-JP" sz="1600" kern="1200" dirty="0">
                        <a:solidFill>
                          <a:schemeClr val="tx1"/>
                        </a:solidFill>
                        <a:effectLst/>
                        <a:latin typeface="+mn-lt"/>
                        <a:ea typeface="+mn-ea"/>
                        <a:cs typeface="+mn-cs"/>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34224872"/>
                  </a:ext>
                </a:extLst>
              </a:tr>
              <a:tr h="0">
                <a:tc>
                  <a:txBody>
                    <a:bodyPr/>
                    <a:lstStyle/>
                    <a:p>
                      <a:pPr marL="0" marR="0" algn="ctr" fontAlgn="t">
                        <a:spcBef>
                          <a:spcPts val="0"/>
                        </a:spcBef>
                        <a:spcAft>
                          <a:spcPts val="0"/>
                        </a:spcAft>
                      </a:pPr>
                      <a:r>
                        <a:rPr lang="en-US" sz="1200" dirty="0">
                          <a:latin typeface="Meiryo UI" panose="020B0604030504040204" pitchFamily="50" charset="-128"/>
                          <a:ea typeface="游ゴシック" panose="020B0400000000000000" pitchFamily="50" charset="-128"/>
                          <a:cs typeface="ＭＳ Ｐゴシック" panose="020B0600070205080204" pitchFamily="50" charset="-128"/>
                        </a:rPr>
                        <a:t>3/20</a:t>
                      </a: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a:t>
                      </a:r>
                      <a:r>
                        <a:rPr lang="ja-JP" altLang="en-US" sz="1200" b="0" i="0" u="none" strike="noStrike" kern="1200" dirty="0">
                          <a:solidFill>
                            <a:schemeClr val="tx1"/>
                          </a:solidFill>
                          <a:effectLst/>
                          <a:latin typeface="Meiryo UI" panose="020B0604030504040204" pitchFamily="50" charset="-128"/>
                          <a:ea typeface="Meiryo UI" panose="020B0604030504040204" pitchFamily="50" charset="-128"/>
                          <a:cs typeface="+mn-cs"/>
                        </a:rPr>
                        <a:t>水</a:t>
                      </a: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 </a:t>
                      </a:r>
                      <a:br>
                        <a:rPr lang="ja-JP" altLang="en-US" sz="1200" dirty="0">
                          <a:latin typeface="Meiryo UI" panose="020B0604030504040204" pitchFamily="50" charset="-128"/>
                          <a:ea typeface="Meiryo UI" panose="020B0604030504040204" pitchFamily="50" charset="-128"/>
                        </a:rPr>
                      </a:b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lang="en-US" sz="1200" dirty="0">
                        <a:effectLst/>
                        <a:latin typeface="Meiryo UI" panose="020B0604030504040204" pitchFamily="50" charset="-128"/>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85000"/>
                      </a:schemeClr>
                    </a:solidFill>
                  </a:tcPr>
                </a:tc>
                <a:tc>
                  <a:txBody>
                    <a:bodyPr/>
                    <a:lstStyle/>
                    <a:p>
                      <a:pPr marL="0" marR="0" fontAlgn="t">
                        <a:spcBef>
                          <a:spcPts val="0"/>
                        </a:spcBef>
                        <a:spcAft>
                          <a:spcPts val="0"/>
                        </a:spcAft>
                      </a:pPr>
                      <a:r>
                        <a:rPr lang="ja-JP" altLang="en-US" sz="1600" kern="1200" dirty="0">
                          <a:solidFill>
                            <a:srgbClr val="0078D7"/>
                          </a:solidFill>
                          <a:effectLst/>
                          <a:latin typeface="Segoe UI Semilight 本文"/>
                          <a:ea typeface="Meiryo UI"/>
                          <a:cs typeface="+mn-cs"/>
                        </a:rPr>
                        <a:t>詳説！</a:t>
                      </a:r>
                      <a:r>
                        <a:rPr lang="en-US" sz="1600" kern="1200" dirty="0">
                          <a:solidFill>
                            <a:srgbClr val="0078D7"/>
                          </a:solidFill>
                          <a:effectLst/>
                          <a:latin typeface="Segoe UI Semilight 本文"/>
                          <a:ea typeface="Meiryo UI"/>
                          <a:cs typeface="+mn-cs"/>
                        </a:rPr>
                        <a:t>Azure AD </a:t>
                      </a:r>
                      <a:r>
                        <a:rPr lang="ja-JP" altLang="en-US" sz="1600" kern="1200" dirty="0">
                          <a:solidFill>
                            <a:srgbClr val="0078D7"/>
                          </a:solidFill>
                          <a:effectLst/>
                          <a:latin typeface="Segoe UI Semilight 本文"/>
                          <a:ea typeface="Meiryo UI"/>
                          <a:cs typeface="+mn-cs"/>
                        </a:rPr>
                        <a:t>条件付きアクセス </a:t>
                      </a:r>
                      <a:r>
                        <a:rPr lang="en-US" altLang="ja-JP" sz="1600" kern="1200" dirty="0">
                          <a:solidFill>
                            <a:srgbClr val="0078D7"/>
                          </a:solidFill>
                          <a:effectLst/>
                          <a:latin typeface="Segoe UI Semilight 本文"/>
                          <a:ea typeface="Meiryo UI"/>
                          <a:cs typeface="+mn-cs"/>
                        </a:rPr>
                        <a:t>- </a:t>
                      </a:r>
                      <a:r>
                        <a:rPr lang="ja-JP" altLang="en-US" sz="1600" kern="1200" dirty="0">
                          <a:solidFill>
                            <a:srgbClr val="0078D7"/>
                          </a:solidFill>
                          <a:effectLst/>
                          <a:latin typeface="Segoe UI Semilight 本文"/>
                          <a:ea typeface="Meiryo UI"/>
                          <a:cs typeface="+mn-cs"/>
                        </a:rPr>
                        <a:t>動作の仕組みを理解する編</a:t>
                      </a:r>
                      <a:br>
                        <a:rPr lang="ja-JP" altLang="en-US" sz="1600" kern="1200" dirty="0">
                          <a:solidFill>
                            <a:srgbClr val="0078D7"/>
                          </a:solidFill>
                          <a:effectLst/>
                          <a:latin typeface="Segoe UI Semilight 本文"/>
                          <a:ea typeface="Meiryo UI"/>
                          <a:cs typeface="+mn-cs"/>
                        </a:rPr>
                      </a:br>
                      <a:r>
                        <a:rPr lang="en-US" sz="1400" b="0" i="0" kern="1200" dirty="0">
                          <a:solidFill>
                            <a:schemeClr val="tx1"/>
                          </a:solidFill>
                          <a:effectLst/>
                          <a:latin typeface="+mn-lt"/>
                          <a:ea typeface="+mn-ea"/>
                          <a:cs typeface="+mn-cs"/>
                        </a:rPr>
                        <a:t>Azure AD Conditional Access deep dive - How it works</a:t>
                      </a:r>
                      <a:endParaRPr lang="en-US" sz="1600" dirty="0">
                        <a:effectLst/>
                        <a:latin typeface="+mn-lt"/>
                        <a:ea typeface="+mn-ea"/>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79431080"/>
                  </a:ext>
                </a:extLst>
              </a:tr>
              <a:tr h="237396">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lang="en-US" sz="1200" dirty="0">
                          <a:latin typeface="Meiryo UI" panose="020B0604030504040204" pitchFamily="50" charset="-128"/>
                          <a:ea typeface="游ゴシック" panose="020B0400000000000000" pitchFamily="50" charset="-128"/>
                          <a:cs typeface="ＭＳ Ｐゴシック" panose="020B0600070205080204" pitchFamily="50" charset="-128"/>
                        </a:rPr>
                        <a:t>4/4</a:t>
                      </a: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a:t>
                      </a:r>
                      <a:r>
                        <a:rPr lang="ja-JP" altLang="en-US" sz="1200" b="0" i="0" u="none" strike="noStrike" kern="1200" dirty="0">
                          <a:solidFill>
                            <a:schemeClr val="tx1"/>
                          </a:solidFill>
                          <a:effectLst/>
                          <a:latin typeface="Meiryo UI" panose="020B0604030504040204" pitchFamily="50" charset="-128"/>
                          <a:ea typeface="Meiryo UI" panose="020B0604030504040204" pitchFamily="50" charset="-128"/>
                          <a:cs typeface="+mn-cs"/>
                        </a:rPr>
                        <a:t>木</a:t>
                      </a: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a:t>
                      </a:r>
                      <a:br>
                        <a:rPr lang="ja-JP" altLang="en-US" sz="1200" dirty="0">
                          <a:latin typeface="Meiryo UI" panose="020B0604030504040204" pitchFamily="50" charset="-128"/>
                          <a:ea typeface="Meiryo UI" panose="020B0604030504040204" pitchFamily="50" charset="-128"/>
                        </a:rPr>
                      </a:b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kumimoji="0" lang="en-US" altLang="ja-JP" sz="1200" b="0" i="0" u="none" strike="noStrike" kern="1200" cap="none" spc="0" normalizeH="0" baseline="0" noProof="0" dirty="0">
                        <a:ln>
                          <a:noFill/>
                        </a:ln>
                        <a:solidFill>
                          <a:srgbClr val="505050"/>
                        </a:solidFill>
                        <a:effectLst/>
                        <a:uLnTx/>
                        <a:uFillTx/>
                        <a:latin typeface="Meiryo UI" panose="020B0604030504040204" pitchFamily="50" charset="-128"/>
                        <a:ea typeface="Meiryo UI" panose="020B0604030504040204" pitchFamily="50" charset="-128"/>
                        <a:cs typeface="+mn-cs"/>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4">
                        <a:lumMod val="40000"/>
                        <a:lumOff val="60000"/>
                      </a:schemeClr>
                    </a:solidFill>
                  </a:tcPr>
                </a:tc>
                <a:tc>
                  <a:txBody>
                    <a:bodyPr/>
                    <a:lstStyle/>
                    <a:p>
                      <a:pPr marL="0" marR="0" fontAlgn="t">
                        <a:spcBef>
                          <a:spcPts val="0"/>
                        </a:spcBef>
                        <a:spcAft>
                          <a:spcPts val="0"/>
                        </a:spcAft>
                      </a:pPr>
                      <a:r>
                        <a:rPr lang="ja-JP" altLang="en-US" sz="1600" kern="1200" dirty="0">
                          <a:solidFill>
                            <a:srgbClr val="0078D7"/>
                          </a:solidFill>
                          <a:effectLst/>
                          <a:latin typeface="Segoe UI Semilight 本文"/>
                          <a:ea typeface="Meiryo UI"/>
                          <a:cs typeface="+mn-cs"/>
                        </a:rPr>
                        <a:t>詳説！</a:t>
                      </a:r>
                      <a:r>
                        <a:rPr lang="en-US" sz="1600" kern="1200" dirty="0">
                          <a:solidFill>
                            <a:srgbClr val="0078D7"/>
                          </a:solidFill>
                          <a:effectLst/>
                          <a:latin typeface="Segoe UI Semilight 本文"/>
                          <a:ea typeface="Meiryo UI"/>
                          <a:cs typeface="+mn-cs"/>
                        </a:rPr>
                        <a:t>Azure AD </a:t>
                      </a:r>
                      <a:r>
                        <a:rPr lang="ja-JP" altLang="en-US" sz="1600" kern="1200" dirty="0">
                          <a:solidFill>
                            <a:srgbClr val="0078D7"/>
                          </a:solidFill>
                          <a:effectLst/>
                          <a:latin typeface="Segoe UI Semilight 本文"/>
                          <a:ea typeface="Meiryo UI"/>
                          <a:cs typeface="+mn-cs"/>
                        </a:rPr>
                        <a:t>条件付きアクセス </a:t>
                      </a:r>
                      <a:r>
                        <a:rPr lang="en-US" altLang="ja-JP" sz="1600" kern="1200" dirty="0">
                          <a:solidFill>
                            <a:srgbClr val="0078D7"/>
                          </a:solidFill>
                          <a:effectLst/>
                          <a:latin typeface="Segoe UI Semilight 本文"/>
                          <a:ea typeface="Meiryo UI"/>
                          <a:cs typeface="+mn-cs"/>
                        </a:rPr>
                        <a:t>- </a:t>
                      </a:r>
                      <a:r>
                        <a:rPr lang="ja-JP" altLang="en-US" sz="1600" kern="1200" dirty="0">
                          <a:solidFill>
                            <a:srgbClr val="0078D7"/>
                          </a:solidFill>
                          <a:effectLst/>
                          <a:latin typeface="Segoe UI Semilight 本文"/>
                          <a:ea typeface="Meiryo UI"/>
                          <a:cs typeface="+mn-cs"/>
                        </a:rPr>
                        <a:t>設計のやり方編</a:t>
                      </a:r>
                      <a:br>
                        <a:rPr lang="ja-JP" altLang="en-US" sz="1600" dirty="0"/>
                      </a:br>
                      <a:r>
                        <a:rPr lang="en-US" sz="1400" b="0" i="0" kern="1200" dirty="0">
                          <a:solidFill>
                            <a:schemeClr val="tx1"/>
                          </a:solidFill>
                          <a:effectLst/>
                          <a:latin typeface="+mn-lt"/>
                          <a:ea typeface="+mn-ea"/>
                          <a:cs typeface="+mn-cs"/>
                        </a:rPr>
                        <a:t>Azure AD Conditional Access deep dive - Design methodology</a:t>
                      </a:r>
                      <a:endParaRPr lang="en-US" sz="1600" dirty="0">
                        <a:effectLst/>
                        <a:latin typeface="Segoe UI Semilight 本文"/>
                        <a:ea typeface="+mn-ea"/>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4110463362"/>
                  </a:ext>
                </a:extLst>
              </a:tr>
              <a:tr h="237396">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eiryo UI" panose="020B0604030504040204" pitchFamily="50" charset="-128"/>
                          <a:ea typeface="Meiryo UI" panose="020B0604030504040204" pitchFamily="50" charset="-128"/>
                          <a:cs typeface="+mn-cs"/>
                        </a:rPr>
                        <a:t>4/18</a:t>
                      </a: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a:t>
                      </a:r>
                      <a:r>
                        <a:rPr lang="ja-JP" altLang="en-US" sz="1200" b="0" i="0" u="none" strike="noStrike" kern="1200" dirty="0">
                          <a:solidFill>
                            <a:schemeClr val="tx1"/>
                          </a:solidFill>
                          <a:effectLst/>
                          <a:latin typeface="Meiryo UI" panose="020B0604030504040204" pitchFamily="50" charset="-128"/>
                          <a:ea typeface="Meiryo UI" panose="020B0604030504040204" pitchFamily="50" charset="-128"/>
                          <a:cs typeface="+mn-cs"/>
                        </a:rPr>
                        <a:t>木</a:t>
                      </a: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a:t>
                      </a:r>
                      <a:br>
                        <a:rPr lang="ja-JP" altLang="en-US" sz="1200" b="0" i="0" u="none" strike="noStrike" kern="1200" dirty="0">
                          <a:solidFill>
                            <a:schemeClr val="tx1"/>
                          </a:solidFill>
                          <a:effectLst/>
                          <a:latin typeface="Meiryo UI" panose="020B0604030504040204" pitchFamily="50" charset="-128"/>
                          <a:ea typeface="Meiryo UI" panose="020B0604030504040204" pitchFamily="50" charset="-128"/>
                          <a:cs typeface="+mn-cs"/>
                        </a:rPr>
                      </a:b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lang="en-US" altLang="ja-JP" sz="1200" b="0" i="0" u="none" strike="noStrike" kern="1200" noProof="0" dirty="0">
                        <a:solidFill>
                          <a:schemeClr val="tx1"/>
                        </a:solidFill>
                        <a:effectLst/>
                        <a:latin typeface="Meiryo UI" panose="020B0604030504040204" pitchFamily="50" charset="-128"/>
                        <a:ea typeface="Meiryo UI" panose="020B0604030504040204" pitchFamily="50" charset="-128"/>
                        <a:cs typeface="+mn-cs"/>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kern="1200" dirty="0">
                          <a:solidFill>
                            <a:srgbClr val="0078D7"/>
                          </a:solidFill>
                          <a:effectLst/>
                          <a:latin typeface="Segoe UI Semilight 本文"/>
                          <a:ea typeface="Meiryo UI"/>
                          <a:cs typeface="+mn-cs"/>
                        </a:rPr>
                        <a:t>Azure AD </a:t>
                      </a:r>
                      <a:r>
                        <a:rPr lang="ja-JP" altLang="en-US" sz="1600" kern="1200" dirty="0">
                          <a:solidFill>
                            <a:srgbClr val="0078D7"/>
                          </a:solidFill>
                          <a:effectLst/>
                          <a:latin typeface="Segoe UI Semilight 本文"/>
                          <a:ea typeface="Meiryo UI"/>
                          <a:cs typeface="+mn-cs"/>
                        </a:rPr>
                        <a:t>の新しいデバイス管理パターンを理解しよう</a:t>
                      </a:r>
                      <a:br>
                        <a:rPr lang="ja-JP" altLang="en-US" sz="1600" dirty="0"/>
                      </a:br>
                      <a:r>
                        <a:rPr lang="en-US" sz="1400" b="0" i="0" kern="1200" dirty="0">
                          <a:solidFill>
                            <a:schemeClr val="tx1"/>
                          </a:solidFill>
                          <a:effectLst/>
                          <a:latin typeface="+mn-lt"/>
                          <a:ea typeface="+mn-ea"/>
                          <a:cs typeface="+mn-cs"/>
                        </a:rPr>
                        <a:t>Modern device management with Azure AD</a:t>
                      </a:r>
                      <a:endParaRPr lang="en-US" sz="1600" dirty="0">
                        <a:effectLst/>
                        <a:latin typeface="Segoe UI Semilight 本文"/>
                        <a:ea typeface="+mn-ea"/>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530285877"/>
                  </a:ext>
                </a:extLst>
              </a:tr>
              <a:tr h="237396">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eiryo UI" panose="020B0604030504040204" pitchFamily="50" charset="-128"/>
                          <a:ea typeface="Meiryo UI" panose="020B0604030504040204" pitchFamily="50" charset="-128"/>
                          <a:cs typeface="+mn-cs"/>
                        </a:rPr>
                        <a:t>5/9 </a:t>
                      </a: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a:t>
                      </a:r>
                      <a:r>
                        <a:rPr lang="ja-JP" altLang="en-US" sz="1200" b="0" i="0" u="none" strike="noStrike" kern="1200" dirty="0">
                          <a:solidFill>
                            <a:schemeClr val="tx1"/>
                          </a:solidFill>
                          <a:effectLst/>
                          <a:latin typeface="Meiryo UI" panose="020B0604030504040204" pitchFamily="50" charset="-128"/>
                          <a:ea typeface="Meiryo UI" panose="020B0604030504040204" pitchFamily="50" charset="-128"/>
                          <a:cs typeface="+mn-cs"/>
                        </a:rPr>
                        <a:t>木</a:t>
                      </a: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a:t>
                      </a:r>
                      <a:br>
                        <a:rPr lang="ja-JP" altLang="en-US" sz="1200" b="0" i="0" u="none" strike="noStrike" kern="1200" dirty="0">
                          <a:solidFill>
                            <a:schemeClr val="tx1"/>
                          </a:solidFill>
                          <a:effectLst/>
                          <a:latin typeface="Meiryo UI" panose="020B0604030504040204" pitchFamily="50" charset="-128"/>
                          <a:ea typeface="Meiryo UI" panose="020B0604030504040204" pitchFamily="50" charset="-128"/>
                          <a:cs typeface="+mn-cs"/>
                        </a:rPr>
                      </a:b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lang="en-US" altLang="ja-JP" sz="1200" b="0" i="0" u="none" strike="noStrike" kern="1200" noProof="0" dirty="0">
                        <a:solidFill>
                          <a:schemeClr val="tx1"/>
                        </a:solidFill>
                        <a:effectLst/>
                        <a:latin typeface="Meiryo UI" panose="020B0604030504040204" pitchFamily="50" charset="-128"/>
                        <a:ea typeface="Meiryo UI" panose="020B0604030504040204" pitchFamily="50" charset="-128"/>
                        <a:cs typeface="+mn-cs"/>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kern="1200" dirty="0">
                          <a:solidFill>
                            <a:srgbClr val="0078D7"/>
                          </a:solidFill>
                          <a:effectLst/>
                          <a:latin typeface="Segoe UI Semilight 本文"/>
                          <a:ea typeface="Meiryo UI"/>
                          <a:cs typeface="+mn-cs"/>
                        </a:rPr>
                        <a:t>Intune</a:t>
                      </a:r>
                      <a:r>
                        <a:rPr lang="ja-JP" altLang="en-US" sz="1600" kern="1200" dirty="0">
                          <a:solidFill>
                            <a:srgbClr val="0078D7"/>
                          </a:solidFill>
                          <a:effectLst/>
                          <a:latin typeface="Segoe UI Semilight 本文"/>
                          <a:ea typeface="Meiryo UI"/>
                          <a:cs typeface="+mn-cs"/>
                        </a:rPr>
                        <a:t>によるモバイルデバイスとアプリのセキュアな管理とは</a:t>
                      </a:r>
                      <a:br>
                        <a:rPr lang="ja-JP" altLang="en-US" sz="1600" dirty="0"/>
                      </a:br>
                      <a:r>
                        <a:rPr lang="en-US" sz="1400" b="0" i="0" kern="1200" dirty="0">
                          <a:solidFill>
                            <a:schemeClr val="tx1"/>
                          </a:solidFill>
                          <a:effectLst/>
                          <a:latin typeface="+mn-lt"/>
                          <a:ea typeface="+mn-ea"/>
                          <a:cs typeface="+mn-cs"/>
                        </a:rPr>
                        <a:t>Manage and secure mobile devices and apps with Intune</a:t>
                      </a:r>
                      <a:endParaRPr lang="en-US" altLang="ja-JP" sz="1600" dirty="0">
                        <a:effectLst/>
                        <a:latin typeface="Segoe UI Semilight 本文"/>
                        <a:ea typeface="+mn-ea"/>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1049644730"/>
                  </a:ext>
                </a:extLst>
              </a:tr>
              <a:tr h="237396">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5/16(</a:t>
                      </a:r>
                      <a:r>
                        <a:rPr lang="ja-JP" altLang="en-US" sz="1200" b="0" i="0" u="none" strike="noStrike" kern="1200" dirty="0">
                          <a:solidFill>
                            <a:schemeClr val="tx1"/>
                          </a:solidFill>
                          <a:effectLst/>
                          <a:latin typeface="Meiryo UI" panose="020B0604030504040204" pitchFamily="50" charset="-128"/>
                          <a:ea typeface="Meiryo UI" panose="020B0604030504040204" pitchFamily="50" charset="-128"/>
                          <a:cs typeface="+mn-cs"/>
                        </a:rPr>
                        <a:t>木</a:t>
                      </a: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a:t>
                      </a:r>
                      <a:br>
                        <a:rPr lang="ja-JP" altLang="en-US" sz="1200" b="0" i="0" u="none" strike="noStrike" kern="1200" dirty="0">
                          <a:solidFill>
                            <a:schemeClr val="tx1"/>
                          </a:solidFill>
                          <a:effectLst/>
                          <a:latin typeface="Meiryo UI" panose="020B0604030504040204" pitchFamily="50" charset="-128"/>
                          <a:ea typeface="Meiryo UI" panose="020B0604030504040204" pitchFamily="50" charset="-128"/>
                          <a:cs typeface="+mn-cs"/>
                        </a:rPr>
                      </a:b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lang="en-US" altLang="ja-JP" sz="1200" b="0" i="0" u="none" strike="noStrike" kern="1200" noProof="0" dirty="0">
                        <a:solidFill>
                          <a:schemeClr val="tx1"/>
                        </a:solidFill>
                        <a:effectLst/>
                        <a:latin typeface="Meiryo UI" panose="020B0604030504040204" pitchFamily="50" charset="-128"/>
                        <a:ea typeface="Meiryo UI" panose="020B0604030504040204" pitchFamily="50" charset="-128"/>
                        <a:cs typeface="+mn-cs"/>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kern="1200" dirty="0">
                          <a:solidFill>
                            <a:srgbClr val="0078D7"/>
                          </a:solidFill>
                          <a:effectLst/>
                          <a:latin typeface="Segoe UI Semilight 本文"/>
                          <a:ea typeface="Meiryo UI"/>
                          <a:cs typeface="+mn-cs"/>
                        </a:rPr>
                        <a:t>Hybrid Azure AD Join </a:t>
                      </a:r>
                      <a:r>
                        <a:rPr lang="ja-JP" altLang="en-US" sz="1600" kern="1200" dirty="0">
                          <a:solidFill>
                            <a:srgbClr val="0078D7"/>
                          </a:solidFill>
                          <a:effectLst/>
                          <a:latin typeface="Segoe UI Semilight 本文"/>
                          <a:ea typeface="Meiryo UI"/>
                          <a:cs typeface="+mn-cs"/>
                        </a:rPr>
                        <a:t>動作の仕組みを徹底解説</a:t>
                      </a:r>
                      <a:br>
                        <a:rPr lang="ja-JP" altLang="en-US" sz="1600" dirty="0"/>
                      </a:br>
                      <a:r>
                        <a:rPr lang="en-US" sz="1400" b="0" i="0" kern="1200" dirty="0">
                          <a:solidFill>
                            <a:schemeClr val="tx1"/>
                          </a:solidFill>
                          <a:effectLst/>
                          <a:latin typeface="+mn-lt"/>
                          <a:ea typeface="+mn-ea"/>
                          <a:cs typeface="+mn-cs"/>
                        </a:rPr>
                        <a:t>Hybrid Azure AD Join deep dive</a:t>
                      </a:r>
                      <a:endParaRPr lang="en-US" altLang="ja-JP" sz="1600" dirty="0">
                        <a:effectLst/>
                        <a:latin typeface="Segoe UI Semilight 本文"/>
                        <a:ea typeface="+mn-ea"/>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2299974133"/>
                  </a:ext>
                </a:extLst>
              </a:tr>
            </a:tbl>
          </a:graphicData>
        </a:graphic>
      </p:graphicFrame>
    </p:spTree>
    <p:extLst>
      <p:ext uri="{BB962C8B-B14F-4D97-AF65-F5344CB8AC3E}">
        <p14:creationId xmlns:p14="http://schemas.microsoft.com/office/powerpoint/2010/main" val="323067615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90D39F-563D-44C4-9CCE-6C130A207960}"/>
              </a:ext>
            </a:extLst>
          </p:cNvPr>
          <p:cNvSpPr>
            <a:spLocks noGrp="1"/>
          </p:cNvSpPr>
          <p:nvPr>
            <p:ph type="body" sz="quarter" idx="10"/>
          </p:nvPr>
        </p:nvSpPr>
        <p:spPr>
          <a:xfrm>
            <a:off x="269239" y="1189177"/>
            <a:ext cx="11653523" cy="5379311"/>
          </a:xfrm>
        </p:spPr>
        <p:txBody>
          <a:bodyPr>
            <a:normAutofit/>
          </a:bodyPr>
          <a:lstStyle/>
          <a:p>
            <a:pPr marL="0" indent="0">
              <a:buNone/>
            </a:pPr>
            <a:r>
              <a:rPr lang="ja-JP" altLang="en-US" dirty="0"/>
              <a:t>条件付きアクセスポリシーの動作</a:t>
            </a:r>
            <a:endParaRPr lang="en-US" altLang="ja-JP" dirty="0"/>
          </a:p>
          <a:p>
            <a:pPr marL="0" indent="0">
              <a:buNone/>
            </a:pPr>
            <a:endParaRPr lang="en-US" altLang="ja-JP" dirty="0"/>
          </a:p>
          <a:p>
            <a:r>
              <a:rPr lang="ja-JP" altLang="en-US" dirty="0"/>
              <a:t>ブラックリスト方式 ＝ 条件不一致でアクセス許可</a:t>
            </a:r>
            <a:endParaRPr lang="en-US" altLang="ja-JP" dirty="0"/>
          </a:p>
          <a:p>
            <a:r>
              <a:rPr lang="ja-JP" altLang="en-US" dirty="0"/>
              <a:t>優先順位という概念はなく、すべてが評価される</a:t>
            </a:r>
            <a:endParaRPr lang="en-US" altLang="ja-JP" dirty="0"/>
          </a:p>
          <a:p>
            <a:r>
              <a:rPr lang="en-US" altLang="ja-JP" dirty="0"/>
              <a:t>[</a:t>
            </a:r>
            <a:r>
              <a:rPr lang="ja-JP" altLang="en-US" dirty="0"/>
              <a:t>対象外</a:t>
            </a:r>
            <a:r>
              <a:rPr lang="en-US" altLang="ja-JP" dirty="0"/>
              <a:t>] </a:t>
            </a:r>
            <a:r>
              <a:rPr lang="ja-JP" altLang="en-US" dirty="0"/>
              <a:t>をうまく使って割り当て条件を指定する</a:t>
            </a:r>
            <a:endParaRPr lang="en-US" altLang="ja-JP" dirty="0"/>
          </a:p>
        </p:txBody>
      </p:sp>
      <p:sp>
        <p:nvSpPr>
          <p:cNvPr id="4" name="Title 3">
            <a:extLst>
              <a:ext uri="{FF2B5EF4-FFF2-40B4-BE49-F238E27FC236}">
                <a16:creationId xmlns:a16="http://schemas.microsoft.com/office/drawing/2014/main" id="{830E09DB-C300-4F08-A677-30390B607580}"/>
              </a:ext>
            </a:extLst>
          </p:cNvPr>
          <p:cNvSpPr>
            <a:spLocks noGrp="1"/>
          </p:cNvSpPr>
          <p:nvPr>
            <p:ph type="title"/>
          </p:nvPr>
        </p:nvSpPr>
        <p:spPr/>
        <p:txBody>
          <a:bodyPr/>
          <a:lstStyle/>
          <a:p>
            <a:r>
              <a:rPr lang="ja-JP" altLang="en-US" dirty="0"/>
              <a:t>前回のおさらい</a:t>
            </a:r>
            <a:endParaRPr lang="en-US" dirty="0"/>
          </a:p>
        </p:txBody>
      </p:sp>
    </p:spTree>
    <p:extLst>
      <p:ext uri="{BB962C8B-B14F-4D97-AF65-F5344CB8AC3E}">
        <p14:creationId xmlns:p14="http://schemas.microsoft.com/office/powerpoint/2010/main" val="391656752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90D39F-563D-44C4-9CCE-6C130A207960}"/>
              </a:ext>
            </a:extLst>
          </p:cNvPr>
          <p:cNvSpPr>
            <a:spLocks noGrp="1"/>
          </p:cNvSpPr>
          <p:nvPr>
            <p:ph type="body" sz="quarter" idx="10"/>
          </p:nvPr>
        </p:nvSpPr>
        <p:spPr>
          <a:xfrm>
            <a:off x="269239" y="1189177"/>
            <a:ext cx="11653523" cy="5379311"/>
          </a:xfrm>
        </p:spPr>
        <p:txBody>
          <a:bodyPr>
            <a:normAutofit lnSpcReduction="10000"/>
          </a:bodyPr>
          <a:lstStyle/>
          <a:p>
            <a:pPr marL="0" indent="0">
              <a:buNone/>
            </a:pPr>
            <a:r>
              <a:rPr lang="ja-JP" altLang="en-US" dirty="0"/>
              <a:t>こういった状態を避けるために・・・</a:t>
            </a:r>
            <a:endParaRPr lang="en-US" altLang="ja-JP" dirty="0"/>
          </a:p>
          <a:p>
            <a:pPr lvl="1"/>
            <a:r>
              <a:rPr lang="ja-JP" altLang="en-US" dirty="0"/>
              <a:t>ポリシーの数が増えて、どれが何のためにあるかわからない</a:t>
            </a:r>
            <a:endParaRPr lang="en-US" altLang="ja-JP" dirty="0"/>
          </a:p>
          <a:p>
            <a:pPr lvl="1"/>
            <a:r>
              <a:rPr lang="ja-JP" altLang="en-US" dirty="0"/>
              <a:t>抜け漏れのケースがある</a:t>
            </a:r>
            <a:endParaRPr lang="en-US" dirty="0"/>
          </a:p>
          <a:p>
            <a:pPr marL="0" indent="0">
              <a:buNone/>
            </a:pPr>
            <a:endParaRPr lang="en-US" altLang="ja-JP" dirty="0"/>
          </a:p>
          <a:p>
            <a:r>
              <a:rPr lang="ja-JP" altLang="en-US" dirty="0"/>
              <a:t>はじめにやるべきセキュリティ対策</a:t>
            </a:r>
            <a:endParaRPr lang="en-US" altLang="ja-JP" dirty="0"/>
          </a:p>
          <a:p>
            <a:pPr lvl="1"/>
            <a:r>
              <a:rPr lang="ja-JP" altLang="en-US" dirty="0"/>
              <a:t>特権の保護</a:t>
            </a:r>
            <a:endParaRPr lang="en-US" altLang="ja-JP" dirty="0"/>
          </a:p>
          <a:p>
            <a:pPr lvl="1"/>
            <a:r>
              <a:rPr lang="ja-JP" altLang="en-US" dirty="0"/>
              <a:t>アタックサーフェスの最小化</a:t>
            </a:r>
            <a:endParaRPr lang="en-US" altLang="ja-JP" dirty="0"/>
          </a:p>
          <a:p>
            <a:r>
              <a:rPr lang="ja-JP" altLang="en-US" dirty="0"/>
              <a:t>ネーミング・グルーピング</a:t>
            </a:r>
            <a:endParaRPr lang="en-US" dirty="0"/>
          </a:p>
          <a:p>
            <a:r>
              <a:rPr lang="ja-JP" altLang="en-US" dirty="0"/>
              <a:t>一般ユーザー向けポリシー</a:t>
            </a:r>
            <a:endParaRPr lang="en-US" altLang="ja-JP" dirty="0"/>
          </a:p>
          <a:p>
            <a:r>
              <a:rPr lang="ja-JP" altLang="en-US" dirty="0"/>
              <a:t>ゲスト向けポリシー</a:t>
            </a:r>
            <a:endParaRPr lang="en-US" altLang="ja-JP" dirty="0"/>
          </a:p>
          <a:p>
            <a:r>
              <a:rPr lang="ja-JP" altLang="en-US" dirty="0"/>
              <a:t>他の考慮事項</a:t>
            </a:r>
            <a:endParaRPr lang="en-US" altLang="ja-JP" dirty="0"/>
          </a:p>
        </p:txBody>
      </p:sp>
      <p:sp>
        <p:nvSpPr>
          <p:cNvPr id="4" name="Title 3">
            <a:extLst>
              <a:ext uri="{FF2B5EF4-FFF2-40B4-BE49-F238E27FC236}">
                <a16:creationId xmlns:a16="http://schemas.microsoft.com/office/drawing/2014/main" id="{830E09DB-C300-4F08-A677-30390B607580}"/>
              </a:ext>
            </a:extLst>
          </p:cNvPr>
          <p:cNvSpPr>
            <a:spLocks noGrp="1"/>
          </p:cNvSpPr>
          <p:nvPr>
            <p:ph type="title"/>
          </p:nvPr>
        </p:nvSpPr>
        <p:spPr/>
        <p:txBody>
          <a:bodyPr/>
          <a:lstStyle/>
          <a:p>
            <a:r>
              <a:rPr lang="ja-JP" altLang="en-US" dirty="0"/>
              <a:t>本日のセッションの内容</a:t>
            </a:r>
            <a:endParaRPr lang="en-US" dirty="0"/>
          </a:p>
        </p:txBody>
      </p:sp>
    </p:spTree>
    <p:extLst>
      <p:ext uri="{BB962C8B-B14F-4D97-AF65-F5344CB8AC3E}">
        <p14:creationId xmlns:p14="http://schemas.microsoft.com/office/powerpoint/2010/main" val="104560149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d ã¨ããã¤ã¹ã®ã¢ã¯ã»ã¹ãæ§æããããã®å±éã®ããªã·ã¼">
            <a:extLst>
              <a:ext uri="{FF2B5EF4-FFF2-40B4-BE49-F238E27FC236}">
                <a16:creationId xmlns:a16="http://schemas.microsoft.com/office/drawing/2014/main" id="{E6129EFA-3C39-4345-B89F-C907CB0BC9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729" y="999085"/>
            <a:ext cx="10771104" cy="5737576"/>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4A2AF8E9-677A-452B-AA94-7DF2FB960778}"/>
              </a:ext>
            </a:extLst>
          </p:cNvPr>
          <p:cNvSpPr/>
          <p:nvPr/>
        </p:nvSpPr>
        <p:spPr bwMode="auto">
          <a:xfrm>
            <a:off x="2674087" y="925034"/>
            <a:ext cx="9042991" cy="4662376"/>
          </a:xfrm>
          <a:prstGeom prst="rect">
            <a:avLst/>
          </a:prstGeom>
          <a:solidFill>
            <a:schemeClr val="bg1">
              <a:alpha val="4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indent="0" algn="ctr" defTabSz="932293" rtl="0" eaLnBrk="1" fontAlgn="base" latinLnBrk="0" hangingPunct="1">
              <a:lnSpc>
                <a:spcPct val="90000"/>
              </a:lnSpc>
              <a:spcBef>
                <a:spcPct val="0"/>
              </a:spcBef>
              <a:spcAft>
                <a:spcPct val="0"/>
              </a:spcAft>
              <a:buClrTx/>
              <a:buSzTx/>
              <a:buFontTx/>
              <a:buNone/>
              <a:tabLst/>
            </a:pPr>
            <a:endParaRPr lang="en-US" sz="3200" dirty="0">
              <a:latin typeface="Meiryo UI" panose="020B0604030504040204" pitchFamily="34" charset="-128"/>
              <a:ea typeface="Meiryo UI" panose="020B0604030504040204" pitchFamily="34" charset="-128"/>
            </a:endParaRPr>
          </a:p>
        </p:txBody>
      </p:sp>
      <p:sp>
        <p:nvSpPr>
          <p:cNvPr id="3" name="Title 2">
            <a:extLst>
              <a:ext uri="{FF2B5EF4-FFF2-40B4-BE49-F238E27FC236}">
                <a16:creationId xmlns:a16="http://schemas.microsoft.com/office/drawing/2014/main" id="{74E255EF-FE69-46D9-97E9-97D48DC61642}"/>
              </a:ext>
            </a:extLst>
          </p:cNvPr>
          <p:cNvSpPr>
            <a:spLocks noGrp="1"/>
          </p:cNvSpPr>
          <p:nvPr>
            <p:ph type="title"/>
          </p:nvPr>
        </p:nvSpPr>
        <p:spPr/>
        <p:txBody>
          <a:bodyPr>
            <a:normAutofit fontScale="90000"/>
          </a:bodyPr>
          <a:lstStyle/>
          <a:p>
            <a:r>
              <a:rPr lang="en-US" altLang="ja-JP" dirty="0"/>
              <a:t>M365</a:t>
            </a:r>
            <a:r>
              <a:rPr lang="ja-JP" altLang="en-US" dirty="0"/>
              <a:t> </a:t>
            </a:r>
            <a:r>
              <a:rPr lang="en-US" altLang="ja-JP" dirty="0"/>
              <a:t>Golden</a:t>
            </a:r>
            <a:r>
              <a:rPr lang="ja-JP" altLang="en-US" dirty="0"/>
              <a:t> </a:t>
            </a:r>
            <a:r>
              <a:rPr lang="en-US" altLang="ja-JP" dirty="0"/>
              <a:t>Config</a:t>
            </a:r>
            <a:r>
              <a:rPr lang="ja-JP" altLang="en-US" dirty="0"/>
              <a:t> を参考にしてポリシー設計する</a:t>
            </a:r>
            <a:endParaRPr lang="en-US" dirty="0"/>
          </a:p>
        </p:txBody>
      </p:sp>
      <p:sp>
        <p:nvSpPr>
          <p:cNvPr id="13" name="Rectangle: Rounded Corners 12">
            <a:extLst>
              <a:ext uri="{FF2B5EF4-FFF2-40B4-BE49-F238E27FC236}">
                <a16:creationId xmlns:a16="http://schemas.microsoft.com/office/drawing/2014/main" id="{CC3CB6A0-F38E-47EA-829D-8BD01C708183}"/>
              </a:ext>
            </a:extLst>
          </p:cNvPr>
          <p:cNvSpPr/>
          <p:nvPr/>
        </p:nvSpPr>
        <p:spPr bwMode="auto">
          <a:xfrm>
            <a:off x="624291" y="2970569"/>
            <a:ext cx="10885980" cy="1351759"/>
          </a:xfrm>
          <a:prstGeom prst="roundRect">
            <a:avLst>
              <a:gd name="adj" fmla="val 7006"/>
            </a:avLst>
          </a:prstGeom>
          <a:noFill/>
          <a:ln w="57150">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indent="0" algn="ctr" defTabSz="932293" rtl="0" eaLnBrk="1" fontAlgn="base" latinLnBrk="0" hangingPunct="1">
              <a:lnSpc>
                <a:spcPct val="90000"/>
              </a:lnSpc>
              <a:spcBef>
                <a:spcPct val="0"/>
              </a:spcBef>
              <a:spcAft>
                <a:spcPct val="0"/>
              </a:spcAft>
              <a:buClrTx/>
              <a:buSzTx/>
              <a:buFontTx/>
              <a:buNone/>
              <a:tabLst/>
            </a:pPr>
            <a:endParaRPr lang="en-US" sz="3200" dirty="0">
              <a:latin typeface="Meiryo UI" panose="020B0604030504040204" pitchFamily="34" charset="-128"/>
              <a:ea typeface="Meiryo UI" panose="020B0604030504040204" pitchFamily="34" charset="-128"/>
            </a:endParaRPr>
          </a:p>
        </p:txBody>
      </p:sp>
      <p:sp>
        <p:nvSpPr>
          <p:cNvPr id="5" name="TextBox 4">
            <a:extLst>
              <a:ext uri="{FF2B5EF4-FFF2-40B4-BE49-F238E27FC236}">
                <a16:creationId xmlns:a16="http://schemas.microsoft.com/office/drawing/2014/main" id="{32499DC4-02A0-49F2-B5BC-E1F9AC74C601}"/>
              </a:ext>
            </a:extLst>
          </p:cNvPr>
          <p:cNvSpPr txBox="1"/>
          <p:nvPr/>
        </p:nvSpPr>
        <p:spPr>
          <a:xfrm>
            <a:off x="417755" y="2266564"/>
            <a:ext cx="2444067" cy="461665"/>
          </a:xfrm>
          <a:prstGeom prst="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vert="horz" wrap="none" lIns="146304" tIns="91440" rIns="146304" bIns="91440" rtlCol="0">
            <a:spAutoFit/>
          </a:bodyPr>
          <a:lstStyle/>
          <a:p>
            <a:pPr marR="0" algn="l" defTabSz="914367" rtl="0" eaLnBrk="1" fontAlgn="auto" latinLnBrk="0" hangingPunct="1">
              <a:lnSpc>
                <a:spcPct val="90000"/>
              </a:lnSpc>
              <a:spcBef>
                <a:spcPct val="20000"/>
              </a:spcBef>
              <a:spcAft>
                <a:spcPts val="0"/>
              </a:spcAft>
              <a:buClrTx/>
              <a:buSzPct val="90000"/>
              <a:tabLst/>
            </a:pPr>
            <a:r>
              <a:rPr kumimoji="0" lang="ja-JP" altLang="en-US" sz="2000" i="0" u="none" strike="noStrike" kern="1200" cap="none" spc="0" normalizeH="0" baseline="0" noProof="0" dirty="0">
                <a:ln>
                  <a:noFill/>
                </a:ln>
                <a:solidFill>
                  <a:schemeClr val="bg1"/>
                </a:solidFill>
                <a:effectLst/>
                <a:uLnTx/>
                <a:uFillTx/>
                <a:latin typeface="Meiryo UI" panose="020B0604030504040204" pitchFamily="34" charset="-128"/>
                <a:ea typeface="Meiryo UI" panose="020B0604030504040204" pitchFamily="34" charset="-128"/>
                <a:cs typeface="+mn-cs"/>
              </a:rPr>
              <a:t>リスクに応じて要</a:t>
            </a:r>
            <a:r>
              <a:rPr kumimoji="0" lang="en-US" altLang="ja-JP" sz="2000" i="0" u="none" strike="noStrike" kern="1200" cap="none" spc="0" normalizeH="0" baseline="0" noProof="0" dirty="0">
                <a:ln>
                  <a:noFill/>
                </a:ln>
                <a:solidFill>
                  <a:schemeClr val="bg1"/>
                </a:solidFill>
                <a:effectLst/>
                <a:uLnTx/>
                <a:uFillTx/>
                <a:latin typeface="Meiryo UI" panose="020B0604030504040204" pitchFamily="34" charset="-128"/>
                <a:ea typeface="Meiryo UI" panose="020B0604030504040204" pitchFamily="34" charset="-128"/>
                <a:cs typeface="+mn-cs"/>
              </a:rPr>
              <a:t>MFA</a:t>
            </a:r>
            <a:endParaRPr kumimoji="0" lang="en-US" sz="2000" i="0" u="none" strike="noStrike" kern="1200" cap="none" spc="0" normalizeH="0" baseline="0" noProof="0" dirty="0">
              <a:ln>
                <a:noFill/>
              </a:ln>
              <a:solidFill>
                <a:schemeClr val="bg1"/>
              </a:solidFill>
              <a:effectLst/>
              <a:uLnTx/>
              <a:uFillTx/>
              <a:latin typeface="Meiryo UI" panose="020B0604030504040204" pitchFamily="34" charset="-128"/>
              <a:ea typeface="Meiryo UI" panose="020B0604030504040204" pitchFamily="34" charset="-128"/>
              <a:cs typeface="+mn-cs"/>
            </a:endParaRPr>
          </a:p>
        </p:txBody>
      </p:sp>
      <p:cxnSp>
        <p:nvCxnSpPr>
          <p:cNvPr id="14" name="Straight Connector 13">
            <a:extLst>
              <a:ext uri="{FF2B5EF4-FFF2-40B4-BE49-F238E27FC236}">
                <a16:creationId xmlns:a16="http://schemas.microsoft.com/office/drawing/2014/main" id="{1D82D173-8F8E-4344-986C-21B1187256D8}"/>
              </a:ext>
            </a:extLst>
          </p:cNvPr>
          <p:cNvCxnSpPr>
            <a:cxnSpLocks/>
            <a:stCxn id="5" idx="3"/>
          </p:cNvCxnSpPr>
          <p:nvPr/>
        </p:nvCxnSpPr>
        <p:spPr>
          <a:xfrm>
            <a:off x="2861822" y="2497397"/>
            <a:ext cx="439946" cy="644524"/>
          </a:xfrm>
          <a:prstGeom prst="line">
            <a:avLst/>
          </a:prstGeom>
          <a:ln w="28575">
            <a:solidFill>
              <a:srgbClr val="00206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2188EF6-BB33-43EC-B13A-391D1CEC876A}"/>
              </a:ext>
            </a:extLst>
          </p:cNvPr>
          <p:cNvSpPr txBox="1"/>
          <p:nvPr/>
        </p:nvSpPr>
        <p:spPr>
          <a:xfrm>
            <a:off x="7350641" y="2280682"/>
            <a:ext cx="2350515" cy="461665"/>
          </a:xfrm>
          <a:prstGeom prst="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vert="horz" wrap="none" lIns="146304" tIns="91440" rIns="146304" bIns="91440" rtlCol="0">
            <a:spAutoFit/>
          </a:bodyPr>
          <a:lstStyle/>
          <a:p>
            <a:pPr marR="0" algn="l" defTabSz="914367" rtl="0" eaLnBrk="1" fontAlgn="auto" latinLnBrk="0" hangingPunct="1">
              <a:lnSpc>
                <a:spcPct val="90000"/>
              </a:lnSpc>
              <a:spcBef>
                <a:spcPct val="20000"/>
              </a:spcBef>
              <a:spcAft>
                <a:spcPts val="0"/>
              </a:spcAft>
              <a:buClrTx/>
              <a:buSzPct val="90000"/>
              <a:tabLst/>
            </a:pPr>
            <a:r>
              <a:rPr kumimoji="0" lang="ja-JP" altLang="en-US" sz="2000" b="0" i="0" u="none" strike="noStrike" kern="1200" cap="none" spc="0" normalizeH="0" baseline="0" noProof="0" dirty="0">
                <a:ln>
                  <a:noFill/>
                </a:ln>
                <a:solidFill>
                  <a:schemeClr val="bg1"/>
                </a:solidFill>
                <a:effectLst/>
                <a:uLnTx/>
                <a:uFillTx/>
                <a:latin typeface="Meiryo UI" panose="020B0604030504040204" pitchFamily="34" charset="-128"/>
                <a:ea typeface="Meiryo UI" panose="020B0604030504040204" pitchFamily="34" charset="-128"/>
                <a:cs typeface="+mn-cs"/>
              </a:rPr>
              <a:t>要 準拠したデバイス</a:t>
            </a:r>
            <a:endParaRPr kumimoji="0" lang="en-US" sz="2000" b="0" i="0" u="none" strike="noStrike" kern="1200" cap="none" spc="0" normalizeH="0" baseline="0" noProof="0" dirty="0">
              <a:ln>
                <a:noFill/>
              </a:ln>
              <a:solidFill>
                <a:schemeClr val="bg1"/>
              </a:solidFill>
              <a:effectLst/>
              <a:uLnTx/>
              <a:uFillTx/>
              <a:latin typeface="Meiryo UI" panose="020B0604030504040204" pitchFamily="34" charset="-128"/>
              <a:ea typeface="Meiryo UI" panose="020B0604030504040204" pitchFamily="34" charset="-128"/>
              <a:cs typeface="+mn-cs"/>
            </a:endParaRPr>
          </a:p>
        </p:txBody>
      </p:sp>
      <p:cxnSp>
        <p:nvCxnSpPr>
          <p:cNvPr id="16" name="Straight Connector 15">
            <a:extLst>
              <a:ext uri="{FF2B5EF4-FFF2-40B4-BE49-F238E27FC236}">
                <a16:creationId xmlns:a16="http://schemas.microsoft.com/office/drawing/2014/main" id="{B8E35C35-03C4-4064-96FF-D20074DA62B4}"/>
              </a:ext>
            </a:extLst>
          </p:cNvPr>
          <p:cNvCxnSpPr>
            <a:cxnSpLocks/>
            <a:stCxn id="15" idx="1"/>
          </p:cNvCxnSpPr>
          <p:nvPr/>
        </p:nvCxnSpPr>
        <p:spPr>
          <a:xfrm flipH="1">
            <a:off x="6910695" y="2511515"/>
            <a:ext cx="439946" cy="630406"/>
          </a:xfrm>
          <a:prstGeom prst="line">
            <a:avLst/>
          </a:prstGeom>
          <a:ln w="28575">
            <a:solidFill>
              <a:srgbClr val="00206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19644899-FA07-4B8A-94AD-7E16D01EA43C}"/>
              </a:ext>
            </a:extLst>
          </p:cNvPr>
          <p:cNvSpPr/>
          <p:nvPr/>
        </p:nvSpPr>
        <p:spPr>
          <a:xfrm>
            <a:off x="5146482" y="6211669"/>
            <a:ext cx="7045518" cy="646331"/>
          </a:xfrm>
          <a:prstGeom prst="rect">
            <a:avLst/>
          </a:prstGeom>
        </p:spPr>
        <p:txBody>
          <a:bodyPr wrap="none">
            <a:spAutoFit/>
          </a:bodyPr>
          <a:lstStyle/>
          <a:p>
            <a:pPr algn="r"/>
            <a:r>
              <a:rPr lang="en-US" sz="3600" dirty="0">
                <a:hlinkClick r:id="rId3"/>
              </a:rPr>
              <a:t>http://aka.ms/M365GoldenConfig</a:t>
            </a:r>
            <a:endParaRPr lang="en-US" sz="3600" dirty="0"/>
          </a:p>
        </p:txBody>
      </p:sp>
    </p:spTree>
    <p:extLst>
      <p:ext uri="{BB962C8B-B14F-4D97-AF65-F5344CB8AC3E}">
        <p14:creationId xmlns:p14="http://schemas.microsoft.com/office/powerpoint/2010/main" val="1069125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30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3000"/>
                            </p:stCondLst>
                            <p:childTnLst>
                              <p:par>
                                <p:cTn id="12" presetID="10"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par>
                          <p:cTn id="18" fill="hold">
                            <p:stCondLst>
                              <p:cond delay="3500"/>
                            </p:stCondLst>
                            <p:childTnLst>
                              <p:par>
                                <p:cTn id="19" presetID="10"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3" grpId="0" animBg="1"/>
      <p:bldP spid="5"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D0285E3-AE54-4CF4-B7CD-06D96031EB56}"/>
              </a:ext>
            </a:extLst>
          </p:cNvPr>
          <p:cNvSpPr>
            <a:spLocks noGrp="1"/>
          </p:cNvSpPr>
          <p:nvPr>
            <p:ph type="body" sz="quarter" idx="10"/>
          </p:nvPr>
        </p:nvSpPr>
        <p:spPr>
          <a:xfrm>
            <a:off x="269239" y="1189177"/>
            <a:ext cx="11653523" cy="2698559"/>
          </a:xfrm>
        </p:spPr>
        <p:txBody>
          <a:bodyPr/>
          <a:lstStyle/>
          <a:p>
            <a:r>
              <a:rPr lang="en-US" altLang="ja-JP" dirty="0"/>
              <a:t>Golden Config</a:t>
            </a:r>
            <a:r>
              <a:rPr lang="ja-JP" altLang="en-US" dirty="0"/>
              <a:t> → 組織にあったポリシーに調整</a:t>
            </a:r>
            <a:endParaRPr lang="en-US" altLang="ja-JP" dirty="0"/>
          </a:p>
          <a:p>
            <a:pPr lvl="1"/>
            <a:r>
              <a:rPr lang="en-US" altLang="ja-JP" dirty="0"/>
              <a:t>Golden Config</a:t>
            </a:r>
            <a:r>
              <a:rPr lang="ja-JP" altLang="en-US" dirty="0"/>
              <a:t> を起点に、足し引きしていくアプローチをお奨め</a:t>
            </a:r>
            <a:endParaRPr lang="en-US" dirty="0"/>
          </a:p>
          <a:p>
            <a:endParaRPr lang="en-US" altLang="ja-JP" dirty="0"/>
          </a:p>
          <a:p>
            <a:r>
              <a:rPr lang="ja-JP" altLang="en-US" dirty="0"/>
              <a:t>要件 → ポリシー設計 という順番は、あまりお奨めしない</a:t>
            </a:r>
            <a:endParaRPr lang="en-US" altLang="ja-JP" dirty="0"/>
          </a:p>
          <a:p>
            <a:pPr lvl="1"/>
            <a:r>
              <a:rPr lang="ja-JP" altLang="en-US" dirty="0"/>
              <a:t>ポリシーが複雑になり、安全に運用することが困難に</a:t>
            </a:r>
            <a:endParaRPr lang="en-US" dirty="0"/>
          </a:p>
        </p:txBody>
      </p:sp>
      <p:sp>
        <p:nvSpPr>
          <p:cNvPr id="3" name="Title 2">
            <a:extLst>
              <a:ext uri="{FF2B5EF4-FFF2-40B4-BE49-F238E27FC236}">
                <a16:creationId xmlns:a16="http://schemas.microsoft.com/office/drawing/2014/main" id="{4B63255F-DB6C-45C6-89BF-8EEFFFF3B059}"/>
              </a:ext>
            </a:extLst>
          </p:cNvPr>
          <p:cNvSpPr>
            <a:spLocks noGrp="1"/>
          </p:cNvSpPr>
          <p:nvPr>
            <p:ph type="title"/>
          </p:nvPr>
        </p:nvSpPr>
        <p:spPr/>
        <p:txBody>
          <a:bodyPr>
            <a:normAutofit fontScale="90000"/>
          </a:bodyPr>
          <a:lstStyle/>
          <a:p>
            <a:r>
              <a:rPr lang="en-US" altLang="ja-JP" dirty="0"/>
              <a:t>M365</a:t>
            </a:r>
            <a:r>
              <a:rPr lang="ja-JP" altLang="en-US" dirty="0"/>
              <a:t> </a:t>
            </a:r>
            <a:r>
              <a:rPr lang="en-US" altLang="ja-JP" dirty="0"/>
              <a:t>Golden</a:t>
            </a:r>
            <a:r>
              <a:rPr lang="ja-JP" altLang="en-US" dirty="0"/>
              <a:t> </a:t>
            </a:r>
            <a:r>
              <a:rPr lang="en-US" altLang="ja-JP" dirty="0"/>
              <a:t>Config</a:t>
            </a:r>
            <a:r>
              <a:rPr lang="ja-JP" altLang="en-US" dirty="0"/>
              <a:t> を参考にしてポリシー設計する</a:t>
            </a:r>
            <a:endParaRPr lang="en-US" dirty="0"/>
          </a:p>
        </p:txBody>
      </p:sp>
    </p:spTree>
    <p:extLst>
      <p:ext uri="{BB962C8B-B14F-4D97-AF65-F5344CB8AC3E}">
        <p14:creationId xmlns:p14="http://schemas.microsoft.com/office/powerpoint/2010/main" val="226758598"/>
      </p:ext>
    </p:extLst>
  </p:cSld>
  <p:clrMapOvr>
    <a:masterClrMapping/>
  </p:clrMapOvr>
  <p:transition>
    <p:fade/>
  </p:transition>
</p:sld>
</file>

<file path=ppt/theme/theme1.xml><?xml version="1.0" encoding="utf-8"?>
<a:theme xmlns:a="http://schemas.openxmlformats.org/drawingml/2006/main" name="7-30269_Server &amp; Tools Business_16x9">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78D7"/>
        </a:solidFill>
        <a:ln>
          <a:noFill/>
          <a:headEnd type="none" w="med" len="med"/>
          <a:tailEnd type="none" w="med" len="med"/>
        </a:ln>
        <a:effectLst/>
      </a:spPr>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defPPr marL="0" marR="0" indent="0" algn="ctr" defTabSz="932293" rtl="0" eaLnBrk="1" fontAlgn="base" latinLnBrk="0" hangingPunct="1">
          <a:lnSpc>
            <a:spcPct val="90000"/>
          </a:lnSpc>
          <a:spcBef>
            <a:spcPct val="0"/>
          </a:spcBef>
          <a:spcAft>
            <a:spcPct val="0"/>
          </a:spcAft>
          <a:buClrTx/>
          <a:buSzTx/>
          <a:buFontTx/>
          <a:buNone/>
          <a:tabLst/>
          <a:defRPr sz="3200" dirty="0" smtClean="0">
            <a:latin typeface="Meiryo UI" panose="020B0604030504040204" pitchFamily="34" charset="-128"/>
            <a:ea typeface="Meiryo UI" panose="020B0604030504040204" pitchFamily="34" charset="-128"/>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bodyPr vert="horz" wrap="square" lIns="146304" tIns="91440" rIns="146304" bIns="91440" rtlCol="0">
        <a:spAutoFit/>
      </a:bodyPr>
      <a:lstStyle>
        <a:defPPr marL="336145" marR="0" indent="-336145"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kumimoji="0" sz="3921" b="0" i="0" u="none" strike="noStrike" kern="1200" cap="none" spc="0" normalizeH="0" baseline="0" noProof="0" dirty="0" smtClean="0">
            <a:ln>
              <a:noFill/>
            </a:ln>
            <a:gradFill>
              <a:gsLst>
                <a:gs pos="1250">
                  <a:srgbClr val="0078D7"/>
                </a:gs>
                <a:gs pos="99000">
                  <a:srgbClr val="0078D7"/>
                </a:gs>
              </a:gsLst>
              <a:lin ang="5400000" scaled="0"/>
            </a:gradFill>
            <a:effectLst/>
            <a:uLnTx/>
            <a:uFillTx/>
            <a:latin typeface="Meiryo UI" panose="020B0604030504040204" pitchFamily="34" charset="-128"/>
            <a:ea typeface="Meiryo UI" panose="020B0604030504040204" pitchFamily="34" charset="-128"/>
            <a:cs typeface="+mn-cs"/>
          </a:defRPr>
        </a:defPPr>
      </a:lstStyle>
    </a:txDef>
  </a:objectDefaults>
  <a:extraClrSchemeLst/>
  <a:extLst>
    <a:ext uri="{05A4C25C-085E-4340-85A3-A5531E510DB2}">
      <thm15:themeFamily xmlns:thm15="http://schemas.microsoft.com/office/thememl/2012/main" name="WebinarSlideTemplate" id="{BAD63F44-C7AF-4F17-AF49-372C0C065F15}" vid="{EED778BA-AF41-4A69-A12C-4F5AB8E6BF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486ED508138747B367230FF96B9461" ma:contentTypeVersion="26" ma:contentTypeDescription="Create a new document." ma:contentTypeScope="" ma:versionID="0c6674dc3ebe5e7ed1e87ccc23e36e0a">
  <xsd:schema xmlns:xsd="http://www.w3.org/2001/XMLSchema" xmlns:xs="http://www.w3.org/2001/XMLSchema" xmlns:p="http://schemas.microsoft.com/office/2006/metadata/properties" xmlns:ns1="http://schemas.microsoft.com/sharepoint/v3" xmlns:ns2="bd8fd788-7949-4fe2-a8e6-ad382da07b8b" xmlns:ns3="1419df50-6e3e-45c0-80f1-8cc2849e5a11" xmlns:ns4="230e9df3-be65-4c73-a93b-d1236ebd677e" targetNamespace="http://schemas.microsoft.com/office/2006/metadata/properties" ma:root="true" ma:fieldsID="8f855480c3565d9c358c636535ed725c" ns1:_="" ns2:_="" ns3:_="" ns4:_="">
    <xsd:import namespace="http://schemas.microsoft.com/sharepoint/v3"/>
    <xsd:import namespace="bd8fd788-7949-4fe2-a8e6-ad382da07b8b"/>
    <xsd:import namespace="1419df50-6e3e-45c0-80f1-8cc2849e5a11"/>
    <xsd:import namespace="230e9df3-be65-4c73-a93b-d1236ebd677e"/>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AutoTags" minOccurs="0"/>
                <xsd:element ref="ns3:MediaServiceDateTaken" minOccurs="0"/>
                <xsd:element ref="ns3:MediaServiceLocation" minOccurs="0"/>
                <xsd:element ref="ns3:Ajith"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3:_Flow_SignoffStatus" minOccurs="0"/>
                <xsd:element ref="ns3:MediaLengthInSeconds" minOccurs="0"/>
                <xsd:element ref="ns3:lcf76f155ced4ddcb4097134ff3c332f" minOccurs="0"/>
                <xsd:element ref="ns4:TaxCatchAll" minOccurs="0"/>
                <xsd:element ref="ns3:Owner" minOccurs="0"/>
                <xsd:element ref="ns3:Workshop"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description="" ma:hidden="true" ma:internalName="_ip_UnifiedCompliancePolicyProperties">
      <xsd:simpleType>
        <xsd:restriction base="dms:Note"/>
      </xsd:simpleType>
    </xsd:element>
    <xsd:element name="_ip_UnifiedCompliancePolicyUIAction" ma:index="16"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d8fd788-7949-4fe2-a8e6-ad382da07b8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1419df50-6e3e-45c0-80f1-8cc2849e5a11"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AutoTags" ma:index="17" nillable="true" ma:displayName="MediaServiceAutoTags" ma:description="" ma:internalName="MediaServiceAutoTags" ma:readOnly="true">
      <xsd:simpleType>
        <xsd:restriction base="dms:Text"/>
      </xsd:simpleType>
    </xsd:element>
    <xsd:element name="MediaServiceDateTaken" ma:index="18" nillable="true" ma:displayName="MediaServiceDateTaken" ma:description="" ma:hidden="true" ma:internalName="MediaServiceDateTaken" ma:readOnly="true">
      <xsd:simpleType>
        <xsd:restriction base="dms:Text"/>
      </xsd:simpleType>
    </xsd:element>
    <xsd:element name="MediaServiceLocation" ma:index="19" nillable="true" ma:displayName="MediaServiceLocation" ma:description="" ma:internalName="MediaServiceLocation" ma:readOnly="true">
      <xsd:simpleType>
        <xsd:restriction base="dms:Text"/>
      </xsd:simpleType>
    </xsd:element>
    <xsd:element name="Ajith" ma:index="20" nillable="true" ma:displayName="Ajith" ma:format="Image" ma:internalName="Ajith">
      <xsd:complexType>
        <xsd:complexContent>
          <xsd:extension base="dms:URL">
            <xsd:sequence>
              <xsd:element name="Url" type="dms:ValidUrl" minOccurs="0" nillable="true"/>
              <xsd:element name="Description" type="xsd:string" nillable="true"/>
            </xsd:sequence>
          </xsd:extension>
        </xsd:complexContent>
      </xsd:complexType>
    </xsd:element>
    <xsd:element name="MediaServiceOCR" ma:index="21" nillable="true" ma:displayName="MediaServiceOCR" ma:internalName="MediaServiceOCR" ma:readOnly="true">
      <xsd:simpleType>
        <xsd:restriction base="dms:Note">
          <xsd:maxLength value="255"/>
        </xsd:restriction>
      </xsd:simpleType>
    </xsd:element>
    <xsd:element name="MediaServiceEventHashCode" ma:index="22" nillable="true" ma:displayName="MediaServiceEventHashCode" ma:hidden="true" ma:internalName="MediaServiceEventHashCode" ma:readOnly="true">
      <xsd:simpleType>
        <xsd:restriction base="dms:Text"/>
      </xsd:simple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AutoKeyPoints" ma:index="24" nillable="true" ma:displayName="MediaServiceAutoKeyPoints" ma:hidden="true" ma:internalName="MediaServiceAutoKeyPoints" ma:readOnly="true">
      <xsd:simpleType>
        <xsd:restriction base="dms:Note"/>
      </xsd:simpleType>
    </xsd:element>
    <xsd:element name="MediaServiceKeyPoints" ma:index="25" nillable="true" ma:displayName="KeyPoints" ma:internalName="MediaServiceKeyPoints" ma:readOnly="false">
      <xsd:simpleType>
        <xsd:restriction base="dms:Note">
          <xsd:maxLength value="255"/>
        </xsd:restriction>
      </xsd:simpleType>
    </xsd:element>
    <xsd:element name="_Flow_SignoffStatus" ma:index="26" nillable="true" ma:displayName="Sign-off status" ma:internalName="Sign_x002d_off_x0020_status">
      <xsd:simpleType>
        <xsd:restriction base="dms:Text"/>
      </xsd:simpleType>
    </xsd:element>
    <xsd:element name="MediaLengthInSeconds" ma:index="27" nillable="true" ma:displayName="Length (seconds)" ma:internalName="MediaLengthInSeconds" ma:readOnly="true">
      <xsd:simpleType>
        <xsd:restriction base="dms:Unknown"/>
      </xsd:simpleType>
    </xsd:element>
    <xsd:element name="lcf76f155ced4ddcb4097134ff3c332f" ma:index="2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Owner" ma:index="31" nillable="true" ma:displayName="Owner" ma:format="Dropdown" ma:list="UserInfo" ma:SharePointGroup="0"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Workshop" ma:index="32" nillable="true" ma:displayName="Workshop" ma:format="Dropdown" ma:internalName="Workshop">
      <xsd:simpleType>
        <xsd:union memberTypes="dms:Text">
          <xsd:simpleType>
            <xsd:restriction base="dms:Choice">
              <xsd:enumeration value="Checkpoint"/>
              <xsd:enumeration value="AD2AAD"/>
              <xsd:enumeration value="Stratergy Workshop"/>
              <xsd:enumeration value="GTP Customer Kick Off"/>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30" nillable="true" ma:displayName="Taxonomy Catch All Column" ma:hidden="true" ma:list="{c7da89e4-f9ef-4d7c-a962-2e9d2314084f}" ma:internalName="TaxCatchAll" ma:showField="CatchAllData" ma:web="bd8fd788-7949-4fe2-a8e6-ad382da07b8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bd8fd788-7949-4fe2-a8e6-ad382da07b8b">
      <UserInfo>
        <DisplayName>Katherine Hartley</DisplayName>
        <AccountId>127</AccountId>
        <AccountType/>
      </UserInfo>
    </SharedWithUsers>
    <_ip_UnifiedCompliancePolicyUIAction xmlns="http://schemas.microsoft.com/sharepoint/v3" xsi:nil="true"/>
    <Ajith xmlns="1419df50-6e3e-45c0-80f1-8cc2849e5a11">
      <Url xsi:nil="true"/>
      <Description xsi:nil="true"/>
    </Ajith>
    <MediaServiceKeyPoints xmlns="1419df50-6e3e-45c0-80f1-8cc2849e5a11" xsi:nil="true"/>
    <_ip_UnifiedCompliancePolicyProperties xmlns="http://schemas.microsoft.com/sharepoint/v3" xsi:nil="true"/>
    <_Flow_SignoffStatus xmlns="1419df50-6e3e-45c0-80f1-8cc2849e5a11" xsi:nil="true"/>
    <lcf76f155ced4ddcb4097134ff3c332f xmlns="1419df50-6e3e-45c0-80f1-8cc2849e5a11">
      <Terms xmlns="http://schemas.microsoft.com/office/infopath/2007/PartnerControls"/>
    </lcf76f155ced4ddcb4097134ff3c332f>
    <TaxCatchAll xmlns="230e9df3-be65-4c73-a93b-d1236ebd677e" xsi:nil="true"/>
    <Owner xmlns="1419df50-6e3e-45c0-80f1-8cc2849e5a11">
      <UserInfo>
        <DisplayName/>
        <AccountId xsi:nil="true"/>
        <AccountType/>
      </UserInfo>
    </Owner>
    <Workshop xmlns="1419df50-6e3e-45c0-80f1-8cc2849e5a11" xsi:nil="true"/>
  </documentManagement>
</p:properties>
</file>

<file path=customXml/itemProps1.xml><?xml version="1.0" encoding="utf-8"?>
<ds:datastoreItem xmlns:ds="http://schemas.openxmlformats.org/officeDocument/2006/customXml" ds:itemID="{73662246-27EA-4C22-897C-2B78B2CD8C6E}"/>
</file>

<file path=customXml/itemProps2.xml><?xml version="1.0" encoding="utf-8"?>
<ds:datastoreItem xmlns:ds="http://schemas.openxmlformats.org/officeDocument/2006/customXml" ds:itemID="{327EA9FC-7AA7-4680-A795-75587C642BB9}">
  <ds:schemaRefs>
    <ds:schemaRef ds:uri="http://schemas.microsoft.com/sharepoint/v3/contenttype/forms"/>
  </ds:schemaRefs>
</ds:datastoreItem>
</file>

<file path=customXml/itemProps3.xml><?xml version="1.0" encoding="utf-8"?>
<ds:datastoreItem xmlns:ds="http://schemas.openxmlformats.org/officeDocument/2006/customXml" ds:itemID="{B3E518FC-A300-4134-B728-2750DB6FB9BA}">
  <ds:schemaRefs>
    <ds:schemaRef ds:uri="http://schemas.microsoft.com/office/infopath/2007/PartnerControls"/>
    <ds:schemaRef ds:uri="http://purl.org/dc/terms/"/>
    <ds:schemaRef ds:uri="http://purl.org/dc/dcmitype/"/>
    <ds:schemaRef ds:uri="http://schemas.microsoft.com/office/2006/metadata/properties"/>
    <ds:schemaRef ds:uri="http://www.w3.org/XML/1998/namespace"/>
    <ds:schemaRef ds:uri="http://schemas.microsoft.com/office/2006/documentManagement/types"/>
    <ds:schemaRef ds:uri="bd8fd788-7949-4fe2-a8e6-ad382da07b8b"/>
    <ds:schemaRef ds:uri="http://purl.org/dc/elements/1.1/"/>
    <ds:schemaRef ds:uri="http://schemas.openxmlformats.org/package/2006/metadata/core-properties"/>
    <ds:schemaRef ds:uri="1419df50-6e3e-45c0-80f1-8cc2849e5a11"/>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3349</Words>
  <Application>Microsoft Office PowerPoint</Application>
  <PresentationFormat>ワイド画面</PresentationFormat>
  <Paragraphs>504</Paragraphs>
  <Slides>46</Slides>
  <Notes>21</Notes>
  <HiddenSlides>0</HiddenSlides>
  <MMClips>0</MMClips>
  <ScaleCrop>false</ScaleCrop>
  <HeadingPairs>
    <vt:vector size="8" baseType="variant">
      <vt:variant>
        <vt:lpstr>使用されているフォント</vt:lpstr>
      </vt:variant>
      <vt:variant>
        <vt:i4>8</vt:i4>
      </vt:variant>
      <vt:variant>
        <vt:lpstr>テーマ</vt:lpstr>
      </vt:variant>
      <vt:variant>
        <vt:i4>1</vt:i4>
      </vt:variant>
      <vt:variant>
        <vt:lpstr>埋め込まれた OLE サーバー</vt:lpstr>
      </vt:variant>
      <vt:variant>
        <vt:i4>1</vt:i4>
      </vt:variant>
      <vt:variant>
        <vt:lpstr>スライド タイトル</vt:lpstr>
      </vt:variant>
      <vt:variant>
        <vt:i4>46</vt:i4>
      </vt:variant>
    </vt:vector>
  </HeadingPairs>
  <TitlesOfParts>
    <vt:vector size="56" baseType="lpstr">
      <vt:lpstr>Meiryo UI</vt:lpstr>
      <vt:lpstr>Segoe UI Semilight 本文</vt:lpstr>
      <vt:lpstr>Yu Gothic UI</vt:lpstr>
      <vt:lpstr>Arial</vt:lpstr>
      <vt:lpstr>Calibri</vt:lpstr>
      <vt:lpstr>Segoe UI</vt:lpstr>
      <vt:lpstr>Segoe UI Light</vt:lpstr>
      <vt:lpstr>Wingdings</vt:lpstr>
      <vt:lpstr>7-30269_Server &amp; Tools Business_16x9</vt:lpstr>
      <vt:lpstr>Worksheet</vt:lpstr>
      <vt:lpstr>Azure AD Webinar シリーズ 詳説！Azure AD 条件付きアクセス 設計のやり方編 </vt:lpstr>
      <vt:lpstr>PowerPoint プレゼンテーション</vt:lpstr>
      <vt:lpstr>PowerPoint プレゼンテーション</vt:lpstr>
      <vt:lpstr>PowerPoint プレゼンテーション</vt:lpstr>
      <vt:lpstr>詳説！Azure AD 条件付きアクセス – 設計のやり方編</vt:lpstr>
      <vt:lpstr>前回のおさらい</vt:lpstr>
      <vt:lpstr>本日のセッションの内容</vt:lpstr>
      <vt:lpstr>M365 Golden Config を参考にしてポリシー設計する</vt:lpstr>
      <vt:lpstr>M365 Golden Config を参考にしてポリシー設計する</vt:lpstr>
      <vt:lpstr>はじめにやるべきセキュリティ対策</vt:lpstr>
      <vt:lpstr>まず最初に特権 (管理者) を守ることが重要</vt:lpstr>
      <vt:lpstr>特に権限の強い特権に 多要素認証 を強制する</vt:lpstr>
      <vt:lpstr>Break Glass アカウントとは</vt:lpstr>
      <vt:lpstr>管理者に MFA 強制するとバッチが動かなくなる？</vt:lpstr>
      <vt:lpstr>アタックサーフェスを最小化する</vt:lpstr>
      <vt:lpstr>Exchange Online のバッチスクリプトは？</vt:lpstr>
      <vt:lpstr>除外が必要な他のケース</vt:lpstr>
      <vt:lpstr>社外からのアクセスは、すべてブロック はお奨めしない</vt:lpstr>
      <vt:lpstr>管理者の締め出しに注意</vt:lpstr>
      <vt:lpstr>ネーミング・グルーピング</vt:lpstr>
      <vt:lpstr>ネーミングルールは、ポリシーを整理する上で需要</vt:lpstr>
      <vt:lpstr>ポリシーの整理の例</vt:lpstr>
      <vt:lpstr>ネーミングルール・グルーピングの例</vt:lpstr>
      <vt:lpstr>必ずポリシー設定はドキュメントしておく</vt:lpstr>
      <vt:lpstr>一般ユーザー向けポリシー</vt:lpstr>
      <vt:lpstr>ポリシーの整理の例</vt:lpstr>
      <vt:lpstr>MSアプリ群は、同じポリシーを利用することをお奨め</vt:lpstr>
      <vt:lpstr>MS アプリ は高度なアクセス制御ができる</vt:lpstr>
      <vt:lpstr>ポリシーの整理の例</vt:lpstr>
      <vt:lpstr>セーフティーネットポリシーを検討</vt:lpstr>
      <vt:lpstr>ゲスト向けポリシー</vt:lpstr>
      <vt:lpstr>ポリシーの整理の例</vt:lpstr>
      <vt:lpstr>ゲスト用ポリシーは分けることをお奨め</vt:lpstr>
      <vt:lpstr>ゲストに MFA を要求すると・・・</vt:lpstr>
      <vt:lpstr>他の考慮事項</vt:lpstr>
      <vt:lpstr>抜け漏れの典型的な例 – デバイスプラットフォーム</vt:lpstr>
      <vt:lpstr>抜け漏れの典型的な例 – デバイスプラットフォーム</vt:lpstr>
      <vt:lpstr>まとめ</vt:lpstr>
      <vt:lpstr>ポリシーデザインのベストプラクティス</vt:lpstr>
      <vt:lpstr>ポリシー運用のベストプラクティス</vt:lpstr>
      <vt:lpstr>PowerPoint プレゼンテーション</vt:lpstr>
      <vt:lpstr>PowerPoint プレゼンテーション</vt:lpstr>
      <vt:lpstr>PowerPoint プレゼンテーション</vt:lpstr>
      <vt:lpstr>PowerPoint プレゼンテーション</vt:lpstr>
      <vt:lpstr>Q &amp; A</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
  <cp:revision>1</cp:revision>
  <dcterms:modified xsi:type="dcterms:W3CDTF">2021-08-16T08:28:50Z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0x0101007F486ED508138747B367230FF96B9461</vt:lpwstr>
  </property>
  <property fmtid="{D5CDD505-2E9C-101B-9397-08002B2CF9AE}" pid="3" name="AuthorIds_UIVersion_3072">
    <vt:lpwstr>159</vt:lpwstr>
  </property>
  <property fmtid="{D5CDD505-2E9C-101B-9397-08002B2CF9AE}" pid="4" name="AuthorIds_UIVersion_34816">
    <vt:lpwstr>159</vt:lpwstr>
  </property>
  <property fmtid="{D5CDD505-2E9C-101B-9397-08002B2CF9AE}" pid="5" name="AuthorIds_UIVersion_31744">
    <vt:lpwstr>159</vt:lpwstr>
  </property>
  <property fmtid="{D5CDD505-2E9C-101B-9397-08002B2CF9AE}" pid="6" name="MSIP_Label_f42aa342-8706-4288-bd11-ebb85995028c_Enabled">
    <vt:lpwstr>true</vt:lpwstr>
  </property>
  <property fmtid="{D5CDD505-2E9C-101B-9397-08002B2CF9AE}" pid="7" name="MSIP_Label_f42aa342-8706-4288-bd11-ebb85995028c_SetDate">
    <vt:lpwstr>2021-07-11T23:33:36Z</vt:lpwstr>
  </property>
  <property fmtid="{D5CDD505-2E9C-101B-9397-08002B2CF9AE}" pid="8" name="MSIP_Label_f42aa342-8706-4288-bd11-ebb85995028c_Method">
    <vt:lpwstr>Standard</vt:lpwstr>
  </property>
  <property fmtid="{D5CDD505-2E9C-101B-9397-08002B2CF9AE}" pid="9" name="MSIP_Label_f42aa342-8706-4288-bd11-ebb85995028c_Name">
    <vt:lpwstr>Internal</vt:lpwstr>
  </property>
  <property fmtid="{D5CDD505-2E9C-101B-9397-08002B2CF9AE}" pid="10" name="MSIP_Label_f42aa342-8706-4288-bd11-ebb85995028c_SiteId">
    <vt:lpwstr>72f988bf-86f1-41af-91ab-2d7cd011db47</vt:lpwstr>
  </property>
  <property fmtid="{D5CDD505-2E9C-101B-9397-08002B2CF9AE}" pid="11" name="MSIP_Label_f42aa342-8706-4288-bd11-ebb85995028c_ActionId">
    <vt:lpwstr>adfb63ab-ceae-4e77-b23f-a299117958e9</vt:lpwstr>
  </property>
  <property fmtid="{D5CDD505-2E9C-101B-9397-08002B2CF9AE}" pid="12" name="MSIP_Label_f42aa342-8706-4288-bd11-ebb85995028c_ContentBits">
    <vt:lpwstr>0</vt:lpwstr>
  </property>
</Properties>
</file>