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6786" r:id="rId4"/>
  </p:sldMasterIdLst>
  <p:notesMasterIdLst>
    <p:notesMasterId r:id="rId54"/>
  </p:notesMasterIdLst>
  <p:handoutMasterIdLst>
    <p:handoutMasterId r:id="rId55"/>
  </p:handoutMasterIdLst>
  <p:sldIdLst>
    <p:sldId id="754" r:id="rId5"/>
    <p:sldId id="953" r:id="rId6"/>
    <p:sldId id="2121" r:id="rId7"/>
    <p:sldId id="948" r:id="rId8"/>
    <p:sldId id="2193" r:id="rId9"/>
    <p:sldId id="4359" r:id="rId10"/>
    <p:sldId id="4402" r:id="rId11"/>
    <p:sldId id="4400" r:id="rId12"/>
    <p:sldId id="4401" r:id="rId13"/>
    <p:sldId id="4408" r:id="rId14"/>
    <p:sldId id="4394" r:id="rId15"/>
    <p:sldId id="4403" r:id="rId16"/>
    <p:sldId id="2139" r:id="rId17"/>
    <p:sldId id="2237" r:id="rId18"/>
    <p:sldId id="4312" r:id="rId19"/>
    <p:sldId id="2236" r:id="rId20"/>
    <p:sldId id="4410" r:id="rId21"/>
    <p:sldId id="4407" r:id="rId22"/>
    <p:sldId id="2134" r:id="rId23"/>
    <p:sldId id="4404" r:id="rId24"/>
    <p:sldId id="1570" r:id="rId25"/>
    <p:sldId id="2232" r:id="rId26"/>
    <p:sldId id="2238" r:id="rId27"/>
    <p:sldId id="4414" r:id="rId28"/>
    <p:sldId id="2241" r:id="rId29"/>
    <p:sldId id="1571" r:id="rId30"/>
    <p:sldId id="2231" r:id="rId31"/>
    <p:sldId id="2239" r:id="rId32"/>
    <p:sldId id="4411" r:id="rId33"/>
    <p:sldId id="1574" r:id="rId34"/>
    <p:sldId id="1575" r:id="rId35"/>
    <p:sldId id="4405" r:id="rId36"/>
    <p:sldId id="2225" r:id="rId37"/>
    <p:sldId id="1586" r:id="rId38"/>
    <p:sldId id="2226" r:id="rId39"/>
    <p:sldId id="4406" r:id="rId40"/>
    <p:sldId id="1578" r:id="rId41"/>
    <p:sldId id="1579" r:id="rId42"/>
    <p:sldId id="1580" r:id="rId43"/>
    <p:sldId id="4409" r:id="rId44"/>
    <p:sldId id="4412" r:id="rId45"/>
    <p:sldId id="4413" r:id="rId46"/>
    <p:sldId id="4384" r:id="rId47"/>
    <p:sldId id="4399" r:id="rId48"/>
    <p:sldId id="2181" r:id="rId49"/>
    <p:sldId id="2098" r:id="rId50"/>
    <p:sldId id="1481" r:id="rId51"/>
    <p:sldId id="956" r:id="rId52"/>
    <p:sldId id="955" r:id="rId53"/>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イントロ" id="{6AC73B89-4495-41AE-87BC-8C5AD8B2B137}">
          <p14:sldIdLst>
            <p14:sldId id="754"/>
            <p14:sldId id="953"/>
            <p14:sldId id="2121"/>
            <p14:sldId id="948"/>
          </p14:sldIdLst>
        </p14:section>
        <p14:section name="メイン" id="{4E4C7D21-7421-48E6-9900-2C70EF2A8F6A}">
          <p14:sldIdLst>
            <p14:sldId id="2193"/>
            <p14:sldId id="4359"/>
            <p14:sldId id="4402"/>
            <p14:sldId id="4400"/>
            <p14:sldId id="4401"/>
            <p14:sldId id="4408"/>
            <p14:sldId id="4394"/>
            <p14:sldId id="4403"/>
            <p14:sldId id="2139"/>
            <p14:sldId id="2237"/>
            <p14:sldId id="4312"/>
            <p14:sldId id="2236"/>
            <p14:sldId id="4410"/>
            <p14:sldId id="4407"/>
            <p14:sldId id="2134"/>
            <p14:sldId id="4404"/>
            <p14:sldId id="1570"/>
            <p14:sldId id="2232"/>
            <p14:sldId id="2238"/>
            <p14:sldId id="4414"/>
            <p14:sldId id="2241"/>
            <p14:sldId id="1571"/>
            <p14:sldId id="2231"/>
            <p14:sldId id="2239"/>
            <p14:sldId id="4411"/>
            <p14:sldId id="1574"/>
            <p14:sldId id="1575"/>
            <p14:sldId id="4405"/>
            <p14:sldId id="2225"/>
            <p14:sldId id="1586"/>
            <p14:sldId id="2226"/>
            <p14:sldId id="4406"/>
            <p14:sldId id="1578"/>
            <p14:sldId id="1579"/>
            <p14:sldId id="1580"/>
            <p14:sldId id="4409"/>
            <p14:sldId id="4412"/>
            <p14:sldId id="4413"/>
          </p14:sldIdLst>
        </p14:section>
        <p14:section name="まとめ" id="{FEFD455F-AC68-46C0-8643-155A5FA8E2B1}">
          <p14:sldIdLst>
            <p14:sldId id="4384"/>
            <p14:sldId id="4399"/>
            <p14:sldId id="2181"/>
          </p14:sldIdLst>
        </p14:section>
        <p14:section name="アウトロ" id="{9F54AFE9-E7E7-45E1-BC36-4F514538F73F}">
          <p14:sldIdLst>
            <p14:sldId id="2098"/>
            <p14:sldId id="1481"/>
            <p14:sldId id="956"/>
            <p14:sldId id="955"/>
          </p14:sldIdLst>
        </p14:section>
      </p14:sectionLst>
    </p:ext>
    <p:ext uri="{EFAFB233-063F-42B5-8137-9DF3F51BA10A}">
      <p15:sldGuideLst xmlns:p15="http://schemas.microsoft.com/office/powerpoint/2012/main">
        <p15:guide id="1" orient="horz" pos="2160">
          <p15:clr>
            <a:srgbClr val="A4A3A4"/>
          </p15:clr>
        </p15:guide>
        <p15:guide id="2" pos="384" userDrawn="1">
          <p15:clr>
            <a:srgbClr val="A4A3A4"/>
          </p15:clr>
        </p15:guide>
        <p15:guide id="3" pos="96" userDrawn="1">
          <p15:clr>
            <a:srgbClr val="A4A3A4"/>
          </p15:clr>
        </p15:guide>
        <p15:guide id="4" pos="2304">
          <p15:clr>
            <a:srgbClr val="A4A3A4"/>
          </p15:clr>
        </p15:guide>
        <p15:guide id="5" pos="2781">
          <p15:clr>
            <a:srgbClr val="A4A3A4"/>
          </p15:clr>
        </p15:guide>
        <p15:guide id="6" pos="672" userDrawn="1">
          <p15:clr>
            <a:srgbClr val="A4A3A4"/>
          </p15:clr>
        </p15:guide>
        <p15:guide id="7" orient="horz" pos="4176" userDrawn="1">
          <p15:clr>
            <a:srgbClr val="A4A3A4"/>
          </p15:clr>
        </p15:guide>
        <p15:guide id="8" orient="horz" pos="3888" userDrawn="1">
          <p15:clr>
            <a:srgbClr val="A4A3A4"/>
          </p15:clr>
        </p15:guide>
        <p15:guide id="9" orient="horz" pos="3600" userDrawn="1">
          <p15:clr>
            <a:srgbClr val="A4A3A4"/>
          </p15:clr>
        </p15:guide>
        <p15:guide id="10" orient="horz" pos="1872" userDrawn="1">
          <p15:clr>
            <a:srgbClr val="A4A3A4"/>
          </p15:clr>
        </p15:guide>
        <p15:guide id="11" orient="horz" pos="3874">
          <p15:clr>
            <a:srgbClr val="A4A3A4"/>
          </p15:clr>
        </p15:guide>
        <p15:guide id="12" orient="horz" pos="2012">
          <p15:clr>
            <a:srgbClr val="A4A3A4"/>
          </p15:clr>
        </p15:guide>
        <p15:guide id="13" pos="297">
          <p15:clr>
            <a:srgbClr val="A4A3A4"/>
          </p15:clr>
        </p15:guide>
        <p15:guide id="15" pos="32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作成者"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D9D9D9"/>
    <a:srgbClr val="1C1C1C"/>
    <a:srgbClr val="B3E7FB"/>
    <a:srgbClr val="D7D5D5"/>
    <a:srgbClr val="00B050"/>
    <a:srgbClr val="F2F2F2"/>
    <a:srgbClr val="008000"/>
    <a:srgbClr val="0000FF"/>
    <a:srgbClr val="6721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30" autoAdjust="0"/>
    <p:restoredTop sz="72365" autoAdjust="0"/>
  </p:normalViewPr>
  <p:slideViewPr>
    <p:cSldViewPr snapToGrid="0">
      <p:cViewPr varScale="1">
        <p:scale>
          <a:sx n="90" d="100"/>
          <a:sy n="90" d="100"/>
        </p:scale>
        <p:origin x="1002" y="96"/>
      </p:cViewPr>
      <p:guideLst>
        <p:guide orient="horz" pos="2160"/>
        <p:guide pos="384"/>
        <p:guide pos="96"/>
        <p:guide pos="2304"/>
        <p:guide pos="2781"/>
        <p:guide pos="672"/>
        <p:guide orient="horz" pos="4176"/>
        <p:guide orient="horz" pos="3888"/>
        <p:guide orient="horz" pos="3600"/>
        <p:guide orient="horz" pos="1872"/>
        <p:guide orient="horz" pos="3874"/>
        <p:guide orient="horz" pos="2012"/>
        <p:guide pos="297"/>
        <p:guide pos="3240"/>
      </p:guideLst>
    </p:cSldViewPr>
  </p:slideViewPr>
  <p:outlineViewPr>
    <p:cViewPr>
      <p:scale>
        <a:sx n="33" d="100"/>
        <a:sy n="33" d="100"/>
      </p:scale>
      <p:origin x="0" y="-5863"/>
    </p:cViewPr>
  </p:outlineViewPr>
  <p:notesTextViewPr>
    <p:cViewPr>
      <p:scale>
        <a:sx n="100" d="100"/>
        <a:sy n="100" d="100"/>
      </p:scale>
      <p:origin x="0" y="0"/>
    </p:cViewPr>
  </p:notesTextViewPr>
  <p:sorterViewPr>
    <p:cViewPr>
      <p:scale>
        <a:sx n="80" d="100"/>
        <a:sy n="80" d="100"/>
      </p:scale>
      <p:origin x="0" y="-4728"/>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696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3855838" y="0"/>
            <a:ext cx="2949787" cy="496967"/>
          </a:xfrm>
          <a:prstGeom prst="rect">
            <a:avLst/>
          </a:prstGeom>
        </p:spPr>
        <p:txBody>
          <a:bodyPr vert="horz" lIns="96661" tIns="48331" rIns="96661" bIns="48331" rtlCol="0"/>
          <a:lstStyle>
            <a:lvl1pPr algn="r">
              <a:defRPr sz="1300"/>
            </a:lvl1pPr>
          </a:lstStyle>
          <a:p>
            <a:fld id="{5C285A79-D3E7-4944-ADA7-87066ED3C1A6}" type="datetime1">
              <a:rPr lang="en-US" smtClean="0"/>
              <a:t>3/17/2021</a:t>
            </a:fld>
            <a:endParaRPr lang="en-US"/>
          </a:p>
        </p:txBody>
      </p:sp>
      <p:sp>
        <p:nvSpPr>
          <p:cNvPr id="4" name="Footer Placeholder 3"/>
          <p:cNvSpPr>
            <a:spLocks noGrp="1"/>
          </p:cNvSpPr>
          <p:nvPr>
            <p:ph type="ftr" sz="quarter" idx="2"/>
          </p:nvPr>
        </p:nvSpPr>
        <p:spPr>
          <a:xfrm>
            <a:off x="0" y="9440646"/>
            <a:ext cx="2949787" cy="496967"/>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3855838" y="9440646"/>
            <a:ext cx="2949787" cy="496967"/>
          </a:xfrm>
          <a:prstGeom prst="rect">
            <a:avLst/>
          </a:prstGeom>
        </p:spPr>
        <p:txBody>
          <a:bodyPr vert="horz" lIns="96661" tIns="48331" rIns="96661" bIns="48331" rtlCol="0" anchor="b"/>
          <a:lstStyle>
            <a:lvl1pPr algn="r">
              <a:defRPr sz="1300"/>
            </a:lvl1pPr>
          </a:lstStyle>
          <a:p>
            <a:fld id="{5FC838DA-2F65-EE4F-9DF9-913E51548531}" type="slidenum">
              <a:rPr lang="en-US" smtClean="0"/>
              <a:t>‹#›</a:t>
            </a:fld>
            <a:endParaRPr lang="en-US"/>
          </a:p>
        </p:txBody>
      </p:sp>
    </p:spTree>
    <p:extLst>
      <p:ext uri="{BB962C8B-B14F-4D97-AF65-F5344CB8AC3E}">
        <p14:creationId xmlns:p14="http://schemas.microsoft.com/office/powerpoint/2010/main" val="51578591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787" cy="498693"/>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3855838" y="0"/>
            <a:ext cx="2949787" cy="498693"/>
          </a:xfrm>
          <a:prstGeom prst="rect">
            <a:avLst/>
          </a:prstGeom>
        </p:spPr>
        <p:txBody>
          <a:bodyPr vert="horz" lIns="96661" tIns="48331" rIns="96661" bIns="48331" rtlCol="0"/>
          <a:lstStyle>
            <a:lvl1pPr algn="r">
              <a:defRPr sz="1300"/>
            </a:lvl1pPr>
          </a:lstStyle>
          <a:p>
            <a:fld id="{4729861A-D1DB-4BEA-8FAB-44566D765611}" type="datetime1">
              <a:rPr lang="en-US" smtClean="0"/>
              <a:t>3/17/2021</a:t>
            </a:fld>
            <a:endParaRPr lang="en-US"/>
          </a:p>
        </p:txBody>
      </p:sp>
      <p:sp>
        <p:nvSpPr>
          <p:cNvPr id="4" name="Slide Image Placeholder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680720" y="4783306"/>
            <a:ext cx="5445760" cy="3913615"/>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0646"/>
            <a:ext cx="2949787" cy="498692"/>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3855838" y="9440646"/>
            <a:ext cx="2949787" cy="498692"/>
          </a:xfrm>
          <a:prstGeom prst="rect">
            <a:avLst/>
          </a:prstGeom>
        </p:spPr>
        <p:txBody>
          <a:bodyPr vert="horz" lIns="96661" tIns="48331" rIns="96661" bIns="48331" rtlCol="0" anchor="b"/>
          <a:lstStyle>
            <a:lvl1pPr algn="r">
              <a:defRPr sz="1300"/>
            </a:lvl1pPr>
          </a:lstStyle>
          <a:p>
            <a:fld id="{87A2D2A7-FEDB-4FEC-BF57-39E9383DCE56}" type="slidenum">
              <a:rPr lang="en-US" smtClean="0"/>
              <a:t>‹#›</a:t>
            </a:fld>
            <a:endParaRPr lang="en-US"/>
          </a:p>
        </p:txBody>
      </p:sp>
    </p:spTree>
    <p:extLst>
      <p:ext uri="{BB962C8B-B14F-4D97-AF65-F5344CB8AC3E}">
        <p14:creationId xmlns:p14="http://schemas.microsoft.com/office/powerpoint/2010/main" val="11979199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7CD3EA7-3795-4281-B45B-5B1B9911826C}" type="datetime1">
              <a:rPr lang="en-US" smtClean="0">
                <a:solidFill>
                  <a:prstClr val="black"/>
                </a:solidFill>
              </a:rPr>
              <a:t>3/17/2021</a:t>
            </a:fld>
            <a:endParaRPr lang="en-US">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3362364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46885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11</a:t>
            </a:fld>
            <a:endParaRPr lang="en-US"/>
          </a:p>
        </p:txBody>
      </p:sp>
    </p:spTree>
    <p:extLst>
      <p:ext uri="{BB962C8B-B14F-4D97-AF65-F5344CB8AC3E}">
        <p14:creationId xmlns:p14="http://schemas.microsoft.com/office/powerpoint/2010/main" val="3722706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50" dirty="0"/>
          </a:p>
        </p:txBody>
      </p:sp>
      <p:sp>
        <p:nvSpPr>
          <p:cNvPr id="4" name="Date Placeholder 3"/>
          <p:cNvSpPr>
            <a:spLocks noGrp="1"/>
          </p:cNvSpPr>
          <p:nvPr>
            <p:ph type="dt" idx="1"/>
          </p:nvPr>
        </p:nvSpPr>
        <p:spPr/>
        <p:txBody>
          <a:bodyPr/>
          <a:lstStyle/>
          <a:p>
            <a:fld id="{4729861A-D1DB-4BEA-8FAB-44566D765611}" type="datetime1">
              <a:rPr lang="en-US" smtClean="0"/>
              <a:t>3/17/2021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12</a:t>
            </a:fld>
            <a:endParaRPr lang="en-US"/>
          </a:p>
        </p:txBody>
      </p:sp>
    </p:spTree>
    <p:extLst>
      <p:ext uri="{BB962C8B-B14F-4D97-AF65-F5344CB8AC3E}">
        <p14:creationId xmlns:p14="http://schemas.microsoft.com/office/powerpoint/2010/main" val="198620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l" defTabSz="931467"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053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14</a:t>
            </a:fld>
            <a:endParaRPr lang="en-US"/>
          </a:p>
        </p:txBody>
      </p:sp>
    </p:spTree>
    <p:extLst>
      <p:ext uri="{BB962C8B-B14F-4D97-AF65-F5344CB8AC3E}">
        <p14:creationId xmlns:p14="http://schemas.microsoft.com/office/powerpoint/2010/main" val="3035188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15</a:t>
            </a:fld>
            <a:endParaRPr lang="en-US"/>
          </a:p>
        </p:txBody>
      </p:sp>
    </p:spTree>
    <p:extLst>
      <p:ext uri="{BB962C8B-B14F-4D97-AF65-F5344CB8AC3E}">
        <p14:creationId xmlns:p14="http://schemas.microsoft.com/office/powerpoint/2010/main" val="39243863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3/17/2021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16</a:t>
            </a:fld>
            <a:endParaRPr lang="en-US"/>
          </a:p>
        </p:txBody>
      </p:sp>
    </p:spTree>
    <p:extLst>
      <p:ext uri="{BB962C8B-B14F-4D97-AF65-F5344CB8AC3E}">
        <p14:creationId xmlns:p14="http://schemas.microsoft.com/office/powerpoint/2010/main" val="10526848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3/17/2021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17</a:t>
            </a:fld>
            <a:endParaRPr lang="en-US"/>
          </a:p>
        </p:txBody>
      </p:sp>
    </p:spTree>
    <p:extLst>
      <p:ext uri="{BB962C8B-B14F-4D97-AF65-F5344CB8AC3E}">
        <p14:creationId xmlns:p14="http://schemas.microsoft.com/office/powerpoint/2010/main" val="39958385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18</a:t>
            </a:fld>
            <a:endParaRPr lang="en-US"/>
          </a:p>
        </p:txBody>
      </p:sp>
    </p:spTree>
    <p:extLst>
      <p:ext uri="{BB962C8B-B14F-4D97-AF65-F5344CB8AC3E}">
        <p14:creationId xmlns:p14="http://schemas.microsoft.com/office/powerpoint/2010/main" val="18769145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836" b="0" i="0" u="none" strike="noStrike" kern="1200" cap="none" spc="0" normalizeH="0" baseline="0" noProof="0" smtClean="0">
                <a:ln>
                  <a:noFill/>
                </a:ln>
                <a:solidFill>
                  <a:srgbClr val="282828"/>
                </a:solidFill>
                <a:effectLst/>
                <a:uLnTx/>
                <a:uFillTx/>
                <a:latin typeface="Segoe UI"/>
                <a:ea typeface="+mn-ea"/>
                <a:cs typeface="+mn-cs"/>
              </a:rPr>
              <a:pPr marL="0" marR="0" lvl="0" indent="0" algn="l" defTabSz="932688" rtl="0" eaLnBrk="1" fontAlgn="auto" latinLnBrk="0" hangingPunct="1">
                <a:lnSpc>
                  <a:spcPct val="100000"/>
                </a:lnSpc>
                <a:spcBef>
                  <a:spcPts val="0"/>
                </a:spcBef>
                <a:spcAft>
                  <a:spcPts val="0"/>
                </a:spcAft>
                <a:buClrTx/>
                <a:buSzTx/>
                <a:buFontTx/>
                <a:buNone/>
                <a:tabLst/>
                <a:defRPr/>
              </a:pPr>
              <a:t>3/17/2021 9:51 AM</a:t>
            </a:fld>
            <a:endParaRPr kumimoji="0" lang="en-US" sz="1836" b="0" i="0" u="none" strike="noStrike" kern="1200" cap="none" spc="0" normalizeH="0" baseline="0" noProof="0">
              <a:ln>
                <a:noFill/>
              </a:ln>
              <a:solidFill>
                <a:srgbClr val="282828"/>
              </a:solidFill>
              <a:effectLst/>
              <a:uLnTx/>
              <a:uFillTx/>
              <a:latin typeface="Segoe U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8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19</a:t>
            </a:fld>
            <a:endParaRPr kumimoji="0" lang="en-US" sz="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823978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3/17/2021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494057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20</a:t>
            </a:fld>
            <a:endParaRPr lang="en-US"/>
          </a:p>
        </p:txBody>
      </p:sp>
    </p:spTree>
    <p:extLst>
      <p:ext uri="{BB962C8B-B14F-4D97-AF65-F5344CB8AC3E}">
        <p14:creationId xmlns:p14="http://schemas.microsoft.com/office/powerpoint/2010/main" val="14820875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78985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22</a:t>
            </a:fld>
            <a:endParaRPr lang="en-US"/>
          </a:p>
        </p:txBody>
      </p:sp>
    </p:spTree>
    <p:extLst>
      <p:ext uri="{BB962C8B-B14F-4D97-AF65-F5344CB8AC3E}">
        <p14:creationId xmlns:p14="http://schemas.microsoft.com/office/powerpoint/2010/main" val="3647793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ja-JP"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23</a:t>
            </a:fld>
            <a:endParaRPr lang="en-US"/>
          </a:p>
        </p:txBody>
      </p:sp>
    </p:spTree>
    <p:extLst>
      <p:ext uri="{BB962C8B-B14F-4D97-AF65-F5344CB8AC3E}">
        <p14:creationId xmlns:p14="http://schemas.microsoft.com/office/powerpoint/2010/main" val="114949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05619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4211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27</a:t>
            </a:fld>
            <a:endParaRPr lang="en-US"/>
          </a:p>
        </p:txBody>
      </p:sp>
    </p:spTree>
    <p:extLst>
      <p:ext uri="{BB962C8B-B14F-4D97-AF65-F5344CB8AC3E}">
        <p14:creationId xmlns:p14="http://schemas.microsoft.com/office/powerpoint/2010/main" val="3843259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171450" indent="-171450">
              <a:buFont typeface="Arial" panose="020B0604020202020204" pitchFamily="34" charset="0"/>
              <a:buChar char="•"/>
            </a:pPr>
            <a:endParaRPr lang="ja-JP" altLang="en-US" dirty="0"/>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28</a:t>
            </a:fld>
            <a:endParaRPr lang="en-US"/>
          </a:p>
        </p:txBody>
      </p:sp>
    </p:spTree>
    <p:extLst>
      <p:ext uri="{BB962C8B-B14F-4D97-AF65-F5344CB8AC3E}">
        <p14:creationId xmlns:p14="http://schemas.microsoft.com/office/powerpoint/2010/main" val="1699161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4975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6145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3/17/2021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89553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53767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32</a:t>
            </a:fld>
            <a:endParaRPr lang="en-US"/>
          </a:p>
        </p:txBody>
      </p:sp>
    </p:spTree>
    <p:extLst>
      <p:ext uri="{BB962C8B-B14F-4D97-AF65-F5344CB8AC3E}">
        <p14:creationId xmlns:p14="http://schemas.microsoft.com/office/powerpoint/2010/main" val="4012938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3428655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759284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822291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36</a:t>
            </a:fld>
            <a:endParaRPr lang="en-US"/>
          </a:p>
        </p:txBody>
      </p:sp>
    </p:spTree>
    <p:extLst>
      <p:ext uri="{BB962C8B-B14F-4D97-AF65-F5344CB8AC3E}">
        <p14:creationId xmlns:p14="http://schemas.microsoft.com/office/powerpoint/2010/main" val="22246315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948497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91155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949888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23367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3/17/2021</a:t>
            </a:fld>
            <a:endParaRPr lang="en-US"/>
          </a:p>
        </p:txBody>
      </p:sp>
      <p:sp>
        <p:nvSpPr>
          <p:cNvPr id="5" name="Slide Number Placeholder 4"/>
          <p:cNvSpPr>
            <a:spLocks noGrp="1"/>
          </p:cNvSpPr>
          <p:nvPr>
            <p:ph type="sldNum" sz="quarter" idx="11"/>
          </p:nvPr>
        </p:nvSpPr>
        <p:spPr/>
        <p:txBody>
          <a:bodyPr/>
          <a:lstStyle/>
          <a:p>
            <a:fld id="{87A2D2A7-FEDB-4FEC-BF57-39E9383DCE56}" type="slidenum">
              <a:rPr lang="en-US" smtClean="0"/>
              <a:t>4</a:t>
            </a:fld>
            <a:endParaRPr lang="en-US"/>
          </a:p>
        </p:txBody>
      </p:sp>
    </p:spTree>
    <p:extLst>
      <p:ext uri="{BB962C8B-B14F-4D97-AF65-F5344CB8AC3E}">
        <p14:creationId xmlns:p14="http://schemas.microsoft.com/office/powerpoint/2010/main" val="24866064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687072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42</a:t>
            </a:fld>
            <a:endParaRPr lang="en-US"/>
          </a:p>
        </p:txBody>
      </p:sp>
    </p:spTree>
    <p:extLst>
      <p:ext uri="{BB962C8B-B14F-4D97-AF65-F5344CB8AC3E}">
        <p14:creationId xmlns:p14="http://schemas.microsoft.com/office/powerpoint/2010/main" val="28187887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43</a:t>
            </a:fld>
            <a:endParaRPr lang="en-US"/>
          </a:p>
        </p:txBody>
      </p:sp>
    </p:spTree>
    <p:extLst>
      <p:ext uri="{BB962C8B-B14F-4D97-AF65-F5344CB8AC3E}">
        <p14:creationId xmlns:p14="http://schemas.microsoft.com/office/powerpoint/2010/main" val="22541949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3/17/2021 9:51 AM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44</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13726686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3/17/2021</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604193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EA4CEF-E96F-440C-B8AB-E291806BB8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71087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a:ln>
                  <a:noFill/>
                </a:ln>
                <a:solidFill>
                  <a:prstClr val="black"/>
                </a:solidFill>
                <a:effectLst/>
                <a:uLnTx/>
                <a:uFillTx/>
                <a:latin typeface="Calibri"/>
                <a:ea typeface="+mn-ea"/>
                <a:cs typeface="+mn-cs"/>
              </a:rPr>
              <a:t>TechReady 23</a:t>
            </a:r>
          </a:p>
        </p:txBody>
      </p:sp>
      <p:sp>
        <p:nvSpPr>
          <p:cNvPr id="5" name="Footer Placeholder 4"/>
          <p:cNvSpPr>
            <a:spLocks noGrp="1"/>
          </p:cNvSpPr>
          <p:nvPr>
            <p:ph type="ftr" sz="quarter" idx="11"/>
          </p:nvPr>
        </p:nvSpPr>
        <p:spPr/>
        <p:txBody>
          <a:bodyPr/>
          <a:lstStyle/>
          <a:p>
            <a:pPr marL="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3/17/2021 9:51 AM</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3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8784709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729861A-D1DB-4BEA-8FAB-44566D765611}" type="datetime1">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3/17/2021</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7A2D2A7-FEDB-4FEC-BF57-39E9383DCE56}" type="slidenum">
              <a:rPr kumimoji="0" lang="en-US" sz="13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3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15007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4729861A-D1DB-4BEA-8FAB-44566D765611}" type="datetime1">
              <a:rPr lang="en-US" smtClean="0"/>
              <a:t>3/17/2021</a:t>
            </a:fld>
            <a:endParaRPr lang="en-US" dirty="0"/>
          </a:p>
        </p:txBody>
      </p:sp>
      <p:sp>
        <p:nvSpPr>
          <p:cNvPr id="5" name="Slide Number Placeholder 4"/>
          <p:cNvSpPr>
            <a:spLocks noGrp="1"/>
          </p:cNvSpPr>
          <p:nvPr>
            <p:ph type="sldNum" sz="quarter" idx="11"/>
          </p:nvPr>
        </p:nvSpPr>
        <p:spPr/>
        <p:txBody>
          <a:bodyPr/>
          <a:lstStyle/>
          <a:p>
            <a:fld id="{87A2D2A7-FEDB-4FEC-BF57-39E9383DCE56}" type="slidenum">
              <a:rPr lang="en-US" smtClean="0"/>
              <a:t>49</a:t>
            </a:fld>
            <a:endParaRPr lang="en-US" dirty="0"/>
          </a:p>
        </p:txBody>
      </p:sp>
    </p:spTree>
    <p:extLst>
      <p:ext uri="{BB962C8B-B14F-4D97-AF65-F5344CB8AC3E}">
        <p14:creationId xmlns:p14="http://schemas.microsoft.com/office/powerpoint/2010/main" val="36308022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5</a:t>
            </a:fld>
            <a:endParaRPr lang="en-US"/>
          </a:p>
        </p:txBody>
      </p:sp>
    </p:spTree>
    <p:extLst>
      <p:ext uri="{BB962C8B-B14F-4D97-AF65-F5344CB8AC3E}">
        <p14:creationId xmlns:p14="http://schemas.microsoft.com/office/powerpoint/2010/main" val="661429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fld id="{4729861A-D1DB-4BEA-8FAB-44566D765611}" type="datetime1">
              <a:rPr lang="en-US" smtClean="0"/>
              <a:t>3/17/2021</a:t>
            </a:fld>
            <a:endParaRPr lang="en-US"/>
          </a:p>
        </p:txBody>
      </p:sp>
      <p:sp>
        <p:nvSpPr>
          <p:cNvPr id="5" name="Slide Number Placeholder 4"/>
          <p:cNvSpPr>
            <a:spLocks noGrp="1"/>
          </p:cNvSpPr>
          <p:nvPr>
            <p:ph type="sldNum" sz="quarter" idx="5"/>
          </p:nvPr>
        </p:nvSpPr>
        <p:spPr/>
        <p:txBody>
          <a:bodyPr/>
          <a:lstStyle/>
          <a:p>
            <a:fld id="{87A2D2A7-FEDB-4FEC-BF57-39E9383DCE56}" type="slidenum">
              <a:rPr lang="en-US" smtClean="0"/>
              <a:t>6</a:t>
            </a:fld>
            <a:endParaRPr lang="en-US"/>
          </a:p>
        </p:txBody>
      </p:sp>
    </p:spTree>
    <p:extLst>
      <p:ext uri="{BB962C8B-B14F-4D97-AF65-F5344CB8AC3E}">
        <p14:creationId xmlns:p14="http://schemas.microsoft.com/office/powerpoint/2010/main" val="599009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日付プレースホルダー 3"/>
          <p:cNvSpPr>
            <a:spLocks noGrp="1"/>
          </p:cNvSpPr>
          <p:nvPr>
            <p:ph type="dt" idx="1"/>
          </p:nvPr>
        </p:nvSpPr>
        <p:spPr/>
        <p:txBody>
          <a:bodyPr/>
          <a:lstStyle/>
          <a:p>
            <a:fld id="{4729861A-D1DB-4BEA-8FAB-44566D765611}" type="datetime1">
              <a:rPr lang="en-US" smtClean="0"/>
              <a:t>3/17/2021</a:t>
            </a:fld>
            <a:endParaRPr lang="en-US"/>
          </a:p>
        </p:txBody>
      </p:sp>
      <p:sp>
        <p:nvSpPr>
          <p:cNvPr id="5" name="スライド番号プレースホルダー 4"/>
          <p:cNvSpPr>
            <a:spLocks noGrp="1"/>
          </p:cNvSpPr>
          <p:nvPr>
            <p:ph type="sldNum" sz="quarter" idx="5"/>
          </p:nvPr>
        </p:nvSpPr>
        <p:spPr/>
        <p:txBody>
          <a:bodyPr/>
          <a:lstStyle/>
          <a:p>
            <a:fld id="{87A2D2A7-FEDB-4FEC-BF57-39E9383DCE56}" type="slidenum">
              <a:rPr lang="en-US" smtClean="0"/>
              <a:t>7</a:t>
            </a:fld>
            <a:endParaRPr lang="en-US"/>
          </a:p>
        </p:txBody>
      </p:sp>
    </p:spTree>
    <p:extLst>
      <p:ext uri="{BB962C8B-B14F-4D97-AF65-F5344CB8AC3E}">
        <p14:creationId xmlns:p14="http://schemas.microsoft.com/office/powerpoint/2010/main" val="2792606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8600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604133"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D18B56EA-E28F-4F92-9F16-7A6F2501B303}" type="datetime8">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3/17/2021 9:51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8600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986002"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57782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66612" rtl="0" eaLnBrk="1" fontAlgn="auto" latinLnBrk="0" hangingPunct="1">
              <a:lnSpc>
                <a:spcPct val="100000"/>
              </a:lnSpc>
              <a:spcBef>
                <a:spcPts val="0"/>
              </a:spcBef>
              <a:spcAft>
                <a:spcPts val="0"/>
              </a:spcAft>
              <a:buClrTx/>
              <a:buSzTx/>
              <a:buFontTx/>
              <a:buNone/>
              <a:tabLst/>
              <a:defRPr/>
            </a:pPr>
            <a:r>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t>Microsoft Ignite 2016</a:t>
            </a:r>
          </a:p>
        </p:txBody>
      </p:sp>
      <p:sp>
        <p:nvSpPr>
          <p:cNvPr id="5" name="Footer Placeholder 4"/>
          <p:cNvSpPr>
            <a:spLocks noGrp="1"/>
          </p:cNvSpPr>
          <p:nvPr>
            <p:ph type="ftr" sz="quarter" idx="11"/>
          </p:nvPr>
        </p:nvSpPr>
        <p:spPr/>
        <p:txBody>
          <a:bodyPr/>
          <a:lstStyle/>
          <a:p>
            <a:pPr marL="0" marR="0" lvl="0" indent="0" algn="l" defTabSz="966294" rtl="0" eaLnBrk="0" fontAlgn="auto" latinLnBrk="0" hangingPunct="0">
              <a:lnSpc>
                <a:spcPct val="100000"/>
              </a:lnSpc>
              <a:spcBef>
                <a:spcPts val="0"/>
              </a:spcBef>
              <a:spcAft>
                <a:spcPts val="0"/>
              </a:spcAft>
              <a:buClrTx/>
              <a:buSzTx/>
              <a:buFontTx/>
              <a:buNone/>
              <a:tabLst/>
              <a:defRPr/>
            </a:pPr>
            <a:r>
              <a:rPr kumimoji="0" lang="en-US" sz="400" b="0" i="0" u="none" strike="noStrike" kern="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3/17/2021 9:51 AM</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6661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rPr>
              <a:pPr marL="0" marR="0" lvl="0" indent="0" algn="r" defTabSz="966612" rtl="0" eaLnBrk="1" fontAlgn="auto" latinLnBrk="0" hangingPunct="1">
                <a:lnSpc>
                  <a:spcPct val="100000"/>
                </a:lnSpc>
                <a:spcBef>
                  <a:spcPts val="0"/>
                </a:spcBef>
                <a:spcAft>
                  <a:spcPts val="0"/>
                </a:spcAft>
                <a:buClrTx/>
                <a:buSzTx/>
                <a:buFontTx/>
                <a:buNone/>
                <a:tabLst/>
                <a:defRPr/>
              </a:pPr>
              <a:t>9</a:t>
            </a:fld>
            <a:endParaRPr kumimoji="0" lang="en-US" sz="1900" b="0" i="0" u="none" strike="noStrike" kern="0" cap="none" spc="0" normalizeH="0" baseline="0" noProof="0">
              <a:ln>
                <a:noFill/>
              </a:ln>
              <a:solidFill>
                <a:sysClr val="windowText" lastClr="000000"/>
              </a:solidFill>
              <a:effectLst/>
              <a:uLnTx/>
              <a:uFillTx/>
              <a:latin typeface="Segoe UI" pitchFamily="34" charset="0"/>
              <a:ea typeface="+mn-ea"/>
              <a:cs typeface="+mn-cs"/>
            </a:endParaRPr>
          </a:p>
        </p:txBody>
      </p:sp>
    </p:spTree>
    <p:extLst>
      <p:ext uri="{BB962C8B-B14F-4D97-AF65-F5344CB8AC3E}">
        <p14:creationId xmlns:p14="http://schemas.microsoft.com/office/powerpoint/2010/main" val="5285180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9 ">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6200"/>
            <a:ext cx="12192000" cy="7315200"/>
          </a:xfrm>
          <a:prstGeom prst="rect">
            <a:avLst/>
          </a:prstGeom>
        </p:spPr>
      </p:pic>
      <p:sp>
        <p:nvSpPr>
          <p:cNvPr id="8" name="Rectangle 7"/>
          <p:cNvSpPr/>
          <p:nvPr userDrawn="1"/>
        </p:nvSpPr>
        <p:spPr bwMode="auto">
          <a:xfrm>
            <a:off x="0" y="-14221"/>
            <a:ext cx="12192000" cy="1995421"/>
          </a:xfrm>
          <a:prstGeom prst="rect">
            <a:avLst/>
          </a:prstGeom>
          <a:gradFill flip="none" rotWithShape="1">
            <a:gsLst>
              <a:gs pos="1000">
                <a:schemeClr val="tx2">
                  <a:alpha val="0"/>
                </a:schemeClr>
              </a:gs>
              <a:gs pos="100000">
                <a:schemeClr val="tx2">
                  <a:alpha val="66000"/>
                </a:schemeClr>
              </a:gs>
            </a:gsLst>
            <a:lin ang="16200000" scaled="0"/>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a:gradFill>
                <a:gsLst>
                  <a:gs pos="0">
                    <a:srgbClr val="FFFFFF"/>
                  </a:gs>
                  <a:gs pos="100000">
                    <a:srgbClr val="FFFFFF"/>
                  </a:gs>
                </a:gsLst>
                <a:lin ang="5400000" scaled="0"/>
              </a:gradFill>
            </a:endParaRPr>
          </a:p>
        </p:txBody>
      </p:sp>
      <p:sp>
        <p:nvSpPr>
          <p:cNvPr id="14" name="Rectangle 13"/>
          <p:cNvSpPr/>
          <p:nvPr userDrawn="1"/>
        </p:nvSpPr>
        <p:spPr bwMode="auto">
          <a:xfrm>
            <a:off x="269239" y="2935288"/>
            <a:ext cx="8120699" cy="3634758"/>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8" tIns="143415" rIns="179268" bIns="143415" numCol="1" spcCol="0" rtlCol="0" fromWordArt="0" anchor="t" anchorCtr="0" forceAA="0" compatLnSpc="1">
            <a:prstTxWarp prst="textNoShape">
              <a:avLst/>
            </a:prstTxWarp>
            <a:noAutofit/>
          </a:bodyPr>
          <a:lstStyle/>
          <a:p>
            <a:pPr algn="ctr" defTabSz="914016"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Title 1"/>
          <p:cNvSpPr>
            <a:spLocks noGrp="1"/>
          </p:cNvSpPr>
          <p:nvPr>
            <p:ph type="ctrTitle"/>
          </p:nvPr>
        </p:nvSpPr>
        <p:spPr>
          <a:xfrm>
            <a:off x="375953" y="3422398"/>
            <a:ext cx="6171371" cy="2488894"/>
          </a:xfrm>
        </p:spPr>
        <p:txBody>
          <a:bodyPr/>
          <a:lstStyle>
            <a:lvl1pPr>
              <a:defRPr sz="5900" baseline="0">
                <a:solidFill>
                  <a:schemeClr val="bg1"/>
                </a:solidFill>
                <a:latin typeface="Yu Gothic UI" panose="020B0500000000000000" pitchFamily="50" charset="-128"/>
                <a:ea typeface="Yu Gothic UI" panose="020B0500000000000000" pitchFamily="50" charset="-128"/>
              </a:defRPr>
            </a:lvl1pPr>
          </a:lstStyle>
          <a:p>
            <a:r>
              <a:rPr lang="en-US" dirty="0"/>
              <a:t>Click to edit Master title style</a:t>
            </a:r>
          </a:p>
        </p:txBody>
      </p:sp>
      <p:sp>
        <p:nvSpPr>
          <p:cNvPr id="16" name="Subtitle 2"/>
          <p:cNvSpPr>
            <a:spLocks noGrp="1"/>
          </p:cNvSpPr>
          <p:nvPr>
            <p:ph type="subTitle" idx="1"/>
          </p:nvPr>
        </p:nvSpPr>
        <p:spPr>
          <a:xfrm>
            <a:off x="375955" y="5754632"/>
            <a:ext cx="5720046" cy="430887"/>
          </a:xfrm>
        </p:spPr>
        <p:txBody>
          <a:bodyPr anchor="ctr"/>
          <a:lstStyle>
            <a:lvl1pPr marL="0" indent="0" algn="l">
              <a:lnSpc>
                <a:spcPct val="100000"/>
              </a:lnSpc>
              <a:spcBef>
                <a:spcPts val="0"/>
              </a:spcBef>
              <a:buNone/>
              <a:defRPr sz="1600">
                <a:solidFill>
                  <a:schemeClr val="bg1"/>
                </a:solidFill>
                <a:latin typeface="Yu Gothic UI" panose="020B0500000000000000" pitchFamily="50" charset="-128"/>
                <a:ea typeface="Yu Gothic UI" panose="020B0500000000000000" pitchFamily="50" charset="-128"/>
              </a:defRPr>
            </a:lvl1pPr>
            <a:lvl2pPr marL="448151" indent="0" algn="ctr">
              <a:buNone/>
              <a:defRPr>
                <a:solidFill>
                  <a:schemeClr val="tx1">
                    <a:tint val="75000"/>
                  </a:schemeClr>
                </a:solidFill>
              </a:defRPr>
            </a:lvl2pPr>
            <a:lvl3pPr marL="896302" indent="0" algn="ctr">
              <a:buNone/>
              <a:defRPr>
                <a:solidFill>
                  <a:schemeClr val="tx1">
                    <a:tint val="75000"/>
                  </a:schemeClr>
                </a:solidFill>
              </a:defRPr>
            </a:lvl3pPr>
            <a:lvl4pPr marL="1344453" indent="0" algn="ctr">
              <a:buNone/>
              <a:defRPr>
                <a:solidFill>
                  <a:schemeClr val="tx1">
                    <a:tint val="75000"/>
                  </a:schemeClr>
                </a:solidFill>
              </a:defRPr>
            </a:lvl4pPr>
            <a:lvl5pPr marL="1792604" indent="0" algn="ctr">
              <a:buNone/>
              <a:defRPr>
                <a:solidFill>
                  <a:schemeClr val="tx1">
                    <a:tint val="75000"/>
                  </a:schemeClr>
                </a:solidFill>
              </a:defRPr>
            </a:lvl5pPr>
            <a:lvl6pPr marL="2240755" indent="0" algn="ctr">
              <a:buNone/>
              <a:defRPr>
                <a:solidFill>
                  <a:schemeClr val="tx1">
                    <a:tint val="75000"/>
                  </a:schemeClr>
                </a:solidFill>
              </a:defRPr>
            </a:lvl6pPr>
            <a:lvl7pPr marL="2688906" indent="0" algn="ctr">
              <a:buNone/>
              <a:defRPr>
                <a:solidFill>
                  <a:schemeClr val="tx1">
                    <a:tint val="75000"/>
                  </a:schemeClr>
                </a:solidFill>
              </a:defRPr>
            </a:lvl7pPr>
            <a:lvl8pPr marL="3137057" indent="0" algn="ctr">
              <a:buNone/>
              <a:defRPr>
                <a:solidFill>
                  <a:schemeClr val="tx1">
                    <a:tint val="75000"/>
                  </a:schemeClr>
                </a:solidFill>
              </a:defRPr>
            </a:lvl8pPr>
            <a:lvl9pPr marL="3585208" indent="0" algn="ctr">
              <a:buNone/>
              <a:defRPr>
                <a:solidFill>
                  <a:schemeClr val="tx1">
                    <a:tint val="75000"/>
                  </a:schemeClr>
                </a:solidFill>
              </a:defRPr>
            </a:lvl9pPr>
          </a:lstStyle>
          <a:p>
            <a:r>
              <a:rPr lang="en-US" dirty="0"/>
              <a:t>Click to edit Master subtitle style</a:t>
            </a:r>
          </a:p>
        </p:txBody>
      </p:sp>
      <p:pic>
        <p:nvPicPr>
          <p:cNvPr id="17" name="Picture 7"/>
          <p:cNvPicPr>
            <a:picLocks noChangeAspect="1"/>
          </p:cNvPicPr>
          <p:nvPr userDrawn="1"/>
        </p:nvPicPr>
        <p:blipFill>
          <a:blip r:embed="rId3">
            <a:extLst>
              <a:ext uri="{28A0092B-C50C-407E-A947-70E740481C1C}">
                <a14:useLocalDpi xmlns:a14="http://schemas.microsoft.com/office/drawing/2010/main"/>
              </a:ext>
            </a:extLst>
          </a:blip>
          <a:srcRect/>
          <a:stretch>
            <a:fillRect/>
          </a:stretch>
        </p:blipFill>
        <p:spPr bwMode="auto">
          <a:xfrm>
            <a:off x="515135" y="524546"/>
            <a:ext cx="1229472" cy="2692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42394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12987"/>
          </a:xfrm>
        </p:spPr>
        <p:txBody>
          <a:bodyPr>
            <a:spAutoFit/>
          </a:bodyPr>
          <a:lstStyle>
            <a:lvl1pPr>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35030882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2078198"/>
          </a:xfrm>
        </p:spPr>
        <p:txBody>
          <a:bodyPr>
            <a:spAutoFit/>
          </a:bodyPr>
          <a:lstStyle>
            <a:lvl1pPr>
              <a:defRPr lang="en-US" sz="3600" kern="1200" dirty="0">
                <a:solidFill>
                  <a:schemeClr val="tx1">
                    <a:lumMod val="65000"/>
                    <a:lumOff val="35000"/>
                  </a:schemeClr>
                </a:solidFill>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marL="336145" lvl="0" indent="-336145" algn="l" defTabSz="913505" rtl="0" eaLnBrk="1" fontAlgn="base" hangingPunct="1">
              <a:lnSpc>
                <a:spcPct val="90000"/>
              </a:lnSpc>
              <a:spcBef>
                <a:spcPct val="20000"/>
              </a:spcBef>
              <a:spcAft>
                <a:spcPct val="0"/>
              </a:spcAft>
              <a:buSzPct val="90000"/>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lvl1pPr>
              <a:defRPr>
                <a:latin typeface="Meiryo UI" panose="020B0604030504040204" pitchFamily="50" charset="-128"/>
                <a:ea typeface="Meiryo UI" panose="020B0604030504040204" pitchFamily="50" charset="-128"/>
              </a:defRPr>
            </a:lvl1pPr>
          </a:lstStyle>
          <a:p>
            <a:r>
              <a:rPr lang="en-US" dirty="0"/>
              <a:t>Click to edit Master title style</a:t>
            </a:r>
          </a:p>
        </p:txBody>
      </p:sp>
    </p:spTree>
    <p:extLst>
      <p:ext uri="{BB962C8B-B14F-4D97-AF65-F5344CB8AC3E}">
        <p14:creationId xmlns:p14="http://schemas.microsoft.com/office/powerpoint/2010/main" val="20928393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546500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84035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6" y="620429"/>
            <a:ext cx="11306469" cy="403137"/>
          </a:xfrm>
        </p:spPr>
        <p:txBody>
          <a:bodyPr wrap="square" lIns="0" tIns="0" rIns="0" bIns="0">
            <a:spAutoFit/>
          </a:bodyPr>
          <a:lstStyle>
            <a:lvl1pPr>
              <a:lnSpc>
                <a:spcPts val="3136"/>
              </a:lnSpc>
              <a:defRPr sz="2800" strike="noStrike" spc="-127" baseline="0">
                <a:solidFill>
                  <a:srgbClr val="2F2F2F"/>
                </a:solidFill>
              </a:defRPr>
            </a:lvl1pPr>
          </a:lstStyle>
          <a:p>
            <a:r>
              <a:rPr lang="en-US"/>
              <a:t>Title</a:t>
            </a:r>
          </a:p>
        </p:txBody>
      </p:sp>
    </p:spTree>
    <p:extLst>
      <p:ext uri="{BB962C8B-B14F-4D97-AF65-F5344CB8AC3E}">
        <p14:creationId xmlns:p14="http://schemas.microsoft.com/office/powerpoint/2010/main" val="340986505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extBox 7"/>
          <p:cNvSpPr txBox="1"/>
          <p:nvPr userDrawn="1"/>
        </p:nvSpPr>
        <p:spPr bwMode="white">
          <a:xfrm>
            <a:off x="4332001" y="6566898"/>
            <a:ext cx="3527998" cy="158429"/>
          </a:xfrm>
          <a:prstGeom prst="rect">
            <a:avLst/>
          </a:prstGeom>
          <a:noFill/>
        </p:spPr>
        <p:txBody>
          <a:bodyPr wrap="none" lIns="0" tIns="0" rIns="0" bIns="0" rtlCol="0" anchor="ctr">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algn="ctr"/>
            <a:r>
              <a:rPr lang="en-US" sz="1029" b="0" spc="147" baseline="0" dirty="0">
                <a:gradFill>
                  <a:gsLst>
                    <a:gs pos="0">
                      <a:schemeClr val="tx1">
                        <a:alpha val="50000"/>
                      </a:schemeClr>
                    </a:gs>
                    <a:gs pos="86000">
                      <a:schemeClr val="tx1">
                        <a:alpha val="50000"/>
                      </a:schemeClr>
                    </a:gs>
                  </a:gsLst>
                  <a:lin ang="5400000" scaled="0"/>
                </a:gradFill>
                <a:latin typeface="Segoe UI" panose="020B0502040204020203" pitchFamily="34" charset="0"/>
              </a:rPr>
              <a:t>MICROSOFT CONFIDENTIAL – INTERNAL ONLY</a:t>
            </a:r>
          </a:p>
        </p:txBody>
      </p:sp>
    </p:spTree>
    <p:extLst>
      <p:ext uri="{BB962C8B-B14F-4D97-AF65-F5344CB8AC3E}">
        <p14:creationId xmlns:p14="http://schemas.microsoft.com/office/powerpoint/2010/main" val="755803010"/>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Title</a:t>
            </a:r>
          </a:p>
        </p:txBody>
      </p:sp>
    </p:spTree>
    <p:extLst>
      <p:ext uri="{BB962C8B-B14F-4D97-AF65-F5344CB8AC3E}">
        <p14:creationId xmlns:p14="http://schemas.microsoft.com/office/powerpoint/2010/main" val="260637923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69238" y="1189177"/>
            <a:ext cx="11653522" cy="2067233"/>
          </a:xfrm>
        </p:spPr>
        <p:txBody>
          <a:bodyPr/>
          <a:lstStyle>
            <a:lvl1pPr>
              <a:defRPr kumimoji="0" lang="en-US" sz="3921" b="0" i="0" u="none" strike="noStrike" kern="1200" cap="none" spc="0" normalizeH="0" baseline="0" dirty="0" smtClean="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a:defRPr>
                <a:solidFill>
                  <a:schemeClr val="tx1">
                    <a:lumMod val="65000"/>
                    <a:lumOff val="35000"/>
                  </a:schemeClr>
                </a:solidFill>
                <a:latin typeface="Meiryo UI" panose="020B0604030504040204" pitchFamily="50" charset="-128"/>
                <a:ea typeface="Meiryo UI" panose="020B0604030504040204" pitchFamily="50" charset="-128"/>
              </a:defRPr>
            </a:lvl2pPr>
            <a:lvl3pPr>
              <a:defRPr>
                <a:solidFill>
                  <a:schemeClr val="tx1">
                    <a:lumMod val="65000"/>
                    <a:lumOff val="35000"/>
                  </a:schemeClr>
                </a:solidFill>
                <a:latin typeface="Meiryo UI" panose="020B0604030504040204" pitchFamily="50" charset="-128"/>
                <a:ea typeface="Meiryo UI" panose="020B0604030504040204" pitchFamily="50" charset="-128"/>
              </a:defRPr>
            </a:lvl3pPr>
            <a:lvl4pPr>
              <a:defRPr>
                <a:solidFill>
                  <a:schemeClr val="tx1">
                    <a:lumMod val="65000"/>
                    <a:lumOff val="35000"/>
                  </a:schemeClr>
                </a:solidFill>
                <a:latin typeface="Meiryo UI" panose="020B0604030504040204" pitchFamily="50" charset="-128"/>
                <a:ea typeface="Meiryo UI" panose="020B0604030504040204" pitchFamily="50" charset="-128"/>
              </a:defRPr>
            </a:lvl4pPr>
            <a:lvl5pPr>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latin typeface="Meiryo UI" panose="020B0604030504040204" pitchFamily="50" charset="-128"/>
                <a:ea typeface="Meiryo UI" panose="020B0604030504040204" pitchFamily="50" charset="-128"/>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42059113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CE148D2-E4D7-41C4-A187-3BFEF73E0242}"/>
              </a:ext>
            </a:extLst>
          </p:cNvPr>
          <p:cNvSpPr/>
          <p:nvPr userDrawn="1"/>
        </p:nvSpPr>
        <p:spPr bwMode="auto">
          <a:xfrm>
            <a:off x="0" y="-3158"/>
            <a:ext cx="12192000" cy="1017919"/>
          </a:xfrm>
          <a:prstGeom prst="rect">
            <a:avLst/>
          </a:prstGeom>
          <a:solidFill>
            <a:srgbClr val="0078D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lvl="0" indent="0" algn="ctr" defTabSz="932293" rtl="0" eaLnBrk="1" fontAlgn="base" latinLnBrk="0" hangingPunct="1">
              <a:lnSpc>
                <a:spcPct val="90000"/>
              </a:lnSpc>
              <a:spcBef>
                <a:spcPct val="0"/>
              </a:spcBef>
              <a:spcAft>
                <a:spcPct val="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Meiryo UI" panose="020B0604030504040204" pitchFamily="34" charset="-128"/>
              <a:ea typeface="Meiryo UI" panose="020B0604030504040204" pitchFamily="34" charset="-128"/>
              <a:cs typeface="Segoe UI" panose="020B0502040204020203" pitchFamily="34" charset="0"/>
            </a:endParaRP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68603" y="130977"/>
            <a:ext cx="11653522" cy="794064"/>
          </a:xfrm>
        </p:spPr>
        <p:txBody>
          <a:bodyPr anchor="ctr"/>
          <a:lstStyle>
            <a:lvl1pPr marL="0" indent="0">
              <a:buNone/>
              <a:defRPr sz="4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11253398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0078D7"/>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39" y="2891074"/>
            <a:ext cx="11653523" cy="1158793"/>
          </a:xfrm>
          <a:noFill/>
        </p:spPr>
        <p:txBody>
          <a:bodyPr tIns="91440" bIns="91440" anchor="t" anchorCtr="0">
            <a:spAutoFit/>
          </a:bodyPr>
          <a:lstStyle>
            <a:lvl1pPr>
              <a:defRPr sz="7058" spc="-98" baseline="0">
                <a:solidFill>
                  <a:schemeClr val="bg1"/>
                </a:solidFill>
              </a:defRPr>
            </a:lvl1pPr>
          </a:lstStyle>
          <a:p>
            <a:r>
              <a:rPr lang="en-US" dirty="0"/>
              <a:t>Section title</a:t>
            </a:r>
          </a:p>
        </p:txBody>
      </p:sp>
    </p:spTree>
    <p:extLst>
      <p:ext uri="{BB962C8B-B14F-4D97-AF65-F5344CB8AC3E}">
        <p14:creationId xmlns:p14="http://schemas.microsoft.com/office/powerpoint/2010/main" val="3192542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6" name="Text Placeholder 5"/>
          <p:cNvSpPr>
            <a:spLocks noGrp="1"/>
          </p:cNvSpPr>
          <p:nvPr>
            <p:ph type="body" sz="quarter" idx="10"/>
          </p:nvPr>
        </p:nvSpPr>
        <p:spPr>
          <a:xfrm>
            <a:off x="269239" y="1189177"/>
            <a:ext cx="11653523" cy="2000869"/>
          </a:xfrm>
        </p:spPr>
        <p:txBody>
          <a:bodyPr/>
          <a:lstStyle>
            <a:lvl1pPr marL="0" indent="0">
              <a:buNone/>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marL="0" indent="0">
              <a:buFontTx/>
              <a:buNone/>
              <a:defRPr sz="1961">
                <a:solidFill>
                  <a:schemeClr val="tx1">
                    <a:lumMod val="65000"/>
                    <a:lumOff val="35000"/>
                  </a:schemeClr>
                </a:solidFill>
                <a:latin typeface="Meiryo UI" panose="020B0604030504040204" pitchFamily="50" charset="-128"/>
                <a:ea typeface="Meiryo UI" panose="020B0604030504040204" pitchFamily="50" charset="-128"/>
              </a:defRPr>
            </a:lvl2pPr>
            <a:lvl3pPr marL="224097" indent="0">
              <a:buNone/>
              <a:defRPr>
                <a:solidFill>
                  <a:schemeClr val="tx1">
                    <a:lumMod val="65000"/>
                    <a:lumOff val="35000"/>
                  </a:schemeClr>
                </a:solidFill>
                <a:latin typeface="Meiryo UI" panose="020B0604030504040204" pitchFamily="50" charset="-128"/>
                <a:ea typeface="Meiryo UI" panose="020B0604030504040204" pitchFamily="50" charset="-128"/>
              </a:defRPr>
            </a:lvl3pPr>
            <a:lvl4pPr marL="448193" indent="0">
              <a:buNone/>
              <a:defRPr>
                <a:solidFill>
                  <a:schemeClr val="tx1">
                    <a:lumMod val="65000"/>
                    <a:lumOff val="35000"/>
                  </a:schemeClr>
                </a:solidFill>
                <a:latin typeface="Meiryo UI" panose="020B0604030504040204" pitchFamily="50" charset="-128"/>
                <a:ea typeface="Meiryo UI" panose="020B0604030504040204" pitchFamily="50" charset="-128"/>
              </a:defRPr>
            </a:lvl4pPr>
            <a:lvl5pPr marL="672290" indent="0">
              <a:buNone/>
              <a:defRPr>
                <a:solidFill>
                  <a:schemeClr val="tx1">
                    <a:lumMod val="65000"/>
                    <a:lumOff val="35000"/>
                  </a:schemeClr>
                </a:solidFill>
                <a:latin typeface="Meiryo UI" panose="020B0604030504040204" pitchFamily="50" charset="-128"/>
                <a:ea typeface="Meiryo UI" panose="020B0604030504040204" pitchFamily="50" charset="-128"/>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3223501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Walkin (event name)">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white">
          <a:xfrm>
            <a:off x="459102" y="470067"/>
            <a:ext cx="1419662" cy="304828"/>
            <a:chOff x="457200" y="1643393"/>
            <a:chExt cx="4492753" cy="964540"/>
          </a:xfrm>
        </p:grpSpPr>
        <p:pic>
          <p:nvPicPr>
            <p:cNvPr id="6" name="Picture 5"/>
            <p:cNvPicPr>
              <a:picLocks noChangeAspect="1"/>
            </p:cNvPicPr>
            <p:nvPr/>
          </p:nvPicPr>
          <p:blipFill>
            <a:blip r:embed="rId3"/>
            <a:stretch>
              <a:fillRect/>
            </a:stretch>
          </p:blipFill>
          <p:spPr bwMode="white">
            <a:xfrm>
              <a:off x="457200" y="1643393"/>
              <a:ext cx="964540" cy="964540"/>
            </a:xfrm>
            <a:prstGeom prst="rect">
              <a:avLst/>
            </a:prstGeom>
          </p:spPr>
        </p:pic>
        <p:sp>
          <p:nvSpPr>
            <p:cNvPr id="8" name="Freeform 12"/>
            <p:cNvSpPr>
              <a:spLocks noEditPoints="1"/>
            </p:cNvSpPr>
            <p:nvPr/>
          </p:nvSpPr>
          <p:spPr bwMode="white">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0763698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Video slide">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7171398" cy="1158793"/>
          </a:xfrm>
          <a:noFill/>
        </p:spPr>
        <p:txBody>
          <a:bodyPr wrap="square"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eiryo UI" panose="020B0604030504040204" pitchFamily="50" charset="-128"/>
                <a:ea typeface="Meiryo UI" panose="020B0604030504040204" pitchFamily="50" charset="-128"/>
                <a:cs typeface="Segoe UI" pitchFamily="34" charset="0"/>
              </a:defRPr>
            </a:lvl1pPr>
          </a:lstStyle>
          <a:p>
            <a:r>
              <a:rPr lang="en-US" dirty="0"/>
              <a:t>Video title</a:t>
            </a:r>
          </a:p>
        </p:txBody>
      </p:sp>
      <p:pic>
        <p:nvPicPr>
          <p:cNvPr id="4" name="Picture 3"/>
          <p:cNvPicPr>
            <a:picLocks noChangeAspect="1"/>
          </p:cNvPicPr>
          <p:nvPr userDrawn="1"/>
        </p:nvPicPr>
        <p:blipFill>
          <a:blip r:embed="rId2"/>
          <a:stretch>
            <a:fillRect/>
          </a:stretch>
        </p:blipFill>
        <p:spPr>
          <a:xfrm>
            <a:off x="623" y="3343634"/>
            <a:ext cx="12191377" cy="3043622"/>
          </a:xfrm>
          <a:prstGeom prst="rect">
            <a:avLst/>
          </a:prstGeom>
        </p:spPr>
      </p:pic>
    </p:spTree>
    <p:extLst>
      <p:ext uri="{BB962C8B-B14F-4D97-AF65-F5344CB8AC3E}">
        <p14:creationId xmlns:p14="http://schemas.microsoft.com/office/powerpoint/2010/main" val="34826331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Section Title Accent Color 2">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latin typeface="Meiryo UI" panose="020B0604030504040204" pitchFamily="50" charset="-128"/>
                <a:ea typeface="Meiryo UI" panose="020B0604030504040204" pitchFamily="50" charset="-128"/>
              </a:defRPr>
            </a:lvl1pPr>
          </a:lstStyle>
          <a:p>
            <a:r>
              <a:rPr lang="en-US" dirty="0"/>
              <a:t>Section title</a:t>
            </a:r>
          </a:p>
        </p:txBody>
      </p:sp>
    </p:spTree>
    <p:extLst>
      <p:ext uri="{BB962C8B-B14F-4D97-AF65-F5344CB8AC3E}">
        <p14:creationId xmlns:p14="http://schemas.microsoft.com/office/powerpoint/2010/main" val="22639931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ustom Layout">
    <p:bg>
      <p:bgPr>
        <a:solidFill>
          <a:srgbClr val="0078D7"/>
        </a:solidFill>
        <a:effectLst/>
      </p:bgPr>
    </p:bg>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5A32D8E5-D8B5-4FF2-B93C-1AB118B5E12E}"/>
              </a:ext>
            </a:extLst>
          </p:cNvPr>
          <p:cNvSpPr>
            <a:spLocks noGrp="1"/>
          </p:cNvSpPr>
          <p:nvPr>
            <p:ph type="body" sz="quarter" idx="10"/>
          </p:nvPr>
        </p:nvSpPr>
        <p:spPr>
          <a:xfrm>
            <a:off x="233198" y="1491918"/>
            <a:ext cx="11734319" cy="2067233"/>
          </a:xfrm>
        </p:spPr>
        <p:txBody>
          <a:bodyPr/>
          <a:lstStyle>
            <a:lvl1pPr marL="182880" indent="-274320">
              <a:defRPr kumimoji="0" lang="en-US" sz="3921" b="0" i="0" u="none" strike="noStrike" kern="1200" cap="none" spc="0" normalizeH="0" baseline="0" dirty="0" smtClean="0">
                <a:ln>
                  <a:noFill/>
                </a:ln>
                <a:solidFill>
                  <a:schemeClr val="bg1"/>
                </a:solidFill>
                <a:effectLst/>
                <a:uLnTx/>
                <a:uFillTx/>
                <a:latin typeface="Meiryo UI" panose="020B0604030504040204" pitchFamily="50" charset="-128"/>
                <a:ea typeface="Meiryo UI" panose="020B0604030504040204" pitchFamily="50" charset="-128"/>
                <a:cs typeface="+mn-cs"/>
              </a:defRPr>
            </a:lvl1pPr>
            <a:lvl2pPr>
              <a:defRPr>
                <a:solidFill>
                  <a:schemeClr val="bg1"/>
                </a:solidFill>
                <a:latin typeface="Meiryo UI" panose="020B0604030504040204" pitchFamily="50" charset="-128"/>
                <a:ea typeface="Meiryo UI" panose="020B0604030504040204" pitchFamily="50" charset="-128"/>
              </a:defRPr>
            </a:lvl2pPr>
            <a:lvl3pPr>
              <a:defRPr>
                <a:solidFill>
                  <a:schemeClr val="bg1"/>
                </a:solidFill>
                <a:latin typeface="Meiryo UI" panose="020B0604030504040204" pitchFamily="50" charset="-128"/>
                <a:ea typeface="Meiryo UI" panose="020B0604030504040204" pitchFamily="50" charset="-128"/>
              </a:defRPr>
            </a:lvl3pPr>
            <a:lvl4pPr>
              <a:defRPr>
                <a:solidFill>
                  <a:schemeClr val="bg1"/>
                </a:solidFill>
                <a:latin typeface="Meiryo UI" panose="020B0604030504040204" pitchFamily="50" charset="-128"/>
                <a:ea typeface="Meiryo UI" panose="020B0604030504040204" pitchFamily="50" charset="-128"/>
              </a:defRPr>
            </a:lvl4pPr>
            <a:lvl5pPr>
              <a:defRPr>
                <a:solidFill>
                  <a:schemeClr val="bg1"/>
                </a:solidFill>
                <a:latin typeface="Meiryo UI" panose="020B0604030504040204" pitchFamily="50" charset="-128"/>
                <a:ea typeface="Meiryo UI" panose="020B0604030504040204" pitchFamily="50" charset="-128"/>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97547AED-76C0-40A4-8699-9D3D6F2FCF8A}"/>
              </a:ext>
            </a:extLst>
          </p:cNvPr>
          <p:cNvSpPr>
            <a:spLocks noGrp="1"/>
          </p:cNvSpPr>
          <p:nvPr>
            <p:ph type="body" sz="quarter" idx="11"/>
          </p:nvPr>
        </p:nvSpPr>
        <p:spPr>
          <a:xfrm>
            <a:off x="233199" y="250380"/>
            <a:ext cx="11734320" cy="932563"/>
          </a:xfrm>
        </p:spPr>
        <p:txBody>
          <a:bodyPr anchor="ctr"/>
          <a:lstStyle>
            <a:lvl1pPr marL="0" indent="0">
              <a:buNone/>
              <a:defRPr sz="5400">
                <a:solidFill>
                  <a:schemeClr val="bg1"/>
                </a:solidFill>
              </a:defRPr>
            </a:lvl1pPr>
            <a:lvl2pPr marL="336145" indent="0">
              <a:buNone/>
              <a:defRPr/>
            </a:lvl2pPr>
            <a:lvl3pPr marL="560241" indent="0">
              <a:buNone/>
              <a:defRPr/>
            </a:lvl3pPr>
            <a:lvl4pPr marL="784338" indent="0">
              <a:buNone/>
              <a:defRPr/>
            </a:lvl4pPr>
            <a:lvl5pPr marL="1008434" indent="0">
              <a:buNone/>
              <a:defRPr/>
            </a:lvl5pPr>
          </a:lstStyle>
          <a:p>
            <a:pPr lvl="0"/>
            <a:r>
              <a:rPr lang="en-US" dirty="0"/>
              <a:t>Edit Master text styles</a:t>
            </a:r>
          </a:p>
        </p:txBody>
      </p:sp>
    </p:spTree>
    <p:extLst>
      <p:ext uri="{BB962C8B-B14F-4D97-AF65-F5344CB8AC3E}">
        <p14:creationId xmlns:p14="http://schemas.microsoft.com/office/powerpoint/2010/main" val="2104926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2"/>
            <a:ext cx="11655078"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39" y="1189177"/>
            <a:ext cx="11653523" cy="544765"/>
          </a:xfrm>
          <a:prstGeom prst="rect">
            <a:avLst/>
          </a:prstGeom>
        </p:spPr>
        <p:txBody>
          <a:bodyPr vert="horz" wrap="square" lIns="146304" tIns="91440" rIns="146304" bIns="91440" rtlCol="0">
            <a:spAutoFit/>
          </a:bodyPr>
          <a:lstStyle/>
          <a:p>
            <a:pPr lvl="0"/>
            <a:r>
              <a:rPr lang="en-US" dirty="0"/>
              <a:t>Click to edit Master text styles</a:t>
            </a:r>
          </a:p>
        </p:txBody>
      </p:sp>
      <p:sp>
        <p:nvSpPr>
          <p:cNvPr id="5" name="Date Placeholder 3"/>
          <p:cNvSpPr>
            <a:spLocks noGrp="1"/>
          </p:cNvSpPr>
          <p:nvPr>
            <p:ph type="dt" sz="half" idx="2"/>
          </p:nvPr>
        </p:nvSpPr>
        <p:spPr>
          <a:xfrm>
            <a:off x="0" y="6356350"/>
            <a:ext cx="2743200" cy="365125"/>
          </a:xfrm>
          <a:prstGeom prst="rect">
            <a:avLst/>
          </a:prstGeom>
        </p:spPr>
        <p:txBody>
          <a:bodyPr/>
          <a:lstStyle>
            <a:lvl1pPr>
              <a:defRPr sz="1050"/>
            </a:lvl1pPr>
          </a:lstStyle>
          <a:p>
            <a:fld id="{0D4F4567-6C94-472E-96AD-92997A3480DF}" type="datetime1">
              <a:rPr lang="en-US" smtClean="0"/>
              <a:t>3/17/2021</a:t>
            </a:fld>
            <a:endParaRPr lang="en-US" dirty="0"/>
          </a:p>
        </p:txBody>
      </p:sp>
      <p:sp>
        <p:nvSpPr>
          <p:cNvPr id="6" name="Footer Placeholder 4"/>
          <p:cNvSpPr>
            <a:spLocks noGrp="1"/>
          </p:cNvSpPr>
          <p:nvPr>
            <p:ph type="ftr" sz="quarter" idx="3"/>
          </p:nvPr>
        </p:nvSpPr>
        <p:spPr>
          <a:xfrm>
            <a:off x="4038600" y="6356350"/>
            <a:ext cx="4114800" cy="365125"/>
          </a:xfrm>
          <a:prstGeom prst="rect">
            <a:avLst/>
          </a:prstGeom>
        </p:spPr>
        <p:txBody>
          <a:bodyPr/>
          <a:lstStyle>
            <a:lvl1pPr algn="ctr">
              <a:defRPr sz="1050"/>
            </a:lvl1pPr>
          </a:lstStyle>
          <a:p>
            <a:endParaRPr lang="en-US"/>
          </a:p>
        </p:txBody>
      </p:sp>
      <p:sp>
        <p:nvSpPr>
          <p:cNvPr id="7" name="Slide Number Placeholder 5"/>
          <p:cNvSpPr>
            <a:spLocks noGrp="1"/>
          </p:cNvSpPr>
          <p:nvPr>
            <p:ph type="sldNum" sz="quarter" idx="4"/>
          </p:nvPr>
        </p:nvSpPr>
        <p:spPr>
          <a:xfrm>
            <a:off x="9448800" y="6356350"/>
            <a:ext cx="2743200" cy="365125"/>
          </a:xfrm>
          <a:prstGeom prst="rect">
            <a:avLst/>
          </a:prstGeom>
        </p:spPr>
        <p:txBody>
          <a:bodyPr/>
          <a:lstStyle>
            <a:lvl1pPr algn="r">
              <a:defRPr sz="1050"/>
            </a:lvl1pPr>
          </a:lstStyle>
          <a:p>
            <a:fld id="{0B88ACD9-AADC-4F78-A5B1-3B6B61F2BF80}" type="slidenum">
              <a:rPr lang="en-US" smtClean="0"/>
              <a:pPr/>
              <a:t>‹#›</a:t>
            </a:fld>
            <a:endParaRPr lang="en-US"/>
          </a:p>
        </p:txBody>
      </p:sp>
    </p:spTree>
    <p:extLst>
      <p:ext uri="{BB962C8B-B14F-4D97-AF65-F5344CB8AC3E}">
        <p14:creationId xmlns:p14="http://schemas.microsoft.com/office/powerpoint/2010/main" val="810129033"/>
      </p:ext>
    </p:extLst>
  </p:cSld>
  <p:clrMap bg1="lt1" tx1="dk1" bg2="lt2" tx2="dk2" accent1="accent1" accent2="accent2" accent3="accent3" accent4="accent4" accent5="accent5" accent6="accent6" hlink="hlink" folHlink="folHlink"/>
  <p:sldLayoutIdLst>
    <p:sldLayoutId id="2147486845" r:id="rId1"/>
    <p:sldLayoutId id="2147486973" r:id="rId2"/>
    <p:sldLayoutId id="2147486974" r:id="rId3"/>
    <p:sldLayoutId id="2147486821" r:id="rId4"/>
    <p:sldLayoutId id="2147486975" r:id="rId5"/>
    <p:sldLayoutId id="2147486977" r:id="rId6"/>
    <p:sldLayoutId id="2147486989" r:id="rId7"/>
    <p:sldLayoutId id="2147486961" r:id="rId8"/>
    <p:sldLayoutId id="2147486993" r:id="rId9"/>
    <p:sldLayoutId id="2147487023" r:id="rId10"/>
    <p:sldLayoutId id="2147487025" r:id="rId11"/>
    <p:sldLayoutId id="2147487024" r:id="rId12"/>
    <p:sldLayoutId id="2147487026" r:id="rId13"/>
    <p:sldLayoutId id="2147487027" r:id="rId14"/>
    <p:sldLayoutId id="2147487028" r:id="rId15"/>
    <p:sldLayoutId id="2147487029" r:id="rId16"/>
  </p:sldLayoutIdLst>
  <mc:AlternateContent xmlns:mc="http://schemas.openxmlformats.org/markup-compatibility/2006" xmlns:p14="http://schemas.microsoft.com/office/powerpoint/2010/main">
    <mc:Choice Requires="p14">
      <p:transition p14:dur="10"/>
    </mc:Choice>
    <mc:Fallback xmlns="">
      <p:transition/>
    </mc:Fallback>
  </mc:AlternateContent>
  <p:hf hdr="0" ftr="0"/>
  <p:txStyles>
    <p:titleStyle>
      <a:lvl1pPr algn="l" defTabSz="913505" rtl="0" eaLnBrk="1" fontAlgn="base" hangingPunct="1">
        <a:lnSpc>
          <a:spcPct val="90000"/>
        </a:lnSpc>
        <a:spcBef>
          <a:spcPct val="0"/>
        </a:spcBef>
        <a:spcAft>
          <a:spcPct val="0"/>
        </a:spcAft>
        <a:defRPr lang="en-US" sz="4400" kern="1200" spc="-100" dirty="0">
          <a:ln w="3175">
            <a:noFill/>
          </a:ln>
          <a:solidFill>
            <a:schemeClr val="tx1">
              <a:lumMod val="65000"/>
              <a:lumOff val="35000"/>
            </a:schemeClr>
          </a:solidFill>
          <a:latin typeface="Meiryo UI" panose="020B0604030504040204" pitchFamily="50" charset="-128"/>
          <a:ea typeface="Meiryo UI" panose="020B0604030504040204" pitchFamily="50" charset="-128"/>
          <a:cs typeface="Segoe UI" pitchFamily="34" charset="0"/>
        </a:defRPr>
      </a:lvl1pPr>
      <a:lvl2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2pPr>
      <a:lvl3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3pPr>
      <a:lvl4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4pPr>
      <a:lvl5pPr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5pPr>
      <a:lvl6pPr marL="44819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6pPr>
      <a:lvl7pPr marL="896386"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7pPr>
      <a:lvl8pPr marL="1344579"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8pPr>
      <a:lvl9pPr marL="1792773" algn="l" defTabSz="913505" rtl="0" eaLnBrk="1" fontAlgn="base" hangingPunct="1">
        <a:lnSpc>
          <a:spcPct val="90000"/>
        </a:lnSpc>
        <a:spcBef>
          <a:spcPct val="0"/>
        </a:spcBef>
        <a:spcAft>
          <a:spcPct val="0"/>
        </a:spcAft>
        <a:defRPr sz="5294">
          <a:solidFill>
            <a:schemeClr val="tx1"/>
          </a:solidFill>
          <a:latin typeface="Segoe UI Light" charset="0"/>
          <a:ea typeface="ＭＳ Ｐゴシック" charset="0"/>
        </a:defRPr>
      </a:lvl9pPr>
    </p:titleStyle>
    <p:bodyStyle>
      <a:lvl1pPr marL="336145" indent="-336145" algn="l" defTabSz="913505" rtl="0" eaLnBrk="1" fontAlgn="base" hangingPunct="1">
        <a:lnSpc>
          <a:spcPct val="90000"/>
        </a:lnSpc>
        <a:spcBef>
          <a:spcPct val="20000"/>
        </a:spcBef>
        <a:spcAft>
          <a:spcPct val="0"/>
        </a:spcAft>
        <a:buSzPct val="90000"/>
        <a:buFont typeface="Arial" charset="0"/>
        <a:buChar char="•"/>
        <a:defRPr sz="2600" kern="1200">
          <a:solidFill>
            <a:schemeClr val="tx1">
              <a:lumMod val="65000"/>
              <a:lumOff val="35000"/>
            </a:schemeClr>
          </a:solidFill>
          <a:latin typeface="Meiryo UI" panose="020B0604030504040204" pitchFamily="50" charset="-128"/>
          <a:ea typeface="Meiryo UI" panose="020B0604030504040204" pitchFamily="50" charset="-128"/>
          <a:cs typeface="Meiryo UI" panose="020B0604030504040204" pitchFamily="50" charset="-128"/>
        </a:defRPr>
      </a:lvl1pPr>
      <a:lvl2pPr marL="572691" indent="-236546" algn="l" defTabSz="913505" rtl="0" eaLnBrk="1" fontAlgn="base" hangingPunct="1">
        <a:lnSpc>
          <a:spcPct val="90000"/>
        </a:lnSpc>
        <a:spcBef>
          <a:spcPct val="20000"/>
        </a:spcBef>
        <a:spcAft>
          <a:spcPct val="0"/>
        </a:spcAft>
        <a:buSzPct val="90000"/>
        <a:buFont typeface="Arial" charset="0"/>
        <a:buChar char="•"/>
        <a:defRPr sz="2353" kern="1200">
          <a:gradFill>
            <a:gsLst>
              <a:gs pos="1250">
                <a:schemeClr val="tx1"/>
              </a:gs>
              <a:gs pos="100000">
                <a:schemeClr val="tx1"/>
              </a:gs>
            </a:gsLst>
            <a:lin ang="5400000" scaled="0"/>
          </a:gradFill>
          <a:latin typeface="+mn-lt"/>
          <a:ea typeface="ＭＳ Ｐゴシック" charset="0"/>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961" kern="1200">
          <a:gradFill>
            <a:gsLst>
              <a:gs pos="1250">
                <a:schemeClr val="tx1"/>
              </a:gs>
              <a:gs pos="100000">
                <a:schemeClr val="tx1"/>
              </a:gs>
            </a:gsLst>
            <a:lin ang="5400000" scaled="0"/>
          </a:gradFill>
          <a:latin typeface="+mn-lt"/>
          <a:ea typeface="ＭＳ Ｐゴシック" charset="0"/>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kern="1200">
          <a:gradFill>
            <a:gsLst>
              <a:gs pos="1250">
                <a:schemeClr val="tx1"/>
              </a:gs>
              <a:gs pos="100000">
                <a:schemeClr val="tx1"/>
              </a:gs>
            </a:gsLst>
            <a:lin ang="5400000" scaled="0"/>
          </a:gradFill>
          <a:latin typeface="+mn-lt"/>
          <a:ea typeface="ＭＳ Ｐゴシック" charset="0"/>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hyperlink" Target="https://login.microsoftonline.com/" TargetMode="External"/><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hyperlink" Target="https://autologon.microsoftazuread-sso.com/" TargetMode="External"/><Relationship Id="rId4" Type="http://schemas.openxmlformats.org/officeDocument/2006/relationships/hyperlink" Target="https://device.login.microsoftonline.com/"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blogs.technet.microsoft.com/jpieblog/2014/10/22/wpad/"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2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microsoft.com/office/2007/relationships/hdphoto" Target="../media/hdphoto1.wdp"/><Relationship Id="rId5" Type="http://schemas.openxmlformats.org/officeDocument/2006/relationships/image" Target="../media/image18.png"/><Relationship Id="rId4" Type="http://schemas.openxmlformats.org/officeDocument/2006/relationships/image" Target="../media/image17.emf"/></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20.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docs.microsoft.com/ja-jp/azure/active-directory/devices/hybrid-azuread-join-plan#review-things-you-should-know" TargetMode="External"/><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hyperlink" Target="https://docs.microsoft.com/en-us/windows/client-management/mdm/enroll-a-windows-10-device-automatically-using-group-policy#configure-the-auto-enrollment-for-a-group-of-devices"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aka.ms/emsblog/"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hyperlink" Target="https://github.com/jpazureid/blog" TargetMode="Externa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2"/>
          <p:cNvSpPr>
            <a:spLocks noGrp="1"/>
          </p:cNvSpPr>
          <p:nvPr>
            <p:ph type="ctrTitle"/>
          </p:nvPr>
        </p:nvSpPr>
        <p:spPr>
          <a:xfrm>
            <a:off x="375955" y="3200400"/>
            <a:ext cx="7929845" cy="3581400"/>
          </a:xfrm>
        </p:spPr>
        <p:txBody>
          <a:bodyPr/>
          <a:lstStyle/>
          <a:p>
            <a:r>
              <a:rPr lang="en-US" altLang="ja-JP" sz="3600" dirty="0">
                <a:latin typeface="Meiryo UI" panose="020B0604030504040204" pitchFamily="50" charset="-128"/>
                <a:ea typeface="Meiryo UI" panose="020B0604030504040204" pitchFamily="50" charset="-128"/>
              </a:rPr>
              <a:t>Azure AD Webinar </a:t>
            </a:r>
            <a:r>
              <a:rPr lang="ja-JP" altLang="en-US" sz="3600" dirty="0">
                <a:latin typeface="Meiryo UI" panose="020B0604030504040204" pitchFamily="50" charset="-128"/>
                <a:ea typeface="Meiryo UI" panose="020B0604030504040204" pitchFamily="50" charset="-128"/>
              </a:rPr>
              <a:t>シリーズ</a:t>
            </a:r>
            <a:br>
              <a:rPr lang="en-US" altLang="ja-JP" sz="3600" dirty="0">
                <a:latin typeface="Meiryo UI" panose="020B0604030504040204" pitchFamily="50" charset="-128"/>
                <a:ea typeface="Meiryo UI" panose="020B0604030504040204" pitchFamily="50" charset="-128"/>
              </a:rPr>
            </a:br>
            <a:r>
              <a:rPr lang="en-US" altLang="ja-JP" sz="3600" dirty="0">
                <a:latin typeface="Meiryo UI" panose="020B0604030504040204" pitchFamily="50" charset="-128"/>
                <a:ea typeface="Meiryo UI" panose="020B0604030504040204" pitchFamily="50" charset="-128"/>
              </a:rPr>
              <a:t>Hybrid Azure AD join</a:t>
            </a:r>
            <a:br>
              <a:rPr lang="en-US" altLang="ja-JP" sz="3600" dirty="0">
                <a:latin typeface="Meiryo UI" panose="020B0604030504040204" pitchFamily="50" charset="-128"/>
                <a:ea typeface="Meiryo UI" panose="020B0604030504040204" pitchFamily="50" charset="-128"/>
              </a:rPr>
            </a:br>
            <a:r>
              <a:rPr lang="ja-JP" altLang="en-US" sz="3600" dirty="0">
                <a:latin typeface="Meiryo UI" panose="020B0604030504040204" pitchFamily="50" charset="-128"/>
                <a:ea typeface="Meiryo UI" panose="020B0604030504040204" pitchFamily="50" charset="-128"/>
              </a:rPr>
              <a:t>動作の仕組みを徹底解説</a:t>
            </a:r>
            <a:br>
              <a:rPr lang="en-US" sz="4000" dirty="0">
                <a:latin typeface="Meiryo UI" panose="020B0604030504040204" pitchFamily="50" charset="-128"/>
                <a:ea typeface="Meiryo UI" panose="020B0604030504040204" pitchFamily="50" charset="-128"/>
              </a:rPr>
            </a:br>
            <a:endParaRPr lang="en-US" sz="4000" dirty="0">
              <a:latin typeface="Meiryo UI" panose="020B0604030504040204" pitchFamily="50" charset="-128"/>
              <a:ea typeface="Meiryo UI" panose="020B0604030504040204" pitchFamily="50" charset="-128"/>
            </a:endParaRPr>
          </a:p>
        </p:txBody>
      </p:sp>
      <p:pic>
        <p:nvPicPr>
          <p:cNvPr id="14" name="Picture 13"/>
          <p:cNvPicPr>
            <a:picLocks noChangeAspect="1"/>
          </p:cNvPicPr>
          <p:nvPr/>
        </p:nvPicPr>
        <p:blipFill>
          <a:blip r:embed="rId3"/>
          <a:stretch>
            <a:fillRect/>
          </a:stretch>
        </p:blipFill>
        <p:spPr>
          <a:xfrm>
            <a:off x="6934200" y="5020189"/>
            <a:ext cx="1178030" cy="1178030"/>
          </a:xfrm>
          <a:prstGeom prst="rect">
            <a:avLst/>
          </a:prstGeom>
        </p:spPr>
      </p:pic>
      <p:sp>
        <p:nvSpPr>
          <p:cNvPr id="5" name="Subtitle 2"/>
          <p:cNvSpPr>
            <a:spLocks noGrp="1"/>
          </p:cNvSpPr>
          <p:nvPr>
            <p:ph type="subTitle" idx="1"/>
          </p:nvPr>
        </p:nvSpPr>
        <p:spPr>
          <a:xfrm>
            <a:off x="375955" y="5723854"/>
            <a:ext cx="5720046" cy="492443"/>
          </a:xfrm>
          <a:prstGeom prst="rect">
            <a:avLst/>
          </a:prstGeom>
        </p:spPr>
        <p:txBody>
          <a:bodyPr vert="horz" wrap="square" lIns="146304" tIns="91440" rIns="146304" bIns="91440" rtlCol="0" anchor="ctr">
            <a:spAutoFit/>
          </a:bodyPr>
          <a:lstStyle>
            <a:lvl1pPr marL="0" indent="0" algn="l" defTabSz="913505" rtl="0" fontAlgn="base">
              <a:lnSpc>
                <a:spcPct val="100000"/>
              </a:lnSpc>
              <a:spcBef>
                <a:spcPts val="0"/>
              </a:spcBef>
              <a:spcAft>
                <a:spcPct val="0"/>
              </a:spcAft>
              <a:buSzPct val="90000"/>
              <a:buFont typeface="Arial" charset="0"/>
              <a:buNone/>
              <a:defRPr sz="1600" kern="1200">
                <a:solidFill>
                  <a:schemeClr val="bg1"/>
                </a:solidFill>
                <a:latin typeface="+mj-lt"/>
                <a:ea typeface="ＭＳ Ｐゴシック" charset="0"/>
                <a:cs typeface="ＭＳ Ｐゴシック" charset="0"/>
              </a:defRPr>
            </a:lvl1pPr>
            <a:lvl2pPr marL="448151" indent="0" algn="ctr" defTabSz="913505" rtl="0" fontAlgn="base">
              <a:lnSpc>
                <a:spcPct val="90000"/>
              </a:lnSpc>
              <a:spcBef>
                <a:spcPct val="20000"/>
              </a:spcBef>
              <a:spcAft>
                <a:spcPct val="0"/>
              </a:spcAft>
              <a:buSzPct val="90000"/>
              <a:buFont typeface="Arial" charset="0"/>
              <a:buNone/>
              <a:defRPr sz="2353" kern="1200">
                <a:solidFill>
                  <a:schemeClr val="tx1">
                    <a:tint val="75000"/>
                  </a:schemeClr>
                </a:solidFill>
                <a:latin typeface="+mn-lt"/>
                <a:ea typeface="ＭＳ Ｐゴシック" charset="0"/>
                <a:cs typeface="+mn-cs"/>
              </a:defRPr>
            </a:lvl2pPr>
            <a:lvl3pPr marL="896302" indent="0" algn="ctr" defTabSz="913505" rtl="0" fontAlgn="base">
              <a:lnSpc>
                <a:spcPct val="90000"/>
              </a:lnSpc>
              <a:spcBef>
                <a:spcPct val="20000"/>
              </a:spcBef>
              <a:spcAft>
                <a:spcPct val="0"/>
              </a:spcAft>
              <a:buSzPct val="90000"/>
              <a:buFont typeface="Arial" charset="0"/>
              <a:buNone/>
              <a:defRPr sz="1961" kern="1200">
                <a:solidFill>
                  <a:schemeClr val="tx1">
                    <a:tint val="75000"/>
                  </a:schemeClr>
                </a:solidFill>
                <a:latin typeface="+mn-lt"/>
                <a:ea typeface="ＭＳ Ｐゴシック" charset="0"/>
                <a:cs typeface="+mn-cs"/>
              </a:defRPr>
            </a:lvl3pPr>
            <a:lvl4pPr marL="1344453"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4pPr>
            <a:lvl5pPr marL="1792604" indent="0" algn="ctr" defTabSz="913505" rtl="0" fontAlgn="base">
              <a:lnSpc>
                <a:spcPct val="90000"/>
              </a:lnSpc>
              <a:spcBef>
                <a:spcPct val="20000"/>
              </a:spcBef>
              <a:spcAft>
                <a:spcPct val="0"/>
              </a:spcAft>
              <a:buSzPct val="90000"/>
              <a:buFont typeface="Arial" charset="0"/>
              <a:buNone/>
              <a:defRPr kern="1200">
                <a:solidFill>
                  <a:schemeClr val="tx1">
                    <a:tint val="75000"/>
                  </a:schemeClr>
                </a:solidFill>
                <a:latin typeface="+mn-lt"/>
                <a:ea typeface="ＭＳ Ｐゴシック" charset="0"/>
                <a:cs typeface="+mn-cs"/>
              </a:defRPr>
            </a:lvl5pPr>
            <a:lvl6pPr marL="2240755"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6pPr>
            <a:lvl7pPr marL="2688906"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7pPr>
            <a:lvl8pPr marL="3137057"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8pPr>
            <a:lvl9pPr marL="3585208" indent="0" algn="ctr" defTabSz="914367" rtl="0" eaLnBrk="1" latinLnBrk="0" hangingPunct="1">
              <a:spcBef>
                <a:spcPct val="20000"/>
              </a:spcBef>
              <a:buFont typeface="Arial" pitchFamily="34" charset="0"/>
              <a:buNone/>
              <a:defRPr sz="1961" kern="1200">
                <a:solidFill>
                  <a:schemeClr val="tx1">
                    <a:tint val="75000"/>
                  </a:schemeClr>
                </a:solidFill>
                <a:latin typeface="+mn-lt"/>
                <a:ea typeface="+mn-ea"/>
                <a:cs typeface="+mn-cs"/>
              </a:defRPr>
            </a:lvl9pPr>
          </a:lstStyle>
          <a:p>
            <a:r>
              <a:rPr lang="en-US" sz="2000"/>
              <a:t>Azure Active Directory Customer Success Team</a:t>
            </a:r>
          </a:p>
        </p:txBody>
      </p:sp>
    </p:spTree>
    <p:extLst>
      <p:ext uri="{BB962C8B-B14F-4D97-AF65-F5344CB8AC3E}">
        <p14:creationId xmlns:p14="http://schemas.microsoft.com/office/powerpoint/2010/main" val="1936283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FFFF096D-A1AF-4600-BFF3-C182C38AD81B}"/>
              </a:ext>
            </a:extLst>
          </p:cNvPr>
          <p:cNvSpPr>
            <a:spLocks noGrp="1"/>
          </p:cNvSpPr>
          <p:nvPr>
            <p:ph type="title"/>
          </p:nvPr>
        </p:nvSpPr>
        <p:spPr>
          <a:xfrm>
            <a:off x="268080" y="431198"/>
            <a:ext cx="11655840" cy="553998"/>
          </a:xfrm>
        </p:spPr>
        <p:txBody>
          <a:bodyPr>
            <a:noAutofit/>
          </a:bodyPr>
          <a:lstStyle/>
          <a:p>
            <a:r>
              <a:rPr lang="ja-JP" altLang="en-US" dirty="0">
                <a:solidFill>
                  <a:schemeClr val="tx1">
                    <a:lumMod val="75000"/>
                    <a:lumOff val="25000"/>
                  </a:schemeClr>
                </a:solidFill>
              </a:rPr>
              <a:t>何のために </a:t>
            </a:r>
            <a:r>
              <a:rPr lang="en-US" altLang="ja-JP" dirty="0">
                <a:solidFill>
                  <a:schemeClr val="tx1">
                    <a:lumMod val="75000"/>
                    <a:lumOff val="25000"/>
                  </a:schemeClr>
                </a:solidFill>
              </a:rPr>
              <a:t>Hybrid Azure AD Join </a:t>
            </a:r>
            <a:r>
              <a:rPr lang="ja-JP" altLang="en-US" dirty="0">
                <a:solidFill>
                  <a:schemeClr val="tx1">
                    <a:lumMod val="75000"/>
                    <a:lumOff val="25000"/>
                  </a:schemeClr>
                </a:solidFill>
              </a:rPr>
              <a:t>するの？</a:t>
            </a:r>
            <a:endParaRPr lang="en-US" dirty="0">
              <a:solidFill>
                <a:schemeClr val="tx1">
                  <a:lumMod val="75000"/>
                  <a:lumOff val="25000"/>
                </a:schemeClr>
              </a:solidFill>
            </a:endParaRPr>
          </a:p>
        </p:txBody>
      </p:sp>
      <p:sp>
        <p:nvSpPr>
          <p:cNvPr id="154" name="テキスト プレースホルダー 3">
            <a:extLst>
              <a:ext uri="{FF2B5EF4-FFF2-40B4-BE49-F238E27FC236}">
                <a16:creationId xmlns:a16="http://schemas.microsoft.com/office/drawing/2014/main" id="{2CEA00A2-2322-4C55-A148-EBB1B50CD015}"/>
              </a:ext>
            </a:extLst>
          </p:cNvPr>
          <p:cNvSpPr txBox="1">
            <a:spLocks/>
          </p:cNvSpPr>
          <p:nvPr/>
        </p:nvSpPr>
        <p:spPr>
          <a:xfrm>
            <a:off x="353192" y="1373412"/>
            <a:ext cx="11570728" cy="4367324"/>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742950" indent="-742950" defTabSz="914367">
              <a:spcBef>
                <a:spcPts val="588"/>
              </a:spcBef>
              <a:buFont typeface="+mj-lt"/>
              <a:buAutoNum type="arabicPeriod"/>
            </a:pPr>
            <a:r>
              <a:rPr lang="ja-JP" altLang="en-US" b="1" dirty="0">
                <a:solidFill>
                  <a:srgbClr val="0070C0"/>
                </a:solidFill>
                <a:latin typeface="Meiryo UI" panose="020B0604030504040204" pitchFamily="50" charset="-128"/>
                <a:ea typeface="Meiryo UI" panose="020B0604030504040204" pitchFamily="50" charset="-128"/>
              </a:rPr>
              <a:t>シングルサインオン</a:t>
            </a:r>
            <a:br>
              <a:rPr lang="en-US" altLang="ja-JP" dirty="0">
                <a:solidFill>
                  <a:srgbClr val="0070C0"/>
                </a:solidFill>
                <a:latin typeface="Meiryo UI" panose="020B0604030504040204" pitchFamily="50" charset="-128"/>
                <a:ea typeface="Meiryo UI" panose="020B0604030504040204" pitchFamily="50" charset="-128"/>
              </a:rPr>
            </a:br>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クラウドリソース、オンプレミス </a:t>
            </a:r>
            <a:r>
              <a:rPr lang="en-US" altLang="ja-JP" sz="3600"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リソース両方への </a:t>
            </a:r>
            <a:r>
              <a:rPr lang="en-US" altLang="ja-JP" sz="3600" dirty="0">
                <a:solidFill>
                  <a:schemeClr val="tx1">
                    <a:lumMod val="75000"/>
                    <a:lumOff val="25000"/>
                  </a:schemeClr>
                </a:solidFill>
                <a:latin typeface="Meiryo UI" panose="020B0604030504040204" pitchFamily="50" charset="-128"/>
                <a:ea typeface="Meiryo UI" panose="020B0604030504040204" pitchFamily="50" charset="-128"/>
              </a:rPr>
              <a:t>SSO </a:t>
            </a:r>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を提供する</a:t>
            </a:r>
            <a:endParaRPr lang="en-US" altLang="ja-JP" sz="3600" dirty="0">
              <a:solidFill>
                <a:schemeClr val="tx1">
                  <a:lumMod val="75000"/>
                  <a:lumOff val="25000"/>
                </a:schemeClr>
              </a:solidFill>
              <a:latin typeface="Meiryo UI" panose="020B0604030504040204" pitchFamily="50" charset="-128"/>
              <a:ea typeface="Meiryo UI" panose="020B0604030504040204" pitchFamily="50" charset="-128"/>
            </a:endParaRPr>
          </a:p>
          <a:p>
            <a:pPr marL="0" indent="0" defTabSz="914367">
              <a:spcBef>
                <a:spcPts val="588"/>
              </a:spcBef>
              <a:buNone/>
            </a:pPr>
            <a:endParaRPr lang="en-US" altLang="ja-JP" dirty="0">
              <a:solidFill>
                <a:srgbClr val="0070C0"/>
              </a:solidFill>
              <a:latin typeface="Meiryo UI" panose="020B0604030504040204" pitchFamily="50" charset="-128"/>
              <a:ea typeface="Meiryo UI" panose="020B0604030504040204" pitchFamily="50" charset="-128"/>
            </a:endParaRPr>
          </a:p>
          <a:p>
            <a:pPr marL="742950" indent="-742950" defTabSz="914367">
              <a:spcBef>
                <a:spcPts val="588"/>
              </a:spcBef>
              <a:buFont typeface="+mj-lt"/>
              <a:buAutoNum type="arabicPeriod" startAt="2"/>
            </a:pPr>
            <a:r>
              <a:rPr lang="ja-JP" altLang="en-US" b="1" dirty="0">
                <a:solidFill>
                  <a:srgbClr val="0070C0"/>
                </a:solidFill>
                <a:latin typeface="Meiryo UI" panose="020B0604030504040204" pitchFamily="50" charset="-128"/>
                <a:ea typeface="Meiryo UI" panose="020B0604030504040204" pitchFamily="50" charset="-128"/>
              </a:rPr>
              <a:t>デバイスベースのアクセスコントロール</a:t>
            </a:r>
            <a:br>
              <a:rPr lang="en-US" altLang="ja-JP" b="1" dirty="0">
                <a:solidFill>
                  <a:srgbClr val="0070C0"/>
                </a:solidFill>
                <a:latin typeface="Meiryo UI" panose="020B0604030504040204" pitchFamily="50" charset="-128"/>
                <a:ea typeface="Meiryo UI" panose="020B0604030504040204" pitchFamily="50" charset="-128"/>
              </a:rPr>
            </a:br>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オンプレミス </a:t>
            </a:r>
            <a:r>
              <a:rPr lang="en-US" altLang="ja-JP" sz="3600" dirty="0">
                <a:solidFill>
                  <a:schemeClr val="tx1">
                    <a:lumMod val="75000"/>
                    <a:lumOff val="25000"/>
                  </a:schemeClr>
                </a:solidFill>
                <a:latin typeface="Meiryo UI" panose="020B0604030504040204" pitchFamily="50" charset="-128"/>
                <a:ea typeface="Meiryo UI" panose="020B0604030504040204" pitchFamily="50" charset="-128"/>
              </a:rPr>
              <a:t>AD </a:t>
            </a:r>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に参加している </a:t>
            </a:r>
            <a:r>
              <a:rPr lang="en-US" altLang="ja-JP" sz="3600" dirty="0">
                <a:solidFill>
                  <a:schemeClr val="tx1">
                    <a:lumMod val="75000"/>
                    <a:lumOff val="25000"/>
                  </a:schemeClr>
                </a:solidFill>
                <a:latin typeface="Meiryo UI" panose="020B0604030504040204" pitchFamily="50" charset="-128"/>
                <a:ea typeface="Meiryo UI" panose="020B0604030504040204" pitchFamily="50" charset="-128"/>
              </a:rPr>
              <a:t>PC </a:t>
            </a:r>
            <a:r>
              <a:rPr lang="ja-JP" altLang="en-US" sz="3600" dirty="0">
                <a:solidFill>
                  <a:schemeClr val="tx1">
                    <a:lumMod val="75000"/>
                    <a:lumOff val="25000"/>
                  </a:schemeClr>
                </a:solidFill>
                <a:latin typeface="Meiryo UI" panose="020B0604030504040204" pitchFamily="50" charset="-128"/>
                <a:ea typeface="Meiryo UI" panose="020B0604030504040204" pitchFamily="50" charset="-128"/>
              </a:rPr>
              <a:t>であること、をリソースアクセスの条件として利用する</a:t>
            </a:r>
            <a:endParaRPr lang="ja-JP" altLang="en-US" dirty="0">
              <a:solidFill>
                <a:schemeClr val="tx1">
                  <a:lumMod val="75000"/>
                  <a:lumOff val="25000"/>
                </a:schemeClr>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7857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932563"/>
          </a:xfrm>
        </p:spPr>
        <p:txBody>
          <a:bodyPr/>
          <a:lstStyle/>
          <a:p>
            <a:r>
              <a:rPr lang="en-US" altLang="ja-JP" sz="5400" dirty="0"/>
              <a:t>How to configure?</a:t>
            </a:r>
          </a:p>
        </p:txBody>
      </p:sp>
    </p:spTree>
    <p:extLst>
      <p:ext uri="{BB962C8B-B14F-4D97-AF65-F5344CB8AC3E}">
        <p14:creationId xmlns:p14="http://schemas.microsoft.com/office/powerpoint/2010/main" val="1516577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7FDE4693-43B4-497C-B83B-47E5872F3BA4}"/>
              </a:ext>
            </a:extLst>
          </p:cNvPr>
          <p:cNvSpPr>
            <a:spLocks noGrp="1"/>
          </p:cNvSpPr>
          <p:nvPr>
            <p:ph type="title"/>
          </p:nvPr>
        </p:nvSpPr>
        <p:spPr/>
        <p:txBody>
          <a:bodyPr/>
          <a:lstStyle/>
          <a:p>
            <a:r>
              <a:rPr kumimoji="1" lang="ja-JP" altLang="en-US" dirty="0"/>
              <a:t>手動で行う場合に必要な手順</a:t>
            </a:r>
          </a:p>
        </p:txBody>
      </p:sp>
      <p:sp>
        <p:nvSpPr>
          <p:cNvPr id="7" name="Rectangle 6">
            <a:extLst>
              <a:ext uri="{FF2B5EF4-FFF2-40B4-BE49-F238E27FC236}">
                <a16:creationId xmlns:a16="http://schemas.microsoft.com/office/drawing/2014/main" id="{963825FC-B899-4628-9C98-431EDA0995DC}"/>
              </a:ext>
            </a:extLst>
          </p:cNvPr>
          <p:cNvSpPr/>
          <p:nvPr/>
        </p:nvSpPr>
        <p:spPr>
          <a:xfrm>
            <a:off x="0" y="6457890"/>
            <a:ext cx="12192000" cy="400110"/>
          </a:xfrm>
          <a:prstGeom prst="rect">
            <a:avLst/>
          </a:prstGeom>
        </p:spPr>
        <p:txBody>
          <a:bodyPr wrap="square">
            <a:spAutoFit/>
          </a:bodyPr>
          <a:lstStyle/>
          <a:p>
            <a:r>
              <a:rPr lang="en-US" sz="2000" dirty="0"/>
              <a:t>https://docs.microsoft.com/en-us/azure/active-directory/devices/hybrid-azuread-join-manual-steps</a:t>
            </a:r>
          </a:p>
        </p:txBody>
      </p:sp>
      <p:pic>
        <p:nvPicPr>
          <p:cNvPr id="2" name="Picture 1">
            <a:extLst>
              <a:ext uri="{FF2B5EF4-FFF2-40B4-BE49-F238E27FC236}">
                <a16:creationId xmlns:a16="http://schemas.microsoft.com/office/drawing/2014/main" id="{AECA09F5-D3D2-48A4-AA06-4A0FA1A5EA37}"/>
              </a:ext>
            </a:extLst>
          </p:cNvPr>
          <p:cNvPicPr>
            <a:picLocks noChangeAspect="1"/>
          </p:cNvPicPr>
          <p:nvPr/>
        </p:nvPicPr>
        <p:blipFill>
          <a:blip r:embed="rId3"/>
          <a:stretch>
            <a:fillRect/>
          </a:stretch>
        </p:blipFill>
        <p:spPr>
          <a:xfrm>
            <a:off x="151168" y="1405211"/>
            <a:ext cx="11773150" cy="3523093"/>
          </a:xfrm>
          <a:prstGeom prst="rect">
            <a:avLst/>
          </a:prstGeom>
        </p:spPr>
      </p:pic>
    </p:spTree>
    <p:extLst>
      <p:ext uri="{BB962C8B-B14F-4D97-AF65-F5344CB8AC3E}">
        <p14:creationId xmlns:p14="http://schemas.microsoft.com/office/powerpoint/2010/main" val="300217650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20487B3-F2B3-4D25-B43C-1C7C8189CC4B}"/>
              </a:ext>
            </a:extLst>
          </p:cNvPr>
          <p:cNvSpPr>
            <a:spLocks noGrp="1"/>
          </p:cNvSpPr>
          <p:nvPr>
            <p:ph type="title"/>
          </p:nvPr>
        </p:nvSpPr>
        <p:spPr/>
        <p:txBody>
          <a:bodyPr/>
          <a:lstStyle/>
          <a:p>
            <a:r>
              <a:rPr lang="en-US" sz="3200" dirty="0"/>
              <a:t>How to Hybrid Azure AD join a Windows device</a:t>
            </a:r>
            <a:br>
              <a:rPr lang="en-US" sz="3200" dirty="0"/>
            </a:br>
            <a:r>
              <a:rPr lang="en-US" altLang="ja-JP" sz="3200" dirty="0">
                <a:solidFill>
                  <a:schemeClr val="accent1"/>
                </a:solidFill>
              </a:rPr>
              <a:t>Required </a:t>
            </a:r>
            <a:r>
              <a:rPr lang="en-US" altLang="ja-JP" sz="3200" dirty="0" err="1">
                <a:solidFill>
                  <a:schemeClr val="accent1"/>
                </a:solidFill>
              </a:rPr>
              <a:t>ver</a:t>
            </a:r>
            <a:r>
              <a:rPr lang="en-US" altLang="ja-JP" sz="3200" dirty="0">
                <a:solidFill>
                  <a:schemeClr val="accent1"/>
                </a:solidFill>
              </a:rPr>
              <a:t> 1.1.819.0</a:t>
            </a:r>
            <a:r>
              <a:rPr lang="ja-JP" altLang="en-US" sz="3200" dirty="0">
                <a:solidFill>
                  <a:schemeClr val="accent1"/>
                </a:solidFill>
              </a:rPr>
              <a:t> </a:t>
            </a:r>
            <a:r>
              <a:rPr lang="en-US" altLang="ja-JP" sz="3200" dirty="0">
                <a:solidFill>
                  <a:schemeClr val="accent1"/>
                </a:solidFill>
              </a:rPr>
              <a:t>or</a:t>
            </a:r>
            <a:r>
              <a:rPr lang="ja-JP" altLang="en-US" sz="3200" dirty="0">
                <a:solidFill>
                  <a:schemeClr val="accent1"/>
                </a:solidFill>
              </a:rPr>
              <a:t> </a:t>
            </a:r>
            <a:r>
              <a:rPr lang="en-US" altLang="ja-JP" sz="3200" dirty="0">
                <a:solidFill>
                  <a:schemeClr val="accent1"/>
                </a:solidFill>
              </a:rPr>
              <a:t>later</a:t>
            </a:r>
            <a:endParaRPr lang="en-US" sz="3200" dirty="0">
              <a:solidFill>
                <a:schemeClr val="accent1"/>
              </a:solidFill>
            </a:endParaRPr>
          </a:p>
        </p:txBody>
      </p:sp>
      <p:pic>
        <p:nvPicPr>
          <p:cNvPr id="4" name="Picture 3">
            <a:extLst>
              <a:ext uri="{FF2B5EF4-FFF2-40B4-BE49-F238E27FC236}">
                <a16:creationId xmlns:a16="http://schemas.microsoft.com/office/drawing/2014/main" id="{87F32883-EA45-4560-A57D-26E590C0552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14905" y="1416195"/>
            <a:ext cx="3364992" cy="2487168"/>
          </a:xfrm>
          <a:prstGeom prst="rect">
            <a:avLst/>
          </a:prstGeom>
          <a:noFill/>
          <a:ln>
            <a:noFill/>
          </a:ln>
        </p:spPr>
      </p:pic>
      <p:pic>
        <p:nvPicPr>
          <p:cNvPr id="7" name="Picture 6">
            <a:extLst>
              <a:ext uri="{FF2B5EF4-FFF2-40B4-BE49-F238E27FC236}">
                <a16:creationId xmlns:a16="http://schemas.microsoft.com/office/drawing/2014/main" id="{0FEBDFA7-7642-4429-8F99-1C7477C155A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14905" y="3998639"/>
            <a:ext cx="3364992" cy="2487168"/>
          </a:xfrm>
          <a:prstGeom prst="rect">
            <a:avLst/>
          </a:prstGeom>
          <a:noFill/>
          <a:ln>
            <a:noFill/>
          </a:ln>
        </p:spPr>
      </p:pic>
      <p:pic>
        <p:nvPicPr>
          <p:cNvPr id="8" name="Picture 7">
            <a:extLst>
              <a:ext uri="{FF2B5EF4-FFF2-40B4-BE49-F238E27FC236}">
                <a16:creationId xmlns:a16="http://schemas.microsoft.com/office/drawing/2014/main" id="{42B9A6AE-35D4-4113-9456-72F0B295F2AD}"/>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285487" y="3998639"/>
            <a:ext cx="3364992" cy="2487168"/>
          </a:xfrm>
          <a:prstGeom prst="rect">
            <a:avLst/>
          </a:prstGeom>
          <a:noFill/>
          <a:ln>
            <a:noFill/>
          </a:ln>
        </p:spPr>
      </p:pic>
      <p:pic>
        <p:nvPicPr>
          <p:cNvPr id="9" name="Picture 8">
            <a:extLst>
              <a:ext uri="{FF2B5EF4-FFF2-40B4-BE49-F238E27FC236}">
                <a16:creationId xmlns:a16="http://schemas.microsoft.com/office/drawing/2014/main" id="{A2D6439E-C36C-4139-9FC2-3359D6EA82CA}"/>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8256069" y="3998639"/>
            <a:ext cx="3364992" cy="2487168"/>
          </a:xfrm>
          <a:prstGeom prst="rect">
            <a:avLst/>
          </a:prstGeom>
          <a:noFill/>
          <a:ln>
            <a:noFill/>
          </a:ln>
        </p:spPr>
      </p:pic>
      <p:pic>
        <p:nvPicPr>
          <p:cNvPr id="10" name="Picture 4">
            <a:extLst>
              <a:ext uri="{FF2B5EF4-FFF2-40B4-BE49-F238E27FC236}">
                <a16:creationId xmlns:a16="http://schemas.microsoft.com/office/drawing/2014/main" id="{4AB7E8EB-FDCD-419F-A1F8-BAA42680FCF1}"/>
              </a:ext>
            </a:extLst>
          </p:cNvPr>
          <p:cNvPicPr/>
          <p:nvPr/>
        </p:nvPicPr>
        <p:blipFill>
          <a:blip r:embed="rId7">
            <a:extLst>
              <a:ext uri="{28A0092B-C50C-407E-A947-70E740481C1C}">
                <a14:useLocalDpi xmlns:a14="http://schemas.microsoft.com/office/drawing/2010/main" val="0"/>
              </a:ext>
            </a:extLst>
          </a:blip>
          <a:srcRect/>
          <a:stretch>
            <a:fillRect/>
          </a:stretch>
        </p:blipFill>
        <p:spPr bwMode="auto">
          <a:xfrm>
            <a:off x="4285486" y="1416195"/>
            <a:ext cx="3364992" cy="2487168"/>
          </a:xfrm>
          <a:prstGeom prst="rect">
            <a:avLst/>
          </a:prstGeom>
          <a:noFill/>
          <a:ln>
            <a:noFill/>
          </a:ln>
        </p:spPr>
      </p:pic>
      <p:pic>
        <p:nvPicPr>
          <p:cNvPr id="11" name="Picture 5">
            <a:extLst>
              <a:ext uri="{FF2B5EF4-FFF2-40B4-BE49-F238E27FC236}">
                <a16:creationId xmlns:a16="http://schemas.microsoft.com/office/drawing/2014/main" id="{4C8AAF88-AFB1-4ABE-A173-85D5DFD20287}"/>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8256069" y="1416195"/>
            <a:ext cx="3364992" cy="2487168"/>
          </a:xfrm>
          <a:prstGeom prst="rect">
            <a:avLst/>
          </a:prstGeom>
          <a:noFill/>
          <a:ln>
            <a:noFill/>
          </a:ln>
        </p:spPr>
      </p:pic>
      <p:sp>
        <p:nvSpPr>
          <p:cNvPr id="12" name="Rectangle 6">
            <a:extLst>
              <a:ext uri="{FF2B5EF4-FFF2-40B4-BE49-F238E27FC236}">
                <a16:creationId xmlns:a16="http://schemas.microsoft.com/office/drawing/2014/main" id="{A1B8E82F-915D-4443-BE58-162771D75809}"/>
              </a:ext>
            </a:extLst>
          </p:cNvPr>
          <p:cNvSpPr/>
          <p:nvPr/>
        </p:nvSpPr>
        <p:spPr>
          <a:xfrm>
            <a:off x="0" y="6536586"/>
            <a:ext cx="12192000" cy="338554"/>
          </a:xfrm>
          <a:prstGeom prst="rect">
            <a:avLst/>
          </a:prstGeom>
        </p:spPr>
        <p:txBody>
          <a:bodyPr wrap="square">
            <a:spAutoFit/>
          </a:bodyPr>
          <a:lstStyle/>
          <a:p>
            <a:r>
              <a:rPr lang="en-US" sz="1600" dirty="0"/>
              <a:t>https://docs.microsoft.com/en-us/azure/active-directory/devices/hybrid-azuread-join-federated-domains</a:t>
            </a:r>
          </a:p>
        </p:txBody>
      </p:sp>
    </p:spTree>
    <p:extLst>
      <p:ext uri="{BB962C8B-B14F-4D97-AF65-F5344CB8AC3E}">
        <p14:creationId xmlns:p14="http://schemas.microsoft.com/office/powerpoint/2010/main" val="258152261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D84FCAC0-3385-48F5-99DA-3F7714CC8088}"/>
              </a:ext>
            </a:extLst>
          </p:cNvPr>
          <p:cNvSpPr/>
          <p:nvPr/>
        </p:nvSpPr>
        <p:spPr>
          <a:xfrm>
            <a:off x="99700" y="6357691"/>
            <a:ext cx="11653521" cy="369332"/>
          </a:xfrm>
          <a:prstGeom prst="rect">
            <a:avLst/>
          </a:prstGeom>
        </p:spPr>
        <p:txBody>
          <a:bodyPr wrap="square">
            <a:spAutoFit/>
          </a:bodyPr>
          <a:lstStyle/>
          <a:p>
            <a:r>
              <a:rPr lang="ja-JP" altLang="en-US" dirty="0"/>
              <a:t>https://docs.microsoft.com/en-us/azure/active-directory/devices/hybrid-azuread-join-federated-domains</a:t>
            </a:r>
          </a:p>
        </p:txBody>
      </p:sp>
      <p:sp>
        <p:nvSpPr>
          <p:cNvPr id="4" name="正方形/長方形 3">
            <a:extLst>
              <a:ext uri="{FF2B5EF4-FFF2-40B4-BE49-F238E27FC236}">
                <a16:creationId xmlns:a16="http://schemas.microsoft.com/office/drawing/2014/main" id="{33EBFF69-F515-45AA-947D-B595290C1211}"/>
              </a:ext>
            </a:extLst>
          </p:cNvPr>
          <p:cNvSpPr/>
          <p:nvPr/>
        </p:nvSpPr>
        <p:spPr>
          <a:xfrm>
            <a:off x="420875" y="1189177"/>
            <a:ext cx="10719274" cy="4216539"/>
          </a:xfrm>
          <a:prstGeom prst="rect">
            <a:avLst/>
          </a:prstGeom>
        </p:spPr>
        <p:txBody>
          <a:bodyPr wrap="square">
            <a:spAutoFit/>
          </a:bodyPr>
          <a:lstStyle/>
          <a:p>
            <a:r>
              <a:rPr lang="ja-JP" altLang="en-US" sz="4000" b="1" dirty="0">
                <a:solidFill>
                  <a:srgbClr val="0078D7"/>
                </a:solidFill>
                <a:latin typeface="Meiryo UI" panose="020B0604030504040204" pitchFamily="50" charset="-128"/>
                <a:ea typeface="Meiryo UI" panose="020B0604030504040204" pitchFamily="50" charset="-128"/>
              </a:rPr>
              <a:t>クライアント </a:t>
            </a:r>
            <a:r>
              <a:rPr lang="en-US" altLang="ja-JP" sz="4000" b="1" dirty="0">
                <a:solidFill>
                  <a:srgbClr val="0078D7"/>
                </a:solidFill>
                <a:latin typeface="Meiryo UI" panose="020B0604030504040204" pitchFamily="50" charset="-128"/>
                <a:ea typeface="Meiryo UI" panose="020B0604030504040204" pitchFamily="50" charset="-128"/>
              </a:rPr>
              <a:t>PC </a:t>
            </a:r>
            <a:r>
              <a:rPr lang="ja-JP" altLang="en-US" sz="4000" b="1" dirty="0">
                <a:solidFill>
                  <a:srgbClr val="0078D7"/>
                </a:solidFill>
                <a:latin typeface="Meiryo UI" panose="020B0604030504040204" pitchFamily="50" charset="-128"/>
                <a:ea typeface="Meiryo UI" panose="020B0604030504040204" pitchFamily="50" charset="-128"/>
              </a:rPr>
              <a:t>から以下に対する通信が発生</a:t>
            </a:r>
            <a:endParaRPr lang="en-US" altLang="ja-JP" sz="4000" b="1" dirty="0">
              <a:solidFill>
                <a:srgbClr val="0078D7"/>
              </a:solidFill>
              <a:latin typeface="Meiryo UI" panose="020B0604030504040204" pitchFamily="50" charset="-128"/>
              <a:ea typeface="Meiryo UI" panose="020B0604030504040204" pitchFamily="50" charset="-128"/>
            </a:endParaRPr>
          </a:p>
          <a:p>
            <a:endParaRPr lang="en-US" altLang="ja-JP" sz="3600" dirty="0">
              <a:solidFill>
                <a:srgbClr val="000000"/>
              </a:solidFill>
              <a:latin typeface="Meiryo UI" panose="020B0604030504040204" pitchFamily="50" charset="-128"/>
              <a:ea typeface="Meiryo UI" panose="020B0604030504040204" pitchFamily="50" charset="-128"/>
            </a:endParaRPr>
          </a:p>
          <a:p>
            <a:pPr marL="285750" indent="-285750">
              <a:buFont typeface="Arial" panose="020B0604020202020204" pitchFamily="34" charset="0"/>
              <a:buChar char="•"/>
            </a:pPr>
            <a:r>
              <a:rPr lang="en-US" altLang="ja-JP" sz="3200" dirty="0">
                <a:solidFill>
                  <a:srgbClr val="000000"/>
                </a:solidFill>
                <a:latin typeface="Segoe UI" panose="020B0502040204020203" pitchFamily="34" charset="0"/>
              </a:rPr>
              <a:t>https://enterpriseregistration.windows.net</a:t>
            </a:r>
          </a:p>
          <a:p>
            <a:pPr marL="285750" indent="-285750">
              <a:buFont typeface="Arial" panose="020B0604020202020204" pitchFamily="34" charset="0"/>
              <a:buChar char="•"/>
            </a:pPr>
            <a:r>
              <a:rPr lang="en-US" altLang="ja-JP" sz="3200" dirty="0">
                <a:solidFill>
                  <a:srgbClr val="000000"/>
                </a:solidFill>
                <a:latin typeface="Segoe UI" panose="020B0502040204020203" pitchFamily="34" charset="0"/>
                <a:hlinkClick r:id="rId3"/>
              </a:rPr>
              <a:t>https://login.microsoftonline.com</a:t>
            </a:r>
            <a:endParaRPr lang="en-US" altLang="ja-JP" sz="3200" dirty="0">
              <a:solidFill>
                <a:srgbClr val="000000"/>
              </a:solidFill>
              <a:latin typeface="Segoe UI" panose="020B0502040204020203" pitchFamily="34" charset="0"/>
            </a:endParaRPr>
          </a:p>
          <a:p>
            <a:pPr marL="285750" indent="-285750">
              <a:buFont typeface="Arial" panose="020B0604020202020204" pitchFamily="34" charset="0"/>
              <a:buChar char="•"/>
            </a:pPr>
            <a:r>
              <a:rPr lang="en-US" altLang="ja-JP" sz="3200" dirty="0">
                <a:solidFill>
                  <a:srgbClr val="000000"/>
                </a:solidFill>
                <a:latin typeface="Segoe UI" panose="020B0502040204020203" pitchFamily="34" charset="0"/>
                <a:hlinkClick r:id="rId4"/>
              </a:rPr>
              <a:t>https://device.login.microsoftonline.com</a:t>
            </a:r>
            <a:endParaRPr lang="en-US" altLang="ja-JP" sz="3200" dirty="0">
              <a:solidFill>
                <a:srgbClr val="000000"/>
              </a:solidFill>
              <a:latin typeface="Segoe UI" panose="020B0502040204020203" pitchFamily="34" charset="0"/>
            </a:endParaRPr>
          </a:p>
          <a:p>
            <a:pPr marL="285750" indent="-285750">
              <a:buFont typeface="Arial" panose="020B0604020202020204" pitchFamily="34" charset="0"/>
              <a:buChar char="•"/>
            </a:pPr>
            <a:r>
              <a:rPr lang="en-US" altLang="ja-JP" sz="3200" dirty="0">
                <a:solidFill>
                  <a:srgbClr val="000000"/>
                </a:solidFill>
                <a:latin typeface="Segoe UI" panose="020B0502040204020203" pitchFamily="34" charset="0"/>
              </a:rPr>
              <a:t>Your organization's STS (federated domains)</a:t>
            </a:r>
          </a:p>
          <a:p>
            <a:pPr marL="285750" indent="-285750">
              <a:buFont typeface="Arial" panose="020B0604020202020204" pitchFamily="34" charset="0"/>
              <a:buChar char="•"/>
            </a:pPr>
            <a:r>
              <a:rPr lang="en-US" altLang="ja-JP" sz="3200" dirty="0">
                <a:solidFill>
                  <a:srgbClr val="000000"/>
                </a:solidFill>
                <a:latin typeface="Segoe UI" panose="020B0502040204020203" pitchFamily="34" charset="0"/>
                <a:hlinkClick r:id="rId5"/>
              </a:rPr>
              <a:t>https://autologon.microsoftazuread-sso.com</a:t>
            </a:r>
            <a:r>
              <a:rPr lang="en-US" altLang="ja-JP" sz="3200" dirty="0">
                <a:solidFill>
                  <a:srgbClr val="000000"/>
                </a:solidFill>
                <a:latin typeface="Segoe UI" panose="020B0502040204020203" pitchFamily="34" charset="0"/>
              </a:rPr>
              <a:t> </a:t>
            </a:r>
            <a:br>
              <a:rPr lang="en-US" altLang="ja-JP" sz="3200" dirty="0">
                <a:solidFill>
                  <a:srgbClr val="000000"/>
                </a:solidFill>
                <a:latin typeface="Segoe UI" panose="020B0502040204020203" pitchFamily="34" charset="0"/>
              </a:rPr>
            </a:br>
            <a:r>
              <a:rPr lang="en-US" altLang="ja-JP" sz="3200" dirty="0">
                <a:solidFill>
                  <a:srgbClr val="000000"/>
                </a:solidFill>
                <a:latin typeface="Segoe UI" panose="020B0502040204020203" pitchFamily="34" charset="0"/>
              </a:rPr>
              <a:t>(If you are using or planning to use Seamless SSO)</a:t>
            </a:r>
            <a:endParaRPr lang="en-US" altLang="ja-JP" sz="3200" b="0" i="0" u="none" strike="noStrike" dirty="0">
              <a:solidFill>
                <a:srgbClr val="000000"/>
              </a:solidFill>
              <a:effectLst/>
              <a:latin typeface="Segoe UI" panose="020B0502040204020203" pitchFamily="34" charset="0"/>
            </a:endParaRPr>
          </a:p>
        </p:txBody>
      </p:sp>
      <p:sp>
        <p:nvSpPr>
          <p:cNvPr id="7" name="タイトル 3">
            <a:extLst>
              <a:ext uri="{FF2B5EF4-FFF2-40B4-BE49-F238E27FC236}">
                <a16:creationId xmlns:a16="http://schemas.microsoft.com/office/drawing/2014/main" id="{2981D87D-FE22-498A-A2C0-C0A525BB869C}"/>
              </a:ext>
            </a:extLst>
          </p:cNvPr>
          <p:cNvSpPr>
            <a:spLocks noGrp="1"/>
          </p:cNvSpPr>
          <p:nvPr>
            <p:ph type="title"/>
          </p:nvPr>
        </p:nvSpPr>
        <p:spPr>
          <a:xfrm>
            <a:off x="269240" y="289512"/>
            <a:ext cx="11655078" cy="899665"/>
          </a:xfrm>
        </p:spPr>
        <p:txBody>
          <a:bodyPr/>
          <a:lstStyle/>
          <a:p>
            <a:r>
              <a:rPr kumimoji="1" lang="ja-JP" altLang="en-US" dirty="0"/>
              <a:t>通信要件</a:t>
            </a:r>
          </a:p>
        </p:txBody>
      </p:sp>
    </p:spTree>
    <p:extLst>
      <p:ext uri="{BB962C8B-B14F-4D97-AF65-F5344CB8AC3E}">
        <p14:creationId xmlns:p14="http://schemas.microsoft.com/office/powerpoint/2010/main" val="16105942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4C8C-00FF-4BE7-9F6E-51D02167AD21}"/>
              </a:ext>
            </a:extLst>
          </p:cNvPr>
          <p:cNvSpPr>
            <a:spLocks noGrp="1"/>
          </p:cNvSpPr>
          <p:nvPr>
            <p:ph type="title"/>
          </p:nvPr>
        </p:nvSpPr>
        <p:spPr/>
        <p:txBody>
          <a:bodyPr/>
          <a:lstStyle/>
          <a:p>
            <a:r>
              <a:rPr lang="ja-JP" altLang="en-US" dirty="0"/>
              <a:t>プロキシ環境での考慮点</a:t>
            </a:r>
            <a:endParaRPr lang="en-US" dirty="0"/>
          </a:p>
        </p:txBody>
      </p:sp>
      <p:sp>
        <p:nvSpPr>
          <p:cNvPr id="3" name="Text Placeholder 2">
            <a:extLst>
              <a:ext uri="{FF2B5EF4-FFF2-40B4-BE49-F238E27FC236}">
                <a16:creationId xmlns:a16="http://schemas.microsoft.com/office/drawing/2014/main" id="{68528948-63D9-4319-9031-447220FCD197}"/>
              </a:ext>
            </a:extLst>
          </p:cNvPr>
          <p:cNvSpPr>
            <a:spLocks noGrp="1"/>
          </p:cNvSpPr>
          <p:nvPr>
            <p:ph type="body" sz="quarter" idx="10"/>
          </p:nvPr>
        </p:nvSpPr>
        <p:spPr>
          <a:xfrm>
            <a:off x="269239" y="1189177"/>
            <a:ext cx="11653523" cy="4506042"/>
          </a:xfrm>
        </p:spPr>
        <p:txBody>
          <a:bodyPr/>
          <a:lstStyle/>
          <a:p>
            <a:pPr marL="0" indent="0">
              <a:buNone/>
            </a:pPr>
            <a:r>
              <a:rPr lang="ja-JP" altLang="en-US" dirty="0"/>
              <a:t>プロキシ環境を利用している場合には考慮が必要</a:t>
            </a:r>
            <a:endParaRPr lang="en-US" altLang="ja-JP" dirty="0"/>
          </a:p>
          <a:p>
            <a:endParaRPr lang="en-US" altLang="ja-JP" dirty="0"/>
          </a:p>
          <a:p>
            <a:r>
              <a:rPr lang="ja-JP" altLang="en-US" dirty="0"/>
              <a:t>プロキシ自動検出 </a:t>
            </a:r>
            <a:r>
              <a:rPr lang="en-US" altLang="ja-JP" dirty="0"/>
              <a:t>(WPAD) </a:t>
            </a:r>
            <a:r>
              <a:rPr lang="ja-JP" altLang="en-US" dirty="0"/>
              <a:t>を利用する</a:t>
            </a:r>
            <a:endParaRPr lang="en-US" altLang="ja-JP" dirty="0"/>
          </a:p>
          <a:p>
            <a:pPr lvl="1"/>
            <a:r>
              <a:rPr lang="en-US" altLang="ja-JP" dirty="0" err="1"/>
              <a:t>WinHttpAutoProxySvc</a:t>
            </a:r>
            <a:r>
              <a:rPr lang="en-US" altLang="ja-JP" dirty="0"/>
              <a:t> </a:t>
            </a:r>
            <a:r>
              <a:rPr lang="ja-JP" altLang="en-US" dirty="0"/>
              <a:t>が自動的に設定を検出</a:t>
            </a:r>
            <a:endParaRPr lang="en-US" altLang="ja-JP" dirty="0"/>
          </a:p>
          <a:p>
            <a:pPr lvl="1"/>
            <a:r>
              <a:rPr lang="en-US" altLang="ja-JP" dirty="0">
                <a:hlinkClick r:id="rId3"/>
              </a:rPr>
              <a:t>https://blogs.technet.microsoft.com/jpieblog/2014/10/22/wpad/</a:t>
            </a:r>
            <a:endParaRPr lang="en-US" altLang="ja-JP" dirty="0"/>
          </a:p>
          <a:p>
            <a:r>
              <a:rPr lang="en-US" altLang="ja-JP" dirty="0"/>
              <a:t>GPO </a:t>
            </a:r>
            <a:r>
              <a:rPr lang="ja-JP" altLang="en-US" dirty="0"/>
              <a:t>を利用する </a:t>
            </a:r>
            <a:endParaRPr lang="en-US" altLang="ja-JP" dirty="0"/>
          </a:p>
          <a:p>
            <a:pPr lvl="1"/>
            <a:r>
              <a:rPr lang="en-US" altLang="ja-JP" dirty="0"/>
              <a:t>https://blogs.technet.microsoft.com/netgeeks/2018/06/19/winhttp-proxy-settings-deployed-by-gpo/</a:t>
            </a:r>
          </a:p>
          <a:p>
            <a:pPr marL="0" indent="0">
              <a:buNone/>
            </a:pPr>
            <a:r>
              <a:rPr lang="en-US" altLang="ja-JP" sz="2800" dirty="0"/>
              <a:t>※</a:t>
            </a:r>
            <a:r>
              <a:rPr lang="ja-JP" altLang="en-US" sz="2800" dirty="0"/>
              <a:t>いずれのケースについても認証プロキシの </a:t>
            </a:r>
            <a:r>
              <a:rPr lang="en-US" altLang="ja-JP" sz="2800" dirty="0"/>
              <a:t>White Listing </a:t>
            </a:r>
            <a:r>
              <a:rPr lang="ja-JP" altLang="en-US" sz="2800" dirty="0"/>
              <a:t>が必要</a:t>
            </a:r>
            <a:endParaRPr lang="en-US" altLang="ja-JP" sz="2800" dirty="0"/>
          </a:p>
        </p:txBody>
      </p:sp>
      <p:sp>
        <p:nvSpPr>
          <p:cNvPr id="4" name="正方形/長方形 3">
            <a:extLst>
              <a:ext uri="{FF2B5EF4-FFF2-40B4-BE49-F238E27FC236}">
                <a16:creationId xmlns:a16="http://schemas.microsoft.com/office/drawing/2014/main" id="{B1B5ACBD-8FA4-4BA3-A966-BC414D911CD4}"/>
              </a:ext>
            </a:extLst>
          </p:cNvPr>
          <p:cNvSpPr/>
          <p:nvPr/>
        </p:nvSpPr>
        <p:spPr>
          <a:xfrm>
            <a:off x="401782" y="6383822"/>
            <a:ext cx="11790218" cy="338554"/>
          </a:xfrm>
          <a:prstGeom prst="rect">
            <a:avLst/>
          </a:prstGeom>
        </p:spPr>
        <p:txBody>
          <a:bodyPr wrap="square">
            <a:spAutoFit/>
          </a:bodyPr>
          <a:lstStyle/>
          <a:p>
            <a:r>
              <a:rPr lang="ja-JP" altLang="en-US" sz="1600" dirty="0">
                <a:solidFill>
                  <a:schemeClr val="tx1">
                    <a:lumMod val="75000"/>
                    <a:lumOff val="25000"/>
                  </a:schemeClr>
                </a:solidFill>
                <a:latin typeface="Meiryo UI" panose="020B0604030504040204" pitchFamily="50" charset="-128"/>
                <a:ea typeface="Meiryo UI" panose="020B0604030504040204" pitchFamily="50" charset="-128"/>
              </a:rPr>
              <a:t>https://docs.microsoft.com/en-us/azure/active-directory/devices/hybrid-azuread-join-managed-domains</a:t>
            </a:r>
          </a:p>
        </p:txBody>
      </p:sp>
    </p:spTree>
    <p:extLst>
      <p:ext uri="{BB962C8B-B14F-4D97-AF65-F5344CB8AC3E}">
        <p14:creationId xmlns:p14="http://schemas.microsoft.com/office/powerpoint/2010/main" val="29601716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図 9">
            <a:extLst>
              <a:ext uri="{FF2B5EF4-FFF2-40B4-BE49-F238E27FC236}">
                <a16:creationId xmlns:a16="http://schemas.microsoft.com/office/drawing/2014/main" id="{78B50351-4863-4121-B850-2069BB5C83E5}"/>
              </a:ext>
            </a:extLst>
          </p:cNvPr>
          <p:cNvPicPr>
            <a:picLocks noChangeAspect="1"/>
          </p:cNvPicPr>
          <p:nvPr/>
        </p:nvPicPr>
        <p:blipFill>
          <a:blip r:embed="rId3"/>
          <a:stretch>
            <a:fillRect/>
          </a:stretch>
        </p:blipFill>
        <p:spPr>
          <a:xfrm>
            <a:off x="0" y="0"/>
            <a:ext cx="12192000" cy="6384494"/>
          </a:xfrm>
          <a:prstGeom prst="rect">
            <a:avLst/>
          </a:prstGeom>
        </p:spPr>
      </p:pic>
      <p:sp>
        <p:nvSpPr>
          <p:cNvPr id="11" name="正方形/長方形 10">
            <a:extLst>
              <a:ext uri="{FF2B5EF4-FFF2-40B4-BE49-F238E27FC236}">
                <a16:creationId xmlns:a16="http://schemas.microsoft.com/office/drawing/2014/main" id="{F54B61A8-4245-46BF-A4B2-569D9C812EF5}"/>
              </a:ext>
            </a:extLst>
          </p:cNvPr>
          <p:cNvSpPr/>
          <p:nvPr/>
        </p:nvSpPr>
        <p:spPr bwMode="auto">
          <a:xfrm>
            <a:off x="1573619" y="903767"/>
            <a:ext cx="2243469" cy="372140"/>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
        <p:nvSpPr>
          <p:cNvPr id="12" name="正方形/長方形 11">
            <a:extLst>
              <a:ext uri="{FF2B5EF4-FFF2-40B4-BE49-F238E27FC236}">
                <a16:creationId xmlns:a16="http://schemas.microsoft.com/office/drawing/2014/main" id="{F5E0F71A-E489-4383-ADF0-F97F7C2C078B}"/>
              </a:ext>
            </a:extLst>
          </p:cNvPr>
          <p:cNvSpPr/>
          <p:nvPr/>
        </p:nvSpPr>
        <p:spPr bwMode="auto">
          <a:xfrm>
            <a:off x="106327" y="2030818"/>
            <a:ext cx="7315200" cy="1169581"/>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409097622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B593C1AA-2235-42F5-B6A3-589F88A408F7}"/>
              </a:ext>
            </a:extLst>
          </p:cNvPr>
          <p:cNvPicPr>
            <a:picLocks noChangeAspect="1"/>
          </p:cNvPicPr>
          <p:nvPr/>
        </p:nvPicPr>
        <p:blipFill>
          <a:blip r:embed="rId3"/>
          <a:stretch>
            <a:fillRect/>
          </a:stretch>
        </p:blipFill>
        <p:spPr>
          <a:xfrm>
            <a:off x="0" y="0"/>
            <a:ext cx="12192000" cy="6384494"/>
          </a:xfrm>
          <a:prstGeom prst="rect">
            <a:avLst/>
          </a:prstGeom>
        </p:spPr>
      </p:pic>
      <p:sp>
        <p:nvSpPr>
          <p:cNvPr id="6" name="正方形/長方形 5">
            <a:extLst>
              <a:ext uri="{FF2B5EF4-FFF2-40B4-BE49-F238E27FC236}">
                <a16:creationId xmlns:a16="http://schemas.microsoft.com/office/drawing/2014/main" id="{B9CED8DA-F76E-4589-8069-B40DA894A335}"/>
              </a:ext>
            </a:extLst>
          </p:cNvPr>
          <p:cNvSpPr/>
          <p:nvPr/>
        </p:nvSpPr>
        <p:spPr bwMode="auto">
          <a:xfrm>
            <a:off x="223285" y="3192246"/>
            <a:ext cx="10005236" cy="1496711"/>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
        <p:nvSpPr>
          <p:cNvPr id="3" name="正方形/長方形 2">
            <a:extLst>
              <a:ext uri="{FF2B5EF4-FFF2-40B4-BE49-F238E27FC236}">
                <a16:creationId xmlns:a16="http://schemas.microsoft.com/office/drawing/2014/main" id="{CE4BAC3C-A61D-461A-8DAC-633A6C6224E6}"/>
              </a:ext>
            </a:extLst>
          </p:cNvPr>
          <p:cNvSpPr/>
          <p:nvPr/>
        </p:nvSpPr>
        <p:spPr>
          <a:xfrm>
            <a:off x="0" y="6456769"/>
            <a:ext cx="12046688" cy="369332"/>
          </a:xfrm>
          <a:prstGeom prst="rect">
            <a:avLst/>
          </a:prstGeom>
        </p:spPr>
        <p:txBody>
          <a:bodyPr wrap="square">
            <a:spAutoFit/>
          </a:bodyPr>
          <a:lstStyle/>
          <a:p>
            <a:r>
              <a:rPr lang="ja-JP" altLang="en-US" dirty="0"/>
              <a:t>https://docs.microsoft.com/en-us/azure/active-directory/devices/troubleshoot-hybrid-join-windows-current</a:t>
            </a:r>
          </a:p>
        </p:txBody>
      </p:sp>
      <p:sp>
        <p:nvSpPr>
          <p:cNvPr id="8" name="正方形/長方形 7">
            <a:extLst>
              <a:ext uri="{FF2B5EF4-FFF2-40B4-BE49-F238E27FC236}">
                <a16:creationId xmlns:a16="http://schemas.microsoft.com/office/drawing/2014/main" id="{E9B0825F-4F0A-47D4-88E2-EE2F0B381A69}"/>
              </a:ext>
            </a:extLst>
          </p:cNvPr>
          <p:cNvSpPr/>
          <p:nvPr/>
        </p:nvSpPr>
        <p:spPr bwMode="auto">
          <a:xfrm>
            <a:off x="223285" y="1496709"/>
            <a:ext cx="10005236" cy="332091"/>
          </a:xfrm>
          <a:prstGeom prst="rect">
            <a:avLst/>
          </a:prstGeom>
          <a:noFill/>
          <a:ln w="571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32395871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B31D9-3AAF-46DC-B685-C9AE10885F53}"/>
              </a:ext>
            </a:extLst>
          </p:cNvPr>
          <p:cNvSpPr>
            <a:spLocks noGrp="1"/>
          </p:cNvSpPr>
          <p:nvPr>
            <p:ph type="body" sz="quarter" idx="10"/>
          </p:nvPr>
        </p:nvSpPr>
        <p:spPr>
          <a:xfrm>
            <a:off x="51236" y="6424035"/>
            <a:ext cx="11653523" cy="433965"/>
          </a:xfrm>
        </p:spPr>
        <p:txBody>
          <a:bodyPr/>
          <a:lstStyle/>
          <a:p>
            <a:pPr marL="0" indent="0">
              <a:buNone/>
            </a:pPr>
            <a:r>
              <a:rPr kumimoji="1" lang="en-US" altLang="ja-JP" sz="1800" dirty="0">
                <a:solidFill>
                  <a:schemeClr val="tx1">
                    <a:lumMod val="75000"/>
                    <a:lumOff val="25000"/>
                  </a:schemeClr>
                </a:solidFill>
              </a:rPr>
              <a:t>https://docs.microsoft.com/en-us/azure/active-directory/devices/hybrid-azuread-join-control</a:t>
            </a:r>
            <a:endParaRPr kumimoji="1" lang="ja-JP" altLang="en-US" sz="1800" dirty="0">
              <a:solidFill>
                <a:schemeClr val="tx1">
                  <a:lumMod val="75000"/>
                  <a:lumOff val="25000"/>
                </a:schemeClr>
              </a:solidFill>
            </a:endParaRPr>
          </a:p>
        </p:txBody>
      </p:sp>
      <p:sp>
        <p:nvSpPr>
          <p:cNvPr id="3" name="タイトル 2">
            <a:extLst>
              <a:ext uri="{FF2B5EF4-FFF2-40B4-BE49-F238E27FC236}">
                <a16:creationId xmlns:a16="http://schemas.microsoft.com/office/drawing/2014/main" id="{5AB0768C-62F0-48E0-97DE-AA4C58F57B48}"/>
              </a:ext>
            </a:extLst>
          </p:cNvPr>
          <p:cNvSpPr>
            <a:spLocks noGrp="1"/>
          </p:cNvSpPr>
          <p:nvPr>
            <p:ph type="title"/>
          </p:nvPr>
        </p:nvSpPr>
        <p:spPr/>
        <p:txBody>
          <a:bodyPr/>
          <a:lstStyle/>
          <a:p>
            <a:r>
              <a:rPr kumimoji="1" lang="en-US" altLang="ja-JP" dirty="0"/>
              <a:t>HAADJ </a:t>
            </a:r>
            <a:r>
              <a:rPr kumimoji="1" lang="ja-JP" altLang="en-US" dirty="0"/>
              <a:t>の段階的なロールアウトをする場合</a:t>
            </a:r>
          </a:p>
        </p:txBody>
      </p:sp>
      <p:sp>
        <p:nvSpPr>
          <p:cNvPr id="6" name="Text Placeholder 2">
            <a:extLst>
              <a:ext uri="{FF2B5EF4-FFF2-40B4-BE49-F238E27FC236}">
                <a16:creationId xmlns:a16="http://schemas.microsoft.com/office/drawing/2014/main" id="{98EA85FB-861B-4356-BFA6-D67FD75F1F86}"/>
              </a:ext>
            </a:extLst>
          </p:cNvPr>
          <p:cNvSpPr txBox="1">
            <a:spLocks/>
          </p:cNvSpPr>
          <p:nvPr/>
        </p:nvSpPr>
        <p:spPr>
          <a:xfrm>
            <a:off x="269239" y="1189177"/>
            <a:ext cx="11653523" cy="2240613"/>
          </a:xfrm>
          <a:prstGeom prst="rect">
            <a:avLst/>
          </a:prstGeom>
        </p:spPr>
        <p:txBody>
          <a:bodyPr vert="horz" wrap="square" lIns="146304" tIns="91440" rIns="146304" bIns="91440" rtlCol="0">
            <a:spAutoFit/>
          </a:bodyPr>
          <a:lstStyle>
            <a:lvl1pPr marL="336145" indent="-336145" algn="l" defTabSz="913505" rtl="0" eaLnBrk="1" fontAlgn="base" hangingPunct="1">
              <a:lnSpc>
                <a:spcPct val="90000"/>
              </a:lnSpc>
              <a:spcBef>
                <a:spcPct val="20000"/>
              </a:spcBef>
              <a:spcAft>
                <a:spcPct val="0"/>
              </a:spcAft>
              <a:buSzPct val="90000"/>
              <a:buFont typeface="Arial" charset="0"/>
              <a:buChar char="•"/>
              <a:defRPr kumimoji="0" lang="en-US" sz="3600" b="0" i="0" u="none" strike="noStrike" kern="1200" cap="none" spc="0" normalizeH="0" baseline="0" dirty="0">
                <a:ln>
                  <a:noFill/>
                </a:ln>
                <a:gradFill>
                  <a:gsLst>
                    <a:gs pos="1250">
                      <a:srgbClr val="0078D7"/>
                    </a:gs>
                    <a:gs pos="99000">
                      <a:srgbClr val="0078D7"/>
                    </a:gs>
                  </a:gsLst>
                  <a:lin ang="5400000" scaled="0"/>
                </a:gradFill>
                <a:effectLst/>
                <a:uLnTx/>
                <a:uFillTx/>
                <a:latin typeface="Meiryo UI" panose="020B0604030504040204" pitchFamily="50" charset="-128"/>
                <a:ea typeface="Meiryo UI" panose="020B0604030504040204" pitchFamily="50" charset="-128"/>
                <a:cs typeface="+mn-cs"/>
              </a:defRPr>
            </a:lvl1pPr>
            <a:lvl2pPr marL="572691" indent="-236546" algn="l" defTabSz="913505" rtl="0" eaLnBrk="1" fontAlgn="base" hangingPunct="1">
              <a:lnSpc>
                <a:spcPct val="90000"/>
              </a:lnSpc>
              <a:spcBef>
                <a:spcPct val="20000"/>
              </a:spcBef>
              <a:spcAft>
                <a:spcPct val="0"/>
              </a:spcAft>
              <a:buSzPct val="90000"/>
              <a:buFont typeface="Arial" charset="0"/>
              <a:buChar char="•"/>
              <a:defRPr sz="2353" kern="1200">
                <a:solidFill>
                  <a:schemeClr val="tx1">
                    <a:lumMod val="65000"/>
                    <a:lumOff val="35000"/>
                  </a:schemeClr>
                </a:solidFill>
                <a:latin typeface="Meiryo UI" panose="020B0604030504040204" pitchFamily="50" charset="-128"/>
                <a:ea typeface="Meiryo UI" panose="020B0604030504040204" pitchFamily="50" charset="-128"/>
                <a:cs typeface="+mn-cs"/>
              </a:defRPr>
            </a:lvl2pPr>
            <a:lvl3pPr marL="784338" indent="-224097" algn="l" defTabSz="913505" rtl="0" eaLnBrk="1" fontAlgn="base" hangingPunct="1">
              <a:lnSpc>
                <a:spcPct val="90000"/>
              </a:lnSpc>
              <a:spcBef>
                <a:spcPct val="20000"/>
              </a:spcBef>
              <a:spcAft>
                <a:spcPct val="0"/>
              </a:spcAft>
              <a:buSzPct val="90000"/>
              <a:buFont typeface="Arial" charset="0"/>
              <a:buChar char="•"/>
              <a:defRPr sz="1961" kern="1200">
                <a:solidFill>
                  <a:schemeClr val="tx1">
                    <a:lumMod val="65000"/>
                    <a:lumOff val="35000"/>
                  </a:schemeClr>
                </a:solidFill>
                <a:latin typeface="Meiryo UI" panose="020B0604030504040204" pitchFamily="50" charset="-128"/>
                <a:ea typeface="Meiryo UI" panose="020B0604030504040204" pitchFamily="50" charset="-128"/>
                <a:cs typeface="+mn-cs"/>
              </a:defRPr>
            </a:lvl3pPr>
            <a:lvl4pPr marL="1008435" indent="-224097" algn="l" defTabSz="913505" rtl="0" eaLnBrk="1" fontAlgn="base" hangingPunct="1">
              <a:lnSpc>
                <a:spcPct val="90000"/>
              </a:lnSpc>
              <a:spcBef>
                <a:spcPct val="20000"/>
              </a:spcBef>
              <a:spcAft>
                <a:spcPct val="0"/>
              </a:spcAft>
              <a:buSzPct val="90000"/>
              <a:buFont typeface="Arial" charset="0"/>
              <a:buChar char="•"/>
              <a:defRPr kern="1200">
                <a:solidFill>
                  <a:schemeClr val="tx1">
                    <a:lumMod val="65000"/>
                    <a:lumOff val="35000"/>
                  </a:schemeClr>
                </a:solidFill>
                <a:latin typeface="Meiryo UI" panose="020B0604030504040204" pitchFamily="50" charset="-128"/>
                <a:ea typeface="Meiryo UI" panose="020B0604030504040204" pitchFamily="50" charset="-128"/>
                <a:cs typeface="+mn-cs"/>
              </a:defRPr>
            </a:lvl4pPr>
            <a:lvl5pPr marL="1232531" indent="-224097" algn="l" defTabSz="913505" rtl="0" eaLnBrk="1" fontAlgn="base" hangingPunct="1">
              <a:lnSpc>
                <a:spcPct val="90000"/>
              </a:lnSpc>
              <a:spcBef>
                <a:spcPct val="20000"/>
              </a:spcBef>
              <a:spcAft>
                <a:spcPct val="0"/>
              </a:spcAft>
              <a:buSzPct val="90000"/>
              <a:buFont typeface="Arial" charset="0"/>
              <a:buChar char="•"/>
              <a:defRPr kern="1200">
                <a:solidFill>
                  <a:schemeClr val="tx1">
                    <a:lumMod val="65000"/>
                    <a:lumOff val="35000"/>
                  </a:schemeClr>
                </a:solidFill>
                <a:latin typeface="Meiryo UI" panose="020B0604030504040204" pitchFamily="50" charset="-128"/>
                <a:ea typeface="Meiryo UI" panose="020B0604030504040204" pitchFamily="50" charset="-128"/>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marL="0" indent="0">
              <a:buFont typeface="Arial" charset="0"/>
              <a:buNone/>
            </a:pPr>
            <a:r>
              <a:rPr lang="en-US" altLang="ja-JP" b="1" dirty="0"/>
              <a:t>AD </a:t>
            </a:r>
            <a:r>
              <a:rPr lang="ja-JP" altLang="en-US" b="1" dirty="0"/>
              <a:t>への変更を最小限に、段階的な展開が可能</a:t>
            </a:r>
            <a:endParaRPr lang="en-US" altLang="ja-JP" b="1" dirty="0"/>
          </a:p>
          <a:p>
            <a:pPr marL="0" indent="0">
              <a:buFont typeface="Arial" charset="0"/>
              <a:buNone/>
            </a:pPr>
            <a:endParaRPr lang="en-US" altLang="ja-JP" sz="2800" dirty="0"/>
          </a:p>
          <a:p>
            <a:r>
              <a:rPr lang="en-US" altLang="ja-JP" sz="3200" dirty="0">
                <a:solidFill>
                  <a:schemeClr val="tx1">
                    <a:lumMod val="75000"/>
                    <a:lumOff val="25000"/>
                  </a:schemeClr>
                </a:solidFill>
              </a:rPr>
              <a:t>AD </a:t>
            </a:r>
            <a:r>
              <a:rPr lang="ja-JP" altLang="en-US" sz="3200" dirty="0">
                <a:solidFill>
                  <a:schemeClr val="tx1">
                    <a:lumMod val="75000"/>
                    <a:lumOff val="25000"/>
                  </a:schemeClr>
                </a:solidFill>
              </a:rPr>
              <a:t>に登録されている </a:t>
            </a:r>
            <a:r>
              <a:rPr lang="en-US" altLang="ja-JP" sz="3200" dirty="0">
                <a:solidFill>
                  <a:schemeClr val="tx1">
                    <a:lumMod val="75000"/>
                    <a:lumOff val="25000"/>
                  </a:schemeClr>
                </a:solidFill>
              </a:rPr>
              <a:t>SCP </a:t>
            </a:r>
            <a:r>
              <a:rPr lang="ja-JP" altLang="en-US" sz="3200" dirty="0">
                <a:solidFill>
                  <a:schemeClr val="tx1">
                    <a:lumMod val="75000"/>
                    <a:lumOff val="25000"/>
                  </a:schemeClr>
                </a:solidFill>
              </a:rPr>
              <a:t>登録を解除</a:t>
            </a:r>
            <a:endParaRPr lang="en-US" altLang="ja-JP" sz="3200" dirty="0">
              <a:solidFill>
                <a:schemeClr val="tx1">
                  <a:lumMod val="75000"/>
                  <a:lumOff val="25000"/>
                </a:schemeClr>
              </a:solidFill>
            </a:endParaRPr>
          </a:p>
          <a:p>
            <a:r>
              <a:rPr lang="en-US" altLang="ja-JP" sz="3200" dirty="0">
                <a:solidFill>
                  <a:schemeClr val="tx1">
                    <a:lumMod val="75000"/>
                    <a:lumOff val="25000"/>
                  </a:schemeClr>
                </a:solidFill>
              </a:rPr>
              <a:t>GPO </a:t>
            </a:r>
            <a:r>
              <a:rPr lang="ja-JP" altLang="en-US" sz="3200" dirty="0">
                <a:solidFill>
                  <a:schemeClr val="tx1">
                    <a:lumMod val="75000"/>
                    <a:lumOff val="25000"/>
                  </a:schemeClr>
                </a:solidFill>
              </a:rPr>
              <a:t>にて </a:t>
            </a:r>
            <a:r>
              <a:rPr lang="en-US" altLang="ja-JP" sz="3200" dirty="0">
                <a:solidFill>
                  <a:schemeClr val="tx1">
                    <a:lumMod val="75000"/>
                    <a:lumOff val="25000"/>
                  </a:schemeClr>
                </a:solidFill>
              </a:rPr>
              <a:t>HAADJ </a:t>
            </a:r>
            <a:r>
              <a:rPr lang="ja-JP" altLang="en-US" sz="3200" dirty="0">
                <a:solidFill>
                  <a:schemeClr val="tx1">
                    <a:lumMod val="75000"/>
                    <a:lumOff val="25000"/>
                  </a:schemeClr>
                </a:solidFill>
              </a:rPr>
              <a:t>展開対象のコンピュータに設定を配信</a:t>
            </a:r>
          </a:p>
        </p:txBody>
      </p:sp>
    </p:spTree>
    <p:extLst>
      <p:ext uri="{BB962C8B-B14F-4D97-AF65-F5344CB8AC3E}">
        <p14:creationId xmlns:p14="http://schemas.microsoft.com/office/powerpoint/2010/main" val="64715651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111287-241D-4CF0-A95D-D1F15403E543}"/>
              </a:ext>
            </a:extLst>
          </p:cNvPr>
          <p:cNvSpPr>
            <a:spLocks noGrp="1"/>
          </p:cNvSpPr>
          <p:nvPr>
            <p:ph type="title"/>
          </p:nvPr>
        </p:nvSpPr>
        <p:spPr>
          <a:xfrm>
            <a:off x="427980" y="243223"/>
            <a:ext cx="11336039" cy="758022"/>
          </a:xfrm>
        </p:spPr>
        <p:txBody>
          <a:bodyPr/>
          <a:lstStyle/>
          <a:p>
            <a:r>
              <a:rPr lang="en-US" dirty="0"/>
              <a:t>Hybrid Azure AD join</a:t>
            </a:r>
            <a:r>
              <a:rPr lang="ja-JP" altLang="en-US" dirty="0"/>
              <a:t> の考慮点</a:t>
            </a:r>
            <a:endParaRPr lang="en-US" dirty="0"/>
          </a:p>
        </p:txBody>
      </p:sp>
      <p:sp>
        <p:nvSpPr>
          <p:cNvPr id="28" name="Rectangle 27">
            <a:extLst>
              <a:ext uri="{FF2B5EF4-FFF2-40B4-BE49-F238E27FC236}">
                <a16:creationId xmlns:a16="http://schemas.microsoft.com/office/drawing/2014/main" id="{F1F1347C-D22E-4DDB-AF78-AEBB92C461A8}"/>
              </a:ext>
            </a:extLst>
          </p:cNvPr>
          <p:cNvSpPr/>
          <p:nvPr/>
        </p:nvSpPr>
        <p:spPr>
          <a:xfrm>
            <a:off x="6189635" y="1477296"/>
            <a:ext cx="2569257" cy="358699"/>
          </a:xfrm>
          <a:prstGeom prst="rect">
            <a:avLst/>
          </a:prstGeom>
          <a:solidFill>
            <a:schemeClr val="accent1"/>
          </a:solidFill>
          <a:ln w="6350">
            <a:noFill/>
          </a:ln>
          <a:effectLst>
            <a:outerShdw blurRad="38100" dist="127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874"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98" normalizeH="0" baseline="0" noProof="0">
                <a:ln>
                  <a:noFill/>
                </a:ln>
                <a:solidFill>
                  <a:srgbClr val="FFFFFF"/>
                </a:solidFill>
                <a:effectLst/>
                <a:uLnTx/>
                <a:uFillTx/>
                <a:latin typeface="Segoe UI Semibold"/>
                <a:ea typeface="+mn-ea"/>
                <a:cs typeface="+mn-cs"/>
              </a:rPr>
              <a:t>SUPPORTED ENVIRONMENTS</a:t>
            </a:r>
          </a:p>
        </p:txBody>
      </p:sp>
      <p:sp>
        <p:nvSpPr>
          <p:cNvPr id="29" name="Rectangle 28">
            <a:extLst>
              <a:ext uri="{FF2B5EF4-FFF2-40B4-BE49-F238E27FC236}">
                <a16:creationId xmlns:a16="http://schemas.microsoft.com/office/drawing/2014/main" id="{BD01AFED-8254-4713-B804-D85788DA97BF}"/>
              </a:ext>
            </a:extLst>
          </p:cNvPr>
          <p:cNvSpPr/>
          <p:nvPr/>
        </p:nvSpPr>
        <p:spPr>
          <a:xfrm>
            <a:off x="3223533" y="1463678"/>
            <a:ext cx="2569257" cy="358699"/>
          </a:xfrm>
          <a:prstGeom prst="rect">
            <a:avLst/>
          </a:prstGeom>
          <a:solidFill>
            <a:schemeClr val="accent1"/>
          </a:solidFill>
          <a:ln w="6350">
            <a:noFill/>
          </a:ln>
          <a:effectLst>
            <a:outerShdw blurRad="38100" dist="127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874"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98" normalizeH="0" baseline="0" noProof="0" dirty="0">
                <a:ln>
                  <a:noFill/>
                </a:ln>
                <a:solidFill>
                  <a:srgbClr val="FFFFFF"/>
                </a:solidFill>
                <a:effectLst/>
                <a:uLnTx/>
                <a:uFillTx/>
                <a:latin typeface="Segoe UI Semibold"/>
                <a:ea typeface="+mn-ea"/>
                <a:cs typeface="+mn-cs"/>
              </a:rPr>
              <a:t>SUPPORTED DEVICES</a:t>
            </a:r>
          </a:p>
        </p:txBody>
      </p:sp>
      <p:sp>
        <p:nvSpPr>
          <p:cNvPr id="9" name="Freeform: Shape 8">
            <a:extLst>
              <a:ext uri="{FF2B5EF4-FFF2-40B4-BE49-F238E27FC236}">
                <a16:creationId xmlns:a16="http://schemas.microsoft.com/office/drawing/2014/main" id="{BBE5713A-370E-414C-B54E-AD05485D2521}"/>
              </a:ext>
            </a:extLst>
          </p:cNvPr>
          <p:cNvSpPr/>
          <p:nvPr/>
        </p:nvSpPr>
        <p:spPr>
          <a:xfrm>
            <a:off x="3260060" y="1990866"/>
            <a:ext cx="2580231" cy="456156"/>
          </a:xfrm>
          <a:custGeom>
            <a:avLst/>
            <a:gdLst>
              <a:gd name="connsiteX0" fmla="*/ 0 w 1779910"/>
              <a:gd name="connsiteY0" fmla="*/ 0 h 620962"/>
              <a:gd name="connsiteX1" fmla="*/ 1779910 w 1779910"/>
              <a:gd name="connsiteY1" fmla="*/ 0 h 620962"/>
              <a:gd name="connsiteX2" fmla="*/ 1779910 w 1779910"/>
              <a:gd name="connsiteY2" fmla="*/ 620962 h 620962"/>
              <a:gd name="connsiteX3" fmla="*/ 0 w 1779910"/>
              <a:gd name="connsiteY3" fmla="*/ 620962 h 620962"/>
              <a:gd name="connsiteX4" fmla="*/ 0 w 1779910"/>
              <a:gd name="connsiteY4" fmla="*/ 0 h 62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620962">
                <a:moveTo>
                  <a:pt x="0" y="0"/>
                </a:moveTo>
                <a:lnTo>
                  <a:pt x="1779910" y="0"/>
                </a:lnTo>
                <a:lnTo>
                  <a:pt x="1779910" y="620962"/>
                </a:lnTo>
                <a:lnTo>
                  <a:pt x="0" y="620962"/>
                </a:lnTo>
                <a:lnTo>
                  <a:pt x="0" y="0"/>
                </a:lnTo>
                <a:close/>
              </a:path>
            </a:pathLst>
          </a:custGeom>
          <a:no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bold"/>
                <a:ea typeface="+mn-ea"/>
                <a:cs typeface="+mn-cs"/>
              </a:rPr>
              <a:t>Windows current devices (domain-joined)</a:t>
            </a:r>
          </a:p>
        </p:txBody>
      </p:sp>
      <p:sp>
        <p:nvSpPr>
          <p:cNvPr id="13" name="Freeform: Shape 12">
            <a:extLst>
              <a:ext uri="{FF2B5EF4-FFF2-40B4-BE49-F238E27FC236}">
                <a16:creationId xmlns:a16="http://schemas.microsoft.com/office/drawing/2014/main" id="{AEF35A83-8496-4C40-BBCA-7D5A2625081E}"/>
              </a:ext>
            </a:extLst>
          </p:cNvPr>
          <p:cNvSpPr/>
          <p:nvPr/>
        </p:nvSpPr>
        <p:spPr>
          <a:xfrm>
            <a:off x="3260060" y="2555686"/>
            <a:ext cx="2580231" cy="456156"/>
          </a:xfrm>
          <a:custGeom>
            <a:avLst/>
            <a:gdLst>
              <a:gd name="connsiteX0" fmla="*/ 0 w 1779910"/>
              <a:gd name="connsiteY0" fmla="*/ 0 h 2978216"/>
              <a:gd name="connsiteX1" fmla="*/ 1779910 w 1779910"/>
              <a:gd name="connsiteY1" fmla="*/ 0 h 2978216"/>
              <a:gd name="connsiteX2" fmla="*/ 1779910 w 1779910"/>
              <a:gd name="connsiteY2" fmla="*/ 2978216 h 2978216"/>
              <a:gd name="connsiteX3" fmla="*/ 0 w 1779910"/>
              <a:gd name="connsiteY3" fmla="*/ 2978216 h 2978216"/>
              <a:gd name="connsiteX4" fmla="*/ 0 w 1779910"/>
              <a:gd name="connsiteY4" fmla="*/ 0 h 297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2978216">
                <a:moveTo>
                  <a:pt x="0" y="0"/>
                </a:moveTo>
                <a:lnTo>
                  <a:pt x="1779910" y="0"/>
                </a:lnTo>
                <a:lnTo>
                  <a:pt x="1779910" y="2978216"/>
                </a:lnTo>
                <a:lnTo>
                  <a:pt x="0" y="2978216"/>
                </a:lnTo>
                <a:lnTo>
                  <a:pt x="0" y="0"/>
                </a:lnTo>
                <a:close/>
              </a:path>
            </a:pathLst>
          </a:custGeom>
          <a:noFill/>
          <a:ln>
            <a:no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457184" marR="0" lvl="2"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Automatic on Windows 10 and Windows Server 2016</a:t>
            </a:r>
          </a:p>
        </p:txBody>
      </p:sp>
      <p:sp>
        <p:nvSpPr>
          <p:cNvPr id="18" name="Freeform: Shape 17">
            <a:extLst>
              <a:ext uri="{FF2B5EF4-FFF2-40B4-BE49-F238E27FC236}">
                <a16:creationId xmlns:a16="http://schemas.microsoft.com/office/drawing/2014/main" id="{3877C105-A727-4554-9A94-91A7DD01EC68}"/>
              </a:ext>
            </a:extLst>
          </p:cNvPr>
          <p:cNvSpPr/>
          <p:nvPr/>
        </p:nvSpPr>
        <p:spPr>
          <a:xfrm>
            <a:off x="9218758" y="1972868"/>
            <a:ext cx="2580231" cy="4178581"/>
          </a:xfrm>
          <a:custGeom>
            <a:avLst/>
            <a:gdLst>
              <a:gd name="connsiteX0" fmla="*/ 0 w 1779910"/>
              <a:gd name="connsiteY0" fmla="*/ 0 h 620962"/>
              <a:gd name="connsiteX1" fmla="*/ 1779910 w 1779910"/>
              <a:gd name="connsiteY1" fmla="*/ 0 h 620962"/>
              <a:gd name="connsiteX2" fmla="*/ 1779910 w 1779910"/>
              <a:gd name="connsiteY2" fmla="*/ 620962 h 620962"/>
              <a:gd name="connsiteX3" fmla="*/ 0 w 1779910"/>
              <a:gd name="connsiteY3" fmla="*/ 620962 h 620962"/>
              <a:gd name="connsiteX4" fmla="*/ 0 w 1779910"/>
              <a:gd name="connsiteY4" fmla="*/ 0 h 62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620962">
                <a:moveTo>
                  <a:pt x="0" y="0"/>
                </a:moveTo>
                <a:lnTo>
                  <a:pt x="1779910" y="0"/>
                </a:lnTo>
                <a:lnTo>
                  <a:pt x="1779910" y="620962"/>
                </a:lnTo>
                <a:lnTo>
                  <a:pt x="0" y="620962"/>
                </a:lnTo>
                <a:lnTo>
                  <a:pt x="0" y="0"/>
                </a:lnTo>
                <a:close/>
              </a:path>
            </a:pathLst>
          </a:custGeom>
          <a:noFill/>
          <a:ln>
            <a:noFill/>
          </a:ln>
        </p:spPr>
        <p:style>
          <a:lnRef idx="2">
            <a:schemeClr val="accent4">
              <a:hueOff val="-2641976"/>
              <a:satOff val="-59449"/>
              <a:lumOff val="-2824"/>
              <a:alphaOff val="0"/>
            </a:schemeClr>
          </a:lnRef>
          <a:fillRef idx="1">
            <a:schemeClr val="accent4">
              <a:hueOff val="-2641976"/>
              <a:satOff val="-59449"/>
              <a:lumOff val="-2824"/>
              <a:alphaOff val="0"/>
            </a:schemeClr>
          </a:fillRef>
          <a:effectRef idx="0">
            <a:schemeClr val="accent4">
              <a:hueOff val="-2641976"/>
              <a:satOff val="-59449"/>
              <a:lumOff val="-2824"/>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Segoe UI Semilight"/>
                <a:ea typeface="+mn-ea"/>
                <a:cs typeface="+mn-cs"/>
              </a:rPr>
              <a:t>Single forest syncing to multiple tenants is not supported.</a:t>
            </a:r>
          </a:p>
          <a:p>
            <a:pPr marL="0" marR="0" lvl="0" indent="0" algn="l" defTabSz="697189" rtl="0" eaLnBrk="1" fontAlgn="auto" latinLnBrk="0" hangingPunct="1">
              <a:lnSpc>
                <a:spcPct val="100000"/>
              </a:lnSpc>
              <a:spcBef>
                <a:spcPts val="1372"/>
              </a:spcBef>
              <a:spcAft>
                <a:spcPts val="0"/>
              </a:spcAft>
              <a:buClrTx/>
              <a:buSzTx/>
              <a:buFontTx/>
              <a:buNone/>
              <a:tabLst/>
              <a:defRPr/>
            </a:pPr>
            <a:r>
              <a:rPr lang="en-US" altLang="ja-JP" sz="1200" b="1" dirty="0">
                <a:solidFill>
                  <a:srgbClr val="FF0000"/>
                </a:solidFill>
                <a:latin typeface="Segoe UI Semilight"/>
              </a:rPr>
              <a:t>Multi-forest</a:t>
            </a:r>
            <a:r>
              <a:rPr lang="ja-JP" altLang="en-US" sz="1200" b="1" dirty="0">
                <a:solidFill>
                  <a:srgbClr val="FF0000"/>
                </a:solidFill>
                <a:latin typeface="Segoe UI Semilight"/>
              </a:rPr>
              <a:t> </a:t>
            </a:r>
            <a:r>
              <a:rPr lang="en-US" altLang="ja-JP" sz="1200" b="1" dirty="0">
                <a:solidFill>
                  <a:srgbClr val="FF0000"/>
                </a:solidFill>
                <a:latin typeface="Segoe UI Semilight"/>
              </a:rPr>
              <a:t>Single-tenant is supported</a:t>
            </a:r>
            <a:endParaRPr kumimoji="0" lang="en-US" sz="1200" b="1" i="0" u="none" strike="noStrike" kern="1200" cap="none" spc="0" normalizeH="0" baseline="0" noProof="0" dirty="0">
              <a:ln>
                <a:noFill/>
              </a:ln>
              <a:solidFill>
                <a:srgbClr val="FF0000"/>
              </a:solidFill>
              <a:effectLst/>
              <a:uLnTx/>
              <a:uFillTx/>
              <a:latin typeface="Segoe UI Semilight"/>
              <a:ea typeface="+mn-ea"/>
              <a:cs typeface="+mn-cs"/>
            </a:endParaRP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Segoe UI Semilight"/>
                <a:ea typeface="+mn-ea"/>
                <a:cs typeface="+mn-cs"/>
              </a:rPr>
              <a:t>When using </a:t>
            </a:r>
            <a:r>
              <a:rPr kumimoji="0" lang="en-US" sz="1200" b="1" i="0" u="none" strike="noStrike" kern="1200" cap="none" spc="0" normalizeH="0" baseline="0" noProof="0" dirty="0" err="1">
                <a:ln>
                  <a:noFill/>
                </a:ln>
                <a:solidFill>
                  <a:srgbClr val="FF0000"/>
                </a:solidFill>
                <a:effectLst/>
                <a:uLnTx/>
                <a:uFillTx/>
                <a:latin typeface="Segoe UI Semilight"/>
                <a:ea typeface="+mn-ea"/>
                <a:cs typeface="+mn-cs"/>
              </a:rPr>
              <a:t>Sysprep</a:t>
            </a:r>
            <a:r>
              <a:rPr kumimoji="0" lang="en-US" sz="1200" b="1" i="0" u="none" strike="noStrike" kern="1200" cap="none" spc="0" normalizeH="0" baseline="0" noProof="0" dirty="0">
                <a:ln>
                  <a:noFill/>
                </a:ln>
                <a:solidFill>
                  <a:srgbClr val="FF0000"/>
                </a:solidFill>
                <a:effectLst/>
                <a:uLnTx/>
                <a:uFillTx/>
                <a:latin typeface="Segoe UI Semilight"/>
                <a:ea typeface="+mn-ea"/>
                <a:cs typeface="+mn-cs"/>
              </a:rPr>
              <a:t>, or VM snapshot make sure the device has not been Hybrid Azure AD joined (will be fixed in 1809). </a:t>
            </a: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Windows down-level configured for user profile roaming or credential roaming is not supported. </a:t>
            </a: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Windows current device is registered in the context of the system, whereas Windows down-level is registered in the context of the user.</a:t>
            </a: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Windows Server running DC is not supported.</a:t>
            </a:r>
          </a:p>
          <a:p>
            <a:pPr marL="457200" marR="0" lvl="1" indent="0" algn="l" defTabSz="697189" rtl="0" eaLnBrk="1" fontAlgn="auto" latinLnBrk="0" hangingPunct="1">
              <a:lnSpc>
                <a:spcPct val="100000"/>
              </a:lnSpc>
              <a:spcBef>
                <a:spcPts val="1372"/>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Segoe UI Semilight"/>
              <a:ea typeface="+mn-ea"/>
              <a:cs typeface="+mn-cs"/>
            </a:endParaRPr>
          </a:p>
        </p:txBody>
      </p:sp>
      <p:sp>
        <p:nvSpPr>
          <p:cNvPr id="14" name="Freeform: Shape 13">
            <a:extLst>
              <a:ext uri="{FF2B5EF4-FFF2-40B4-BE49-F238E27FC236}">
                <a16:creationId xmlns:a16="http://schemas.microsoft.com/office/drawing/2014/main" id="{1E42FE58-23AF-4F49-B10D-59475983BDC0}"/>
              </a:ext>
            </a:extLst>
          </p:cNvPr>
          <p:cNvSpPr/>
          <p:nvPr/>
        </p:nvSpPr>
        <p:spPr>
          <a:xfrm>
            <a:off x="6178663" y="1990866"/>
            <a:ext cx="2580231" cy="456156"/>
          </a:xfrm>
          <a:custGeom>
            <a:avLst/>
            <a:gdLst>
              <a:gd name="connsiteX0" fmla="*/ 0 w 1779910"/>
              <a:gd name="connsiteY0" fmla="*/ 0 h 620962"/>
              <a:gd name="connsiteX1" fmla="*/ 1779910 w 1779910"/>
              <a:gd name="connsiteY1" fmla="*/ 0 h 620962"/>
              <a:gd name="connsiteX2" fmla="*/ 1779910 w 1779910"/>
              <a:gd name="connsiteY2" fmla="*/ 620962 h 620962"/>
              <a:gd name="connsiteX3" fmla="*/ 0 w 1779910"/>
              <a:gd name="connsiteY3" fmla="*/ 620962 h 620962"/>
              <a:gd name="connsiteX4" fmla="*/ 0 w 1779910"/>
              <a:gd name="connsiteY4" fmla="*/ 0 h 62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620962">
                <a:moveTo>
                  <a:pt x="0" y="0"/>
                </a:moveTo>
                <a:lnTo>
                  <a:pt x="1779910" y="0"/>
                </a:lnTo>
                <a:lnTo>
                  <a:pt x="1779910" y="620962"/>
                </a:lnTo>
                <a:lnTo>
                  <a:pt x="0" y="620962"/>
                </a:lnTo>
                <a:lnTo>
                  <a:pt x="0" y="0"/>
                </a:lnTo>
                <a:close/>
              </a:path>
            </a:pathLst>
          </a:custGeom>
          <a:noFill/>
          <a:ln>
            <a:noFill/>
          </a:ln>
        </p:spPr>
        <p:style>
          <a:lnRef idx="2">
            <a:schemeClr val="accent4">
              <a:hueOff val="-880659"/>
              <a:satOff val="-19816"/>
              <a:lumOff val="-941"/>
              <a:alphaOff val="0"/>
            </a:schemeClr>
          </a:lnRef>
          <a:fillRef idx="1">
            <a:schemeClr val="accent4">
              <a:hueOff val="-880659"/>
              <a:satOff val="-19816"/>
              <a:lumOff val="-941"/>
              <a:alphaOff val="0"/>
            </a:schemeClr>
          </a:fillRef>
          <a:effectRef idx="0">
            <a:schemeClr val="accent4">
              <a:hueOff val="-880659"/>
              <a:satOff val="-19816"/>
              <a:lumOff val="-941"/>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bold"/>
                <a:ea typeface="+mn-ea"/>
                <a:cs typeface="+mn-cs"/>
              </a:rPr>
              <a:t>Federated Domains using AD FS</a:t>
            </a:r>
          </a:p>
        </p:txBody>
      </p:sp>
      <p:sp>
        <p:nvSpPr>
          <p:cNvPr id="16" name="Freeform: Shape 15">
            <a:extLst>
              <a:ext uri="{FF2B5EF4-FFF2-40B4-BE49-F238E27FC236}">
                <a16:creationId xmlns:a16="http://schemas.microsoft.com/office/drawing/2014/main" id="{B2E8D0E4-29AA-4064-A1C7-B448C28B8732}"/>
              </a:ext>
            </a:extLst>
          </p:cNvPr>
          <p:cNvSpPr/>
          <p:nvPr/>
        </p:nvSpPr>
        <p:spPr>
          <a:xfrm>
            <a:off x="6263631" y="1961124"/>
            <a:ext cx="2580231" cy="4369337"/>
          </a:xfrm>
          <a:custGeom>
            <a:avLst/>
            <a:gdLst>
              <a:gd name="connsiteX0" fmla="*/ 0 w 1644806"/>
              <a:gd name="connsiteY0" fmla="*/ 0 h 634418"/>
              <a:gd name="connsiteX1" fmla="*/ 1644806 w 1644806"/>
              <a:gd name="connsiteY1" fmla="*/ 0 h 634418"/>
              <a:gd name="connsiteX2" fmla="*/ 1644806 w 1644806"/>
              <a:gd name="connsiteY2" fmla="*/ 634418 h 634418"/>
              <a:gd name="connsiteX3" fmla="*/ 0 w 1644806"/>
              <a:gd name="connsiteY3" fmla="*/ 634418 h 634418"/>
              <a:gd name="connsiteX4" fmla="*/ 0 w 1644806"/>
              <a:gd name="connsiteY4" fmla="*/ 0 h 6344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4806" h="634418">
                <a:moveTo>
                  <a:pt x="0" y="0"/>
                </a:moveTo>
                <a:lnTo>
                  <a:pt x="1644806" y="0"/>
                </a:lnTo>
                <a:lnTo>
                  <a:pt x="1644806" y="634418"/>
                </a:lnTo>
                <a:lnTo>
                  <a:pt x="0" y="634418"/>
                </a:lnTo>
                <a:lnTo>
                  <a:pt x="0" y="0"/>
                </a:lnTo>
                <a:close/>
              </a:path>
            </a:pathLst>
          </a:custGeom>
          <a:noFill/>
          <a:ln>
            <a:noFill/>
          </a:ln>
        </p:spPr>
        <p:style>
          <a:lnRef idx="2">
            <a:schemeClr val="accent4">
              <a:hueOff val="-1761317"/>
              <a:satOff val="-39633"/>
              <a:lumOff val="-1882"/>
              <a:alphaOff val="0"/>
            </a:schemeClr>
          </a:lnRef>
          <a:fillRef idx="1">
            <a:schemeClr val="accent4">
              <a:hueOff val="-1761317"/>
              <a:satOff val="-39633"/>
              <a:lumOff val="-1882"/>
              <a:alphaOff val="0"/>
            </a:schemeClr>
          </a:fillRef>
          <a:effectRef idx="0">
            <a:schemeClr val="accent4">
              <a:hueOff val="-1761317"/>
              <a:satOff val="-39633"/>
              <a:lumOff val="-1882"/>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endParaRPr kumimoji="0" lang="en-US" sz="1200" b="0" i="0" u="none" strike="noStrike" kern="1200" cap="none" spc="0" normalizeH="0" baseline="0" noProof="0">
              <a:ln>
                <a:noFill/>
              </a:ln>
              <a:solidFill>
                <a:srgbClr val="0078D7"/>
              </a:solidFill>
              <a:effectLst/>
              <a:uLnTx/>
              <a:uFillTx/>
              <a:latin typeface="Segoe UI Semilight"/>
              <a:ea typeface="+mn-ea"/>
              <a:cs typeface="+mn-cs"/>
            </a:endParaRPr>
          </a:p>
        </p:txBody>
      </p:sp>
      <p:sp>
        <p:nvSpPr>
          <p:cNvPr id="20" name="Freeform: Shape 19">
            <a:extLst>
              <a:ext uri="{FF2B5EF4-FFF2-40B4-BE49-F238E27FC236}">
                <a16:creationId xmlns:a16="http://schemas.microsoft.com/office/drawing/2014/main" id="{6521E434-6200-4819-AB35-FE1893653A4E}"/>
              </a:ext>
            </a:extLst>
          </p:cNvPr>
          <p:cNvSpPr/>
          <p:nvPr/>
        </p:nvSpPr>
        <p:spPr>
          <a:xfrm>
            <a:off x="3260059" y="3634787"/>
            <a:ext cx="2580231" cy="456156"/>
          </a:xfrm>
          <a:custGeom>
            <a:avLst/>
            <a:gdLst>
              <a:gd name="connsiteX0" fmla="*/ 0 w 1779910"/>
              <a:gd name="connsiteY0" fmla="*/ 0 h 620962"/>
              <a:gd name="connsiteX1" fmla="*/ 1779910 w 1779910"/>
              <a:gd name="connsiteY1" fmla="*/ 0 h 620962"/>
              <a:gd name="connsiteX2" fmla="*/ 1779910 w 1779910"/>
              <a:gd name="connsiteY2" fmla="*/ 620962 h 620962"/>
              <a:gd name="connsiteX3" fmla="*/ 0 w 1779910"/>
              <a:gd name="connsiteY3" fmla="*/ 620962 h 620962"/>
              <a:gd name="connsiteX4" fmla="*/ 0 w 1779910"/>
              <a:gd name="connsiteY4" fmla="*/ 0 h 62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620962">
                <a:moveTo>
                  <a:pt x="0" y="0"/>
                </a:moveTo>
                <a:lnTo>
                  <a:pt x="1779910" y="0"/>
                </a:lnTo>
                <a:lnTo>
                  <a:pt x="1779910" y="620962"/>
                </a:lnTo>
                <a:lnTo>
                  <a:pt x="0" y="620962"/>
                </a:lnTo>
                <a:lnTo>
                  <a:pt x="0" y="0"/>
                </a:lnTo>
                <a:close/>
              </a:path>
            </a:pathLst>
          </a:custGeom>
          <a:no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400" b="0" i="0" u="none" strike="noStrike" kern="1200" cap="none" spc="0" normalizeH="0" baseline="0" noProof="0" dirty="0">
                <a:ln>
                  <a:noFill/>
                </a:ln>
                <a:solidFill>
                  <a:srgbClr val="FF0000"/>
                </a:solidFill>
                <a:effectLst/>
                <a:uLnTx/>
                <a:uFillTx/>
                <a:latin typeface="Segoe UI Semibold"/>
                <a:ea typeface="+mn-ea"/>
                <a:cs typeface="+mn-cs"/>
              </a:rPr>
              <a:t>Windows down-level devices (domain-joined)</a:t>
            </a:r>
          </a:p>
        </p:txBody>
      </p:sp>
      <p:sp>
        <p:nvSpPr>
          <p:cNvPr id="21" name="Freeform: Shape 20">
            <a:extLst>
              <a:ext uri="{FF2B5EF4-FFF2-40B4-BE49-F238E27FC236}">
                <a16:creationId xmlns:a16="http://schemas.microsoft.com/office/drawing/2014/main" id="{62341009-68A8-4103-9799-F65EA27D0E13}"/>
              </a:ext>
            </a:extLst>
          </p:cNvPr>
          <p:cNvSpPr/>
          <p:nvPr/>
        </p:nvSpPr>
        <p:spPr>
          <a:xfrm>
            <a:off x="3260059" y="4232297"/>
            <a:ext cx="2580231" cy="1183909"/>
          </a:xfrm>
          <a:custGeom>
            <a:avLst/>
            <a:gdLst>
              <a:gd name="connsiteX0" fmla="*/ 0 w 1779910"/>
              <a:gd name="connsiteY0" fmla="*/ 0 h 2978216"/>
              <a:gd name="connsiteX1" fmla="*/ 1779910 w 1779910"/>
              <a:gd name="connsiteY1" fmla="*/ 0 h 2978216"/>
              <a:gd name="connsiteX2" fmla="*/ 1779910 w 1779910"/>
              <a:gd name="connsiteY2" fmla="*/ 2978216 h 2978216"/>
              <a:gd name="connsiteX3" fmla="*/ 0 w 1779910"/>
              <a:gd name="connsiteY3" fmla="*/ 2978216 h 2978216"/>
              <a:gd name="connsiteX4" fmla="*/ 0 w 1779910"/>
              <a:gd name="connsiteY4" fmla="*/ 0 h 297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2978216">
                <a:moveTo>
                  <a:pt x="0" y="0"/>
                </a:moveTo>
                <a:lnTo>
                  <a:pt x="1779910" y="0"/>
                </a:lnTo>
                <a:lnTo>
                  <a:pt x="1779910" y="2978216"/>
                </a:lnTo>
                <a:lnTo>
                  <a:pt x="0" y="2978216"/>
                </a:lnTo>
                <a:lnTo>
                  <a:pt x="0" y="0"/>
                </a:lnTo>
                <a:close/>
              </a:path>
            </a:pathLst>
          </a:custGeom>
          <a:noFill/>
          <a:ln>
            <a:no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457184" marR="0" lvl="2"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Requires MSI on Windows 8.1, Windows 7, Windows Server 2012 R2, Windows Server 2012 and Windows Server 2008 R2</a:t>
            </a:r>
          </a:p>
        </p:txBody>
      </p:sp>
      <p:sp>
        <p:nvSpPr>
          <p:cNvPr id="22" name="Freeform: Shape 21">
            <a:extLst>
              <a:ext uri="{FF2B5EF4-FFF2-40B4-BE49-F238E27FC236}">
                <a16:creationId xmlns:a16="http://schemas.microsoft.com/office/drawing/2014/main" id="{248BD684-7889-42A8-920F-DFFB32B11CEC}"/>
              </a:ext>
            </a:extLst>
          </p:cNvPr>
          <p:cNvSpPr/>
          <p:nvPr/>
        </p:nvSpPr>
        <p:spPr>
          <a:xfrm>
            <a:off x="6164948" y="2490577"/>
            <a:ext cx="2580231" cy="1084736"/>
          </a:xfrm>
          <a:custGeom>
            <a:avLst/>
            <a:gdLst>
              <a:gd name="connsiteX0" fmla="*/ 0 w 1779910"/>
              <a:gd name="connsiteY0" fmla="*/ 0 h 2978216"/>
              <a:gd name="connsiteX1" fmla="*/ 1779910 w 1779910"/>
              <a:gd name="connsiteY1" fmla="*/ 0 h 2978216"/>
              <a:gd name="connsiteX2" fmla="*/ 1779910 w 1779910"/>
              <a:gd name="connsiteY2" fmla="*/ 2978216 h 2978216"/>
              <a:gd name="connsiteX3" fmla="*/ 0 w 1779910"/>
              <a:gd name="connsiteY3" fmla="*/ 2978216 h 2978216"/>
              <a:gd name="connsiteX4" fmla="*/ 0 w 1779910"/>
              <a:gd name="connsiteY4" fmla="*/ 0 h 297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2978216">
                <a:moveTo>
                  <a:pt x="0" y="0"/>
                </a:moveTo>
                <a:lnTo>
                  <a:pt x="1779910" y="0"/>
                </a:lnTo>
                <a:lnTo>
                  <a:pt x="1779910" y="2978216"/>
                </a:lnTo>
                <a:lnTo>
                  <a:pt x="0" y="2978216"/>
                </a:lnTo>
                <a:lnTo>
                  <a:pt x="0" y="0"/>
                </a:lnTo>
                <a:close/>
              </a:path>
            </a:pathLst>
          </a:custGeom>
          <a:noFill/>
          <a:ln>
            <a:no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457184" marR="0" lvl="2"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Requires SCP and AD FS claim rules to be configured. </a:t>
            </a:r>
          </a:p>
          <a:p>
            <a:pPr marL="457183" marR="0" lvl="3" indent="0" algn="l" defTabSz="697189" rtl="0" eaLnBrk="1" fontAlgn="auto" latinLnBrk="0" hangingPunct="1">
              <a:lnSpc>
                <a:spcPct val="100000"/>
              </a:lnSpc>
              <a:spcBef>
                <a:spcPts val="1372"/>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Segoe UI Semilight"/>
                <a:ea typeface="+mn-ea"/>
                <a:cs typeface="+mn-cs"/>
              </a:rPr>
              <a:t>Join is instantaneous, uses Azure AD Connect as a fallback for Windows 10.</a:t>
            </a:r>
          </a:p>
          <a:p>
            <a:pPr marL="457184" marR="0" lvl="2" indent="0" algn="l" defTabSz="697189" rtl="0" eaLnBrk="1" fontAlgn="auto" latinLnBrk="0" hangingPunct="1">
              <a:lnSpc>
                <a:spcPct val="100000"/>
              </a:lnSpc>
              <a:spcBef>
                <a:spcPts val="1372"/>
              </a:spcBef>
              <a:spcAft>
                <a:spcPts val="0"/>
              </a:spcAft>
              <a:buClrTx/>
              <a:buSzTx/>
              <a:buFontTx/>
              <a:buNone/>
              <a:tabLst/>
              <a:defRPr/>
            </a:pPr>
            <a:endParaRPr kumimoji="0" lang="en-US" sz="1400" b="0" i="0" u="none" strike="noStrike" kern="1200" cap="none" spc="0" normalizeH="0" baseline="0" noProof="0" dirty="0">
              <a:ln>
                <a:noFill/>
              </a:ln>
              <a:solidFill>
                <a:srgbClr val="0078D7"/>
              </a:solidFill>
              <a:effectLst/>
              <a:uLnTx/>
              <a:uFillTx/>
              <a:latin typeface="Segoe UI Semilight"/>
              <a:ea typeface="+mn-ea"/>
              <a:cs typeface="+mn-cs"/>
            </a:endParaRPr>
          </a:p>
        </p:txBody>
      </p:sp>
      <p:sp>
        <p:nvSpPr>
          <p:cNvPr id="23" name="Freeform: Shape 22">
            <a:extLst>
              <a:ext uri="{FF2B5EF4-FFF2-40B4-BE49-F238E27FC236}">
                <a16:creationId xmlns:a16="http://schemas.microsoft.com/office/drawing/2014/main" id="{708B0AFA-A1FB-43DC-B7EB-50A3A793739E}"/>
              </a:ext>
            </a:extLst>
          </p:cNvPr>
          <p:cNvSpPr/>
          <p:nvPr/>
        </p:nvSpPr>
        <p:spPr>
          <a:xfrm>
            <a:off x="6164947" y="3615881"/>
            <a:ext cx="2580231" cy="456156"/>
          </a:xfrm>
          <a:custGeom>
            <a:avLst/>
            <a:gdLst>
              <a:gd name="connsiteX0" fmla="*/ 0 w 1779910"/>
              <a:gd name="connsiteY0" fmla="*/ 0 h 620962"/>
              <a:gd name="connsiteX1" fmla="*/ 1779910 w 1779910"/>
              <a:gd name="connsiteY1" fmla="*/ 0 h 620962"/>
              <a:gd name="connsiteX2" fmla="*/ 1779910 w 1779910"/>
              <a:gd name="connsiteY2" fmla="*/ 620962 h 620962"/>
              <a:gd name="connsiteX3" fmla="*/ 0 w 1779910"/>
              <a:gd name="connsiteY3" fmla="*/ 620962 h 620962"/>
              <a:gd name="connsiteX4" fmla="*/ 0 w 1779910"/>
              <a:gd name="connsiteY4" fmla="*/ 0 h 62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620962">
                <a:moveTo>
                  <a:pt x="0" y="0"/>
                </a:moveTo>
                <a:lnTo>
                  <a:pt x="1779910" y="0"/>
                </a:lnTo>
                <a:lnTo>
                  <a:pt x="1779910" y="620962"/>
                </a:lnTo>
                <a:lnTo>
                  <a:pt x="0" y="620962"/>
                </a:lnTo>
                <a:lnTo>
                  <a:pt x="0" y="0"/>
                </a:lnTo>
                <a:close/>
              </a:path>
            </a:pathLst>
          </a:custGeom>
          <a:no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400" b="0" i="0" u="none" strike="noStrike" kern="1200" cap="none" spc="0" normalizeH="0" baseline="0" noProof="0">
                <a:ln>
                  <a:noFill/>
                </a:ln>
                <a:solidFill>
                  <a:srgbClr val="0078D7"/>
                </a:solidFill>
                <a:effectLst/>
                <a:uLnTx/>
                <a:uFillTx/>
                <a:latin typeface="Segoe UI Semibold"/>
                <a:ea typeface="+mn-ea"/>
                <a:cs typeface="+mn-cs"/>
              </a:rPr>
              <a:t>Managed Domains using Seamless SSO</a:t>
            </a:r>
          </a:p>
        </p:txBody>
      </p:sp>
      <p:sp>
        <p:nvSpPr>
          <p:cNvPr id="24" name="Freeform: Shape 23">
            <a:extLst>
              <a:ext uri="{FF2B5EF4-FFF2-40B4-BE49-F238E27FC236}">
                <a16:creationId xmlns:a16="http://schemas.microsoft.com/office/drawing/2014/main" id="{EB25DF31-F746-4BAA-AD62-3B0A6BFD5903}"/>
              </a:ext>
            </a:extLst>
          </p:cNvPr>
          <p:cNvSpPr/>
          <p:nvPr/>
        </p:nvSpPr>
        <p:spPr>
          <a:xfrm>
            <a:off x="6189635" y="4192935"/>
            <a:ext cx="2580231" cy="860309"/>
          </a:xfrm>
          <a:custGeom>
            <a:avLst/>
            <a:gdLst>
              <a:gd name="connsiteX0" fmla="*/ 0 w 1779910"/>
              <a:gd name="connsiteY0" fmla="*/ 0 h 2978216"/>
              <a:gd name="connsiteX1" fmla="*/ 1779910 w 1779910"/>
              <a:gd name="connsiteY1" fmla="*/ 0 h 2978216"/>
              <a:gd name="connsiteX2" fmla="*/ 1779910 w 1779910"/>
              <a:gd name="connsiteY2" fmla="*/ 2978216 h 2978216"/>
              <a:gd name="connsiteX3" fmla="*/ 0 w 1779910"/>
              <a:gd name="connsiteY3" fmla="*/ 2978216 h 2978216"/>
              <a:gd name="connsiteX4" fmla="*/ 0 w 1779910"/>
              <a:gd name="connsiteY4" fmla="*/ 0 h 297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2978216">
                <a:moveTo>
                  <a:pt x="0" y="0"/>
                </a:moveTo>
                <a:lnTo>
                  <a:pt x="1779910" y="0"/>
                </a:lnTo>
                <a:lnTo>
                  <a:pt x="1779910" y="2978216"/>
                </a:lnTo>
                <a:lnTo>
                  <a:pt x="0" y="2978216"/>
                </a:lnTo>
                <a:lnTo>
                  <a:pt x="0" y="0"/>
                </a:lnTo>
                <a:close/>
              </a:path>
            </a:pathLst>
          </a:custGeom>
          <a:noFill/>
          <a:ln>
            <a:no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457184" marR="0" lvl="2"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Requires SCP to be configured. </a:t>
            </a:r>
          </a:p>
          <a:p>
            <a:pPr marL="457183" marR="0" lvl="3"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a:ln>
                  <a:noFill/>
                </a:ln>
                <a:solidFill>
                  <a:srgbClr val="0078D7"/>
                </a:solidFill>
                <a:effectLst/>
                <a:uLnTx/>
                <a:uFillTx/>
                <a:latin typeface="Segoe UI Semilight"/>
                <a:ea typeface="+mn-ea"/>
                <a:cs typeface="+mn-cs"/>
              </a:rPr>
              <a:t>Relies on Azure AD Connect for Windows 10.</a:t>
            </a:r>
          </a:p>
          <a:p>
            <a:pPr marL="457184" marR="0" lvl="2" indent="0" algn="l" defTabSz="697189" rtl="0" eaLnBrk="1" fontAlgn="auto" latinLnBrk="0" hangingPunct="1">
              <a:lnSpc>
                <a:spcPct val="100000"/>
              </a:lnSpc>
              <a:spcBef>
                <a:spcPts val="1372"/>
              </a:spcBef>
              <a:spcAft>
                <a:spcPts val="0"/>
              </a:spcAft>
              <a:buClrTx/>
              <a:buSzTx/>
              <a:buFontTx/>
              <a:buNone/>
              <a:tabLst/>
              <a:defRPr/>
            </a:pPr>
            <a:endParaRPr kumimoji="0" lang="en-US" sz="1400" b="0" i="0" u="none" strike="noStrike" kern="1200" cap="none" spc="0" normalizeH="0" baseline="0" noProof="0">
              <a:ln>
                <a:noFill/>
              </a:ln>
              <a:solidFill>
                <a:srgbClr val="0078D7"/>
              </a:solidFill>
              <a:effectLst/>
              <a:uLnTx/>
              <a:uFillTx/>
              <a:latin typeface="Segoe UI Semilight"/>
              <a:ea typeface="+mn-ea"/>
              <a:cs typeface="+mn-cs"/>
            </a:endParaRPr>
          </a:p>
        </p:txBody>
      </p:sp>
      <p:sp>
        <p:nvSpPr>
          <p:cNvPr id="25" name="Freeform: Shape 24">
            <a:extLst>
              <a:ext uri="{FF2B5EF4-FFF2-40B4-BE49-F238E27FC236}">
                <a16:creationId xmlns:a16="http://schemas.microsoft.com/office/drawing/2014/main" id="{A1C016B8-FC67-437B-8D5C-BFDBBC422C97}"/>
              </a:ext>
            </a:extLst>
          </p:cNvPr>
          <p:cNvSpPr/>
          <p:nvPr/>
        </p:nvSpPr>
        <p:spPr>
          <a:xfrm>
            <a:off x="6153973" y="5201711"/>
            <a:ext cx="2580231" cy="456156"/>
          </a:xfrm>
          <a:custGeom>
            <a:avLst/>
            <a:gdLst>
              <a:gd name="connsiteX0" fmla="*/ 0 w 1779910"/>
              <a:gd name="connsiteY0" fmla="*/ 0 h 620962"/>
              <a:gd name="connsiteX1" fmla="*/ 1779910 w 1779910"/>
              <a:gd name="connsiteY1" fmla="*/ 0 h 620962"/>
              <a:gd name="connsiteX2" fmla="*/ 1779910 w 1779910"/>
              <a:gd name="connsiteY2" fmla="*/ 620962 h 620962"/>
              <a:gd name="connsiteX3" fmla="*/ 0 w 1779910"/>
              <a:gd name="connsiteY3" fmla="*/ 620962 h 620962"/>
              <a:gd name="connsiteX4" fmla="*/ 0 w 1779910"/>
              <a:gd name="connsiteY4" fmla="*/ 0 h 62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620962">
                <a:moveTo>
                  <a:pt x="0" y="0"/>
                </a:moveTo>
                <a:lnTo>
                  <a:pt x="1779910" y="0"/>
                </a:lnTo>
                <a:lnTo>
                  <a:pt x="1779910" y="620962"/>
                </a:lnTo>
                <a:lnTo>
                  <a:pt x="0" y="620962"/>
                </a:lnTo>
                <a:lnTo>
                  <a:pt x="0" y="0"/>
                </a:lnTo>
                <a:close/>
              </a:path>
            </a:pathLst>
          </a:custGeom>
          <a:noFill/>
          <a:ln>
            <a:noFill/>
          </a:ln>
        </p:spPr>
        <p:style>
          <a:lnRef idx="2">
            <a:schemeClr val="accent4">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400" b="0" i="0" u="none" strike="noStrike" kern="1200" cap="none" spc="0" normalizeH="0" baseline="0" noProof="0" dirty="0">
                <a:ln>
                  <a:noFill/>
                </a:ln>
                <a:solidFill>
                  <a:srgbClr val="0078D7"/>
                </a:solidFill>
                <a:effectLst/>
                <a:uLnTx/>
                <a:uFillTx/>
                <a:latin typeface="Segoe UI Semibold"/>
                <a:ea typeface="+mn-ea"/>
                <a:cs typeface="+mn-cs"/>
              </a:rPr>
              <a:t>Federated Domains using 3</a:t>
            </a:r>
            <a:r>
              <a:rPr kumimoji="0" lang="en-US" sz="1400" b="0" i="0" u="none" strike="noStrike" kern="1200" cap="none" spc="0" normalizeH="0" baseline="30000" noProof="0" dirty="0">
                <a:ln>
                  <a:noFill/>
                </a:ln>
                <a:solidFill>
                  <a:srgbClr val="0078D7"/>
                </a:solidFill>
                <a:effectLst/>
                <a:uLnTx/>
                <a:uFillTx/>
                <a:latin typeface="Segoe UI Semibold"/>
                <a:ea typeface="+mn-ea"/>
                <a:cs typeface="+mn-cs"/>
              </a:rPr>
              <a:t>rd</a:t>
            </a:r>
            <a:r>
              <a:rPr kumimoji="0" lang="en-US" sz="1400" b="0" i="0" u="none" strike="noStrike" kern="1200" cap="none" spc="0" normalizeH="0" baseline="0" noProof="0" dirty="0">
                <a:ln>
                  <a:noFill/>
                </a:ln>
                <a:solidFill>
                  <a:srgbClr val="0078D7"/>
                </a:solidFill>
                <a:effectLst/>
                <a:uLnTx/>
                <a:uFillTx/>
                <a:latin typeface="Segoe UI Semibold"/>
                <a:ea typeface="+mn-ea"/>
                <a:cs typeface="+mn-cs"/>
              </a:rPr>
              <a:t> party IDP</a:t>
            </a:r>
          </a:p>
        </p:txBody>
      </p:sp>
      <p:sp>
        <p:nvSpPr>
          <p:cNvPr id="30" name="Freeform: Shape 29">
            <a:extLst>
              <a:ext uri="{FF2B5EF4-FFF2-40B4-BE49-F238E27FC236}">
                <a16:creationId xmlns:a16="http://schemas.microsoft.com/office/drawing/2014/main" id="{F0A25B55-824B-41CC-B868-0A34D8BD5D1C}"/>
              </a:ext>
            </a:extLst>
          </p:cNvPr>
          <p:cNvSpPr/>
          <p:nvPr/>
        </p:nvSpPr>
        <p:spPr>
          <a:xfrm>
            <a:off x="6178661" y="5778765"/>
            <a:ext cx="2580231" cy="860309"/>
          </a:xfrm>
          <a:custGeom>
            <a:avLst/>
            <a:gdLst>
              <a:gd name="connsiteX0" fmla="*/ 0 w 1779910"/>
              <a:gd name="connsiteY0" fmla="*/ 0 h 2978216"/>
              <a:gd name="connsiteX1" fmla="*/ 1779910 w 1779910"/>
              <a:gd name="connsiteY1" fmla="*/ 0 h 2978216"/>
              <a:gd name="connsiteX2" fmla="*/ 1779910 w 1779910"/>
              <a:gd name="connsiteY2" fmla="*/ 2978216 h 2978216"/>
              <a:gd name="connsiteX3" fmla="*/ 0 w 1779910"/>
              <a:gd name="connsiteY3" fmla="*/ 2978216 h 2978216"/>
              <a:gd name="connsiteX4" fmla="*/ 0 w 1779910"/>
              <a:gd name="connsiteY4" fmla="*/ 0 h 297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2978216">
                <a:moveTo>
                  <a:pt x="0" y="0"/>
                </a:moveTo>
                <a:lnTo>
                  <a:pt x="1779910" y="0"/>
                </a:lnTo>
                <a:lnTo>
                  <a:pt x="1779910" y="2978216"/>
                </a:lnTo>
                <a:lnTo>
                  <a:pt x="0" y="2978216"/>
                </a:lnTo>
                <a:lnTo>
                  <a:pt x="0" y="0"/>
                </a:lnTo>
                <a:close/>
              </a:path>
            </a:pathLst>
          </a:custGeom>
          <a:noFill/>
          <a:ln>
            <a:no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457184" marR="0" lvl="2"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Requires SCP to be configured. </a:t>
            </a:r>
          </a:p>
          <a:p>
            <a:pPr marL="457183" marR="0" lvl="3" indent="0" algn="l" defTabSz="697189" rtl="0" eaLnBrk="1" fontAlgn="auto" latinLnBrk="0" hangingPunct="1">
              <a:lnSpc>
                <a:spcPct val="100000"/>
              </a:lnSpc>
              <a:spcBef>
                <a:spcPts val="1372"/>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Segoe UI Semilight"/>
                <a:ea typeface="+mn-ea"/>
                <a:cs typeface="+mn-cs"/>
              </a:rPr>
              <a:t>Requires support for WS-Fed and WS-Trust.</a:t>
            </a:r>
          </a:p>
          <a:p>
            <a:pPr marL="457184" marR="0" lvl="2" indent="0" algn="l" defTabSz="697189" rtl="0" eaLnBrk="1" fontAlgn="auto" latinLnBrk="0" hangingPunct="1">
              <a:lnSpc>
                <a:spcPct val="100000"/>
              </a:lnSpc>
              <a:spcBef>
                <a:spcPts val="1372"/>
              </a:spcBef>
              <a:spcAft>
                <a:spcPts val="0"/>
              </a:spcAft>
              <a:buClrTx/>
              <a:buSzTx/>
              <a:buFontTx/>
              <a:buNone/>
              <a:tabLst/>
              <a:defRPr/>
            </a:pPr>
            <a:endParaRPr kumimoji="0" lang="en-US" sz="1400" b="0" i="0" u="none" strike="noStrike" kern="1200" cap="none" spc="0" normalizeH="0" baseline="0" noProof="0" dirty="0">
              <a:ln>
                <a:noFill/>
              </a:ln>
              <a:solidFill>
                <a:srgbClr val="0078D7"/>
              </a:solidFill>
              <a:effectLst/>
              <a:uLnTx/>
              <a:uFillTx/>
              <a:latin typeface="Segoe UI Semilight"/>
              <a:ea typeface="+mn-ea"/>
              <a:cs typeface="+mn-cs"/>
            </a:endParaRPr>
          </a:p>
        </p:txBody>
      </p:sp>
      <p:sp>
        <p:nvSpPr>
          <p:cNvPr id="31" name="Rectangle 30">
            <a:extLst>
              <a:ext uri="{FF2B5EF4-FFF2-40B4-BE49-F238E27FC236}">
                <a16:creationId xmlns:a16="http://schemas.microsoft.com/office/drawing/2014/main" id="{3A6CF8B2-D56C-4117-BF7D-EF1717BE9543}"/>
              </a:ext>
            </a:extLst>
          </p:cNvPr>
          <p:cNvSpPr/>
          <p:nvPr/>
        </p:nvSpPr>
        <p:spPr>
          <a:xfrm>
            <a:off x="9229733" y="1463678"/>
            <a:ext cx="2569257" cy="358699"/>
          </a:xfrm>
          <a:prstGeom prst="rect">
            <a:avLst/>
          </a:prstGeom>
          <a:solidFill>
            <a:schemeClr val="accent1"/>
          </a:solidFill>
          <a:ln w="6350">
            <a:noFill/>
          </a:ln>
          <a:effectLst>
            <a:outerShdw blurRad="38100" dist="127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874"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98" normalizeH="0" baseline="0" noProof="0">
                <a:ln>
                  <a:noFill/>
                </a:ln>
                <a:solidFill>
                  <a:srgbClr val="FFFFFF"/>
                </a:solidFill>
                <a:effectLst/>
                <a:uLnTx/>
                <a:uFillTx/>
                <a:latin typeface="Segoe UI Semibold"/>
                <a:ea typeface="+mn-ea"/>
                <a:cs typeface="+mn-cs"/>
              </a:rPr>
              <a:t>THINGS TO KNOW</a:t>
            </a:r>
          </a:p>
        </p:txBody>
      </p:sp>
      <p:sp>
        <p:nvSpPr>
          <p:cNvPr id="32" name="Rectangle 31">
            <a:extLst>
              <a:ext uri="{FF2B5EF4-FFF2-40B4-BE49-F238E27FC236}">
                <a16:creationId xmlns:a16="http://schemas.microsoft.com/office/drawing/2014/main" id="{BBDD3216-0F66-485A-8444-A1BCF35F85AA}"/>
              </a:ext>
            </a:extLst>
          </p:cNvPr>
          <p:cNvSpPr/>
          <p:nvPr/>
        </p:nvSpPr>
        <p:spPr>
          <a:xfrm>
            <a:off x="267461" y="1455085"/>
            <a:ext cx="2569257" cy="358699"/>
          </a:xfrm>
          <a:prstGeom prst="rect">
            <a:avLst/>
          </a:prstGeom>
          <a:solidFill>
            <a:schemeClr val="accent1"/>
          </a:solidFill>
          <a:ln w="6350">
            <a:noFill/>
          </a:ln>
          <a:effectLst>
            <a:outerShdw blurRad="38100" dist="12700" dir="2700000" algn="t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3874" rtl="0" eaLnBrk="1" fontAlgn="auto" latinLnBrk="0" hangingPunct="1">
              <a:lnSpc>
                <a:spcPct val="100000"/>
              </a:lnSpc>
              <a:spcBef>
                <a:spcPts val="0"/>
              </a:spcBef>
              <a:spcAft>
                <a:spcPts val="0"/>
              </a:spcAft>
              <a:buClrTx/>
              <a:buSzTx/>
              <a:buFontTx/>
              <a:buNone/>
              <a:tabLst/>
              <a:defRPr/>
            </a:pPr>
            <a:r>
              <a:rPr kumimoji="0" lang="en-US" sz="980" b="0" i="0" u="none" strike="noStrike" kern="1200" cap="none" spc="98" normalizeH="0" baseline="0" noProof="0" dirty="0">
                <a:ln>
                  <a:noFill/>
                </a:ln>
                <a:solidFill>
                  <a:srgbClr val="FFFFFF"/>
                </a:solidFill>
                <a:effectLst/>
                <a:uLnTx/>
                <a:uFillTx/>
                <a:latin typeface="Segoe UI Semibold"/>
                <a:ea typeface="+mn-ea"/>
                <a:cs typeface="+mn-cs"/>
              </a:rPr>
              <a:t>SUPPORTED SCENARIOS</a:t>
            </a:r>
          </a:p>
        </p:txBody>
      </p:sp>
      <p:sp>
        <p:nvSpPr>
          <p:cNvPr id="33" name="Freeform: Shape 32">
            <a:extLst>
              <a:ext uri="{FF2B5EF4-FFF2-40B4-BE49-F238E27FC236}">
                <a16:creationId xmlns:a16="http://schemas.microsoft.com/office/drawing/2014/main" id="{53937017-B992-4799-946E-48EBC105F4F2}"/>
              </a:ext>
            </a:extLst>
          </p:cNvPr>
          <p:cNvSpPr/>
          <p:nvPr/>
        </p:nvSpPr>
        <p:spPr>
          <a:xfrm>
            <a:off x="360141" y="1961124"/>
            <a:ext cx="2580231" cy="4456381"/>
          </a:xfrm>
          <a:custGeom>
            <a:avLst/>
            <a:gdLst>
              <a:gd name="connsiteX0" fmla="*/ 0 w 1779910"/>
              <a:gd name="connsiteY0" fmla="*/ 0 h 2978216"/>
              <a:gd name="connsiteX1" fmla="*/ 1779910 w 1779910"/>
              <a:gd name="connsiteY1" fmla="*/ 0 h 2978216"/>
              <a:gd name="connsiteX2" fmla="*/ 1779910 w 1779910"/>
              <a:gd name="connsiteY2" fmla="*/ 2978216 h 2978216"/>
              <a:gd name="connsiteX3" fmla="*/ 0 w 1779910"/>
              <a:gd name="connsiteY3" fmla="*/ 2978216 h 2978216"/>
              <a:gd name="connsiteX4" fmla="*/ 0 w 1779910"/>
              <a:gd name="connsiteY4" fmla="*/ 0 h 29782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9910" h="2978216">
                <a:moveTo>
                  <a:pt x="0" y="0"/>
                </a:moveTo>
                <a:lnTo>
                  <a:pt x="1779910" y="0"/>
                </a:lnTo>
                <a:lnTo>
                  <a:pt x="1779910" y="2978216"/>
                </a:lnTo>
                <a:lnTo>
                  <a:pt x="0" y="2978216"/>
                </a:lnTo>
                <a:lnTo>
                  <a:pt x="0" y="0"/>
                </a:lnTo>
                <a:close/>
              </a:path>
            </a:pathLst>
          </a:custGeom>
          <a:noFill/>
          <a:ln>
            <a:noFill/>
          </a:ln>
        </p:spPr>
        <p:style>
          <a:lnRef idx="2">
            <a:schemeClr val="accent4">
              <a:tint val="40000"/>
              <a:alpha val="90000"/>
              <a:hueOff val="0"/>
              <a:satOff val="0"/>
              <a:lumOff val="0"/>
              <a:alphaOff val="0"/>
            </a:schemeClr>
          </a:lnRef>
          <a:fillRef idx="1">
            <a:schemeClr val="accent4">
              <a:tint val="40000"/>
              <a:alpha val="90000"/>
              <a:hueOff val="0"/>
              <a:satOff val="0"/>
              <a:lumOff val="0"/>
              <a:alphaOff val="0"/>
            </a:schemeClr>
          </a:fillRef>
          <a:effectRef idx="0">
            <a:schemeClr val="accent4">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0" tIns="0" rIns="0" bIns="0" numCol="1" spcCol="1270" anchor="t" anchorCtr="0">
            <a:noAutofit/>
          </a:bodyPr>
          <a:lstStyle/>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SSO across on-premise and cloud apps</a:t>
            </a: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Conditional Access to protect cloud and on-premise resources</a:t>
            </a:r>
          </a:p>
          <a:p>
            <a:pPr marL="457200" marR="0" lvl="1"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Requires device writeback for on-premise CA</a:t>
            </a: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Self-service Password Reset</a:t>
            </a:r>
          </a:p>
          <a:p>
            <a:pPr marL="457200" marR="0" lvl="1"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Requires PHS and password writeback or PTA</a:t>
            </a:r>
          </a:p>
          <a:p>
            <a:pPr marL="0" marR="0" lvl="0"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Windows Hello for Business</a:t>
            </a:r>
          </a:p>
          <a:p>
            <a:pPr marL="457200" marR="0" lvl="1" indent="0" algn="l" defTabSz="697189" rtl="0" eaLnBrk="1" fontAlgn="auto" latinLnBrk="0" hangingPunct="1">
              <a:lnSpc>
                <a:spcPct val="100000"/>
              </a:lnSpc>
              <a:spcBef>
                <a:spcPts val="1372"/>
              </a:spcBef>
              <a:spcAft>
                <a:spcPts val="0"/>
              </a:spcAft>
              <a:buClrTx/>
              <a:buSzTx/>
              <a:buFontTx/>
              <a:buNone/>
              <a:tabLst/>
              <a:defRPr/>
            </a:pPr>
            <a:r>
              <a:rPr kumimoji="0" lang="en-US" sz="1200" b="0" i="0" u="none" strike="noStrike" kern="1200" cap="none" spc="0" normalizeH="0" baseline="0" noProof="0" dirty="0">
                <a:ln>
                  <a:noFill/>
                </a:ln>
                <a:solidFill>
                  <a:srgbClr val="0078D7"/>
                </a:solidFill>
                <a:effectLst/>
                <a:uLnTx/>
                <a:uFillTx/>
                <a:latin typeface="Segoe UI Semilight"/>
                <a:ea typeface="+mn-ea"/>
                <a:cs typeface="+mn-cs"/>
              </a:rPr>
              <a:t>Requires device writeback</a:t>
            </a:r>
          </a:p>
          <a:p>
            <a:pPr marL="0" marR="0" lvl="0" indent="0" algn="l" defTabSz="697189" rtl="0" eaLnBrk="1" fontAlgn="auto" latinLnBrk="0" hangingPunct="1">
              <a:lnSpc>
                <a:spcPct val="100000"/>
              </a:lnSpc>
              <a:spcBef>
                <a:spcPts val="1372"/>
              </a:spcBef>
              <a:spcAft>
                <a:spcPts val="0"/>
              </a:spcAft>
              <a:buClrTx/>
              <a:buSzTx/>
              <a:buFontTx/>
              <a:buNone/>
              <a:tabLst/>
              <a:defRPr/>
            </a:pPr>
            <a:endParaRPr kumimoji="0" lang="en-US" sz="1200" b="0" i="0" u="none" strike="noStrike" kern="1200" cap="none" spc="0" normalizeH="0" baseline="0" noProof="0" dirty="0">
              <a:ln>
                <a:noFill/>
              </a:ln>
              <a:solidFill>
                <a:srgbClr val="0078D7"/>
              </a:solidFill>
              <a:effectLst/>
              <a:uLnTx/>
              <a:uFillTx/>
              <a:latin typeface="Segoe UI Semilight"/>
              <a:ea typeface="+mn-ea"/>
              <a:cs typeface="+mn-cs"/>
            </a:endParaRPr>
          </a:p>
        </p:txBody>
      </p:sp>
    </p:spTree>
    <p:extLst>
      <p:ext uri="{BB962C8B-B14F-4D97-AF65-F5344CB8AC3E}">
        <p14:creationId xmlns:p14="http://schemas.microsoft.com/office/powerpoint/2010/main" val="92871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9" grpId="0"/>
      <p:bldP spid="13" grpId="0"/>
      <p:bldP spid="18" grpId="0"/>
      <p:bldP spid="14" grpId="0"/>
      <p:bldP spid="20" grpId="0"/>
      <p:bldP spid="21" grpId="0"/>
      <p:bldP spid="22" grpId="0"/>
      <p:bldP spid="23" grpId="0"/>
      <p:bldP spid="24" grpId="0"/>
      <p:bldP spid="25" grpId="0"/>
      <p:bldP spid="30" grpId="0"/>
      <p:bldP spid="31" grpId="0" animBg="1"/>
      <p:bldP spid="32" grpId="0" animBg="1"/>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6F55EF9-B15A-4BE8-A5C1-304F2D906E57}"/>
              </a:ext>
            </a:extLst>
          </p:cNvPr>
          <p:cNvSpPr>
            <a:spLocks noGrp="1"/>
          </p:cNvSpPr>
          <p:nvPr>
            <p:ph type="body" sz="quarter" idx="10"/>
          </p:nvPr>
        </p:nvSpPr>
        <p:spPr>
          <a:xfrm>
            <a:off x="233198" y="1491918"/>
            <a:ext cx="11734319" cy="3141181"/>
          </a:xfrm>
        </p:spPr>
        <p:txBody>
          <a:bodyPr/>
          <a:lstStyle/>
          <a:p>
            <a:pPr lvl="0"/>
            <a:r>
              <a:rPr lang="ja-JP" altLang="en-US" dirty="0"/>
              <a:t>開発チームのメンバーがお届けする日本語の </a:t>
            </a:r>
            <a:r>
              <a:rPr lang="en-US" altLang="ja-JP" dirty="0"/>
              <a:t>Webinar</a:t>
            </a:r>
            <a:br>
              <a:rPr lang="en-US" altLang="ja-JP" dirty="0"/>
            </a:br>
            <a:r>
              <a:rPr lang="en-US" altLang="ja-JP" dirty="0"/>
              <a:t>(</a:t>
            </a:r>
            <a:r>
              <a:rPr lang="ja-JP" altLang="en-US" dirty="0"/>
              <a:t>グローバルで展開されている </a:t>
            </a:r>
            <a:r>
              <a:rPr lang="en-US" altLang="ja-JP" dirty="0"/>
              <a:t>Webinar </a:t>
            </a:r>
            <a:r>
              <a:rPr lang="ja-JP" altLang="en-US" dirty="0"/>
              <a:t>の日本語版</a:t>
            </a:r>
            <a:r>
              <a:rPr lang="en-US" altLang="ja-JP" dirty="0"/>
              <a:t>)</a:t>
            </a:r>
          </a:p>
          <a:p>
            <a:pPr lvl="0"/>
            <a:endParaRPr lang="en-US" altLang="ja-JP" dirty="0"/>
          </a:p>
          <a:p>
            <a:pPr lvl="0"/>
            <a:r>
              <a:rPr lang="en-US" altLang="ja-JP" dirty="0"/>
              <a:t>Azure AD </a:t>
            </a:r>
            <a:r>
              <a:rPr lang="ja-JP" altLang="en-US" dirty="0"/>
              <a:t>の基礎 </a:t>
            </a:r>
            <a:r>
              <a:rPr lang="en-US" altLang="ja-JP" dirty="0"/>
              <a:t>(</a:t>
            </a:r>
            <a:r>
              <a:rPr lang="en-US" altLang="ja-JP" strike="sngStrike" dirty="0"/>
              <a:t>L100–200</a:t>
            </a:r>
            <a:r>
              <a:rPr lang="en-US" altLang="ja-JP" dirty="0"/>
              <a:t>)</a:t>
            </a:r>
            <a:r>
              <a:rPr lang="ja-JP" altLang="en-US" dirty="0"/>
              <a:t> のうち特に重要でかつ見落としやすいトピックをピックアップ</a:t>
            </a:r>
            <a:endParaRPr lang="en-US" altLang="ja-JP" dirty="0"/>
          </a:p>
        </p:txBody>
      </p:sp>
      <p:sp>
        <p:nvSpPr>
          <p:cNvPr id="7" name="Text Placeholder 6">
            <a:extLst>
              <a:ext uri="{FF2B5EF4-FFF2-40B4-BE49-F238E27FC236}">
                <a16:creationId xmlns:a16="http://schemas.microsoft.com/office/drawing/2014/main" id="{672F9A0C-FDEB-4FBB-91E1-B6196F06D25C}"/>
              </a:ext>
            </a:extLst>
          </p:cNvPr>
          <p:cNvSpPr>
            <a:spLocks noGrp="1"/>
          </p:cNvSpPr>
          <p:nvPr>
            <p:ph type="body" sz="quarter" idx="11"/>
          </p:nvPr>
        </p:nvSpPr>
        <p:spPr/>
        <p:txBody>
          <a:bodyPr/>
          <a:lstStyle/>
          <a:p>
            <a:r>
              <a:rPr lang="ja-JP" altLang="en-US"/>
              <a:t>本 </a:t>
            </a:r>
            <a:r>
              <a:rPr lang="en-US" altLang="ja-JP"/>
              <a:t>Webinar </a:t>
            </a:r>
            <a:r>
              <a:rPr lang="ja-JP" altLang="en-US"/>
              <a:t>シリーズの特徴</a:t>
            </a:r>
            <a:endParaRPr lang="en-US" dirty="0"/>
          </a:p>
        </p:txBody>
      </p:sp>
      <p:sp>
        <p:nvSpPr>
          <p:cNvPr id="2" name="吹き出し: 四角形 1">
            <a:extLst>
              <a:ext uri="{FF2B5EF4-FFF2-40B4-BE49-F238E27FC236}">
                <a16:creationId xmlns:a16="http://schemas.microsoft.com/office/drawing/2014/main" id="{C4BCE7B6-B63D-4C40-BA20-3099E676B666}"/>
              </a:ext>
            </a:extLst>
          </p:cNvPr>
          <p:cNvSpPr/>
          <p:nvPr/>
        </p:nvSpPr>
        <p:spPr bwMode="auto">
          <a:xfrm>
            <a:off x="5871411" y="4920915"/>
            <a:ext cx="5510463" cy="1221205"/>
          </a:xfrm>
          <a:prstGeom prst="wedgeRectCallout">
            <a:avLst>
              <a:gd name="adj1" fmla="val -38737"/>
              <a:gd name="adj2" fmla="val -126170"/>
            </a:avLst>
          </a:prstGeom>
          <a:solidFill>
            <a:schemeClr val="accent5">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54" tIns="146284" rIns="182854" bIns="146284" numCol="1" spcCol="0" rtlCol="0" fromWordArt="0" anchor="ctr"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r>
              <a:rPr kumimoji="1" lang="ja-JP" altLang="en-US" sz="3200" b="1" dirty="0">
                <a:solidFill>
                  <a:srgbClr val="0078D7"/>
                </a:solidFill>
                <a:latin typeface="Meiryo UI" panose="020B0604030504040204" pitchFamily="34" charset="-128"/>
                <a:ea typeface="Meiryo UI" panose="020B0604030504040204" pitchFamily="34" charset="-128"/>
              </a:rPr>
              <a:t>今日は </a:t>
            </a:r>
            <a:r>
              <a:rPr kumimoji="1" lang="en-US" altLang="ja-JP" sz="3200" b="1" dirty="0">
                <a:solidFill>
                  <a:srgbClr val="0078D7"/>
                </a:solidFill>
                <a:latin typeface="Meiryo UI" panose="020B0604030504040204" pitchFamily="34" charset="-128"/>
                <a:ea typeface="Meiryo UI" panose="020B0604030504040204" pitchFamily="34" charset="-128"/>
              </a:rPr>
              <a:t>L300 – 400</a:t>
            </a:r>
            <a:r>
              <a:rPr kumimoji="1" lang="ja-JP" altLang="en-US" sz="3200" b="1" dirty="0">
                <a:solidFill>
                  <a:srgbClr val="0078D7"/>
                </a:solidFill>
                <a:latin typeface="Meiryo UI" panose="020B0604030504040204" pitchFamily="34" charset="-128"/>
                <a:ea typeface="Meiryo UI" panose="020B0604030504040204" pitchFamily="34" charset="-128"/>
              </a:rPr>
              <a:t>！</a:t>
            </a:r>
          </a:p>
        </p:txBody>
      </p:sp>
    </p:spTree>
    <p:extLst>
      <p:ext uri="{BB962C8B-B14F-4D97-AF65-F5344CB8AC3E}">
        <p14:creationId xmlns:p14="http://schemas.microsoft.com/office/powerpoint/2010/main" val="1633817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680460"/>
          </a:xfrm>
        </p:spPr>
        <p:txBody>
          <a:bodyPr/>
          <a:lstStyle/>
          <a:p>
            <a:r>
              <a:rPr lang="en-US" altLang="ja-JP" sz="5400" dirty="0"/>
              <a:t>Hybrid Azure AD Join</a:t>
            </a:r>
            <a:br>
              <a:rPr lang="en-US" altLang="ja-JP" sz="5400" dirty="0"/>
            </a:br>
            <a:r>
              <a:rPr lang="en-US" altLang="ja-JP" sz="5400" dirty="0"/>
              <a:t>Windows 10 - Registration</a:t>
            </a:r>
          </a:p>
        </p:txBody>
      </p:sp>
    </p:spTree>
    <p:extLst>
      <p:ext uri="{BB962C8B-B14F-4D97-AF65-F5344CB8AC3E}">
        <p14:creationId xmlns:p14="http://schemas.microsoft.com/office/powerpoint/2010/main" val="18543015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23BF77B-BA2F-40C5-882D-87F639328CFF}"/>
              </a:ext>
            </a:extLst>
          </p:cNvPr>
          <p:cNvSpPr/>
          <p:nvPr/>
        </p:nvSpPr>
        <p:spPr bwMode="auto">
          <a:xfrm>
            <a:off x="5851398" y="1239092"/>
            <a:ext cx="2091658" cy="7102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470" dirty="0">
                <a:gradFill>
                  <a:gsLst>
                    <a:gs pos="0">
                      <a:srgbClr val="FFFFFF"/>
                    </a:gs>
                    <a:gs pos="100000">
                      <a:srgbClr val="FFFFFF"/>
                    </a:gs>
                  </a:gsLst>
                  <a:lin ang="5400000" scaled="0"/>
                </a:gradFill>
                <a:latin typeface="Segoe UI Semilight"/>
                <a:ea typeface="Segoe UI" pitchFamily="34" charset="0"/>
                <a:cs typeface="Segoe UI" pitchFamily="34" charset="0"/>
              </a:rPr>
              <a:t>AD FS </a:t>
            </a:r>
          </a:p>
          <a:p>
            <a:pPr algn="r" defTabSz="914102" fontAlgn="base">
              <a:lnSpc>
                <a:spcPct val="90000"/>
              </a:lnSpc>
              <a:spcBef>
                <a:spcPct val="0"/>
              </a:spcBef>
              <a:spcAft>
                <a:spcPct val="0"/>
              </a:spcAft>
            </a:pPr>
            <a:r>
              <a:rPr lang="en-US" sz="1470" dirty="0">
                <a:gradFill>
                  <a:gsLst>
                    <a:gs pos="0">
                      <a:srgbClr val="FFFFFF"/>
                    </a:gs>
                    <a:gs pos="100000">
                      <a:srgbClr val="FFFFFF"/>
                    </a:gs>
                  </a:gsLst>
                  <a:lin ang="5400000" scaled="0"/>
                </a:gradFill>
                <a:latin typeface="Segoe UI Semilight"/>
                <a:ea typeface="Segoe UI" pitchFamily="34" charset="0"/>
                <a:cs typeface="Segoe UI" pitchFamily="34" charset="0"/>
              </a:rPr>
              <a:t>(or 3</a:t>
            </a:r>
            <a:r>
              <a:rPr lang="en-US" sz="1470" baseline="30000" dirty="0">
                <a:gradFill>
                  <a:gsLst>
                    <a:gs pos="0">
                      <a:srgbClr val="FFFFFF"/>
                    </a:gs>
                    <a:gs pos="100000">
                      <a:srgbClr val="FFFFFF"/>
                    </a:gs>
                  </a:gsLst>
                  <a:lin ang="5400000" scaled="0"/>
                </a:gradFill>
                <a:latin typeface="Segoe UI Semilight"/>
                <a:ea typeface="Segoe UI" pitchFamily="34" charset="0"/>
                <a:cs typeface="Segoe UI" pitchFamily="34" charset="0"/>
              </a:rPr>
              <a:t>rd</a:t>
            </a:r>
            <a:r>
              <a:rPr lang="en-US" sz="1470" dirty="0">
                <a:gradFill>
                  <a:gsLst>
                    <a:gs pos="0">
                      <a:srgbClr val="FFFFFF"/>
                    </a:gs>
                    <a:gs pos="100000">
                      <a:srgbClr val="FFFFFF"/>
                    </a:gs>
                  </a:gsLst>
                  <a:lin ang="5400000" scaled="0"/>
                </a:gradFill>
                <a:latin typeface="Segoe UI Semilight"/>
                <a:ea typeface="Segoe UI" pitchFamily="34" charset="0"/>
                <a:cs typeface="Segoe UI" pitchFamily="34" charset="0"/>
              </a:rPr>
              <a:t> Party IDP)</a:t>
            </a:r>
          </a:p>
        </p:txBody>
      </p:sp>
      <p:sp>
        <p:nvSpPr>
          <p:cNvPr id="2" name="Title 1"/>
          <p:cNvSpPr>
            <a:spLocks noGrp="1"/>
          </p:cNvSpPr>
          <p:nvPr>
            <p:ph type="title"/>
          </p:nvPr>
        </p:nvSpPr>
        <p:spPr>
          <a:xfrm>
            <a:off x="269239" y="183214"/>
            <a:ext cx="12404769" cy="899665"/>
          </a:xfrm>
        </p:spPr>
        <p:txBody>
          <a:bodyPr/>
          <a:lstStyle/>
          <a:p>
            <a:r>
              <a:rPr lang="en-US" sz="4000" dirty="0"/>
              <a:t>Hybrid Azure AD Join – Federated Registration</a:t>
            </a:r>
          </a:p>
        </p:txBody>
      </p:sp>
      <p:grpSp>
        <p:nvGrpSpPr>
          <p:cNvPr id="6" name="Group 5">
            <a:extLst>
              <a:ext uri="{FF2B5EF4-FFF2-40B4-BE49-F238E27FC236}">
                <a16:creationId xmlns:a16="http://schemas.microsoft.com/office/drawing/2014/main" id="{F799511F-55E5-408C-A440-76B69027CE9B}"/>
              </a:ext>
            </a:extLst>
          </p:cNvPr>
          <p:cNvGrpSpPr/>
          <p:nvPr/>
        </p:nvGrpSpPr>
        <p:grpSpPr>
          <a:xfrm>
            <a:off x="2471665" y="5046150"/>
            <a:ext cx="980906" cy="948487"/>
            <a:chOff x="10293941" y="5452723"/>
            <a:chExt cx="932594" cy="901772"/>
          </a:xfrm>
        </p:grpSpPr>
        <p:grpSp>
          <p:nvGrpSpPr>
            <p:cNvPr id="7" name="Group 6">
              <a:extLst>
                <a:ext uri="{FF2B5EF4-FFF2-40B4-BE49-F238E27FC236}">
                  <a16:creationId xmlns:a16="http://schemas.microsoft.com/office/drawing/2014/main" id="{38A0CF68-C839-4353-9819-3F568FD6DA36}"/>
                </a:ext>
              </a:extLst>
            </p:cNvPr>
            <p:cNvGrpSpPr/>
            <p:nvPr/>
          </p:nvGrpSpPr>
          <p:grpSpPr>
            <a:xfrm>
              <a:off x="10293941" y="5452723"/>
              <a:ext cx="932594" cy="901772"/>
              <a:chOff x="10292121" y="5350277"/>
              <a:chExt cx="932594" cy="901772"/>
            </a:xfrm>
          </p:grpSpPr>
          <p:sp>
            <p:nvSpPr>
              <p:cNvPr id="9" name="Freeform 7">
                <a:extLst>
                  <a:ext uri="{FF2B5EF4-FFF2-40B4-BE49-F238E27FC236}">
                    <a16:creationId xmlns:a16="http://schemas.microsoft.com/office/drawing/2014/main" id="{6CB731D9-7A91-4C54-9537-823AAA18DA8D}"/>
                  </a:ext>
                </a:extLst>
              </p:cNvPr>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10" name="Freeform 343">
                <a:extLst>
                  <a:ext uri="{FF2B5EF4-FFF2-40B4-BE49-F238E27FC236}">
                    <a16:creationId xmlns:a16="http://schemas.microsoft.com/office/drawing/2014/main" id="{A67A4B06-E546-4B07-A226-F45A7A55A926}"/>
                  </a:ext>
                </a:extLst>
              </p:cNvPr>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 name="Freeform 341">
              <a:extLst>
                <a:ext uri="{FF2B5EF4-FFF2-40B4-BE49-F238E27FC236}">
                  <a16:creationId xmlns:a16="http://schemas.microsoft.com/office/drawing/2014/main" id="{8B66B546-96E9-42AD-988C-05D3EEC5402A}"/>
                </a:ext>
              </a:extLst>
            </p:cNvPr>
            <p:cNvSpPr>
              <a:spLocks noChangeAspect="1" noEditPoints="1"/>
            </p:cNvSpPr>
            <p:nvPr/>
          </p:nvSpPr>
          <p:spPr bwMode="black">
            <a:xfrm>
              <a:off x="10580771" y="5550321"/>
              <a:ext cx="358934" cy="357476"/>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grpSp>
        <p:nvGrpSpPr>
          <p:cNvPr id="14" name="Group 13">
            <a:extLst>
              <a:ext uri="{FF2B5EF4-FFF2-40B4-BE49-F238E27FC236}">
                <a16:creationId xmlns:a16="http://schemas.microsoft.com/office/drawing/2014/main" id="{40FE2B9F-5F3C-446C-ADD8-25F02A533308}"/>
              </a:ext>
            </a:extLst>
          </p:cNvPr>
          <p:cNvGrpSpPr/>
          <p:nvPr/>
        </p:nvGrpSpPr>
        <p:grpSpPr>
          <a:xfrm>
            <a:off x="9022770" y="4333857"/>
            <a:ext cx="2207397" cy="1629893"/>
            <a:chOff x="5141995" y="2009736"/>
            <a:chExt cx="2251660" cy="1662576"/>
          </a:xfrm>
        </p:grpSpPr>
        <p:sp>
          <p:nvSpPr>
            <p:cNvPr id="11" name="TextBox 10">
              <a:extLst>
                <a:ext uri="{FF2B5EF4-FFF2-40B4-BE49-F238E27FC236}">
                  <a16:creationId xmlns:a16="http://schemas.microsoft.com/office/drawing/2014/main" id="{017F940B-40D0-409C-9D84-631BAB80F373}"/>
                </a:ext>
              </a:extLst>
            </p:cNvPr>
            <p:cNvSpPr txBox="1"/>
            <p:nvPr/>
          </p:nvSpPr>
          <p:spPr>
            <a:xfrm>
              <a:off x="5141995" y="3455069"/>
              <a:ext cx="2169439" cy="217243"/>
            </a:xfrm>
            <a:prstGeom prst="rect">
              <a:avLst/>
            </a:prstGeom>
            <a:noFill/>
            <a:ln w="10795" cap="flat" cmpd="sng" algn="ctr">
              <a:noFill/>
              <a:prstDash val="solid"/>
              <a:headEnd type="none" w="med" len="med"/>
              <a:tailEnd type="none" w="med" len="med"/>
            </a:ln>
            <a:effectLst/>
          </p:spPr>
          <p:txBody>
            <a:bodyPr lIns="0" tIns="175727" rIns="0" bIns="44811"/>
            <a:lstStyle>
              <a:defPPr>
                <a:defRPr lang="en-US"/>
              </a:defPPr>
              <a:lvl1pPr marR="0" lvl="0" indent="0" algn="ctr" defTabSz="932205" fontAlgn="base">
                <a:lnSpc>
                  <a:spcPct val="90000"/>
                </a:lnSpc>
                <a:spcBef>
                  <a:spcPct val="0"/>
                </a:spcBef>
                <a:spcAft>
                  <a:spcPct val="0"/>
                </a:spcAft>
                <a:buClrTx/>
                <a:buSzTx/>
                <a:buFontTx/>
                <a:buNone/>
                <a:tabLst/>
                <a:defRPr kumimoji="0" sz="1600" b="0" i="0" u="none" strike="noStrike" kern="0" cap="none" spc="0" normalizeH="0" baseline="0">
                  <a:ln>
                    <a:noFill/>
                  </a:ln>
                  <a:solidFill>
                    <a:srgbClr val="505050"/>
                  </a:solidFill>
                  <a:effectLst/>
                  <a:uLnTx/>
                  <a:uFillTx/>
                </a:defRPr>
              </a:lvl1pPr>
            </a:lstStyle>
            <a:p>
              <a:pPr defTabSz="895838">
                <a:defRPr/>
              </a:pPr>
              <a:r>
                <a:rPr lang="en-US" sz="1537" dirty="0">
                  <a:latin typeface="Segoe UI Semilight"/>
                </a:rPr>
                <a:t>Microsoft Azure </a:t>
              </a:r>
              <a:br>
                <a:rPr lang="en-US" sz="1537" dirty="0">
                  <a:latin typeface="Segoe UI Semilight"/>
                </a:rPr>
              </a:br>
              <a:r>
                <a:rPr lang="en-US" sz="1537" dirty="0">
                  <a:latin typeface="Segoe UI Semilight"/>
                </a:rPr>
                <a:t>Active Directory</a:t>
              </a:r>
            </a:p>
          </p:txBody>
        </p:sp>
        <p:sp>
          <p:nvSpPr>
            <p:cNvPr id="12" name="Freeform 13">
              <a:extLst>
                <a:ext uri="{FF2B5EF4-FFF2-40B4-BE49-F238E27FC236}">
                  <a16:creationId xmlns:a16="http://schemas.microsoft.com/office/drawing/2014/main" id="{C42AB488-B986-412D-B271-A07176B41C89}"/>
                </a:ext>
              </a:extLst>
            </p:cNvPr>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13" name="Picture 12">
              <a:extLst>
                <a:ext uri="{FF2B5EF4-FFF2-40B4-BE49-F238E27FC236}">
                  <a16:creationId xmlns:a16="http://schemas.microsoft.com/office/drawing/2014/main" id="{11A1A690-D44D-4DB7-A4AA-BE176E9C05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grpSp>
        <p:nvGrpSpPr>
          <p:cNvPr id="15" name="Group 14">
            <a:extLst>
              <a:ext uri="{FF2B5EF4-FFF2-40B4-BE49-F238E27FC236}">
                <a16:creationId xmlns:a16="http://schemas.microsoft.com/office/drawing/2014/main" id="{8C2D4FCE-A5B0-4857-8CE4-921288526D32}"/>
              </a:ext>
            </a:extLst>
          </p:cNvPr>
          <p:cNvGrpSpPr/>
          <p:nvPr/>
        </p:nvGrpSpPr>
        <p:grpSpPr>
          <a:xfrm>
            <a:off x="2064262" y="1069973"/>
            <a:ext cx="2173237" cy="1483533"/>
            <a:chOff x="463866" y="2799820"/>
            <a:chExt cx="1333095" cy="950564"/>
          </a:xfrm>
        </p:grpSpPr>
        <p:sp>
          <p:nvSpPr>
            <p:cNvPr id="16" name="Rectangle 15">
              <a:extLst>
                <a:ext uri="{FF2B5EF4-FFF2-40B4-BE49-F238E27FC236}">
                  <a16:creationId xmlns:a16="http://schemas.microsoft.com/office/drawing/2014/main" id="{A16E3D48-C394-4C73-8E5C-6C10B361CE02}"/>
                </a:ext>
              </a:extLst>
            </p:cNvPr>
            <p:cNvSpPr/>
            <p:nvPr/>
          </p:nvSpPr>
          <p:spPr>
            <a:xfrm>
              <a:off x="463866" y="3511864"/>
              <a:ext cx="1333095" cy="238520"/>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344" kern="0" dirty="0">
                  <a:solidFill>
                    <a:srgbClr val="002050"/>
                  </a:solidFill>
                  <a:latin typeface="Segoe UI"/>
                  <a:ea typeface="ＭＳ Ｐゴシック" charset="0"/>
                </a:rPr>
                <a:t>Windows Server</a:t>
              </a:r>
            </a:p>
            <a:p>
              <a:pPr algn="ctr" defTabSz="878269" fontAlgn="base">
                <a:lnSpc>
                  <a:spcPct val="90000"/>
                </a:lnSpc>
                <a:spcBef>
                  <a:spcPct val="0"/>
                </a:spcBef>
                <a:spcAft>
                  <a:spcPct val="0"/>
                </a:spcAft>
                <a:buSzPct val="80000"/>
                <a:defRPr/>
              </a:pPr>
              <a:r>
                <a:rPr lang="en-US" sz="1344" kern="0" dirty="0">
                  <a:solidFill>
                    <a:srgbClr val="002050"/>
                  </a:solidFill>
                  <a:latin typeface="Segoe UI"/>
                  <a:ea typeface="ＭＳ Ｐゴシック" charset="0"/>
                </a:rPr>
                <a:t>Active Directory Forest</a:t>
              </a:r>
            </a:p>
          </p:txBody>
        </p:sp>
        <p:pic>
          <p:nvPicPr>
            <p:cNvPr id="17" name="Picture 16">
              <a:extLst>
                <a:ext uri="{FF2B5EF4-FFF2-40B4-BE49-F238E27FC236}">
                  <a16:creationId xmlns:a16="http://schemas.microsoft.com/office/drawing/2014/main" id="{9E6850B7-4FB1-4E1C-8003-5A0D7C12DE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346" y="2799820"/>
              <a:ext cx="1005840" cy="665838"/>
            </a:xfrm>
            <a:prstGeom prst="rect">
              <a:avLst/>
            </a:prstGeom>
          </p:spPr>
        </p:pic>
      </p:grpSp>
      <p:sp>
        <p:nvSpPr>
          <p:cNvPr id="28" name="TextBox 27">
            <a:extLst>
              <a:ext uri="{FF2B5EF4-FFF2-40B4-BE49-F238E27FC236}">
                <a16:creationId xmlns:a16="http://schemas.microsoft.com/office/drawing/2014/main" id="{B1537BBB-5808-4086-8711-F98DE80DDF8D}"/>
              </a:ext>
            </a:extLst>
          </p:cNvPr>
          <p:cNvSpPr txBox="1"/>
          <p:nvPr/>
        </p:nvSpPr>
        <p:spPr>
          <a:xfrm>
            <a:off x="626494" y="5149104"/>
            <a:ext cx="1949597" cy="506833"/>
          </a:xfrm>
          <a:prstGeom prst="rect">
            <a:avLst/>
          </a:prstGeom>
          <a:noFill/>
        </p:spPr>
        <p:txBody>
          <a:bodyPr wrap="square" lIns="179285" tIns="143428" rIns="179285" bIns="143428" rtlCol="0">
            <a:spAutoFit/>
          </a:bodyPr>
          <a:lstStyle/>
          <a:p>
            <a:pPr defTabSz="914367">
              <a:lnSpc>
                <a:spcPct val="90000"/>
              </a:lnSpc>
              <a:spcAft>
                <a:spcPts val="588"/>
              </a:spcAft>
            </a:pPr>
            <a:r>
              <a:rPr lang="en-US" sz="1568" dirty="0">
                <a:solidFill>
                  <a:srgbClr val="0078D7"/>
                </a:solidFill>
                <a:latin typeface="Segoe UI Semilight"/>
              </a:rPr>
              <a:t>1. User sign-in PC</a:t>
            </a:r>
          </a:p>
        </p:txBody>
      </p:sp>
      <p:sp>
        <p:nvSpPr>
          <p:cNvPr id="35" name="Rectangle 34">
            <a:extLst>
              <a:ext uri="{FF2B5EF4-FFF2-40B4-BE49-F238E27FC236}">
                <a16:creationId xmlns:a16="http://schemas.microsoft.com/office/drawing/2014/main" id="{0F447CBE-61DF-41DA-A050-E66234E20FF1}"/>
              </a:ext>
            </a:extLst>
          </p:cNvPr>
          <p:cNvSpPr/>
          <p:nvPr/>
        </p:nvSpPr>
        <p:spPr>
          <a:xfrm>
            <a:off x="2173580" y="6080974"/>
            <a:ext cx="1851988" cy="579315"/>
          </a:xfrm>
          <a:prstGeom prst="rect">
            <a:avLst/>
          </a:prstGeom>
        </p:spPr>
        <p:txBody>
          <a:bodyPr wrap="square">
            <a:spAutoFit/>
          </a:bodyPr>
          <a:lstStyle/>
          <a:p>
            <a:pPr algn="ctr" defTabSz="895838" fontAlgn="base">
              <a:lnSpc>
                <a:spcPct val="90000"/>
              </a:lnSpc>
              <a:spcBef>
                <a:spcPct val="0"/>
              </a:spcBef>
              <a:spcAft>
                <a:spcPct val="0"/>
              </a:spcAft>
              <a:defRPr/>
            </a:pPr>
            <a:r>
              <a:rPr lang="en-US" sz="1765" kern="0" dirty="0">
                <a:solidFill>
                  <a:srgbClr val="505050"/>
                </a:solidFill>
                <a:latin typeface="Segoe UI Semilight"/>
              </a:rPr>
              <a:t>W10 On Prem Domain Joined</a:t>
            </a:r>
          </a:p>
        </p:txBody>
      </p:sp>
      <p:grpSp>
        <p:nvGrpSpPr>
          <p:cNvPr id="76" name="Group 75">
            <a:extLst>
              <a:ext uri="{FF2B5EF4-FFF2-40B4-BE49-F238E27FC236}">
                <a16:creationId xmlns:a16="http://schemas.microsoft.com/office/drawing/2014/main" id="{A39127CB-E7CC-45CC-B40F-FF0AA6803B0B}"/>
              </a:ext>
            </a:extLst>
          </p:cNvPr>
          <p:cNvGrpSpPr/>
          <p:nvPr/>
        </p:nvGrpSpPr>
        <p:grpSpPr>
          <a:xfrm>
            <a:off x="2511185" y="2625046"/>
            <a:ext cx="941386" cy="2400882"/>
            <a:chOff x="2901667" y="2734289"/>
            <a:chExt cx="960263" cy="2449025"/>
          </a:xfrm>
        </p:grpSpPr>
        <p:sp>
          <p:nvSpPr>
            <p:cNvPr id="41" name="TextBox 40">
              <a:extLst>
                <a:ext uri="{FF2B5EF4-FFF2-40B4-BE49-F238E27FC236}">
                  <a16:creationId xmlns:a16="http://schemas.microsoft.com/office/drawing/2014/main" id="{8607EF45-11F6-4D9F-B112-C7B571872226}"/>
                </a:ext>
              </a:extLst>
            </p:cNvPr>
            <p:cNvSpPr txBox="1"/>
            <p:nvPr/>
          </p:nvSpPr>
          <p:spPr>
            <a:xfrm rot="16200000">
              <a:off x="2289031" y="3610415"/>
              <a:ext cx="2185535" cy="960263"/>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2. Read tenant domain name from SCP</a:t>
              </a:r>
            </a:p>
          </p:txBody>
        </p:sp>
        <p:cxnSp>
          <p:nvCxnSpPr>
            <p:cNvPr id="42" name="Straight Arrow Connector 41">
              <a:extLst>
                <a:ext uri="{FF2B5EF4-FFF2-40B4-BE49-F238E27FC236}">
                  <a16:creationId xmlns:a16="http://schemas.microsoft.com/office/drawing/2014/main" id="{4E0027BE-BDBF-4B3E-9677-7C7552EF748E}"/>
                </a:ext>
              </a:extLst>
            </p:cNvPr>
            <p:cNvCxnSpPr>
              <a:cxnSpLocks/>
            </p:cNvCxnSpPr>
            <p:nvPr/>
          </p:nvCxnSpPr>
          <p:spPr>
            <a:xfrm flipV="1">
              <a:off x="3291180" y="2734289"/>
              <a:ext cx="0" cy="238422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grpSp>
      <p:grpSp>
        <p:nvGrpSpPr>
          <p:cNvPr id="52" name="Group 51">
            <a:extLst>
              <a:ext uri="{FF2B5EF4-FFF2-40B4-BE49-F238E27FC236}">
                <a16:creationId xmlns:a16="http://schemas.microsoft.com/office/drawing/2014/main" id="{DC377F1D-E074-4574-9BD6-90819CC6BE98}"/>
              </a:ext>
            </a:extLst>
          </p:cNvPr>
          <p:cNvGrpSpPr/>
          <p:nvPr/>
        </p:nvGrpSpPr>
        <p:grpSpPr>
          <a:xfrm rot="5400000">
            <a:off x="5921208" y="1458097"/>
            <a:ext cx="468902" cy="390007"/>
            <a:chOff x="2735263" y="1203325"/>
            <a:chExt cx="6724650" cy="4448176"/>
          </a:xfrm>
          <a:solidFill>
            <a:schemeClr val="bg1"/>
          </a:solidFill>
        </p:grpSpPr>
        <p:sp>
          <p:nvSpPr>
            <p:cNvPr id="53" name="Freeform 19">
              <a:extLst>
                <a:ext uri="{FF2B5EF4-FFF2-40B4-BE49-F238E27FC236}">
                  <a16:creationId xmlns:a16="http://schemas.microsoft.com/office/drawing/2014/main" id="{7ACBF2B4-741D-485E-B2FF-E369B6346948}"/>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sp>
          <p:nvSpPr>
            <p:cNvPr id="54" name="Freeform 20">
              <a:extLst>
                <a:ext uri="{FF2B5EF4-FFF2-40B4-BE49-F238E27FC236}">
                  <a16:creationId xmlns:a16="http://schemas.microsoft.com/office/drawing/2014/main" id="{0683C744-98F2-42AC-A2CF-DF017BB30B08}"/>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grpSp>
      <p:grpSp>
        <p:nvGrpSpPr>
          <p:cNvPr id="79" name="Group 78">
            <a:extLst>
              <a:ext uri="{FF2B5EF4-FFF2-40B4-BE49-F238E27FC236}">
                <a16:creationId xmlns:a16="http://schemas.microsoft.com/office/drawing/2014/main" id="{341613D3-A66B-4991-94B9-E312B072D2A6}"/>
              </a:ext>
            </a:extLst>
          </p:cNvPr>
          <p:cNvGrpSpPr/>
          <p:nvPr/>
        </p:nvGrpSpPr>
        <p:grpSpPr>
          <a:xfrm>
            <a:off x="3325864" y="2321044"/>
            <a:ext cx="3523391" cy="2740985"/>
            <a:chOff x="3374810" y="2131375"/>
            <a:chExt cx="4320139" cy="3092734"/>
          </a:xfrm>
        </p:grpSpPr>
        <p:sp>
          <p:nvSpPr>
            <p:cNvPr id="59" name="TextBox 58">
              <a:extLst>
                <a:ext uri="{FF2B5EF4-FFF2-40B4-BE49-F238E27FC236}">
                  <a16:creationId xmlns:a16="http://schemas.microsoft.com/office/drawing/2014/main" id="{7A07666F-C0FB-4428-8627-7A3B4CD5CFBF}"/>
                </a:ext>
              </a:extLst>
            </p:cNvPr>
            <p:cNvSpPr txBox="1"/>
            <p:nvPr/>
          </p:nvSpPr>
          <p:spPr>
            <a:xfrm rot="18975641">
              <a:off x="3696897" y="3250824"/>
              <a:ext cx="3998052" cy="816918"/>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3. Machine account gets an ADFS token with WIA </a:t>
              </a:r>
            </a:p>
          </p:txBody>
        </p:sp>
        <p:cxnSp>
          <p:nvCxnSpPr>
            <p:cNvPr id="57" name="Straight Arrow Connector 56">
              <a:extLst>
                <a:ext uri="{FF2B5EF4-FFF2-40B4-BE49-F238E27FC236}">
                  <a16:creationId xmlns:a16="http://schemas.microsoft.com/office/drawing/2014/main" id="{48AD9CCF-35CF-4FD8-A854-F5A4886B8E5A}"/>
                </a:ext>
              </a:extLst>
            </p:cNvPr>
            <p:cNvCxnSpPr>
              <a:cxnSpLocks/>
            </p:cNvCxnSpPr>
            <p:nvPr/>
          </p:nvCxnSpPr>
          <p:spPr>
            <a:xfrm flipV="1">
              <a:off x="3374810" y="2131375"/>
              <a:ext cx="3455705" cy="3092734"/>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grpSp>
      <p:grpSp>
        <p:nvGrpSpPr>
          <p:cNvPr id="20" name="Group 19">
            <a:extLst>
              <a:ext uri="{FF2B5EF4-FFF2-40B4-BE49-F238E27FC236}">
                <a16:creationId xmlns:a16="http://schemas.microsoft.com/office/drawing/2014/main" id="{1B238F32-61BD-42B4-B4BE-E9737FC60B9C}"/>
              </a:ext>
            </a:extLst>
          </p:cNvPr>
          <p:cNvGrpSpPr/>
          <p:nvPr/>
        </p:nvGrpSpPr>
        <p:grpSpPr>
          <a:xfrm>
            <a:off x="3396745" y="4713172"/>
            <a:ext cx="5501367" cy="506901"/>
            <a:chOff x="885282" y="5326062"/>
            <a:chExt cx="5611681" cy="517065"/>
          </a:xfrm>
        </p:grpSpPr>
        <p:sp>
          <p:nvSpPr>
            <p:cNvPr id="61" name="TextBox 60">
              <a:extLst>
                <a:ext uri="{FF2B5EF4-FFF2-40B4-BE49-F238E27FC236}">
                  <a16:creationId xmlns:a16="http://schemas.microsoft.com/office/drawing/2014/main" id="{2E548329-94D2-4038-B4BE-1658BE508DFA}"/>
                </a:ext>
              </a:extLst>
            </p:cNvPr>
            <p:cNvSpPr txBox="1"/>
            <p:nvPr/>
          </p:nvSpPr>
          <p:spPr>
            <a:xfrm>
              <a:off x="885282" y="5326062"/>
              <a:ext cx="4295705" cy="51706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4. Get ID token from Azure AD for DRS </a:t>
              </a:r>
            </a:p>
          </p:txBody>
        </p:sp>
        <p:cxnSp>
          <p:nvCxnSpPr>
            <p:cNvPr id="60" name="Straight Arrow Connector 59">
              <a:extLst>
                <a:ext uri="{FF2B5EF4-FFF2-40B4-BE49-F238E27FC236}">
                  <a16:creationId xmlns:a16="http://schemas.microsoft.com/office/drawing/2014/main" id="{73F5A071-CBDA-41E8-977D-494B71894534}"/>
                </a:ext>
              </a:extLst>
            </p:cNvPr>
            <p:cNvCxnSpPr>
              <a:cxnSpLocks/>
            </p:cNvCxnSpPr>
            <p:nvPr/>
          </p:nvCxnSpPr>
          <p:spPr>
            <a:xfrm>
              <a:off x="1372034" y="5671900"/>
              <a:ext cx="5124929" cy="0"/>
            </a:xfrm>
            <a:prstGeom prst="straightConnector1">
              <a:avLst/>
            </a:prstGeom>
            <a:ln>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grpSp>
      <p:grpSp>
        <p:nvGrpSpPr>
          <p:cNvPr id="22" name="Group 21">
            <a:extLst>
              <a:ext uri="{FF2B5EF4-FFF2-40B4-BE49-F238E27FC236}">
                <a16:creationId xmlns:a16="http://schemas.microsoft.com/office/drawing/2014/main" id="{8CCB4950-D817-4BBF-9E61-66BD28F0BBB2}"/>
              </a:ext>
            </a:extLst>
          </p:cNvPr>
          <p:cNvGrpSpPr/>
          <p:nvPr/>
        </p:nvGrpSpPr>
        <p:grpSpPr>
          <a:xfrm>
            <a:off x="3325864" y="5095842"/>
            <a:ext cx="5572248" cy="506901"/>
            <a:chOff x="986970" y="5048571"/>
            <a:chExt cx="5102890" cy="517065"/>
          </a:xfrm>
        </p:grpSpPr>
        <p:sp>
          <p:nvSpPr>
            <p:cNvPr id="68" name="TextBox 67">
              <a:extLst>
                <a:ext uri="{FF2B5EF4-FFF2-40B4-BE49-F238E27FC236}">
                  <a16:creationId xmlns:a16="http://schemas.microsoft.com/office/drawing/2014/main" id="{F9F0DB8D-AD80-4472-A135-52F92919F195}"/>
                </a:ext>
              </a:extLst>
            </p:cNvPr>
            <p:cNvSpPr txBox="1"/>
            <p:nvPr/>
          </p:nvSpPr>
          <p:spPr>
            <a:xfrm>
              <a:off x="986970" y="5048571"/>
              <a:ext cx="4295705" cy="51706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5. Send ID token, cert req, pub keys to DRS </a:t>
              </a:r>
            </a:p>
          </p:txBody>
        </p:sp>
        <p:cxnSp>
          <p:nvCxnSpPr>
            <p:cNvPr id="65" name="Straight Arrow Connector 64">
              <a:extLst>
                <a:ext uri="{FF2B5EF4-FFF2-40B4-BE49-F238E27FC236}">
                  <a16:creationId xmlns:a16="http://schemas.microsoft.com/office/drawing/2014/main" id="{7F77E57C-6A81-43A8-930F-DD6A216C3641}"/>
                </a:ext>
              </a:extLst>
            </p:cNvPr>
            <p:cNvCxnSpPr>
              <a:cxnSpLocks/>
            </p:cNvCxnSpPr>
            <p:nvPr/>
          </p:nvCxnSpPr>
          <p:spPr>
            <a:xfrm>
              <a:off x="1376242" y="5416178"/>
              <a:ext cx="4713618"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grpSp>
      <p:grpSp>
        <p:nvGrpSpPr>
          <p:cNvPr id="71" name="Group 70">
            <a:extLst>
              <a:ext uri="{FF2B5EF4-FFF2-40B4-BE49-F238E27FC236}">
                <a16:creationId xmlns:a16="http://schemas.microsoft.com/office/drawing/2014/main" id="{F2C7E57B-5E9C-4FC7-826D-A0FF2D970223}"/>
              </a:ext>
            </a:extLst>
          </p:cNvPr>
          <p:cNvGrpSpPr/>
          <p:nvPr/>
        </p:nvGrpSpPr>
        <p:grpSpPr>
          <a:xfrm>
            <a:off x="2773354" y="5863839"/>
            <a:ext cx="2760426" cy="586955"/>
            <a:chOff x="4999037" y="5558345"/>
            <a:chExt cx="2815778" cy="598725"/>
          </a:xfrm>
        </p:grpSpPr>
        <p:sp>
          <p:nvSpPr>
            <p:cNvPr id="70" name="Rectangle 69">
              <a:extLst>
                <a:ext uri="{FF2B5EF4-FFF2-40B4-BE49-F238E27FC236}">
                  <a16:creationId xmlns:a16="http://schemas.microsoft.com/office/drawing/2014/main" id="{292C5A37-92A6-4B09-BCC6-AE8C9A58163B}"/>
                </a:ext>
              </a:extLst>
            </p:cNvPr>
            <p:cNvSpPr/>
            <p:nvPr/>
          </p:nvSpPr>
          <p:spPr bwMode="auto">
            <a:xfrm>
              <a:off x="4999037" y="5558345"/>
              <a:ext cx="2815778" cy="5987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5. Key material Generated</a:t>
              </a:r>
            </a:p>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Device Key/Transport Key</a:t>
              </a:r>
            </a:p>
          </p:txBody>
        </p:sp>
        <p:pic>
          <p:nvPicPr>
            <p:cNvPr id="69" name="Picture 68">
              <a:extLst>
                <a:ext uri="{FF2B5EF4-FFF2-40B4-BE49-F238E27FC236}">
                  <a16:creationId xmlns:a16="http://schemas.microsoft.com/office/drawing/2014/main" id="{A8C0C319-A120-4114-BD52-677EF4A5EECF}"/>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21540" y="5571754"/>
              <a:ext cx="510532" cy="550950"/>
            </a:xfrm>
            <a:prstGeom prst="rect">
              <a:avLst/>
            </a:prstGeom>
          </p:spPr>
        </p:pic>
      </p:grpSp>
      <p:grpSp>
        <p:nvGrpSpPr>
          <p:cNvPr id="43" name="Group 42">
            <a:extLst>
              <a:ext uri="{FF2B5EF4-FFF2-40B4-BE49-F238E27FC236}">
                <a16:creationId xmlns:a16="http://schemas.microsoft.com/office/drawing/2014/main" id="{34C4BF60-DAAD-4EA0-96F4-551D06C59CE7}"/>
              </a:ext>
            </a:extLst>
          </p:cNvPr>
          <p:cNvGrpSpPr/>
          <p:nvPr/>
        </p:nvGrpSpPr>
        <p:grpSpPr>
          <a:xfrm rot="5400000">
            <a:off x="5950897" y="2067325"/>
            <a:ext cx="386698" cy="121306"/>
            <a:chOff x="4572000" y="3022238"/>
            <a:chExt cx="789225" cy="197428"/>
          </a:xfrm>
          <a:solidFill>
            <a:srgbClr val="002060"/>
          </a:solidFill>
        </p:grpSpPr>
        <p:sp>
          <p:nvSpPr>
            <p:cNvPr id="44" name="Oval 43">
              <a:extLst>
                <a:ext uri="{FF2B5EF4-FFF2-40B4-BE49-F238E27FC236}">
                  <a16:creationId xmlns:a16="http://schemas.microsoft.com/office/drawing/2014/main" id="{1BF2BA0F-02DA-4455-8DF7-A74ADF7B326B}"/>
                </a:ext>
              </a:extLst>
            </p:cNvPr>
            <p:cNvSpPr/>
            <p:nvPr/>
          </p:nvSpPr>
          <p:spPr>
            <a:xfrm>
              <a:off x="5163797" y="3022238"/>
              <a:ext cx="197428" cy="197428"/>
            </a:xfrm>
            <a:prstGeom prst="ellipse">
              <a:avLst/>
            </a:prstGeom>
            <a:grpFill/>
            <a:ln w="10795" cap="flat" cmpd="sng" algn="ctr">
              <a:solidFill>
                <a:srgbClr val="002060"/>
              </a:solidFill>
              <a:prstDash val="solid"/>
            </a:ln>
            <a:effectLst/>
          </p:spPr>
          <p:txBody>
            <a:bodyPr rtlCol="0" anchor="ctr"/>
            <a:lstStyle/>
            <a:p>
              <a:pPr algn="ctr" defTabSz="896386">
                <a:defRPr/>
              </a:pPr>
              <a:endParaRPr lang="en-US" sz="1764" kern="0">
                <a:solidFill>
                  <a:srgbClr val="FFFFFF"/>
                </a:solidFill>
                <a:latin typeface="Segoe UI"/>
              </a:endParaRPr>
            </a:p>
          </p:txBody>
        </p:sp>
        <p:cxnSp>
          <p:nvCxnSpPr>
            <p:cNvPr id="45" name="Straight Connector 44">
              <a:extLst>
                <a:ext uri="{FF2B5EF4-FFF2-40B4-BE49-F238E27FC236}">
                  <a16:creationId xmlns:a16="http://schemas.microsoft.com/office/drawing/2014/main" id="{E3373395-AD4F-40A3-8E31-334787A0AEF4}"/>
                </a:ext>
              </a:extLst>
            </p:cNvPr>
            <p:cNvCxnSpPr>
              <a:endCxn id="44" idx="2"/>
            </p:cNvCxnSpPr>
            <p:nvPr/>
          </p:nvCxnSpPr>
          <p:spPr>
            <a:xfrm>
              <a:off x="4572000" y="3115757"/>
              <a:ext cx="591797" cy="5195"/>
            </a:xfrm>
            <a:prstGeom prst="line">
              <a:avLst/>
            </a:prstGeom>
            <a:grpFill/>
            <a:ln w="28575" cap="flat" cmpd="sng" algn="ctr">
              <a:solidFill>
                <a:srgbClr val="002060"/>
              </a:solidFill>
              <a:prstDash val="solid"/>
            </a:ln>
            <a:effectLst/>
          </p:spPr>
        </p:cxnSp>
      </p:grpSp>
      <p:sp>
        <p:nvSpPr>
          <p:cNvPr id="3" name="TextBox 2">
            <a:extLst>
              <a:ext uri="{FF2B5EF4-FFF2-40B4-BE49-F238E27FC236}">
                <a16:creationId xmlns:a16="http://schemas.microsoft.com/office/drawing/2014/main" id="{7C91B3C2-3989-443A-9443-F513D762D709}"/>
              </a:ext>
            </a:extLst>
          </p:cNvPr>
          <p:cNvSpPr txBox="1"/>
          <p:nvPr/>
        </p:nvSpPr>
        <p:spPr>
          <a:xfrm>
            <a:off x="6052451" y="1870197"/>
            <a:ext cx="2121764" cy="452590"/>
          </a:xfrm>
          <a:prstGeom prst="rect">
            <a:avLst/>
          </a:prstGeom>
          <a:noFill/>
        </p:spPr>
        <p:txBody>
          <a:bodyPr wrap="none" lIns="179285" tIns="143428" rIns="179285" bIns="143428" rtlCol="0">
            <a:spAutoFit/>
          </a:bodyPr>
          <a:lstStyle/>
          <a:p>
            <a:pPr defTabSz="914367">
              <a:lnSpc>
                <a:spcPct val="90000"/>
              </a:lnSpc>
              <a:spcAft>
                <a:spcPts val="588"/>
              </a:spcAft>
            </a:pPr>
            <a:r>
              <a:rPr lang="en-US" sz="1176" dirty="0">
                <a:gradFill>
                  <a:gsLst>
                    <a:gs pos="2917">
                      <a:srgbClr val="353535"/>
                    </a:gs>
                    <a:gs pos="30000">
                      <a:srgbClr val="353535"/>
                    </a:gs>
                  </a:gsLst>
                  <a:lin ang="5400000" scaled="0"/>
                </a:gradFill>
                <a:latin typeface="Segoe UI Semilight"/>
              </a:rPr>
              <a:t>/trust/13/</a:t>
            </a:r>
            <a:r>
              <a:rPr lang="en-US" sz="1176" dirty="0" err="1">
                <a:gradFill>
                  <a:gsLst>
                    <a:gs pos="2917">
                      <a:srgbClr val="353535"/>
                    </a:gs>
                    <a:gs pos="30000">
                      <a:srgbClr val="353535"/>
                    </a:gs>
                  </a:gsLst>
                  <a:lin ang="5400000" scaled="0"/>
                </a:gradFill>
                <a:latin typeface="Segoe UI Semilight"/>
              </a:rPr>
              <a:t>windowstransport</a:t>
            </a:r>
            <a:endParaRPr lang="en-US" sz="1176" dirty="0">
              <a:gradFill>
                <a:gsLst>
                  <a:gs pos="2917">
                    <a:srgbClr val="353535"/>
                  </a:gs>
                  <a:gs pos="30000">
                    <a:srgbClr val="353535"/>
                  </a:gs>
                </a:gsLst>
                <a:lin ang="5400000" scaled="0"/>
              </a:gradFill>
              <a:latin typeface="Segoe UI Semilight"/>
            </a:endParaRPr>
          </a:p>
        </p:txBody>
      </p:sp>
      <p:grpSp>
        <p:nvGrpSpPr>
          <p:cNvPr id="49" name="Group 19">
            <a:extLst>
              <a:ext uri="{FF2B5EF4-FFF2-40B4-BE49-F238E27FC236}">
                <a16:creationId xmlns:a16="http://schemas.microsoft.com/office/drawing/2014/main" id="{C70996B9-853C-4B22-BA86-B4D39AC3EB2E}"/>
              </a:ext>
            </a:extLst>
          </p:cNvPr>
          <p:cNvGrpSpPr/>
          <p:nvPr/>
        </p:nvGrpSpPr>
        <p:grpSpPr>
          <a:xfrm>
            <a:off x="3396745" y="5441945"/>
            <a:ext cx="5501367" cy="506901"/>
            <a:chOff x="885282" y="5326062"/>
            <a:chExt cx="5611681" cy="517065"/>
          </a:xfrm>
        </p:grpSpPr>
        <p:sp>
          <p:nvSpPr>
            <p:cNvPr id="50" name="TextBox 60">
              <a:extLst>
                <a:ext uri="{FF2B5EF4-FFF2-40B4-BE49-F238E27FC236}">
                  <a16:creationId xmlns:a16="http://schemas.microsoft.com/office/drawing/2014/main" id="{F89E2CDE-B99F-4AA6-8689-678429A090E3}"/>
                </a:ext>
              </a:extLst>
            </p:cNvPr>
            <p:cNvSpPr txBox="1"/>
            <p:nvPr/>
          </p:nvSpPr>
          <p:spPr>
            <a:xfrm>
              <a:off x="885282" y="5326062"/>
              <a:ext cx="4295705" cy="51706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7. Device Certificate</a:t>
              </a:r>
            </a:p>
          </p:txBody>
        </p:sp>
        <p:cxnSp>
          <p:nvCxnSpPr>
            <p:cNvPr id="56" name="Straight Arrow Connector 59">
              <a:extLst>
                <a:ext uri="{FF2B5EF4-FFF2-40B4-BE49-F238E27FC236}">
                  <a16:creationId xmlns:a16="http://schemas.microsoft.com/office/drawing/2014/main" id="{4DD8F0F8-96F1-4991-9C41-7D0FDA554CA1}"/>
                </a:ext>
              </a:extLst>
            </p:cNvPr>
            <p:cNvCxnSpPr>
              <a:cxnSpLocks/>
            </p:cNvCxnSpPr>
            <p:nvPr/>
          </p:nvCxnSpPr>
          <p:spPr>
            <a:xfrm>
              <a:off x="1372034" y="5671900"/>
              <a:ext cx="5124929" cy="0"/>
            </a:xfrm>
            <a:prstGeom prst="straightConnector1">
              <a:avLst/>
            </a:prstGeom>
            <a:ln>
              <a:headEnd type="triangle" w="med" len="med"/>
              <a:tailEnd type="none" w="med" len="med"/>
            </a:ln>
          </p:spPr>
          <p:style>
            <a:lnRef idx="1">
              <a:schemeClr val="accent3"/>
            </a:lnRef>
            <a:fillRef idx="0">
              <a:schemeClr val="accent3"/>
            </a:fillRef>
            <a:effectRef idx="0">
              <a:schemeClr val="accent3"/>
            </a:effectRef>
            <a:fontRef idx="minor">
              <a:schemeClr val="tx1"/>
            </a:fontRef>
          </p:style>
        </p:cxnSp>
      </p:grpSp>
      <p:sp>
        <p:nvSpPr>
          <p:cNvPr id="58" name="TextBox 60">
            <a:extLst>
              <a:ext uri="{FF2B5EF4-FFF2-40B4-BE49-F238E27FC236}">
                <a16:creationId xmlns:a16="http://schemas.microsoft.com/office/drawing/2014/main" id="{13CD7191-E639-4EE2-9EDD-0E12A54E45A2}"/>
              </a:ext>
            </a:extLst>
          </p:cNvPr>
          <p:cNvSpPr txBox="1"/>
          <p:nvPr/>
        </p:nvSpPr>
        <p:spPr>
          <a:xfrm>
            <a:off x="8174215" y="3836918"/>
            <a:ext cx="3637512" cy="506833"/>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6. DRS Registers Device to Azure AD</a:t>
            </a:r>
          </a:p>
        </p:txBody>
      </p:sp>
    </p:spTree>
    <p:extLst>
      <p:ext uri="{BB962C8B-B14F-4D97-AF65-F5344CB8AC3E}">
        <p14:creationId xmlns:p14="http://schemas.microsoft.com/office/powerpoint/2010/main" val="35625889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fad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fade">
                                      <p:cBhvr>
                                        <p:cTn id="17" dur="500"/>
                                        <p:tgtEl>
                                          <p:spTgt spid="7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1"/>
                                        </p:tgtEl>
                                        <p:attrNameLst>
                                          <p:attrName>style.visibility</p:attrName>
                                        </p:attrNameLst>
                                      </p:cBhvr>
                                      <p:to>
                                        <p:strVal val="visible"/>
                                      </p:to>
                                    </p:set>
                                    <p:animEffect transition="in" filter="fade">
                                      <p:cBhvr>
                                        <p:cTn id="27" dur="500"/>
                                        <p:tgtEl>
                                          <p:spTgt spid="7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500"/>
                                        <p:tgtEl>
                                          <p:spTgt spid="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9"/>
                                        </p:tgtEl>
                                        <p:attrNameLst>
                                          <p:attrName>style.visibility</p:attrName>
                                        </p:attrNameLst>
                                      </p:cBhvr>
                                      <p:to>
                                        <p:strVal val="visible"/>
                                      </p:to>
                                    </p:set>
                                    <p:animEffect transition="in" filter="fade">
                                      <p:cBhvr>
                                        <p:cTn id="42"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5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テキスト が含まれている画像&#10;&#10;自動的に生成された説明">
            <a:extLst>
              <a:ext uri="{FF2B5EF4-FFF2-40B4-BE49-F238E27FC236}">
                <a16:creationId xmlns:a16="http://schemas.microsoft.com/office/drawing/2014/main" id="{A2980B6D-744C-4D9D-AE38-4031229C4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85" y="0"/>
            <a:ext cx="9740830" cy="6858000"/>
          </a:xfrm>
          <a:prstGeom prst="rect">
            <a:avLst/>
          </a:prstGeom>
        </p:spPr>
      </p:pic>
      <p:sp>
        <p:nvSpPr>
          <p:cNvPr id="4" name="正方形/長方形 3">
            <a:extLst>
              <a:ext uri="{FF2B5EF4-FFF2-40B4-BE49-F238E27FC236}">
                <a16:creationId xmlns:a16="http://schemas.microsoft.com/office/drawing/2014/main" id="{97ADF6B8-F5C5-452C-A4A5-301896BB6961}"/>
              </a:ext>
            </a:extLst>
          </p:cNvPr>
          <p:cNvSpPr/>
          <p:nvPr/>
        </p:nvSpPr>
        <p:spPr>
          <a:xfrm>
            <a:off x="6733309" y="6347844"/>
            <a:ext cx="5458691" cy="461665"/>
          </a:xfrm>
          <a:prstGeom prst="rect">
            <a:avLst/>
          </a:prstGeom>
        </p:spPr>
        <p:txBody>
          <a:bodyPr wrap="square">
            <a:spAutoFit/>
          </a:bodyPr>
          <a:lstStyle/>
          <a:p>
            <a:r>
              <a:rPr lang="ja-JP" altLang="en-US" sz="1200" dirty="0"/>
              <a:t>https://docs.microsoft.com/en-us/windows/security/identity-protection/hello-for-business/hello-how-it-works-device-registration</a:t>
            </a:r>
          </a:p>
        </p:txBody>
      </p:sp>
    </p:spTree>
    <p:extLst>
      <p:ext uri="{BB962C8B-B14F-4D97-AF65-F5344CB8AC3E}">
        <p14:creationId xmlns:p14="http://schemas.microsoft.com/office/powerpoint/2010/main" val="2853898337"/>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descr="地図, テキスト が含まれている画像&#10;&#10;自動的に生成された説明">
            <a:extLst>
              <a:ext uri="{FF2B5EF4-FFF2-40B4-BE49-F238E27FC236}">
                <a16:creationId xmlns:a16="http://schemas.microsoft.com/office/drawing/2014/main" id="{A2980B6D-744C-4D9D-AE38-4031229C4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5585" y="0"/>
            <a:ext cx="9740830" cy="6858000"/>
          </a:xfrm>
          <a:prstGeom prst="rect">
            <a:avLst/>
          </a:prstGeom>
        </p:spPr>
      </p:pic>
      <p:sp>
        <p:nvSpPr>
          <p:cNvPr id="4" name="正方形/長方形 3">
            <a:extLst>
              <a:ext uri="{FF2B5EF4-FFF2-40B4-BE49-F238E27FC236}">
                <a16:creationId xmlns:a16="http://schemas.microsoft.com/office/drawing/2014/main" id="{97ADF6B8-F5C5-452C-A4A5-301896BB6961}"/>
              </a:ext>
            </a:extLst>
          </p:cNvPr>
          <p:cNvSpPr/>
          <p:nvPr/>
        </p:nvSpPr>
        <p:spPr>
          <a:xfrm>
            <a:off x="6733309" y="6347844"/>
            <a:ext cx="5458691" cy="461665"/>
          </a:xfrm>
          <a:prstGeom prst="rect">
            <a:avLst/>
          </a:prstGeom>
        </p:spPr>
        <p:txBody>
          <a:bodyPr wrap="square">
            <a:spAutoFit/>
          </a:bodyPr>
          <a:lstStyle/>
          <a:p>
            <a:r>
              <a:rPr lang="ja-JP" altLang="en-US" sz="1200" dirty="0"/>
              <a:t>https://docs.microsoft.com/en-us/windows/security/identity-protection/hello-for-business/hello-how-it-works-device-registration</a:t>
            </a:r>
          </a:p>
        </p:txBody>
      </p:sp>
      <p:sp>
        <p:nvSpPr>
          <p:cNvPr id="2" name="吹き出し: 線 1">
            <a:extLst>
              <a:ext uri="{FF2B5EF4-FFF2-40B4-BE49-F238E27FC236}">
                <a16:creationId xmlns:a16="http://schemas.microsoft.com/office/drawing/2014/main" id="{63295745-3DEA-48CF-B8AF-14214AAD7DAA}"/>
              </a:ext>
            </a:extLst>
          </p:cNvPr>
          <p:cNvSpPr/>
          <p:nvPr/>
        </p:nvSpPr>
        <p:spPr bwMode="auto">
          <a:xfrm>
            <a:off x="2978481" y="478293"/>
            <a:ext cx="1589518" cy="452927"/>
          </a:xfrm>
          <a:prstGeom prst="borderCallout1">
            <a:avLst>
              <a:gd name="adj1" fmla="val 49193"/>
              <a:gd name="adj2" fmla="val 2168"/>
              <a:gd name="adj3" fmla="val 90068"/>
              <a:gd name="adj4" fmla="val -17788"/>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User unlock/sign-in PC</a:t>
            </a:r>
            <a:endParaRPr kumimoji="1" lang="ja-JP" altLang="en-US" sz="1200" dirty="0" err="1">
              <a:solidFill>
                <a:srgbClr val="FF0000"/>
              </a:solidFill>
              <a:ea typeface="Segoe UI" pitchFamily="34" charset="0"/>
              <a:cs typeface="Segoe UI" pitchFamily="34" charset="0"/>
            </a:endParaRPr>
          </a:p>
        </p:txBody>
      </p:sp>
      <p:sp>
        <p:nvSpPr>
          <p:cNvPr id="5" name="吹き出し: 線 4">
            <a:extLst>
              <a:ext uri="{FF2B5EF4-FFF2-40B4-BE49-F238E27FC236}">
                <a16:creationId xmlns:a16="http://schemas.microsoft.com/office/drawing/2014/main" id="{F7820D3F-A5FC-473C-ACCA-6229E5772EA9}"/>
              </a:ext>
            </a:extLst>
          </p:cNvPr>
          <p:cNvSpPr/>
          <p:nvPr/>
        </p:nvSpPr>
        <p:spPr bwMode="auto">
          <a:xfrm>
            <a:off x="4959681" y="804865"/>
            <a:ext cx="1589518" cy="452927"/>
          </a:xfrm>
          <a:prstGeom prst="borderCallout1">
            <a:avLst>
              <a:gd name="adj1" fmla="val 49193"/>
              <a:gd name="adj2" fmla="val 2168"/>
              <a:gd name="adj3" fmla="val 90068"/>
              <a:gd name="adj4" fmla="val -17788"/>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Home realm discovery</a:t>
            </a:r>
            <a:endParaRPr kumimoji="1" lang="ja-JP" altLang="en-US" sz="1200" dirty="0" err="1">
              <a:solidFill>
                <a:srgbClr val="FF0000"/>
              </a:solidFill>
              <a:ea typeface="Segoe UI" pitchFamily="34" charset="0"/>
              <a:cs typeface="Segoe UI" pitchFamily="34" charset="0"/>
            </a:endParaRPr>
          </a:p>
        </p:txBody>
      </p:sp>
      <p:sp>
        <p:nvSpPr>
          <p:cNvPr id="6" name="吹き出し: 線 5">
            <a:extLst>
              <a:ext uri="{FF2B5EF4-FFF2-40B4-BE49-F238E27FC236}">
                <a16:creationId xmlns:a16="http://schemas.microsoft.com/office/drawing/2014/main" id="{5113BB57-4785-4B89-8D91-667814E435FB}"/>
              </a:ext>
            </a:extLst>
          </p:cNvPr>
          <p:cNvSpPr/>
          <p:nvPr/>
        </p:nvSpPr>
        <p:spPr bwMode="auto">
          <a:xfrm>
            <a:off x="7168289" y="1138693"/>
            <a:ext cx="1589518" cy="452927"/>
          </a:xfrm>
          <a:prstGeom prst="borderCallout1">
            <a:avLst>
              <a:gd name="adj1" fmla="val 49193"/>
              <a:gd name="adj2" fmla="val 2168"/>
              <a:gd name="adj3" fmla="val 144545"/>
              <a:gd name="adj4" fmla="val -51117"/>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Silent login</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WIA needed!</a:t>
            </a:r>
            <a:endParaRPr kumimoji="1" lang="ja-JP" altLang="en-US" sz="1200" dirty="0" err="1">
              <a:solidFill>
                <a:srgbClr val="FF0000"/>
              </a:solidFill>
              <a:ea typeface="Segoe UI" pitchFamily="34" charset="0"/>
              <a:cs typeface="Segoe UI" pitchFamily="34" charset="0"/>
            </a:endParaRPr>
          </a:p>
        </p:txBody>
      </p:sp>
      <p:sp>
        <p:nvSpPr>
          <p:cNvPr id="7" name="吹き出し: 線 6">
            <a:extLst>
              <a:ext uri="{FF2B5EF4-FFF2-40B4-BE49-F238E27FC236}">
                <a16:creationId xmlns:a16="http://schemas.microsoft.com/office/drawing/2014/main" id="{2D188252-6FA0-4A1F-91E4-ABA6832C9620}"/>
              </a:ext>
            </a:extLst>
          </p:cNvPr>
          <p:cNvSpPr/>
          <p:nvPr/>
        </p:nvSpPr>
        <p:spPr bwMode="auto">
          <a:xfrm>
            <a:off x="9132007" y="1365156"/>
            <a:ext cx="1589518" cy="452927"/>
          </a:xfrm>
          <a:prstGeom prst="borderCallout1">
            <a:avLst>
              <a:gd name="adj1" fmla="val 49193"/>
              <a:gd name="adj2" fmla="val 2168"/>
              <a:gd name="adj3" fmla="val 123716"/>
              <a:gd name="adj4" fmla="val -89469"/>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Exchange Kerberos ticket to SAML token</a:t>
            </a:r>
            <a:endParaRPr kumimoji="1" lang="ja-JP" altLang="en-US" sz="1200" dirty="0" err="1">
              <a:solidFill>
                <a:srgbClr val="FF0000"/>
              </a:solidFill>
              <a:ea typeface="Segoe UI" pitchFamily="34" charset="0"/>
              <a:cs typeface="Segoe UI" pitchFamily="34" charset="0"/>
            </a:endParaRPr>
          </a:p>
        </p:txBody>
      </p:sp>
      <p:sp>
        <p:nvSpPr>
          <p:cNvPr id="8" name="吹き出し: 線 7">
            <a:extLst>
              <a:ext uri="{FF2B5EF4-FFF2-40B4-BE49-F238E27FC236}">
                <a16:creationId xmlns:a16="http://schemas.microsoft.com/office/drawing/2014/main" id="{2FE3794D-4B82-4C0C-846C-8D39282406B5}"/>
              </a:ext>
            </a:extLst>
          </p:cNvPr>
          <p:cNvSpPr/>
          <p:nvPr/>
        </p:nvSpPr>
        <p:spPr bwMode="auto">
          <a:xfrm>
            <a:off x="8848979" y="2047328"/>
            <a:ext cx="1589518" cy="452927"/>
          </a:xfrm>
          <a:prstGeom prst="borderCallout1">
            <a:avLst>
              <a:gd name="adj1" fmla="val 49193"/>
              <a:gd name="adj2" fmla="val 2168"/>
              <a:gd name="adj3" fmla="val 78852"/>
              <a:gd name="adj4" fmla="val -46096"/>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Get ID token </a:t>
            </a:r>
            <a:endParaRPr kumimoji="1" lang="ja-JP" altLang="en-US" sz="1200" dirty="0" err="1">
              <a:solidFill>
                <a:srgbClr val="FF0000"/>
              </a:solidFill>
              <a:ea typeface="Segoe UI" pitchFamily="34" charset="0"/>
              <a:cs typeface="Segoe UI" pitchFamily="34" charset="0"/>
            </a:endParaRPr>
          </a:p>
        </p:txBody>
      </p:sp>
      <p:sp>
        <p:nvSpPr>
          <p:cNvPr id="9" name="吹き出し: 線 8">
            <a:extLst>
              <a:ext uri="{FF2B5EF4-FFF2-40B4-BE49-F238E27FC236}">
                <a16:creationId xmlns:a16="http://schemas.microsoft.com/office/drawing/2014/main" id="{04C9988A-89A6-4711-A369-B3B5035AD1E6}"/>
              </a:ext>
            </a:extLst>
          </p:cNvPr>
          <p:cNvSpPr/>
          <p:nvPr/>
        </p:nvSpPr>
        <p:spPr bwMode="auto">
          <a:xfrm>
            <a:off x="4506482" y="2706555"/>
            <a:ext cx="2042717" cy="761319"/>
          </a:xfrm>
          <a:prstGeom prst="borderCallout1">
            <a:avLst>
              <a:gd name="adj1" fmla="val 49193"/>
              <a:gd name="adj2" fmla="val 2168"/>
              <a:gd name="adj3" fmla="val 33988"/>
              <a:gd name="adj4" fmla="val -43357"/>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TPM bound session key</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based on ID token</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(or software generated key)</a:t>
            </a:r>
            <a:endParaRPr kumimoji="1" lang="ja-JP" altLang="en-US" sz="1200" dirty="0" err="1">
              <a:solidFill>
                <a:srgbClr val="FF0000"/>
              </a:solidFill>
              <a:ea typeface="Segoe UI" pitchFamily="34" charset="0"/>
              <a:cs typeface="Segoe UI" pitchFamily="34" charset="0"/>
            </a:endParaRPr>
          </a:p>
        </p:txBody>
      </p:sp>
      <p:sp>
        <p:nvSpPr>
          <p:cNvPr id="10" name="吹き出し: 線 9">
            <a:extLst>
              <a:ext uri="{FF2B5EF4-FFF2-40B4-BE49-F238E27FC236}">
                <a16:creationId xmlns:a16="http://schemas.microsoft.com/office/drawing/2014/main" id="{A67A755D-7E1D-4440-80AB-A5C37B288653}"/>
              </a:ext>
            </a:extLst>
          </p:cNvPr>
          <p:cNvSpPr/>
          <p:nvPr/>
        </p:nvSpPr>
        <p:spPr bwMode="auto">
          <a:xfrm>
            <a:off x="7884049" y="2860752"/>
            <a:ext cx="2042717" cy="452927"/>
          </a:xfrm>
          <a:prstGeom prst="borderCallout1">
            <a:avLst>
              <a:gd name="adj1" fmla="val 61811"/>
              <a:gd name="adj2" fmla="val -2868"/>
              <a:gd name="adj3" fmla="val 134932"/>
              <a:gd name="adj4" fmla="val -15646"/>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Only happen in Hello scenario</a:t>
            </a:r>
            <a:endParaRPr kumimoji="1" lang="ja-JP" altLang="en-US" sz="1200" dirty="0" err="1">
              <a:solidFill>
                <a:srgbClr val="FF0000"/>
              </a:solidFill>
              <a:ea typeface="Segoe UI" pitchFamily="34" charset="0"/>
              <a:cs typeface="Segoe UI" pitchFamily="34" charset="0"/>
            </a:endParaRPr>
          </a:p>
        </p:txBody>
      </p:sp>
      <p:sp>
        <p:nvSpPr>
          <p:cNvPr id="11" name="吹き出し: 線 10">
            <a:extLst>
              <a:ext uri="{FF2B5EF4-FFF2-40B4-BE49-F238E27FC236}">
                <a16:creationId xmlns:a16="http://schemas.microsoft.com/office/drawing/2014/main" id="{E482BAE4-3C91-4E7E-9324-C925D84EFF6A}"/>
              </a:ext>
            </a:extLst>
          </p:cNvPr>
          <p:cNvSpPr/>
          <p:nvPr/>
        </p:nvSpPr>
        <p:spPr bwMode="auto">
          <a:xfrm>
            <a:off x="8283192" y="3447712"/>
            <a:ext cx="2042717" cy="452927"/>
          </a:xfrm>
          <a:prstGeom prst="borderCallout1">
            <a:avLst>
              <a:gd name="adj1" fmla="val 98863"/>
              <a:gd name="adj2" fmla="val 6787"/>
              <a:gd name="adj3" fmla="val 181398"/>
              <a:gd name="adj4" fmla="val 6736"/>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Device object created in</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Azure AD</a:t>
            </a:r>
            <a:endParaRPr kumimoji="1" lang="ja-JP" altLang="en-US" sz="1200" dirty="0" err="1">
              <a:solidFill>
                <a:srgbClr val="FF0000"/>
              </a:solidFill>
              <a:ea typeface="Segoe UI" pitchFamily="34" charset="0"/>
              <a:cs typeface="Segoe UI" pitchFamily="34" charset="0"/>
            </a:endParaRPr>
          </a:p>
        </p:txBody>
      </p:sp>
      <p:sp>
        <p:nvSpPr>
          <p:cNvPr id="12" name="吹き出し: 線 11">
            <a:extLst>
              <a:ext uri="{FF2B5EF4-FFF2-40B4-BE49-F238E27FC236}">
                <a16:creationId xmlns:a16="http://schemas.microsoft.com/office/drawing/2014/main" id="{39D38259-7D03-450E-98CB-209CCDB7C42E}"/>
              </a:ext>
            </a:extLst>
          </p:cNvPr>
          <p:cNvSpPr/>
          <p:nvPr/>
        </p:nvSpPr>
        <p:spPr bwMode="auto">
          <a:xfrm>
            <a:off x="4182907" y="4610828"/>
            <a:ext cx="2042717" cy="452927"/>
          </a:xfrm>
          <a:prstGeom prst="borderCallout1">
            <a:avLst>
              <a:gd name="adj1" fmla="val 33170"/>
              <a:gd name="adj2" fmla="val -1739"/>
              <a:gd name="adj3" fmla="val 46807"/>
              <a:gd name="adj4" fmla="val -41225"/>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Private Key</a:t>
            </a:r>
            <a:endParaRPr kumimoji="1" lang="ja-JP" altLang="en-US" sz="1200" dirty="0" err="1">
              <a:solidFill>
                <a:srgbClr val="FF0000"/>
              </a:solidFill>
              <a:ea typeface="Segoe UI" pitchFamily="34" charset="0"/>
              <a:cs typeface="Segoe UI" pitchFamily="34" charset="0"/>
            </a:endParaRPr>
          </a:p>
        </p:txBody>
      </p:sp>
      <p:sp>
        <p:nvSpPr>
          <p:cNvPr id="13" name="吹き出し: 線 12">
            <a:extLst>
              <a:ext uri="{FF2B5EF4-FFF2-40B4-BE49-F238E27FC236}">
                <a16:creationId xmlns:a16="http://schemas.microsoft.com/office/drawing/2014/main" id="{32AAA50C-7937-45B2-BE71-89C432C250F3}"/>
              </a:ext>
            </a:extLst>
          </p:cNvPr>
          <p:cNvSpPr/>
          <p:nvPr/>
        </p:nvSpPr>
        <p:spPr bwMode="auto">
          <a:xfrm>
            <a:off x="7659078" y="4621632"/>
            <a:ext cx="2042717" cy="452927"/>
          </a:xfrm>
          <a:prstGeom prst="borderCallout1">
            <a:avLst>
              <a:gd name="adj1" fmla="val 62011"/>
              <a:gd name="adj2" fmla="val 99868"/>
              <a:gd name="adj3" fmla="val 13159"/>
              <a:gd name="adj4" fmla="val 125751"/>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Public Key</a:t>
            </a:r>
            <a:endParaRPr kumimoji="1" lang="ja-JP" altLang="en-US" sz="1200" dirty="0" err="1">
              <a:solidFill>
                <a:srgbClr val="FF0000"/>
              </a:solidFill>
              <a:ea typeface="Segoe UI" pitchFamily="34" charset="0"/>
              <a:cs typeface="Segoe UI" pitchFamily="34" charset="0"/>
            </a:endParaRPr>
          </a:p>
        </p:txBody>
      </p:sp>
      <p:cxnSp>
        <p:nvCxnSpPr>
          <p:cNvPr id="16" name="直線矢印コネクタ 15">
            <a:extLst>
              <a:ext uri="{FF2B5EF4-FFF2-40B4-BE49-F238E27FC236}">
                <a16:creationId xmlns:a16="http://schemas.microsoft.com/office/drawing/2014/main" id="{E29A1DEB-E7FB-4F7A-8DAB-DE4B500744C2}"/>
              </a:ext>
            </a:extLst>
          </p:cNvPr>
          <p:cNvCxnSpPr/>
          <p:nvPr/>
        </p:nvCxnSpPr>
        <p:spPr>
          <a:xfrm>
            <a:off x="1944914" y="5125359"/>
            <a:ext cx="0" cy="600527"/>
          </a:xfrm>
          <a:prstGeom prst="straightConnector1">
            <a:avLst/>
          </a:prstGeom>
          <a:ln>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E408118D-6256-4FBD-AE0F-63EE672841A4}"/>
              </a:ext>
            </a:extLst>
          </p:cNvPr>
          <p:cNvSpPr/>
          <p:nvPr/>
        </p:nvSpPr>
        <p:spPr bwMode="auto">
          <a:xfrm>
            <a:off x="1305878" y="5779315"/>
            <a:ext cx="2042717" cy="452927"/>
          </a:xfrm>
          <a:prstGeom prst="rect">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Write </a:t>
            </a:r>
            <a:r>
              <a:rPr kumimoji="1" lang="en-US" altLang="ja-JP" sz="1200" dirty="0" err="1">
                <a:solidFill>
                  <a:srgbClr val="FF0000"/>
                </a:solidFill>
                <a:ea typeface="Segoe UI" pitchFamily="34" charset="0"/>
                <a:cs typeface="Segoe UI" pitchFamily="34" charset="0"/>
              </a:rPr>
              <a:t>pubkey</a:t>
            </a:r>
            <a:r>
              <a:rPr kumimoji="1" lang="en-US" altLang="ja-JP" sz="1200" dirty="0">
                <a:solidFill>
                  <a:srgbClr val="FF0000"/>
                </a:solidFill>
                <a:ea typeface="Segoe UI" pitchFamily="34" charset="0"/>
                <a:cs typeface="Segoe UI" pitchFamily="34" charset="0"/>
              </a:rPr>
              <a:t> to</a:t>
            </a:r>
          </a:p>
          <a:p>
            <a:pPr algn="ctr" defTabSz="932472" fontAlgn="base">
              <a:lnSpc>
                <a:spcPct val="90000"/>
              </a:lnSpc>
              <a:spcBef>
                <a:spcPct val="0"/>
              </a:spcBef>
              <a:spcAft>
                <a:spcPct val="0"/>
              </a:spcAft>
            </a:pPr>
            <a:r>
              <a:rPr kumimoji="1" lang="en-US" altLang="ja-JP" sz="1200" dirty="0" err="1">
                <a:solidFill>
                  <a:srgbClr val="FF0000"/>
                </a:solidFill>
                <a:ea typeface="Segoe UI" pitchFamily="34" charset="0"/>
                <a:cs typeface="Segoe UI" pitchFamily="34" charset="0"/>
              </a:rPr>
              <a:t>userCertificate</a:t>
            </a:r>
            <a:r>
              <a:rPr kumimoji="1" lang="en-US" altLang="ja-JP" sz="1200" dirty="0">
                <a:solidFill>
                  <a:srgbClr val="FF0000"/>
                </a:solidFill>
                <a:ea typeface="Segoe UI" pitchFamily="34" charset="0"/>
                <a:cs typeface="Segoe UI" pitchFamily="34" charset="0"/>
              </a:rPr>
              <a:t> attribute</a:t>
            </a:r>
            <a:endParaRPr kumimoji="1" lang="ja-JP" altLang="en-US" sz="1200" dirty="0" err="1">
              <a:solidFill>
                <a:srgbClr val="FF0000"/>
              </a:solidFill>
              <a:ea typeface="Segoe UI" pitchFamily="34" charset="0"/>
              <a:cs typeface="Segoe UI" pitchFamily="34" charset="0"/>
            </a:endParaRPr>
          </a:p>
        </p:txBody>
      </p:sp>
      <p:sp>
        <p:nvSpPr>
          <p:cNvPr id="18" name="吹き出し: 線 17">
            <a:extLst>
              <a:ext uri="{FF2B5EF4-FFF2-40B4-BE49-F238E27FC236}">
                <a16:creationId xmlns:a16="http://schemas.microsoft.com/office/drawing/2014/main" id="{9B33105D-FBE4-45FD-B9D4-9A1F9234DD49}"/>
              </a:ext>
            </a:extLst>
          </p:cNvPr>
          <p:cNvSpPr/>
          <p:nvPr/>
        </p:nvSpPr>
        <p:spPr bwMode="auto">
          <a:xfrm>
            <a:off x="5765784" y="6156048"/>
            <a:ext cx="2042717" cy="452927"/>
          </a:xfrm>
          <a:prstGeom prst="borderCallout1">
            <a:avLst>
              <a:gd name="adj1" fmla="val 33170"/>
              <a:gd name="adj2" fmla="val -1739"/>
              <a:gd name="adj3" fmla="val -18886"/>
              <a:gd name="adj4" fmla="val -43001"/>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Use </a:t>
            </a:r>
            <a:r>
              <a:rPr kumimoji="1" lang="en-US" altLang="ja-JP" sz="1200" dirty="0" err="1">
                <a:solidFill>
                  <a:srgbClr val="FF0000"/>
                </a:solidFill>
                <a:ea typeface="Segoe UI" pitchFamily="34" charset="0"/>
                <a:cs typeface="Segoe UI" pitchFamily="34" charset="0"/>
              </a:rPr>
              <a:t>objectGUID</a:t>
            </a:r>
            <a:r>
              <a:rPr kumimoji="1" lang="en-US" altLang="ja-JP" sz="1200" dirty="0">
                <a:solidFill>
                  <a:srgbClr val="FF0000"/>
                </a:solidFill>
                <a:ea typeface="Segoe UI" pitchFamily="34" charset="0"/>
                <a:cs typeface="Segoe UI" pitchFamily="34" charset="0"/>
              </a:rPr>
              <a:t> for hard match</a:t>
            </a:r>
            <a:endParaRPr kumimoji="1" lang="ja-JP" altLang="en-US" sz="1200" dirty="0" err="1">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175749660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CE5906D-FB43-4284-A6B4-BE4C14390AB1}"/>
              </a:ext>
            </a:extLst>
          </p:cNvPr>
          <p:cNvSpPr/>
          <p:nvPr/>
        </p:nvSpPr>
        <p:spPr>
          <a:xfrm>
            <a:off x="505520" y="565138"/>
            <a:ext cx="10623395" cy="3108543"/>
          </a:xfrm>
          <a:prstGeom prst="rect">
            <a:avLst/>
          </a:prstGeom>
        </p:spPr>
        <p:txBody>
          <a:bodyPr wrap="square">
            <a:spAutoFit/>
          </a:bodyPr>
          <a:lstStyle/>
          <a:p>
            <a:r>
              <a:rPr kumimoji="1" lang="ja-JP" altLang="en-US" sz="2800" dirty="0"/>
              <a:t>セッション後のコメント：</a:t>
            </a:r>
            <a:endParaRPr kumimoji="1" lang="en-US" altLang="ja-JP" sz="2800" dirty="0"/>
          </a:p>
          <a:p>
            <a:r>
              <a:rPr kumimoji="1" lang="ja-JP" altLang="en-US" sz="2800" dirty="0"/>
              <a:t>管理者視点で </a:t>
            </a:r>
            <a:r>
              <a:rPr kumimoji="1" lang="en-US" altLang="ja-JP" sz="2800" dirty="0"/>
              <a:t>HAADJ </a:t>
            </a:r>
            <a:r>
              <a:rPr kumimoji="1" lang="ja-JP" altLang="en-US" sz="2800" dirty="0"/>
              <a:t>完了有無を確認する方法</a:t>
            </a:r>
            <a:endParaRPr kumimoji="1" lang="en-US" altLang="ja-JP" sz="2800" dirty="0"/>
          </a:p>
          <a:p>
            <a:endParaRPr kumimoji="1" lang="en-US" altLang="ja-JP" sz="2800" dirty="0"/>
          </a:p>
          <a:p>
            <a:r>
              <a:rPr kumimoji="1" lang="en-US" altLang="ja-JP" sz="2800" dirty="0" err="1"/>
              <a:t>ApproximateLastLogonTimeStamp</a:t>
            </a:r>
            <a:r>
              <a:rPr kumimoji="1" lang="en-US" altLang="ja-JP" sz="2800" dirty="0"/>
              <a:t> from Get-</a:t>
            </a:r>
            <a:r>
              <a:rPr kumimoji="1" lang="en-US" altLang="ja-JP" sz="2800" dirty="0" err="1"/>
              <a:t>AzureADDevice</a:t>
            </a:r>
            <a:r>
              <a:rPr kumimoji="1" lang="en-US" altLang="ja-JP" sz="2800" dirty="0"/>
              <a:t> shows the loop is finished or not</a:t>
            </a:r>
            <a:br>
              <a:rPr kumimoji="1" lang="en-US" altLang="ja-JP" sz="2800" dirty="0"/>
            </a:br>
            <a:r>
              <a:rPr kumimoji="1" lang="en-US" altLang="ja-JP" sz="2800" dirty="0"/>
              <a:t>https://docs.microsoft.com/en-us/graph/api/resources/device?view=graph-rest-beta</a:t>
            </a:r>
          </a:p>
        </p:txBody>
      </p:sp>
    </p:spTree>
    <p:extLst>
      <p:ext uri="{BB962C8B-B14F-4D97-AF65-F5344CB8AC3E}">
        <p14:creationId xmlns:p14="http://schemas.microsoft.com/office/powerpoint/2010/main" val="2858629756"/>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a:extLst>
              <a:ext uri="{FF2B5EF4-FFF2-40B4-BE49-F238E27FC236}">
                <a16:creationId xmlns:a16="http://schemas.microsoft.com/office/drawing/2014/main" id="{523BF77B-BA2F-40C5-882D-87F639328CFF}"/>
              </a:ext>
            </a:extLst>
          </p:cNvPr>
          <p:cNvSpPr/>
          <p:nvPr/>
        </p:nvSpPr>
        <p:spPr bwMode="auto">
          <a:xfrm>
            <a:off x="5392241" y="1568864"/>
            <a:ext cx="2091658" cy="71027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470" dirty="0">
                <a:gradFill>
                  <a:gsLst>
                    <a:gs pos="0">
                      <a:srgbClr val="FFFFFF"/>
                    </a:gs>
                    <a:gs pos="100000">
                      <a:srgbClr val="FFFFFF"/>
                    </a:gs>
                  </a:gsLst>
                  <a:lin ang="5400000" scaled="0"/>
                </a:gradFill>
                <a:latin typeface="Segoe UI Semilight"/>
                <a:ea typeface="Segoe UI" pitchFamily="34" charset="0"/>
                <a:cs typeface="Segoe UI" pitchFamily="34" charset="0"/>
              </a:rPr>
              <a:t>AD FS </a:t>
            </a:r>
          </a:p>
          <a:p>
            <a:pPr algn="r" defTabSz="914102" fontAlgn="base">
              <a:lnSpc>
                <a:spcPct val="90000"/>
              </a:lnSpc>
              <a:spcBef>
                <a:spcPct val="0"/>
              </a:spcBef>
              <a:spcAft>
                <a:spcPct val="0"/>
              </a:spcAft>
            </a:pPr>
            <a:r>
              <a:rPr lang="en-US" sz="1470" dirty="0">
                <a:gradFill>
                  <a:gsLst>
                    <a:gs pos="0">
                      <a:srgbClr val="FFFFFF"/>
                    </a:gs>
                    <a:gs pos="100000">
                      <a:srgbClr val="FFFFFF"/>
                    </a:gs>
                  </a:gsLst>
                  <a:lin ang="5400000" scaled="0"/>
                </a:gradFill>
                <a:latin typeface="Segoe UI Semilight"/>
                <a:ea typeface="Segoe UI" pitchFamily="34" charset="0"/>
                <a:cs typeface="Segoe UI" pitchFamily="34" charset="0"/>
              </a:rPr>
              <a:t>(or 3</a:t>
            </a:r>
            <a:r>
              <a:rPr lang="en-US" sz="1470" baseline="30000" dirty="0">
                <a:gradFill>
                  <a:gsLst>
                    <a:gs pos="0">
                      <a:srgbClr val="FFFFFF"/>
                    </a:gs>
                    <a:gs pos="100000">
                      <a:srgbClr val="FFFFFF"/>
                    </a:gs>
                  </a:gsLst>
                  <a:lin ang="5400000" scaled="0"/>
                </a:gradFill>
                <a:latin typeface="Segoe UI Semilight"/>
                <a:ea typeface="Segoe UI" pitchFamily="34" charset="0"/>
                <a:cs typeface="Segoe UI" pitchFamily="34" charset="0"/>
              </a:rPr>
              <a:t>rd</a:t>
            </a:r>
            <a:r>
              <a:rPr lang="en-US" sz="1470" dirty="0">
                <a:gradFill>
                  <a:gsLst>
                    <a:gs pos="0">
                      <a:srgbClr val="FFFFFF"/>
                    </a:gs>
                    <a:gs pos="100000">
                      <a:srgbClr val="FFFFFF"/>
                    </a:gs>
                  </a:gsLst>
                  <a:lin ang="5400000" scaled="0"/>
                </a:gradFill>
                <a:latin typeface="Segoe UI Semilight"/>
                <a:ea typeface="Segoe UI" pitchFamily="34" charset="0"/>
                <a:cs typeface="Segoe UI" pitchFamily="34" charset="0"/>
              </a:rPr>
              <a:t> Party IDP)</a:t>
            </a:r>
          </a:p>
        </p:txBody>
      </p:sp>
      <p:sp>
        <p:nvSpPr>
          <p:cNvPr id="2" name="Title 1"/>
          <p:cNvSpPr>
            <a:spLocks noGrp="1"/>
          </p:cNvSpPr>
          <p:nvPr>
            <p:ph type="title"/>
          </p:nvPr>
        </p:nvSpPr>
        <p:spPr/>
        <p:txBody>
          <a:bodyPr/>
          <a:lstStyle/>
          <a:p>
            <a:r>
              <a:rPr lang="en-US" sz="4000" dirty="0"/>
              <a:t>Windows 10 – </a:t>
            </a:r>
            <a:r>
              <a:rPr lang="en-US" sz="4000" dirty="0" err="1"/>
              <a:t>User+Device</a:t>
            </a:r>
            <a:r>
              <a:rPr lang="en-US" sz="4000" dirty="0"/>
              <a:t> </a:t>
            </a:r>
            <a:r>
              <a:rPr lang="en-US" sz="4000" dirty="0" err="1"/>
              <a:t>Authn</a:t>
            </a:r>
            <a:r>
              <a:rPr lang="en-US" sz="4000" dirty="0"/>
              <a:t> – 1</a:t>
            </a:r>
            <a:r>
              <a:rPr lang="en-US" sz="4000" baseline="30000" dirty="0"/>
              <a:t>st</a:t>
            </a:r>
            <a:r>
              <a:rPr lang="en-US" sz="4000" dirty="0"/>
              <a:t> Logon</a:t>
            </a:r>
          </a:p>
        </p:txBody>
      </p:sp>
      <p:grpSp>
        <p:nvGrpSpPr>
          <p:cNvPr id="14" name="Group 13">
            <a:extLst>
              <a:ext uri="{FF2B5EF4-FFF2-40B4-BE49-F238E27FC236}">
                <a16:creationId xmlns:a16="http://schemas.microsoft.com/office/drawing/2014/main" id="{40FE2B9F-5F3C-446C-ADD8-25F02A533308}"/>
              </a:ext>
            </a:extLst>
          </p:cNvPr>
          <p:cNvGrpSpPr/>
          <p:nvPr/>
        </p:nvGrpSpPr>
        <p:grpSpPr>
          <a:xfrm>
            <a:off x="8403308" y="2370457"/>
            <a:ext cx="3713699" cy="2910545"/>
            <a:chOff x="5141995" y="2009736"/>
            <a:chExt cx="2251660" cy="1662576"/>
          </a:xfrm>
        </p:grpSpPr>
        <p:sp>
          <p:nvSpPr>
            <p:cNvPr id="11" name="TextBox 10">
              <a:extLst>
                <a:ext uri="{FF2B5EF4-FFF2-40B4-BE49-F238E27FC236}">
                  <a16:creationId xmlns:a16="http://schemas.microsoft.com/office/drawing/2014/main" id="{017F940B-40D0-409C-9D84-631BAB80F373}"/>
                </a:ext>
              </a:extLst>
            </p:cNvPr>
            <p:cNvSpPr txBox="1"/>
            <p:nvPr/>
          </p:nvSpPr>
          <p:spPr>
            <a:xfrm>
              <a:off x="5141995" y="3455069"/>
              <a:ext cx="2169439" cy="217243"/>
            </a:xfrm>
            <a:prstGeom prst="rect">
              <a:avLst/>
            </a:prstGeom>
            <a:noFill/>
            <a:ln w="10795" cap="flat" cmpd="sng" algn="ctr">
              <a:noFill/>
              <a:prstDash val="solid"/>
              <a:headEnd type="none" w="med" len="med"/>
              <a:tailEnd type="none" w="med" len="med"/>
            </a:ln>
            <a:effectLst/>
          </p:spPr>
          <p:txBody>
            <a:bodyPr lIns="0" tIns="175727" rIns="0" bIns="44811"/>
            <a:lstStyle>
              <a:defPPr>
                <a:defRPr lang="en-US"/>
              </a:defPPr>
              <a:lvl1pPr marR="0" lvl="0" indent="0" algn="ctr" defTabSz="932205" fontAlgn="base">
                <a:lnSpc>
                  <a:spcPct val="90000"/>
                </a:lnSpc>
                <a:spcBef>
                  <a:spcPct val="0"/>
                </a:spcBef>
                <a:spcAft>
                  <a:spcPct val="0"/>
                </a:spcAft>
                <a:buClrTx/>
                <a:buSzTx/>
                <a:buFontTx/>
                <a:buNone/>
                <a:tabLst/>
                <a:defRPr kumimoji="0" sz="1600" b="0" i="0" u="none" strike="noStrike" kern="0" cap="none" spc="0" normalizeH="0" baseline="0">
                  <a:ln>
                    <a:noFill/>
                  </a:ln>
                  <a:solidFill>
                    <a:srgbClr val="505050"/>
                  </a:solidFill>
                  <a:effectLst/>
                  <a:uLnTx/>
                  <a:uFillTx/>
                </a:defRPr>
              </a:lvl1pPr>
            </a:lstStyle>
            <a:p>
              <a:pPr defTabSz="895838">
                <a:defRPr/>
              </a:pPr>
              <a:r>
                <a:rPr lang="en-US" sz="1537" dirty="0">
                  <a:latin typeface="Segoe UI Semilight"/>
                </a:rPr>
                <a:t>Microsoft Azure </a:t>
              </a:r>
              <a:br>
                <a:rPr lang="en-US" sz="1537" dirty="0">
                  <a:latin typeface="Segoe UI Semilight"/>
                </a:rPr>
              </a:br>
              <a:r>
                <a:rPr lang="en-US" sz="1537" dirty="0">
                  <a:latin typeface="Segoe UI Semilight"/>
                </a:rPr>
                <a:t>Active Directory</a:t>
              </a:r>
            </a:p>
          </p:txBody>
        </p:sp>
        <p:sp>
          <p:nvSpPr>
            <p:cNvPr id="12" name="Freeform 13">
              <a:extLst>
                <a:ext uri="{FF2B5EF4-FFF2-40B4-BE49-F238E27FC236}">
                  <a16:creationId xmlns:a16="http://schemas.microsoft.com/office/drawing/2014/main" id="{C42AB488-B986-412D-B271-A07176B41C89}"/>
                </a:ext>
              </a:extLst>
            </p:cNvPr>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13" name="Picture 12">
              <a:extLst>
                <a:ext uri="{FF2B5EF4-FFF2-40B4-BE49-F238E27FC236}">
                  <a16:creationId xmlns:a16="http://schemas.microsoft.com/office/drawing/2014/main" id="{11A1A690-D44D-4DB7-A4AA-BE176E9C05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grpSp>
        <p:nvGrpSpPr>
          <p:cNvPr id="52" name="Group 51">
            <a:extLst>
              <a:ext uri="{FF2B5EF4-FFF2-40B4-BE49-F238E27FC236}">
                <a16:creationId xmlns:a16="http://schemas.microsoft.com/office/drawing/2014/main" id="{DC377F1D-E074-4574-9BD6-90819CC6BE98}"/>
              </a:ext>
            </a:extLst>
          </p:cNvPr>
          <p:cNvGrpSpPr/>
          <p:nvPr/>
        </p:nvGrpSpPr>
        <p:grpSpPr>
          <a:xfrm rot="5400000">
            <a:off x="5462051" y="1787869"/>
            <a:ext cx="468902" cy="390007"/>
            <a:chOff x="2735263" y="1203325"/>
            <a:chExt cx="6724650" cy="4448176"/>
          </a:xfrm>
          <a:solidFill>
            <a:schemeClr val="bg1"/>
          </a:solidFill>
        </p:grpSpPr>
        <p:sp>
          <p:nvSpPr>
            <p:cNvPr id="53" name="Freeform 19">
              <a:extLst>
                <a:ext uri="{FF2B5EF4-FFF2-40B4-BE49-F238E27FC236}">
                  <a16:creationId xmlns:a16="http://schemas.microsoft.com/office/drawing/2014/main" id="{7ACBF2B4-741D-485E-B2FF-E369B6346948}"/>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sp>
          <p:nvSpPr>
            <p:cNvPr id="54" name="Freeform 20">
              <a:extLst>
                <a:ext uri="{FF2B5EF4-FFF2-40B4-BE49-F238E27FC236}">
                  <a16:creationId xmlns:a16="http://schemas.microsoft.com/office/drawing/2014/main" id="{0683C744-98F2-42AC-A2CF-DF017BB30B08}"/>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grpSp>
      <p:grpSp>
        <p:nvGrpSpPr>
          <p:cNvPr id="43" name="Group 42">
            <a:extLst>
              <a:ext uri="{FF2B5EF4-FFF2-40B4-BE49-F238E27FC236}">
                <a16:creationId xmlns:a16="http://schemas.microsoft.com/office/drawing/2014/main" id="{34C4BF60-DAAD-4EA0-96F4-551D06C59CE7}"/>
              </a:ext>
            </a:extLst>
          </p:cNvPr>
          <p:cNvGrpSpPr/>
          <p:nvPr/>
        </p:nvGrpSpPr>
        <p:grpSpPr>
          <a:xfrm rot="5400000">
            <a:off x="5491740" y="2397097"/>
            <a:ext cx="386698" cy="121306"/>
            <a:chOff x="4572000" y="3022238"/>
            <a:chExt cx="789225" cy="197428"/>
          </a:xfrm>
          <a:solidFill>
            <a:srgbClr val="002060"/>
          </a:solidFill>
        </p:grpSpPr>
        <p:sp>
          <p:nvSpPr>
            <p:cNvPr id="44" name="Oval 43">
              <a:extLst>
                <a:ext uri="{FF2B5EF4-FFF2-40B4-BE49-F238E27FC236}">
                  <a16:creationId xmlns:a16="http://schemas.microsoft.com/office/drawing/2014/main" id="{1BF2BA0F-02DA-4455-8DF7-A74ADF7B326B}"/>
                </a:ext>
              </a:extLst>
            </p:cNvPr>
            <p:cNvSpPr/>
            <p:nvPr/>
          </p:nvSpPr>
          <p:spPr>
            <a:xfrm>
              <a:off x="5163797" y="3022238"/>
              <a:ext cx="197428" cy="197428"/>
            </a:xfrm>
            <a:prstGeom prst="ellipse">
              <a:avLst/>
            </a:prstGeom>
            <a:grpFill/>
            <a:ln w="10795" cap="flat" cmpd="sng" algn="ctr">
              <a:solidFill>
                <a:srgbClr val="002060"/>
              </a:solidFill>
              <a:prstDash val="solid"/>
            </a:ln>
            <a:effectLst/>
          </p:spPr>
          <p:txBody>
            <a:bodyPr rtlCol="0" anchor="ctr"/>
            <a:lstStyle/>
            <a:p>
              <a:pPr algn="ctr" defTabSz="896386">
                <a:defRPr/>
              </a:pPr>
              <a:endParaRPr lang="en-US" sz="1764" kern="0">
                <a:solidFill>
                  <a:srgbClr val="FFFFFF"/>
                </a:solidFill>
                <a:latin typeface="Segoe UI"/>
              </a:endParaRPr>
            </a:p>
          </p:txBody>
        </p:sp>
        <p:cxnSp>
          <p:nvCxnSpPr>
            <p:cNvPr id="45" name="Straight Connector 44">
              <a:extLst>
                <a:ext uri="{FF2B5EF4-FFF2-40B4-BE49-F238E27FC236}">
                  <a16:creationId xmlns:a16="http://schemas.microsoft.com/office/drawing/2014/main" id="{E3373395-AD4F-40A3-8E31-334787A0AEF4}"/>
                </a:ext>
              </a:extLst>
            </p:cNvPr>
            <p:cNvCxnSpPr>
              <a:endCxn id="44" idx="2"/>
            </p:cNvCxnSpPr>
            <p:nvPr/>
          </p:nvCxnSpPr>
          <p:spPr>
            <a:xfrm>
              <a:off x="4572000" y="3115757"/>
              <a:ext cx="591797" cy="5195"/>
            </a:xfrm>
            <a:prstGeom prst="line">
              <a:avLst/>
            </a:prstGeom>
            <a:grpFill/>
            <a:ln w="28575" cap="flat" cmpd="sng" algn="ctr">
              <a:solidFill>
                <a:srgbClr val="002060"/>
              </a:solidFill>
              <a:prstDash val="solid"/>
            </a:ln>
            <a:effectLst/>
          </p:spPr>
        </p:cxnSp>
      </p:grpSp>
      <p:sp>
        <p:nvSpPr>
          <p:cNvPr id="3" name="TextBox 2">
            <a:extLst>
              <a:ext uri="{FF2B5EF4-FFF2-40B4-BE49-F238E27FC236}">
                <a16:creationId xmlns:a16="http://schemas.microsoft.com/office/drawing/2014/main" id="{7C91B3C2-3989-443A-9443-F513D762D709}"/>
              </a:ext>
            </a:extLst>
          </p:cNvPr>
          <p:cNvSpPr txBox="1"/>
          <p:nvPr/>
        </p:nvSpPr>
        <p:spPr>
          <a:xfrm>
            <a:off x="5593294" y="2199969"/>
            <a:ext cx="1987517" cy="452522"/>
          </a:xfrm>
          <a:prstGeom prst="rect">
            <a:avLst/>
          </a:prstGeom>
          <a:noFill/>
        </p:spPr>
        <p:txBody>
          <a:bodyPr wrap="none" lIns="179285" tIns="143428" rIns="179285" bIns="143428" rtlCol="0">
            <a:spAutoFit/>
          </a:bodyPr>
          <a:lstStyle/>
          <a:p>
            <a:pPr defTabSz="914367">
              <a:lnSpc>
                <a:spcPct val="90000"/>
              </a:lnSpc>
              <a:spcAft>
                <a:spcPts val="588"/>
              </a:spcAft>
            </a:pPr>
            <a:r>
              <a:rPr lang="en-US" sz="1176" dirty="0">
                <a:gradFill>
                  <a:gsLst>
                    <a:gs pos="2917">
                      <a:srgbClr val="353535"/>
                    </a:gs>
                    <a:gs pos="30000">
                      <a:srgbClr val="353535"/>
                    </a:gs>
                  </a:gsLst>
                  <a:lin ang="5400000" scaled="0"/>
                </a:gradFill>
                <a:latin typeface="Segoe UI Semilight"/>
              </a:rPr>
              <a:t>/trust/13/</a:t>
            </a:r>
            <a:r>
              <a:rPr lang="en-US" sz="1176" dirty="0" err="1">
                <a:gradFill>
                  <a:gsLst>
                    <a:gs pos="2917">
                      <a:srgbClr val="353535"/>
                    </a:gs>
                    <a:gs pos="30000">
                      <a:srgbClr val="353535"/>
                    </a:gs>
                  </a:gsLst>
                  <a:lin ang="5400000" scaled="0"/>
                </a:gradFill>
                <a:latin typeface="Segoe UI Semilight"/>
              </a:rPr>
              <a:t>usernamemixed</a:t>
            </a:r>
            <a:endParaRPr lang="en-US" sz="1176" dirty="0">
              <a:gradFill>
                <a:gsLst>
                  <a:gs pos="2917">
                    <a:srgbClr val="353535"/>
                  </a:gs>
                  <a:gs pos="30000">
                    <a:srgbClr val="353535"/>
                  </a:gs>
                </a:gsLst>
                <a:lin ang="5400000" scaled="0"/>
              </a:gradFill>
              <a:latin typeface="Segoe UI Semilight"/>
            </a:endParaRPr>
          </a:p>
        </p:txBody>
      </p:sp>
      <p:grpSp>
        <p:nvGrpSpPr>
          <p:cNvPr id="4" name="Group 3">
            <a:extLst>
              <a:ext uri="{FF2B5EF4-FFF2-40B4-BE49-F238E27FC236}">
                <a16:creationId xmlns:a16="http://schemas.microsoft.com/office/drawing/2014/main" id="{9749F9B3-DA0F-4333-8C2F-351DCD0C5BD1}"/>
              </a:ext>
            </a:extLst>
          </p:cNvPr>
          <p:cNvGrpSpPr/>
          <p:nvPr/>
        </p:nvGrpSpPr>
        <p:grpSpPr>
          <a:xfrm>
            <a:off x="-34583" y="2798167"/>
            <a:ext cx="3713699" cy="3353265"/>
            <a:chOff x="1207843" y="2603250"/>
            <a:chExt cx="1000575" cy="967506"/>
          </a:xfrm>
        </p:grpSpPr>
        <p:grpSp>
          <p:nvGrpSpPr>
            <p:cNvPr id="7" name="Group 6">
              <a:extLst>
                <a:ext uri="{FF2B5EF4-FFF2-40B4-BE49-F238E27FC236}">
                  <a16:creationId xmlns:a16="http://schemas.microsoft.com/office/drawing/2014/main" id="{38A0CF68-C839-4353-9819-3F568FD6DA36}"/>
                </a:ext>
              </a:extLst>
            </p:cNvPr>
            <p:cNvGrpSpPr/>
            <p:nvPr/>
          </p:nvGrpSpPr>
          <p:grpSpPr>
            <a:xfrm>
              <a:off x="1207843" y="2603250"/>
              <a:ext cx="1000575" cy="967506"/>
              <a:chOff x="10292121" y="5350277"/>
              <a:chExt cx="932594" cy="901772"/>
            </a:xfrm>
          </p:grpSpPr>
          <p:sp>
            <p:nvSpPr>
              <p:cNvPr id="9" name="Freeform 7">
                <a:extLst>
                  <a:ext uri="{FF2B5EF4-FFF2-40B4-BE49-F238E27FC236}">
                    <a16:creationId xmlns:a16="http://schemas.microsoft.com/office/drawing/2014/main" id="{6CB731D9-7A91-4C54-9537-823AAA18DA8D}"/>
                  </a:ext>
                </a:extLst>
              </p:cNvPr>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10" name="Freeform 343">
                <a:extLst>
                  <a:ext uri="{FF2B5EF4-FFF2-40B4-BE49-F238E27FC236}">
                    <a16:creationId xmlns:a16="http://schemas.microsoft.com/office/drawing/2014/main" id="{A67A4B06-E546-4B07-A226-F45A7A55A926}"/>
                  </a:ext>
                </a:extLst>
              </p:cNvPr>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 name="Freeform 341">
              <a:extLst>
                <a:ext uri="{FF2B5EF4-FFF2-40B4-BE49-F238E27FC236}">
                  <a16:creationId xmlns:a16="http://schemas.microsoft.com/office/drawing/2014/main" id="{8B66B546-96E9-42AD-988C-05D3EEC5402A}"/>
                </a:ext>
              </a:extLst>
            </p:cNvPr>
            <p:cNvSpPr>
              <a:spLocks noChangeAspect="1" noEditPoints="1"/>
            </p:cNvSpPr>
            <p:nvPr/>
          </p:nvSpPr>
          <p:spPr bwMode="black">
            <a:xfrm>
              <a:off x="1515581" y="2707962"/>
              <a:ext cx="385098" cy="38353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sp>
        <p:nvSpPr>
          <p:cNvPr id="35" name="Rectangle 34">
            <a:extLst>
              <a:ext uri="{FF2B5EF4-FFF2-40B4-BE49-F238E27FC236}">
                <a16:creationId xmlns:a16="http://schemas.microsoft.com/office/drawing/2014/main" id="{0F447CBE-61DF-41DA-A050-E66234E20FF1}"/>
              </a:ext>
            </a:extLst>
          </p:cNvPr>
          <p:cNvSpPr/>
          <p:nvPr/>
        </p:nvSpPr>
        <p:spPr>
          <a:xfrm>
            <a:off x="0" y="6225053"/>
            <a:ext cx="3679115" cy="334916"/>
          </a:xfrm>
          <a:prstGeom prst="rect">
            <a:avLst/>
          </a:prstGeom>
        </p:spPr>
        <p:txBody>
          <a:bodyPr wrap="square">
            <a:spAutoFit/>
          </a:bodyPr>
          <a:lstStyle/>
          <a:p>
            <a:pPr algn="ctr" defTabSz="895838" fontAlgn="base">
              <a:lnSpc>
                <a:spcPct val="90000"/>
              </a:lnSpc>
              <a:spcBef>
                <a:spcPct val="0"/>
              </a:spcBef>
              <a:spcAft>
                <a:spcPct val="0"/>
              </a:spcAft>
              <a:defRPr/>
            </a:pPr>
            <a:r>
              <a:rPr lang="en-US" sz="1765" kern="0" dirty="0">
                <a:solidFill>
                  <a:srgbClr val="505050"/>
                </a:solidFill>
                <a:latin typeface="Segoe UI Semilight"/>
              </a:rPr>
              <a:t>W10 Device</a:t>
            </a:r>
          </a:p>
        </p:txBody>
      </p:sp>
      <p:sp>
        <p:nvSpPr>
          <p:cNvPr id="70" name="Rectangle 69">
            <a:extLst>
              <a:ext uri="{FF2B5EF4-FFF2-40B4-BE49-F238E27FC236}">
                <a16:creationId xmlns:a16="http://schemas.microsoft.com/office/drawing/2014/main" id="{292C5A37-92A6-4B09-BCC6-AE8C9A58163B}"/>
              </a:ext>
            </a:extLst>
          </p:cNvPr>
          <p:cNvSpPr/>
          <p:nvPr/>
        </p:nvSpPr>
        <p:spPr bwMode="auto">
          <a:xfrm>
            <a:off x="328543" y="4162705"/>
            <a:ext cx="1450089" cy="5218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Device</a:t>
            </a:r>
          </a:p>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 Cert </a:t>
            </a:r>
          </a:p>
        </p:txBody>
      </p:sp>
      <p:grpSp>
        <p:nvGrpSpPr>
          <p:cNvPr id="26" name="Group 25">
            <a:extLst>
              <a:ext uri="{FF2B5EF4-FFF2-40B4-BE49-F238E27FC236}">
                <a16:creationId xmlns:a16="http://schemas.microsoft.com/office/drawing/2014/main" id="{9D927945-C04D-405E-B60A-2B2B601470C9}"/>
              </a:ext>
            </a:extLst>
          </p:cNvPr>
          <p:cNvGrpSpPr/>
          <p:nvPr/>
        </p:nvGrpSpPr>
        <p:grpSpPr>
          <a:xfrm>
            <a:off x="326080" y="3087466"/>
            <a:ext cx="1832358" cy="1043295"/>
            <a:chOff x="386736" y="1526465"/>
            <a:chExt cx="1869101" cy="1064215"/>
          </a:xfrm>
        </p:grpSpPr>
        <p:sp>
          <p:nvSpPr>
            <p:cNvPr id="18" name="Rectangle 17">
              <a:extLst>
                <a:ext uri="{FF2B5EF4-FFF2-40B4-BE49-F238E27FC236}">
                  <a16:creationId xmlns:a16="http://schemas.microsoft.com/office/drawing/2014/main" id="{40AC68F1-5948-47C6-B5AF-0151C36E961B}"/>
                </a:ext>
              </a:extLst>
            </p:cNvPr>
            <p:cNvSpPr/>
            <p:nvPr/>
          </p:nvSpPr>
          <p:spPr bwMode="auto">
            <a:xfrm>
              <a:off x="386736" y="1526465"/>
              <a:ext cx="1869101" cy="106421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2742134E-AE7C-4DA3-820E-601C7CD699D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0275" y="1675851"/>
              <a:ext cx="1455112" cy="522918"/>
            </a:xfrm>
            <a:prstGeom prst="rect">
              <a:avLst/>
            </a:prstGeom>
          </p:spPr>
        </p:pic>
        <p:sp>
          <p:nvSpPr>
            <p:cNvPr id="21" name="Rectangle 20">
              <a:extLst>
                <a:ext uri="{FF2B5EF4-FFF2-40B4-BE49-F238E27FC236}">
                  <a16:creationId xmlns:a16="http://schemas.microsoft.com/office/drawing/2014/main" id="{F98DE6EB-9390-4AF0-AAC0-21270F3C211B}"/>
                </a:ext>
              </a:extLst>
            </p:cNvPr>
            <p:cNvSpPr/>
            <p:nvPr/>
          </p:nvSpPr>
          <p:spPr>
            <a:xfrm>
              <a:off x="386736" y="2207736"/>
              <a:ext cx="1869101" cy="341632"/>
            </a:xfrm>
            <a:prstGeom prst="rect">
              <a:avLst/>
            </a:prstGeom>
          </p:spPr>
          <p:txBody>
            <a:bodyPr wrap="square">
              <a:spAutoFit/>
            </a:bodyPr>
            <a:lstStyle/>
            <a:p>
              <a:pPr algn="ctr" defTabSz="914102" fontAlgn="base">
                <a:lnSpc>
                  <a:spcPct val="90000"/>
                </a:lnSpc>
                <a:spcBef>
                  <a:spcPct val="0"/>
                </a:spcBef>
                <a:spcAft>
                  <a:spcPct val="0"/>
                </a:spcAft>
              </a:pPr>
              <a:r>
                <a:rPr lang="en-US" sz="1765" dirty="0">
                  <a:solidFill>
                    <a:srgbClr val="002050"/>
                  </a:solidFill>
                  <a:latin typeface="Segoe UI Semilight"/>
                  <a:ea typeface="Segoe UI" pitchFamily="34" charset="0"/>
                  <a:cs typeface="Segoe UI" pitchFamily="34" charset="0"/>
                </a:rPr>
                <a:t>1. User </a:t>
              </a:r>
              <a:r>
                <a:rPr lang="en-US" sz="1765" dirty="0" err="1">
                  <a:solidFill>
                    <a:srgbClr val="002050"/>
                  </a:solidFill>
                  <a:latin typeface="Segoe UI Semilight"/>
                  <a:ea typeface="Segoe UI" pitchFamily="34" charset="0"/>
                  <a:cs typeface="Segoe UI" pitchFamily="34" charset="0"/>
                </a:rPr>
                <a:t>Authn</a:t>
              </a:r>
              <a:r>
                <a:rPr lang="en-US" sz="1765" dirty="0">
                  <a:solidFill>
                    <a:srgbClr val="002050"/>
                  </a:solidFill>
                  <a:latin typeface="Segoe UI Semilight"/>
                  <a:ea typeface="Segoe UI" pitchFamily="34" charset="0"/>
                  <a:cs typeface="Segoe UI" pitchFamily="34" charset="0"/>
                </a:rPr>
                <a:t>  </a:t>
              </a:r>
              <a:endParaRPr lang="en-US" sz="1765" dirty="0">
                <a:solidFill>
                  <a:srgbClr val="002050"/>
                </a:solidFill>
                <a:latin typeface="Segoe UI Semilight"/>
              </a:endParaRPr>
            </a:p>
          </p:txBody>
        </p:sp>
      </p:grpSp>
      <p:sp>
        <p:nvSpPr>
          <p:cNvPr id="27" name="Rectangle 26">
            <a:extLst>
              <a:ext uri="{FF2B5EF4-FFF2-40B4-BE49-F238E27FC236}">
                <a16:creationId xmlns:a16="http://schemas.microsoft.com/office/drawing/2014/main" id="{34DFD7FF-B042-4C72-9C0A-28EF987B064C}"/>
              </a:ext>
            </a:extLst>
          </p:cNvPr>
          <p:cNvSpPr/>
          <p:nvPr/>
        </p:nvSpPr>
        <p:spPr bwMode="auto">
          <a:xfrm>
            <a:off x="2243022" y="3081878"/>
            <a:ext cx="1075428" cy="1008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Cloud AP</a:t>
            </a:r>
          </a:p>
        </p:txBody>
      </p:sp>
      <p:sp>
        <p:nvSpPr>
          <p:cNvPr id="62" name="Freeform 31">
            <a:extLst>
              <a:ext uri="{FF2B5EF4-FFF2-40B4-BE49-F238E27FC236}">
                <a16:creationId xmlns:a16="http://schemas.microsoft.com/office/drawing/2014/main" id="{11E563F4-4EF3-4D75-9E7B-ACBDF72C6591}"/>
              </a:ext>
            </a:extLst>
          </p:cNvPr>
          <p:cNvSpPr>
            <a:spLocks noEditPoints="1"/>
          </p:cNvSpPr>
          <p:nvPr/>
        </p:nvSpPr>
        <p:spPr bwMode="auto">
          <a:xfrm>
            <a:off x="427152" y="4277210"/>
            <a:ext cx="441987" cy="323709"/>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solidFill>
              <a:srgbClr val="FFFFFF"/>
            </a:solidFill>
          </a:ln>
        </p:spPr>
        <p:txBody>
          <a:bodyPr vert="horz" wrap="square" lIns="89642" tIns="44821" rIns="89642" bIns="44821" numCol="1" anchor="t" anchorCtr="0" compatLnSpc="1">
            <a:prstTxWarp prst="textNoShape">
              <a:avLst/>
            </a:prstTxWarp>
          </a:bodyPr>
          <a:lstStyle/>
          <a:p>
            <a:pPr defTabSz="914367"/>
            <a:endParaRPr lang="en-US" sz="1765">
              <a:solidFill>
                <a:srgbClr val="353535"/>
              </a:solidFill>
              <a:latin typeface="Segoe UI Semilight"/>
            </a:endParaRPr>
          </a:p>
        </p:txBody>
      </p:sp>
      <p:sp>
        <p:nvSpPr>
          <p:cNvPr id="63" name="Freeform 300">
            <a:extLst>
              <a:ext uri="{FF2B5EF4-FFF2-40B4-BE49-F238E27FC236}">
                <a16:creationId xmlns:a16="http://schemas.microsoft.com/office/drawing/2014/main" id="{EABA1FA2-8FEB-4773-937A-85F055281D45}"/>
              </a:ext>
            </a:extLst>
          </p:cNvPr>
          <p:cNvSpPr>
            <a:spLocks noEditPoints="1"/>
          </p:cNvSpPr>
          <p:nvPr/>
        </p:nvSpPr>
        <p:spPr bwMode="auto">
          <a:xfrm>
            <a:off x="482952" y="4338346"/>
            <a:ext cx="178045" cy="201438"/>
          </a:xfrm>
          <a:custGeom>
            <a:avLst/>
            <a:gdLst>
              <a:gd name="T0" fmla="*/ 79 w 116"/>
              <a:gd name="T1" fmla="*/ 46 h 131"/>
              <a:gd name="T2" fmla="*/ 39 w 116"/>
              <a:gd name="T3" fmla="*/ 46 h 131"/>
              <a:gd name="T4" fmla="*/ 59 w 116"/>
              <a:gd name="T5" fmla="*/ 33 h 131"/>
              <a:gd name="T6" fmla="*/ 59 w 116"/>
              <a:gd name="T7" fmla="*/ 58 h 131"/>
              <a:gd name="T8" fmla="*/ 59 w 116"/>
              <a:gd name="T9" fmla="*/ 33 h 131"/>
              <a:gd name="T10" fmla="*/ 96 w 116"/>
              <a:gd name="T11" fmla="*/ 47 h 131"/>
              <a:gd name="T12" fmla="*/ 85 w 116"/>
              <a:gd name="T13" fmla="*/ 19 h 131"/>
              <a:gd name="T14" fmla="*/ 60 w 116"/>
              <a:gd name="T15" fmla="*/ 8 h 131"/>
              <a:gd name="T16" fmla="*/ 32 w 116"/>
              <a:gd name="T17" fmla="*/ 20 h 131"/>
              <a:gd name="T18" fmla="*/ 21 w 116"/>
              <a:gd name="T19" fmla="*/ 45 h 131"/>
              <a:gd name="T20" fmla="*/ 19 w 116"/>
              <a:gd name="T21" fmla="*/ 67 h 131"/>
              <a:gd name="T22" fmla="*/ 31 w 116"/>
              <a:gd name="T23" fmla="*/ 107 h 131"/>
              <a:gd name="T24" fmla="*/ 58 w 116"/>
              <a:gd name="T25" fmla="*/ 110 h 131"/>
              <a:gd name="T26" fmla="*/ 86 w 116"/>
              <a:gd name="T27" fmla="*/ 107 h 131"/>
              <a:gd name="T28" fmla="*/ 97 w 116"/>
              <a:gd name="T29" fmla="*/ 67 h 131"/>
              <a:gd name="T30" fmla="*/ 24 w 116"/>
              <a:gd name="T31" fmla="*/ 31 h 131"/>
              <a:gd name="T32" fmla="*/ 44 w 116"/>
              <a:gd name="T33" fmla="*/ 10 h 131"/>
              <a:gd name="T34" fmla="*/ 73 w 116"/>
              <a:gd name="T35" fmla="*/ 11 h 131"/>
              <a:gd name="T36" fmla="*/ 94 w 116"/>
              <a:gd name="T37" fmla="*/ 31 h 131"/>
              <a:gd name="T38" fmla="*/ 93 w 116"/>
              <a:gd name="T39" fmla="*/ 60 h 131"/>
              <a:gd name="T40" fmla="*/ 74 w 116"/>
              <a:gd name="T41" fmla="*/ 81 h 131"/>
              <a:gd name="T42" fmla="*/ 45 w 116"/>
              <a:gd name="T43" fmla="*/ 80 h 131"/>
              <a:gd name="T44" fmla="*/ 24 w 116"/>
              <a:gd name="T45" fmla="*/ 60 h 131"/>
              <a:gd name="T46" fmla="*/ 24 w 116"/>
              <a:gd name="T47" fmla="*/ 31 h 131"/>
              <a:gd name="T48" fmla="*/ 34 w 116"/>
              <a:gd name="T49" fmla="*/ 98 h 131"/>
              <a:gd name="T50" fmla="*/ 27 w 116"/>
              <a:gd name="T51" fmla="*/ 70 h 131"/>
              <a:gd name="T52" fmla="*/ 40 w 116"/>
              <a:gd name="T53" fmla="*/ 91 h 131"/>
              <a:gd name="T54" fmla="*/ 62 w 116"/>
              <a:gd name="T55" fmla="*/ 85 h 131"/>
              <a:gd name="T56" fmla="*/ 103 w 116"/>
              <a:gd name="T57" fmla="*/ 100 h 131"/>
              <a:gd name="T58" fmla="*/ 70 w 116"/>
              <a:gd name="T59" fmla="*/ 116 h 131"/>
              <a:gd name="T60" fmla="*/ 69 w 116"/>
              <a:gd name="T61" fmla="*/ 88 h 131"/>
              <a:gd name="T62" fmla="*/ 86 w 116"/>
              <a:gd name="T63" fmla="*/ 72 h 131"/>
              <a:gd name="T64" fmla="*/ 103 w 116"/>
              <a:gd name="T65" fmla="*/ 10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31">
                <a:moveTo>
                  <a:pt x="59" y="66"/>
                </a:moveTo>
                <a:cubicBezTo>
                  <a:pt x="70" y="66"/>
                  <a:pt x="79" y="57"/>
                  <a:pt x="79" y="46"/>
                </a:cubicBezTo>
                <a:cubicBezTo>
                  <a:pt x="79" y="34"/>
                  <a:pt x="70" y="25"/>
                  <a:pt x="59" y="25"/>
                </a:cubicBezTo>
                <a:cubicBezTo>
                  <a:pt x="48" y="25"/>
                  <a:pt x="39" y="34"/>
                  <a:pt x="39" y="46"/>
                </a:cubicBezTo>
                <a:cubicBezTo>
                  <a:pt x="39" y="57"/>
                  <a:pt x="48" y="66"/>
                  <a:pt x="59" y="66"/>
                </a:cubicBezTo>
                <a:close/>
                <a:moveTo>
                  <a:pt x="59" y="33"/>
                </a:moveTo>
                <a:cubicBezTo>
                  <a:pt x="66" y="33"/>
                  <a:pt x="71" y="39"/>
                  <a:pt x="71" y="46"/>
                </a:cubicBezTo>
                <a:cubicBezTo>
                  <a:pt x="71" y="52"/>
                  <a:pt x="66" y="58"/>
                  <a:pt x="59" y="58"/>
                </a:cubicBezTo>
                <a:cubicBezTo>
                  <a:pt x="52" y="58"/>
                  <a:pt x="47" y="52"/>
                  <a:pt x="47" y="46"/>
                </a:cubicBezTo>
                <a:cubicBezTo>
                  <a:pt x="47" y="39"/>
                  <a:pt x="52" y="33"/>
                  <a:pt x="59" y="33"/>
                </a:cubicBezTo>
                <a:close/>
                <a:moveTo>
                  <a:pt x="104" y="64"/>
                </a:moveTo>
                <a:cubicBezTo>
                  <a:pt x="96" y="47"/>
                  <a:pt x="96" y="47"/>
                  <a:pt x="96" y="47"/>
                </a:cubicBezTo>
                <a:cubicBezTo>
                  <a:pt x="105" y="27"/>
                  <a:pt x="105" y="27"/>
                  <a:pt x="105" y="27"/>
                </a:cubicBezTo>
                <a:cubicBezTo>
                  <a:pt x="85" y="19"/>
                  <a:pt x="85" y="19"/>
                  <a:pt x="85" y="19"/>
                </a:cubicBezTo>
                <a:cubicBezTo>
                  <a:pt x="78" y="1"/>
                  <a:pt x="78" y="1"/>
                  <a:pt x="78" y="1"/>
                </a:cubicBezTo>
                <a:cubicBezTo>
                  <a:pt x="60" y="8"/>
                  <a:pt x="60" y="8"/>
                  <a:pt x="60" y="8"/>
                </a:cubicBezTo>
                <a:cubicBezTo>
                  <a:pt x="40" y="0"/>
                  <a:pt x="40" y="0"/>
                  <a:pt x="40" y="0"/>
                </a:cubicBezTo>
                <a:cubicBezTo>
                  <a:pt x="32" y="20"/>
                  <a:pt x="32" y="20"/>
                  <a:pt x="32" y="20"/>
                </a:cubicBezTo>
                <a:cubicBezTo>
                  <a:pt x="14" y="27"/>
                  <a:pt x="14" y="27"/>
                  <a:pt x="14" y="27"/>
                </a:cubicBezTo>
                <a:cubicBezTo>
                  <a:pt x="21" y="45"/>
                  <a:pt x="21" y="45"/>
                  <a:pt x="21" y="45"/>
                </a:cubicBezTo>
                <a:cubicBezTo>
                  <a:pt x="13" y="65"/>
                  <a:pt x="13" y="65"/>
                  <a:pt x="13" y="65"/>
                </a:cubicBezTo>
                <a:cubicBezTo>
                  <a:pt x="19" y="67"/>
                  <a:pt x="19" y="67"/>
                  <a:pt x="19" y="67"/>
                </a:cubicBezTo>
                <a:cubicBezTo>
                  <a:pt x="0" y="109"/>
                  <a:pt x="0" y="109"/>
                  <a:pt x="0" y="109"/>
                </a:cubicBezTo>
                <a:cubicBezTo>
                  <a:pt x="31" y="107"/>
                  <a:pt x="31" y="107"/>
                  <a:pt x="31" y="107"/>
                </a:cubicBezTo>
                <a:cubicBezTo>
                  <a:pt x="48" y="131"/>
                  <a:pt x="48" y="131"/>
                  <a:pt x="48" y="131"/>
                </a:cubicBezTo>
                <a:cubicBezTo>
                  <a:pt x="58" y="110"/>
                  <a:pt x="58" y="110"/>
                  <a:pt x="58" y="110"/>
                </a:cubicBezTo>
                <a:cubicBezTo>
                  <a:pt x="68" y="131"/>
                  <a:pt x="68" y="131"/>
                  <a:pt x="68" y="131"/>
                </a:cubicBezTo>
                <a:cubicBezTo>
                  <a:pt x="86" y="107"/>
                  <a:pt x="86" y="107"/>
                  <a:pt x="86" y="107"/>
                </a:cubicBezTo>
                <a:cubicBezTo>
                  <a:pt x="116" y="109"/>
                  <a:pt x="116" y="109"/>
                  <a:pt x="116" y="109"/>
                </a:cubicBezTo>
                <a:cubicBezTo>
                  <a:pt x="97" y="67"/>
                  <a:pt x="97" y="67"/>
                  <a:pt x="97" y="67"/>
                </a:cubicBezTo>
                <a:lnTo>
                  <a:pt x="104" y="64"/>
                </a:lnTo>
                <a:close/>
                <a:moveTo>
                  <a:pt x="24" y="31"/>
                </a:moveTo>
                <a:cubicBezTo>
                  <a:pt x="38" y="26"/>
                  <a:pt x="38" y="26"/>
                  <a:pt x="38" y="26"/>
                </a:cubicBezTo>
                <a:cubicBezTo>
                  <a:pt x="44" y="10"/>
                  <a:pt x="44" y="10"/>
                  <a:pt x="44" y="10"/>
                </a:cubicBezTo>
                <a:cubicBezTo>
                  <a:pt x="60" y="17"/>
                  <a:pt x="60" y="17"/>
                  <a:pt x="60" y="17"/>
                </a:cubicBezTo>
                <a:cubicBezTo>
                  <a:pt x="73" y="11"/>
                  <a:pt x="73" y="11"/>
                  <a:pt x="73" y="11"/>
                </a:cubicBezTo>
                <a:cubicBezTo>
                  <a:pt x="79" y="25"/>
                  <a:pt x="79" y="25"/>
                  <a:pt x="79" y="25"/>
                </a:cubicBezTo>
                <a:cubicBezTo>
                  <a:pt x="94" y="31"/>
                  <a:pt x="94" y="31"/>
                  <a:pt x="94" y="31"/>
                </a:cubicBezTo>
                <a:cubicBezTo>
                  <a:pt x="88" y="47"/>
                  <a:pt x="88" y="47"/>
                  <a:pt x="88" y="47"/>
                </a:cubicBezTo>
                <a:cubicBezTo>
                  <a:pt x="93" y="60"/>
                  <a:pt x="93" y="60"/>
                  <a:pt x="93" y="60"/>
                </a:cubicBezTo>
                <a:cubicBezTo>
                  <a:pt x="80" y="66"/>
                  <a:pt x="80" y="66"/>
                  <a:pt x="80" y="66"/>
                </a:cubicBezTo>
                <a:cubicBezTo>
                  <a:pt x="74" y="81"/>
                  <a:pt x="74" y="81"/>
                  <a:pt x="74" y="81"/>
                </a:cubicBezTo>
                <a:cubicBezTo>
                  <a:pt x="58" y="75"/>
                  <a:pt x="58" y="75"/>
                  <a:pt x="58" y="75"/>
                </a:cubicBezTo>
                <a:cubicBezTo>
                  <a:pt x="45" y="80"/>
                  <a:pt x="45" y="80"/>
                  <a:pt x="45" y="80"/>
                </a:cubicBezTo>
                <a:cubicBezTo>
                  <a:pt x="39" y="67"/>
                  <a:pt x="39" y="67"/>
                  <a:pt x="39" y="67"/>
                </a:cubicBezTo>
                <a:cubicBezTo>
                  <a:pt x="24" y="60"/>
                  <a:pt x="24" y="60"/>
                  <a:pt x="24" y="60"/>
                </a:cubicBezTo>
                <a:cubicBezTo>
                  <a:pt x="30" y="45"/>
                  <a:pt x="30" y="45"/>
                  <a:pt x="30" y="45"/>
                </a:cubicBezTo>
                <a:lnTo>
                  <a:pt x="24" y="31"/>
                </a:lnTo>
                <a:close/>
                <a:moveTo>
                  <a:pt x="47" y="116"/>
                </a:moveTo>
                <a:cubicBezTo>
                  <a:pt x="34" y="98"/>
                  <a:pt x="34" y="98"/>
                  <a:pt x="34" y="98"/>
                </a:cubicBezTo>
                <a:cubicBezTo>
                  <a:pt x="13" y="100"/>
                  <a:pt x="13" y="100"/>
                  <a:pt x="13" y="100"/>
                </a:cubicBezTo>
                <a:cubicBezTo>
                  <a:pt x="27" y="70"/>
                  <a:pt x="27" y="70"/>
                  <a:pt x="27" y="70"/>
                </a:cubicBezTo>
                <a:cubicBezTo>
                  <a:pt x="33" y="73"/>
                  <a:pt x="33" y="73"/>
                  <a:pt x="33" y="73"/>
                </a:cubicBezTo>
                <a:cubicBezTo>
                  <a:pt x="40" y="91"/>
                  <a:pt x="40" y="91"/>
                  <a:pt x="40" y="91"/>
                </a:cubicBezTo>
                <a:cubicBezTo>
                  <a:pt x="58" y="83"/>
                  <a:pt x="58" y="83"/>
                  <a:pt x="58" y="83"/>
                </a:cubicBezTo>
                <a:cubicBezTo>
                  <a:pt x="62" y="85"/>
                  <a:pt x="62" y="85"/>
                  <a:pt x="62" y="85"/>
                </a:cubicBezTo>
                <a:lnTo>
                  <a:pt x="47" y="116"/>
                </a:lnTo>
                <a:close/>
                <a:moveTo>
                  <a:pt x="103" y="100"/>
                </a:moveTo>
                <a:cubicBezTo>
                  <a:pt x="82" y="98"/>
                  <a:pt x="82" y="98"/>
                  <a:pt x="82" y="98"/>
                </a:cubicBezTo>
                <a:cubicBezTo>
                  <a:pt x="70" y="116"/>
                  <a:pt x="70" y="116"/>
                  <a:pt x="70" y="116"/>
                </a:cubicBezTo>
                <a:cubicBezTo>
                  <a:pt x="63" y="101"/>
                  <a:pt x="63" y="101"/>
                  <a:pt x="63" y="101"/>
                </a:cubicBezTo>
                <a:cubicBezTo>
                  <a:pt x="69" y="88"/>
                  <a:pt x="69" y="88"/>
                  <a:pt x="69" y="88"/>
                </a:cubicBezTo>
                <a:cubicBezTo>
                  <a:pt x="78" y="91"/>
                  <a:pt x="78" y="91"/>
                  <a:pt x="78" y="91"/>
                </a:cubicBezTo>
                <a:cubicBezTo>
                  <a:pt x="86" y="72"/>
                  <a:pt x="86" y="72"/>
                  <a:pt x="86" y="72"/>
                </a:cubicBezTo>
                <a:cubicBezTo>
                  <a:pt x="90" y="70"/>
                  <a:pt x="90" y="70"/>
                  <a:pt x="90" y="70"/>
                </a:cubicBezTo>
                <a:lnTo>
                  <a:pt x="103" y="100"/>
                </a:lnTo>
                <a:close/>
              </a:path>
            </a:pathLst>
          </a:custGeom>
          <a:solidFill>
            <a:srgbClr val="FFFFFF"/>
          </a:solidFill>
          <a:ln>
            <a:solidFill>
              <a:srgbClr val="FFFFFF"/>
            </a:solidFill>
          </a:ln>
        </p:spPr>
        <p:txBody>
          <a:bodyPr vert="horz" wrap="square" lIns="89642" tIns="44821" rIns="89642" bIns="44821" numCol="1" anchor="t" anchorCtr="0" compatLnSpc="1">
            <a:prstTxWarp prst="textNoShape">
              <a:avLst/>
            </a:prstTxWarp>
          </a:bodyPr>
          <a:lstStyle/>
          <a:p>
            <a:pPr defTabSz="914367"/>
            <a:endParaRPr lang="en-US" sz="1765">
              <a:solidFill>
                <a:srgbClr val="353535"/>
              </a:solidFill>
              <a:latin typeface="Segoe UI Semilight"/>
            </a:endParaRPr>
          </a:p>
        </p:txBody>
      </p:sp>
      <p:grpSp>
        <p:nvGrpSpPr>
          <p:cNvPr id="89" name="Group 88">
            <a:extLst>
              <a:ext uri="{FF2B5EF4-FFF2-40B4-BE49-F238E27FC236}">
                <a16:creationId xmlns:a16="http://schemas.microsoft.com/office/drawing/2014/main" id="{71F1EAB0-84E2-4992-A2C5-39F46B9A551F}"/>
              </a:ext>
            </a:extLst>
          </p:cNvPr>
          <p:cNvGrpSpPr/>
          <p:nvPr/>
        </p:nvGrpSpPr>
        <p:grpSpPr>
          <a:xfrm>
            <a:off x="1907963" y="4169470"/>
            <a:ext cx="1408024" cy="515049"/>
            <a:chOff x="1946221" y="3790198"/>
            <a:chExt cx="1436258" cy="525377"/>
          </a:xfrm>
        </p:grpSpPr>
        <p:sp>
          <p:nvSpPr>
            <p:cNvPr id="64" name="Rectangle 63">
              <a:extLst>
                <a:ext uri="{FF2B5EF4-FFF2-40B4-BE49-F238E27FC236}">
                  <a16:creationId xmlns:a16="http://schemas.microsoft.com/office/drawing/2014/main" id="{743F2579-C88B-4EBF-A698-964A1482CD18}"/>
                </a:ext>
              </a:extLst>
            </p:cNvPr>
            <p:cNvSpPr/>
            <p:nvPr/>
          </p:nvSpPr>
          <p:spPr bwMode="auto">
            <a:xfrm>
              <a:off x="1946221" y="3790198"/>
              <a:ext cx="1436258" cy="5253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Transport</a:t>
              </a:r>
            </a:p>
          </p:txBody>
        </p:sp>
        <p:grpSp>
          <p:nvGrpSpPr>
            <p:cNvPr id="66" name="Group 65">
              <a:extLst>
                <a:ext uri="{FF2B5EF4-FFF2-40B4-BE49-F238E27FC236}">
                  <a16:creationId xmlns:a16="http://schemas.microsoft.com/office/drawing/2014/main" id="{356DE95B-6BEC-4BAC-B0F3-3B19A60AD7D3}"/>
                </a:ext>
              </a:extLst>
            </p:cNvPr>
            <p:cNvGrpSpPr>
              <a:grpSpLocks noChangeAspect="1"/>
            </p:cNvGrpSpPr>
            <p:nvPr/>
          </p:nvGrpSpPr>
          <p:grpSpPr>
            <a:xfrm>
              <a:off x="2038317" y="3951135"/>
              <a:ext cx="410292" cy="191767"/>
              <a:chOff x="3276600" y="5696578"/>
              <a:chExt cx="613065" cy="286542"/>
            </a:xfrm>
          </p:grpSpPr>
          <p:sp>
            <p:nvSpPr>
              <p:cNvPr id="67" name="Freeform 10">
                <a:extLst>
                  <a:ext uri="{FF2B5EF4-FFF2-40B4-BE49-F238E27FC236}">
                    <a16:creationId xmlns:a16="http://schemas.microsoft.com/office/drawing/2014/main" id="{46DAA2A5-2DBE-4CF1-88D9-F12A479F4730}"/>
                  </a:ext>
                </a:extLst>
              </p:cNvPr>
              <p:cNvSpPr>
                <a:spLocks/>
              </p:cNvSpPr>
              <p:nvPr/>
            </p:nvSpPr>
            <p:spPr bwMode="auto">
              <a:xfrm>
                <a:off x="3719073" y="5867170"/>
                <a:ext cx="61307" cy="31986"/>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sp>
            <p:nvSpPr>
              <p:cNvPr id="72" name="Freeform 11">
                <a:extLst>
                  <a:ext uri="{FF2B5EF4-FFF2-40B4-BE49-F238E27FC236}">
                    <a16:creationId xmlns:a16="http://schemas.microsoft.com/office/drawing/2014/main" id="{217F4477-5A85-4329-9DF9-29D5FF246CB5}"/>
                  </a:ext>
                </a:extLst>
              </p:cNvPr>
              <p:cNvSpPr>
                <a:spLocks/>
              </p:cNvSpPr>
              <p:nvPr/>
            </p:nvSpPr>
            <p:spPr bwMode="auto">
              <a:xfrm>
                <a:off x="3649770" y="5867170"/>
                <a:ext cx="61307" cy="31986"/>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sp>
            <p:nvSpPr>
              <p:cNvPr id="73" name="Freeform 16">
                <a:extLst>
                  <a:ext uri="{FF2B5EF4-FFF2-40B4-BE49-F238E27FC236}">
                    <a16:creationId xmlns:a16="http://schemas.microsoft.com/office/drawing/2014/main" id="{864D7DA7-1E3B-4CF7-A3BB-49E3F451F7DE}"/>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grpSp>
      </p:grpSp>
      <p:grpSp>
        <p:nvGrpSpPr>
          <p:cNvPr id="84" name="Group 83">
            <a:extLst>
              <a:ext uri="{FF2B5EF4-FFF2-40B4-BE49-F238E27FC236}">
                <a16:creationId xmlns:a16="http://schemas.microsoft.com/office/drawing/2014/main" id="{4D05A81E-8708-4F9A-BA86-C9DCB793CDD8}"/>
              </a:ext>
            </a:extLst>
          </p:cNvPr>
          <p:cNvGrpSpPr/>
          <p:nvPr/>
        </p:nvGrpSpPr>
        <p:grpSpPr>
          <a:xfrm>
            <a:off x="3781373" y="4659213"/>
            <a:ext cx="4748122" cy="855453"/>
            <a:chOff x="3720184" y="3938000"/>
            <a:chExt cx="4843332" cy="872608"/>
          </a:xfrm>
        </p:grpSpPr>
        <p:cxnSp>
          <p:nvCxnSpPr>
            <p:cNvPr id="74" name="Straight Arrow Connector 73">
              <a:extLst>
                <a:ext uri="{FF2B5EF4-FFF2-40B4-BE49-F238E27FC236}">
                  <a16:creationId xmlns:a16="http://schemas.microsoft.com/office/drawing/2014/main" id="{262AAEFD-FE4B-4F33-A0D0-1078613ABD69}"/>
                </a:ext>
              </a:extLst>
            </p:cNvPr>
            <p:cNvCxnSpPr>
              <a:cxnSpLocks/>
            </p:cNvCxnSpPr>
            <p:nvPr/>
          </p:nvCxnSpPr>
          <p:spPr>
            <a:xfrm>
              <a:off x="3720184" y="4349418"/>
              <a:ext cx="4843332"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33" name="TextBox 32">
              <a:extLst>
                <a:ext uri="{FF2B5EF4-FFF2-40B4-BE49-F238E27FC236}">
                  <a16:creationId xmlns:a16="http://schemas.microsoft.com/office/drawing/2014/main" id="{668F001A-4A3D-4B52-AAD5-EBD44DCDA979}"/>
                </a:ext>
              </a:extLst>
            </p:cNvPr>
            <p:cNvSpPr txBox="1"/>
            <p:nvPr/>
          </p:nvSpPr>
          <p:spPr>
            <a:xfrm>
              <a:off x="4399080" y="3938000"/>
              <a:ext cx="3981872" cy="872608"/>
            </a:xfrm>
            <a:prstGeom prst="rect">
              <a:avLst/>
            </a:prstGeom>
            <a:noFill/>
          </p:spPr>
          <p:txBody>
            <a:bodyPr wrap="squar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1. Home Realm Discovery</a:t>
              </a:r>
            </a:p>
            <a:p>
              <a:pPr defTabSz="914367">
                <a:lnSpc>
                  <a:spcPct val="90000"/>
                </a:lnSpc>
                <a:spcAft>
                  <a:spcPts val="588"/>
                </a:spcAft>
              </a:pPr>
              <a:r>
                <a:rPr lang="en-US" sz="1765" dirty="0">
                  <a:solidFill>
                    <a:srgbClr val="0078D7"/>
                  </a:solidFill>
                  <a:latin typeface="Segoe UI Semilight"/>
                </a:rPr>
                <a:t>(Azure AD returns MEX endpoint)</a:t>
              </a:r>
            </a:p>
          </p:txBody>
        </p:sp>
      </p:grpSp>
      <p:grpSp>
        <p:nvGrpSpPr>
          <p:cNvPr id="85" name="Group 84">
            <a:extLst>
              <a:ext uri="{FF2B5EF4-FFF2-40B4-BE49-F238E27FC236}">
                <a16:creationId xmlns:a16="http://schemas.microsoft.com/office/drawing/2014/main" id="{14C5F9DA-5DDC-4AA7-95B5-884756C57634}"/>
              </a:ext>
            </a:extLst>
          </p:cNvPr>
          <p:cNvGrpSpPr/>
          <p:nvPr/>
        </p:nvGrpSpPr>
        <p:grpSpPr>
          <a:xfrm>
            <a:off x="3476936" y="2384932"/>
            <a:ext cx="2150525" cy="855453"/>
            <a:chOff x="3546653" y="1969877"/>
            <a:chExt cx="2193647" cy="872607"/>
          </a:xfrm>
        </p:grpSpPr>
        <p:sp>
          <p:nvSpPr>
            <p:cNvPr id="38" name="TextBox 37">
              <a:extLst>
                <a:ext uri="{FF2B5EF4-FFF2-40B4-BE49-F238E27FC236}">
                  <a16:creationId xmlns:a16="http://schemas.microsoft.com/office/drawing/2014/main" id="{8CB227A0-4BCB-4D3C-B768-AEC863DA33F5}"/>
                </a:ext>
              </a:extLst>
            </p:cNvPr>
            <p:cNvSpPr txBox="1"/>
            <p:nvPr/>
          </p:nvSpPr>
          <p:spPr>
            <a:xfrm rot="21004527">
              <a:off x="3546653" y="1969877"/>
              <a:ext cx="2193647" cy="872607"/>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dirty="0">
                  <a:solidFill>
                    <a:srgbClr val="0078D7"/>
                  </a:solidFill>
                  <a:latin typeface="Segoe UI Semilight"/>
                </a:rPr>
                <a:t>2. Cred validation</a:t>
              </a:r>
            </a:p>
            <a:p>
              <a:pPr algn="ctr" defTabSz="914367">
                <a:lnSpc>
                  <a:spcPct val="90000"/>
                </a:lnSpc>
                <a:spcAft>
                  <a:spcPts val="588"/>
                </a:spcAft>
              </a:pPr>
              <a:r>
                <a:rPr lang="en-US" sz="1765" dirty="0">
                  <a:solidFill>
                    <a:srgbClr val="0078D7"/>
                  </a:solidFill>
                  <a:latin typeface="Segoe UI Semilight"/>
                </a:rPr>
                <a:t>SAML Token</a:t>
              </a:r>
            </a:p>
          </p:txBody>
        </p:sp>
        <p:cxnSp>
          <p:nvCxnSpPr>
            <p:cNvPr id="77" name="Straight Arrow Connector 76">
              <a:extLst>
                <a:ext uri="{FF2B5EF4-FFF2-40B4-BE49-F238E27FC236}">
                  <a16:creationId xmlns:a16="http://schemas.microsoft.com/office/drawing/2014/main" id="{9B323B54-44A1-4DD8-8F95-FDA6B673898F}"/>
                </a:ext>
              </a:extLst>
            </p:cNvPr>
            <p:cNvCxnSpPr>
              <a:cxnSpLocks/>
            </p:cNvCxnSpPr>
            <p:nvPr/>
          </p:nvCxnSpPr>
          <p:spPr>
            <a:xfrm flipV="1">
              <a:off x="3666958" y="2204482"/>
              <a:ext cx="2005473" cy="37768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grpSp>
      <p:grpSp>
        <p:nvGrpSpPr>
          <p:cNvPr id="86" name="Group 85">
            <a:extLst>
              <a:ext uri="{FF2B5EF4-FFF2-40B4-BE49-F238E27FC236}">
                <a16:creationId xmlns:a16="http://schemas.microsoft.com/office/drawing/2014/main" id="{C835A181-672E-47A5-9797-DDB1C2E97E5F}"/>
              </a:ext>
            </a:extLst>
          </p:cNvPr>
          <p:cNvGrpSpPr/>
          <p:nvPr/>
        </p:nvGrpSpPr>
        <p:grpSpPr>
          <a:xfrm>
            <a:off x="3626327" y="3849348"/>
            <a:ext cx="4724193" cy="778509"/>
            <a:chOff x="3699042" y="3463659"/>
            <a:chExt cx="4818923" cy="794120"/>
          </a:xfrm>
        </p:grpSpPr>
        <p:cxnSp>
          <p:nvCxnSpPr>
            <p:cNvPr id="78" name="Straight Arrow Connector 77">
              <a:extLst>
                <a:ext uri="{FF2B5EF4-FFF2-40B4-BE49-F238E27FC236}">
                  <a16:creationId xmlns:a16="http://schemas.microsoft.com/office/drawing/2014/main" id="{8A03DA0D-6531-401B-8F63-98C4AF235F76}"/>
                </a:ext>
              </a:extLst>
            </p:cNvPr>
            <p:cNvCxnSpPr>
              <a:cxnSpLocks/>
            </p:cNvCxnSpPr>
            <p:nvPr/>
          </p:nvCxnSpPr>
          <p:spPr>
            <a:xfrm>
              <a:off x="3699042" y="3851585"/>
              <a:ext cx="4818923"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80" name="TextBox 79">
              <a:extLst>
                <a:ext uri="{FF2B5EF4-FFF2-40B4-BE49-F238E27FC236}">
                  <a16:creationId xmlns:a16="http://schemas.microsoft.com/office/drawing/2014/main" id="{29AF616B-07EF-45AD-AA2C-8A8F6EB9DE5B}"/>
                </a:ext>
              </a:extLst>
            </p:cNvPr>
            <p:cNvSpPr txBox="1"/>
            <p:nvPr/>
          </p:nvSpPr>
          <p:spPr>
            <a:xfrm>
              <a:off x="4517640" y="3463659"/>
              <a:ext cx="3215181" cy="794120"/>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dirty="0">
                  <a:solidFill>
                    <a:srgbClr val="0078D7"/>
                  </a:solidFill>
                  <a:latin typeface="Segoe UI Semilight"/>
                </a:rPr>
                <a:t>3.SAML Token + Device cert signed with </a:t>
              </a:r>
              <a:r>
                <a:rPr lang="en-US" sz="1765" dirty="0" err="1">
                  <a:solidFill>
                    <a:srgbClr val="0078D7"/>
                  </a:solidFill>
                  <a:latin typeface="Segoe UI Semilight"/>
                </a:rPr>
                <a:t>dkpriv</a:t>
              </a:r>
              <a:endParaRPr lang="en-US" sz="1765" dirty="0">
                <a:solidFill>
                  <a:srgbClr val="0078D7"/>
                </a:solidFill>
                <a:latin typeface="Segoe UI Semilight"/>
              </a:endParaRPr>
            </a:p>
          </p:txBody>
        </p:sp>
      </p:grpSp>
      <p:grpSp>
        <p:nvGrpSpPr>
          <p:cNvPr id="87" name="Group 86">
            <a:extLst>
              <a:ext uri="{FF2B5EF4-FFF2-40B4-BE49-F238E27FC236}">
                <a16:creationId xmlns:a16="http://schemas.microsoft.com/office/drawing/2014/main" id="{27E31549-4365-417B-9431-10E867866A17}"/>
              </a:ext>
            </a:extLst>
          </p:cNvPr>
          <p:cNvGrpSpPr/>
          <p:nvPr/>
        </p:nvGrpSpPr>
        <p:grpSpPr>
          <a:xfrm>
            <a:off x="3594876" y="3126887"/>
            <a:ext cx="5544105" cy="534082"/>
            <a:chOff x="3666960" y="2726713"/>
            <a:chExt cx="5514294" cy="544792"/>
          </a:xfrm>
        </p:grpSpPr>
        <p:cxnSp>
          <p:nvCxnSpPr>
            <p:cNvPr id="81" name="Straight Arrow Connector 80">
              <a:extLst>
                <a:ext uri="{FF2B5EF4-FFF2-40B4-BE49-F238E27FC236}">
                  <a16:creationId xmlns:a16="http://schemas.microsoft.com/office/drawing/2014/main" id="{08003241-8BE8-424E-9F09-FA7E25D8B369}"/>
                </a:ext>
              </a:extLst>
            </p:cNvPr>
            <p:cNvCxnSpPr>
              <a:cxnSpLocks/>
            </p:cNvCxnSpPr>
            <p:nvPr/>
          </p:nvCxnSpPr>
          <p:spPr>
            <a:xfrm flipH="1" flipV="1">
              <a:off x="3666960" y="3223868"/>
              <a:ext cx="5514294"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82" name="TextBox 81">
              <a:extLst>
                <a:ext uri="{FF2B5EF4-FFF2-40B4-BE49-F238E27FC236}">
                  <a16:creationId xmlns:a16="http://schemas.microsoft.com/office/drawing/2014/main" id="{8B9BE085-0895-4DFE-A235-645C20D1D12A}"/>
                </a:ext>
              </a:extLst>
            </p:cNvPr>
            <p:cNvSpPr txBox="1"/>
            <p:nvPr/>
          </p:nvSpPr>
          <p:spPr>
            <a:xfrm>
              <a:off x="4772494" y="2726713"/>
              <a:ext cx="2777976" cy="544792"/>
            </a:xfrm>
            <a:prstGeom prst="rect">
              <a:avLst/>
            </a:prstGeom>
            <a:noFill/>
          </p:spPr>
          <p:txBody>
            <a:bodyPr wrap="non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4. PRT + E[Session Key]</a:t>
              </a:r>
              <a:r>
                <a:rPr lang="en-US" sz="1765" dirty="0" err="1">
                  <a:solidFill>
                    <a:srgbClr val="0078D7"/>
                  </a:solidFill>
                  <a:latin typeface="Segoe UI Semilight"/>
                </a:rPr>
                <a:t>tk</a:t>
              </a:r>
              <a:endParaRPr lang="en-US" sz="1765" dirty="0">
                <a:solidFill>
                  <a:srgbClr val="0078D7"/>
                </a:solidFill>
                <a:latin typeface="Segoe UI Semilight"/>
              </a:endParaRPr>
            </a:p>
          </p:txBody>
        </p:sp>
      </p:grpSp>
      <p:sp>
        <p:nvSpPr>
          <p:cNvPr id="19" name="正方形/長方形 18">
            <a:extLst>
              <a:ext uri="{FF2B5EF4-FFF2-40B4-BE49-F238E27FC236}">
                <a16:creationId xmlns:a16="http://schemas.microsoft.com/office/drawing/2014/main" id="{0FA85306-36D6-4080-9F22-33130E52F3B8}"/>
              </a:ext>
            </a:extLst>
          </p:cNvPr>
          <p:cNvSpPr/>
          <p:nvPr/>
        </p:nvSpPr>
        <p:spPr>
          <a:xfrm>
            <a:off x="-6381" y="6488668"/>
            <a:ext cx="11504246" cy="369332"/>
          </a:xfrm>
          <a:prstGeom prst="rect">
            <a:avLst/>
          </a:prstGeom>
        </p:spPr>
        <p:txBody>
          <a:bodyPr wrap="square">
            <a:spAutoFit/>
          </a:bodyPr>
          <a:lstStyle/>
          <a:p>
            <a:r>
              <a:rPr lang="ja-JP" altLang="en-US" dirty="0"/>
              <a:t>https://docs.microsoft.com/en-us/azure/active-directory/devices/concept-primary-refresh-token#detailed-flows</a:t>
            </a:r>
          </a:p>
        </p:txBody>
      </p:sp>
    </p:spTree>
    <p:extLst>
      <p:ext uri="{BB962C8B-B14F-4D97-AF65-F5344CB8AC3E}">
        <p14:creationId xmlns:p14="http://schemas.microsoft.com/office/powerpoint/2010/main" val="2252349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20" y="122250"/>
            <a:ext cx="12854763" cy="899537"/>
          </a:xfrm>
        </p:spPr>
        <p:txBody>
          <a:bodyPr/>
          <a:lstStyle/>
          <a:p>
            <a:r>
              <a:rPr lang="en-US" sz="4000" dirty="0"/>
              <a:t>Hybrid Azure AD Join – Managed Registration</a:t>
            </a:r>
          </a:p>
        </p:txBody>
      </p:sp>
      <p:grpSp>
        <p:nvGrpSpPr>
          <p:cNvPr id="6" name="Group 5">
            <a:extLst>
              <a:ext uri="{FF2B5EF4-FFF2-40B4-BE49-F238E27FC236}">
                <a16:creationId xmlns:a16="http://schemas.microsoft.com/office/drawing/2014/main" id="{F799511F-55E5-408C-A440-76B69027CE9B}"/>
              </a:ext>
            </a:extLst>
          </p:cNvPr>
          <p:cNvGrpSpPr/>
          <p:nvPr/>
        </p:nvGrpSpPr>
        <p:grpSpPr>
          <a:xfrm>
            <a:off x="2167476" y="5047414"/>
            <a:ext cx="1164285" cy="1107608"/>
            <a:chOff x="10293941" y="5452723"/>
            <a:chExt cx="932594" cy="901772"/>
          </a:xfrm>
        </p:grpSpPr>
        <p:grpSp>
          <p:nvGrpSpPr>
            <p:cNvPr id="7" name="Group 6">
              <a:extLst>
                <a:ext uri="{FF2B5EF4-FFF2-40B4-BE49-F238E27FC236}">
                  <a16:creationId xmlns:a16="http://schemas.microsoft.com/office/drawing/2014/main" id="{38A0CF68-C839-4353-9819-3F568FD6DA36}"/>
                </a:ext>
              </a:extLst>
            </p:cNvPr>
            <p:cNvGrpSpPr/>
            <p:nvPr/>
          </p:nvGrpSpPr>
          <p:grpSpPr>
            <a:xfrm>
              <a:off x="10293941" y="5452723"/>
              <a:ext cx="932594" cy="901772"/>
              <a:chOff x="10292121" y="5350277"/>
              <a:chExt cx="932594" cy="901772"/>
            </a:xfrm>
          </p:grpSpPr>
          <p:sp>
            <p:nvSpPr>
              <p:cNvPr id="9" name="Freeform 7">
                <a:extLst>
                  <a:ext uri="{FF2B5EF4-FFF2-40B4-BE49-F238E27FC236}">
                    <a16:creationId xmlns:a16="http://schemas.microsoft.com/office/drawing/2014/main" id="{6CB731D9-7A91-4C54-9537-823AAA18DA8D}"/>
                  </a:ext>
                </a:extLst>
              </p:cNvPr>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10" name="Freeform 343">
                <a:extLst>
                  <a:ext uri="{FF2B5EF4-FFF2-40B4-BE49-F238E27FC236}">
                    <a16:creationId xmlns:a16="http://schemas.microsoft.com/office/drawing/2014/main" id="{A67A4B06-E546-4B07-A226-F45A7A55A926}"/>
                  </a:ext>
                </a:extLst>
              </p:cNvPr>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 name="Freeform 341">
              <a:extLst>
                <a:ext uri="{FF2B5EF4-FFF2-40B4-BE49-F238E27FC236}">
                  <a16:creationId xmlns:a16="http://schemas.microsoft.com/office/drawing/2014/main" id="{8B66B546-96E9-42AD-988C-05D3EEC5402A}"/>
                </a:ext>
              </a:extLst>
            </p:cNvPr>
            <p:cNvSpPr>
              <a:spLocks noChangeAspect="1" noEditPoints="1"/>
            </p:cNvSpPr>
            <p:nvPr/>
          </p:nvSpPr>
          <p:spPr bwMode="black">
            <a:xfrm>
              <a:off x="10580771" y="5550321"/>
              <a:ext cx="358934" cy="357476"/>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grpSp>
        <p:nvGrpSpPr>
          <p:cNvPr id="14" name="Group 13">
            <a:extLst>
              <a:ext uri="{FF2B5EF4-FFF2-40B4-BE49-F238E27FC236}">
                <a16:creationId xmlns:a16="http://schemas.microsoft.com/office/drawing/2014/main" id="{40FE2B9F-5F3C-446C-ADD8-25F02A533308}"/>
              </a:ext>
            </a:extLst>
          </p:cNvPr>
          <p:cNvGrpSpPr/>
          <p:nvPr/>
        </p:nvGrpSpPr>
        <p:grpSpPr>
          <a:xfrm>
            <a:off x="8158945" y="2536373"/>
            <a:ext cx="2207397" cy="1629893"/>
            <a:chOff x="5141995" y="2009736"/>
            <a:chExt cx="2251660" cy="1662576"/>
          </a:xfrm>
        </p:grpSpPr>
        <p:sp>
          <p:nvSpPr>
            <p:cNvPr id="11" name="TextBox 10">
              <a:extLst>
                <a:ext uri="{FF2B5EF4-FFF2-40B4-BE49-F238E27FC236}">
                  <a16:creationId xmlns:a16="http://schemas.microsoft.com/office/drawing/2014/main" id="{017F940B-40D0-409C-9D84-631BAB80F373}"/>
                </a:ext>
              </a:extLst>
            </p:cNvPr>
            <p:cNvSpPr txBox="1"/>
            <p:nvPr/>
          </p:nvSpPr>
          <p:spPr>
            <a:xfrm>
              <a:off x="5141995" y="3455069"/>
              <a:ext cx="2169439" cy="217243"/>
            </a:xfrm>
            <a:prstGeom prst="rect">
              <a:avLst/>
            </a:prstGeom>
            <a:noFill/>
            <a:ln w="10795" cap="flat" cmpd="sng" algn="ctr">
              <a:noFill/>
              <a:prstDash val="solid"/>
              <a:headEnd type="none" w="med" len="med"/>
              <a:tailEnd type="none" w="med" len="med"/>
            </a:ln>
            <a:effectLst/>
          </p:spPr>
          <p:txBody>
            <a:bodyPr lIns="0" tIns="175727" rIns="0" bIns="44811"/>
            <a:lstStyle>
              <a:defPPr>
                <a:defRPr lang="en-US"/>
              </a:defPPr>
              <a:lvl1pPr marR="0" lvl="0" indent="0" algn="ctr" defTabSz="932205" fontAlgn="base">
                <a:lnSpc>
                  <a:spcPct val="90000"/>
                </a:lnSpc>
                <a:spcBef>
                  <a:spcPct val="0"/>
                </a:spcBef>
                <a:spcAft>
                  <a:spcPct val="0"/>
                </a:spcAft>
                <a:buClrTx/>
                <a:buSzTx/>
                <a:buFontTx/>
                <a:buNone/>
                <a:tabLst/>
                <a:defRPr kumimoji="0" sz="1600" b="0" i="0" u="none" strike="noStrike" kern="0" cap="none" spc="0" normalizeH="0" baseline="0">
                  <a:ln>
                    <a:noFill/>
                  </a:ln>
                  <a:solidFill>
                    <a:srgbClr val="505050"/>
                  </a:solidFill>
                  <a:effectLst/>
                  <a:uLnTx/>
                  <a:uFillTx/>
                </a:defRPr>
              </a:lvl1pPr>
            </a:lstStyle>
            <a:p>
              <a:pPr defTabSz="895838">
                <a:defRPr/>
              </a:pPr>
              <a:r>
                <a:rPr lang="en-US" sz="1537" dirty="0">
                  <a:latin typeface="Segoe UI Semilight"/>
                </a:rPr>
                <a:t>Microsoft Azure </a:t>
              </a:r>
              <a:br>
                <a:rPr lang="en-US" sz="1537" dirty="0">
                  <a:latin typeface="Segoe UI Semilight"/>
                </a:rPr>
              </a:br>
              <a:r>
                <a:rPr lang="en-US" sz="1537" dirty="0">
                  <a:latin typeface="Segoe UI Semilight"/>
                </a:rPr>
                <a:t>Active Directory</a:t>
              </a:r>
            </a:p>
          </p:txBody>
        </p:sp>
        <p:sp>
          <p:nvSpPr>
            <p:cNvPr id="12" name="Freeform 13">
              <a:extLst>
                <a:ext uri="{FF2B5EF4-FFF2-40B4-BE49-F238E27FC236}">
                  <a16:creationId xmlns:a16="http://schemas.microsoft.com/office/drawing/2014/main" id="{C42AB488-B986-412D-B271-A07176B41C89}"/>
                </a:ext>
              </a:extLst>
            </p:cNvPr>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13" name="Picture 12">
              <a:extLst>
                <a:ext uri="{FF2B5EF4-FFF2-40B4-BE49-F238E27FC236}">
                  <a16:creationId xmlns:a16="http://schemas.microsoft.com/office/drawing/2014/main" id="{11A1A690-D44D-4DB7-A4AA-BE176E9C05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grpSp>
        <p:nvGrpSpPr>
          <p:cNvPr id="15" name="Group 14">
            <a:extLst>
              <a:ext uri="{FF2B5EF4-FFF2-40B4-BE49-F238E27FC236}">
                <a16:creationId xmlns:a16="http://schemas.microsoft.com/office/drawing/2014/main" id="{8C2D4FCE-A5B0-4857-8CE4-921288526D32}"/>
              </a:ext>
            </a:extLst>
          </p:cNvPr>
          <p:cNvGrpSpPr/>
          <p:nvPr/>
        </p:nvGrpSpPr>
        <p:grpSpPr>
          <a:xfrm>
            <a:off x="1943453" y="1131307"/>
            <a:ext cx="2173237" cy="1483533"/>
            <a:chOff x="463866" y="2799820"/>
            <a:chExt cx="1333095" cy="950564"/>
          </a:xfrm>
        </p:grpSpPr>
        <p:sp>
          <p:nvSpPr>
            <p:cNvPr id="16" name="Rectangle 15">
              <a:extLst>
                <a:ext uri="{FF2B5EF4-FFF2-40B4-BE49-F238E27FC236}">
                  <a16:creationId xmlns:a16="http://schemas.microsoft.com/office/drawing/2014/main" id="{A16E3D48-C394-4C73-8E5C-6C10B361CE02}"/>
                </a:ext>
              </a:extLst>
            </p:cNvPr>
            <p:cNvSpPr/>
            <p:nvPr/>
          </p:nvSpPr>
          <p:spPr>
            <a:xfrm>
              <a:off x="463866" y="3511864"/>
              <a:ext cx="1333095" cy="238520"/>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344" kern="0" dirty="0">
                  <a:solidFill>
                    <a:srgbClr val="002050"/>
                  </a:solidFill>
                  <a:latin typeface="Segoe UI"/>
                  <a:ea typeface="ＭＳ Ｐゴシック" charset="0"/>
                </a:rPr>
                <a:t>Windows Server</a:t>
              </a:r>
            </a:p>
            <a:p>
              <a:pPr algn="ctr" defTabSz="878269" fontAlgn="base">
                <a:lnSpc>
                  <a:spcPct val="90000"/>
                </a:lnSpc>
                <a:spcBef>
                  <a:spcPct val="0"/>
                </a:spcBef>
                <a:spcAft>
                  <a:spcPct val="0"/>
                </a:spcAft>
                <a:buSzPct val="80000"/>
                <a:defRPr/>
              </a:pPr>
              <a:r>
                <a:rPr lang="en-US" sz="1344" kern="0" dirty="0">
                  <a:solidFill>
                    <a:srgbClr val="002050"/>
                  </a:solidFill>
                  <a:latin typeface="Segoe UI"/>
                  <a:ea typeface="ＭＳ Ｐゴシック" charset="0"/>
                </a:rPr>
                <a:t>Active Directory Forest</a:t>
              </a:r>
            </a:p>
          </p:txBody>
        </p:sp>
        <p:pic>
          <p:nvPicPr>
            <p:cNvPr id="17" name="Picture 16">
              <a:extLst>
                <a:ext uri="{FF2B5EF4-FFF2-40B4-BE49-F238E27FC236}">
                  <a16:creationId xmlns:a16="http://schemas.microsoft.com/office/drawing/2014/main" id="{9E6850B7-4FB1-4E1C-8003-5A0D7C12DE1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346" y="2799820"/>
              <a:ext cx="1005840" cy="665838"/>
            </a:xfrm>
            <a:prstGeom prst="rect">
              <a:avLst/>
            </a:prstGeom>
          </p:spPr>
        </p:pic>
      </p:grpSp>
      <p:grpSp>
        <p:nvGrpSpPr>
          <p:cNvPr id="37" name="Group 36">
            <a:extLst>
              <a:ext uri="{FF2B5EF4-FFF2-40B4-BE49-F238E27FC236}">
                <a16:creationId xmlns:a16="http://schemas.microsoft.com/office/drawing/2014/main" id="{3B6B357C-6307-4B36-B529-7491482A07C6}"/>
              </a:ext>
            </a:extLst>
          </p:cNvPr>
          <p:cNvGrpSpPr/>
          <p:nvPr/>
        </p:nvGrpSpPr>
        <p:grpSpPr>
          <a:xfrm>
            <a:off x="2341424" y="2733677"/>
            <a:ext cx="799575" cy="2293429"/>
            <a:chOff x="315520" y="2817717"/>
            <a:chExt cx="815608" cy="2339417"/>
          </a:xfrm>
        </p:grpSpPr>
        <p:cxnSp>
          <p:nvCxnSpPr>
            <p:cNvPr id="23" name="Straight Arrow Connector 22">
              <a:extLst>
                <a:ext uri="{FF2B5EF4-FFF2-40B4-BE49-F238E27FC236}">
                  <a16:creationId xmlns:a16="http://schemas.microsoft.com/office/drawing/2014/main" id="{6C5EA9DB-E0D6-4671-8685-5A8745B4BDDA}"/>
                </a:ext>
              </a:extLst>
            </p:cNvPr>
            <p:cNvCxnSpPr>
              <a:cxnSpLocks/>
              <a:stCxn id="28" idx="3"/>
            </p:cNvCxnSpPr>
            <p:nvPr/>
          </p:nvCxnSpPr>
          <p:spPr>
            <a:xfrm flipH="1">
              <a:off x="700433" y="2817718"/>
              <a:ext cx="22890" cy="2339416"/>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28" name="TextBox 27">
              <a:extLst>
                <a:ext uri="{FF2B5EF4-FFF2-40B4-BE49-F238E27FC236}">
                  <a16:creationId xmlns:a16="http://schemas.microsoft.com/office/drawing/2014/main" id="{B1537BBB-5808-4086-8711-F98DE80DDF8D}"/>
                </a:ext>
              </a:extLst>
            </p:cNvPr>
            <p:cNvSpPr txBox="1"/>
            <p:nvPr/>
          </p:nvSpPr>
          <p:spPr>
            <a:xfrm rot="16200000">
              <a:off x="-369444" y="3502681"/>
              <a:ext cx="2185535" cy="815608"/>
            </a:xfrm>
            <a:prstGeom prst="rect">
              <a:avLst/>
            </a:prstGeom>
            <a:noFill/>
          </p:spPr>
          <p:txBody>
            <a:bodyPr wrap="square" lIns="179285" tIns="143428" rIns="179285" bIns="143428" rtlCol="0">
              <a:spAutoFit/>
            </a:bodyPr>
            <a:lstStyle/>
            <a:p>
              <a:pPr defTabSz="914367">
                <a:lnSpc>
                  <a:spcPct val="90000"/>
                </a:lnSpc>
                <a:spcAft>
                  <a:spcPts val="588"/>
                </a:spcAft>
              </a:pPr>
              <a:r>
                <a:rPr lang="en-US" sz="1568" dirty="0">
                  <a:solidFill>
                    <a:srgbClr val="0078D7"/>
                  </a:solidFill>
                  <a:latin typeface="Segoe UI Semilight"/>
                </a:rPr>
                <a:t>4. GPO Signals AADJ</a:t>
              </a:r>
            </a:p>
            <a:p>
              <a:pPr algn="ctr" defTabSz="914367">
                <a:lnSpc>
                  <a:spcPct val="90000"/>
                </a:lnSpc>
                <a:spcAft>
                  <a:spcPts val="588"/>
                </a:spcAft>
              </a:pPr>
              <a:r>
                <a:rPr lang="en-US" sz="1568" dirty="0">
                  <a:solidFill>
                    <a:srgbClr val="0078D7"/>
                  </a:solidFill>
                  <a:latin typeface="Segoe UI Semilight"/>
                </a:rPr>
                <a:t>(Optional after RS1)</a:t>
              </a:r>
            </a:p>
          </p:txBody>
        </p:sp>
      </p:grpSp>
      <p:sp>
        <p:nvSpPr>
          <p:cNvPr id="35" name="Rectangle 34">
            <a:extLst>
              <a:ext uri="{FF2B5EF4-FFF2-40B4-BE49-F238E27FC236}">
                <a16:creationId xmlns:a16="http://schemas.microsoft.com/office/drawing/2014/main" id="{0F447CBE-61DF-41DA-A050-E66234E20FF1}"/>
              </a:ext>
            </a:extLst>
          </p:cNvPr>
          <p:cNvSpPr/>
          <p:nvPr/>
        </p:nvSpPr>
        <p:spPr>
          <a:xfrm>
            <a:off x="2052770" y="6142308"/>
            <a:ext cx="1851988" cy="579315"/>
          </a:xfrm>
          <a:prstGeom prst="rect">
            <a:avLst/>
          </a:prstGeom>
        </p:spPr>
        <p:txBody>
          <a:bodyPr wrap="square">
            <a:spAutoFit/>
          </a:bodyPr>
          <a:lstStyle/>
          <a:p>
            <a:pPr algn="ctr" defTabSz="895838" fontAlgn="base">
              <a:lnSpc>
                <a:spcPct val="90000"/>
              </a:lnSpc>
              <a:spcBef>
                <a:spcPct val="0"/>
              </a:spcBef>
              <a:spcAft>
                <a:spcPct val="0"/>
              </a:spcAft>
              <a:defRPr/>
            </a:pPr>
            <a:r>
              <a:rPr lang="en-US" sz="1765" kern="0" dirty="0">
                <a:solidFill>
                  <a:srgbClr val="505050"/>
                </a:solidFill>
                <a:latin typeface="Segoe UI Semilight"/>
              </a:rPr>
              <a:t>W10 On Prem Domain Joined</a:t>
            </a:r>
          </a:p>
        </p:txBody>
      </p:sp>
      <p:grpSp>
        <p:nvGrpSpPr>
          <p:cNvPr id="76" name="Group 75">
            <a:extLst>
              <a:ext uri="{FF2B5EF4-FFF2-40B4-BE49-F238E27FC236}">
                <a16:creationId xmlns:a16="http://schemas.microsoft.com/office/drawing/2014/main" id="{A39127CB-E7CC-45CC-B40F-FF0AA6803B0B}"/>
              </a:ext>
            </a:extLst>
          </p:cNvPr>
          <p:cNvGrpSpPr/>
          <p:nvPr/>
        </p:nvGrpSpPr>
        <p:grpSpPr>
          <a:xfrm>
            <a:off x="2868772" y="2752853"/>
            <a:ext cx="941386" cy="2400882"/>
            <a:chOff x="2901667" y="2734289"/>
            <a:chExt cx="960263" cy="2449025"/>
          </a:xfrm>
        </p:grpSpPr>
        <p:sp>
          <p:nvSpPr>
            <p:cNvPr id="41" name="TextBox 40">
              <a:extLst>
                <a:ext uri="{FF2B5EF4-FFF2-40B4-BE49-F238E27FC236}">
                  <a16:creationId xmlns:a16="http://schemas.microsoft.com/office/drawing/2014/main" id="{8607EF45-11F6-4D9F-B112-C7B571872226}"/>
                </a:ext>
              </a:extLst>
            </p:cNvPr>
            <p:cNvSpPr txBox="1"/>
            <p:nvPr/>
          </p:nvSpPr>
          <p:spPr>
            <a:xfrm rot="16200000">
              <a:off x="2289031" y="3610415"/>
              <a:ext cx="2185535" cy="960263"/>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5. Read tenant domain name from SCP</a:t>
              </a:r>
            </a:p>
          </p:txBody>
        </p:sp>
        <p:cxnSp>
          <p:nvCxnSpPr>
            <p:cNvPr id="42" name="Straight Arrow Connector 41">
              <a:extLst>
                <a:ext uri="{FF2B5EF4-FFF2-40B4-BE49-F238E27FC236}">
                  <a16:creationId xmlns:a16="http://schemas.microsoft.com/office/drawing/2014/main" id="{4E0027BE-BDBF-4B3E-9677-7C7552EF748E}"/>
                </a:ext>
              </a:extLst>
            </p:cNvPr>
            <p:cNvCxnSpPr>
              <a:cxnSpLocks/>
            </p:cNvCxnSpPr>
            <p:nvPr/>
          </p:nvCxnSpPr>
          <p:spPr>
            <a:xfrm flipV="1">
              <a:off x="3291180" y="2734289"/>
              <a:ext cx="0" cy="238422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grpSp>
      <p:grpSp>
        <p:nvGrpSpPr>
          <p:cNvPr id="77" name="Group 76">
            <a:extLst>
              <a:ext uri="{FF2B5EF4-FFF2-40B4-BE49-F238E27FC236}">
                <a16:creationId xmlns:a16="http://schemas.microsoft.com/office/drawing/2014/main" id="{F142D760-A4AE-4E44-8C1D-DFBCF66EF4B8}"/>
              </a:ext>
            </a:extLst>
          </p:cNvPr>
          <p:cNvGrpSpPr/>
          <p:nvPr/>
        </p:nvGrpSpPr>
        <p:grpSpPr>
          <a:xfrm>
            <a:off x="3406726" y="3951915"/>
            <a:ext cx="4811766" cy="1647056"/>
            <a:chOff x="3580526" y="4069378"/>
            <a:chExt cx="4908252" cy="1680083"/>
          </a:xfrm>
        </p:grpSpPr>
        <p:cxnSp>
          <p:nvCxnSpPr>
            <p:cNvPr id="48" name="Straight Arrow Connector 47">
              <a:extLst>
                <a:ext uri="{FF2B5EF4-FFF2-40B4-BE49-F238E27FC236}">
                  <a16:creationId xmlns:a16="http://schemas.microsoft.com/office/drawing/2014/main" id="{F9FA942F-D232-4C2F-AAEE-0954BAB04E1D}"/>
                </a:ext>
              </a:extLst>
            </p:cNvPr>
            <p:cNvCxnSpPr>
              <a:cxnSpLocks/>
            </p:cNvCxnSpPr>
            <p:nvPr/>
          </p:nvCxnSpPr>
          <p:spPr>
            <a:xfrm flipV="1">
              <a:off x="3580526" y="4069378"/>
              <a:ext cx="4908252" cy="1680083"/>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51" name="TextBox 50">
              <a:extLst>
                <a:ext uri="{FF2B5EF4-FFF2-40B4-BE49-F238E27FC236}">
                  <a16:creationId xmlns:a16="http://schemas.microsoft.com/office/drawing/2014/main" id="{81B18AF8-24D6-4F43-8885-92A906DFD4D5}"/>
                </a:ext>
              </a:extLst>
            </p:cNvPr>
            <p:cNvSpPr txBox="1"/>
            <p:nvPr/>
          </p:nvSpPr>
          <p:spPr>
            <a:xfrm rot="20429201">
              <a:off x="4867123" y="4354099"/>
              <a:ext cx="2991139" cy="51706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6. Discover Tenant Info</a:t>
              </a:r>
            </a:p>
          </p:txBody>
        </p:sp>
      </p:grpSp>
      <p:grpSp>
        <p:nvGrpSpPr>
          <p:cNvPr id="80" name="Group 79">
            <a:extLst>
              <a:ext uri="{FF2B5EF4-FFF2-40B4-BE49-F238E27FC236}">
                <a16:creationId xmlns:a16="http://schemas.microsoft.com/office/drawing/2014/main" id="{00C967BF-D39B-4C40-9887-74890FE38736}"/>
              </a:ext>
            </a:extLst>
          </p:cNvPr>
          <p:cNvGrpSpPr/>
          <p:nvPr/>
        </p:nvGrpSpPr>
        <p:grpSpPr>
          <a:xfrm>
            <a:off x="3294279" y="3653710"/>
            <a:ext cx="5055566" cy="1688858"/>
            <a:chOff x="3465824" y="3765193"/>
            <a:chExt cx="5156941" cy="1722723"/>
          </a:xfrm>
        </p:grpSpPr>
        <p:cxnSp>
          <p:nvCxnSpPr>
            <p:cNvPr id="60" name="Straight Arrow Connector 59">
              <a:extLst>
                <a:ext uri="{FF2B5EF4-FFF2-40B4-BE49-F238E27FC236}">
                  <a16:creationId xmlns:a16="http://schemas.microsoft.com/office/drawing/2014/main" id="{73F5A071-CBDA-41E8-977D-494B71894534}"/>
                </a:ext>
              </a:extLst>
            </p:cNvPr>
            <p:cNvCxnSpPr>
              <a:cxnSpLocks/>
            </p:cNvCxnSpPr>
            <p:nvPr/>
          </p:nvCxnSpPr>
          <p:spPr>
            <a:xfrm flipV="1">
              <a:off x="3465824" y="3765193"/>
              <a:ext cx="4931940" cy="1722723"/>
            </a:xfrm>
            <a:prstGeom prst="straightConnector1">
              <a:avLst/>
            </a:prstGeom>
            <a:ln>
              <a:headEnd type="triangle" w="med" len="med"/>
              <a:tailEnd type="triangle" w="med" len="med"/>
            </a:ln>
          </p:spPr>
          <p:style>
            <a:lnRef idx="1">
              <a:schemeClr val="accent3"/>
            </a:lnRef>
            <a:fillRef idx="0">
              <a:schemeClr val="accent3"/>
            </a:fillRef>
            <a:effectRef idx="0">
              <a:schemeClr val="accent3"/>
            </a:effectRef>
            <a:fontRef idx="minor">
              <a:schemeClr val="tx1"/>
            </a:fontRef>
          </p:style>
        </p:cxnSp>
        <p:sp>
          <p:nvSpPr>
            <p:cNvPr id="61" name="TextBox 60">
              <a:extLst>
                <a:ext uri="{FF2B5EF4-FFF2-40B4-BE49-F238E27FC236}">
                  <a16:creationId xmlns:a16="http://schemas.microsoft.com/office/drawing/2014/main" id="{2E548329-94D2-4038-B4BE-1658BE508DFA}"/>
                </a:ext>
              </a:extLst>
            </p:cNvPr>
            <p:cNvSpPr txBox="1"/>
            <p:nvPr/>
          </p:nvSpPr>
          <p:spPr>
            <a:xfrm rot="20455784">
              <a:off x="4327060" y="4029342"/>
              <a:ext cx="4295705" cy="51706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7. Device Authenticates and get ID token </a:t>
              </a:r>
            </a:p>
          </p:txBody>
        </p:sp>
      </p:grpSp>
      <p:grpSp>
        <p:nvGrpSpPr>
          <p:cNvPr id="78" name="Group 77">
            <a:extLst>
              <a:ext uri="{FF2B5EF4-FFF2-40B4-BE49-F238E27FC236}">
                <a16:creationId xmlns:a16="http://schemas.microsoft.com/office/drawing/2014/main" id="{1E3841AA-87D7-4A81-AF93-B9B9BD3B3BC4}"/>
              </a:ext>
            </a:extLst>
          </p:cNvPr>
          <p:cNvGrpSpPr/>
          <p:nvPr/>
        </p:nvGrpSpPr>
        <p:grpSpPr>
          <a:xfrm>
            <a:off x="3272382" y="3434670"/>
            <a:ext cx="4729272" cy="1597428"/>
            <a:chOff x="3443488" y="3541762"/>
            <a:chExt cx="4824104" cy="1629460"/>
          </a:xfrm>
        </p:grpSpPr>
        <p:cxnSp>
          <p:nvCxnSpPr>
            <p:cNvPr id="65" name="Straight Arrow Connector 64">
              <a:extLst>
                <a:ext uri="{FF2B5EF4-FFF2-40B4-BE49-F238E27FC236}">
                  <a16:creationId xmlns:a16="http://schemas.microsoft.com/office/drawing/2014/main" id="{7F77E57C-6A81-43A8-930F-DD6A216C3641}"/>
                </a:ext>
              </a:extLst>
            </p:cNvPr>
            <p:cNvCxnSpPr>
              <a:cxnSpLocks/>
            </p:cNvCxnSpPr>
            <p:nvPr/>
          </p:nvCxnSpPr>
          <p:spPr>
            <a:xfrm flipV="1">
              <a:off x="3443488" y="3541762"/>
              <a:ext cx="4800692" cy="1629460"/>
            </a:xfrm>
            <a:prstGeom prst="straightConnector1">
              <a:avLst/>
            </a:prstGeom>
            <a:ln>
              <a:headEnd type="triangle" w="med" len="med"/>
              <a:tailEnd type="none" w="med" len="med"/>
            </a:ln>
          </p:spPr>
          <p:style>
            <a:lnRef idx="1">
              <a:schemeClr val="accent3"/>
            </a:lnRef>
            <a:fillRef idx="0">
              <a:schemeClr val="accent3"/>
            </a:fillRef>
            <a:effectRef idx="0">
              <a:schemeClr val="accent3"/>
            </a:effectRef>
            <a:fontRef idx="minor">
              <a:schemeClr val="tx1"/>
            </a:fontRef>
          </p:style>
        </p:cxnSp>
        <p:sp>
          <p:nvSpPr>
            <p:cNvPr id="68" name="TextBox 67">
              <a:extLst>
                <a:ext uri="{FF2B5EF4-FFF2-40B4-BE49-F238E27FC236}">
                  <a16:creationId xmlns:a16="http://schemas.microsoft.com/office/drawing/2014/main" id="{F9F0DB8D-AD80-4472-A135-52F92919F195}"/>
                </a:ext>
              </a:extLst>
            </p:cNvPr>
            <p:cNvSpPr txBox="1"/>
            <p:nvPr/>
          </p:nvSpPr>
          <p:spPr>
            <a:xfrm rot="20455784">
              <a:off x="3971887" y="3842278"/>
              <a:ext cx="4295705" cy="517065"/>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10. Device certificate</a:t>
              </a:r>
            </a:p>
          </p:txBody>
        </p:sp>
      </p:grpSp>
      <p:grpSp>
        <p:nvGrpSpPr>
          <p:cNvPr id="71" name="Group 70">
            <a:extLst>
              <a:ext uri="{FF2B5EF4-FFF2-40B4-BE49-F238E27FC236}">
                <a16:creationId xmlns:a16="http://schemas.microsoft.com/office/drawing/2014/main" id="{F2C7E57B-5E9C-4FC7-826D-A0FF2D970223}"/>
              </a:ext>
            </a:extLst>
          </p:cNvPr>
          <p:cNvGrpSpPr/>
          <p:nvPr/>
        </p:nvGrpSpPr>
        <p:grpSpPr>
          <a:xfrm>
            <a:off x="2944093" y="5541129"/>
            <a:ext cx="2241062" cy="586955"/>
            <a:chOff x="4999037" y="5558345"/>
            <a:chExt cx="2286000" cy="598725"/>
          </a:xfrm>
        </p:grpSpPr>
        <p:sp>
          <p:nvSpPr>
            <p:cNvPr id="70" name="Rectangle 69">
              <a:extLst>
                <a:ext uri="{FF2B5EF4-FFF2-40B4-BE49-F238E27FC236}">
                  <a16:creationId xmlns:a16="http://schemas.microsoft.com/office/drawing/2014/main" id="{292C5A37-92A6-4B09-BCC6-AE8C9A58163B}"/>
                </a:ext>
              </a:extLst>
            </p:cNvPr>
            <p:cNvSpPr/>
            <p:nvPr/>
          </p:nvSpPr>
          <p:spPr bwMode="auto">
            <a:xfrm>
              <a:off x="4999037" y="5558345"/>
              <a:ext cx="2286000" cy="5987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8. Key material</a:t>
              </a:r>
            </a:p>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Generated in device</a:t>
              </a:r>
            </a:p>
          </p:txBody>
        </p:sp>
        <p:pic>
          <p:nvPicPr>
            <p:cNvPr id="69" name="Picture 68">
              <a:extLst>
                <a:ext uri="{FF2B5EF4-FFF2-40B4-BE49-F238E27FC236}">
                  <a16:creationId xmlns:a16="http://schemas.microsoft.com/office/drawing/2014/main" id="{A8C0C319-A120-4114-BD52-677EF4A5EECF}"/>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a:ext>
              </a:extLst>
            </a:blip>
            <a:stretch>
              <a:fillRect/>
            </a:stretch>
          </p:blipFill>
          <p:spPr>
            <a:xfrm>
              <a:off x="5121540" y="5571754"/>
              <a:ext cx="510532" cy="550950"/>
            </a:xfrm>
            <a:prstGeom prst="rect">
              <a:avLst/>
            </a:prstGeom>
          </p:spPr>
        </p:pic>
      </p:grpSp>
      <p:grpSp>
        <p:nvGrpSpPr>
          <p:cNvPr id="19" name="Group 18">
            <a:extLst>
              <a:ext uri="{FF2B5EF4-FFF2-40B4-BE49-F238E27FC236}">
                <a16:creationId xmlns:a16="http://schemas.microsoft.com/office/drawing/2014/main" id="{C5A4021D-ACC1-46DF-9DB3-B9D9E67271C4}"/>
              </a:ext>
            </a:extLst>
          </p:cNvPr>
          <p:cNvGrpSpPr/>
          <p:nvPr/>
        </p:nvGrpSpPr>
        <p:grpSpPr>
          <a:xfrm>
            <a:off x="312612" y="5483240"/>
            <a:ext cx="2241062" cy="586955"/>
            <a:chOff x="424369" y="5631409"/>
            <a:chExt cx="2286000" cy="598725"/>
          </a:xfrm>
        </p:grpSpPr>
        <p:sp>
          <p:nvSpPr>
            <p:cNvPr id="44" name="Rectangle 43">
              <a:extLst>
                <a:ext uri="{FF2B5EF4-FFF2-40B4-BE49-F238E27FC236}">
                  <a16:creationId xmlns:a16="http://schemas.microsoft.com/office/drawing/2014/main" id="{D6406E54-01B7-4CEA-A847-9BC42D543B55}"/>
                </a:ext>
              </a:extLst>
            </p:cNvPr>
            <p:cNvSpPr/>
            <p:nvPr/>
          </p:nvSpPr>
          <p:spPr bwMode="auto">
            <a:xfrm>
              <a:off x="424369" y="5631409"/>
              <a:ext cx="2286000" cy="59872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1. Self-Signed Cert </a:t>
              </a:r>
            </a:p>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Credential Created</a:t>
              </a:r>
            </a:p>
          </p:txBody>
        </p:sp>
        <p:grpSp>
          <p:nvGrpSpPr>
            <p:cNvPr id="18" name="Group 17">
              <a:extLst>
                <a:ext uri="{FF2B5EF4-FFF2-40B4-BE49-F238E27FC236}">
                  <a16:creationId xmlns:a16="http://schemas.microsoft.com/office/drawing/2014/main" id="{2DB36EB5-06CD-46C5-A979-DE67C81445CA}"/>
                </a:ext>
              </a:extLst>
            </p:cNvPr>
            <p:cNvGrpSpPr/>
            <p:nvPr/>
          </p:nvGrpSpPr>
          <p:grpSpPr>
            <a:xfrm>
              <a:off x="579437" y="5797925"/>
              <a:ext cx="450850" cy="330200"/>
              <a:chOff x="625799" y="3943192"/>
              <a:chExt cx="450850" cy="330200"/>
            </a:xfrm>
          </p:grpSpPr>
          <p:sp>
            <p:nvSpPr>
              <p:cNvPr id="58" name="Freeform 31">
                <a:extLst>
                  <a:ext uri="{FF2B5EF4-FFF2-40B4-BE49-F238E27FC236}">
                    <a16:creationId xmlns:a16="http://schemas.microsoft.com/office/drawing/2014/main" id="{1ABDB71D-89BD-4606-A8D1-EAF545694272}"/>
                  </a:ext>
                </a:extLst>
              </p:cNvPr>
              <p:cNvSpPr>
                <a:spLocks noEditPoints="1"/>
              </p:cNvSpPr>
              <p:nvPr/>
            </p:nvSpPr>
            <p:spPr bwMode="auto">
              <a:xfrm>
                <a:off x="625799" y="3943192"/>
                <a:ext cx="450850" cy="330200"/>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solidFill>
                  <a:srgbClr val="FFFFFF"/>
                </a:solidFill>
              </a:ln>
            </p:spPr>
            <p:txBody>
              <a:bodyPr vert="horz" wrap="square" lIns="89642" tIns="44821" rIns="89642" bIns="44821" numCol="1" anchor="t" anchorCtr="0" compatLnSpc="1">
                <a:prstTxWarp prst="textNoShape">
                  <a:avLst/>
                </a:prstTxWarp>
              </a:bodyPr>
              <a:lstStyle/>
              <a:p>
                <a:pPr defTabSz="914367"/>
                <a:endParaRPr lang="en-US" sz="1765">
                  <a:solidFill>
                    <a:srgbClr val="353535"/>
                  </a:solidFill>
                  <a:latin typeface="Segoe UI Semilight"/>
                </a:endParaRPr>
              </a:p>
            </p:txBody>
          </p:sp>
          <p:sp>
            <p:nvSpPr>
              <p:cNvPr id="62" name="Rectangle 61">
                <a:extLst>
                  <a:ext uri="{FF2B5EF4-FFF2-40B4-BE49-F238E27FC236}">
                    <a16:creationId xmlns:a16="http://schemas.microsoft.com/office/drawing/2014/main" id="{2E6CE1FB-8A7F-4504-A421-BF9B05DBD156}"/>
                  </a:ext>
                </a:extLst>
              </p:cNvPr>
              <p:cNvSpPr/>
              <p:nvPr/>
            </p:nvSpPr>
            <p:spPr>
              <a:xfrm>
                <a:off x="678762" y="3987140"/>
                <a:ext cx="189526" cy="24234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7"/>
                <a:endParaRPr lang="en-US" sz="1765">
                  <a:solidFill>
                    <a:srgbClr val="FFFFFF"/>
                  </a:solidFill>
                  <a:latin typeface="Segoe UI Semilight"/>
                </a:endParaRPr>
              </a:p>
            </p:txBody>
          </p:sp>
          <p:sp>
            <p:nvSpPr>
              <p:cNvPr id="56" name="Freeform 300">
                <a:extLst>
                  <a:ext uri="{FF2B5EF4-FFF2-40B4-BE49-F238E27FC236}">
                    <a16:creationId xmlns:a16="http://schemas.microsoft.com/office/drawing/2014/main" id="{5DFE0B4D-12D6-437A-B720-65974F2BC346}"/>
                  </a:ext>
                </a:extLst>
              </p:cNvPr>
              <p:cNvSpPr>
                <a:spLocks noEditPoints="1"/>
              </p:cNvSpPr>
              <p:nvPr/>
            </p:nvSpPr>
            <p:spPr bwMode="auto">
              <a:xfrm>
                <a:off x="682717" y="4005553"/>
                <a:ext cx="181615" cy="205477"/>
              </a:xfrm>
              <a:custGeom>
                <a:avLst/>
                <a:gdLst>
                  <a:gd name="T0" fmla="*/ 79 w 116"/>
                  <a:gd name="T1" fmla="*/ 46 h 131"/>
                  <a:gd name="T2" fmla="*/ 39 w 116"/>
                  <a:gd name="T3" fmla="*/ 46 h 131"/>
                  <a:gd name="T4" fmla="*/ 59 w 116"/>
                  <a:gd name="T5" fmla="*/ 33 h 131"/>
                  <a:gd name="T6" fmla="*/ 59 w 116"/>
                  <a:gd name="T7" fmla="*/ 58 h 131"/>
                  <a:gd name="T8" fmla="*/ 59 w 116"/>
                  <a:gd name="T9" fmla="*/ 33 h 131"/>
                  <a:gd name="T10" fmla="*/ 96 w 116"/>
                  <a:gd name="T11" fmla="*/ 47 h 131"/>
                  <a:gd name="T12" fmla="*/ 85 w 116"/>
                  <a:gd name="T13" fmla="*/ 19 h 131"/>
                  <a:gd name="T14" fmla="*/ 60 w 116"/>
                  <a:gd name="T15" fmla="*/ 8 h 131"/>
                  <a:gd name="T16" fmla="*/ 32 w 116"/>
                  <a:gd name="T17" fmla="*/ 20 h 131"/>
                  <a:gd name="T18" fmla="*/ 21 w 116"/>
                  <a:gd name="T19" fmla="*/ 45 h 131"/>
                  <a:gd name="T20" fmla="*/ 19 w 116"/>
                  <a:gd name="T21" fmla="*/ 67 h 131"/>
                  <a:gd name="T22" fmla="*/ 31 w 116"/>
                  <a:gd name="T23" fmla="*/ 107 h 131"/>
                  <a:gd name="T24" fmla="*/ 58 w 116"/>
                  <a:gd name="T25" fmla="*/ 110 h 131"/>
                  <a:gd name="T26" fmla="*/ 86 w 116"/>
                  <a:gd name="T27" fmla="*/ 107 h 131"/>
                  <a:gd name="T28" fmla="*/ 97 w 116"/>
                  <a:gd name="T29" fmla="*/ 67 h 131"/>
                  <a:gd name="T30" fmla="*/ 24 w 116"/>
                  <a:gd name="T31" fmla="*/ 31 h 131"/>
                  <a:gd name="T32" fmla="*/ 44 w 116"/>
                  <a:gd name="T33" fmla="*/ 10 h 131"/>
                  <a:gd name="T34" fmla="*/ 73 w 116"/>
                  <a:gd name="T35" fmla="*/ 11 h 131"/>
                  <a:gd name="T36" fmla="*/ 94 w 116"/>
                  <a:gd name="T37" fmla="*/ 31 h 131"/>
                  <a:gd name="T38" fmla="*/ 93 w 116"/>
                  <a:gd name="T39" fmla="*/ 60 h 131"/>
                  <a:gd name="T40" fmla="*/ 74 w 116"/>
                  <a:gd name="T41" fmla="*/ 81 h 131"/>
                  <a:gd name="T42" fmla="*/ 45 w 116"/>
                  <a:gd name="T43" fmla="*/ 80 h 131"/>
                  <a:gd name="T44" fmla="*/ 24 w 116"/>
                  <a:gd name="T45" fmla="*/ 60 h 131"/>
                  <a:gd name="T46" fmla="*/ 24 w 116"/>
                  <a:gd name="T47" fmla="*/ 31 h 131"/>
                  <a:gd name="T48" fmla="*/ 34 w 116"/>
                  <a:gd name="T49" fmla="*/ 98 h 131"/>
                  <a:gd name="T50" fmla="*/ 27 w 116"/>
                  <a:gd name="T51" fmla="*/ 70 h 131"/>
                  <a:gd name="T52" fmla="*/ 40 w 116"/>
                  <a:gd name="T53" fmla="*/ 91 h 131"/>
                  <a:gd name="T54" fmla="*/ 62 w 116"/>
                  <a:gd name="T55" fmla="*/ 85 h 131"/>
                  <a:gd name="T56" fmla="*/ 103 w 116"/>
                  <a:gd name="T57" fmla="*/ 100 h 131"/>
                  <a:gd name="T58" fmla="*/ 70 w 116"/>
                  <a:gd name="T59" fmla="*/ 116 h 131"/>
                  <a:gd name="T60" fmla="*/ 69 w 116"/>
                  <a:gd name="T61" fmla="*/ 88 h 131"/>
                  <a:gd name="T62" fmla="*/ 86 w 116"/>
                  <a:gd name="T63" fmla="*/ 72 h 131"/>
                  <a:gd name="T64" fmla="*/ 103 w 116"/>
                  <a:gd name="T65" fmla="*/ 10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31">
                    <a:moveTo>
                      <a:pt x="59" y="66"/>
                    </a:moveTo>
                    <a:cubicBezTo>
                      <a:pt x="70" y="66"/>
                      <a:pt x="79" y="57"/>
                      <a:pt x="79" y="46"/>
                    </a:cubicBezTo>
                    <a:cubicBezTo>
                      <a:pt x="79" y="34"/>
                      <a:pt x="70" y="25"/>
                      <a:pt x="59" y="25"/>
                    </a:cubicBezTo>
                    <a:cubicBezTo>
                      <a:pt x="48" y="25"/>
                      <a:pt x="39" y="34"/>
                      <a:pt x="39" y="46"/>
                    </a:cubicBezTo>
                    <a:cubicBezTo>
                      <a:pt x="39" y="57"/>
                      <a:pt x="48" y="66"/>
                      <a:pt x="59" y="66"/>
                    </a:cubicBezTo>
                    <a:close/>
                    <a:moveTo>
                      <a:pt x="59" y="33"/>
                    </a:moveTo>
                    <a:cubicBezTo>
                      <a:pt x="66" y="33"/>
                      <a:pt x="71" y="39"/>
                      <a:pt x="71" y="46"/>
                    </a:cubicBezTo>
                    <a:cubicBezTo>
                      <a:pt x="71" y="52"/>
                      <a:pt x="66" y="58"/>
                      <a:pt x="59" y="58"/>
                    </a:cubicBezTo>
                    <a:cubicBezTo>
                      <a:pt x="52" y="58"/>
                      <a:pt x="47" y="52"/>
                      <a:pt x="47" y="46"/>
                    </a:cubicBezTo>
                    <a:cubicBezTo>
                      <a:pt x="47" y="39"/>
                      <a:pt x="52" y="33"/>
                      <a:pt x="59" y="33"/>
                    </a:cubicBezTo>
                    <a:close/>
                    <a:moveTo>
                      <a:pt x="104" y="64"/>
                    </a:moveTo>
                    <a:cubicBezTo>
                      <a:pt x="96" y="47"/>
                      <a:pt x="96" y="47"/>
                      <a:pt x="96" y="47"/>
                    </a:cubicBezTo>
                    <a:cubicBezTo>
                      <a:pt x="105" y="27"/>
                      <a:pt x="105" y="27"/>
                      <a:pt x="105" y="27"/>
                    </a:cubicBezTo>
                    <a:cubicBezTo>
                      <a:pt x="85" y="19"/>
                      <a:pt x="85" y="19"/>
                      <a:pt x="85" y="19"/>
                    </a:cubicBezTo>
                    <a:cubicBezTo>
                      <a:pt x="78" y="1"/>
                      <a:pt x="78" y="1"/>
                      <a:pt x="78" y="1"/>
                    </a:cubicBezTo>
                    <a:cubicBezTo>
                      <a:pt x="60" y="8"/>
                      <a:pt x="60" y="8"/>
                      <a:pt x="60" y="8"/>
                    </a:cubicBezTo>
                    <a:cubicBezTo>
                      <a:pt x="40" y="0"/>
                      <a:pt x="40" y="0"/>
                      <a:pt x="40" y="0"/>
                    </a:cubicBezTo>
                    <a:cubicBezTo>
                      <a:pt x="32" y="20"/>
                      <a:pt x="32" y="20"/>
                      <a:pt x="32" y="20"/>
                    </a:cubicBezTo>
                    <a:cubicBezTo>
                      <a:pt x="14" y="27"/>
                      <a:pt x="14" y="27"/>
                      <a:pt x="14" y="27"/>
                    </a:cubicBezTo>
                    <a:cubicBezTo>
                      <a:pt x="21" y="45"/>
                      <a:pt x="21" y="45"/>
                      <a:pt x="21" y="45"/>
                    </a:cubicBezTo>
                    <a:cubicBezTo>
                      <a:pt x="13" y="65"/>
                      <a:pt x="13" y="65"/>
                      <a:pt x="13" y="65"/>
                    </a:cubicBezTo>
                    <a:cubicBezTo>
                      <a:pt x="19" y="67"/>
                      <a:pt x="19" y="67"/>
                      <a:pt x="19" y="67"/>
                    </a:cubicBezTo>
                    <a:cubicBezTo>
                      <a:pt x="0" y="109"/>
                      <a:pt x="0" y="109"/>
                      <a:pt x="0" y="109"/>
                    </a:cubicBezTo>
                    <a:cubicBezTo>
                      <a:pt x="31" y="107"/>
                      <a:pt x="31" y="107"/>
                      <a:pt x="31" y="107"/>
                    </a:cubicBezTo>
                    <a:cubicBezTo>
                      <a:pt x="48" y="131"/>
                      <a:pt x="48" y="131"/>
                      <a:pt x="48" y="131"/>
                    </a:cubicBezTo>
                    <a:cubicBezTo>
                      <a:pt x="58" y="110"/>
                      <a:pt x="58" y="110"/>
                      <a:pt x="58" y="110"/>
                    </a:cubicBezTo>
                    <a:cubicBezTo>
                      <a:pt x="68" y="131"/>
                      <a:pt x="68" y="131"/>
                      <a:pt x="68" y="131"/>
                    </a:cubicBezTo>
                    <a:cubicBezTo>
                      <a:pt x="86" y="107"/>
                      <a:pt x="86" y="107"/>
                      <a:pt x="86" y="107"/>
                    </a:cubicBezTo>
                    <a:cubicBezTo>
                      <a:pt x="116" y="109"/>
                      <a:pt x="116" y="109"/>
                      <a:pt x="116" y="109"/>
                    </a:cubicBezTo>
                    <a:cubicBezTo>
                      <a:pt x="97" y="67"/>
                      <a:pt x="97" y="67"/>
                      <a:pt x="97" y="67"/>
                    </a:cubicBezTo>
                    <a:lnTo>
                      <a:pt x="104" y="64"/>
                    </a:lnTo>
                    <a:close/>
                    <a:moveTo>
                      <a:pt x="24" y="31"/>
                    </a:moveTo>
                    <a:cubicBezTo>
                      <a:pt x="38" y="26"/>
                      <a:pt x="38" y="26"/>
                      <a:pt x="38" y="26"/>
                    </a:cubicBezTo>
                    <a:cubicBezTo>
                      <a:pt x="44" y="10"/>
                      <a:pt x="44" y="10"/>
                      <a:pt x="44" y="10"/>
                    </a:cubicBezTo>
                    <a:cubicBezTo>
                      <a:pt x="60" y="17"/>
                      <a:pt x="60" y="17"/>
                      <a:pt x="60" y="17"/>
                    </a:cubicBezTo>
                    <a:cubicBezTo>
                      <a:pt x="73" y="11"/>
                      <a:pt x="73" y="11"/>
                      <a:pt x="73" y="11"/>
                    </a:cubicBezTo>
                    <a:cubicBezTo>
                      <a:pt x="79" y="25"/>
                      <a:pt x="79" y="25"/>
                      <a:pt x="79" y="25"/>
                    </a:cubicBezTo>
                    <a:cubicBezTo>
                      <a:pt x="94" y="31"/>
                      <a:pt x="94" y="31"/>
                      <a:pt x="94" y="31"/>
                    </a:cubicBezTo>
                    <a:cubicBezTo>
                      <a:pt x="88" y="47"/>
                      <a:pt x="88" y="47"/>
                      <a:pt x="88" y="47"/>
                    </a:cubicBezTo>
                    <a:cubicBezTo>
                      <a:pt x="93" y="60"/>
                      <a:pt x="93" y="60"/>
                      <a:pt x="93" y="60"/>
                    </a:cubicBezTo>
                    <a:cubicBezTo>
                      <a:pt x="80" y="66"/>
                      <a:pt x="80" y="66"/>
                      <a:pt x="80" y="66"/>
                    </a:cubicBezTo>
                    <a:cubicBezTo>
                      <a:pt x="74" y="81"/>
                      <a:pt x="74" y="81"/>
                      <a:pt x="74" y="81"/>
                    </a:cubicBezTo>
                    <a:cubicBezTo>
                      <a:pt x="58" y="75"/>
                      <a:pt x="58" y="75"/>
                      <a:pt x="58" y="75"/>
                    </a:cubicBezTo>
                    <a:cubicBezTo>
                      <a:pt x="45" y="80"/>
                      <a:pt x="45" y="80"/>
                      <a:pt x="45" y="80"/>
                    </a:cubicBezTo>
                    <a:cubicBezTo>
                      <a:pt x="39" y="67"/>
                      <a:pt x="39" y="67"/>
                      <a:pt x="39" y="67"/>
                    </a:cubicBezTo>
                    <a:cubicBezTo>
                      <a:pt x="24" y="60"/>
                      <a:pt x="24" y="60"/>
                      <a:pt x="24" y="60"/>
                    </a:cubicBezTo>
                    <a:cubicBezTo>
                      <a:pt x="30" y="45"/>
                      <a:pt x="30" y="45"/>
                      <a:pt x="30" y="45"/>
                    </a:cubicBezTo>
                    <a:lnTo>
                      <a:pt x="24" y="31"/>
                    </a:lnTo>
                    <a:close/>
                    <a:moveTo>
                      <a:pt x="47" y="116"/>
                    </a:moveTo>
                    <a:cubicBezTo>
                      <a:pt x="34" y="98"/>
                      <a:pt x="34" y="98"/>
                      <a:pt x="34" y="98"/>
                    </a:cubicBezTo>
                    <a:cubicBezTo>
                      <a:pt x="13" y="100"/>
                      <a:pt x="13" y="100"/>
                      <a:pt x="13" y="100"/>
                    </a:cubicBezTo>
                    <a:cubicBezTo>
                      <a:pt x="27" y="70"/>
                      <a:pt x="27" y="70"/>
                      <a:pt x="27" y="70"/>
                    </a:cubicBezTo>
                    <a:cubicBezTo>
                      <a:pt x="33" y="73"/>
                      <a:pt x="33" y="73"/>
                      <a:pt x="33" y="73"/>
                    </a:cubicBezTo>
                    <a:cubicBezTo>
                      <a:pt x="40" y="91"/>
                      <a:pt x="40" y="91"/>
                      <a:pt x="40" y="91"/>
                    </a:cubicBezTo>
                    <a:cubicBezTo>
                      <a:pt x="58" y="83"/>
                      <a:pt x="58" y="83"/>
                      <a:pt x="58" y="83"/>
                    </a:cubicBezTo>
                    <a:cubicBezTo>
                      <a:pt x="62" y="85"/>
                      <a:pt x="62" y="85"/>
                      <a:pt x="62" y="85"/>
                    </a:cubicBezTo>
                    <a:lnTo>
                      <a:pt x="47" y="116"/>
                    </a:lnTo>
                    <a:close/>
                    <a:moveTo>
                      <a:pt x="103" y="100"/>
                    </a:moveTo>
                    <a:cubicBezTo>
                      <a:pt x="82" y="98"/>
                      <a:pt x="82" y="98"/>
                      <a:pt x="82" y="98"/>
                    </a:cubicBezTo>
                    <a:cubicBezTo>
                      <a:pt x="70" y="116"/>
                      <a:pt x="70" y="116"/>
                      <a:pt x="70" y="116"/>
                    </a:cubicBezTo>
                    <a:cubicBezTo>
                      <a:pt x="63" y="101"/>
                      <a:pt x="63" y="101"/>
                      <a:pt x="63" y="101"/>
                    </a:cubicBezTo>
                    <a:cubicBezTo>
                      <a:pt x="69" y="88"/>
                      <a:pt x="69" y="88"/>
                      <a:pt x="69" y="88"/>
                    </a:cubicBezTo>
                    <a:cubicBezTo>
                      <a:pt x="78" y="91"/>
                      <a:pt x="78" y="91"/>
                      <a:pt x="78" y="91"/>
                    </a:cubicBezTo>
                    <a:cubicBezTo>
                      <a:pt x="86" y="72"/>
                      <a:pt x="86" y="72"/>
                      <a:pt x="86" y="72"/>
                    </a:cubicBezTo>
                    <a:cubicBezTo>
                      <a:pt x="90" y="70"/>
                      <a:pt x="90" y="70"/>
                      <a:pt x="90" y="70"/>
                    </a:cubicBezTo>
                    <a:lnTo>
                      <a:pt x="103" y="100"/>
                    </a:lnTo>
                    <a:close/>
                  </a:path>
                </a:pathLst>
              </a:custGeom>
              <a:solidFill>
                <a:srgbClr val="FFFFFF"/>
              </a:solidFill>
              <a:ln>
                <a:solidFill>
                  <a:srgbClr val="FFFFFF"/>
                </a:solidFill>
              </a:ln>
            </p:spPr>
            <p:txBody>
              <a:bodyPr vert="horz" wrap="square" lIns="89642" tIns="44821" rIns="89642" bIns="44821" numCol="1" anchor="t" anchorCtr="0" compatLnSpc="1">
                <a:prstTxWarp prst="textNoShape">
                  <a:avLst/>
                </a:prstTxWarp>
              </a:bodyPr>
              <a:lstStyle/>
              <a:p>
                <a:pPr defTabSz="914367"/>
                <a:endParaRPr lang="en-US" sz="1765">
                  <a:solidFill>
                    <a:srgbClr val="353535"/>
                  </a:solidFill>
                  <a:latin typeface="Segoe UI Semilight"/>
                </a:endParaRPr>
              </a:p>
            </p:txBody>
          </p:sp>
        </p:grpSp>
      </p:grpSp>
      <p:grpSp>
        <p:nvGrpSpPr>
          <p:cNvPr id="4" name="Group 3">
            <a:extLst>
              <a:ext uri="{FF2B5EF4-FFF2-40B4-BE49-F238E27FC236}">
                <a16:creationId xmlns:a16="http://schemas.microsoft.com/office/drawing/2014/main" id="{61C5E519-D48F-4B4C-846A-94343629C7A6}"/>
              </a:ext>
            </a:extLst>
          </p:cNvPr>
          <p:cNvGrpSpPr/>
          <p:nvPr/>
        </p:nvGrpSpPr>
        <p:grpSpPr>
          <a:xfrm>
            <a:off x="4977134" y="1224114"/>
            <a:ext cx="1613068" cy="747256"/>
            <a:chOff x="5182424" y="1286879"/>
            <a:chExt cx="1645413" cy="762240"/>
          </a:xfrm>
        </p:grpSpPr>
        <p:sp>
          <p:nvSpPr>
            <p:cNvPr id="3" name="Rectangle 2">
              <a:extLst>
                <a:ext uri="{FF2B5EF4-FFF2-40B4-BE49-F238E27FC236}">
                  <a16:creationId xmlns:a16="http://schemas.microsoft.com/office/drawing/2014/main" id="{9CA5E4E5-8685-41FA-A088-3747E096B395}"/>
                </a:ext>
              </a:extLst>
            </p:cNvPr>
            <p:cNvSpPr/>
            <p:nvPr/>
          </p:nvSpPr>
          <p:spPr bwMode="auto">
            <a:xfrm>
              <a:off x="5182424" y="1286879"/>
              <a:ext cx="1645413" cy="7622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0" name="Rectangle 39">
              <a:extLst>
                <a:ext uri="{FF2B5EF4-FFF2-40B4-BE49-F238E27FC236}">
                  <a16:creationId xmlns:a16="http://schemas.microsoft.com/office/drawing/2014/main" id="{96B5BCB6-91F8-4993-9CEB-D70C96018083}"/>
                </a:ext>
              </a:extLst>
            </p:cNvPr>
            <p:cNvSpPr/>
            <p:nvPr/>
          </p:nvSpPr>
          <p:spPr>
            <a:xfrm>
              <a:off x="5843834" y="1319446"/>
              <a:ext cx="910513" cy="361894"/>
            </a:xfrm>
            <a:prstGeom prst="rect">
              <a:avLst/>
            </a:prstGeom>
            <a:ln>
              <a:noFill/>
            </a:ln>
          </p:spPr>
          <p:txBody>
            <a:bodyPr wrap="square" lIns="0" tIns="0" rIns="0" bIns="0" anchor="ctr">
              <a:spAutoFit/>
            </a:bodyPr>
            <a:lstStyle/>
            <a:p>
              <a:pPr algn="r" defTabSz="1194545" fontAlgn="base">
                <a:lnSpc>
                  <a:spcPct val="90000"/>
                </a:lnSpc>
                <a:spcBef>
                  <a:spcPct val="20000"/>
                </a:spcBef>
                <a:spcAft>
                  <a:spcPct val="0"/>
                </a:spcAft>
                <a:buSzPct val="80000"/>
              </a:pPr>
              <a:r>
                <a:rPr lang="en-US" sz="1153" dirty="0">
                  <a:solidFill>
                    <a:srgbClr val="FFFFFF"/>
                  </a:solidFill>
                  <a:latin typeface="Segoe UI Semilight"/>
                </a:rPr>
                <a:t>Azure AD </a:t>
              </a:r>
            </a:p>
            <a:p>
              <a:pPr algn="r" defTabSz="1194545" fontAlgn="base">
                <a:lnSpc>
                  <a:spcPct val="90000"/>
                </a:lnSpc>
                <a:spcBef>
                  <a:spcPct val="20000"/>
                </a:spcBef>
                <a:spcAft>
                  <a:spcPct val="0"/>
                </a:spcAft>
                <a:buSzPct val="80000"/>
              </a:pPr>
              <a:r>
                <a:rPr lang="en-US" sz="1153" dirty="0">
                  <a:solidFill>
                    <a:srgbClr val="FFFFFF"/>
                  </a:solidFill>
                  <a:latin typeface="Segoe UI Semilight"/>
                </a:rPr>
                <a:t>Connect</a:t>
              </a:r>
            </a:p>
          </p:txBody>
        </p:sp>
        <p:sp>
          <p:nvSpPr>
            <p:cNvPr id="52" name="Freeform 31">
              <a:extLst>
                <a:ext uri="{FF2B5EF4-FFF2-40B4-BE49-F238E27FC236}">
                  <a16:creationId xmlns:a16="http://schemas.microsoft.com/office/drawing/2014/main" id="{23A05E2C-4285-4475-B9A4-08F9BB80C35A}"/>
                </a:ext>
              </a:extLst>
            </p:cNvPr>
            <p:cNvSpPr>
              <a:spLocks noEditPoints="1"/>
            </p:cNvSpPr>
            <p:nvPr/>
          </p:nvSpPr>
          <p:spPr bwMode="auto">
            <a:xfrm rot="900000">
              <a:off x="5788637" y="1551090"/>
              <a:ext cx="338429" cy="304731"/>
            </a:xfrm>
            <a:custGeom>
              <a:avLst/>
              <a:gdLst>
                <a:gd name="T0" fmla="*/ 1019 w 2056"/>
                <a:gd name="T1" fmla="*/ 1507 h 1713"/>
                <a:gd name="T2" fmla="*/ 943 w 2056"/>
                <a:gd name="T3" fmla="*/ 1501 h 1713"/>
                <a:gd name="T4" fmla="*/ 878 w 2056"/>
                <a:gd name="T5" fmla="*/ 1489 h 1713"/>
                <a:gd name="T6" fmla="*/ 819 w 2056"/>
                <a:gd name="T7" fmla="*/ 1472 h 1713"/>
                <a:gd name="T8" fmla="*/ 766 w 2056"/>
                <a:gd name="T9" fmla="*/ 1454 h 1713"/>
                <a:gd name="T10" fmla="*/ 713 w 2056"/>
                <a:gd name="T11" fmla="*/ 1430 h 1713"/>
                <a:gd name="T12" fmla="*/ 566 w 2056"/>
                <a:gd name="T13" fmla="*/ 1313 h 1713"/>
                <a:gd name="T14" fmla="*/ 518 w 2056"/>
                <a:gd name="T15" fmla="*/ 1260 h 1713"/>
                <a:gd name="T16" fmla="*/ 548 w 2056"/>
                <a:gd name="T17" fmla="*/ 859 h 1713"/>
                <a:gd name="T18" fmla="*/ 0 w 2056"/>
                <a:gd name="T19" fmla="*/ 859 h 1713"/>
                <a:gd name="T20" fmla="*/ 318 w 2056"/>
                <a:gd name="T21" fmla="*/ 1342 h 1713"/>
                <a:gd name="T22" fmla="*/ 353 w 2056"/>
                <a:gd name="T23" fmla="*/ 1389 h 1713"/>
                <a:gd name="T24" fmla="*/ 418 w 2056"/>
                <a:gd name="T25" fmla="*/ 1460 h 1713"/>
                <a:gd name="T26" fmla="*/ 613 w 2056"/>
                <a:gd name="T27" fmla="*/ 1607 h 1713"/>
                <a:gd name="T28" fmla="*/ 683 w 2056"/>
                <a:gd name="T29" fmla="*/ 1642 h 1713"/>
                <a:gd name="T30" fmla="*/ 754 w 2056"/>
                <a:gd name="T31" fmla="*/ 1666 h 1713"/>
                <a:gd name="T32" fmla="*/ 831 w 2056"/>
                <a:gd name="T33" fmla="*/ 1690 h 1713"/>
                <a:gd name="T34" fmla="*/ 878 w 2056"/>
                <a:gd name="T35" fmla="*/ 1701 h 1713"/>
                <a:gd name="T36" fmla="*/ 943 w 2056"/>
                <a:gd name="T37" fmla="*/ 1707 h 1713"/>
                <a:gd name="T38" fmla="*/ 1520 w 2056"/>
                <a:gd name="T39" fmla="*/ 1560 h 1713"/>
                <a:gd name="T40" fmla="*/ 1396 w 2056"/>
                <a:gd name="T41" fmla="*/ 1389 h 1713"/>
                <a:gd name="T42" fmla="*/ 1732 w 2056"/>
                <a:gd name="T43" fmla="*/ 371 h 1713"/>
                <a:gd name="T44" fmla="*/ 1691 w 2056"/>
                <a:gd name="T45" fmla="*/ 318 h 1713"/>
                <a:gd name="T46" fmla="*/ 1367 w 2056"/>
                <a:gd name="T47" fmla="*/ 70 h 1713"/>
                <a:gd name="T48" fmla="*/ 1296 w 2056"/>
                <a:gd name="T49" fmla="*/ 47 h 1713"/>
                <a:gd name="T50" fmla="*/ 1220 w 2056"/>
                <a:gd name="T51" fmla="*/ 23 h 1713"/>
                <a:gd name="T52" fmla="*/ 1172 w 2056"/>
                <a:gd name="T53" fmla="*/ 11 h 1713"/>
                <a:gd name="T54" fmla="*/ 1108 w 2056"/>
                <a:gd name="T55" fmla="*/ 5 h 1713"/>
                <a:gd name="T56" fmla="*/ 1025 w 2056"/>
                <a:gd name="T57" fmla="*/ 0 h 1713"/>
                <a:gd name="T58" fmla="*/ 536 w 2056"/>
                <a:gd name="T59" fmla="*/ 159 h 1713"/>
                <a:gd name="T60" fmla="*/ 654 w 2056"/>
                <a:gd name="T61" fmla="*/ 323 h 1713"/>
                <a:gd name="T62" fmla="*/ 1090 w 2056"/>
                <a:gd name="T63" fmla="*/ 212 h 1713"/>
                <a:gd name="T64" fmla="*/ 1149 w 2056"/>
                <a:gd name="T65" fmla="*/ 217 h 1713"/>
                <a:gd name="T66" fmla="*/ 1214 w 2056"/>
                <a:gd name="T67" fmla="*/ 235 h 1713"/>
                <a:gd name="T68" fmla="*/ 1278 w 2056"/>
                <a:gd name="T69" fmla="*/ 259 h 1713"/>
                <a:gd name="T70" fmla="*/ 1526 w 2056"/>
                <a:gd name="T71" fmla="*/ 441 h 1713"/>
                <a:gd name="T72" fmla="*/ 1679 w 2056"/>
                <a:gd name="T73" fmla="*/ 859 h 1713"/>
                <a:gd name="T74" fmla="*/ 1779 w 2056"/>
                <a:gd name="T75" fmla="*/ 1266 h 1713"/>
                <a:gd name="T76" fmla="*/ 1885 w 2056"/>
                <a:gd name="T77" fmla="*/ 859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056" h="1713">
                  <a:moveTo>
                    <a:pt x="1396" y="1389"/>
                  </a:moveTo>
                  <a:cubicBezTo>
                    <a:pt x="1284" y="1472"/>
                    <a:pt x="1155" y="1507"/>
                    <a:pt x="1019" y="1507"/>
                  </a:cubicBezTo>
                  <a:cubicBezTo>
                    <a:pt x="1001" y="1507"/>
                    <a:pt x="984" y="1507"/>
                    <a:pt x="966" y="1507"/>
                  </a:cubicBezTo>
                  <a:cubicBezTo>
                    <a:pt x="960" y="1501"/>
                    <a:pt x="948" y="1501"/>
                    <a:pt x="943" y="1501"/>
                  </a:cubicBezTo>
                  <a:cubicBezTo>
                    <a:pt x="931" y="1501"/>
                    <a:pt x="913" y="1495"/>
                    <a:pt x="901" y="1495"/>
                  </a:cubicBezTo>
                  <a:cubicBezTo>
                    <a:pt x="895" y="1495"/>
                    <a:pt x="884" y="1489"/>
                    <a:pt x="878" y="1489"/>
                  </a:cubicBezTo>
                  <a:cubicBezTo>
                    <a:pt x="866" y="1489"/>
                    <a:pt x="848" y="1483"/>
                    <a:pt x="836" y="1478"/>
                  </a:cubicBezTo>
                  <a:cubicBezTo>
                    <a:pt x="831" y="1478"/>
                    <a:pt x="825" y="1478"/>
                    <a:pt x="819" y="1472"/>
                  </a:cubicBezTo>
                  <a:cubicBezTo>
                    <a:pt x="807" y="1466"/>
                    <a:pt x="789" y="1466"/>
                    <a:pt x="778" y="1460"/>
                  </a:cubicBezTo>
                  <a:cubicBezTo>
                    <a:pt x="772" y="1454"/>
                    <a:pt x="772" y="1454"/>
                    <a:pt x="766" y="1454"/>
                  </a:cubicBezTo>
                  <a:cubicBezTo>
                    <a:pt x="748" y="1448"/>
                    <a:pt x="730" y="1436"/>
                    <a:pt x="719" y="1430"/>
                  </a:cubicBezTo>
                  <a:cubicBezTo>
                    <a:pt x="713" y="1430"/>
                    <a:pt x="713" y="1430"/>
                    <a:pt x="713" y="1430"/>
                  </a:cubicBezTo>
                  <a:cubicBezTo>
                    <a:pt x="660" y="1395"/>
                    <a:pt x="607" y="1360"/>
                    <a:pt x="566" y="1319"/>
                  </a:cubicBezTo>
                  <a:cubicBezTo>
                    <a:pt x="566" y="1313"/>
                    <a:pt x="566" y="1313"/>
                    <a:pt x="566" y="1313"/>
                  </a:cubicBezTo>
                  <a:cubicBezTo>
                    <a:pt x="548" y="1301"/>
                    <a:pt x="536" y="1289"/>
                    <a:pt x="524" y="1271"/>
                  </a:cubicBezTo>
                  <a:cubicBezTo>
                    <a:pt x="524" y="1271"/>
                    <a:pt x="518" y="1266"/>
                    <a:pt x="518" y="1260"/>
                  </a:cubicBezTo>
                  <a:cubicBezTo>
                    <a:pt x="430" y="1154"/>
                    <a:pt x="377" y="1012"/>
                    <a:pt x="377" y="859"/>
                  </a:cubicBezTo>
                  <a:cubicBezTo>
                    <a:pt x="548" y="859"/>
                    <a:pt x="548" y="859"/>
                    <a:pt x="548" y="859"/>
                  </a:cubicBezTo>
                  <a:cubicBezTo>
                    <a:pt x="271" y="447"/>
                    <a:pt x="271" y="447"/>
                    <a:pt x="271" y="447"/>
                  </a:cubicBezTo>
                  <a:cubicBezTo>
                    <a:pt x="0" y="859"/>
                    <a:pt x="0" y="859"/>
                    <a:pt x="0" y="859"/>
                  </a:cubicBezTo>
                  <a:cubicBezTo>
                    <a:pt x="171" y="859"/>
                    <a:pt x="171" y="859"/>
                    <a:pt x="171" y="859"/>
                  </a:cubicBezTo>
                  <a:cubicBezTo>
                    <a:pt x="171" y="1036"/>
                    <a:pt x="224" y="1207"/>
                    <a:pt x="318" y="1342"/>
                  </a:cubicBezTo>
                  <a:cubicBezTo>
                    <a:pt x="324" y="1342"/>
                    <a:pt x="324" y="1348"/>
                    <a:pt x="324" y="1348"/>
                  </a:cubicBezTo>
                  <a:cubicBezTo>
                    <a:pt x="336" y="1360"/>
                    <a:pt x="348" y="1377"/>
                    <a:pt x="353" y="1389"/>
                  </a:cubicBezTo>
                  <a:cubicBezTo>
                    <a:pt x="359" y="1395"/>
                    <a:pt x="365" y="1401"/>
                    <a:pt x="365" y="1401"/>
                  </a:cubicBezTo>
                  <a:cubicBezTo>
                    <a:pt x="383" y="1425"/>
                    <a:pt x="400" y="1442"/>
                    <a:pt x="418" y="1460"/>
                  </a:cubicBezTo>
                  <a:cubicBezTo>
                    <a:pt x="418" y="1460"/>
                    <a:pt x="418" y="1460"/>
                    <a:pt x="424" y="1466"/>
                  </a:cubicBezTo>
                  <a:cubicBezTo>
                    <a:pt x="477" y="1519"/>
                    <a:pt x="542" y="1566"/>
                    <a:pt x="613" y="1607"/>
                  </a:cubicBezTo>
                  <a:cubicBezTo>
                    <a:pt x="613" y="1607"/>
                    <a:pt x="619" y="1607"/>
                    <a:pt x="619" y="1613"/>
                  </a:cubicBezTo>
                  <a:cubicBezTo>
                    <a:pt x="642" y="1619"/>
                    <a:pt x="660" y="1631"/>
                    <a:pt x="683" y="1642"/>
                  </a:cubicBezTo>
                  <a:cubicBezTo>
                    <a:pt x="689" y="1642"/>
                    <a:pt x="689" y="1642"/>
                    <a:pt x="695" y="1648"/>
                  </a:cubicBezTo>
                  <a:cubicBezTo>
                    <a:pt x="713" y="1654"/>
                    <a:pt x="736" y="1660"/>
                    <a:pt x="754" y="1666"/>
                  </a:cubicBezTo>
                  <a:cubicBezTo>
                    <a:pt x="760" y="1672"/>
                    <a:pt x="772" y="1672"/>
                    <a:pt x="778" y="1678"/>
                  </a:cubicBezTo>
                  <a:cubicBezTo>
                    <a:pt x="795" y="1684"/>
                    <a:pt x="813" y="1684"/>
                    <a:pt x="831" y="1690"/>
                  </a:cubicBezTo>
                  <a:cubicBezTo>
                    <a:pt x="842" y="1690"/>
                    <a:pt x="854" y="1695"/>
                    <a:pt x="860" y="1695"/>
                  </a:cubicBezTo>
                  <a:cubicBezTo>
                    <a:pt x="866" y="1695"/>
                    <a:pt x="872" y="1701"/>
                    <a:pt x="878" y="1701"/>
                  </a:cubicBezTo>
                  <a:cubicBezTo>
                    <a:pt x="895" y="1701"/>
                    <a:pt x="907" y="1707"/>
                    <a:pt x="925" y="1707"/>
                  </a:cubicBezTo>
                  <a:cubicBezTo>
                    <a:pt x="931" y="1707"/>
                    <a:pt x="937" y="1707"/>
                    <a:pt x="943" y="1707"/>
                  </a:cubicBezTo>
                  <a:cubicBezTo>
                    <a:pt x="972" y="1713"/>
                    <a:pt x="1001" y="1713"/>
                    <a:pt x="1025" y="1713"/>
                  </a:cubicBezTo>
                  <a:cubicBezTo>
                    <a:pt x="1202" y="1713"/>
                    <a:pt x="1373" y="1660"/>
                    <a:pt x="1520" y="1560"/>
                  </a:cubicBezTo>
                  <a:cubicBezTo>
                    <a:pt x="1561" y="1525"/>
                    <a:pt x="1573" y="1460"/>
                    <a:pt x="1544" y="1413"/>
                  </a:cubicBezTo>
                  <a:cubicBezTo>
                    <a:pt x="1508" y="1366"/>
                    <a:pt x="1443" y="1360"/>
                    <a:pt x="1396" y="1389"/>
                  </a:cubicBezTo>
                  <a:close/>
                  <a:moveTo>
                    <a:pt x="1885" y="859"/>
                  </a:moveTo>
                  <a:cubicBezTo>
                    <a:pt x="1879" y="677"/>
                    <a:pt x="1826" y="512"/>
                    <a:pt x="1732" y="371"/>
                  </a:cubicBezTo>
                  <a:cubicBezTo>
                    <a:pt x="1732" y="371"/>
                    <a:pt x="1726" y="371"/>
                    <a:pt x="1726" y="365"/>
                  </a:cubicBezTo>
                  <a:cubicBezTo>
                    <a:pt x="1714" y="347"/>
                    <a:pt x="1703" y="335"/>
                    <a:pt x="1691" y="318"/>
                  </a:cubicBezTo>
                  <a:cubicBezTo>
                    <a:pt x="1685" y="312"/>
                    <a:pt x="1685" y="312"/>
                    <a:pt x="1685" y="312"/>
                  </a:cubicBezTo>
                  <a:cubicBezTo>
                    <a:pt x="1597" y="206"/>
                    <a:pt x="1490" y="123"/>
                    <a:pt x="1367" y="70"/>
                  </a:cubicBezTo>
                  <a:cubicBezTo>
                    <a:pt x="1361" y="70"/>
                    <a:pt x="1361" y="70"/>
                    <a:pt x="1355" y="64"/>
                  </a:cubicBezTo>
                  <a:cubicBezTo>
                    <a:pt x="1337" y="59"/>
                    <a:pt x="1314" y="53"/>
                    <a:pt x="1296" y="47"/>
                  </a:cubicBezTo>
                  <a:cubicBezTo>
                    <a:pt x="1290" y="41"/>
                    <a:pt x="1278" y="41"/>
                    <a:pt x="1272" y="35"/>
                  </a:cubicBezTo>
                  <a:cubicBezTo>
                    <a:pt x="1255" y="35"/>
                    <a:pt x="1237" y="29"/>
                    <a:pt x="1220" y="23"/>
                  </a:cubicBezTo>
                  <a:cubicBezTo>
                    <a:pt x="1208" y="23"/>
                    <a:pt x="1202" y="17"/>
                    <a:pt x="1190" y="17"/>
                  </a:cubicBezTo>
                  <a:cubicBezTo>
                    <a:pt x="1184" y="17"/>
                    <a:pt x="1178" y="17"/>
                    <a:pt x="1172" y="11"/>
                  </a:cubicBezTo>
                  <a:cubicBezTo>
                    <a:pt x="1161" y="11"/>
                    <a:pt x="1149" y="11"/>
                    <a:pt x="1131" y="11"/>
                  </a:cubicBezTo>
                  <a:cubicBezTo>
                    <a:pt x="1125" y="5"/>
                    <a:pt x="1113" y="5"/>
                    <a:pt x="1108" y="5"/>
                  </a:cubicBezTo>
                  <a:cubicBezTo>
                    <a:pt x="1084" y="5"/>
                    <a:pt x="1060" y="0"/>
                    <a:pt x="1037" y="0"/>
                  </a:cubicBezTo>
                  <a:cubicBezTo>
                    <a:pt x="1031" y="0"/>
                    <a:pt x="1031" y="0"/>
                    <a:pt x="1025" y="0"/>
                  </a:cubicBezTo>
                  <a:cubicBezTo>
                    <a:pt x="1025" y="0"/>
                    <a:pt x="1025" y="0"/>
                    <a:pt x="1025" y="0"/>
                  </a:cubicBezTo>
                  <a:cubicBezTo>
                    <a:pt x="848" y="0"/>
                    <a:pt x="677" y="53"/>
                    <a:pt x="536" y="159"/>
                  </a:cubicBezTo>
                  <a:cubicBezTo>
                    <a:pt x="489" y="188"/>
                    <a:pt x="477" y="253"/>
                    <a:pt x="507" y="300"/>
                  </a:cubicBezTo>
                  <a:cubicBezTo>
                    <a:pt x="542" y="347"/>
                    <a:pt x="607" y="359"/>
                    <a:pt x="654" y="323"/>
                  </a:cubicBezTo>
                  <a:cubicBezTo>
                    <a:pt x="766" y="247"/>
                    <a:pt x="895" y="206"/>
                    <a:pt x="1031" y="206"/>
                  </a:cubicBezTo>
                  <a:cubicBezTo>
                    <a:pt x="1049" y="206"/>
                    <a:pt x="1066" y="206"/>
                    <a:pt x="1090" y="212"/>
                  </a:cubicBezTo>
                  <a:cubicBezTo>
                    <a:pt x="1096" y="212"/>
                    <a:pt x="1102" y="212"/>
                    <a:pt x="1108" y="212"/>
                  </a:cubicBezTo>
                  <a:cubicBezTo>
                    <a:pt x="1119" y="212"/>
                    <a:pt x="1137" y="217"/>
                    <a:pt x="1149" y="217"/>
                  </a:cubicBezTo>
                  <a:cubicBezTo>
                    <a:pt x="1155" y="217"/>
                    <a:pt x="1166" y="223"/>
                    <a:pt x="1172" y="223"/>
                  </a:cubicBezTo>
                  <a:cubicBezTo>
                    <a:pt x="1184" y="229"/>
                    <a:pt x="1202" y="229"/>
                    <a:pt x="1214" y="235"/>
                  </a:cubicBezTo>
                  <a:cubicBezTo>
                    <a:pt x="1220" y="235"/>
                    <a:pt x="1225" y="235"/>
                    <a:pt x="1231" y="241"/>
                  </a:cubicBezTo>
                  <a:cubicBezTo>
                    <a:pt x="1243" y="247"/>
                    <a:pt x="1261" y="253"/>
                    <a:pt x="1278" y="259"/>
                  </a:cubicBezTo>
                  <a:cubicBezTo>
                    <a:pt x="1278" y="259"/>
                    <a:pt x="1278" y="259"/>
                    <a:pt x="1284" y="259"/>
                  </a:cubicBezTo>
                  <a:cubicBezTo>
                    <a:pt x="1379" y="300"/>
                    <a:pt x="1461" y="365"/>
                    <a:pt x="1526" y="441"/>
                  </a:cubicBezTo>
                  <a:cubicBezTo>
                    <a:pt x="1526" y="447"/>
                    <a:pt x="1526" y="447"/>
                    <a:pt x="1526" y="447"/>
                  </a:cubicBezTo>
                  <a:cubicBezTo>
                    <a:pt x="1620" y="559"/>
                    <a:pt x="1679" y="700"/>
                    <a:pt x="1679" y="859"/>
                  </a:cubicBezTo>
                  <a:cubicBezTo>
                    <a:pt x="1502" y="859"/>
                    <a:pt x="1502" y="859"/>
                    <a:pt x="1502" y="859"/>
                  </a:cubicBezTo>
                  <a:cubicBezTo>
                    <a:pt x="1779" y="1266"/>
                    <a:pt x="1779" y="1266"/>
                    <a:pt x="1779" y="1266"/>
                  </a:cubicBezTo>
                  <a:cubicBezTo>
                    <a:pt x="2056" y="859"/>
                    <a:pt x="2056" y="859"/>
                    <a:pt x="2056" y="859"/>
                  </a:cubicBezTo>
                  <a:cubicBezTo>
                    <a:pt x="1885" y="859"/>
                    <a:pt x="1885" y="859"/>
                    <a:pt x="1885" y="859"/>
                  </a:cubicBezTo>
                  <a:cubicBezTo>
                    <a:pt x="1885" y="859"/>
                    <a:pt x="1885" y="859"/>
                    <a:pt x="1885" y="859"/>
                  </a:cubicBezTo>
                  <a:close/>
                </a:path>
              </a:pathLst>
            </a:custGeom>
            <a:solidFill>
              <a:srgbClr val="F8F8F8"/>
            </a:solidFill>
            <a:ln>
              <a:noFill/>
            </a:ln>
          </p:spPr>
          <p:txBody>
            <a:bodyPr vert="horz" wrap="square" lIns="87855" tIns="43927" rIns="87855" bIns="43927" numCol="1" anchor="t" anchorCtr="0" compatLnSpc="1">
              <a:prstTxWarp prst="textNoShape">
                <a:avLst/>
              </a:prstTxWarp>
            </a:bodyPr>
            <a:lstStyle/>
            <a:p>
              <a:pPr defTabSz="895780">
                <a:defRPr/>
              </a:pPr>
              <a:endParaRPr lang="en-US" sz="1730" kern="0">
                <a:solidFill>
                  <a:srgbClr val="505050"/>
                </a:solidFill>
                <a:latin typeface="Segoe UI Semilight"/>
                <a:ea typeface="ＭＳ Ｐゴシック" charset="0"/>
              </a:endParaRPr>
            </a:p>
          </p:txBody>
        </p:sp>
        <p:grpSp>
          <p:nvGrpSpPr>
            <p:cNvPr id="53" name="Group 52">
              <a:extLst>
                <a:ext uri="{FF2B5EF4-FFF2-40B4-BE49-F238E27FC236}">
                  <a16:creationId xmlns:a16="http://schemas.microsoft.com/office/drawing/2014/main" id="{79FE47C4-6E05-4723-B586-4BA1C64F549A}"/>
                </a:ext>
              </a:extLst>
            </p:cNvPr>
            <p:cNvGrpSpPr/>
            <p:nvPr/>
          </p:nvGrpSpPr>
          <p:grpSpPr>
            <a:xfrm rot="5400000">
              <a:off x="5286377" y="1419151"/>
              <a:ext cx="478304" cy="397827"/>
              <a:chOff x="2735263" y="1203325"/>
              <a:chExt cx="6724650" cy="4448176"/>
            </a:xfrm>
            <a:solidFill>
              <a:schemeClr val="bg1"/>
            </a:solidFill>
          </p:grpSpPr>
          <p:sp>
            <p:nvSpPr>
              <p:cNvPr id="54" name="Freeform 19">
                <a:extLst>
                  <a:ext uri="{FF2B5EF4-FFF2-40B4-BE49-F238E27FC236}">
                    <a16:creationId xmlns:a16="http://schemas.microsoft.com/office/drawing/2014/main" id="{1C5A117C-76AD-4176-B94C-124611041A45}"/>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sp>
            <p:nvSpPr>
              <p:cNvPr id="55" name="Freeform 20">
                <a:extLst>
                  <a:ext uri="{FF2B5EF4-FFF2-40B4-BE49-F238E27FC236}">
                    <a16:creationId xmlns:a16="http://schemas.microsoft.com/office/drawing/2014/main" id="{94739C62-E092-4BE4-97B1-E756EBB3945D}"/>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grpSp>
      </p:grpSp>
      <p:grpSp>
        <p:nvGrpSpPr>
          <p:cNvPr id="31" name="Group 30">
            <a:extLst>
              <a:ext uri="{FF2B5EF4-FFF2-40B4-BE49-F238E27FC236}">
                <a16:creationId xmlns:a16="http://schemas.microsoft.com/office/drawing/2014/main" id="{735E7603-EE73-4102-A89E-E7F88155D237}"/>
              </a:ext>
            </a:extLst>
          </p:cNvPr>
          <p:cNvGrpSpPr/>
          <p:nvPr/>
        </p:nvGrpSpPr>
        <p:grpSpPr>
          <a:xfrm>
            <a:off x="3406726" y="1544150"/>
            <a:ext cx="5351583" cy="1012266"/>
            <a:chOff x="3580526" y="1613333"/>
            <a:chExt cx="5458893" cy="1032564"/>
          </a:xfrm>
        </p:grpSpPr>
        <p:cxnSp>
          <p:nvCxnSpPr>
            <p:cNvPr id="22" name="Straight Arrow Connector 21">
              <a:extLst>
                <a:ext uri="{FF2B5EF4-FFF2-40B4-BE49-F238E27FC236}">
                  <a16:creationId xmlns:a16="http://schemas.microsoft.com/office/drawing/2014/main" id="{049F81EB-151F-4748-A07D-81D5A376ECDF}"/>
                </a:ext>
              </a:extLst>
            </p:cNvPr>
            <p:cNvCxnSpPr>
              <a:cxnSpLocks/>
              <a:stCxn id="3" idx="3"/>
              <a:endCxn id="12" idx="14"/>
            </p:cNvCxnSpPr>
            <p:nvPr/>
          </p:nvCxnSpPr>
          <p:spPr>
            <a:xfrm>
              <a:off x="6722348" y="1629283"/>
              <a:ext cx="2317071" cy="1016614"/>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cxnSp>
          <p:nvCxnSpPr>
            <p:cNvPr id="25" name="Straight Connector 24">
              <a:extLst>
                <a:ext uri="{FF2B5EF4-FFF2-40B4-BE49-F238E27FC236}">
                  <a16:creationId xmlns:a16="http://schemas.microsoft.com/office/drawing/2014/main" id="{CEBE0AB4-AC42-4766-868F-DC4DB5C5ED36}"/>
                </a:ext>
              </a:extLst>
            </p:cNvPr>
            <p:cNvCxnSpPr>
              <a:cxnSpLocks/>
            </p:cNvCxnSpPr>
            <p:nvPr/>
          </p:nvCxnSpPr>
          <p:spPr>
            <a:xfrm>
              <a:off x="3580526" y="1613333"/>
              <a:ext cx="1601898" cy="0"/>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sp>
          <p:nvSpPr>
            <p:cNvPr id="29" name="TextBox 28">
              <a:extLst>
                <a:ext uri="{FF2B5EF4-FFF2-40B4-BE49-F238E27FC236}">
                  <a16:creationId xmlns:a16="http://schemas.microsoft.com/office/drawing/2014/main" id="{4DC88FCF-8766-4844-BC68-14F604D49674}"/>
                </a:ext>
              </a:extLst>
            </p:cNvPr>
            <p:cNvSpPr txBox="1"/>
            <p:nvPr/>
          </p:nvSpPr>
          <p:spPr>
            <a:xfrm rot="1487182">
              <a:off x="6943001" y="1731134"/>
              <a:ext cx="2017219" cy="517065"/>
            </a:xfrm>
            <a:prstGeom prst="rect">
              <a:avLst/>
            </a:prstGeom>
            <a:noFill/>
          </p:spPr>
          <p:txBody>
            <a:bodyPr wrap="none" lIns="179285" tIns="143428" rIns="179285" bIns="143428" rtlCol="0">
              <a:spAutoFit/>
            </a:bodyPr>
            <a:lstStyle/>
            <a:p>
              <a:pPr defTabSz="914367">
                <a:lnSpc>
                  <a:spcPct val="90000"/>
                </a:lnSpc>
                <a:spcAft>
                  <a:spcPts val="588"/>
                </a:spcAft>
              </a:pPr>
              <a:r>
                <a:rPr lang="en-US" sz="1568" dirty="0">
                  <a:solidFill>
                    <a:srgbClr val="0078D7"/>
                  </a:solidFill>
                  <a:latin typeface="Segoe UI Semilight"/>
                </a:rPr>
                <a:t>3. Device is synced</a:t>
              </a:r>
            </a:p>
          </p:txBody>
        </p:sp>
      </p:grpSp>
      <p:grpSp>
        <p:nvGrpSpPr>
          <p:cNvPr id="32" name="Group 31">
            <a:extLst>
              <a:ext uri="{FF2B5EF4-FFF2-40B4-BE49-F238E27FC236}">
                <a16:creationId xmlns:a16="http://schemas.microsoft.com/office/drawing/2014/main" id="{D01C021B-3082-453F-8529-D25F9E3712BC}"/>
              </a:ext>
            </a:extLst>
          </p:cNvPr>
          <p:cNvGrpSpPr/>
          <p:nvPr/>
        </p:nvGrpSpPr>
        <p:grpSpPr>
          <a:xfrm>
            <a:off x="1895166" y="2653203"/>
            <a:ext cx="724143" cy="2400812"/>
            <a:chOff x="1154491" y="2252213"/>
            <a:chExt cx="738664" cy="2448953"/>
          </a:xfrm>
        </p:grpSpPr>
        <p:sp>
          <p:nvSpPr>
            <p:cNvPr id="72" name="TextBox 71">
              <a:extLst>
                <a:ext uri="{FF2B5EF4-FFF2-40B4-BE49-F238E27FC236}">
                  <a16:creationId xmlns:a16="http://schemas.microsoft.com/office/drawing/2014/main" id="{21FD190B-ED4A-45EB-8907-CCF29F0C083A}"/>
                </a:ext>
              </a:extLst>
            </p:cNvPr>
            <p:cNvSpPr txBox="1"/>
            <p:nvPr/>
          </p:nvSpPr>
          <p:spPr>
            <a:xfrm rot="16200000">
              <a:off x="431055" y="3239067"/>
              <a:ext cx="2185535" cy="738664"/>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2. Public  part Cert is stored in AD </a:t>
              </a:r>
            </a:p>
          </p:txBody>
        </p:sp>
        <p:cxnSp>
          <p:nvCxnSpPr>
            <p:cNvPr id="73" name="Straight Arrow Connector 72">
              <a:extLst>
                <a:ext uri="{FF2B5EF4-FFF2-40B4-BE49-F238E27FC236}">
                  <a16:creationId xmlns:a16="http://schemas.microsoft.com/office/drawing/2014/main" id="{FDB73449-7B88-41B8-808B-D42A652C69F0}"/>
                </a:ext>
              </a:extLst>
            </p:cNvPr>
            <p:cNvCxnSpPr>
              <a:cxnSpLocks/>
            </p:cNvCxnSpPr>
            <p:nvPr/>
          </p:nvCxnSpPr>
          <p:spPr>
            <a:xfrm flipV="1">
              <a:off x="1493837" y="2252213"/>
              <a:ext cx="0" cy="238422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grpSp>
      <p:sp>
        <p:nvSpPr>
          <p:cNvPr id="57" name="TextBox 67">
            <a:extLst>
              <a:ext uri="{FF2B5EF4-FFF2-40B4-BE49-F238E27FC236}">
                <a16:creationId xmlns:a16="http://schemas.microsoft.com/office/drawing/2014/main" id="{EEBEB83C-4652-4041-A6B2-79638A9E8874}"/>
              </a:ext>
            </a:extLst>
          </p:cNvPr>
          <p:cNvSpPr txBox="1"/>
          <p:nvPr/>
        </p:nvSpPr>
        <p:spPr>
          <a:xfrm>
            <a:off x="9068189" y="2106719"/>
            <a:ext cx="2655661"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9. Update device object</a:t>
            </a:r>
          </a:p>
        </p:txBody>
      </p:sp>
      <p:cxnSp>
        <p:nvCxnSpPr>
          <p:cNvPr id="59" name="Straight Arrow Connector 47">
            <a:extLst>
              <a:ext uri="{FF2B5EF4-FFF2-40B4-BE49-F238E27FC236}">
                <a16:creationId xmlns:a16="http://schemas.microsoft.com/office/drawing/2014/main" id="{6E41DEB9-35CB-4CE4-B234-5DC6791329B9}"/>
              </a:ext>
            </a:extLst>
          </p:cNvPr>
          <p:cNvCxnSpPr>
            <a:cxnSpLocks/>
          </p:cNvCxnSpPr>
          <p:nvPr/>
        </p:nvCxnSpPr>
        <p:spPr>
          <a:xfrm flipV="1">
            <a:off x="4554720" y="4353896"/>
            <a:ext cx="3649512" cy="1316975"/>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63" name="TextBox 67">
            <a:extLst>
              <a:ext uri="{FF2B5EF4-FFF2-40B4-BE49-F238E27FC236}">
                <a16:creationId xmlns:a16="http://schemas.microsoft.com/office/drawing/2014/main" id="{9A73DC6D-172A-4145-9682-AFAF468967A6}"/>
              </a:ext>
            </a:extLst>
          </p:cNvPr>
          <p:cNvSpPr txBox="1"/>
          <p:nvPr/>
        </p:nvSpPr>
        <p:spPr>
          <a:xfrm rot="20455784">
            <a:off x="4378959" y="4762890"/>
            <a:ext cx="3542555" cy="506901"/>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568" dirty="0">
                <a:solidFill>
                  <a:srgbClr val="0078D7"/>
                </a:solidFill>
                <a:latin typeface="Segoe UI Semilight"/>
              </a:rPr>
              <a:t>Send keys, ID tokens to DRS</a:t>
            </a:r>
          </a:p>
        </p:txBody>
      </p:sp>
    </p:spTree>
    <p:extLst>
      <p:ext uri="{BB962C8B-B14F-4D97-AF65-F5344CB8AC3E}">
        <p14:creationId xmlns:p14="http://schemas.microsoft.com/office/powerpoint/2010/main" val="4021866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1"/>
                                        </p:tgtEl>
                                        <p:attrNameLst>
                                          <p:attrName>style.visibility</p:attrName>
                                        </p:attrNameLst>
                                      </p:cBhvr>
                                      <p:to>
                                        <p:strVal val="visible"/>
                                      </p:to>
                                    </p:set>
                                    <p:animEffect transition="in" filter="fade">
                                      <p:cBhvr>
                                        <p:cTn id="35" dur="500"/>
                                        <p:tgtEl>
                                          <p:spTgt spid="71"/>
                                        </p:tgtEl>
                                      </p:cBhvr>
                                    </p:animEffect>
                                  </p:childTnLst>
                                </p:cTn>
                              </p:par>
                              <p:par>
                                <p:cTn id="36" presetID="10" presetClass="entr" presetSubtype="0" fill="hold" nodeType="withEffect">
                                  <p:stCondLst>
                                    <p:cond delay="0"/>
                                  </p:stCondLst>
                                  <p:childTnLst>
                                    <p:set>
                                      <p:cBhvr>
                                        <p:cTn id="37" dur="1" fill="hold">
                                          <p:stCondLst>
                                            <p:cond delay="0"/>
                                          </p:stCondLst>
                                        </p:cTn>
                                        <p:tgtEl>
                                          <p:spTgt spid="59"/>
                                        </p:tgtEl>
                                        <p:attrNameLst>
                                          <p:attrName>style.visibility</p:attrName>
                                        </p:attrNameLst>
                                      </p:cBhvr>
                                      <p:to>
                                        <p:strVal val="visible"/>
                                      </p:to>
                                    </p:set>
                                    <p:animEffect transition="in" filter="fade">
                                      <p:cBhvr>
                                        <p:cTn id="38" dur="500"/>
                                        <p:tgtEl>
                                          <p:spTgt spid="5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animEffect transition="in" filter="fade">
                                      <p:cBhvr>
                                        <p:cTn id="41" dur="500"/>
                                        <p:tgtEl>
                                          <p:spTgt spid="63"/>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6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B03F79B-E3A4-4A2B-BCDA-E0027A0EF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954" y="0"/>
            <a:ext cx="9660091" cy="6858000"/>
          </a:xfrm>
          <a:prstGeom prst="rect">
            <a:avLst/>
          </a:prstGeom>
        </p:spPr>
      </p:pic>
      <p:sp>
        <p:nvSpPr>
          <p:cNvPr id="6" name="正方形/長方形 5">
            <a:extLst>
              <a:ext uri="{FF2B5EF4-FFF2-40B4-BE49-F238E27FC236}">
                <a16:creationId xmlns:a16="http://schemas.microsoft.com/office/drawing/2014/main" id="{C221FB9B-A57E-441A-A9BA-E5892E65FC92}"/>
              </a:ext>
            </a:extLst>
          </p:cNvPr>
          <p:cNvSpPr/>
          <p:nvPr/>
        </p:nvSpPr>
        <p:spPr>
          <a:xfrm>
            <a:off x="0" y="6347844"/>
            <a:ext cx="5458691" cy="461665"/>
          </a:xfrm>
          <a:prstGeom prst="rect">
            <a:avLst/>
          </a:prstGeom>
        </p:spPr>
        <p:txBody>
          <a:bodyPr wrap="square">
            <a:spAutoFit/>
          </a:bodyPr>
          <a:lstStyle/>
          <a:p>
            <a:r>
              <a:rPr lang="ja-JP" altLang="en-US" sz="1200" dirty="0"/>
              <a:t>https://docs.microsoft.com/en-us/windows/security/identity-protection/hello-for-business/hello-how-it-works-device-registration</a:t>
            </a:r>
          </a:p>
        </p:txBody>
      </p:sp>
    </p:spTree>
    <p:extLst>
      <p:ext uri="{BB962C8B-B14F-4D97-AF65-F5344CB8AC3E}">
        <p14:creationId xmlns:p14="http://schemas.microsoft.com/office/powerpoint/2010/main" val="2081132945"/>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5B03F79B-E3A4-4A2B-BCDA-E0027A0EF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5954" y="0"/>
            <a:ext cx="9660091" cy="6858000"/>
          </a:xfrm>
          <a:prstGeom prst="rect">
            <a:avLst/>
          </a:prstGeom>
        </p:spPr>
      </p:pic>
      <p:sp>
        <p:nvSpPr>
          <p:cNvPr id="6" name="正方形/長方形 5">
            <a:extLst>
              <a:ext uri="{FF2B5EF4-FFF2-40B4-BE49-F238E27FC236}">
                <a16:creationId xmlns:a16="http://schemas.microsoft.com/office/drawing/2014/main" id="{C221FB9B-A57E-441A-A9BA-E5892E65FC92}"/>
              </a:ext>
            </a:extLst>
          </p:cNvPr>
          <p:cNvSpPr/>
          <p:nvPr/>
        </p:nvSpPr>
        <p:spPr>
          <a:xfrm>
            <a:off x="0" y="6347844"/>
            <a:ext cx="5458691" cy="461665"/>
          </a:xfrm>
          <a:prstGeom prst="rect">
            <a:avLst/>
          </a:prstGeom>
        </p:spPr>
        <p:txBody>
          <a:bodyPr wrap="square">
            <a:spAutoFit/>
          </a:bodyPr>
          <a:lstStyle/>
          <a:p>
            <a:r>
              <a:rPr lang="ja-JP" altLang="en-US" sz="1200" dirty="0"/>
              <a:t>https://docs.microsoft.com/en-us/windows/security/identity-protection/hello-for-business/hello-how-it-works-device-registration</a:t>
            </a:r>
          </a:p>
        </p:txBody>
      </p:sp>
      <p:sp>
        <p:nvSpPr>
          <p:cNvPr id="4" name="吹き出し: 線 3">
            <a:extLst>
              <a:ext uri="{FF2B5EF4-FFF2-40B4-BE49-F238E27FC236}">
                <a16:creationId xmlns:a16="http://schemas.microsoft.com/office/drawing/2014/main" id="{FCC4027E-EA67-4BE7-8531-B53CD9C9E713}"/>
              </a:ext>
            </a:extLst>
          </p:cNvPr>
          <p:cNvSpPr/>
          <p:nvPr/>
        </p:nvSpPr>
        <p:spPr bwMode="auto">
          <a:xfrm>
            <a:off x="5788351" y="809376"/>
            <a:ext cx="2042717" cy="452927"/>
          </a:xfrm>
          <a:prstGeom prst="borderCallout1">
            <a:avLst>
              <a:gd name="adj1" fmla="val 49193"/>
              <a:gd name="adj2" fmla="val 2168"/>
              <a:gd name="adj3" fmla="val 137762"/>
              <a:gd name="adj4" fmla="val -27460"/>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Show Public endpoint</a:t>
            </a:r>
            <a:endParaRPr kumimoji="1" lang="ja-JP" altLang="en-US" sz="1200" dirty="0" err="1">
              <a:solidFill>
                <a:srgbClr val="FF0000"/>
              </a:solidFill>
              <a:ea typeface="Segoe UI" pitchFamily="34" charset="0"/>
              <a:cs typeface="Segoe UI" pitchFamily="34" charset="0"/>
            </a:endParaRPr>
          </a:p>
        </p:txBody>
      </p:sp>
      <p:sp>
        <p:nvSpPr>
          <p:cNvPr id="7" name="吹き出し: 線 6">
            <a:extLst>
              <a:ext uri="{FF2B5EF4-FFF2-40B4-BE49-F238E27FC236}">
                <a16:creationId xmlns:a16="http://schemas.microsoft.com/office/drawing/2014/main" id="{5D33AC0B-532E-4A8B-BA37-F7A30BA07D10}"/>
              </a:ext>
            </a:extLst>
          </p:cNvPr>
          <p:cNvSpPr/>
          <p:nvPr/>
        </p:nvSpPr>
        <p:spPr bwMode="auto">
          <a:xfrm>
            <a:off x="5788350" y="1845215"/>
            <a:ext cx="2042717" cy="452927"/>
          </a:xfrm>
          <a:prstGeom prst="borderCallout1">
            <a:avLst>
              <a:gd name="adj1" fmla="val 49193"/>
              <a:gd name="adj2" fmla="val 2168"/>
              <a:gd name="adj3" fmla="val 77384"/>
              <a:gd name="adj4" fmla="val -108202"/>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Self signed key pair</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(valid for 24H)</a:t>
            </a:r>
            <a:endParaRPr kumimoji="1" lang="ja-JP" altLang="en-US" sz="1200" dirty="0" err="1">
              <a:solidFill>
                <a:srgbClr val="FF0000"/>
              </a:solidFill>
              <a:ea typeface="Segoe UI" pitchFamily="34" charset="0"/>
              <a:cs typeface="Segoe UI" pitchFamily="34" charset="0"/>
            </a:endParaRPr>
          </a:p>
        </p:txBody>
      </p:sp>
      <p:sp>
        <p:nvSpPr>
          <p:cNvPr id="8" name="吹き出し: 線 7">
            <a:extLst>
              <a:ext uri="{FF2B5EF4-FFF2-40B4-BE49-F238E27FC236}">
                <a16:creationId xmlns:a16="http://schemas.microsoft.com/office/drawing/2014/main" id="{876EC416-F6D4-420C-BA8A-97924C49F631}"/>
              </a:ext>
            </a:extLst>
          </p:cNvPr>
          <p:cNvSpPr/>
          <p:nvPr/>
        </p:nvSpPr>
        <p:spPr bwMode="auto">
          <a:xfrm>
            <a:off x="7367898" y="2428127"/>
            <a:ext cx="2852872" cy="452927"/>
          </a:xfrm>
          <a:prstGeom prst="borderCallout1">
            <a:avLst>
              <a:gd name="adj1" fmla="val 49193"/>
              <a:gd name="adj2" fmla="val 2168"/>
              <a:gd name="adj3" fmla="val 45308"/>
              <a:gd name="adj4" fmla="val -85520"/>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Write public part into Device object in AD</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(Need LOS to DC)</a:t>
            </a:r>
            <a:endParaRPr kumimoji="1" lang="ja-JP" altLang="en-US" sz="1200" dirty="0" err="1">
              <a:solidFill>
                <a:srgbClr val="FF0000"/>
              </a:solidFill>
              <a:ea typeface="Segoe UI" pitchFamily="34" charset="0"/>
              <a:cs typeface="Segoe UI" pitchFamily="34" charset="0"/>
            </a:endParaRPr>
          </a:p>
        </p:txBody>
      </p:sp>
      <p:sp>
        <p:nvSpPr>
          <p:cNvPr id="9" name="吹き出し: 線 8">
            <a:extLst>
              <a:ext uri="{FF2B5EF4-FFF2-40B4-BE49-F238E27FC236}">
                <a16:creationId xmlns:a16="http://schemas.microsoft.com/office/drawing/2014/main" id="{0904CC28-72E9-4160-A611-DD24921F9C9F}"/>
              </a:ext>
            </a:extLst>
          </p:cNvPr>
          <p:cNvSpPr/>
          <p:nvPr/>
        </p:nvSpPr>
        <p:spPr bwMode="auto">
          <a:xfrm>
            <a:off x="8320889" y="5320646"/>
            <a:ext cx="2042717" cy="452927"/>
          </a:xfrm>
          <a:prstGeom prst="borderCallout1">
            <a:avLst>
              <a:gd name="adj1" fmla="val 49193"/>
              <a:gd name="adj2" fmla="val 2168"/>
              <a:gd name="adj3" fmla="val 128327"/>
              <a:gd name="adj4" fmla="val -127028"/>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Via Azure AD Connect</a:t>
            </a:r>
          </a:p>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Computer with Pub Key</a:t>
            </a:r>
            <a:endParaRPr kumimoji="1" lang="ja-JP" altLang="en-US" sz="1200" dirty="0" err="1">
              <a:solidFill>
                <a:srgbClr val="FF0000"/>
              </a:solidFill>
              <a:ea typeface="Segoe UI" pitchFamily="34" charset="0"/>
              <a:cs typeface="Segoe UI" pitchFamily="34" charset="0"/>
            </a:endParaRPr>
          </a:p>
        </p:txBody>
      </p:sp>
      <p:sp>
        <p:nvSpPr>
          <p:cNvPr id="10" name="吹き出し: 線 9">
            <a:extLst>
              <a:ext uri="{FF2B5EF4-FFF2-40B4-BE49-F238E27FC236}">
                <a16:creationId xmlns:a16="http://schemas.microsoft.com/office/drawing/2014/main" id="{E46924B5-AB53-48F5-913B-741EF66FAC1B}"/>
              </a:ext>
            </a:extLst>
          </p:cNvPr>
          <p:cNvSpPr/>
          <p:nvPr/>
        </p:nvSpPr>
        <p:spPr bwMode="auto">
          <a:xfrm>
            <a:off x="5959538" y="3597104"/>
            <a:ext cx="2042717" cy="452927"/>
          </a:xfrm>
          <a:prstGeom prst="borderCallout1">
            <a:avLst>
              <a:gd name="adj1" fmla="val 49193"/>
              <a:gd name="adj2" fmla="val 2168"/>
              <a:gd name="adj3" fmla="val 130214"/>
              <a:gd name="adj4" fmla="val -57163"/>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CSR to DRS</a:t>
            </a:r>
            <a:endParaRPr kumimoji="1" lang="ja-JP" altLang="en-US" sz="1200" dirty="0" err="1">
              <a:solidFill>
                <a:srgbClr val="FF0000"/>
              </a:solidFill>
              <a:ea typeface="Segoe UI" pitchFamily="34" charset="0"/>
              <a:cs typeface="Segoe UI" pitchFamily="34" charset="0"/>
            </a:endParaRPr>
          </a:p>
        </p:txBody>
      </p:sp>
      <p:sp>
        <p:nvSpPr>
          <p:cNvPr id="11" name="吹き出し: 線 10">
            <a:extLst>
              <a:ext uri="{FF2B5EF4-FFF2-40B4-BE49-F238E27FC236}">
                <a16:creationId xmlns:a16="http://schemas.microsoft.com/office/drawing/2014/main" id="{901D8728-CC9F-4FF5-9769-08342AB91FD0}"/>
              </a:ext>
            </a:extLst>
          </p:cNvPr>
          <p:cNvSpPr/>
          <p:nvPr/>
        </p:nvSpPr>
        <p:spPr bwMode="auto">
          <a:xfrm>
            <a:off x="8794334" y="3750483"/>
            <a:ext cx="2042717" cy="452927"/>
          </a:xfrm>
          <a:prstGeom prst="borderCallout1">
            <a:avLst>
              <a:gd name="adj1" fmla="val 49193"/>
              <a:gd name="adj2" fmla="val 2168"/>
              <a:gd name="adj3" fmla="val 156629"/>
              <a:gd name="adj4" fmla="val -37082"/>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Just update existing one</a:t>
            </a:r>
            <a:endParaRPr kumimoji="1" lang="ja-JP" altLang="en-US" sz="1200" dirty="0" err="1">
              <a:solidFill>
                <a:srgbClr val="FF0000"/>
              </a:solidFill>
              <a:ea typeface="Segoe UI" pitchFamily="34" charset="0"/>
              <a:cs typeface="Segoe UI" pitchFamily="34" charset="0"/>
            </a:endParaRPr>
          </a:p>
        </p:txBody>
      </p:sp>
      <p:sp>
        <p:nvSpPr>
          <p:cNvPr id="12" name="吹き出し: 線 11">
            <a:extLst>
              <a:ext uri="{FF2B5EF4-FFF2-40B4-BE49-F238E27FC236}">
                <a16:creationId xmlns:a16="http://schemas.microsoft.com/office/drawing/2014/main" id="{50F2FFA0-DC9F-42C6-9F59-17D7987C14FC}"/>
              </a:ext>
            </a:extLst>
          </p:cNvPr>
          <p:cNvSpPr/>
          <p:nvPr/>
        </p:nvSpPr>
        <p:spPr bwMode="auto">
          <a:xfrm>
            <a:off x="5788350" y="5001088"/>
            <a:ext cx="2042717" cy="452927"/>
          </a:xfrm>
          <a:prstGeom prst="borderCallout1">
            <a:avLst>
              <a:gd name="adj1" fmla="val 49193"/>
              <a:gd name="adj2" fmla="val 2168"/>
              <a:gd name="adj3" fmla="val -18843"/>
              <a:gd name="adj4" fmla="val -15746"/>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Azure AD sign Device cert and store public part in Azure AD</a:t>
            </a:r>
            <a:endParaRPr kumimoji="1" lang="ja-JP" altLang="en-US" sz="1200" dirty="0" err="1">
              <a:solidFill>
                <a:srgbClr val="FF0000"/>
              </a:solidFill>
              <a:ea typeface="Segoe UI" pitchFamily="34" charset="0"/>
              <a:cs typeface="Segoe UI" pitchFamily="34" charset="0"/>
            </a:endParaRPr>
          </a:p>
        </p:txBody>
      </p:sp>
      <p:sp>
        <p:nvSpPr>
          <p:cNvPr id="13" name="吹き出し: 線 12">
            <a:extLst>
              <a:ext uri="{FF2B5EF4-FFF2-40B4-BE49-F238E27FC236}">
                <a16:creationId xmlns:a16="http://schemas.microsoft.com/office/drawing/2014/main" id="{387229DA-70F6-4483-858B-72B4A7123162}"/>
              </a:ext>
            </a:extLst>
          </p:cNvPr>
          <p:cNvSpPr/>
          <p:nvPr/>
        </p:nvSpPr>
        <p:spPr bwMode="auto">
          <a:xfrm>
            <a:off x="8883328" y="6563170"/>
            <a:ext cx="2042717" cy="306295"/>
          </a:xfrm>
          <a:prstGeom prst="borderCallout1">
            <a:avLst>
              <a:gd name="adj1" fmla="val 49193"/>
              <a:gd name="adj2" fmla="val 2168"/>
              <a:gd name="adj3" fmla="val -24844"/>
              <a:gd name="adj4" fmla="val -37918"/>
            </a:avLst>
          </a:prstGeom>
          <a:solidFill>
            <a:schemeClr val="bg1"/>
          </a:solidFill>
          <a:ln>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kumimoji="1" lang="en-US" altLang="ja-JP" sz="1200" dirty="0">
                <a:solidFill>
                  <a:srgbClr val="FF0000"/>
                </a:solidFill>
                <a:ea typeface="Segoe UI" pitchFamily="34" charset="0"/>
                <a:cs typeface="Segoe UI" pitchFamily="34" charset="0"/>
              </a:rPr>
              <a:t>MUST sync</a:t>
            </a:r>
            <a:endParaRPr kumimoji="1" lang="ja-JP" altLang="en-US" sz="1200" dirty="0" err="1">
              <a:solidFill>
                <a:srgbClr val="FF0000"/>
              </a:solidFill>
              <a:ea typeface="Segoe UI" pitchFamily="34" charset="0"/>
              <a:cs typeface="Segoe UI" pitchFamily="34" charset="0"/>
            </a:endParaRPr>
          </a:p>
        </p:txBody>
      </p:sp>
    </p:spTree>
    <p:extLst>
      <p:ext uri="{BB962C8B-B14F-4D97-AF65-F5344CB8AC3E}">
        <p14:creationId xmlns:p14="http://schemas.microsoft.com/office/powerpoint/2010/main" val="313137704"/>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Windows 10 – </a:t>
            </a:r>
            <a:r>
              <a:rPr lang="en-US" sz="4000" dirty="0" err="1"/>
              <a:t>User+Device</a:t>
            </a:r>
            <a:r>
              <a:rPr lang="en-US" sz="4000" dirty="0"/>
              <a:t> </a:t>
            </a:r>
            <a:r>
              <a:rPr lang="en-US" sz="4000" dirty="0" err="1"/>
              <a:t>Authn</a:t>
            </a:r>
            <a:r>
              <a:rPr lang="en-US" sz="4000" dirty="0"/>
              <a:t> – 1</a:t>
            </a:r>
            <a:r>
              <a:rPr lang="en-US" sz="4000" baseline="30000" dirty="0"/>
              <a:t>st</a:t>
            </a:r>
            <a:r>
              <a:rPr lang="en-US" sz="4000" dirty="0"/>
              <a:t> Logon</a:t>
            </a:r>
          </a:p>
        </p:txBody>
      </p:sp>
      <p:grpSp>
        <p:nvGrpSpPr>
          <p:cNvPr id="14" name="Group 13">
            <a:extLst>
              <a:ext uri="{FF2B5EF4-FFF2-40B4-BE49-F238E27FC236}">
                <a16:creationId xmlns:a16="http://schemas.microsoft.com/office/drawing/2014/main" id="{40FE2B9F-5F3C-446C-ADD8-25F02A533308}"/>
              </a:ext>
            </a:extLst>
          </p:cNvPr>
          <p:cNvGrpSpPr/>
          <p:nvPr/>
        </p:nvGrpSpPr>
        <p:grpSpPr>
          <a:xfrm>
            <a:off x="8403308" y="1917165"/>
            <a:ext cx="3713699" cy="2910545"/>
            <a:chOff x="5141995" y="2009736"/>
            <a:chExt cx="2251660" cy="1662576"/>
          </a:xfrm>
        </p:grpSpPr>
        <p:sp>
          <p:nvSpPr>
            <p:cNvPr id="11" name="TextBox 10">
              <a:extLst>
                <a:ext uri="{FF2B5EF4-FFF2-40B4-BE49-F238E27FC236}">
                  <a16:creationId xmlns:a16="http://schemas.microsoft.com/office/drawing/2014/main" id="{017F940B-40D0-409C-9D84-631BAB80F373}"/>
                </a:ext>
              </a:extLst>
            </p:cNvPr>
            <p:cNvSpPr txBox="1"/>
            <p:nvPr/>
          </p:nvSpPr>
          <p:spPr>
            <a:xfrm>
              <a:off x="5141995" y="3455069"/>
              <a:ext cx="2169439" cy="217243"/>
            </a:xfrm>
            <a:prstGeom prst="rect">
              <a:avLst/>
            </a:prstGeom>
            <a:noFill/>
            <a:ln w="10795" cap="flat" cmpd="sng" algn="ctr">
              <a:noFill/>
              <a:prstDash val="solid"/>
              <a:headEnd type="none" w="med" len="med"/>
              <a:tailEnd type="none" w="med" len="med"/>
            </a:ln>
            <a:effectLst/>
          </p:spPr>
          <p:txBody>
            <a:bodyPr lIns="0" tIns="175727" rIns="0" bIns="44811"/>
            <a:lstStyle>
              <a:defPPr>
                <a:defRPr lang="en-US"/>
              </a:defPPr>
              <a:lvl1pPr marR="0" lvl="0" indent="0" algn="ctr" defTabSz="932205" fontAlgn="base">
                <a:lnSpc>
                  <a:spcPct val="90000"/>
                </a:lnSpc>
                <a:spcBef>
                  <a:spcPct val="0"/>
                </a:spcBef>
                <a:spcAft>
                  <a:spcPct val="0"/>
                </a:spcAft>
                <a:buClrTx/>
                <a:buSzTx/>
                <a:buFontTx/>
                <a:buNone/>
                <a:tabLst/>
                <a:defRPr kumimoji="0" sz="1600" b="0" i="0" u="none" strike="noStrike" kern="0" cap="none" spc="0" normalizeH="0" baseline="0">
                  <a:ln>
                    <a:noFill/>
                  </a:ln>
                  <a:solidFill>
                    <a:srgbClr val="505050"/>
                  </a:solidFill>
                  <a:effectLst/>
                  <a:uLnTx/>
                  <a:uFillTx/>
                </a:defRPr>
              </a:lvl1pPr>
            </a:lstStyle>
            <a:p>
              <a:pPr defTabSz="895838">
                <a:defRPr/>
              </a:pPr>
              <a:r>
                <a:rPr lang="en-US" sz="1537" dirty="0">
                  <a:latin typeface="Segoe UI Semilight"/>
                </a:rPr>
                <a:t>Microsoft Azure </a:t>
              </a:r>
              <a:br>
                <a:rPr lang="en-US" sz="1537" dirty="0">
                  <a:latin typeface="Segoe UI Semilight"/>
                </a:rPr>
              </a:br>
              <a:r>
                <a:rPr lang="en-US" sz="1537" dirty="0">
                  <a:latin typeface="Segoe UI Semilight"/>
                </a:rPr>
                <a:t>Active Directory</a:t>
              </a:r>
            </a:p>
          </p:txBody>
        </p:sp>
        <p:sp>
          <p:nvSpPr>
            <p:cNvPr id="12" name="Freeform 13">
              <a:extLst>
                <a:ext uri="{FF2B5EF4-FFF2-40B4-BE49-F238E27FC236}">
                  <a16:creationId xmlns:a16="http://schemas.microsoft.com/office/drawing/2014/main" id="{C42AB488-B986-412D-B271-A07176B41C89}"/>
                </a:ext>
              </a:extLst>
            </p:cNvPr>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13" name="Picture 12">
              <a:extLst>
                <a:ext uri="{FF2B5EF4-FFF2-40B4-BE49-F238E27FC236}">
                  <a16:creationId xmlns:a16="http://schemas.microsoft.com/office/drawing/2014/main" id="{11A1A690-D44D-4DB7-A4AA-BE176E9C059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grpSp>
        <p:nvGrpSpPr>
          <p:cNvPr id="52" name="Group 51">
            <a:extLst>
              <a:ext uri="{FF2B5EF4-FFF2-40B4-BE49-F238E27FC236}">
                <a16:creationId xmlns:a16="http://schemas.microsoft.com/office/drawing/2014/main" id="{DC377F1D-E074-4574-9BD6-90819CC6BE98}"/>
              </a:ext>
            </a:extLst>
          </p:cNvPr>
          <p:cNvGrpSpPr/>
          <p:nvPr/>
        </p:nvGrpSpPr>
        <p:grpSpPr>
          <a:xfrm rot="5400000">
            <a:off x="5462051" y="1334577"/>
            <a:ext cx="468902" cy="390007"/>
            <a:chOff x="2735263" y="1203325"/>
            <a:chExt cx="6724650" cy="4448176"/>
          </a:xfrm>
          <a:solidFill>
            <a:schemeClr val="bg1"/>
          </a:solidFill>
        </p:grpSpPr>
        <p:sp>
          <p:nvSpPr>
            <p:cNvPr id="53" name="Freeform 19">
              <a:extLst>
                <a:ext uri="{FF2B5EF4-FFF2-40B4-BE49-F238E27FC236}">
                  <a16:creationId xmlns:a16="http://schemas.microsoft.com/office/drawing/2014/main" id="{7ACBF2B4-741D-485E-B2FF-E369B6346948}"/>
                </a:ext>
              </a:extLst>
            </p:cNvPr>
            <p:cNvSpPr>
              <a:spLocks noEditPoints="1"/>
            </p:cNvSpPr>
            <p:nvPr/>
          </p:nvSpPr>
          <p:spPr bwMode="auto">
            <a:xfrm>
              <a:off x="2735263" y="3557588"/>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71 w 1790"/>
                <a:gd name="T23" fmla="*/ 459 h 557"/>
                <a:gd name="T24" fmla="*/ 139 w 1790"/>
                <a:gd name="T25" fmla="*/ 491 h 557"/>
                <a:gd name="T26" fmla="*/ 107 w 1790"/>
                <a:gd name="T27" fmla="*/ 459 h 557"/>
                <a:gd name="T28" fmla="*/ 107 w 1790"/>
                <a:gd name="T29" fmla="*/ 99 h 557"/>
                <a:gd name="T30" fmla="*/ 139 w 1790"/>
                <a:gd name="T31" fmla="*/ 66 h 557"/>
                <a:gd name="T32" fmla="*/ 171 w 1790"/>
                <a:gd name="T33" fmla="*/ 99 h 557"/>
                <a:gd name="T34" fmla="*/ 171 w 1790"/>
                <a:gd name="T35" fmla="*/ 459 h 557"/>
                <a:gd name="T36" fmla="*/ 306 w 1790"/>
                <a:gd name="T37" fmla="*/ 459 h 557"/>
                <a:gd name="T38" fmla="*/ 274 w 1790"/>
                <a:gd name="T39" fmla="*/ 491 h 557"/>
                <a:gd name="T40" fmla="*/ 242 w 1790"/>
                <a:gd name="T41" fmla="*/ 459 h 557"/>
                <a:gd name="T42" fmla="*/ 242 w 1790"/>
                <a:gd name="T43" fmla="*/ 99 h 557"/>
                <a:gd name="T44" fmla="*/ 274 w 1790"/>
                <a:gd name="T45" fmla="*/ 66 h 557"/>
                <a:gd name="T46" fmla="*/ 306 w 1790"/>
                <a:gd name="T47" fmla="*/ 99 h 557"/>
                <a:gd name="T48" fmla="*/ 306 w 1790"/>
                <a:gd name="T49" fmla="*/ 459 h 557"/>
                <a:gd name="T50" fmla="*/ 446 w 1790"/>
                <a:gd name="T51" fmla="*/ 459 h 557"/>
                <a:gd name="T52" fmla="*/ 413 w 1790"/>
                <a:gd name="T53" fmla="*/ 491 h 557"/>
                <a:gd name="T54" fmla="*/ 381 w 1790"/>
                <a:gd name="T55" fmla="*/ 459 h 557"/>
                <a:gd name="T56" fmla="*/ 381 w 1790"/>
                <a:gd name="T57" fmla="*/ 99 h 557"/>
                <a:gd name="T58" fmla="*/ 413 w 1790"/>
                <a:gd name="T59" fmla="*/ 66 h 557"/>
                <a:gd name="T60" fmla="*/ 446 w 1790"/>
                <a:gd name="T61" fmla="*/ 99 h 557"/>
                <a:gd name="T62" fmla="*/ 446 w 1790"/>
                <a:gd name="T63" fmla="*/ 459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71" y="459"/>
                  </a:moveTo>
                  <a:cubicBezTo>
                    <a:pt x="171" y="477"/>
                    <a:pt x="157" y="491"/>
                    <a:pt x="139" y="491"/>
                  </a:cubicBezTo>
                  <a:cubicBezTo>
                    <a:pt x="121" y="491"/>
                    <a:pt x="107" y="477"/>
                    <a:pt x="107" y="459"/>
                  </a:cubicBezTo>
                  <a:cubicBezTo>
                    <a:pt x="107" y="99"/>
                    <a:pt x="107" y="99"/>
                    <a:pt x="107" y="99"/>
                  </a:cubicBezTo>
                  <a:cubicBezTo>
                    <a:pt x="107" y="80"/>
                    <a:pt x="121" y="66"/>
                    <a:pt x="139" y="66"/>
                  </a:cubicBezTo>
                  <a:cubicBezTo>
                    <a:pt x="157" y="66"/>
                    <a:pt x="171" y="80"/>
                    <a:pt x="171" y="99"/>
                  </a:cubicBezTo>
                  <a:lnTo>
                    <a:pt x="171" y="459"/>
                  </a:lnTo>
                  <a:close/>
                  <a:moveTo>
                    <a:pt x="306" y="459"/>
                  </a:moveTo>
                  <a:cubicBezTo>
                    <a:pt x="306" y="477"/>
                    <a:pt x="292" y="491"/>
                    <a:pt x="274" y="491"/>
                  </a:cubicBezTo>
                  <a:cubicBezTo>
                    <a:pt x="256" y="491"/>
                    <a:pt x="242" y="477"/>
                    <a:pt x="242" y="459"/>
                  </a:cubicBezTo>
                  <a:cubicBezTo>
                    <a:pt x="242" y="99"/>
                    <a:pt x="242" y="99"/>
                    <a:pt x="242" y="99"/>
                  </a:cubicBezTo>
                  <a:cubicBezTo>
                    <a:pt x="242" y="80"/>
                    <a:pt x="256" y="66"/>
                    <a:pt x="274" y="66"/>
                  </a:cubicBezTo>
                  <a:cubicBezTo>
                    <a:pt x="292" y="66"/>
                    <a:pt x="306" y="80"/>
                    <a:pt x="306" y="99"/>
                  </a:cubicBezTo>
                  <a:lnTo>
                    <a:pt x="306" y="459"/>
                  </a:lnTo>
                  <a:close/>
                  <a:moveTo>
                    <a:pt x="446" y="459"/>
                  </a:moveTo>
                  <a:cubicBezTo>
                    <a:pt x="446" y="477"/>
                    <a:pt x="431" y="491"/>
                    <a:pt x="413" y="491"/>
                  </a:cubicBezTo>
                  <a:cubicBezTo>
                    <a:pt x="395" y="491"/>
                    <a:pt x="381" y="477"/>
                    <a:pt x="381" y="459"/>
                  </a:cubicBezTo>
                  <a:cubicBezTo>
                    <a:pt x="381" y="99"/>
                    <a:pt x="381" y="99"/>
                    <a:pt x="381" y="99"/>
                  </a:cubicBezTo>
                  <a:cubicBezTo>
                    <a:pt x="381" y="80"/>
                    <a:pt x="395" y="66"/>
                    <a:pt x="413" y="66"/>
                  </a:cubicBezTo>
                  <a:cubicBezTo>
                    <a:pt x="431" y="66"/>
                    <a:pt x="446" y="80"/>
                    <a:pt x="446" y="99"/>
                  </a:cubicBezTo>
                  <a:lnTo>
                    <a:pt x="446" y="459"/>
                  </a:lnTo>
                  <a:close/>
                  <a:moveTo>
                    <a:pt x="1573" y="341"/>
                  </a:moveTo>
                  <a:cubicBezTo>
                    <a:pt x="1538" y="341"/>
                    <a:pt x="1512" y="312"/>
                    <a:pt x="1512" y="277"/>
                  </a:cubicBezTo>
                  <a:cubicBezTo>
                    <a:pt x="1512" y="243"/>
                    <a:pt x="1538" y="216"/>
                    <a:pt x="1573" y="216"/>
                  </a:cubicBezTo>
                  <a:cubicBezTo>
                    <a:pt x="1608" y="216"/>
                    <a:pt x="1638" y="243"/>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sp>
          <p:nvSpPr>
            <p:cNvPr id="54" name="Freeform 20">
              <a:extLst>
                <a:ext uri="{FF2B5EF4-FFF2-40B4-BE49-F238E27FC236}">
                  <a16:creationId xmlns:a16="http://schemas.microsoft.com/office/drawing/2014/main" id="{0683C744-98F2-42AC-A2CF-DF017BB30B08}"/>
                </a:ext>
              </a:extLst>
            </p:cNvPr>
            <p:cNvSpPr>
              <a:spLocks noEditPoints="1"/>
            </p:cNvSpPr>
            <p:nvPr/>
          </p:nvSpPr>
          <p:spPr bwMode="auto">
            <a:xfrm>
              <a:off x="2735263" y="1203325"/>
              <a:ext cx="6724650" cy="2093913"/>
            </a:xfrm>
            <a:custGeom>
              <a:avLst/>
              <a:gdLst>
                <a:gd name="T0" fmla="*/ 1721 w 1790"/>
                <a:gd name="T1" fmla="*/ 0 h 557"/>
                <a:gd name="T2" fmla="*/ 1246 w 1790"/>
                <a:gd name="T3" fmla="*/ 0 h 557"/>
                <a:gd name="T4" fmla="*/ 459 w 1790"/>
                <a:gd name="T5" fmla="*/ 0 h 557"/>
                <a:gd name="T6" fmla="*/ 72 w 1790"/>
                <a:gd name="T7" fmla="*/ 0 h 557"/>
                <a:gd name="T8" fmla="*/ 0 w 1790"/>
                <a:gd name="T9" fmla="*/ 72 h 557"/>
                <a:gd name="T10" fmla="*/ 0 w 1790"/>
                <a:gd name="T11" fmla="*/ 488 h 557"/>
                <a:gd name="T12" fmla="*/ 72 w 1790"/>
                <a:gd name="T13" fmla="*/ 557 h 557"/>
                <a:gd name="T14" fmla="*/ 1721 w 1790"/>
                <a:gd name="T15" fmla="*/ 557 h 557"/>
                <a:gd name="T16" fmla="*/ 1790 w 1790"/>
                <a:gd name="T17" fmla="*/ 488 h 557"/>
                <a:gd name="T18" fmla="*/ 1790 w 1790"/>
                <a:gd name="T19" fmla="*/ 72 h 557"/>
                <a:gd name="T20" fmla="*/ 1721 w 1790"/>
                <a:gd name="T21" fmla="*/ 0 h 557"/>
                <a:gd name="T22" fmla="*/ 169 w 1790"/>
                <a:gd name="T23" fmla="*/ 458 h 557"/>
                <a:gd name="T24" fmla="*/ 137 w 1790"/>
                <a:gd name="T25" fmla="*/ 491 h 557"/>
                <a:gd name="T26" fmla="*/ 105 w 1790"/>
                <a:gd name="T27" fmla="*/ 458 h 557"/>
                <a:gd name="T28" fmla="*/ 105 w 1790"/>
                <a:gd name="T29" fmla="*/ 98 h 557"/>
                <a:gd name="T30" fmla="*/ 137 w 1790"/>
                <a:gd name="T31" fmla="*/ 66 h 557"/>
                <a:gd name="T32" fmla="*/ 169 w 1790"/>
                <a:gd name="T33" fmla="*/ 98 h 557"/>
                <a:gd name="T34" fmla="*/ 169 w 1790"/>
                <a:gd name="T35" fmla="*/ 458 h 557"/>
                <a:gd name="T36" fmla="*/ 304 w 1790"/>
                <a:gd name="T37" fmla="*/ 458 h 557"/>
                <a:gd name="T38" fmla="*/ 272 w 1790"/>
                <a:gd name="T39" fmla="*/ 491 h 557"/>
                <a:gd name="T40" fmla="*/ 240 w 1790"/>
                <a:gd name="T41" fmla="*/ 458 h 557"/>
                <a:gd name="T42" fmla="*/ 240 w 1790"/>
                <a:gd name="T43" fmla="*/ 98 h 557"/>
                <a:gd name="T44" fmla="*/ 272 w 1790"/>
                <a:gd name="T45" fmla="*/ 66 h 557"/>
                <a:gd name="T46" fmla="*/ 304 w 1790"/>
                <a:gd name="T47" fmla="*/ 98 h 557"/>
                <a:gd name="T48" fmla="*/ 304 w 1790"/>
                <a:gd name="T49" fmla="*/ 458 h 557"/>
                <a:gd name="T50" fmla="*/ 443 w 1790"/>
                <a:gd name="T51" fmla="*/ 458 h 557"/>
                <a:gd name="T52" fmla="*/ 411 w 1790"/>
                <a:gd name="T53" fmla="*/ 491 h 557"/>
                <a:gd name="T54" fmla="*/ 379 w 1790"/>
                <a:gd name="T55" fmla="*/ 458 h 557"/>
                <a:gd name="T56" fmla="*/ 379 w 1790"/>
                <a:gd name="T57" fmla="*/ 98 h 557"/>
                <a:gd name="T58" fmla="*/ 411 w 1790"/>
                <a:gd name="T59" fmla="*/ 66 h 557"/>
                <a:gd name="T60" fmla="*/ 443 w 1790"/>
                <a:gd name="T61" fmla="*/ 98 h 557"/>
                <a:gd name="T62" fmla="*/ 443 w 1790"/>
                <a:gd name="T63" fmla="*/ 458 h 557"/>
                <a:gd name="T64" fmla="*/ 1573 w 1790"/>
                <a:gd name="T65" fmla="*/ 341 h 557"/>
                <a:gd name="T66" fmla="*/ 1512 w 1790"/>
                <a:gd name="T67" fmla="*/ 277 h 557"/>
                <a:gd name="T68" fmla="*/ 1573 w 1790"/>
                <a:gd name="T69" fmla="*/ 216 h 557"/>
                <a:gd name="T70" fmla="*/ 1638 w 1790"/>
                <a:gd name="T71" fmla="*/ 277 h 557"/>
                <a:gd name="T72" fmla="*/ 1573 w 1790"/>
                <a:gd name="T73" fmla="*/ 341 h 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90" h="557">
                  <a:moveTo>
                    <a:pt x="1721" y="0"/>
                  </a:moveTo>
                  <a:cubicBezTo>
                    <a:pt x="1246" y="0"/>
                    <a:pt x="1246" y="0"/>
                    <a:pt x="1246" y="0"/>
                  </a:cubicBezTo>
                  <a:cubicBezTo>
                    <a:pt x="459" y="0"/>
                    <a:pt x="459" y="0"/>
                    <a:pt x="459" y="0"/>
                  </a:cubicBezTo>
                  <a:cubicBezTo>
                    <a:pt x="72" y="0"/>
                    <a:pt x="72" y="0"/>
                    <a:pt x="72" y="0"/>
                  </a:cubicBezTo>
                  <a:cubicBezTo>
                    <a:pt x="32" y="0"/>
                    <a:pt x="0" y="32"/>
                    <a:pt x="0" y="72"/>
                  </a:cubicBezTo>
                  <a:cubicBezTo>
                    <a:pt x="0" y="488"/>
                    <a:pt x="0" y="488"/>
                    <a:pt x="0" y="488"/>
                  </a:cubicBezTo>
                  <a:cubicBezTo>
                    <a:pt x="0" y="525"/>
                    <a:pt x="32" y="557"/>
                    <a:pt x="72" y="557"/>
                  </a:cubicBezTo>
                  <a:cubicBezTo>
                    <a:pt x="1721" y="557"/>
                    <a:pt x="1721" y="557"/>
                    <a:pt x="1721" y="557"/>
                  </a:cubicBezTo>
                  <a:cubicBezTo>
                    <a:pt x="1761" y="557"/>
                    <a:pt x="1790" y="525"/>
                    <a:pt x="1790" y="488"/>
                  </a:cubicBezTo>
                  <a:cubicBezTo>
                    <a:pt x="1790" y="72"/>
                    <a:pt x="1790" y="72"/>
                    <a:pt x="1790" y="72"/>
                  </a:cubicBezTo>
                  <a:cubicBezTo>
                    <a:pt x="1790" y="32"/>
                    <a:pt x="1761" y="0"/>
                    <a:pt x="1721" y="0"/>
                  </a:cubicBezTo>
                  <a:close/>
                  <a:moveTo>
                    <a:pt x="169" y="458"/>
                  </a:moveTo>
                  <a:cubicBezTo>
                    <a:pt x="169" y="477"/>
                    <a:pt x="155" y="491"/>
                    <a:pt x="137" y="491"/>
                  </a:cubicBezTo>
                  <a:cubicBezTo>
                    <a:pt x="119" y="491"/>
                    <a:pt x="105" y="477"/>
                    <a:pt x="105" y="458"/>
                  </a:cubicBezTo>
                  <a:cubicBezTo>
                    <a:pt x="105" y="98"/>
                    <a:pt x="105" y="98"/>
                    <a:pt x="105" y="98"/>
                  </a:cubicBezTo>
                  <a:cubicBezTo>
                    <a:pt x="105" y="80"/>
                    <a:pt x="119" y="66"/>
                    <a:pt x="137" y="66"/>
                  </a:cubicBezTo>
                  <a:cubicBezTo>
                    <a:pt x="155" y="66"/>
                    <a:pt x="169" y="80"/>
                    <a:pt x="169" y="98"/>
                  </a:cubicBezTo>
                  <a:lnTo>
                    <a:pt x="169" y="458"/>
                  </a:lnTo>
                  <a:close/>
                  <a:moveTo>
                    <a:pt x="304" y="458"/>
                  </a:moveTo>
                  <a:cubicBezTo>
                    <a:pt x="304" y="477"/>
                    <a:pt x="290" y="491"/>
                    <a:pt x="272" y="491"/>
                  </a:cubicBezTo>
                  <a:cubicBezTo>
                    <a:pt x="254" y="491"/>
                    <a:pt x="240" y="477"/>
                    <a:pt x="240" y="458"/>
                  </a:cubicBezTo>
                  <a:cubicBezTo>
                    <a:pt x="240" y="98"/>
                    <a:pt x="240" y="98"/>
                    <a:pt x="240" y="98"/>
                  </a:cubicBezTo>
                  <a:cubicBezTo>
                    <a:pt x="240" y="80"/>
                    <a:pt x="254" y="66"/>
                    <a:pt x="272" y="66"/>
                  </a:cubicBezTo>
                  <a:cubicBezTo>
                    <a:pt x="290" y="66"/>
                    <a:pt x="304" y="80"/>
                    <a:pt x="304" y="98"/>
                  </a:cubicBezTo>
                  <a:lnTo>
                    <a:pt x="304" y="458"/>
                  </a:lnTo>
                  <a:close/>
                  <a:moveTo>
                    <a:pt x="443" y="458"/>
                  </a:moveTo>
                  <a:cubicBezTo>
                    <a:pt x="443" y="477"/>
                    <a:pt x="429" y="491"/>
                    <a:pt x="411" y="491"/>
                  </a:cubicBezTo>
                  <a:cubicBezTo>
                    <a:pt x="393" y="491"/>
                    <a:pt x="379" y="477"/>
                    <a:pt x="379" y="458"/>
                  </a:cubicBezTo>
                  <a:cubicBezTo>
                    <a:pt x="379" y="98"/>
                    <a:pt x="379" y="98"/>
                    <a:pt x="379" y="98"/>
                  </a:cubicBezTo>
                  <a:cubicBezTo>
                    <a:pt x="379" y="80"/>
                    <a:pt x="393" y="66"/>
                    <a:pt x="411" y="66"/>
                  </a:cubicBezTo>
                  <a:cubicBezTo>
                    <a:pt x="429" y="66"/>
                    <a:pt x="443" y="80"/>
                    <a:pt x="443" y="98"/>
                  </a:cubicBezTo>
                  <a:lnTo>
                    <a:pt x="443" y="458"/>
                  </a:lnTo>
                  <a:close/>
                  <a:moveTo>
                    <a:pt x="1573" y="341"/>
                  </a:moveTo>
                  <a:cubicBezTo>
                    <a:pt x="1538" y="341"/>
                    <a:pt x="1512" y="312"/>
                    <a:pt x="1512" y="277"/>
                  </a:cubicBezTo>
                  <a:cubicBezTo>
                    <a:pt x="1512" y="242"/>
                    <a:pt x="1538" y="216"/>
                    <a:pt x="1573" y="216"/>
                  </a:cubicBezTo>
                  <a:cubicBezTo>
                    <a:pt x="1608" y="216"/>
                    <a:pt x="1638" y="242"/>
                    <a:pt x="1638" y="277"/>
                  </a:cubicBezTo>
                  <a:cubicBezTo>
                    <a:pt x="1638" y="312"/>
                    <a:pt x="1608" y="341"/>
                    <a:pt x="1573" y="3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914367"/>
              <a:endParaRPr lang="en-US" sz="1765">
                <a:solidFill>
                  <a:srgbClr val="505050"/>
                </a:solidFill>
                <a:latin typeface="Segoe UI Semilight"/>
              </a:endParaRPr>
            </a:p>
          </p:txBody>
        </p:sp>
      </p:grpSp>
      <p:grpSp>
        <p:nvGrpSpPr>
          <p:cNvPr id="4" name="Group 3">
            <a:extLst>
              <a:ext uri="{FF2B5EF4-FFF2-40B4-BE49-F238E27FC236}">
                <a16:creationId xmlns:a16="http://schemas.microsoft.com/office/drawing/2014/main" id="{9749F9B3-DA0F-4333-8C2F-351DCD0C5BD1}"/>
              </a:ext>
            </a:extLst>
          </p:cNvPr>
          <p:cNvGrpSpPr/>
          <p:nvPr/>
        </p:nvGrpSpPr>
        <p:grpSpPr>
          <a:xfrm>
            <a:off x="-34583" y="2344875"/>
            <a:ext cx="3713699" cy="3353265"/>
            <a:chOff x="1207843" y="2603250"/>
            <a:chExt cx="1000575" cy="967506"/>
          </a:xfrm>
        </p:grpSpPr>
        <p:grpSp>
          <p:nvGrpSpPr>
            <p:cNvPr id="7" name="Group 6">
              <a:extLst>
                <a:ext uri="{FF2B5EF4-FFF2-40B4-BE49-F238E27FC236}">
                  <a16:creationId xmlns:a16="http://schemas.microsoft.com/office/drawing/2014/main" id="{38A0CF68-C839-4353-9819-3F568FD6DA36}"/>
                </a:ext>
              </a:extLst>
            </p:cNvPr>
            <p:cNvGrpSpPr/>
            <p:nvPr/>
          </p:nvGrpSpPr>
          <p:grpSpPr>
            <a:xfrm>
              <a:off x="1207843" y="2603250"/>
              <a:ext cx="1000575" cy="967506"/>
              <a:chOff x="10292121" y="5350277"/>
              <a:chExt cx="932594" cy="901772"/>
            </a:xfrm>
          </p:grpSpPr>
          <p:sp>
            <p:nvSpPr>
              <p:cNvPr id="9" name="Freeform 7">
                <a:extLst>
                  <a:ext uri="{FF2B5EF4-FFF2-40B4-BE49-F238E27FC236}">
                    <a16:creationId xmlns:a16="http://schemas.microsoft.com/office/drawing/2014/main" id="{6CB731D9-7A91-4C54-9537-823AAA18DA8D}"/>
                  </a:ext>
                </a:extLst>
              </p:cNvPr>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10" name="Freeform 343">
                <a:extLst>
                  <a:ext uri="{FF2B5EF4-FFF2-40B4-BE49-F238E27FC236}">
                    <a16:creationId xmlns:a16="http://schemas.microsoft.com/office/drawing/2014/main" id="{A67A4B06-E546-4B07-A226-F45A7A55A926}"/>
                  </a:ext>
                </a:extLst>
              </p:cNvPr>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8" name="Freeform 341">
              <a:extLst>
                <a:ext uri="{FF2B5EF4-FFF2-40B4-BE49-F238E27FC236}">
                  <a16:creationId xmlns:a16="http://schemas.microsoft.com/office/drawing/2014/main" id="{8B66B546-96E9-42AD-988C-05D3EEC5402A}"/>
                </a:ext>
              </a:extLst>
            </p:cNvPr>
            <p:cNvSpPr>
              <a:spLocks noChangeAspect="1" noEditPoints="1"/>
            </p:cNvSpPr>
            <p:nvPr/>
          </p:nvSpPr>
          <p:spPr bwMode="black">
            <a:xfrm>
              <a:off x="1515581" y="2707962"/>
              <a:ext cx="385098" cy="38353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sp>
        <p:nvSpPr>
          <p:cNvPr id="35" name="Rectangle 34">
            <a:extLst>
              <a:ext uri="{FF2B5EF4-FFF2-40B4-BE49-F238E27FC236}">
                <a16:creationId xmlns:a16="http://schemas.microsoft.com/office/drawing/2014/main" id="{0F447CBE-61DF-41DA-A050-E66234E20FF1}"/>
              </a:ext>
            </a:extLst>
          </p:cNvPr>
          <p:cNvSpPr/>
          <p:nvPr/>
        </p:nvSpPr>
        <p:spPr>
          <a:xfrm>
            <a:off x="0" y="5771761"/>
            <a:ext cx="3679115" cy="334916"/>
          </a:xfrm>
          <a:prstGeom prst="rect">
            <a:avLst/>
          </a:prstGeom>
        </p:spPr>
        <p:txBody>
          <a:bodyPr wrap="square">
            <a:spAutoFit/>
          </a:bodyPr>
          <a:lstStyle/>
          <a:p>
            <a:pPr algn="ctr" defTabSz="895838" fontAlgn="base">
              <a:lnSpc>
                <a:spcPct val="90000"/>
              </a:lnSpc>
              <a:spcBef>
                <a:spcPct val="0"/>
              </a:spcBef>
              <a:spcAft>
                <a:spcPct val="0"/>
              </a:spcAft>
              <a:defRPr/>
            </a:pPr>
            <a:r>
              <a:rPr lang="en-US" sz="1765" kern="0" dirty="0">
                <a:solidFill>
                  <a:srgbClr val="505050"/>
                </a:solidFill>
                <a:latin typeface="Segoe UI Semilight"/>
              </a:rPr>
              <a:t>W10 Device</a:t>
            </a:r>
          </a:p>
        </p:txBody>
      </p:sp>
      <p:sp>
        <p:nvSpPr>
          <p:cNvPr id="70" name="Rectangle 69">
            <a:extLst>
              <a:ext uri="{FF2B5EF4-FFF2-40B4-BE49-F238E27FC236}">
                <a16:creationId xmlns:a16="http://schemas.microsoft.com/office/drawing/2014/main" id="{292C5A37-92A6-4B09-BCC6-AE8C9A58163B}"/>
              </a:ext>
            </a:extLst>
          </p:cNvPr>
          <p:cNvSpPr/>
          <p:nvPr/>
        </p:nvSpPr>
        <p:spPr bwMode="auto">
          <a:xfrm>
            <a:off x="328543" y="3709413"/>
            <a:ext cx="1450089" cy="5218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Device</a:t>
            </a:r>
          </a:p>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 Cert </a:t>
            </a:r>
          </a:p>
        </p:txBody>
      </p:sp>
      <p:grpSp>
        <p:nvGrpSpPr>
          <p:cNvPr id="26" name="Group 25">
            <a:extLst>
              <a:ext uri="{FF2B5EF4-FFF2-40B4-BE49-F238E27FC236}">
                <a16:creationId xmlns:a16="http://schemas.microsoft.com/office/drawing/2014/main" id="{9D927945-C04D-405E-B60A-2B2B601470C9}"/>
              </a:ext>
            </a:extLst>
          </p:cNvPr>
          <p:cNvGrpSpPr/>
          <p:nvPr/>
        </p:nvGrpSpPr>
        <p:grpSpPr>
          <a:xfrm>
            <a:off x="326080" y="2634174"/>
            <a:ext cx="1832358" cy="1043295"/>
            <a:chOff x="386736" y="1526465"/>
            <a:chExt cx="1869101" cy="1064215"/>
          </a:xfrm>
        </p:grpSpPr>
        <p:sp>
          <p:nvSpPr>
            <p:cNvPr id="18" name="Rectangle 17">
              <a:extLst>
                <a:ext uri="{FF2B5EF4-FFF2-40B4-BE49-F238E27FC236}">
                  <a16:creationId xmlns:a16="http://schemas.microsoft.com/office/drawing/2014/main" id="{40AC68F1-5948-47C6-B5AF-0151C36E961B}"/>
                </a:ext>
              </a:extLst>
            </p:cNvPr>
            <p:cNvSpPr/>
            <p:nvPr/>
          </p:nvSpPr>
          <p:spPr bwMode="auto">
            <a:xfrm>
              <a:off x="386736" y="1526465"/>
              <a:ext cx="1869101" cy="1064215"/>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pic>
          <p:nvPicPr>
            <p:cNvPr id="46" name="Picture 45">
              <a:extLst>
                <a:ext uri="{FF2B5EF4-FFF2-40B4-BE49-F238E27FC236}">
                  <a16:creationId xmlns:a16="http://schemas.microsoft.com/office/drawing/2014/main" id="{2742134E-AE7C-4DA3-820E-601C7CD699DF}"/>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510275" y="1675851"/>
              <a:ext cx="1455112" cy="522918"/>
            </a:xfrm>
            <a:prstGeom prst="rect">
              <a:avLst/>
            </a:prstGeom>
          </p:spPr>
        </p:pic>
        <p:sp>
          <p:nvSpPr>
            <p:cNvPr id="21" name="Rectangle 20">
              <a:extLst>
                <a:ext uri="{FF2B5EF4-FFF2-40B4-BE49-F238E27FC236}">
                  <a16:creationId xmlns:a16="http://schemas.microsoft.com/office/drawing/2014/main" id="{F98DE6EB-9390-4AF0-AAC0-21270F3C211B}"/>
                </a:ext>
              </a:extLst>
            </p:cNvPr>
            <p:cNvSpPr/>
            <p:nvPr/>
          </p:nvSpPr>
          <p:spPr>
            <a:xfrm>
              <a:off x="386736" y="2207736"/>
              <a:ext cx="1869101" cy="341632"/>
            </a:xfrm>
            <a:prstGeom prst="rect">
              <a:avLst/>
            </a:prstGeom>
          </p:spPr>
          <p:txBody>
            <a:bodyPr wrap="square">
              <a:spAutoFit/>
            </a:bodyPr>
            <a:lstStyle/>
            <a:p>
              <a:pPr algn="ctr" defTabSz="914102" fontAlgn="base">
                <a:lnSpc>
                  <a:spcPct val="90000"/>
                </a:lnSpc>
                <a:spcBef>
                  <a:spcPct val="0"/>
                </a:spcBef>
                <a:spcAft>
                  <a:spcPct val="0"/>
                </a:spcAft>
              </a:pPr>
              <a:r>
                <a:rPr lang="en-US" sz="1765" dirty="0">
                  <a:solidFill>
                    <a:srgbClr val="002050"/>
                  </a:solidFill>
                  <a:latin typeface="Segoe UI Semilight"/>
                  <a:ea typeface="Segoe UI" pitchFamily="34" charset="0"/>
                  <a:cs typeface="Segoe UI" pitchFamily="34" charset="0"/>
                </a:rPr>
                <a:t>1. User </a:t>
              </a:r>
              <a:r>
                <a:rPr lang="en-US" sz="1765" dirty="0" err="1">
                  <a:solidFill>
                    <a:srgbClr val="002050"/>
                  </a:solidFill>
                  <a:latin typeface="Segoe UI Semilight"/>
                  <a:ea typeface="Segoe UI" pitchFamily="34" charset="0"/>
                  <a:cs typeface="Segoe UI" pitchFamily="34" charset="0"/>
                </a:rPr>
                <a:t>Authn</a:t>
              </a:r>
              <a:r>
                <a:rPr lang="en-US" sz="1765" dirty="0">
                  <a:solidFill>
                    <a:srgbClr val="002050"/>
                  </a:solidFill>
                  <a:latin typeface="Segoe UI Semilight"/>
                  <a:ea typeface="Segoe UI" pitchFamily="34" charset="0"/>
                  <a:cs typeface="Segoe UI" pitchFamily="34" charset="0"/>
                </a:rPr>
                <a:t>  </a:t>
              </a:r>
              <a:endParaRPr lang="en-US" sz="1765" dirty="0">
                <a:solidFill>
                  <a:srgbClr val="002050"/>
                </a:solidFill>
                <a:latin typeface="Segoe UI Semilight"/>
              </a:endParaRPr>
            </a:p>
          </p:txBody>
        </p:sp>
      </p:grpSp>
      <p:sp>
        <p:nvSpPr>
          <p:cNvPr id="27" name="Rectangle 26">
            <a:extLst>
              <a:ext uri="{FF2B5EF4-FFF2-40B4-BE49-F238E27FC236}">
                <a16:creationId xmlns:a16="http://schemas.microsoft.com/office/drawing/2014/main" id="{34DFD7FF-B042-4C72-9C0A-28EF987B064C}"/>
              </a:ext>
            </a:extLst>
          </p:cNvPr>
          <p:cNvSpPr/>
          <p:nvPr/>
        </p:nvSpPr>
        <p:spPr bwMode="auto">
          <a:xfrm>
            <a:off x="2243022" y="2628586"/>
            <a:ext cx="1075428" cy="100838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Cloud AP</a:t>
            </a:r>
          </a:p>
        </p:txBody>
      </p:sp>
      <p:sp>
        <p:nvSpPr>
          <p:cNvPr id="62" name="Freeform 31">
            <a:extLst>
              <a:ext uri="{FF2B5EF4-FFF2-40B4-BE49-F238E27FC236}">
                <a16:creationId xmlns:a16="http://schemas.microsoft.com/office/drawing/2014/main" id="{11E563F4-4EF3-4D75-9E7B-ACBDF72C6591}"/>
              </a:ext>
            </a:extLst>
          </p:cNvPr>
          <p:cNvSpPr>
            <a:spLocks noEditPoints="1"/>
          </p:cNvSpPr>
          <p:nvPr/>
        </p:nvSpPr>
        <p:spPr bwMode="auto">
          <a:xfrm>
            <a:off x="427152" y="3823918"/>
            <a:ext cx="441987" cy="323709"/>
          </a:xfrm>
          <a:custGeom>
            <a:avLst/>
            <a:gdLst>
              <a:gd name="T0" fmla="*/ 0 w 120"/>
              <a:gd name="T1" fmla="*/ 0 h 88"/>
              <a:gd name="T2" fmla="*/ 0 w 120"/>
              <a:gd name="T3" fmla="*/ 88 h 88"/>
              <a:gd name="T4" fmla="*/ 120 w 120"/>
              <a:gd name="T5" fmla="*/ 88 h 88"/>
              <a:gd name="T6" fmla="*/ 120 w 120"/>
              <a:gd name="T7" fmla="*/ 0 h 88"/>
              <a:gd name="T8" fmla="*/ 0 w 120"/>
              <a:gd name="T9" fmla="*/ 0 h 88"/>
              <a:gd name="T10" fmla="*/ 112 w 120"/>
              <a:gd name="T11" fmla="*/ 80 h 88"/>
              <a:gd name="T12" fmla="*/ 8 w 120"/>
              <a:gd name="T13" fmla="*/ 80 h 88"/>
              <a:gd name="T14" fmla="*/ 8 w 120"/>
              <a:gd name="T15" fmla="*/ 8 h 88"/>
              <a:gd name="T16" fmla="*/ 112 w 120"/>
              <a:gd name="T17" fmla="*/ 8 h 88"/>
              <a:gd name="T18" fmla="*/ 112 w 120"/>
              <a:gd name="T19" fmla="*/ 80 h 88"/>
              <a:gd name="T20" fmla="*/ 16 w 120"/>
              <a:gd name="T21" fmla="*/ 72 h 88"/>
              <a:gd name="T22" fmla="*/ 24 w 120"/>
              <a:gd name="T23" fmla="*/ 72 h 88"/>
              <a:gd name="T24" fmla="*/ 40 w 120"/>
              <a:gd name="T25" fmla="*/ 56 h 88"/>
              <a:gd name="T26" fmla="*/ 56 w 120"/>
              <a:gd name="T27" fmla="*/ 72 h 88"/>
              <a:gd name="T28" fmla="*/ 64 w 120"/>
              <a:gd name="T29" fmla="*/ 72 h 88"/>
              <a:gd name="T30" fmla="*/ 53 w 120"/>
              <a:gd name="T31" fmla="*/ 51 h 88"/>
              <a:gd name="T32" fmla="*/ 60 w 120"/>
              <a:gd name="T33" fmla="*/ 36 h 88"/>
              <a:gd name="T34" fmla="*/ 40 w 120"/>
              <a:gd name="T35" fmla="*/ 16 h 88"/>
              <a:gd name="T36" fmla="*/ 20 w 120"/>
              <a:gd name="T37" fmla="*/ 36 h 88"/>
              <a:gd name="T38" fmla="*/ 28 w 120"/>
              <a:gd name="T39" fmla="*/ 51 h 88"/>
              <a:gd name="T40" fmla="*/ 16 w 120"/>
              <a:gd name="T41" fmla="*/ 72 h 88"/>
              <a:gd name="T42" fmla="*/ 40 w 120"/>
              <a:gd name="T43" fmla="*/ 24 h 88"/>
              <a:gd name="T44" fmla="*/ 52 w 120"/>
              <a:gd name="T45" fmla="*/ 36 h 88"/>
              <a:gd name="T46" fmla="*/ 40 w 120"/>
              <a:gd name="T47" fmla="*/ 48 h 88"/>
              <a:gd name="T48" fmla="*/ 28 w 120"/>
              <a:gd name="T49" fmla="*/ 36 h 88"/>
              <a:gd name="T50" fmla="*/ 40 w 120"/>
              <a:gd name="T51" fmla="*/ 24 h 88"/>
              <a:gd name="T52" fmla="*/ 104 w 120"/>
              <a:gd name="T53" fmla="*/ 24 h 88"/>
              <a:gd name="T54" fmla="*/ 72 w 120"/>
              <a:gd name="T55" fmla="*/ 24 h 88"/>
              <a:gd name="T56" fmla="*/ 72 w 120"/>
              <a:gd name="T57" fmla="*/ 16 h 88"/>
              <a:gd name="T58" fmla="*/ 104 w 120"/>
              <a:gd name="T59" fmla="*/ 16 h 88"/>
              <a:gd name="T60" fmla="*/ 104 w 120"/>
              <a:gd name="T61" fmla="*/ 24 h 88"/>
              <a:gd name="T62" fmla="*/ 104 w 120"/>
              <a:gd name="T63" fmla="*/ 72 h 88"/>
              <a:gd name="T64" fmla="*/ 72 w 120"/>
              <a:gd name="T65" fmla="*/ 72 h 88"/>
              <a:gd name="T66" fmla="*/ 72 w 120"/>
              <a:gd name="T67" fmla="*/ 64 h 88"/>
              <a:gd name="T68" fmla="*/ 104 w 120"/>
              <a:gd name="T69" fmla="*/ 64 h 88"/>
              <a:gd name="T70" fmla="*/ 104 w 120"/>
              <a:gd name="T71" fmla="*/ 72 h 88"/>
              <a:gd name="T72" fmla="*/ 104 w 120"/>
              <a:gd name="T73" fmla="*/ 48 h 88"/>
              <a:gd name="T74" fmla="*/ 72 w 120"/>
              <a:gd name="T75" fmla="*/ 48 h 88"/>
              <a:gd name="T76" fmla="*/ 72 w 120"/>
              <a:gd name="T77" fmla="*/ 40 h 88"/>
              <a:gd name="T78" fmla="*/ 104 w 120"/>
              <a:gd name="T79" fmla="*/ 40 h 88"/>
              <a:gd name="T80" fmla="*/ 104 w 120"/>
              <a:gd name="T81" fmla="*/ 4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20" h="88">
                <a:moveTo>
                  <a:pt x="0" y="0"/>
                </a:moveTo>
                <a:cubicBezTo>
                  <a:pt x="0" y="88"/>
                  <a:pt x="0" y="88"/>
                  <a:pt x="0" y="88"/>
                </a:cubicBezTo>
                <a:cubicBezTo>
                  <a:pt x="120" y="88"/>
                  <a:pt x="120" y="88"/>
                  <a:pt x="120" y="88"/>
                </a:cubicBezTo>
                <a:cubicBezTo>
                  <a:pt x="120" y="0"/>
                  <a:pt x="120" y="0"/>
                  <a:pt x="120" y="0"/>
                </a:cubicBezTo>
                <a:lnTo>
                  <a:pt x="0" y="0"/>
                </a:lnTo>
                <a:close/>
                <a:moveTo>
                  <a:pt x="112" y="80"/>
                </a:moveTo>
                <a:cubicBezTo>
                  <a:pt x="8" y="80"/>
                  <a:pt x="8" y="80"/>
                  <a:pt x="8" y="80"/>
                </a:cubicBezTo>
                <a:cubicBezTo>
                  <a:pt x="8" y="8"/>
                  <a:pt x="8" y="8"/>
                  <a:pt x="8" y="8"/>
                </a:cubicBezTo>
                <a:cubicBezTo>
                  <a:pt x="112" y="8"/>
                  <a:pt x="112" y="8"/>
                  <a:pt x="112" y="8"/>
                </a:cubicBezTo>
                <a:lnTo>
                  <a:pt x="112" y="80"/>
                </a:lnTo>
                <a:close/>
                <a:moveTo>
                  <a:pt x="16" y="72"/>
                </a:moveTo>
                <a:cubicBezTo>
                  <a:pt x="24" y="72"/>
                  <a:pt x="24" y="72"/>
                  <a:pt x="24" y="72"/>
                </a:cubicBezTo>
                <a:cubicBezTo>
                  <a:pt x="24" y="63"/>
                  <a:pt x="31" y="56"/>
                  <a:pt x="40" y="56"/>
                </a:cubicBezTo>
                <a:cubicBezTo>
                  <a:pt x="49" y="56"/>
                  <a:pt x="56" y="63"/>
                  <a:pt x="56" y="72"/>
                </a:cubicBezTo>
                <a:cubicBezTo>
                  <a:pt x="64" y="72"/>
                  <a:pt x="64" y="72"/>
                  <a:pt x="64" y="72"/>
                </a:cubicBezTo>
                <a:cubicBezTo>
                  <a:pt x="64" y="63"/>
                  <a:pt x="60" y="55"/>
                  <a:pt x="53" y="51"/>
                </a:cubicBezTo>
                <a:cubicBezTo>
                  <a:pt x="57" y="47"/>
                  <a:pt x="60" y="42"/>
                  <a:pt x="60" y="36"/>
                </a:cubicBezTo>
                <a:cubicBezTo>
                  <a:pt x="60" y="25"/>
                  <a:pt x="51" y="16"/>
                  <a:pt x="40" y="16"/>
                </a:cubicBezTo>
                <a:cubicBezTo>
                  <a:pt x="29" y="16"/>
                  <a:pt x="20" y="25"/>
                  <a:pt x="20" y="36"/>
                </a:cubicBezTo>
                <a:cubicBezTo>
                  <a:pt x="20" y="42"/>
                  <a:pt x="23" y="47"/>
                  <a:pt x="28" y="51"/>
                </a:cubicBezTo>
                <a:cubicBezTo>
                  <a:pt x="21" y="55"/>
                  <a:pt x="16" y="63"/>
                  <a:pt x="16" y="72"/>
                </a:cubicBezTo>
                <a:close/>
                <a:moveTo>
                  <a:pt x="40" y="24"/>
                </a:moveTo>
                <a:cubicBezTo>
                  <a:pt x="47" y="24"/>
                  <a:pt x="52" y="29"/>
                  <a:pt x="52" y="36"/>
                </a:cubicBezTo>
                <a:cubicBezTo>
                  <a:pt x="52" y="42"/>
                  <a:pt x="47" y="48"/>
                  <a:pt x="40" y="48"/>
                </a:cubicBezTo>
                <a:cubicBezTo>
                  <a:pt x="34" y="48"/>
                  <a:pt x="28" y="42"/>
                  <a:pt x="28" y="36"/>
                </a:cubicBezTo>
                <a:cubicBezTo>
                  <a:pt x="28" y="29"/>
                  <a:pt x="34" y="24"/>
                  <a:pt x="40" y="24"/>
                </a:cubicBezTo>
                <a:close/>
                <a:moveTo>
                  <a:pt x="104" y="24"/>
                </a:moveTo>
                <a:cubicBezTo>
                  <a:pt x="72" y="24"/>
                  <a:pt x="72" y="24"/>
                  <a:pt x="72" y="24"/>
                </a:cubicBezTo>
                <a:cubicBezTo>
                  <a:pt x="72" y="16"/>
                  <a:pt x="72" y="16"/>
                  <a:pt x="72" y="16"/>
                </a:cubicBezTo>
                <a:cubicBezTo>
                  <a:pt x="104" y="16"/>
                  <a:pt x="104" y="16"/>
                  <a:pt x="104" y="16"/>
                </a:cubicBezTo>
                <a:lnTo>
                  <a:pt x="104" y="24"/>
                </a:lnTo>
                <a:close/>
                <a:moveTo>
                  <a:pt x="104" y="72"/>
                </a:moveTo>
                <a:cubicBezTo>
                  <a:pt x="72" y="72"/>
                  <a:pt x="72" y="72"/>
                  <a:pt x="72" y="72"/>
                </a:cubicBezTo>
                <a:cubicBezTo>
                  <a:pt x="72" y="64"/>
                  <a:pt x="72" y="64"/>
                  <a:pt x="72" y="64"/>
                </a:cubicBezTo>
                <a:cubicBezTo>
                  <a:pt x="104" y="64"/>
                  <a:pt x="104" y="64"/>
                  <a:pt x="104" y="64"/>
                </a:cubicBezTo>
                <a:lnTo>
                  <a:pt x="104" y="72"/>
                </a:lnTo>
                <a:close/>
                <a:moveTo>
                  <a:pt x="104" y="48"/>
                </a:moveTo>
                <a:cubicBezTo>
                  <a:pt x="72" y="48"/>
                  <a:pt x="72" y="48"/>
                  <a:pt x="72" y="48"/>
                </a:cubicBezTo>
                <a:cubicBezTo>
                  <a:pt x="72" y="40"/>
                  <a:pt x="72" y="40"/>
                  <a:pt x="72" y="40"/>
                </a:cubicBezTo>
                <a:cubicBezTo>
                  <a:pt x="104" y="40"/>
                  <a:pt x="104" y="40"/>
                  <a:pt x="104" y="40"/>
                </a:cubicBezTo>
                <a:lnTo>
                  <a:pt x="104" y="48"/>
                </a:lnTo>
                <a:close/>
              </a:path>
            </a:pathLst>
          </a:custGeom>
          <a:solidFill>
            <a:srgbClr val="FFFFFF"/>
          </a:solidFill>
          <a:ln>
            <a:solidFill>
              <a:srgbClr val="FFFFFF"/>
            </a:solidFill>
          </a:ln>
        </p:spPr>
        <p:txBody>
          <a:bodyPr vert="horz" wrap="square" lIns="89642" tIns="44821" rIns="89642" bIns="44821" numCol="1" anchor="t" anchorCtr="0" compatLnSpc="1">
            <a:prstTxWarp prst="textNoShape">
              <a:avLst/>
            </a:prstTxWarp>
          </a:bodyPr>
          <a:lstStyle/>
          <a:p>
            <a:pPr defTabSz="914367"/>
            <a:endParaRPr lang="en-US" sz="1765">
              <a:solidFill>
                <a:srgbClr val="353535"/>
              </a:solidFill>
              <a:latin typeface="Segoe UI Semilight"/>
            </a:endParaRPr>
          </a:p>
        </p:txBody>
      </p:sp>
      <p:sp>
        <p:nvSpPr>
          <p:cNvPr id="63" name="Freeform 300">
            <a:extLst>
              <a:ext uri="{FF2B5EF4-FFF2-40B4-BE49-F238E27FC236}">
                <a16:creationId xmlns:a16="http://schemas.microsoft.com/office/drawing/2014/main" id="{EABA1FA2-8FEB-4773-937A-85F055281D45}"/>
              </a:ext>
            </a:extLst>
          </p:cNvPr>
          <p:cNvSpPr>
            <a:spLocks noEditPoints="1"/>
          </p:cNvSpPr>
          <p:nvPr/>
        </p:nvSpPr>
        <p:spPr bwMode="auto">
          <a:xfrm>
            <a:off x="482952" y="3885054"/>
            <a:ext cx="178045" cy="201438"/>
          </a:xfrm>
          <a:custGeom>
            <a:avLst/>
            <a:gdLst>
              <a:gd name="T0" fmla="*/ 79 w 116"/>
              <a:gd name="T1" fmla="*/ 46 h 131"/>
              <a:gd name="T2" fmla="*/ 39 w 116"/>
              <a:gd name="T3" fmla="*/ 46 h 131"/>
              <a:gd name="T4" fmla="*/ 59 w 116"/>
              <a:gd name="T5" fmla="*/ 33 h 131"/>
              <a:gd name="T6" fmla="*/ 59 w 116"/>
              <a:gd name="T7" fmla="*/ 58 h 131"/>
              <a:gd name="T8" fmla="*/ 59 w 116"/>
              <a:gd name="T9" fmla="*/ 33 h 131"/>
              <a:gd name="T10" fmla="*/ 96 w 116"/>
              <a:gd name="T11" fmla="*/ 47 h 131"/>
              <a:gd name="T12" fmla="*/ 85 w 116"/>
              <a:gd name="T13" fmla="*/ 19 h 131"/>
              <a:gd name="T14" fmla="*/ 60 w 116"/>
              <a:gd name="T15" fmla="*/ 8 h 131"/>
              <a:gd name="T16" fmla="*/ 32 w 116"/>
              <a:gd name="T17" fmla="*/ 20 h 131"/>
              <a:gd name="T18" fmla="*/ 21 w 116"/>
              <a:gd name="T19" fmla="*/ 45 h 131"/>
              <a:gd name="T20" fmla="*/ 19 w 116"/>
              <a:gd name="T21" fmla="*/ 67 h 131"/>
              <a:gd name="T22" fmla="*/ 31 w 116"/>
              <a:gd name="T23" fmla="*/ 107 h 131"/>
              <a:gd name="T24" fmla="*/ 58 w 116"/>
              <a:gd name="T25" fmla="*/ 110 h 131"/>
              <a:gd name="T26" fmla="*/ 86 w 116"/>
              <a:gd name="T27" fmla="*/ 107 h 131"/>
              <a:gd name="T28" fmla="*/ 97 w 116"/>
              <a:gd name="T29" fmla="*/ 67 h 131"/>
              <a:gd name="T30" fmla="*/ 24 w 116"/>
              <a:gd name="T31" fmla="*/ 31 h 131"/>
              <a:gd name="T32" fmla="*/ 44 w 116"/>
              <a:gd name="T33" fmla="*/ 10 h 131"/>
              <a:gd name="T34" fmla="*/ 73 w 116"/>
              <a:gd name="T35" fmla="*/ 11 h 131"/>
              <a:gd name="T36" fmla="*/ 94 w 116"/>
              <a:gd name="T37" fmla="*/ 31 h 131"/>
              <a:gd name="T38" fmla="*/ 93 w 116"/>
              <a:gd name="T39" fmla="*/ 60 h 131"/>
              <a:gd name="T40" fmla="*/ 74 w 116"/>
              <a:gd name="T41" fmla="*/ 81 h 131"/>
              <a:gd name="T42" fmla="*/ 45 w 116"/>
              <a:gd name="T43" fmla="*/ 80 h 131"/>
              <a:gd name="T44" fmla="*/ 24 w 116"/>
              <a:gd name="T45" fmla="*/ 60 h 131"/>
              <a:gd name="T46" fmla="*/ 24 w 116"/>
              <a:gd name="T47" fmla="*/ 31 h 131"/>
              <a:gd name="T48" fmla="*/ 34 w 116"/>
              <a:gd name="T49" fmla="*/ 98 h 131"/>
              <a:gd name="T50" fmla="*/ 27 w 116"/>
              <a:gd name="T51" fmla="*/ 70 h 131"/>
              <a:gd name="T52" fmla="*/ 40 w 116"/>
              <a:gd name="T53" fmla="*/ 91 h 131"/>
              <a:gd name="T54" fmla="*/ 62 w 116"/>
              <a:gd name="T55" fmla="*/ 85 h 131"/>
              <a:gd name="T56" fmla="*/ 103 w 116"/>
              <a:gd name="T57" fmla="*/ 100 h 131"/>
              <a:gd name="T58" fmla="*/ 70 w 116"/>
              <a:gd name="T59" fmla="*/ 116 h 131"/>
              <a:gd name="T60" fmla="*/ 69 w 116"/>
              <a:gd name="T61" fmla="*/ 88 h 131"/>
              <a:gd name="T62" fmla="*/ 86 w 116"/>
              <a:gd name="T63" fmla="*/ 72 h 131"/>
              <a:gd name="T64" fmla="*/ 103 w 116"/>
              <a:gd name="T65" fmla="*/ 10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6" h="131">
                <a:moveTo>
                  <a:pt x="59" y="66"/>
                </a:moveTo>
                <a:cubicBezTo>
                  <a:pt x="70" y="66"/>
                  <a:pt x="79" y="57"/>
                  <a:pt x="79" y="46"/>
                </a:cubicBezTo>
                <a:cubicBezTo>
                  <a:pt x="79" y="34"/>
                  <a:pt x="70" y="25"/>
                  <a:pt x="59" y="25"/>
                </a:cubicBezTo>
                <a:cubicBezTo>
                  <a:pt x="48" y="25"/>
                  <a:pt x="39" y="34"/>
                  <a:pt x="39" y="46"/>
                </a:cubicBezTo>
                <a:cubicBezTo>
                  <a:pt x="39" y="57"/>
                  <a:pt x="48" y="66"/>
                  <a:pt x="59" y="66"/>
                </a:cubicBezTo>
                <a:close/>
                <a:moveTo>
                  <a:pt x="59" y="33"/>
                </a:moveTo>
                <a:cubicBezTo>
                  <a:pt x="66" y="33"/>
                  <a:pt x="71" y="39"/>
                  <a:pt x="71" y="46"/>
                </a:cubicBezTo>
                <a:cubicBezTo>
                  <a:pt x="71" y="52"/>
                  <a:pt x="66" y="58"/>
                  <a:pt x="59" y="58"/>
                </a:cubicBezTo>
                <a:cubicBezTo>
                  <a:pt x="52" y="58"/>
                  <a:pt x="47" y="52"/>
                  <a:pt x="47" y="46"/>
                </a:cubicBezTo>
                <a:cubicBezTo>
                  <a:pt x="47" y="39"/>
                  <a:pt x="52" y="33"/>
                  <a:pt x="59" y="33"/>
                </a:cubicBezTo>
                <a:close/>
                <a:moveTo>
                  <a:pt x="104" y="64"/>
                </a:moveTo>
                <a:cubicBezTo>
                  <a:pt x="96" y="47"/>
                  <a:pt x="96" y="47"/>
                  <a:pt x="96" y="47"/>
                </a:cubicBezTo>
                <a:cubicBezTo>
                  <a:pt x="105" y="27"/>
                  <a:pt x="105" y="27"/>
                  <a:pt x="105" y="27"/>
                </a:cubicBezTo>
                <a:cubicBezTo>
                  <a:pt x="85" y="19"/>
                  <a:pt x="85" y="19"/>
                  <a:pt x="85" y="19"/>
                </a:cubicBezTo>
                <a:cubicBezTo>
                  <a:pt x="78" y="1"/>
                  <a:pt x="78" y="1"/>
                  <a:pt x="78" y="1"/>
                </a:cubicBezTo>
                <a:cubicBezTo>
                  <a:pt x="60" y="8"/>
                  <a:pt x="60" y="8"/>
                  <a:pt x="60" y="8"/>
                </a:cubicBezTo>
                <a:cubicBezTo>
                  <a:pt x="40" y="0"/>
                  <a:pt x="40" y="0"/>
                  <a:pt x="40" y="0"/>
                </a:cubicBezTo>
                <a:cubicBezTo>
                  <a:pt x="32" y="20"/>
                  <a:pt x="32" y="20"/>
                  <a:pt x="32" y="20"/>
                </a:cubicBezTo>
                <a:cubicBezTo>
                  <a:pt x="14" y="27"/>
                  <a:pt x="14" y="27"/>
                  <a:pt x="14" y="27"/>
                </a:cubicBezTo>
                <a:cubicBezTo>
                  <a:pt x="21" y="45"/>
                  <a:pt x="21" y="45"/>
                  <a:pt x="21" y="45"/>
                </a:cubicBezTo>
                <a:cubicBezTo>
                  <a:pt x="13" y="65"/>
                  <a:pt x="13" y="65"/>
                  <a:pt x="13" y="65"/>
                </a:cubicBezTo>
                <a:cubicBezTo>
                  <a:pt x="19" y="67"/>
                  <a:pt x="19" y="67"/>
                  <a:pt x="19" y="67"/>
                </a:cubicBezTo>
                <a:cubicBezTo>
                  <a:pt x="0" y="109"/>
                  <a:pt x="0" y="109"/>
                  <a:pt x="0" y="109"/>
                </a:cubicBezTo>
                <a:cubicBezTo>
                  <a:pt x="31" y="107"/>
                  <a:pt x="31" y="107"/>
                  <a:pt x="31" y="107"/>
                </a:cubicBezTo>
                <a:cubicBezTo>
                  <a:pt x="48" y="131"/>
                  <a:pt x="48" y="131"/>
                  <a:pt x="48" y="131"/>
                </a:cubicBezTo>
                <a:cubicBezTo>
                  <a:pt x="58" y="110"/>
                  <a:pt x="58" y="110"/>
                  <a:pt x="58" y="110"/>
                </a:cubicBezTo>
                <a:cubicBezTo>
                  <a:pt x="68" y="131"/>
                  <a:pt x="68" y="131"/>
                  <a:pt x="68" y="131"/>
                </a:cubicBezTo>
                <a:cubicBezTo>
                  <a:pt x="86" y="107"/>
                  <a:pt x="86" y="107"/>
                  <a:pt x="86" y="107"/>
                </a:cubicBezTo>
                <a:cubicBezTo>
                  <a:pt x="116" y="109"/>
                  <a:pt x="116" y="109"/>
                  <a:pt x="116" y="109"/>
                </a:cubicBezTo>
                <a:cubicBezTo>
                  <a:pt x="97" y="67"/>
                  <a:pt x="97" y="67"/>
                  <a:pt x="97" y="67"/>
                </a:cubicBezTo>
                <a:lnTo>
                  <a:pt x="104" y="64"/>
                </a:lnTo>
                <a:close/>
                <a:moveTo>
                  <a:pt x="24" y="31"/>
                </a:moveTo>
                <a:cubicBezTo>
                  <a:pt x="38" y="26"/>
                  <a:pt x="38" y="26"/>
                  <a:pt x="38" y="26"/>
                </a:cubicBezTo>
                <a:cubicBezTo>
                  <a:pt x="44" y="10"/>
                  <a:pt x="44" y="10"/>
                  <a:pt x="44" y="10"/>
                </a:cubicBezTo>
                <a:cubicBezTo>
                  <a:pt x="60" y="17"/>
                  <a:pt x="60" y="17"/>
                  <a:pt x="60" y="17"/>
                </a:cubicBezTo>
                <a:cubicBezTo>
                  <a:pt x="73" y="11"/>
                  <a:pt x="73" y="11"/>
                  <a:pt x="73" y="11"/>
                </a:cubicBezTo>
                <a:cubicBezTo>
                  <a:pt x="79" y="25"/>
                  <a:pt x="79" y="25"/>
                  <a:pt x="79" y="25"/>
                </a:cubicBezTo>
                <a:cubicBezTo>
                  <a:pt x="94" y="31"/>
                  <a:pt x="94" y="31"/>
                  <a:pt x="94" y="31"/>
                </a:cubicBezTo>
                <a:cubicBezTo>
                  <a:pt x="88" y="47"/>
                  <a:pt x="88" y="47"/>
                  <a:pt x="88" y="47"/>
                </a:cubicBezTo>
                <a:cubicBezTo>
                  <a:pt x="93" y="60"/>
                  <a:pt x="93" y="60"/>
                  <a:pt x="93" y="60"/>
                </a:cubicBezTo>
                <a:cubicBezTo>
                  <a:pt x="80" y="66"/>
                  <a:pt x="80" y="66"/>
                  <a:pt x="80" y="66"/>
                </a:cubicBezTo>
                <a:cubicBezTo>
                  <a:pt x="74" y="81"/>
                  <a:pt x="74" y="81"/>
                  <a:pt x="74" y="81"/>
                </a:cubicBezTo>
                <a:cubicBezTo>
                  <a:pt x="58" y="75"/>
                  <a:pt x="58" y="75"/>
                  <a:pt x="58" y="75"/>
                </a:cubicBezTo>
                <a:cubicBezTo>
                  <a:pt x="45" y="80"/>
                  <a:pt x="45" y="80"/>
                  <a:pt x="45" y="80"/>
                </a:cubicBezTo>
                <a:cubicBezTo>
                  <a:pt x="39" y="67"/>
                  <a:pt x="39" y="67"/>
                  <a:pt x="39" y="67"/>
                </a:cubicBezTo>
                <a:cubicBezTo>
                  <a:pt x="24" y="60"/>
                  <a:pt x="24" y="60"/>
                  <a:pt x="24" y="60"/>
                </a:cubicBezTo>
                <a:cubicBezTo>
                  <a:pt x="30" y="45"/>
                  <a:pt x="30" y="45"/>
                  <a:pt x="30" y="45"/>
                </a:cubicBezTo>
                <a:lnTo>
                  <a:pt x="24" y="31"/>
                </a:lnTo>
                <a:close/>
                <a:moveTo>
                  <a:pt x="47" y="116"/>
                </a:moveTo>
                <a:cubicBezTo>
                  <a:pt x="34" y="98"/>
                  <a:pt x="34" y="98"/>
                  <a:pt x="34" y="98"/>
                </a:cubicBezTo>
                <a:cubicBezTo>
                  <a:pt x="13" y="100"/>
                  <a:pt x="13" y="100"/>
                  <a:pt x="13" y="100"/>
                </a:cubicBezTo>
                <a:cubicBezTo>
                  <a:pt x="27" y="70"/>
                  <a:pt x="27" y="70"/>
                  <a:pt x="27" y="70"/>
                </a:cubicBezTo>
                <a:cubicBezTo>
                  <a:pt x="33" y="73"/>
                  <a:pt x="33" y="73"/>
                  <a:pt x="33" y="73"/>
                </a:cubicBezTo>
                <a:cubicBezTo>
                  <a:pt x="40" y="91"/>
                  <a:pt x="40" y="91"/>
                  <a:pt x="40" y="91"/>
                </a:cubicBezTo>
                <a:cubicBezTo>
                  <a:pt x="58" y="83"/>
                  <a:pt x="58" y="83"/>
                  <a:pt x="58" y="83"/>
                </a:cubicBezTo>
                <a:cubicBezTo>
                  <a:pt x="62" y="85"/>
                  <a:pt x="62" y="85"/>
                  <a:pt x="62" y="85"/>
                </a:cubicBezTo>
                <a:lnTo>
                  <a:pt x="47" y="116"/>
                </a:lnTo>
                <a:close/>
                <a:moveTo>
                  <a:pt x="103" y="100"/>
                </a:moveTo>
                <a:cubicBezTo>
                  <a:pt x="82" y="98"/>
                  <a:pt x="82" y="98"/>
                  <a:pt x="82" y="98"/>
                </a:cubicBezTo>
                <a:cubicBezTo>
                  <a:pt x="70" y="116"/>
                  <a:pt x="70" y="116"/>
                  <a:pt x="70" y="116"/>
                </a:cubicBezTo>
                <a:cubicBezTo>
                  <a:pt x="63" y="101"/>
                  <a:pt x="63" y="101"/>
                  <a:pt x="63" y="101"/>
                </a:cubicBezTo>
                <a:cubicBezTo>
                  <a:pt x="69" y="88"/>
                  <a:pt x="69" y="88"/>
                  <a:pt x="69" y="88"/>
                </a:cubicBezTo>
                <a:cubicBezTo>
                  <a:pt x="78" y="91"/>
                  <a:pt x="78" y="91"/>
                  <a:pt x="78" y="91"/>
                </a:cubicBezTo>
                <a:cubicBezTo>
                  <a:pt x="86" y="72"/>
                  <a:pt x="86" y="72"/>
                  <a:pt x="86" y="72"/>
                </a:cubicBezTo>
                <a:cubicBezTo>
                  <a:pt x="90" y="70"/>
                  <a:pt x="90" y="70"/>
                  <a:pt x="90" y="70"/>
                </a:cubicBezTo>
                <a:lnTo>
                  <a:pt x="103" y="100"/>
                </a:lnTo>
                <a:close/>
              </a:path>
            </a:pathLst>
          </a:custGeom>
          <a:solidFill>
            <a:srgbClr val="FFFFFF"/>
          </a:solidFill>
          <a:ln>
            <a:solidFill>
              <a:srgbClr val="FFFFFF"/>
            </a:solidFill>
          </a:ln>
        </p:spPr>
        <p:txBody>
          <a:bodyPr vert="horz" wrap="square" lIns="89642" tIns="44821" rIns="89642" bIns="44821" numCol="1" anchor="t" anchorCtr="0" compatLnSpc="1">
            <a:prstTxWarp prst="textNoShape">
              <a:avLst/>
            </a:prstTxWarp>
          </a:bodyPr>
          <a:lstStyle/>
          <a:p>
            <a:pPr defTabSz="914367"/>
            <a:endParaRPr lang="en-US" sz="1765">
              <a:solidFill>
                <a:srgbClr val="353535"/>
              </a:solidFill>
              <a:latin typeface="Segoe UI Semilight"/>
            </a:endParaRPr>
          </a:p>
        </p:txBody>
      </p:sp>
      <p:grpSp>
        <p:nvGrpSpPr>
          <p:cNvPr id="89" name="Group 88">
            <a:extLst>
              <a:ext uri="{FF2B5EF4-FFF2-40B4-BE49-F238E27FC236}">
                <a16:creationId xmlns:a16="http://schemas.microsoft.com/office/drawing/2014/main" id="{71F1EAB0-84E2-4992-A2C5-39F46B9A551F}"/>
              </a:ext>
            </a:extLst>
          </p:cNvPr>
          <p:cNvGrpSpPr/>
          <p:nvPr/>
        </p:nvGrpSpPr>
        <p:grpSpPr>
          <a:xfrm>
            <a:off x="1907963" y="3716178"/>
            <a:ext cx="1408024" cy="515049"/>
            <a:chOff x="1946221" y="3790198"/>
            <a:chExt cx="1436258" cy="525377"/>
          </a:xfrm>
        </p:grpSpPr>
        <p:sp>
          <p:nvSpPr>
            <p:cNvPr id="64" name="Rectangle 63">
              <a:extLst>
                <a:ext uri="{FF2B5EF4-FFF2-40B4-BE49-F238E27FC236}">
                  <a16:creationId xmlns:a16="http://schemas.microsoft.com/office/drawing/2014/main" id="{743F2579-C88B-4EBF-A698-964A1482CD18}"/>
                </a:ext>
              </a:extLst>
            </p:cNvPr>
            <p:cNvSpPr/>
            <p:nvPr/>
          </p:nvSpPr>
          <p:spPr bwMode="auto">
            <a:xfrm>
              <a:off x="1946221" y="3790198"/>
              <a:ext cx="1436258" cy="5253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r" defTabSz="914102" fontAlgn="base">
                <a:lnSpc>
                  <a:spcPct val="90000"/>
                </a:lnSpc>
                <a:spcBef>
                  <a:spcPct val="0"/>
                </a:spcBef>
                <a:spcAft>
                  <a:spcPct val="0"/>
                </a:spcAft>
              </a:pPr>
              <a:r>
                <a:rPr lang="en-US" sz="1372" dirty="0">
                  <a:gradFill>
                    <a:gsLst>
                      <a:gs pos="0">
                        <a:srgbClr val="FFFFFF"/>
                      </a:gs>
                      <a:gs pos="100000">
                        <a:srgbClr val="FFFFFF"/>
                      </a:gs>
                    </a:gsLst>
                    <a:lin ang="5400000" scaled="0"/>
                  </a:gradFill>
                  <a:latin typeface="Segoe UI Semilight"/>
                  <a:ea typeface="Segoe UI" pitchFamily="34" charset="0"/>
                  <a:cs typeface="Segoe UI" pitchFamily="34" charset="0"/>
                </a:rPr>
                <a:t>Transport</a:t>
              </a:r>
            </a:p>
          </p:txBody>
        </p:sp>
        <p:grpSp>
          <p:nvGrpSpPr>
            <p:cNvPr id="66" name="Group 65">
              <a:extLst>
                <a:ext uri="{FF2B5EF4-FFF2-40B4-BE49-F238E27FC236}">
                  <a16:creationId xmlns:a16="http://schemas.microsoft.com/office/drawing/2014/main" id="{356DE95B-6BEC-4BAC-B0F3-3B19A60AD7D3}"/>
                </a:ext>
              </a:extLst>
            </p:cNvPr>
            <p:cNvGrpSpPr>
              <a:grpSpLocks noChangeAspect="1"/>
            </p:cNvGrpSpPr>
            <p:nvPr/>
          </p:nvGrpSpPr>
          <p:grpSpPr>
            <a:xfrm>
              <a:off x="2038317" y="3951135"/>
              <a:ext cx="410292" cy="191767"/>
              <a:chOff x="3276600" y="5696578"/>
              <a:chExt cx="613065" cy="286542"/>
            </a:xfrm>
          </p:grpSpPr>
          <p:sp>
            <p:nvSpPr>
              <p:cNvPr id="67" name="Freeform 10">
                <a:extLst>
                  <a:ext uri="{FF2B5EF4-FFF2-40B4-BE49-F238E27FC236}">
                    <a16:creationId xmlns:a16="http://schemas.microsoft.com/office/drawing/2014/main" id="{46DAA2A5-2DBE-4CF1-88D9-F12A479F4730}"/>
                  </a:ext>
                </a:extLst>
              </p:cNvPr>
              <p:cNvSpPr>
                <a:spLocks/>
              </p:cNvSpPr>
              <p:nvPr/>
            </p:nvSpPr>
            <p:spPr bwMode="auto">
              <a:xfrm>
                <a:off x="3719073" y="5867170"/>
                <a:ext cx="61307" cy="31986"/>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sp>
            <p:nvSpPr>
              <p:cNvPr id="72" name="Freeform 11">
                <a:extLst>
                  <a:ext uri="{FF2B5EF4-FFF2-40B4-BE49-F238E27FC236}">
                    <a16:creationId xmlns:a16="http://schemas.microsoft.com/office/drawing/2014/main" id="{217F4477-5A85-4329-9DF9-29D5FF246CB5}"/>
                  </a:ext>
                </a:extLst>
              </p:cNvPr>
              <p:cNvSpPr>
                <a:spLocks/>
              </p:cNvSpPr>
              <p:nvPr/>
            </p:nvSpPr>
            <p:spPr bwMode="auto">
              <a:xfrm>
                <a:off x="3649770" y="5867170"/>
                <a:ext cx="61307" cy="31986"/>
              </a:xfrm>
              <a:custGeom>
                <a:avLst/>
                <a:gdLst>
                  <a:gd name="T0" fmla="*/ 24 w 46"/>
                  <a:gd name="T1" fmla="*/ 24 h 24"/>
                  <a:gd name="T2" fmla="*/ 46 w 46"/>
                  <a:gd name="T3" fmla="*/ 0 h 24"/>
                  <a:gd name="T4" fmla="*/ 0 w 46"/>
                  <a:gd name="T5" fmla="*/ 0 h 24"/>
                  <a:gd name="T6" fmla="*/ 24 w 46"/>
                  <a:gd name="T7" fmla="*/ 24 h 24"/>
                </a:gdLst>
                <a:ahLst/>
                <a:cxnLst>
                  <a:cxn ang="0">
                    <a:pos x="T0" y="T1"/>
                  </a:cxn>
                  <a:cxn ang="0">
                    <a:pos x="T2" y="T3"/>
                  </a:cxn>
                  <a:cxn ang="0">
                    <a:pos x="T4" y="T5"/>
                  </a:cxn>
                  <a:cxn ang="0">
                    <a:pos x="T6" y="T7"/>
                  </a:cxn>
                </a:cxnLst>
                <a:rect l="0" t="0" r="r" b="b"/>
                <a:pathLst>
                  <a:path w="46" h="24">
                    <a:moveTo>
                      <a:pt x="24" y="24"/>
                    </a:moveTo>
                    <a:lnTo>
                      <a:pt x="46" y="0"/>
                    </a:lnTo>
                    <a:lnTo>
                      <a:pt x="0" y="0"/>
                    </a:lnTo>
                    <a:lnTo>
                      <a:pt x="24" y="2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sp>
            <p:nvSpPr>
              <p:cNvPr id="73" name="Freeform 16">
                <a:extLst>
                  <a:ext uri="{FF2B5EF4-FFF2-40B4-BE49-F238E27FC236}">
                    <a16:creationId xmlns:a16="http://schemas.microsoft.com/office/drawing/2014/main" id="{864D7DA7-1E3B-4CF7-A3BB-49E3F451F7DE}"/>
                  </a:ext>
                </a:extLst>
              </p:cNvPr>
              <p:cNvSpPr>
                <a:spLocks noEditPoints="1"/>
              </p:cNvSpPr>
              <p:nvPr/>
            </p:nvSpPr>
            <p:spPr bwMode="auto">
              <a:xfrm>
                <a:off x="3276600" y="5696578"/>
                <a:ext cx="613065" cy="286542"/>
              </a:xfrm>
              <a:custGeom>
                <a:avLst/>
                <a:gdLst>
                  <a:gd name="T0" fmla="*/ 559 w 566"/>
                  <a:gd name="T1" fmla="*/ 112 h 265"/>
                  <a:gd name="T2" fmla="*/ 515 w 566"/>
                  <a:gd name="T3" fmla="*/ 67 h 265"/>
                  <a:gd name="T4" fmla="*/ 514 w 566"/>
                  <a:gd name="T5" fmla="*/ 67 h 265"/>
                  <a:gd name="T6" fmla="*/ 248 w 566"/>
                  <a:gd name="T7" fmla="*/ 67 h 265"/>
                  <a:gd name="T8" fmla="*/ 170 w 566"/>
                  <a:gd name="T9" fmla="*/ 5 h 265"/>
                  <a:gd name="T10" fmla="*/ 133 w 566"/>
                  <a:gd name="T11" fmla="*/ 0 h 265"/>
                  <a:gd name="T12" fmla="*/ 0 w 566"/>
                  <a:gd name="T13" fmla="*/ 132 h 265"/>
                  <a:gd name="T14" fmla="*/ 133 w 566"/>
                  <a:gd name="T15" fmla="*/ 265 h 265"/>
                  <a:gd name="T16" fmla="*/ 249 w 566"/>
                  <a:gd name="T17" fmla="*/ 197 h 265"/>
                  <a:gd name="T18" fmla="*/ 301 w 566"/>
                  <a:gd name="T19" fmla="*/ 197 h 265"/>
                  <a:gd name="T20" fmla="*/ 339 w 566"/>
                  <a:gd name="T21" fmla="*/ 158 h 265"/>
                  <a:gd name="T22" fmla="*/ 342 w 566"/>
                  <a:gd name="T23" fmla="*/ 155 h 265"/>
                  <a:gd name="T24" fmla="*/ 345 w 566"/>
                  <a:gd name="T25" fmla="*/ 158 h 265"/>
                  <a:gd name="T26" fmla="*/ 402 w 566"/>
                  <a:gd name="T27" fmla="*/ 158 h 265"/>
                  <a:gd name="T28" fmla="*/ 406 w 566"/>
                  <a:gd name="T29" fmla="*/ 155 h 265"/>
                  <a:gd name="T30" fmla="*/ 409 w 566"/>
                  <a:gd name="T31" fmla="*/ 158 h 265"/>
                  <a:gd name="T32" fmla="*/ 466 w 566"/>
                  <a:gd name="T33" fmla="*/ 158 h 265"/>
                  <a:gd name="T34" fmla="*/ 470 w 566"/>
                  <a:gd name="T35" fmla="*/ 155 h 265"/>
                  <a:gd name="T36" fmla="*/ 474 w 566"/>
                  <a:gd name="T37" fmla="*/ 158 h 265"/>
                  <a:gd name="T38" fmla="*/ 503 w 566"/>
                  <a:gd name="T39" fmla="*/ 188 h 265"/>
                  <a:gd name="T40" fmla="*/ 504 w 566"/>
                  <a:gd name="T41" fmla="*/ 188 h 265"/>
                  <a:gd name="T42" fmla="*/ 559 w 566"/>
                  <a:gd name="T43" fmla="*/ 132 h 265"/>
                  <a:gd name="T44" fmla="*/ 559 w 566"/>
                  <a:gd name="T45" fmla="*/ 112 h 265"/>
                  <a:gd name="T46" fmla="*/ 74 w 566"/>
                  <a:gd name="T47" fmla="*/ 166 h 265"/>
                  <a:gd name="T48" fmla="*/ 39 w 566"/>
                  <a:gd name="T49" fmla="*/ 130 h 265"/>
                  <a:gd name="T50" fmla="*/ 71 w 566"/>
                  <a:gd name="T51" fmla="*/ 95 h 265"/>
                  <a:gd name="T52" fmla="*/ 74 w 566"/>
                  <a:gd name="T53" fmla="*/ 95 h 265"/>
                  <a:gd name="T54" fmla="*/ 110 w 566"/>
                  <a:gd name="T55" fmla="*/ 130 h 265"/>
                  <a:gd name="T56" fmla="*/ 96 w 566"/>
                  <a:gd name="T57" fmla="*/ 158 h 265"/>
                  <a:gd name="T58" fmla="*/ 74 w 566"/>
                  <a:gd name="T59" fmla="*/ 166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6" h="265">
                    <a:moveTo>
                      <a:pt x="559" y="112"/>
                    </a:moveTo>
                    <a:cubicBezTo>
                      <a:pt x="515" y="67"/>
                      <a:pt x="515" y="67"/>
                      <a:pt x="515" y="67"/>
                    </a:cubicBezTo>
                    <a:cubicBezTo>
                      <a:pt x="514" y="67"/>
                      <a:pt x="514" y="67"/>
                      <a:pt x="514" y="67"/>
                    </a:cubicBezTo>
                    <a:cubicBezTo>
                      <a:pt x="248" y="67"/>
                      <a:pt x="248" y="67"/>
                      <a:pt x="248" y="67"/>
                    </a:cubicBezTo>
                    <a:cubicBezTo>
                      <a:pt x="231" y="37"/>
                      <a:pt x="203" y="15"/>
                      <a:pt x="170" y="5"/>
                    </a:cubicBezTo>
                    <a:cubicBezTo>
                      <a:pt x="158" y="2"/>
                      <a:pt x="146" y="0"/>
                      <a:pt x="133" y="0"/>
                    </a:cubicBezTo>
                    <a:cubicBezTo>
                      <a:pt x="59" y="0"/>
                      <a:pt x="0" y="59"/>
                      <a:pt x="0" y="132"/>
                    </a:cubicBezTo>
                    <a:cubicBezTo>
                      <a:pt x="0" y="206"/>
                      <a:pt x="59" y="265"/>
                      <a:pt x="133" y="265"/>
                    </a:cubicBezTo>
                    <a:cubicBezTo>
                      <a:pt x="183" y="265"/>
                      <a:pt x="226" y="238"/>
                      <a:pt x="249" y="197"/>
                    </a:cubicBezTo>
                    <a:cubicBezTo>
                      <a:pt x="301" y="197"/>
                      <a:pt x="301" y="197"/>
                      <a:pt x="301" y="197"/>
                    </a:cubicBezTo>
                    <a:cubicBezTo>
                      <a:pt x="339" y="158"/>
                      <a:pt x="339" y="158"/>
                      <a:pt x="339" y="158"/>
                    </a:cubicBezTo>
                    <a:cubicBezTo>
                      <a:pt x="342" y="155"/>
                      <a:pt x="342" y="155"/>
                      <a:pt x="342" y="155"/>
                    </a:cubicBezTo>
                    <a:cubicBezTo>
                      <a:pt x="345" y="158"/>
                      <a:pt x="345" y="158"/>
                      <a:pt x="345" y="158"/>
                    </a:cubicBezTo>
                    <a:cubicBezTo>
                      <a:pt x="402" y="158"/>
                      <a:pt x="402" y="158"/>
                      <a:pt x="402" y="158"/>
                    </a:cubicBezTo>
                    <a:cubicBezTo>
                      <a:pt x="406" y="155"/>
                      <a:pt x="406" y="155"/>
                      <a:pt x="406" y="155"/>
                    </a:cubicBezTo>
                    <a:cubicBezTo>
                      <a:pt x="409" y="158"/>
                      <a:pt x="409" y="158"/>
                      <a:pt x="409" y="158"/>
                    </a:cubicBezTo>
                    <a:cubicBezTo>
                      <a:pt x="466" y="158"/>
                      <a:pt x="466" y="158"/>
                      <a:pt x="466" y="158"/>
                    </a:cubicBezTo>
                    <a:cubicBezTo>
                      <a:pt x="470" y="155"/>
                      <a:pt x="470" y="155"/>
                      <a:pt x="470" y="155"/>
                    </a:cubicBezTo>
                    <a:cubicBezTo>
                      <a:pt x="474" y="158"/>
                      <a:pt x="474" y="158"/>
                      <a:pt x="474" y="158"/>
                    </a:cubicBezTo>
                    <a:cubicBezTo>
                      <a:pt x="503" y="188"/>
                      <a:pt x="503" y="188"/>
                      <a:pt x="503" y="188"/>
                    </a:cubicBezTo>
                    <a:cubicBezTo>
                      <a:pt x="504" y="188"/>
                      <a:pt x="504" y="188"/>
                      <a:pt x="504" y="188"/>
                    </a:cubicBezTo>
                    <a:cubicBezTo>
                      <a:pt x="559" y="132"/>
                      <a:pt x="559" y="132"/>
                      <a:pt x="559" y="132"/>
                    </a:cubicBezTo>
                    <a:cubicBezTo>
                      <a:pt x="566" y="125"/>
                      <a:pt x="566" y="119"/>
                      <a:pt x="559" y="112"/>
                    </a:cubicBezTo>
                    <a:close/>
                    <a:moveTo>
                      <a:pt x="74" y="166"/>
                    </a:moveTo>
                    <a:cubicBezTo>
                      <a:pt x="55" y="166"/>
                      <a:pt x="39" y="150"/>
                      <a:pt x="39" y="130"/>
                    </a:cubicBezTo>
                    <a:cubicBezTo>
                      <a:pt x="39" y="112"/>
                      <a:pt x="53" y="97"/>
                      <a:pt x="71" y="95"/>
                    </a:cubicBezTo>
                    <a:cubicBezTo>
                      <a:pt x="72" y="95"/>
                      <a:pt x="73" y="95"/>
                      <a:pt x="74" y="95"/>
                    </a:cubicBezTo>
                    <a:cubicBezTo>
                      <a:pt x="94" y="95"/>
                      <a:pt x="110" y="111"/>
                      <a:pt x="110" y="130"/>
                    </a:cubicBezTo>
                    <a:cubicBezTo>
                      <a:pt x="110" y="142"/>
                      <a:pt x="105" y="152"/>
                      <a:pt x="96" y="158"/>
                    </a:cubicBezTo>
                    <a:cubicBezTo>
                      <a:pt x="90" y="163"/>
                      <a:pt x="83" y="166"/>
                      <a:pt x="74" y="166"/>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89642" tIns="44821" rIns="89642" bIns="44821" numCol="1" anchor="t" anchorCtr="0" compatLnSpc="1">
                <a:prstTxWarp prst="textNoShape">
                  <a:avLst/>
                </a:prstTxWarp>
              </a:bodyPr>
              <a:lstStyle/>
              <a:p>
                <a:pPr defTabSz="896386">
                  <a:defRPr/>
                </a:pPr>
                <a:endParaRPr lang="en-US" sz="1765">
                  <a:solidFill>
                    <a:srgbClr val="505050"/>
                  </a:solidFill>
                  <a:latin typeface="Segoe UI"/>
                </a:endParaRPr>
              </a:p>
            </p:txBody>
          </p:sp>
        </p:grpSp>
      </p:grpSp>
      <p:grpSp>
        <p:nvGrpSpPr>
          <p:cNvPr id="84" name="Group 83">
            <a:extLst>
              <a:ext uri="{FF2B5EF4-FFF2-40B4-BE49-F238E27FC236}">
                <a16:creationId xmlns:a16="http://schemas.microsoft.com/office/drawing/2014/main" id="{4D05A81E-8708-4F9A-BA86-C9DCB793CDD8}"/>
              </a:ext>
            </a:extLst>
          </p:cNvPr>
          <p:cNvGrpSpPr/>
          <p:nvPr/>
        </p:nvGrpSpPr>
        <p:grpSpPr>
          <a:xfrm>
            <a:off x="3721939" y="3986611"/>
            <a:ext cx="4748122" cy="534083"/>
            <a:chOff x="3720184" y="3938000"/>
            <a:chExt cx="4843332" cy="544793"/>
          </a:xfrm>
        </p:grpSpPr>
        <p:cxnSp>
          <p:nvCxnSpPr>
            <p:cNvPr id="74" name="Straight Arrow Connector 73">
              <a:extLst>
                <a:ext uri="{FF2B5EF4-FFF2-40B4-BE49-F238E27FC236}">
                  <a16:creationId xmlns:a16="http://schemas.microsoft.com/office/drawing/2014/main" id="{262AAEFD-FE4B-4F33-A0D0-1078613ABD69}"/>
                </a:ext>
              </a:extLst>
            </p:cNvPr>
            <p:cNvCxnSpPr>
              <a:cxnSpLocks/>
            </p:cNvCxnSpPr>
            <p:nvPr/>
          </p:nvCxnSpPr>
          <p:spPr>
            <a:xfrm>
              <a:off x="3720184" y="4349418"/>
              <a:ext cx="4843332"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33" name="TextBox 32">
              <a:extLst>
                <a:ext uri="{FF2B5EF4-FFF2-40B4-BE49-F238E27FC236}">
                  <a16:creationId xmlns:a16="http://schemas.microsoft.com/office/drawing/2014/main" id="{668F001A-4A3D-4B52-AAD5-EBD44DCDA979}"/>
                </a:ext>
              </a:extLst>
            </p:cNvPr>
            <p:cNvSpPr txBox="1"/>
            <p:nvPr/>
          </p:nvSpPr>
          <p:spPr>
            <a:xfrm>
              <a:off x="4399080" y="3938000"/>
              <a:ext cx="3981872" cy="54479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1. Home Realm Discovery</a:t>
              </a:r>
            </a:p>
          </p:txBody>
        </p:sp>
      </p:grpSp>
      <p:grpSp>
        <p:nvGrpSpPr>
          <p:cNvPr id="86" name="Group 85">
            <a:extLst>
              <a:ext uri="{FF2B5EF4-FFF2-40B4-BE49-F238E27FC236}">
                <a16:creationId xmlns:a16="http://schemas.microsoft.com/office/drawing/2014/main" id="{C835A181-672E-47A5-9797-DDB1C2E97E5F}"/>
              </a:ext>
            </a:extLst>
          </p:cNvPr>
          <p:cNvGrpSpPr/>
          <p:nvPr/>
        </p:nvGrpSpPr>
        <p:grpSpPr>
          <a:xfrm>
            <a:off x="3679115" y="2927049"/>
            <a:ext cx="4724193" cy="778509"/>
            <a:chOff x="3752889" y="3463659"/>
            <a:chExt cx="4818923" cy="794120"/>
          </a:xfrm>
        </p:grpSpPr>
        <p:cxnSp>
          <p:nvCxnSpPr>
            <p:cNvPr id="78" name="Straight Arrow Connector 77">
              <a:extLst>
                <a:ext uri="{FF2B5EF4-FFF2-40B4-BE49-F238E27FC236}">
                  <a16:creationId xmlns:a16="http://schemas.microsoft.com/office/drawing/2014/main" id="{8A03DA0D-6531-401B-8F63-98C4AF235F76}"/>
                </a:ext>
              </a:extLst>
            </p:cNvPr>
            <p:cNvCxnSpPr>
              <a:cxnSpLocks/>
              <a:endCxn id="12" idx="11"/>
            </p:cNvCxnSpPr>
            <p:nvPr/>
          </p:nvCxnSpPr>
          <p:spPr>
            <a:xfrm>
              <a:off x="3752889" y="3834073"/>
              <a:ext cx="4818923"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80" name="TextBox 79">
              <a:extLst>
                <a:ext uri="{FF2B5EF4-FFF2-40B4-BE49-F238E27FC236}">
                  <a16:creationId xmlns:a16="http://schemas.microsoft.com/office/drawing/2014/main" id="{29AF616B-07EF-45AD-AA2C-8A8F6EB9DE5B}"/>
                </a:ext>
              </a:extLst>
            </p:cNvPr>
            <p:cNvSpPr txBox="1"/>
            <p:nvPr/>
          </p:nvSpPr>
          <p:spPr>
            <a:xfrm>
              <a:off x="4517640" y="3463659"/>
              <a:ext cx="3215181" cy="794120"/>
            </a:xfrm>
            <a:prstGeom prst="rect">
              <a:avLst/>
            </a:prstGeom>
            <a:noFill/>
          </p:spPr>
          <p:txBody>
            <a:bodyPr wrap="square" lIns="179285" tIns="143428" rIns="179285" bIns="143428" rtlCol="0">
              <a:spAutoFit/>
            </a:bodyPr>
            <a:lstStyle/>
            <a:p>
              <a:pPr algn="ctr" defTabSz="914367">
                <a:lnSpc>
                  <a:spcPct val="90000"/>
                </a:lnSpc>
                <a:spcAft>
                  <a:spcPts val="588"/>
                </a:spcAft>
              </a:pPr>
              <a:r>
                <a:rPr lang="en-US" sz="1765" dirty="0">
                  <a:solidFill>
                    <a:srgbClr val="0078D7"/>
                  </a:solidFill>
                  <a:latin typeface="Segoe UI Semilight"/>
                </a:rPr>
                <a:t>2.User Cred + Device Cert signed with </a:t>
              </a:r>
              <a:r>
                <a:rPr lang="en-US" sz="1765" dirty="0" err="1">
                  <a:solidFill>
                    <a:srgbClr val="0078D7"/>
                  </a:solidFill>
                  <a:latin typeface="Segoe UI Semilight"/>
                </a:rPr>
                <a:t>dkpriv</a:t>
              </a:r>
              <a:endParaRPr lang="en-US" sz="1765" dirty="0">
                <a:solidFill>
                  <a:srgbClr val="0078D7"/>
                </a:solidFill>
                <a:latin typeface="Segoe UI Semilight"/>
              </a:endParaRPr>
            </a:p>
          </p:txBody>
        </p:sp>
      </p:grpSp>
      <p:grpSp>
        <p:nvGrpSpPr>
          <p:cNvPr id="87" name="Group 86">
            <a:extLst>
              <a:ext uri="{FF2B5EF4-FFF2-40B4-BE49-F238E27FC236}">
                <a16:creationId xmlns:a16="http://schemas.microsoft.com/office/drawing/2014/main" id="{27E31549-4365-417B-9431-10E867866A17}"/>
              </a:ext>
            </a:extLst>
          </p:cNvPr>
          <p:cNvGrpSpPr/>
          <p:nvPr/>
        </p:nvGrpSpPr>
        <p:grpSpPr>
          <a:xfrm>
            <a:off x="3694633" y="2236233"/>
            <a:ext cx="5544105" cy="534083"/>
            <a:chOff x="3666959" y="2638288"/>
            <a:chExt cx="5514294" cy="544792"/>
          </a:xfrm>
        </p:grpSpPr>
        <p:cxnSp>
          <p:nvCxnSpPr>
            <p:cNvPr id="81" name="Straight Arrow Connector 80">
              <a:extLst>
                <a:ext uri="{FF2B5EF4-FFF2-40B4-BE49-F238E27FC236}">
                  <a16:creationId xmlns:a16="http://schemas.microsoft.com/office/drawing/2014/main" id="{08003241-8BE8-424E-9F09-FA7E25D8B369}"/>
                </a:ext>
              </a:extLst>
            </p:cNvPr>
            <p:cNvCxnSpPr>
              <a:cxnSpLocks/>
              <a:stCxn id="12" idx="13"/>
            </p:cNvCxnSpPr>
            <p:nvPr/>
          </p:nvCxnSpPr>
          <p:spPr>
            <a:xfrm flipH="1" flipV="1">
              <a:off x="3666959" y="3041725"/>
              <a:ext cx="5514294"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82" name="TextBox 81">
              <a:extLst>
                <a:ext uri="{FF2B5EF4-FFF2-40B4-BE49-F238E27FC236}">
                  <a16:creationId xmlns:a16="http://schemas.microsoft.com/office/drawing/2014/main" id="{8B9BE085-0895-4DFE-A235-645C20D1D12A}"/>
                </a:ext>
              </a:extLst>
            </p:cNvPr>
            <p:cNvSpPr txBox="1"/>
            <p:nvPr/>
          </p:nvSpPr>
          <p:spPr>
            <a:xfrm>
              <a:off x="5205806" y="2638288"/>
              <a:ext cx="2723766" cy="544792"/>
            </a:xfrm>
            <a:prstGeom prst="rect">
              <a:avLst/>
            </a:prstGeom>
            <a:noFill/>
          </p:spPr>
          <p:txBody>
            <a:bodyPr wrap="non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3 PRT + E[Session Key]</a:t>
              </a:r>
              <a:r>
                <a:rPr lang="en-US" sz="1765" dirty="0" err="1">
                  <a:solidFill>
                    <a:srgbClr val="0078D7"/>
                  </a:solidFill>
                  <a:latin typeface="Segoe UI Semilight"/>
                </a:rPr>
                <a:t>tk</a:t>
              </a:r>
              <a:endParaRPr lang="en-US" sz="1765" dirty="0">
                <a:solidFill>
                  <a:srgbClr val="0078D7"/>
                </a:solidFill>
                <a:latin typeface="Segoe UI Semilight"/>
              </a:endParaRPr>
            </a:p>
          </p:txBody>
        </p:sp>
      </p:grpSp>
      <p:sp>
        <p:nvSpPr>
          <p:cNvPr id="48" name="正方形/長方形 47">
            <a:extLst>
              <a:ext uri="{FF2B5EF4-FFF2-40B4-BE49-F238E27FC236}">
                <a16:creationId xmlns:a16="http://schemas.microsoft.com/office/drawing/2014/main" id="{A7D6C034-F5B8-4B02-A0F8-52617E9D8CA1}"/>
              </a:ext>
            </a:extLst>
          </p:cNvPr>
          <p:cNvSpPr/>
          <p:nvPr/>
        </p:nvSpPr>
        <p:spPr>
          <a:xfrm>
            <a:off x="-6381" y="6488668"/>
            <a:ext cx="11504246" cy="369332"/>
          </a:xfrm>
          <a:prstGeom prst="rect">
            <a:avLst/>
          </a:prstGeom>
        </p:spPr>
        <p:txBody>
          <a:bodyPr wrap="square">
            <a:spAutoFit/>
          </a:bodyPr>
          <a:lstStyle/>
          <a:p>
            <a:r>
              <a:rPr lang="ja-JP" altLang="en-US" dirty="0"/>
              <a:t>https://docs.microsoft.com/en-us/azure/active-directory/devices/concept-primary-refresh-token#detailed-flows</a:t>
            </a:r>
          </a:p>
        </p:txBody>
      </p:sp>
    </p:spTree>
    <p:extLst>
      <p:ext uri="{BB962C8B-B14F-4D97-AF65-F5344CB8AC3E}">
        <p14:creationId xmlns:p14="http://schemas.microsoft.com/office/powerpoint/2010/main" val="3420417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3987695"/>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66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indent="0">
              <a:buNone/>
            </a:pPr>
            <a:endParaRPr lang="en-US" dirty="0"/>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4313336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10 registration checklist</a:t>
            </a:r>
          </a:p>
        </p:txBody>
      </p:sp>
      <p:sp>
        <p:nvSpPr>
          <p:cNvPr id="5" name="Text Placeholder 4">
            <a:extLst>
              <a:ext uri="{FF2B5EF4-FFF2-40B4-BE49-F238E27FC236}">
                <a16:creationId xmlns:a16="http://schemas.microsoft.com/office/drawing/2014/main" id="{F4DE40DC-DF6B-43F3-8E9F-E105836C9304}"/>
              </a:ext>
            </a:extLst>
          </p:cNvPr>
          <p:cNvSpPr>
            <a:spLocks noGrp="1"/>
          </p:cNvSpPr>
          <p:nvPr>
            <p:ph type="body" sz="quarter" idx="10"/>
          </p:nvPr>
        </p:nvSpPr>
        <p:spPr>
          <a:xfrm>
            <a:off x="269240" y="1189495"/>
            <a:ext cx="11655078" cy="5452711"/>
          </a:xfrm>
        </p:spPr>
        <p:txBody>
          <a:bodyPr/>
          <a:lstStyle/>
          <a:p>
            <a:r>
              <a:rPr lang="en-US" b="1" dirty="0"/>
              <a:t>Http Proxy Discovery</a:t>
            </a:r>
          </a:p>
          <a:p>
            <a:pPr marL="560241" indent="-560241">
              <a:buFont typeface="Arial" panose="020B0604020202020204" pitchFamily="34" charset="0"/>
              <a:buChar char="•"/>
            </a:pPr>
            <a:r>
              <a:rPr lang="en-US" dirty="0"/>
              <a:t>Registration runs as SYSTEM, IE settings won’t work</a:t>
            </a:r>
          </a:p>
          <a:p>
            <a:pPr marL="560241" indent="-560241">
              <a:buFont typeface="Arial" panose="020B0604020202020204" pitchFamily="34" charset="0"/>
              <a:buChar char="•"/>
            </a:pPr>
            <a:r>
              <a:rPr lang="en-US" dirty="0"/>
              <a:t>Consider WPAD for proxy discovery</a:t>
            </a:r>
          </a:p>
          <a:p>
            <a:endParaRPr lang="en-US" b="1" dirty="0"/>
          </a:p>
          <a:p>
            <a:r>
              <a:rPr lang="en-US" b="1" dirty="0"/>
              <a:t>SCP </a:t>
            </a:r>
            <a:endParaRPr lang="en-US" dirty="0"/>
          </a:p>
          <a:p>
            <a:pPr marL="560241" indent="-560241">
              <a:buFont typeface="Arial" panose="020B0604020202020204" pitchFamily="34" charset="0"/>
              <a:buChar char="•"/>
            </a:pPr>
            <a:r>
              <a:rPr lang="en-US" dirty="0"/>
              <a:t>The SCP can have any verified and federated domain</a:t>
            </a:r>
          </a:p>
          <a:p>
            <a:pPr marL="560241" indent="-560241">
              <a:buFont typeface="Arial" panose="020B0604020202020204" pitchFamily="34" charset="0"/>
              <a:buChar char="•"/>
            </a:pPr>
            <a:endParaRPr lang="en-US" dirty="0"/>
          </a:p>
          <a:p>
            <a:r>
              <a:rPr lang="en-US" altLang="ja-JP" b="1" dirty="0"/>
              <a:t>Sync</a:t>
            </a:r>
          </a:p>
          <a:p>
            <a:pPr marL="560241" indent="-560241">
              <a:buFont typeface="Arial" panose="020B0604020202020204" pitchFamily="34" charset="0"/>
              <a:buChar char="•"/>
            </a:pPr>
            <a:r>
              <a:rPr lang="en-US" altLang="ja-JP" dirty="0"/>
              <a:t>OUs with computers need to be synced </a:t>
            </a:r>
          </a:p>
        </p:txBody>
      </p:sp>
    </p:spTree>
    <p:extLst>
      <p:ext uri="{BB962C8B-B14F-4D97-AF65-F5344CB8AC3E}">
        <p14:creationId xmlns:p14="http://schemas.microsoft.com/office/powerpoint/2010/main" val="1470955879"/>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10 registration checklist (2)</a:t>
            </a:r>
          </a:p>
        </p:txBody>
      </p:sp>
      <p:sp>
        <p:nvSpPr>
          <p:cNvPr id="5" name="Text Placeholder 4">
            <a:extLst>
              <a:ext uri="{FF2B5EF4-FFF2-40B4-BE49-F238E27FC236}">
                <a16:creationId xmlns:a16="http://schemas.microsoft.com/office/drawing/2014/main" id="{F4DE40DC-DF6B-43F3-8E9F-E105836C9304}"/>
              </a:ext>
            </a:extLst>
          </p:cNvPr>
          <p:cNvSpPr>
            <a:spLocks noGrp="1"/>
          </p:cNvSpPr>
          <p:nvPr>
            <p:ph type="body" sz="quarter" idx="10"/>
          </p:nvPr>
        </p:nvSpPr>
        <p:spPr>
          <a:xfrm>
            <a:off x="269240" y="1189495"/>
            <a:ext cx="11655078" cy="5832879"/>
          </a:xfrm>
        </p:spPr>
        <p:txBody>
          <a:bodyPr/>
          <a:lstStyle/>
          <a:p>
            <a:r>
              <a:rPr lang="en-US" b="1" dirty="0"/>
              <a:t>ADFS Rules</a:t>
            </a:r>
            <a:endParaRPr lang="en-US" dirty="0"/>
          </a:p>
          <a:p>
            <a:pPr marL="560241" indent="-560241">
              <a:buFont typeface="Arial" panose="020B0604020202020204" pitchFamily="34" charset="0"/>
              <a:buChar char="•"/>
            </a:pPr>
            <a:r>
              <a:rPr lang="en-US" dirty="0"/>
              <a:t>Default Azure AD Connect Rules assume users</a:t>
            </a:r>
          </a:p>
          <a:p>
            <a:pPr marL="560241" indent="-560241">
              <a:buFont typeface="Arial" panose="020B0604020202020204" pitchFamily="34" charset="0"/>
              <a:buChar char="•"/>
            </a:pPr>
            <a:r>
              <a:rPr lang="en-US" dirty="0"/>
              <a:t>Alternate Login ID / Source anchor / child domains customization need careful review</a:t>
            </a:r>
          </a:p>
          <a:p>
            <a:pPr marL="560241" indent="-560241">
              <a:buFont typeface="Arial" panose="020B0604020202020204" pitchFamily="34" charset="0"/>
              <a:buChar char="•"/>
            </a:pPr>
            <a:r>
              <a:rPr lang="en-US" dirty="0"/>
              <a:t>Use Azure AD Connect Health PS Module + </a:t>
            </a:r>
            <a:r>
              <a:rPr lang="en-US" dirty="0" err="1"/>
              <a:t>PSExec</a:t>
            </a:r>
            <a:r>
              <a:rPr lang="en-US" dirty="0"/>
              <a:t> to get tokens for the machine account for testing</a:t>
            </a:r>
          </a:p>
          <a:p>
            <a:pPr marL="560241" indent="-560241">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94288448"/>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680460"/>
          </a:xfrm>
        </p:spPr>
        <p:txBody>
          <a:bodyPr/>
          <a:lstStyle/>
          <a:p>
            <a:r>
              <a:rPr lang="en-US" altLang="ja-JP" sz="5400" dirty="0"/>
              <a:t>Hybrid Azure AD Join</a:t>
            </a:r>
            <a:br>
              <a:rPr lang="en-US" altLang="ja-JP" sz="5400" dirty="0"/>
            </a:br>
            <a:r>
              <a:rPr lang="en-US" altLang="ja-JP" sz="5400" dirty="0"/>
              <a:t>Windows 7,8.1 - Registration</a:t>
            </a:r>
          </a:p>
        </p:txBody>
      </p:sp>
    </p:spTree>
    <p:extLst>
      <p:ext uri="{BB962C8B-B14F-4D97-AF65-F5344CB8AC3E}">
        <p14:creationId xmlns:p14="http://schemas.microsoft.com/office/powerpoint/2010/main" val="8516760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7/8.1 domain joined registration</a:t>
            </a:r>
          </a:p>
        </p:txBody>
      </p:sp>
      <p:grpSp>
        <p:nvGrpSpPr>
          <p:cNvPr id="8" name="Group 7"/>
          <p:cNvGrpSpPr/>
          <p:nvPr/>
        </p:nvGrpSpPr>
        <p:grpSpPr>
          <a:xfrm>
            <a:off x="3365688" y="1236572"/>
            <a:ext cx="2207397" cy="1862220"/>
            <a:chOff x="5141995" y="2009736"/>
            <a:chExt cx="2251660" cy="1899561"/>
          </a:xfrm>
        </p:grpSpPr>
        <p:sp>
          <p:nvSpPr>
            <p:cNvPr id="9" name="TextBox 8"/>
            <p:cNvSpPr txBox="1"/>
            <p:nvPr/>
          </p:nvSpPr>
          <p:spPr>
            <a:xfrm>
              <a:off x="5200527" y="3687698"/>
              <a:ext cx="2169439" cy="221599"/>
            </a:xfrm>
            <a:prstGeom prst="rect">
              <a:avLst/>
            </a:prstGeom>
            <a:ln>
              <a:noFill/>
            </a:ln>
          </p:spPr>
          <p:txBody>
            <a:bodyPr wrap="square" lIns="0" tIns="0" rIns="0" bIns="0" anchor="ctr">
              <a:spAutoFit/>
            </a:bodyPr>
            <a:lstStyle>
              <a:defPPr>
                <a:defRPr lang="en-US"/>
              </a:defPPr>
              <a:lvl1pPr marR="0" lvl="0" indent="0" algn="ctr" defTabSz="895919" fontAlgn="base">
                <a:lnSpc>
                  <a:spcPct val="90000"/>
                </a:lnSpc>
                <a:spcBef>
                  <a:spcPct val="0"/>
                </a:spcBef>
                <a:spcAft>
                  <a:spcPct val="0"/>
                </a:spcAft>
                <a:buClrTx/>
                <a:buSzPct val="80000"/>
                <a:buFontTx/>
                <a:buNone/>
                <a:tabLst/>
                <a:defRPr kumimoji="0" sz="1600" b="0" i="0" u="none" strike="noStrike" kern="0" cap="none" spc="0" normalizeH="0" baseline="0">
                  <a:ln>
                    <a:noFill/>
                  </a:ln>
                  <a:solidFill>
                    <a:srgbClr val="002050"/>
                  </a:solidFill>
                  <a:effectLst/>
                  <a:uLnTx/>
                  <a:uFillTx/>
                  <a:latin typeface="Segoe UI"/>
                  <a:ea typeface="ＭＳ Ｐゴシック" charset="0"/>
                </a:defRPr>
              </a:lvl1pPr>
            </a:lstStyle>
            <a:p>
              <a:pPr defTabSz="878269"/>
              <a:r>
                <a:rPr lang="en-US" sz="1568" dirty="0"/>
                <a:t>Azure Active Directory</a:t>
              </a:r>
            </a:p>
          </p:txBody>
        </p:sp>
        <p:sp>
          <p:nvSpPr>
            <p:cNvPr id="10" name="Freeform 13"/>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grpSp>
        <p:nvGrpSpPr>
          <p:cNvPr id="19" name="Group 18"/>
          <p:cNvGrpSpPr/>
          <p:nvPr/>
        </p:nvGrpSpPr>
        <p:grpSpPr>
          <a:xfrm>
            <a:off x="2055212" y="4815454"/>
            <a:ext cx="2173237" cy="1511772"/>
            <a:chOff x="1927347" y="4421175"/>
            <a:chExt cx="2216815" cy="1542086"/>
          </a:xfrm>
        </p:grpSpPr>
        <p:grpSp>
          <p:nvGrpSpPr>
            <p:cNvPr id="12" name="Group 11"/>
            <p:cNvGrpSpPr/>
            <p:nvPr/>
          </p:nvGrpSpPr>
          <p:grpSpPr>
            <a:xfrm>
              <a:off x="2535468" y="4421175"/>
              <a:ext cx="1000575" cy="967506"/>
              <a:chOff x="10293941" y="5452723"/>
              <a:chExt cx="932594" cy="901772"/>
            </a:xfrm>
          </p:grpSpPr>
          <p:grpSp>
            <p:nvGrpSpPr>
              <p:cNvPr id="13" name="Group 12"/>
              <p:cNvGrpSpPr/>
              <p:nvPr/>
            </p:nvGrpSpPr>
            <p:grpSpPr>
              <a:xfrm>
                <a:off x="10293941" y="5452723"/>
                <a:ext cx="932594" cy="901772"/>
                <a:chOff x="10292121" y="5350277"/>
                <a:chExt cx="932594" cy="901772"/>
              </a:xfrm>
            </p:grpSpPr>
            <p:sp>
              <p:nvSpPr>
                <p:cNvPr id="15" name="Freeform 7"/>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16" name="Freeform 343"/>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 name="Freeform 341"/>
              <p:cNvSpPr>
                <a:spLocks noChangeAspect="1" noEditPoints="1"/>
              </p:cNvSpPr>
              <p:nvPr/>
            </p:nvSpPr>
            <p:spPr bwMode="black">
              <a:xfrm>
                <a:off x="10580771" y="5550321"/>
                <a:ext cx="358934" cy="357476"/>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sp>
          <p:nvSpPr>
            <p:cNvPr id="18" name="Rectangle 17"/>
            <p:cNvSpPr/>
            <p:nvPr/>
          </p:nvSpPr>
          <p:spPr>
            <a:xfrm>
              <a:off x="1927347" y="5520063"/>
              <a:ext cx="2216815" cy="443198"/>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Windows 7</a:t>
              </a:r>
            </a:p>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Domain Joined</a:t>
              </a:r>
            </a:p>
          </p:txBody>
        </p:sp>
      </p:grpSp>
      <p:grpSp>
        <p:nvGrpSpPr>
          <p:cNvPr id="20" name="Group 19"/>
          <p:cNvGrpSpPr/>
          <p:nvPr/>
        </p:nvGrpSpPr>
        <p:grpSpPr>
          <a:xfrm>
            <a:off x="3914699" y="5777719"/>
            <a:ext cx="4571767" cy="639364"/>
            <a:chOff x="3993197" y="5893077"/>
            <a:chExt cx="4663440" cy="652185"/>
          </a:xfrm>
        </p:grpSpPr>
        <p:sp>
          <p:nvSpPr>
            <p:cNvPr id="42" name="Rectangle 41"/>
            <p:cNvSpPr/>
            <p:nvPr/>
          </p:nvSpPr>
          <p:spPr>
            <a:xfrm>
              <a:off x="4237037" y="6102064"/>
              <a:ext cx="4208584" cy="443198"/>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Windows Installer package deployed</a:t>
              </a:r>
            </a:p>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(e.g. GP or SCCM)</a:t>
              </a:r>
            </a:p>
          </p:txBody>
        </p:sp>
        <p:sp>
          <p:nvSpPr>
            <p:cNvPr id="44" name="Arrow: Right 43"/>
            <p:cNvSpPr/>
            <p:nvPr/>
          </p:nvSpPr>
          <p:spPr bwMode="auto">
            <a:xfrm rot="10800000">
              <a:off x="3993197" y="5893077"/>
              <a:ext cx="4663440" cy="2159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1" name="Group 20"/>
          <p:cNvGrpSpPr/>
          <p:nvPr/>
        </p:nvGrpSpPr>
        <p:grpSpPr>
          <a:xfrm>
            <a:off x="1077786" y="4339152"/>
            <a:ext cx="1586619" cy="882698"/>
            <a:chOff x="1099397" y="4425664"/>
            <a:chExt cx="1618434" cy="900398"/>
          </a:xfrm>
        </p:grpSpPr>
        <p:grpSp>
          <p:nvGrpSpPr>
            <p:cNvPr id="50" name="Group 49"/>
            <p:cNvGrpSpPr/>
            <p:nvPr/>
          </p:nvGrpSpPr>
          <p:grpSpPr>
            <a:xfrm>
              <a:off x="1099397" y="4658382"/>
              <a:ext cx="242040" cy="667680"/>
              <a:chOff x="941387" y="4658382"/>
              <a:chExt cx="242040" cy="667680"/>
            </a:xfrm>
          </p:grpSpPr>
          <p:cxnSp>
            <p:nvCxnSpPr>
              <p:cNvPr id="32" name="Straight Connector 31"/>
              <p:cNvCxnSpPr/>
              <p:nvPr/>
            </p:nvCxnSpPr>
            <p:spPr>
              <a:xfrm flipH="1">
                <a:off x="960437" y="5170346"/>
                <a:ext cx="76200" cy="1557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1036637" y="5188753"/>
                <a:ext cx="71897" cy="1258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954827" y="4658382"/>
                <a:ext cx="228600" cy="213737"/>
              </a:xfrm>
              <a:prstGeom prst="ellipse">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1" name="Straight Connector 30"/>
              <p:cNvCxnSpPr>
                <a:stCxn id="29" idx="4"/>
              </p:cNvCxnSpPr>
              <p:nvPr/>
            </p:nvCxnSpPr>
            <p:spPr>
              <a:xfrm flipH="1">
                <a:off x="1031027" y="4872119"/>
                <a:ext cx="38100" cy="30277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941387" y="5019511"/>
                <a:ext cx="190500" cy="102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1" name="Arrow: Right 40"/>
            <p:cNvSpPr/>
            <p:nvPr/>
          </p:nvSpPr>
          <p:spPr bwMode="auto">
            <a:xfrm>
              <a:off x="1639624" y="4911517"/>
              <a:ext cx="990600" cy="2159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Rectangle 44"/>
            <p:cNvSpPr/>
            <p:nvPr/>
          </p:nvSpPr>
          <p:spPr>
            <a:xfrm>
              <a:off x="1493837" y="4425664"/>
              <a:ext cx="1223994" cy="443198"/>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Sign-in to</a:t>
              </a:r>
            </a:p>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Windows</a:t>
              </a:r>
            </a:p>
          </p:txBody>
        </p:sp>
      </p:grpSp>
      <p:sp>
        <p:nvSpPr>
          <p:cNvPr id="43" name="Rectangle: Rounded Corners 42"/>
          <p:cNvSpPr/>
          <p:nvPr/>
        </p:nvSpPr>
        <p:spPr bwMode="auto">
          <a:xfrm>
            <a:off x="2057835" y="5344072"/>
            <a:ext cx="525786" cy="400692"/>
          </a:xfrm>
          <a:prstGeom prst="round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dirty="0">
                <a:solidFill>
                  <a:srgbClr val="002050"/>
                </a:solidFill>
                <a:latin typeface="Segoe UI Semilight"/>
                <a:ea typeface="Segoe UI" pitchFamily="34" charset="0"/>
                <a:cs typeface="Segoe UI" pitchFamily="34" charset="0"/>
              </a:rPr>
              <a:t>Task</a:t>
            </a:r>
          </a:p>
        </p:txBody>
      </p:sp>
      <p:sp>
        <p:nvSpPr>
          <p:cNvPr id="47" name="Rectangle: Rounded Corners 46"/>
          <p:cNvSpPr/>
          <p:nvPr/>
        </p:nvSpPr>
        <p:spPr bwMode="auto">
          <a:xfrm>
            <a:off x="3721523" y="5165666"/>
            <a:ext cx="1241031" cy="554411"/>
          </a:xfrm>
          <a:prstGeom prst="round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AutoWPJ.exe</a:t>
            </a:r>
          </a:p>
        </p:txBody>
      </p:sp>
      <p:grpSp>
        <p:nvGrpSpPr>
          <p:cNvPr id="4" name="Group 3"/>
          <p:cNvGrpSpPr/>
          <p:nvPr/>
        </p:nvGrpSpPr>
        <p:grpSpPr>
          <a:xfrm>
            <a:off x="8404888" y="5027195"/>
            <a:ext cx="2173237" cy="1406027"/>
            <a:chOff x="463866" y="2799820"/>
            <a:chExt cx="1333095" cy="900903"/>
          </a:xfrm>
        </p:grpSpPr>
        <p:sp>
          <p:nvSpPr>
            <p:cNvPr id="5" name="Rectangle 4"/>
            <p:cNvSpPr/>
            <p:nvPr/>
          </p:nvSpPr>
          <p:spPr>
            <a:xfrm>
              <a:off x="463866" y="3561526"/>
              <a:ext cx="1333095" cy="139197"/>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Active Directory</a:t>
              </a:r>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346" y="2799820"/>
              <a:ext cx="1005840" cy="665838"/>
            </a:xfrm>
            <a:prstGeom prst="rect">
              <a:avLst/>
            </a:prstGeom>
          </p:spPr>
        </p:pic>
      </p:grpSp>
      <p:sp>
        <p:nvSpPr>
          <p:cNvPr id="59" name="Rectangle 58"/>
          <p:cNvSpPr/>
          <p:nvPr/>
        </p:nvSpPr>
        <p:spPr>
          <a:xfrm rot="20978819">
            <a:off x="535239" y="1125761"/>
            <a:ext cx="2804479" cy="543108"/>
          </a:xfrm>
          <a:prstGeom prst="rect">
            <a:avLst/>
          </a:prstGeom>
          <a:solidFill>
            <a:schemeClr val="bg1"/>
          </a:solidFill>
          <a:ln>
            <a:solidFill>
              <a:srgbClr val="002050"/>
            </a:solid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961" kern="0" dirty="0">
                <a:solidFill>
                  <a:srgbClr val="002050"/>
                </a:solidFill>
                <a:latin typeface="Segoe UI"/>
                <a:ea typeface="ＭＳ Ｐゴシック" charset="0"/>
              </a:rPr>
              <a:t>Federated configuration in Azure AD</a:t>
            </a:r>
          </a:p>
        </p:txBody>
      </p:sp>
      <p:grpSp>
        <p:nvGrpSpPr>
          <p:cNvPr id="27" name="Group 26"/>
          <p:cNvGrpSpPr/>
          <p:nvPr/>
        </p:nvGrpSpPr>
        <p:grpSpPr>
          <a:xfrm>
            <a:off x="5050171" y="5221850"/>
            <a:ext cx="3550029" cy="441349"/>
            <a:chOff x="5151437" y="5326062"/>
            <a:chExt cx="3621214" cy="450199"/>
          </a:xfrm>
        </p:grpSpPr>
        <p:sp>
          <p:nvSpPr>
            <p:cNvPr id="60" name="Arrow: Left-Right 59"/>
            <p:cNvSpPr/>
            <p:nvPr/>
          </p:nvSpPr>
          <p:spPr bwMode="auto">
            <a:xfrm>
              <a:off x="5181917" y="5326062"/>
              <a:ext cx="347472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1" name="Rectangle 60"/>
            <p:cNvSpPr/>
            <p:nvPr/>
          </p:nvSpPr>
          <p:spPr>
            <a:xfrm>
              <a:off x="5151437" y="5554662"/>
              <a:ext cx="3621214" cy="221599"/>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Get tenant info from user’s forest (SCP)</a:t>
              </a:r>
            </a:p>
          </p:txBody>
        </p:sp>
      </p:grpSp>
      <p:sp>
        <p:nvSpPr>
          <p:cNvPr id="54" name="Arrow: Left-Right 53"/>
          <p:cNvSpPr/>
          <p:nvPr/>
        </p:nvSpPr>
        <p:spPr bwMode="auto">
          <a:xfrm>
            <a:off x="5686021" y="2073049"/>
            <a:ext cx="3944269" cy="211741"/>
          </a:xfrm>
          <a:prstGeom prst="lef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err="1">
              <a:solidFill>
                <a:srgbClr val="002050"/>
              </a:solidFill>
              <a:latin typeface="Segoe UI Semilight"/>
              <a:ea typeface="Segoe UI" pitchFamily="34" charset="0"/>
              <a:cs typeface="Segoe UI" pitchFamily="34" charset="0"/>
            </a:endParaRPr>
          </a:p>
        </p:txBody>
      </p:sp>
      <p:sp>
        <p:nvSpPr>
          <p:cNvPr id="56" name="Rectangle: Rounded Corners 55"/>
          <p:cNvSpPr/>
          <p:nvPr/>
        </p:nvSpPr>
        <p:spPr bwMode="auto">
          <a:xfrm>
            <a:off x="8643667" y="4670606"/>
            <a:ext cx="706208" cy="489129"/>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AD FS</a:t>
            </a:r>
          </a:p>
        </p:txBody>
      </p:sp>
      <p:sp>
        <p:nvSpPr>
          <p:cNvPr id="57" name="Arrow: Left-Right 56"/>
          <p:cNvSpPr/>
          <p:nvPr/>
        </p:nvSpPr>
        <p:spPr bwMode="auto">
          <a:xfrm rot="16200000">
            <a:off x="8109082" y="3432426"/>
            <a:ext cx="2868559" cy="211741"/>
          </a:xfrm>
          <a:prstGeom prst="lef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err="1">
              <a:solidFill>
                <a:srgbClr val="002050"/>
              </a:solidFill>
              <a:latin typeface="Segoe UI Semilight"/>
              <a:ea typeface="Segoe UI" pitchFamily="34" charset="0"/>
              <a:cs typeface="Segoe UI" pitchFamily="34" charset="0"/>
            </a:endParaRPr>
          </a:p>
        </p:txBody>
      </p:sp>
      <p:sp>
        <p:nvSpPr>
          <p:cNvPr id="55" name="Rectangle: Rounded Corners 54"/>
          <p:cNvSpPr/>
          <p:nvPr/>
        </p:nvSpPr>
        <p:spPr bwMode="auto">
          <a:xfrm>
            <a:off x="8945109" y="1825738"/>
            <a:ext cx="1259527" cy="747021"/>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Azure AD Connect</a:t>
            </a:r>
          </a:p>
        </p:txBody>
      </p:sp>
      <p:grpSp>
        <p:nvGrpSpPr>
          <p:cNvPr id="28" name="Group 27"/>
          <p:cNvGrpSpPr/>
          <p:nvPr/>
        </p:nvGrpSpPr>
        <p:grpSpPr>
          <a:xfrm>
            <a:off x="3972174" y="3160845"/>
            <a:ext cx="428984" cy="1852782"/>
            <a:chOff x="4051824" y="3223730"/>
            <a:chExt cx="437586" cy="1889934"/>
          </a:xfrm>
        </p:grpSpPr>
        <p:sp>
          <p:nvSpPr>
            <p:cNvPr id="46" name="Rectangle 45"/>
            <p:cNvSpPr/>
            <p:nvPr/>
          </p:nvSpPr>
          <p:spPr>
            <a:xfrm rot="16200000">
              <a:off x="3217657" y="4057897"/>
              <a:ext cx="1889934" cy="221599"/>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User realm discovery</a:t>
              </a:r>
            </a:p>
          </p:txBody>
        </p:sp>
        <p:sp>
          <p:nvSpPr>
            <p:cNvPr id="62" name="Arrow: Left-Right 61"/>
            <p:cNvSpPr/>
            <p:nvPr/>
          </p:nvSpPr>
          <p:spPr bwMode="auto">
            <a:xfrm rot="16200000">
              <a:off x="3467017" y="4084166"/>
              <a:ext cx="182880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7" name="Group 36"/>
          <p:cNvGrpSpPr/>
          <p:nvPr/>
        </p:nvGrpSpPr>
        <p:grpSpPr>
          <a:xfrm>
            <a:off x="3413589" y="3144962"/>
            <a:ext cx="471093" cy="1868665"/>
            <a:chOff x="3482038" y="3207528"/>
            <a:chExt cx="480539" cy="1906136"/>
          </a:xfrm>
        </p:grpSpPr>
        <p:sp>
          <p:nvSpPr>
            <p:cNvPr id="58" name="Arrow: Left-Right 57"/>
            <p:cNvSpPr/>
            <p:nvPr/>
          </p:nvSpPr>
          <p:spPr bwMode="auto">
            <a:xfrm rot="16200000">
              <a:off x="2940184" y="4091270"/>
              <a:ext cx="182880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 name="Rectangle 62"/>
            <p:cNvSpPr/>
            <p:nvPr/>
          </p:nvSpPr>
          <p:spPr>
            <a:xfrm rot="16200000">
              <a:off x="2647871" y="4041695"/>
              <a:ext cx="1889934" cy="221599"/>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Registration</a:t>
              </a:r>
            </a:p>
          </p:txBody>
        </p:sp>
      </p:grpSp>
      <p:cxnSp>
        <p:nvCxnSpPr>
          <p:cNvPr id="23" name="Straight Arrow Connector 22"/>
          <p:cNvCxnSpPr/>
          <p:nvPr/>
        </p:nvCxnSpPr>
        <p:spPr>
          <a:xfrm>
            <a:off x="2360897" y="5052537"/>
            <a:ext cx="0" cy="2154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60316" y="5576709"/>
            <a:ext cx="97051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4153746" y="3217871"/>
            <a:ext cx="5303847" cy="2452191"/>
            <a:chOff x="4237037" y="3281899"/>
            <a:chExt cx="5410200" cy="2501363"/>
          </a:xfrm>
        </p:grpSpPr>
        <p:sp>
          <p:nvSpPr>
            <p:cNvPr id="51" name="Rectangle: Rounded Corners 50"/>
            <p:cNvSpPr/>
            <p:nvPr/>
          </p:nvSpPr>
          <p:spPr bwMode="auto">
            <a:xfrm>
              <a:off x="4682275" y="4868862"/>
              <a:ext cx="392962" cy="304439"/>
            </a:xfrm>
            <a:prstGeom prst="round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IE</a:t>
              </a:r>
            </a:p>
          </p:txBody>
        </p:sp>
        <p:sp>
          <p:nvSpPr>
            <p:cNvPr id="52" name="Arrow: Left-Right 51"/>
            <p:cNvSpPr/>
            <p:nvPr/>
          </p:nvSpPr>
          <p:spPr bwMode="auto">
            <a:xfrm rot="16200000">
              <a:off x="4146911" y="3905425"/>
              <a:ext cx="146304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53" name="Arrow: Left-Right 52"/>
            <p:cNvSpPr/>
            <p:nvPr/>
          </p:nvSpPr>
          <p:spPr bwMode="auto">
            <a:xfrm>
              <a:off x="5188248" y="4937367"/>
              <a:ext cx="347472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9" name="Arrow: Left-Right 48"/>
            <p:cNvSpPr/>
            <p:nvPr/>
          </p:nvSpPr>
          <p:spPr bwMode="auto">
            <a:xfrm rot="16200000">
              <a:off x="4883423" y="5105064"/>
              <a:ext cx="32004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17" name="Group 16"/>
            <p:cNvGrpSpPr/>
            <p:nvPr/>
          </p:nvGrpSpPr>
          <p:grpSpPr>
            <a:xfrm>
              <a:off x="4237037" y="3743987"/>
              <a:ext cx="5410200" cy="2039275"/>
              <a:chOff x="4237037" y="3743987"/>
              <a:chExt cx="5410200" cy="2039275"/>
            </a:xfrm>
          </p:grpSpPr>
          <p:sp>
            <p:nvSpPr>
              <p:cNvPr id="7" name="Arc 6"/>
              <p:cNvSpPr/>
              <p:nvPr/>
            </p:nvSpPr>
            <p:spPr>
              <a:xfrm>
                <a:off x="4237037" y="3958765"/>
                <a:ext cx="1985011" cy="1824497"/>
              </a:xfrm>
              <a:prstGeom prst="arc">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solidFill>
                    <a:srgbClr val="353535"/>
                  </a:solidFill>
                  <a:latin typeface="Segoe UI Semilight"/>
                </a:endParaRPr>
              </a:p>
            </p:txBody>
          </p:sp>
          <p:sp>
            <p:nvSpPr>
              <p:cNvPr id="64" name="Rectangle 63"/>
              <p:cNvSpPr/>
              <p:nvPr/>
            </p:nvSpPr>
            <p:spPr>
              <a:xfrm>
                <a:off x="5783296" y="3743987"/>
                <a:ext cx="3863941" cy="757130"/>
              </a:xfrm>
              <a:prstGeom prst="rect">
                <a:avLst/>
              </a:prstGeom>
              <a:solidFill>
                <a:srgbClr val="E6E6E6"/>
              </a:solidFill>
              <a:ln>
                <a:noFill/>
              </a:ln>
            </p:spPr>
            <p:txBody>
              <a:bodyPr wrap="square" lIns="44821" tIns="44821" rIns="44821" bIns="44821" anchor="ctr">
                <a:spAutoFit/>
              </a:bodyPr>
              <a:lstStyle/>
              <a:p>
                <a:pP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Passive authentication flow </a:t>
                </a:r>
              </a:p>
              <a:p>
                <a:pP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     </a:t>
                </a:r>
                <a:r>
                  <a:rPr lang="en-US" sz="1568" kern="0" dirty="0" err="1">
                    <a:solidFill>
                      <a:srgbClr val="002050"/>
                    </a:solidFill>
                    <a:latin typeface="Segoe UI"/>
                    <a:ea typeface="ＭＳ Ｐゴシック" charset="0"/>
                  </a:rPr>
                  <a:t>resource_params</a:t>
                </a:r>
                <a:r>
                  <a:rPr lang="en-US" sz="1568" kern="0" dirty="0">
                    <a:solidFill>
                      <a:srgbClr val="002050"/>
                    </a:solidFill>
                    <a:latin typeface="Segoe UI"/>
                    <a:ea typeface="ＭＳ Ｐゴシック" charset="0"/>
                  </a:rPr>
                  <a:t> = {</a:t>
                </a:r>
                <a:r>
                  <a:rPr lang="en-US" sz="1568" kern="0" dirty="0" err="1">
                    <a:solidFill>
                      <a:srgbClr val="002050"/>
                    </a:solidFill>
                    <a:latin typeface="Segoe UI"/>
                    <a:ea typeface="ＭＳ Ｐゴシック" charset="0"/>
                  </a:rPr>
                  <a:t>acr</a:t>
                </a:r>
                <a:r>
                  <a:rPr lang="en-US" sz="1568" kern="0" dirty="0">
                    <a:solidFill>
                      <a:srgbClr val="002050"/>
                    </a:solidFill>
                    <a:latin typeface="Segoe UI"/>
                    <a:ea typeface="ＭＳ Ｐゴシック" charset="0"/>
                  </a:rPr>
                  <a:t> : </a:t>
                </a:r>
                <a:r>
                  <a:rPr lang="en-US" sz="1568" kern="0" dirty="0" err="1">
                    <a:solidFill>
                      <a:srgbClr val="002050"/>
                    </a:solidFill>
                    <a:latin typeface="Segoe UI"/>
                    <a:ea typeface="ＭＳ Ｐゴシック" charset="0"/>
                  </a:rPr>
                  <a:t>wiaormfa</a:t>
                </a:r>
                <a:r>
                  <a:rPr lang="en-US" sz="1568" kern="0" dirty="0">
                    <a:solidFill>
                      <a:srgbClr val="002050"/>
                    </a:solidFill>
                    <a:latin typeface="Segoe UI"/>
                    <a:ea typeface="ＭＳ Ｐゴシック" charset="0"/>
                  </a:rPr>
                  <a:t>}</a:t>
                </a:r>
              </a:p>
              <a:p>
                <a:pP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     </a:t>
                </a:r>
                <a:r>
                  <a:rPr lang="en-US" sz="1568" kern="0" dirty="0" err="1">
                    <a:solidFill>
                      <a:srgbClr val="002050"/>
                    </a:solidFill>
                    <a:latin typeface="Segoe UI"/>
                    <a:ea typeface="ＭＳ Ｐゴシック" charset="0"/>
                  </a:rPr>
                  <a:t>amr</a:t>
                </a:r>
                <a:r>
                  <a:rPr lang="en-US" sz="1568" kern="0" dirty="0">
                    <a:solidFill>
                      <a:srgbClr val="002050"/>
                    </a:solidFill>
                    <a:latin typeface="Segoe UI"/>
                    <a:ea typeface="ＭＳ Ｐゴシック" charset="0"/>
                  </a:rPr>
                  <a:t> &amp; </a:t>
                </a:r>
                <a:r>
                  <a:rPr lang="en-US" sz="1568" kern="0" dirty="0" err="1">
                    <a:solidFill>
                      <a:srgbClr val="002050"/>
                    </a:solidFill>
                    <a:latin typeface="Segoe UI"/>
                    <a:ea typeface="ＭＳ Ｐゴシック" charset="0"/>
                  </a:rPr>
                  <a:t>wiaormfa</a:t>
                </a:r>
                <a:r>
                  <a:rPr lang="en-US" sz="1568" kern="0" dirty="0">
                    <a:solidFill>
                      <a:srgbClr val="002050"/>
                    </a:solidFill>
                    <a:latin typeface="Segoe UI"/>
                    <a:ea typeface="ＭＳ Ｐゴシック" charset="0"/>
                  </a:rPr>
                  <a:t> claims</a:t>
                </a:r>
              </a:p>
            </p:txBody>
          </p:sp>
        </p:grpSp>
        <p:sp>
          <p:nvSpPr>
            <p:cNvPr id="34" name="Arrow: Right 33"/>
            <p:cNvSpPr/>
            <p:nvPr/>
          </p:nvSpPr>
          <p:spPr bwMode="auto">
            <a:xfrm>
              <a:off x="5837237" y="4030662"/>
              <a:ext cx="162238" cy="17409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6" name="Arrow: Right 65"/>
            <p:cNvSpPr/>
            <p:nvPr/>
          </p:nvSpPr>
          <p:spPr bwMode="auto">
            <a:xfrm rot="10800000">
              <a:off x="5815584" y="4265501"/>
              <a:ext cx="162238" cy="17409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4450929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7/8.1 domain joined registration</a:t>
            </a:r>
          </a:p>
        </p:txBody>
      </p:sp>
      <p:grpSp>
        <p:nvGrpSpPr>
          <p:cNvPr id="8" name="Group 7"/>
          <p:cNvGrpSpPr/>
          <p:nvPr/>
        </p:nvGrpSpPr>
        <p:grpSpPr>
          <a:xfrm>
            <a:off x="3365688" y="1236572"/>
            <a:ext cx="2207397" cy="1862220"/>
            <a:chOff x="5141995" y="2009736"/>
            <a:chExt cx="2251660" cy="1899561"/>
          </a:xfrm>
        </p:grpSpPr>
        <p:sp>
          <p:nvSpPr>
            <p:cNvPr id="9" name="TextBox 8"/>
            <p:cNvSpPr txBox="1"/>
            <p:nvPr/>
          </p:nvSpPr>
          <p:spPr>
            <a:xfrm>
              <a:off x="5200527" y="3687698"/>
              <a:ext cx="2169439" cy="221599"/>
            </a:xfrm>
            <a:prstGeom prst="rect">
              <a:avLst/>
            </a:prstGeom>
            <a:ln>
              <a:noFill/>
            </a:ln>
          </p:spPr>
          <p:txBody>
            <a:bodyPr wrap="square" lIns="0" tIns="0" rIns="0" bIns="0" anchor="ctr">
              <a:spAutoFit/>
            </a:bodyPr>
            <a:lstStyle>
              <a:defPPr>
                <a:defRPr lang="en-US"/>
              </a:defPPr>
              <a:lvl1pPr marR="0" lvl="0" indent="0" algn="ctr" defTabSz="895919" fontAlgn="base">
                <a:lnSpc>
                  <a:spcPct val="90000"/>
                </a:lnSpc>
                <a:spcBef>
                  <a:spcPct val="0"/>
                </a:spcBef>
                <a:spcAft>
                  <a:spcPct val="0"/>
                </a:spcAft>
                <a:buClrTx/>
                <a:buSzPct val="80000"/>
                <a:buFontTx/>
                <a:buNone/>
                <a:tabLst/>
                <a:defRPr kumimoji="0" sz="1600" b="0" i="0" u="none" strike="noStrike" kern="0" cap="none" spc="0" normalizeH="0" baseline="0">
                  <a:ln>
                    <a:noFill/>
                  </a:ln>
                  <a:solidFill>
                    <a:srgbClr val="002050"/>
                  </a:solidFill>
                  <a:effectLst/>
                  <a:uLnTx/>
                  <a:uFillTx/>
                  <a:latin typeface="Segoe UI"/>
                  <a:ea typeface="ＭＳ Ｐゴシック" charset="0"/>
                </a:defRPr>
              </a:lvl1pPr>
            </a:lstStyle>
            <a:p>
              <a:pPr defTabSz="878269"/>
              <a:r>
                <a:rPr lang="en-US" sz="1568" dirty="0"/>
                <a:t>Azure Active Directory</a:t>
              </a:r>
            </a:p>
          </p:txBody>
        </p:sp>
        <p:sp>
          <p:nvSpPr>
            <p:cNvPr id="10" name="Freeform 13"/>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11" name="Picture 10"/>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grpSp>
        <p:nvGrpSpPr>
          <p:cNvPr id="19" name="Group 18"/>
          <p:cNvGrpSpPr/>
          <p:nvPr/>
        </p:nvGrpSpPr>
        <p:grpSpPr>
          <a:xfrm>
            <a:off x="2055212" y="4815454"/>
            <a:ext cx="2173237" cy="1511772"/>
            <a:chOff x="1927347" y="4421175"/>
            <a:chExt cx="2216815" cy="1542086"/>
          </a:xfrm>
        </p:grpSpPr>
        <p:grpSp>
          <p:nvGrpSpPr>
            <p:cNvPr id="12" name="Group 11"/>
            <p:cNvGrpSpPr/>
            <p:nvPr/>
          </p:nvGrpSpPr>
          <p:grpSpPr>
            <a:xfrm>
              <a:off x="2535468" y="4421175"/>
              <a:ext cx="1000575" cy="967506"/>
              <a:chOff x="10293941" y="5452723"/>
              <a:chExt cx="932594" cy="901772"/>
            </a:xfrm>
          </p:grpSpPr>
          <p:grpSp>
            <p:nvGrpSpPr>
              <p:cNvPr id="13" name="Group 12"/>
              <p:cNvGrpSpPr/>
              <p:nvPr/>
            </p:nvGrpSpPr>
            <p:grpSpPr>
              <a:xfrm>
                <a:off x="10293941" y="5452723"/>
                <a:ext cx="932594" cy="901772"/>
                <a:chOff x="10292121" y="5350277"/>
                <a:chExt cx="932594" cy="901772"/>
              </a:xfrm>
            </p:grpSpPr>
            <p:sp>
              <p:nvSpPr>
                <p:cNvPr id="15" name="Freeform 7"/>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16" name="Freeform 343"/>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14" name="Freeform 341"/>
              <p:cNvSpPr>
                <a:spLocks noChangeAspect="1" noEditPoints="1"/>
              </p:cNvSpPr>
              <p:nvPr/>
            </p:nvSpPr>
            <p:spPr bwMode="black">
              <a:xfrm>
                <a:off x="10580771" y="5550321"/>
                <a:ext cx="358934" cy="357476"/>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sp>
          <p:nvSpPr>
            <p:cNvPr id="18" name="Rectangle 17"/>
            <p:cNvSpPr/>
            <p:nvPr/>
          </p:nvSpPr>
          <p:spPr>
            <a:xfrm>
              <a:off x="1927347" y="5520063"/>
              <a:ext cx="2216815" cy="443198"/>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Windows 7</a:t>
              </a:r>
            </a:p>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Domain Joined</a:t>
              </a:r>
            </a:p>
          </p:txBody>
        </p:sp>
      </p:grpSp>
      <p:grpSp>
        <p:nvGrpSpPr>
          <p:cNvPr id="20" name="Group 19"/>
          <p:cNvGrpSpPr/>
          <p:nvPr/>
        </p:nvGrpSpPr>
        <p:grpSpPr>
          <a:xfrm>
            <a:off x="3914699" y="5777719"/>
            <a:ext cx="4571767" cy="639364"/>
            <a:chOff x="3993197" y="5893077"/>
            <a:chExt cx="4663440" cy="652185"/>
          </a:xfrm>
        </p:grpSpPr>
        <p:sp>
          <p:nvSpPr>
            <p:cNvPr id="42" name="Rectangle 41"/>
            <p:cNvSpPr/>
            <p:nvPr/>
          </p:nvSpPr>
          <p:spPr>
            <a:xfrm>
              <a:off x="4237037" y="6102064"/>
              <a:ext cx="4208584" cy="443198"/>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Windows Installer package deployed</a:t>
              </a:r>
            </a:p>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(e.g. GP or SCCM)</a:t>
              </a:r>
            </a:p>
          </p:txBody>
        </p:sp>
        <p:sp>
          <p:nvSpPr>
            <p:cNvPr id="44" name="Arrow: Right 43"/>
            <p:cNvSpPr/>
            <p:nvPr/>
          </p:nvSpPr>
          <p:spPr bwMode="auto">
            <a:xfrm rot="10800000">
              <a:off x="3993197" y="5893077"/>
              <a:ext cx="4663440" cy="2159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21" name="Group 20"/>
          <p:cNvGrpSpPr/>
          <p:nvPr/>
        </p:nvGrpSpPr>
        <p:grpSpPr>
          <a:xfrm>
            <a:off x="1077786" y="4339152"/>
            <a:ext cx="1586619" cy="882698"/>
            <a:chOff x="1099397" y="4425664"/>
            <a:chExt cx="1618434" cy="900398"/>
          </a:xfrm>
        </p:grpSpPr>
        <p:grpSp>
          <p:nvGrpSpPr>
            <p:cNvPr id="50" name="Group 49"/>
            <p:cNvGrpSpPr/>
            <p:nvPr/>
          </p:nvGrpSpPr>
          <p:grpSpPr>
            <a:xfrm>
              <a:off x="1099397" y="4658382"/>
              <a:ext cx="242040" cy="667680"/>
              <a:chOff x="941387" y="4658382"/>
              <a:chExt cx="242040" cy="667680"/>
            </a:xfrm>
          </p:grpSpPr>
          <p:cxnSp>
            <p:nvCxnSpPr>
              <p:cNvPr id="32" name="Straight Connector 31"/>
              <p:cNvCxnSpPr/>
              <p:nvPr/>
            </p:nvCxnSpPr>
            <p:spPr>
              <a:xfrm flipH="1">
                <a:off x="960437" y="5170346"/>
                <a:ext cx="76200" cy="155716"/>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1036637" y="5188753"/>
                <a:ext cx="71897" cy="12584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9" name="Oval 28"/>
              <p:cNvSpPr/>
              <p:nvPr/>
            </p:nvSpPr>
            <p:spPr bwMode="auto">
              <a:xfrm>
                <a:off x="954827" y="4658382"/>
                <a:ext cx="228600" cy="213737"/>
              </a:xfrm>
              <a:prstGeom prst="ellipse">
                <a:avLst/>
              </a:prstGeom>
              <a:noFill/>
              <a:ln>
                <a:solidFill>
                  <a:schemeClr val="tx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cxnSp>
            <p:nvCxnSpPr>
              <p:cNvPr id="31" name="Straight Connector 30"/>
              <p:cNvCxnSpPr>
                <a:stCxn id="29" idx="4"/>
              </p:cNvCxnSpPr>
              <p:nvPr/>
            </p:nvCxnSpPr>
            <p:spPr>
              <a:xfrm flipH="1">
                <a:off x="1031027" y="4872119"/>
                <a:ext cx="38100" cy="302773"/>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a:off x="941387" y="5019511"/>
                <a:ext cx="190500" cy="10254"/>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41" name="Arrow: Right 40"/>
            <p:cNvSpPr/>
            <p:nvPr/>
          </p:nvSpPr>
          <p:spPr bwMode="auto">
            <a:xfrm>
              <a:off x="1639624" y="4911517"/>
              <a:ext cx="990600" cy="215987"/>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5" name="Rectangle 44"/>
            <p:cNvSpPr/>
            <p:nvPr/>
          </p:nvSpPr>
          <p:spPr>
            <a:xfrm>
              <a:off x="1493837" y="4425664"/>
              <a:ext cx="1223994" cy="443198"/>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Sign-in to</a:t>
              </a:r>
            </a:p>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Windows</a:t>
              </a:r>
            </a:p>
          </p:txBody>
        </p:sp>
      </p:grpSp>
      <p:sp>
        <p:nvSpPr>
          <p:cNvPr id="43" name="Rectangle: Rounded Corners 42"/>
          <p:cNvSpPr/>
          <p:nvPr/>
        </p:nvSpPr>
        <p:spPr bwMode="auto">
          <a:xfrm>
            <a:off x="2057835" y="5344072"/>
            <a:ext cx="525786" cy="400692"/>
          </a:xfrm>
          <a:prstGeom prst="round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372" b="1" dirty="0">
                <a:solidFill>
                  <a:srgbClr val="002050"/>
                </a:solidFill>
                <a:latin typeface="Segoe UI Semilight"/>
                <a:ea typeface="Segoe UI" pitchFamily="34" charset="0"/>
                <a:cs typeface="Segoe UI" pitchFamily="34" charset="0"/>
              </a:rPr>
              <a:t>Task</a:t>
            </a:r>
          </a:p>
        </p:txBody>
      </p:sp>
      <p:sp>
        <p:nvSpPr>
          <p:cNvPr id="47" name="Rectangle: Rounded Corners 46"/>
          <p:cNvSpPr/>
          <p:nvPr/>
        </p:nvSpPr>
        <p:spPr bwMode="auto">
          <a:xfrm>
            <a:off x="3721523" y="5165666"/>
            <a:ext cx="1241031" cy="554411"/>
          </a:xfrm>
          <a:prstGeom prst="round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AutoWPJ.exe</a:t>
            </a:r>
          </a:p>
        </p:txBody>
      </p:sp>
      <p:grpSp>
        <p:nvGrpSpPr>
          <p:cNvPr id="4" name="Group 3"/>
          <p:cNvGrpSpPr/>
          <p:nvPr/>
        </p:nvGrpSpPr>
        <p:grpSpPr>
          <a:xfrm>
            <a:off x="8404888" y="5027195"/>
            <a:ext cx="2173237" cy="1406027"/>
            <a:chOff x="463866" y="2799820"/>
            <a:chExt cx="1333095" cy="900903"/>
          </a:xfrm>
        </p:grpSpPr>
        <p:sp>
          <p:nvSpPr>
            <p:cNvPr id="5" name="Rectangle 4"/>
            <p:cNvSpPr/>
            <p:nvPr/>
          </p:nvSpPr>
          <p:spPr>
            <a:xfrm>
              <a:off x="463866" y="3561526"/>
              <a:ext cx="1333095" cy="139197"/>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Active Directory</a:t>
              </a:r>
            </a:p>
          </p:txBody>
        </p:sp>
        <p:pic>
          <p:nvPicPr>
            <p:cNvPr id="6" name="Picture 5"/>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56346" y="2799820"/>
              <a:ext cx="1005840" cy="665838"/>
            </a:xfrm>
            <a:prstGeom prst="rect">
              <a:avLst/>
            </a:prstGeom>
          </p:spPr>
        </p:pic>
      </p:grpSp>
      <p:sp>
        <p:nvSpPr>
          <p:cNvPr id="59" name="Rectangle 58"/>
          <p:cNvSpPr/>
          <p:nvPr/>
        </p:nvSpPr>
        <p:spPr>
          <a:xfrm rot="20978819">
            <a:off x="332704" y="1008333"/>
            <a:ext cx="3008676" cy="814661"/>
          </a:xfrm>
          <a:prstGeom prst="rect">
            <a:avLst/>
          </a:prstGeom>
          <a:solidFill>
            <a:schemeClr val="bg1"/>
          </a:solidFill>
          <a:ln>
            <a:solidFill>
              <a:srgbClr val="002050"/>
            </a:solid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961" kern="0" dirty="0">
                <a:solidFill>
                  <a:srgbClr val="002050"/>
                </a:solidFill>
                <a:latin typeface="Segoe UI"/>
                <a:ea typeface="ＭＳ Ｐゴシック" charset="0"/>
              </a:rPr>
              <a:t>NON-Federated configuration in Azure AD with Seamless SSO</a:t>
            </a:r>
          </a:p>
        </p:txBody>
      </p:sp>
      <p:grpSp>
        <p:nvGrpSpPr>
          <p:cNvPr id="27" name="Group 26"/>
          <p:cNvGrpSpPr/>
          <p:nvPr/>
        </p:nvGrpSpPr>
        <p:grpSpPr>
          <a:xfrm>
            <a:off x="5050171" y="5221850"/>
            <a:ext cx="3550029" cy="441349"/>
            <a:chOff x="5151437" y="5326062"/>
            <a:chExt cx="3621214" cy="450199"/>
          </a:xfrm>
        </p:grpSpPr>
        <p:sp>
          <p:nvSpPr>
            <p:cNvPr id="60" name="Arrow: Left-Right 59"/>
            <p:cNvSpPr/>
            <p:nvPr/>
          </p:nvSpPr>
          <p:spPr bwMode="auto">
            <a:xfrm>
              <a:off x="5181917" y="5326062"/>
              <a:ext cx="347472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1" name="Rectangle 60"/>
            <p:cNvSpPr/>
            <p:nvPr/>
          </p:nvSpPr>
          <p:spPr>
            <a:xfrm>
              <a:off x="5151437" y="5554662"/>
              <a:ext cx="3621214" cy="221599"/>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Get tenant info from user’s forest (SCP)</a:t>
              </a:r>
            </a:p>
          </p:txBody>
        </p:sp>
      </p:grpSp>
      <p:sp>
        <p:nvSpPr>
          <p:cNvPr id="54" name="Arrow: Left-Right 53"/>
          <p:cNvSpPr/>
          <p:nvPr/>
        </p:nvSpPr>
        <p:spPr bwMode="auto">
          <a:xfrm>
            <a:off x="5686021" y="2073049"/>
            <a:ext cx="3944269" cy="211741"/>
          </a:xfrm>
          <a:prstGeom prst="lef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err="1">
              <a:solidFill>
                <a:srgbClr val="002050"/>
              </a:solidFill>
              <a:latin typeface="Segoe UI Semilight"/>
              <a:ea typeface="Segoe UI" pitchFamily="34" charset="0"/>
              <a:cs typeface="Segoe UI" pitchFamily="34" charset="0"/>
            </a:endParaRPr>
          </a:p>
        </p:txBody>
      </p:sp>
      <p:sp>
        <p:nvSpPr>
          <p:cNvPr id="57" name="Arrow: Left-Right 56"/>
          <p:cNvSpPr/>
          <p:nvPr/>
        </p:nvSpPr>
        <p:spPr bwMode="auto">
          <a:xfrm rot="16200000">
            <a:off x="8109082" y="3432426"/>
            <a:ext cx="2868559" cy="211741"/>
          </a:xfrm>
          <a:prstGeom prst="leftRightArrow">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b="1" dirty="0" err="1">
              <a:solidFill>
                <a:srgbClr val="002050"/>
              </a:solidFill>
              <a:latin typeface="Segoe UI Semilight"/>
              <a:ea typeface="Segoe UI" pitchFamily="34" charset="0"/>
              <a:cs typeface="Segoe UI" pitchFamily="34" charset="0"/>
            </a:endParaRPr>
          </a:p>
        </p:txBody>
      </p:sp>
      <p:sp>
        <p:nvSpPr>
          <p:cNvPr id="55" name="Rectangle: Rounded Corners 54"/>
          <p:cNvSpPr/>
          <p:nvPr/>
        </p:nvSpPr>
        <p:spPr bwMode="auto">
          <a:xfrm>
            <a:off x="8945109" y="1825738"/>
            <a:ext cx="1259527" cy="747021"/>
          </a:xfrm>
          <a:prstGeom prst="roundRect">
            <a:avLst/>
          </a:prstGeom>
          <a:solidFill>
            <a:schemeClr val="bg1">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Azure AD Connect</a:t>
            </a:r>
          </a:p>
        </p:txBody>
      </p:sp>
      <p:grpSp>
        <p:nvGrpSpPr>
          <p:cNvPr id="28" name="Group 27"/>
          <p:cNvGrpSpPr/>
          <p:nvPr/>
        </p:nvGrpSpPr>
        <p:grpSpPr>
          <a:xfrm>
            <a:off x="3972174" y="3160845"/>
            <a:ext cx="428984" cy="1852782"/>
            <a:chOff x="4051824" y="3223730"/>
            <a:chExt cx="437586" cy="1889934"/>
          </a:xfrm>
        </p:grpSpPr>
        <p:sp>
          <p:nvSpPr>
            <p:cNvPr id="46" name="Rectangle 45"/>
            <p:cNvSpPr/>
            <p:nvPr/>
          </p:nvSpPr>
          <p:spPr>
            <a:xfrm rot="16200000">
              <a:off x="3217657" y="4057897"/>
              <a:ext cx="1889934" cy="221599"/>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User realm discovery</a:t>
              </a:r>
            </a:p>
          </p:txBody>
        </p:sp>
        <p:sp>
          <p:nvSpPr>
            <p:cNvPr id="62" name="Arrow: Left-Right 61"/>
            <p:cNvSpPr/>
            <p:nvPr/>
          </p:nvSpPr>
          <p:spPr bwMode="auto">
            <a:xfrm rot="16200000">
              <a:off x="3467017" y="4084166"/>
              <a:ext cx="182880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grpSp>
        <p:nvGrpSpPr>
          <p:cNvPr id="37" name="Group 36"/>
          <p:cNvGrpSpPr/>
          <p:nvPr/>
        </p:nvGrpSpPr>
        <p:grpSpPr>
          <a:xfrm>
            <a:off x="3413589" y="3144962"/>
            <a:ext cx="471093" cy="1868665"/>
            <a:chOff x="3482038" y="3207528"/>
            <a:chExt cx="480539" cy="1906136"/>
          </a:xfrm>
        </p:grpSpPr>
        <p:sp>
          <p:nvSpPr>
            <p:cNvPr id="58" name="Arrow: Left-Right 57"/>
            <p:cNvSpPr/>
            <p:nvPr/>
          </p:nvSpPr>
          <p:spPr bwMode="auto">
            <a:xfrm rot="16200000">
              <a:off x="2940184" y="4091270"/>
              <a:ext cx="182880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63" name="Rectangle 62"/>
            <p:cNvSpPr/>
            <p:nvPr/>
          </p:nvSpPr>
          <p:spPr>
            <a:xfrm rot="16200000">
              <a:off x="2647871" y="4041695"/>
              <a:ext cx="1889934" cy="221599"/>
            </a:xfrm>
            <a:prstGeom prst="rect">
              <a:avLst/>
            </a:prstGeom>
            <a:ln>
              <a:noFill/>
            </a:ln>
          </p:spPr>
          <p:txBody>
            <a:bodyPr wrap="square" lIns="0" tIns="0" rIns="0" bIns="0" anchor="ctr">
              <a:spAutoFit/>
            </a:bodyPr>
            <a:lstStyle/>
            <a:p>
              <a:pPr algn="ct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Registration</a:t>
              </a:r>
            </a:p>
          </p:txBody>
        </p:sp>
      </p:grpSp>
      <p:cxnSp>
        <p:nvCxnSpPr>
          <p:cNvPr id="23" name="Straight Arrow Connector 22"/>
          <p:cNvCxnSpPr/>
          <p:nvPr/>
        </p:nvCxnSpPr>
        <p:spPr>
          <a:xfrm>
            <a:off x="2360897" y="5052537"/>
            <a:ext cx="0" cy="2154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660316" y="5576709"/>
            <a:ext cx="970516" cy="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153746" y="3217871"/>
            <a:ext cx="5303847" cy="2452191"/>
            <a:chOff x="4237037" y="3281899"/>
            <a:chExt cx="5410200" cy="2501363"/>
          </a:xfrm>
        </p:grpSpPr>
        <p:sp>
          <p:nvSpPr>
            <p:cNvPr id="74" name="Rectangle: Rounded Corners 73"/>
            <p:cNvSpPr/>
            <p:nvPr/>
          </p:nvSpPr>
          <p:spPr bwMode="auto">
            <a:xfrm>
              <a:off x="4682275" y="4868862"/>
              <a:ext cx="392962" cy="304439"/>
            </a:xfrm>
            <a:prstGeom prst="roundRect">
              <a:avLst/>
            </a:prstGeom>
            <a:noFill/>
            <a:ln>
              <a:solidFill>
                <a:srgbClr val="002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568" b="1" dirty="0">
                  <a:solidFill>
                    <a:srgbClr val="002050"/>
                  </a:solidFill>
                  <a:latin typeface="Segoe UI Semilight"/>
                  <a:ea typeface="Segoe UI" pitchFamily="34" charset="0"/>
                  <a:cs typeface="Segoe UI" pitchFamily="34" charset="0"/>
                </a:rPr>
                <a:t>IE</a:t>
              </a:r>
            </a:p>
          </p:txBody>
        </p:sp>
        <p:sp>
          <p:nvSpPr>
            <p:cNvPr id="75" name="Arrow: Left-Right 74"/>
            <p:cNvSpPr/>
            <p:nvPr/>
          </p:nvSpPr>
          <p:spPr bwMode="auto">
            <a:xfrm rot="16200000">
              <a:off x="4146911" y="3905425"/>
              <a:ext cx="146304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6" name="Arrow: Left-Right 75"/>
            <p:cNvSpPr/>
            <p:nvPr/>
          </p:nvSpPr>
          <p:spPr bwMode="auto">
            <a:xfrm>
              <a:off x="5188248" y="4937367"/>
              <a:ext cx="347472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77" name="Arrow: Left-Right 76"/>
            <p:cNvSpPr/>
            <p:nvPr/>
          </p:nvSpPr>
          <p:spPr bwMode="auto">
            <a:xfrm rot="16200000">
              <a:off x="4883423" y="5105064"/>
              <a:ext cx="320040" cy="215987"/>
            </a:xfrm>
            <a:prstGeom prst="lef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nvGrpSpPr>
            <p:cNvPr id="78" name="Group 77"/>
            <p:cNvGrpSpPr/>
            <p:nvPr/>
          </p:nvGrpSpPr>
          <p:grpSpPr>
            <a:xfrm>
              <a:off x="4237037" y="3743987"/>
              <a:ext cx="5410200" cy="2039275"/>
              <a:chOff x="4237037" y="3743987"/>
              <a:chExt cx="5410200" cy="2039275"/>
            </a:xfrm>
          </p:grpSpPr>
          <p:sp>
            <p:nvSpPr>
              <p:cNvPr id="81" name="Arc 80"/>
              <p:cNvSpPr/>
              <p:nvPr/>
            </p:nvSpPr>
            <p:spPr>
              <a:xfrm>
                <a:off x="4237037" y="3958765"/>
                <a:ext cx="1985011" cy="1824497"/>
              </a:xfrm>
              <a:prstGeom prst="arc">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defTabSz="914367"/>
                <a:endParaRPr lang="en-US" sz="1765">
                  <a:solidFill>
                    <a:srgbClr val="353535"/>
                  </a:solidFill>
                  <a:latin typeface="Segoe UI Semilight"/>
                </a:endParaRPr>
              </a:p>
            </p:txBody>
          </p:sp>
          <p:sp>
            <p:nvSpPr>
              <p:cNvPr id="82" name="Rectangle 81"/>
              <p:cNvSpPr/>
              <p:nvPr/>
            </p:nvSpPr>
            <p:spPr>
              <a:xfrm>
                <a:off x="5783296" y="3743987"/>
                <a:ext cx="3863941" cy="757130"/>
              </a:xfrm>
              <a:prstGeom prst="rect">
                <a:avLst/>
              </a:prstGeom>
              <a:solidFill>
                <a:srgbClr val="E6E6E6"/>
              </a:solidFill>
              <a:ln>
                <a:noFill/>
              </a:ln>
            </p:spPr>
            <p:txBody>
              <a:bodyPr wrap="square" lIns="44821" tIns="44821" rIns="44821" bIns="44821" anchor="ctr">
                <a:spAutoFit/>
              </a:bodyPr>
              <a:lstStyle/>
              <a:p>
                <a:pP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Passive authentication flow </a:t>
                </a:r>
              </a:p>
              <a:p>
                <a:pP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     401 Unauthorized</a:t>
                </a:r>
              </a:p>
              <a:p>
                <a:pPr defTabSz="878269" fontAlgn="base">
                  <a:lnSpc>
                    <a:spcPct val="90000"/>
                  </a:lnSpc>
                  <a:spcBef>
                    <a:spcPct val="0"/>
                  </a:spcBef>
                  <a:spcAft>
                    <a:spcPct val="0"/>
                  </a:spcAft>
                  <a:buSzPct val="80000"/>
                  <a:defRPr/>
                </a:pPr>
                <a:r>
                  <a:rPr lang="en-US" sz="1568" kern="0" dirty="0">
                    <a:solidFill>
                      <a:srgbClr val="002050"/>
                    </a:solidFill>
                    <a:latin typeface="Segoe UI"/>
                    <a:ea typeface="ＭＳ Ｐゴシック" charset="0"/>
                  </a:rPr>
                  <a:t>     </a:t>
                </a:r>
                <a:r>
                  <a:rPr lang="en-US" sz="1568" kern="0" dirty="0" err="1">
                    <a:solidFill>
                      <a:srgbClr val="002050"/>
                    </a:solidFill>
                    <a:latin typeface="Segoe UI"/>
                    <a:ea typeface="ＭＳ Ｐゴシック" charset="0"/>
                  </a:rPr>
                  <a:t>AuthZ</a:t>
                </a:r>
                <a:r>
                  <a:rPr lang="en-US" sz="1568" kern="0" dirty="0">
                    <a:solidFill>
                      <a:srgbClr val="002050"/>
                    </a:solidFill>
                    <a:latin typeface="Segoe UI"/>
                    <a:ea typeface="ＭＳ Ｐゴシック" charset="0"/>
                  </a:rPr>
                  <a:t> header with </a:t>
                </a:r>
                <a:r>
                  <a:rPr lang="en-US" sz="1568" kern="0" dirty="0" err="1">
                    <a:solidFill>
                      <a:srgbClr val="002050"/>
                    </a:solidFill>
                    <a:latin typeface="Segoe UI"/>
                    <a:ea typeface="ＭＳ Ｐゴシック" charset="0"/>
                  </a:rPr>
                  <a:t>Kerb</a:t>
                </a:r>
                <a:r>
                  <a:rPr lang="en-US" sz="1568" kern="0" dirty="0">
                    <a:solidFill>
                      <a:srgbClr val="002050"/>
                    </a:solidFill>
                    <a:latin typeface="Segoe UI"/>
                    <a:ea typeface="ＭＳ Ｐゴシック" charset="0"/>
                  </a:rPr>
                  <a:t> ticket</a:t>
                </a:r>
              </a:p>
            </p:txBody>
          </p:sp>
        </p:grpSp>
        <p:sp>
          <p:nvSpPr>
            <p:cNvPr id="79" name="Arrow: Right 78"/>
            <p:cNvSpPr/>
            <p:nvPr/>
          </p:nvSpPr>
          <p:spPr bwMode="auto">
            <a:xfrm>
              <a:off x="5837237" y="4030662"/>
              <a:ext cx="162238" cy="17409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80" name="Arrow: Right 79"/>
            <p:cNvSpPr/>
            <p:nvPr/>
          </p:nvSpPr>
          <p:spPr bwMode="auto">
            <a:xfrm rot="10800000">
              <a:off x="5815584" y="4265501"/>
              <a:ext cx="162238" cy="174091"/>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latin typeface="Segoe UI Semilight"/>
                <a:ea typeface="Segoe UI" pitchFamily="34" charset="0"/>
                <a:cs typeface="Segoe UI" pitchFamily="34" charset="0"/>
              </a:endParaRPr>
            </a:p>
          </p:txBody>
        </p:sp>
      </p:grpSp>
    </p:spTree>
    <p:extLst>
      <p:ext uri="{BB962C8B-B14F-4D97-AF65-F5344CB8AC3E}">
        <p14:creationId xmlns:p14="http://schemas.microsoft.com/office/powerpoint/2010/main" val="27628429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3"/>
                                        </p:tgtEl>
                                        <p:attrNameLst>
                                          <p:attrName>style.visibility</p:attrName>
                                        </p:attrNameLst>
                                      </p:cBhvr>
                                      <p:to>
                                        <p:strVal val="visible"/>
                                      </p:to>
                                    </p:set>
                                    <p:animEffect transition="in" filter="fade">
                                      <p:cBhvr>
                                        <p:cTn id="47" dur="500"/>
                                        <p:tgtEl>
                                          <p:spTgt spid="7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
                                        </p:tgtEl>
                                        <p:attrNameLst>
                                          <p:attrName>style.visibility</p:attrName>
                                        </p:attrNameLst>
                                      </p:cBhvr>
                                      <p:to>
                                        <p:strVal val="visible"/>
                                      </p:to>
                                    </p:set>
                                    <p:animEffect transition="in" filter="fade">
                                      <p:cBhvr>
                                        <p:cTn id="5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7/8.1 registration troubleshooting</a:t>
            </a:r>
          </a:p>
        </p:txBody>
      </p:sp>
      <p:sp>
        <p:nvSpPr>
          <p:cNvPr id="3" name="Text Placeholder 2"/>
          <p:cNvSpPr>
            <a:spLocks noGrp="1"/>
          </p:cNvSpPr>
          <p:nvPr>
            <p:ph type="body" sz="quarter" idx="10"/>
          </p:nvPr>
        </p:nvSpPr>
        <p:spPr>
          <a:xfrm>
            <a:off x="269240" y="1189495"/>
            <a:ext cx="11655078" cy="5096157"/>
          </a:xfrm>
        </p:spPr>
        <p:txBody>
          <a:bodyPr/>
          <a:lstStyle/>
          <a:p>
            <a:r>
              <a:rPr lang="en-US" sz="3137" b="1" dirty="0"/>
              <a:t>Checklist</a:t>
            </a:r>
          </a:p>
          <a:p>
            <a:pPr marL="728314" indent="-728314">
              <a:buFont typeface="+mj-lt"/>
              <a:buAutoNum type="arabicPeriod"/>
            </a:pPr>
            <a:r>
              <a:rPr lang="en-US" sz="3137" dirty="0"/>
              <a:t>Service Connection Point object across </a:t>
            </a:r>
            <a:r>
              <a:rPr lang="en-US" sz="3137" i="1" dirty="0"/>
              <a:t>users’</a:t>
            </a:r>
            <a:r>
              <a:rPr lang="en-US" sz="3137" dirty="0"/>
              <a:t> forests</a:t>
            </a:r>
          </a:p>
          <a:p>
            <a:pPr marL="728314" indent="-728314">
              <a:buFont typeface="+mj-lt"/>
              <a:buAutoNum type="arabicPeriod"/>
            </a:pPr>
            <a:r>
              <a:rPr lang="en-US" sz="3137" dirty="0"/>
              <a:t>AD FS support of </a:t>
            </a:r>
            <a:r>
              <a:rPr lang="en-US" sz="3137" dirty="0" err="1"/>
              <a:t>amr</a:t>
            </a:r>
            <a:r>
              <a:rPr lang="en-US" sz="3137" dirty="0"/>
              <a:t> claim</a:t>
            </a:r>
          </a:p>
          <a:p>
            <a:pPr marL="728314" indent="-728314">
              <a:buFont typeface="+mj-lt"/>
              <a:buAutoNum type="arabicPeriod"/>
            </a:pPr>
            <a:r>
              <a:rPr lang="en-US" sz="3137" dirty="0"/>
              <a:t>Check </a:t>
            </a:r>
            <a:r>
              <a:rPr lang="en-US" sz="3137" dirty="0" err="1"/>
              <a:t>allowed_acr</a:t>
            </a:r>
            <a:r>
              <a:rPr lang="en-US" sz="3137" dirty="0"/>
              <a:t> has </a:t>
            </a:r>
            <a:r>
              <a:rPr lang="en-US" sz="3137" dirty="0" err="1"/>
              <a:t>wiaormfa</a:t>
            </a:r>
            <a:r>
              <a:rPr lang="en-US" sz="3137" dirty="0"/>
              <a:t> in AD FS</a:t>
            </a:r>
          </a:p>
          <a:p>
            <a:pPr marL="728314" indent="-728314">
              <a:buFont typeface="+mj-lt"/>
              <a:buAutoNum type="arabicPeriod"/>
            </a:pPr>
            <a:endParaRPr lang="en-US" sz="1372" dirty="0"/>
          </a:p>
          <a:p>
            <a:r>
              <a:rPr lang="en-US" sz="3137" b="1" dirty="0"/>
              <a:t>Reactive</a:t>
            </a:r>
          </a:p>
          <a:p>
            <a:pPr marL="728314" indent="-728314">
              <a:buFont typeface="+mj-lt"/>
              <a:buAutoNum type="arabicPeriod"/>
            </a:pPr>
            <a:r>
              <a:rPr lang="en-US" sz="3137" dirty="0"/>
              <a:t>Check User Device Registration logs</a:t>
            </a:r>
          </a:p>
          <a:p>
            <a:pPr marL="728314" indent="-728314">
              <a:buFont typeface="+mj-lt"/>
              <a:buAutoNum type="arabicPeriod"/>
            </a:pPr>
            <a:r>
              <a:rPr lang="en-US" sz="3137" dirty="0"/>
              <a:t>Can user authenticate to Azure AD?</a:t>
            </a:r>
          </a:p>
          <a:p>
            <a:pPr marL="728314" indent="-728314">
              <a:buFont typeface="+mj-lt"/>
              <a:buAutoNum type="arabicPeriod"/>
            </a:pPr>
            <a:r>
              <a:rPr lang="en-US" sz="3137" dirty="0"/>
              <a:t>Is .</a:t>
            </a:r>
            <a:r>
              <a:rPr lang="en-US" sz="3137" dirty="0" err="1"/>
              <a:t>msi</a:t>
            </a:r>
            <a:r>
              <a:rPr lang="en-US" sz="3137" dirty="0"/>
              <a:t> and task in Task Scheduler? Task executed</a:t>
            </a:r>
          </a:p>
          <a:p>
            <a:pPr marL="728314" indent="-728314">
              <a:buFont typeface="+mj-lt"/>
              <a:buAutoNum type="arabicPeriod"/>
            </a:pPr>
            <a:r>
              <a:rPr lang="en-US" sz="3137" dirty="0"/>
              <a:t>Check device in Azure AD</a:t>
            </a:r>
          </a:p>
        </p:txBody>
      </p:sp>
    </p:spTree>
    <p:extLst>
      <p:ext uri="{BB962C8B-B14F-4D97-AF65-F5344CB8AC3E}">
        <p14:creationId xmlns:p14="http://schemas.microsoft.com/office/powerpoint/2010/main" val="692118488"/>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680460"/>
          </a:xfrm>
        </p:spPr>
        <p:txBody>
          <a:bodyPr/>
          <a:lstStyle/>
          <a:p>
            <a:r>
              <a:rPr lang="en-US" altLang="ja-JP" sz="5400" dirty="0"/>
              <a:t>Hybrid Azure AD Join</a:t>
            </a:r>
            <a:br>
              <a:rPr lang="en-US" altLang="ja-JP" sz="5400" dirty="0"/>
            </a:br>
            <a:r>
              <a:rPr lang="en-US" altLang="ja-JP" sz="5400" dirty="0"/>
              <a:t>Windows 10 - Authentication</a:t>
            </a:r>
          </a:p>
        </p:txBody>
      </p:sp>
    </p:spTree>
    <p:extLst>
      <p:ext uri="{BB962C8B-B14F-4D97-AF65-F5344CB8AC3E}">
        <p14:creationId xmlns:p14="http://schemas.microsoft.com/office/powerpoint/2010/main" val="2002069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926" y="202056"/>
            <a:ext cx="12192000" cy="899537"/>
          </a:xfrm>
        </p:spPr>
        <p:txBody>
          <a:bodyPr/>
          <a:lstStyle/>
          <a:p>
            <a:r>
              <a:rPr lang="en-US" sz="3600" dirty="0"/>
              <a:t>Windows 10 – App token request with PRT</a:t>
            </a:r>
          </a:p>
        </p:txBody>
      </p:sp>
      <p:grpSp>
        <p:nvGrpSpPr>
          <p:cNvPr id="29" name="Group 3">
            <a:extLst>
              <a:ext uri="{FF2B5EF4-FFF2-40B4-BE49-F238E27FC236}">
                <a16:creationId xmlns:a16="http://schemas.microsoft.com/office/drawing/2014/main" id="{116A63E5-45FB-47D3-AA4C-1FF11B3D1913}"/>
              </a:ext>
            </a:extLst>
          </p:cNvPr>
          <p:cNvGrpSpPr/>
          <p:nvPr/>
        </p:nvGrpSpPr>
        <p:grpSpPr>
          <a:xfrm>
            <a:off x="727417" y="2344875"/>
            <a:ext cx="3713699" cy="3353265"/>
            <a:chOff x="1207843" y="2603250"/>
            <a:chExt cx="1000575" cy="967506"/>
          </a:xfrm>
        </p:grpSpPr>
        <p:grpSp>
          <p:nvGrpSpPr>
            <p:cNvPr id="31" name="Group 6">
              <a:extLst>
                <a:ext uri="{FF2B5EF4-FFF2-40B4-BE49-F238E27FC236}">
                  <a16:creationId xmlns:a16="http://schemas.microsoft.com/office/drawing/2014/main" id="{B0F7AE9B-4A9E-4FD8-A8E2-7CF32BAC10CF}"/>
                </a:ext>
              </a:extLst>
            </p:cNvPr>
            <p:cNvGrpSpPr/>
            <p:nvPr/>
          </p:nvGrpSpPr>
          <p:grpSpPr>
            <a:xfrm>
              <a:off x="1207843" y="2603250"/>
              <a:ext cx="1000575" cy="967506"/>
              <a:chOff x="10292121" y="5350277"/>
              <a:chExt cx="932594" cy="901772"/>
            </a:xfrm>
          </p:grpSpPr>
          <p:sp>
            <p:nvSpPr>
              <p:cNvPr id="33" name="Freeform 7">
                <a:extLst>
                  <a:ext uri="{FF2B5EF4-FFF2-40B4-BE49-F238E27FC236}">
                    <a16:creationId xmlns:a16="http://schemas.microsoft.com/office/drawing/2014/main" id="{B8A1BAD7-6320-4CCB-9AD3-3B68F385060B}"/>
                  </a:ext>
                </a:extLst>
              </p:cNvPr>
              <p:cNvSpPr>
                <a:spLocks/>
              </p:cNvSpPr>
              <p:nvPr/>
            </p:nvSpPr>
            <p:spPr bwMode="auto">
              <a:xfrm>
                <a:off x="10350834" y="5395036"/>
                <a:ext cx="815169" cy="481417"/>
              </a:xfrm>
              <a:custGeom>
                <a:avLst/>
                <a:gdLst>
                  <a:gd name="T0" fmla="*/ 0 w 395"/>
                  <a:gd name="T1" fmla="*/ 0 h 244"/>
                  <a:gd name="T2" fmla="*/ 395 w 395"/>
                  <a:gd name="T3" fmla="*/ 0 h 244"/>
                  <a:gd name="T4" fmla="*/ 395 w 395"/>
                  <a:gd name="T5" fmla="*/ 244 h 244"/>
                  <a:gd name="T6" fmla="*/ 0 w 395"/>
                  <a:gd name="T7" fmla="*/ 244 h 244"/>
                  <a:gd name="T8" fmla="*/ 0 w 395"/>
                  <a:gd name="T9" fmla="*/ 0 h 244"/>
                </a:gdLst>
                <a:ahLst/>
                <a:cxnLst>
                  <a:cxn ang="0">
                    <a:pos x="T0" y="T1"/>
                  </a:cxn>
                  <a:cxn ang="0">
                    <a:pos x="T2" y="T3"/>
                  </a:cxn>
                  <a:cxn ang="0">
                    <a:pos x="T4" y="T5"/>
                  </a:cxn>
                  <a:cxn ang="0">
                    <a:pos x="T6" y="T7"/>
                  </a:cxn>
                  <a:cxn ang="0">
                    <a:pos x="T8" y="T9"/>
                  </a:cxn>
                </a:cxnLst>
                <a:rect l="0" t="0" r="r" b="b"/>
                <a:pathLst>
                  <a:path w="395" h="244">
                    <a:moveTo>
                      <a:pt x="0" y="0"/>
                    </a:moveTo>
                    <a:cubicBezTo>
                      <a:pt x="395" y="0"/>
                      <a:pt x="395" y="0"/>
                      <a:pt x="395" y="0"/>
                    </a:cubicBezTo>
                    <a:cubicBezTo>
                      <a:pt x="395" y="244"/>
                      <a:pt x="395" y="244"/>
                      <a:pt x="395" y="244"/>
                    </a:cubicBezTo>
                    <a:cubicBezTo>
                      <a:pt x="0" y="244"/>
                      <a:pt x="0" y="244"/>
                      <a:pt x="0" y="244"/>
                    </a:cubicBezTo>
                    <a:cubicBezTo>
                      <a:pt x="0" y="0"/>
                      <a:pt x="0" y="0"/>
                      <a:pt x="0" y="0"/>
                    </a:cubicBezTo>
                  </a:path>
                </a:pathLst>
              </a:custGeom>
              <a:solidFill>
                <a:schemeClr val="bg1"/>
              </a:solidFill>
              <a:ln>
                <a:noFill/>
              </a:ln>
            </p:spPr>
            <p:txBody>
              <a:bodyPr vert="horz" wrap="square" lIns="87868" tIns="43933" rIns="87868" bIns="43933" numCol="1" anchor="t" anchorCtr="0" compatLnSpc="1">
                <a:prstTxWarp prst="textNoShape">
                  <a:avLst/>
                </a:prstTxWarp>
              </a:bodyPr>
              <a:lstStyle/>
              <a:p>
                <a:pPr defTabSz="895337" fontAlgn="base">
                  <a:spcBef>
                    <a:spcPct val="0"/>
                  </a:spcBef>
                  <a:spcAft>
                    <a:spcPct val="0"/>
                  </a:spcAft>
                  <a:defRPr/>
                </a:pPr>
                <a:endParaRPr lang="en-US" sz="1730" kern="0" dirty="0">
                  <a:solidFill>
                    <a:srgbClr val="505050"/>
                  </a:solidFill>
                  <a:latin typeface="Segoe UI"/>
                  <a:ea typeface="ＭＳ Ｐゴシック" charset="0"/>
                </a:endParaRPr>
              </a:p>
            </p:txBody>
          </p:sp>
          <p:sp>
            <p:nvSpPr>
              <p:cNvPr id="34" name="Freeform 343">
                <a:extLst>
                  <a:ext uri="{FF2B5EF4-FFF2-40B4-BE49-F238E27FC236}">
                    <a16:creationId xmlns:a16="http://schemas.microsoft.com/office/drawing/2014/main" id="{BFEEB1CA-2FE1-442C-B846-794F9A8E3D2A}"/>
                  </a:ext>
                </a:extLst>
              </p:cNvPr>
              <p:cNvSpPr>
                <a:spLocks noChangeAspect="1"/>
              </p:cNvSpPr>
              <p:nvPr/>
            </p:nvSpPr>
            <p:spPr bwMode="black">
              <a:xfrm>
                <a:off x="10292121" y="5350277"/>
                <a:ext cx="932594" cy="901772"/>
              </a:xfrm>
              <a:custGeom>
                <a:avLst/>
                <a:gdLst>
                  <a:gd name="connsiteX0" fmla="*/ 472753 w 3511879"/>
                  <a:gd name="connsiteY0" fmla="*/ 2812993 h 3395812"/>
                  <a:gd name="connsiteX1" fmla="*/ 2982396 w 3511879"/>
                  <a:gd name="connsiteY1" fmla="*/ 2812993 h 3395812"/>
                  <a:gd name="connsiteX2" fmla="*/ 3511879 w 3511879"/>
                  <a:gd name="connsiteY2" fmla="*/ 3395812 h 3395812"/>
                  <a:gd name="connsiteX3" fmla="*/ 0 w 3511879"/>
                  <a:gd name="connsiteY3" fmla="*/ 3395812 h 3395812"/>
                  <a:gd name="connsiteX4" fmla="*/ 805029 w 3511879"/>
                  <a:gd name="connsiteY4" fmla="*/ 2575107 h 3395812"/>
                  <a:gd name="connsiteX5" fmla="*/ 2706847 w 3511879"/>
                  <a:gd name="connsiteY5" fmla="*/ 2575107 h 3395812"/>
                  <a:gd name="connsiteX6" fmla="*/ 2706847 w 3511879"/>
                  <a:gd name="connsiteY6" fmla="*/ 2640526 h 3395812"/>
                  <a:gd name="connsiteX7" fmla="*/ 805029 w 3511879"/>
                  <a:gd name="connsiteY7" fmla="*/ 2640526 h 3395812"/>
                  <a:gd name="connsiteX8" fmla="*/ 256639 w 3511879"/>
                  <a:gd name="connsiteY8" fmla="*/ 196255 h 3395812"/>
                  <a:gd name="connsiteX9" fmla="*/ 256639 w 3511879"/>
                  <a:gd name="connsiteY9" fmla="*/ 1926870 h 3395812"/>
                  <a:gd name="connsiteX10" fmla="*/ 1375035 w 3511879"/>
                  <a:gd name="connsiteY10" fmla="*/ 1926870 h 3395812"/>
                  <a:gd name="connsiteX11" fmla="*/ 2117934 w 3511879"/>
                  <a:gd name="connsiteY11" fmla="*/ 1926870 h 3395812"/>
                  <a:gd name="connsiteX12" fmla="*/ 3276854 w 3511879"/>
                  <a:gd name="connsiteY12" fmla="*/ 1926870 h 3395812"/>
                  <a:gd name="connsiteX13" fmla="*/ 3276854 w 3511879"/>
                  <a:gd name="connsiteY13" fmla="*/ 196255 h 3395812"/>
                  <a:gd name="connsiteX14" fmla="*/ 1755940 w 3511879"/>
                  <a:gd name="connsiteY14" fmla="*/ 44602 h 3395812"/>
                  <a:gd name="connsiteX15" fmla="*/ 1707314 w 3511879"/>
                  <a:gd name="connsiteY15" fmla="*/ 87720 h 3395812"/>
                  <a:gd name="connsiteX16" fmla="*/ 1755940 w 3511879"/>
                  <a:gd name="connsiteY16" fmla="*/ 130837 h 3395812"/>
                  <a:gd name="connsiteX17" fmla="*/ 1804566 w 3511879"/>
                  <a:gd name="connsiteY17" fmla="*/ 87720 h 3395812"/>
                  <a:gd name="connsiteX18" fmla="*/ 1755940 w 3511879"/>
                  <a:gd name="connsiteY18" fmla="*/ 44602 h 3395812"/>
                  <a:gd name="connsiteX19" fmla="*/ 254932 w 3511879"/>
                  <a:gd name="connsiteY19" fmla="*/ 0 h 3395812"/>
                  <a:gd name="connsiteX20" fmla="*/ 3237327 w 3511879"/>
                  <a:gd name="connsiteY20" fmla="*/ 0 h 3395812"/>
                  <a:gd name="connsiteX21" fmla="*/ 3433538 w 3511879"/>
                  <a:gd name="connsiteY21" fmla="*/ 194633 h 3395812"/>
                  <a:gd name="connsiteX22" fmla="*/ 3433538 w 3511879"/>
                  <a:gd name="connsiteY22" fmla="*/ 1924709 h 3395812"/>
                  <a:gd name="connsiteX23" fmla="*/ 3237327 w 3511879"/>
                  <a:gd name="connsiteY23" fmla="*/ 2140967 h 3395812"/>
                  <a:gd name="connsiteX24" fmla="*/ 2252904 w 3511879"/>
                  <a:gd name="connsiteY24" fmla="*/ 2140967 h 3395812"/>
                  <a:gd name="connsiteX25" fmla="*/ 2117934 w 3511879"/>
                  <a:gd name="connsiteY25" fmla="*/ 2140967 h 3395812"/>
                  <a:gd name="connsiteX26" fmla="*/ 2117934 w 3511879"/>
                  <a:gd name="connsiteY26" fmla="*/ 2271804 h 3395812"/>
                  <a:gd name="connsiteX27" fmla="*/ 2117934 w 3511879"/>
                  <a:gd name="connsiteY27" fmla="*/ 2358036 h 3395812"/>
                  <a:gd name="connsiteX28" fmla="*/ 2550163 w 3511879"/>
                  <a:gd name="connsiteY28" fmla="*/ 2358036 h 3395812"/>
                  <a:gd name="connsiteX29" fmla="*/ 2706847 w 3511879"/>
                  <a:gd name="connsiteY29" fmla="*/ 2575106 h 3395812"/>
                  <a:gd name="connsiteX30" fmla="*/ 805029 w 3511879"/>
                  <a:gd name="connsiteY30" fmla="*/ 2575106 h 3395812"/>
                  <a:gd name="connsiteX31" fmla="*/ 961713 w 3511879"/>
                  <a:gd name="connsiteY31" fmla="*/ 2358036 h 3395812"/>
                  <a:gd name="connsiteX32" fmla="*/ 1375035 w 3511879"/>
                  <a:gd name="connsiteY32" fmla="*/ 2358036 h 3395812"/>
                  <a:gd name="connsiteX33" fmla="*/ 1375035 w 3511879"/>
                  <a:gd name="connsiteY33" fmla="*/ 2271804 h 3395812"/>
                  <a:gd name="connsiteX34" fmla="*/ 1375035 w 3511879"/>
                  <a:gd name="connsiteY34" fmla="*/ 2140967 h 3395812"/>
                  <a:gd name="connsiteX35" fmla="*/ 1224064 w 3511879"/>
                  <a:gd name="connsiteY35" fmla="*/ 2140967 h 3395812"/>
                  <a:gd name="connsiteX36" fmla="*/ 254932 w 3511879"/>
                  <a:gd name="connsiteY36" fmla="*/ 2140967 h 3395812"/>
                  <a:gd name="connsiteX37" fmla="*/ 78343 w 3511879"/>
                  <a:gd name="connsiteY37" fmla="*/ 1924709 h 3395812"/>
                  <a:gd name="connsiteX38" fmla="*/ 78343 w 3511879"/>
                  <a:gd name="connsiteY38" fmla="*/ 194633 h 3395812"/>
                  <a:gd name="connsiteX39" fmla="*/ 254932 w 3511879"/>
                  <a:gd name="connsiteY39" fmla="*/ 0 h 3395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511879" h="3395812">
                    <a:moveTo>
                      <a:pt x="472753" y="2812993"/>
                    </a:moveTo>
                    <a:lnTo>
                      <a:pt x="2982396" y="2812993"/>
                    </a:lnTo>
                    <a:lnTo>
                      <a:pt x="3511879" y="3395812"/>
                    </a:lnTo>
                    <a:lnTo>
                      <a:pt x="0" y="3395812"/>
                    </a:lnTo>
                    <a:close/>
                    <a:moveTo>
                      <a:pt x="805029" y="2575107"/>
                    </a:moveTo>
                    <a:lnTo>
                      <a:pt x="2706847" y="2575107"/>
                    </a:lnTo>
                    <a:lnTo>
                      <a:pt x="2706847" y="2640526"/>
                    </a:lnTo>
                    <a:lnTo>
                      <a:pt x="805029" y="2640526"/>
                    </a:lnTo>
                    <a:close/>
                    <a:moveTo>
                      <a:pt x="256639" y="196255"/>
                    </a:moveTo>
                    <a:lnTo>
                      <a:pt x="256639" y="1926870"/>
                    </a:lnTo>
                    <a:lnTo>
                      <a:pt x="1375035" y="1926870"/>
                    </a:lnTo>
                    <a:lnTo>
                      <a:pt x="2117934" y="1926870"/>
                    </a:lnTo>
                    <a:lnTo>
                      <a:pt x="3276854" y="1926870"/>
                    </a:lnTo>
                    <a:lnTo>
                      <a:pt x="3276854" y="196255"/>
                    </a:lnTo>
                    <a:close/>
                    <a:moveTo>
                      <a:pt x="1755940" y="44602"/>
                    </a:moveTo>
                    <a:cubicBezTo>
                      <a:pt x="1729084" y="44602"/>
                      <a:pt x="1707314" y="63907"/>
                      <a:pt x="1707314" y="87720"/>
                    </a:cubicBezTo>
                    <a:cubicBezTo>
                      <a:pt x="1707314" y="111532"/>
                      <a:pt x="1729084" y="130837"/>
                      <a:pt x="1755940" y="130837"/>
                    </a:cubicBezTo>
                    <a:cubicBezTo>
                      <a:pt x="1782796" y="130837"/>
                      <a:pt x="1804566" y="111532"/>
                      <a:pt x="1804566" y="87720"/>
                    </a:cubicBezTo>
                    <a:cubicBezTo>
                      <a:pt x="1804566" y="63907"/>
                      <a:pt x="1782796" y="44602"/>
                      <a:pt x="1755940" y="44602"/>
                    </a:cubicBezTo>
                    <a:close/>
                    <a:moveTo>
                      <a:pt x="254932" y="0"/>
                    </a:moveTo>
                    <a:cubicBezTo>
                      <a:pt x="3237327" y="0"/>
                      <a:pt x="3237327" y="0"/>
                      <a:pt x="3237327" y="0"/>
                    </a:cubicBezTo>
                    <a:cubicBezTo>
                      <a:pt x="3355054" y="0"/>
                      <a:pt x="3433538" y="86504"/>
                      <a:pt x="3433538" y="194633"/>
                    </a:cubicBezTo>
                    <a:lnTo>
                      <a:pt x="3433538" y="1924709"/>
                    </a:lnTo>
                    <a:cubicBezTo>
                      <a:pt x="3433538" y="2032838"/>
                      <a:pt x="3355054" y="2140967"/>
                      <a:pt x="3237327" y="2140967"/>
                    </a:cubicBezTo>
                    <a:cubicBezTo>
                      <a:pt x="2864528" y="2140967"/>
                      <a:pt x="2538328" y="2140967"/>
                      <a:pt x="2252904" y="2140967"/>
                    </a:cubicBezTo>
                    <a:lnTo>
                      <a:pt x="2117934" y="2140967"/>
                    </a:lnTo>
                    <a:lnTo>
                      <a:pt x="2117934" y="2271804"/>
                    </a:lnTo>
                    <a:lnTo>
                      <a:pt x="2117934" y="2358036"/>
                    </a:lnTo>
                    <a:lnTo>
                      <a:pt x="2550163" y="2358036"/>
                    </a:lnTo>
                    <a:lnTo>
                      <a:pt x="2706847" y="2575106"/>
                    </a:lnTo>
                    <a:lnTo>
                      <a:pt x="805029" y="2575106"/>
                    </a:lnTo>
                    <a:lnTo>
                      <a:pt x="961713" y="2358036"/>
                    </a:lnTo>
                    <a:lnTo>
                      <a:pt x="1375035" y="2358036"/>
                    </a:lnTo>
                    <a:lnTo>
                      <a:pt x="1375035" y="2271804"/>
                    </a:lnTo>
                    <a:lnTo>
                      <a:pt x="1375035" y="2140967"/>
                    </a:lnTo>
                    <a:lnTo>
                      <a:pt x="1224064" y="2140967"/>
                    </a:lnTo>
                    <a:cubicBezTo>
                      <a:pt x="254932" y="2140967"/>
                      <a:pt x="254932" y="2140967"/>
                      <a:pt x="254932" y="2140967"/>
                    </a:cubicBezTo>
                    <a:cubicBezTo>
                      <a:pt x="156827" y="2140967"/>
                      <a:pt x="78343" y="2032838"/>
                      <a:pt x="78343" y="1924709"/>
                    </a:cubicBezTo>
                    <a:cubicBezTo>
                      <a:pt x="78343" y="194633"/>
                      <a:pt x="78343" y="194633"/>
                      <a:pt x="78343" y="194633"/>
                    </a:cubicBezTo>
                    <a:cubicBezTo>
                      <a:pt x="78343" y="86504"/>
                      <a:pt x="156827" y="0"/>
                      <a:pt x="254932" y="0"/>
                    </a:cubicBezTo>
                    <a:close/>
                  </a:path>
                </a:pathLst>
              </a:custGeom>
              <a:solidFill>
                <a:srgbClr val="8E8E8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5761" tIns="140609" rIns="175761" bIns="140609" numCol="1" spcCol="0" rtlCol="0" fromWordArt="0" anchor="t" anchorCtr="0" forceAA="0" compatLnSpc="1">
                <a:prstTxWarp prst="textNoShape">
                  <a:avLst/>
                </a:prstTxWarp>
                <a:noAutofit/>
              </a:bodyPr>
              <a:lstStyle/>
              <a:p>
                <a:pPr algn="ctr" defTabSz="896094" fontAlgn="base">
                  <a:lnSpc>
                    <a:spcPct val="90000"/>
                  </a:lnSpc>
                  <a:spcBef>
                    <a:spcPct val="0"/>
                  </a:spcBef>
                  <a:spcAft>
                    <a:spcPct val="0"/>
                  </a:spcAft>
                  <a:defRPr/>
                </a:pPr>
                <a:endParaRPr lang="en-US" sz="2307" dirty="0">
                  <a:gradFill>
                    <a:gsLst>
                      <a:gs pos="0">
                        <a:srgbClr val="FFFFFF"/>
                      </a:gs>
                      <a:gs pos="100000">
                        <a:srgbClr val="FFFFFF"/>
                      </a:gs>
                    </a:gsLst>
                    <a:lin ang="5400000" scaled="0"/>
                  </a:gradFill>
                  <a:latin typeface="Segoe UI"/>
                  <a:ea typeface="Segoe UI" pitchFamily="34" charset="0"/>
                  <a:cs typeface="Segoe UI" pitchFamily="34" charset="0"/>
                </a:endParaRPr>
              </a:p>
            </p:txBody>
          </p:sp>
        </p:grpSp>
        <p:sp>
          <p:nvSpPr>
            <p:cNvPr id="32" name="Freeform 341">
              <a:extLst>
                <a:ext uri="{FF2B5EF4-FFF2-40B4-BE49-F238E27FC236}">
                  <a16:creationId xmlns:a16="http://schemas.microsoft.com/office/drawing/2014/main" id="{90D51A2C-6E08-464E-9D1F-223A83716F39}"/>
                </a:ext>
              </a:extLst>
            </p:cNvPr>
            <p:cNvSpPr>
              <a:spLocks noChangeAspect="1" noEditPoints="1"/>
            </p:cNvSpPr>
            <p:nvPr/>
          </p:nvSpPr>
          <p:spPr bwMode="black">
            <a:xfrm>
              <a:off x="1515581" y="2707962"/>
              <a:ext cx="385098" cy="383534"/>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CFCFCF"/>
            </a:solidFill>
            <a:ln>
              <a:noFill/>
            </a:ln>
          </p:spPr>
          <p:txBody>
            <a:bodyPr vert="horz" wrap="square" lIns="87880" tIns="43940" rIns="87880" bIns="43940" numCol="1" anchor="t" anchorCtr="0" compatLnSpc="1">
              <a:prstTxWarp prst="textNoShape">
                <a:avLst/>
              </a:prstTxWarp>
            </a:bodyPr>
            <a:lstStyle/>
            <a:p>
              <a:pPr defTabSz="878727">
                <a:defRPr/>
              </a:pPr>
              <a:endParaRPr lang="en-US" sz="1730" kern="0" dirty="0">
                <a:solidFill>
                  <a:srgbClr val="FFFFFF"/>
                </a:solidFill>
                <a:latin typeface="Segoe UI"/>
              </a:endParaRPr>
            </a:p>
          </p:txBody>
        </p:sp>
      </p:grpSp>
      <p:sp>
        <p:nvSpPr>
          <p:cNvPr id="41" name="Rectangle 34">
            <a:extLst>
              <a:ext uri="{FF2B5EF4-FFF2-40B4-BE49-F238E27FC236}">
                <a16:creationId xmlns:a16="http://schemas.microsoft.com/office/drawing/2014/main" id="{84DC07A2-F7CB-4BD6-A1FA-2F2972593E2C}"/>
              </a:ext>
            </a:extLst>
          </p:cNvPr>
          <p:cNvSpPr/>
          <p:nvPr/>
        </p:nvSpPr>
        <p:spPr>
          <a:xfrm>
            <a:off x="762000" y="5771761"/>
            <a:ext cx="3679115" cy="334916"/>
          </a:xfrm>
          <a:prstGeom prst="rect">
            <a:avLst/>
          </a:prstGeom>
        </p:spPr>
        <p:txBody>
          <a:bodyPr wrap="square">
            <a:spAutoFit/>
          </a:bodyPr>
          <a:lstStyle/>
          <a:p>
            <a:pPr algn="ctr" defTabSz="895838" fontAlgn="base">
              <a:lnSpc>
                <a:spcPct val="90000"/>
              </a:lnSpc>
              <a:spcBef>
                <a:spcPct val="0"/>
              </a:spcBef>
              <a:spcAft>
                <a:spcPct val="0"/>
              </a:spcAft>
              <a:defRPr/>
            </a:pPr>
            <a:r>
              <a:rPr lang="en-US" sz="1765" kern="0" dirty="0">
                <a:solidFill>
                  <a:srgbClr val="505050"/>
                </a:solidFill>
                <a:latin typeface="Segoe UI Semilight"/>
              </a:rPr>
              <a:t>W10 Device</a:t>
            </a:r>
          </a:p>
        </p:txBody>
      </p:sp>
      <p:sp>
        <p:nvSpPr>
          <p:cNvPr id="51" name="Rectangle 26">
            <a:extLst>
              <a:ext uri="{FF2B5EF4-FFF2-40B4-BE49-F238E27FC236}">
                <a16:creationId xmlns:a16="http://schemas.microsoft.com/office/drawing/2014/main" id="{EC11D624-4B44-4305-B90F-CD377C019BD1}"/>
              </a:ext>
            </a:extLst>
          </p:cNvPr>
          <p:cNvSpPr/>
          <p:nvPr/>
        </p:nvSpPr>
        <p:spPr bwMode="auto">
          <a:xfrm>
            <a:off x="3047299" y="3372437"/>
            <a:ext cx="1075428" cy="8004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WAM</a:t>
            </a:r>
          </a:p>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plugin</a:t>
            </a:r>
          </a:p>
        </p:txBody>
      </p:sp>
      <p:cxnSp>
        <p:nvCxnSpPr>
          <p:cNvPr id="65" name="Straight Arrow Connector 73">
            <a:extLst>
              <a:ext uri="{FF2B5EF4-FFF2-40B4-BE49-F238E27FC236}">
                <a16:creationId xmlns:a16="http://schemas.microsoft.com/office/drawing/2014/main" id="{64110615-8C3B-46E0-8318-D7BD44D46166}"/>
              </a:ext>
            </a:extLst>
          </p:cNvPr>
          <p:cNvCxnSpPr>
            <a:cxnSpLocks/>
          </p:cNvCxnSpPr>
          <p:nvPr/>
        </p:nvCxnSpPr>
        <p:spPr>
          <a:xfrm>
            <a:off x="4441115" y="3746228"/>
            <a:ext cx="3574263"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66" name="TextBox 32">
            <a:extLst>
              <a:ext uri="{FF2B5EF4-FFF2-40B4-BE49-F238E27FC236}">
                <a16:creationId xmlns:a16="http://schemas.microsoft.com/office/drawing/2014/main" id="{98CAAB96-C681-4875-B70A-FAFEBDBBBFCD}"/>
              </a:ext>
            </a:extLst>
          </p:cNvPr>
          <p:cNvSpPr txBox="1"/>
          <p:nvPr/>
        </p:nvSpPr>
        <p:spPr>
          <a:xfrm>
            <a:off x="5094706" y="3342898"/>
            <a:ext cx="3903597" cy="53408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1. PRT signed by </a:t>
            </a:r>
            <a:r>
              <a:rPr lang="en-US" sz="1765" dirty="0" err="1">
                <a:solidFill>
                  <a:srgbClr val="0078D7"/>
                </a:solidFill>
                <a:latin typeface="Segoe UI Semilight"/>
              </a:rPr>
              <a:t>sk</a:t>
            </a:r>
            <a:endParaRPr lang="en-US" sz="1765" dirty="0">
              <a:solidFill>
                <a:srgbClr val="0078D7"/>
              </a:solidFill>
              <a:latin typeface="Segoe UI Semilight"/>
            </a:endParaRPr>
          </a:p>
        </p:txBody>
      </p:sp>
      <p:grpSp>
        <p:nvGrpSpPr>
          <p:cNvPr id="75" name="Group 13">
            <a:extLst>
              <a:ext uri="{FF2B5EF4-FFF2-40B4-BE49-F238E27FC236}">
                <a16:creationId xmlns:a16="http://schemas.microsoft.com/office/drawing/2014/main" id="{97A494B6-D1F9-4FEF-8ED9-671B6345E098}"/>
              </a:ext>
            </a:extLst>
          </p:cNvPr>
          <p:cNvGrpSpPr/>
          <p:nvPr/>
        </p:nvGrpSpPr>
        <p:grpSpPr>
          <a:xfrm>
            <a:off x="8015378" y="2370457"/>
            <a:ext cx="3713699" cy="2910545"/>
            <a:chOff x="5141995" y="2009736"/>
            <a:chExt cx="2251660" cy="1662576"/>
          </a:xfrm>
        </p:grpSpPr>
        <p:sp>
          <p:nvSpPr>
            <p:cNvPr id="76" name="TextBox 10">
              <a:extLst>
                <a:ext uri="{FF2B5EF4-FFF2-40B4-BE49-F238E27FC236}">
                  <a16:creationId xmlns:a16="http://schemas.microsoft.com/office/drawing/2014/main" id="{7759F88E-99F1-42D9-AD9F-25BB022401A8}"/>
                </a:ext>
              </a:extLst>
            </p:cNvPr>
            <p:cNvSpPr txBox="1"/>
            <p:nvPr/>
          </p:nvSpPr>
          <p:spPr>
            <a:xfrm>
              <a:off x="5141995" y="3455069"/>
              <a:ext cx="2169439" cy="217243"/>
            </a:xfrm>
            <a:prstGeom prst="rect">
              <a:avLst/>
            </a:prstGeom>
            <a:noFill/>
            <a:ln w="10795" cap="flat" cmpd="sng" algn="ctr">
              <a:noFill/>
              <a:prstDash val="solid"/>
              <a:headEnd type="none" w="med" len="med"/>
              <a:tailEnd type="none" w="med" len="med"/>
            </a:ln>
            <a:effectLst/>
          </p:spPr>
          <p:txBody>
            <a:bodyPr lIns="0" tIns="175727" rIns="0" bIns="44811"/>
            <a:lstStyle>
              <a:defPPr>
                <a:defRPr lang="en-US"/>
              </a:defPPr>
              <a:lvl1pPr marR="0" lvl="0" indent="0" algn="ctr" defTabSz="932205" fontAlgn="base">
                <a:lnSpc>
                  <a:spcPct val="90000"/>
                </a:lnSpc>
                <a:spcBef>
                  <a:spcPct val="0"/>
                </a:spcBef>
                <a:spcAft>
                  <a:spcPct val="0"/>
                </a:spcAft>
                <a:buClrTx/>
                <a:buSzTx/>
                <a:buFontTx/>
                <a:buNone/>
                <a:tabLst/>
                <a:defRPr kumimoji="0" sz="1600" b="0" i="0" u="none" strike="noStrike" kern="0" cap="none" spc="0" normalizeH="0" baseline="0">
                  <a:ln>
                    <a:noFill/>
                  </a:ln>
                  <a:solidFill>
                    <a:srgbClr val="505050"/>
                  </a:solidFill>
                  <a:effectLst/>
                  <a:uLnTx/>
                  <a:uFillTx/>
                </a:defRPr>
              </a:lvl1pPr>
            </a:lstStyle>
            <a:p>
              <a:pPr defTabSz="895838">
                <a:defRPr/>
              </a:pPr>
              <a:r>
                <a:rPr lang="en-US" sz="1537" dirty="0">
                  <a:latin typeface="Segoe UI Semilight"/>
                </a:rPr>
                <a:t>Microsoft Azure </a:t>
              </a:r>
              <a:br>
                <a:rPr lang="en-US" sz="1537" dirty="0">
                  <a:latin typeface="Segoe UI Semilight"/>
                </a:rPr>
              </a:br>
              <a:r>
                <a:rPr lang="en-US" sz="1537" dirty="0">
                  <a:latin typeface="Segoe UI Semilight"/>
                </a:rPr>
                <a:t>Active Directory</a:t>
              </a:r>
            </a:p>
          </p:txBody>
        </p:sp>
        <p:sp>
          <p:nvSpPr>
            <p:cNvPr id="77" name="Freeform 13">
              <a:extLst>
                <a:ext uri="{FF2B5EF4-FFF2-40B4-BE49-F238E27FC236}">
                  <a16:creationId xmlns:a16="http://schemas.microsoft.com/office/drawing/2014/main" id="{80A8F8FF-BE5B-4894-B5DF-ED6488D13E7F}"/>
                </a:ext>
              </a:extLst>
            </p:cNvPr>
            <p:cNvSpPr>
              <a:spLocks/>
            </p:cNvSpPr>
            <p:nvPr/>
          </p:nvSpPr>
          <p:spPr bwMode="auto">
            <a:xfrm>
              <a:off x="5141995" y="2009736"/>
              <a:ext cx="2251660" cy="1482840"/>
            </a:xfrm>
            <a:custGeom>
              <a:avLst/>
              <a:gdLst>
                <a:gd name="T0" fmla="*/ 1074 w 1181"/>
                <a:gd name="T1" fmla="*/ 729 h 777"/>
                <a:gd name="T2" fmla="*/ 1074 w 1181"/>
                <a:gd name="T3" fmla="*/ 729 h 777"/>
                <a:gd name="T4" fmla="*/ 1074 w 1181"/>
                <a:gd name="T5" fmla="*/ 729 h 777"/>
                <a:gd name="T6" fmla="*/ 952 w 1181"/>
                <a:gd name="T7" fmla="*/ 777 h 777"/>
                <a:gd name="T8" fmla="*/ 924 w 1181"/>
                <a:gd name="T9" fmla="*/ 777 h 777"/>
                <a:gd name="T10" fmla="*/ 898 w 1181"/>
                <a:gd name="T11" fmla="*/ 777 h 777"/>
                <a:gd name="T12" fmla="*/ 366 w 1181"/>
                <a:gd name="T13" fmla="*/ 777 h 777"/>
                <a:gd name="T14" fmla="*/ 356 w 1181"/>
                <a:gd name="T15" fmla="*/ 777 h 777"/>
                <a:gd name="T16" fmla="*/ 342 w 1181"/>
                <a:gd name="T17" fmla="*/ 777 h 777"/>
                <a:gd name="T18" fmla="*/ 304 w 1181"/>
                <a:gd name="T19" fmla="*/ 777 h 777"/>
                <a:gd name="T20" fmla="*/ 219 w 1181"/>
                <a:gd name="T21" fmla="*/ 777 h 777"/>
                <a:gd name="T22" fmla="*/ 0 w 1181"/>
                <a:gd name="T23" fmla="*/ 558 h 777"/>
                <a:gd name="T24" fmla="*/ 190 w 1181"/>
                <a:gd name="T25" fmla="*/ 340 h 777"/>
                <a:gd name="T26" fmla="*/ 190 w 1181"/>
                <a:gd name="T27" fmla="*/ 326 h 777"/>
                <a:gd name="T28" fmla="*/ 376 w 1181"/>
                <a:gd name="T29" fmla="*/ 31 h 777"/>
                <a:gd name="T30" fmla="*/ 377 w 1181"/>
                <a:gd name="T31" fmla="*/ 31 h 777"/>
                <a:gd name="T32" fmla="*/ 514 w 1181"/>
                <a:gd name="T33" fmla="*/ 0 h 777"/>
                <a:gd name="T34" fmla="*/ 785 w 1181"/>
                <a:gd name="T35" fmla="*/ 145 h 777"/>
                <a:gd name="T36" fmla="*/ 875 w 1181"/>
                <a:gd name="T37" fmla="*/ 123 h 777"/>
                <a:gd name="T38" fmla="*/ 979 w 1181"/>
                <a:gd name="T39" fmla="*/ 154 h 777"/>
                <a:gd name="T40" fmla="*/ 1063 w 1181"/>
                <a:gd name="T41" fmla="*/ 306 h 777"/>
                <a:gd name="T42" fmla="*/ 1181 w 1181"/>
                <a:gd name="T43" fmla="*/ 522 h 777"/>
                <a:gd name="T44" fmla="*/ 1074 w 1181"/>
                <a:gd name="T45" fmla="*/ 729 h 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81" h="777">
                  <a:moveTo>
                    <a:pt x="1074" y="729"/>
                  </a:moveTo>
                  <a:cubicBezTo>
                    <a:pt x="1074" y="729"/>
                    <a:pt x="1074" y="729"/>
                    <a:pt x="1074" y="729"/>
                  </a:cubicBezTo>
                  <a:cubicBezTo>
                    <a:pt x="1074" y="729"/>
                    <a:pt x="1074" y="729"/>
                    <a:pt x="1074" y="729"/>
                  </a:cubicBezTo>
                  <a:cubicBezTo>
                    <a:pt x="1038" y="753"/>
                    <a:pt x="998" y="772"/>
                    <a:pt x="952" y="777"/>
                  </a:cubicBezTo>
                  <a:cubicBezTo>
                    <a:pt x="943" y="777"/>
                    <a:pt x="933" y="777"/>
                    <a:pt x="924" y="777"/>
                  </a:cubicBezTo>
                  <a:cubicBezTo>
                    <a:pt x="915" y="777"/>
                    <a:pt x="907" y="777"/>
                    <a:pt x="898" y="777"/>
                  </a:cubicBezTo>
                  <a:cubicBezTo>
                    <a:pt x="779" y="777"/>
                    <a:pt x="499" y="777"/>
                    <a:pt x="366" y="777"/>
                  </a:cubicBezTo>
                  <a:cubicBezTo>
                    <a:pt x="363" y="777"/>
                    <a:pt x="359" y="777"/>
                    <a:pt x="356" y="777"/>
                  </a:cubicBezTo>
                  <a:cubicBezTo>
                    <a:pt x="342" y="777"/>
                    <a:pt x="342" y="777"/>
                    <a:pt x="342" y="777"/>
                  </a:cubicBezTo>
                  <a:cubicBezTo>
                    <a:pt x="337" y="777"/>
                    <a:pt x="316" y="777"/>
                    <a:pt x="304" y="777"/>
                  </a:cubicBezTo>
                  <a:cubicBezTo>
                    <a:pt x="219" y="777"/>
                    <a:pt x="219" y="777"/>
                    <a:pt x="219" y="777"/>
                  </a:cubicBezTo>
                  <a:cubicBezTo>
                    <a:pt x="97" y="774"/>
                    <a:pt x="0" y="677"/>
                    <a:pt x="0" y="558"/>
                  </a:cubicBezTo>
                  <a:cubicBezTo>
                    <a:pt x="0" y="447"/>
                    <a:pt x="83" y="356"/>
                    <a:pt x="190" y="340"/>
                  </a:cubicBezTo>
                  <a:cubicBezTo>
                    <a:pt x="190" y="337"/>
                    <a:pt x="190" y="330"/>
                    <a:pt x="190" y="326"/>
                  </a:cubicBezTo>
                  <a:cubicBezTo>
                    <a:pt x="190" y="195"/>
                    <a:pt x="266" y="83"/>
                    <a:pt x="376" y="31"/>
                  </a:cubicBezTo>
                  <a:cubicBezTo>
                    <a:pt x="376" y="31"/>
                    <a:pt x="376" y="31"/>
                    <a:pt x="377" y="31"/>
                  </a:cubicBezTo>
                  <a:cubicBezTo>
                    <a:pt x="420" y="12"/>
                    <a:pt x="464" y="0"/>
                    <a:pt x="514" y="0"/>
                  </a:cubicBezTo>
                  <a:cubicBezTo>
                    <a:pt x="628" y="0"/>
                    <a:pt x="727" y="59"/>
                    <a:pt x="785" y="145"/>
                  </a:cubicBezTo>
                  <a:cubicBezTo>
                    <a:pt x="811" y="132"/>
                    <a:pt x="842" y="123"/>
                    <a:pt x="875" y="123"/>
                  </a:cubicBezTo>
                  <a:cubicBezTo>
                    <a:pt x="913" y="123"/>
                    <a:pt x="949" y="135"/>
                    <a:pt x="979" y="154"/>
                  </a:cubicBezTo>
                  <a:cubicBezTo>
                    <a:pt x="1029" y="187"/>
                    <a:pt x="1062" y="242"/>
                    <a:pt x="1063" y="306"/>
                  </a:cubicBezTo>
                  <a:cubicBezTo>
                    <a:pt x="1133" y="353"/>
                    <a:pt x="1181" y="434"/>
                    <a:pt x="1181" y="522"/>
                  </a:cubicBezTo>
                  <a:cubicBezTo>
                    <a:pt x="1181" y="608"/>
                    <a:pt x="1139" y="683"/>
                    <a:pt x="1074" y="729"/>
                  </a:cubicBezTo>
                  <a:close/>
                </a:path>
              </a:pathLst>
            </a:custGeom>
            <a:solidFill>
              <a:srgbClr val="AEAEAE"/>
            </a:solidFill>
            <a:ln w="38100" cap="flat">
              <a:solidFill>
                <a:srgbClr val="868686"/>
              </a:solidFill>
              <a:prstDash val="solid"/>
              <a:miter lim="800000"/>
              <a:headEnd/>
              <a:tailEnd/>
            </a:ln>
          </p:spPr>
          <p:txBody>
            <a:bodyPr vert="horz" wrap="square" lIns="87880" tIns="43940" rIns="87880" bIns="43940" numCol="1" anchor="t" anchorCtr="0" compatLnSpc="1">
              <a:prstTxWarp prst="textNoShape">
                <a:avLst/>
              </a:prstTxWarp>
            </a:bodyPr>
            <a:lstStyle/>
            <a:p>
              <a:pPr defTabSz="896354">
                <a:defRPr/>
              </a:pPr>
              <a:endParaRPr lang="en-US" sz="1730" dirty="0">
                <a:solidFill>
                  <a:srgbClr val="505050"/>
                </a:solidFill>
                <a:latin typeface="Segoe UI"/>
              </a:endParaRPr>
            </a:p>
          </p:txBody>
        </p:sp>
        <p:pic>
          <p:nvPicPr>
            <p:cNvPr id="78" name="Picture 12">
              <a:extLst>
                <a:ext uri="{FF2B5EF4-FFF2-40B4-BE49-F238E27FC236}">
                  <a16:creationId xmlns:a16="http://schemas.microsoft.com/office/drawing/2014/main" id="{ABCFF760-9486-4C4A-8A77-33C75B2265F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866157" y="2394176"/>
              <a:ext cx="852059" cy="852059"/>
            </a:xfrm>
            <a:prstGeom prst="rect">
              <a:avLst/>
            </a:prstGeom>
          </p:spPr>
        </p:pic>
      </p:grpSp>
      <p:cxnSp>
        <p:nvCxnSpPr>
          <p:cNvPr id="80" name="Straight Arrow Connector 73">
            <a:extLst>
              <a:ext uri="{FF2B5EF4-FFF2-40B4-BE49-F238E27FC236}">
                <a16:creationId xmlns:a16="http://schemas.microsoft.com/office/drawing/2014/main" id="{D637A770-F061-47F1-B41B-8D59462AE97D}"/>
              </a:ext>
            </a:extLst>
          </p:cNvPr>
          <p:cNvCxnSpPr>
            <a:cxnSpLocks/>
          </p:cNvCxnSpPr>
          <p:nvPr/>
        </p:nvCxnSpPr>
        <p:spPr>
          <a:xfrm flipH="1">
            <a:off x="4441115" y="4177226"/>
            <a:ext cx="3574263" cy="0"/>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81" name="TextBox 32">
            <a:extLst>
              <a:ext uri="{FF2B5EF4-FFF2-40B4-BE49-F238E27FC236}">
                <a16:creationId xmlns:a16="http://schemas.microsoft.com/office/drawing/2014/main" id="{B7CD9DC9-90D3-4941-826F-DCE44E166CAC}"/>
              </a:ext>
            </a:extLst>
          </p:cNvPr>
          <p:cNvSpPr txBox="1"/>
          <p:nvPr/>
        </p:nvSpPr>
        <p:spPr>
          <a:xfrm>
            <a:off x="5117698" y="3749499"/>
            <a:ext cx="3305872" cy="85545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2. Access/Refresh Token </a:t>
            </a:r>
          </a:p>
          <a:p>
            <a:pPr defTabSz="914367">
              <a:lnSpc>
                <a:spcPct val="90000"/>
              </a:lnSpc>
              <a:spcAft>
                <a:spcPts val="588"/>
              </a:spcAft>
            </a:pPr>
            <a:r>
              <a:rPr lang="en-US" sz="1765" dirty="0">
                <a:solidFill>
                  <a:srgbClr val="0078D7"/>
                </a:solidFill>
                <a:latin typeface="Segoe UI Semilight"/>
              </a:rPr>
              <a:t>Encrypted by </a:t>
            </a:r>
            <a:r>
              <a:rPr lang="en-US" sz="1765" dirty="0" err="1">
                <a:solidFill>
                  <a:srgbClr val="0078D7"/>
                </a:solidFill>
                <a:latin typeface="Segoe UI Semilight"/>
              </a:rPr>
              <a:t>sk</a:t>
            </a:r>
            <a:endParaRPr lang="en-US" sz="1765" dirty="0">
              <a:solidFill>
                <a:srgbClr val="0078D7"/>
              </a:solidFill>
              <a:latin typeface="Segoe UI Semilight"/>
            </a:endParaRPr>
          </a:p>
        </p:txBody>
      </p:sp>
      <p:cxnSp>
        <p:nvCxnSpPr>
          <p:cNvPr id="82" name="Straight Arrow Connector 73">
            <a:extLst>
              <a:ext uri="{FF2B5EF4-FFF2-40B4-BE49-F238E27FC236}">
                <a16:creationId xmlns:a16="http://schemas.microsoft.com/office/drawing/2014/main" id="{A0280A28-E0CD-4135-B3BD-A2D0580AC9B4}"/>
              </a:ext>
            </a:extLst>
          </p:cNvPr>
          <p:cNvCxnSpPr>
            <a:cxnSpLocks/>
          </p:cNvCxnSpPr>
          <p:nvPr/>
        </p:nvCxnSpPr>
        <p:spPr>
          <a:xfrm flipV="1">
            <a:off x="3881006" y="2683549"/>
            <a:ext cx="0" cy="688888"/>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83" name="TextBox 32">
            <a:extLst>
              <a:ext uri="{FF2B5EF4-FFF2-40B4-BE49-F238E27FC236}">
                <a16:creationId xmlns:a16="http://schemas.microsoft.com/office/drawing/2014/main" id="{BE1EA1C2-CA51-4D0F-ACA1-2CF390B3FB83}"/>
              </a:ext>
            </a:extLst>
          </p:cNvPr>
          <p:cNvSpPr txBox="1"/>
          <p:nvPr/>
        </p:nvSpPr>
        <p:spPr>
          <a:xfrm>
            <a:off x="816855" y="1606583"/>
            <a:ext cx="3305872" cy="53408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4. Decrypted AT/RT</a:t>
            </a:r>
          </a:p>
        </p:txBody>
      </p:sp>
      <p:cxnSp>
        <p:nvCxnSpPr>
          <p:cNvPr id="84" name="Straight Arrow Connector 73">
            <a:extLst>
              <a:ext uri="{FF2B5EF4-FFF2-40B4-BE49-F238E27FC236}">
                <a16:creationId xmlns:a16="http://schemas.microsoft.com/office/drawing/2014/main" id="{A65EDA0F-30A4-4229-8FA8-4B9BE50D3139}"/>
              </a:ext>
            </a:extLst>
          </p:cNvPr>
          <p:cNvCxnSpPr>
            <a:cxnSpLocks/>
          </p:cNvCxnSpPr>
          <p:nvPr/>
        </p:nvCxnSpPr>
        <p:spPr>
          <a:xfrm>
            <a:off x="3502835" y="2566259"/>
            <a:ext cx="0" cy="776639"/>
          </a:xfrm>
          <a:prstGeom prst="straightConnector1">
            <a:avLst/>
          </a:prstGeom>
          <a:ln>
            <a:headEnd type="none"/>
            <a:tailEnd type="triangle"/>
          </a:ln>
        </p:spPr>
        <p:style>
          <a:lnRef idx="1">
            <a:schemeClr val="accent3"/>
          </a:lnRef>
          <a:fillRef idx="0">
            <a:schemeClr val="accent3"/>
          </a:fillRef>
          <a:effectRef idx="0">
            <a:schemeClr val="accent3"/>
          </a:effectRef>
          <a:fontRef idx="minor">
            <a:schemeClr val="tx1"/>
          </a:fontRef>
        </p:style>
      </p:cxnSp>
      <p:sp>
        <p:nvSpPr>
          <p:cNvPr id="79" name="Rectangle 26">
            <a:extLst>
              <a:ext uri="{FF2B5EF4-FFF2-40B4-BE49-F238E27FC236}">
                <a16:creationId xmlns:a16="http://schemas.microsoft.com/office/drawing/2014/main" id="{1E11AE9A-095A-489A-BB99-525BFD2BD8DA}"/>
              </a:ext>
            </a:extLst>
          </p:cNvPr>
          <p:cNvSpPr/>
          <p:nvPr/>
        </p:nvSpPr>
        <p:spPr bwMode="auto">
          <a:xfrm>
            <a:off x="3047299" y="1833731"/>
            <a:ext cx="1075428" cy="8004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6000" tIns="143428" rIns="36000"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Cloud AP</a:t>
            </a:r>
          </a:p>
          <a:p>
            <a:pPr algn="ctr" defTabSz="914102" fontAlgn="base">
              <a:lnSpc>
                <a:spcPct val="90000"/>
              </a:lnSpc>
              <a:spcBef>
                <a:spcPct val="0"/>
              </a:spcBef>
              <a:spcAft>
                <a:spcPct val="0"/>
              </a:spcAft>
            </a:pPr>
            <a:r>
              <a:rPr lang="en-US" sz="1961" dirty="0">
                <a:gradFill>
                  <a:gsLst>
                    <a:gs pos="0">
                      <a:srgbClr val="FFFFFF"/>
                    </a:gs>
                    <a:gs pos="100000">
                      <a:srgbClr val="FFFFFF"/>
                    </a:gs>
                  </a:gsLst>
                  <a:lin ang="5400000" scaled="0"/>
                </a:gradFill>
                <a:latin typeface="Segoe UI Semilight"/>
                <a:ea typeface="Segoe UI" pitchFamily="34" charset="0"/>
                <a:cs typeface="Segoe UI" pitchFamily="34" charset="0"/>
              </a:rPr>
              <a:t>plugin</a:t>
            </a:r>
          </a:p>
        </p:txBody>
      </p:sp>
      <p:cxnSp>
        <p:nvCxnSpPr>
          <p:cNvPr id="9" name="直線コネクタ 8">
            <a:extLst>
              <a:ext uri="{FF2B5EF4-FFF2-40B4-BE49-F238E27FC236}">
                <a16:creationId xmlns:a16="http://schemas.microsoft.com/office/drawing/2014/main" id="{EBDBB2CF-FF3C-43AB-BB98-3EAD01A5B5A6}"/>
              </a:ext>
            </a:extLst>
          </p:cNvPr>
          <p:cNvCxnSpPr/>
          <p:nvPr/>
        </p:nvCxnSpPr>
        <p:spPr>
          <a:xfrm>
            <a:off x="2244059" y="2076901"/>
            <a:ext cx="1175271" cy="917960"/>
          </a:xfrm>
          <a:prstGeom prst="line">
            <a:avLst/>
          </a:prstGeom>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5" name="TextBox 32">
            <a:extLst>
              <a:ext uri="{FF2B5EF4-FFF2-40B4-BE49-F238E27FC236}">
                <a16:creationId xmlns:a16="http://schemas.microsoft.com/office/drawing/2014/main" id="{CAD47311-2C8F-4C02-83F3-9B332F3332DF}"/>
              </a:ext>
            </a:extLst>
          </p:cNvPr>
          <p:cNvSpPr txBox="1"/>
          <p:nvPr/>
        </p:nvSpPr>
        <p:spPr>
          <a:xfrm>
            <a:off x="4445014" y="2335628"/>
            <a:ext cx="3305872" cy="534083"/>
          </a:xfrm>
          <a:prstGeom prst="rect">
            <a:avLst/>
          </a:prstGeom>
          <a:noFill/>
        </p:spPr>
        <p:txBody>
          <a:bodyPr wrap="square" lIns="179285" tIns="143428" rIns="179285" bIns="143428" rtlCol="0">
            <a:spAutoFit/>
          </a:bodyPr>
          <a:lstStyle/>
          <a:p>
            <a:pPr defTabSz="914367">
              <a:lnSpc>
                <a:spcPct val="90000"/>
              </a:lnSpc>
              <a:spcAft>
                <a:spcPts val="588"/>
              </a:spcAft>
            </a:pPr>
            <a:r>
              <a:rPr lang="en-US" sz="1765" dirty="0">
                <a:solidFill>
                  <a:srgbClr val="0078D7"/>
                </a:solidFill>
                <a:latin typeface="Segoe UI Semilight"/>
              </a:rPr>
              <a:t>3. Decryption request AT/RT</a:t>
            </a:r>
          </a:p>
        </p:txBody>
      </p:sp>
    </p:spTree>
    <p:extLst>
      <p:ext uri="{BB962C8B-B14F-4D97-AF65-F5344CB8AC3E}">
        <p14:creationId xmlns:p14="http://schemas.microsoft.com/office/powerpoint/2010/main" val="1225700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fade">
                                      <p:cBhvr>
                                        <p:cTn id="7" dur="500"/>
                                        <p:tgtEl>
                                          <p:spTgt spid="66"/>
                                        </p:tgtEl>
                                      </p:cBhvr>
                                    </p:animEffect>
                                  </p:childTnLst>
                                </p:cTn>
                              </p:par>
                              <p:par>
                                <p:cTn id="8" presetID="10" presetClass="entr" presetSubtype="0" fill="hold"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fade">
                                      <p:cBhvr>
                                        <p:cTn id="10" dur="500"/>
                                        <p:tgtEl>
                                          <p:spTgt spid="6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par>
                                <p:cTn id="16" presetID="10" presetClass="entr" presetSubtype="0"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5"/>
                                        </p:tgtEl>
                                        <p:attrNameLst>
                                          <p:attrName>style.visibility</p:attrName>
                                        </p:attrNameLst>
                                      </p:cBhvr>
                                      <p:to>
                                        <p:strVal val="visible"/>
                                      </p:to>
                                    </p:set>
                                    <p:animEffect transition="in" filter="fade">
                                      <p:cBhvr>
                                        <p:cTn id="23" dur="500"/>
                                        <p:tgtEl>
                                          <p:spTgt spid="85"/>
                                        </p:tgtEl>
                                      </p:cBhvr>
                                    </p:animEffect>
                                  </p:childTnLst>
                                </p:cTn>
                              </p:par>
                              <p:par>
                                <p:cTn id="24" presetID="10" presetClass="entr" presetSubtype="0" fill="hold" nodeType="withEffect">
                                  <p:stCondLst>
                                    <p:cond delay="0"/>
                                  </p:stCondLst>
                                  <p:childTnLst>
                                    <p:set>
                                      <p:cBhvr>
                                        <p:cTn id="25" dur="1" fill="hold">
                                          <p:stCondLst>
                                            <p:cond delay="0"/>
                                          </p:stCondLst>
                                        </p:cTn>
                                        <p:tgtEl>
                                          <p:spTgt spid="82"/>
                                        </p:tgtEl>
                                        <p:attrNameLst>
                                          <p:attrName>style.visibility</p:attrName>
                                        </p:attrNameLst>
                                      </p:cBhvr>
                                      <p:to>
                                        <p:strVal val="visible"/>
                                      </p:to>
                                    </p:set>
                                    <p:animEffect transition="in" filter="fade">
                                      <p:cBhvr>
                                        <p:cTn id="26" dur="500"/>
                                        <p:tgtEl>
                                          <p:spTgt spid="8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3"/>
                                        </p:tgtEl>
                                        <p:attrNameLst>
                                          <p:attrName>style.visibility</p:attrName>
                                        </p:attrNameLst>
                                      </p:cBhvr>
                                      <p:to>
                                        <p:strVal val="visible"/>
                                      </p:to>
                                    </p:set>
                                    <p:animEffect transition="in" filter="fade">
                                      <p:cBhvr>
                                        <p:cTn id="31" dur="500"/>
                                        <p:tgtEl>
                                          <p:spTgt spid="83"/>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81" grpId="0"/>
      <p:bldP spid="83" grpId="0"/>
      <p:bldP spid="8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9" y="289512"/>
            <a:ext cx="12776909" cy="899665"/>
          </a:xfrm>
        </p:spPr>
        <p:txBody>
          <a:bodyPr/>
          <a:lstStyle/>
          <a:p>
            <a:r>
              <a:rPr lang="en-US" dirty="0"/>
              <a:t>Windows 10 device </a:t>
            </a:r>
            <a:r>
              <a:rPr lang="en-US" dirty="0" err="1"/>
              <a:t>authn</a:t>
            </a:r>
            <a:r>
              <a:rPr lang="en-US" dirty="0"/>
              <a:t> - Troubleshooting</a:t>
            </a:r>
          </a:p>
        </p:txBody>
      </p:sp>
      <p:sp>
        <p:nvSpPr>
          <p:cNvPr id="5" name="Text Placeholder 4">
            <a:extLst>
              <a:ext uri="{FF2B5EF4-FFF2-40B4-BE49-F238E27FC236}">
                <a16:creationId xmlns:a16="http://schemas.microsoft.com/office/drawing/2014/main" id="{F4DE40DC-DF6B-43F3-8E9F-E105836C9304}"/>
              </a:ext>
            </a:extLst>
          </p:cNvPr>
          <p:cNvSpPr>
            <a:spLocks noGrp="1"/>
          </p:cNvSpPr>
          <p:nvPr>
            <p:ph type="body" sz="quarter" idx="10"/>
          </p:nvPr>
        </p:nvSpPr>
        <p:spPr>
          <a:xfrm>
            <a:off x="269240" y="1189495"/>
            <a:ext cx="11655078" cy="4746684"/>
          </a:xfrm>
        </p:spPr>
        <p:txBody>
          <a:bodyPr/>
          <a:lstStyle/>
          <a:p>
            <a:r>
              <a:rPr lang="en-US" b="1" dirty="0"/>
              <a:t>Checklist</a:t>
            </a:r>
          </a:p>
          <a:p>
            <a:pPr marL="560241" indent="-560241">
              <a:buFont typeface="Arial" panose="020B0604020202020204" pitchFamily="34" charset="0"/>
              <a:buChar char="•"/>
            </a:pPr>
            <a:r>
              <a:rPr lang="en-US" dirty="0"/>
              <a:t>If federated, check </a:t>
            </a:r>
            <a:r>
              <a:rPr lang="en-US" dirty="0" err="1"/>
              <a:t>usernamemixed</a:t>
            </a:r>
            <a:r>
              <a:rPr lang="en-US" dirty="0"/>
              <a:t> endpoint</a:t>
            </a:r>
          </a:p>
          <a:p>
            <a:pPr marL="560241" indent="-560241">
              <a:buFont typeface="Arial" panose="020B0604020202020204" pitchFamily="34" charset="0"/>
              <a:buChar char="•"/>
            </a:pPr>
            <a:r>
              <a:rPr lang="en-US" dirty="0"/>
              <a:t>Claim Rules, especially alternate login ID</a:t>
            </a:r>
          </a:p>
          <a:p>
            <a:pPr marL="560241" indent="-560241">
              <a:buFont typeface="Arial" panose="020B0604020202020204" pitchFamily="34" charset="0"/>
              <a:buChar char="•"/>
            </a:pPr>
            <a:endParaRPr lang="en-US" dirty="0"/>
          </a:p>
          <a:p>
            <a:r>
              <a:rPr lang="en-US" b="1" dirty="0"/>
              <a:t>Reactive checks</a:t>
            </a:r>
          </a:p>
          <a:p>
            <a:pPr marL="560241" indent="-560241">
              <a:buFont typeface="Arial" panose="020B0604020202020204" pitchFamily="34" charset="0"/>
              <a:buChar char="•"/>
            </a:pPr>
            <a:r>
              <a:rPr lang="en-US" dirty="0" err="1"/>
              <a:t>dsregcmd</a:t>
            </a:r>
            <a:r>
              <a:rPr lang="en-US" dirty="0"/>
              <a:t> /status</a:t>
            </a:r>
          </a:p>
          <a:p>
            <a:pPr marL="560241" indent="-560241">
              <a:buFont typeface="Arial" panose="020B0604020202020204" pitchFamily="34" charset="0"/>
              <a:buChar char="•"/>
            </a:pPr>
            <a:r>
              <a:rPr lang="en-US" dirty="0"/>
              <a:t>User authenticates successfully to Azure AD</a:t>
            </a:r>
            <a:br>
              <a:rPr lang="en-US" dirty="0"/>
            </a:br>
            <a:r>
              <a:rPr lang="en-US" dirty="0"/>
              <a:t>(check using synced user)</a:t>
            </a:r>
          </a:p>
        </p:txBody>
      </p:sp>
    </p:spTree>
    <p:extLst>
      <p:ext uri="{BB962C8B-B14F-4D97-AF65-F5344CB8AC3E}">
        <p14:creationId xmlns:p14="http://schemas.microsoft.com/office/powerpoint/2010/main" val="1829708116"/>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Windows 10 device </a:t>
            </a:r>
            <a:r>
              <a:rPr lang="en-US" dirty="0" err="1"/>
              <a:t>authn</a:t>
            </a:r>
            <a:r>
              <a:rPr lang="en-US" dirty="0"/>
              <a:t> – Considerations</a:t>
            </a:r>
          </a:p>
        </p:txBody>
      </p:sp>
      <p:sp>
        <p:nvSpPr>
          <p:cNvPr id="5" name="Text Placeholder 4">
            <a:extLst>
              <a:ext uri="{FF2B5EF4-FFF2-40B4-BE49-F238E27FC236}">
                <a16:creationId xmlns:a16="http://schemas.microsoft.com/office/drawing/2014/main" id="{F4DE40DC-DF6B-43F3-8E9F-E105836C9304}"/>
              </a:ext>
            </a:extLst>
          </p:cNvPr>
          <p:cNvSpPr>
            <a:spLocks noGrp="1"/>
          </p:cNvSpPr>
          <p:nvPr>
            <p:ph type="body" sz="quarter" idx="10"/>
          </p:nvPr>
        </p:nvSpPr>
        <p:spPr>
          <a:xfrm>
            <a:off x="269240" y="1189495"/>
            <a:ext cx="11655078" cy="7132810"/>
          </a:xfrm>
        </p:spPr>
        <p:txBody>
          <a:bodyPr/>
          <a:lstStyle/>
          <a:p>
            <a:r>
              <a:rPr lang="en-US" b="1" dirty="0"/>
              <a:t>Desktop apps</a:t>
            </a:r>
            <a:endParaRPr lang="en-US" dirty="0"/>
          </a:p>
          <a:p>
            <a:pPr marL="560241" indent="-560241">
              <a:buFont typeface="Arial" panose="020B0604020202020204" pitchFamily="34" charset="0"/>
              <a:buChar char="•"/>
            </a:pPr>
            <a:r>
              <a:rPr lang="en-US" dirty="0"/>
              <a:t>Office 365 apps support device </a:t>
            </a:r>
            <a:r>
              <a:rPr lang="en-US" dirty="0" err="1"/>
              <a:t>auth</a:t>
            </a:r>
            <a:r>
              <a:rPr lang="en-US" dirty="0"/>
              <a:t> &amp; device-based CA</a:t>
            </a:r>
          </a:p>
          <a:p>
            <a:pPr marL="560241" indent="-560241">
              <a:buFont typeface="Arial" panose="020B0604020202020204" pitchFamily="34" charset="0"/>
              <a:buChar char="•"/>
            </a:pPr>
            <a:r>
              <a:rPr lang="en-US" dirty="0"/>
              <a:t>Custom app developers must call Web Account Manager (WAM) libraries</a:t>
            </a:r>
          </a:p>
          <a:p>
            <a:endParaRPr lang="en-US" b="1" dirty="0"/>
          </a:p>
          <a:p>
            <a:r>
              <a:rPr lang="en-US" b="1" dirty="0"/>
              <a:t>Browser apps</a:t>
            </a:r>
          </a:p>
          <a:p>
            <a:pPr marL="560241" indent="-560241">
              <a:buFont typeface="Arial" panose="020B0604020202020204" pitchFamily="34" charset="0"/>
              <a:buChar char="•"/>
            </a:pPr>
            <a:r>
              <a:rPr lang="en-US" dirty="0"/>
              <a:t>In private sessions don’t kick-in device </a:t>
            </a:r>
            <a:r>
              <a:rPr lang="en-US" dirty="0" err="1"/>
              <a:t>auth</a:t>
            </a:r>
            <a:endParaRPr lang="en-US" dirty="0"/>
          </a:p>
          <a:p>
            <a:pPr marL="560241" indent="-560241">
              <a:buFont typeface="Arial" panose="020B0604020202020204" pitchFamily="34" charset="0"/>
              <a:buChar char="•"/>
            </a:pPr>
            <a:r>
              <a:rPr lang="en-US" dirty="0"/>
              <a:t>Chrome requires an extension and Creators update</a:t>
            </a:r>
          </a:p>
          <a:p>
            <a:pPr marL="560241" indent="-560241">
              <a:buFont typeface="Arial" panose="020B0604020202020204" pitchFamily="34" charset="0"/>
              <a:buChar char="•"/>
            </a:pPr>
            <a:endParaRPr lang="en-US" b="1" dirty="0"/>
          </a:p>
          <a:p>
            <a:pPr marL="560241" indent="-560241">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34700396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B3F1084-CF4B-4D0F-A86E-CF7FD32B611A}"/>
              </a:ext>
            </a:extLst>
          </p:cNvPr>
          <p:cNvSpPr>
            <a:spLocks noGrp="1"/>
          </p:cNvSpPr>
          <p:nvPr>
            <p:ph type="body" sz="quarter" idx="10"/>
          </p:nvPr>
        </p:nvSpPr>
        <p:spPr>
          <a:xfrm>
            <a:off x="233198" y="1491918"/>
            <a:ext cx="11734319" cy="3382529"/>
          </a:xfrm>
        </p:spPr>
        <p:txBody>
          <a:bodyPr/>
          <a:lstStyle/>
          <a:p>
            <a:pPr marL="0" indent="0">
              <a:buNone/>
            </a:pPr>
            <a:r>
              <a:rPr lang="en-US" dirty="0"/>
              <a:t>10:00-10:45	</a:t>
            </a:r>
            <a:r>
              <a:rPr lang="ja-JP" altLang="en-US" dirty="0"/>
              <a:t>プレゼンテーション</a:t>
            </a:r>
            <a:endParaRPr lang="en-US" dirty="0"/>
          </a:p>
          <a:p>
            <a:pPr marL="0" indent="0">
              <a:buNone/>
            </a:pPr>
            <a:r>
              <a:rPr lang="en-US" altLang="ja-JP" dirty="0"/>
              <a:t>	</a:t>
            </a:r>
            <a:r>
              <a:rPr lang="ja-JP" altLang="en-US" dirty="0"/>
              <a:t>→ この間に質問を投稿ください</a:t>
            </a:r>
            <a:endParaRPr lang="en-US" altLang="ja-JP" dirty="0"/>
          </a:p>
          <a:p>
            <a:endParaRPr lang="en-US" dirty="0"/>
          </a:p>
          <a:p>
            <a:pPr marL="0" indent="0">
              <a:buNone/>
            </a:pPr>
            <a:r>
              <a:rPr lang="en-US" dirty="0"/>
              <a:t>10:45-11:00	Q&amp;A</a:t>
            </a:r>
          </a:p>
          <a:p>
            <a:pPr marL="0" indent="0">
              <a:buNone/>
            </a:pPr>
            <a:r>
              <a:rPr lang="en-US" altLang="ja-JP" dirty="0"/>
              <a:t>	</a:t>
            </a:r>
            <a:r>
              <a:rPr lang="ja-JP" altLang="en-US" dirty="0"/>
              <a:t>→ 投稿いただいた質問に可能な限りお答えします</a:t>
            </a:r>
            <a:endParaRPr lang="en-US" dirty="0"/>
          </a:p>
        </p:txBody>
      </p:sp>
      <p:sp>
        <p:nvSpPr>
          <p:cNvPr id="5" name="Text Placeholder 4">
            <a:extLst>
              <a:ext uri="{FF2B5EF4-FFF2-40B4-BE49-F238E27FC236}">
                <a16:creationId xmlns:a16="http://schemas.microsoft.com/office/drawing/2014/main" id="{4B96F047-6ABE-4497-83C8-F136EDDD3D13}"/>
              </a:ext>
            </a:extLst>
          </p:cNvPr>
          <p:cNvSpPr>
            <a:spLocks noGrp="1"/>
          </p:cNvSpPr>
          <p:nvPr>
            <p:ph type="body" sz="quarter" idx="11"/>
          </p:nvPr>
        </p:nvSpPr>
        <p:spPr/>
        <p:txBody>
          <a:bodyPr/>
          <a:lstStyle/>
          <a:p>
            <a:r>
              <a:rPr lang="ja-JP" altLang="en-US"/>
              <a:t>時間の使い方</a:t>
            </a:r>
            <a:endParaRPr lang="en-US" dirty="0"/>
          </a:p>
        </p:txBody>
      </p:sp>
      <p:sp>
        <p:nvSpPr>
          <p:cNvPr id="6" name="Rectangle 5">
            <a:extLst>
              <a:ext uri="{FF2B5EF4-FFF2-40B4-BE49-F238E27FC236}">
                <a16:creationId xmlns:a16="http://schemas.microsoft.com/office/drawing/2014/main" id="{0210DC10-8BBA-4A6C-8D56-E76FAEEB0068}"/>
              </a:ext>
            </a:extLst>
          </p:cNvPr>
          <p:cNvSpPr/>
          <p:nvPr/>
        </p:nvSpPr>
        <p:spPr>
          <a:xfrm>
            <a:off x="6386115" y="0"/>
            <a:ext cx="5805885" cy="369332"/>
          </a:xfrm>
          <a:prstGeom prst="rect">
            <a:avLst/>
          </a:prstGeom>
        </p:spPr>
        <p:txBody>
          <a:bodyPr wrap="square">
            <a:spAutoFit/>
          </a:bodyPr>
          <a:lstStyle/>
          <a:p>
            <a:pPr lvl="0" algn="r">
              <a:defRPr/>
            </a:pPr>
            <a:r>
              <a:rPr lang="ja-JP" altLang="en-US" dirty="0">
                <a:solidFill>
                  <a:srgbClr val="FFFFFF"/>
                </a:solidFill>
                <a:latin typeface="Meiryo UI" panose="020B0604030504040204" pitchFamily="50" charset="-128"/>
                <a:ea typeface="Meiryo UI" panose="020B0604030504040204" pitchFamily="50" charset="-128"/>
              </a:rPr>
              <a:t>こちらをブックマーク → </a:t>
            </a:r>
            <a:r>
              <a:rPr lang="en-US" altLang="ja-JP" dirty="0">
                <a:solidFill>
                  <a:srgbClr val="FFFFFF"/>
                </a:solidFill>
                <a:latin typeface="Meiryo UI" panose="020B0604030504040204" pitchFamily="50" charset="-128"/>
                <a:ea typeface="Meiryo UI" panose="020B0604030504040204" pitchFamily="50" charset="-128"/>
              </a:rPr>
              <a:t>http://aka.ms/AzureAdWebinar</a:t>
            </a:r>
          </a:p>
        </p:txBody>
      </p:sp>
      <p:sp>
        <p:nvSpPr>
          <p:cNvPr id="7" name="正方形/長方形 1">
            <a:extLst>
              <a:ext uri="{FF2B5EF4-FFF2-40B4-BE49-F238E27FC236}">
                <a16:creationId xmlns:a16="http://schemas.microsoft.com/office/drawing/2014/main" id="{243DD173-05A8-4A16-A752-E5E13F79421D}"/>
              </a:ext>
            </a:extLst>
          </p:cNvPr>
          <p:cNvSpPr/>
          <p:nvPr/>
        </p:nvSpPr>
        <p:spPr>
          <a:xfrm>
            <a:off x="381000" y="6104407"/>
            <a:ext cx="8925328" cy="523220"/>
          </a:xfrm>
          <a:prstGeom prst="rect">
            <a:avLst/>
          </a:prstGeom>
        </p:spPr>
        <p:txBody>
          <a:bodyPr wrap="none">
            <a:spAutoFit/>
          </a:bodyPr>
          <a:lstStyle/>
          <a:p>
            <a:pPr lvl="0">
              <a:defRPr/>
            </a:pPr>
            <a:r>
              <a:rPr lang="ja-JP" altLang="en-US" sz="2800" dirty="0">
                <a:solidFill>
                  <a:schemeClr val="bg1"/>
                </a:solidFill>
                <a:latin typeface="Meiryo UI" panose="020B0604030504040204" pitchFamily="50" charset="-128"/>
                <a:ea typeface="Meiryo UI" panose="020B0604030504040204" pitchFamily="50" charset="-128"/>
              </a:rPr>
              <a:t>本日の資料 </a:t>
            </a:r>
            <a:r>
              <a:rPr lang="en-US" altLang="ja-JP" sz="2800" dirty="0">
                <a:solidFill>
                  <a:schemeClr val="bg1"/>
                </a:solidFill>
                <a:latin typeface="Meiryo UI" panose="020B0604030504040204" pitchFamily="50" charset="-128"/>
                <a:ea typeface="Meiryo UI" panose="020B0604030504040204" pitchFamily="50" charset="-128"/>
              </a:rPr>
              <a:t>URL : http://aka.ms/</a:t>
            </a:r>
            <a:r>
              <a:rPr lang="en-US" altLang="ja-JP" sz="2800" dirty="0">
                <a:solidFill>
                  <a:srgbClr val="FFFFFF"/>
                </a:solidFill>
                <a:latin typeface="Meiryo UI" panose="020B0604030504040204" pitchFamily="50" charset="-128"/>
                <a:ea typeface="Meiryo UI" panose="020B0604030504040204" pitchFamily="50" charset="-128"/>
              </a:rPr>
              <a:t>AzureAdWebinar</a:t>
            </a:r>
            <a:endParaRPr lang="en-US" altLang="ja-JP" sz="28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01491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サポート直伝！</a:t>
            </a:r>
            <a:r>
              <a:rPr lang="en-US" altLang="ja-JP" dirty="0"/>
              <a:t>Dual State </a:t>
            </a:r>
            <a:r>
              <a:rPr lang="ja-JP" altLang="en-US" dirty="0"/>
              <a:t>の罠について</a:t>
            </a:r>
            <a:endParaRPr lang="en-US" dirty="0"/>
          </a:p>
        </p:txBody>
      </p:sp>
      <p:sp>
        <p:nvSpPr>
          <p:cNvPr id="5" name="Text Placeholder 4">
            <a:extLst>
              <a:ext uri="{FF2B5EF4-FFF2-40B4-BE49-F238E27FC236}">
                <a16:creationId xmlns:a16="http://schemas.microsoft.com/office/drawing/2014/main" id="{F4DE40DC-DF6B-43F3-8E9F-E105836C9304}"/>
              </a:ext>
            </a:extLst>
          </p:cNvPr>
          <p:cNvSpPr>
            <a:spLocks noGrp="1"/>
          </p:cNvSpPr>
          <p:nvPr>
            <p:ph type="body" sz="quarter" idx="10"/>
          </p:nvPr>
        </p:nvSpPr>
        <p:spPr>
          <a:xfrm>
            <a:off x="269240" y="1189495"/>
            <a:ext cx="11655078" cy="572464"/>
          </a:xfrm>
        </p:spPr>
        <p:txBody>
          <a:bodyPr/>
          <a:lstStyle/>
          <a:p>
            <a:r>
              <a:rPr lang="en-US" altLang="ja-JP" sz="2800" b="1" dirty="0">
                <a:solidFill>
                  <a:srgbClr val="0078D7"/>
                </a:solidFill>
              </a:rPr>
              <a:t>Hybrid</a:t>
            </a:r>
            <a:r>
              <a:rPr lang="ja-JP" altLang="en-US" sz="2800" b="1" dirty="0">
                <a:solidFill>
                  <a:srgbClr val="0078D7"/>
                </a:solidFill>
              </a:rPr>
              <a:t> </a:t>
            </a:r>
            <a:r>
              <a:rPr lang="en-US" altLang="ja-JP" sz="2800" b="1" dirty="0">
                <a:solidFill>
                  <a:srgbClr val="0078D7"/>
                </a:solidFill>
              </a:rPr>
              <a:t>Azure</a:t>
            </a:r>
            <a:r>
              <a:rPr lang="ja-JP" altLang="en-US" sz="2800" b="1" dirty="0">
                <a:solidFill>
                  <a:srgbClr val="0078D7"/>
                </a:solidFill>
              </a:rPr>
              <a:t> </a:t>
            </a:r>
            <a:r>
              <a:rPr lang="en-US" altLang="ja-JP" sz="2800" b="1" dirty="0">
                <a:solidFill>
                  <a:srgbClr val="0078D7"/>
                </a:solidFill>
              </a:rPr>
              <a:t>AD</a:t>
            </a:r>
            <a:r>
              <a:rPr lang="ja-JP" altLang="en-US" sz="2800" b="1" dirty="0">
                <a:solidFill>
                  <a:srgbClr val="0078D7"/>
                </a:solidFill>
              </a:rPr>
              <a:t> </a:t>
            </a:r>
            <a:r>
              <a:rPr lang="en-US" altLang="ja-JP" sz="2800" b="1" dirty="0">
                <a:solidFill>
                  <a:srgbClr val="0078D7"/>
                </a:solidFill>
              </a:rPr>
              <a:t>Join</a:t>
            </a:r>
            <a:r>
              <a:rPr lang="ja-JP" altLang="en-US" sz="2800" b="1" dirty="0">
                <a:solidFill>
                  <a:srgbClr val="0078D7"/>
                </a:solidFill>
              </a:rPr>
              <a:t> と </a:t>
            </a:r>
            <a:r>
              <a:rPr lang="en-US" altLang="ja-JP" sz="2800" b="1" dirty="0">
                <a:solidFill>
                  <a:srgbClr val="0078D7"/>
                </a:solidFill>
              </a:rPr>
              <a:t>Azure AD Registered </a:t>
            </a:r>
            <a:r>
              <a:rPr lang="ja-JP" altLang="en-US" sz="2800" b="1" dirty="0">
                <a:solidFill>
                  <a:srgbClr val="0078D7"/>
                </a:solidFill>
              </a:rPr>
              <a:t>の</a:t>
            </a:r>
            <a:r>
              <a:rPr lang="en-US" altLang="ja-JP" sz="2800" b="1" dirty="0">
                <a:solidFill>
                  <a:srgbClr val="0078D7"/>
                </a:solidFill>
              </a:rPr>
              <a:t>2</a:t>
            </a:r>
            <a:r>
              <a:rPr lang="ja-JP" altLang="en-US" sz="2800" b="1" dirty="0">
                <a:solidFill>
                  <a:srgbClr val="0078D7"/>
                </a:solidFill>
              </a:rPr>
              <a:t>重構成の罠</a:t>
            </a:r>
            <a:endParaRPr lang="en-US" altLang="ja-JP" sz="2800" b="1" dirty="0">
              <a:solidFill>
                <a:srgbClr val="0078D7"/>
              </a:solidFill>
            </a:endParaRPr>
          </a:p>
        </p:txBody>
      </p:sp>
      <p:sp>
        <p:nvSpPr>
          <p:cNvPr id="4" name="テキスト ボックス 3">
            <a:extLst>
              <a:ext uri="{FF2B5EF4-FFF2-40B4-BE49-F238E27FC236}">
                <a16:creationId xmlns:a16="http://schemas.microsoft.com/office/drawing/2014/main" id="{14189085-7F03-4325-9DD4-09FBFD808C71}"/>
              </a:ext>
            </a:extLst>
          </p:cNvPr>
          <p:cNvSpPr txBox="1"/>
          <p:nvPr/>
        </p:nvSpPr>
        <p:spPr>
          <a:xfrm>
            <a:off x="346646" y="1865579"/>
            <a:ext cx="11322840" cy="954107"/>
          </a:xfrm>
          <a:prstGeom prst="rect">
            <a:avLst/>
          </a:prstGeom>
          <a:noFill/>
        </p:spPr>
        <p:txBody>
          <a:bodyPr wrap="square" rtlCol="0">
            <a:spAutoFit/>
          </a:bodyPr>
          <a:lstStyle/>
          <a:p>
            <a:r>
              <a:rPr kumimoji="1" lang="en-US" altLang="ja-JP" sz="2800" dirty="0">
                <a:latin typeface="Meiryo UI" panose="020B0604030504040204" pitchFamily="50" charset="-128"/>
                <a:ea typeface="Meiryo UI" panose="020B0604030504040204" pitchFamily="50" charset="-128"/>
              </a:rPr>
              <a:t>Azure</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AD</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Registered </a:t>
            </a:r>
            <a:r>
              <a:rPr kumimoji="1" lang="ja-JP" altLang="en-US" sz="2800" dirty="0">
                <a:latin typeface="Meiryo UI" panose="020B0604030504040204" pitchFamily="50" charset="-128"/>
                <a:ea typeface="Meiryo UI" panose="020B0604030504040204" pitchFamily="50" charset="-128"/>
              </a:rPr>
              <a:t>状態の </a:t>
            </a:r>
            <a:r>
              <a:rPr kumimoji="1" lang="en-US" altLang="ja-JP" sz="2800" dirty="0">
                <a:latin typeface="Meiryo UI" panose="020B0604030504040204" pitchFamily="50" charset="-128"/>
                <a:ea typeface="Meiryo UI" panose="020B0604030504040204" pitchFamily="50" charset="-128"/>
              </a:rPr>
              <a:t>Windows 10 </a:t>
            </a:r>
            <a:r>
              <a:rPr kumimoji="1" lang="ja-JP" altLang="en-US" sz="2800" dirty="0">
                <a:latin typeface="Meiryo UI" panose="020B0604030504040204" pitchFamily="50" charset="-128"/>
                <a:ea typeface="Meiryo UI" panose="020B0604030504040204" pitchFamily="50" charset="-128"/>
              </a:rPr>
              <a:t>デバイスが存在する状態で、</a:t>
            </a:r>
            <a:r>
              <a:rPr kumimoji="1" lang="en-US" altLang="ja-JP" sz="2800" dirty="0">
                <a:latin typeface="Meiryo UI" panose="020B0604030504040204" pitchFamily="50" charset="-128"/>
                <a:ea typeface="Meiryo UI" panose="020B0604030504040204" pitchFamily="50" charset="-128"/>
              </a:rPr>
              <a:t>Hybrid</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Azure</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AD</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Join </a:t>
            </a:r>
            <a:r>
              <a:rPr kumimoji="1" lang="ja-JP" altLang="en-US" sz="2800" dirty="0">
                <a:latin typeface="Meiryo UI" panose="020B0604030504040204" pitchFamily="50" charset="-128"/>
                <a:ea typeface="Meiryo UI" panose="020B0604030504040204" pitchFamily="50" charset="-128"/>
              </a:rPr>
              <a:t>を構成しないよう注意してください！</a:t>
            </a:r>
            <a:endParaRPr kumimoji="1" lang="en-US" altLang="ja-JP" sz="28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4524212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dirty="0"/>
              <a:t>Dual State </a:t>
            </a:r>
            <a:r>
              <a:rPr lang="ja-JP" altLang="en-US" dirty="0"/>
              <a:t>の問題</a:t>
            </a:r>
            <a:endParaRPr lang="en-US" dirty="0"/>
          </a:p>
        </p:txBody>
      </p:sp>
      <p:sp>
        <p:nvSpPr>
          <p:cNvPr id="4" name="テキスト ボックス 3">
            <a:extLst>
              <a:ext uri="{FF2B5EF4-FFF2-40B4-BE49-F238E27FC236}">
                <a16:creationId xmlns:a16="http://schemas.microsoft.com/office/drawing/2014/main" id="{14189085-7F03-4325-9DD4-09FBFD808C71}"/>
              </a:ext>
            </a:extLst>
          </p:cNvPr>
          <p:cNvSpPr txBox="1"/>
          <p:nvPr/>
        </p:nvSpPr>
        <p:spPr>
          <a:xfrm>
            <a:off x="316368" y="1266072"/>
            <a:ext cx="11322840" cy="1384995"/>
          </a:xfrm>
          <a:prstGeom prst="rect">
            <a:avLst/>
          </a:prstGeom>
          <a:noFill/>
        </p:spPr>
        <p:txBody>
          <a:bodyPr wrap="square" rtlCol="0">
            <a:spAutoFit/>
          </a:bodyPr>
          <a:lstStyle/>
          <a:p>
            <a:r>
              <a:rPr kumimoji="1" lang="en-US" altLang="ja-JP" sz="2800" dirty="0">
                <a:latin typeface="Meiryo UI" panose="020B0604030504040204" pitchFamily="50" charset="-128"/>
                <a:ea typeface="Meiryo UI" panose="020B0604030504040204" pitchFamily="50" charset="-128"/>
              </a:rPr>
              <a:t>Azure</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AD</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Registered </a:t>
            </a:r>
            <a:r>
              <a:rPr kumimoji="1" lang="ja-JP" altLang="en-US" sz="2800" dirty="0">
                <a:latin typeface="Meiryo UI" panose="020B0604030504040204" pitchFamily="50" charset="-128"/>
                <a:ea typeface="Meiryo UI" panose="020B0604030504040204" pitchFamily="50" charset="-128"/>
              </a:rPr>
              <a:t>の状態にある </a:t>
            </a:r>
            <a:r>
              <a:rPr kumimoji="1" lang="en-US" altLang="ja-JP" sz="2800" dirty="0">
                <a:latin typeface="Meiryo UI" panose="020B0604030504040204" pitchFamily="50" charset="-128"/>
                <a:ea typeface="Meiryo UI" panose="020B0604030504040204" pitchFamily="50" charset="-128"/>
              </a:rPr>
              <a:t>Windows 10 </a:t>
            </a:r>
            <a:r>
              <a:rPr kumimoji="1" lang="ja-JP" altLang="en-US" sz="2800" dirty="0">
                <a:latin typeface="Meiryo UI" panose="020B0604030504040204" pitchFamily="50" charset="-128"/>
                <a:ea typeface="Meiryo UI" panose="020B0604030504040204" pitchFamily="50" charset="-128"/>
              </a:rPr>
              <a:t>デバイスを、</a:t>
            </a:r>
            <a:r>
              <a:rPr kumimoji="1" lang="en-US" altLang="ja-JP" sz="2800" dirty="0">
                <a:latin typeface="Meiryo UI" panose="020B0604030504040204" pitchFamily="50" charset="-128"/>
                <a:ea typeface="Meiryo UI" panose="020B0604030504040204" pitchFamily="50" charset="-128"/>
              </a:rPr>
              <a:t>Hybrid</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Azure</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AD</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Join </a:t>
            </a:r>
            <a:r>
              <a:rPr kumimoji="1" lang="ja-JP" altLang="en-US" sz="2800" dirty="0">
                <a:latin typeface="Meiryo UI" panose="020B0604030504040204" pitchFamily="50" charset="-128"/>
                <a:ea typeface="Meiryo UI" panose="020B0604030504040204" pitchFamily="50" charset="-128"/>
              </a:rPr>
              <a:t>として構成すると、</a:t>
            </a:r>
            <a:r>
              <a:rPr kumimoji="1" lang="en-US" altLang="ja-JP" sz="2800" dirty="0">
                <a:latin typeface="Meiryo UI" panose="020B0604030504040204" pitchFamily="50" charset="-128"/>
                <a:ea typeface="Meiryo UI" panose="020B0604030504040204" pitchFamily="50" charset="-128"/>
              </a:rPr>
              <a:t>Windows</a:t>
            </a:r>
            <a:r>
              <a:rPr kumimoji="1" lang="ja-JP" altLang="en-US" sz="2800" dirty="0">
                <a:latin typeface="Meiryo UI" panose="020B0604030504040204" pitchFamily="50" charset="-128"/>
                <a:ea typeface="Meiryo UI" panose="020B0604030504040204" pitchFamily="50" charset="-128"/>
              </a:rPr>
              <a:t> </a:t>
            </a:r>
            <a:r>
              <a:rPr kumimoji="1" lang="en-US" altLang="ja-JP" sz="2800" dirty="0">
                <a:latin typeface="Meiryo UI" panose="020B0604030504040204" pitchFamily="50" charset="-128"/>
                <a:ea typeface="Meiryo UI" panose="020B0604030504040204" pitchFamily="50" charset="-128"/>
              </a:rPr>
              <a:t>10 </a:t>
            </a:r>
            <a:r>
              <a:rPr kumimoji="1" lang="ja-JP" altLang="en-US" sz="2800" dirty="0">
                <a:latin typeface="Meiryo UI" panose="020B0604030504040204" pitchFamily="50" charset="-128"/>
                <a:ea typeface="Meiryo UI" panose="020B0604030504040204" pitchFamily="50" charset="-128"/>
              </a:rPr>
              <a:t>デバイスが二重に </a:t>
            </a:r>
            <a:r>
              <a:rPr kumimoji="1" lang="en-US" altLang="ja-JP" sz="2800" dirty="0">
                <a:latin typeface="Meiryo UI" panose="020B0604030504040204" pitchFamily="50" charset="-128"/>
                <a:ea typeface="Meiryo UI" panose="020B0604030504040204" pitchFamily="50" charset="-128"/>
              </a:rPr>
              <a:t>Azure AD </a:t>
            </a:r>
            <a:r>
              <a:rPr kumimoji="1" lang="ja-JP" altLang="en-US" sz="2800" dirty="0">
                <a:latin typeface="Meiryo UI" panose="020B0604030504040204" pitchFamily="50" charset="-128"/>
                <a:ea typeface="Meiryo UI" panose="020B0604030504040204" pitchFamily="50" charset="-128"/>
              </a:rPr>
              <a:t>に登録される </a:t>
            </a:r>
            <a:r>
              <a:rPr kumimoji="1" lang="en-US" altLang="ja-JP" sz="2800" dirty="0">
                <a:latin typeface="Meiryo UI" panose="020B0604030504040204" pitchFamily="50" charset="-128"/>
                <a:ea typeface="Meiryo UI" panose="020B0604030504040204" pitchFamily="50" charset="-128"/>
              </a:rPr>
              <a:t>Dual State </a:t>
            </a:r>
            <a:r>
              <a:rPr kumimoji="1" lang="ja-JP" altLang="en-US" sz="2800" dirty="0">
                <a:latin typeface="Meiryo UI" panose="020B0604030504040204" pitchFamily="50" charset="-128"/>
                <a:ea typeface="Meiryo UI" panose="020B0604030504040204" pitchFamily="50" charset="-128"/>
              </a:rPr>
              <a:t>と呼ばれる状態が発生する</a:t>
            </a:r>
            <a:endParaRPr kumimoji="1" lang="en-US" altLang="ja-JP" sz="2800" dirty="0">
              <a:latin typeface="Meiryo UI" panose="020B0604030504040204" pitchFamily="50" charset="-128"/>
              <a:ea typeface="Meiryo UI" panose="020B0604030504040204" pitchFamily="50" charset="-128"/>
            </a:endParaRPr>
          </a:p>
        </p:txBody>
      </p:sp>
      <p:pic>
        <p:nvPicPr>
          <p:cNvPr id="7" name="コンテンツ プレースホルダー 1">
            <a:extLst>
              <a:ext uri="{FF2B5EF4-FFF2-40B4-BE49-F238E27FC236}">
                <a16:creationId xmlns:a16="http://schemas.microsoft.com/office/drawing/2014/main" id="{9F67D9F4-02CA-49D4-811D-50ADC6B36A45}"/>
              </a:ext>
            </a:extLst>
          </p:cNvPr>
          <p:cNvPicPr>
            <a:picLocks noChangeAspect="1"/>
          </p:cNvPicPr>
          <p:nvPr/>
        </p:nvPicPr>
        <p:blipFill>
          <a:blip r:embed="rId3"/>
          <a:stretch>
            <a:fillRect/>
          </a:stretch>
        </p:blipFill>
        <p:spPr>
          <a:xfrm>
            <a:off x="9286245" y="2430408"/>
            <a:ext cx="2542216" cy="4048713"/>
          </a:xfrm>
          <a:prstGeom prst="rect">
            <a:avLst/>
          </a:prstGeom>
        </p:spPr>
      </p:pic>
      <p:sp>
        <p:nvSpPr>
          <p:cNvPr id="8" name="テキスト ボックス 7">
            <a:extLst>
              <a:ext uri="{FF2B5EF4-FFF2-40B4-BE49-F238E27FC236}">
                <a16:creationId xmlns:a16="http://schemas.microsoft.com/office/drawing/2014/main" id="{67F04EAF-695B-46E7-8A56-8F3A896828AF}"/>
              </a:ext>
            </a:extLst>
          </p:cNvPr>
          <p:cNvSpPr txBox="1"/>
          <p:nvPr/>
        </p:nvSpPr>
        <p:spPr>
          <a:xfrm>
            <a:off x="316368" y="2736502"/>
            <a:ext cx="8730742" cy="3785652"/>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400" dirty="0">
                <a:latin typeface="Meiryo UI" panose="020B0604030504040204" pitchFamily="50" charset="-128"/>
                <a:ea typeface="Meiryo UI" panose="020B0604030504040204" pitchFamily="50" charset="-128"/>
              </a:rPr>
              <a:t>Azure AD </a:t>
            </a:r>
            <a:r>
              <a:rPr kumimoji="1" lang="ja-JP" altLang="en-US" sz="2400" dirty="0">
                <a:latin typeface="Meiryo UI" panose="020B0604030504040204" pitchFamily="50" charset="-128"/>
                <a:ea typeface="Meiryo UI" panose="020B0604030504040204" pitchFamily="50" charset="-128"/>
              </a:rPr>
              <a:t>には単一のデバイスに対して二つのデバイスオブジェクトが作られる</a:t>
            </a:r>
          </a:p>
          <a:p>
            <a:pPr marL="342900" indent="-342900">
              <a:buFont typeface="Arial" panose="020B0604020202020204" pitchFamily="34" charset="0"/>
              <a:buChar char="•"/>
            </a:pPr>
            <a:r>
              <a:rPr kumimoji="1" lang="en-US" altLang="ja-JP" sz="2400" dirty="0">
                <a:latin typeface="Meiryo UI" panose="020B0604030504040204" pitchFamily="50" charset="-128"/>
                <a:ea typeface="Meiryo UI" panose="020B0604030504040204" pitchFamily="50" charset="-128"/>
              </a:rPr>
              <a:t>Windows 10 </a:t>
            </a:r>
            <a:r>
              <a:rPr kumimoji="1" lang="ja-JP" altLang="en-US" sz="2400" dirty="0">
                <a:latin typeface="Meiryo UI" panose="020B0604030504040204" pitchFamily="50" charset="-128"/>
                <a:ea typeface="Meiryo UI" panose="020B0604030504040204" pitchFamily="50" charset="-128"/>
              </a:rPr>
              <a:t>は二つの </a:t>
            </a:r>
            <a:r>
              <a:rPr kumimoji="1" lang="en-US" altLang="ja-JP" sz="2400" dirty="0">
                <a:latin typeface="Meiryo UI" panose="020B0604030504040204" pitchFamily="50" charset="-128"/>
                <a:ea typeface="Meiryo UI" panose="020B0604030504040204" pitchFamily="50" charset="-128"/>
              </a:rPr>
              <a:t>PRT </a:t>
            </a:r>
            <a:r>
              <a:rPr kumimoji="1" lang="ja-JP" altLang="en-US" sz="2400" dirty="0">
                <a:latin typeface="Meiryo UI" panose="020B0604030504040204" pitchFamily="50" charset="-128"/>
                <a:ea typeface="Meiryo UI" panose="020B0604030504040204" pitchFamily="50" charset="-128"/>
              </a:rPr>
              <a:t>を </a:t>
            </a:r>
            <a:r>
              <a:rPr kumimoji="1" lang="en-US" altLang="ja-JP" sz="2400" dirty="0">
                <a:latin typeface="Meiryo UI" panose="020B0604030504040204" pitchFamily="50" charset="-128"/>
                <a:ea typeface="Meiryo UI" panose="020B0604030504040204" pitchFamily="50" charset="-128"/>
              </a:rPr>
              <a:t>Azure AD </a:t>
            </a:r>
            <a:r>
              <a:rPr kumimoji="1" lang="ja-JP" altLang="en-US" sz="2400" dirty="0">
                <a:latin typeface="Meiryo UI" panose="020B0604030504040204" pitchFamily="50" charset="-128"/>
                <a:ea typeface="Meiryo UI" panose="020B0604030504040204" pitchFamily="50" charset="-128"/>
              </a:rPr>
              <a:t>に送信するよう動作する</a:t>
            </a:r>
          </a:p>
          <a:p>
            <a:pPr marL="342900" indent="-342900">
              <a:buFont typeface="Arial" panose="020B0604020202020204" pitchFamily="34" charset="0"/>
              <a:buChar char="•"/>
            </a:pPr>
            <a:r>
              <a:rPr kumimoji="1" lang="ja-JP" altLang="en-US" sz="2400" dirty="0">
                <a:latin typeface="Meiryo UI" panose="020B0604030504040204" pitchFamily="50" charset="-128"/>
                <a:ea typeface="Meiryo UI" panose="020B0604030504040204" pitchFamily="50" charset="-128"/>
              </a:rPr>
              <a:t>この状態となると、右のような条件付きアクセスを構成しているときに問題が生じる</a:t>
            </a:r>
          </a:p>
          <a:p>
            <a:pPr marL="342900" indent="-342900">
              <a:buFont typeface="Arial" panose="020B0604020202020204" pitchFamily="34" charset="0"/>
              <a:buChar char="•"/>
            </a:pPr>
            <a:r>
              <a:rPr kumimoji="1" lang="ja-JP" altLang="en-US" sz="2400" dirty="0">
                <a:latin typeface="Meiryo UI" panose="020B0604030504040204" pitchFamily="50" charset="-128"/>
                <a:ea typeface="Meiryo UI" panose="020B0604030504040204" pitchFamily="50" charset="-128"/>
              </a:rPr>
              <a:t>二つ送られる </a:t>
            </a:r>
            <a:r>
              <a:rPr kumimoji="1" lang="en-US" altLang="ja-JP" sz="2400" dirty="0">
                <a:latin typeface="Meiryo UI" panose="020B0604030504040204" pitchFamily="50" charset="-128"/>
                <a:ea typeface="Meiryo UI" panose="020B0604030504040204" pitchFamily="50" charset="-128"/>
              </a:rPr>
              <a:t>PRT </a:t>
            </a:r>
            <a:r>
              <a:rPr kumimoji="1" lang="ja-JP" altLang="en-US" sz="2400" dirty="0">
                <a:latin typeface="Meiryo UI" panose="020B0604030504040204" pitchFamily="50" charset="-128"/>
                <a:ea typeface="Meiryo UI" panose="020B0604030504040204" pitchFamily="50" charset="-128"/>
              </a:rPr>
              <a:t>のうち、「</a:t>
            </a:r>
            <a:r>
              <a:rPr kumimoji="1" lang="en-US" altLang="ja-JP" sz="2400" dirty="0">
                <a:latin typeface="Meiryo UI" panose="020B0604030504040204" pitchFamily="50" charset="-128"/>
                <a:ea typeface="Meiryo UI" panose="020B0604030504040204" pitchFamily="50" charset="-128"/>
              </a:rPr>
              <a:t>Azure AD Registered</a:t>
            </a:r>
            <a:r>
              <a:rPr kumimoji="1" lang="ja-JP" altLang="en-US" sz="2400" dirty="0">
                <a:latin typeface="Meiryo UI" panose="020B0604030504040204" pitchFamily="50" charset="-128"/>
                <a:ea typeface="Meiryo UI" panose="020B0604030504040204" pitchFamily="50" charset="-128"/>
              </a:rPr>
              <a:t>」の </a:t>
            </a:r>
            <a:r>
              <a:rPr kumimoji="1" lang="en-US" altLang="ja-JP" sz="2400" dirty="0">
                <a:latin typeface="Meiryo UI" panose="020B0604030504040204" pitchFamily="50" charset="-128"/>
                <a:ea typeface="Meiryo UI" panose="020B0604030504040204" pitchFamily="50" charset="-128"/>
              </a:rPr>
              <a:t>Device ID </a:t>
            </a:r>
            <a:r>
              <a:rPr kumimoji="1" lang="ja-JP" altLang="en-US" sz="2400" dirty="0">
                <a:latin typeface="Meiryo UI" panose="020B0604030504040204" pitchFamily="50" charset="-128"/>
                <a:ea typeface="Meiryo UI" panose="020B0604030504040204" pitchFamily="50" charset="-128"/>
              </a:rPr>
              <a:t>が先に送られた場合は条件付きアクセスを突破できずブロックされてしまいます。</a:t>
            </a:r>
            <a:br>
              <a:rPr kumimoji="1" lang="ja-JP" altLang="en-US" sz="2400" dirty="0">
                <a:latin typeface="Meiryo UI" panose="020B0604030504040204" pitchFamily="50" charset="-128"/>
                <a:ea typeface="Meiryo UI" panose="020B0604030504040204" pitchFamily="50" charset="-128"/>
              </a:rPr>
            </a:br>
            <a:r>
              <a:rPr kumimoji="1" lang="en-US" altLang="ja-JP" sz="2400" dirty="0">
                <a:latin typeface="Meiryo UI" panose="020B0604030504040204" pitchFamily="50" charset="-128"/>
                <a:ea typeface="Meiryo UI" panose="020B0604030504040204" pitchFamily="50" charset="-128"/>
              </a:rPr>
              <a:t>※</a:t>
            </a:r>
            <a:r>
              <a:rPr kumimoji="1" lang="ja-JP" altLang="en-US" sz="2400" dirty="0">
                <a:latin typeface="Meiryo UI" panose="020B0604030504040204" pitchFamily="50" charset="-128"/>
                <a:ea typeface="Meiryo UI" panose="020B0604030504040204" pitchFamily="50" charset="-128"/>
              </a:rPr>
              <a:t>どちらの </a:t>
            </a:r>
            <a:r>
              <a:rPr kumimoji="1" lang="en-US" altLang="ja-JP" sz="2400" dirty="0">
                <a:latin typeface="Meiryo UI" panose="020B0604030504040204" pitchFamily="50" charset="-128"/>
                <a:ea typeface="Meiryo UI" panose="020B0604030504040204" pitchFamily="50" charset="-128"/>
              </a:rPr>
              <a:t>Device ID </a:t>
            </a:r>
            <a:r>
              <a:rPr kumimoji="1" lang="ja-JP" altLang="en-US" sz="2400" dirty="0">
                <a:latin typeface="Meiryo UI" panose="020B0604030504040204" pitchFamily="50" charset="-128"/>
                <a:ea typeface="Meiryo UI" panose="020B0604030504040204" pitchFamily="50" charset="-128"/>
              </a:rPr>
              <a:t>を送るかは制御不可</a:t>
            </a:r>
          </a:p>
        </p:txBody>
      </p:sp>
    </p:spTree>
    <p:extLst>
      <p:ext uri="{BB962C8B-B14F-4D97-AF65-F5344CB8AC3E}">
        <p14:creationId xmlns:p14="http://schemas.microsoft.com/office/powerpoint/2010/main" val="2806032181"/>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F8B295-C5B0-4232-BFFB-3056F67C940F}"/>
              </a:ext>
            </a:extLst>
          </p:cNvPr>
          <p:cNvSpPr>
            <a:spLocks noGrp="1"/>
          </p:cNvSpPr>
          <p:nvPr>
            <p:ph type="title"/>
          </p:nvPr>
        </p:nvSpPr>
        <p:spPr>
          <a:xfrm>
            <a:off x="269240" y="289512"/>
            <a:ext cx="11655078" cy="899665"/>
          </a:xfrm>
        </p:spPr>
        <p:txBody>
          <a:bodyPr/>
          <a:lstStyle/>
          <a:p>
            <a:r>
              <a:rPr kumimoji="1" lang="en-US" altLang="ja-JP" dirty="0"/>
              <a:t>Dual State </a:t>
            </a:r>
            <a:r>
              <a:rPr kumimoji="1" lang="ja-JP" altLang="en-US" dirty="0"/>
              <a:t>の問題</a:t>
            </a:r>
          </a:p>
        </p:txBody>
      </p:sp>
      <p:sp>
        <p:nvSpPr>
          <p:cNvPr id="3" name="テキスト プレースホルダー 2">
            <a:extLst>
              <a:ext uri="{FF2B5EF4-FFF2-40B4-BE49-F238E27FC236}">
                <a16:creationId xmlns:a16="http://schemas.microsoft.com/office/drawing/2014/main" id="{BD32C98C-B463-498B-BA8E-EC66E5962D10}"/>
              </a:ext>
            </a:extLst>
          </p:cNvPr>
          <p:cNvSpPr>
            <a:spLocks noGrp="1"/>
          </p:cNvSpPr>
          <p:nvPr>
            <p:ph type="body" sz="quarter" idx="10"/>
          </p:nvPr>
        </p:nvSpPr>
        <p:spPr>
          <a:xfrm>
            <a:off x="267682" y="1439698"/>
            <a:ext cx="11837166" cy="2671501"/>
          </a:xfrm>
        </p:spPr>
        <p:txBody>
          <a:bodyPr/>
          <a:lstStyle/>
          <a:p>
            <a:pPr marL="285750" indent="-285750">
              <a:buFont typeface="Arial" panose="020B0604020202020204" pitchFamily="34" charset="0"/>
              <a:buChar char="•"/>
            </a:pPr>
            <a:r>
              <a:rPr kumimoji="1" lang="en-US" altLang="ja-JP" dirty="0"/>
              <a:t>Windows</a:t>
            </a:r>
            <a:r>
              <a:rPr kumimoji="1" lang="ja-JP" altLang="en-US" dirty="0"/>
              <a:t> </a:t>
            </a:r>
            <a:r>
              <a:rPr kumimoji="1" lang="en-US" altLang="ja-JP" dirty="0"/>
              <a:t>10 (1809) </a:t>
            </a:r>
            <a:r>
              <a:rPr kumimoji="1" lang="ja-JP" altLang="en-US" dirty="0"/>
              <a:t>もしくは </a:t>
            </a:r>
            <a:r>
              <a:rPr kumimoji="1" lang="en-US" altLang="ja-JP" dirty="0"/>
              <a:t>Windows 10 (1803) </a:t>
            </a:r>
            <a:r>
              <a:rPr kumimoji="1" lang="ja-JP" altLang="en-US" dirty="0"/>
              <a:t>の </a:t>
            </a:r>
            <a:r>
              <a:rPr lang="en-US" altLang="ja-JP" dirty="0"/>
              <a:t>KB4489894</a:t>
            </a:r>
            <a:r>
              <a:rPr kumimoji="1" lang="ja-JP" altLang="en-US" dirty="0"/>
              <a:t>適用</a:t>
            </a:r>
            <a:r>
              <a:rPr kumimoji="1" lang="ja-JP" altLang="en-US" dirty="0">
                <a:solidFill>
                  <a:srgbClr val="FF0000"/>
                </a:solidFill>
              </a:rPr>
              <a:t>以降</a:t>
            </a:r>
            <a:r>
              <a:rPr kumimoji="1" lang="ja-JP" altLang="en-US" dirty="0"/>
              <a:t>のデバイスの場合、 </a:t>
            </a:r>
            <a:r>
              <a:rPr kumimoji="1" lang="en-US" altLang="ja-JP" dirty="0"/>
              <a:t>2</a:t>
            </a:r>
            <a:r>
              <a:rPr kumimoji="1" lang="ja-JP" altLang="en-US" dirty="0"/>
              <a:t>重登録を自動的に解除する機能が追加されています。</a:t>
            </a:r>
            <a:br>
              <a:rPr kumimoji="1" lang="en-US" altLang="ja-JP" dirty="0"/>
            </a:br>
            <a:r>
              <a:rPr kumimoji="1" lang="en-US" altLang="ja-JP" sz="1200" dirty="0">
                <a:hlinkClick r:id="rId3"/>
              </a:rPr>
              <a:t>URL:https://docs.microsoft.com/ja-jp/azure/active-directory/devices/hybrid-azuread-join-plan#review-things-you-should-know</a:t>
            </a:r>
            <a:endParaRPr kumimoji="1" lang="en-US" altLang="ja-JP" sz="1200" dirty="0"/>
          </a:p>
          <a:p>
            <a:pPr marL="285750" indent="-285750">
              <a:buFont typeface="Arial" panose="020B0604020202020204" pitchFamily="34" charset="0"/>
              <a:buChar char="•"/>
            </a:pPr>
            <a:r>
              <a:rPr kumimoji="1" lang="ja-JP" altLang="en-US" dirty="0"/>
              <a:t>ただし、</a:t>
            </a:r>
            <a:r>
              <a:rPr kumimoji="1" lang="en-US" altLang="ja-JP" dirty="0"/>
              <a:t>2</a:t>
            </a:r>
            <a:r>
              <a:rPr kumimoji="1" lang="ja-JP" altLang="en-US" dirty="0"/>
              <a:t>重登録自動解除の機能は、 </a:t>
            </a:r>
            <a:r>
              <a:rPr kumimoji="1" lang="en-US" altLang="ja-JP" dirty="0"/>
              <a:t>Intune</a:t>
            </a:r>
            <a:r>
              <a:rPr kumimoji="1" lang="ja-JP" altLang="en-US" dirty="0"/>
              <a:t> に登録されている状態では機能しない</a:t>
            </a:r>
            <a:br>
              <a:rPr kumimoji="1" lang="en-US" altLang="ja-JP" dirty="0"/>
            </a:br>
            <a:r>
              <a:rPr kumimoji="1" lang="ja-JP" altLang="en-US" dirty="0"/>
              <a:t>（まずは </a:t>
            </a:r>
            <a:r>
              <a:rPr kumimoji="1" lang="en-US" altLang="ja-JP" dirty="0"/>
              <a:t>Intune</a:t>
            </a:r>
            <a:r>
              <a:rPr kumimoji="1" lang="ja-JP" altLang="en-US" dirty="0"/>
              <a:t> の登録自体をリタイヤなどで解除する必要があります。</a:t>
            </a:r>
            <a:r>
              <a:rPr kumimoji="1" lang="en-US" altLang="ja-JP" dirty="0"/>
              <a:t>)</a:t>
            </a:r>
          </a:p>
          <a:p>
            <a:endParaRPr kumimoji="1" lang="ja-JP" altLang="en-US" dirty="0"/>
          </a:p>
        </p:txBody>
      </p:sp>
      <p:sp>
        <p:nvSpPr>
          <p:cNvPr id="4" name="正方形/長方形 3">
            <a:extLst>
              <a:ext uri="{FF2B5EF4-FFF2-40B4-BE49-F238E27FC236}">
                <a16:creationId xmlns:a16="http://schemas.microsoft.com/office/drawing/2014/main" id="{FFC7A1E3-342A-4856-BE66-6B5F7DE01385}"/>
              </a:ext>
            </a:extLst>
          </p:cNvPr>
          <p:cNvSpPr/>
          <p:nvPr/>
        </p:nvSpPr>
        <p:spPr>
          <a:xfrm>
            <a:off x="442586" y="3561501"/>
            <a:ext cx="11306828" cy="1754326"/>
          </a:xfrm>
          <a:prstGeom prst="rect">
            <a:avLst/>
          </a:prstGeom>
        </p:spPr>
        <p:txBody>
          <a:bodyPr wrap="square">
            <a:spAutoFit/>
          </a:bodyPr>
          <a:lstStyle/>
          <a:p>
            <a:r>
              <a:rPr kumimoji="1" lang="en-US" altLang="ja-JP" sz="2800" b="1" i="1" dirty="0"/>
              <a:t>Hybrid</a:t>
            </a:r>
            <a:r>
              <a:rPr kumimoji="1" lang="ja-JP" altLang="en-US" sz="2800" b="1" i="1" dirty="0"/>
              <a:t> </a:t>
            </a:r>
            <a:r>
              <a:rPr kumimoji="1" lang="en-US" altLang="ja-JP" sz="2800" b="1" i="1" dirty="0"/>
              <a:t>Azure</a:t>
            </a:r>
            <a:r>
              <a:rPr kumimoji="1" lang="ja-JP" altLang="en-US" sz="2800" b="1" i="1" dirty="0"/>
              <a:t> </a:t>
            </a:r>
            <a:r>
              <a:rPr kumimoji="1" lang="en-US" altLang="ja-JP" sz="2800" b="1" i="1" dirty="0"/>
              <a:t>AD</a:t>
            </a:r>
            <a:r>
              <a:rPr kumimoji="1" lang="ja-JP" altLang="en-US" sz="2800" b="1" i="1" dirty="0"/>
              <a:t> </a:t>
            </a:r>
            <a:r>
              <a:rPr kumimoji="1" lang="en-US" altLang="ja-JP" sz="2800" b="1" i="1" dirty="0"/>
              <a:t>Join</a:t>
            </a:r>
            <a:r>
              <a:rPr kumimoji="1" lang="ja-JP" altLang="en-US" sz="2800" b="1" i="1" dirty="0"/>
              <a:t> ＋ </a:t>
            </a:r>
            <a:r>
              <a:rPr kumimoji="1" lang="en-US" altLang="ja-JP" sz="2800" b="1" i="1" dirty="0"/>
              <a:t>Intune</a:t>
            </a:r>
            <a:r>
              <a:rPr kumimoji="1" lang="ja-JP" altLang="en-US" sz="2800" b="1" i="1" dirty="0"/>
              <a:t> の要件の際には、</a:t>
            </a:r>
            <a:r>
              <a:rPr kumimoji="1" lang="en-US" altLang="ja-JP" sz="2800" b="1" i="1" dirty="0"/>
              <a:t>2</a:t>
            </a:r>
            <a:r>
              <a:rPr kumimoji="1" lang="ja-JP" altLang="en-US" sz="2800" b="1" i="1" dirty="0"/>
              <a:t>重構成は </a:t>
            </a:r>
            <a:r>
              <a:rPr kumimoji="1" lang="en-US" altLang="ja-JP" sz="2800" b="1" i="1" dirty="0"/>
              <a:t>NG</a:t>
            </a:r>
            <a:r>
              <a:rPr kumimoji="1" lang="ja-JP" altLang="en-US" sz="2800" b="1" i="1" dirty="0"/>
              <a:t> </a:t>
            </a:r>
            <a:r>
              <a:rPr kumimoji="1" lang="en-US" altLang="ja-JP" sz="2800" b="1" i="1" dirty="0"/>
              <a:t>!! </a:t>
            </a:r>
          </a:p>
          <a:p>
            <a:r>
              <a:rPr kumimoji="1" lang="ja-JP" altLang="en-US" sz="2800" b="1" i="1" dirty="0"/>
              <a:t>  グループ ポリシーを使い、 </a:t>
            </a:r>
            <a:r>
              <a:rPr kumimoji="1" lang="en-US" altLang="ja-JP" sz="2800" b="1" i="1" dirty="0"/>
              <a:t>Hybrid</a:t>
            </a:r>
            <a:r>
              <a:rPr kumimoji="1" lang="ja-JP" altLang="en-US" sz="2800" b="1" i="1" dirty="0"/>
              <a:t> </a:t>
            </a:r>
            <a:r>
              <a:rPr kumimoji="1" lang="en-US" altLang="ja-JP" sz="2800" b="1" i="1" dirty="0"/>
              <a:t>Azure</a:t>
            </a:r>
            <a:r>
              <a:rPr kumimoji="1" lang="ja-JP" altLang="en-US" sz="2800" b="1" i="1" dirty="0"/>
              <a:t> </a:t>
            </a:r>
            <a:r>
              <a:rPr kumimoji="1" lang="en-US" altLang="ja-JP" sz="2800" b="1" i="1" dirty="0"/>
              <a:t>AD</a:t>
            </a:r>
            <a:r>
              <a:rPr kumimoji="1" lang="ja-JP" altLang="en-US" sz="2800" b="1" i="1" dirty="0"/>
              <a:t> </a:t>
            </a:r>
            <a:r>
              <a:rPr kumimoji="1" lang="en-US" altLang="ja-JP" sz="2800" b="1" i="1" dirty="0"/>
              <a:t>Join </a:t>
            </a:r>
            <a:r>
              <a:rPr kumimoji="1" lang="ja-JP" altLang="en-US" sz="2800" b="1" i="1" dirty="0"/>
              <a:t>のデバイスに </a:t>
            </a:r>
            <a:r>
              <a:rPr kumimoji="1" lang="en-US" altLang="ja-JP" sz="2800" b="1" i="1" dirty="0"/>
              <a:t>Intune</a:t>
            </a:r>
            <a:r>
              <a:rPr kumimoji="1" lang="ja-JP" altLang="en-US" sz="2800" b="1" i="1" dirty="0"/>
              <a:t> 登録するように構成しましょう。</a:t>
            </a:r>
            <a:endParaRPr kumimoji="1" lang="en-US" altLang="ja-JP" sz="2800" b="1" i="1" dirty="0"/>
          </a:p>
          <a:p>
            <a:r>
              <a:rPr kumimoji="1" lang="en-US" altLang="ja-JP" sz="1200" dirty="0"/>
              <a:t>URL: </a:t>
            </a:r>
            <a:r>
              <a:rPr kumimoji="1" lang="en-US" altLang="ja-JP" sz="1200" dirty="0">
                <a:hlinkClick r:id="rId4"/>
              </a:rPr>
              <a:t>https://docs.microsoft.com/en-us/windows/client-management/mdm/enroll-a-windows-10-device-automatically-using-group-policy#configure-the-auto-enrollment-for-a-group-of-devices</a:t>
            </a:r>
            <a:endParaRPr kumimoji="1" lang="en-US" altLang="ja-JP" sz="3200" dirty="0"/>
          </a:p>
        </p:txBody>
      </p:sp>
    </p:spTree>
    <p:extLst>
      <p:ext uri="{BB962C8B-B14F-4D97-AF65-F5344CB8AC3E}">
        <p14:creationId xmlns:p14="http://schemas.microsoft.com/office/powerpoint/2010/main" val="237516352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1162178"/>
          </a:xfrm>
        </p:spPr>
        <p:txBody>
          <a:bodyPr/>
          <a:lstStyle/>
          <a:p>
            <a:r>
              <a:rPr lang="ja-JP" altLang="en-US" dirty="0"/>
              <a:t>まとめ</a:t>
            </a:r>
            <a:endParaRPr lang="en-US" altLang="ja-JP" dirty="0"/>
          </a:p>
        </p:txBody>
      </p:sp>
    </p:spTree>
    <p:extLst>
      <p:ext uri="{BB962C8B-B14F-4D97-AF65-F5344CB8AC3E}">
        <p14:creationId xmlns:p14="http://schemas.microsoft.com/office/powerpoint/2010/main" val="2415328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152B772-BBAA-494A-A23E-49E0CC12FAB7}"/>
              </a:ext>
            </a:extLst>
          </p:cNvPr>
          <p:cNvSpPr txBox="1">
            <a:spLocks/>
          </p:cNvSpPr>
          <p:nvPr/>
        </p:nvSpPr>
        <p:spPr>
          <a:xfrm>
            <a:off x="453397" y="281151"/>
            <a:ext cx="11655840" cy="66325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altLang="ja-JP" sz="4310" dirty="0">
                <a:solidFill>
                  <a:srgbClr val="0078D7"/>
                </a:solidFill>
                <a:latin typeface="Meiryo UI" panose="020B0604030504040204" pitchFamily="50" charset="-128"/>
                <a:ea typeface="Meiryo UI" panose="020B0604030504040204" pitchFamily="50" charset="-128"/>
              </a:rPr>
              <a:t>Hybrid Azure AD Join </a:t>
            </a:r>
            <a:r>
              <a:rPr lang="ja-JP" altLang="en-US" sz="4310" dirty="0">
                <a:solidFill>
                  <a:srgbClr val="0078D7"/>
                </a:solidFill>
                <a:latin typeface="Meiryo UI" panose="020B0604030504040204" pitchFamily="50" charset="-128"/>
                <a:ea typeface="Meiryo UI" panose="020B0604030504040204" pitchFamily="50" charset="-128"/>
              </a:rPr>
              <a:t>は怖くない</a:t>
            </a:r>
            <a:endParaRPr lang="en-US" dirty="0"/>
          </a:p>
        </p:txBody>
      </p:sp>
      <p:sp>
        <p:nvSpPr>
          <p:cNvPr id="3" name="テキスト プレースホルダー 2">
            <a:extLst>
              <a:ext uri="{FF2B5EF4-FFF2-40B4-BE49-F238E27FC236}">
                <a16:creationId xmlns:a16="http://schemas.microsoft.com/office/drawing/2014/main" id="{F3CC7D01-F1B0-4C5F-BA66-04FE09F62FC1}"/>
              </a:ext>
            </a:extLst>
          </p:cNvPr>
          <p:cNvSpPr>
            <a:spLocks noGrp="1"/>
          </p:cNvSpPr>
          <p:nvPr>
            <p:ph type="body" sz="quarter" idx="10"/>
          </p:nvPr>
        </p:nvSpPr>
        <p:spPr>
          <a:xfrm>
            <a:off x="269239" y="1189177"/>
            <a:ext cx="11653523" cy="4530471"/>
          </a:xfrm>
        </p:spPr>
        <p:txBody>
          <a:bodyPr/>
          <a:lstStyle/>
          <a:p>
            <a:pPr marL="0" indent="0">
              <a:buNone/>
            </a:pPr>
            <a:r>
              <a:rPr lang="en-US" altLang="ja-JP" sz="4000" b="1" dirty="0"/>
              <a:t>Hybrid Azure AD Join </a:t>
            </a:r>
            <a:r>
              <a:rPr lang="ja-JP" altLang="en-US" sz="4000" b="1" dirty="0"/>
              <a:t>の意味を理解</a:t>
            </a:r>
            <a:endParaRPr lang="en-US" altLang="ja-JP" sz="4000" b="1" dirty="0"/>
          </a:p>
          <a:p>
            <a:r>
              <a:rPr lang="en-US" altLang="ja-JP" dirty="0">
                <a:solidFill>
                  <a:schemeClr val="tx1">
                    <a:lumMod val="75000"/>
                    <a:lumOff val="25000"/>
                  </a:schemeClr>
                </a:solidFill>
              </a:rPr>
              <a:t>SSO</a:t>
            </a:r>
          </a:p>
          <a:p>
            <a:r>
              <a:rPr lang="ja-JP" altLang="en-US" dirty="0">
                <a:solidFill>
                  <a:schemeClr val="tx1">
                    <a:lumMod val="75000"/>
                    <a:lumOff val="25000"/>
                  </a:schemeClr>
                </a:solidFill>
              </a:rPr>
              <a:t>デバイスベースのアクセスコントロール</a:t>
            </a:r>
            <a:endParaRPr lang="en-US" altLang="ja-JP" dirty="0">
              <a:solidFill>
                <a:schemeClr val="tx1">
                  <a:lumMod val="75000"/>
                  <a:lumOff val="25000"/>
                </a:schemeClr>
              </a:solidFill>
            </a:endParaRPr>
          </a:p>
          <a:p>
            <a:pPr marL="0" indent="0">
              <a:buNone/>
            </a:pPr>
            <a:endParaRPr lang="en-US" altLang="ja-JP" sz="4000" b="1" dirty="0"/>
          </a:p>
          <a:p>
            <a:pPr marL="0" indent="0">
              <a:buNone/>
            </a:pPr>
            <a:r>
              <a:rPr lang="en-US" altLang="ja-JP" sz="4000" b="1" dirty="0"/>
              <a:t>Hybrid Azure AD Join </a:t>
            </a:r>
            <a:r>
              <a:rPr lang="ja-JP" altLang="en-US" sz="4000" b="1" dirty="0"/>
              <a:t>の登録</a:t>
            </a:r>
            <a:r>
              <a:rPr lang="en-US" altLang="ja-JP" sz="4000" b="1" dirty="0"/>
              <a:t>/</a:t>
            </a:r>
            <a:r>
              <a:rPr lang="ja-JP" altLang="en-US" sz="4000" b="1" dirty="0"/>
              <a:t>認証動作を理解</a:t>
            </a:r>
            <a:endParaRPr lang="en-US" altLang="ja-JP" sz="4000" b="1" dirty="0"/>
          </a:p>
          <a:p>
            <a:r>
              <a:rPr lang="en-US" altLang="ja-JP" dirty="0">
                <a:solidFill>
                  <a:schemeClr val="tx1">
                    <a:lumMod val="75000"/>
                    <a:lumOff val="25000"/>
                  </a:schemeClr>
                </a:solidFill>
              </a:rPr>
              <a:t>Federated </a:t>
            </a:r>
            <a:r>
              <a:rPr lang="ja-JP" altLang="en-US" dirty="0">
                <a:solidFill>
                  <a:schemeClr val="tx1">
                    <a:lumMod val="75000"/>
                    <a:lumOff val="25000"/>
                  </a:schemeClr>
                </a:solidFill>
              </a:rPr>
              <a:t>と </a:t>
            </a:r>
            <a:r>
              <a:rPr lang="en-US" altLang="ja-JP" dirty="0">
                <a:solidFill>
                  <a:schemeClr val="tx1">
                    <a:lumMod val="75000"/>
                    <a:lumOff val="25000"/>
                  </a:schemeClr>
                </a:solidFill>
              </a:rPr>
              <a:t>Managed </a:t>
            </a:r>
            <a:r>
              <a:rPr lang="ja-JP" altLang="en-US" dirty="0">
                <a:solidFill>
                  <a:schemeClr val="tx1">
                    <a:lumMod val="75000"/>
                    <a:lumOff val="25000"/>
                  </a:schemeClr>
                </a:solidFill>
              </a:rPr>
              <a:t>で登録フローが異なる</a:t>
            </a:r>
            <a:endParaRPr lang="en-US" altLang="ja-JP" dirty="0">
              <a:solidFill>
                <a:schemeClr val="tx1">
                  <a:lumMod val="75000"/>
                  <a:lumOff val="25000"/>
                </a:schemeClr>
              </a:solidFill>
            </a:endParaRPr>
          </a:p>
          <a:p>
            <a:r>
              <a:rPr lang="en-US" altLang="ja-JP" dirty="0">
                <a:solidFill>
                  <a:schemeClr val="tx1">
                    <a:lumMod val="75000"/>
                    <a:lumOff val="25000"/>
                  </a:schemeClr>
                </a:solidFill>
              </a:rPr>
              <a:t>Windows 10 </a:t>
            </a:r>
            <a:r>
              <a:rPr lang="ja-JP" altLang="en-US" dirty="0">
                <a:solidFill>
                  <a:schemeClr val="tx1">
                    <a:lumMod val="75000"/>
                    <a:lumOff val="25000"/>
                  </a:schemeClr>
                </a:solidFill>
              </a:rPr>
              <a:t>と </a:t>
            </a:r>
            <a:r>
              <a:rPr lang="en-US" altLang="ja-JP" dirty="0">
                <a:solidFill>
                  <a:schemeClr val="tx1">
                    <a:lumMod val="75000"/>
                    <a:lumOff val="25000"/>
                  </a:schemeClr>
                </a:solidFill>
              </a:rPr>
              <a:t>Windows7/8.1 </a:t>
            </a:r>
            <a:r>
              <a:rPr lang="ja-JP" altLang="en-US" dirty="0">
                <a:solidFill>
                  <a:schemeClr val="tx1">
                    <a:lumMod val="75000"/>
                    <a:lumOff val="25000"/>
                  </a:schemeClr>
                </a:solidFill>
              </a:rPr>
              <a:t>でも処理フローが違う</a:t>
            </a:r>
            <a:endParaRPr lang="en-US" altLang="ja-JP" dirty="0">
              <a:solidFill>
                <a:schemeClr val="tx1">
                  <a:lumMod val="75000"/>
                  <a:lumOff val="25000"/>
                </a:schemeClr>
              </a:solidFill>
            </a:endParaRPr>
          </a:p>
        </p:txBody>
      </p:sp>
    </p:spTree>
    <p:extLst>
      <p:ext uri="{BB962C8B-B14F-4D97-AF65-F5344CB8AC3E}">
        <p14:creationId xmlns:p14="http://schemas.microsoft.com/office/powerpoint/2010/main" val="233281544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DF6B1F1-9338-430F-8B10-7CF2CFCAF125}"/>
              </a:ext>
            </a:extLst>
          </p:cNvPr>
          <p:cNvSpPr>
            <a:spLocks noGrp="1"/>
          </p:cNvSpPr>
          <p:nvPr>
            <p:ph type="body" sz="quarter" idx="10"/>
          </p:nvPr>
        </p:nvSpPr>
        <p:spPr>
          <a:xfrm>
            <a:off x="233198" y="1491918"/>
            <a:ext cx="11734319" cy="4508927"/>
          </a:xfrm>
        </p:spPr>
        <p:txBody>
          <a:bodyPr/>
          <a:lstStyle/>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今後のスケジュール、これまでの録画・資料等がまとまっています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r>
              <a:rPr lang="ja-JP" altLang="en-US" sz="3600" dirty="0">
                <a:solidFill>
                  <a:srgbClr val="FFFFFF"/>
                </a:solidFill>
                <a:latin typeface="Meiryo UI" panose="020B0604030504040204" pitchFamily="50" charset="-128"/>
                <a:ea typeface="Meiryo UI" panose="020B0604030504040204" pitchFamily="50" charset="-128"/>
              </a:rPr>
              <a:t>今日の資料もこちらからダウンロードできます</a:t>
            </a:r>
            <a:endParaRPr lang="en-US" altLang="ja-JP" sz="3600" dirty="0">
              <a:solidFill>
                <a:srgbClr val="FFFFFF"/>
              </a:solidFill>
              <a:latin typeface="Meiryo UI" panose="020B0604030504040204" pitchFamily="50" charset="-128"/>
              <a:ea typeface="Meiryo UI" panose="020B0604030504040204" pitchFamily="50" charset="-128"/>
            </a:endParaRPr>
          </a:p>
          <a:p>
            <a:pPr marL="0" indent="0">
              <a:buNone/>
              <a:defRPr/>
            </a:pPr>
            <a:endParaRPr lang="en-US" altLang="ja-JP" sz="28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latin typeface="Meiryo UI" panose="020B0604030504040204" pitchFamily="50" charset="-128"/>
                <a:ea typeface="Meiryo UI" panose="020B0604030504040204" pitchFamily="50" charset="-128"/>
              </a:rPr>
              <a:t>http://aka.ms/AzureAdWebinar</a:t>
            </a:r>
          </a:p>
          <a:p>
            <a:pPr marL="0" lvl="0" indent="0">
              <a:buNone/>
              <a:defRPr/>
            </a:pPr>
            <a:r>
              <a:rPr lang="ja-JP" altLang="en-US" sz="5400" dirty="0">
                <a:solidFill>
                  <a:srgbClr val="FFFFFF"/>
                </a:solidFill>
                <a:latin typeface="Meiryo UI" panose="020B0604030504040204" pitchFamily="50" charset="-128"/>
                <a:ea typeface="Meiryo UI" panose="020B0604030504040204" pitchFamily="50" charset="-128"/>
              </a:rPr>
              <a:t>更新情報は </a:t>
            </a:r>
            <a:r>
              <a:rPr lang="en-US" altLang="ja-JP" sz="5400" dirty="0">
                <a:solidFill>
                  <a:srgbClr val="FFFFFF"/>
                </a:solidFill>
                <a:latin typeface="Meiryo UI" panose="020B0604030504040204" pitchFamily="50" charset="-128"/>
                <a:ea typeface="Meiryo UI" panose="020B0604030504040204" pitchFamily="50" charset="-128"/>
              </a:rPr>
              <a:t>Twitter </a:t>
            </a:r>
            <a:r>
              <a:rPr lang="ja-JP" altLang="en-US" sz="5400" dirty="0">
                <a:solidFill>
                  <a:srgbClr val="FFFFFF"/>
                </a:solidFill>
                <a:latin typeface="Meiryo UI" panose="020B0604030504040204" pitchFamily="50" charset="-128"/>
                <a:ea typeface="Meiryo UI" panose="020B0604030504040204" pitchFamily="50" charset="-128"/>
              </a:rPr>
              <a:t>でも配信！</a:t>
            </a:r>
            <a:endParaRPr lang="en-US" altLang="ja-JP" sz="5400" dirty="0">
              <a:solidFill>
                <a:srgbClr val="FFFFFF"/>
              </a:solidFill>
              <a:latin typeface="Meiryo UI" panose="020B0604030504040204" pitchFamily="50" charset="-128"/>
              <a:ea typeface="Meiryo UI" panose="020B0604030504040204" pitchFamily="50" charset="-128"/>
            </a:endParaRPr>
          </a:p>
          <a:p>
            <a:pPr marL="0" lvl="0" indent="0">
              <a:buNone/>
              <a:defRPr/>
            </a:pPr>
            <a:r>
              <a:rPr lang="en-US" altLang="ja-JP" sz="5400" dirty="0">
                <a:solidFill>
                  <a:srgbClr val="FFFFFF"/>
                </a:solidFill>
              </a:rPr>
              <a:t>@</a:t>
            </a:r>
            <a:r>
              <a:rPr lang="en-US" altLang="ja-JP" sz="5400" dirty="0" err="1">
                <a:solidFill>
                  <a:srgbClr val="FFFFFF"/>
                </a:solidFill>
              </a:rPr>
              <a:t>azureadjp</a:t>
            </a:r>
            <a:r>
              <a:rPr lang="en-US" altLang="ja-JP" sz="5400" dirty="0">
                <a:solidFill>
                  <a:srgbClr val="FFFFFF"/>
                </a:solidFill>
              </a:rPr>
              <a:t> (</a:t>
            </a:r>
            <a:r>
              <a:rPr lang="en-US" altLang="ja-JP" sz="5400" dirty="0" err="1">
                <a:solidFill>
                  <a:srgbClr val="FFFFFF"/>
                </a:solidFill>
              </a:rPr>
              <a:t>AzureAD</a:t>
            </a:r>
            <a:r>
              <a:rPr lang="en-US" altLang="ja-JP" sz="5400" dirty="0">
                <a:solidFill>
                  <a:srgbClr val="FFFFFF"/>
                </a:solidFill>
              </a:rPr>
              <a:t> </a:t>
            </a:r>
            <a:r>
              <a:rPr lang="ja-JP" altLang="en-US" sz="5400" dirty="0">
                <a:solidFill>
                  <a:srgbClr val="FFFFFF"/>
                </a:solidFill>
              </a:rPr>
              <a:t>開発の人</a:t>
            </a:r>
            <a:r>
              <a:rPr lang="en-US" altLang="ja-JP" sz="5400" dirty="0">
                <a:solidFill>
                  <a:srgbClr val="FFFFFF"/>
                </a:solidFill>
              </a:rPr>
              <a:t>)</a:t>
            </a:r>
            <a:endParaRPr lang="en-US" altLang="ja-JP" sz="5400" dirty="0">
              <a:solidFill>
                <a:srgbClr val="FFFFFF"/>
              </a:solidFill>
              <a:latin typeface="Meiryo UI" panose="020B0604030504040204" pitchFamily="50" charset="-128"/>
              <a:ea typeface="Meiryo UI" panose="020B0604030504040204" pitchFamily="50" charset="-128"/>
            </a:endParaRPr>
          </a:p>
        </p:txBody>
      </p:sp>
      <p:sp>
        <p:nvSpPr>
          <p:cNvPr id="4" name="Text Placeholder 3">
            <a:extLst>
              <a:ext uri="{FF2B5EF4-FFF2-40B4-BE49-F238E27FC236}">
                <a16:creationId xmlns:a16="http://schemas.microsoft.com/office/drawing/2014/main" id="{0342DABB-ACC8-4E86-B2B0-40519669228B}"/>
              </a:ext>
            </a:extLst>
          </p:cNvPr>
          <p:cNvSpPr>
            <a:spLocks noGrp="1"/>
          </p:cNvSpPr>
          <p:nvPr>
            <p:ph type="body" sz="quarter" idx="11"/>
          </p:nvPr>
        </p:nvSpPr>
        <p:spPr/>
        <p:txBody>
          <a:bodyPr/>
          <a:lstStyle/>
          <a:p>
            <a:r>
              <a:rPr lang="ja-JP" altLang="en-US" dirty="0">
                <a:latin typeface="Meiryo UI" panose="020B0604030504040204" pitchFamily="50" charset="-128"/>
                <a:ea typeface="Meiryo UI" panose="020B0604030504040204" pitchFamily="50" charset="-128"/>
              </a:rPr>
              <a:t>いますぐブックマークに ご登録ください！</a:t>
            </a:r>
            <a:endParaRPr lang="en-US" dirty="0"/>
          </a:p>
        </p:txBody>
      </p:sp>
    </p:spTree>
    <p:extLst>
      <p:ext uri="{BB962C8B-B14F-4D97-AF65-F5344CB8AC3E}">
        <p14:creationId xmlns:p14="http://schemas.microsoft.com/office/powerpoint/2010/main" val="27509261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D3C6CA71-13B7-4770-87C1-0C751ABB0FE3}"/>
              </a:ext>
            </a:extLst>
          </p:cNvPr>
          <p:cNvSpPr/>
          <p:nvPr/>
        </p:nvSpPr>
        <p:spPr bwMode="auto">
          <a:xfrm>
            <a:off x="228600" y="990600"/>
            <a:ext cx="11658600" cy="5638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342900" indent="-342900" defTabSz="932472" fontAlgn="base">
              <a:lnSpc>
                <a:spcPct val="90000"/>
              </a:lnSpc>
              <a:spcBef>
                <a:spcPct val="0"/>
              </a:spcBef>
              <a:spcAft>
                <a:spcPct val="0"/>
              </a:spcAft>
              <a:buFont typeface="Arial" panose="020B0604020202020204" pitchFamily="34" charset="0"/>
              <a:buChar char="•"/>
            </a:pPr>
            <a:endParaRPr kumimoji="1" lang="ja-JP" altLang="en-US" sz="3200" dirty="0" err="1">
              <a:solidFill>
                <a:schemeClr val="tx1">
                  <a:lumMod val="75000"/>
                </a:schemeClr>
              </a:solidFill>
              <a:latin typeface="Meiryo UI" panose="020B0604030504040204" pitchFamily="50" charset="-128"/>
              <a:ea typeface="Meiryo UI" panose="020B0604030504040204" pitchFamily="50" charset="-128"/>
              <a:cs typeface="Segoe UI" pitchFamily="34" charset="0"/>
            </a:endParaRPr>
          </a:p>
        </p:txBody>
      </p:sp>
      <p:sp>
        <p:nvSpPr>
          <p:cNvPr id="3" name="Text Placeholder 2">
            <a:extLst>
              <a:ext uri="{FF2B5EF4-FFF2-40B4-BE49-F238E27FC236}">
                <a16:creationId xmlns:a16="http://schemas.microsoft.com/office/drawing/2014/main" id="{F3D0511B-F4A4-4CFB-9F13-CC4DBEB0E0F2}"/>
              </a:ext>
            </a:extLst>
          </p:cNvPr>
          <p:cNvSpPr>
            <a:spLocks noGrp="1"/>
          </p:cNvSpPr>
          <p:nvPr>
            <p:ph type="body" sz="quarter" idx="10"/>
          </p:nvPr>
        </p:nvSpPr>
        <p:spPr>
          <a:xfrm>
            <a:off x="269238" y="1189178"/>
            <a:ext cx="11653522" cy="5066288"/>
          </a:xfrm>
        </p:spPr>
        <p:txBody>
          <a:bodyPr>
            <a:normAutofit/>
          </a:bodyPr>
          <a:lstStyle/>
          <a:p>
            <a:r>
              <a:rPr lang="ja-JP" altLang="en-US" dirty="0"/>
              <a:t>必ずフォローすべき </a:t>
            </a:r>
            <a:r>
              <a:rPr lang="en-US" altLang="ja-JP" dirty="0"/>
              <a:t>Blog</a:t>
            </a:r>
          </a:p>
          <a:p>
            <a:pPr lvl="1"/>
            <a:r>
              <a:rPr lang="en-US" altLang="ja-JP" b="1" dirty="0"/>
              <a:t>EMS Blog</a:t>
            </a:r>
            <a:r>
              <a:rPr lang="en-US" altLang="ja-JP" dirty="0"/>
              <a:t>: </a:t>
            </a:r>
            <a:r>
              <a:rPr lang="en-US" altLang="ja-JP" dirty="0">
                <a:hlinkClick r:id="rId3"/>
              </a:rPr>
              <a:t>http://aka.ms/emsblog/</a:t>
            </a:r>
            <a:endParaRPr lang="en-US" altLang="ja-JP" dirty="0"/>
          </a:p>
          <a:p>
            <a:pPr marL="547792" lvl="2" indent="0">
              <a:buNone/>
            </a:pPr>
            <a:r>
              <a:rPr lang="en-US" altLang="ja-JP" dirty="0"/>
              <a:t>Azure AD (EMS) </a:t>
            </a:r>
            <a:r>
              <a:rPr lang="ja-JP" altLang="en-US" dirty="0"/>
              <a:t>開発チームメンバーが新機能情報をいち早く公開。また、</a:t>
            </a:r>
            <a:r>
              <a:rPr lang="en-US" altLang="ja-JP" dirty="0"/>
              <a:t>Azure AD </a:t>
            </a:r>
            <a:r>
              <a:rPr lang="ja-JP" altLang="en-US" dirty="0"/>
              <a:t>管理者がおさえておくべきセキュリティホワイトペーパーなどもこちらに投稿される</a:t>
            </a:r>
            <a:endParaRPr lang="en-US" altLang="ja-JP" dirty="0"/>
          </a:p>
          <a:p>
            <a:pPr lvl="1"/>
            <a:r>
              <a:rPr lang="en-US" altLang="ja-JP" b="1" dirty="0"/>
              <a:t>Japan Azure Identity Support Blog</a:t>
            </a:r>
            <a:r>
              <a:rPr lang="en-US" altLang="ja-JP" dirty="0"/>
              <a:t>: </a:t>
            </a:r>
            <a:r>
              <a:rPr lang="en-US" dirty="0">
                <a:hlinkClick r:id="rId4"/>
              </a:rPr>
              <a:t>https://github.com/jpazureid/blog</a:t>
            </a:r>
            <a:endParaRPr lang="en-US" altLang="ja-JP" dirty="0"/>
          </a:p>
          <a:p>
            <a:pPr marL="547792" lvl="2" indent="0">
              <a:buNone/>
            </a:pPr>
            <a:r>
              <a:rPr lang="ja-JP" altLang="en-US" dirty="0"/>
              <a:t>新機能に関しての紹介だけでなく、日本の多くの </a:t>
            </a:r>
            <a:r>
              <a:rPr lang="en-US" altLang="ja-JP" dirty="0"/>
              <a:t>Azure </a:t>
            </a:r>
            <a:r>
              <a:rPr lang="ja-JP" altLang="en-US" dirty="0"/>
              <a:t>利用者からサポート依頼を直接受けている </a:t>
            </a:r>
            <a:r>
              <a:rPr lang="en-US" altLang="ja-JP" dirty="0"/>
              <a:t>Azure Identity </a:t>
            </a:r>
            <a:r>
              <a:rPr lang="ja-JP" altLang="en-US" dirty="0"/>
              <a:t>サポート エンジニアという立場から、時には私どもの視点を交えて、皆様のお役に立つ情報を発信</a:t>
            </a:r>
            <a:endParaRPr lang="en-US" altLang="ja-JP" dirty="0"/>
          </a:p>
          <a:p>
            <a:pPr marL="336145" lvl="1" indent="0">
              <a:buNone/>
            </a:pPr>
            <a:endParaRPr lang="en-US" altLang="ja-JP" sz="3600" b="1" dirty="0"/>
          </a:p>
          <a:p>
            <a:pPr marL="336145" lvl="1" indent="0">
              <a:buNone/>
            </a:pPr>
            <a:r>
              <a:rPr lang="ja-JP" altLang="en-US" sz="3200" b="1" dirty="0">
                <a:solidFill>
                  <a:schemeClr val="accent1"/>
                </a:solidFill>
              </a:rPr>
              <a:t>本日サポートしてくれサポートエンジニア山口さんのブログ投稿</a:t>
            </a:r>
            <a:br>
              <a:rPr lang="en-US" altLang="ja-JP" sz="3600" b="1" dirty="0"/>
            </a:br>
            <a:r>
              <a:rPr lang="en-US" altLang="ja-JP" sz="3600" b="1" dirty="0"/>
              <a:t>https://qiita.com/Shinya-Yamaguchi</a:t>
            </a:r>
          </a:p>
          <a:p>
            <a:endParaRPr lang="en-US" altLang="ja-JP" dirty="0"/>
          </a:p>
        </p:txBody>
      </p:sp>
      <p:sp>
        <p:nvSpPr>
          <p:cNvPr id="6" name="Text Placeholder 5">
            <a:extLst>
              <a:ext uri="{FF2B5EF4-FFF2-40B4-BE49-F238E27FC236}">
                <a16:creationId xmlns:a16="http://schemas.microsoft.com/office/drawing/2014/main" id="{995B62F2-78E8-4A15-96B7-68DA95DE53C4}"/>
              </a:ext>
            </a:extLst>
          </p:cNvPr>
          <p:cNvSpPr>
            <a:spLocks noGrp="1"/>
          </p:cNvSpPr>
          <p:nvPr>
            <p:ph type="body" sz="quarter" idx="11"/>
          </p:nvPr>
        </p:nvSpPr>
        <p:spPr/>
        <p:txBody>
          <a:bodyPr/>
          <a:lstStyle/>
          <a:p>
            <a:r>
              <a:rPr lang="en-US" altLang="ja-JP"/>
              <a:t>Azure AD </a:t>
            </a:r>
            <a:r>
              <a:rPr lang="ja-JP" altLang="en-US"/>
              <a:t>担当者がフォローするべき情報ソース</a:t>
            </a:r>
            <a:endParaRPr lang="en-US" dirty="0"/>
          </a:p>
        </p:txBody>
      </p:sp>
    </p:spTree>
    <p:extLst>
      <p:ext uri="{BB962C8B-B14F-4D97-AF65-F5344CB8AC3E}">
        <p14:creationId xmlns:p14="http://schemas.microsoft.com/office/powerpoint/2010/main" val="1022450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a:spLocks/>
          </p:cNvSpPr>
          <p:nvPr/>
        </p:nvSpPr>
        <p:spPr>
          <a:xfrm>
            <a:off x="1267079" y="3276600"/>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14" name="Text Placeholder 4"/>
          <p:cNvSpPr txBox="1">
            <a:spLocks/>
          </p:cNvSpPr>
          <p:nvPr/>
        </p:nvSpPr>
        <p:spPr>
          <a:xfrm>
            <a:off x="1295400" y="880404"/>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sp>
        <p:nvSpPr>
          <p:cNvPr id="20" name="Text Placeholder 4">
            <a:extLst>
              <a:ext uri="{FF2B5EF4-FFF2-40B4-BE49-F238E27FC236}">
                <a16:creationId xmlns:a16="http://schemas.microsoft.com/office/drawing/2014/main" id="{5A2439F9-EDAC-4540-9BD6-5CADF99836C7}"/>
              </a:ext>
            </a:extLst>
          </p:cNvPr>
          <p:cNvSpPr txBox="1">
            <a:spLocks/>
          </p:cNvSpPr>
          <p:nvPr/>
        </p:nvSpPr>
        <p:spPr>
          <a:xfrm>
            <a:off x="1295400" y="2180508"/>
            <a:ext cx="10577812" cy="1075710"/>
          </a:xfrm>
          <a:prstGeom prst="rect">
            <a:avLst/>
          </a:prstGeom>
        </p:spPr>
        <p:txBody>
          <a:bodyPr wrap="square" lIns="179285" tIns="143428" rIns="179285" bIns="143428" anchor="t">
            <a:noAutofit/>
          </a:bodyPr>
          <a:lstStyle>
            <a:lvl1pPr marL="0" indent="0" algn="l" defTabSz="914363" rtl="0" eaLnBrk="1" latinLnBrk="0" hangingPunct="1">
              <a:lnSpc>
                <a:spcPct val="90000"/>
              </a:lnSpc>
              <a:spcBef>
                <a:spcPct val="20000"/>
              </a:spcBef>
              <a:buSzPct val="90000"/>
              <a:buFont typeface="Wingdings" pitchFamily="2" charset="2"/>
              <a:buNone/>
              <a:defRPr sz="2800" kern="1200">
                <a:gradFill>
                  <a:gsLst>
                    <a:gs pos="0">
                      <a:schemeClr val="tx1"/>
                    </a:gs>
                    <a:gs pos="86000">
                      <a:schemeClr val="tx1"/>
                    </a:gs>
                  </a:gsLst>
                  <a:lin ang="5400000" scaled="0"/>
                </a:gradFill>
                <a:latin typeface="Segoe UI Semibold" pitchFamily="34" charset="0"/>
                <a:ea typeface="+mn-ea"/>
                <a:cs typeface="+mn-cs"/>
              </a:defRPr>
            </a:lvl1pPr>
            <a:lvl2pPr marL="460375" indent="0" algn="l" defTabSz="914363" rtl="0" eaLnBrk="1" latinLnBrk="0" hangingPunct="1">
              <a:lnSpc>
                <a:spcPct val="90000"/>
              </a:lnSpc>
              <a:spcBef>
                <a:spcPct val="20000"/>
              </a:spcBef>
              <a:buSzPct val="90000"/>
              <a:buFont typeface="Wingdings" pitchFamily="2" charset="2"/>
              <a:buNone/>
              <a:defRPr sz="2400" kern="1200">
                <a:gradFill>
                  <a:gsLst>
                    <a:gs pos="0">
                      <a:schemeClr val="tx1"/>
                    </a:gs>
                    <a:gs pos="86000">
                      <a:schemeClr val="tx1"/>
                    </a:gs>
                  </a:gsLst>
                  <a:lin ang="5400000" scaled="0"/>
                </a:gradFill>
                <a:latin typeface="Segoe UI Light" pitchFamily="34" charset="0"/>
                <a:ea typeface="+mn-ea"/>
                <a:cs typeface="+mn-cs"/>
              </a:defRPr>
            </a:lvl2pPr>
            <a:lvl3pPr marL="1204913" indent="-349250" algn="l" defTabSz="914363" rtl="0" eaLnBrk="1" latinLnBrk="0" hangingPunct="1">
              <a:lnSpc>
                <a:spcPct val="90000"/>
              </a:lnSpc>
              <a:spcBef>
                <a:spcPct val="20000"/>
              </a:spcBef>
              <a:buSzPct val="90000"/>
              <a:buFont typeface="Wingdings" pitchFamily="2" charset="2"/>
              <a:buChar char="§"/>
              <a:defRPr sz="2000" kern="1200">
                <a:gradFill>
                  <a:gsLst>
                    <a:gs pos="0">
                      <a:schemeClr val="tx1"/>
                    </a:gs>
                    <a:gs pos="86000">
                      <a:schemeClr val="tx1"/>
                    </a:gs>
                  </a:gsLst>
                  <a:lin ang="5400000" scaled="0"/>
                </a:gradFill>
                <a:latin typeface="Segoe UI Light" pitchFamily="34" charset="0"/>
                <a:ea typeface="+mn-ea"/>
                <a:cs typeface="+mn-cs"/>
              </a:defRPr>
            </a:lvl3pPr>
            <a:lvl4pPr marL="1538288" indent="-279400"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4pPr>
            <a:lvl5pPr marL="1887538" indent="-282575" algn="l" defTabSz="914363" rtl="0" eaLnBrk="1" latinLnBrk="0" hangingPunct="1">
              <a:lnSpc>
                <a:spcPct val="90000"/>
              </a:lnSpc>
              <a:spcBef>
                <a:spcPct val="20000"/>
              </a:spcBef>
              <a:buSzPct val="90000"/>
              <a:buFont typeface="Wingdings" pitchFamily="2" charset="2"/>
              <a:buChar char="§"/>
              <a:defRPr sz="1800" kern="1200">
                <a:gradFill>
                  <a:gsLst>
                    <a:gs pos="0">
                      <a:schemeClr val="tx1"/>
                    </a:gs>
                    <a:gs pos="86000">
                      <a:schemeClr val="tx1"/>
                    </a:gs>
                  </a:gsLst>
                  <a:lin ang="5400000" scaled="0"/>
                </a:gradFill>
                <a:latin typeface="Segoe UI Light"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63" rtl="0" eaLnBrk="1" fontAlgn="auto" latinLnBrk="0" hangingPunct="1">
              <a:lnSpc>
                <a:spcPct val="90000"/>
              </a:lnSpc>
              <a:spcBef>
                <a:spcPct val="20000"/>
              </a:spcBef>
              <a:spcAft>
                <a:spcPts val="0"/>
              </a:spcAft>
              <a:buClrTx/>
              <a:buSzPct val="90000"/>
              <a:buFont typeface="Wingdings" pitchFamily="2" charset="2"/>
              <a:buNone/>
              <a:tabLst/>
              <a:defRPr/>
            </a:pPr>
            <a:endParaRPr kumimoji="0" lang="en-US" sz="1961" b="0" i="0" u="none" strike="noStrike" kern="1200" cap="none" spc="0" normalizeH="0" baseline="0" noProof="0">
              <a:ln>
                <a:noFill/>
              </a:ln>
              <a:gradFill>
                <a:gsLst>
                  <a:gs pos="5417">
                    <a:srgbClr val="505050"/>
                  </a:gs>
                  <a:gs pos="28000">
                    <a:srgbClr val="505050"/>
                  </a:gs>
                </a:gsLst>
                <a:lin ang="5400000" scaled="0"/>
              </a:gradFill>
              <a:effectLst/>
              <a:uLnTx/>
              <a:uFillTx/>
              <a:latin typeface="Segoe UI"/>
              <a:ea typeface="+mn-ea"/>
              <a:cs typeface="+mn-cs"/>
            </a:endParaRPr>
          </a:p>
        </p:txBody>
      </p:sp>
      <p:graphicFrame>
        <p:nvGraphicFramePr>
          <p:cNvPr id="24" name="表 23">
            <a:extLst>
              <a:ext uri="{FF2B5EF4-FFF2-40B4-BE49-F238E27FC236}">
                <a16:creationId xmlns:a16="http://schemas.microsoft.com/office/drawing/2014/main" id="{FBF3C54D-1C6A-4421-9B2D-612D55343AEA}"/>
              </a:ext>
            </a:extLst>
          </p:cNvPr>
          <p:cNvGraphicFramePr>
            <a:graphicFrameLocks noGrp="1"/>
          </p:cNvGraphicFramePr>
          <p:nvPr>
            <p:extLst>
              <p:ext uri="{D42A27DB-BD31-4B8C-83A1-F6EECF244321}">
                <p14:modId xmlns:p14="http://schemas.microsoft.com/office/powerpoint/2010/main" val="2579543045"/>
              </p:ext>
            </p:extLst>
          </p:nvPr>
        </p:nvGraphicFramePr>
        <p:xfrm>
          <a:off x="509676" y="2182277"/>
          <a:ext cx="11335215" cy="4458716"/>
        </p:xfrm>
        <a:graphic>
          <a:graphicData uri="http://schemas.openxmlformats.org/drawingml/2006/table">
            <a:tbl>
              <a:tblPr/>
              <a:tblGrid>
                <a:gridCol w="2224669">
                  <a:extLst>
                    <a:ext uri="{9D8B030D-6E8A-4147-A177-3AD203B41FA5}">
                      <a16:colId xmlns:a16="http://schemas.microsoft.com/office/drawing/2014/main" val="1446205600"/>
                    </a:ext>
                  </a:extLst>
                </a:gridCol>
                <a:gridCol w="9110546">
                  <a:extLst>
                    <a:ext uri="{9D8B030D-6E8A-4147-A177-3AD203B41FA5}">
                      <a16:colId xmlns:a16="http://schemas.microsoft.com/office/drawing/2014/main" val="720247946"/>
                    </a:ext>
                  </a:extLst>
                </a:gridCol>
              </a:tblGrid>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日程 </a:t>
                      </a:r>
                      <a:r>
                        <a:rPr kumimoji="0" lang="en-US" altLang="ja-JP"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r>
                        <a:rPr kumimoji="0" lang="ja-JP" altLang="en-US"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仮</a:t>
                      </a:r>
                      <a:r>
                        <a:rPr kumimoji="0" lang="en-US" altLang="ja-JP" sz="20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endParaRPr lang="en-US" sz="20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2000" dirty="0">
                          <a:solidFill>
                            <a:schemeClr val="tx1"/>
                          </a:solidFill>
                          <a:effectLst/>
                          <a:latin typeface="Meiryo UI" panose="020B0604030504040204" pitchFamily="50" charset="-128"/>
                          <a:ea typeface="Meiryo UI" panose="020B0604030504040204" pitchFamily="50" charset="-128"/>
                        </a:rPr>
                        <a:t>トピック</a:t>
                      </a:r>
                      <a:endParaRPr lang="en-US" sz="20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252799725"/>
                  </a:ext>
                </a:extLst>
              </a:tr>
              <a:tr h="0">
                <a:tc>
                  <a:txBody>
                    <a:bodyPr/>
                    <a:lstStyle/>
                    <a:p>
                      <a:pPr marL="0" marR="0" algn="ctr" fontAlgn="t">
                        <a:spcBef>
                          <a:spcPts val="0"/>
                        </a:spcBef>
                        <a:spcAft>
                          <a:spcPts val="0"/>
                        </a:spcAft>
                      </a:pPr>
                      <a:r>
                        <a:rPr lang="en-US" sz="1600" dirty="0">
                          <a:latin typeface="Meiryo UI" panose="020B0604030504040204" pitchFamily="50" charset="-128"/>
                          <a:ea typeface="Meiryo UI" panose="020B0604030504040204" pitchFamily="50" charset="-128"/>
                          <a:cs typeface="ＭＳ Ｐゴシック" panose="020B0600070205080204" pitchFamily="50" charset="-128"/>
                        </a:rPr>
                        <a:t>3/7</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モダンアクセスコントロール実現に向けた戦略策定方法</a:t>
                      </a:r>
                      <a:br>
                        <a:rPr lang="ja-JP" altLang="en-US" sz="2000" kern="1200" dirty="0">
                          <a:solidFill>
                            <a:srgbClr val="0078D7"/>
                          </a:solidFill>
                          <a:effectLst/>
                          <a:latin typeface="Meiryo UI" panose="020B0604030504040204" pitchFamily="50" charset="-128"/>
                          <a:ea typeface="Meiryo UI" panose="020B0604030504040204" pitchFamily="50" charset="-128"/>
                          <a:cs typeface="+mn-cs"/>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Enterprise strategy towards modern access control</a:t>
                      </a:r>
                      <a:endParaRPr lang="en-US" altLang="ja-JP" sz="2000" kern="120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1714189813"/>
                  </a:ext>
                </a:extLst>
              </a:tr>
              <a:tr h="0">
                <a:tc>
                  <a:txBody>
                    <a:bodyPr/>
                    <a:lstStyle/>
                    <a:p>
                      <a:pPr marL="0" marR="0" algn="ctr" fontAlgn="t">
                        <a:spcBef>
                          <a:spcPts val="0"/>
                        </a:spcBef>
                        <a:spcAft>
                          <a:spcPts val="0"/>
                        </a:spcAft>
                      </a:pPr>
                      <a:r>
                        <a:rPr lang="en-US" sz="1600" dirty="0">
                          <a:latin typeface="Meiryo UI" panose="020B0604030504040204" pitchFamily="50" charset="-128"/>
                          <a:ea typeface="Meiryo UI" panose="020B0604030504040204" pitchFamily="50" charset="-128"/>
                          <a:cs typeface="ＭＳ Ｐゴシック" panose="020B0600070205080204" pitchFamily="50" charset="-128"/>
                        </a:rPr>
                        <a:t>3/20</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詳説！</a:t>
                      </a:r>
                      <a:r>
                        <a:rPr lang="en-US" sz="20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20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動作の仕組みを理解する編</a:t>
                      </a:r>
                      <a:br>
                        <a:rPr lang="ja-JP" altLang="en-US" sz="2000" kern="1200" dirty="0">
                          <a:solidFill>
                            <a:srgbClr val="0078D7"/>
                          </a:solidFill>
                          <a:effectLst/>
                          <a:latin typeface="Meiryo UI" panose="020B0604030504040204" pitchFamily="50" charset="-128"/>
                          <a:ea typeface="Meiryo UI" panose="020B0604030504040204" pitchFamily="50" charset="-128"/>
                          <a:cs typeface="+mn-cs"/>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How it works</a:t>
                      </a:r>
                      <a:endParaRPr lang="en-US"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3176666232"/>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dirty="0">
                          <a:latin typeface="Meiryo UI" panose="020B0604030504040204" pitchFamily="50" charset="-128"/>
                          <a:ea typeface="Meiryo UI" panose="020B0604030504040204" pitchFamily="50" charset="-128"/>
                          <a:cs typeface="ＭＳ Ｐゴシック" panose="020B0600070205080204" pitchFamily="50" charset="-128"/>
                        </a:rPr>
                        <a:t>4/4</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dirty="0">
                          <a:latin typeface="Meiryo UI" panose="020B0604030504040204" pitchFamily="50" charset="-128"/>
                          <a:ea typeface="Meiryo UI" panose="020B0604030504040204" pitchFamily="50" charset="-128"/>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6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詳説！</a:t>
                      </a:r>
                      <a:r>
                        <a:rPr lang="en-US" sz="20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20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設計のやり方編</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Design methodology</a:t>
                      </a:r>
                      <a:endParaRPr lang="en-US"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1359193723"/>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en-US" sz="20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の新しいデバイス管理パターンを理解しよう</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Modern device management with Azure AD</a:t>
                      </a:r>
                      <a:endParaRPr lang="en-US"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3890136285"/>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en-US" sz="2000" kern="1200" dirty="0">
                          <a:solidFill>
                            <a:srgbClr val="0078D7"/>
                          </a:solidFill>
                          <a:effectLst/>
                          <a:latin typeface="Meiryo UI" panose="020B0604030504040204" pitchFamily="50" charset="-128"/>
                          <a:ea typeface="Meiryo UI" panose="020B0604030504040204" pitchFamily="50" charset="-128"/>
                          <a:cs typeface="+mn-cs"/>
                        </a:rPr>
                        <a:t>Intune</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によるモバイルデバイスとアプリのセキュアな管理とは</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Manage and secure mobile devices and apps with Intune</a:t>
                      </a:r>
                      <a:endParaRPr lang="en-US" altLang="ja-JP"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1306808934"/>
                  </a:ext>
                </a:extLst>
              </a:tr>
              <a:tr h="0">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6/6 (</a:t>
                      </a:r>
                      <a: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6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600" b="0" i="0" u="none" strike="noStrike" kern="1200" dirty="0">
                          <a:solidFill>
                            <a:schemeClr val="tx1"/>
                          </a:solidFill>
                          <a:effectLst/>
                          <a:latin typeface="Meiryo UI" panose="020B0604030504040204" pitchFamily="50" charset="-128"/>
                          <a:ea typeface="Meiryo UI" panose="020B0604030504040204" pitchFamily="50" charset="-128"/>
                          <a:cs typeface="+mn-cs"/>
                        </a:rPr>
                        <a:t>10:00-11:00</a:t>
                      </a:r>
                      <a:endParaRPr lang="en-US" altLang="ja-JP" sz="16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en-US" sz="2000" kern="1200" dirty="0">
                          <a:solidFill>
                            <a:srgbClr val="0078D7"/>
                          </a:solidFill>
                          <a:effectLst/>
                          <a:latin typeface="Meiryo UI" panose="020B0604030504040204" pitchFamily="50" charset="-128"/>
                          <a:ea typeface="Meiryo UI" panose="020B0604030504040204" pitchFamily="50" charset="-128"/>
                          <a:cs typeface="+mn-cs"/>
                        </a:rPr>
                        <a:t>Hybrid Azure AD Join </a:t>
                      </a:r>
                      <a:r>
                        <a:rPr lang="ja-JP" altLang="en-US" sz="2000" kern="1200" dirty="0">
                          <a:solidFill>
                            <a:srgbClr val="0078D7"/>
                          </a:solidFill>
                          <a:effectLst/>
                          <a:latin typeface="Meiryo UI" panose="020B0604030504040204" pitchFamily="50" charset="-128"/>
                          <a:ea typeface="Meiryo UI" panose="020B0604030504040204" pitchFamily="50" charset="-128"/>
                          <a:cs typeface="+mn-cs"/>
                        </a:rPr>
                        <a:t>動作の仕組みを徹底解説</a:t>
                      </a:r>
                      <a:br>
                        <a:rPr lang="ja-JP" altLang="en-US" sz="2000" dirty="0">
                          <a:latin typeface="Meiryo UI" panose="020B0604030504040204" pitchFamily="50" charset="-128"/>
                          <a:ea typeface="Meiryo UI" panose="020B0604030504040204" pitchFamily="50" charset="-128"/>
                        </a:rPr>
                      </a:br>
                      <a:r>
                        <a:rPr lang="en-US" sz="1765" b="0" i="0" kern="1200" dirty="0">
                          <a:solidFill>
                            <a:schemeClr val="tx1"/>
                          </a:solidFill>
                          <a:effectLst/>
                          <a:latin typeface="Meiryo UI" panose="020B0604030504040204" pitchFamily="50" charset="-128"/>
                          <a:ea typeface="Meiryo UI" panose="020B0604030504040204" pitchFamily="50" charset="-128"/>
                          <a:cs typeface="+mn-cs"/>
                        </a:rPr>
                        <a:t>Hybrid Azure AD Join deep dive</a:t>
                      </a:r>
                      <a:endParaRPr lang="en-US" altLang="ja-JP" sz="20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3815923597"/>
                  </a:ext>
                </a:extLst>
              </a:tr>
            </a:tbl>
          </a:graphicData>
        </a:graphic>
      </p:graphicFrame>
      <p:sp>
        <p:nvSpPr>
          <p:cNvPr id="2" name="Text Placeholder 1">
            <a:extLst>
              <a:ext uri="{FF2B5EF4-FFF2-40B4-BE49-F238E27FC236}">
                <a16:creationId xmlns:a16="http://schemas.microsoft.com/office/drawing/2014/main" id="{1E291EB3-E4CE-4070-ADBD-F35D769CF86F}"/>
              </a:ext>
            </a:extLst>
          </p:cNvPr>
          <p:cNvSpPr>
            <a:spLocks noGrp="1"/>
          </p:cNvSpPr>
          <p:nvPr>
            <p:ph type="body" sz="quarter" idx="11"/>
          </p:nvPr>
        </p:nvSpPr>
        <p:spPr/>
        <p:txBody>
          <a:bodyPr/>
          <a:lstStyle/>
          <a:p>
            <a:r>
              <a:rPr lang="ja-JP" altLang="en-US" dirty="0"/>
              <a:t>今後の</a:t>
            </a:r>
            <a:r>
              <a:rPr lang="en-US" altLang="ja-JP" dirty="0"/>
              <a:t>Webinar</a:t>
            </a:r>
            <a:r>
              <a:rPr lang="ja-JP" altLang="en-US" dirty="0"/>
              <a:t>予定</a:t>
            </a:r>
            <a:endParaRPr lang="en-US" dirty="0"/>
          </a:p>
        </p:txBody>
      </p:sp>
      <p:sp>
        <p:nvSpPr>
          <p:cNvPr id="3" name="Rectangle 2">
            <a:extLst>
              <a:ext uri="{FF2B5EF4-FFF2-40B4-BE49-F238E27FC236}">
                <a16:creationId xmlns:a16="http://schemas.microsoft.com/office/drawing/2014/main" id="{01271C5B-7ED2-4731-B7CE-7111FB469D54}"/>
              </a:ext>
            </a:extLst>
          </p:cNvPr>
          <p:cNvSpPr/>
          <p:nvPr/>
        </p:nvSpPr>
        <p:spPr>
          <a:xfrm>
            <a:off x="509676" y="1201958"/>
            <a:ext cx="9693295" cy="830997"/>
          </a:xfrm>
          <a:prstGeom prst="rect">
            <a:avLst/>
          </a:prstGeom>
        </p:spPr>
        <p:txBody>
          <a:bodyPr wrap="none">
            <a:spAutoFit/>
          </a:bodyPr>
          <a:lstStyle/>
          <a:p>
            <a:pPr lvl="0">
              <a:defRPr/>
            </a:pPr>
            <a:r>
              <a:rPr lang="en-US" altLang="ja-JP" sz="4800" dirty="0">
                <a:solidFill>
                  <a:srgbClr val="0078D7"/>
                </a:solidFill>
                <a:latin typeface="Meiryo UI" panose="020B0604030504040204" pitchFamily="50" charset="-128"/>
                <a:ea typeface="Meiryo UI" panose="020B0604030504040204" pitchFamily="50" charset="-128"/>
              </a:rPr>
              <a:t>http://aka.ms/AzureAdWebinar</a:t>
            </a:r>
          </a:p>
        </p:txBody>
      </p:sp>
    </p:spTree>
    <p:extLst>
      <p:ext uri="{BB962C8B-B14F-4D97-AF65-F5344CB8AC3E}">
        <p14:creationId xmlns:p14="http://schemas.microsoft.com/office/powerpoint/2010/main" val="35491868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&amp; A</a:t>
            </a:r>
          </a:p>
        </p:txBody>
      </p:sp>
    </p:spTree>
    <p:extLst>
      <p:ext uri="{BB962C8B-B14F-4D97-AF65-F5344CB8AC3E}">
        <p14:creationId xmlns:p14="http://schemas.microsoft.com/office/powerpoint/2010/main" val="2413252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768D47-6CCC-49FB-8A86-AF252D45C12B}"/>
              </a:ext>
            </a:extLst>
          </p:cNvPr>
          <p:cNvSpPr txBox="1"/>
          <p:nvPr/>
        </p:nvSpPr>
        <p:spPr>
          <a:xfrm>
            <a:off x="267327" y="914400"/>
            <a:ext cx="11092139" cy="1945148"/>
          </a:xfrm>
          <a:prstGeom prst="rect">
            <a:avLst/>
          </a:prstGeom>
          <a:noFill/>
        </p:spPr>
        <p:txBody>
          <a:bodyPr wrap="none" lIns="182880" tIns="146304" rIns="182880" bIns="146304" rtlCol="0">
            <a:spAutoFit/>
          </a:bodyPr>
          <a:lstStyle/>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ご参加ありがとうございました！</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終了後、アンケートへのご回答お願いいたします！</a:t>
            </a:r>
            <a:endParaRPr lang="en-US" altLang="ja-JP" sz="3600" dirty="0">
              <a:solidFill>
                <a:schemeClr val="bg1">
                  <a:lumMod val="95000"/>
                </a:schemeClr>
              </a:solidFill>
              <a:latin typeface="Meiryo UI" panose="020B0604030504040204" pitchFamily="34" charset="-128"/>
              <a:ea typeface="Meiryo UI" panose="020B0604030504040204" pitchFamily="34" charset="-128"/>
            </a:endParaRPr>
          </a:p>
          <a:p>
            <a:pPr>
              <a:lnSpc>
                <a:spcPct val="90000"/>
              </a:lnSpc>
              <a:spcAft>
                <a:spcPts val="600"/>
              </a:spcAft>
            </a:pPr>
            <a:r>
              <a:rPr lang="ja-JP" altLang="en-US" sz="3600" dirty="0">
                <a:solidFill>
                  <a:schemeClr val="bg1">
                    <a:lumMod val="95000"/>
                  </a:schemeClr>
                </a:solidFill>
                <a:latin typeface="Meiryo UI" panose="020B0604030504040204" pitchFamily="34" charset="-128"/>
                <a:ea typeface="Meiryo UI" panose="020B0604030504040204" pitchFamily="34" charset="-128"/>
              </a:rPr>
              <a:t>今後の </a:t>
            </a:r>
            <a:r>
              <a:rPr lang="en-US" altLang="ja-JP" sz="3600" dirty="0">
                <a:solidFill>
                  <a:schemeClr val="bg1">
                    <a:lumMod val="95000"/>
                  </a:schemeClr>
                </a:solidFill>
                <a:latin typeface="Meiryo UI" panose="020B0604030504040204" pitchFamily="34" charset="-128"/>
                <a:ea typeface="Meiryo UI" panose="020B0604030504040204" pitchFamily="34" charset="-128"/>
              </a:rPr>
              <a:t>Webinar </a:t>
            </a:r>
            <a:r>
              <a:rPr lang="ja-JP" altLang="en-US" sz="3600" dirty="0">
                <a:solidFill>
                  <a:schemeClr val="bg1">
                    <a:lumMod val="95000"/>
                  </a:schemeClr>
                </a:solidFill>
                <a:latin typeface="Meiryo UI" panose="020B0604030504040204" pitchFamily="34" charset="-128"/>
                <a:ea typeface="Meiryo UI" panose="020B0604030504040204" pitchFamily="34" charset="-128"/>
              </a:rPr>
              <a:t>でどんな話を聞きたいか、教えてください。</a:t>
            </a:r>
            <a:endParaRPr lang="en-US" sz="3600" dirty="0" err="1">
              <a:solidFill>
                <a:schemeClr val="bg1">
                  <a:lumMod val="95000"/>
                </a:schemeClr>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895862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1F737E-A803-430F-AF18-7F36CF22C98B}"/>
              </a:ext>
            </a:extLst>
          </p:cNvPr>
          <p:cNvSpPr>
            <a:spLocks noGrp="1"/>
          </p:cNvSpPr>
          <p:nvPr>
            <p:ph type="title"/>
          </p:nvPr>
        </p:nvSpPr>
        <p:spPr>
          <a:xfrm>
            <a:off x="269238" y="289512"/>
            <a:ext cx="11655078" cy="899665"/>
          </a:xfrm>
        </p:spPr>
        <p:txBody>
          <a:bodyPr>
            <a:normAutofit/>
          </a:bodyPr>
          <a:lstStyle/>
          <a:p>
            <a:r>
              <a:rPr lang="en-US" altLang="ja-JP" dirty="0"/>
              <a:t>Azure</a:t>
            </a:r>
            <a:r>
              <a:rPr lang="ja-JP" altLang="en-US" dirty="0"/>
              <a:t> </a:t>
            </a:r>
            <a:r>
              <a:rPr lang="en-US" altLang="ja-JP" dirty="0"/>
              <a:t>AD </a:t>
            </a:r>
            <a:r>
              <a:rPr lang="ja-JP" altLang="en-US" dirty="0"/>
              <a:t>の新しいデバイス管理パターンを理解</a:t>
            </a:r>
            <a:endParaRPr lang="en-US" dirty="0"/>
          </a:p>
        </p:txBody>
      </p:sp>
      <p:sp>
        <p:nvSpPr>
          <p:cNvPr id="5" name="Text Placeholder 4">
            <a:extLst>
              <a:ext uri="{FF2B5EF4-FFF2-40B4-BE49-F238E27FC236}">
                <a16:creationId xmlns:a16="http://schemas.microsoft.com/office/drawing/2014/main" id="{47156136-F5FD-405D-81C9-72F93E06DFA6}"/>
              </a:ext>
            </a:extLst>
          </p:cNvPr>
          <p:cNvSpPr>
            <a:spLocks noGrp="1"/>
          </p:cNvSpPr>
          <p:nvPr>
            <p:ph type="body" sz="quarter" idx="10"/>
          </p:nvPr>
        </p:nvSpPr>
        <p:spPr>
          <a:xfrm>
            <a:off x="269239" y="1189177"/>
            <a:ext cx="11653523" cy="1169551"/>
          </a:xfrm>
        </p:spPr>
        <p:txBody>
          <a:bodyPr/>
          <a:lstStyle/>
          <a:p>
            <a:r>
              <a:rPr lang="ja-JP" altLang="en-US" sz="3200" dirty="0"/>
              <a:t>条件付きアクセス ポリシー を設計する上での ベストプラクティス</a:t>
            </a:r>
            <a:endParaRPr lang="en-US" altLang="ja-JP" sz="3200" dirty="0"/>
          </a:p>
          <a:p>
            <a:r>
              <a:rPr lang="ja-JP" altLang="en-US" sz="3200" dirty="0"/>
              <a:t>べし・</a:t>
            </a:r>
            <a:r>
              <a:rPr lang="ja-JP" altLang="en-US" sz="3200" dirty="0" err="1"/>
              <a:t>べ</a:t>
            </a:r>
            <a:r>
              <a:rPr lang="ja-JP" altLang="en-US" sz="3200" dirty="0"/>
              <a:t>からず集を共有し、設計のためのヒントを得ていただく</a:t>
            </a:r>
            <a:endParaRPr lang="en-US" sz="3200" dirty="0"/>
          </a:p>
        </p:txBody>
      </p:sp>
      <p:graphicFrame>
        <p:nvGraphicFramePr>
          <p:cNvPr id="6" name="Table 5">
            <a:extLst>
              <a:ext uri="{FF2B5EF4-FFF2-40B4-BE49-F238E27FC236}">
                <a16:creationId xmlns:a16="http://schemas.microsoft.com/office/drawing/2014/main" id="{BB5768F2-358C-4E0A-B5E2-3B94C5E06B56}"/>
              </a:ext>
            </a:extLst>
          </p:cNvPr>
          <p:cNvGraphicFramePr>
            <a:graphicFrameLocks noGrp="1"/>
          </p:cNvGraphicFramePr>
          <p:nvPr>
            <p:extLst>
              <p:ext uri="{D42A27DB-BD31-4B8C-83A1-F6EECF244321}">
                <p14:modId xmlns:p14="http://schemas.microsoft.com/office/powerpoint/2010/main" val="1592685910"/>
              </p:ext>
            </p:extLst>
          </p:nvPr>
        </p:nvGraphicFramePr>
        <p:xfrm>
          <a:off x="561374" y="2650153"/>
          <a:ext cx="9564544" cy="3698240"/>
        </p:xfrm>
        <a:graphic>
          <a:graphicData uri="http://schemas.openxmlformats.org/drawingml/2006/table">
            <a:tbl>
              <a:tblPr/>
              <a:tblGrid>
                <a:gridCol w="1877154">
                  <a:extLst>
                    <a:ext uri="{9D8B030D-6E8A-4147-A177-3AD203B41FA5}">
                      <a16:colId xmlns:a16="http://schemas.microsoft.com/office/drawing/2014/main" val="2331106590"/>
                    </a:ext>
                  </a:extLst>
                </a:gridCol>
                <a:gridCol w="7687390">
                  <a:extLst>
                    <a:ext uri="{9D8B030D-6E8A-4147-A177-3AD203B41FA5}">
                      <a16:colId xmlns:a16="http://schemas.microsoft.com/office/drawing/2014/main" val="2213482193"/>
                    </a:ext>
                  </a:extLst>
                </a:gridCol>
              </a:tblGrid>
              <a:tr h="146754">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kumimoji="0" lang="ja-JP" altLang="en-US"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日程 </a:t>
                      </a:r>
                      <a:r>
                        <a:rPr kumimoji="0" lang="en-US" altLang="ja-JP"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r>
                        <a:rPr kumimoji="0" lang="ja-JP" altLang="en-US"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仮</a:t>
                      </a:r>
                      <a:r>
                        <a:rPr kumimoji="0" lang="en-US" altLang="ja-JP" sz="1600" b="0" i="0" u="none" strike="noStrike" kern="1200" cap="none" spc="0" normalizeH="0" baseline="0" noProof="0" dirty="0">
                          <a:ln>
                            <a:noFill/>
                          </a:ln>
                          <a:solidFill>
                            <a:schemeClr val="tx1"/>
                          </a:solidFill>
                          <a:effectLst/>
                          <a:uLnTx/>
                          <a:uFillTx/>
                          <a:latin typeface="Meiryo UI" panose="020B0604030504040204" pitchFamily="50" charset="-128"/>
                          <a:ea typeface="Meiryo UI" panose="020B0604030504040204" pitchFamily="50" charset="-128"/>
                          <a:cs typeface="+mn-cs"/>
                        </a:rPr>
                        <a:t>)</a:t>
                      </a:r>
                      <a:endParaRPr lang="en-US" sz="16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ja-JP" altLang="en-US" sz="1600" dirty="0">
                          <a:solidFill>
                            <a:schemeClr val="tx1"/>
                          </a:solidFill>
                          <a:effectLst/>
                          <a:latin typeface="Meiryo UI" panose="020B0604030504040204" pitchFamily="50" charset="-128"/>
                          <a:ea typeface="Meiryo UI" panose="020B0604030504040204" pitchFamily="50" charset="-128"/>
                        </a:rPr>
                        <a:t>トピック</a:t>
                      </a:r>
                      <a:endParaRPr lang="en-US" sz="1600" dirty="0">
                        <a:solidFill>
                          <a:schemeClr val="tx1"/>
                        </a:solidFill>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4230884572"/>
                  </a:ext>
                </a:extLst>
              </a:tr>
              <a:tr h="237396">
                <a:tc>
                  <a:txBody>
                    <a:bodyPr/>
                    <a:lstStyle/>
                    <a:p>
                      <a:pPr marL="0" marR="0" algn="ctr" fontAlgn="t">
                        <a:spcBef>
                          <a:spcPts val="0"/>
                        </a:spcBef>
                        <a:spcAft>
                          <a:spcPts val="0"/>
                        </a:spcAft>
                      </a:pPr>
                      <a:r>
                        <a:rPr lang="en-US" sz="1200" dirty="0">
                          <a:latin typeface="Meiryo UI" panose="020B0604030504040204" pitchFamily="50" charset="-128"/>
                          <a:ea typeface="Meiryo UI" panose="020B0604030504040204" pitchFamily="50" charset="-128"/>
                          <a:cs typeface="ＭＳ Ｐゴシック" panose="020B0600070205080204" pitchFamily="50" charset="-128"/>
                        </a:rPr>
                        <a:t>3/7</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モダンアクセスコントロール実現に向けた戦略策定方法</a:t>
                      </a:r>
                      <a:br>
                        <a:rPr lang="ja-JP" altLang="en-US" sz="1600" kern="1200" dirty="0">
                          <a:solidFill>
                            <a:srgbClr val="0078D7"/>
                          </a:solidFill>
                          <a:effectLst/>
                          <a:latin typeface="Meiryo UI" panose="020B0604030504040204" pitchFamily="50" charset="-128"/>
                          <a:ea typeface="Meiryo UI" panose="020B0604030504040204" pitchFamily="50" charset="-128"/>
                          <a:cs typeface="+mn-cs"/>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Enterprise strategy towards modern access control</a:t>
                      </a:r>
                      <a:endParaRPr lang="en-US" altLang="ja-JP" sz="1600" kern="120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34224872"/>
                  </a:ext>
                </a:extLst>
              </a:tr>
              <a:tr h="0">
                <a:tc>
                  <a:txBody>
                    <a:bodyPr/>
                    <a:lstStyle/>
                    <a:p>
                      <a:pPr marL="0" marR="0" algn="ctr" fontAlgn="t">
                        <a:spcBef>
                          <a:spcPts val="0"/>
                        </a:spcBef>
                        <a:spcAft>
                          <a:spcPts val="0"/>
                        </a:spcAft>
                      </a:pPr>
                      <a:r>
                        <a:rPr lang="en-US" sz="1200" dirty="0">
                          <a:latin typeface="Meiryo UI" panose="020B0604030504040204" pitchFamily="50" charset="-128"/>
                          <a:ea typeface="Meiryo UI" panose="020B0604030504040204" pitchFamily="50" charset="-128"/>
                          <a:cs typeface="ＭＳ Ｐゴシック" panose="020B0600070205080204" pitchFamily="50" charset="-128"/>
                        </a:rPr>
                        <a:t>3/20</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水</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 </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sz="12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詳説！</a:t>
                      </a:r>
                      <a:r>
                        <a:rPr lang="en-US" sz="16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16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動作の仕組みを理解する編</a:t>
                      </a:r>
                      <a:br>
                        <a:rPr lang="ja-JP" altLang="en-US" sz="1600" kern="1200" dirty="0">
                          <a:solidFill>
                            <a:srgbClr val="0078D7"/>
                          </a:solidFill>
                          <a:effectLst/>
                          <a:latin typeface="Meiryo UI" panose="020B0604030504040204" pitchFamily="50" charset="-128"/>
                          <a:ea typeface="Meiryo UI" panose="020B0604030504040204" pitchFamily="50" charset="-128"/>
                          <a:cs typeface="+mn-cs"/>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How it works</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7943108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dirty="0">
                          <a:latin typeface="Meiryo UI" panose="020B0604030504040204" pitchFamily="50" charset="-128"/>
                          <a:ea typeface="Meiryo UI" panose="020B0604030504040204" pitchFamily="50" charset="-128"/>
                          <a:cs typeface="ＭＳ Ｐゴシック" panose="020B0600070205080204" pitchFamily="50" charset="-128"/>
                        </a:rPr>
                        <a:t>4/4</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dirty="0">
                          <a:latin typeface="Meiryo UI" panose="020B0604030504040204" pitchFamily="50" charset="-128"/>
                          <a:ea typeface="Meiryo UI" panose="020B0604030504040204" pitchFamily="50" charset="-128"/>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kumimoji="0" lang="en-US" altLang="ja-JP" sz="1200" b="0" i="0" u="none" strike="noStrike" kern="1200" cap="none" spc="0" normalizeH="0" baseline="0" noProof="0" dirty="0">
                        <a:ln>
                          <a:noFill/>
                        </a:ln>
                        <a:solidFill>
                          <a:srgbClr val="505050"/>
                        </a:solidFill>
                        <a:effectLst/>
                        <a:uLnTx/>
                        <a:uFillTx/>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tc>
                  <a:txBody>
                    <a:bodyPr/>
                    <a:lstStyle/>
                    <a:p>
                      <a:pPr marL="0" marR="0" fontAlgn="t">
                        <a:spcBef>
                          <a:spcPts val="0"/>
                        </a:spcBef>
                        <a:spcAft>
                          <a:spcPts val="0"/>
                        </a:spcAft>
                      </a:pP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詳説！</a:t>
                      </a:r>
                      <a:r>
                        <a:rPr lang="en-US" sz="16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条件付きアクセス </a:t>
                      </a:r>
                      <a:r>
                        <a:rPr lang="en-US" altLang="ja-JP" sz="1600" kern="1200" dirty="0">
                          <a:solidFill>
                            <a:srgbClr val="0078D7"/>
                          </a:solidFill>
                          <a:effectLst/>
                          <a:latin typeface="Meiryo UI" panose="020B0604030504040204" pitchFamily="50" charset="-128"/>
                          <a:ea typeface="Meiryo UI" panose="020B0604030504040204" pitchFamily="50" charset="-128"/>
                          <a:cs typeface="+mn-cs"/>
                        </a:rPr>
                        <a:t>-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設計のやり方編</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Azure AD Conditional Access deep dive - Design methodology</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110463362"/>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4/18</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en-US" sz="1600" kern="1200" dirty="0">
                          <a:solidFill>
                            <a:srgbClr val="0078D7"/>
                          </a:solidFill>
                          <a:effectLst/>
                          <a:latin typeface="Meiryo UI" panose="020B0604030504040204" pitchFamily="50" charset="-128"/>
                          <a:ea typeface="Meiryo UI" panose="020B0604030504040204" pitchFamily="50" charset="-128"/>
                          <a:cs typeface="+mn-cs"/>
                        </a:rPr>
                        <a:t>Azure AD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の新しいデバイス管理パターンを理解しよう</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Modern device management with Azure AD</a:t>
                      </a:r>
                      <a:endParaRPr lang="en-US"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530285877"/>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5/9 </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13:30-14:30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tc>
                  <a:txBody>
                    <a:bodyPr/>
                    <a:lstStyle/>
                    <a:p>
                      <a:pPr marL="0" marR="0" fontAlgn="t">
                        <a:spcBef>
                          <a:spcPts val="0"/>
                        </a:spcBef>
                        <a:spcAft>
                          <a:spcPts val="0"/>
                        </a:spcAft>
                      </a:pPr>
                      <a:r>
                        <a:rPr lang="en-US" sz="1600" kern="1200" dirty="0">
                          <a:solidFill>
                            <a:srgbClr val="0078D7"/>
                          </a:solidFill>
                          <a:effectLst/>
                          <a:latin typeface="Meiryo UI" panose="020B0604030504040204" pitchFamily="50" charset="-128"/>
                          <a:ea typeface="Meiryo UI" panose="020B0604030504040204" pitchFamily="50" charset="-128"/>
                          <a:cs typeface="+mn-cs"/>
                        </a:rPr>
                        <a:t>Intune</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によるモバイルデバイスとアプリのセキュアな管理とは</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Manage and secure mobile devices and apps with Intune</a:t>
                      </a:r>
                      <a:endParaRPr lang="en-US" altLang="ja-JP"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D9D9D9"/>
                    </a:solidFill>
                  </a:tcPr>
                </a:tc>
                <a:extLst>
                  <a:ext uri="{0D108BD9-81ED-4DB2-BD59-A6C34878D82A}">
                    <a16:rowId xmlns:a16="http://schemas.microsoft.com/office/drawing/2014/main" val="1049644730"/>
                  </a:ext>
                </a:extLst>
              </a:tr>
              <a:tr h="237396">
                <a:tc>
                  <a:txBody>
                    <a:bodyPr/>
                    <a:lstStyle/>
                    <a:p>
                      <a:pPr marL="0" marR="0" lvl="0" indent="0" algn="ctr" defTabSz="914367" rtl="0" eaLnBrk="1" fontAlgn="t" latinLnBrk="0" hangingPunct="1">
                        <a:lnSpc>
                          <a:spcPct val="100000"/>
                        </a:lnSpc>
                        <a:spcBef>
                          <a:spcPts val="0"/>
                        </a:spcBef>
                        <a:spcAft>
                          <a:spcPts val="0"/>
                        </a:spcAft>
                        <a:buClrTx/>
                        <a:buSzTx/>
                        <a:buFontTx/>
                        <a:buNone/>
                        <a:tabLst/>
                        <a:defRPr/>
                      </a:pP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6/6 (</a:t>
                      </a:r>
                      <a: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t>木</a:t>
                      </a: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a:t>
                      </a:r>
                      <a:br>
                        <a:rPr lang="ja-JP" altLang="en-US" sz="1200" b="0" i="0" u="none" strike="noStrike" kern="1200" dirty="0">
                          <a:solidFill>
                            <a:schemeClr val="tx1"/>
                          </a:solidFill>
                          <a:effectLst/>
                          <a:latin typeface="Meiryo UI" panose="020B0604030504040204" pitchFamily="50" charset="-128"/>
                          <a:ea typeface="Meiryo UI" panose="020B0604030504040204" pitchFamily="50" charset="-128"/>
                          <a:cs typeface="+mn-cs"/>
                        </a:rPr>
                      </a:br>
                      <a:r>
                        <a:rPr lang="en-US" altLang="ja-JP" sz="1200" b="0" i="0" u="none" strike="noStrike" kern="1200" dirty="0">
                          <a:solidFill>
                            <a:schemeClr val="tx1"/>
                          </a:solidFill>
                          <a:effectLst/>
                          <a:latin typeface="Meiryo UI" panose="020B0604030504040204" pitchFamily="50" charset="-128"/>
                          <a:ea typeface="Meiryo UI" panose="020B0604030504040204" pitchFamily="50" charset="-128"/>
                          <a:cs typeface="+mn-cs"/>
                        </a:rPr>
                        <a:t>10:00-11:00</a:t>
                      </a:r>
                      <a:endParaRPr lang="en-US" altLang="ja-JP" sz="1200" b="0" i="0" u="none" strike="noStrike" kern="1200" noProof="0" dirty="0">
                        <a:solidFill>
                          <a:schemeClr val="tx1"/>
                        </a:solidFill>
                        <a:effectLst/>
                        <a:latin typeface="Meiryo UI" panose="020B0604030504040204" pitchFamily="50" charset="-128"/>
                        <a:ea typeface="Meiryo UI" panose="020B0604030504040204" pitchFamily="50" charset="-128"/>
                        <a:cs typeface="+mn-cs"/>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tc>
                  <a:txBody>
                    <a:bodyPr/>
                    <a:lstStyle/>
                    <a:p>
                      <a:pPr marL="0" marR="0" fontAlgn="t">
                        <a:spcBef>
                          <a:spcPts val="0"/>
                        </a:spcBef>
                        <a:spcAft>
                          <a:spcPts val="0"/>
                        </a:spcAft>
                      </a:pPr>
                      <a:r>
                        <a:rPr lang="en-US" sz="1600" kern="1200" dirty="0">
                          <a:solidFill>
                            <a:srgbClr val="0078D7"/>
                          </a:solidFill>
                          <a:effectLst/>
                          <a:latin typeface="Meiryo UI" panose="020B0604030504040204" pitchFamily="50" charset="-128"/>
                          <a:ea typeface="Meiryo UI" panose="020B0604030504040204" pitchFamily="50" charset="-128"/>
                          <a:cs typeface="+mn-cs"/>
                        </a:rPr>
                        <a:t>Hybrid Azure AD Join </a:t>
                      </a:r>
                      <a:r>
                        <a:rPr lang="ja-JP" altLang="en-US" sz="1600" kern="1200" dirty="0">
                          <a:solidFill>
                            <a:srgbClr val="0078D7"/>
                          </a:solidFill>
                          <a:effectLst/>
                          <a:latin typeface="Meiryo UI" panose="020B0604030504040204" pitchFamily="50" charset="-128"/>
                          <a:ea typeface="Meiryo UI" panose="020B0604030504040204" pitchFamily="50" charset="-128"/>
                          <a:cs typeface="+mn-cs"/>
                        </a:rPr>
                        <a:t>動作の仕組みを徹底解説</a:t>
                      </a:r>
                      <a:br>
                        <a:rPr lang="ja-JP" altLang="en-US" sz="1600" dirty="0">
                          <a:latin typeface="Meiryo UI" panose="020B0604030504040204" pitchFamily="50" charset="-128"/>
                          <a:ea typeface="Meiryo UI" panose="020B0604030504040204" pitchFamily="50" charset="-128"/>
                        </a:rPr>
                      </a:br>
                      <a:r>
                        <a:rPr lang="en-US" sz="1400" b="0" i="0" kern="1200" dirty="0">
                          <a:solidFill>
                            <a:schemeClr val="tx1"/>
                          </a:solidFill>
                          <a:effectLst/>
                          <a:latin typeface="Meiryo UI" panose="020B0604030504040204" pitchFamily="50" charset="-128"/>
                          <a:ea typeface="Meiryo UI" panose="020B0604030504040204" pitchFamily="50" charset="-128"/>
                          <a:cs typeface="+mn-cs"/>
                        </a:rPr>
                        <a:t>Hybrid Azure AD Join deep dive</a:t>
                      </a:r>
                      <a:endParaRPr lang="en-US" altLang="ja-JP" sz="1600" dirty="0">
                        <a:effectLst/>
                        <a:latin typeface="Meiryo UI" panose="020B0604030504040204" pitchFamily="50" charset="-128"/>
                        <a:ea typeface="Meiryo UI" panose="020B0604030504040204" pitchFamily="50" charset="-128"/>
                      </a:endParaRP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chemeClr val="bg1"/>
                    </a:solidFill>
                  </a:tcPr>
                </a:tc>
                <a:extLst>
                  <a:ext uri="{0D108BD9-81ED-4DB2-BD59-A6C34878D82A}">
                    <a16:rowId xmlns:a16="http://schemas.microsoft.com/office/drawing/2014/main" val="2299974133"/>
                  </a:ext>
                </a:extLst>
              </a:tr>
            </a:tbl>
          </a:graphicData>
        </a:graphic>
      </p:graphicFrame>
      <p:cxnSp>
        <p:nvCxnSpPr>
          <p:cNvPr id="7" name="コネクタ: カギ線 6">
            <a:extLst>
              <a:ext uri="{FF2B5EF4-FFF2-40B4-BE49-F238E27FC236}">
                <a16:creationId xmlns:a16="http://schemas.microsoft.com/office/drawing/2014/main" id="{505C7A34-80FB-4D78-BC65-859C6A5AAF84}"/>
              </a:ext>
            </a:extLst>
          </p:cNvPr>
          <p:cNvCxnSpPr>
            <a:cxnSpLocks/>
          </p:cNvCxnSpPr>
          <p:nvPr/>
        </p:nvCxnSpPr>
        <p:spPr>
          <a:xfrm>
            <a:off x="10125917" y="3835847"/>
            <a:ext cx="1008000" cy="2196000"/>
          </a:xfrm>
          <a:prstGeom prst="bentConnector2">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正方形/長方形 9">
            <a:extLst>
              <a:ext uri="{FF2B5EF4-FFF2-40B4-BE49-F238E27FC236}">
                <a16:creationId xmlns:a16="http://schemas.microsoft.com/office/drawing/2014/main" id="{1F23F7D7-327D-4C03-9357-E5407CAC09E7}"/>
              </a:ext>
            </a:extLst>
          </p:cNvPr>
          <p:cNvSpPr/>
          <p:nvPr/>
        </p:nvSpPr>
        <p:spPr>
          <a:xfrm>
            <a:off x="10125917" y="3105834"/>
            <a:ext cx="2079415" cy="646331"/>
          </a:xfrm>
          <a:prstGeom prst="rect">
            <a:avLst/>
          </a:prstGeom>
        </p:spPr>
        <p:txBody>
          <a:bodyPr wrap="none">
            <a:spAutoFit/>
          </a:bodyPr>
          <a:lstStyle/>
          <a:p>
            <a:r>
              <a:rPr lang="ja-JP" altLang="en-US" dirty="0">
                <a:solidFill>
                  <a:srgbClr val="0078D7"/>
                </a:solidFill>
                <a:latin typeface="Meiryo UI" panose="020B0604030504040204" pitchFamily="50" charset="-128"/>
                <a:ea typeface="Meiryo UI" panose="020B0604030504040204" pitchFamily="50" charset="-128"/>
              </a:rPr>
              <a:t>これまでのセッションも</a:t>
            </a:r>
            <a:endParaRPr lang="en-US" altLang="ja-JP" dirty="0">
              <a:solidFill>
                <a:srgbClr val="0078D7"/>
              </a:solidFill>
              <a:latin typeface="Meiryo UI" panose="020B0604030504040204" pitchFamily="50" charset="-128"/>
              <a:ea typeface="Meiryo UI" panose="020B0604030504040204" pitchFamily="50" charset="-128"/>
            </a:endParaRPr>
          </a:p>
          <a:p>
            <a:r>
              <a:rPr lang="ja-JP" altLang="en-US" dirty="0">
                <a:solidFill>
                  <a:srgbClr val="0078D7"/>
                </a:solidFill>
                <a:latin typeface="Meiryo UI" panose="020B0604030504040204" pitchFamily="50" charset="-128"/>
                <a:ea typeface="Meiryo UI" panose="020B0604030504040204" pitchFamily="50" charset="-128"/>
              </a:rPr>
              <a:t>こちらから！</a:t>
            </a:r>
            <a:endParaRPr lang="ja-JP" altLang="en-US"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947BAA6F-2F1D-4E04-9EA7-DE95E05358C7}"/>
              </a:ext>
            </a:extLst>
          </p:cNvPr>
          <p:cNvSpPr/>
          <p:nvPr/>
        </p:nvSpPr>
        <p:spPr bwMode="auto">
          <a:xfrm>
            <a:off x="523374" y="5751095"/>
            <a:ext cx="9673389" cy="64633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p>
            <a:pPr marL="0" marR="0" indent="0" algn="ctr" defTabSz="932293" rtl="0" eaLnBrk="1" fontAlgn="base" latinLnBrk="0" hangingPunct="1">
              <a:lnSpc>
                <a:spcPct val="90000"/>
              </a:lnSpc>
              <a:spcBef>
                <a:spcPct val="0"/>
              </a:spcBef>
              <a:spcAft>
                <a:spcPct val="0"/>
              </a:spcAft>
              <a:buClrTx/>
              <a:buSzTx/>
              <a:buFontTx/>
              <a:buNone/>
              <a:tabLst/>
            </a:pPr>
            <a:endParaRPr kumimoji="1" lang="ja-JP" altLang="en-US" sz="3200" dirty="0">
              <a:latin typeface="Meiryo UI" panose="020B0604030504040204" pitchFamily="34" charset="-128"/>
              <a:ea typeface="Meiryo UI" panose="020B0604030504040204" pitchFamily="34" charset="-128"/>
            </a:endParaRPr>
          </a:p>
        </p:txBody>
      </p:sp>
      <p:sp>
        <p:nvSpPr>
          <p:cNvPr id="2" name="正方形/長方形 1">
            <a:extLst>
              <a:ext uri="{FF2B5EF4-FFF2-40B4-BE49-F238E27FC236}">
                <a16:creationId xmlns:a16="http://schemas.microsoft.com/office/drawing/2014/main" id="{AE7D9F7A-B7EB-4C54-B70F-099B2C2A55F8}"/>
              </a:ext>
            </a:extLst>
          </p:cNvPr>
          <p:cNvSpPr/>
          <p:nvPr/>
        </p:nvSpPr>
        <p:spPr>
          <a:xfrm>
            <a:off x="6986987" y="6106823"/>
            <a:ext cx="4935775" cy="461665"/>
          </a:xfrm>
          <a:prstGeom prst="rect">
            <a:avLst/>
          </a:prstGeom>
          <a:solidFill>
            <a:schemeClr val="bg1"/>
          </a:solidFill>
          <a:ln>
            <a:solidFill>
              <a:srgbClr val="1C1C1C"/>
            </a:solidFill>
          </a:ln>
          <a:effectLst>
            <a:outerShdw blurRad="50800" dist="38100" dir="2700000" algn="tl" rotWithShape="0">
              <a:prstClr val="black">
                <a:alpha val="40000"/>
              </a:prstClr>
            </a:outerShdw>
          </a:effectLst>
        </p:spPr>
        <p:txBody>
          <a:bodyPr wrap="none">
            <a:spAutoFit/>
          </a:bodyPr>
          <a:lstStyle/>
          <a:p>
            <a:pPr lvl="0">
              <a:defRPr/>
            </a:pPr>
            <a:r>
              <a:rPr lang="en-US" altLang="ja-JP" sz="2400" dirty="0">
                <a:solidFill>
                  <a:srgbClr val="0078D7"/>
                </a:solidFill>
                <a:latin typeface="Meiryo UI" panose="020B0604030504040204" pitchFamily="50" charset="-128"/>
                <a:ea typeface="Meiryo UI" panose="020B0604030504040204" pitchFamily="50" charset="-128"/>
              </a:rPr>
              <a:t>http://aka.ms/AzureAdWebinar</a:t>
            </a:r>
          </a:p>
        </p:txBody>
      </p:sp>
    </p:spTree>
    <p:extLst>
      <p:ext uri="{BB962C8B-B14F-4D97-AF65-F5344CB8AC3E}">
        <p14:creationId xmlns:p14="http://schemas.microsoft.com/office/powerpoint/2010/main" val="323067615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090D39F-563D-44C4-9CCE-6C130A207960}"/>
              </a:ext>
            </a:extLst>
          </p:cNvPr>
          <p:cNvSpPr>
            <a:spLocks noGrp="1"/>
          </p:cNvSpPr>
          <p:nvPr>
            <p:ph type="body" sz="quarter" idx="10"/>
          </p:nvPr>
        </p:nvSpPr>
        <p:spPr>
          <a:xfrm>
            <a:off x="269239" y="1189177"/>
            <a:ext cx="11653523" cy="5379311"/>
          </a:xfrm>
        </p:spPr>
        <p:txBody>
          <a:bodyPr>
            <a:normAutofit/>
          </a:bodyPr>
          <a:lstStyle/>
          <a:p>
            <a:r>
              <a:rPr lang="en-US" altLang="ja-JP" dirty="0"/>
              <a:t>Hybrid Azure AD Join </a:t>
            </a:r>
            <a:r>
              <a:rPr lang="ja-JP" altLang="en-US" dirty="0"/>
              <a:t>をやる意味を理解する </a:t>
            </a:r>
            <a:r>
              <a:rPr lang="en-US" altLang="ja-JP" dirty="0"/>
              <a:t>(</a:t>
            </a:r>
            <a:r>
              <a:rPr lang="ja-JP" altLang="en-US" dirty="0"/>
              <a:t>復習</a:t>
            </a:r>
            <a:r>
              <a:rPr lang="en-US" altLang="ja-JP" dirty="0"/>
              <a:t>)</a:t>
            </a:r>
          </a:p>
          <a:p>
            <a:pPr lvl="1"/>
            <a:r>
              <a:rPr lang="ja-JP" altLang="en-US" dirty="0"/>
              <a:t>なんのためにやるの？を復習</a:t>
            </a:r>
            <a:endParaRPr lang="en-US" altLang="ja-JP" dirty="0"/>
          </a:p>
          <a:p>
            <a:pPr lvl="1"/>
            <a:r>
              <a:rPr lang="en-US" altLang="ja-JP" dirty="0"/>
              <a:t>Azure</a:t>
            </a:r>
            <a:r>
              <a:rPr lang="ja-JP" altLang="en-US" dirty="0"/>
              <a:t> </a:t>
            </a:r>
            <a:r>
              <a:rPr lang="en-US" altLang="ja-JP" dirty="0"/>
              <a:t>AD Join </a:t>
            </a:r>
            <a:r>
              <a:rPr lang="ja-JP" altLang="en-US" dirty="0"/>
              <a:t>と何が違うの？を復習</a:t>
            </a:r>
            <a:endParaRPr lang="en-US" altLang="ja-JP" dirty="0"/>
          </a:p>
          <a:p>
            <a:pPr marL="0" indent="0">
              <a:buNone/>
            </a:pPr>
            <a:endParaRPr lang="en-US" altLang="ja-JP" dirty="0"/>
          </a:p>
          <a:p>
            <a:r>
              <a:rPr lang="en-US" altLang="ja-JP" dirty="0"/>
              <a:t>Hybrid Azure AD Join </a:t>
            </a:r>
            <a:r>
              <a:rPr lang="ja-JP" altLang="en-US" dirty="0"/>
              <a:t>の詳細動作を理解する</a:t>
            </a:r>
            <a:endParaRPr lang="en-US" altLang="ja-JP" dirty="0"/>
          </a:p>
          <a:p>
            <a:pPr lvl="1"/>
            <a:r>
              <a:rPr lang="ja-JP" altLang="en-US" dirty="0"/>
              <a:t>登録、認証時の動作を理解する</a:t>
            </a:r>
            <a:endParaRPr lang="en-US" altLang="ja-JP" dirty="0"/>
          </a:p>
          <a:p>
            <a:pPr lvl="1"/>
            <a:r>
              <a:rPr lang="ja-JP" altLang="en-US" dirty="0"/>
              <a:t>設定はしてみたものの、何か変わったのかよくわからないあなたへ</a:t>
            </a:r>
            <a:endParaRPr lang="en-US" altLang="ja-JP" dirty="0"/>
          </a:p>
        </p:txBody>
      </p:sp>
      <p:sp>
        <p:nvSpPr>
          <p:cNvPr id="4" name="Title 3">
            <a:extLst>
              <a:ext uri="{FF2B5EF4-FFF2-40B4-BE49-F238E27FC236}">
                <a16:creationId xmlns:a16="http://schemas.microsoft.com/office/drawing/2014/main" id="{830E09DB-C300-4F08-A677-30390B607580}"/>
              </a:ext>
            </a:extLst>
          </p:cNvPr>
          <p:cNvSpPr>
            <a:spLocks noGrp="1"/>
          </p:cNvSpPr>
          <p:nvPr>
            <p:ph type="title"/>
          </p:nvPr>
        </p:nvSpPr>
        <p:spPr/>
        <p:txBody>
          <a:bodyPr/>
          <a:lstStyle/>
          <a:p>
            <a:r>
              <a:rPr lang="ja-JP" altLang="en-US" dirty="0"/>
              <a:t>本日のセッションの内容</a:t>
            </a:r>
            <a:endParaRPr lang="en-US" dirty="0"/>
          </a:p>
        </p:txBody>
      </p:sp>
    </p:spTree>
    <p:extLst>
      <p:ext uri="{BB962C8B-B14F-4D97-AF65-F5344CB8AC3E}">
        <p14:creationId xmlns:p14="http://schemas.microsoft.com/office/powerpoint/2010/main" val="10456014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289E84-C3D6-4FED-AF22-D747F834A929}"/>
              </a:ext>
            </a:extLst>
          </p:cNvPr>
          <p:cNvSpPr>
            <a:spLocks noGrp="1"/>
          </p:cNvSpPr>
          <p:nvPr>
            <p:ph type="title"/>
          </p:nvPr>
        </p:nvSpPr>
        <p:spPr>
          <a:xfrm>
            <a:off x="269239" y="2891074"/>
            <a:ext cx="11653523" cy="3397853"/>
          </a:xfrm>
        </p:spPr>
        <p:txBody>
          <a:bodyPr/>
          <a:lstStyle/>
          <a:p>
            <a:r>
              <a:rPr lang="en-US" altLang="ja-JP" sz="5400" dirty="0"/>
              <a:t>Hybrid Azure AD Join </a:t>
            </a:r>
            <a:r>
              <a:rPr lang="ja-JP" altLang="en-US" sz="5400" dirty="0"/>
              <a:t>とは？</a:t>
            </a:r>
            <a:r>
              <a:rPr lang="en-US" altLang="ja-JP" sz="5400" dirty="0"/>
              <a:t>(</a:t>
            </a:r>
            <a:r>
              <a:rPr lang="ja-JP" altLang="en-US" sz="5400" dirty="0"/>
              <a:t>復習</a:t>
            </a:r>
            <a:r>
              <a:rPr lang="en-US" altLang="ja-JP" sz="5400" dirty="0"/>
              <a:t>)</a:t>
            </a:r>
            <a:br>
              <a:rPr lang="en-US" altLang="ja-JP" sz="5400" dirty="0"/>
            </a:br>
            <a:br>
              <a:rPr lang="en-US" altLang="ja-JP" sz="5400" dirty="0"/>
            </a:br>
            <a:r>
              <a:rPr lang="ja-JP" altLang="en-US" sz="3200" dirty="0"/>
              <a:t>詳しくは</a:t>
            </a:r>
            <a:r>
              <a:rPr lang="en-US" altLang="ja-JP" sz="3200" dirty="0"/>
              <a:t>4/18 </a:t>
            </a:r>
            <a:r>
              <a:rPr lang="ja-JP" altLang="en-US" sz="3200" dirty="0"/>
              <a:t>実施の </a:t>
            </a:r>
            <a:r>
              <a:rPr lang="en-US" altLang="ja-JP" sz="3200" dirty="0"/>
              <a:t>Webinar </a:t>
            </a:r>
            <a:r>
              <a:rPr lang="ja-JP" altLang="en-US" sz="3200" dirty="0"/>
              <a:t>で復習！</a:t>
            </a:r>
            <a:br>
              <a:rPr lang="en-US" altLang="ja-JP" sz="3200" dirty="0"/>
            </a:br>
            <a:br>
              <a:rPr lang="en-US" altLang="ja-JP" sz="3200" dirty="0"/>
            </a:br>
            <a:r>
              <a:rPr lang="en-US" altLang="ja-JP" sz="2400" dirty="0"/>
              <a:t>Azure AD </a:t>
            </a:r>
            <a:r>
              <a:rPr lang="ja-JP" altLang="en-US" sz="2400" dirty="0"/>
              <a:t>の新しいデバイス管理パターンを理解しよう</a:t>
            </a:r>
            <a:br>
              <a:rPr lang="en-US" altLang="ja-JP" sz="5400" dirty="0"/>
            </a:br>
            <a:r>
              <a:rPr lang="en-US" altLang="ja-JP" sz="1800" dirty="0"/>
              <a:t>https://info.microsoft.com/JA-NOGEP-WBNR-FY19-04Apr-18-UnderstandnewdevicemanagementpatternsinAzureAD-1571_02OnDemandRegistration-ForminBody.html</a:t>
            </a:r>
            <a:endParaRPr lang="en-US" altLang="ja-JP" sz="5400" dirty="0"/>
          </a:p>
        </p:txBody>
      </p:sp>
    </p:spTree>
    <p:extLst>
      <p:ext uri="{BB962C8B-B14F-4D97-AF65-F5344CB8AC3E}">
        <p14:creationId xmlns:p14="http://schemas.microsoft.com/office/powerpoint/2010/main" val="205164503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FFFF096D-A1AF-4600-BFF3-C182C38AD81B}"/>
              </a:ext>
            </a:extLst>
          </p:cNvPr>
          <p:cNvSpPr>
            <a:spLocks noGrp="1"/>
          </p:cNvSpPr>
          <p:nvPr>
            <p:ph type="title"/>
          </p:nvPr>
        </p:nvSpPr>
        <p:spPr>
          <a:xfrm>
            <a:off x="268080" y="431198"/>
            <a:ext cx="11655840" cy="553998"/>
          </a:xfrm>
        </p:spPr>
        <p:txBody>
          <a:bodyPr>
            <a:noAutofit/>
          </a:bodyPr>
          <a:lstStyle/>
          <a:p>
            <a:r>
              <a:rPr lang="ja-JP" altLang="en-US" dirty="0"/>
              <a:t>最新の </a:t>
            </a:r>
            <a:r>
              <a:rPr lang="en-US" dirty="0"/>
              <a:t>Windows </a:t>
            </a:r>
            <a:r>
              <a:rPr lang="en-US" altLang="ja-JP" dirty="0"/>
              <a:t>PC </a:t>
            </a:r>
            <a:r>
              <a:rPr lang="ja-JP" altLang="en-US" dirty="0"/>
              <a:t>管理の選択肢</a:t>
            </a:r>
            <a:endParaRPr lang="en-US" dirty="0"/>
          </a:p>
        </p:txBody>
      </p:sp>
      <p:grpSp>
        <p:nvGrpSpPr>
          <p:cNvPr id="73" name="Group 14">
            <a:extLst>
              <a:ext uri="{FF2B5EF4-FFF2-40B4-BE49-F238E27FC236}">
                <a16:creationId xmlns:a16="http://schemas.microsoft.com/office/drawing/2014/main" id="{27A44C74-7F04-4D72-BF40-4AAEBFF947E1}"/>
              </a:ext>
            </a:extLst>
          </p:cNvPr>
          <p:cNvGrpSpPr/>
          <p:nvPr/>
        </p:nvGrpSpPr>
        <p:grpSpPr>
          <a:xfrm>
            <a:off x="4563599" y="2658201"/>
            <a:ext cx="3361593" cy="2314478"/>
            <a:chOff x="8510657" y="396509"/>
            <a:chExt cx="3429000" cy="2360888"/>
          </a:xfrm>
        </p:grpSpPr>
        <p:sp>
          <p:nvSpPr>
            <p:cNvPr id="76" name="Cloud 24">
              <a:extLst>
                <a:ext uri="{FF2B5EF4-FFF2-40B4-BE49-F238E27FC236}">
                  <a16:creationId xmlns:a16="http://schemas.microsoft.com/office/drawing/2014/main" id="{D4CBA656-E312-4D6F-B930-D2FA3092F296}"/>
                </a:ext>
              </a:extLst>
            </p:cNvPr>
            <p:cNvSpPr/>
            <p:nvPr/>
          </p:nvSpPr>
          <p:spPr bwMode="auto">
            <a:xfrm>
              <a:off x="8510657" y="396509"/>
              <a:ext cx="2286000" cy="1294088"/>
            </a:xfrm>
            <a:prstGeom prst="cloud">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77" name="Isosceles Triangle 3">
              <a:extLst>
                <a:ext uri="{FF2B5EF4-FFF2-40B4-BE49-F238E27FC236}">
                  <a16:creationId xmlns:a16="http://schemas.microsoft.com/office/drawing/2014/main" id="{58514C03-CDDD-46B3-B592-66FF9FE8E632}"/>
                </a:ext>
              </a:extLst>
            </p:cNvPr>
            <p:cNvSpPr/>
            <p:nvPr/>
          </p:nvSpPr>
          <p:spPr bwMode="auto">
            <a:xfrm>
              <a:off x="8967857" y="625109"/>
              <a:ext cx="1447800" cy="1066800"/>
            </a:xfrm>
            <a:prstGeom prst="triangle">
              <a:avLst/>
            </a:prstGeom>
            <a:solidFill>
              <a:srgbClr val="E6E6E6"/>
            </a:solid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78" name="Isosceles Triangle 4">
              <a:extLst>
                <a:ext uri="{FF2B5EF4-FFF2-40B4-BE49-F238E27FC236}">
                  <a16:creationId xmlns:a16="http://schemas.microsoft.com/office/drawing/2014/main" id="{E91430E3-66CB-48B0-A4E8-2FFFFD4CBF9F}"/>
                </a:ext>
              </a:extLst>
            </p:cNvPr>
            <p:cNvSpPr/>
            <p:nvPr/>
          </p:nvSpPr>
          <p:spPr bwMode="auto">
            <a:xfrm>
              <a:off x="10491857" y="1690597"/>
              <a:ext cx="1447800" cy="1066800"/>
            </a:xfrm>
            <a:prstGeom prst="triangl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grpSp>
          <p:nvGrpSpPr>
            <p:cNvPr id="79" name="Group 28">
              <a:extLst>
                <a:ext uri="{FF2B5EF4-FFF2-40B4-BE49-F238E27FC236}">
                  <a16:creationId xmlns:a16="http://schemas.microsoft.com/office/drawing/2014/main" id="{B0FDD198-4DD5-46B6-A4FD-A1959D18A784}"/>
                </a:ext>
              </a:extLst>
            </p:cNvPr>
            <p:cNvGrpSpPr/>
            <p:nvPr/>
          </p:nvGrpSpPr>
          <p:grpSpPr>
            <a:xfrm>
              <a:off x="9056381" y="2212346"/>
              <a:ext cx="762000" cy="533400"/>
              <a:chOff x="655637" y="2887662"/>
              <a:chExt cx="762000" cy="533400"/>
            </a:xfrm>
          </p:grpSpPr>
          <p:sp>
            <p:nvSpPr>
              <p:cNvPr id="87" name="Rectangle 5">
                <a:extLst>
                  <a:ext uri="{FF2B5EF4-FFF2-40B4-BE49-F238E27FC236}">
                    <a16:creationId xmlns:a16="http://schemas.microsoft.com/office/drawing/2014/main" id="{0952900A-CD73-40E2-AC63-356502B0762F}"/>
                  </a:ext>
                </a:extLst>
              </p:cNvPr>
              <p:cNvSpPr/>
              <p:nvPr/>
            </p:nvSpPr>
            <p:spPr bwMode="auto">
              <a:xfrm>
                <a:off x="655637" y="2887662"/>
                <a:ext cx="609600" cy="3810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88" name="Rectangle 6">
                <a:extLst>
                  <a:ext uri="{FF2B5EF4-FFF2-40B4-BE49-F238E27FC236}">
                    <a16:creationId xmlns:a16="http://schemas.microsoft.com/office/drawing/2014/main" id="{A7D96C26-500E-4F6F-A50C-60BC463E0E1A}"/>
                  </a:ext>
                </a:extLst>
              </p:cNvPr>
              <p:cNvSpPr/>
              <p:nvPr/>
            </p:nvSpPr>
            <p:spPr bwMode="auto">
              <a:xfrm>
                <a:off x="731837" y="2963862"/>
                <a:ext cx="457200" cy="2286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cxnSp>
            <p:nvCxnSpPr>
              <p:cNvPr id="120" name="Straight Connector 8">
                <a:extLst>
                  <a:ext uri="{FF2B5EF4-FFF2-40B4-BE49-F238E27FC236}">
                    <a16:creationId xmlns:a16="http://schemas.microsoft.com/office/drawing/2014/main" id="{AF644098-832C-4382-A29D-65B9209B06AD}"/>
                  </a:ext>
                </a:extLst>
              </p:cNvPr>
              <p:cNvCxnSpPr/>
              <p:nvPr/>
            </p:nvCxnSpPr>
            <p:spPr>
              <a:xfrm>
                <a:off x="655637" y="3268662"/>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21" name="Straight Connector 9">
                <a:extLst>
                  <a:ext uri="{FF2B5EF4-FFF2-40B4-BE49-F238E27FC236}">
                    <a16:creationId xmlns:a16="http://schemas.microsoft.com/office/drawing/2014/main" id="{30D85855-3EAA-47F3-A2FF-50FEDB946A8A}"/>
                  </a:ext>
                </a:extLst>
              </p:cNvPr>
              <p:cNvCxnSpPr/>
              <p:nvPr/>
            </p:nvCxnSpPr>
            <p:spPr>
              <a:xfrm>
                <a:off x="1265237" y="3267350"/>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23" name="Straight Connector 10">
                <a:extLst>
                  <a:ext uri="{FF2B5EF4-FFF2-40B4-BE49-F238E27FC236}">
                    <a16:creationId xmlns:a16="http://schemas.microsoft.com/office/drawing/2014/main" id="{C1DDAEAD-5635-4B10-A2D4-4C523974669A}"/>
                  </a:ext>
                </a:extLst>
              </p:cNvPr>
              <p:cNvCxnSpPr/>
              <p:nvPr/>
            </p:nvCxnSpPr>
            <p:spPr>
              <a:xfrm flipH="1">
                <a:off x="808037" y="3419750"/>
                <a:ext cx="609600" cy="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80" name="Straight Connector 12">
              <a:extLst>
                <a:ext uri="{FF2B5EF4-FFF2-40B4-BE49-F238E27FC236}">
                  <a16:creationId xmlns:a16="http://schemas.microsoft.com/office/drawing/2014/main" id="{EAF6859E-3D78-469E-A0D3-78CC3245EB43}"/>
                </a:ext>
              </a:extLst>
            </p:cNvPr>
            <p:cNvCxnSpPr/>
            <p:nvPr/>
          </p:nvCxnSpPr>
          <p:spPr>
            <a:xfrm>
              <a:off x="10277583" y="1478596"/>
              <a:ext cx="795528" cy="440601"/>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81" name="Straight Connector 15">
              <a:extLst>
                <a:ext uri="{FF2B5EF4-FFF2-40B4-BE49-F238E27FC236}">
                  <a16:creationId xmlns:a16="http://schemas.microsoft.com/office/drawing/2014/main" id="{86F9FBA6-490F-4F03-95C4-C7D7319795D1}"/>
                </a:ext>
              </a:extLst>
            </p:cNvPr>
            <p:cNvCxnSpPr>
              <a:endCxn id="87" idx="0"/>
            </p:cNvCxnSpPr>
            <p:nvPr/>
          </p:nvCxnSpPr>
          <p:spPr>
            <a:xfrm>
              <a:off x="9361181" y="1698896"/>
              <a:ext cx="0" cy="513450"/>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82" name="TextBox 71">
              <a:extLst>
                <a:ext uri="{FF2B5EF4-FFF2-40B4-BE49-F238E27FC236}">
                  <a16:creationId xmlns:a16="http://schemas.microsoft.com/office/drawing/2014/main" id="{A25E4A1A-0BE4-41C6-95D0-02590CFCC435}"/>
                </a:ext>
              </a:extLst>
            </p:cNvPr>
            <p:cNvSpPr txBox="1"/>
            <p:nvPr/>
          </p:nvSpPr>
          <p:spPr>
            <a:xfrm>
              <a:off x="9184409" y="894455"/>
              <a:ext cx="1016752" cy="926407"/>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Azure</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sp>
          <p:nvSpPr>
            <p:cNvPr id="84" name="TextBox 72">
              <a:extLst>
                <a:ext uri="{FF2B5EF4-FFF2-40B4-BE49-F238E27FC236}">
                  <a16:creationId xmlns:a16="http://schemas.microsoft.com/office/drawing/2014/main" id="{73FBDF2A-111F-4600-8E05-777D470FF5FD}"/>
                </a:ext>
              </a:extLst>
            </p:cNvPr>
            <p:cNvSpPr txBox="1"/>
            <p:nvPr/>
          </p:nvSpPr>
          <p:spPr>
            <a:xfrm>
              <a:off x="10841599" y="2086598"/>
              <a:ext cx="713978" cy="572464"/>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endParaRPr kumimoji="0" lang="en-US" sz="1568"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endParaRPr>
            </a:p>
          </p:txBody>
        </p:sp>
      </p:grpSp>
      <p:sp>
        <p:nvSpPr>
          <p:cNvPr id="126" name="TextBox 80">
            <a:extLst>
              <a:ext uri="{FF2B5EF4-FFF2-40B4-BE49-F238E27FC236}">
                <a16:creationId xmlns:a16="http://schemas.microsoft.com/office/drawing/2014/main" id="{CB298228-B1CD-41AD-978B-3813CF8F4375}"/>
              </a:ext>
            </a:extLst>
          </p:cNvPr>
          <p:cNvSpPr txBox="1"/>
          <p:nvPr/>
        </p:nvSpPr>
        <p:spPr>
          <a:xfrm>
            <a:off x="4638320" y="5245374"/>
            <a:ext cx="2915360" cy="1142198"/>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rPr>
              <a:t>Azure AD joined</a:t>
            </a:r>
          </a:p>
          <a:p>
            <a:pPr marL="0" marR="0" lvl="0" indent="0" algn="ctr" defTabSz="914367" rtl="0" eaLnBrk="1" fontAlgn="auto" latinLnBrk="0" hangingPunct="1">
              <a:lnSpc>
                <a:spcPct val="90000"/>
              </a:lnSpc>
              <a:spcBef>
                <a:spcPts val="0"/>
              </a:spcBef>
              <a:spcAft>
                <a:spcPts val="588"/>
              </a:spcAft>
              <a:buClrTx/>
              <a:buSzTx/>
              <a:buFontTx/>
              <a:buNone/>
              <a:tabLst/>
              <a:defRPr/>
            </a:pPr>
            <a:r>
              <a:rPr lang="en-US" sz="2800" b="1" dirty="0">
                <a:solidFill>
                  <a:srgbClr val="0078D7"/>
                </a:solidFill>
                <a:latin typeface="Segoe UI Light"/>
                <a:cs typeface="Segoe UI" panose="020B0502040204020203" pitchFamily="34" charset="0"/>
              </a:rPr>
              <a:t>(AADJ)</a:t>
            </a:r>
            <a:endParaRPr kumimoji="0" lang="en-US" sz="2800" b="1"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endParaRPr>
          </a:p>
        </p:txBody>
      </p:sp>
      <p:grpSp>
        <p:nvGrpSpPr>
          <p:cNvPr id="127" name="Group 1">
            <a:extLst>
              <a:ext uri="{FF2B5EF4-FFF2-40B4-BE49-F238E27FC236}">
                <a16:creationId xmlns:a16="http://schemas.microsoft.com/office/drawing/2014/main" id="{E189BB92-1B74-4F9E-AF24-FAE23C57D8EE}"/>
              </a:ext>
            </a:extLst>
          </p:cNvPr>
          <p:cNvGrpSpPr/>
          <p:nvPr/>
        </p:nvGrpSpPr>
        <p:grpSpPr>
          <a:xfrm>
            <a:off x="510344" y="2710739"/>
            <a:ext cx="3361593" cy="2314478"/>
            <a:chOff x="510344" y="2043334"/>
            <a:chExt cx="3361593" cy="2314478"/>
          </a:xfrm>
        </p:grpSpPr>
        <p:cxnSp>
          <p:nvCxnSpPr>
            <p:cNvPr id="128" name="Straight Connector 17">
              <a:extLst>
                <a:ext uri="{FF2B5EF4-FFF2-40B4-BE49-F238E27FC236}">
                  <a16:creationId xmlns:a16="http://schemas.microsoft.com/office/drawing/2014/main" id="{61D7E14C-FE0F-4A75-927F-257CBB88AEBA}"/>
                </a:ext>
              </a:extLst>
            </p:cNvPr>
            <p:cNvCxnSpPr>
              <a:cxnSpLocks/>
            </p:cNvCxnSpPr>
            <p:nvPr/>
          </p:nvCxnSpPr>
          <p:spPr>
            <a:xfrm>
              <a:off x="1642957" y="4010231"/>
              <a:ext cx="1033746" cy="17953"/>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29" name="Cloud 32">
              <a:extLst>
                <a:ext uri="{FF2B5EF4-FFF2-40B4-BE49-F238E27FC236}">
                  <a16:creationId xmlns:a16="http://schemas.microsoft.com/office/drawing/2014/main" id="{2CC269BE-32EA-4B9C-BE59-985A55D58D1E}"/>
                </a:ext>
              </a:extLst>
            </p:cNvPr>
            <p:cNvSpPr/>
            <p:nvPr/>
          </p:nvSpPr>
          <p:spPr bwMode="auto">
            <a:xfrm>
              <a:off x="510344" y="2043334"/>
              <a:ext cx="2241062" cy="1268649"/>
            </a:xfrm>
            <a:prstGeom prst="cloud">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30" name="Isosceles Triangle 33">
              <a:extLst>
                <a:ext uri="{FF2B5EF4-FFF2-40B4-BE49-F238E27FC236}">
                  <a16:creationId xmlns:a16="http://schemas.microsoft.com/office/drawing/2014/main" id="{B1EF4CA9-0EFD-4680-ACFA-783E35C8557C}"/>
                </a:ext>
              </a:extLst>
            </p:cNvPr>
            <p:cNvSpPr/>
            <p:nvPr/>
          </p:nvSpPr>
          <p:spPr bwMode="auto">
            <a:xfrm>
              <a:off x="958556" y="2267440"/>
              <a:ext cx="1419339" cy="1045829"/>
            </a:xfrm>
            <a:prstGeom prst="triangle">
              <a:avLst/>
            </a:prstGeom>
            <a:solidFill>
              <a:srgbClr val="E6E6E6"/>
            </a:solid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31" name="Isosceles Triangle 34">
              <a:extLst>
                <a:ext uri="{FF2B5EF4-FFF2-40B4-BE49-F238E27FC236}">
                  <a16:creationId xmlns:a16="http://schemas.microsoft.com/office/drawing/2014/main" id="{20749F29-E071-499E-B8E6-B62D28795005}"/>
                </a:ext>
              </a:extLst>
            </p:cNvPr>
            <p:cNvSpPr/>
            <p:nvPr/>
          </p:nvSpPr>
          <p:spPr bwMode="auto">
            <a:xfrm>
              <a:off x="2452598" y="3311983"/>
              <a:ext cx="1419339" cy="1045829"/>
            </a:xfrm>
            <a:prstGeom prst="triangl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grpSp>
          <p:nvGrpSpPr>
            <p:cNvPr id="132" name="Group 35">
              <a:extLst>
                <a:ext uri="{FF2B5EF4-FFF2-40B4-BE49-F238E27FC236}">
                  <a16:creationId xmlns:a16="http://schemas.microsoft.com/office/drawing/2014/main" id="{1483212E-2421-41FA-90E2-0DD5158F112E}"/>
                </a:ext>
              </a:extLst>
            </p:cNvPr>
            <p:cNvGrpSpPr/>
            <p:nvPr/>
          </p:nvGrpSpPr>
          <p:grpSpPr>
            <a:xfrm>
              <a:off x="1045340" y="3823476"/>
              <a:ext cx="747021" cy="522914"/>
              <a:chOff x="655637" y="2887662"/>
              <a:chExt cx="762000" cy="533400"/>
            </a:xfrm>
          </p:grpSpPr>
          <p:sp>
            <p:nvSpPr>
              <p:cNvPr id="137" name="Rectangle 36">
                <a:extLst>
                  <a:ext uri="{FF2B5EF4-FFF2-40B4-BE49-F238E27FC236}">
                    <a16:creationId xmlns:a16="http://schemas.microsoft.com/office/drawing/2014/main" id="{2ABBE62F-3BE4-4106-89CD-53069191AA35}"/>
                  </a:ext>
                </a:extLst>
              </p:cNvPr>
              <p:cNvSpPr/>
              <p:nvPr/>
            </p:nvSpPr>
            <p:spPr bwMode="auto">
              <a:xfrm>
                <a:off x="655637" y="2887662"/>
                <a:ext cx="609600" cy="3810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38" name="Rectangle 37">
                <a:extLst>
                  <a:ext uri="{FF2B5EF4-FFF2-40B4-BE49-F238E27FC236}">
                    <a16:creationId xmlns:a16="http://schemas.microsoft.com/office/drawing/2014/main" id="{AD237848-84CF-4132-9F27-AB8EF4FBE945}"/>
                  </a:ext>
                </a:extLst>
              </p:cNvPr>
              <p:cNvSpPr/>
              <p:nvPr/>
            </p:nvSpPr>
            <p:spPr bwMode="auto">
              <a:xfrm>
                <a:off x="731837" y="2963862"/>
                <a:ext cx="457200" cy="228600"/>
              </a:xfrm>
              <a:prstGeom prst="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cxnSp>
            <p:nvCxnSpPr>
              <p:cNvPr id="139" name="Straight Connector 38">
                <a:extLst>
                  <a:ext uri="{FF2B5EF4-FFF2-40B4-BE49-F238E27FC236}">
                    <a16:creationId xmlns:a16="http://schemas.microsoft.com/office/drawing/2014/main" id="{EB20CF8C-1CA1-42FA-94AC-132B80F95C14}"/>
                  </a:ext>
                </a:extLst>
              </p:cNvPr>
              <p:cNvCxnSpPr/>
              <p:nvPr/>
            </p:nvCxnSpPr>
            <p:spPr>
              <a:xfrm>
                <a:off x="655637" y="3268662"/>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0" name="Straight Connector 39">
                <a:extLst>
                  <a:ext uri="{FF2B5EF4-FFF2-40B4-BE49-F238E27FC236}">
                    <a16:creationId xmlns:a16="http://schemas.microsoft.com/office/drawing/2014/main" id="{9C224E9D-FBE6-4C8E-913C-AAF498469860}"/>
                  </a:ext>
                </a:extLst>
              </p:cNvPr>
              <p:cNvCxnSpPr/>
              <p:nvPr/>
            </p:nvCxnSpPr>
            <p:spPr>
              <a:xfrm>
                <a:off x="1265237" y="3267350"/>
                <a:ext cx="152400" cy="15240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1" name="Straight Connector 40">
                <a:extLst>
                  <a:ext uri="{FF2B5EF4-FFF2-40B4-BE49-F238E27FC236}">
                    <a16:creationId xmlns:a16="http://schemas.microsoft.com/office/drawing/2014/main" id="{D3EA5738-A80F-4EFB-A6CB-3EA2F89B5455}"/>
                  </a:ext>
                </a:extLst>
              </p:cNvPr>
              <p:cNvCxnSpPr/>
              <p:nvPr/>
            </p:nvCxnSpPr>
            <p:spPr>
              <a:xfrm flipH="1">
                <a:off x="808037" y="3419750"/>
                <a:ext cx="609600" cy="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cxnSp>
          <p:nvCxnSpPr>
            <p:cNvPr id="133" name="Straight Connector 41">
              <a:extLst>
                <a:ext uri="{FF2B5EF4-FFF2-40B4-BE49-F238E27FC236}">
                  <a16:creationId xmlns:a16="http://schemas.microsoft.com/office/drawing/2014/main" id="{1981FC64-67D4-4310-8952-AD5A96586598}"/>
                </a:ext>
              </a:extLst>
            </p:cNvPr>
            <p:cNvCxnSpPr/>
            <p:nvPr/>
          </p:nvCxnSpPr>
          <p:spPr>
            <a:xfrm>
              <a:off x="2242536" y="3104149"/>
              <a:ext cx="779890" cy="431940"/>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34" name="Straight Connector 42">
              <a:extLst>
                <a:ext uri="{FF2B5EF4-FFF2-40B4-BE49-F238E27FC236}">
                  <a16:creationId xmlns:a16="http://schemas.microsoft.com/office/drawing/2014/main" id="{78946BC4-8FAB-444E-8040-BFFFED35515F}"/>
                </a:ext>
              </a:extLst>
            </p:cNvPr>
            <p:cNvCxnSpPr>
              <a:cxnSpLocks/>
            </p:cNvCxnSpPr>
            <p:nvPr/>
          </p:nvCxnSpPr>
          <p:spPr>
            <a:xfrm>
              <a:off x="1344148" y="3320119"/>
              <a:ext cx="0" cy="503357"/>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35" name="TextBox 75">
              <a:extLst>
                <a:ext uri="{FF2B5EF4-FFF2-40B4-BE49-F238E27FC236}">
                  <a16:creationId xmlns:a16="http://schemas.microsoft.com/office/drawing/2014/main" id="{7F5ECBDE-0C9E-40BC-8F5A-4D46FC597C51}"/>
                </a:ext>
              </a:extLst>
            </p:cNvPr>
            <p:cNvSpPr txBox="1"/>
            <p:nvPr/>
          </p:nvSpPr>
          <p:spPr>
            <a:xfrm>
              <a:off x="1169843" y="2552250"/>
              <a:ext cx="996766" cy="90819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Azure</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sp>
          <p:nvSpPr>
            <p:cNvPr id="136" name="TextBox 78">
              <a:extLst>
                <a:ext uri="{FF2B5EF4-FFF2-40B4-BE49-F238E27FC236}">
                  <a16:creationId xmlns:a16="http://schemas.microsoft.com/office/drawing/2014/main" id="{16CD44EC-A766-45B4-9C30-BBF91BF1A6F9}"/>
                </a:ext>
              </a:extLst>
            </p:cNvPr>
            <p:cNvSpPr txBox="1"/>
            <p:nvPr/>
          </p:nvSpPr>
          <p:spPr>
            <a:xfrm>
              <a:off x="2820190" y="3700199"/>
              <a:ext cx="693657" cy="555869"/>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grpSp>
      <p:sp>
        <p:nvSpPr>
          <p:cNvPr id="142" name="TextBox 81">
            <a:extLst>
              <a:ext uri="{FF2B5EF4-FFF2-40B4-BE49-F238E27FC236}">
                <a16:creationId xmlns:a16="http://schemas.microsoft.com/office/drawing/2014/main" id="{5199C79C-CAC0-4362-B309-02E03BCD8FA1}"/>
              </a:ext>
            </a:extLst>
          </p:cNvPr>
          <p:cNvSpPr txBox="1"/>
          <p:nvPr/>
        </p:nvSpPr>
        <p:spPr>
          <a:xfrm>
            <a:off x="153219" y="5245374"/>
            <a:ext cx="4026779" cy="1142198"/>
          </a:xfrm>
          <a:prstGeom prst="rect">
            <a:avLst/>
          </a:prstGeom>
          <a:noFill/>
        </p:spPr>
        <p:txBody>
          <a:bodyPr wrap="square" lIns="179285" tIns="143428" rIns="179285" bIns="143428" rtlCol="0">
            <a:spAutoFit/>
          </a:bodyPr>
          <a:lstStyle>
            <a:defPPr>
              <a:defRPr lang="en-US"/>
            </a:defPPr>
            <a:lvl1pPr algn="ctr" defTabSz="914367">
              <a:lnSpc>
                <a:spcPct val="90000"/>
              </a:lnSpc>
              <a:spcAft>
                <a:spcPts val="588"/>
              </a:spcAft>
              <a:defRPr sz="2402" b="1">
                <a:gradFill>
                  <a:gsLst>
                    <a:gs pos="2917">
                      <a:srgbClr val="353535"/>
                    </a:gs>
                    <a:gs pos="30000">
                      <a:srgbClr val="353535"/>
                    </a:gs>
                  </a:gsLst>
                  <a:lin ang="5400000" scaled="0"/>
                </a:gradFill>
                <a:latin typeface="Segoe UI Light"/>
                <a:cs typeface="Segoe UI" panose="020B0502040204020203" pitchFamily="34" charset="0"/>
              </a:defRPr>
            </a:lvl1p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800"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rPr>
              <a:t>Hybrid Azure AD joined</a:t>
            </a:r>
          </a:p>
          <a:p>
            <a:pPr marL="0" marR="0" lvl="0" indent="0" algn="ctr" defTabSz="914367" rtl="0" eaLnBrk="1" fontAlgn="auto" latinLnBrk="0" hangingPunct="1">
              <a:lnSpc>
                <a:spcPct val="90000"/>
              </a:lnSpc>
              <a:spcBef>
                <a:spcPts val="0"/>
              </a:spcBef>
              <a:spcAft>
                <a:spcPts val="588"/>
              </a:spcAft>
              <a:buClrTx/>
              <a:buSzTx/>
              <a:buFontTx/>
              <a:buNone/>
              <a:tabLst/>
              <a:defRPr/>
            </a:pPr>
            <a:r>
              <a:rPr lang="en-US" sz="2800" dirty="0">
                <a:solidFill>
                  <a:srgbClr val="0078D7"/>
                </a:solidFill>
              </a:rPr>
              <a:t>(HAADJ)</a:t>
            </a:r>
            <a:endParaRPr kumimoji="0" lang="en-US" sz="2800"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endParaRPr>
          </a:p>
        </p:txBody>
      </p:sp>
      <p:grpSp>
        <p:nvGrpSpPr>
          <p:cNvPr id="143" name="Group 18">
            <a:extLst>
              <a:ext uri="{FF2B5EF4-FFF2-40B4-BE49-F238E27FC236}">
                <a16:creationId xmlns:a16="http://schemas.microsoft.com/office/drawing/2014/main" id="{45B7F1AE-4B51-4C66-8926-4BDE70695F79}"/>
              </a:ext>
            </a:extLst>
          </p:cNvPr>
          <p:cNvGrpSpPr/>
          <p:nvPr/>
        </p:nvGrpSpPr>
        <p:grpSpPr>
          <a:xfrm>
            <a:off x="8562327" y="2658201"/>
            <a:ext cx="3361593" cy="2314478"/>
            <a:chOff x="4759192" y="3879778"/>
            <a:chExt cx="3429000" cy="2360888"/>
          </a:xfrm>
        </p:grpSpPr>
        <p:sp>
          <p:nvSpPr>
            <p:cNvPr id="144" name="Cloud 58">
              <a:extLst>
                <a:ext uri="{FF2B5EF4-FFF2-40B4-BE49-F238E27FC236}">
                  <a16:creationId xmlns:a16="http://schemas.microsoft.com/office/drawing/2014/main" id="{F1FF6548-96A7-44C5-8E98-14C6A8610729}"/>
                </a:ext>
              </a:extLst>
            </p:cNvPr>
            <p:cNvSpPr/>
            <p:nvPr/>
          </p:nvSpPr>
          <p:spPr bwMode="auto">
            <a:xfrm>
              <a:off x="4759192" y="3879778"/>
              <a:ext cx="2286000" cy="1294088"/>
            </a:xfrm>
            <a:prstGeom prst="cloud">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45" name="Isosceles Triangle 59">
              <a:extLst>
                <a:ext uri="{FF2B5EF4-FFF2-40B4-BE49-F238E27FC236}">
                  <a16:creationId xmlns:a16="http://schemas.microsoft.com/office/drawing/2014/main" id="{D54E1B2D-7B51-40BF-8C1E-CE6E1FE52CDB}"/>
                </a:ext>
              </a:extLst>
            </p:cNvPr>
            <p:cNvSpPr/>
            <p:nvPr/>
          </p:nvSpPr>
          <p:spPr bwMode="auto">
            <a:xfrm>
              <a:off x="5216392" y="4108378"/>
              <a:ext cx="1447800" cy="1066800"/>
            </a:xfrm>
            <a:prstGeom prst="triangle">
              <a:avLst/>
            </a:prstGeom>
            <a:solidFill>
              <a:srgbClr val="E6E6E6"/>
            </a:solid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46" name="Isosceles Triangle 60">
              <a:extLst>
                <a:ext uri="{FF2B5EF4-FFF2-40B4-BE49-F238E27FC236}">
                  <a16:creationId xmlns:a16="http://schemas.microsoft.com/office/drawing/2014/main" id="{8B1783F5-5D20-435C-A537-4DD53E6AE018}"/>
                </a:ext>
              </a:extLst>
            </p:cNvPr>
            <p:cNvSpPr/>
            <p:nvPr/>
          </p:nvSpPr>
          <p:spPr bwMode="auto">
            <a:xfrm>
              <a:off x="6740392" y="5173866"/>
              <a:ext cx="1447800" cy="1066800"/>
            </a:xfrm>
            <a:prstGeom prst="triangl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cxnSp>
          <p:nvCxnSpPr>
            <p:cNvPr id="147" name="Straight Connector 67">
              <a:extLst>
                <a:ext uri="{FF2B5EF4-FFF2-40B4-BE49-F238E27FC236}">
                  <a16:creationId xmlns:a16="http://schemas.microsoft.com/office/drawing/2014/main" id="{E9D101BC-705A-4A0A-82C8-482ED7291AB4}"/>
                </a:ext>
              </a:extLst>
            </p:cNvPr>
            <p:cNvCxnSpPr/>
            <p:nvPr/>
          </p:nvCxnSpPr>
          <p:spPr>
            <a:xfrm>
              <a:off x="6526118" y="4961865"/>
              <a:ext cx="795528" cy="440601"/>
            </a:xfrm>
            <a:prstGeom prst="line">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148" name="Straight Connector 68">
              <a:extLst>
                <a:ext uri="{FF2B5EF4-FFF2-40B4-BE49-F238E27FC236}">
                  <a16:creationId xmlns:a16="http://schemas.microsoft.com/office/drawing/2014/main" id="{18EE9189-7806-4518-BF8A-1E1B4C5D0F54}"/>
                </a:ext>
              </a:extLst>
            </p:cNvPr>
            <p:cNvCxnSpPr/>
            <p:nvPr/>
          </p:nvCxnSpPr>
          <p:spPr>
            <a:xfrm>
              <a:off x="5609716" y="5182165"/>
              <a:ext cx="0" cy="513450"/>
            </a:xfrm>
            <a:prstGeom prst="line">
              <a:avLst/>
            </a:prstGeom>
            <a:noFill/>
            <a:ln w="28575">
              <a:solidFill>
                <a:schemeClr val="tx1">
                  <a:lumMod val="50000"/>
                </a:schemeClr>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149" name="Rectangle: Rounded Corners 69">
              <a:extLst>
                <a:ext uri="{FF2B5EF4-FFF2-40B4-BE49-F238E27FC236}">
                  <a16:creationId xmlns:a16="http://schemas.microsoft.com/office/drawing/2014/main" id="{DAEDCB46-580A-4119-804D-468480799B29}"/>
                </a:ext>
              </a:extLst>
            </p:cNvPr>
            <p:cNvSpPr/>
            <p:nvPr/>
          </p:nvSpPr>
          <p:spPr bwMode="auto">
            <a:xfrm>
              <a:off x="5391856" y="5695615"/>
              <a:ext cx="444876" cy="545051"/>
            </a:xfrm>
            <a:prstGeom prst="round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50" name="Rectangle: Rounded Corners 70">
              <a:extLst>
                <a:ext uri="{FF2B5EF4-FFF2-40B4-BE49-F238E27FC236}">
                  <a16:creationId xmlns:a16="http://schemas.microsoft.com/office/drawing/2014/main" id="{645D6D92-C768-4C08-B8CF-19970FD7F08A}"/>
                </a:ext>
              </a:extLst>
            </p:cNvPr>
            <p:cNvSpPr/>
            <p:nvPr/>
          </p:nvSpPr>
          <p:spPr bwMode="auto">
            <a:xfrm>
              <a:off x="5464559" y="5751780"/>
              <a:ext cx="303216" cy="442925"/>
            </a:xfrm>
            <a:prstGeom prst="roundRect">
              <a:avLst/>
            </a:prstGeom>
            <a:noFill/>
            <a:ln w="28575">
              <a:solidFill>
                <a:schemeClr val="tx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Light"/>
                <a:ea typeface="Segoe UI" panose="020B0502040204020203" pitchFamily="34" charset="0"/>
                <a:cs typeface="Segoe UI" panose="020B0502040204020203" pitchFamily="34" charset="0"/>
              </a:endParaRPr>
            </a:p>
          </p:txBody>
        </p:sp>
        <p:sp>
          <p:nvSpPr>
            <p:cNvPr id="151" name="TextBox 73">
              <a:extLst>
                <a:ext uri="{FF2B5EF4-FFF2-40B4-BE49-F238E27FC236}">
                  <a16:creationId xmlns:a16="http://schemas.microsoft.com/office/drawing/2014/main" id="{9968335A-3C19-46CE-A21C-27C6CB80F509}"/>
                </a:ext>
              </a:extLst>
            </p:cNvPr>
            <p:cNvSpPr txBox="1"/>
            <p:nvPr/>
          </p:nvSpPr>
          <p:spPr>
            <a:xfrm>
              <a:off x="7118044" y="5515598"/>
              <a:ext cx="713978" cy="572464"/>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sp>
          <p:nvSpPr>
            <p:cNvPr id="152" name="TextBox 74">
              <a:extLst>
                <a:ext uri="{FF2B5EF4-FFF2-40B4-BE49-F238E27FC236}">
                  <a16:creationId xmlns:a16="http://schemas.microsoft.com/office/drawing/2014/main" id="{8C5F6522-937A-44E1-AA4A-147F08D516E6}"/>
                </a:ext>
              </a:extLst>
            </p:cNvPr>
            <p:cNvSpPr txBox="1"/>
            <p:nvPr/>
          </p:nvSpPr>
          <p:spPr>
            <a:xfrm>
              <a:off x="5416879" y="4399655"/>
              <a:ext cx="1016753" cy="926407"/>
            </a:xfrm>
            <a:prstGeom prst="rect">
              <a:avLst/>
            </a:prstGeom>
            <a:noFill/>
          </p:spPr>
          <p:txBody>
            <a:bodyPr wrap="non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Azure</a:t>
              </a:r>
            </a:p>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1961" b="0" i="0" u="none" strike="noStrike" kern="1200" cap="none" spc="0" normalizeH="0" baseline="0" noProof="0">
                  <a:ln>
                    <a:noFill/>
                  </a:ln>
                  <a:gradFill>
                    <a:gsLst>
                      <a:gs pos="2917">
                        <a:srgbClr val="353535"/>
                      </a:gs>
                      <a:gs pos="30000">
                        <a:srgbClr val="353535"/>
                      </a:gs>
                    </a:gsLst>
                    <a:lin ang="5400000" scaled="0"/>
                  </a:gradFill>
                  <a:effectLst/>
                  <a:uLnTx/>
                  <a:uFillTx/>
                  <a:latin typeface="Segoe UI" panose="020B0502040204020203" pitchFamily="34" charset="0"/>
                  <a:ea typeface="+mn-ea"/>
                  <a:cs typeface="Segoe UI" panose="020B0502040204020203" pitchFamily="34" charset="0"/>
                </a:rPr>
                <a:t>AD</a:t>
              </a:r>
            </a:p>
          </p:txBody>
        </p:sp>
      </p:grpSp>
      <p:sp>
        <p:nvSpPr>
          <p:cNvPr id="153" name="TextBox 82">
            <a:extLst>
              <a:ext uri="{FF2B5EF4-FFF2-40B4-BE49-F238E27FC236}">
                <a16:creationId xmlns:a16="http://schemas.microsoft.com/office/drawing/2014/main" id="{9ECA70C4-1C8B-4D96-B17E-3C597287E549}"/>
              </a:ext>
            </a:extLst>
          </p:cNvPr>
          <p:cNvSpPr txBox="1"/>
          <p:nvPr/>
        </p:nvSpPr>
        <p:spPr>
          <a:xfrm>
            <a:off x="8310402" y="5245374"/>
            <a:ext cx="3487084" cy="677456"/>
          </a:xfrm>
          <a:prstGeom prst="rect">
            <a:avLst/>
          </a:prstGeom>
          <a:noFill/>
        </p:spPr>
        <p:txBody>
          <a:bodyPr wrap="square" lIns="179285" tIns="143428" rIns="179285" bIns="143428" rtlCol="0">
            <a:spAutoFit/>
          </a:bodyPr>
          <a:lstStyle/>
          <a:p>
            <a:pPr marL="0" marR="0" lvl="0" indent="0" algn="ctr" defTabSz="914367" rtl="0" eaLnBrk="1" fontAlgn="auto" latinLnBrk="0" hangingPunct="1">
              <a:lnSpc>
                <a:spcPct val="90000"/>
              </a:lnSpc>
              <a:spcBef>
                <a:spcPts val="0"/>
              </a:spcBef>
              <a:spcAft>
                <a:spcPts val="588"/>
              </a:spcAft>
              <a:buClrTx/>
              <a:buSzTx/>
              <a:buFontTx/>
              <a:buNone/>
              <a:tabLst/>
              <a:defRPr/>
            </a:pPr>
            <a:r>
              <a:rPr kumimoji="0" lang="en-US" sz="2800" b="1" i="0" u="none" strike="noStrike" kern="1200" cap="none" spc="0" normalizeH="0" baseline="0" noProof="0" dirty="0">
                <a:ln>
                  <a:noFill/>
                </a:ln>
                <a:solidFill>
                  <a:srgbClr val="0078D7"/>
                </a:solidFill>
                <a:effectLst/>
                <a:uLnTx/>
                <a:uFillTx/>
                <a:latin typeface="Segoe UI Light"/>
                <a:ea typeface="+mn-ea"/>
                <a:cs typeface="Segoe UI" panose="020B0502040204020203" pitchFamily="34" charset="0"/>
              </a:rPr>
              <a:t>Azure AD registered</a:t>
            </a:r>
          </a:p>
        </p:txBody>
      </p:sp>
      <p:sp>
        <p:nvSpPr>
          <p:cNvPr id="154" name="テキスト プレースホルダー 3">
            <a:extLst>
              <a:ext uri="{FF2B5EF4-FFF2-40B4-BE49-F238E27FC236}">
                <a16:creationId xmlns:a16="http://schemas.microsoft.com/office/drawing/2014/main" id="{2CEA00A2-2322-4C55-A148-EBB1B50CD015}"/>
              </a:ext>
            </a:extLst>
          </p:cNvPr>
          <p:cNvSpPr txBox="1">
            <a:spLocks/>
          </p:cNvSpPr>
          <p:nvPr/>
        </p:nvSpPr>
        <p:spPr>
          <a:xfrm>
            <a:off x="353192" y="1373412"/>
            <a:ext cx="11570728" cy="724143"/>
          </a:xfrm>
          <a:prstGeom prst="rect">
            <a:avLst/>
          </a:prstGeom>
        </p:spPr>
        <p:txBody>
          <a:bodyPr/>
          <a:lstStyle>
            <a:lvl1pPr marL="342900" marR="0" indent="-3429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4000" kern="1200" spc="0" baseline="0">
                <a:gradFill>
                  <a:gsLst>
                    <a:gs pos="1250">
                      <a:schemeClr val="tx1"/>
                    </a:gs>
                    <a:gs pos="100000">
                      <a:schemeClr val="tx1"/>
                    </a:gs>
                  </a:gsLst>
                  <a:lin ang="5400000" scaled="0"/>
                </a:gradFill>
                <a:latin typeface="+mn-lt"/>
                <a:ea typeface="+mn-ea"/>
                <a:cs typeface="+mn-cs"/>
              </a:defRPr>
            </a:lvl1pPr>
            <a:lvl2pPr marL="584200" marR="0" indent="-241300" algn="l" defTabSz="932742" rtl="0" eaLnBrk="1" fontAlgn="auto" latinLnBrk="0" hangingPunct="1">
              <a:lnSpc>
                <a:spcPct val="100000"/>
              </a:lnSpc>
              <a:spcBef>
                <a:spcPts val="600"/>
              </a:spcBef>
              <a:spcAft>
                <a:spcPts val="0"/>
              </a:spcAft>
              <a:buClrTx/>
              <a:buSzPct val="90000"/>
              <a:buFont typeface="Arial" pitchFamily="34" charset="0"/>
              <a:buChar char="•"/>
              <a:tabLst>
                <a:tab pos="1349375" algn="l"/>
              </a:tabLst>
              <a:defRPr kumimoji="1" sz="28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100000"/>
              </a:lnSpc>
              <a:spcBef>
                <a:spcPts val="600"/>
              </a:spcBef>
              <a:spcAft>
                <a:spcPts val="0"/>
              </a:spcAft>
              <a:buClrTx/>
              <a:buSzPct val="90000"/>
              <a:buFont typeface="Arial" pitchFamily="34" charset="0"/>
              <a:buChar char="•"/>
              <a:tabLst/>
              <a:defRPr kumimoji="1"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a:lstStyle>
          <a:p>
            <a:pPr marL="0" indent="0" defTabSz="914367">
              <a:spcBef>
                <a:spcPts val="588"/>
              </a:spcBef>
              <a:buNone/>
            </a:pPr>
            <a:r>
              <a:rPr lang="ja-JP" altLang="en-US" sz="3529" dirty="0">
                <a:solidFill>
                  <a:srgbClr val="0070C0"/>
                </a:solidFill>
                <a:latin typeface="Meiryo UI" panose="020B0604030504040204" pitchFamily="50" charset="-128"/>
                <a:ea typeface="Meiryo UI" panose="020B0604030504040204" pitchFamily="50" charset="-128"/>
              </a:rPr>
              <a:t>従来型の </a:t>
            </a:r>
            <a:r>
              <a:rPr lang="en-US" altLang="ja-JP" sz="3529" dirty="0">
                <a:solidFill>
                  <a:srgbClr val="0070C0"/>
                </a:solidFill>
                <a:latin typeface="Meiryo UI" panose="020B0604030504040204" pitchFamily="50" charset="-128"/>
                <a:ea typeface="Meiryo UI" panose="020B0604030504040204" pitchFamily="50" charset="-128"/>
              </a:rPr>
              <a:t>Domain Joined </a:t>
            </a:r>
            <a:r>
              <a:rPr lang="ja-JP" altLang="en-US" sz="3529" dirty="0">
                <a:solidFill>
                  <a:srgbClr val="0070C0"/>
                </a:solidFill>
                <a:latin typeface="Meiryo UI" panose="020B0604030504040204" pitchFamily="50" charset="-128"/>
                <a:ea typeface="Meiryo UI" panose="020B0604030504040204" pitchFamily="50" charset="-128"/>
              </a:rPr>
              <a:t>に加えて、 </a:t>
            </a:r>
            <a:r>
              <a:rPr lang="en-US" altLang="ja-JP" sz="3529" dirty="0">
                <a:solidFill>
                  <a:srgbClr val="0070C0"/>
                </a:solidFill>
                <a:latin typeface="Meiryo UI" panose="020B0604030504040204" pitchFamily="50" charset="-128"/>
                <a:ea typeface="Meiryo UI" panose="020B0604030504040204" pitchFamily="50" charset="-128"/>
              </a:rPr>
              <a:t>3 </a:t>
            </a:r>
            <a:r>
              <a:rPr lang="ja-JP" altLang="en-US" sz="3529" dirty="0" err="1">
                <a:solidFill>
                  <a:srgbClr val="0070C0"/>
                </a:solidFill>
                <a:latin typeface="Meiryo UI" panose="020B0604030504040204" pitchFamily="50" charset="-128"/>
                <a:ea typeface="Meiryo UI" panose="020B0604030504040204" pitchFamily="50" charset="-128"/>
              </a:rPr>
              <a:t>つの</a:t>
            </a:r>
            <a:r>
              <a:rPr lang="ja-JP" altLang="en-US" sz="3529" dirty="0">
                <a:solidFill>
                  <a:srgbClr val="0070C0"/>
                </a:solidFill>
                <a:latin typeface="Meiryo UI" panose="020B0604030504040204" pitchFamily="50" charset="-128"/>
                <a:ea typeface="Meiryo UI" panose="020B0604030504040204" pitchFamily="50" charset="-128"/>
              </a:rPr>
              <a:t>選択肢が登場</a:t>
            </a:r>
          </a:p>
        </p:txBody>
      </p:sp>
    </p:spTree>
    <p:extLst>
      <p:ext uri="{BB962C8B-B14F-4D97-AF65-F5344CB8AC3E}">
        <p14:creationId xmlns:p14="http://schemas.microsoft.com/office/powerpoint/2010/main" val="127124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500"/>
                                        <p:tgtEl>
                                          <p:spTgt spid="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6"/>
                                        </p:tgtEl>
                                        <p:attrNameLst>
                                          <p:attrName>style.visibility</p:attrName>
                                        </p:attrNameLst>
                                      </p:cBhvr>
                                      <p:to>
                                        <p:strVal val="visible"/>
                                      </p:to>
                                    </p:set>
                                    <p:animEffect transition="in" filter="fade">
                                      <p:cBhvr>
                                        <p:cTn id="12" dur="500"/>
                                        <p:tgtEl>
                                          <p:spTgt spid="1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7"/>
                                        </p:tgtEl>
                                        <p:attrNameLst>
                                          <p:attrName>style.visibility</p:attrName>
                                        </p:attrNameLst>
                                      </p:cBhvr>
                                      <p:to>
                                        <p:strVal val="visible"/>
                                      </p:to>
                                    </p:set>
                                    <p:animEffect transition="in" filter="fade">
                                      <p:cBhvr>
                                        <p:cTn id="17" dur="500"/>
                                        <p:tgtEl>
                                          <p:spTgt spid="1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2"/>
                                        </p:tgtEl>
                                        <p:attrNameLst>
                                          <p:attrName>style.visibility</p:attrName>
                                        </p:attrNameLst>
                                      </p:cBhvr>
                                      <p:to>
                                        <p:strVal val="visible"/>
                                      </p:to>
                                    </p:set>
                                    <p:animEffect transition="in" filter="fade">
                                      <p:cBhvr>
                                        <p:cTn id="22" dur="500"/>
                                        <p:tgtEl>
                                          <p:spTgt spid="1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
                                        </p:tgtEl>
                                        <p:attrNameLst>
                                          <p:attrName>style.visibility</p:attrName>
                                        </p:attrNameLst>
                                      </p:cBhvr>
                                      <p:to>
                                        <p:strVal val="visible"/>
                                      </p:to>
                                    </p:set>
                                    <p:animEffect transition="in" filter="fade">
                                      <p:cBhvr>
                                        <p:cTn id="27" dur="500"/>
                                        <p:tgtEl>
                                          <p:spTgt spid="14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3"/>
                                        </p:tgtEl>
                                        <p:attrNameLst>
                                          <p:attrName>style.visibility</p:attrName>
                                        </p:attrNameLst>
                                      </p:cBhvr>
                                      <p:to>
                                        <p:strVal val="visible"/>
                                      </p:to>
                                    </p:set>
                                    <p:animEffect transition="in" filter="fade">
                                      <p:cBhvr>
                                        <p:cTn id="32"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142" grpId="0"/>
      <p:bldP spid="1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2152B772-BBAA-494A-A23E-49E0CC12FAB7}"/>
              </a:ext>
            </a:extLst>
          </p:cNvPr>
          <p:cNvSpPr txBox="1">
            <a:spLocks/>
          </p:cNvSpPr>
          <p:nvPr/>
        </p:nvSpPr>
        <p:spPr>
          <a:xfrm>
            <a:off x="266361" y="239587"/>
            <a:ext cx="11655840" cy="66325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4310" b="0" i="0" u="none" strike="noStrike" kern="1200" cap="none" spc="-50" normalizeH="0" baseline="0" noProof="0" dirty="0">
                <a:ln w="3175">
                  <a:noFill/>
                </a:ln>
                <a:solidFill>
                  <a:schemeClr val="tx1">
                    <a:lumMod val="75000"/>
                    <a:lumOff val="25000"/>
                  </a:schemeClr>
                </a:solidFill>
                <a:effectLst/>
                <a:uLnTx/>
                <a:uFillTx/>
                <a:latin typeface="Meiryo UI" panose="020B0604030504040204" pitchFamily="50" charset="-128"/>
                <a:ea typeface="Meiryo UI" panose="020B0604030504040204" pitchFamily="50" charset="-128"/>
              </a:rPr>
              <a:t>Azure AD Join vs Hybrid Azure AD Join</a:t>
            </a:r>
          </a:p>
        </p:txBody>
      </p:sp>
      <p:graphicFrame>
        <p:nvGraphicFramePr>
          <p:cNvPr id="24" name="Table 8">
            <a:extLst>
              <a:ext uri="{FF2B5EF4-FFF2-40B4-BE49-F238E27FC236}">
                <a16:creationId xmlns:a16="http://schemas.microsoft.com/office/drawing/2014/main" id="{1AE25877-ECDC-4C8E-B626-9E10639B29C9}"/>
              </a:ext>
            </a:extLst>
          </p:cNvPr>
          <p:cNvGraphicFramePr>
            <a:graphicFrameLocks noGrp="1"/>
          </p:cNvGraphicFramePr>
          <p:nvPr/>
        </p:nvGraphicFramePr>
        <p:xfrm>
          <a:off x="533686" y="1271133"/>
          <a:ext cx="11010614" cy="5087554"/>
        </p:xfrm>
        <a:graphic>
          <a:graphicData uri="http://schemas.openxmlformats.org/drawingml/2006/table">
            <a:tbl>
              <a:tblPr firstRow="1">
                <a:tableStyleId>{5940675A-B579-460E-94D1-54222C63F5DA}</a:tableStyleId>
              </a:tblPr>
              <a:tblGrid>
                <a:gridCol w="2986608">
                  <a:extLst>
                    <a:ext uri="{9D8B030D-6E8A-4147-A177-3AD203B41FA5}">
                      <a16:colId xmlns:a16="http://schemas.microsoft.com/office/drawing/2014/main" val="1838215373"/>
                    </a:ext>
                  </a:extLst>
                </a:gridCol>
                <a:gridCol w="4012003">
                  <a:extLst>
                    <a:ext uri="{9D8B030D-6E8A-4147-A177-3AD203B41FA5}">
                      <a16:colId xmlns:a16="http://schemas.microsoft.com/office/drawing/2014/main" val="4257785235"/>
                    </a:ext>
                  </a:extLst>
                </a:gridCol>
                <a:gridCol w="4012003">
                  <a:extLst>
                    <a:ext uri="{9D8B030D-6E8A-4147-A177-3AD203B41FA5}">
                      <a16:colId xmlns:a16="http://schemas.microsoft.com/office/drawing/2014/main" val="162371409"/>
                    </a:ext>
                  </a:extLst>
                </a:gridCol>
              </a:tblGrid>
              <a:tr h="761746">
                <a:tc>
                  <a:txBody>
                    <a:bodyPr/>
                    <a:lstStyle/>
                    <a:p>
                      <a:pPr algn="ctr"/>
                      <a:r>
                        <a:rPr lang="ja-JP" altLang="en-US" sz="2000" b="1" kern="1200" dirty="0">
                          <a:solidFill>
                            <a:schemeClr val="bg1"/>
                          </a:solidFill>
                          <a:latin typeface="Meiryo UI" panose="020B0604030504040204" pitchFamily="50" charset="-128"/>
                          <a:ea typeface="Meiryo UI" panose="020B0604030504040204" pitchFamily="50" charset="-128"/>
                          <a:cs typeface="+mn-cs"/>
                        </a:rPr>
                        <a:t>項目</a:t>
                      </a:r>
                      <a:endParaRPr lang="en-US" sz="2000" b="1" kern="1200" dirty="0">
                        <a:solidFill>
                          <a:schemeClr val="bg1"/>
                        </a:solidFill>
                        <a:latin typeface="Meiryo UI" panose="020B0604030504040204" pitchFamily="50" charset="-128"/>
                        <a:ea typeface="Meiryo UI" panose="020B0604030504040204" pitchFamily="50" charset="-128"/>
                        <a:cs typeface="+mn-cs"/>
                      </a:endParaRPr>
                    </a:p>
                  </a:txBody>
                  <a:tcPr marL="31304" marR="31304" marT="15652" marB="15652" anchor="ctr">
                    <a:solidFill>
                      <a:schemeClr val="accent1"/>
                    </a:solidFill>
                  </a:tcPr>
                </a:tc>
                <a:tc>
                  <a:txBody>
                    <a:bodyPr/>
                    <a:lstStyle/>
                    <a:p>
                      <a:pPr algn="ctr"/>
                      <a:r>
                        <a:rPr lang="en-US" sz="2000" b="1" dirty="0">
                          <a:solidFill>
                            <a:schemeClr val="bg1"/>
                          </a:solidFill>
                          <a:latin typeface="Meiryo UI" panose="020B0604030504040204" pitchFamily="50" charset="-128"/>
                          <a:ea typeface="Meiryo UI" panose="020B0604030504040204" pitchFamily="50" charset="-128"/>
                        </a:rPr>
                        <a:t>Azure AD Join</a:t>
                      </a:r>
                    </a:p>
                  </a:txBody>
                  <a:tcPr marL="31304" marR="31304" marT="15652" marB="15652" anchor="ctr">
                    <a:solidFill>
                      <a:schemeClr val="accent1"/>
                    </a:solidFill>
                  </a:tcPr>
                </a:tc>
                <a:tc>
                  <a:txBody>
                    <a:bodyPr/>
                    <a:lstStyle/>
                    <a:p>
                      <a:pPr algn="ctr"/>
                      <a:r>
                        <a:rPr lang="en-US" altLang="ja-JP" sz="2000" b="1" dirty="0">
                          <a:solidFill>
                            <a:schemeClr val="bg1"/>
                          </a:solidFill>
                          <a:latin typeface="Meiryo UI" panose="020B0604030504040204" pitchFamily="50" charset="-128"/>
                          <a:ea typeface="Meiryo UI" panose="020B0604030504040204" pitchFamily="50" charset="-128"/>
                        </a:rPr>
                        <a:t>Hybrid Azure AD Join</a:t>
                      </a:r>
                      <a:endParaRPr lang="en-US" sz="2000" b="1" dirty="0">
                        <a:solidFill>
                          <a:schemeClr val="bg1"/>
                        </a:solidFill>
                        <a:latin typeface="Meiryo UI" panose="020B0604030504040204" pitchFamily="50" charset="-128"/>
                        <a:ea typeface="Meiryo UI" panose="020B0604030504040204" pitchFamily="50" charset="-128"/>
                      </a:endParaRPr>
                    </a:p>
                  </a:txBody>
                  <a:tcPr marL="31304" marR="31304" marT="15652" marB="15652" anchor="ctr">
                    <a:solidFill>
                      <a:schemeClr val="accent1"/>
                    </a:solidFill>
                  </a:tcPr>
                </a:tc>
                <a:extLst>
                  <a:ext uri="{0D108BD9-81ED-4DB2-BD59-A6C34878D82A}">
                    <a16:rowId xmlns:a16="http://schemas.microsoft.com/office/drawing/2014/main" val="2928852681"/>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デバイス登録の場所</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5486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Azure AD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にのみ登録される</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Azure AD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オンプレ </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AD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両方に</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登録される</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txBody>
                  <a:tcPr marL="31304" marR="31304" marT="15652" marB="15652" anchor="ctr"/>
                </a:tc>
                <a:extLst>
                  <a:ext uri="{0D108BD9-81ED-4DB2-BD59-A6C34878D82A}">
                    <a16:rowId xmlns:a16="http://schemas.microsoft.com/office/drawing/2014/main" val="1862946610"/>
                  </a:ext>
                </a:extLst>
              </a:tr>
              <a:tr h="988820">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シングルサインオン</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5486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オンプレ、クラウド両方のリソースに </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SSO</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オンプレリソース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Kerberos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クラウドリソース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PRT</a:t>
                      </a: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オンプレ、クラウド両方のリソースに </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SSO</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オンプレリソース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Kerberos</a:t>
                      </a: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クラウドリソース </a:t>
                      </a:r>
                      <a:r>
                        <a:rPr kumimoji="0" lang="en-US" altLang="ja-JP" sz="1800" b="0" i="0" u="none" strike="noStrike" kern="1200" cap="none" spc="0" normalizeH="0" baseline="0" noProof="0" dirty="0">
                          <a:ln>
                            <a:noFill/>
                          </a:ln>
                          <a:solidFill>
                            <a:schemeClr val="tx1">
                              <a:lumMod val="75000"/>
                              <a:lumOff val="25000"/>
                            </a:schemeClr>
                          </a:solidFill>
                          <a:effectLst/>
                          <a:uLnTx/>
                          <a:uFillTx/>
                          <a:latin typeface="Meiryo UI" panose="020B0604030504040204" pitchFamily="50" charset="-128"/>
                          <a:ea typeface="Meiryo UI" panose="020B0604030504040204" pitchFamily="50" charset="-128"/>
                          <a:cs typeface="+mn-cs"/>
                        </a:rPr>
                        <a:t>= PRT</a:t>
                      </a:r>
                    </a:p>
                  </a:txBody>
                  <a:tcPr marL="31304" marR="31304" marT="15652" marB="15652" anchor="ctr"/>
                </a:tc>
                <a:extLst>
                  <a:ext uri="{0D108BD9-81ED-4DB2-BD59-A6C34878D82A}">
                    <a16:rowId xmlns:a16="http://schemas.microsoft.com/office/drawing/2014/main" val="466152787"/>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対応 </a:t>
                      </a:r>
                      <a:r>
                        <a:rPr lang="en-US" altLang="ja-JP"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OS</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1800" b="1" dirty="0">
                          <a:solidFill>
                            <a:srgbClr val="0078D7"/>
                          </a:solidFill>
                          <a:latin typeface="Meiryo UI" panose="020B0604030504040204" pitchFamily="50" charset="-128"/>
                          <a:ea typeface="Meiryo UI" panose="020B0604030504040204" pitchFamily="50" charset="-128"/>
                        </a:rPr>
                        <a:t>Windows 10</a:t>
                      </a:r>
                    </a:p>
                  </a:txBody>
                  <a:tcPr marL="31304" marR="31304" marT="15652" marB="15652" anchor="ctr"/>
                </a:tc>
                <a:tc>
                  <a:txBody>
                    <a:bodyPr/>
                    <a:lstStyle/>
                    <a:p>
                      <a:pPr algn="ctr"/>
                      <a:r>
                        <a:rPr lang="en-US" sz="1800" b="1" dirty="0">
                          <a:solidFill>
                            <a:srgbClr val="0078D7"/>
                          </a:solidFill>
                          <a:latin typeface="Meiryo UI" panose="020B0604030504040204" pitchFamily="50" charset="-128"/>
                          <a:ea typeface="Meiryo UI" panose="020B0604030504040204" pitchFamily="50" charset="-128"/>
                        </a:rPr>
                        <a:t>Windows 7/8.1/10</a:t>
                      </a:r>
                    </a:p>
                  </a:txBody>
                  <a:tcPr marL="31304" marR="31304" marT="15652" marB="15652" anchor="ctr"/>
                </a:tc>
                <a:extLst>
                  <a:ext uri="{0D108BD9-81ED-4DB2-BD59-A6C34878D82A}">
                    <a16:rowId xmlns:a16="http://schemas.microsoft.com/office/drawing/2014/main" val="2090013298"/>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構成方法</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31304" marR="31304" marT="15652" marB="15652" anchor="ct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altLang="ja-JP" sz="1800" b="1" i="0" u="none" strike="noStrike" kern="1200" cap="none" spc="0" normalizeH="0" baseline="0" noProof="0" dirty="0" err="1">
                          <a:ln>
                            <a:noFill/>
                          </a:ln>
                          <a:solidFill>
                            <a:srgbClr val="0078D7"/>
                          </a:solidFill>
                          <a:effectLst/>
                          <a:uLnTx/>
                          <a:uFillTx/>
                          <a:latin typeface="Meiryo UI" panose="020B0604030504040204" pitchFamily="50" charset="-128"/>
                          <a:ea typeface="Meiryo UI" panose="020B0604030504040204" pitchFamily="50" charset="-128"/>
                          <a:cs typeface="+mn-cs"/>
                        </a:rPr>
                        <a:t>AutoPilot</a:t>
                      </a:r>
                      <a:r>
                        <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 </a:t>
                      </a: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で半自動化は可能だが</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p>
                      <a:pPr marL="0" marR="0" lvl="0" indent="0" algn="ctr" defTabSz="914367" rtl="0" eaLnBrk="1" fontAlgn="auto" latinLnBrk="0" hangingPunct="1">
                        <a:lnSpc>
                          <a:spcPct val="100000"/>
                        </a:lnSpc>
                        <a:spcBef>
                          <a:spcPts val="0"/>
                        </a:spcBef>
                        <a:spcAft>
                          <a:spcPts val="0"/>
                        </a:spcAft>
                        <a:buClrTx/>
                        <a:buSzTx/>
                        <a:buFontTx/>
                        <a:buNone/>
                        <a:tabLst/>
                        <a:defRPr/>
                      </a:pPr>
                      <a:r>
                        <a:rPr kumimoji="0" lang="ja-JP" altLang="en-US"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rPr>
                        <a:t>ユーザー操作は伴う</a:t>
                      </a:r>
                      <a:endParaRPr kumimoji="0" lang="en-US" altLang="ja-JP" sz="1800" b="1" i="0" u="none" strike="noStrike" kern="1200" cap="none" spc="0" normalizeH="0" baseline="0" noProof="0" dirty="0">
                        <a:ln>
                          <a:noFill/>
                        </a:ln>
                        <a:solidFill>
                          <a:srgbClr val="0078D7"/>
                        </a:solidFill>
                        <a:effectLst/>
                        <a:uLnTx/>
                        <a:uFillTx/>
                        <a:latin typeface="Meiryo UI" panose="020B0604030504040204" pitchFamily="50" charset="-128"/>
                        <a:ea typeface="Meiryo UI" panose="020B0604030504040204" pitchFamily="50" charset="-128"/>
                        <a:cs typeface="+mn-cs"/>
                      </a:endParaRPr>
                    </a:p>
                  </a:txBody>
                  <a:tcPr marL="31304" marR="31304" marT="15652" marB="15652" anchor="ctr"/>
                </a:tc>
                <a:tc>
                  <a:txBody>
                    <a:bodyPr/>
                    <a:lstStyle/>
                    <a:p>
                      <a:pPr algn="ctr"/>
                      <a:r>
                        <a:rPr lang="ja-JP" altLang="en-US" sz="1800" b="1" dirty="0">
                          <a:solidFill>
                            <a:srgbClr val="0078D7"/>
                          </a:solidFill>
                          <a:latin typeface="Meiryo UI" panose="020B0604030504040204" pitchFamily="50" charset="-128"/>
                          <a:ea typeface="Meiryo UI" panose="020B0604030504040204" pitchFamily="50" charset="-128"/>
                        </a:rPr>
                        <a:t>構成は管理者作業のみ</a:t>
                      </a:r>
                      <a:endParaRPr lang="en-US" altLang="ja-JP" sz="1800" b="1" dirty="0">
                        <a:solidFill>
                          <a:srgbClr val="0078D7"/>
                        </a:solidFill>
                        <a:latin typeface="Meiryo UI" panose="020B0604030504040204" pitchFamily="50" charset="-128"/>
                        <a:ea typeface="Meiryo UI" panose="020B0604030504040204" pitchFamily="50" charset="-128"/>
                      </a:endParaRPr>
                    </a:p>
                    <a:p>
                      <a:pPr algn="ctr"/>
                      <a:r>
                        <a:rPr lang="en-US" sz="1800" dirty="0">
                          <a:solidFill>
                            <a:schemeClr val="tx1">
                              <a:lumMod val="75000"/>
                              <a:lumOff val="25000"/>
                            </a:schemeClr>
                          </a:solidFill>
                          <a:latin typeface="Meiryo UI" panose="020B0604030504040204" pitchFamily="50" charset="-128"/>
                          <a:ea typeface="Meiryo UI" panose="020B0604030504040204" pitchFamily="50" charset="-128"/>
                        </a:rPr>
                        <a:t>(</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エンドユーザー作業不要</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endParaRPr lang="en-US" sz="1800" dirty="0">
                        <a:solidFill>
                          <a:schemeClr val="tx1">
                            <a:lumMod val="75000"/>
                            <a:lumOff val="25000"/>
                          </a:schemeClr>
                        </a:solidFill>
                        <a:latin typeface="Meiryo UI" panose="020B0604030504040204" pitchFamily="50" charset="-128"/>
                        <a:ea typeface="Meiryo UI" panose="020B0604030504040204" pitchFamily="50" charset="-128"/>
                      </a:endParaRPr>
                    </a:p>
                  </a:txBody>
                  <a:tcPr marL="31304" marR="31304" marT="15652" marB="15652" anchor="ctr"/>
                </a:tc>
                <a:extLst>
                  <a:ext uri="{0D108BD9-81ED-4DB2-BD59-A6C34878D82A}">
                    <a16:rowId xmlns:a16="http://schemas.microsoft.com/office/drawing/2014/main" val="3476645464"/>
                  </a:ext>
                </a:extLst>
              </a:tr>
              <a:tr h="834247">
                <a:tc>
                  <a:txBody>
                    <a:bodyPr/>
                    <a:lstStyle/>
                    <a:p>
                      <a:pPr algn="ctr"/>
                      <a:r>
                        <a:rPr lang="ja-JP" alt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rPr>
                        <a:t>デバイス管理の方式</a:t>
                      </a:r>
                      <a:endParaRPr lang="en-US" sz="2000" b="1" dirty="0">
                        <a:solidFill>
                          <a:schemeClr val="tx1">
                            <a:lumMod val="75000"/>
                            <a:lumOff val="25000"/>
                          </a:schemeClr>
                        </a:solidFill>
                        <a:latin typeface="Meiryo UI" panose="020B0604030504040204" pitchFamily="50" charset="-128"/>
                        <a:ea typeface="Meiryo UI" panose="020B0604030504040204" pitchFamily="50" charset="-128"/>
                        <a:cs typeface="Segoe UI" panose="020B0502040204020203" pitchFamily="34" charset="0"/>
                      </a:endParaRPr>
                    </a:p>
                  </a:txBody>
                  <a:tcPr marL="31304" marR="31304" marT="15652" marB="15652" anchor="ctr"/>
                </a:tc>
                <a:tc>
                  <a:txBody>
                    <a:bodyPr/>
                    <a:lstStyle/>
                    <a:p>
                      <a:pPr algn="ctr"/>
                      <a:r>
                        <a:rPr lang="en-US" altLang="ja-JP" sz="1800" b="1" dirty="0">
                          <a:solidFill>
                            <a:srgbClr val="0078D7"/>
                          </a:solidFill>
                          <a:latin typeface="Meiryo UI" panose="020B0604030504040204" pitchFamily="50" charset="-128"/>
                          <a:ea typeface="Meiryo UI" panose="020B0604030504040204" pitchFamily="50" charset="-128"/>
                        </a:rPr>
                        <a:t>MDM</a:t>
                      </a:r>
                    </a:p>
                    <a:p>
                      <a:pPr algn="ctr"/>
                      <a:r>
                        <a:rPr lang="en-US" sz="1800" dirty="0">
                          <a:solidFill>
                            <a:schemeClr val="tx1">
                              <a:lumMod val="75000"/>
                              <a:lumOff val="25000"/>
                            </a:schemeClr>
                          </a:solidFill>
                          <a:latin typeface="Meiryo UI" panose="020B0604030504040204" pitchFamily="50" charset="-128"/>
                          <a:ea typeface="Meiryo UI" panose="020B0604030504040204" pitchFamily="50" charset="-128"/>
                        </a:rPr>
                        <a:t>(Intune Co-management </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も可</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endParaRPr lang="en-US" sz="1800" dirty="0">
                        <a:solidFill>
                          <a:schemeClr val="tx1">
                            <a:lumMod val="75000"/>
                            <a:lumOff val="25000"/>
                          </a:schemeClr>
                        </a:solidFill>
                        <a:latin typeface="Meiryo UI" panose="020B0604030504040204" pitchFamily="50" charset="-128"/>
                        <a:ea typeface="Meiryo UI" panose="020B0604030504040204" pitchFamily="50" charset="-128"/>
                      </a:endParaRPr>
                    </a:p>
                  </a:txBody>
                  <a:tcPr marL="31304" marR="31304" marT="15652" marB="15652" anchor="ctr"/>
                </a:tc>
                <a:tc>
                  <a:txBody>
                    <a:bodyPr/>
                    <a:lstStyle/>
                    <a:p>
                      <a:pPr algn="ctr"/>
                      <a:r>
                        <a:rPr lang="en-US" altLang="ja-JP" sz="1800" b="1" dirty="0">
                          <a:solidFill>
                            <a:srgbClr val="0078D7"/>
                          </a:solidFill>
                          <a:latin typeface="Meiryo UI" panose="020B0604030504040204" pitchFamily="50" charset="-128"/>
                          <a:ea typeface="Meiryo UI" panose="020B0604030504040204" pitchFamily="50" charset="-128"/>
                        </a:rPr>
                        <a:t>GPO</a:t>
                      </a:r>
                      <a:r>
                        <a:rPr lang="ja-JP" altLang="en-US" sz="1800" b="1" dirty="0" err="1">
                          <a:solidFill>
                            <a:srgbClr val="0078D7"/>
                          </a:solidFill>
                          <a:latin typeface="Meiryo UI" panose="020B0604030504040204" pitchFamily="50" charset="-128"/>
                          <a:ea typeface="Meiryo UI" panose="020B0604030504040204" pitchFamily="50" charset="-128"/>
                        </a:rPr>
                        <a:t>、</a:t>
                      </a:r>
                      <a:r>
                        <a:rPr lang="en-US" altLang="ja-JP" sz="1800" b="1" dirty="0">
                          <a:solidFill>
                            <a:srgbClr val="0078D7"/>
                          </a:solidFill>
                          <a:latin typeface="Meiryo UI" panose="020B0604030504040204" pitchFamily="50" charset="-128"/>
                          <a:ea typeface="Meiryo UI" panose="020B0604030504040204" pitchFamily="50" charset="-128"/>
                        </a:rPr>
                        <a:t>SCCM</a:t>
                      </a:r>
                    </a:p>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(Intune Co-management </a:t>
                      </a:r>
                      <a:r>
                        <a:rPr lang="ja-JP" altLang="en-US" sz="1800" dirty="0">
                          <a:solidFill>
                            <a:schemeClr val="tx1">
                              <a:lumMod val="75000"/>
                              <a:lumOff val="25000"/>
                            </a:schemeClr>
                          </a:solidFill>
                          <a:latin typeface="Meiryo UI" panose="020B0604030504040204" pitchFamily="50" charset="-128"/>
                          <a:ea typeface="Meiryo UI" panose="020B0604030504040204" pitchFamily="50" charset="-128"/>
                        </a:rPr>
                        <a:t>も可</a:t>
                      </a:r>
                      <a:r>
                        <a:rPr lang="en-US" altLang="ja-JP" sz="1800" dirty="0">
                          <a:solidFill>
                            <a:schemeClr val="tx1">
                              <a:lumMod val="75000"/>
                              <a:lumOff val="25000"/>
                            </a:schemeClr>
                          </a:solidFill>
                          <a:latin typeface="Meiryo UI" panose="020B0604030504040204" pitchFamily="50" charset="-128"/>
                          <a:ea typeface="Meiryo UI" panose="020B0604030504040204" pitchFamily="50" charset="-128"/>
                        </a:rPr>
                        <a:t>)</a:t>
                      </a:r>
                    </a:p>
                  </a:txBody>
                  <a:tcPr marL="31304" marR="31304" marT="15652" marB="15652" anchor="ctr"/>
                </a:tc>
                <a:extLst>
                  <a:ext uri="{0D108BD9-81ED-4DB2-BD59-A6C34878D82A}">
                    <a16:rowId xmlns:a16="http://schemas.microsoft.com/office/drawing/2014/main" val="709469022"/>
                  </a:ext>
                </a:extLst>
              </a:tr>
            </a:tbl>
          </a:graphicData>
        </a:graphic>
      </p:graphicFrame>
    </p:spTree>
    <p:extLst>
      <p:ext uri="{BB962C8B-B14F-4D97-AF65-F5344CB8AC3E}">
        <p14:creationId xmlns:p14="http://schemas.microsoft.com/office/powerpoint/2010/main" val="3098571712"/>
      </p:ext>
    </p:extLst>
  </p:cSld>
  <p:clrMapOvr>
    <a:masterClrMapping/>
  </p:clrMapOvr>
  <p:transition>
    <p:fade/>
  </p:transition>
</p:sld>
</file>

<file path=ppt/theme/theme1.xml><?xml version="1.0" encoding="utf-8"?>
<a:theme xmlns:a="http://schemas.openxmlformats.org/drawingml/2006/main" name="7-30269_Server &amp; Tools Business_16x9">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78D7"/>
        </a:solidFill>
        <a:ln>
          <a:noFill/>
          <a:headEnd type="none" w="med" len="med"/>
          <a:tailEnd type="none" w="med" len="med"/>
        </a:ln>
        <a:effectLst/>
      </a:spPr>
      <a:bodyPr rot="0" spcFirstLastPara="0" vertOverflow="overflow" horzOverflow="overflow" vert="horz" wrap="square" lIns="182854" tIns="146284" rIns="182854" bIns="146284" numCol="1" spcCol="0" rtlCol="0" fromWordArt="0" anchor="b" anchorCtr="0" forceAA="0" compatLnSpc="1">
        <a:prstTxWarp prst="textNoShape">
          <a:avLst/>
        </a:prstTxWarp>
        <a:noAutofit/>
      </a:bodyPr>
      <a:lstStyle>
        <a:defPPr marL="0" marR="0" indent="0" algn="ctr" defTabSz="932293" rtl="0" eaLnBrk="1" fontAlgn="base" latinLnBrk="0" hangingPunct="1">
          <a:lnSpc>
            <a:spcPct val="90000"/>
          </a:lnSpc>
          <a:spcBef>
            <a:spcPct val="0"/>
          </a:spcBef>
          <a:spcAft>
            <a:spcPct val="0"/>
          </a:spcAft>
          <a:buClrTx/>
          <a:buSzTx/>
          <a:buFontTx/>
          <a:buNone/>
          <a:tabLst/>
          <a:defRPr sz="3200" dirty="0" smtClean="0">
            <a:latin typeface="Meiryo UI" panose="020B0604030504040204" pitchFamily="34" charset="-128"/>
            <a:ea typeface="Meiryo UI" panose="020B0604030504040204" pitchFamily="34" charset="-128"/>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bodyPr vert="horz" wrap="square" lIns="146304" tIns="91440" rIns="146304" bIns="91440" rtlCol="0">
        <a:spAutoFit/>
      </a:bodyPr>
      <a:lstStyle>
        <a:defPPr marL="336145" marR="0" indent="-336145" algn="l" defTabSz="914367" rtl="0" eaLnBrk="1" fontAlgn="auto" latinLnBrk="0" hangingPunct="1">
          <a:lnSpc>
            <a:spcPct val="90000"/>
          </a:lnSpc>
          <a:spcBef>
            <a:spcPct val="20000"/>
          </a:spcBef>
          <a:spcAft>
            <a:spcPts val="0"/>
          </a:spcAft>
          <a:buClrTx/>
          <a:buSzPct val="90000"/>
          <a:buFont typeface="Wingdings" panose="05000000000000000000" pitchFamily="2" charset="2"/>
          <a:buChar char="§"/>
          <a:tabLst/>
          <a:defRPr kumimoji="0" sz="3921" b="0" i="0" u="none" strike="noStrike" kern="1200" cap="none" spc="0" normalizeH="0" baseline="0" noProof="0" dirty="0" smtClean="0">
            <a:ln>
              <a:noFill/>
            </a:ln>
            <a:gradFill>
              <a:gsLst>
                <a:gs pos="1250">
                  <a:srgbClr val="0078D7"/>
                </a:gs>
                <a:gs pos="99000">
                  <a:srgbClr val="0078D7"/>
                </a:gs>
              </a:gsLst>
              <a:lin ang="5400000" scaled="0"/>
            </a:gradFill>
            <a:effectLst/>
            <a:uLnTx/>
            <a:uFillTx/>
            <a:latin typeface="Meiryo UI" panose="020B0604030504040204" pitchFamily="34" charset="-128"/>
            <a:ea typeface="Meiryo UI" panose="020B0604030504040204" pitchFamily="34" charset="-128"/>
            <a:cs typeface="+mn-cs"/>
          </a:defRPr>
        </a:defPPr>
      </a:lstStyle>
    </a:txDef>
  </a:objectDefaults>
  <a:extraClrSchemeLst/>
  <a:extLst>
    <a:ext uri="{05A4C25C-085E-4340-85A3-A5531E510DB2}">
      <thm15:themeFamily xmlns:thm15="http://schemas.microsoft.com/office/thememl/2012/main" name="WebinarSlideTemplate" id="{BAD63F44-C7AF-4F17-AF49-372C0C065F15}" vid="{EED778BA-AF41-4A69-A12C-4F5AB8E6BF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Ajith xmlns="1419df50-6e3e-45c0-80f1-8cc2849e5a11">
      <Url xsi:nil="true"/>
      <Description xsi:nil="true"/>
    </Ajith>
    <MediaServiceKeyPoints xmlns="1419df50-6e3e-45c0-80f1-8cc2849e5a11" xsi:nil="true"/>
    <_ip_UnifiedCompliancePolicyProperties xmlns="http://schemas.microsoft.com/sharepoint/v3" xsi:nil="true"/>
    <_Flow_SignoffStatus xmlns="1419df50-6e3e-45c0-80f1-8cc2849e5a11" xsi:nil="true"/>
    <lcf76f155ced4ddcb4097134ff3c332f xmlns="1419df50-6e3e-45c0-80f1-8cc2849e5a11">
      <Terms xmlns="http://schemas.microsoft.com/office/infopath/2007/PartnerControls"/>
    </lcf76f155ced4ddcb4097134ff3c332f>
    <TaxCatchAll xmlns="230e9df3-be65-4c73-a93b-d1236ebd677e" xsi:nil="true"/>
    <Owner xmlns="1419df50-6e3e-45c0-80f1-8cc2849e5a11">
      <UserInfo>
        <DisplayName/>
        <AccountId xsi:nil="true"/>
        <AccountType/>
      </UserInfo>
    </Owner>
    <Workshop xmlns="1419df50-6e3e-45c0-80f1-8cc2849e5a11"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486ED508138747B367230FF96B9461" ma:contentTypeVersion="26" ma:contentTypeDescription="Create a new document." ma:contentTypeScope="" ma:versionID="0c6674dc3ebe5e7ed1e87ccc23e36e0a">
  <xsd:schema xmlns:xsd="http://www.w3.org/2001/XMLSchema" xmlns:xs="http://www.w3.org/2001/XMLSchema" xmlns:p="http://schemas.microsoft.com/office/2006/metadata/properties" xmlns:ns1="http://schemas.microsoft.com/sharepoint/v3" xmlns:ns2="bd8fd788-7949-4fe2-a8e6-ad382da07b8b" xmlns:ns3="1419df50-6e3e-45c0-80f1-8cc2849e5a11" xmlns:ns4="230e9df3-be65-4c73-a93b-d1236ebd677e" targetNamespace="http://schemas.microsoft.com/office/2006/metadata/properties" ma:root="true" ma:fieldsID="8f855480c3565d9c358c636535ed725c" ns1:_="" ns2:_="" ns3:_="" ns4:_="">
    <xsd:import namespace="http://schemas.microsoft.com/sharepoint/v3"/>
    <xsd:import namespace="bd8fd788-7949-4fe2-a8e6-ad382da07b8b"/>
    <xsd:import namespace="1419df50-6e3e-45c0-80f1-8cc2849e5a11"/>
    <xsd:import namespace="230e9df3-be65-4c73-a93b-d1236ebd677e"/>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AutoTags" minOccurs="0"/>
                <xsd:element ref="ns3:MediaServiceDateTaken" minOccurs="0"/>
                <xsd:element ref="ns3:MediaServiceLocation" minOccurs="0"/>
                <xsd:element ref="ns3:Ajith" minOccurs="0"/>
                <xsd:element ref="ns3:MediaServiceOCR" minOccurs="0"/>
                <xsd:element ref="ns3:MediaServiceEventHashCode" minOccurs="0"/>
                <xsd:element ref="ns3:MediaServiceGenerationTime" minOccurs="0"/>
                <xsd:element ref="ns3:MediaServiceAutoKeyPoints" minOccurs="0"/>
                <xsd:element ref="ns3:MediaServiceKeyPoints" minOccurs="0"/>
                <xsd:element ref="ns3:_Flow_SignoffStatus" minOccurs="0"/>
                <xsd:element ref="ns3:MediaLengthInSeconds" minOccurs="0"/>
                <xsd:element ref="ns3:lcf76f155ced4ddcb4097134ff3c332f" minOccurs="0"/>
                <xsd:element ref="ns4:TaxCatchAll" minOccurs="0"/>
                <xsd:element ref="ns3:Owner" minOccurs="0"/>
                <xsd:element ref="ns3:Workshop"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d8fd788-7949-4fe2-a8e6-ad382da07b8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1419df50-6e3e-45c0-80f1-8cc2849e5a11"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7" nillable="true" ma:displayName="MediaServiceAutoTags" ma:description="" ma:internalName="MediaServiceAutoTags" ma:readOnly="true">
      <xsd:simpleType>
        <xsd:restriction base="dms:Text"/>
      </xsd:simpleType>
    </xsd:element>
    <xsd:element name="MediaServiceDateTaken" ma:index="18" nillable="true" ma:displayName="MediaServiceDateTaken" ma:description="" ma:hidden="true" ma:internalName="MediaServiceDateTaken" ma:readOnly="true">
      <xsd:simpleType>
        <xsd:restriction base="dms:Text"/>
      </xsd:simpleType>
    </xsd:element>
    <xsd:element name="MediaServiceLocation" ma:index="19" nillable="true" ma:displayName="MediaServiceLocation" ma:description="" ma:internalName="MediaServiceLocation" ma:readOnly="true">
      <xsd:simpleType>
        <xsd:restriction base="dms:Text"/>
      </xsd:simpleType>
    </xsd:element>
    <xsd:element name="Ajith" ma:index="20" nillable="true" ma:displayName="Ajith" ma:format="Image" ma:internalName="Ajith">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CR" ma:index="21" nillable="true" ma:displayName="MediaServiceOCR" ma:internalName="MediaServiceOCR" ma:readOnly="true">
      <xsd:simpleType>
        <xsd:restriction base="dms:Note">
          <xsd:maxLength value="255"/>
        </xsd:restriction>
      </xsd:simpleType>
    </xsd:element>
    <xsd:element name="MediaServiceEventHashCode" ma:index="22" nillable="true" ma:displayName="MediaServiceEventHashCode" ma:hidden="true" ma:internalName="MediaServiceEventHashCode" ma:readOnly="true">
      <xsd:simpleType>
        <xsd:restriction base="dms:Text"/>
      </xsd:simpleType>
    </xsd:element>
    <xsd:element name="MediaServiceGenerationTime" ma:index="23" nillable="true" ma:displayName="MediaServiceGenerationTime" ma:hidden="true" ma:internalName="MediaServiceGenerationTime" ma:readOnly="true">
      <xsd:simpleType>
        <xsd:restriction base="dms:Text"/>
      </xsd:simpleType>
    </xsd:element>
    <xsd:element name="MediaServiceAutoKeyPoints" ma:index="24" nillable="true" ma:displayName="MediaServiceAutoKeyPoints" ma:hidden="true" ma:internalName="MediaServiceAutoKeyPoints" ma:readOnly="true">
      <xsd:simpleType>
        <xsd:restriction base="dms:Note"/>
      </xsd:simpleType>
    </xsd:element>
    <xsd:element name="MediaServiceKeyPoints" ma:index="25" nillable="true" ma:displayName="KeyPoints" ma:internalName="MediaServiceKeyPoints" ma:readOnly="false">
      <xsd:simpleType>
        <xsd:restriction base="dms:Note">
          <xsd:maxLength value="255"/>
        </xsd:restriction>
      </xsd:simpleType>
    </xsd:element>
    <xsd:element name="_Flow_SignoffStatus" ma:index="26" nillable="true" ma:displayName="Sign-off status" ma:internalName="Sign_x002d_off_x0020_status">
      <xsd:simpleType>
        <xsd:restriction base="dms:Text"/>
      </xsd:simpleType>
    </xsd:element>
    <xsd:element name="MediaLengthInSeconds" ma:index="27" nillable="true" ma:displayName="Length (seconds)" ma:internalName="MediaLengthInSeconds" ma:readOnly="true">
      <xsd:simpleType>
        <xsd:restriction base="dms:Unknown"/>
      </xsd:simpleType>
    </xsd:element>
    <xsd:element name="lcf76f155ced4ddcb4097134ff3c332f" ma:index="2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wner" ma:index="31" nillable="true" ma:displayName="Owner" ma:format="Dropdown" ma:list="UserInfo" ma:SharePointGroup="0"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Workshop" ma:index="32" nillable="true" ma:displayName="Workshop" ma:format="Dropdown" ma:internalName="Workshop">
      <xsd:simpleType>
        <xsd:union memberTypes="dms:Text">
          <xsd:simpleType>
            <xsd:restriction base="dms:Choice">
              <xsd:enumeration value="Checkpoint"/>
              <xsd:enumeration value="AD2AAD"/>
              <xsd:enumeration value="Stratergy Workshop"/>
              <xsd:enumeration value="GTP Customer Kick Off"/>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0" nillable="true" ma:displayName="Taxonomy Catch All Column" ma:hidden="true" ma:list="{c7da89e4-f9ef-4d7c-a962-2e9d2314084f}" ma:internalName="TaxCatchAll" ma:showField="CatchAllData" ma:web="bd8fd788-7949-4fe2-a8e6-ad382da07b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5FBAAF-FCA2-4ED2-AD38-D4C000DE96AE}">
  <ds:schemaRefs>
    <ds:schemaRef ds:uri="http://schemas.microsoft.com/office/2006/metadata/properties"/>
    <ds:schemaRef ds:uri="http://schemas.microsoft.com/office/infopath/2007/PartnerControls"/>
    <ds:schemaRef ds:uri="http://schemas.microsoft.com/sharepoint/v3"/>
    <ds:schemaRef ds:uri="1419df50-6e3e-45c0-80f1-8cc2849e5a11"/>
  </ds:schemaRefs>
</ds:datastoreItem>
</file>

<file path=customXml/itemProps2.xml><?xml version="1.0" encoding="utf-8"?>
<ds:datastoreItem xmlns:ds="http://schemas.openxmlformats.org/officeDocument/2006/customXml" ds:itemID="{0F5CA0AB-C5B1-49C0-9A7F-2B4B00A82E81}"/>
</file>

<file path=customXml/itemProps3.xml><?xml version="1.0" encoding="utf-8"?>
<ds:datastoreItem xmlns:ds="http://schemas.openxmlformats.org/officeDocument/2006/customXml" ds:itemID="{A527F660-17DA-4780-9BC1-286E44CDD65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4027</Words>
  <Application>Microsoft Office PowerPoint</Application>
  <PresentationFormat>ワイド画面</PresentationFormat>
  <Paragraphs>545</Paragraphs>
  <Slides>49</Slides>
  <Notes>48</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49</vt:i4>
      </vt:variant>
    </vt:vector>
  </HeadingPairs>
  <TitlesOfParts>
    <vt:vector size="59" baseType="lpstr">
      <vt:lpstr>Meiryo UI</vt:lpstr>
      <vt:lpstr>Yu Gothic UI</vt:lpstr>
      <vt:lpstr>Arial</vt:lpstr>
      <vt:lpstr>Calibri</vt:lpstr>
      <vt:lpstr>Segoe UI</vt:lpstr>
      <vt:lpstr>Segoe UI Light</vt:lpstr>
      <vt:lpstr>Segoe UI Semibold</vt:lpstr>
      <vt:lpstr>Segoe UI Semilight</vt:lpstr>
      <vt:lpstr>Wingdings</vt:lpstr>
      <vt:lpstr>7-30269_Server &amp; Tools Business_16x9</vt:lpstr>
      <vt:lpstr>Azure AD Webinar シリーズ Hybrid Azure AD join 動作の仕組みを徹底解説 </vt:lpstr>
      <vt:lpstr>PowerPoint プレゼンテーション</vt:lpstr>
      <vt:lpstr>PowerPoint プレゼンテーション</vt:lpstr>
      <vt:lpstr>PowerPoint プレゼンテーション</vt:lpstr>
      <vt:lpstr>Azure AD の新しいデバイス管理パターンを理解</vt:lpstr>
      <vt:lpstr>本日のセッションの内容</vt:lpstr>
      <vt:lpstr>Hybrid Azure AD Join とは？(復習)  詳しくは4/18 実施の Webinar で復習！  Azure AD の新しいデバイス管理パターンを理解しよう https://info.microsoft.com/JA-NOGEP-WBNR-FY19-04Apr-18-UnderstandnewdevicemanagementpatternsinAzureAD-1571_02OnDemandRegistration-ForminBody.html</vt:lpstr>
      <vt:lpstr>最新の Windows PC 管理の選択肢</vt:lpstr>
      <vt:lpstr>PowerPoint プレゼンテーション</vt:lpstr>
      <vt:lpstr>何のために Hybrid Azure AD Join するの？</vt:lpstr>
      <vt:lpstr>How to configure?</vt:lpstr>
      <vt:lpstr>手動で行う場合に必要な手順</vt:lpstr>
      <vt:lpstr>How to Hybrid Azure AD join a Windows device Required ver 1.1.819.0 or later</vt:lpstr>
      <vt:lpstr>通信要件</vt:lpstr>
      <vt:lpstr>プロキシ環境での考慮点</vt:lpstr>
      <vt:lpstr>PowerPoint プレゼンテーション</vt:lpstr>
      <vt:lpstr>PowerPoint プレゼンテーション</vt:lpstr>
      <vt:lpstr>HAADJ の段階的なロールアウトをする場合</vt:lpstr>
      <vt:lpstr>Hybrid Azure AD join の考慮点</vt:lpstr>
      <vt:lpstr>Hybrid Azure AD Join Windows 10 - Registration</vt:lpstr>
      <vt:lpstr>Hybrid Azure AD Join – Federated Registration</vt:lpstr>
      <vt:lpstr>PowerPoint プレゼンテーション</vt:lpstr>
      <vt:lpstr>PowerPoint プレゼンテーション</vt:lpstr>
      <vt:lpstr>PowerPoint プレゼンテーション</vt:lpstr>
      <vt:lpstr>Windows 10 – User+Device Authn – 1st Logon</vt:lpstr>
      <vt:lpstr>Hybrid Azure AD Join – Managed Registration</vt:lpstr>
      <vt:lpstr>PowerPoint プレゼンテーション</vt:lpstr>
      <vt:lpstr>PowerPoint プレゼンテーション</vt:lpstr>
      <vt:lpstr>Windows 10 – User+Device Authn – 1st Logon</vt:lpstr>
      <vt:lpstr>Windows 10 registration checklist</vt:lpstr>
      <vt:lpstr>Windows 10 registration checklist (2)</vt:lpstr>
      <vt:lpstr>Hybrid Azure AD Join Windows 7,8.1 - Registration</vt:lpstr>
      <vt:lpstr>Windows 7/8.1 domain joined registration</vt:lpstr>
      <vt:lpstr>Windows 7/8.1 domain joined registration</vt:lpstr>
      <vt:lpstr>Windows 7/8.1 registration troubleshooting</vt:lpstr>
      <vt:lpstr>Hybrid Azure AD Join Windows 10 - Authentication</vt:lpstr>
      <vt:lpstr>Windows 10 – App token request with PRT</vt:lpstr>
      <vt:lpstr>Windows 10 device authn - Troubleshooting</vt:lpstr>
      <vt:lpstr>Windows 10 device authn – Considerations</vt:lpstr>
      <vt:lpstr>サポート直伝！Dual State の罠について</vt:lpstr>
      <vt:lpstr>Dual State の問題</vt:lpstr>
      <vt:lpstr>Dual State の問題</vt:lpstr>
      <vt:lpstr>まとめ</vt:lpstr>
      <vt:lpstr>PowerPoint プレゼンテーション</vt:lpstr>
      <vt:lpstr>PowerPoint プレゼンテーション</vt:lpstr>
      <vt:lpstr>PowerPoint プレゼンテーション</vt:lpstr>
      <vt:lpstr>PowerPoint プレゼンテーション</vt:lpstr>
      <vt:lpstr>Q &amp; A</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modified xsi:type="dcterms:W3CDTF">2021-03-17T00:51:54Z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0x0101007F486ED508138747B367230FF96B9461</vt:lpwstr>
  </property>
  <property fmtid="{D5CDD505-2E9C-101B-9397-08002B2CF9AE}" pid="3" name="MSIP_Label_f42aa342-8706-4288-bd11-ebb85995028c_Enabled">
    <vt:lpwstr>true</vt:lpwstr>
  </property>
  <property fmtid="{D5CDD505-2E9C-101B-9397-08002B2CF9AE}" pid="4" name="MSIP_Label_f42aa342-8706-4288-bd11-ebb85995028c_SetDate">
    <vt:lpwstr>2021-03-17T00:51:26Z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dba4d1a3-991b-43d4-9633-5bd6a90d5863</vt:lpwstr>
  </property>
  <property fmtid="{D5CDD505-2E9C-101B-9397-08002B2CF9AE}" pid="9" name="MSIP_Label_f42aa342-8706-4288-bd11-ebb85995028c_ContentBits">
    <vt:lpwstr>0</vt:lpwstr>
  </property>
</Properties>
</file>