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786" r:id="rId4"/>
  </p:sldMasterIdLst>
  <p:notesMasterIdLst>
    <p:notesMasterId r:id="rId47"/>
  </p:notesMasterIdLst>
  <p:handoutMasterIdLst>
    <p:handoutMasterId r:id="rId48"/>
  </p:handoutMasterIdLst>
  <p:sldIdLst>
    <p:sldId id="754" r:id="rId5"/>
    <p:sldId id="953" r:id="rId6"/>
    <p:sldId id="2121" r:id="rId7"/>
    <p:sldId id="948" r:id="rId8"/>
    <p:sldId id="2193" r:id="rId9"/>
    <p:sldId id="4359" r:id="rId10"/>
    <p:sldId id="4385" r:id="rId11"/>
    <p:sldId id="4394" r:id="rId12"/>
    <p:sldId id="1583" r:id="rId13"/>
    <p:sldId id="4392" r:id="rId14"/>
    <p:sldId id="4393" r:id="rId15"/>
    <p:sldId id="3252" r:id="rId16"/>
    <p:sldId id="3253" r:id="rId17"/>
    <p:sldId id="3182" r:id="rId18"/>
    <p:sldId id="3197" r:id="rId19"/>
    <p:sldId id="3285" r:id="rId20"/>
    <p:sldId id="4387" r:id="rId21"/>
    <p:sldId id="302" r:id="rId22"/>
    <p:sldId id="293" r:id="rId23"/>
    <p:sldId id="4395" r:id="rId24"/>
    <p:sldId id="4396" r:id="rId25"/>
    <p:sldId id="1437" r:id="rId26"/>
    <p:sldId id="4388" r:id="rId27"/>
    <p:sldId id="4310" r:id="rId28"/>
    <p:sldId id="4311" r:id="rId29"/>
    <p:sldId id="4397" r:id="rId30"/>
    <p:sldId id="4312" r:id="rId31"/>
    <p:sldId id="4389" r:id="rId32"/>
    <p:sldId id="4313" r:id="rId33"/>
    <p:sldId id="4390" r:id="rId34"/>
    <p:sldId id="4314" r:id="rId35"/>
    <p:sldId id="290" r:id="rId36"/>
    <p:sldId id="4315" r:id="rId37"/>
    <p:sldId id="4391" r:id="rId38"/>
    <p:sldId id="2153" r:id="rId39"/>
    <p:sldId id="4384" r:id="rId40"/>
    <p:sldId id="4399" r:id="rId41"/>
    <p:sldId id="2181" r:id="rId42"/>
    <p:sldId id="2098" r:id="rId43"/>
    <p:sldId id="1481" r:id="rId44"/>
    <p:sldId id="956" r:id="rId45"/>
    <p:sldId id="955" r:id="rId4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6AC73B89-4495-41AE-87BC-8C5AD8B2B137}">
          <p14:sldIdLst>
            <p14:sldId id="754"/>
            <p14:sldId id="953"/>
            <p14:sldId id="2121"/>
            <p14:sldId id="948"/>
          </p14:sldIdLst>
        </p14:section>
        <p14:section name="メイン" id="{4E4C7D21-7421-48E6-9900-2C70EF2A8F6A}">
          <p14:sldIdLst>
            <p14:sldId id="2193"/>
            <p14:sldId id="4359"/>
            <p14:sldId id="4385"/>
            <p14:sldId id="4394"/>
            <p14:sldId id="1583"/>
            <p14:sldId id="4392"/>
            <p14:sldId id="4393"/>
            <p14:sldId id="3252"/>
            <p14:sldId id="3253"/>
            <p14:sldId id="3182"/>
            <p14:sldId id="3197"/>
            <p14:sldId id="3285"/>
            <p14:sldId id="4387"/>
            <p14:sldId id="302"/>
            <p14:sldId id="293"/>
            <p14:sldId id="4395"/>
            <p14:sldId id="4396"/>
            <p14:sldId id="1437"/>
            <p14:sldId id="4388"/>
            <p14:sldId id="4310"/>
            <p14:sldId id="4311"/>
            <p14:sldId id="4397"/>
            <p14:sldId id="4312"/>
            <p14:sldId id="4389"/>
            <p14:sldId id="4313"/>
            <p14:sldId id="4390"/>
            <p14:sldId id="4314"/>
            <p14:sldId id="290"/>
            <p14:sldId id="4315"/>
            <p14:sldId id="4391"/>
            <p14:sldId id="2153"/>
          </p14:sldIdLst>
        </p14:section>
        <p14:section name="まとめ" id="{FEFD455F-AC68-46C0-8643-155A5FA8E2B1}">
          <p14:sldIdLst>
            <p14:sldId id="4384"/>
            <p14:sldId id="4399"/>
            <p14:sldId id="2181"/>
          </p14:sldIdLst>
        </p14:section>
        <p14:section name="アウトロ" id="{9F54AFE9-E7E7-45E1-BC36-4F514538F73F}">
          <p14:sldIdLst>
            <p14:sldId id="2098"/>
            <p14:sldId id="1481"/>
            <p14:sldId id="956"/>
            <p14:sldId id="955"/>
          </p14:sldIdLst>
        </p14:section>
      </p14:sectionLst>
    </p:ext>
    <p:ext uri="{EFAFB233-063F-42B5-8137-9DF3F51BA10A}">
      <p15:sldGuideLst xmlns:p15="http://schemas.microsoft.com/office/powerpoint/2012/main">
        <p15:guide id="1" orient="horz" pos="2160">
          <p15:clr>
            <a:srgbClr val="A4A3A4"/>
          </p15:clr>
        </p15:guide>
        <p15:guide id="2" pos="384" userDrawn="1">
          <p15:clr>
            <a:srgbClr val="A4A3A4"/>
          </p15:clr>
        </p15:guide>
        <p15:guide id="3" pos="96" userDrawn="1">
          <p15:clr>
            <a:srgbClr val="A4A3A4"/>
          </p15:clr>
        </p15:guide>
        <p15:guide id="4" pos="2304">
          <p15:clr>
            <a:srgbClr val="A4A3A4"/>
          </p15:clr>
        </p15:guide>
        <p15:guide id="5" pos="2781">
          <p15:clr>
            <a:srgbClr val="A4A3A4"/>
          </p15:clr>
        </p15:guide>
        <p15:guide id="6" pos="672" userDrawn="1">
          <p15:clr>
            <a:srgbClr val="A4A3A4"/>
          </p15:clr>
        </p15:guide>
        <p15:guide id="7" orient="horz" pos="4176" userDrawn="1">
          <p15:clr>
            <a:srgbClr val="A4A3A4"/>
          </p15:clr>
        </p15:guide>
        <p15:guide id="8" orient="horz" pos="3888" userDrawn="1">
          <p15:clr>
            <a:srgbClr val="A4A3A4"/>
          </p15:clr>
        </p15:guide>
        <p15:guide id="9" orient="horz" pos="3600" userDrawn="1">
          <p15:clr>
            <a:srgbClr val="A4A3A4"/>
          </p15:clr>
        </p15:guide>
        <p15:guide id="10" orient="horz" pos="1872" userDrawn="1">
          <p15:clr>
            <a:srgbClr val="A4A3A4"/>
          </p15:clr>
        </p15:guide>
        <p15:guide id="11" orient="horz" pos="3874">
          <p15:clr>
            <a:srgbClr val="A4A3A4"/>
          </p15:clr>
        </p15:guide>
        <p15:guide id="12" orient="horz" pos="2012">
          <p15:clr>
            <a:srgbClr val="A4A3A4"/>
          </p15:clr>
        </p15:guide>
        <p15:guide id="13" pos="297">
          <p15:clr>
            <a:srgbClr val="A4A3A4"/>
          </p15:clr>
        </p15:guide>
        <p15:guide id="15" pos="32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作成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C1C1C"/>
    <a:srgbClr val="D9D9D9"/>
    <a:srgbClr val="B3E7FB"/>
    <a:srgbClr val="D7D5D5"/>
    <a:srgbClr val="00B050"/>
    <a:srgbClr val="F2F2F2"/>
    <a:srgbClr val="008000"/>
    <a:srgbClr val="0000FF"/>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00A0D-499A-4351-BF23-F63D4BA8B3DC}" v="4" dt="2021-12-14T02:36:23.070"/>
  </p1510:revLst>
</p1510:revInfo>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86772" autoAdjust="0"/>
  </p:normalViewPr>
  <p:slideViewPr>
    <p:cSldViewPr snapToGrid="0">
      <p:cViewPr varScale="1">
        <p:scale>
          <a:sx n="86" d="100"/>
          <a:sy n="86" d="100"/>
        </p:scale>
        <p:origin x="168" y="78"/>
      </p:cViewPr>
      <p:guideLst>
        <p:guide orient="horz" pos="2160"/>
        <p:guide pos="384"/>
        <p:guide pos="96"/>
        <p:guide pos="2304"/>
        <p:guide pos="2781"/>
        <p:guide pos="672"/>
        <p:guide orient="horz" pos="4176"/>
        <p:guide orient="horz" pos="3888"/>
        <p:guide orient="horz" pos="3600"/>
        <p:guide orient="horz" pos="1872"/>
        <p:guide orient="horz" pos="3874"/>
        <p:guide orient="horz" pos="2012"/>
        <p:guide pos="297"/>
        <p:guide pos="32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472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C285A79-D3E7-4944-ADA7-87066ED3C1A6}" type="datetime1">
              <a:rPr lang="en-US" smtClean="0"/>
              <a:t>12/14/2021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FC838DA-2F65-EE4F-9DF9-913E51548531}" type="slidenum">
              <a:rPr lang="en-US" smtClean="0"/>
              <a:t>‹#›</a:t>
            </a:fld>
            <a:endParaRPr lang="en-US"/>
          </a:p>
        </p:txBody>
      </p:sp>
    </p:spTree>
    <p:extLst>
      <p:ext uri="{BB962C8B-B14F-4D97-AF65-F5344CB8AC3E}">
        <p14:creationId xmlns:p14="http://schemas.microsoft.com/office/powerpoint/2010/main" val="51578591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729861A-D1DB-4BEA-8FAB-44566D765611}" type="datetime1">
              <a:rPr lang="en-US" smtClean="0"/>
              <a:t>12/14/2021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7A2D2A7-FEDB-4FEC-BF57-39E9383DCE56}" type="slidenum">
              <a:rPr lang="en-US" smtClean="0"/>
              <a:t>‹#›</a:t>
            </a:fld>
            <a:endParaRPr lang="en-US"/>
          </a:p>
        </p:txBody>
      </p:sp>
    </p:spTree>
    <p:extLst>
      <p:ext uri="{BB962C8B-B14F-4D97-AF65-F5344CB8AC3E}">
        <p14:creationId xmlns:p14="http://schemas.microsoft.com/office/powerpoint/2010/main" val="11979199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windows/security/identity-protection/hello-for-business/hello-hybrid-aadj-sso-bas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7CD3EA7-3795-4281-B45B-5B1B9911826C}" type="datetime1">
              <a:rPr lang="en-US" smtClean="0">
                <a:solidFill>
                  <a:prstClr val="black"/>
                </a:solidFill>
              </a:rPr>
              <a:t>12/14/2021</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6236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11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8643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13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5604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302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000" b="1" i="0" u="none" strike="noStrike" kern="1200" dirty="0">
                <a:solidFill>
                  <a:schemeClr val="tx1"/>
                </a:solidFill>
                <a:effectLst/>
                <a:latin typeface="Meiryo UI" panose="020B0604030504040204" pitchFamily="50" charset="-128"/>
                <a:ea typeface="Meiryo UI" panose="020B0604030504040204" pitchFamily="50" charset="-128"/>
                <a:cs typeface="+mn-cs"/>
              </a:rPr>
              <a:t>Windows </a:t>
            </a:r>
            <a:r>
              <a:rPr lang="ja-JP" altLang="en-US" sz="1000" b="1" i="0" u="none" strike="noStrike" kern="1200" dirty="0">
                <a:solidFill>
                  <a:schemeClr val="tx1"/>
                </a:solidFill>
                <a:effectLst/>
                <a:latin typeface="Meiryo UI" panose="020B0604030504040204" pitchFamily="50" charset="-128"/>
                <a:ea typeface="Meiryo UI" panose="020B0604030504040204" pitchFamily="50" charset="-128"/>
                <a:cs typeface="+mn-cs"/>
              </a:rPr>
              <a:t>統合認証</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の対象として構成されているすべてのアプリでは、ユーザーからのアクセスが試みられたときに、</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SSO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がシームレスに適用されます。</a:t>
            </a:r>
            <a:endPar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Windows Hello for Business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では、</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Azure AD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参加済みデバイスからのオンプレミスの </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SSO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を有効にするために、追加の構成が必要です。 詳細については、「</a:t>
            </a:r>
            <a:r>
              <a:rPr lang="en-US" altLang="ja-JP" sz="1000" b="0" i="0" u="sng" strike="noStrike" kern="1200" dirty="0">
                <a:solidFill>
                  <a:schemeClr val="tx1"/>
                </a:solidFill>
                <a:effectLst/>
                <a:latin typeface="Meiryo UI" panose="020B0604030504040204" pitchFamily="50" charset="-128"/>
                <a:ea typeface="Meiryo UI" panose="020B0604030504040204" pitchFamily="50" charset="-128"/>
                <a:cs typeface="+mn-cs"/>
                <a:hlinkClick r:id="rId3"/>
              </a:rPr>
              <a:t>Configure Azure AD joined devices for On-premises Single-Sign On using Windows Hello for Business</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(Windows Hello for Business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を使用してオンプレミス シングル サインオン用に </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Azure AD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参加済みデバイスを構成する</a:t>
            </a:r>
            <a:r>
              <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r>
              <a:rPr lang="ja-JP" altLang="en-US" sz="1000" b="0" i="0" u="none" strike="noStrike" kern="1200" dirty="0">
                <a:solidFill>
                  <a:schemeClr val="tx1"/>
                </a:solidFill>
                <a:effectLst/>
                <a:latin typeface="Meiryo UI" panose="020B0604030504040204" pitchFamily="50" charset="-128"/>
                <a:ea typeface="Meiryo UI" panose="020B0604030504040204" pitchFamily="50" charset="-128"/>
                <a:cs typeface="+mn-cs"/>
              </a:rPr>
              <a:t>を参照してください。</a:t>
            </a:r>
            <a:endParaRPr lang="ja-JP" altLang="en-US" sz="10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2007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indent="-342900" fontAlgn="ctr">
              <a:buFont typeface="+mj-lt"/>
              <a:buAutoNum type="arabicPeriod"/>
            </a:pPr>
            <a:r>
              <a:rPr lang="ja-JP" altLang="ja-JP" sz="1200" dirty="0">
                <a:ea typeface="Calibri" panose="020F0502020204030204" pitchFamily="34" charset="0"/>
              </a:rPr>
              <a:t>When the user enters creds to the Logon UI, the creds are sent to the Cloud AP (and to the Azure AD plug-in consequently).</a:t>
            </a:r>
          </a:p>
          <a:p>
            <a:pPr marL="685800" indent="-342900" fontAlgn="ctr">
              <a:buFont typeface="+mj-lt"/>
              <a:buAutoNum type="arabicPeriod"/>
            </a:pPr>
            <a:r>
              <a:rPr lang="ja-JP" altLang="ja-JP" sz="1200" dirty="0">
                <a:ea typeface="Calibri" panose="020F0502020204030204" pitchFamily="34" charset="0"/>
              </a:rPr>
              <a:t>The Cloud AP plug-in sends the creds (both the user and device) to Azure</a:t>
            </a:r>
          </a:p>
          <a:p>
            <a:pPr marL="685800" indent="-342900" fontAlgn="ctr">
              <a:buFont typeface="+mj-lt"/>
              <a:buAutoNum type="arabicPeriod"/>
            </a:pPr>
            <a:r>
              <a:rPr lang="ja-JP" altLang="ja-JP" sz="1200" dirty="0">
                <a:ea typeface="Calibri" panose="020F0502020204030204" pitchFamily="34" charset="0"/>
              </a:rPr>
              <a:t>Azure AD authenticates the user and device and returns a PRT and an ID token. The ID token contains three attributes about the user we sync’ from on-prem via Azure AD Connect: sAMAccountName, netBIOSDomainName, dnsDomainName.</a:t>
            </a:r>
          </a:p>
          <a:p>
            <a:pPr marL="685800" indent="-342900" fontAlgn="ctr">
              <a:buFont typeface="+mj-lt"/>
              <a:buAutoNum type="arabicPeriod"/>
            </a:pPr>
            <a:r>
              <a:rPr lang="ja-JP" altLang="ja-JP" sz="1200" dirty="0">
                <a:ea typeface="Calibri" panose="020F0502020204030204" pitchFamily="34" charset="0"/>
              </a:rPr>
              <a:t>The Kerberos AP then receives the creds, plus these three attributes.</a:t>
            </a:r>
            <a:endParaRPr lang="en-US" altLang="ja-JP" sz="1200" dirty="0">
              <a:ea typeface="Calibri" panose="020F0502020204030204" pitchFamily="34" charset="0"/>
            </a:endParaRPr>
          </a:p>
          <a:p>
            <a:pPr marL="685800" indent="-342900" fontAlgn="ctr">
              <a:buFont typeface="+mj-lt"/>
              <a:buAutoNum type="arabicPeriod" startAt="5"/>
            </a:pPr>
            <a:r>
              <a:rPr lang="ja-JP" altLang="ja-JP" sz="1200" dirty="0">
                <a:ea typeface="Calibri" panose="020F0502020204030204" pitchFamily="34" charset="0"/>
              </a:rPr>
              <a:t>With the domain name related attributes it tries to find a domain controller via DC Locator. If a DC is found, it sends the creds and the sAMAccoutnName to the DC for authentication. If no DC is found no on-prem authentication happens.</a:t>
            </a:r>
          </a:p>
          <a:p>
            <a:pPr marL="685800" indent="-342900" fontAlgn="ctr">
              <a:buFont typeface="+mj-lt"/>
              <a:buAutoNum type="arabicPeriod" startAt="5"/>
            </a:pPr>
            <a:r>
              <a:rPr lang="ja-JP" altLang="ja-JP" sz="1200" dirty="0">
                <a:ea typeface="Calibri" panose="020F0502020204030204" pitchFamily="34" charset="0"/>
              </a:rPr>
              <a:t>The DC authenticates the user and returns a user Kerberos TGT which then Windows caches.</a:t>
            </a:r>
          </a:p>
          <a:p>
            <a:pPr marL="685800" indent="-342900" fontAlgn="ctr">
              <a:buFont typeface="+mj-lt"/>
              <a:buAutoNum type="arabicPeriod" startAt="5"/>
            </a:pPr>
            <a:r>
              <a:rPr lang="ja-JP" altLang="ja-JP" sz="1200" dirty="0">
                <a:ea typeface="Calibri" panose="020F0502020204030204" pitchFamily="34" charset="0"/>
              </a:rPr>
              <a:t>When a user is going to access a resource relying on Windows Integrated Authentication like a file server, printer, web server, etc. the TGT is exchanged with a Kerberos service ticket as the usual Kerberos flow works.</a:t>
            </a:r>
          </a:p>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668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12/14/2021 11:36 AM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35</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150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12/14/2021 11:36 AM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37</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266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041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40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EA4CEF-E96F-440C-B8AB-E291806BB8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08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 11:36 AM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847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1500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12/14/2021</a:t>
            </a:fld>
            <a:endParaRPr lang="en-US" dirty="0"/>
          </a:p>
        </p:txBody>
      </p:sp>
      <p:sp>
        <p:nvSpPr>
          <p:cNvPr id="5" name="Slide Number Placeholder 4"/>
          <p:cNvSpPr>
            <a:spLocks noGrp="1"/>
          </p:cNvSpPr>
          <p:nvPr>
            <p:ph type="sldNum" sz="quarter" idx="11"/>
          </p:nvPr>
        </p:nvSpPr>
        <p:spPr/>
        <p:txBody>
          <a:bodyPr/>
          <a:lstStyle/>
          <a:p>
            <a:fld id="{87A2D2A7-FEDB-4FEC-BF57-39E9383DCE56}" type="slidenum">
              <a:rPr lang="en-US" smtClean="0"/>
              <a:t>42</a:t>
            </a:fld>
            <a:endParaRPr lang="en-US" dirty="0"/>
          </a:p>
        </p:txBody>
      </p:sp>
    </p:spTree>
    <p:extLst>
      <p:ext uri="{BB962C8B-B14F-4D97-AF65-F5344CB8AC3E}">
        <p14:creationId xmlns:p14="http://schemas.microsoft.com/office/powerpoint/2010/main" val="363080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895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11"/>
          </p:nvPr>
        </p:nvSpPr>
        <p:spPr/>
        <p:txBody>
          <a:bodyPr/>
          <a:lstStyle/>
          <a:p>
            <a:fld id="{87A2D2A7-FEDB-4FEC-BF57-39E9383DCE56}" type="slidenum">
              <a:rPr lang="en-US" smtClean="0"/>
              <a:t>4</a:t>
            </a:fld>
            <a:endParaRPr lang="en-US"/>
          </a:p>
        </p:txBody>
      </p:sp>
    </p:spTree>
    <p:extLst>
      <p:ext uri="{BB962C8B-B14F-4D97-AF65-F5344CB8AC3E}">
        <p14:creationId xmlns:p14="http://schemas.microsoft.com/office/powerpoint/2010/main" val="248660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6</a:t>
            </a:fld>
            <a:endParaRPr lang="en-US"/>
          </a:p>
        </p:txBody>
      </p:sp>
    </p:spTree>
    <p:extLst>
      <p:ext uri="{BB962C8B-B14F-4D97-AF65-F5344CB8AC3E}">
        <p14:creationId xmlns:p14="http://schemas.microsoft.com/office/powerpoint/2010/main" val="59900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ja-JP" altLang="en-US" dirty="0"/>
              <a:t>機能は常に </a:t>
            </a:r>
            <a:r>
              <a:rPr lang="en-US" altLang="ja-JP" dirty="0"/>
              <a:t>Azure AD Join </a:t>
            </a:r>
            <a:r>
              <a:rPr lang="ja-JP" altLang="en-US" dirty="0"/>
              <a:t>を優先して開発している</a:t>
            </a:r>
            <a:endParaRPr lang="en-US" altLang="ja-JP" dirty="0"/>
          </a:p>
          <a:p>
            <a:pPr marL="171450" indent="-171450">
              <a:buFont typeface="Arial" panose="020B0604020202020204" pitchFamily="34" charset="0"/>
              <a:buChar char="•"/>
            </a:pPr>
            <a:r>
              <a:rPr lang="en-US" dirty="0"/>
              <a:t>IT</a:t>
            </a:r>
            <a:r>
              <a:rPr lang="ja-JP" altLang="en-US" dirty="0"/>
              <a:t> のクラウド化、という全体の流れの中でオンプレミス </a:t>
            </a:r>
            <a:r>
              <a:rPr lang="en-US" altLang="ja-JP" dirty="0"/>
              <a:t>AD </a:t>
            </a:r>
            <a:r>
              <a:rPr lang="ja-JP" altLang="en-US" dirty="0"/>
              <a:t>の占める割合は大きく、</a:t>
            </a:r>
            <a:r>
              <a:rPr lang="en-US" altLang="ja-JP" dirty="0"/>
              <a:t>AD </a:t>
            </a:r>
            <a:r>
              <a:rPr lang="ja-JP" altLang="en-US" dirty="0"/>
              <a:t>が管理するもの </a:t>
            </a:r>
            <a:r>
              <a:rPr lang="en-US" altLang="ja-JP" dirty="0"/>
              <a:t>(DAU)</a:t>
            </a:r>
            <a:r>
              <a:rPr lang="ja-JP" altLang="en-US" dirty="0"/>
              <a:t> の中で物量として最も大きいのがユーザーの利用する </a:t>
            </a:r>
            <a:r>
              <a:rPr lang="en-US" altLang="ja-JP" dirty="0"/>
              <a:t>PC </a:t>
            </a:r>
            <a:r>
              <a:rPr lang="ja-JP" altLang="en-US" dirty="0"/>
              <a:t>オブジェクトである</a:t>
            </a:r>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7</a:t>
            </a:fld>
            <a:endParaRPr lang="en-US"/>
          </a:p>
        </p:txBody>
      </p:sp>
    </p:spTree>
    <p:extLst>
      <p:ext uri="{BB962C8B-B14F-4D97-AF65-F5344CB8AC3E}">
        <p14:creationId xmlns:p14="http://schemas.microsoft.com/office/powerpoint/2010/main" val="256768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373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4521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a:p>
        </p:txBody>
      </p:sp>
      <p:sp>
        <p:nvSpPr>
          <p:cNvPr id="4" name="フッター プレースホルダー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日付プレースホルダー 4"/>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12/14/2021 11:36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32322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9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12192000" cy="7315200"/>
          </a:xfrm>
          <a:prstGeom prst="rect">
            <a:avLst/>
          </a:prstGeom>
        </p:spPr>
      </p:pic>
      <p:sp>
        <p:nvSpPr>
          <p:cNvPr id="8" name="Rectangle 7"/>
          <p:cNvSpPr/>
          <p:nvPr userDrawn="1"/>
        </p:nvSpPr>
        <p:spPr bwMode="auto">
          <a:xfrm>
            <a:off x="0" y="-14221"/>
            <a:ext cx="12192000" cy="1995421"/>
          </a:xfrm>
          <a:prstGeom prst="rect">
            <a:avLst/>
          </a:prstGeom>
          <a:gradFill flip="none" rotWithShape="1">
            <a:gsLst>
              <a:gs pos="1000">
                <a:schemeClr val="tx2">
                  <a:alpha val="0"/>
                </a:schemeClr>
              </a:gs>
              <a:gs pos="100000">
                <a:schemeClr val="tx2">
                  <a:alpha val="66000"/>
                </a:schemeClr>
              </a:gs>
            </a:gsLst>
            <a:lin ang="16200000" scaled="0"/>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4" name="Rectangle 13"/>
          <p:cNvSpPr/>
          <p:nvPr userDrawn="1"/>
        </p:nvSpPr>
        <p:spPr bwMode="auto">
          <a:xfrm>
            <a:off x="269239" y="2935288"/>
            <a:ext cx="8120699" cy="3634758"/>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8" tIns="143415" rIns="179268" bIns="143415"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ctrTitle"/>
          </p:nvPr>
        </p:nvSpPr>
        <p:spPr>
          <a:xfrm>
            <a:off x="375953" y="3422398"/>
            <a:ext cx="6171371" cy="2488894"/>
          </a:xfrm>
        </p:spPr>
        <p:txBody>
          <a:bodyPr/>
          <a:lstStyle>
            <a:lvl1pPr>
              <a:defRPr sz="5900" baseline="0">
                <a:solidFill>
                  <a:schemeClr val="bg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16" name="Subtitle 2"/>
          <p:cNvSpPr>
            <a:spLocks noGrp="1"/>
          </p:cNvSpPr>
          <p:nvPr>
            <p:ph type="subTitle" idx="1"/>
          </p:nvPr>
        </p:nvSpPr>
        <p:spPr>
          <a:xfrm>
            <a:off x="375955" y="5754632"/>
            <a:ext cx="5720046" cy="430887"/>
          </a:xfrm>
        </p:spPr>
        <p:txBody>
          <a:bodyPr anchor="ctr"/>
          <a:lstStyle>
            <a:lvl1pPr marL="0" indent="0" algn="l">
              <a:lnSpc>
                <a:spcPct val="100000"/>
              </a:lnSpc>
              <a:spcBef>
                <a:spcPts val="0"/>
              </a:spcBef>
              <a:buNone/>
              <a:defRPr sz="1600">
                <a:solidFill>
                  <a:schemeClr val="bg1"/>
                </a:solidFill>
                <a:latin typeface="Yu Gothic UI" panose="020B0500000000000000" pitchFamily="50" charset="-128"/>
                <a:ea typeface="Yu Gothic UI" panose="020B0500000000000000" pitchFamily="50" charset="-128"/>
              </a:defRPr>
            </a:lvl1pPr>
            <a:lvl2pPr marL="448151" indent="0" algn="ctr">
              <a:buNone/>
              <a:defRPr>
                <a:solidFill>
                  <a:schemeClr val="tx1">
                    <a:tint val="75000"/>
                  </a:schemeClr>
                </a:solidFill>
              </a:defRPr>
            </a:lvl2pPr>
            <a:lvl3pPr marL="896302" indent="0" algn="ctr">
              <a:buNone/>
              <a:defRPr>
                <a:solidFill>
                  <a:schemeClr val="tx1">
                    <a:tint val="75000"/>
                  </a:schemeClr>
                </a:solidFill>
              </a:defRPr>
            </a:lvl3pPr>
            <a:lvl4pPr marL="1344453" indent="0" algn="ctr">
              <a:buNone/>
              <a:defRPr>
                <a:solidFill>
                  <a:schemeClr val="tx1">
                    <a:tint val="75000"/>
                  </a:schemeClr>
                </a:solidFill>
              </a:defRPr>
            </a:lvl4pPr>
            <a:lvl5pPr marL="1792604" indent="0" algn="ctr">
              <a:buNone/>
              <a:defRPr>
                <a:solidFill>
                  <a:schemeClr val="tx1">
                    <a:tint val="75000"/>
                  </a:schemeClr>
                </a:solidFill>
              </a:defRPr>
            </a:lvl5pPr>
            <a:lvl6pPr marL="2240755" indent="0" algn="ctr">
              <a:buNone/>
              <a:defRPr>
                <a:solidFill>
                  <a:schemeClr val="tx1">
                    <a:tint val="75000"/>
                  </a:schemeClr>
                </a:solidFill>
              </a:defRPr>
            </a:lvl6pPr>
            <a:lvl7pPr marL="2688906" indent="0" algn="ctr">
              <a:buNone/>
              <a:defRPr>
                <a:solidFill>
                  <a:schemeClr val="tx1">
                    <a:tint val="75000"/>
                  </a:schemeClr>
                </a:solidFill>
              </a:defRPr>
            </a:lvl7pPr>
            <a:lvl8pPr marL="3137057" indent="0" algn="ctr">
              <a:buNone/>
              <a:defRPr>
                <a:solidFill>
                  <a:schemeClr val="tx1">
                    <a:tint val="75000"/>
                  </a:schemeClr>
                </a:solidFill>
              </a:defRPr>
            </a:lvl8pPr>
            <a:lvl9pPr marL="3585208" indent="0" algn="ctr">
              <a:buNone/>
              <a:defRPr>
                <a:solidFill>
                  <a:schemeClr val="tx1">
                    <a:tint val="75000"/>
                  </a:schemeClr>
                </a:solidFill>
              </a:defRPr>
            </a:lvl9pPr>
          </a:lstStyle>
          <a:p>
            <a:r>
              <a:rPr lang="en-US" dirty="0"/>
              <a:t>Click to edit Master subtitle style</a:t>
            </a:r>
          </a:p>
        </p:txBody>
      </p:sp>
      <p:pic>
        <p:nvPicPr>
          <p:cNvPr id="17" name="Picture 7"/>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5135" y="524546"/>
            <a:ext cx="1229472" cy="269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4239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12987"/>
          </a:xfrm>
        </p:spPr>
        <p:txBody>
          <a:bodyPr>
            <a:spAutoFit/>
          </a:bodyPr>
          <a:lstStyle>
            <a:lvl1pPr>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35030882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78198"/>
          </a:xfrm>
        </p:spPr>
        <p:txBody>
          <a:bodyPr>
            <a:spAutoFit/>
          </a:bodyPr>
          <a:lstStyle>
            <a:lvl1pPr>
              <a:defRPr lang="en-US" sz="3600" kern="1200" dirty="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20928393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6500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8403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69238" y="1189177"/>
            <a:ext cx="11653522" cy="2067233"/>
          </a:xfrm>
        </p:spPr>
        <p:txBody>
          <a:bodyPr/>
          <a:lstStyle>
            <a:lvl1pPr>
              <a:defRPr kumimoji="0" lang="en-US" sz="3921" b="0" i="0" u="none" strike="noStrike" kern="1200" cap="none" spc="0" normalizeH="0" baseline="0" dirty="0" smtClean="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latin typeface="Meiryo UI" panose="020B0604030504040204" pitchFamily="50" charset="-128"/>
                <a:ea typeface="Meiryo UI" panose="020B0604030504040204" pitchFamily="50" charset="-128"/>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420591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1125339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dirty="0"/>
              <a:t>Section title</a:t>
            </a:r>
          </a:p>
        </p:txBody>
      </p:sp>
    </p:spTree>
    <p:extLst>
      <p:ext uri="{BB962C8B-B14F-4D97-AF65-F5344CB8AC3E}">
        <p14:creationId xmlns:p14="http://schemas.microsoft.com/office/powerpoint/2010/main" val="31925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00869"/>
          </a:xfrm>
        </p:spPr>
        <p:txBody>
          <a:bodyPr/>
          <a:lstStyle>
            <a:lvl1pPr marL="0" indent="0">
              <a:buNone/>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0" indent="0">
              <a:buFontTx/>
              <a:buNone/>
              <a:defRPr sz="1961">
                <a:solidFill>
                  <a:schemeClr val="tx1">
                    <a:lumMod val="65000"/>
                    <a:lumOff val="35000"/>
                  </a:schemeClr>
                </a:solidFill>
                <a:latin typeface="Meiryo UI" panose="020B0604030504040204" pitchFamily="50" charset="-128"/>
                <a:ea typeface="Meiryo UI" panose="020B0604030504040204" pitchFamily="50" charset="-128"/>
              </a:defRPr>
            </a:lvl2pPr>
            <a:lvl3pPr marL="224097" indent="0">
              <a:buNone/>
              <a:defRPr>
                <a:solidFill>
                  <a:schemeClr val="tx1">
                    <a:lumMod val="65000"/>
                    <a:lumOff val="35000"/>
                  </a:schemeClr>
                </a:solidFill>
                <a:latin typeface="Meiryo UI" panose="020B0604030504040204" pitchFamily="50" charset="-128"/>
                <a:ea typeface="Meiryo UI" panose="020B0604030504040204" pitchFamily="50" charset="-128"/>
              </a:defRPr>
            </a:lvl3pPr>
            <a:lvl4pPr marL="448193" indent="0">
              <a:buNone/>
              <a:defRPr>
                <a:solidFill>
                  <a:schemeClr val="tx1">
                    <a:lumMod val="65000"/>
                    <a:lumOff val="35000"/>
                  </a:schemeClr>
                </a:solidFill>
                <a:latin typeface="Meiryo UI" panose="020B0604030504040204" pitchFamily="50" charset="-128"/>
                <a:ea typeface="Meiryo UI" panose="020B0604030504040204" pitchFamily="50" charset="-128"/>
              </a:defRPr>
            </a:lvl4pPr>
            <a:lvl5pPr marL="672290" indent="0">
              <a:buNone/>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2350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alkin (event nam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white">
          <a:xfrm>
            <a:off x="459102" y="470067"/>
            <a:ext cx="1419662" cy="304828"/>
            <a:chOff x="457200" y="1643393"/>
            <a:chExt cx="4492753" cy="964540"/>
          </a:xfrm>
        </p:grpSpPr>
        <p:pic>
          <p:nvPicPr>
            <p:cNvPr id="6" name="Picture 5"/>
            <p:cNvPicPr>
              <a:picLocks noChangeAspect="1"/>
            </p:cNvPicPr>
            <p:nvPr/>
          </p:nvPicPr>
          <p:blipFill>
            <a:blip r:embed="rId3"/>
            <a:stretch>
              <a:fillRect/>
            </a:stretch>
          </p:blipFill>
          <p:spPr bwMode="white">
            <a:xfrm>
              <a:off x="457200" y="1643393"/>
              <a:ext cx="964540" cy="964540"/>
            </a:xfrm>
            <a:prstGeom prst="rect">
              <a:avLst/>
            </a:prstGeom>
          </p:spPr>
        </p:pic>
        <p:sp>
          <p:nvSpPr>
            <p:cNvPr id="8" name="Freeform 12"/>
            <p:cNvSpPr>
              <a:spLocks noEditPoints="1"/>
            </p:cNvSpPr>
            <p:nvPr/>
          </p:nvSpPr>
          <p:spPr bwMode="white">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076369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7171398"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eiryo UI" panose="020B0604030504040204" pitchFamily="50" charset="-128"/>
                <a:ea typeface="Meiryo UI" panose="020B0604030504040204" pitchFamily="50" charset="-128"/>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3482633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latin typeface="Meiryo UI" panose="020B0604030504040204" pitchFamily="50" charset="-128"/>
                <a:ea typeface="Meiryo UI" panose="020B0604030504040204" pitchFamily="50" charset="-128"/>
              </a:defRPr>
            </a:lvl1pPr>
          </a:lstStyle>
          <a:p>
            <a:r>
              <a:rPr lang="en-US" dirty="0"/>
              <a:t>Section title</a:t>
            </a:r>
          </a:p>
        </p:txBody>
      </p:sp>
    </p:spTree>
    <p:extLst>
      <p:ext uri="{BB962C8B-B14F-4D97-AF65-F5344CB8AC3E}">
        <p14:creationId xmlns:p14="http://schemas.microsoft.com/office/powerpoint/2010/main" val="2263993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78D7"/>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33198" y="1491918"/>
            <a:ext cx="11734319" cy="2067233"/>
          </a:xfrm>
        </p:spPr>
        <p:txBody>
          <a:bodyPr/>
          <a:lstStyle>
            <a:lvl1pPr marL="182880" indent="-274320">
              <a:defRPr kumimoji="0" lang="en-US" sz="3921" b="0" i="0" u="none" strike="noStrike" kern="1200" cap="none" spc="0" normalizeH="0" baseline="0" dirty="0" smtClean="0">
                <a:ln>
                  <a:noFill/>
                </a:ln>
                <a:solidFill>
                  <a:schemeClr val="bg1"/>
                </a:solidFill>
                <a:effectLst/>
                <a:uLnTx/>
                <a:uFillTx/>
                <a:latin typeface="Meiryo UI" panose="020B0604030504040204" pitchFamily="50" charset="-128"/>
                <a:ea typeface="Meiryo UI" panose="020B0604030504040204" pitchFamily="50" charset="-128"/>
                <a:cs typeface="+mn-cs"/>
              </a:defRPr>
            </a:lvl1pPr>
            <a:lvl2pPr>
              <a:defRPr>
                <a:solidFill>
                  <a:schemeClr val="bg1"/>
                </a:solidFill>
                <a:latin typeface="Meiryo UI" panose="020B0604030504040204" pitchFamily="50" charset="-128"/>
                <a:ea typeface="Meiryo UI" panose="020B0604030504040204" pitchFamily="50" charset="-128"/>
              </a:defRPr>
            </a:lvl2pPr>
            <a:lvl3pPr>
              <a:defRPr>
                <a:solidFill>
                  <a:schemeClr val="bg1"/>
                </a:solidFill>
                <a:latin typeface="Meiryo UI" panose="020B0604030504040204" pitchFamily="50" charset="-128"/>
                <a:ea typeface="Meiryo UI" panose="020B0604030504040204" pitchFamily="50" charset="-128"/>
              </a:defRPr>
            </a:lvl3pPr>
            <a:lvl4pPr>
              <a:defRPr>
                <a:solidFill>
                  <a:schemeClr val="bg1"/>
                </a:solidFill>
                <a:latin typeface="Meiryo UI" panose="020B0604030504040204" pitchFamily="50" charset="-128"/>
                <a:ea typeface="Meiryo UI" panose="020B0604030504040204" pitchFamily="50" charset="-128"/>
              </a:defRPr>
            </a:lvl4pPr>
            <a:lvl5pPr>
              <a:defRPr>
                <a:solidFill>
                  <a:schemeClr val="bg1"/>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33199" y="250380"/>
            <a:ext cx="11734320" cy="932563"/>
          </a:xfrm>
        </p:spPr>
        <p:txBody>
          <a:bodyPr anchor="ctr"/>
          <a:lstStyle>
            <a:lvl1pPr marL="0" indent="0">
              <a:buNone/>
              <a:defRPr sz="5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210492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39" y="1189177"/>
            <a:ext cx="11653523" cy="544765"/>
          </a:xfrm>
          <a:prstGeom prst="rect">
            <a:avLst/>
          </a:prstGeom>
        </p:spPr>
        <p:txBody>
          <a:bodyPr vert="horz" wrap="square" lIns="146304" tIns="91440" rIns="146304" bIns="91440" rtlCol="0">
            <a:spAutoFit/>
          </a:bodyPr>
          <a:lstStyle/>
          <a:p>
            <a:pPr lvl="0"/>
            <a:r>
              <a:rPr lang="en-US" dirty="0"/>
              <a:t>Click to edit Master text styles</a:t>
            </a:r>
          </a:p>
        </p:txBody>
      </p:sp>
      <p:sp>
        <p:nvSpPr>
          <p:cNvPr id="5" name="Date Placeholder 3"/>
          <p:cNvSpPr>
            <a:spLocks noGrp="1"/>
          </p:cNvSpPr>
          <p:nvPr>
            <p:ph type="dt" sz="half" idx="2"/>
          </p:nvPr>
        </p:nvSpPr>
        <p:spPr>
          <a:xfrm>
            <a:off x="0" y="6356350"/>
            <a:ext cx="2743200" cy="365125"/>
          </a:xfrm>
          <a:prstGeom prst="rect">
            <a:avLst/>
          </a:prstGeom>
        </p:spPr>
        <p:txBody>
          <a:bodyPr/>
          <a:lstStyle>
            <a:lvl1pPr>
              <a:defRPr sz="1050"/>
            </a:lvl1pPr>
          </a:lstStyle>
          <a:p>
            <a:fld id="{0D4F4567-6C94-472E-96AD-92997A3480DF}" type="datetime1">
              <a:rPr lang="en-US" smtClean="0"/>
              <a:t>12/14/2021</a:t>
            </a:fld>
            <a:endParaRPr lang="en-US" dirty="0"/>
          </a:p>
        </p:txBody>
      </p:sp>
      <p:sp>
        <p:nvSpPr>
          <p:cNvPr id="6" name="Footer Placeholder 4"/>
          <p:cNvSpPr>
            <a:spLocks noGrp="1"/>
          </p:cNvSpPr>
          <p:nvPr>
            <p:ph type="ftr" sz="quarter" idx="3"/>
          </p:nvPr>
        </p:nvSpPr>
        <p:spPr>
          <a:xfrm>
            <a:off x="4038600" y="6356350"/>
            <a:ext cx="4114800" cy="365125"/>
          </a:xfrm>
          <a:prstGeom prst="rect">
            <a:avLst/>
          </a:prstGeom>
        </p:spPr>
        <p:txBody>
          <a:bodyPr/>
          <a:lstStyle>
            <a:lvl1pPr algn="ctr">
              <a:defRPr sz="1050"/>
            </a:lvl1pPr>
          </a:lstStyle>
          <a:p>
            <a:endParaRPr lang="en-US"/>
          </a:p>
        </p:txBody>
      </p:sp>
      <p:sp>
        <p:nvSpPr>
          <p:cNvPr id="7" name="Slide Number Placeholder 5"/>
          <p:cNvSpPr>
            <a:spLocks noGrp="1"/>
          </p:cNvSpPr>
          <p:nvPr>
            <p:ph type="sldNum" sz="quarter" idx="4"/>
          </p:nvPr>
        </p:nvSpPr>
        <p:spPr>
          <a:xfrm>
            <a:off x="9448800" y="6356350"/>
            <a:ext cx="2743200" cy="365125"/>
          </a:xfrm>
          <a:prstGeom prst="rect">
            <a:avLst/>
          </a:prstGeom>
        </p:spPr>
        <p:txBody>
          <a:bodyPr/>
          <a:lstStyle>
            <a:lvl1pPr algn="r">
              <a:defRPr sz="1050"/>
            </a:lvl1pPr>
          </a:lstStyle>
          <a:p>
            <a:fld id="{0B88ACD9-AADC-4F78-A5B1-3B6B61F2BF80}" type="slidenum">
              <a:rPr lang="en-US" smtClean="0"/>
              <a:pPr/>
              <a:t>‹#›</a:t>
            </a:fld>
            <a:endParaRPr lang="en-US"/>
          </a:p>
        </p:txBody>
      </p:sp>
    </p:spTree>
    <p:extLst>
      <p:ext uri="{BB962C8B-B14F-4D97-AF65-F5344CB8AC3E}">
        <p14:creationId xmlns:p14="http://schemas.microsoft.com/office/powerpoint/2010/main" val="810129033"/>
      </p:ext>
    </p:extLst>
  </p:cSld>
  <p:clrMap bg1="lt1" tx1="dk1" bg2="lt2" tx2="dk2" accent1="accent1" accent2="accent2" accent3="accent3" accent4="accent4" accent5="accent5" accent6="accent6" hlink="hlink" folHlink="folHlink"/>
  <p:sldLayoutIdLst>
    <p:sldLayoutId id="2147486845" r:id="rId1"/>
    <p:sldLayoutId id="2147486973" r:id="rId2"/>
    <p:sldLayoutId id="2147486974" r:id="rId3"/>
    <p:sldLayoutId id="2147486821" r:id="rId4"/>
    <p:sldLayoutId id="2147486975" r:id="rId5"/>
    <p:sldLayoutId id="2147486977" r:id="rId6"/>
    <p:sldLayoutId id="2147486989" r:id="rId7"/>
    <p:sldLayoutId id="2147486961" r:id="rId8"/>
    <p:sldLayoutId id="2147486993" r:id="rId9"/>
    <p:sldLayoutId id="2147487023" r:id="rId10"/>
    <p:sldLayoutId id="2147487025" r:id="rId11"/>
    <p:sldLayoutId id="2147487024" r:id="rId12"/>
    <p:sldLayoutId id="2147487026" r:id="rId13"/>
  </p:sldLayoutIdLst>
  <mc:AlternateContent xmlns:mc="http://schemas.openxmlformats.org/markup-compatibility/2006" xmlns:p14="http://schemas.microsoft.com/office/powerpoint/2010/main">
    <mc:Choice Requires="p14">
      <p:transition p14:dur="10"/>
    </mc:Choice>
    <mc:Fallback xmlns="">
      <p:transition/>
    </mc:Fallback>
  </mc:AlternateContent>
  <p:hf hdr="0" ftr="0"/>
  <p:txStyles>
    <p:titleStyle>
      <a:lvl1pPr algn="l" defTabSz="913505" rtl="0" eaLnBrk="1" fontAlgn="base" hangingPunct="1">
        <a:lnSpc>
          <a:spcPct val="90000"/>
        </a:lnSpc>
        <a:spcBef>
          <a:spcPct val="0"/>
        </a:spcBef>
        <a:spcAft>
          <a:spcPct val="0"/>
        </a:spcAft>
        <a:defRPr lang="en-US" sz="4400" kern="1200" spc="-100" dirty="0">
          <a:ln w="3175">
            <a:noFill/>
          </a:ln>
          <a:solidFill>
            <a:schemeClr val="tx1">
              <a:lumMod val="65000"/>
              <a:lumOff val="35000"/>
            </a:schemeClr>
          </a:solidFill>
          <a:latin typeface="Meiryo UI" panose="020B0604030504040204" pitchFamily="50" charset="-128"/>
          <a:ea typeface="Meiryo UI" panose="020B0604030504040204" pitchFamily="50" charset="-128"/>
          <a:cs typeface="Segoe UI" pitchFamily="34" charset="0"/>
        </a:defRPr>
      </a:lvl1pPr>
      <a:lvl2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2600" kern="12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gradFill>
            <a:gsLst>
              <a:gs pos="1250">
                <a:schemeClr val="tx1"/>
              </a:gs>
              <a:gs pos="100000">
                <a:schemeClr val="tx1"/>
              </a:gs>
            </a:gsLst>
            <a:lin ang="5400000" scaled="0"/>
          </a:gra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gradFill>
            <a:gsLst>
              <a:gs pos="1250">
                <a:schemeClr val="tx1"/>
              </a:gs>
              <a:gs pos="100000">
                <a:schemeClr val="tx1"/>
              </a:gs>
            </a:gsLst>
            <a:lin ang="5400000" scaled="0"/>
          </a:gra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mailto:ykodama@microsoft.com" TargetMode="External"/><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hyperlink" Target="mailto:abc@domain.com" TargetMode="External"/><Relationship Id="rId4" Type="http://schemas.openxmlformats.org/officeDocument/2006/relationships/image" Target="../media/image9.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4.emf"/><Relationship Id="rId5" Type="http://schemas.openxmlformats.org/officeDocument/2006/relationships/image" Target="../media/image15.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eppeiy/AzureAD-Tips/blob/master/CloudJourney/All-In-Cloud.md"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ja-jp/azure/active-directory/authentication/tutorial-sspr-windows"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hyperlink" Target="https://www.microsoft.com/en-us/download/details.aspx?id=45520"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hyperlink" Target="https://blogs.technet.microsoft.com/jpieblog/2014/10/22/wpad/" TargetMode="Externa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aka.ms/emsblo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aka.ms/aadtips" TargetMode="External"/><Relationship Id="rId4" Type="http://schemas.openxmlformats.org/officeDocument/2006/relationships/hyperlink" Target="https://github.com/jpazureid/blo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p:cNvSpPr>
            <a:spLocks noGrp="1"/>
          </p:cNvSpPr>
          <p:nvPr>
            <p:ph type="ctrTitle"/>
          </p:nvPr>
        </p:nvSpPr>
        <p:spPr>
          <a:xfrm>
            <a:off x="375955" y="3200400"/>
            <a:ext cx="7929845" cy="3581400"/>
          </a:xfrm>
        </p:spPr>
        <p:txBody>
          <a:bodyPr/>
          <a:lstStyle/>
          <a:p>
            <a:r>
              <a:rPr lang="en-US" altLang="ja-JP" sz="3600" dirty="0">
                <a:latin typeface="Meiryo UI" panose="020B0604030504040204" pitchFamily="50" charset="-128"/>
                <a:ea typeface="Meiryo UI" panose="020B0604030504040204" pitchFamily="50" charset="-128"/>
              </a:rPr>
              <a:t>Azure AD Webinar </a:t>
            </a:r>
            <a:r>
              <a:rPr lang="ja-JP" altLang="en-US" sz="3600" dirty="0">
                <a:latin typeface="Meiryo UI" panose="020B0604030504040204" pitchFamily="50" charset="-128"/>
                <a:ea typeface="Meiryo UI" panose="020B0604030504040204" pitchFamily="50" charset="-128"/>
              </a:rPr>
              <a:t>シリーズ</a:t>
            </a:r>
            <a:br>
              <a:rPr lang="en-US" altLang="ja-JP" sz="3600" dirty="0">
                <a:latin typeface="Meiryo UI" panose="020B0604030504040204" pitchFamily="50" charset="-128"/>
                <a:ea typeface="Meiryo UI" panose="020B0604030504040204" pitchFamily="50" charset="-128"/>
              </a:rPr>
            </a:br>
            <a:r>
              <a:rPr lang="en-US" altLang="ja-JP" sz="3600" dirty="0">
                <a:latin typeface="Meiryo UI" panose="020B0604030504040204" pitchFamily="50" charset="-128"/>
                <a:ea typeface="Meiryo UI" panose="020B0604030504040204" pitchFamily="50" charset="-128"/>
              </a:rPr>
              <a:t>Azure</a:t>
            </a:r>
            <a:r>
              <a:rPr lang="ja-JP" altLang="en-US" sz="3600" dirty="0">
                <a:latin typeface="Meiryo UI" panose="020B0604030504040204" pitchFamily="50" charset="-128"/>
                <a:ea typeface="Meiryo UI" panose="020B0604030504040204" pitchFamily="50" charset="-128"/>
              </a:rPr>
              <a:t> </a:t>
            </a:r>
            <a:r>
              <a:rPr lang="en-US" altLang="ja-JP" sz="3600" dirty="0">
                <a:latin typeface="Meiryo UI" panose="020B0604030504040204" pitchFamily="50" charset="-128"/>
                <a:ea typeface="Meiryo UI" panose="020B0604030504040204" pitchFamily="50" charset="-128"/>
              </a:rPr>
              <a:t>AD </a:t>
            </a:r>
            <a:r>
              <a:rPr lang="ja-JP" altLang="en-US" sz="3600" dirty="0">
                <a:latin typeface="Meiryo UI" panose="020B0604030504040204" pitchFamily="50" charset="-128"/>
                <a:ea typeface="Meiryo UI" panose="020B0604030504040204" pitchFamily="50" charset="-128"/>
              </a:rPr>
              <a:t>の新しいデバイス管理パターンを</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理解しよう</a:t>
            </a:r>
            <a:br>
              <a:rPr lang="en-US" sz="4000" dirty="0">
                <a:latin typeface="Meiryo UI" panose="020B0604030504040204" pitchFamily="50" charset="-128"/>
                <a:ea typeface="Meiryo UI" panose="020B0604030504040204" pitchFamily="50" charset="-128"/>
              </a:rPr>
            </a:br>
            <a:endParaRPr lang="en-US" sz="4000" dirty="0">
              <a:latin typeface="Meiryo UI" panose="020B0604030504040204" pitchFamily="50" charset="-128"/>
              <a:ea typeface="Meiryo UI" panose="020B0604030504040204" pitchFamily="50" charset="-128"/>
            </a:endParaRPr>
          </a:p>
        </p:txBody>
      </p:sp>
      <p:pic>
        <p:nvPicPr>
          <p:cNvPr id="14" name="Picture 13"/>
          <p:cNvPicPr>
            <a:picLocks noChangeAspect="1"/>
          </p:cNvPicPr>
          <p:nvPr/>
        </p:nvPicPr>
        <p:blipFill>
          <a:blip r:embed="rId3"/>
          <a:stretch>
            <a:fillRect/>
          </a:stretch>
        </p:blipFill>
        <p:spPr>
          <a:xfrm>
            <a:off x="6934200" y="5020189"/>
            <a:ext cx="1178030" cy="1178030"/>
          </a:xfrm>
          <a:prstGeom prst="rect">
            <a:avLst/>
          </a:prstGeom>
        </p:spPr>
      </p:pic>
      <p:sp>
        <p:nvSpPr>
          <p:cNvPr id="5" name="Subtitle 2"/>
          <p:cNvSpPr>
            <a:spLocks noGrp="1"/>
          </p:cNvSpPr>
          <p:nvPr>
            <p:ph type="subTitle" idx="1"/>
          </p:nvPr>
        </p:nvSpPr>
        <p:spPr>
          <a:xfrm>
            <a:off x="375955" y="5723854"/>
            <a:ext cx="5720046" cy="492443"/>
          </a:xfrm>
          <a:prstGeom prst="rect">
            <a:avLst/>
          </a:prstGeom>
        </p:spPr>
        <p:txBody>
          <a:bodyPr vert="horz" wrap="square" lIns="146304" tIns="91440" rIns="146304" bIns="91440" rtlCol="0" anchor="ctr">
            <a:spAutoFit/>
          </a:bodyPr>
          <a:lstStyle>
            <a:lvl1pPr marL="0" indent="0" algn="l" defTabSz="913505" rtl="0" fontAlgn="base">
              <a:lnSpc>
                <a:spcPct val="100000"/>
              </a:lnSpc>
              <a:spcBef>
                <a:spcPts val="0"/>
              </a:spcBef>
              <a:spcAft>
                <a:spcPct val="0"/>
              </a:spcAft>
              <a:buSzPct val="90000"/>
              <a:buFont typeface="Arial" charset="0"/>
              <a:buNone/>
              <a:defRPr sz="1600" kern="1200">
                <a:solidFill>
                  <a:schemeClr val="bg1"/>
                </a:solidFill>
                <a:latin typeface="+mj-lt"/>
                <a:ea typeface="ＭＳ Ｐゴシック" charset="0"/>
                <a:cs typeface="ＭＳ Ｐゴシック" charset="0"/>
              </a:defRPr>
            </a:lvl1pPr>
            <a:lvl2pPr marL="448151" indent="0" algn="ctr" defTabSz="913505" rtl="0" fontAlgn="base">
              <a:lnSpc>
                <a:spcPct val="90000"/>
              </a:lnSpc>
              <a:spcBef>
                <a:spcPct val="20000"/>
              </a:spcBef>
              <a:spcAft>
                <a:spcPct val="0"/>
              </a:spcAft>
              <a:buSzPct val="90000"/>
              <a:buFont typeface="Arial" charset="0"/>
              <a:buNone/>
              <a:defRPr sz="2353" kern="1200">
                <a:solidFill>
                  <a:schemeClr val="tx1">
                    <a:tint val="75000"/>
                  </a:schemeClr>
                </a:solidFill>
                <a:latin typeface="+mn-lt"/>
                <a:ea typeface="ＭＳ Ｐゴシック" charset="0"/>
                <a:cs typeface="+mn-cs"/>
              </a:defRPr>
            </a:lvl2pPr>
            <a:lvl3pPr marL="896302" indent="0" algn="ctr" defTabSz="913505" rtl="0" fontAlgn="base">
              <a:lnSpc>
                <a:spcPct val="90000"/>
              </a:lnSpc>
              <a:spcBef>
                <a:spcPct val="20000"/>
              </a:spcBef>
              <a:spcAft>
                <a:spcPct val="0"/>
              </a:spcAft>
              <a:buSzPct val="90000"/>
              <a:buFont typeface="Arial" charset="0"/>
              <a:buNone/>
              <a:defRPr sz="1961" kern="1200">
                <a:solidFill>
                  <a:schemeClr val="tx1">
                    <a:tint val="75000"/>
                  </a:schemeClr>
                </a:solidFill>
                <a:latin typeface="+mn-lt"/>
                <a:ea typeface="ＭＳ Ｐゴシック" charset="0"/>
                <a:cs typeface="+mn-cs"/>
              </a:defRPr>
            </a:lvl3pPr>
            <a:lvl4pPr marL="1344453"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4pPr>
            <a:lvl5pPr marL="1792604"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5pPr>
            <a:lvl6pPr marL="224075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90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057"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208"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a:t>Azure Active Directory Customer Success Team</a:t>
            </a:r>
          </a:p>
        </p:txBody>
      </p:sp>
    </p:spTree>
    <p:extLst>
      <p:ext uri="{BB962C8B-B14F-4D97-AF65-F5344CB8AC3E}">
        <p14:creationId xmlns:p14="http://schemas.microsoft.com/office/powerpoint/2010/main" val="1936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5E1DD-45B6-4567-9965-63DFC78FF993}"/>
              </a:ext>
            </a:extLst>
          </p:cNvPr>
          <p:cNvSpPr>
            <a:spLocks noGrp="1"/>
          </p:cNvSpPr>
          <p:nvPr>
            <p:ph type="title"/>
          </p:nvPr>
        </p:nvSpPr>
        <p:spPr>
          <a:xfrm>
            <a:off x="269241" y="289957"/>
            <a:ext cx="11655840" cy="899537"/>
          </a:xfrm>
        </p:spPr>
        <p:txBody>
          <a:bodyPr/>
          <a:lstStyle/>
          <a:p>
            <a:r>
              <a:rPr lang="ja-JP" altLang="en-US" sz="4313" dirty="0"/>
              <a:t>どうしてクラウドベースのデバイス管理なのか？</a:t>
            </a:r>
          </a:p>
        </p:txBody>
      </p:sp>
      <p:sp>
        <p:nvSpPr>
          <p:cNvPr id="49" name="テキスト プレースホルダー 3">
            <a:extLst>
              <a:ext uri="{FF2B5EF4-FFF2-40B4-BE49-F238E27FC236}">
                <a16:creationId xmlns:a16="http://schemas.microsoft.com/office/drawing/2014/main" id="{6C3F95AE-8678-4846-9C5B-15502AA31128}"/>
              </a:ext>
            </a:extLst>
          </p:cNvPr>
          <p:cNvSpPr txBox="1">
            <a:spLocks/>
          </p:cNvSpPr>
          <p:nvPr/>
        </p:nvSpPr>
        <p:spPr>
          <a:xfrm>
            <a:off x="269238" y="1390213"/>
            <a:ext cx="11653523" cy="724143"/>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defTabSz="914367">
              <a:spcBef>
                <a:spcPts val="588"/>
              </a:spcBef>
              <a:buNone/>
            </a:pP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rPr>
              <a:t>いろいろあるが、大きなメリットは </a:t>
            </a:r>
            <a:r>
              <a:rPr lang="en-US" altLang="ja-JP" sz="2800" dirty="0">
                <a:solidFill>
                  <a:schemeClr val="tx1">
                    <a:lumMod val="75000"/>
                    <a:lumOff val="25000"/>
                  </a:schemeClr>
                </a:solidFill>
                <a:latin typeface="Meiryo UI" panose="020B0604030504040204" pitchFamily="50" charset="-128"/>
                <a:ea typeface="Meiryo UI" panose="020B0604030504040204" pitchFamily="50" charset="-128"/>
              </a:rPr>
              <a:t>2 </a:t>
            </a: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rPr>
              <a:t>つ</a:t>
            </a:r>
            <a:endParaRPr lang="en-US" altLang="ja-JP" sz="2800" dirty="0">
              <a:solidFill>
                <a:schemeClr val="tx1">
                  <a:lumMod val="75000"/>
                  <a:lumOff val="25000"/>
                </a:schemeClr>
              </a:solidFill>
              <a:latin typeface="Meiryo UI" panose="020B0604030504040204" pitchFamily="50" charset="-128"/>
              <a:ea typeface="Meiryo UI" panose="020B0604030504040204" pitchFamily="50" charset="-128"/>
            </a:endParaRPr>
          </a:p>
          <a:p>
            <a:pPr defTabSz="914367">
              <a:spcBef>
                <a:spcPts val="588"/>
              </a:spcBef>
            </a:pPr>
            <a:r>
              <a:rPr lang="ja-JP" altLang="en-US" sz="3529" dirty="0">
                <a:solidFill>
                  <a:schemeClr val="tx1">
                    <a:lumMod val="75000"/>
                    <a:lumOff val="25000"/>
                  </a:schemeClr>
                </a:solidFill>
                <a:latin typeface="Meiryo UI" panose="020B0604030504040204" pitchFamily="50" charset="-128"/>
                <a:ea typeface="Meiryo UI" panose="020B0604030504040204" pitchFamily="50" charset="-128"/>
              </a:rPr>
              <a:t>セキュリティ観点で最も大きな理由は</a:t>
            </a:r>
            <a:r>
              <a:rPr lang="ja-JP" altLang="en-US" sz="3529" b="1" dirty="0">
                <a:solidFill>
                  <a:srgbClr val="0070C0"/>
                </a:solidFill>
                <a:latin typeface="Meiryo UI" panose="020B0604030504040204" pitchFamily="50" charset="-128"/>
                <a:ea typeface="Meiryo UI" panose="020B0604030504040204" pitchFamily="50" charset="-128"/>
              </a:rPr>
              <a:t>デバイスベースのアクセスコントロールを用いてセキュアな環境をユーザーに提供する</a:t>
            </a:r>
            <a:r>
              <a:rPr lang="ja-JP" altLang="en-US" sz="3529" dirty="0">
                <a:solidFill>
                  <a:schemeClr val="tx1">
                    <a:lumMod val="75000"/>
                    <a:lumOff val="25000"/>
                  </a:schemeClr>
                </a:solidFill>
                <a:latin typeface="Meiryo UI" panose="020B0604030504040204" pitchFamily="50" charset="-128"/>
                <a:ea typeface="Meiryo UI" panose="020B0604030504040204" pitchFamily="50" charset="-128"/>
              </a:rPr>
              <a:t>ため</a:t>
            </a:r>
            <a:endParaRPr lang="en-US" altLang="ja-JP" sz="3529" dirty="0">
              <a:solidFill>
                <a:schemeClr val="tx1">
                  <a:lumMod val="75000"/>
                  <a:lumOff val="25000"/>
                </a:schemeClr>
              </a:solidFill>
              <a:latin typeface="Meiryo UI" panose="020B0604030504040204" pitchFamily="50" charset="-128"/>
              <a:ea typeface="Meiryo UI" panose="020B0604030504040204" pitchFamily="50" charset="-128"/>
            </a:endParaRPr>
          </a:p>
          <a:p>
            <a:pPr defTabSz="914367">
              <a:spcBef>
                <a:spcPts val="588"/>
              </a:spcBef>
            </a:pPr>
            <a:r>
              <a:rPr lang="ja-JP" altLang="en-US" sz="3529" dirty="0">
                <a:solidFill>
                  <a:schemeClr val="tx1">
                    <a:lumMod val="75000"/>
                    <a:lumOff val="25000"/>
                  </a:schemeClr>
                </a:solidFill>
                <a:latin typeface="Meiryo UI" panose="020B0604030504040204" pitchFamily="50" charset="-128"/>
                <a:ea typeface="Meiryo UI" panose="020B0604030504040204" pitchFamily="50" charset="-128"/>
              </a:rPr>
              <a:t>クラウドリソースに対する </a:t>
            </a:r>
            <a:r>
              <a:rPr lang="en-US" altLang="ja-JP" sz="3529" dirty="0">
                <a:solidFill>
                  <a:schemeClr val="tx1">
                    <a:lumMod val="75000"/>
                    <a:lumOff val="25000"/>
                  </a:schemeClr>
                </a:solidFill>
                <a:latin typeface="Meiryo UI" panose="020B0604030504040204" pitchFamily="50" charset="-128"/>
                <a:ea typeface="Meiryo UI" panose="020B0604030504040204" pitchFamily="50" charset="-128"/>
              </a:rPr>
              <a:t>SSO </a:t>
            </a:r>
            <a:r>
              <a:rPr lang="ja-JP" altLang="en-US" sz="3529" dirty="0">
                <a:solidFill>
                  <a:schemeClr val="tx1">
                    <a:lumMod val="75000"/>
                    <a:lumOff val="25000"/>
                  </a:schemeClr>
                </a:solidFill>
                <a:latin typeface="Meiryo UI" panose="020B0604030504040204" pitchFamily="50" charset="-128"/>
                <a:ea typeface="Meiryo UI" panose="020B0604030504040204" pitchFamily="50" charset="-128"/>
              </a:rPr>
              <a:t>を得るため</a:t>
            </a:r>
            <a:endParaRPr lang="en-US" altLang="ja-JP" sz="3529"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914367">
              <a:spcBef>
                <a:spcPts val="588"/>
              </a:spcBef>
            </a:pPr>
            <a:r>
              <a:rPr lang="ja-JP" altLang="en-US" sz="2329" dirty="0">
                <a:solidFill>
                  <a:schemeClr val="tx1">
                    <a:lumMod val="75000"/>
                    <a:lumOff val="25000"/>
                  </a:schemeClr>
                </a:solidFill>
                <a:latin typeface="Meiryo UI" panose="020B0604030504040204" pitchFamily="50" charset="-128"/>
                <a:ea typeface="Meiryo UI" panose="020B0604030504040204" pitchFamily="50" charset="-128"/>
              </a:rPr>
              <a:t>デバイスベースのアクセスコントロールについて、詳しくは過去 </a:t>
            </a:r>
            <a:r>
              <a:rPr lang="en-US" altLang="ja-JP" sz="2329" dirty="0">
                <a:solidFill>
                  <a:schemeClr val="tx1">
                    <a:lumMod val="75000"/>
                    <a:lumOff val="25000"/>
                  </a:schemeClr>
                </a:solidFill>
                <a:latin typeface="Meiryo UI" panose="020B0604030504040204" pitchFamily="50" charset="-128"/>
                <a:ea typeface="Meiryo UI" panose="020B0604030504040204" pitchFamily="50" charset="-128"/>
              </a:rPr>
              <a:t>Webinar </a:t>
            </a:r>
            <a:r>
              <a:rPr lang="ja-JP" altLang="en-US" sz="2329" dirty="0">
                <a:solidFill>
                  <a:schemeClr val="tx1">
                    <a:lumMod val="75000"/>
                    <a:lumOff val="25000"/>
                  </a:schemeClr>
                </a:solidFill>
                <a:latin typeface="Meiryo UI" panose="020B0604030504040204" pitchFamily="50" charset="-128"/>
                <a:ea typeface="Meiryo UI" panose="020B0604030504040204" pitchFamily="50" charset="-128"/>
              </a:rPr>
              <a:t>セッションでおさらい</a:t>
            </a:r>
            <a:endParaRPr lang="en-US" altLang="ja-JP" sz="2329"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914367">
              <a:spcBef>
                <a:spcPts val="588"/>
              </a:spcBef>
            </a:pP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Season2  2018/9/13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木</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のセッション</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914367">
              <a:spcBef>
                <a:spcPts val="588"/>
              </a:spcBef>
            </a:pP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Aka.ms/</a:t>
            </a:r>
            <a:r>
              <a:rPr lang="en-US" altLang="ja-JP" dirty="0" err="1">
                <a:solidFill>
                  <a:schemeClr val="tx1">
                    <a:lumMod val="75000"/>
                    <a:lumOff val="25000"/>
                  </a:schemeClr>
                </a:solidFill>
                <a:latin typeface="Meiryo UI" panose="020B0604030504040204" pitchFamily="50" charset="-128"/>
                <a:ea typeface="Meiryo UI" panose="020B0604030504040204" pitchFamily="50" charset="-128"/>
              </a:rPr>
              <a:t>azureadwebinar</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914367">
              <a:spcBef>
                <a:spcPts val="588"/>
              </a:spcBef>
            </a:pP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IP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ベースのアクセス制御から脱却してよりセキュアな環境を構築しよう</a:t>
            </a:r>
            <a:br>
              <a:rPr lang="en-US" altLang="ja-JP" dirty="0">
                <a:solidFill>
                  <a:schemeClr val="tx1">
                    <a:lumMod val="75000"/>
                    <a:lumOff val="25000"/>
                  </a:schemeClr>
                </a:solidFill>
                <a:latin typeface="Meiryo UI" panose="020B0604030504040204" pitchFamily="50" charset="-128"/>
                <a:ea typeface="Meiryo UI" panose="020B0604030504040204" pitchFamily="50" charset="-128"/>
              </a:rPr>
            </a:b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https://resources.office.com/ja-jp-landing-CO-M365-CSD-WBNR-FY19-09Sep-13-To-escape-from-IP-based-access-control-and-build-MCW0008622.html</a:t>
            </a:r>
            <a:endParaRPr lang="ja-JP" altLang="en-US" sz="3529"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759819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190A7A6-CAD7-4247-89CE-F67D14030EF2}"/>
              </a:ext>
            </a:extLst>
          </p:cNvPr>
          <p:cNvPicPr>
            <a:picLocks noChangeAspect="1"/>
          </p:cNvPicPr>
          <p:nvPr/>
        </p:nvPicPr>
        <p:blipFill>
          <a:blip r:embed="rId3"/>
          <a:stretch>
            <a:fillRect/>
          </a:stretch>
        </p:blipFill>
        <p:spPr>
          <a:xfrm>
            <a:off x="0" y="-5576"/>
            <a:ext cx="6664321" cy="6858000"/>
          </a:xfrm>
          <a:prstGeom prst="rect">
            <a:avLst/>
          </a:prstGeom>
        </p:spPr>
      </p:pic>
      <p:sp>
        <p:nvSpPr>
          <p:cNvPr id="7" name="正方形/長方形 6">
            <a:extLst>
              <a:ext uri="{FF2B5EF4-FFF2-40B4-BE49-F238E27FC236}">
                <a16:creationId xmlns:a16="http://schemas.microsoft.com/office/drawing/2014/main" id="{3088979A-FC37-4C30-A3DB-02DEE23C7DA4}"/>
              </a:ext>
            </a:extLst>
          </p:cNvPr>
          <p:cNvSpPr/>
          <p:nvPr/>
        </p:nvSpPr>
        <p:spPr bwMode="auto">
          <a:xfrm>
            <a:off x="4181707" y="1761893"/>
            <a:ext cx="2482614" cy="37914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1F90DAFA-F134-4E8B-91DF-45096FECDDE6}"/>
              </a:ext>
            </a:extLst>
          </p:cNvPr>
          <p:cNvSpPr/>
          <p:nvPr/>
        </p:nvSpPr>
        <p:spPr>
          <a:xfrm>
            <a:off x="6850704" y="191572"/>
            <a:ext cx="5341296" cy="1200329"/>
          </a:xfrm>
          <a:prstGeom prst="rect">
            <a:avLst/>
          </a:prstGeom>
        </p:spPr>
        <p:txBody>
          <a:bodyPr wrap="square">
            <a:spAutoFit/>
          </a:bodyPr>
          <a:lstStyle/>
          <a:p>
            <a:r>
              <a:rPr lang="ja-JP" altLang="en-US" sz="2400" dirty="0">
                <a:solidFill>
                  <a:srgbClr val="0078D7"/>
                </a:solidFill>
                <a:latin typeface="Meiryo UI" panose="020B0604030504040204" pitchFamily="50" charset="-128"/>
                <a:ea typeface="Meiryo UI" panose="020B0604030504040204" pitchFamily="50" charset="-128"/>
              </a:rPr>
              <a:t>条件付きアクセスにてこれらの</a:t>
            </a:r>
            <a:endParaRPr lang="en-US" altLang="ja-JP" sz="2400" dirty="0">
              <a:solidFill>
                <a:srgbClr val="0078D7"/>
              </a:solidFill>
              <a:latin typeface="Meiryo UI" panose="020B0604030504040204" pitchFamily="50" charset="-128"/>
              <a:ea typeface="Meiryo UI" panose="020B0604030504040204" pitchFamily="50" charset="-128"/>
            </a:endParaRPr>
          </a:p>
          <a:p>
            <a:r>
              <a:rPr lang="ja-JP" altLang="en-US" sz="2400" dirty="0">
                <a:solidFill>
                  <a:srgbClr val="0078D7"/>
                </a:solidFill>
                <a:latin typeface="Meiryo UI" panose="020B0604030504040204" pitchFamily="50" charset="-128"/>
                <a:ea typeface="Meiryo UI" panose="020B0604030504040204" pitchFamily="50" charset="-128"/>
              </a:rPr>
              <a:t>アクセス制御を利用する場合に</a:t>
            </a:r>
            <a:endParaRPr lang="en-US" altLang="ja-JP" sz="2400" dirty="0">
              <a:solidFill>
                <a:srgbClr val="0078D7"/>
              </a:solidFill>
              <a:latin typeface="Meiryo UI" panose="020B0604030504040204" pitchFamily="50" charset="-128"/>
              <a:ea typeface="Meiryo UI" panose="020B0604030504040204" pitchFamily="50" charset="-128"/>
            </a:endParaRPr>
          </a:p>
          <a:p>
            <a:r>
              <a:rPr lang="ja-JP" altLang="en-US" sz="2400" dirty="0">
                <a:solidFill>
                  <a:srgbClr val="0078D7"/>
                </a:solidFill>
                <a:latin typeface="Meiryo UI" panose="020B0604030504040204" pitchFamily="50" charset="-128"/>
                <a:ea typeface="Meiryo UI" panose="020B0604030504040204" pitchFamily="50" charset="-128"/>
              </a:rPr>
              <a:t>クラウドベースの端末管理が必須となる</a:t>
            </a:r>
            <a:endParaRPr lang="ja-JP" altLang="en-US" sz="2400" dirty="0">
              <a:solidFill>
                <a:srgbClr val="0078D7"/>
              </a:solidFill>
            </a:endParaRPr>
          </a:p>
        </p:txBody>
      </p:sp>
      <p:sp>
        <p:nvSpPr>
          <p:cNvPr id="10" name="正方形/長方形 9">
            <a:extLst>
              <a:ext uri="{FF2B5EF4-FFF2-40B4-BE49-F238E27FC236}">
                <a16:creationId xmlns:a16="http://schemas.microsoft.com/office/drawing/2014/main" id="{A19AF1A7-5B1B-4098-916E-02821601D57D}"/>
              </a:ext>
            </a:extLst>
          </p:cNvPr>
          <p:cNvSpPr/>
          <p:nvPr/>
        </p:nvSpPr>
        <p:spPr bwMode="auto">
          <a:xfrm>
            <a:off x="4181707" y="2207941"/>
            <a:ext cx="2482614" cy="37914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
        <p:nvSpPr>
          <p:cNvPr id="9" name="吹き出し: 線 (強調線付き) 8">
            <a:extLst>
              <a:ext uri="{FF2B5EF4-FFF2-40B4-BE49-F238E27FC236}">
                <a16:creationId xmlns:a16="http://schemas.microsoft.com/office/drawing/2014/main" id="{30069B97-A3C8-4A94-83E6-74D78E37A73C}"/>
              </a:ext>
            </a:extLst>
          </p:cNvPr>
          <p:cNvSpPr/>
          <p:nvPr/>
        </p:nvSpPr>
        <p:spPr>
          <a:xfrm>
            <a:off x="6850706" y="2843999"/>
            <a:ext cx="3122971" cy="400110"/>
          </a:xfrm>
          <a:prstGeom prst="accentCallout1">
            <a:avLst>
              <a:gd name="adj1" fmla="val 39885"/>
              <a:gd name="adj2" fmla="val -1323"/>
              <a:gd name="adj3" fmla="val -129043"/>
              <a:gd name="adj4" fmla="val -9124"/>
            </a:avLst>
          </a:prstGeom>
          <a:ln>
            <a:solidFill>
              <a:srgbClr val="FF0000"/>
            </a:solidFill>
          </a:ln>
        </p:spPr>
        <p:txBody>
          <a:bodyPr wrap="none">
            <a:spAutoFit/>
          </a:bodyPr>
          <a:lstStyle/>
          <a:p>
            <a:pPr marL="285750" indent="-285750">
              <a:buFont typeface="Arial" panose="020B0604020202020204" pitchFamily="34" charset="0"/>
              <a:buChar char="•"/>
            </a:pP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Hybrid Azure AD Join</a:t>
            </a:r>
            <a:endParaRPr lang="ja-JP" altLang="en-US" sz="2000" dirty="0"/>
          </a:p>
        </p:txBody>
      </p:sp>
      <p:sp>
        <p:nvSpPr>
          <p:cNvPr id="12" name="吹き出し: 線 (強調線付き) 11">
            <a:extLst>
              <a:ext uri="{FF2B5EF4-FFF2-40B4-BE49-F238E27FC236}">
                <a16:creationId xmlns:a16="http://schemas.microsoft.com/office/drawing/2014/main" id="{F0F3A573-519B-498B-8938-A970449E17F7}"/>
              </a:ext>
            </a:extLst>
          </p:cNvPr>
          <p:cNvSpPr/>
          <p:nvPr/>
        </p:nvSpPr>
        <p:spPr>
          <a:xfrm>
            <a:off x="6850706" y="1650600"/>
            <a:ext cx="5354286" cy="1015663"/>
          </a:xfrm>
          <a:prstGeom prst="accentCallout1">
            <a:avLst>
              <a:gd name="adj1" fmla="val 30137"/>
              <a:gd name="adj2" fmla="val -1014"/>
              <a:gd name="adj3" fmla="val 34170"/>
              <a:gd name="adj4" fmla="val -5169"/>
            </a:avLst>
          </a:prstGeom>
          <a:ln>
            <a:solidFill>
              <a:srgbClr val="FF0000"/>
            </a:solidFill>
          </a:ln>
        </p:spPr>
        <p:txBody>
          <a:bodyPr wrap="none">
            <a:spAutoFit/>
          </a:bodyPr>
          <a:lstStyle/>
          <a:p>
            <a:pPr marL="285750" indent="-285750">
              <a:buFont typeface="Arial" panose="020B0604020202020204" pitchFamily="34" charset="0"/>
              <a:buChar char="•"/>
            </a:pP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Azure</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AD</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Joined + MDM compliant</a:t>
            </a:r>
          </a:p>
          <a:p>
            <a:pPr marL="285750" indent="-285750">
              <a:buFont typeface="Arial" panose="020B0604020202020204" pitchFamily="34" charset="0"/>
              <a:buChar char="•"/>
            </a:pP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Azure AD Registered + MDM compliant</a:t>
            </a:r>
          </a:p>
          <a:p>
            <a:pPr marL="285750" indent="-285750">
              <a:buFont typeface="Arial" panose="020B0604020202020204" pitchFamily="34" charset="0"/>
              <a:buChar char="•"/>
            </a:pPr>
            <a:r>
              <a:rPr lang="en-US" altLang="ja-JP" sz="2000" dirty="0"/>
              <a:t>Hybrid Azure AD Join + MDM compliant</a:t>
            </a:r>
            <a:endParaRPr lang="ja-JP" altLang="en-US" sz="2000" dirty="0"/>
          </a:p>
        </p:txBody>
      </p:sp>
    </p:spTree>
    <p:extLst>
      <p:ext uri="{BB962C8B-B14F-4D97-AF65-F5344CB8AC3E}">
        <p14:creationId xmlns:p14="http://schemas.microsoft.com/office/powerpoint/2010/main" val="20448784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8DDAB267-EC51-47B8-83EB-1A0B4A5F1C3A}"/>
              </a:ext>
            </a:extLst>
          </p:cNvPr>
          <p:cNvSpPr>
            <a:spLocks noGrp="1"/>
          </p:cNvSpPr>
          <p:nvPr>
            <p:ph type="title"/>
          </p:nvPr>
        </p:nvSpPr>
        <p:spPr>
          <a:xfrm>
            <a:off x="269241" y="199912"/>
            <a:ext cx="11655840" cy="899537"/>
          </a:xfrm>
        </p:spPr>
        <p:txBody>
          <a:bodyPr/>
          <a:lstStyle/>
          <a:p>
            <a:r>
              <a:rPr lang="en-US" altLang="ja-JP" sz="4313" dirty="0"/>
              <a:t>Azure</a:t>
            </a:r>
            <a:r>
              <a:rPr lang="ja-JP" altLang="en-US" sz="4313" dirty="0"/>
              <a:t> </a:t>
            </a:r>
            <a:r>
              <a:rPr lang="en-US" altLang="ja-JP" sz="4313" dirty="0"/>
              <a:t>AD Join – </a:t>
            </a:r>
            <a:r>
              <a:rPr lang="ja-JP" altLang="en-US" sz="4313" dirty="0"/>
              <a:t>第一選択とするべき構成</a:t>
            </a:r>
            <a:r>
              <a:rPr lang="en-US" altLang="ja-JP" sz="4313" dirty="0"/>
              <a:t> </a:t>
            </a:r>
            <a:endParaRPr lang="ja-JP" altLang="en-US" sz="4313" dirty="0"/>
          </a:p>
        </p:txBody>
      </p:sp>
      <p:sp>
        <p:nvSpPr>
          <p:cNvPr id="56" name="テキスト プレースホルダー 3">
            <a:extLst>
              <a:ext uri="{FF2B5EF4-FFF2-40B4-BE49-F238E27FC236}">
                <a16:creationId xmlns:a16="http://schemas.microsoft.com/office/drawing/2014/main" id="{B85A55CA-B046-498B-89E1-95E6297BA002}"/>
              </a:ext>
            </a:extLst>
          </p:cNvPr>
          <p:cNvSpPr txBox="1">
            <a:spLocks/>
          </p:cNvSpPr>
          <p:nvPr/>
        </p:nvSpPr>
        <p:spPr>
          <a:xfrm>
            <a:off x="382917" y="1130178"/>
            <a:ext cx="12413475" cy="1592162"/>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Windows PC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をクラウドのみで管理するパターン。デバイスの情報は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に保</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持される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への</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ログオンは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の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ID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で行う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ykodama@microsoft.com</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など</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p>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Windows 10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のみがこの方式を利用可能</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既にオンプレミス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に参加している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PC</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 は重ねて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Azure AD Join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することはできない</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への</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ポリシー適用は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MDM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ツール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(Intune</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など</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により行われる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17" name="図 16">
            <a:extLst>
              <a:ext uri="{FF2B5EF4-FFF2-40B4-BE49-F238E27FC236}">
                <a16:creationId xmlns:a16="http://schemas.microsoft.com/office/drawing/2014/main" id="{BCB5321B-BB5D-4BDD-AD45-4884DF02881F}"/>
              </a:ext>
            </a:extLst>
          </p:cNvPr>
          <p:cNvPicPr>
            <a:picLocks noChangeAspect="1"/>
          </p:cNvPicPr>
          <p:nvPr/>
        </p:nvPicPr>
        <p:blipFill>
          <a:blip r:embed="rId4"/>
          <a:stretch>
            <a:fillRect/>
          </a:stretch>
        </p:blipFill>
        <p:spPr>
          <a:xfrm>
            <a:off x="8112951" y="4398577"/>
            <a:ext cx="1025780" cy="1025780"/>
          </a:xfrm>
          <a:prstGeom prst="rect">
            <a:avLst/>
          </a:prstGeom>
        </p:spPr>
      </p:pic>
      <p:pic>
        <p:nvPicPr>
          <p:cNvPr id="18" name="図 17">
            <a:extLst>
              <a:ext uri="{FF2B5EF4-FFF2-40B4-BE49-F238E27FC236}">
                <a16:creationId xmlns:a16="http://schemas.microsoft.com/office/drawing/2014/main" id="{1BE1B6B8-258A-4F1B-8E30-FAE5672CF25B}"/>
              </a:ext>
            </a:extLst>
          </p:cNvPr>
          <p:cNvPicPr>
            <a:picLocks noChangeAspect="1"/>
          </p:cNvPicPr>
          <p:nvPr/>
        </p:nvPicPr>
        <p:blipFill>
          <a:blip r:embed="rId5"/>
          <a:stretch>
            <a:fillRect/>
          </a:stretch>
        </p:blipFill>
        <p:spPr>
          <a:xfrm>
            <a:off x="1108820" y="4593036"/>
            <a:ext cx="646466" cy="636862"/>
          </a:xfrm>
          <a:prstGeom prst="rect">
            <a:avLst/>
          </a:prstGeom>
        </p:spPr>
      </p:pic>
      <p:sp>
        <p:nvSpPr>
          <p:cNvPr id="12" name="吹き出し: 四角形 11">
            <a:extLst>
              <a:ext uri="{FF2B5EF4-FFF2-40B4-BE49-F238E27FC236}">
                <a16:creationId xmlns:a16="http://schemas.microsoft.com/office/drawing/2014/main" id="{B1941FD9-5935-47AA-93CA-ED2382F06EB4}"/>
              </a:ext>
            </a:extLst>
          </p:cNvPr>
          <p:cNvSpPr/>
          <p:nvPr/>
        </p:nvSpPr>
        <p:spPr>
          <a:xfrm>
            <a:off x="384063" y="3714353"/>
            <a:ext cx="2836622" cy="646331"/>
          </a:xfrm>
          <a:prstGeom prst="wedgeRectCallout">
            <a:avLst>
              <a:gd name="adj1" fmla="val -6177"/>
              <a:gd name="adj2" fmla="val 67676"/>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a:spAutoFit/>
          </a:bodyPr>
          <a:lstStyle/>
          <a:p>
            <a:pPr defTabSz="914367"/>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の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ID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でログオン</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a:t>
            </a:r>
          </a:p>
          <a:p>
            <a:pPr defTabSz="914367"/>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(abc@domain.com)</a:t>
            </a:r>
            <a:endParaRPr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14" name="直線矢印コネクタ 13">
            <a:extLst>
              <a:ext uri="{FF2B5EF4-FFF2-40B4-BE49-F238E27FC236}">
                <a16:creationId xmlns:a16="http://schemas.microsoft.com/office/drawing/2014/main" id="{7CA03FBE-DC0F-4F08-BA0C-C9A8AE3E99C5}"/>
              </a:ext>
            </a:extLst>
          </p:cNvPr>
          <p:cNvCxnSpPr>
            <a:cxnSpLocks/>
          </p:cNvCxnSpPr>
          <p:nvPr/>
        </p:nvCxnSpPr>
        <p:spPr>
          <a:xfrm>
            <a:off x="1880653" y="4966056"/>
            <a:ext cx="1440000" cy="4799"/>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F24790EB-8159-4C62-86BF-2A1C9529B4C6}"/>
              </a:ext>
            </a:extLst>
          </p:cNvPr>
          <p:cNvPicPr>
            <a:picLocks noChangeAspect="1"/>
          </p:cNvPicPr>
          <p:nvPr/>
        </p:nvPicPr>
        <p:blipFill>
          <a:blip r:embed="rId6">
            <a:biLevel thresh="75000"/>
          </a:blip>
          <a:stretch>
            <a:fillRect/>
          </a:stretch>
        </p:blipFill>
        <p:spPr>
          <a:xfrm>
            <a:off x="3538819" y="4398577"/>
            <a:ext cx="1144556" cy="1144556"/>
          </a:xfrm>
          <a:prstGeom prst="rect">
            <a:avLst/>
          </a:prstGeom>
        </p:spPr>
      </p:pic>
      <p:pic>
        <p:nvPicPr>
          <p:cNvPr id="28" name="図 27">
            <a:extLst>
              <a:ext uri="{FF2B5EF4-FFF2-40B4-BE49-F238E27FC236}">
                <a16:creationId xmlns:a16="http://schemas.microsoft.com/office/drawing/2014/main" id="{99368C81-D843-4CA3-8EF8-0C8EC3754695}"/>
              </a:ext>
            </a:extLst>
          </p:cNvPr>
          <p:cNvPicPr>
            <a:picLocks noChangeAspect="1"/>
          </p:cNvPicPr>
          <p:nvPr/>
        </p:nvPicPr>
        <p:blipFill>
          <a:blip r:embed="rId6">
            <a:duotone>
              <a:schemeClr val="accent5">
                <a:shade val="45000"/>
                <a:satMod val="135000"/>
              </a:schemeClr>
              <a:prstClr val="white"/>
            </a:duotone>
          </a:blip>
          <a:stretch>
            <a:fillRect/>
          </a:stretch>
        </p:blipFill>
        <p:spPr>
          <a:xfrm>
            <a:off x="6561042" y="4398577"/>
            <a:ext cx="1144556" cy="1144556"/>
          </a:xfrm>
          <a:prstGeom prst="rect">
            <a:avLst/>
          </a:prstGeom>
        </p:spPr>
      </p:pic>
      <p:pic>
        <p:nvPicPr>
          <p:cNvPr id="31" name="図 30">
            <a:extLst>
              <a:ext uri="{FF2B5EF4-FFF2-40B4-BE49-F238E27FC236}">
                <a16:creationId xmlns:a16="http://schemas.microsoft.com/office/drawing/2014/main" id="{75A40ED8-8996-4DF0-B604-6D2BE27F9A32}"/>
              </a:ext>
            </a:extLst>
          </p:cNvPr>
          <p:cNvPicPr>
            <a:picLocks noChangeAspect="1"/>
          </p:cNvPicPr>
          <p:nvPr/>
        </p:nvPicPr>
        <p:blipFill>
          <a:blip r:embed="rId7">
            <a:duotone>
              <a:prstClr val="black"/>
              <a:schemeClr val="accent1">
                <a:tint val="45000"/>
                <a:satMod val="400000"/>
              </a:schemeClr>
            </a:duotone>
          </a:blip>
          <a:stretch>
            <a:fillRect/>
          </a:stretch>
        </p:blipFill>
        <p:spPr>
          <a:xfrm>
            <a:off x="10354787" y="4458176"/>
            <a:ext cx="906582" cy="906582"/>
          </a:xfrm>
          <a:prstGeom prst="rect">
            <a:avLst/>
          </a:prstGeom>
        </p:spPr>
      </p:pic>
      <p:sp>
        <p:nvSpPr>
          <p:cNvPr id="11" name="正方形/長方形 10">
            <a:extLst>
              <a:ext uri="{FF2B5EF4-FFF2-40B4-BE49-F238E27FC236}">
                <a16:creationId xmlns:a16="http://schemas.microsoft.com/office/drawing/2014/main" id="{2AA45478-6CA3-40D9-9DFD-872EABBF5A47}"/>
              </a:ext>
            </a:extLst>
          </p:cNvPr>
          <p:cNvSpPr/>
          <p:nvPr/>
        </p:nvSpPr>
        <p:spPr>
          <a:xfrm>
            <a:off x="10292979" y="5364758"/>
            <a:ext cx="1128835" cy="646331"/>
          </a:xfrm>
          <a:prstGeom prst="rect">
            <a:avLst/>
          </a:prstGeom>
        </p:spPr>
        <p:txBody>
          <a:bodyPr wrap="none">
            <a:spAutoFit/>
          </a:bodyPr>
          <a:lstStyle/>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MDM</a:t>
            </a:r>
          </a:p>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(Intune)</a:t>
            </a:r>
            <a:endParaRPr lang="ja-JP" altLang="en-US"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585C6A39-B94D-437D-9D4F-8584E03899BE}"/>
              </a:ext>
            </a:extLst>
          </p:cNvPr>
          <p:cNvCxnSpPr>
            <a:cxnSpLocks/>
          </p:cNvCxnSpPr>
          <p:nvPr/>
        </p:nvCxnSpPr>
        <p:spPr>
          <a:xfrm>
            <a:off x="9249523" y="4970855"/>
            <a:ext cx="10080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57560C56-EB33-4A85-BF23-5D825B54F306}"/>
              </a:ext>
            </a:extLst>
          </p:cNvPr>
          <p:cNvSpPr/>
          <p:nvPr/>
        </p:nvSpPr>
        <p:spPr>
          <a:xfrm>
            <a:off x="8011684" y="5522325"/>
            <a:ext cx="1237839"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 AD</a:t>
            </a:r>
            <a:endParaRPr lang="ja-JP" altLang="en-US" dirty="0">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688042B4-D877-4810-A3BC-538E957344C1}"/>
              </a:ext>
            </a:extLst>
          </p:cNvPr>
          <p:cNvCxnSpPr>
            <a:cxnSpLocks/>
            <a:endCxn id="28" idx="1"/>
          </p:cNvCxnSpPr>
          <p:nvPr/>
        </p:nvCxnSpPr>
        <p:spPr>
          <a:xfrm>
            <a:off x="4867409" y="4966056"/>
            <a:ext cx="1693633"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CB0F1B1-33CD-4A8B-964B-6C2FE006C3F0}"/>
              </a:ext>
            </a:extLst>
          </p:cNvPr>
          <p:cNvSpPr/>
          <p:nvPr/>
        </p:nvSpPr>
        <p:spPr bwMode="auto">
          <a:xfrm>
            <a:off x="6021657" y="3618568"/>
            <a:ext cx="5787482" cy="2938341"/>
          </a:xfrm>
          <a:prstGeom prst="rect">
            <a:avLst/>
          </a:prstGeom>
          <a:no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86FBA8AF-47F2-4F78-BC90-E5830EE23A63}"/>
              </a:ext>
            </a:extLst>
          </p:cNvPr>
          <p:cNvSpPr/>
          <p:nvPr/>
        </p:nvSpPr>
        <p:spPr>
          <a:xfrm>
            <a:off x="4816733" y="4502471"/>
            <a:ext cx="2125718" cy="400110"/>
          </a:xfrm>
          <a:prstGeom prst="rect">
            <a:avLst/>
          </a:prstGeom>
        </p:spPr>
        <p:txBody>
          <a:bodyPr wrap="square">
            <a:spAutoFit/>
          </a:bodyPr>
          <a:lstStyle/>
          <a:p>
            <a:pP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Azure AD Join</a:t>
            </a:r>
            <a:endParaRPr lang="ja-JP" altLang="en-US"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0E32711E-317E-421C-8AE2-BB14647F7FD0}"/>
              </a:ext>
            </a:extLst>
          </p:cNvPr>
          <p:cNvSpPr/>
          <p:nvPr/>
        </p:nvSpPr>
        <p:spPr>
          <a:xfrm>
            <a:off x="6209518" y="5493117"/>
            <a:ext cx="1847603" cy="338554"/>
          </a:xfrm>
          <a:prstGeom prst="rect">
            <a:avLst/>
          </a:prstGeom>
        </p:spPr>
        <p:txBody>
          <a:bodyPr wrap="square">
            <a:spAutoFit/>
          </a:bodyPr>
          <a:lstStyle/>
          <a:p>
            <a:pPr defTabSz="914367"/>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デバイスオブジェクト</a:t>
            </a:r>
          </a:p>
        </p:txBody>
      </p:sp>
      <p:sp>
        <p:nvSpPr>
          <p:cNvPr id="29" name="正方形/長方形 28">
            <a:extLst>
              <a:ext uri="{FF2B5EF4-FFF2-40B4-BE49-F238E27FC236}">
                <a16:creationId xmlns:a16="http://schemas.microsoft.com/office/drawing/2014/main" id="{0098E65B-6C55-4F45-A379-4759D5F0F56F}"/>
              </a:ext>
            </a:extLst>
          </p:cNvPr>
          <p:cNvSpPr/>
          <p:nvPr/>
        </p:nvSpPr>
        <p:spPr>
          <a:xfrm>
            <a:off x="9029358" y="4449901"/>
            <a:ext cx="1284326"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MDM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登録</a:t>
            </a:r>
            <a:endParaRPr lang="ja-JP" altLang="en-US" dirty="0">
              <a:latin typeface="Meiryo UI" panose="020B0604030504040204" pitchFamily="50" charset="-128"/>
              <a:ea typeface="Meiryo UI" panose="020B0604030504040204" pitchFamily="50" charset="-128"/>
            </a:endParaRPr>
          </a:p>
        </p:txBody>
      </p:sp>
      <p:cxnSp>
        <p:nvCxnSpPr>
          <p:cNvPr id="43" name="コネクタ: カギ線 42">
            <a:extLst>
              <a:ext uri="{FF2B5EF4-FFF2-40B4-BE49-F238E27FC236}">
                <a16:creationId xmlns:a16="http://schemas.microsoft.com/office/drawing/2014/main" id="{5901B333-3DB6-4BA6-BBB9-E52C6DDE7C6A}"/>
              </a:ext>
            </a:extLst>
          </p:cNvPr>
          <p:cNvCxnSpPr>
            <a:stCxn id="31" idx="0"/>
            <a:endCxn id="19" idx="0"/>
          </p:cNvCxnSpPr>
          <p:nvPr/>
        </p:nvCxnSpPr>
        <p:spPr>
          <a:xfrm rot="16200000" flipV="1">
            <a:off x="7429789" y="1079886"/>
            <a:ext cx="59599" cy="6696981"/>
          </a:xfrm>
          <a:prstGeom prst="bentConnector3">
            <a:avLst>
              <a:gd name="adj1" fmla="val 651957"/>
            </a:avLst>
          </a:prstGeom>
          <a:ln>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1534A0AC-8E4F-4E77-8EC9-3F47F4A3E6C6}"/>
              </a:ext>
            </a:extLst>
          </p:cNvPr>
          <p:cNvSpPr/>
          <p:nvPr/>
        </p:nvSpPr>
        <p:spPr>
          <a:xfrm>
            <a:off x="7113889" y="3668187"/>
            <a:ext cx="1511952" cy="369332"/>
          </a:xfrm>
          <a:prstGeom prst="rect">
            <a:avLst/>
          </a:prstGeom>
        </p:spPr>
        <p:txBody>
          <a:bodyPr wrap="none">
            <a:spAutoFit/>
          </a:bodyPr>
          <a:lstStyle/>
          <a:p>
            <a:r>
              <a:rPr lang="en-US" altLang="ja-JP" dirty="0">
                <a:solidFill>
                  <a:schemeClr val="accent6">
                    <a:lumMod val="75000"/>
                  </a:schemeClr>
                </a:solidFill>
                <a:latin typeface="Meiryo UI" panose="020B0604030504040204" pitchFamily="50" charset="-128"/>
                <a:ea typeface="Meiryo UI" panose="020B0604030504040204" pitchFamily="50" charset="-128"/>
              </a:rPr>
              <a:t>MDM </a:t>
            </a:r>
            <a:r>
              <a:rPr lang="ja-JP" altLang="en-US" dirty="0">
                <a:solidFill>
                  <a:schemeClr val="accent6">
                    <a:lumMod val="75000"/>
                  </a:schemeClr>
                </a:solidFill>
                <a:latin typeface="Meiryo UI" panose="020B0604030504040204" pitchFamily="50" charset="-128"/>
                <a:ea typeface="Meiryo UI" panose="020B0604030504040204" pitchFamily="50" charset="-128"/>
              </a:rPr>
              <a:t>ポリシー</a:t>
            </a:r>
          </a:p>
        </p:txBody>
      </p:sp>
      <p:cxnSp>
        <p:nvCxnSpPr>
          <p:cNvPr id="47" name="コネクタ: カギ線 46">
            <a:extLst>
              <a:ext uri="{FF2B5EF4-FFF2-40B4-BE49-F238E27FC236}">
                <a16:creationId xmlns:a16="http://schemas.microsoft.com/office/drawing/2014/main" id="{82E943A8-CDD4-4E49-A8B4-9768A51E9229}"/>
              </a:ext>
            </a:extLst>
          </p:cNvPr>
          <p:cNvCxnSpPr>
            <a:cxnSpLocks/>
            <a:stCxn id="11" idx="2"/>
            <a:endCxn id="41" idx="2"/>
          </p:cNvCxnSpPr>
          <p:nvPr/>
        </p:nvCxnSpPr>
        <p:spPr>
          <a:xfrm rot="5400000" flipH="1">
            <a:off x="8905650" y="4059342"/>
            <a:ext cx="179418" cy="3724077"/>
          </a:xfrm>
          <a:prstGeom prst="bentConnector3">
            <a:avLst>
              <a:gd name="adj1" fmla="val -77690"/>
            </a:avLst>
          </a:prstGeom>
          <a:ln>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6F9768B4-D287-49EE-9841-76D8A7F46AFC}"/>
              </a:ext>
            </a:extLst>
          </p:cNvPr>
          <p:cNvSpPr/>
          <p:nvPr/>
        </p:nvSpPr>
        <p:spPr>
          <a:xfrm>
            <a:off x="7354428" y="6164977"/>
            <a:ext cx="3568606" cy="369332"/>
          </a:xfrm>
          <a:prstGeom prst="rect">
            <a:avLst/>
          </a:prstGeom>
        </p:spPr>
        <p:txBody>
          <a:bodyPr wrap="none">
            <a:spAutoFit/>
          </a:bodyPr>
          <a:lstStyle/>
          <a:p>
            <a:r>
              <a:rPr lang="en-US" altLang="ja-JP" dirty="0">
                <a:solidFill>
                  <a:schemeClr val="accent6">
                    <a:lumMod val="75000"/>
                  </a:schemeClr>
                </a:solidFill>
                <a:latin typeface="Meiryo UI" panose="020B0604030504040204" pitchFamily="50" charset="-128"/>
                <a:ea typeface="Meiryo UI" panose="020B0604030504040204" pitchFamily="50" charset="-128"/>
              </a:rPr>
              <a:t>Device </a:t>
            </a:r>
            <a:r>
              <a:rPr lang="ja-JP" altLang="en-US" dirty="0">
                <a:solidFill>
                  <a:schemeClr val="accent6">
                    <a:lumMod val="75000"/>
                  </a:schemeClr>
                </a:solidFill>
                <a:latin typeface="Meiryo UI" panose="020B0604030504040204" pitchFamily="50" charset="-128"/>
                <a:ea typeface="Meiryo UI" panose="020B0604030504040204" pitchFamily="50" charset="-128"/>
              </a:rPr>
              <a:t>を </a:t>
            </a:r>
            <a:r>
              <a:rPr lang="en-US" altLang="ja-JP" dirty="0">
                <a:solidFill>
                  <a:schemeClr val="accent6">
                    <a:lumMod val="75000"/>
                  </a:schemeClr>
                </a:solidFill>
                <a:latin typeface="Meiryo UI" panose="020B0604030504040204" pitchFamily="50" charset="-128"/>
                <a:ea typeface="Meiryo UI" panose="020B0604030504040204" pitchFamily="50" charset="-128"/>
              </a:rPr>
              <a:t>Compliant </a:t>
            </a:r>
            <a:r>
              <a:rPr lang="ja-JP" altLang="en-US" dirty="0">
                <a:solidFill>
                  <a:schemeClr val="accent6">
                    <a:lumMod val="75000"/>
                  </a:schemeClr>
                </a:solidFill>
                <a:latin typeface="Meiryo UI" panose="020B0604030504040204" pitchFamily="50" charset="-128"/>
                <a:ea typeface="Meiryo UI" panose="020B0604030504040204" pitchFamily="50" charset="-128"/>
              </a:rPr>
              <a:t>としてマーク</a:t>
            </a:r>
          </a:p>
        </p:txBody>
      </p:sp>
      <p:sp>
        <p:nvSpPr>
          <p:cNvPr id="51" name="正方形/長方形 50">
            <a:extLst>
              <a:ext uri="{FF2B5EF4-FFF2-40B4-BE49-F238E27FC236}">
                <a16:creationId xmlns:a16="http://schemas.microsoft.com/office/drawing/2014/main" id="{9BA5C846-0DB8-4CFE-A1ED-E2145C631FAC}"/>
              </a:ext>
            </a:extLst>
          </p:cNvPr>
          <p:cNvSpPr/>
          <p:nvPr/>
        </p:nvSpPr>
        <p:spPr>
          <a:xfrm>
            <a:off x="3672177" y="4726801"/>
            <a:ext cx="981359"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Win</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10</a:t>
            </a:r>
            <a:endParaRPr lang="ja-JP" altLang="en-US" dirty="0">
              <a:latin typeface="Meiryo UI" panose="020B0604030504040204" pitchFamily="50" charset="-128"/>
              <a:ea typeface="Meiryo UI" panose="020B0604030504040204" pitchFamily="50" charset="-128"/>
            </a:endParaRPr>
          </a:p>
        </p:txBody>
      </p:sp>
      <p:pic>
        <p:nvPicPr>
          <p:cNvPr id="54" name="図 53">
            <a:extLst>
              <a:ext uri="{FF2B5EF4-FFF2-40B4-BE49-F238E27FC236}">
                <a16:creationId xmlns:a16="http://schemas.microsoft.com/office/drawing/2014/main" id="{54EEFCF9-ECF7-45E4-A8D5-A22A7A9F00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5485" y="4481274"/>
            <a:ext cx="369332" cy="369332"/>
          </a:xfrm>
          <a:prstGeom prst="rect">
            <a:avLst/>
          </a:prstGeom>
        </p:spPr>
      </p:pic>
    </p:spTree>
    <p:extLst>
      <p:ext uri="{BB962C8B-B14F-4D97-AF65-F5344CB8AC3E}">
        <p14:creationId xmlns:p14="http://schemas.microsoft.com/office/powerpoint/2010/main" val="34831643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正方形/長方形 70">
            <a:extLst>
              <a:ext uri="{FF2B5EF4-FFF2-40B4-BE49-F238E27FC236}">
                <a16:creationId xmlns:a16="http://schemas.microsoft.com/office/drawing/2014/main" id="{C1B57CC9-EE03-45E3-B835-CC402EE09581}"/>
              </a:ext>
            </a:extLst>
          </p:cNvPr>
          <p:cNvSpPr/>
          <p:nvPr/>
        </p:nvSpPr>
        <p:spPr bwMode="auto">
          <a:xfrm>
            <a:off x="9287947" y="4675162"/>
            <a:ext cx="2510044" cy="1747940"/>
          </a:xfrm>
          <a:prstGeom prst="rect">
            <a:avLst/>
          </a:prstGeom>
          <a:solidFill>
            <a:schemeClr val="bg1">
              <a:lumMod val="85000"/>
            </a:schemeClr>
          </a:solid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50" charset="-128"/>
              <a:ea typeface="Meiryo UI" panose="020B0604030504040204" pitchFamily="50" charset="-128"/>
            </a:endParaRPr>
          </a:p>
        </p:txBody>
      </p:sp>
      <p:sp>
        <p:nvSpPr>
          <p:cNvPr id="8" name="タイトル 1">
            <a:extLst>
              <a:ext uri="{FF2B5EF4-FFF2-40B4-BE49-F238E27FC236}">
                <a16:creationId xmlns:a16="http://schemas.microsoft.com/office/drawing/2014/main" id="{8DDAB267-EC51-47B8-83EB-1A0B4A5F1C3A}"/>
              </a:ext>
            </a:extLst>
          </p:cNvPr>
          <p:cNvSpPr>
            <a:spLocks noGrp="1"/>
          </p:cNvSpPr>
          <p:nvPr>
            <p:ph type="title"/>
          </p:nvPr>
        </p:nvSpPr>
        <p:spPr>
          <a:xfrm>
            <a:off x="269241" y="139342"/>
            <a:ext cx="10906925" cy="899537"/>
          </a:xfrm>
        </p:spPr>
        <p:txBody>
          <a:bodyPr/>
          <a:lstStyle/>
          <a:p>
            <a:r>
              <a:rPr lang="en-US" altLang="ja-JP" sz="4313" dirty="0"/>
              <a:t>Hybrid Azure AD Join</a:t>
            </a:r>
            <a:br>
              <a:rPr lang="ja-JP" altLang="en-US" sz="4313" dirty="0"/>
            </a:br>
            <a:endParaRPr lang="ja-JP" altLang="en-US" sz="4313" dirty="0"/>
          </a:p>
        </p:txBody>
      </p:sp>
      <p:sp>
        <p:nvSpPr>
          <p:cNvPr id="47" name="テキスト プレースホルダー 3">
            <a:extLst>
              <a:ext uri="{FF2B5EF4-FFF2-40B4-BE49-F238E27FC236}">
                <a16:creationId xmlns:a16="http://schemas.microsoft.com/office/drawing/2014/main" id="{32D9EBCC-2C3B-44C6-840F-4E96AC67ECC7}"/>
              </a:ext>
            </a:extLst>
          </p:cNvPr>
          <p:cNvSpPr txBox="1">
            <a:spLocks/>
          </p:cNvSpPr>
          <p:nvPr/>
        </p:nvSpPr>
        <p:spPr>
          <a:xfrm>
            <a:off x="385194" y="1080887"/>
            <a:ext cx="12448349" cy="2094507"/>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36145" indent="-336145" defTabSz="914367">
              <a:spcBef>
                <a:spcPts val="588"/>
              </a:spcBef>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既存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Domain Joined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状態はそのままに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にも</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登録</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オンプレミス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の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ID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を利用して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にログオン </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(UPN, </a:t>
            </a:r>
            <a:r>
              <a:rPr lang="en-US" altLang="ja-JP" sz="1800" dirty="0" err="1">
                <a:solidFill>
                  <a:schemeClr val="tx1">
                    <a:lumMod val="75000"/>
                    <a:lumOff val="25000"/>
                  </a:schemeClr>
                </a:solidFill>
                <a:latin typeface="Meiryo UI" panose="020B0604030504040204" pitchFamily="50" charset="-128"/>
                <a:ea typeface="Meiryo UI" panose="020B0604030504040204" pitchFamily="50" charset="-128"/>
              </a:rPr>
              <a:t>sAMAccountName</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など</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p>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Windows 7 / 8.1 /10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に対応</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オンプレ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と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両方にデバイス情報を保持</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への</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ポリシー適用は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GPO </a:t>
            </a:r>
            <a:r>
              <a:rPr lang="ja-JP" altLang="en-US" sz="2400" dirty="0" err="1">
                <a:solidFill>
                  <a:schemeClr val="tx1">
                    <a:lumMod val="75000"/>
                    <a:lumOff val="25000"/>
                  </a:schemeClr>
                </a:solidFill>
                <a:latin typeface="Meiryo UI" panose="020B0604030504040204" pitchFamily="50" charset="-128"/>
                <a:ea typeface="Meiryo UI" panose="020B0604030504040204" pitchFamily="50" charset="-128"/>
              </a:rPr>
              <a:t>にて</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実施</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8DB5ABBE-D9B9-4D21-9D93-23FC49A3A277}"/>
              </a:ext>
            </a:extLst>
          </p:cNvPr>
          <p:cNvCxnSpPr>
            <a:cxnSpLocks/>
          </p:cNvCxnSpPr>
          <p:nvPr/>
        </p:nvCxnSpPr>
        <p:spPr>
          <a:xfrm>
            <a:off x="9159569" y="9474094"/>
            <a:ext cx="899644" cy="3277"/>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22DCFF96-D7F2-44D6-87C0-35433AFA2CAB}"/>
              </a:ext>
            </a:extLst>
          </p:cNvPr>
          <p:cNvPicPr>
            <a:picLocks noChangeAspect="1"/>
          </p:cNvPicPr>
          <p:nvPr/>
        </p:nvPicPr>
        <p:blipFill>
          <a:blip r:embed="rId3"/>
          <a:stretch>
            <a:fillRect/>
          </a:stretch>
        </p:blipFill>
        <p:spPr>
          <a:xfrm>
            <a:off x="5418847" y="4847665"/>
            <a:ext cx="919481" cy="1064055"/>
          </a:xfrm>
          <a:prstGeom prst="rect">
            <a:avLst/>
          </a:prstGeom>
        </p:spPr>
      </p:pic>
      <p:pic>
        <p:nvPicPr>
          <p:cNvPr id="41" name="図 40">
            <a:extLst>
              <a:ext uri="{FF2B5EF4-FFF2-40B4-BE49-F238E27FC236}">
                <a16:creationId xmlns:a16="http://schemas.microsoft.com/office/drawing/2014/main" id="{7E8F3A85-9113-48C6-B3C6-8F6794CD70FF}"/>
              </a:ext>
            </a:extLst>
          </p:cNvPr>
          <p:cNvPicPr>
            <a:picLocks noChangeAspect="1"/>
          </p:cNvPicPr>
          <p:nvPr/>
        </p:nvPicPr>
        <p:blipFill>
          <a:blip r:embed="rId4"/>
          <a:stretch>
            <a:fillRect/>
          </a:stretch>
        </p:blipFill>
        <p:spPr>
          <a:xfrm>
            <a:off x="1132800" y="4979535"/>
            <a:ext cx="646466" cy="636862"/>
          </a:xfrm>
          <a:prstGeom prst="rect">
            <a:avLst/>
          </a:prstGeom>
        </p:spPr>
      </p:pic>
      <p:sp>
        <p:nvSpPr>
          <p:cNvPr id="49" name="吹き出し: 四角形 48">
            <a:extLst>
              <a:ext uri="{FF2B5EF4-FFF2-40B4-BE49-F238E27FC236}">
                <a16:creationId xmlns:a16="http://schemas.microsoft.com/office/drawing/2014/main" id="{FD122D4F-67EA-4546-9AAF-5BA0B8648B50}"/>
              </a:ext>
            </a:extLst>
          </p:cNvPr>
          <p:cNvSpPr/>
          <p:nvPr/>
        </p:nvSpPr>
        <p:spPr>
          <a:xfrm>
            <a:off x="350609" y="3714353"/>
            <a:ext cx="2649067" cy="923330"/>
          </a:xfrm>
          <a:prstGeom prst="wedgeRectCallout">
            <a:avLst>
              <a:gd name="adj1" fmla="val -6177"/>
              <a:gd name="adj2" fmla="val 67676"/>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a:spAutoFit/>
          </a:bodyPr>
          <a:lstStyle/>
          <a:p>
            <a:pPr defTabSz="914367"/>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の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ID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でログオン</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a:t>
            </a:r>
          </a:p>
          <a:p>
            <a:pPr defTabSz="914367"/>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dirty="0">
                <a:solidFill>
                  <a:schemeClr val="tx1">
                    <a:lumMod val="75000"/>
                    <a:lumOff val="25000"/>
                  </a:schemeClr>
                </a:solidFill>
                <a:latin typeface="Meiryo UI" panose="020B0604030504040204" pitchFamily="50" charset="-128"/>
                <a:ea typeface="Meiryo UI" panose="020B0604030504040204" pitchFamily="50" charset="-128"/>
                <a:hlinkClick r:id="rId5"/>
              </a:rPr>
              <a:t>abc@domain.com</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domain\</a:t>
            </a:r>
            <a:r>
              <a:rPr lang="en-US" altLang="ja-JP" dirty="0" err="1">
                <a:solidFill>
                  <a:schemeClr val="tx1">
                    <a:lumMod val="75000"/>
                    <a:lumOff val="25000"/>
                  </a:schemeClr>
                </a:solidFill>
                <a:latin typeface="Meiryo UI" panose="020B0604030504040204" pitchFamily="50" charset="-128"/>
                <a:ea typeface="Meiryo UI" panose="020B0604030504040204" pitchFamily="50" charset="-128"/>
              </a:rPr>
              <a:t>abc</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など</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50" name="直線矢印コネクタ 49">
            <a:extLst>
              <a:ext uri="{FF2B5EF4-FFF2-40B4-BE49-F238E27FC236}">
                <a16:creationId xmlns:a16="http://schemas.microsoft.com/office/drawing/2014/main" id="{2484985C-13CD-41F5-9A13-57EE4157E649}"/>
              </a:ext>
            </a:extLst>
          </p:cNvPr>
          <p:cNvCxnSpPr>
            <a:cxnSpLocks/>
          </p:cNvCxnSpPr>
          <p:nvPr/>
        </p:nvCxnSpPr>
        <p:spPr>
          <a:xfrm flipV="1">
            <a:off x="1903493" y="5273092"/>
            <a:ext cx="808330"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471367F6-ECA2-4909-9640-8B01161F9A60}"/>
              </a:ext>
            </a:extLst>
          </p:cNvPr>
          <p:cNvPicPr>
            <a:picLocks noChangeAspect="1"/>
          </p:cNvPicPr>
          <p:nvPr/>
        </p:nvPicPr>
        <p:blipFill>
          <a:blip r:embed="rId6">
            <a:biLevel thresh="75000"/>
          </a:blip>
          <a:stretch>
            <a:fillRect/>
          </a:stretch>
        </p:blipFill>
        <p:spPr>
          <a:xfrm>
            <a:off x="2711823" y="4794698"/>
            <a:ext cx="1144556" cy="1144556"/>
          </a:xfrm>
          <a:prstGeom prst="rect">
            <a:avLst/>
          </a:prstGeom>
        </p:spPr>
      </p:pic>
      <p:sp>
        <p:nvSpPr>
          <p:cNvPr id="52" name="正方形/長方形 51">
            <a:extLst>
              <a:ext uri="{FF2B5EF4-FFF2-40B4-BE49-F238E27FC236}">
                <a16:creationId xmlns:a16="http://schemas.microsoft.com/office/drawing/2014/main" id="{223273DB-9F9B-45E4-BED5-804261C2A86D}"/>
              </a:ext>
            </a:extLst>
          </p:cNvPr>
          <p:cNvSpPr/>
          <p:nvPr/>
        </p:nvSpPr>
        <p:spPr>
          <a:xfrm>
            <a:off x="2527512" y="5772314"/>
            <a:ext cx="1691232"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Win</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7/8.1/10</a:t>
            </a:r>
            <a:endParaRPr lang="ja-JP" altLang="en-US"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B7B9D3B9-F3AF-4176-9027-11D881BF17D7}"/>
              </a:ext>
            </a:extLst>
          </p:cNvPr>
          <p:cNvSpPr/>
          <p:nvPr/>
        </p:nvSpPr>
        <p:spPr>
          <a:xfrm>
            <a:off x="3770769" y="4833840"/>
            <a:ext cx="2125718" cy="400110"/>
          </a:xfrm>
          <a:prstGeom prst="rect">
            <a:avLst/>
          </a:prstGeom>
        </p:spPr>
        <p:txBody>
          <a:bodyPr wrap="square">
            <a:spAutoFit/>
          </a:bodyPr>
          <a:lstStyle/>
          <a:p>
            <a:pP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Domain Join</a:t>
            </a:r>
            <a:endParaRPr lang="ja-JP" altLang="en-US" sz="20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54" name="直線矢印コネクタ 53">
            <a:extLst>
              <a:ext uri="{FF2B5EF4-FFF2-40B4-BE49-F238E27FC236}">
                <a16:creationId xmlns:a16="http://schemas.microsoft.com/office/drawing/2014/main" id="{E89DC8EA-124B-4042-AEDF-0EBEC7A05F96}"/>
              </a:ext>
            </a:extLst>
          </p:cNvPr>
          <p:cNvCxnSpPr>
            <a:cxnSpLocks/>
          </p:cNvCxnSpPr>
          <p:nvPr/>
        </p:nvCxnSpPr>
        <p:spPr>
          <a:xfrm>
            <a:off x="3854356" y="5273092"/>
            <a:ext cx="1420170"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30334750-1D9D-4BC8-BEE9-1396C5C37FA9}"/>
              </a:ext>
            </a:extLst>
          </p:cNvPr>
          <p:cNvSpPr/>
          <p:nvPr/>
        </p:nvSpPr>
        <p:spPr>
          <a:xfrm>
            <a:off x="4886208" y="5875560"/>
            <a:ext cx="1976695"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Active Directory</a:t>
            </a:r>
            <a:endParaRPr lang="ja-JP" altLang="en-US" dirty="0">
              <a:latin typeface="Meiryo UI" panose="020B0604030504040204" pitchFamily="50" charset="-128"/>
              <a:ea typeface="Meiryo UI" panose="020B0604030504040204" pitchFamily="50" charset="-128"/>
            </a:endParaRPr>
          </a:p>
        </p:txBody>
      </p:sp>
      <p:pic>
        <p:nvPicPr>
          <p:cNvPr id="56" name="図 55">
            <a:extLst>
              <a:ext uri="{FF2B5EF4-FFF2-40B4-BE49-F238E27FC236}">
                <a16:creationId xmlns:a16="http://schemas.microsoft.com/office/drawing/2014/main" id="{631ACD63-7C43-4FDB-BE2E-B5D9701644A7}"/>
              </a:ext>
            </a:extLst>
          </p:cNvPr>
          <p:cNvPicPr>
            <a:picLocks noChangeAspect="1"/>
          </p:cNvPicPr>
          <p:nvPr/>
        </p:nvPicPr>
        <p:blipFill>
          <a:blip r:embed="rId7"/>
          <a:stretch>
            <a:fillRect/>
          </a:stretch>
        </p:blipFill>
        <p:spPr>
          <a:xfrm>
            <a:off x="8120708" y="4721059"/>
            <a:ext cx="1025780" cy="1025780"/>
          </a:xfrm>
          <a:prstGeom prst="rect">
            <a:avLst/>
          </a:prstGeom>
        </p:spPr>
      </p:pic>
      <p:pic>
        <p:nvPicPr>
          <p:cNvPr id="57" name="図 56">
            <a:extLst>
              <a:ext uri="{FF2B5EF4-FFF2-40B4-BE49-F238E27FC236}">
                <a16:creationId xmlns:a16="http://schemas.microsoft.com/office/drawing/2014/main" id="{133D36BF-78A1-4AEC-8D84-B094F1F0FAB8}"/>
              </a:ext>
            </a:extLst>
          </p:cNvPr>
          <p:cNvPicPr>
            <a:picLocks noChangeAspect="1"/>
          </p:cNvPicPr>
          <p:nvPr/>
        </p:nvPicPr>
        <p:blipFill>
          <a:blip r:embed="rId6">
            <a:duotone>
              <a:schemeClr val="accent5">
                <a:shade val="45000"/>
                <a:satMod val="135000"/>
              </a:schemeClr>
              <a:prstClr val="white"/>
            </a:duotone>
          </a:blip>
          <a:stretch>
            <a:fillRect/>
          </a:stretch>
        </p:blipFill>
        <p:spPr>
          <a:xfrm>
            <a:off x="8220496" y="3600514"/>
            <a:ext cx="826201" cy="826201"/>
          </a:xfrm>
          <a:prstGeom prst="rect">
            <a:avLst/>
          </a:prstGeom>
        </p:spPr>
      </p:pic>
      <p:cxnSp>
        <p:nvCxnSpPr>
          <p:cNvPr id="58" name="直線矢印コネクタ 57">
            <a:extLst>
              <a:ext uri="{FF2B5EF4-FFF2-40B4-BE49-F238E27FC236}">
                <a16:creationId xmlns:a16="http://schemas.microsoft.com/office/drawing/2014/main" id="{42DF2C37-4041-4124-8C09-4077B47E8D6A}"/>
              </a:ext>
            </a:extLst>
          </p:cNvPr>
          <p:cNvCxnSpPr>
            <a:cxnSpLocks/>
          </p:cNvCxnSpPr>
          <p:nvPr/>
        </p:nvCxnSpPr>
        <p:spPr>
          <a:xfrm>
            <a:off x="6162906" y="5259360"/>
            <a:ext cx="1839252"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73E5A730-AF19-4016-A572-0971DEB812AC}"/>
              </a:ext>
            </a:extLst>
          </p:cNvPr>
          <p:cNvPicPr>
            <a:picLocks noChangeAspect="1"/>
          </p:cNvPicPr>
          <p:nvPr/>
        </p:nvPicPr>
        <p:blipFill>
          <a:blip r:embed="rId8">
            <a:duotone>
              <a:prstClr val="black"/>
              <a:schemeClr val="accent1">
                <a:tint val="45000"/>
                <a:satMod val="400000"/>
              </a:schemeClr>
            </a:duotone>
          </a:blip>
          <a:stretch>
            <a:fillRect/>
          </a:stretch>
        </p:blipFill>
        <p:spPr>
          <a:xfrm>
            <a:off x="6317544" y="4765641"/>
            <a:ext cx="554459" cy="647567"/>
          </a:xfrm>
          <a:prstGeom prst="rect">
            <a:avLst/>
          </a:prstGeom>
        </p:spPr>
      </p:pic>
      <p:sp>
        <p:nvSpPr>
          <p:cNvPr id="59" name="正方形/長方形 58">
            <a:extLst>
              <a:ext uri="{FF2B5EF4-FFF2-40B4-BE49-F238E27FC236}">
                <a16:creationId xmlns:a16="http://schemas.microsoft.com/office/drawing/2014/main" id="{88860828-BC21-49E9-A9EB-7A5F36839D94}"/>
              </a:ext>
            </a:extLst>
          </p:cNvPr>
          <p:cNvSpPr/>
          <p:nvPr/>
        </p:nvSpPr>
        <p:spPr>
          <a:xfrm>
            <a:off x="5797752" y="4444039"/>
            <a:ext cx="1776448" cy="307777"/>
          </a:xfrm>
          <a:prstGeom prst="rect">
            <a:avLst/>
          </a:prstGeom>
        </p:spPr>
        <p:txBody>
          <a:bodyPr wrap="none">
            <a:spAutoFit/>
          </a:bodyPr>
          <a:lstStyle/>
          <a:p>
            <a:r>
              <a:rPr lang="en-US" altLang="ja-JP" sz="1400" dirty="0">
                <a:solidFill>
                  <a:schemeClr val="tx1">
                    <a:lumMod val="75000"/>
                    <a:lumOff val="25000"/>
                  </a:schemeClr>
                </a:solidFill>
                <a:latin typeface="Meiryo UI" panose="020B0604030504040204" pitchFamily="50" charset="-128"/>
                <a:ea typeface="Meiryo UI" panose="020B0604030504040204" pitchFamily="50" charset="-128"/>
              </a:rPr>
              <a:t>Azure AD Connect</a:t>
            </a:r>
            <a:endParaRPr lang="ja-JP" altLang="en-US" sz="140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89ED8658-743A-4B43-845B-27D234FD9CB5}"/>
              </a:ext>
            </a:extLst>
          </p:cNvPr>
          <p:cNvSpPr/>
          <p:nvPr/>
        </p:nvSpPr>
        <p:spPr>
          <a:xfrm>
            <a:off x="6810672" y="5431731"/>
            <a:ext cx="1236236"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User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同期</a:t>
            </a:r>
            <a:endParaRPr lang="ja-JP" altLang="en-US" dirty="0">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448932D8-38E8-445A-BF4F-1829C28B339A}"/>
              </a:ext>
            </a:extLst>
          </p:cNvPr>
          <p:cNvSpPr/>
          <p:nvPr/>
        </p:nvSpPr>
        <p:spPr>
          <a:xfrm>
            <a:off x="8014678" y="5765362"/>
            <a:ext cx="1237839"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 AD</a:t>
            </a:r>
            <a:endParaRPr lang="ja-JP" altLang="en-US" dirty="0">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0CFCAF53-B049-44D9-9A7E-FF2ABDDC8C3B}"/>
              </a:ext>
            </a:extLst>
          </p:cNvPr>
          <p:cNvSpPr/>
          <p:nvPr/>
        </p:nvSpPr>
        <p:spPr>
          <a:xfrm>
            <a:off x="7805777" y="4287968"/>
            <a:ext cx="1847603" cy="338554"/>
          </a:xfrm>
          <a:prstGeom prst="rect">
            <a:avLst/>
          </a:prstGeom>
        </p:spPr>
        <p:txBody>
          <a:bodyPr wrap="square">
            <a:spAutoFit/>
          </a:bodyPr>
          <a:lstStyle/>
          <a:p>
            <a:pPr defTabSz="914367"/>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デバイスオブジェクト</a:t>
            </a:r>
          </a:p>
        </p:txBody>
      </p:sp>
      <p:sp>
        <p:nvSpPr>
          <p:cNvPr id="64" name="正方形/長方形 63">
            <a:extLst>
              <a:ext uri="{FF2B5EF4-FFF2-40B4-BE49-F238E27FC236}">
                <a16:creationId xmlns:a16="http://schemas.microsoft.com/office/drawing/2014/main" id="{924F411C-9FF5-454B-9253-FA09DD0B5442}"/>
              </a:ext>
            </a:extLst>
          </p:cNvPr>
          <p:cNvSpPr/>
          <p:nvPr/>
        </p:nvSpPr>
        <p:spPr bwMode="auto">
          <a:xfrm>
            <a:off x="7222418" y="3600514"/>
            <a:ext cx="4752785" cy="3016756"/>
          </a:xfrm>
          <a:prstGeom prst="rect">
            <a:avLst/>
          </a:prstGeom>
          <a:no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50" charset="-128"/>
              <a:ea typeface="Meiryo UI" panose="020B0604030504040204" pitchFamily="50" charset="-128"/>
            </a:endParaRPr>
          </a:p>
        </p:txBody>
      </p:sp>
      <p:cxnSp>
        <p:nvCxnSpPr>
          <p:cNvPr id="65" name="コネクタ: カギ線 64">
            <a:extLst>
              <a:ext uri="{FF2B5EF4-FFF2-40B4-BE49-F238E27FC236}">
                <a16:creationId xmlns:a16="http://schemas.microsoft.com/office/drawing/2014/main" id="{E8F8575E-09FA-4EF1-A4A7-DC880BB86D41}"/>
              </a:ext>
            </a:extLst>
          </p:cNvPr>
          <p:cNvCxnSpPr>
            <a:cxnSpLocks/>
            <a:stCxn id="35" idx="0"/>
            <a:endCxn id="51" idx="0"/>
          </p:cNvCxnSpPr>
          <p:nvPr/>
        </p:nvCxnSpPr>
        <p:spPr>
          <a:xfrm rot="16200000" flipV="1">
            <a:off x="4481619" y="3597181"/>
            <a:ext cx="52967" cy="2448000"/>
          </a:xfrm>
          <a:prstGeom prst="bentConnector3">
            <a:avLst>
              <a:gd name="adj1" fmla="val 1121077"/>
            </a:avLst>
          </a:prstGeom>
          <a:ln>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81C736D-1081-41CD-84A1-A686286EEBA4}"/>
              </a:ext>
            </a:extLst>
          </p:cNvPr>
          <p:cNvSpPr/>
          <p:nvPr/>
        </p:nvSpPr>
        <p:spPr>
          <a:xfrm>
            <a:off x="3960750" y="3854177"/>
            <a:ext cx="1207382" cy="369332"/>
          </a:xfrm>
          <a:prstGeom prst="rect">
            <a:avLst/>
          </a:prstGeom>
        </p:spPr>
        <p:txBody>
          <a:bodyPr wrap="none">
            <a:spAutoFit/>
          </a:bodyPr>
          <a:lstStyle/>
          <a:p>
            <a:r>
              <a:rPr lang="en-US" altLang="ja-JP" dirty="0">
                <a:solidFill>
                  <a:schemeClr val="accent6">
                    <a:lumMod val="75000"/>
                  </a:schemeClr>
                </a:solidFill>
                <a:latin typeface="Meiryo UI" panose="020B0604030504040204" pitchFamily="50" charset="-128"/>
                <a:ea typeface="Meiryo UI" panose="020B0604030504040204" pitchFamily="50" charset="-128"/>
              </a:rPr>
              <a:t>GPO </a:t>
            </a:r>
            <a:r>
              <a:rPr lang="ja-JP" altLang="en-US" dirty="0">
                <a:solidFill>
                  <a:schemeClr val="accent6">
                    <a:lumMod val="75000"/>
                  </a:schemeClr>
                </a:solidFill>
                <a:latin typeface="Meiryo UI" panose="020B0604030504040204" pitchFamily="50" charset="-128"/>
                <a:ea typeface="Meiryo UI" panose="020B0604030504040204" pitchFamily="50" charset="-128"/>
              </a:rPr>
              <a:t>適用</a:t>
            </a:r>
          </a:p>
        </p:txBody>
      </p:sp>
      <p:pic>
        <p:nvPicPr>
          <p:cNvPr id="67" name="図 66">
            <a:extLst>
              <a:ext uri="{FF2B5EF4-FFF2-40B4-BE49-F238E27FC236}">
                <a16:creationId xmlns:a16="http://schemas.microsoft.com/office/drawing/2014/main" id="{228E7C8A-EA99-487D-AF7A-C68B65E5BFDA}"/>
              </a:ext>
            </a:extLst>
          </p:cNvPr>
          <p:cNvPicPr>
            <a:picLocks noChangeAspect="1"/>
          </p:cNvPicPr>
          <p:nvPr/>
        </p:nvPicPr>
        <p:blipFill>
          <a:blip r:embed="rId9">
            <a:duotone>
              <a:prstClr val="black"/>
              <a:schemeClr val="accent1">
                <a:tint val="45000"/>
                <a:satMod val="400000"/>
              </a:schemeClr>
            </a:duotone>
          </a:blip>
          <a:stretch>
            <a:fillRect/>
          </a:stretch>
        </p:blipFill>
        <p:spPr>
          <a:xfrm>
            <a:off x="10471917" y="4780659"/>
            <a:ext cx="906582" cy="906582"/>
          </a:xfrm>
          <a:prstGeom prst="rect">
            <a:avLst/>
          </a:prstGeom>
        </p:spPr>
      </p:pic>
      <p:sp>
        <p:nvSpPr>
          <p:cNvPr id="68" name="正方形/長方形 67">
            <a:extLst>
              <a:ext uri="{FF2B5EF4-FFF2-40B4-BE49-F238E27FC236}">
                <a16:creationId xmlns:a16="http://schemas.microsoft.com/office/drawing/2014/main" id="{123BA280-B591-4850-A2AE-125EED099293}"/>
              </a:ext>
            </a:extLst>
          </p:cNvPr>
          <p:cNvSpPr/>
          <p:nvPr/>
        </p:nvSpPr>
        <p:spPr>
          <a:xfrm>
            <a:off x="10410109" y="5687241"/>
            <a:ext cx="1128835" cy="646331"/>
          </a:xfrm>
          <a:prstGeom prst="rect">
            <a:avLst/>
          </a:prstGeom>
        </p:spPr>
        <p:txBody>
          <a:bodyPr wrap="none">
            <a:spAutoFit/>
          </a:bodyPr>
          <a:lstStyle/>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MDM</a:t>
            </a:r>
          </a:p>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(Intune)</a:t>
            </a:r>
            <a:endParaRPr lang="ja-JP" altLang="en-US" dirty="0">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7F9D3C5D-4E92-43B5-BC26-E580D15329FB}"/>
              </a:ext>
            </a:extLst>
          </p:cNvPr>
          <p:cNvCxnSpPr>
            <a:cxnSpLocks/>
          </p:cNvCxnSpPr>
          <p:nvPr/>
        </p:nvCxnSpPr>
        <p:spPr>
          <a:xfrm>
            <a:off x="9366653" y="5293338"/>
            <a:ext cx="10080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85D32E3F-A880-432D-A0EA-F79A6E23458E}"/>
              </a:ext>
            </a:extLst>
          </p:cNvPr>
          <p:cNvSpPr/>
          <p:nvPr/>
        </p:nvSpPr>
        <p:spPr>
          <a:xfrm>
            <a:off x="9307055" y="4928745"/>
            <a:ext cx="1164101" cy="338554"/>
          </a:xfrm>
          <a:prstGeom prst="rect">
            <a:avLst/>
          </a:prstGeom>
        </p:spPr>
        <p:txBody>
          <a:bodyPr wrap="none">
            <a:spAutoFit/>
          </a:bodyPr>
          <a:lstStyle/>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MDM </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登録</a:t>
            </a:r>
            <a:endParaRPr lang="ja-JP" altLang="en-US" sz="16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AAA4A5FB-32C7-4A17-A389-8E1C7F7570AA}"/>
              </a:ext>
            </a:extLst>
          </p:cNvPr>
          <p:cNvSpPr/>
          <p:nvPr/>
        </p:nvSpPr>
        <p:spPr>
          <a:xfrm>
            <a:off x="9636569" y="4066067"/>
            <a:ext cx="2029496" cy="584775"/>
          </a:xfrm>
          <a:prstGeom prst="rect">
            <a:avLst/>
          </a:prstGeom>
        </p:spPr>
        <p:txBody>
          <a:bodyPr wrap="square">
            <a:spAutoFit/>
          </a:bodyPr>
          <a:lstStyle/>
          <a:p>
            <a:pPr algn="ctr" defTabSz="914367"/>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MDM</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 管理もできるがオプショナル</a:t>
            </a:r>
          </a:p>
        </p:txBody>
      </p:sp>
    </p:spTree>
    <p:extLst>
      <p:ext uri="{BB962C8B-B14F-4D97-AF65-F5344CB8AC3E}">
        <p14:creationId xmlns:p14="http://schemas.microsoft.com/office/powerpoint/2010/main" val="3018282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28CB71AF-83A8-4430-8DCD-A44A5EF753AE}"/>
              </a:ext>
            </a:extLst>
          </p:cNvPr>
          <p:cNvSpPr/>
          <p:nvPr/>
        </p:nvSpPr>
        <p:spPr bwMode="auto">
          <a:xfrm>
            <a:off x="9205642" y="4394437"/>
            <a:ext cx="2510044" cy="1747940"/>
          </a:xfrm>
          <a:prstGeom prst="rect">
            <a:avLst/>
          </a:prstGeom>
          <a:solidFill>
            <a:schemeClr val="bg1">
              <a:lumMod val="85000"/>
            </a:schemeClr>
          </a:solid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50" charset="-128"/>
              <a:ea typeface="Meiryo UI" panose="020B0604030504040204" pitchFamily="50" charset="-128"/>
            </a:endParaRPr>
          </a:p>
        </p:txBody>
      </p:sp>
      <p:pic>
        <p:nvPicPr>
          <p:cNvPr id="58" name="図 57">
            <a:extLst>
              <a:ext uri="{FF2B5EF4-FFF2-40B4-BE49-F238E27FC236}">
                <a16:creationId xmlns:a16="http://schemas.microsoft.com/office/drawing/2014/main" id="{2C1D73C9-30DF-4CDE-87E1-565E1EB4B338}"/>
              </a:ext>
            </a:extLst>
          </p:cNvPr>
          <p:cNvPicPr>
            <a:picLocks noChangeAspect="1"/>
          </p:cNvPicPr>
          <p:nvPr/>
        </p:nvPicPr>
        <p:blipFill>
          <a:blip r:embed="rId3">
            <a:duotone>
              <a:prstClr val="black"/>
              <a:schemeClr val="accent1">
                <a:tint val="45000"/>
                <a:satMod val="400000"/>
              </a:schemeClr>
            </a:duotone>
          </a:blip>
          <a:stretch>
            <a:fillRect/>
          </a:stretch>
        </p:blipFill>
        <p:spPr>
          <a:xfrm>
            <a:off x="10389612" y="4499934"/>
            <a:ext cx="906582" cy="906582"/>
          </a:xfrm>
          <a:prstGeom prst="rect">
            <a:avLst/>
          </a:prstGeom>
        </p:spPr>
      </p:pic>
      <p:sp>
        <p:nvSpPr>
          <p:cNvPr id="59" name="正方形/長方形 58">
            <a:extLst>
              <a:ext uri="{FF2B5EF4-FFF2-40B4-BE49-F238E27FC236}">
                <a16:creationId xmlns:a16="http://schemas.microsoft.com/office/drawing/2014/main" id="{5A9C2F74-EE11-4938-B57D-130C3665A34E}"/>
              </a:ext>
            </a:extLst>
          </p:cNvPr>
          <p:cNvSpPr/>
          <p:nvPr/>
        </p:nvSpPr>
        <p:spPr>
          <a:xfrm>
            <a:off x="10327804" y="5406516"/>
            <a:ext cx="1128835" cy="646331"/>
          </a:xfrm>
          <a:prstGeom prst="rect">
            <a:avLst/>
          </a:prstGeom>
        </p:spPr>
        <p:txBody>
          <a:bodyPr wrap="none">
            <a:spAutoFit/>
          </a:bodyPr>
          <a:lstStyle/>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MDM</a:t>
            </a:r>
          </a:p>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(Intune)</a:t>
            </a:r>
            <a:endParaRPr lang="ja-JP" altLang="en-US" dirty="0">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30B799BB-D8F4-48A7-8904-5A1AC7DD11C1}"/>
              </a:ext>
            </a:extLst>
          </p:cNvPr>
          <p:cNvCxnSpPr>
            <a:cxnSpLocks/>
          </p:cNvCxnSpPr>
          <p:nvPr/>
        </p:nvCxnSpPr>
        <p:spPr>
          <a:xfrm>
            <a:off x="9284348" y="5012613"/>
            <a:ext cx="10080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F461C80-6960-4793-A31E-EC5CBCAE62F2}"/>
              </a:ext>
            </a:extLst>
          </p:cNvPr>
          <p:cNvSpPr/>
          <p:nvPr/>
        </p:nvSpPr>
        <p:spPr>
          <a:xfrm>
            <a:off x="9224750" y="4648020"/>
            <a:ext cx="1164101" cy="338554"/>
          </a:xfrm>
          <a:prstGeom prst="rect">
            <a:avLst/>
          </a:prstGeom>
        </p:spPr>
        <p:txBody>
          <a:bodyPr wrap="none">
            <a:spAutoFit/>
          </a:bodyPr>
          <a:lstStyle/>
          <a:p>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MDM </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登録</a:t>
            </a:r>
            <a:endParaRPr lang="ja-JP" altLang="en-US" sz="1600" dirty="0">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02CF57FC-32E7-4990-961D-7024EA8CE11E}"/>
              </a:ext>
            </a:extLst>
          </p:cNvPr>
          <p:cNvSpPr/>
          <p:nvPr/>
        </p:nvSpPr>
        <p:spPr>
          <a:xfrm>
            <a:off x="9228327" y="3604089"/>
            <a:ext cx="2510044" cy="584775"/>
          </a:xfrm>
          <a:prstGeom prst="rect">
            <a:avLst/>
          </a:prstGeom>
        </p:spPr>
        <p:txBody>
          <a:bodyPr wrap="square">
            <a:spAutoFit/>
          </a:bodyPr>
          <a:lstStyle/>
          <a:p>
            <a:pPr algn="ctr" defTabSz="914367"/>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デバイスベースのアクセスコントロールを行う場合に必要</a:t>
            </a:r>
          </a:p>
        </p:txBody>
      </p:sp>
      <p:sp>
        <p:nvSpPr>
          <p:cNvPr id="8" name="タイトル 1">
            <a:extLst>
              <a:ext uri="{FF2B5EF4-FFF2-40B4-BE49-F238E27FC236}">
                <a16:creationId xmlns:a16="http://schemas.microsoft.com/office/drawing/2014/main" id="{8DDAB267-EC51-47B8-83EB-1A0B4A5F1C3A}"/>
              </a:ext>
            </a:extLst>
          </p:cNvPr>
          <p:cNvSpPr>
            <a:spLocks noGrp="1"/>
          </p:cNvSpPr>
          <p:nvPr>
            <p:ph type="title"/>
          </p:nvPr>
        </p:nvSpPr>
        <p:spPr>
          <a:xfrm>
            <a:off x="269240" y="199912"/>
            <a:ext cx="10904281" cy="899537"/>
          </a:xfrm>
        </p:spPr>
        <p:txBody>
          <a:bodyPr/>
          <a:lstStyle/>
          <a:p>
            <a:r>
              <a:rPr lang="en-US" altLang="ja-JP" sz="4313" dirty="0"/>
              <a:t>Azure</a:t>
            </a:r>
            <a:r>
              <a:rPr lang="ja-JP" altLang="en-US" sz="4313" dirty="0"/>
              <a:t> </a:t>
            </a:r>
            <a:r>
              <a:rPr lang="en-US" altLang="ja-JP" sz="4313" dirty="0"/>
              <a:t>AD Register – BYOD </a:t>
            </a:r>
            <a:r>
              <a:rPr lang="ja-JP" altLang="en-US" sz="4313" dirty="0"/>
              <a:t>シナリオ限定</a:t>
            </a:r>
          </a:p>
        </p:txBody>
      </p:sp>
      <p:sp>
        <p:nvSpPr>
          <p:cNvPr id="60" name="テキスト プレースホルダー 3">
            <a:extLst>
              <a:ext uri="{FF2B5EF4-FFF2-40B4-BE49-F238E27FC236}">
                <a16:creationId xmlns:a16="http://schemas.microsoft.com/office/drawing/2014/main" id="{E556C4DC-8C31-4A7A-96E2-EC075DA855F3}"/>
              </a:ext>
            </a:extLst>
          </p:cNvPr>
          <p:cNvSpPr txBox="1">
            <a:spLocks/>
          </p:cNvSpPr>
          <p:nvPr/>
        </p:nvSpPr>
        <p:spPr>
          <a:xfrm>
            <a:off x="538477" y="1246776"/>
            <a:ext cx="11721701" cy="1996256"/>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36145" indent="-336145" defTabSz="914367">
              <a:spcBef>
                <a:spcPts val="588"/>
              </a:spcBef>
            </a:pP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会社で管理されていないデバイス・組織外のデバイスを想定した機能</a:t>
            </a:r>
            <a:endParaRPr lang="en-US" altLang="ja-JP" sz="2745"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PC</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 へのログオン方法は従来と変わらない（ローカルアカウント </a:t>
            </a: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or AD </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アカウント）</a:t>
            </a:r>
            <a:endParaRPr lang="en-US" altLang="ja-JP" sz="2745"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Windows 10 </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のみ対応</a:t>
            </a:r>
            <a:endParaRPr lang="en-US" altLang="ja-JP" sz="2745" dirty="0">
              <a:solidFill>
                <a:schemeClr val="tx1">
                  <a:lumMod val="75000"/>
                  <a:lumOff val="25000"/>
                </a:schemeClr>
              </a:solidFill>
              <a:latin typeface="Meiryo UI" panose="020B0604030504040204" pitchFamily="50" charset="-128"/>
              <a:ea typeface="Meiryo UI" panose="020B0604030504040204" pitchFamily="50" charset="-128"/>
            </a:endParaRPr>
          </a:p>
          <a:p>
            <a:pPr marL="336145" indent="-336145" defTabSz="914367">
              <a:spcBef>
                <a:spcPts val="588"/>
              </a:spcBef>
            </a:pP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主に外部組織のリソースへの </a:t>
            </a: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SSO </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を得る場合に利用されるケースが多い</a:t>
            </a:r>
            <a:endParaRPr lang="en-US" altLang="ja-JP" sz="2745"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74E01FDE-2869-4F32-B9D6-B885194E3AF3}"/>
              </a:ext>
            </a:extLst>
          </p:cNvPr>
          <p:cNvPicPr>
            <a:picLocks noChangeAspect="1"/>
          </p:cNvPicPr>
          <p:nvPr/>
        </p:nvPicPr>
        <p:blipFill>
          <a:blip r:embed="rId4"/>
          <a:stretch>
            <a:fillRect/>
          </a:stretch>
        </p:blipFill>
        <p:spPr>
          <a:xfrm>
            <a:off x="8112951" y="4398577"/>
            <a:ext cx="1025780" cy="1025780"/>
          </a:xfrm>
          <a:prstGeom prst="rect">
            <a:avLst/>
          </a:prstGeom>
        </p:spPr>
      </p:pic>
      <p:pic>
        <p:nvPicPr>
          <p:cNvPr id="36" name="図 35">
            <a:extLst>
              <a:ext uri="{FF2B5EF4-FFF2-40B4-BE49-F238E27FC236}">
                <a16:creationId xmlns:a16="http://schemas.microsoft.com/office/drawing/2014/main" id="{D1DBB57E-4495-4E4B-A988-08AD4E9201CC}"/>
              </a:ext>
            </a:extLst>
          </p:cNvPr>
          <p:cNvPicPr>
            <a:picLocks noChangeAspect="1"/>
          </p:cNvPicPr>
          <p:nvPr/>
        </p:nvPicPr>
        <p:blipFill>
          <a:blip r:embed="rId5"/>
          <a:stretch>
            <a:fillRect/>
          </a:stretch>
        </p:blipFill>
        <p:spPr>
          <a:xfrm>
            <a:off x="1108820" y="4593036"/>
            <a:ext cx="646466" cy="636862"/>
          </a:xfrm>
          <a:prstGeom prst="rect">
            <a:avLst/>
          </a:prstGeom>
        </p:spPr>
      </p:pic>
      <p:sp>
        <p:nvSpPr>
          <p:cNvPr id="37" name="吹き出し: 四角形 36">
            <a:extLst>
              <a:ext uri="{FF2B5EF4-FFF2-40B4-BE49-F238E27FC236}">
                <a16:creationId xmlns:a16="http://schemas.microsoft.com/office/drawing/2014/main" id="{0F5E4882-3614-4494-9508-B7BBE61276C6}"/>
              </a:ext>
            </a:extLst>
          </p:cNvPr>
          <p:cNvSpPr/>
          <p:nvPr/>
        </p:nvSpPr>
        <p:spPr>
          <a:xfrm>
            <a:off x="382861" y="3391188"/>
            <a:ext cx="2625350" cy="923330"/>
          </a:xfrm>
          <a:prstGeom prst="wedgeRectCallout">
            <a:avLst>
              <a:gd name="adj1" fmla="val -6177"/>
              <a:gd name="adj2" fmla="val 67676"/>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a:spAutoFit/>
          </a:bodyPr>
          <a:lstStyle/>
          <a:p>
            <a:pPr defTabSz="914367"/>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ローカル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アカウント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or </a:t>
            </a:r>
          </a:p>
          <a:p>
            <a:pPr defTabSz="914367"/>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オンプレ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のアカウント</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defTabSz="914367"/>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でログオン</a:t>
            </a:r>
          </a:p>
        </p:txBody>
      </p:sp>
      <p:cxnSp>
        <p:nvCxnSpPr>
          <p:cNvPr id="38" name="直線矢印コネクタ 37">
            <a:extLst>
              <a:ext uri="{FF2B5EF4-FFF2-40B4-BE49-F238E27FC236}">
                <a16:creationId xmlns:a16="http://schemas.microsoft.com/office/drawing/2014/main" id="{F9154D9F-D949-4ABD-AA6E-3B28422C958A}"/>
              </a:ext>
            </a:extLst>
          </p:cNvPr>
          <p:cNvCxnSpPr>
            <a:cxnSpLocks/>
            <a:endCxn id="39" idx="1"/>
          </p:cNvCxnSpPr>
          <p:nvPr/>
        </p:nvCxnSpPr>
        <p:spPr>
          <a:xfrm>
            <a:off x="1880653" y="4966056"/>
            <a:ext cx="1245572" cy="4799"/>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2CA6490F-FE6A-48D9-8E73-BFBCBF09218A}"/>
              </a:ext>
            </a:extLst>
          </p:cNvPr>
          <p:cNvPicPr>
            <a:picLocks noChangeAspect="1"/>
          </p:cNvPicPr>
          <p:nvPr/>
        </p:nvPicPr>
        <p:blipFill>
          <a:blip r:embed="rId6">
            <a:biLevel thresh="75000"/>
          </a:blip>
          <a:stretch>
            <a:fillRect/>
          </a:stretch>
        </p:blipFill>
        <p:spPr>
          <a:xfrm>
            <a:off x="3126225" y="4398577"/>
            <a:ext cx="1144556" cy="1144556"/>
          </a:xfrm>
          <a:prstGeom prst="rect">
            <a:avLst/>
          </a:prstGeom>
        </p:spPr>
      </p:pic>
      <p:pic>
        <p:nvPicPr>
          <p:cNvPr id="40" name="図 39">
            <a:extLst>
              <a:ext uri="{FF2B5EF4-FFF2-40B4-BE49-F238E27FC236}">
                <a16:creationId xmlns:a16="http://schemas.microsoft.com/office/drawing/2014/main" id="{938B845C-294D-4A5B-898F-E7FE05157061}"/>
              </a:ext>
            </a:extLst>
          </p:cNvPr>
          <p:cNvPicPr>
            <a:picLocks noChangeAspect="1"/>
          </p:cNvPicPr>
          <p:nvPr/>
        </p:nvPicPr>
        <p:blipFill>
          <a:blip r:embed="rId6">
            <a:duotone>
              <a:schemeClr val="accent5">
                <a:shade val="45000"/>
                <a:satMod val="135000"/>
              </a:schemeClr>
              <a:prstClr val="white"/>
            </a:duotone>
          </a:blip>
          <a:stretch>
            <a:fillRect/>
          </a:stretch>
        </p:blipFill>
        <p:spPr>
          <a:xfrm>
            <a:off x="6561042" y="4398577"/>
            <a:ext cx="1144556" cy="1144556"/>
          </a:xfrm>
          <a:prstGeom prst="rect">
            <a:avLst/>
          </a:prstGeom>
        </p:spPr>
      </p:pic>
      <p:sp>
        <p:nvSpPr>
          <p:cNvPr id="44" name="正方形/長方形 43">
            <a:extLst>
              <a:ext uri="{FF2B5EF4-FFF2-40B4-BE49-F238E27FC236}">
                <a16:creationId xmlns:a16="http://schemas.microsoft.com/office/drawing/2014/main" id="{2363A8B0-6DDE-46B2-8875-356900510010}"/>
              </a:ext>
            </a:extLst>
          </p:cNvPr>
          <p:cNvSpPr/>
          <p:nvPr/>
        </p:nvSpPr>
        <p:spPr>
          <a:xfrm>
            <a:off x="8011684" y="5522325"/>
            <a:ext cx="1237839"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 AD</a:t>
            </a:r>
            <a:endParaRPr lang="ja-JP" altLang="en-US" dirty="0">
              <a:latin typeface="Meiryo UI" panose="020B0604030504040204" pitchFamily="50" charset="-128"/>
              <a:ea typeface="Meiryo UI" panose="020B0604030504040204" pitchFamily="50" charset="-128"/>
            </a:endParaRPr>
          </a:p>
        </p:txBody>
      </p:sp>
      <p:cxnSp>
        <p:nvCxnSpPr>
          <p:cNvPr id="45" name="直線矢印コネクタ 44">
            <a:extLst>
              <a:ext uri="{FF2B5EF4-FFF2-40B4-BE49-F238E27FC236}">
                <a16:creationId xmlns:a16="http://schemas.microsoft.com/office/drawing/2014/main" id="{9AB02235-534D-49C1-88BB-D4B4717D52BD}"/>
              </a:ext>
            </a:extLst>
          </p:cNvPr>
          <p:cNvCxnSpPr>
            <a:cxnSpLocks/>
            <a:stCxn id="39" idx="3"/>
            <a:endCxn id="40" idx="1"/>
          </p:cNvCxnSpPr>
          <p:nvPr/>
        </p:nvCxnSpPr>
        <p:spPr>
          <a:xfrm>
            <a:off x="4270781" y="4970855"/>
            <a:ext cx="2290261"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2D52DA70-ABA8-483A-8A01-CA5A0E24C5A2}"/>
              </a:ext>
            </a:extLst>
          </p:cNvPr>
          <p:cNvSpPr/>
          <p:nvPr/>
        </p:nvSpPr>
        <p:spPr bwMode="auto">
          <a:xfrm>
            <a:off x="6021657" y="3618568"/>
            <a:ext cx="5787482" cy="3039514"/>
          </a:xfrm>
          <a:prstGeom prst="rect">
            <a:avLst/>
          </a:prstGeom>
          <a:no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F67FD2B7-6DAE-4451-8A19-FD28710B2930}"/>
              </a:ext>
            </a:extLst>
          </p:cNvPr>
          <p:cNvSpPr/>
          <p:nvPr/>
        </p:nvSpPr>
        <p:spPr>
          <a:xfrm>
            <a:off x="4329981" y="4204138"/>
            <a:ext cx="2316587" cy="707886"/>
          </a:xfrm>
          <a:prstGeom prst="rect">
            <a:avLst/>
          </a:prstGeom>
        </p:spPr>
        <p:txBody>
          <a:bodyPr wrap="square">
            <a:spAutoFit/>
          </a:bodyPr>
          <a:lstStyle/>
          <a:p>
            <a:pP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Azure AD Register</a:t>
            </a:r>
            <a:endParaRPr lang="ja-JP" altLang="en-US"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6416EEF9-03AE-4689-87EC-2E1B28750AB4}"/>
              </a:ext>
            </a:extLst>
          </p:cNvPr>
          <p:cNvSpPr/>
          <p:nvPr/>
        </p:nvSpPr>
        <p:spPr>
          <a:xfrm>
            <a:off x="6209518" y="5493117"/>
            <a:ext cx="1847603" cy="338554"/>
          </a:xfrm>
          <a:prstGeom prst="rect">
            <a:avLst/>
          </a:prstGeom>
        </p:spPr>
        <p:txBody>
          <a:bodyPr wrap="square">
            <a:spAutoFit/>
          </a:bodyPr>
          <a:lstStyle/>
          <a:p>
            <a:pPr defTabSz="914367"/>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デバイスオブジェクト</a:t>
            </a:r>
          </a:p>
        </p:txBody>
      </p:sp>
      <p:cxnSp>
        <p:nvCxnSpPr>
          <p:cNvPr id="50" name="コネクタ: カギ線 49">
            <a:extLst>
              <a:ext uri="{FF2B5EF4-FFF2-40B4-BE49-F238E27FC236}">
                <a16:creationId xmlns:a16="http://schemas.microsoft.com/office/drawing/2014/main" id="{34FE5591-E396-4C53-AAF8-0F65A0461A22}"/>
              </a:ext>
            </a:extLst>
          </p:cNvPr>
          <p:cNvCxnSpPr>
            <a:cxnSpLocks/>
            <a:endCxn id="39" idx="0"/>
          </p:cNvCxnSpPr>
          <p:nvPr/>
        </p:nvCxnSpPr>
        <p:spPr>
          <a:xfrm rot="16200000" flipV="1">
            <a:off x="7223492" y="873589"/>
            <a:ext cx="59599" cy="7109575"/>
          </a:xfrm>
          <a:prstGeom prst="bentConnector3">
            <a:avLst>
              <a:gd name="adj1" fmla="val 483563"/>
            </a:avLst>
          </a:prstGeom>
          <a:ln>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00DB3E4B-0ECD-43F7-8057-7EAC718DDC9D}"/>
              </a:ext>
            </a:extLst>
          </p:cNvPr>
          <p:cNvSpPr/>
          <p:nvPr/>
        </p:nvSpPr>
        <p:spPr>
          <a:xfrm>
            <a:off x="7113889" y="3668187"/>
            <a:ext cx="1511952" cy="369332"/>
          </a:xfrm>
          <a:prstGeom prst="rect">
            <a:avLst/>
          </a:prstGeom>
        </p:spPr>
        <p:txBody>
          <a:bodyPr wrap="none">
            <a:spAutoFit/>
          </a:bodyPr>
          <a:lstStyle/>
          <a:p>
            <a:r>
              <a:rPr lang="en-US" altLang="ja-JP" dirty="0">
                <a:solidFill>
                  <a:schemeClr val="accent6">
                    <a:lumMod val="75000"/>
                  </a:schemeClr>
                </a:solidFill>
                <a:latin typeface="Meiryo UI" panose="020B0604030504040204" pitchFamily="50" charset="-128"/>
                <a:ea typeface="Meiryo UI" panose="020B0604030504040204" pitchFamily="50" charset="-128"/>
              </a:rPr>
              <a:t>MDM </a:t>
            </a:r>
            <a:r>
              <a:rPr lang="ja-JP" altLang="en-US" dirty="0">
                <a:solidFill>
                  <a:schemeClr val="accent6">
                    <a:lumMod val="75000"/>
                  </a:schemeClr>
                </a:solidFill>
                <a:latin typeface="Meiryo UI" panose="020B0604030504040204" pitchFamily="50" charset="-128"/>
                <a:ea typeface="Meiryo UI" panose="020B0604030504040204" pitchFamily="50" charset="-128"/>
              </a:rPr>
              <a:t>ポリシー</a:t>
            </a:r>
          </a:p>
        </p:txBody>
      </p:sp>
      <p:cxnSp>
        <p:nvCxnSpPr>
          <p:cNvPr id="52" name="コネクタ: カギ線 51">
            <a:extLst>
              <a:ext uri="{FF2B5EF4-FFF2-40B4-BE49-F238E27FC236}">
                <a16:creationId xmlns:a16="http://schemas.microsoft.com/office/drawing/2014/main" id="{AE705E03-C3F4-4A62-8EAD-05277B748F15}"/>
              </a:ext>
            </a:extLst>
          </p:cNvPr>
          <p:cNvCxnSpPr>
            <a:cxnSpLocks/>
            <a:endCxn id="48" idx="2"/>
          </p:cNvCxnSpPr>
          <p:nvPr/>
        </p:nvCxnSpPr>
        <p:spPr>
          <a:xfrm rot="5400000" flipH="1">
            <a:off x="8905650" y="4059342"/>
            <a:ext cx="179418" cy="3724077"/>
          </a:xfrm>
          <a:prstGeom prst="bentConnector3">
            <a:avLst>
              <a:gd name="adj1" fmla="val -139843"/>
            </a:avLst>
          </a:prstGeom>
          <a:ln>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8EB64254-444B-46FB-B405-4DAE69DC731F}"/>
              </a:ext>
            </a:extLst>
          </p:cNvPr>
          <p:cNvSpPr/>
          <p:nvPr/>
        </p:nvSpPr>
        <p:spPr>
          <a:xfrm>
            <a:off x="7354428" y="6265049"/>
            <a:ext cx="3568606" cy="369332"/>
          </a:xfrm>
          <a:prstGeom prst="rect">
            <a:avLst/>
          </a:prstGeom>
        </p:spPr>
        <p:txBody>
          <a:bodyPr wrap="none">
            <a:spAutoFit/>
          </a:bodyPr>
          <a:lstStyle/>
          <a:p>
            <a:r>
              <a:rPr lang="en-US" altLang="ja-JP" dirty="0">
                <a:solidFill>
                  <a:schemeClr val="accent6">
                    <a:lumMod val="75000"/>
                  </a:schemeClr>
                </a:solidFill>
                <a:latin typeface="Meiryo UI" panose="020B0604030504040204" pitchFamily="50" charset="-128"/>
                <a:ea typeface="Meiryo UI" panose="020B0604030504040204" pitchFamily="50" charset="-128"/>
              </a:rPr>
              <a:t>Device </a:t>
            </a:r>
            <a:r>
              <a:rPr lang="ja-JP" altLang="en-US" dirty="0">
                <a:solidFill>
                  <a:schemeClr val="accent6">
                    <a:lumMod val="75000"/>
                  </a:schemeClr>
                </a:solidFill>
                <a:latin typeface="Meiryo UI" panose="020B0604030504040204" pitchFamily="50" charset="-128"/>
                <a:ea typeface="Meiryo UI" panose="020B0604030504040204" pitchFamily="50" charset="-128"/>
              </a:rPr>
              <a:t>を </a:t>
            </a:r>
            <a:r>
              <a:rPr lang="en-US" altLang="ja-JP" dirty="0">
                <a:solidFill>
                  <a:schemeClr val="accent6">
                    <a:lumMod val="75000"/>
                  </a:schemeClr>
                </a:solidFill>
                <a:latin typeface="Meiryo UI" panose="020B0604030504040204" pitchFamily="50" charset="-128"/>
                <a:ea typeface="Meiryo UI" panose="020B0604030504040204" pitchFamily="50" charset="-128"/>
              </a:rPr>
              <a:t>Compliant </a:t>
            </a:r>
            <a:r>
              <a:rPr lang="ja-JP" altLang="en-US" dirty="0">
                <a:solidFill>
                  <a:schemeClr val="accent6">
                    <a:lumMod val="75000"/>
                  </a:schemeClr>
                </a:solidFill>
                <a:latin typeface="Meiryo UI" panose="020B0604030504040204" pitchFamily="50" charset="-128"/>
                <a:ea typeface="Meiryo UI" panose="020B0604030504040204" pitchFamily="50" charset="-128"/>
              </a:rPr>
              <a:t>としてマーク</a:t>
            </a:r>
          </a:p>
        </p:txBody>
      </p:sp>
      <p:sp>
        <p:nvSpPr>
          <p:cNvPr id="54" name="正方形/長方形 53">
            <a:extLst>
              <a:ext uri="{FF2B5EF4-FFF2-40B4-BE49-F238E27FC236}">
                <a16:creationId xmlns:a16="http://schemas.microsoft.com/office/drawing/2014/main" id="{2E076C24-6D17-4676-AC73-22E545364B1B}"/>
              </a:ext>
            </a:extLst>
          </p:cNvPr>
          <p:cNvSpPr/>
          <p:nvPr/>
        </p:nvSpPr>
        <p:spPr>
          <a:xfrm>
            <a:off x="3236435" y="4727358"/>
            <a:ext cx="981359"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Win</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10</a:t>
            </a:r>
            <a:endParaRPr lang="ja-JP" altLang="en-US" dirty="0">
              <a:latin typeface="Meiryo UI" panose="020B0604030504040204" pitchFamily="50" charset="-128"/>
              <a:ea typeface="Meiryo UI" panose="020B0604030504040204" pitchFamily="50" charset="-128"/>
            </a:endParaRPr>
          </a:p>
        </p:txBody>
      </p:sp>
      <p:pic>
        <p:nvPicPr>
          <p:cNvPr id="55" name="図 54">
            <a:extLst>
              <a:ext uri="{FF2B5EF4-FFF2-40B4-BE49-F238E27FC236}">
                <a16:creationId xmlns:a16="http://schemas.microsoft.com/office/drawing/2014/main" id="{BE1C7E65-BDA2-4D6C-82E4-DCE4D29F4F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5485" y="4481274"/>
            <a:ext cx="369332" cy="369332"/>
          </a:xfrm>
          <a:prstGeom prst="rect">
            <a:avLst/>
          </a:prstGeom>
        </p:spPr>
      </p:pic>
    </p:spTree>
    <p:extLst>
      <p:ext uri="{BB962C8B-B14F-4D97-AF65-F5344CB8AC3E}">
        <p14:creationId xmlns:p14="http://schemas.microsoft.com/office/powerpoint/2010/main" val="19340072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5E1DD-45B6-4567-9965-63DFC78FF993}"/>
              </a:ext>
            </a:extLst>
          </p:cNvPr>
          <p:cNvSpPr>
            <a:spLocks noGrp="1"/>
          </p:cNvSpPr>
          <p:nvPr>
            <p:ph type="title"/>
          </p:nvPr>
        </p:nvSpPr>
        <p:spPr>
          <a:xfrm>
            <a:off x="269241" y="289957"/>
            <a:ext cx="11655840" cy="899537"/>
          </a:xfrm>
        </p:spPr>
        <p:txBody>
          <a:bodyPr/>
          <a:lstStyle/>
          <a:p>
            <a:r>
              <a:rPr lang="en-US" altLang="ja-JP" sz="4313" dirty="0"/>
              <a:t>3</a:t>
            </a:r>
            <a:r>
              <a:rPr lang="ja-JP" altLang="en-US" sz="4313" dirty="0" err="1"/>
              <a:t>つの</a:t>
            </a:r>
            <a:r>
              <a:rPr lang="ja-JP" altLang="en-US" sz="4313" dirty="0"/>
              <a:t>方式をどう使い分けるか</a:t>
            </a:r>
          </a:p>
        </p:txBody>
      </p:sp>
      <p:sp>
        <p:nvSpPr>
          <p:cNvPr id="21" name="テキスト プレースホルダー 3">
            <a:extLst>
              <a:ext uri="{FF2B5EF4-FFF2-40B4-BE49-F238E27FC236}">
                <a16:creationId xmlns:a16="http://schemas.microsoft.com/office/drawing/2014/main" id="{95A9C5C0-1F78-4551-977B-0337E84F2359}"/>
              </a:ext>
            </a:extLst>
          </p:cNvPr>
          <p:cNvSpPr txBox="1">
            <a:spLocks/>
          </p:cNvSpPr>
          <p:nvPr/>
        </p:nvSpPr>
        <p:spPr>
          <a:xfrm>
            <a:off x="269239" y="1151822"/>
            <a:ext cx="11653523" cy="724143"/>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defTabSz="914367">
              <a:spcBef>
                <a:spcPts val="588"/>
              </a:spcBef>
              <a:buNone/>
            </a:pPr>
            <a:r>
              <a:rPr lang="ja-JP" altLang="en-US" sz="3529" dirty="0">
                <a:solidFill>
                  <a:srgbClr val="0070C0"/>
                </a:solidFill>
                <a:latin typeface="Meiryo UI" panose="020B0604030504040204" pitchFamily="50" charset="-128"/>
                <a:ea typeface="Meiryo UI" panose="020B0604030504040204" pitchFamily="50" charset="-128"/>
              </a:rPr>
              <a:t>オンプレミス </a:t>
            </a:r>
            <a:r>
              <a:rPr lang="en-US" altLang="ja-JP" sz="3529" dirty="0">
                <a:solidFill>
                  <a:srgbClr val="0070C0"/>
                </a:solidFill>
                <a:latin typeface="Meiryo UI" panose="020B0604030504040204" pitchFamily="50" charset="-128"/>
                <a:ea typeface="Meiryo UI" panose="020B0604030504040204" pitchFamily="50" charset="-128"/>
              </a:rPr>
              <a:t>AD </a:t>
            </a:r>
            <a:r>
              <a:rPr lang="ja-JP" altLang="en-US" sz="3529" dirty="0">
                <a:solidFill>
                  <a:srgbClr val="0070C0"/>
                </a:solidFill>
                <a:latin typeface="Meiryo UI" panose="020B0604030504040204" pitchFamily="50" charset="-128"/>
                <a:ea typeface="Meiryo UI" panose="020B0604030504040204" pitchFamily="50" charset="-128"/>
              </a:rPr>
              <a:t>環境・ </a:t>
            </a:r>
            <a:r>
              <a:rPr lang="en-US" altLang="ja-JP" sz="3529" dirty="0">
                <a:solidFill>
                  <a:srgbClr val="0070C0"/>
                </a:solidFill>
                <a:latin typeface="Meiryo UI" panose="020B0604030504040204" pitchFamily="50" charset="-128"/>
                <a:ea typeface="Meiryo UI" panose="020B0604030504040204" pitchFamily="50" charset="-128"/>
              </a:rPr>
              <a:t>OS </a:t>
            </a:r>
            <a:r>
              <a:rPr lang="ja-JP" altLang="en-US" sz="3529" dirty="0">
                <a:solidFill>
                  <a:srgbClr val="0070C0"/>
                </a:solidFill>
                <a:latin typeface="Meiryo UI" panose="020B0604030504040204" pitchFamily="50" charset="-128"/>
                <a:ea typeface="Meiryo UI" panose="020B0604030504040204" pitchFamily="50" charset="-128"/>
              </a:rPr>
              <a:t>により、利用可能な方式が決まります</a:t>
            </a:r>
          </a:p>
        </p:txBody>
      </p:sp>
      <p:sp>
        <p:nvSpPr>
          <p:cNvPr id="12" name="Rectangle 10">
            <a:extLst>
              <a:ext uri="{FF2B5EF4-FFF2-40B4-BE49-F238E27FC236}">
                <a16:creationId xmlns:a16="http://schemas.microsoft.com/office/drawing/2014/main" id="{E0A5D11C-2AED-45BA-808E-596983272DE3}"/>
              </a:ext>
            </a:extLst>
          </p:cNvPr>
          <p:cNvSpPr/>
          <p:nvPr/>
        </p:nvSpPr>
        <p:spPr>
          <a:xfrm>
            <a:off x="3301094" y="4933247"/>
            <a:ext cx="2696263" cy="943805"/>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Hybrid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A</a:t>
            </a:r>
            <a:r>
              <a:rPr 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AD</a:t>
            </a:r>
            <a:r>
              <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Join</a:t>
            </a:r>
          </a:p>
        </p:txBody>
      </p:sp>
      <p:sp>
        <p:nvSpPr>
          <p:cNvPr id="24" name="Rectangle 21">
            <a:extLst>
              <a:ext uri="{FF2B5EF4-FFF2-40B4-BE49-F238E27FC236}">
                <a16:creationId xmlns:a16="http://schemas.microsoft.com/office/drawing/2014/main" id="{AADBEDAE-1F7F-4F19-9B85-8553CD55AAA9}"/>
              </a:ext>
            </a:extLst>
          </p:cNvPr>
          <p:cNvSpPr/>
          <p:nvPr/>
        </p:nvSpPr>
        <p:spPr>
          <a:xfrm>
            <a:off x="319704" y="3263663"/>
            <a:ext cx="5677653" cy="784500"/>
          </a:xfrm>
          <a:prstGeom prst="rect">
            <a:avLst/>
          </a:prstGeom>
          <a:solidFill>
            <a:schemeClr val="bg1"/>
          </a:solidFill>
          <a:ln w="3175">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Windows </a:t>
            </a:r>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の </a:t>
            </a: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OS</a:t>
            </a:r>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 バージョン</a:t>
            </a:r>
            <a:endParaRPr lang="en-US" sz="110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5" name="Rectangle 10">
            <a:extLst>
              <a:ext uri="{FF2B5EF4-FFF2-40B4-BE49-F238E27FC236}">
                <a16:creationId xmlns:a16="http://schemas.microsoft.com/office/drawing/2014/main" id="{94E49D4D-A012-4997-9641-FE4B3DF68BE0}"/>
              </a:ext>
            </a:extLst>
          </p:cNvPr>
          <p:cNvSpPr/>
          <p:nvPr/>
        </p:nvSpPr>
        <p:spPr>
          <a:xfrm>
            <a:off x="269239" y="4933245"/>
            <a:ext cx="2696263" cy="943805"/>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Azure</a:t>
            </a:r>
            <a:r>
              <a:rPr 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AD</a:t>
            </a:r>
            <a:r>
              <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Join</a:t>
            </a:r>
          </a:p>
          <a:p>
            <a:pPr algn="ctr" defTabSz="914367"/>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Hybrid AAD</a:t>
            </a:r>
            <a:r>
              <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Join</a:t>
            </a:r>
          </a:p>
        </p:txBody>
      </p:sp>
      <p:sp>
        <p:nvSpPr>
          <p:cNvPr id="26" name="Rectangle 10">
            <a:extLst>
              <a:ext uri="{FF2B5EF4-FFF2-40B4-BE49-F238E27FC236}">
                <a16:creationId xmlns:a16="http://schemas.microsoft.com/office/drawing/2014/main" id="{BA847B68-38DB-48EF-B459-C73CFCB0BAA3}"/>
              </a:ext>
            </a:extLst>
          </p:cNvPr>
          <p:cNvSpPr/>
          <p:nvPr/>
        </p:nvSpPr>
        <p:spPr>
          <a:xfrm>
            <a:off x="6282486" y="4933246"/>
            <a:ext cx="2696257" cy="943805"/>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Azure</a:t>
            </a:r>
            <a:r>
              <a:rPr 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AD</a:t>
            </a:r>
            <a:r>
              <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Register</a:t>
            </a:r>
            <a:endPar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endParaRPr>
          </a:p>
        </p:txBody>
      </p:sp>
      <p:sp>
        <p:nvSpPr>
          <p:cNvPr id="27" name="Rectangle 10">
            <a:extLst>
              <a:ext uri="{FF2B5EF4-FFF2-40B4-BE49-F238E27FC236}">
                <a16:creationId xmlns:a16="http://schemas.microsoft.com/office/drawing/2014/main" id="{5A4C952E-D874-482D-A99E-839BE87115D2}"/>
              </a:ext>
            </a:extLst>
          </p:cNvPr>
          <p:cNvSpPr/>
          <p:nvPr/>
        </p:nvSpPr>
        <p:spPr>
          <a:xfrm>
            <a:off x="9263877" y="4933245"/>
            <a:ext cx="2696263" cy="943805"/>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Azure</a:t>
            </a:r>
            <a:r>
              <a:rPr 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AD</a:t>
            </a:r>
            <a:r>
              <a:rPr lang="ja-JP" altLang="en-US"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 </a:t>
            </a:r>
            <a:r>
              <a:rPr lang="en-US" altLang="ja-JP" sz="2000">
                <a:gradFill>
                  <a:gsLst>
                    <a:gs pos="78761">
                      <a:srgbClr val="FFFFFF"/>
                    </a:gs>
                    <a:gs pos="35000">
                      <a:srgbClr val="FFFFFF"/>
                    </a:gs>
                  </a:gsLst>
                  <a:lin ang="5400000" scaled="0"/>
                </a:gradFill>
                <a:latin typeface="Meiryo UI" panose="020B0604030504040204" pitchFamily="50" charset="-128"/>
                <a:ea typeface="Meiryo UI" panose="020B0604030504040204" pitchFamily="50" charset="-128"/>
              </a:rPr>
              <a:t>Join</a:t>
            </a:r>
          </a:p>
        </p:txBody>
      </p:sp>
      <p:sp>
        <p:nvSpPr>
          <p:cNvPr id="30" name="Rectangle 21">
            <a:extLst>
              <a:ext uri="{FF2B5EF4-FFF2-40B4-BE49-F238E27FC236}">
                <a16:creationId xmlns:a16="http://schemas.microsoft.com/office/drawing/2014/main" id="{836BC7DD-3D72-440E-B274-BADBBFF72339}"/>
              </a:ext>
            </a:extLst>
          </p:cNvPr>
          <p:cNvSpPr/>
          <p:nvPr/>
        </p:nvSpPr>
        <p:spPr>
          <a:xfrm>
            <a:off x="319704" y="2095675"/>
            <a:ext cx="5677653" cy="810805"/>
          </a:xfrm>
          <a:prstGeom prst="rect">
            <a:avLst/>
          </a:prstGeom>
          <a:solidFill>
            <a:schemeClr val="bg1"/>
          </a:solidFill>
          <a:ln w="3175">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オンプレミス </a:t>
            </a: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環境</a:t>
            </a:r>
            <a:br>
              <a:rPr lang="en-US" altLang="ja-JP" sz="2000">
                <a:solidFill>
                  <a:schemeClr val="tx1">
                    <a:lumMod val="75000"/>
                    <a:lumOff val="25000"/>
                  </a:schemeClr>
                </a:solidFill>
                <a:latin typeface="Meiryo UI" panose="020B0604030504040204" pitchFamily="50" charset="-128"/>
                <a:ea typeface="Meiryo UI" panose="020B0604030504040204" pitchFamily="50" charset="-128"/>
              </a:rPr>
            </a:b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と同期済み</a:t>
            </a: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a:t>
            </a:r>
            <a:endParaRPr lang="en-US" sz="110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31" name="直線矢印コネクタ 30">
            <a:extLst>
              <a:ext uri="{FF2B5EF4-FFF2-40B4-BE49-F238E27FC236}">
                <a16:creationId xmlns:a16="http://schemas.microsoft.com/office/drawing/2014/main" id="{628BB671-8594-44B8-81C4-E849A5D7B7E2}"/>
              </a:ext>
            </a:extLst>
          </p:cNvPr>
          <p:cNvCxnSpPr>
            <a:cxnSpLocks/>
            <a:stCxn id="24" idx="2"/>
            <a:endCxn id="12" idx="0"/>
          </p:cNvCxnSpPr>
          <p:nvPr/>
        </p:nvCxnSpPr>
        <p:spPr>
          <a:xfrm>
            <a:off x="3158531" y="4048163"/>
            <a:ext cx="1490695" cy="8850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B5172D84-E6F7-4DEB-8139-3647C465924B}"/>
              </a:ext>
            </a:extLst>
          </p:cNvPr>
          <p:cNvCxnSpPr>
            <a:cxnSpLocks/>
            <a:stCxn id="24" idx="2"/>
            <a:endCxn id="25" idx="0"/>
          </p:cNvCxnSpPr>
          <p:nvPr/>
        </p:nvCxnSpPr>
        <p:spPr>
          <a:xfrm flipH="1">
            <a:off x="1617371" y="4048163"/>
            <a:ext cx="1541160" cy="88508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9BE69B6-82C2-4D9D-B661-407C811E3DFA}"/>
              </a:ext>
            </a:extLst>
          </p:cNvPr>
          <p:cNvCxnSpPr>
            <a:cxnSpLocks/>
            <a:stCxn id="30" idx="2"/>
            <a:endCxn id="24" idx="0"/>
          </p:cNvCxnSpPr>
          <p:nvPr/>
        </p:nvCxnSpPr>
        <p:spPr>
          <a:xfrm>
            <a:off x="3158530" y="2906480"/>
            <a:ext cx="0" cy="35718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33C1FC6-661A-497E-9A15-C6884F2B65C1}"/>
              </a:ext>
            </a:extLst>
          </p:cNvPr>
          <p:cNvCxnSpPr>
            <a:cxnSpLocks/>
            <a:stCxn id="39" idx="2"/>
            <a:endCxn id="26" idx="0"/>
          </p:cNvCxnSpPr>
          <p:nvPr/>
        </p:nvCxnSpPr>
        <p:spPr>
          <a:xfrm>
            <a:off x="7630613" y="2905593"/>
            <a:ext cx="2" cy="20276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5E1D65-1A6C-4CDE-AD5B-2AD1E432EB27}"/>
              </a:ext>
            </a:extLst>
          </p:cNvPr>
          <p:cNvCxnSpPr>
            <a:cxnSpLocks/>
            <a:stCxn id="44" idx="2"/>
            <a:endCxn id="27" idx="0"/>
          </p:cNvCxnSpPr>
          <p:nvPr/>
        </p:nvCxnSpPr>
        <p:spPr>
          <a:xfrm>
            <a:off x="10612008" y="2895702"/>
            <a:ext cx="1" cy="203754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5563468-06A8-4CAF-97C3-8879EDF9ADF4}"/>
              </a:ext>
            </a:extLst>
          </p:cNvPr>
          <p:cNvSpPr/>
          <p:nvPr/>
        </p:nvSpPr>
        <p:spPr>
          <a:xfrm>
            <a:off x="3976346" y="4189826"/>
            <a:ext cx="2489155" cy="461665"/>
          </a:xfrm>
          <a:prstGeom prst="rect">
            <a:avLst/>
          </a:prstGeom>
        </p:spPr>
        <p:txBody>
          <a:bodyPr wrap="square">
            <a:spAutoFit/>
          </a:bodyPr>
          <a:lstStyle/>
          <a:p>
            <a:pPr defTabSz="914367"/>
            <a:r>
              <a:rPr lang="en-US" altLang="ja-JP" sz="2400">
                <a:solidFill>
                  <a:srgbClr val="1A1A1A"/>
                </a:solidFill>
                <a:latin typeface="Meiryo UI" panose="020B0604030504040204" pitchFamily="50" charset="-128"/>
                <a:ea typeface="Meiryo UI" panose="020B0604030504040204" pitchFamily="50" charset="-128"/>
              </a:rPr>
              <a:t>Windows</a:t>
            </a:r>
            <a:r>
              <a:rPr lang="ja-JP" altLang="en-US" sz="2400">
                <a:solidFill>
                  <a:srgbClr val="1A1A1A"/>
                </a:solidFill>
                <a:latin typeface="Meiryo UI" panose="020B0604030504040204" pitchFamily="50" charset="-128"/>
                <a:ea typeface="Meiryo UI" panose="020B0604030504040204" pitchFamily="50" charset="-128"/>
              </a:rPr>
              <a:t> </a:t>
            </a:r>
            <a:r>
              <a:rPr lang="en-US" altLang="ja-JP" sz="2400">
                <a:solidFill>
                  <a:srgbClr val="1A1A1A"/>
                </a:solidFill>
                <a:latin typeface="Meiryo UI" panose="020B0604030504040204" pitchFamily="50" charset="-128"/>
                <a:ea typeface="Meiryo UI" panose="020B0604030504040204" pitchFamily="50" charset="-128"/>
              </a:rPr>
              <a:t>7/8.1</a:t>
            </a:r>
          </a:p>
        </p:txBody>
      </p:sp>
      <p:sp>
        <p:nvSpPr>
          <p:cNvPr id="35" name="正方形/長方形 34">
            <a:extLst>
              <a:ext uri="{FF2B5EF4-FFF2-40B4-BE49-F238E27FC236}">
                <a16:creationId xmlns:a16="http://schemas.microsoft.com/office/drawing/2014/main" id="{57E9F9C2-8B90-4899-AC0D-AB408A985F03}"/>
              </a:ext>
            </a:extLst>
          </p:cNvPr>
          <p:cNvSpPr/>
          <p:nvPr/>
        </p:nvSpPr>
        <p:spPr>
          <a:xfrm>
            <a:off x="168478" y="4189826"/>
            <a:ext cx="2090819" cy="461665"/>
          </a:xfrm>
          <a:prstGeom prst="rect">
            <a:avLst/>
          </a:prstGeom>
        </p:spPr>
        <p:txBody>
          <a:bodyPr wrap="square">
            <a:spAutoFit/>
          </a:bodyPr>
          <a:lstStyle/>
          <a:p>
            <a:pPr defTabSz="914367"/>
            <a:r>
              <a:rPr lang="en-US" altLang="ja-JP" sz="2400">
                <a:solidFill>
                  <a:srgbClr val="1A1A1A"/>
                </a:solidFill>
                <a:latin typeface="Meiryo UI" panose="020B0604030504040204" pitchFamily="50" charset="-128"/>
                <a:ea typeface="Meiryo UI" panose="020B0604030504040204" pitchFamily="50" charset="-128"/>
              </a:rPr>
              <a:t>Windows 10</a:t>
            </a:r>
          </a:p>
        </p:txBody>
      </p:sp>
      <p:sp>
        <p:nvSpPr>
          <p:cNvPr id="36" name="正方形/長方形 35">
            <a:extLst>
              <a:ext uri="{FF2B5EF4-FFF2-40B4-BE49-F238E27FC236}">
                <a16:creationId xmlns:a16="http://schemas.microsoft.com/office/drawing/2014/main" id="{45239C80-0C8E-4D10-9B57-C81B547B98C4}"/>
              </a:ext>
            </a:extLst>
          </p:cNvPr>
          <p:cNvSpPr/>
          <p:nvPr/>
        </p:nvSpPr>
        <p:spPr>
          <a:xfrm>
            <a:off x="9135063" y="4097870"/>
            <a:ext cx="691087" cy="461665"/>
          </a:xfrm>
          <a:prstGeom prst="rect">
            <a:avLst/>
          </a:prstGeom>
        </p:spPr>
        <p:txBody>
          <a:bodyPr wrap="square">
            <a:spAutoFit/>
          </a:bodyPr>
          <a:lstStyle/>
          <a:p>
            <a:pPr defTabSz="914367"/>
            <a:r>
              <a:rPr lang="en-US" altLang="ja-JP" sz="2400">
                <a:solidFill>
                  <a:srgbClr val="1A1A1A"/>
                </a:solidFill>
                <a:latin typeface="Meiryo UI" panose="020B0604030504040204" pitchFamily="50" charset="-128"/>
                <a:ea typeface="Meiryo UI" panose="020B0604030504040204" pitchFamily="50" charset="-128"/>
              </a:rPr>
              <a:t>Yes</a:t>
            </a:r>
          </a:p>
        </p:txBody>
      </p:sp>
      <p:sp>
        <p:nvSpPr>
          <p:cNvPr id="55" name="正方形/長方形 54">
            <a:extLst>
              <a:ext uri="{FF2B5EF4-FFF2-40B4-BE49-F238E27FC236}">
                <a16:creationId xmlns:a16="http://schemas.microsoft.com/office/drawing/2014/main" id="{266B05B9-98E6-4392-A062-BBCE7F2AA89E}"/>
              </a:ext>
            </a:extLst>
          </p:cNvPr>
          <p:cNvSpPr/>
          <p:nvPr/>
        </p:nvSpPr>
        <p:spPr>
          <a:xfrm>
            <a:off x="5944318" y="6105946"/>
            <a:ext cx="6140120" cy="514756"/>
          </a:xfrm>
          <a:prstGeom prst="rect">
            <a:avLst/>
          </a:prstGeom>
        </p:spPr>
        <p:txBody>
          <a:bodyPr wrap="square">
            <a:spAutoFit/>
          </a:bodyPr>
          <a:lstStyle/>
          <a:p>
            <a:pPr defTabSz="914367"/>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※Windows</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7/8.1 </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は </a:t>
            </a: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10 </a:t>
            </a:r>
            <a:r>
              <a:rPr lang="ja-JP" altLang="en-US" sz="2745" dirty="0">
                <a:solidFill>
                  <a:schemeClr val="tx1">
                    <a:lumMod val="75000"/>
                    <a:lumOff val="25000"/>
                  </a:schemeClr>
                </a:solidFill>
                <a:latin typeface="Meiryo UI" panose="020B0604030504040204" pitchFamily="50" charset="-128"/>
                <a:ea typeface="Meiryo UI" panose="020B0604030504040204" pitchFamily="50" charset="-128"/>
              </a:rPr>
              <a:t>にアップデート</a:t>
            </a:r>
            <a:r>
              <a:rPr lang="en-US" altLang="ja-JP" sz="2745" dirty="0">
                <a:solidFill>
                  <a:schemeClr val="tx1">
                    <a:lumMod val="75000"/>
                    <a:lumOff val="25000"/>
                  </a:schemeClr>
                </a:solidFill>
                <a:latin typeface="Meiryo UI" panose="020B0604030504040204" pitchFamily="50" charset="-128"/>
                <a:ea typeface="Meiryo UI" panose="020B0604030504040204" pitchFamily="50" charset="-128"/>
              </a:rPr>
              <a:t> </a:t>
            </a:r>
          </a:p>
        </p:txBody>
      </p:sp>
      <p:sp>
        <p:nvSpPr>
          <p:cNvPr id="57" name="右大かっこ 56">
            <a:extLst>
              <a:ext uri="{FF2B5EF4-FFF2-40B4-BE49-F238E27FC236}">
                <a16:creationId xmlns:a16="http://schemas.microsoft.com/office/drawing/2014/main" id="{685A2C72-F136-47D5-BE97-6728DFB572CE}"/>
              </a:ext>
            </a:extLst>
          </p:cNvPr>
          <p:cNvSpPr/>
          <p:nvPr/>
        </p:nvSpPr>
        <p:spPr>
          <a:xfrm rot="5400000">
            <a:off x="8995641" y="3014536"/>
            <a:ext cx="225471" cy="5936915"/>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kumimoji="1" lang="ja-JP" altLang="en-US" sz="1600">
              <a:solidFill>
                <a:srgbClr val="1A1A1A"/>
              </a:solidFill>
              <a:latin typeface="Meiryo UI" panose="020B0604030504040204" pitchFamily="50" charset="-128"/>
              <a:ea typeface="Meiryo UI" panose="020B0604030504040204" pitchFamily="50" charset="-128"/>
            </a:endParaRPr>
          </a:p>
        </p:txBody>
      </p:sp>
      <p:sp>
        <p:nvSpPr>
          <p:cNvPr id="39" name="Rectangle 21">
            <a:extLst>
              <a:ext uri="{FF2B5EF4-FFF2-40B4-BE49-F238E27FC236}">
                <a16:creationId xmlns:a16="http://schemas.microsoft.com/office/drawing/2014/main" id="{AA3605CB-0D4C-464C-A88A-D6BFF29EE9CA}"/>
              </a:ext>
            </a:extLst>
          </p:cNvPr>
          <p:cNvSpPr/>
          <p:nvPr/>
        </p:nvSpPr>
        <p:spPr>
          <a:xfrm>
            <a:off x="6282482" y="2105565"/>
            <a:ext cx="2696262" cy="800028"/>
          </a:xfrm>
          <a:prstGeom prst="rect">
            <a:avLst/>
          </a:prstGeom>
          <a:solidFill>
            <a:schemeClr val="bg1"/>
          </a:solidFill>
          <a:ln w="3175">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オンプレミス</a:t>
            </a:r>
            <a:r>
              <a:rPr lang="ja-JP" altLang="en-US">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AD</a:t>
            </a:r>
            <a:r>
              <a:rPr lang="en-US" altLang="ja-JP">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環境</a:t>
            </a:r>
            <a:br>
              <a:rPr lang="en-US" altLang="ja-JP">
                <a:solidFill>
                  <a:schemeClr val="tx1">
                    <a:lumMod val="75000"/>
                    <a:lumOff val="25000"/>
                  </a:schemeClr>
                </a:solidFill>
                <a:latin typeface="Meiryo UI" panose="020B0604030504040204" pitchFamily="50" charset="-128"/>
                <a:ea typeface="Meiryo UI" panose="020B0604030504040204" pitchFamily="50" charset="-128"/>
              </a:rPr>
            </a:br>
            <a:r>
              <a:rPr lang="en-US" altLang="ja-JP">
                <a:solidFill>
                  <a:schemeClr val="tx1">
                    <a:lumMod val="75000"/>
                    <a:lumOff val="25000"/>
                  </a:schemeClr>
                </a:solidFill>
                <a:latin typeface="Meiryo UI" panose="020B0604030504040204" pitchFamily="50" charset="-128"/>
                <a:ea typeface="Meiryo UI" panose="020B0604030504040204" pitchFamily="50" charset="-128"/>
              </a:rPr>
              <a:t>(Azure AD </a:t>
            </a:r>
            <a:r>
              <a:rPr lang="ja-JP" altLang="en-US">
                <a:solidFill>
                  <a:schemeClr val="tx1">
                    <a:lumMod val="75000"/>
                    <a:lumOff val="25000"/>
                  </a:schemeClr>
                </a:solidFill>
                <a:latin typeface="Meiryo UI" panose="020B0604030504040204" pitchFamily="50" charset="-128"/>
                <a:ea typeface="Meiryo UI" panose="020B0604030504040204" pitchFamily="50" charset="-128"/>
              </a:rPr>
              <a:t>と非同期</a:t>
            </a:r>
            <a:r>
              <a:rPr lang="en-US" altLang="ja-JP">
                <a:solidFill>
                  <a:schemeClr val="tx1">
                    <a:lumMod val="75000"/>
                    <a:lumOff val="25000"/>
                  </a:schemeClr>
                </a:solidFill>
                <a:latin typeface="Meiryo UI" panose="020B0604030504040204" pitchFamily="50" charset="-128"/>
                <a:ea typeface="Meiryo UI" panose="020B0604030504040204" pitchFamily="50" charset="-128"/>
              </a:rPr>
              <a:t>)</a:t>
            </a:r>
            <a:endParaRPr lang="en-US" altLang="ja-JP" sz="105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4" name="Rectangle 21">
            <a:extLst>
              <a:ext uri="{FF2B5EF4-FFF2-40B4-BE49-F238E27FC236}">
                <a16:creationId xmlns:a16="http://schemas.microsoft.com/office/drawing/2014/main" id="{7F7C9D05-83F4-4271-BCB3-6D7ACC737A59}"/>
              </a:ext>
            </a:extLst>
          </p:cNvPr>
          <p:cNvSpPr/>
          <p:nvPr/>
        </p:nvSpPr>
        <p:spPr>
          <a:xfrm>
            <a:off x="9263877" y="2095674"/>
            <a:ext cx="2696262" cy="800028"/>
          </a:xfrm>
          <a:prstGeom prst="rect">
            <a:avLst/>
          </a:prstGeom>
          <a:noFill/>
          <a:ln w="3175">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ja-JP" altLang="en-US" sz="2000">
                <a:solidFill>
                  <a:schemeClr val="tx1">
                    <a:lumMod val="75000"/>
                    <a:lumOff val="25000"/>
                  </a:schemeClr>
                </a:solidFill>
                <a:latin typeface="Meiryo UI" panose="020B0604030504040204" pitchFamily="50" charset="-128"/>
                <a:ea typeface="Meiryo UI" panose="020B0604030504040204" pitchFamily="50" charset="-128"/>
              </a:rPr>
              <a:t>ワークグループ </a:t>
            </a:r>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PC</a:t>
            </a:r>
            <a:endParaRPr lang="en-US" sz="110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82" name="直線矢印コネクタ 81">
            <a:extLst>
              <a:ext uri="{FF2B5EF4-FFF2-40B4-BE49-F238E27FC236}">
                <a16:creationId xmlns:a16="http://schemas.microsoft.com/office/drawing/2014/main" id="{DFC7790D-6990-427E-AAAC-9F1340D6DCF4}"/>
              </a:ext>
            </a:extLst>
          </p:cNvPr>
          <p:cNvCxnSpPr>
            <a:cxnSpLocks/>
            <a:stCxn id="29" idx="2"/>
            <a:endCxn id="27" idx="0"/>
          </p:cNvCxnSpPr>
          <p:nvPr/>
        </p:nvCxnSpPr>
        <p:spPr>
          <a:xfrm>
            <a:off x="7648430" y="4048163"/>
            <a:ext cx="2963579" cy="88508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C6B5BE0-614C-4B6F-9673-DF0A29818333}"/>
              </a:ext>
            </a:extLst>
          </p:cNvPr>
          <p:cNvSpPr/>
          <p:nvPr/>
        </p:nvSpPr>
        <p:spPr>
          <a:xfrm>
            <a:off x="6948152" y="4185994"/>
            <a:ext cx="595035" cy="461665"/>
          </a:xfrm>
          <a:prstGeom prst="rect">
            <a:avLst/>
          </a:prstGeom>
        </p:spPr>
        <p:txBody>
          <a:bodyPr wrap="square">
            <a:spAutoFit/>
          </a:bodyPr>
          <a:lstStyle/>
          <a:p>
            <a:pPr defTabSz="914367"/>
            <a:r>
              <a:rPr lang="en-US" altLang="ja-JP" sz="2400">
                <a:solidFill>
                  <a:srgbClr val="1A1A1A"/>
                </a:solidFill>
                <a:latin typeface="Meiryo UI" panose="020B0604030504040204" pitchFamily="50" charset="-128"/>
                <a:ea typeface="Meiryo UI" panose="020B0604030504040204" pitchFamily="50" charset="-128"/>
              </a:rPr>
              <a:t>No</a:t>
            </a:r>
          </a:p>
        </p:txBody>
      </p:sp>
      <p:sp>
        <p:nvSpPr>
          <p:cNvPr id="29" name="Rectangle 21">
            <a:extLst>
              <a:ext uri="{FF2B5EF4-FFF2-40B4-BE49-F238E27FC236}">
                <a16:creationId xmlns:a16="http://schemas.microsoft.com/office/drawing/2014/main" id="{1263E575-1E5F-4D78-AC4A-D3F2C3857297}"/>
              </a:ext>
            </a:extLst>
          </p:cNvPr>
          <p:cNvSpPr/>
          <p:nvPr/>
        </p:nvSpPr>
        <p:spPr>
          <a:xfrm>
            <a:off x="6282482" y="3263663"/>
            <a:ext cx="2731896" cy="784500"/>
          </a:xfrm>
          <a:prstGeom prst="rect">
            <a:avLst/>
          </a:prstGeom>
          <a:solidFill>
            <a:schemeClr val="bg1"/>
          </a:solidFill>
          <a:ln w="3175">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ctr"/>
          <a:lstStyle/>
          <a:p>
            <a:pPr algn="ctr" defTabSz="914367"/>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ドメイン参加解除</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algn="ctr" defTabSz="914367"/>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が可能</a:t>
            </a:r>
            <a:endParaRPr lang="en-US" sz="1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E98021B-8D95-45C0-A5B5-C971B9A6E0E8}"/>
              </a:ext>
            </a:extLst>
          </p:cNvPr>
          <p:cNvSpPr/>
          <p:nvPr/>
        </p:nvSpPr>
        <p:spPr>
          <a:xfrm>
            <a:off x="0" y="6324625"/>
            <a:ext cx="6282482" cy="523220"/>
          </a:xfrm>
          <a:prstGeom prst="rect">
            <a:avLst/>
          </a:prstGeom>
        </p:spPr>
        <p:txBody>
          <a:bodyPr wrap="square">
            <a:spAutoFit/>
          </a:bodyPr>
          <a:lstStyle/>
          <a:p>
            <a:r>
              <a:rPr lang="ja-JP" altLang="en-US" sz="1400" b="1" dirty="0">
                <a:solidFill>
                  <a:schemeClr val="tx1">
                    <a:lumMod val="75000"/>
                    <a:lumOff val="25000"/>
                  </a:schemeClr>
                </a:solidFill>
                <a:latin typeface="Meiryo UI" panose="020B0604030504040204" pitchFamily="50" charset="-128"/>
                <a:ea typeface="Meiryo UI" panose="020B0604030504040204" pitchFamily="50" charset="-128"/>
              </a:rPr>
              <a:t>参考：</a:t>
            </a:r>
            <a:r>
              <a:rPr lang="en-US" altLang="ja-JP" sz="1400" b="1" dirty="0">
                <a:solidFill>
                  <a:schemeClr val="tx1">
                    <a:lumMod val="75000"/>
                    <a:lumOff val="25000"/>
                  </a:schemeClr>
                </a:solidFill>
                <a:latin typeface="Meiryo UI" panose="020B0604030504040204" pitchFamily="50" charset="-128"/>
                <a:ea typeface="Meiryo UI" panose="020B0604030504040204" pitchFamily="50" charset="-128"/>
              </a:rPr>
              <a:t>VPN</a:t>
            </a:r>
            <a:r>
              <a:rPr lang="ja-JP" altLang="en-US" sz="1400" b="1" dirty="0">
                <a:solidFill>
                  <a:schemeClr val="tx1">
                    <a:lumMod val="75000"/>
                    <a:lumOff val="25000"/>
                  </a:schemeClr>
                </a:solidFill>
                <a:latin typeface="Meiryo UI" panose="020B0604030504040204" pitchFamily="50" charset="-128"/>
                <a:ea typeface="Meiryo UI" panose="020B0604030504040204" pitchFamily="50" charset="-128"/>
              </a:rPr>
              <a:t>・証明書はもう不要</a:t>
            </a:r>
            <a:r>
              <a:rPr lang="en-US" altLang="ja-JP" sz="1400" b="1" dirty="0">
                <a:solidFill>
                  <a:schemeClr val="tx1">
                    <a:lumMod val="75000"/>
                    <a:lumOff val="25000"/>
                  </a:schemeClr>
                </a:solidFill>
                <a:latin typeface="Meiryo UI" panose="020B0604030504040204" pitchFamily="50" charset="-128"/>
                <a:ea typeface="Meiryo UI" panose="020B0604030504040204" pitchFamily="50" charset="-128"/>
              </a:rPr>
              <a:t>? Azure AD</a:t>
            </a:r>
            <a:r>
              <a:rPr lang="ja-JP" altLang="en-US" sz="1400" b="1" dirty="0">
                <a:solidFill>
                  <a:schemeClr val="tx1">
                    <a:lumMod val="75000"/>
                    <a:lumOff val="25000"/>
                  </a:schemeClr>
                </a:solidFill>
                <a:latin typeface="Meiryo UI" panose="020B0604030504040204" pitchFamily="50" charset="-128"/>
                <a:ea typeface="Meiryo UI" panose="020B0604030504040204" pitchFamily="50" charset="-128"/>
              </a:rPr>
              <a:t>によるデバイス認証</a:t>
            </a:r>
            <a:endParaRPr lang="en-US" altLang="ja-JP" sz="1400" b="1"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400" dirty="0">
                <a:solidFill>
                  <a:schemeClr val="tx1">
                    <a:lumMod val="75000"/>
                    <a:lumOff val="25000"/>
                  </a:schemeClr>
                </a:solidFill>
                <a:latin typeface="Meiryo UI" panose="020B0604030504040204" pitchFamily="50" charset="-128"/>
                <a:ea typeface="Meiryo UI" panose="020B0604030504040204" pitchFamily="50" charset="-128"/>
              </a:rPr>
              <a:t>https://www.youtube.com/watch?v=pfExM8YB7c0&amp;feature=youtu.be</a:t>
            </a:r>
          </a:p>
        </p:txBody>
      </p:sp>
    </p:spTree>
    <p:extLst>
      <p:ext uri="{BB962C8B-B14F-4D97-AF65-F5344CB8AC3E}">
        <p14:creationId xmlns:p14="http://schemas.microsoft.com/office/powerpoint/2010/main" val="33467746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図 65">
            <a:extLst>
              <a:ext uri="{FF2B5EF4-FFF2-40B4-BE49-F238E27FC236}">
                <a16:creationId xmlns:a16="http://schemas.microsoft.com/office/drawing/2014/main" id="{28953B77-6380-4D4C-80C1-DB9746F9EB99}"/>
              </a:ext>
            </a:extLst>
          </p:cNvPr>
          <p:cNvPicPr>
            <a:picLocks noChangeAspect="1"/>
          </p:cNvPicPr>
          <p:nvPr/>
        </p:nvPicPr>
        <p:blipFill>
          <a:blip r:embed="rId3">
            <a:duotone>
              <a:schemeClr val="accent5">
                <a:shade val="45000"/>
                <a:satMod val="135000"/>
              </a:schemeClr>
              <a:prstClr val="white"/>
            </a:duotone>
          </a:blip>
          <a:stretch>
            <a:fillRect/>
          </a:stretch>
        </p:blipFill>
        <p:spPr>
          <a:xfrm>
            <a:off x="871689" y="4929470"/>
            <a:ext cx="1144556" cy="1144556"/>
          </a:xfrm>
          <a:prstGeom prst="rect">
            <a:avLst/>
          </a:prstGeom>
        </p:spPr>
      </p:pic>
      <p:pic>
        <p:nvPicPr>
          <p:cNvPr id="62" name="図 61">
            <a:extLst>
              <a:ext uri="{FF2B5EF4-FFF2-40B4-BE49-F238E27FC236}">
                <a16:creationId xmlns:a16="http://schemas.microsoft.com/office/drawing/2014/main" id="{81865D1D-D8AA-429E-9170-EE5533CB32F9}"/>
              </a:ext>
            </a:extLst>
          </p:cNvPr>
          <p:cNvPicPr>
            <a:picLocks noChangeAspect="1"/>
          </p:cNvPicPr>
          <p:nvPr/>
        </p:nvPicPr>
        <p:blipFill>
          <a:blip r:embed="rId3">
            <a:duotone>
              <a:schemeClr val="accent5">
                <a:shade val="45000"/>
                <a:satMod val="135000"/>
              </a:schemeClr>
              <a:prstClr val="white"/>
            </a:duotone>
          </a:blip>
          <a:stretch>
            <a:fillRect/>
          </a:stretch>
        </p:blipFill>
        <p:spPr>
          <a:xfrm>
            <a:off x="874574" y="2427684"/>
            <a:ext cx="1144556" cy="1144556"/>
          </a:xfrm>
          <a:prstGeom prst="rect">
            <a:avLst/>
          </a:prstGeom>
        </p:spPr>
      </p:pic>
      <p:pic>
        <p:nvPicPr>
          <p:cNvPr id="32" name="図 31">
            <a:extLst>
              <a:ext uri="{FF2B5EF4-FFF2-40B4-BE49-F238E27FC236}">
                <a16:creationId xmlns:a16="http://schemas.microsoft.com/office/drawing/2014/main" id="{E7998692-502D-456F-BAE2-D3A85719E1DD}"/>
              </a:ext>
            </a:extLst>
          </p:cNvPr>
          <p:cNvPicPr>
            <a:picLocks noChangeAspect="1"/>
          </p:cNvPicPr>
          <p:nvPr/>
        </p:nvPicPr>
        <p:blipFill>
          <a:blip r:embed="rId3">
            <a:biLevel thresh="75000"/>
          </a:blip>
          <a:stretch>
            <a:fillRect/>
          </a:stretch>
        </p:blipFill>
        <p:spPr>
          <a:xfrm>
            <a:off x="873275" y="2438079"/>
            <a:ext cx="1144556" cy="1144556"/>
          </a:xfrm>
          <a:prstGeom prst="rect">
            <a:avLst/>
          </a:prstGeom>
        </p:spPr>
      </p:pic>
      <p:sp>
        <p:nvSpPr>
          <p:cNvPr id="2" name="タイトル 1">
            <a:extLst>
              <a:ext uri="{FF2B5EF4-FFF2-40B4-BE49-F238E27FC236}">
                <a16:creationId xmlns:a16="http://schemas.microsoft.com/office/drawing/2014/main" id="{F265E1DD-45B6-4567-9965-63DFC78FF993}"/>
              </a:ext>
            </a:extLst>
          </p:cNvPr>
          <p:cNvSpPr>
            <a:spLocks noGrp="1"/>
          </p:cNvSpPr>
          <p:nvPr>
            <p:ph type="title"/>
          </p:nvPr>
        </p:nvSpPr>
        <p:spPr>
          <a:xfrm>
            <a:off x="269241" y="289957"/>
            <a:ext cx="11655840" cy="899537"/>
          </a:xfrm>
        </p:spPr>
        <p:txBody>
          <a:bodyPr/>
          <a:lstStyle/>
          <a:p>
            <a:r>
              <a:rPr lang="en-US" altLang="ja-JP" sz="4313" dirty="0"/>
              <a:t>3</a:t>
            </a:r>
            <a:r>
              <a:rPr lang="ja-JP" altLang="en-US" sz="4313" dirty="0" err="1"/>
              <a:t>つの</a:t>
            </a:r>
            <a:r>
              <a:rPr lang="ja-JP" altLang="en-US" sz="4313" dirty="0"/>
              <a:t>方式をどう使い分けるか（設計例）</a:t>
            </a:r>
          </a:p>
        </p:txBody>
      </p:sp>
      <p:sp>
        <p:nvSpPr>
          <p:cNvPr id="9" name="四角形: 角を丸くする 8">
            <a:extLst>
              <a:ext uri="{FF2B5EF4-FFF2-40B4-BE49-F238E27FC236}">
                <a16:creationId xmlns:a16="http://schemas.microsoft.com/office/drawing/2014/main" id="{D7CA62A2-47F8-40B7-8058-8B2BBF848471}"/>
              </a:ext>
            </a:extLst>
          </p:cNvPr>
          <p:cNvSpPr/>
          <p:nvPr/>
        </p:nvSpPr>
        <p:spPr bwMode="auto">
          <a:xfrm>
            <a:off x="3089633" y="1855854"/>
            <a:ext cx="1479928" cy="2059100"/>
          </a:xfrm>
          <a:prstGeom prst="roundRect">
            <a:avLst>
              <a:gd name="adj" fmla="val 7625"/>
            </a:avLst>
          </a:prstGeom>
          <a:noFill/>
          <a:ln w="38100">
            <a:solidFill>
              <a:srgbClr val="007E39"/>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kumimoji="1" lang="ja-JP" altLang="en-US" sz="2353">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61" name="四角形: 角を丸くする 60">
            <a:extLst>
              <a:ext uri="{FF2B5EF4-FFF2-40B4-BE49-F238E27FC236}">
                <a16:creationId xmlns:a16="http://schemas.microsoft.com/office/drawing/2014/main" id="{DFC1A92F-C638-4162-8BC4-F3B489A33130}"/>
              </a:ext>
            </a:extLst>
          </p:cNvPr>
          <p:cNvSpPr/>
          <p:nvPr/>
        </p:nvSpPr>
        <p:spPr bwMode="auto">
          <a:xfrm>
            <a:off x="3089634" y="4392076"/>
            <a:ext cx="3707418" cy="1981205"/>
          </a:xfrm>
          <a:prstGeom prst="roundRect">
            <a:avLst>
              <a:gd name="adj" fmla="val 4227"/>
            </a:avLst>
          </a:prstGeom>
          <a:noFill/>
          <a:ln w="38100">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kumimoji="1" lang="ja-JP" altLang="en-US" sz="2353">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72" name="四角形: 角を丸くする 71">
            <a:extLst>
              <a:ext uri="{FF2B5EF4-FFF2-40B4-BE49-F238E27FC236}">
                <a16:creationId xmlns:a16="http://schemas.microsoft.com/office/drawing/2014/main" id="{B6CB4803-A2AE-4D51-BC36-DB4C05C03395}"/>
              </a:ext>
            </a:extLst>
          </p:cNvPr>
          <p:cNvSpPr/>
          <p:nvPr/>
        </p:nvSpPr>
        <p:spPr bwMode="auto">
          <a:xfrm>
            <a:off x="7114551" y="1843882"/>
            <a:ext cx="3036623" cy="2983530"/>
          </a:xfrm>
          <a:prstGeom prst="roundRect">
            <a:avLst>
              <a:gd name="adj" fmla="val 2274"/>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kumimoji="1" lang="ja-JP" altLang="en-US" sz="2353">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75" name="正方形/長方形 74">
            <a:extLst>
              <a:ext uri="{FF2B5EF4-FFF2-40B4-BE49-F238E27FC236}">
                <a16:creationId xmlns:a16="http://schemas.microsoft.com/office/drawing/2014/main" id="{E86ECA42-1E7D-447B-AC5C-35160A2DAD0E}"/>
              </a:ext>
            </a:extLst>
          </p:cNvPr>
          <p:cNvSpPr/>
          <p:nvPr/>
        </p:nvSpPr>
        <p:spPr>
          <a:xfrm>
            <a:off x="3000317" y="1381082"/>
            <a:ext cx="3308598" cy="472502"/>
          </a:xfrm>
          <a:prstGeom prst="rect">
            <a:avLst/>
          </a:prstGeom>
        </p:spPr>
        <p:txBody>
          <a:bodyPr wrap="none">
            <a:spAutoFit/>
          </a:bodyPr>
          <a:lstStyle/>
          <a:p>
            <a:pPr defTabSz="914102" fontAlgn="base">
              <a:lnSpc>
                <a:spcPct val="90000"/>
              </a:lnSpc>
              <a:spcBef>
                <a:spcPct val="0"/>
              </a:spcBef>
              <a:spcAft>
                <a:spcPct val="0"/>
              </a:spcAft>
            </a:pPr>
            <a:r>
              <a:rPr lang="en-US" altLang="ja-JP" sz="2745" dirty="0">
                <a:solidFill>
                  <a:srgbClr val="007E39"/>
                </a:solidFill>
                <a:latin typeface="Meiryo UI" panose="020B0604030504040204" pitchFamily="50" charset="-128"/>
                <a:ea typeface="Meiryo UI" panose="020B0604030504040204" pitchFamily="50" charset="-128"/>
              </a:rPr>
              <a:t>Azure</a:t>
            </a:r>
            <a:r>
              <a:rPr lang="ja-JP" altLang="en-US" sz="2745" dirty="0">
                <a:solidFill>
                  <a:srgbClr val="007E39"/>
                </a:solidFill>
                <a:latin typeface="Meiryo UI" panose="020B0604030504040204" pitchFamily="50" charset="-128"/>
                <a:ea typeface="Meiryo UI" panose="020B0604030504040204" pitchFamily="50" charset="-128"/>
              </a:rPr>
              <a:t> </a:t>
            </a:r>
            <a:r>
              <a:rPr lang="en-US" altLang="ja-JP" sz="2745" dirty="0">
                <a:solidFill>
                  <a:srgbClr val="007E39"/>
                </a:solidFill>
                <a:latin typeface="Meiryo UI" panose="020B0604030504040204" pitchFamily="50" charset="-128"/>
                <a:ea typeface="Meiryo UI" panose="020B0604030504040204" pitchFamily="50" charset="-128"/>
              </a:rPr>
              <a:t>AD</a:t>
            </a:r>
            <a:r>
              <a:rPr lang="ja-JP" altLang="en-US" sz="2745" dirty="0">
                <a:solidFill>
                  <a:srgbClr val="007E39"/>
                </a:solidFill>
                <a:latin typeface="Meiryo UI" panose="020B0604030504040204" pitchFamily="50" charset="-128"/>
                <a:ea typeface="Meiryo UI" panose="020B0604030504040204" pitchFamily="50" charset="-128"/>
              </a:rPr>
              <a:t> </a:t>
            </a:r>
            <a:r>
              <a:rPr lang="en-US" altLang="ja-JP" sz="2745" dirty="0">
                <a:solidFill>
                  <a:srgbClr val="007E39"/>
                </a:solidFill>
                <a:latin typeface="Meiryo UI" panose="020B0604030504040204" pitchFamily="50" charset="-128"/>
                <a:ea typeface="Meiryo UI" panose="020B0604030504040204" pitchFamily="50" charset="-128"/>
              </a:rPr>
              <a:t>Register</a:t>
            </a:r>
          </a:p>
        </p:txBody>
      </p:sp>
      <p:sp>
        <p:nvSpPr>
          <p:cNvPr id="82" name="正方形/長方形 81">
            <a:extLst>
              <a:ext uri="{FF2B5EF4-FFF2-40B4-BE49-F238E27FC236}">
                <a16:creationId xmlns:a16="http://schemas.microsoft.com/office/drawing/2014/main" id="{10984921-C958-4B19-92BD-4E1E44787DF9}"/>
              </a:ext>
            </a:extLst>
          </p:cNvPr>
          <p:cNvSpPr/>
          <p:nvPr/>
        </p:nvSpPr>
        <p:spPr>
          <a:xfrm>
            <a:off x="6564762" y="1341949"/>
            <a:ext cx="3829895" cy="472502"/>
          </a:xfrm>
          <a:prstGeom prst="rect">
            <a:avLst/>
          </a:prstGeom>
        </p:spPr>
        <p:txBody>
          <a:bodyPr wrap="none">
            <a:spAutoFit/>
          </a:bodyPr>
          <a:lstStyle/>
          <a:p>
            <a:pPr defTabSz="914102" fontAlgn="base">
              <a:lnSpc>
                <a:spcPct val="90000"/>
              </a:lnSpc>
              <a:spcBef>
                <a:spcPct val="0"/>
              </a:spcBef>
              <a:spcAft>
                <a:spcPct val="0"/>
              </a:spcAft>
            </a:pPr>
            <a:r>
              <a:rPr lang="en-US" altLang="ja-JP" sz="2745" dirty="0">
                <a:solidFill>
                  <a:srgbClr val="0070C0"/>
                </a:solidFill>
                <a:latin typeface="Meiryo UI" panose="020B0604030504040204" pitchFamily="50" charset="-128"/>
                <a:ea typeface="Meiryo UI" panose="020B0604030504040204" pitchFamily="50" charset="-128"/>
              </a:rPr>
              <a:t>Hybrid Azure AD Join</a:t>
            </a:r>
          </a:p>
        </p:txBody>
      </p:sp>
      <p:sp>
        <p:nvSpPr>
          <p:cNvPr id="83" name="正方形/長方形 82">
            <a:extLst>
              <a:ext uri="{FF2B5EF4-FFF2-40B4-BE49-F238E27FC236}">
                <a16:creationId xmlns:a16="http://schemas.microsoft.com/office/drawing/2014/main" id="{EB5FB0EF-78A2-415E-B5FB-1B6B86D16751}"/>
              </a:ext>
            </a:extLst>
          </p:cNvPr>
          <p:cNvSpPr/>
          <p:nvPr/>
        </p:nvSpPr>
        <p:spPr>
          <a:xfrm>
            <a:off x="3099620" y="3977905"/>
            <a:ext cx="2584362" cy="472502"/>
          </a:xfrm>
          <a:prstGeom prst="rect">
            <a:avLst/>
          </a:prstGeom>
        </p:spPr>
        <p:txBody>
          <a:bodyPr wrap="none">
            <a:spAutoFit/>
          </a:bodyPr>
          <a:lstStyle/>
          <a:p>
            <a:pPr defTabSz="914102" fontAlgn="base">
              <a:lnSpc>
                <a:spcPct val="90000"/>
              </a:lnSpc>
              <a:spcBef>
                <a:spcPct val="0"/>
              </a:spcBef>
              <a:spcAft>
                <a:spcPct val="0"/>
              </a:spcAft>
            </a:pPr>
            <a:r>
              <a:rPr lang="en-US" altLang="ja-JP" sz="2745" dirty="0">
                <a:solidFill>
                  <a:srgbClr val="FF0000"/>
                </a:solidFill>
                <a:latin typeface="Meiryo UI" panose="020B0604030504040204" pitchFamily="50" charset="-128"/>
                <a:ea typeface="Meiryo UI" panose="020B0604030504040204" pitchFamily="50" charset="-128"/>
              </a:rPr>
              <a:t>Azure</a:t>
            </a:r>
            <a:r>
              <a:rPr lang="ja-JP" altLang="en-US" sz="2745" dirty="0">
                <a:solidFill>
                  <a:srgbClr val="FF0000"/>
                </a:solidFill>
                <a:latin typeface="Meiryo UI" panose="020B0604030504040204" pitchFamily="50" charset="-128"/>
                <a:ea typeface="Meiryo UI" panose="020B0604030504040204" pitchFamily="50" charset="-128"/>
              </a:rPr>
              <a:t> </a:t>
            </a:r>
            <a:r>
              <a:rPr lang="en-US" altLang="ja-JP" sz="2745" dirty="0">
                <a:solidFill>
                  <a:srgbClr val="FF0000"/>
                </a:solidFill>
                <a:latin typeface="Meiryo UI" panose="020B0604030504040204" pitchFamily="50" charset="-128"/>
                <a:ea typeface="Meiryo UI" panose="020B0604030504040204" pitchFamily="50" charset="-128"/>
              </a:rPr>
              <a:t>AD</a:t>
            </a:r>
            <a:r>
              <a:rPr lang="ja-JP" altLang="en-US" sz="2745" dirty="0">
                <a:solidFill>
                  <a:srgbClr val="FF0000"/>
                </a:solidFill>
                <a:latin typeface="Meiryo UI" panose="020B0604030504040204" pitchFamily="50" charset="-128"/>
                <a:ea typeface="Meiryo UI" panose="020B0604030504040204" pitchFamily="50" charset="-128"/>
              </a:rPr>
              <a:t> </a:t>
            </a:r>
            <a:r>
              <a:rPr lang="en-US" altLang="ja-JP" sz="2745" dirty="0">
                <a:solidFill>
                  <a:srgbClr val="FF0000"/>
                </a:solidFill>
                <a:latin typeface="Meiryo UI" panose="020B0604030504040204" pitchFamily="50" charset="-128"/>
                <a:ea typeface="Meiryo UI" panose="020B0604030504040204" pitchFamily="50" charset="-128"/>
              </a:rPr>
              <a:t>Join</a:t>
            </a:r>
          </a:p>
        </p:txBody>
      </p:sp>
      <p:pic>
        <p:nvPicPr>
          <p:cNvPr id="36" name="図 35">
            <a:extLst>
              <a:ext uri="{FF2B5EF4-FFF2-40B4-BE49-F238E27FC236}">
                <a16:creationId xmlns:a16="http://schemas.microsoft.com/office/drawing/2014/main" id="{C9A5A9B0-8553-4EDB-9A7F-7212EA6A727F}"/>
              </a:ext>
            </a:extLst>
          </p:cNvPr>
          <p:cNvPicPr>
            <a:picLocks noChangeAspect="1"/>
          </p:cNvPicPr>
          <p:nvPr/>
        </p:nvPicPr>
        <p:blipFill>
          <a:blip r:embed="rId3">
            <a:biLevel thresh="75000"/>
          </a:blip>
          <a:stretch>
            <a:fillRect/>
          </a:stretch>
        </p:blipFill>
        <p:spPr>
          <a:xfrm>
            <a:off x="3281790" y="2427257"/>
            <a:ext cx="1144556" cy="1144556"/>
          </a:xfrm>
          <a:prstGeom prst="rect">
            <a:avLst/>
          </a:prstGeom>
        </p:spPr>
      </p:pic>
      <p:sp>
        <p:nvSpPr>
          <p:cNvPr id="65" name="フローチャート: 処理 64">
            <a:extLst>
              <a:ext uri="{FF2B5EF4-FFF2-40B4-BE49-F238E27FC236}">
                <a16:creationId xmlns:a16="http://schemas.microsoft.com/office/drawing/2014/main" id="{227E5692-7A3F-4C01-903A-3F38F3961E55}"/>
              </a:ext>
            </a:extLst>
          </p:cNvPr>
          <p:cNvSpPr/>
          <p:nvPr/>
        </p:nvSpPr>
        <p:spPr bwMode="auto">
          <a:xfrm>
            <a:off x="499903" y="1918057"/>
            <a:ext cx="6459642" cy="2049489"/>
          </a:xfrm>
          <a:prstGeom prst="flowChartProcess">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ja-JP" altLang="en-US" sz="2353">
                <a:solidFill>
                  <a:srgbClr val="1A1A1A"/>
                </a:solidFill>
                <a:latin typeface="Meiryo UI" panose="020B0604030504040204" pitchFamily="50" charset="-128"/>
                <a:ea typeface="Meiryo UI" panose="020B0604030504040204" pitchFamily="50" charset="-128"/>
              </a:rPr>
              <a:t>海外子会社（ドメイン環境）</a:t>
            </a:r>
            <a:endParaRPr lang="en-US" altLang="ja-JP" sz="2353">
              <a:solidFill>
                <a:srgbClr val="1A1A1A"/>
              </a:solidFill>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7E2D7651-642B-40D2-AB6F-3A545AF07DBD}"/>
              </a:ext>
            </a:extLst>
          </p:cNvPr>
          <p:cNvSpPr/>
          <p:nvPr/>
        </p:nvSpPr>
        <p:spPr>
          <a:xfrm>
            <a:off x="4836299" y="3394720"/>
            <a:ext cx="623889" cy="461665"/>
          </a:xfrm>
          <a:prstGeom prst="rect">
            <a:avLst/>
          </a:prstGeom>
        </p:spPr>
        <p:txBody>
          <a:bodyPr wrap="none">
            <a:spAutoFit/>
          </a:bodyPr>
          <a:lstStyle/>
          <a:p>
            <a:pPr defTabSz="914367"/>
            <a:r>
              <a:rPr lang="en-US" altLang="ja-JP" sz="2400">
                <a:solidFill>
                  <a:schemeClr val="tx1">
                    <a:lumMod val="75000"/>
                    <a:lumOff val="25000"/>
                  </a:schemeClr>
                </a:solidFill>
                <a:latin typeface="Meiryo UI" panose="020B0604030504040204" pitchFamily="50" charset="-128"/>
                <a:ea typeface="Meiryo UI" panose="020B0604030504040204" pitchFamily="50" charset="-128"/>
              </a:rPr>
              <a:t>AD</a:t>
            </a:r>
          </a:p>
        </p:txBody>
      </p:sp>
      <p:sp>
        <p:nvSpPr>
          <p:cNvPr id="77" name="正方形/長方形 76">
            <a:extLst>
              <a:ext uri="{FF2B5EF4-FFF2-40B4-BE49-F238E27FC236}">
                <a16:creationId xmlns:a16="http://schemas.microsoft.com/office/drawing/2014/main" id="{09176B82-1726-4D16-895F-47639D9BC431}"/>
              </a:ext>
            </a:extLst>
          </p:cNvPr>
          <p:cNvSpPr/>
          <p:nvPr/>
        </p:nvSpPr>
        <p:spPr>
          <a:xfrm>
            <a:off x="3219069" y="3394720"/>
            <a:ext cx="1281120" cy="514756"/>
          </a:xfrm>
          <a:prstGeom prst="rect">
            <a:avLst/>
          </a:prstGeom>
        </p:spPr>
        <p:txBody>
          <a:bodyPr wrap="none">
            <a:spAutoFit/>
          </a:bodyPr>
          <a:lstStyle/>
          <a:p>
            <a:pPr defTabSz="914367"/>
            <a:r>
              <a:rPr lang="en-US" altLang="ja-JP" sz="2745">
                <a:solidFill>
                  <a:srgbClr val="1A1A1A"/>
                </a:solidFill>
                <a:latin typeface="Meiryo UI" panose="020B0604030504040204" pitchFamily="50" charset="-128"/>
                <a:ea typeface="Meiryo UI" panose="020B0604030504040204" pitchFamily="50" charset="-128"/>
              </a:rPr>
              <a:t>Win10</a:t>
            </a:r>
          </a:p>
        </p:txBody>
      </p:sp>
      <p:sp>
        <p:nvSpPr>
          <p:cNvPr id="31" name="正方形/長方形 30">
            <a:extLst>
              <a:ext uri="{FF2B5EF4-FFF2-40B4-BE49-F238E27FC236}">
                <a16:creationId xmlns:a16="http://schemas.microsoft.com/office/drawing/2014/main" id="{B6332CFB-0447-4CFC-86EA-B2BB39A83C6D}"/>
              </a:ext>
            </a:extLst>
          </p:cNvPr>
          <p:cNvSpPr/>
          <p:nvPr/>
        </p:nvSpPr>
        <p:spPr>
          <a:xfrm>
            <a:off x="5690760" y="3456275"/>
            <a:ext cx="998991" cy="400110"/>
          </a:xfrm>
          <a:prstGeom prst="rect">
            <a:avLst/>
          </a:prstGeom>
        </p:spPr>
        <p:txBody>
          <a:bodyPr wrap="none">
            <a:spAutoFit/>
          </a:bodyPr>
          <a:lstStyle/>
          <a:p>
            <a:pPr defTabSz="914367"/>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システム</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433BF01D-BF16-4797-882E-FA54FC684A4D}"/>
              </a:ext>
            </a:extLst>
          </p:cNvPr>
          <p:cNvSpPr/>
          <p:nvPr/>
        </p:nvSpPr>
        <p:spPr>
          <a:xfrm>
            <a:off x="867505" y="3390110"/>
            <a:ext cx="1426031" cy="400110"/>
          </a:xfrm>
          <a:prstGeom prst="rect">
            <a:avLst/>
          </a:prstGeom>
        </p:spPr>
        <p:txBody>
          <a:bodyPr wrap="none">
            <a:spAutoFit/>
          </a:bodyPr>
          <a:lstStyle/>
          <a:p>
            <a:pP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Win 7/8.1</a:t>
            </a:r>
          </a:p>
        </p:txBody>
      </p:sp>
      <p:pic>
        <p:nvPicPr>
          <p:cNvPr id="39" name="図 38">
            <a:extLst>
              <a:ext uri="{FF2B5EF4-FFF2-40B4-BE49-F238E27FC236}">
                <a16:creationId xmlns:a16="http://schemas.microsoft.com/office/drawing/2014/main" id="{311EAF05-E391-47A8-8D71-C0981D08238B}"/>
              </a:ext>
            </a:extLst>
          </p:cNvPr>
          <p:cNvPicPr>
            <a:picLocks noChangeAspect="1"/>
          </p:cNvPicPr>
          <p:nvPr/>
        </p:nvPicPr>
        <p:blipFill>
          <a:blip r:embed="rId4"/>
          <a:stretch>
            <a:fillRect/>
          </a:stretch>
        </p:blipFill>
        <p:spPr>
          <a:xfrm>
            <a:off x="4830457" y="2460234"/>
            <a:ext cx="802120" cy="928242"/>
          </a:xfrm>
          <a:prstGeom prst="rect">
            <a:avLst/>
          </a:prstGeom>
        </p:spPr>
      </p:pic>
      <p:pic>
        <p:nvPicPr>
          <p:cNvPr id="40" name="図 39">
            <a:extLst>
              <a:ext uri="{FF2B5EF4-FFF2-40B4-BE49-F238E27FC236}">
                <a16:creationId xmlns:a16="http://schemas.microsoft.com/office/drawing/2014/main" id="{26773A1E-FFDB-4EA4-8518-56B3D07E27DD}"/>
              </a:ext>
            </a:extLst>
          </p:cNvPr>
          <p:cNvPicPr>
            <a:picLocks noChangeAspect="1"/>
          </p:cNvPicPr>
          <p:nvPr/>
        </p:nvPicPr>
        <p:blipFill>
          <a:blip r:embed="rId5"/>
          <a:stretch>
            <a:fillRect/>
          </a:stretch>
        </p:blipFill>
        <p:spPr>
          <a:xfrm>
            <a:off x="5915055" y="2463664"/>
            <a:ext cx="820130" cy="971342"/>
          </a:xfrm>
          <a:prstGeom prst="rect">
            <a:avLst/>
          </a:prstGeom>
        </p:spPr>
      </p:pic>
      <p:pic>
        <p:nvPicPr>
          <p:cNvPr id="42" name="図 41">
            <a:extLst>
              <a:ext uri="{FF2B5EF4-FFF2-40B4-BE49-F238E27FC236}">
                <a16:creationId xmlns:a16="http://schemas.microsoft.com/office/drawing/2014/main" id="{DBA94CEC-4A36-48F7-925D-02D8E8B81052}"/>
              </a:ext>
            </a:extLst>
          </p:cNvPr>
          <p:cNvPicPr>
            <a:picLocks noChangeAspect="1"/>
          </p:cNvPicPr>
          <p:nvPr/>
        </p:nvPicPr>
        <p:blipFill>
          <a:blip r:embed="rId3">
            <a:biLevel thresh="75000"/>
          </a:blip>
          <a:stretch>
            <a:fillRect/>
          </a:stretch>
        </p:blipFill>
        <p:spPr>
          <a:xfrm>
            <a:off x="871387" y="4932492"/>
            <a:ext cx="1144556" cy="1144556"/>
          </a:xfrm>
          <a:prstGeom prst="rect">
            <a:avLst/>
          </a:prstGeom>
        </p:spPr>
      </p:pic>
      <p:pic>
        <p:nvPicPr>
          <p:cNvPr id="37" name="図 36">
            <a:extLst>
              <a:ext uri="{FF2B5EF4-FFF2-40B4-BE49-F238E27FC236}">
                <a16:creationId xmlns:a16="http://schemas.microsoft.com/office/drawing/2014/main" id="{A8849780-9BD9-417A-AE33-30149EF9E7DE}"/>
              </a:ext>
            </a:extLst>
          </p:cNvPr>
          <p:cNvPicPr>
            <a:picLocks noChangeAspect="1"/>
          </p:cNvPicPr>
          <p:nvPr/>
        </p:nvPicPr>
        <p:blipFill>
          <a:blip r:embed="rId3">
            <a:biLevel thresh="75000"/>
          </a:blip>
          <a:stretch>
            <a:fillRect/>
          </a:stretch>
        </p:blipFill>
        <p:spPr>
          <a:xfrm>
            <a:off x="3278035" y="4932067"/>
            <a:ext cx="1144556" cy="1144556"/>
          </a:xfrm>
          <a:prstGeom prst="rect">
            <a:avLst/>
          </a:prstGeom>
        </p:spPr>
      </p:pic>
      <p:sp>
        <p:nvSpPr>
          <p:cNvPr id="78" name="フローチャート: 処理 77">
            <a:extLst>
              <a:ext uri="{FF2B5EF4-FFF2-40B4-BE49-F238E27FC236}">
                <a16:creationId xmlns:a16="http://schemas.microsoft.com/office/drawing/2014/main" id="{9F268258-E100-4C85-B57B-E28060B154A6}"/>
              </a:ext>
            </a:extLst>
          </p:cNvPr>
          <p:cNvSpPr/>
          <p:nvPr/>
        </p:nvSpPr>
        <p:spPr bwMode="auto">
          <a:xfrm>
            <a:off x="498015" y="4454307"/>
            <a:ext cx="6459642" cy="2028107"/>
          </a:xfrm>
          <a:prstGeom prst="flowChartProcess">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ja-JP" altLang="en-US" sz="2353">
                <a:solidFill>
                  <a:srgbClr val="1A1A1A"/>
                </a:solidFill>
                <a:latin typeface="Meiryo UI" panose="020B0604030504040204" pitchFamily="50" charset="-128"/>
                <a:ea typeface="Meiryo UI" panose="020B0604030504040204" pitchFamily="50" charset="-128"/>
              </a:rPr>
              <a:t>海外出張所（ワークグループ環境）</a:t>
            </a:r>
            <a:endParaRPr lang="en-US" altLang="ja-JP" sz="2353">
              <a:solidFill>
                <a:srgbClr val="1A1A1A"/>
              </a:solidFill>
              <a:latin typeface="Meiryo UI" panose="020B0604030504040204" pitchFamily="50" charset="-128"/>
              <a:ea typeface="Meiryo UI" panose="020B0604030504040204" pitchFamily="50" charset="-128"/>
            </a:endParaRPr>
          </a:p>
        </p:txBody>
      </p:sp>
      <p:sp>
        <p:nvSpPr>
          <p:cNvPr id="79" name="正方形/長方形 78">
            <a:extLst>
              <a:ext uri="{FF2B5EF4-FFF2-40B4-BE49-F238E27FC236}">
                <a16:creationId xmlns:a16="http://schemas.microsoft.com/office/drawing/2014/main" id="{C1166EE7-26A4-4C54-B73A-9679AAFFE4CC}"/>
              </a:ext>
            </a:extLst>
          </p:cNvPr>
          <p:cNvSpPr/>
          <p:nvPr/>
        </p:nvSpPr>
        <p:spPr>
          <a:xfrm>
            <a:off x="3263204" y="5877583"/>
            <a:ext cx="1281120" cy="514756"/>
          </a:xfrm>
          <a:prstGeom prst="rect">
            <a:avLst/>
          </a:prstGeom>
        </p:spPr>
        <p:txBody>
          <a:bodyPr wrap="none">
            <a:spAutoFit/>
          </a:bodyPr>
          <a:lstStyle/>
          <a:p>
            <a:pPr defTabSz="914367"/>
            <a:r>
              <a:rPr lang="en-US" altLang="ja-JP" sz="2745">
                <a:solidFill>
                  <a:srgbClr val="1A1A1A"/>
                </a:solidFill>
                <a:latin typeface="Meiryo UI" panose="020B0604030504040204" pitchFamily="50" charset="-128"/>
                <a:ea typeface="Meiryo UI" panose="020B0604030504040204" pitchFamily="50" charset="-128"/>
              </a:rPr>
              <a:t>Win10</a:t>
            </a:r>
          </a:p>
        </p:txBody>
      </p:sp>
      <p:sp>
        <p:nvSpPr>
          <p:cNvPr id="43" name="正方形/長方形 42">
            <a:extLst>
              <a:ext uri="{FF2B5EF4-FFF2-40B4-BE49-F238E27FC236}">
                <a16:creationId xmlns:a16="http://schemas.microsoft.com/office/drawing/2014/main" id="{5E42659A-442F-4309-B255-BF8B00A9EDF1}"/>
              </a:ext>
            </a:extLst>
          </p:cNvPr>
          <p:cNvSpPr/>
          <p:nvPr/>
        </p:nvSpPr>
        <p:spPr>
          <a:xfrm>
            <a:off x="848986" y="5895880"/>
            <a:ext cx="1426031" cy="400110"/>
          </a:xfrm>
          <a:prstGeom prst="rect">
            <a:avLst/>
          </a:prstGeom>
        </p:spPr>
        <p:txBody>
          <a:bodyPr wrap="none">
            <a:spAutoFit/>
          </a:bodyPr>
          <a:lstStyle/>
          <a:p>
            <a:pP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Win 7/8.1</a:t>
            </a:r>
          </a:p>
        </p:txBody>
      </p:sp>
      <p:cxnSp>
        <p:nvCxnSpPr>
          <p:cNvPr id="6" name="直線矢印コネクタ 5">
            <a:extLst>
              <a:ext uri="{FF2B5EF4-FFF2-40B4-BE49-F238E27FC236}">
                <a16:creationId xmlns:a16="http://schemas.microsoft.com/office/drawing/2014/main" id="{4BF1BAF1-D667-457F-8AED-89F75D1C5221}"/>
              </a:ext>
            </a:extLst>
          </p:cNvPr>
          <p:cNvCxnSpPr>
            <a:cxnSpLocks/>
          </p:cNvCxnSpPr>
          <p:nvPr/>
        </p:nvCxnSpPr>
        <p:spPr>
          <a:xfrm flipV="1">
            <a:off x="2020814" y="2999513"/>
            <a:ext cx="1262843" cy="108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1A165806-BA0F-4264-ABC5-C17191D2907E}"/>
              </a:ext>
            </a:extLst>
          </p:cNvPr>
          <p:cNvSpPr/>
          <p:nvPr/>
        </p:nvSpPr>
        <p:spPr>
          <a:xfrm>
            <a:off x="1987334" y="2577986"/>
            <a:ext cx="1077539" cy="400110"/>
          </a:xfrm>
          <a:prstGeom prst="rect">
            <a:avLst/>
          </a:prstGeom>
        </p:spPr>
        <p:txBody>
          <a:bodyPr wrap="none">
            <a:spAutoFit/>
          </a:bodyPr>
          <a:lstStyle/>
          <a:p>
            <a:pPr algn="ctr" defTabSz="914367"/>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Update</a:t>
            </a:r>
          </a:p>
        </p:txBody>
      </p:sp>
      <p:cxnSp>
        <p:nvCxnSpPr>
          <p:cNvPr id="46" name="直線矢印コネクタ 45">
            <a:extLst>
              <a:ext uri="{FF2B5EF4-FFF2-40B4-BE49-F238E27FC236}">
                <a16:creationId xmlns:a16="http://schemas.microsoft.com/office/drawing/2014/main" id="{14325AE6-755E-4B73-82B7-4A261B097990}"/>
              </a:ext>
            </a:extLst>
          </p:cNvPr>
          <p:cNvCxnSpPr>
            <a:cxnSpLocks/>
            <a:stCxn id="42" idx="3"/>
            <a:endCxn id="37" idx="1"/>
          </p:cNvCxnSpPr>
          <p:nvPr/>
        </p:nvCxnSpPr>
        <p:spPr>
          <a:xfrm flipV="1">
            <a:off x="2015943" y="5504345"/>
            <a:ext cx="1262091" cy="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4076359-7DE4-46BE-9B25-C67CF22CEF1B}"/>
              </a:ext>
            </a:extLst>
          </p:cNvPr>
          <p:cNvSpPr/>
          <p:nvPr/>
        </p:nvSpPr>
        <p:spPr>
          <a:xfrm>
            <a:off x="1987334" y="5094158"/>
            <a:ext cx="1077539" cy="400110"/>
          </a:xfrm>
          <a:prstGeom prst="rect">
            <a:avLst/>
          </a:prstGeom>
        </p:spPr>
        <p:txBody>
          <a:bodyPr wrap="none">
            <a:spAutoFit/>
          </a:bodyPr>
          <a:lstStyle/>
          <a:p>
            <a:pPr algn="ctr" defTabSz="914367"/>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Update</a:t>
            </a:r>
          </a:p>
        </p:txBody>
      </p:sp>
      <p:pic>
        <p:nvPicPr>
          <p:cNvPr id="12" name="図 11">
            <a:extLst>
              <a:ext uri="{FF2B5EF4-FFF2-40B4-BE49-F238E27FC236}">
                <a16:creationId xmlns:a16="http://schemas.microsoft.com/office/drawing/2014/main" id="{693885C1-9BAF-4BD6-8B38-02C3B72F509C}"/>
              </a:ext>
            </a:extLst>
          </p:cNvPr>
          <p:cNvPicPr>
            <a:picLocks noChangeAspect="1"/>
          </p:cNvPicPr>
          <p:nvPr/>
        </p:nvPicPr>
        <p:blipFill>
          <a:blip r:embed="rId3">
            <a:biLevel thresh="75000"/>
          </a:blip>
          <a:stretch>
            <a:fillRect/>
          </a:stretch>
        </p:blipFill>
        <p:spPr>
          <a:xfrm>
            <a:off x="8060584" y="3475193"/>
            <a:ext cx="1008793" cy="1008793"/>
          </a:xfrm>
          <a:prstGeom prst="rect">
            <a:avLst/>
          </a:prstGeom>
        </p:spPr>
      </p:pic>
      <p:pic>
        <p:nvPicPr>
          <p:cNvPr id="45" name="図 44">
            <a:extLst>
              <a:ext uri="{FF2B5EF4-FFF2-40B4-BE49-F238E27FC236}">
                <a16:creationId xmlns:a16="http://schemas.microsoft.com/office/drawing/2014/main" id="{974B17B8-718E-46D5-8964-042396FC2A6F}"/>
              </a:ext>
            </a:extLst>
          </p:cNvPr>
          <p:cNvPicPr>
            <a:picLocks noChangeAspect="1"/>
          </p:cNvPicPr>
          <p:nvPr/>
        </p:nvPicPr>
        <p:blipFill>
          <a:blip r:embed="rId3">
            <a:biLevel thresh="75000"/>
          </a:blip>
          <a:stretch>
            <a:fillRect/>
          </a:stretch>
        </p:blipFill>
        <p:spPr>
          <a:xfrm>
            <a:off x="8060584" y="2207087"/>
            <a:ext cx="1008793" cy="1008793"/>
          </a:xfrm>
          <a:prstGeom prst="rect">
            <a:avLst/>
          </a:prstGeom>
        </p:spPr>
      </p:pic>
      <p:sp>
        <p:nvSpPr>
          <p:cNvPr id="64" name="フローチャート: 処理 63">
            <a:extLst>
              <a:ext uri="{FF2B5EF4-FFF2-40B4-BE49-F238E27FC236}">
                <a16:creationId xmlns:a16="http://schemas.microsoft.com/office/drawing/2014/main" id="{7D21C794-F004-4FB7-B664-761C0F716E4C}"/>
              </a:ext>
            </a:extLst>
          </p:cNvPr>
          <p:cNvSpPr/>
          <p:nvPr/>
        </p:nvSpPr>
        <p:spPr bwMode="auto">
          <a:xfrm>
            <a:off x="7131226" y="1874489"/>
            <a:ext cx="4793854" cy="4586110"/>
          </a:xfrm>
          <a:prstGeom prst="flowChartProcess">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ja-JP" altLang="en-US" sz="2353" dirty="0">
                <a:solidFill>
                  <a:srgbClr val="1A1A1A"/>
                </a:solidFill>
                <a:latin typeface="Meiryo UI" panose="020B0604030504040204" pitchFamily="50" charset="-128"/>
                <a:ea typeface="Meiryo UI" panose="020B0604030504040204" pitchFamily="50" charset="-128"/>
              </a:rPr>
              <a:t>国内事業所（ドメイン環境）</a:t>
            </a:r>
            <a:endParaRPr lang="en-US" altLang="ja-JP" sz="2353" dirty="0">
              <a:solidFill>
                <a:srgbClr val="1A1A1A"/>
              </a:solidFill>
              <a:latin typeface="Meiryo UI" panose="020B0604030504040204" pitchFamily="50" charset="-128"/>
              <a:ea typeface="Meiryo UI" panose="020B0604030504040204" pitchFamily="50" charset="-128"/>
            </a:endParaRPr>
          </a:p>
          <a:p>
            <a:pPr defTabSz="914102" fontAlgn="base">
              <a:lnSpc>
                <a:spcPct val="90000"/>
              </a:lnSpc>
              <a:spcBef>
                <a:spcPct val="0"/>
              </a:spcBef>
              <a:spcAft>
                <a:spcPct val="0"/>
              </a:spcAft>
            </a:pPr>
            <a:endParaRPr kumimoji="1" lang="ja-JP" altLang="en-US" sz="2353"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80" name="正方形/長方形 79">
            <a:extLst>
              <a:ext uri="{FF2B5EF4-FFF2-40B4-BE49-F238E27FC236}">
                <a16:creationId xmlns:a16="http://schemas.microsoft.com/office/drawing/2014/main" id="{12B534D1-CADC-4B47-899D-BA24461AC08A}"/>
              </a:ext>
            </a:extLst>
          </p:cNvPr>
          <p:cNvSpPr/>
          <p:nvPr/>
        </p:nvSpPr>
        <p:spPr>
          <a:xfrm>
            <a:off x="7741767" y="3063662"/>
            <a:ext cx="1674626" cy="461665"/>
          </a:xfrm>
          <a:prstGeom prst="rect">
            <a:avLst/>
          </a:prstGeom>
        </p:spPr>
        <p:txBody>
          <a:bodyPr wrap="none">
            <a:spAutoFit/>
          </a:bodyPr>
          <a:lstStyle/>
          <a:p>
            <a:pPr algn="ctr" defTabSz="914367"/>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 7/8.1</a:t>
            </a:r>
          </a:p>
        </p:txBody>
      </p:sp>
      <p:sp>
        <p:nvSpPr>
          <p:cNvPr id="81" name="正方形/長方形 80">
            <a:extLst>
              <a:ext uri="{FF2B5EF4-FFF2-40B4-BE49-F238E27FC236}">
                <a16:creationId xmlns:a16="http://schemas.microsoft.com/office/drawing/2014/main" id="{8F4B2D97-6683-4457-A51B-8A13B60AD467}"/>
              </a:ext>
            </a:extLst>
          </p:cNvPr>
          <p:cNvSpPr/>
          <p:nvPr/>
        </p:nvSpPr>
        <p:spPr>
          <a:xfrm>
            <a:off x="7644450" y="4365746"/>
            <a:ext cx="1863011" cy="461665"/>
          </a:xfrm>
          <a:prstGeom prst="rect">
            <a:avLst/>
          </a:prstGeom>
        </p:spPr>
        <p:txBody>
          <a:bodyPr wrap="none">
            <a:spAutoFit/>
          </a:bodyPr>
          <a:lstStyle/>
          <a:p>
            <a:pPr defTabSz="914367"/>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既存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Win10</a:t>
            </a:r>
          </a:p>
        </p:txBody>
      </p:sp>
      <p:sp>
        <p:nvSpPr>
          <p:cNvPr id="84" name="正方形/長方形 83">
            <a:extLst>
              <a:ext uri="{FF2B5EF4-FFF2-40B4-BE49-F238E27FC236}">
                <a16:creationId xmlns:a16="http://schemas.microsoft.com/office/drawing/2014/main" id="{1144A061-1A2A-441B-A6CF-FEC7E0BE2D6F}"/>
              </a:ext>
            </a:extLst>
          </p:cNvPr>
          <p:cNvSpPr/>
          <p:nvPr/>
        </p:nvSpPr>
        <p:spPr>
          <a:xfrm>
            <a:off x="10919398" y="5708124"/>
            <a:ext cx="550151" cy="400110"/>
          </a:xfrm>
          <a:prstGeom prst="rect">
            <a:avLst/>
          </a:prstGeom>
        </p:spPr>
        <p:txBody>
          <a:bodyPr wrap="none">
            <a:spAutoFit/>
          </a:bodyPr>
          <a:lstStyle/>
          <a:p>
            <a:pPr defTabSz="914367"/>
            <a:r>
              <a:rPr lang="en-US" altLang="ja-JP" sz="2000">
                <a:solidFill>
                  <a:schemeClr val="tx1">
                    <a:lumMod val="75000"/>
                    <a:lumOff val="25000"/>
                  </a:schemeClr>
                </a:solidFill>
                <a:latin typeface="Meiryo UI" panose="020B0604030504040204" pitchFamily="50" charset="-128"/>
                <a:ea typeface="Meiryo UI" panose="020B0604030504040204" pitchFamily="50" charset="-128"/>
              </a:rPr>
              <a:t>AD</a:t>
            </a:r>
          </a:p>
        </p:txBody>
      </p:sp>
      <p:sp>
        <p:nvSpPr>
          <p:cNvPr id="86" name="正方形/長方形 85">
            <a:extLst>
              <a:ext uri="{FF2B5EF4-FFF2-40B4-BE49-F238E27FC236}">
                <a16:creationId xmlns:a16="http://schemas.microsoft.com/office/drawing/2014/main" id="{7B68BA50-5FE5-4439-8A28-801AC64BC753}"/>
              </a:ext>
            </a:extLst>
          </p:cNvPr>
          <p:cNvSpPr/>
          <p:nvPr/>
        </p:nvSpPr>
        <p:spPr>
          <a:xfrm>
            <a:off x="10592434" y="3505569"/>
            <a:ext cx="1202573" cy="707886"/>
          </a:xfrm>
          <a:prstGeom prst="rect">
            <a:avLst/>
          </a:prstGeom>
        </p:spPr>
        <p:txBody>
          <a:bodyPr wrap="none">
            <a:spAutoFit/>
          </a:bodyPr>
          <a:lstStyle/>
          <a:p>
            <a:pPr algn="ct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AAD</a:t>
            </a:r>
          </a:p>
          <a:p>
            <a:pPr algn="ctr" defTabSz="914367"/>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Connect</a:t>
            </a:r>
          </a:p>
        </p:txBody>
      </p:sp>
      <p:pic>
        <p:nvPicPr>
          <p:cNvPr id="34" name="図 33">
            <a:extLst>
              <a:ext uri="{FF2B5EF4-FFF2-40B4-BE49-F238E27FC236}">
                <a16:creationId xmlns:a16="http://schemas.microsoft.com/office/drawing/2014/main" id="{268DF5E4-CC7E-4897-8D93-961AA34D52B4}"/>
              </a:ext>
            </a:extLst>
          </p:cNvPr>
          <p:cNvPicPr>
            <a:picLocks noChangeAspect="1"/>
          </p:cNvPicPr>
          <p:nvPr/>
        </p:nvPicPr>
        <p:blipFill>
          <a:blip r:embed="rId4"/>
          <a:stretch>
            <a:fillRect/>
          </a:stretch>
        </p:blipFill>
        <p:spPr>
          <a:xfrm>
            <a:off x="10788785" y="4705129"/>
            <a:ext cx="802120" cy="928242"/>
          </a:xfrm>
          <a:prstGeom prst="rect">
            <a:avLst/>
          </a:prstGeom>
        </p:spPr>
      </p:pic>
      <p:pic>
        <p:nvPicPr>
          <p:cNvPr id="38" name="図 37">
            <a:extLst>
              <a:ext uri="{FF2B5EF4-FFF2-40B4-BE49-F238E27FC236}">
                <a16:creationId xmlns:a16="http://schemas.microsoft.com/office/drawing/2014/main" id="{98CA4778-7BC1-4C87-AA28-1446AADB1FC6}"/>
              </a:ext>
            </a:extLst>
          </p:cNvPr>
          <p:cNvPicPr>
            <a:picLocks noChangeAspect="1"/>
          </p:cNvPicPr>
          <p:nvPr/>
        </p:nvPicPr>
        <p:blipFill>
          <a:blip r:embed="rId6"/>
          <a:stretch>
            <a:fillRect/>
          </a:stretch>
        </p:blipFill>
        <p:spPr>
          <a:xfrm>
            <a:off x="10773189" y="2459136"/>
            <a:ext cx="851646" cy="994659"/>
          </a:xfrm>
          <a:prstGeom prst="rect">
            <a:avLst/>
          </a:prstGeom>
        </p:spPr>
      </p:pic>
      <p:cxnSp>
        <p:nvCxnSpPr>
          <p:cNvPr id="14" name="直線矢印コネクタ 13">
            <a:extLst>
              <a:ext uri="{FF2B5EF4-FFF2-40B4-BE49-F238E27FC236}">
                <a16:creationId xmlns:a16="http://schemas.microsoft.com/office/drawing/2014/main" id="{E2B8B2AB-D837-42DA-AE86-C65A0C36FE55}"/>
              </a:ext>
            </a:extLst>
          </p:cNvPr>
          <p:cNvCxnSpPr>
            <a:cxnSpLocks/>
            <a:stCxn id="34" idx="0"/>
            <a:endCxn id="86" idx="2"/>
          </p:cNvCxnSpPr>
          <p:nvPr/>
        </p:nvCxnSpPr>
        <p:spPr>
          <a:xfrm flipV="1">
            <a:off x="11189845" y="4213455"/>
            <a:ext cx="3876" cy="49167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A9C81954-5FD3-4478-92D5-D6049D4A7AAE}"/>
              </a:ext>
            </a:extLst>
          </p:cNvPr>
          <p:cNvGrpSpPr/>
          <p:nvPr/>
        </p:nvGrpSpPr>
        <p:grpSpPr>
          <a:xfrm>
            <a:off x="10400136" y="388065"/>
            <a:ext cx="1608710" cy="2041518"/>
            <a:chOff x="10608680" y="425494"/>
            <a:chExt cx="1640968" cy="2082455"/>
          </a:xfrm>
        </p:grpSpPr>
        <p:pic>
          <p:nvPicPr>
            <p:cNvPr id="10" name="図 9">
              <a:extLst>
                <a:ext uri="{FF2B5EF4-FFF2-40B4-BE49-F238E27FC236}">
                  <a16:creationId xmlns:a16="http://schemas.microsoft.com/office/drawing/2014/main" id="{25FB46C8-3421-4F23-B01F-477D3D7E007B}"/>
                </a:ext>
              </a:extLst>
            </p:cNvPr>
            <p:cNvPicPr>
              <a:picLocks noChangeAspect="1"/>
            </p:cNvPicPr>
            <p:nvPr/>
          </p:nvPicPr>
          <p:blipFill>
            <a:blip r:embed="rId7"/>
            <a:stretch>
              <a:fillRect/>
            </a:stretch>
          </p:blipFill>
          <p:spPr>
            <a:xfrm>
              <a:off x="11056658" y="425494"/>
              <a:ext cx="843195" cy="843195"/>
            </a:xfrm>
            <a:prstGeom prst="rect">
              <a:avLst/>
            </a:prstGeom>
          </p:spPr>
        </p:pic>
        <p:sp>
          <p:nvSpPr>
            <p:cNvPr id="85" name="正方形/長方形 84">
              <a:extLst>
                <a:ext uri="{FF2B5EF4-FFF2-40B4-BE49-F238E27FC236}">
                  <a16:creationId xmlns:a16="http://schemas.microsoft.com/office/drawing/2014/main" id="{C32D3778-8156-47EA-801D-1CEBAB7852D0}"/>
                </a:ext>
              </a:extLst>
            </p:cNvPr>
            <p:cNvSpPr/>
            <p:nvPr/>
          </p:nvSpPr>
          <p:spPr>
            <a:xfrm>
              <a:off x="10608680" y="1217320"/>
              <a:ext cx="1640968" cy="461665"/>
            </a:xfrm>
            <a:prstGeom prst="rect">
              <a:avLst/>
            </a:prstGeom>
          </p:spPr>
          <p:txBody>
            <a:bodyPr wrap="square">
              <a:spAutoFit/>
            </a:bodyPr>
            <a:lstStyle/>
            <a:p>
              <a:pPr algn="ctr" defTabSz="914367"/>
              <a:r>
                <a:rPr lang="en-US" altLang="ja-JP" sz="2353">
                  <a:solidFill>
                    <a:srgbClr val="1A1A1A"/>
                  </a:solidFill>
                  <a:latin typeface="Meiryo UI" panose="020B0604030504040204" pitchFamily="50" charset="-128"/>
                  <a:ea typeface="Meiryo UI" panose="020B0604030504040204" pitchFamily="50" charset="-128"/>
                </a:rPr>
                <a:t>Azure AD</a:t>
              </a:r>
            </a:p>
          </p:txBody>
        </p:sp>
        <p:cxnSp>
          <p:nvCxnSpPr>
            <p:cNvPr id="51" name="直線矢印コネクタ 50">
              <a:extLst>
                <a:ext uri="{FF2B5EF4-FFF2-40B4-BE49-F238E27FC236}">
                  <a16:creationId xmlns:a16="http://schemas.microsoft.com/office/drawing/2014/main" id="{033CE3F8-B25C-4495-AF44-90FD7C700DA6}"/>
                </a:ext>
              </a:extLst>
            </p:cNvPr>
            <p:cNvCxnSpPr>
              <a:cxnSpLocks/>
              <a:stCxn id="38" idx="0"/>
              <a:endCxn id="85" idx="2"/>
            </p:cNvCxnSpPr>
            <p:nvPr/>
          </p:nvCxnSpPr>
          <p:spPr>
            <a:xfrm flipV="1">
              <a:off x="11423575" y="1678985"/>
              <a:ext cx="5589" cy="8289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48" name="図 47">
            <a:extLst>
              <a:ext uri="{FF2B5EF4-FFF2-40B4-BE49-F238E27FC236}">
                <a16:creationId xmlns:a16="http://schemas.microsoft.com/office/drawing/2014/main" id="{8D3A755F-EB60-4122-8A6B-2277AA080682}"/>
              </a:ext>
            </a:extLst>
          </p:cNvPr>
          <p:cNvPicPr>
            <a:picLocks noChangeAspect="1"/>
          </p:cNvPicPr>
          <p:nvPr/>
        </p:nvPicPr>
        <p:blipFill>
          <a:blip r:embed="rId3">
            <a:biLevel thresh="75000"/>
          </a:blip>
          <a:stretch>
            <a:fillRect/>
          </a:stretch>
        </p:blipFill>
        <p:spPr>
          <a:xfrm>
            <a:off x="8060584" y="5065233"/>
            <a:ext cx="1008793" cy="1008793"/>
          </a:xfrm>
          <a:prstGeom prst="rect">
            <a:avLst/>
          </a:prstGeom>
        </p:spPr>
      </p:pic>
      <p:sp>
        <p:nvSpPr>
          <p:cNvPr id="49" name="正方形/長方形 48">
            <a:extLst>
              <a:ext uri="{FF2B5EF4-FFF2-40B4-BE49-F238E27FC236}">
                <a16:creationId xmlns:a16="http://schemas.microsoft.com/office/drawing/2014/main" id="{5898D9C1-AE01-43F1-8A7C-1154C0A22FB7}"/>
              </a:ext>
            </a:extLst>
          </p:cNvPr>
          <p:cNvSpPr/>
          <p:nvPr/>
        </p:nvSpPr>
        <p:spPr>
          <a:xfrm>
            <a:off x="7644450" y="5897758"/>
            <a:ext cx="1863011" cy="461665"/>
          </a:xfrm>
          <a:prstGeom prst="rect">
            <a:avLst/>
          </a:prstGeom>
        </p:spPr>
        <p:txBody>
          <a:bodyPr wrap="none">
            <a:spAutoFit/>
          </a:bodyPr>
          <a:lstStyle/>
          <a:p>
            <a:pPr defTabSz="914367"/>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新規 </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Win10</a:t>
            </a:r>
          </a:p>
        </p:txBody>
      </p:sp>
      <p:sp>
        <p:nvSpPr>
          <p:cNvPr id="50" name="四角形: 角を丸くする 49">
            <a:extLst>
              <a:ext uri="{FF2B5EF4-FFF2-40B4-BE49-F238E27FC236}">
                <a16:creationId xmlns:a16="http://schemas.microsoft.com/office/drawing/2014/main" id="{2DA60D84-EC47-4435-8322-18E0F7113EF1}"/>
              </a:ext>
            </a:extLst>
          </p:cNvPr>
          <p:cNvSpPr/>
          <p:nvPr/>
        </p:nvSpPr>
        <p:spPr bwMode="auto">
          <a:xfrm>
            <a:off x="7112663" y="5045940"/>
            <a:ext cx="3063393" cy="1327342"/>
          </a:xfrm>
          <a:prstGeom prst="roundRect">
            <a:avLst>
              <a:gd name="adj" fmla="val 5358"/>
            </a:avLst>
          </a:prstGeom>
          <a:noFill/>
          <a:ln w="38100">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kumimoji="1" lang="ja-JP" altLang="en-US" sz="2353">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Tree>
    <p:extLst>
      <p:ext uri="{BB962C8B-B14F-4D97-AF65-F5344CB8AC3E}">
        <p14:creationId xmlns:p14="http://schemas.microsoft.com/office/powerpoint/2010/main" val="13530260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Azure</a:t>
            </a:r>
            <a:r>
              <a:rPr lang="ja-JP" altLang="en-US" sz="5400" dirty="0"/>
              <a:t> </a:t>
            </a:r>
            <a:r>
              <a:rPr lang="en-US" altLang="ja-JP" sz="5400" dirty="0"/>
              <a:t>AD Join – </a:t>
            </a:r>
            <a:r>
              <a:rPr lang="ja-JP" altLang="en-US" sz="5400" dirty="0"/>
              <a:t>メリット</a:t>
            </a:r>
            <a:endParaRPr lang="en-US" altLang="ja-JP" sz="5400" dirty="0"/>
          </a:p>
        </p:txBody>
      </p:sp>
    </p:spTree>
    <p:extLst>
      <p:ext uri="{BB962C8B-B14F-4D97-AF65-F5344CB8AC3E}">
        <p14:creationId xmlns:p14="http://schemas.microsoft.com/office/powerpoint/2010/main" val="262253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en-US" altLang="ja-JP" dirty="0"/>
              <a:t>Azure AD Join – </a:t>
            </a:r>
            <a:r>
              <a:rPr lang="ja-JP" altLang="en-US" dirty="0"/>
              <a:t>メリット</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922761" cy="5113387"/>
          </a:xfrm>
        </p:spPr>
        <p:txBody>
          <a:bodyPr/>
          <a:lstStyle/>
          <a:p>
            <a:pPr marL="742950" indent="-742950">
              <a:buFont typeface="+mj-lt"/>
              <a:buAutoNum type="arabicPeriod"/>
            </a:pPr>
            <a:r>
              <a:rPr lang="ja-JP" altLang="en-US" sz="3200" dirty="0"/>
              <a:t>オンプレミス </a:t>
            </a:r>
            <a:r>
              <a:rPr lang="en-US" altLang="ja-JP" sz="3200" dirty="0"/>
              <a:t>AD </a:t>
            </a:r>
            <a:r>
              <a:rPr lang="ja-JP" altLang="en-US" sz="3200" dirty="0"/>
              <a:t>廃止への第一歩</a:t>
            </a:r>
            <a:endParaRPr lang="en-US" altLang="ja-JP" sz="3200" dirty="0"/>
          </a:p>
          <a:p>
            <a:pPr lvl="1"/>
            <a:r>
              <a:rPr lang="ja-JP" altLang="en-US" dirty="0"/>
              <a:t>オンプレミス </a:t>
            </a:r>
            <a:r>
              <a:rPr lang="en-US" altLang="ja-JP" dirty="0"/>
              <a:t>AD </a:t>
            </a:r>
            <a:r>
              <a:rPr lang="ja-JP" altLang="en-US" dirty="0"/>
              <a:t>の将来的な撤廃に向け </a:t>
            </a:r>
            <a:r>
              <a:rPr lang="en-US" altLang="ja-JP" dirty="0"/>
              <a:t>PC </a:t>
            </a:r>
            <a:r>
              <a:rPr lang="ja-JP" altLang="en-US" dirty="0"/>
              <a:t>から徐々にクラウドへ移行</a:t>
            </a:r>
            <a:br>
              <a:rPr lang="en-US" altLang="ja-JP" dirty="0"/>
            </a:br>
            <a:r>
              <a:rPr lang="en-US" altLang="ja-JP" sz="1800" dirty="0">
                <a:hlinkClick r:id="rId2"/>
              </a:rPr>
              <a:t>https://github.com/teppeiy/AzureAD-Tips/blob/master/CloudJourney/All-In-Cloud.md</a:t>
            </a:r>
            <a:endParaRPr lang="en-US" altLang="ja-JP" sz="1800" dirty="0"/>
          </a:p>
          <a:p>
            <a:pPr marL="742950" indent="-742950">
              <a:buFont typeface="+mj-lt"/>
              <a:buAutoNum type="arabicPeriod"/>
            </a:pPr>
            <a:r>
              <a:rPr lang="ja-JP" altLang="en-US" sz="3200" dirty="0"/>
              <a:t>クラウドリソースとオンプレミスのリソース両方に </a:t>
            </a:r>
            <a:r>
              <a:rPr lang="en-US" altLang="ja-JP" sz="3200" dirty="0"/>
              <a:t>SSO </a:t>
            </a:r>
            <a:r>
              <a:rPr lang="ja-JP" altLang="en-US" sz="3200" dirty="0"/>
              <a:t>できる</a:t>
            </a:r>
            <a:endParaRPr lang="en-US" altLang="ja-JP" sz="3200" dirty="0"/>
          </a:p>
          <a:p>
            <a:pPr lvl="1"/>
            <a:r>
              <a:rPr lang="en-US" altLang="ja-JP" sz="2000" dirty="0"/>
              <a:t>PC </a:t>
            </a:r>
            <a:r>
              <a:rPr lang="ja-JP" altLang="en-US" sz="2000" dirty="0"/>
              <a:t>に入った後に追加でクレデンシャル入力は必要ない。</a:t>
            </a:r>
            <a:r>
              <a:rPr lang="en-US" altLang="ja-JP" sz="2000" dirty="0"/>
              <a:t>Kerberos TGT </a:t>
            </a:r>
            <a:r>
              <a:rPr lang="ja-JP" altLang="en-US" sz="2000" dirty="0"/>
              <a:t>も取得可能 </a:t>
            </a:r>
            <a:r>
              <a:rPr lang="en-US" altLang="ja-JP" sz="2000" dirty="0"/>
              <a:t>(</a:t>
            </a:r>
            <a:r>
              <a:rPr lang="ja-JP" altLang="en-US" sz="2000" dirty="0"/>
              <a:t>後述</a:t>
            </a:r>
            <a:r>
              <a:rPr lang="en-US" altLang="ja-JP" sz="2000" dirty="0"/>
              <a:t>)</a:t>
            </a:r>
          </a:p>
          <a:p>
            <a:pPr marL="742950" indent="-742950">
              <a:buFont typeface="+mj-lt"/>
              <a:buAutoNum type="arabicPeriod"/>
            </a:pPr>
            <a:r>
              <a:rPr lang="ja-JP" altLang="en-US" sz="3200" dirty="0"/>
              <a:t>リモートワークをするユーザーに最適な </a:t>
            </a:r>
            <a:r>
              <a:rPr lang="en-US" altLang="ja-JP" sz="3200" dirty="0"/>
              <a:t>PC </a:t>
            </a:r>
            <a:r>
              <a:rPr lang="ja-JP" altLang="en-US" sz="3200" dirty="0"/>
              <a:t>認証を提供できる</a:t>
            </a:r>
            <a:endParaRPr lang="en-US" altLang="ja-JP" sz="3200" dirty="0"/>
          </a:p>
          <a:p>
            <a:pPr lvl="1"/>
            <a:r>
              <a:rPr lang="ja-JP" altLang="en-US" sz="2000" dirty="0"/>
              <a:t>組織の </a:t>
            </a:r>
            <a:r>
              <a:rPr lang="en-US" altLang="ja-JP" sz="2000" dirty="0"/>
              <a:t>AD </a:t>
            </a:r>
            <a:r>
              <a:rPr lang="ja-JP" altLang="en-US" sz="2000" dirty="0" err="1"/>
              <a:t>に依</a:t>
            </a:r>
            <a:r>
              <a:rPr lang="ja-JP" altLang="en-US" sz="2000" dirty="0"/>
              <a:t>存しない </a:t>
            </a:r>
            <a:r>
              <a:rPr lang="en-US" altLang="ja-JP" sz="2000" dirty="0"/>
              <a:t>(</a:t>
            </a:r>
            <a:r>
              <a:rPr lang="ja-JP" altLang="en-US" sz="2000" dirty="0"/>
              <a:t>通信しなくてよい</a:t>
            </a:r>
            <a:r>
              <a:rPr lang="en-US" altLang="ja-JP" sz="2000" dirty="0"/>
              <a:t>) PC </a:t>
            </a:r>
            <a:r>
              <a:rPr lang="ja-JP" altLang="en-US" sz="2000" dirty="0"/>
              <a:t>環境を提供する際の最適解</a:t>
            </a:r>
            <a:endParaRPr lang="en-US" altLang="ja-JP" sz="2000" dirty="0"/>
          </a:p>
          <a:p>
            <a:pPr marL="742950" indent="-742950">
              <a:buFont typeface="+mj-lt"/>
              <a:buAutoNum type="arabicPeriod"/>
            </a:pPr>
            <a:r>
              <a:rPr lang="ja-JP" altLang="en-US" sz="3200" dirty="0"/>
              <a:t>最も精密なデバイスベースアクセスコントロールが可能</a:t>
            </a:r>
            <a:endParaRPr lang="en-US" altLang="ja-JP" sz="3200" dirty="0"/>
          </a:p>
          <a:p>
            <a:pPr lvl="1"/>
            <a:r>
              <a:rPr lang="en-US" altLang="ja-JP" sz="2000" dirty="0"/>
              <a:t>Intune MDM </a:t>
            </a:r>
            <a:r>
              <a:rPr lang="ja-JP" altLang="en-US" sz="2000" dirty="0"/>
              <a:t>との組み合わせで </a:t>
            </a:r>
            <a:r>
              <a:rPr lang="en-US" altLang="ja-JP" sz="2000" dirty="0"/>
              <a:t>Conditional Access – Device Compliant </a:t>
            </a:r>
            <a:r>
              <a:rPr lang="ja-JP" altLang="en-US" sz="2000" dirty="0"/>
              <a:t>条件が使える</a:t>
            </a:r>
            <a:endParaRPr lang="en-US" altLang="ja-JP" sz="2000" dirty="0"/>
          </a:p>
          <a:p>
            <a:pPr marL="742950" indent="-742950">
              <a:buFont typeface="+mj-lt"/>
              <a:buAutoNum type="arabicPeriod"/>
            </a:pPr>
            <a:r>
              <a:rPr lang="ja-JP" altLang="en-US" sz="3200" dirty="0"/>
              <a:t>セルフサービスパスワードリセットがログイン画面から可能</a:t>
            </a:r>
            <a:endParaRPr lang="en-US" altLang="ja-JP" sz="3200" dirty="0"/>
          </a:p>
          <a:p>
            <a:pPr lvl="1"/>
            <a:r>
              <a:rPr lang="ja-JP" altLang="en-US" sz="2000" dirty="0"/>
              <a:t>パスワードを忘れたけどそもそもパスワードリセットの画面に行くための端末に入れない</a:t>
            </a:r>
            <a:br>
              <a:rPr lang="en-US" altLang="ja-JP" sz="2400" dirty="0"/>
            </a:br>
            <a:endParaRPr lang="en-US" altLang="ja-JP" sz="2000" dirty="0"/>
          </a:p>
        </p:txBody>
      </p:sp>
    </p:spTree>
    <p:extLst>
      <p:ext uri="{BB962C8B-B14F-4D97-AF65-F5344CB8AC3E}">
        <p14:creationId xmlns:p14="http://schemas.microsoft.com/office/powerpoint/2010/main" val="41462095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11F2A7-D962-4117-AE0C-5467969A5C8E}"/>
              </a:ext>
            </a:extLst>
          </p:cNvPr>
          <p:cNvSpPr>
            <a:spLocks noGrp="1"/>
          </p:cNvSpPr>
          <p:nvPr>
            <p:ph type="body" sz="quarter" idx="10"/>
          </p:nvPr>
        </p:nvSpPr>
        <p:spPr>
          <a:xfrm>
            <a:off x="269239" y="1189177"/>
            <a:ext cx="11922761" cy="3253839"/>
          </a:xfrm>
        </p:spPr>
        <p:txBody>
          <a:bodyPr/>
          <a:lstStyle/>
          <a:p>
            <a:r>
              <a:rPr lang="en-US" altLang="ja-JP" dirty="0"/>
              <a:t>Primary Refresh Token</a:t>
            </a:r>
          </a:p>
          <a:p>
            <a:pPr lvl="1"/>
            <a:r>
              <a:rPr lang="ja-JP" altLang="en-US" dirty="0"/>
              <a:t>クラウドベースのデバイス登録完了後の初回ログイン時に </a:t>
            </a:r>
            <a:r>
              <a:rPr lang="en-US" altLang="ja-JP" dirty="0"/>
              <a:t>PRT (Primary Refresh Token) </a:t>
            </a:r>
            <a:r>
              <a:rPr lang="ja-JP" altLang="en-US" dirty="0"/>
              <a:t>が端末にダウンロードされる</a:t>
            </a:r>
            <a:endParaRPr lang="en-US" altLang="ja-JP" dirty="0"/>
          </a:p>
          <a:p>
            <a:pPr lvl="1"/>
            <a:r>
              <a:rPr lang="ja-JP" altLang="en-US" dirty="0"/>
              <a:t>この </a:t>
            </a:r>
            <a:r>
              <a:rPr lang="en-US" altLang="ja-JP" dirty="0"/>
              <a:t>PRT </a:t>
            </a:r>
            <a:r>
              <a:rPr lang="ja-JP" altLang="en-US" dirty="0"/>
              <a:t>を利用して </a:t>
            </a:r>
            <a:r>
              <a:rPr lang="en-US" altLang="ja-JP" dirty="0"/>
              <a:t>Azure AD </a:t>
            </a:r>
            <a:r>
              <a:rPr lang="ja-JP" altLang="en-US" dirty="0"/>
              <a:t>連携アプリに対するアクセスのためのトークンを取得 </a:t>
            </a:r>
            <a:r>
              <a:rPr lang="en-US" altLang="ja-JP" dirty="0"/>
              <a:t>(</a:t>
            </a:r>
            <a:r>
              <a:rPr lang="ja-JP" altLang="en-US" dirty="0"/>
              <a:t>ユーザー名、パスワードを求められる挙動が極小化される</a:t>
            </a:r>
            <a:r>
              <a:rPr lang="en-US" altLang="ja-JP" dirty="0"/>
              <a:t>)</a:t>
            </a:r>
          </a:p>
          <a:p>
            <a:pPr lvl="1"/>
            <a:r>
              <a:rPr lang="ja-JP" altLang="en-US" dirty="0"/>
              <a:t>フェデレーション環境において、 </a:t>
            </a:r>
            <a:r>
              <a:rPr lang="en-US" altLang="ja-JP" dirty="0"/>
              <a:t>PRT </a:t>
            </a:r>
            <a:r>
              <a:rPr lang="ja-JP" altLang="en-US" dirty="0"/>
              <a:t>取得後は以後 </a:t>
            </a:r>
            <a:r>
              <a:rPr lang="en-US" altLang="ja-JP" dirty="0"/>
              <a:t>Azure AD </a:t>
            </a:r>
            <a:r>
              <a:rPr lang="ja-JP" altLang="en-US" dirty="0"/>
              <a:t>リソースへのアクセスの際に </a:t>
            </a:r>
            <a:r>
              <a:rPr lang="en-US" altLang="ja-JP" dirty="0"/>
              <a:t>ADFS </a:t>
            </a:r>
            <a:r>
              <a:rPr lang="ja-JP" altLang="en-US" dirty="0"/>
              <a:t>は通らない</a:t>
            </a:r>
            <a:endParaRPr lang="en-US" altLang="ja-JP" dirty="0"/>
          </a:p>
          <a:p>
            <a:pPr lvl="1"/>
            <a:r>
              <a:rPr lang="ja-JP" altLang="en-US" dirty="0"/>
              <a:t>有効期間は </a:t>
            </a:r>
            <a:r>
              <a:rPr lang="en-US" altLang="ja-JP" dirty="0"/>
              <a:t>14 </a:t>
            </a:r>
            <a:r>
              <a:rPr lang="ja-JP" altLang="en-US" dirty="0"/>
              <a:t>日間で、</a:t>
            </a:r>
            <a:r>
              <a:rPr lang="en-US" altLang="ja-JP" dirty="0"/>
              <a:t>PRT </a:t>
            </a:r>
            <a:r>
              <a:rPr lang="ja-JP" altLang="en-US" dirty="0"/>
              <a:t>更新時に有効期間はリセットされ </a:t>
            </a:r>
            <a:r>
              <a:rPr lang="en-US" altLang="ja-JP" dirty="0"/>
              <a:t>14 </a:t>
            </a:r>
            <a:r>
              <a:rPr lang="ja-JP" altLang="en-US" dirty="0"/>
              <a:t>日間有効になる</a:t>
            </a:r>
            <a:endParaRPr lang="en-US" altLang="ja-JP" dirty="0"/>
          </a:p>
        </p:txBody>
      </p:sp>
      <p:sp>
        <p:nvSpPr>
          <p:cNvPr id="5" name="Title 1">
            <a:extLst>
              <a:ext uri="{FF2B5EF4-FFF2-40B4-BE49-F238E27FC236}">
                <a16:creationId xmlns:a16="http://schemas.microsoft.com/office/drawing/2014/main" id="{DDDA2DA3-140A-48C2-851B-6C128A9CB1F6}"/>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Yu Gothic UI" panose="020B0500000000000000" pitchFamily="34" charset="-128"/>
                <a:cs typeface="Segoe UI" pitchFamily="34" charset="0"/>
              </a:defRPr>
            </a:lvl1pPr>
          </a:lstStyle>
          <a:p>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PRT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によりクラウドリソースへの </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SSO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を実施</a:t>
            </a:r>
          </a:p>
        </p:txBody>
      </p:sp>
      <p:pic>
        <p:nvPicPr>
          <p:cNvPr id="4" name="図 3">
            <a:extLst>
              <a:ext uri="{FF2B5EF4-FFF2-40B4-BE49-F238E27FC236}">
                <a16:creationId xmlns:a16="http://schemas.microsoft.com/office/drawing/2014/main" id="{695F80DC-2191-4222-AB2E-EAFEC47F9A51}"/>
              </a:ext>
            </a:extLst>
          </p:cNvPr>
          <p:cNvPicPr>
            <a:picLocks noChangeAspect="1"/>
          </p:cNvPicPr>
          <p:nvPr/>
        </p:nvPicPr>
        <p:blipFill>
          <a:blip r:embed="rId2"/>
          <a:stretch>
            <a:fillRect/>
          </a:stretch>
        </p:blipFill>
        <p:spPr>
          <a:xfrm>
            <a:off x="8370717" y="5110180"/>
            <a:ext cx="1025780" cy="1025780"/>
          </a:xfrm>
          <a:prstGeom prst="rect">
            <a:avLst/>
          </a:prstGeom>
        </p:spPr>
      </p:pic>
      <p:pic>
        <p:nvPicPr>
          <p:cNvPr id="6" name="図 5">
            <a:extLst>
              <a:ext uri="{FF2B5EF4-FFF2-40B4-BE49-F238E27FC236}">
                <a16:creationId xmlns:a16="http://schemas.microsoft.com/office/drawing/2014/main" id="{4A7F4F67-2338-4E0A-99AB-5AA82B9662A9}"/>
              </a:ext>
            </a:extLst>
          </p:cNvPr>
          <p:cNvPicPr>
            <a:picLocks noChangeAspect="1"/>
          </p:cNvPicPr>
          <p:nvPr/>
        </p:nvPicPr>
        <p:blipFill>
          <a:blip r:embed="rId3">
            <a:biLevel thresh="75000"/>
          </a:blip>
          <a:stretch>
            <a:fillRect/>
          </a:stretch>
        </p:blipFill>
        <p:spPr>
          <a:xfrm>
            <a:off x="2378339" y="5090285"/>
            <a:ext cx="1144556" cy="1144556"/>
          </a:xfrm>
          <a:prstGeom prst="rect">
            <a:avLst/>
          </a:prstGeom>
        </p:spPr>
      </p:pic>
      <p:cxnSp>
        <p:nvCxnSpPr>
          <p:cNvPr id="8" name="直線矢印コネクタ 7">
            <a:extLst>
              <a:ext uri="{FF2B5EF4-FFF2-40B4-BE49-F238E27FC236}">
                <a16:creationId xmlns:a16="http://schemas.microsoft.com/office/drawing/2014/main" id="{844CBF05-D38F-456E-9374-37186EE566DB}"/>
              </a:ext>
            </a:extLst>
          </p:cNvPr>
          <p:cNvCxnSpPr>
            <a:cxnSpLocks/>
          </p:cNvCxnSpPr>
          <p:nvPr/>
        </p:nvCxnSpPr>
        <p:spPr>
          <a:xfrm>
            <a:off x="3863753" y="5755096"/>
            <a:ext cx="4031673"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5BC8096-D3A5-46D5-8250-313049779E52}"/>
              </a:ext>
            </a:extLst>
          </p:cNvPr>
          <p:cNvSpPr/>
          <p:nvPr/>
        </p:nvSpPr>
        <p:spPr>
          <a:xfrm>
            <a:off x="2511697" y="4471024"/>
            <a:ext cx="8032766" cy="400110"/>
          </a:xfrm>
          <a:prstGeom prst="rect">
            <a:avLst/>
          </a:prstGeom>
        </p:spPr>
        <p:txBody>
          <a:bodyPr wrap="square">
            <a:spAutoFit/>
          </a:bodyPr>
          <a:lstStyle/>
          <a:p>
            <a:pPr defTabSz="914367"/>
            <a:r>
              <a:rPr lang="en-US" altLang="ja-JP" sz="2000" b="1" dirty="0">
                <a:solidFill>
                  <a:schemeClr val="tx1">
                    <a:lumMod val="75000"/>
                    <a:lumOff val="25000"/>
                  </a:schemeClr>
                </a:solidFill>
                <a:latin typeface="Segoe UI"/>
                <a:ea typeface="Yu Gothic UI"/>
              </a:rPr>
              <a:t>Azure AD Join </a:t>
            </a:r>
            <a:r>
              <a:rPr lang="en-US" altLang="ja-JP" sz="2000" dirty="0">
                <a:solidFill>
                  <a:schemeClr val="tx1">
                    <a:lumMod val="75000"/>
                    <a:lumOff val="25000"/>
                  </a:schemeClr>
                </a:solidFill>
                <a:latin typeface="Segoe UI"/>
                <a:ea typeface="Yu Gothic UI"/>
              </a:rPr>
              <a:t>or </a:t>
            </a:r>
            <a:r>
              <a:rPr lang="en-US" altLang="ja-JP" sz="2000" b="1" dirty="0">
                <a:solidFill>
                  <a:schemeClr val="tx1">
                    <a:lumMod val="75000"/>
                    <a:lumOff val="25000"/>
                  </a:schemeClr>
                </a:solidFill>
                <a:latin typeface="Segoe UI"/>
                <a:ea typeface="Yu Gothic UI"/>
              </a:rPr>
              <a:t>Hybrid Azure AD Join </a:t>
            </a:r>
            <a:r>
              <a:rPr lang="en-US" altLang="ja-JP" sz="2000" dirty="0">
                <a:solidFill>
                  <a:schemeClr val="tx1">
                    <a:lumMod val="75000"/>
                    <a:lumOff val="25000"/>
                  </a:schemeClr>
                </a:solidFill>
                <a:latin typeface="Segoe UI"/>
                <a:ea typeface="Yu Gothic UI"/>
              </a:rPr>
              <a:t>or </a:t>
            </a:r>
            <a:r>
              <a:rPr lang="en-US" altLang="ja-JP" sz="2000" b="1" dirty="0">
                <a:solidFill>
                  <a:schemeClr val="tx1">
                    <a:lumMod val="75000"/>
                    <a:lumOff val="25000"/>
                  </a:schemeClr>
                </a:solidFill>
                <a:latin typeface="Segoe UI"/>
                <a:ea typeface="Yu Gothic UI"/>
              </a:rPr>
              <a:t>Azure AD Register</a:t>
            </a:r>
            <a:endParaRPr lang="ja-JP" altLang="en-US" sz="2000" b="1" dirty="0">
              <a:solidFill>
                <a:schemeClr val="tx1">
                  <a:lumMod val="75000"/>
                  <a:lumOff val="25000"/>
                </a:schemeClr>
              </a:solidFill>
              <a:latin typeface="Segoe UI"/>
              <a:ea typeface="Yu Gothic UI"/>
            </a:endParaRPr>
          </a:p>
        </p:txBody>
      </p:sp>
      <p:sp>
        <p:nvSpPr>
          <p:cNvPr id="10" name="正方形/長方形 9">
            <a:extLst>
              <a:ext uri="{FF2B5EF4-FFF2-40B4-BE49-F238E27FC236}">
                <a16:creationId xmlns:a16="http://schemas.microsoft.com/office/drawing/2014/main" id="{BC89BC5C-C03A-4CF9-873A-1E826728B76A}"/>
              </a:ext>
            </a:extLst>
          </p:cNvPr>
          <p:cNvSpPr/>
          <p:nvPr/>
        </p:nvSpPr>
        <p:spPr>
          <a:xfrm>
            <a:off x="2511697" y="5418509"/>
            <a:ext cx="899605" cy="369332"/>
          </a:xfrm>
          <a:prstGeom prst="rect">
            <a:avLst/>
          </a:prstGeom>
        </p:spPr>
        <p:txBody>
          <a:bodyPr wrap="none">
            <a:spAutoFit/>
          </a:bodyPr>
          <a:lstStyle/>
          <a:p>
            <a:r>
              <a:rPr lang="en-US" altLang="ja-JP" dirty="0">
                <a:solidFill>
                  <a:schemeClr val="tx1">
                    <a:lumMod val="75000"/>
                    <a:lumOff val="25000"/>
                  </a:schemeClr>
                </a:solidFill>
                <a:ea typeface="Yu Gothic UI"/>
              </a:rPr>
              <a:t>Win</a:t>
            </a:r>
            <a:r>
              <a:rPr lang="ja-JP" altLang="en-US" dirty="0">
                <a:solidFill>
                  <a:schemeClr val="tx1">
                    <a:lumMod val="75000"/>
                    <a:lumOff val="25000"/>
                  </a:schemeClr>
                </a:solidFill>
                <a:ea typeface="Yu Gothic UI"/>
              </a:rPr>
              <a:t> </a:t>
            </a:r>
            <a:r>
              <a:rPr lang="en-US" altLang="ja-JP" dirty="0">
                <a:solidFill>
                  <a:schemeClr val="tx1">
                    <a:lumMod val="75000"/>
                    <a:lumOff val="25000"/>
                  </a:schemeClr>
                </a:solidFill>
                <a:ea typeface="Yu Gothic UI"/>
              </a:rPr>
              <a:t>10</a:t>
            </a:r>
            <a:endParaRPr lang="ja-JP" altLang="en-US" dirty="0"/>
          </a:p>
        </p:txBody>
      </p:sp>
      <p:sp>
        <p:nvSpPr>
          <p:cNvPr id="12" name="正方形/長方形 11">
            <a:extLst>
              <a:ext uri="{FF2B5EF4-FFF2-40B4-BE49-F238E27FC236}">
                <a16:creationId xmlns:a16="http://schemas.microsoft.com/office/drawing/2014/main" id="{2EBEC31F-1D32-45EF-9F90-DA570B5B1543}"/>
              </a:ext>
            </a:extLst>
          </p:cNvPr>
          <p:cNvSpPr/>
          <p:nvPr/>
        </p:nvSpPr>
        <p:spPr>
          <a:xfrm>
            <a:off x="8258730" y="6135960"/>
            <a:ext cx="1249753" cy="400110"/>
          </a:xfrm>
          <a:prstGeom prst="rect">
            <a:avLst/>
          </a:prstGeom>
        </p:spPr>
        <p:txBody>
          <a:bodyPr wrap="square">
            <a:spAutoFit/>
          </a:bodyPr>
          <a:lstStyle/>
          <a:p>
            <a:pPr defTabSz="914367"/>
            <a:r>
              <a:rPr lang="en-US" altLang="ja-JP" sz="2000" dirty="0">
                <a:solidFill>
                  <a:schemeClr val="tx1">
                    <a:lumMod val="75000"/>
                    <a:lumOff val="25000"/>
                  </a:schemeClr>
                </a:solidFill>
                <a:latin typeface="Segoe UI"/>
                <a:ea typeface="Yu Gothic UI"/>
              </a:rPr>
              <a:t>Azure AD</a:t>
            </a:r>
            <a:endParaRPr lang="ja-JP" altLang="en-US" sz="2000" dirty="0">
              <a:solidFill>
                <a:schemeClr val="tx1">
                  <a:lumMod val="75000"/>
                  <a:lumOff val="25000"/>
                </a:schemeClr>
              </a:solidFill>
              <a:latin typeface="Segoe UI"/>
              <a:ea typeface="Yu Gothic UI"/>
            </a:endParaRPr>
          </a:p>
        </p:txBody>
      </p:sp>
      <p:cxnSp>
        <p:nvCxnSpPr>
          <p:cNvPr id="14" name="直線矢印コネクタ 13">
            <a:extLst>
              <a:ext uri="{FF2B5EF4-FFF2-40B4-BE49-F238E27FC236}">
                <a16:creationId xmlns:a16="http://schemas.microsoft.com/office/drawing/2014/main" id="{658AEF16-5670-4743-864B-6B6D0D0523EE}"/>
              </a:ext>
            </a:extLst>
          </p:cNvPr>
          <p:cNvCxnSpPr>
            <a:cxnSpLocks/>
          </p:cNvCxnSpPr>
          <p:nvPr/>
        </p:nvCxnSpPr>
        <p:spPr>
          <a:xfrm>
            <a:off x="3886199" y="5251997"/>
            <a:ext cx="4031673" cy="0"/>
          </a:xfrm>
          <a:prstGeom prst="straightConnector1">
            <a:avLst/>
          </a:prstGeom>
          <a:ln w="1905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C7289DE7-24ED-4C0B-ABF7-3E6D9EC4D2CE}"/>
              </a:ext>
            </a:extLst>
          </p:cNvPr>
          <p:cNvSpPr/>
          <p:nvPr/>
        </p:nvSpPr>
        <p:spPr bwMode="auto">
          <a:xfrm>
            <a:off x="5426127" y="5090285"/>
            <a:ext cx="906929" cy="342397"/>
          </a:xfrm>
          <a:prstGeom prst="rect">
            <a:avLst/>
          </a:prstGeom>
          <a:solidFill>
            <a:schemeClr val="accent2">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PRT</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970962D4-F462-49E1-8503-017696BB743D}"/>
              </a:ext>
            </a:extLst>
          </p:cNvPr>
          <p:cNvSpPr/>
          <p:nvPr/>
        </p:nvSpPr>
        <p:spPr bwMode="auto">
          <a:xfrm>
            <a:off x="5426127" y="5584697"/>
            <a:ext cx="906929" cy="342397"/>
          </a:xfrm>
          <a:prstGeom prst="rect">
            <a:avLst/>
          </a:prstGeom>
          <a:solidFill>
            <a:schemeClr val="accent2">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PRT</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E2F21175-FA9B-4D63-8101-8E351F1F67E2}"/>
              </a:ext>
            </a:extLst>
          </p:cNvPr>
          <p:cNvCxnSpPr>
            <a:cxnSpLocks/>
          </p:cNvCxnSpPr>
          <p:nvPr/>
        </p:nvCxnSpPr>
        <p:spPr>
          <a:xfrm>
            <a:off x="3863753" y="6336015"/>
            <a:ext cx="4031673" cy="0"/>
          </a:xfrm>
          <a:prstGeom prst="straightConnector1">
            <a:avLst/>
          </a:prstGeom>
          <a:ln w="1905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527DB9E6-D7AE-4509-ABCD-159BC06E0763}"/>
              </a:ext>
            </a:extLst>
          </p:cNvPr>
          <p:cNvSpPr/>
          <p:nvPr/>
        </p:nvSpPr>
        <p:spPr bwMode="auto">
          <a:xfrm>
            <a:off x="4976613" y="6078309"/>
            <a:ext cx="1805950" cy="515412"/>
          </a:xfrm>
          <a:prstGeom prst="rect">
            <a:avLst/>
          </a:prstGeom>
          <a:solidFill>
            <a:schemeClr val="accent2">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Access Token</a:t>
            </a:r>
          </a:p>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Refresh Token</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20" name="直線矢印コネクタ 19">
            <a:extLst>
              <a:ext uri="{FF2B5EF4-FFF2-40B4-BE49-F238E27FC236}">
                <a16:creationId xmlns:a16="http://schemas.microsoft.com/office/drawing/2014/main" id="{AB1BEDC2-9053-41FA-B07A-D5C07E6392A0}"/>
              </a:ext>
            </a:extLst>
          </p:cNvPr>
          <p:cNvCxnSpPr>
            <a:cxnSpLocks/>
          </p:cNvCxnSpPr>
          <p:nvPr/>
        </p:nvCxnSpPr>
        <p:spPr>
          <a:xfrm>
            <a:off x="3886199" y="4961588"/>
            <a:ext cx="4031673" cy="0"/>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833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F55EF9-B15A-4BE8-A5C1-304F2D906E57}"/>
              </a:ext>
            </a:extLst>
          </p:cNvPr>
          <p:cNvSpPr>
            <a:spLocks noGrp="1"/>
          </p:cNvSpPr>
          <p:nvPr>
            <p:ph type="body" sz="quarter" idx="10"/>
          </p:nvPr>
        </p:nvSpPr>
        <p:spPr/>
        <p:txBody>
          <a:bodyPr/>
          <a:lstStyle/>
          <a:p>
            <a:pPr lvl="0"/>
            <a:r>
              <a:rPr lang="ja-JP" altLang="en-US"/>
              <a:t>開発チームのメンバーがお届けする日本語の </a:t>
            </a:r>
            <a:r>
              <a:rPr lang="en-US" altLang="ja-JP"/>
              <a:t>Webinar</a:t>
            </a:r>
            <a:br>
              <a:rPr lang="en-US" altLang="ja-JP"/>
            </a:br>
            <a:r>
              <a:rPr lang="en-US" altLang="ja-JP"/>
              <a:t>(</a:t>
            </a:r>
            <a:r>
              <a:rPr lang="ja-JP" altLang="en-US"/>
              <a:t>グローバルで展開されている </a:t>
            </a:r>
            <a:r>
              <a:rPr lang="en-US" altLang="ja-JP"/>
              <a:t>Webinar </a:t>
            </a:r>
            <a:r>
              <a:rPr lang="ja-JP" altLang="en-US"/>
              <a:t>の日本語版</a:t>
            </a:r>
            <a:r>
              <a:rPr lang="en-US" altLang="ja-JP"/>
              <a:t>)</a:t>
            </a:r>
          </a:p>
          <a:p>
            <a:pPr lvl="0"/>
            <a:endParaRPr lang="en-US" altLang="ja-JP"/>
          </a:p>
          <a:p>
            <a:pPr lvl="0"/>
            <a:r>
              <a:rPr lang="en-US" altLang="ja-JP"/>
              <a:t>Azure AD </a:t>
            </a:r>
            <a:r>
              <a:rPr lang="ja-JP" altLang="en-US"/>
              <a:t>の基礎 </a:t>
            </a:r>
            <a:r>
              <a:rPr lang="en-US" altLang="ja-JP"/>
              <a:t>(L100–200)</a:t>
            </a:r>
            <a:r>
              <a:rPr lang="ja-JP" altLang="en-US"/>
              <a:t> のうち特に重要でかつ見落としやすいトピックをピックアップ</a:t>
            </a:r>
            <a:endParaRPr lang="en-US" altLang="ja-JP" dirty="0"/>
          </a:p>
        </p:txBody>
      </p:sp>
      <p:sp>
        <p:nvSpPr>
          <p:cNvPr id="7" name="Text Placeholder 6">
            <a:extLst>
              <a:ext uri="{FF2B5EF4-FFF2-40B4-BE49-F238E27FC236}">
                <a16:creationId xmlns:a16="http://schemas.microsoft.com/office/drawing/2014/main" id="{672F9A0C-FDEB-4FBB-91E1-B6196F06D25C}"/>
              </a:ext>
            </a:extLst>
          </p:cNvPr>
          <p:cNvSpPr>
            <a:spLocks noGrp="1"/>
          </p:cNvSpPr>
          <p:nvPr>
            <p:ph type="body" sz="quarter" idx="11"/>
          </p:nvPr>
        </p:nvSpPr>
        <p:spPr/>
        <p:txBody>
          <a:bodyPr/>
          <a:lstStyle/>
          <a:p>
            <a:r>
              <a:rPr lang="ja-JP" altLang="en-US"/>
              <a:t>本 </a:t>
            </a:r>
            <a:r>
              <a:rPr lang="en-US" altLang="ja-JP"/>
              <a:t>Webinar </a:t>
            </a:r>
            <a:r>
              <a:rPr lang="ja-JP" altLang="en-US"/>
              <a:t>シリーズの特徴</a:t>
            </a:r>
            <a:endParaRPr lang="en-US" dirty="0"/>
          </a:p>
        </p:txBody>
      </p:sp>
    </p:spTree>
    <p:extLst>
      <p:ext uri="{BB962C8B-B14F-4D97-AF65-F5344CB8AC3E}">
        <p14:creationId xmlns:p14="http://schemas.microsoft.com/office/powerpoint/2010/main" val="1633817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コネクタ: カギ線 41">
            <a:extLst>
              <a:ext uri="{FF2B5EF4-FFF2-40B4-BE49-F238E27FC236}">
                <a16:creationId xmlns:a16="http://schemas.microsoft.com/office/drawing/2014/main" id="{164F03FA-43FC-459D-8361-FF36E65A0EC3}"/>
              </a:ext>
            </a:extLst>
          </p:cNvPr>
          <p:cNvCxnSpPr>
            <a:cxnSpLocks/>
            <a:stCxn id="34" idx="2"/>
            <a:endCxn id="17" idx="2"/>
          </p:cNvCxnSpPr>
          <p:nvPr/>
        </p:nvCxnSpPr>
        <p:spPr>
          <a:xfrm rot="16200000" flipH="1">
            <a:off x="6119185" y="-855572"/>
            <a:ext cx="135482" cy="9571394"/>
          </a:xfrm>
          <a:prstGeom prst="bentConnector3">
            <a:avLst>
              <a:gd name="adj1" fmla="val 1355193"/>
            </a:avLst>
          </a:prstGeom>
          <a:ln>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8DDAB267-EC51-47B8-83EB-1A0B4A5F1C3A}"/>
              </a:ext>
            </a:extLst>
          </p:cNvPr>
          <p:cNvSpPr>
            <a:spLocks noGrp="1"/>
          </p:cNvSpPr>
          <p:nvPr>
            <p:ph type="title"/>
          </p:nvPr>
        </p:nvSpPr>
        <p:spPr>
          <a:xfrm>
            <a:off x="269241" y="199912"/>
            <a:ext cx="11655840" cy="899537"/>
          </a:xfrm>
        </p:spPr>
        <p:txBody>
          <a:bodyPr/>
          <a:lstStyle/>
          <a:p>
            <a:r>
              <a:rPr lang="en-US" altLang="ja-JP" sz="4313" dirty="0"/>
              <a:t>Azure</a:t>
            </a:r>
            <a:r>
              <a:rPr lang="ja-JP" altLang="en-US" sz="4313" dirty="0"/>
              <a:t> </a:t>
            </a:r>
            <a:r>
              <a:rPr lang="en-US" altLang="ja-JP" sz="4313" dirty="0"/>
              <a:t>AD Join </a:t>
            </a:r>
            <a:r>
              <a:rPr lang="ja-JP" altLang="en-US" sz="4313" dirty="0"/>
              <a:t>環境におけるオンプレ </a:t>
            </a:r>
            <a:r>
              <a:rPr lang="en-US" altLang="ja-JP" sz="4313" dirty="0"/>
              <a:t>SSO</a:t>
            </a:r>
            <a:endParaRPr lang="ja-JP" altLang="en-US" sz="4313" dirty="0"/>
          </a:p>
        </p:txBody>
      </p:sp>
      <p:pic>
        <p:nvPicPr>
          <p:cNvPr id="17" name="図 16">
            <a:extLst>
              <a:ext uri="{FF2B5EF4-FFF2-40B4-BE49-F238E27FC236}">
                <a16:creationId xmlns:a16="http://schemas.microsoft.com/office/drawing/2014/main" id="{BCB5321B-BB5D-4BDD-AD45-4884DF02881F}"/>
              </a:ext>
            </a:extLst>
          </p:cNvPr>
          <p:cNvPicPr>
            <a:picLocks noChangeAspect="1"/>
          </p:cNvPicPr>
          <p:nvPr/>
        </p:nvPicPr>
        <p:blipFill>
          <a:blip r:embed="rId3"/>
          <a:stretch>
            <a:fillRect/>
          </a:stretch>
        </p:blipFill>
        <p:spPr>
          <a:xfrm>
            <a:off x="10459733" y="2972086"/>
            <a:ext cx="1025780" cy="1025780"/>
          </a:xfrm>
          <a:prstGeom prst="rect">
            <a:avLst/>
          </a:prstGeom>
        </p:spPr>
      </p:pic>
      <p:pic>
        <p:nvPicPr>
          <p:cNvPr id="18" name="図 17">
            <a:extLst>
              <a:ext uri="{FF2B5EF4-FFF2-40B4-BE49-F238E27FC236}">
                <a16:creationId xmlns:a16="http://schemas.microsoft.com/office/drawing/2014/main" id="{1BE1B6B8-258A-4F1B-8E30-FAE5672CF25B}"/>
              </a:ext>
            </a:extLst>
          </p:cNvPr>
          <p:cNvPicPr>
            <a:picLocks noChangeAspect="1"/>
          </p:cNvPicPr>
          <p:nvPr/>
        </p:nvPicPr>
        <p:blipFill>
          <a:blip r:embed="rId4"/>
          <a:stretch>
            <a:fillRect/>
          </a:stretch>
        </p:blipFill>
        <p:spPr>
          <a:xfrm>
            <a:off x="5168423" y="1136269"/>
            <a:ext cx="646466" cy="636862"/>
          </a:xfrm>
          <a:prstGeom prst="rect">
            <a:avLst/>
          </a:prstGeom>
        </p:spPr>
      </p:pic>
      <p:cxnSp>
        <p:nvCxnSpPr>
          <p:cNvPr id="14" name="直線矢印コネクタ 13">
            <a:extLst>
              <a:ext uri="{FF2B5EF4-FFF2-40B4-BE49-F238E27FC236}">
                <a16:creationId xmlns:a16="http://schemas.microsoft.com/office/drawing/2014/main" id="{7CA03FBE-DC0F-4F08-BA0C-C9A8AE3E99C5}"/>
              </a:ext>
            </a:extLst>
          </p:cNvPr>
          <p:cNvCxnSpPr>
            <a:cxnSpLocks/>
          </p:cNvCxnSpPr>
          <p:nvPr/>
        </p:nvCxnSpPr>
        <p:spPr>
          <a:xfrm>
            <a:off x="5491656" y="1899218"/>
            <a:ext cx="0" cy="1045033"/>
          </a:xfrm>
          <a:prstGeom prst="straightConnector1">
            <a:avLst/>
          </a:prstGeom>
          <a:ln w="19050">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F24790EB-8159-4C62-86BF-2A1C9529B4C6}"/>
              </a:ext>
            </a:extLst>
          </p:cNvPr>
          <p:cNvPicPr>
            <a:picLocks noChangeAspect="1"/>
          </p:cNvPicPr>
          <p:nvPr/>
        </p:nvPicPr>
        <p:blipFill>
          <a:blip r:embed="rId5">
            <a:biLevel thresh="75000"/>
          </a:blip>
          <a:stretch>
            <a:fillRect/>
          </a:stretch>
        </p:blipFill>
        <p:spPr>
          <a:xfrm>
            <a:off x="4891953" y="2917441"/>
            <a:ext cx="1144556" cy="1144556"/>
          </a:xfrm>
          <a:prstGeom prst="rect">
            <a:avLst/>
          </a:prstGeom>
        </p:spPr>
      </p:pic>
      <p:sp>
        <p:nvSpPr>
          <p:cNvPr id="40" name="正方形/長方形 39">
            <a:extLst>
              <a:ext uri="{FF2B5EF4-FFF2-40B4-BE49-F238E27FC236}">
                <a16:creationId xmlns:a16="http://schemas.microsoft.com/office/drawing/2014/main" id="{86FBA8AF-47F2-4F78-BC90-E5830EE23A63}"/>
              </a:ext>
            </a:extLst>
          </p:cNvPr>
          <p:cNvSpPr/>
          <p:nvPr/>
        </p:nvSpPr>
        <p:spPr>
          <a:xfrm>
            <a:off x="5627859" y="2028195"/>
            <a:ext cx="2628345" cy="646331"/>
          </a:xfrm>
          <a:prstGeom prst="rect">
            <a:avLst/>
          </a:prstGeom>
        </p:spPr>
        <p:txBody>
          <a:bodyPr wrap="square">
            <a:spAutoFit/>
          </a:bodyPr>
          <a:lstStyle/>
          <a:p>
            <a:pPr defTabSz="914367"/>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ユーザーがサインイン</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defTabSz="914367"/>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Abc@contoso.com</a:t>
            </a:r>
          </a:p>
        </p:txBody>
      </p:sp>
      <p:cxnSp>
        <p:nvCxnSpPr>
          <p:cNvPr id="43" name="コネクタ: カギ線 42">
            <a:extLst>
              <a:ext uri="{FF2B5EF4-FFF2-40B4-BE49-F238E27FC236}">
                <a16:creationId xmlns:a16="http://schemas.microsoft.com/office/drawing/2014/main" id="{5901B333-3DB6-4BA6-BBB9-E52C6DDE7C6A}"/>
              </a:ext>
            </a:extLst>
          </p:cNvPr>
          <p:cNvCxnSpPr>
            <a:cxnSpLocks/>
            <a:stCxn id="17" idx="1"/>
            <a:endCxn id="19" idx="3"/>
          </p:cNvCxnSpPr>
          <p:nvPr/>
        </p:nvCxnSpPr>
        <p:spPr>
          <a:xfrm rot="10800000" flipV="1">
            <a:off x="6036509" y="3484975"/>
            <a:ext cx="4423224" cy="4743"/>
          </a:xfrm>
          <a:prstGeom prst="bentConnector3">
            <a:avLst>
              <a:gd name="adj1" fmla="val 50000"/>
            </a:avLst>
          </a:prstGeom>
          <a:ln>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9BA5C846-0DB8-4CFE-A1ED-E2145C631FAC}"/>
              </a:ext>
            </a:extLst>
          </p:cNvPr>
          <p:cNvSpPr/>
          <p:nvPr/>
        </p:nvSpPr>
        <p:spPr>
          <a:xfrm>
            <a:off x="42587" y="1481244"/>
            <a:ext cx="2717282" cy="646331"/>
          </a:xfrm>
          <a:prstGeom prst="rect">
            <a:avLst/>
          </a:prstGeom>
        </p:spPr>
        <p:txBody>
          <a:bodyPr wrap="none">
            <a:spAutoFit/>
          </a:bodyPr>
          <a:lstStyle/>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Active Directory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ドメイン</a:t>
            </a:r>
            <a:endParaRPr lang="en-US" altLang="ja-JP" dirty="0">
              <a:solidFill>
                <a:schemeClr val="tx1">
                  <a:lumMod val="75000"/>
                  <a:lumOff val="25000"/>
                </a:schemeClr>
              </a:solidFill>
              <a:latin typeface="Meiryo UI" panose="020B0604030504040204" pitchFamily="50" charset="-128"/>
              <a:ea typeface="Meiryo UI" panose="020B0604030504040204" pitchFamily="50" charset="-128"/>
            </a:endParaRPr>
          </a:p>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contoso.net</a:t>
            </a:r>
            <a:endParaRPr lang="ja-JP" altLang="en-US"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0DC4846-F3EF-4ADD-B937-C06EF0440620}"/>
              </a:ext>
            </a:extLst>
          </p:cNvPr>
          <p:cNvSpPr/>
          <p:nvPr/>
        </p:nvSpPr>
        <p:spPr>
          <a:xfrm>
            <a:off x="269239" y="6383823"/>
            <a:ext cx="10455058" cy="369332"/>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https://docs.microsoft.com/ja-jp/azure/active-directory/devices/azuread-join-sso</a:t>
            </a:r>
          </a:p>
        </p:txBody>
      </p:sp>
      <p:pic>
        <p:nvPicPr>
          <p:cNvPr id="34" name="図 29">
            <a:extLst>
              <a:ext uri="{FF2B5EF4-FFF2-40B4-BE49-F238E27FC236}">
                <a16:creationId xmlns:a16="http://schemas.microsoft.com/office/drawing/2014/main" id="{C18ED4CB-3BC0-4F93-B1F6-8D6C4165201C}"/>
              </a:ext>
            </a:extLst>
          </p:cNvPr>
          <p:cNvPicPr>
            <a:picLocks noChangeAspect="1"/>
          </p:cNvPicPr>
          <p:nvPr/>
        </p:nvPicPr>
        <p:blipFill>
          <a:blip r:embed="rId6" cstate="print"/>
          <a:stretch>
            <a:fillRect/>
          </a:stretch>
        </p:blipFill>
        <p:spPr>
          <a:xfrm>
            <a:off x="919321" y="2995615"/>
            <a:ext cx="963816" cy="866769"/>
          </a:xfrm>
          <a:prstGeom prst="rect">
            <a:avLst/>
          </a:prstGeom>
        </p:spPr>
      </p:pic>
      <p:pic>
        <p:nvPicPr>
          <p:cNvPr id="38" name="図 37">
            <a:extLst>
              <a:ext uri="{FF2B5EF4-FFF2-40B4-BE49-F238E27FC236}">
                <a16:creationId xmlns:a16="http://schemas.microsoft.com/office/drawing/2014/main" id="{68917556-5602-4D33-BC3B-2404CED78744}"/>
              </a:ext>
            </a:extLst>
          </p:cNvPr>
          <p:cNvPicPr>
            <a:picLocks noChangeAspect="1"/>
          </p:cNvPicPr>
          <p:nvPr/>
        </p:nvPicPr>
        <p:blipFill>
          <a:blip r:embed="rId7">
            <a:duotone>
              <a:prstClr val="black"/>
              <a:schemeClr val="accent1">
                <a:tint val="45000"/>
                <a:satMod val="400000"/>
              </a:schemeClr>
            </a:duotone>
          </a:blip>
          <a:stretch>
            <a:fillRect/>
          </a:stretch>
        </p:blipFill>
        <p:spPr>
          <a:xfrm>
            <a:off x="5084340" y="5312924"/>
            <a:ext cx="554459" cy="647567"/>
          </a:xfrm>
          <a:prstGeom prst="rect">
            <a:avLst/>
          </a:prstGeom>
        </p:spPr>
      </p:pic>
      <p:sp>
        <p:nvSpPr>
          <p:cNvPr id="39" name="正方形/長方形 38">
            <a:extLst>
              <a:ext uri="{FF2B5EF4-FFF2-40B4-BE49-F238E27FC236}">
                <a16:creationId xmlns:a16="http://schemas.microsoft.com/office/drawing/2014/main" id="{D434547D-EFE7-4B0A-BD06-4A5162BF384D}"/>
              </a:ext>
            </a:extLst>
          </p:cNvPr>
          <p:cNvSpPr/>
          <p:nvPr/>
        </p:nvSpPr>
        <p:spPr>
          <a:xfrm>
            <a:off x="4240924" y="5924167"/>
            <a:ext cx="2233304" cy="369332"/>
          </a:xfrm>
          <a:prstGeom prst="rect">
            <a:avLst/>
          </a:prstGeom>
        </p:spPr>
        <p:txBody>
          <a:bodyPr wrap="none">
            <a:spAutoFit/>
          </a:bodyPr>
          <a:lstStyle/>
          <a:p>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 AD Connect</a:t>
            </a:r>
            <a:endParaRPr lang="ja-JP" altLang="en-US" dirty="0">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CF03BD94-A7FF-40BA-AE50-1CFF49F5680E}"/>
              </a:ext>
            </a:extLst>
          </p:cNvPr>
          <p:cNvSpPr/>
          <p:nvPr/>
        </p:nvSpPr>
        <p:spPr>
          <a:xfrm>
            <a:off x="9666753" y="2239104"/>
            <a:ext cx="2591928" cy="646331"/>
          </a:xfrm>
          <a:prstGeom prst="rect">
            <a:avLst/>
          </a:prstGeom>
        </p:spPr>
        <p:txBody>
          <a:bodyPr wrap="none">
            <a:spAutoFit/>
          </a:bodyPr>
          <a:lstStyle/>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Azure AD</a:t>
            </a:r>
          </a:p>
          <a:p>
            <a:pPr algn="ctr"/>
            <a:r>
              <a:rPr lang="en-US" altLang="ja-JP" dirty="0">
                <a:solidFill>
                  <a:schemeClr val="tx1">
                    <a:lumMod val="75000"/>
                    <a:lumOff val="25000"/>
                  </a:schemeClr>
                </a:solidFill>
                <a:latin typeface="Meiryo UI" panose="020B0604030504040204" pitchFamily="50" charset="-128"/>
                <a:ea typeface="Meiryo UI" panose="020B0604030504040204" pitchFamily="50" charset="-128"/>
              </a:rPr>
              <a:t>contoso.com </a:t>
            </a:r>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登録済み</a:t>
            </a:r>
            <a:endParaRPr lang="ja-JP" altLang="en-US"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A13A0F55-3CA7-4181-8135-6CA05E225583}"/>
              </a:ext>
            </a:extLst>
          </p:cNvPr>
          <p:cNvSpPr/>
          <p:nvPr/>
        </p:nvSpPr>
        <p:spPr>
          <a:xfrm>
            <a:off x="5930447" y="5304454"/>
            <a:ext cx="2417650" cy="369332"/>
          </a:xfrm>
          <a:prstGeom prst="rect">
            <a:avLst/>
          </a:prstGeom>
        </p:spPr>
        <p:txBody>
          <a:bodyPr wrap="none">
            <a:spAutoFit/>
          </a:bodyPr>
          <a:lstStyle/>
          <a:p>
            <a:r>
              <a:rPr lang="ja-JP" altLang="en-US" dirty="0">
                <a:solidFill>
                  <a:schemeClr val="tx1">
                    <a:lumMod val="75000"/>
                    <a:lumOff val="25000"/>
                  </a:schemeClr>
                </a:solidFill>
                <a:latin typeface="Meiryo UI" panose="020B0604030504040204" pitchFamily="50" charset="-128"/>
                <a:ea typeface="Meiryo UI" panose="020B0604030504040204" pitchFamily="50" charset="-128"/>
              </a:rPr>
              <a:t>ユーザーオブジェクト同期</a:t>
            </a:r>
            <a:endParaRPr lang="ja-JP" altLang="en-US"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42780FB2-5555-4677-8188-8F2464670D1A}"/>
              </a:ext>
            </a:extLst>
          </p:cNvPr>
          <p:cNvSpPr/>
          <p:nvPr/>
        </p:nvSpPr>
        <p:spPr bwMode="auto">
          <a:xfrm>
            <a:off x="6779940" y="3276188"/>
            <a:ext cx="2974687" cy="1164663"/>
          </a:xfrm>
          <a:prstGeom prst="rect">
            <a:avLst/>
          </a:prstGeom>
          <a:solidFill>
            <a:schemeClr val="bg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b="1" dirty="0">
                <a:solidFill>
                  <a:schemeClr val="tx1">
                    <a:lumMod val="75000"/>
                    <a:lumOff val="25000"/>
                  </a:schemeClr>
                </a:solidFill>
                <a:latin typeface="Meiryo UI" panose="020B0604030504040204" pitchFamily="50" charset="-128"/>
                <a:ea typeface="Meiryo UI" panose="020B0604030504040204" pitchFamily="50" charset="-128"/>
              </a:rPr>
              <a:t>ID token</a:t>
            </a:r>
          </a:p>
          <a:p>
            <a:pPr marL="285750" indent="-285750" defTabSz="932293" fontAlgn="base">
              <a:lnSpc>
                <a:spcPct val="90000"/>
              </a:lnSpc>
              <a:spcBef>
                <a:spcPct val="0"/>
              </a:spcBef>
              <a:spcAft>
                <a:spcPct val="0"/>
              </a:spcAft>
              <a:buFont typeface="Arial" panose="020B0604020202020204" pitchFamily="34" charset="0"/>
              <a:buChar char="•"/>
            </a:pPr>
            <a:r>
              <a:rPr lang="ja-JP" altLang="ja-JP" sz="1600" dirty="0">
                <a:solidFill>
                  <a:schemeClr val="tx1">
                    <a:lumMod val="75000"/>
                    <a:lumOff val="25000"/>
                  </a:schemeClr>
                </a:solidFill>
                <a:latin typeface="Meiryo UI" panose="020B0604030504040204" pitchFamily="50" charset="-128"/>
                <a:ea typeface="Meiryo UI" panose="020B0604030504040204" pitchFamily="50" charset="-128"/>
              </a:rPr>
              <a:t>sAMAccountName</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285750" indent="-285750" defTabSz="932293" fontAlgn="base">
              <a:lnSpc>
                <a:spcPct val="90000"/>
              </a:lnSpc>
              <a:spcBef>
                <a:spcPct val="0"/>
              </a:spcBef>
              <a:spcAft>
                <a:spcPct val="0"/>
              </a:spcAft>
              <a:buFont typeface="Arial" panose="020B0604020202020204" pitchFamily="34" charset="0"/>
              <a:buChar char="•"/>
            </a:pPr>
            <a:r>
              <a:rPr lang="ja-JP" altLang="ja-JP" sz="1600" dirty="0">
                <a:solidFill>
                  <a:schemeClr val="tx1">
                    <a:lumMod val="75000"/>
                    <a:lumOff val="25000"/>
                  </a:schemeClr>
                </a:solidFill>
                <a:latin typeface="Meiryo UI" panose="020B0604030504040204" pitchFamily="50" charset="-128"/>
                <a:ea typeface="Meiryo UI" panose="020B0604030504040204" pitchFamily="50" charset="-128"/>
              </a:rPr>
              <a:t>netBIOSDomainName</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285750" indent="-285750" defTabSz="932293" fontAlgn="base">
              <a:lnSpc>
                <a:spcPct val="90000"/>
              </a:lnSpc>
              <a:spcBef>
                <a:spcPct val="0"/>
              </a:spcBef>
              <a:spcAft>
                <a:spcPct val="0"/>
              </a:spcAft>
              <a:buFont typeface="Arial" panose="020B0604020202020204" pitchFamily="34" charset="0"/>
              <a:buChar char="•"/>
            </a:pPr>
            <a:r>
              <a:rPr lang="ja-JP" altLang="ja-JP" sz="1600" dirty="0">
                <a:solidFill>
                  <a:schemeClr val="tx1">
                    <a:lumMod val="75000"/>
                    <a:lumOff val="25000"/>
                  </a:schemeClr>
                </a:solidFill>
                <a:latin typeface="Meiryo UI" panose="020B0604030504040204" pitchFamily="50" charset="-128"/>
                <a:ea typeface="Meiryo UI" panose="020B0604030504040204" pitchFamily="50" charset="-128"/>
              </a:rPr>
              <a:t>dnsDomainName</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152D993A-3D7A-46B1-BBC1-F1DCA311155A}"/>
              </a:ext>
            </a:extLst>
          </p:cNvPr>
          <p:cNvSpPr/>
          <p:nvPr/>
        </p:nvSpPr>
        <p:spPr>
          <a:xfrm>
            <a:off x="3720701" y="4469191"/>
            <a:ext cx="3484898" cy="590931"/>
          </a:xfrm>
          <a:prstGeom prst="rect">
            <a:avLst/>
          </a:prstGeom>
        </p:spPr>
        <p:txBody>
          <a:bodyPr wrap="square">
            <a:spAutoFit/>
          </a:bodyPr>
          <a:lstStyle/>
          <a:p>
            <a:pPr defTabSz="932293" fontAlgn="base">
              <a:lnSpc>
                <a:spcPct val="90000"/>
              </a:lnSpc>
              <a:spcBef>
                <a:spcPct val="0"/>
              </a:spcBef>
              <a:spcAft>
                <a:spcPct val="0"/>
              </a:spcAft>
            </a:pPr>
            <a:r>
              <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rPr>
              <a:t>ID token </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内の </a:t>
            </a:r>
            <a:r>
              <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rPr>
              <a:t>Domain </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情報を基に </a:t>
            </a:r>
            <a:r>
              <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rPr>
              <a:t>Domain Controller </a:t>
            </a:r>
            <a:r>
              <a:rPr kumimoji="1" lang="ja-JP" altLang="en-US" dirty="0">
                <a:solidFill>
                  <a:schemeClr val="tx1">
                    <a:lumMod val="75000"/>
                    <a:lumOff val="25000"/>
                  </a:schemeClr>
                </a:solidFill>
                <a:latin typeface="Meiryo UI" panose="020B0604030504040204" pitchFamily="50" charset="-128"/>
                <a:ea typeface="Meiryo UI" panose="020B0604030504040204" pitchFamily="50" charset="-128"/>
              </a:rPr>
              <a:t>を探索</a:t>
            </a:r>
          </a:p>
        </p:txBody>
      </p:sp>
      <p:cxnSp>
        <p:nvCxnSpPr>
          <p:cNvPr id="49" name="コネクタ: カギ線 48">
            <a:extLst>
              <a:ext uri="{FF2B5EF4-FFF2-40B4-BE49-F238E27FC236}">
                <a16:creationId xmlns:a16="http://schemas.microsoft.com/office/drawing/2014/main" id="{F3A7769A-7939-4FF8-99DE-2F5E19D2CF37}"/>
              </a:ext>
            </a:extLst>
          </p:cNvPr>
          <p:cNvCxnSpPr>
            <a:cxnSpLocks/>
          </p:cNvCxnSpPr>
          <p:nvPr/>
        </p:nvCxnSpPr>
        <p:spPr>
          <a:xfrm rot="10800000">
            <a:off x="1864498" y="3413189"/>
            <a:ext cx="3008816" cy="0"/>
          </a:xfrm>
          <a:prstGeom prst="bentConnector3">
            <a:avLst>
              <a:gd name="adj1" fmla="val 50000"/>
            </a:avLst>
          </a:prstGeom>
          <a:ln>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CD54785A-A55A-48DE-B4F0-BEADE038D849}"/>
              </a:ext>
            </a:extLst>
          </p:cNvPr>
          <p:cNvSpPr/>
          <p:nvPr/>
        </p:nvSpPr>
        <p:spPr bwMode="auto">
          <a:xfrm>
            <a:off x="2271363" y="2367894"/>
            <a:ext cx="2275062" cy="922130"/>
          </a:xfrm>
          <a:prstGeom prst="rect">
            <a:avLst/>
          </a:prstGeom>
          <a:solidFill>
            <a:schemeClr val="bg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err="1">
                <a:solidFill>
                  <a:schemeClr val="tx1">
                    <a:lumMod val="75000"/>
                    <a:lumOff val="25000"/>
                  </a:schemeClr>
                </a:solidFill>
                <a:latin typeface="Meiryo UI" panose="020B0604030504040204" pitchFamily="50" charset="-128"/>
                <a:ea typeface="Meiryo UI" panose="020B0604030504040204" pitchFamily="50" charset="-128"/>
              </a:rPr>
              <a:t>sAMAccountName</a:t>
            </a:r>
            <a:endPar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p>
          <a:p>
            <a:pPr marL="0" marR="0" indent="0" algn="ctr" defTabSz="932293" rtl="0" eaLnBrk="1" fontAlgn="base" latinLnBrk="0" hangingPunct="1">
              <a:lnSpc>
                <a:spcPct val="90000"/>
              </a:lnSpc>
              <a:spcBef>
                <a:spcPct val="0"/>
              </a:spcBef>
              <a:spcAft>
                <a:spcPct val="0"/>
              </a:spcAft>
              <a:buClrTx/>
              <a:buSzTx/>
              <a:buFontTx/>
              <a:buNone/>
              <a:tabLst/>
            </a:pPr>
            <a:r>
              <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rPr>
              <a:t>資格情報 </a:t>
            </a: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r>
              <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rPr>
              <a:t>パスワード</a:t>
            </a: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55" name="コネクタ: カギ線 54">
            <a:extLst>
              <a:ext uri="{FF2B5EF4-FFF2-40B4-BE49-F238E27FC236}">
                <a16:creationId xmlns:a16="http://schemas.microsoft.com/office/drawing/2014/main" id="{7DD1B4BF-AFF4-4FCB-81C7-9E244CB0379A}"/>
              </a:ext>
            </a:extLst>
          </p:cNvPr>
          <p:cNvCxnSpPr>
            <a:cxnSpLocks/>
          </p:cNvCxnSpPr>
          <p:nvPr/>
        </p:nvCxnSpPr>
        <p:spPr>
          <a:xfrm flipV="1">
            <a:off x="1901776" y="3601910"/>
            <a:ext cx="2971538" cy="0"/>
          </a:xfrm>
          <a:prstGeom prst="bentConnector3">
            <a:avLst>
              <a:gd name="adj1" fmla="val 50000"/>
            </a:avLst>
          </a:prstGeom>
          <a:ln>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28E9157E-9C6B-4A9E-A48B-D486A1E56A4A}"/>
              </a:ext>
            </a:extLst>
          </p:cNvPr>
          <p:cNvSpPr/>
          <p:nvPr/>
        </p:nvSpPr>
        <p:spPr bwMode="auto">
          <a:xfrm>
            <a:off x="2520010" y="3701078"/>
            <a:ext cx="1777767" cy="455434"/>
          </a:xfrm>
          <a:prstGeom prst="rect">
            <a:avLst/>
          </a:prstGeom>
          <a:solidFill>
            <a:schemeClr val="bg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Kerberos TGT</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cxnSp>
        <p:nvCxnSpPr>
          <p:cNvPr id="59" name="コネクタ: カギ線 58">
            <a:extLst>
              <a:ext uri="{FF2B5EF4-FFF2-40B4-BE49-F238E27FC236}">
                <a16:creationId xmlns:a16="http://schemas.microsoft.com/office/drawing/2014/main" id="{1F3400FE-14FD-4831-AF09-E0DA10609206}"/>
              </a:ext>
            </a:extLst>
          </p:cNvPr>
          <p:cNvCxnSpPr>
            <a:cxnSpLocks/>
          </p:cNvCxnSpPr>
          <p:nvPr/>
        </p:nvCxnSpPr>
        <p:spPr>
          <a:xfrm rot="5400000" flipH="1" flipV="1">
            <a:off x="5180271" y="4145262"/>
            <a:ext cx="565759" cy="0"/>
          </a:xfrm>
          <a:prstGeom prst="bentConnector3">
            <a:avLst>
              <a:gd name="adj1" fmla="val 50000"/>
            </a:avLst>
          </a:prstGeom>
          <a:ln>
            <a:solidFill>
              <a:schemeClr val="tx1">
                <a:lumMod val="75000"/>
                <a:lumOff val="2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C5D45C46-EA31-41FD-89AB-014A1079B0D0}"/>
              </a:ext>
            </a:extLst>
          </p:cNvPr>
          <p:cNvSpPr/>
          <p:nvPr/>
        </p:nvSpPr>
        <p:spPr bwMode="auto">
          <a:xfrm>
            <a:off x="6779939" y="2869660"/>
            <a:ext cx="2974684" cy="342397"/>
          </a:xfrm>
          <a:prstGeom prst="rect">
            <a:avLst/>
          </a:prstGeom>
          <a:solidFill>
            <a:schemeClr val="bg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solidFill>
                  <a:schemeClr val="tx1">
                    <a:lumMod val="75000"/>
                    <a:lumOff val="25000"/>
                  </a:schemeClr>
                </a:solidFill>
                <a:latin typeface="Meiryo UI" panose="020B0604030504040204" pitchFamily="50" charset="-128"/>
                <a:ea typeface="Meiryo UI" panose="020B0604030504040204" pitchFamily="50" charset="-128"/>
              </a:rPr>
              <a:t>PRT (Primary Refresh Token)</a:t>
            </a:r>
            <a:endPar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02935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0" grpId="0" animBg="1"/>
      <p:bldP spid="26" grpId="0"/>
      <p:bldP spid="52" grpId="0" animBg="1"/>
      <p:bldP spid="58"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11F2A7-D962-4117-AE0C-5467969A5C8E}"/>
              </a:ext>
            </a:extLst>
          </p:cNvPr>
          <p:cNvSpPr>
            <a:spLocks noGrp="1"/>
          </p:cNvSpPr>
          <p:nvPr>
            <p:ph type="body" sz="quarter" idx="10"/>
          </p:nvPr>
        </p:nvSpPr>
        <p:spPr>
          <a:xfrm>
            <a:off x="269239" y="1189177"/>
            <a:ext cx="11922761" cy="3484608"/>
          </a:xfrm>
        </p:spPr>
        <p:txBody>
          <a:bodyPr/>
          <a:lstStyle/>
          <a:p>
            <a:r>
              <a:rPr lang="ja-JP" altLang="en-US" dirty="0"/>
              <a:t>そもそも </a:t>
            </a:r>
            <a:r>
              <a:rPr lang="en-US" altLang="ja-JP" dirty="0"/>
              <a:t>SSPR </a:t>
            </a:r>
            <a:r>
              <a:rPr lang="ja-JP" altLang="en-US" dirty="0"/>
              <a:t>って？</a:t>
            </a:r>
            <a:endParaRPr lang="en-US" altLang="ja-JP" dirty="0"/>
          </a:p>
          <a:p>
            <a:pPr lvl="1"/>
            <a:r>
              <a:rPr lang="en-US" altLang="ja-JP" dirty="0"/>
              <a:t>Webinar Season1 7/19 </a:t>
            </a:r>
            <a:r>
              <a:rPr lang="ja-JP" altLang="en-US" dirty="0"/>
              <a:t>のセッションでおさらい</a:t>
            </a:r>
            <a:endParaRPr lang="en-US" altLang="ja-JP" dirty="0"/>
          </a:p>
          <a:p>
            <a:pPr lvl="1"/>
            <a:r>
              <a:rPr lang="ja-JP" altLang="en-US" dirty="0"/>
              <a:t>「</a:t>
            </a:r>
            <a:r>
              <a:rPr lang="en-US" altLang="ja-JP" dirty="0"/>
              <a:t>Azure AD </a:t>
            </a:r>
            <a:r>
              <a:rPr lang="ja-JP" altLang="en-US" dirty="0"/>
              <a:t>セルフサービス機能を用いてコスト削減」</a:t>
            </a:r>
            <a:br>
              <a:rPr lang="en-US" altLang="ja-JP" dirty="0"/>
            </a:br>
            <a:r>
              <a:rPr lang="en-US" altLang="ja-JP" sz="1800" dirty="0"/>
              <a:t>https://resources.office.com/ja-jp-landing-CO-M365-CSD-WBNR-FY19-07Jul-19-How-to-use-all-Azure-AD-self-service-functions-MCW0007624.html</a:t>
            </a:r>
          </a:p>
          <a:p>
            <a:pPr lvl="1"/>
            <a:endParaRPr lang="en-US" altLang="ja-JP" dirty="0"/>
          </a:p>
          <a:p>
            <a:r>
              <a:rPr lang="en-US" altLang="ja-JP" dirty="0"/>
              <a:t>Azure</a:t>
            </a:r>
            <a:r>
              <a:rPr lang="ja-JP" altLang="en-US" dirty="0"/>
              <a:t> </a:t>
            </a:r>
            <a:r>
              <a:rPr lang="en-US" altLang="ja-JP" dirty="0"/>
              <a:t>AD</a:t>
            </a:r>
            <a:r>
              <a:rPr lang="ja-JP" altLang="en-US" dirty="0"/>
              <a:t> </a:t>
            </a:r>
            <a:r>
              <a:rPr lang="en-US" altLang="ja-JP" dirty="0"/>
              <a:t>Join</a:t>
            </a:r>
            <a:r>
              <a:rPr lang="ja-JP" altLang="en-US" dirty="0"/>
              <a:t> および </a:t>
            </a:r>
            <a:r>
              <a:rPr lang="en-US" altLang="ja-JP" dirty="0"/>
              <a:t>Hybrid Azure AD Join </a:t>
            </a:r>
            <a:r>
              <a:rPr lang="ja-JP" altLang="en-US" dirty="0"/>
              <a:t>端末のみにて可能な機能</a:t>
            </a:r>
            <a:endParaRPr lang="en-US" altLang="ja-JP" dirty="0"/>
          </a:p>
        </p:txBody>
      </p:sp>
      <p:sp>
        <p:nvSpPr>
          <p:cNvPr id="5" name="Title 1">
            <a:extLst>
              <a:ext uri="{FF2B5EF4-FFF2-40B4-BE49-F238E27FC236}">
                <a16:creationId xmlns:a16="http://schemas.microsoft.com/office/drawing/2014/main" id="{DDDA2DA3-140A-48C2-851B-6C128A9CB1F6}"/>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Yu Gothic UI" panose="020B0500000000000000" pitchFamily="34" charset="-128"/>
                <a:cs typeface="Segoe UI" pitchFamily="34" charset="0"/>
              </a:defRPr>
            </a:lvl1pPr>
          </a:lstStyle>
          <a:p>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ログイン画面から </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Self Service Password Reset</a:t>
            </a:r>
            <a:endParaRPr lang="ja-JP" altLang="en-US" sz="431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AF55E21-9D39-4616-98BA-FF0A77C7A6EE}"/>
              </a:ext>
            </a:extLst>
          </p:cNvPr>
          <p:cNvSpPr/>
          <p:nvPr/>
        </p:nvSpPr>
        <p:spPr>
          <a:xfrm>
            <a:off x="474881" y="6265330"/>
            <a:ext cx="11021291" cy="369332"/>
          </a:xfrm>
          <a:prstGeom prst="rect">
            <a:avLst/>
          </a:prstGeom>
        </p:spPr>
        <p:txBody>
          <a:bodyPr wrap="square">
            <a:spAutoFit/>
          </a:bodyPr>
          <a:lstStyle/>
          <a:p>
            <a:r>
              <a:rPr lang="en-US" altLang="ja-JP" dirty="0">
                <a:latin typeface="Meiryo UI" panose="020B0604030504040204" pitchFamily="50" charset="-128"/>
                <a:ea typeface="Meiryo UI" panose="020B0604030504040204" pitchFamily="50" charset="-128"/>
                <a:hlinkClick r:id="rId2"/>
              </a:rPr>
              <a:t>https://docs.microsoft.com/ja-jp/azure/active-directory/authentication/tutorial-sspr-windows</a:t>
            </a:r>
            <a:endParaRPr lang="ja-JP" altLang="en-US" dirty="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39119CF3-8981-4512-9D71-4533606C6C9F}"/>
              </a:ext>
            </a:extLst>
          </p:cNvPr>
          <p:cNvPicPr>
            <a:picLocks noChangeAspect="1"/>
          </p:cNvPicPr>
          <p:nvPr/>
        </p:nvPicPr>
        <p:blipFill>
          <a:blip r:embed="rId3"/>
          <a:stretch>
            <a:fillRect/>
          </a:stretch>
        </p:blipFill>
        <p:spPr>
          <a:xfrm>
            <a:off x="4326230" y="4210618"/>
            <a:ext cx="5004806" cy="1867358"/>
          </a:xfrm>
          <a:prstGeom prst="rect">
            <a:avLst/>
          </a:prstGeom>
        </p:spPr>
      </p:pic>
    </p:spTree>
    <p:extLst>
      <p:ext uri="{BB962C8B-B14F-4D97-AF65-F5344CB8AC3E}">
        <p14:creationId xmlns:p14="http://schemas.microsoft.com/office/powerpoint/2010/main" val="19626879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 name="Rectangle 92"/>
          <p:cNvSpPr/>
          <p:nvPr/>
        </p:nvSpPr>
        <p:spPr bwMode="auto">
          <a:xfrm>
            <a:off x="3189935" y="3444403"/>
            <a:ext cx="5818193" cy="3103249"/>
          </a:xfrm>
          <a:prstGeom prst="rect">
            <a:avLst/>
          </a:prstGeom>
          <a:solidFill>
            <a:schemeClr val="tx1">
              <a:lumMod val="20000"/>
              <a:lumOff val="80000"/>
            </a:schemeClr>
          </a:solidFill>
          <a:ln w="3175">
            <a:solidFill>
              <a:schemeClr val="tx1">
                <a:alpha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4" name="Rectangle 93"/>
          <p:cNvSpPr/>
          <p:nvPr/>
        </p:nvSpPr>
        <p:spPr bwMode="auto">
          <a:xfrm>
            <a:off x="5513204" y="4557333"/>
            <a:ext cx="1213223" cy="678169"/>
          </a:xfrm>
          <a:prstGeom prst="rect">
            <a:avLst/>
          </a:prstGeom>
          <a:ln w="31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42" tIns="143428" rIns="89642"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Credential provider</a:t>
            </a:r>
          </a:p>
        </p:txBody>
      </p:sp>
      <p:sp>
        <p:nvSpPr>
          <p:cNvPr id="95" name="Rectangle 94"/>
          <p:cNvSpPr/>
          <p:nvPr/>
        </p:nvSpPr>
        <p:spPr bwMode="auto">
          <a:xfrm>
            <a:off x="7527397" y="4552035"/>
            <a:ext cx="1198298" cy="675067"/>
          </a:xfrm>
          <a:prstGeom prst="rect">
            <a:avLst/>
          </a:prstGeom>
          <a:ln w="31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Cloud AP</a:t>
            </a:r>
          </a:p>
        </p:txBody>
      </p:sp>
      <p:sp>
        <p:nvSpPr>
          <p:cNvPr id="96" name="Rectangle 95"/>
          <p:cNvSpPr/>
          <p:nvPr/>
        </p:nvSpPr>
        <p:spPr bwMode="auto">
          <a:xfrm>
            <a:off x="7530264" y="3708974"/>
            <a:ext cx="1195431" cy="681283"/>
          </a:xfrm>
          <a:prstGeom prst="rect">
            <a:avLst/>
          </a:prstGeom>
          <a:ln w="31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Web Account Manager</a:t>
            </a:r>
          </a:p>
        </p:txBody>
      </p:sp>
      <p:sp>
        <p:nvSpPr>
          <p:cNvPr id="65" name="Isosceles Triangle 64"/>
          <p:cNvSpPr/>
          <p:nvPr/>
        </p:nvSpPr>
        <p:spPr bwMode="auto">
          <a:xfrm>
            <a:off x="9233176" y="3790540"/>
            <a:ext cx="2832702" cy="2214169"/>
          </a:xfrm>
          <a:prstGeom prst="triangle">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73" name="TextBox 72"/>
          <p:cNvSpPr txBox="1"/>
          <p:nvPr/>
        </p:nvSpPr>
        <p:spPr>
          <a:xfrm>
            <a:off x="9259711" y="6000874"/>
            <a:ext cx="2856078"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contoso.com</a:t>
            </a:r>
          </a:p>
        </p:txBody>
      </p:sp>
      <p:sp>
        <p:nvSpPr>
          <p:cNvPr id="80" name="TextBox 79"/>
          <p:cNvSpPr txBox="1"/>
          <p:nvPr/>
        </p:nvSpPr>
        <p:spPr>
          <a:xfrm>
            <a:off x="10652826" y="3699023"/>
            <a:ext cx="1314690" cy="506901"/>
          </a:xfrm>
          <a:prstGeom prst="rect">
            <a:avLst/>
          </a:prstGeom>
          <a:noFill/>
        </p:spPr>
        <p:txBody>
          <a:bodyPr wrap="square" lIns="0" tIns="143428" rIns="0"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Azure AD</a:t>
            </a:r>
          </a:p>
        </p:txBody>
      </p:sp>
      <p:grpSp>
        <p:nvGrpSpPr>
          <p:cNvPr id="87" name="Group 86"/>
          <p:cNvGrpSpPr/>
          <p:nvPr/>
        </p:nvGrpSpPr>
        <p:grpSpPr>
          <a:xfrm>
            <a:off x="10543826" y="4386199"/>
            <a:ext cx="211404" cy="576793"/>
            <a:chOff x="6734176" y="1646237"/>
            <a:chExt cx="444500" cy="1157289"/>
          </a:xfrm>
          <a:solidFill>
            <a:schemeClr val="tx1"/>
          </a:solidFill>
        </p:grpSpPr>
        <p:sp>
          <p:nvSpPr>
            <p:cNvPr id="88" name="Oval 24"/>
            <p:cNvSpPr>
              <a:spLocks noChangeArrowheads="1"/>
            </p:cNvSpPr>
            <p:nvPr/>
          </p:nvSpPr>
          <p:spPr bwMode="auto">
            <a:xfrm>
              <a:off x="6862763" y="1646237"/>
              <a:ext cx="187325" cy="185738"/>
            </a:xfrm>
            <a:prstGeom prst="ellipse">
              <a:avLst/>
            </a:pr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FF0000"/>
                </a:solidFill>
                <a:effectLst/>
                <a:uLnTx/>
                <a:uFillTx/>
                <a:latin typeface="Segoe Light" pitchFamily="34" charset="0"/>
                <a:ea typeface="+mn-ea"/>
                <a:cs typeface="+mn-cs"/>
              </a:endParaRPr>
            </a:p>
          </p:txBody>
        </p:sp>
        <p:sp>
          <p:nvSpPr>
            <p:cNvPr id="89" name="Freeform 25"/>
            <p:cNvSpPr>
              <a:spLocks/>
            </p:cNvSpPr>
            <p:nvPr/>
          </p:nvSpPr>
          <p:spPr bwMode="auto">
            <a:xfrm>
              <a:off x="6734176" y="1865313"/>
              <a:ext cx="444500" cy="938213"/>
            </a:xfrm>
            <a:custGeom>
              <a:avLst/>
              <a:gdLst>
                <a:gd name="T0" fmla="*/ 354 w 470"/>
                <a:gd name="T1" fmla="*/ 3 h 994"/>
                <a:gd name="T2" fmla="*/ 322 w 470"/>
                <a:gd name="T3" fmla="*/ 0 h 994"/>
                <a:gd name="T4" fmla="*/ 143 w 470"/>
                <a:gd name="T5" fmla="*/ 0 h 994"/>
                <a:gd name="T6" fmla="*/ 111 w 470"/>
                <a:gd name="T7" fmla="*/ 3 h 994"/>
                <a:gd name="T8" fmla="*/ 0 w 470"/>
                <a:gd name="T9" fmla="*/ 152 h 994"/>
                <a:gd name="T10" fmla="*/ 0 w 470"/>
                <a:gd name="T11" fmla="*/ 428 h 994"/>
                <a:gd name="T12" fmla="*/ 38 w 470"/>
                <a:gd name="T13" fmla="*/ 478 h 994"/>
                <a:gd name="T14" fmla="*/ 78 w 470"/>
                <a:gd name="T15" fmla="*/ 428 h 994"/>
                <a:gd name="T16" fmla="*/ 78 w 470"/>
                <a:gd name="T17" fmla="*/ 152 h 994"/>
                <a:gd name="T18" fmla="*/ 97 w 470"/>
                <a:gd name="T19" fmla="*/ 126 h 994"/>
                <a:gd name="T20" fmla="*/ 111 w 470"/>
                <a:gd name="T21" fmla="*/ 126 h 994"/>
                <a:gd name="T22" fmla="*/ 111 w 470"/>
                <a:gd name="T23" fmla="*/ 153 h 994"/>
                <a:gd name="T24" fmla="*/ 111 w 470"/>
                <a:gd name="T25" fmla="*/ 300 h 994"/>
                <a:gd name="T26" fmla="*/ 111 w 470"/>
                <a:gd name="T27" fmla="*/ 938 h 994"/>
                <a:gd name="T28" fmla="*/ 163 w 470"/>
                <a:gd name="T29" fmla="*/ 994 h 994"/>
                <a:gd name="T30" fmla="*/ 219 w 470"/>
                <a:gd name="T31" fmla="*/ 940 h 994"/>
                <a:gd name="T32" fmla="*/ 219 w 470"/>
                <a:gd name="T33" fmla="*/ 515 h 994"/>
                <a:gd name="T34" fmla="*/ 233 w 470"/>
                <a:gd name="T35" fmla="*/ 495 h 994"/>
                <a:gd name="T36" fmla="*/ 235 w 470"/>
                <a:gd name="T37" fmla="*/ 495 h 994"/>
                <a:gd name="T38" fmla="*/ 237 w 470"/>
                <a:gd name="T39" fmla="*/ 495 h 994"/>
                <a:gd name="T40" fmla="*/ 251 w 470"/>
                <a:gd name="T41" fmla="*/ 515 h 994"/>
                <a:gd name="T42" fmla="*/ 251 w 470"/>
                <a:gd name="T43" fmla="*/ 940 h 994"/>
                <a:gd name="T44" fmla="*/ 307 w 470"/>
                <a:gd name="T45" fmla="*/ 994 h 994"/>
                <a:gd name="T46" fmla="*/ 359 w 470"/>
                <a:gd name="T47" fmla="*/ 938 h 994"/>
                <a:gd name="T48" fmla="*/ 359 w 470"/>
                <a:gd name="T49" fmla="*/ 126 h 994"/>
                <a:gd name="T50" fmla="*/ 373 w 470"/>
                <a:gd name="T51" fmla="*/ 126 h 994"/>
                <a:gd name="T52" fmla="*/ 392 w 470"/>
                <a:gd name="T53" fmla="*/ 152 h 994"/>
                <a:gd name="T54" fmla="*/ 392 w 470"/>
                <a:gd name="T55" fmla="*/ 428 h 994"/>
                <a:gd name="T56" fmla="*/ 432 w 470"/>
                <a:gd name="T57" fmla="*/ 478 h 994"/>
                <a:gd name="T58" fmla="*/ 470 w 470"/>
                <a:gd name="T59" fmla="*/ 428 h 994"/>
                <a:gd name="T60" fmla="*/ 470 w 470"/>
                <a:gd name="T61" fmla="*/ 152 h 994"/>
                <a:gd name="T62" fmla="*/ 354 w 470"/>
                <a:gd name="T63" fmla="*/ 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0" h="994">
                  <a:moveTo>
                    <a:pt x="354" y="3"/>
                  </a:moveTo>
                  <a:cubicBezTo>
                    <a:pt x="344" y="1"/>
                    <a:pt x="333" y="0"/>
                    <a:pt x="322" y="0"/>
                  </a:cubicBezTo>
                  <a:cubicBezTo>
                    <a:pt x="143" y="0"/>
                    <a:pt x="143" y="0"/>
                    <a:pt x="143" y="0"/>
                  </a:cubicBezTo>
                  <a:cubicBezTo>
                    <a:pt x="132" y="0"/>
                    <a:pt x="121" y="1"/>
                    <a:pt x="111" y="3"/>
                  </a:cubicBezTo>
                  <a:cubicBezTo>
                    <a:pt x="41" y="13"/>
                    <a:pt x="0" y="52"/>
                    <a:pt x="0" y="152"/>
                  </a:cubicBezTo>
                  <a:cubicBezTo>
                    <a:pt x="0" y="428"/>
                    <a:pt x="0" y="428"/>
                    <a:pt x="0" y="428"/>
                  </a:cubicBezTo>
                  <a:cubicBezTo>
                    <a:pt x="0" y="468"/>
                    <a:pt x="13" y="478"/>
                    <a:pt x="38" y="478"/>
                  </a:cubicBezTo>
                  <a:cubicBezTo>
                    <a:pt x="61" y="478"/>
                    <a:pt x="78" y="470"/>
                    <a:pt x="78" y="428"/>
                  </a:cubicBezTo>
                  <a:cubicBezTo>
                    <a:pt x="78" y="152"/>
                    <a:pt x="78" y="152"/>
                    <a:pt x="78" y="152"/>
                  </a:cubicBezTo>
                  <a:cubicBezTo>
                    <a:pt x="78" y="129"/>
                    <a:pt x="90" y="126"/>
                    <a:pt x="97" y="126"/>
                  </a:cubicBezTo>
                  <a:cubicBezTo>
                    <a:pt x="111" y="126"/>
                    <a:pt x="111" y="126"/>
                    <a:pt x="111" y="126"/>
                  </a:cubicBezTo>
                  <a:cubicBezTo>
                    <a:pt x="111" y="153"/>
                    <a:pt x="111" y="153"/>
                    <a:pt x="111" y="153"/>
                  </a:cubicBezTo>
                  <a:cubicBezTo>
                    <a:pt x="111" y="161"/>
                    <a:pt x="111" y="219"/>
                    <a:pt x="111" y="300"/>
                  </a:cubicBezTo>
                  <a:cubicBezTo>
                    <a:pt x="111" y="528"/>
                    <a:pt x="111" y="938"/>
                    <a:pt x="111" y="938"/>
                  </a:cubicBezTo>
                  <a:cubicBezTo>
                    <a:pt x="111" y="989"/>
                    <a:pt x="149" y="994"/>
                    <a:pt x="163" y="994"/>
                  </a:cubicBezTo>
                  <a:cubicBezTo>
                    <a:pt x="178" y="994"/>
                    <a:pt x="219" y="989"/>
                    <a:pt x="219" y="940"/>
                  </a:cubicBezTo>
                  <a:cubicBezTo>
                    <a:pt x="219" y="896"/>
                    <a:pt x="219" y="515"/>
                    <a:pt x="219" y="515"/>
                  </a:cubicBezTo>
                  <a:cubicBezTo>
                    <a:pt x="219" y="501"/>
                    <a:pt x="222" y="495"/>
                    <a:pt x="233" y="495"/>
                  </a:cubicBezTo>
                  <a:cubicBezTo>
                    <a:pt x="234" y="495"/>
                    <a:pt x="234" y="495"/>
                    <a:pt x="235" y="495"/>
                  </a:cubicBezTo>
                  <a:cubicBezTo>
                    <a:pt x="236" y="495"/>
                    <a:pt x="236" y="495"/>
                    <a:pt x="237" y="495"/>
                  </a:cubicBezTo>
                  <a:cubicBezTo>
                    <a:pt x="248" y="495"/>
                    <a:pt x="251" y="501"/>
                    <a:pt x="251" y="515"/>
                  </a:cubicBezTo>
                  <a:cubicBezTo>
                    <a:pt x="251" y="515"/>
                    <a:pt x="251" y="896"/>
                    <a:pt x="251" y="940"/>
                  </a:cubicBezTo>
                  <a:cubicBezTo>
                    <a:pt x="251" y="989"/>
                    <a:pt x="292" y="994"/>
                    <a:pt x="307" y="994"/>
                  </a:cubicBezTo>
                  <a:cubicBezTo>
                    <a:pt x="321" y="994"/>
                    <a:pt x="359" y="989"/>
                    <a:pt x="359" y="938"/>
                  </a:cubicBezTo>
                  <a:cubicBezTo>
                    <a:pt x="359" y="938"/>
                    <a:pt x="359" y="353"/>
                    <a:pt x="359" y="126"/>
                  </a:cubicBezTo>
                  <a:cubicBezTo>
                    <a:pt x="373" y="126"/>
                    <a:pt x="373" y="126"/>
                    <a:pt x="373" y="126"/>
                  </a:cubicBezTo>
                  <a:cubicBezTo>
                    <a:pt x="380" y="126"/>
                    <a:pt x="392" y="129"/>
                    <a:pt x="392" y="152"/>
                  </a:cubicBezTo>
                  <a:cubicBezTo>
                    <a:pt x="392" y="428"/>
                    <a:pt x="392" y="428"/>
                    <a:pt x="392" y="428"/>
                  </a:cubicBezTo>
                  <a:cubicBezTo>
                    <a:pt x="392" y="470"/>
                    <a:pt x="409" y="478"/>
                    <a:pt x="432" y="478"/>
                  </a:cubicBezTo>
                  <a:cubicBezTo>
                    <a:pt x="457" y="478"/>
                    <a:pt x="470" y="468"/>
                    <a:pt x="470" y="428"/>
                  </a:cubicBezTo>
                  <a:cubicBezTo>
                    <a:pt x="470" y="152"/>
                    <a:pt x="470" y="152"/>
                    <a:pt x="470" y="152"/>
                  </a:cubicBezTo>
                  <a:cubicBezTo>
                    <a:pt x="470" y="52"/>
                    <a:pt x="425" y="13"/>
                    <a:pt x="354" y="3"/>
                  </a:cubicBezTo>
                  <a:close/>
                </a:path>
              </a:pathLst>
            </a:cu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FF0000"/>
                </a:solidFill>
                <a:effectLst/>
                <a:uLnTx/>
                <a:uFillTx/>
                <a:latin typeface="Segoe Light" pitchFamily="34" charset="0"/>
                <a:ea typeface="+mn-ea"/>
                <a:cs typeface="+mn-cs"/>
              </a:endParaRPr>
            </a:p>
          </p:txBody>
        </p:sp>
      </p:grpSp>
      <p:sp>
        <p:nvSpPr>
          <p:cNvPr id="91" name="TextBox 90"/>
          <p:cNvSpPr txBox="1"/>
          <p:nvPr/>
        </p:nvSpPr>
        <p:spPr>
          <a:xfrm>
            <a:off x="10449947" y="4973570"/>
            <a:ext cx="399160" cy="21724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14102" fontAlgn="base">
              <a:lnSpc>
                <a:spcPct val="90000"/>
              </a:lnSpc>
              <a:spcBef>
                <a:spcPct val="0"/>
              </a:spcBef>
              <a:spcAft>
                <a:spcPct val="0"/>
              </a:spcAft>
              <a:defRPr sz="1568" kern="0">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User</a:t>
            </a:r>
          </a:p>
        </p:txBody>
      </p:sp>
      <p:sp>
        <p:nvSpPr>
          <p:cNvPr id="71" name="Freeform 20"/>
          <p:cNvSpPr>
            <a:spLocks noEditPoints="1"/>
          </p:cNvSpPr>
          <p:nvPr/>
        </p:nvSpPr>
        <p:spPr bwMode="black">
          <a:xfrm>
            <a:off x="5591115" y="5383959"/>
            <a:ext cx="1062948" cy="68383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505050">
                  <a:lumMod val="50000"/>
                </a:srgbClr>
              </a:solidFill>
              <a:effectLst/>
              <a:uLnTx/>
              <a:uFillTx/>
              <a:latin typeface="Segoe Light" pitchFamily="34" charset="0"/>
              <a:ea typeface="+mn-ea"/>
              <a:cs typeface="+mn-cs"/>
            </a:endParaRPr>
          </a:p>
        </p:txBody>
      </p:sp>
      <p:cxnSp>
        <p:nvCxnSpPr>
          <p:cNvPr id="75" name="Straight Arrow Connector 74"/>
          <p:cNvCxnSpPr/>
          <p:nvPr/>
        </p:nvCxnSpPr>
        <p:spPr>
          <a:xfrm>
            <a:off x="6917723" y="5702321"/>
            <a:ext cx="2294848" cy="0"/>
          </a:xfrm>
          <a:prstGeom prst="straightConnector1">
            <a:avLst/>
          </a:prstGeom>
          <a:ln w="381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148933" y="6159640"/>
            <a:ext cx="906719" cy="26305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Certificate</a:t>
            </a:r>
          </a:p>
        </p:txBody>
      </p:sp>
      <p:sp>
        <p:nvSpPr>
          <p:cNvPr id="84" name="Freeform 20"/>
          <p:cNvSpPr>
            <a:spLocks noEditPoints="1"/>
          </p:cNvSpPr>
          <p:nvPr/>
        </p:nvSpPr>
        <p:spPr bwMode="black">
          <a:xfrm>
            <a:off x="10062383" y="5424991"/>
            <a:ext cx="393905" cy="25687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505050">
                  <a:lumMod val="50000"/>
                </a:srgbClr>
              </a:solidFill>
              <a:effectLst/>
              <a:uLnTx/>
              <a:uFillTx/>
              <a:latin typeface="Segoe Light" pitchFamily="34" charset="0"/>
              <a:ea typeface="+mn-ea"/>
              <a:cs typeface="+mn-cs"/>
            </a:endParaRPr>
          </a:p>
        </p:txBody>
      </p:sp>
      <p:sp>
        <p:nvSpPr>
          <p:cNvPr id="85" name="TextBox 84"/>
          <p:cNvSpPr txBox="1"/>
          <p:nvPr/>
        </p:nvSpPr>
        <p:spPr>
          <a:xfrm>
            <a:off x="9980508" y="5732794"/>
            <a:ext cx="589310" cy="217243"/>
          </a:xfrm>
          <a:prstGeom prst="rect">
            <a:avLst/>
          </a:prstGeom>
          <a:noFill/>
        </p:spPr>
        <p:txBody>
          <a:bodyPr wrap="non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Device</a:t>
            </a:r>
          </a:p>
        </p:txBody>
      </p:sp>
      <p:sp>
        <p:nvSpPr>
          <p:cNvPr id="92" name="Rectangle 91"/>
          <p:cNvSpPr/>
          <p:nvPr/>
        </p:nvSpPr>
        <p:spPr bwMode="auto">
          <a:xfrm>
            <a:off x="7247695" y="6141342"/>
            <a:ext cx="491751" cy="281351"/>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STK</a:t>
            </a:r>
          </a:p>
        </p:txBody>
      </p:sp>
      <p:sp>
        <p:nvSpPr>
          <p:cNvPr id="98" name="Left-Right Arrow 113"/>
          <p:cNvSpPr/>
          <p:nvPr/>
        </p:nvSpPr>
        <p:spPr bwMode="auto">
          <a:xfrm rot="10800000">
            <a:off x="8748907" y="4690871"/>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99" name="Rectangle 98"/>
          <p:cNvSpPr/>
          <p:nvPr/>
        </p:nvSpPr>
        <p:spPr bwMode="auto">
          <a:xfrm>
            <a:off x="7067127" y="4305409"/>
            <a:ext cx="544425" cy="332725"/>
          </a:xfrm>
          <a:prstGeom prst="rect">
            <a:avLst/>
          </a:prstGeom>
          <a:solidFill>
            <a:schemeClr val="accent1">
              <a:lumMod val="75000"/>
            </a:schemeClr>
          </a:solidFill>
          <a:ln w="31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784"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PRT</a:t>
            </a:r>
          </a:p>
        </p:txBody>
      </p:sp>
      <p:sp>
        <p:nvSpPr>
          <p:cNvPr id="100" name="Down Arrow 108"/>
          <p:cNvSpPr/>
          <p:nvPr/>
        </p:nvSpPr>
        <p:spPr bwMode="auto">
          <a:xfrm>
            <a:off x="5822871" y="3606291"/>
            <a:ext cx="634764" cy="905716"/>
          </a:xfrm>
          <a:prstGeom prst="down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vert"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Creds</a:t>
            </a:r>
          </a:p>
        </p:txBody>
      </p:sp>
      <p:sp>
        <p:nvSpPr>
          <p:cNvPr id="101" name="Right Arrow 114"/>
          <p:cNvSpPr/>
          <p:nvPr/>
        </p:nvSpPr>
        <p:spPr bwMode="auto">
          <a:xfrm>
            <a:off x="6748309" y="4745663"/>
            <a:ext cx="770925" cy="313749"/>
          </a:xfrm>
          <a:prstGeom prs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02" name="TextBox 101"/>
          <p:cNvSpPr txBox="1"/>
          <p:nvPr/>
        </p:nvSpPr>
        <p:spPr>
          <a:xfrm>
            <a:off x="6794545" y="4718083"/>
            <a:ext cx="519926"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Creds</a:t>
            </a:r>
          </a:p>
        </p:txBody>
      </p:sp>
      <p:sp>
        <p:nvSpPr>
          <p:cNvPr id="105" name="Rectangle 104"/>
          <p:cNvSpPr/>
          <p:nvPr/>
        </p:nvSpPr>
        <p:spPr bwMode="auto">
          <a:xfrm>
            <a:off x="10568164" y="1267923"/>
            <a:ext cx="1201209"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Azure AD Proxy apps</a:t>
            </a:r>
          </a:p>
        </p:txBody>
      </p:sp>
      <p:sp>
        <p:nvSpPr>
          <p:cNvPr id="106" name="Rectangle 105"/>
          <p:cNvSpPr/>
          <p:nvPr/>
        </p:nvSpPr>
        <p:spPr bwMode="auto">
          <a:xfrm>
            <a:off x="9382891" y="1375316"/>
            <a:ext cx="1192245"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SaaS apps</a:t>
            </a:r>
          </a:p>
        </p:txBody>
      </p:sp>
      <p:sp>
        <p:nvSpPr>
          <p:cNvPr id="107" name="Rectangle 106"/>
          <p:cNvSpPr/>
          <p:nvPr/>
        </p:nvSpPr>
        <p:spPr bwMode="auto">
          <a:xfrm>
            <a:off x="10177041" y="1907160"/>
            <a:ext cx="1192245"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Office 365</a:t>
            </a:r>
          </a:p>
        </p:txBody>
      </p:sp>
      <p:sp>
        <p:nvSpPr>
          <p:cNvPr id="97" name="TextBox 96"/>
          <p:cNvSpPr txBox="1"/>
          <p:nvPr/>
        </p:nvSpPr>
        <p:spPr>
          <a:xfrm>
            <a:off x="9245897" y="4650220"/>
            <a:ext cx="562796" cy="182139"/>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Creds</a:t>
            </a:r>
          </a:p>
        </p:txBody>
      </p:sp>
      <p:sp>
        <p:nvSpPr>
          <p:cNvPr id="119" name="TextBox 118"/>
          <p:cNvSpPr txBox="1"/>
          <p:nvPr/>
        </p:nvSpPr>
        <p:spPr>
          <a:xfrm>
            <a:off x="8927208" y="4856532"/>
            <a:ext cx="358570" cy="182139"/>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PRT</a:t>
            </a:r>
          </a:p>
        </p:txBody>
      </p:sp>
      <p:sp>
        <p:nvSpPr>
          <p:cNvPr id="120" name="Rectangle 119"/>
          <p:cNvSpPr/>
          <p:nvPr/>
        </p:nvSpPr>
        <p:spPr bwMode="auto">
          <a:xfrm>
            <a:off x="3182619" y="1189176"/>
            <a:ext cx="5818193" cy="2268658"/>
          </a:xfrm>
          <a:prstGeom prst="rect">
            <a:avLst/>
          </a:prstGeom>
          <a:solidFill>
            <a:schemeClr val="tx1">
              <a:lumMod val="20000"/>
              <a:lumOff val="80000"/>
            </a:schemeClr>
          </a:solidFill>
          <a:ln w="3175">
            <a:solidFill>
              <a:schemeClr val="tx1">
                <a:alpha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2" name="Rectangle 121"/>
          <p:cNvSpPr/>
          <p:nvPr/>
        </p:nvSpPr>
        <p:spPr bwMode="auto">
          <a:xfrm>
            <a:off x="7667732" y="1352553"/>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Edge / IE</a:t>
            </a:r>
          </a:p>
        </p:txBody>
      </p:sp>
      <p:sp>
        <p:nvSpPr>
          <p:cNvPr id="123" name="Rectangle 122"/>
          <p:cNvSpPr/>
          <p:nvPr/>
        </p:nvSpPr>
        <p:spPr bwMode="auto">
          <a:xfrm>
            <a:off x="6537649" y="1225486"/>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Rich </a:t>
            </a:r>
            <a:b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b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client apps</a:t>
            </a:r>
          </a:p>
        </p:txBody>
      </p:sp>
      <p:sp>
        <p:nvSpPr>
          <p:cNvPr id="125" name="Rectangle 124"/>
          <p:cNvSpPr/>
          <p:nvPr/>
        </p:nvSpPr>
        <p:spPr bwMode="auto">
          <a:xfrm>
            <a:off x="6897618" y="1855082"/>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Office apps</a:t>
            </a:r>
          </a:p>
        </p:txBody>
      </p:sp>
      <p:sp>
        <p:nvSpPr>
          <p:cNvPr id="129" name="Left-Right Arrow 150"/>
          <p:cNvSpPr/>
          <p:nvPr/>
        </p:nvSpPr>
        <p:spPr bwMode="auto">
          <a:xfrm rot="5400000">
            <a:off x="7636927" y="2980402"/>
            <a:ext cx="979239"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31" name="Left-Right Arrow 113"/>
          <p:cNvSpPr/>
          <p:nvPr/>
        </p:nvSpPr>
        <p:spPr bwMode="auto">
          <a:xfrm rot="10800000">
            <a:off x="8743089" y="4018552"/>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32" name="TextBox 131"/>
          <p:cNvSpPr txBox="1"/>
          <p:nvPr/>
        </p:nvSpPr>
        <p:spPr>
          <a:xfrm>
            <a:off x="8918453" y="4181657"/>
            <a:ext cx="531670"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Token</a:t>
            </a:r>
          </a:p>
        </p:txBody>
      </p:sp>
      <p:sp>
        <p:nvSpPr>
          <p:cNvPr id="130" name="TextBox 129"/>
          <p:cNvSpPr txBox="1"/>
          <p:nvPr/>
        </p:nvSpPr>
        <p:spPr>
          <a:xfrm>
            <a:off x="9299127" y="3946415"/>
            <a:ext cx="500317"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PRT</a:t>
            </a:r>
          </a:p>
        </p:txBody>
      </p:sp>
      <p:sp>
        <p:nvSpPr>
          <p:cNvPr id="133" name="TextBox 132"/>
          <p:cNvSpPr txBox="1"/>
          <p:nvPr/>
        </p:nvSpPr>
        <p:spPr>
          <a:xfrm>
            <a:off x="8157777" y="3242202"/>
            <a:ext cx="627497"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Token?</a:t>
            </a:r>
          </a:p>
        </p:txBody>
      </p:sp>
      <p:sp>
        <p:nvSpPr>
          <p:cNvPr id="134" name="TextBox 133"/>
          <p:cNvSpPr txBox="1"/>
          <p:nvPr/>
        </p:nvSpPr>
        <p:spPr>
          <a:xfrm>
            <a:off x="8157777" y="2857370"/>
            <a:ext cx="627497"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Token</a:t>
            </a:r>
          </a:p>
        </p:txBody>
      </p:sp>
      <p:sp>
        <p:nvSpPr>
          <p:cNvPr id="135" name="Left-Right Arrow 113"/>
          <p:cNvSpPr/>
          <p:nvPr/>
        </p:nvSpPr>
        <p:spPr bwMode="auto">
          <a:xfrm rot="10800000">
            <a:off x="8743088" y="2226297"/>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36" name="TextBox 135"/>
          <p:cNvSpPr txBox="1"/>
          <p:nvPr/>
        </p:nvSpPr>
        <p:spPr>
          <a:xfrm>
            <a:off x="9299126" y="2161629"/>
            <a:ext cx="500317"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Token</a:t>
            </a:r>
          </a:p>
        </p:txBody>
      </p:sp>
      <p:sp>
        <p:nvSpPr>
          <p:cNvPr id="137" name="TextBox 136"/>
          <p:cNvSpPr txBox="1"/>
          <p:nvPr/>
        </p:nvSpPr>
        <p:spPr>
          <a:xfrm>
            <a:off x="9106493" y="4442307"/>
            <a:ext cx="358570" cy="182139"/>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Cert</a:t>
            </a:r>
          </a:p>
        </p:txBody>
      </p:sp>
      <p:sp>
        <p:nvSpPr>
          <p:cNvPr id="141" name="TextBox 140"/>
          <p:cNvSpPr txBox="1"/>
          <p:nvPr/>
        </p:nvSpPr>
        <p:spPr>
          <a:xfrm>
            <a:off x="9478510" y="4442307"/>
            <a:ext cx="322713" cy="182139"/>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STK</a:t>
            </a:r>
          </a:p>
        </p:txBody>
      </p:sp>
      <p:sp>
        <p:nvSpPr>
          <p:cNvPr id="142" name="Isosceles Triangle 141"/>
          <p:cNvSpPr/>
          <p:nvPr/>
        </p:nvSpPr>
        <p:spPr bwMode="auto">
          <a:xfrm>
            <a:off x="181853" y="3857668"/>
            <a:ext cx="2833147" cy="2210123"/>
          </a:xfrm>
          <a:prstGeom prst="triangle">
            <a:avLst/>
          </a:prstGeom>
          <a:solidFill>
            <a:srgbClr val="D2D2D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44" name="Freeform 20"/>
          <p:cNvSpPr>
            <a:spLocks noEditPoints="1"/>
          </p:cNvSpPr>
          <p:nvPr/>
        </p:nvSpPr>
        <p:spPr bwMode="black">
          <a:xfrm>
            <a:off x="1665369" y="5431690"/>
            <a:ext cx="393905" cy="25687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505050">
                  <a:lumMod val="50000"/>
                </a:srgbClr>
              </a:solidFill>
              <a:effectLst/>
              <a:uLnTx/>
              <a:uFillTx/>
              <a:latin typeface="Segoe Light" pitchFamily="34" charset="0"/>
              <a:ea typeface="+mn-ea"/>
              <a:cs typeface="+mn-cs"/>
            </a:endParaRPr>
          </a:p>
        </p:txBody>
      </p:sp>
      <p:cxnSp>
        <p:nvCxnSpPr>
          <p:cNvPr id="145" name="Straight Arrow Connector 144"/>
          <p:cNvCxnSpPr/>
          <p:nvPr/>
        </p:nvCxnSpPr>
        <p:spPr>
          <a:xfrm flipH="1">
            <a:off x="3015001" y="5702321"/>
            <a:ext cx="2293305" cy="0"/>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bwMode="auto">
          <a:xfrm>
            <a:off x="3493923" y="4558836"/>
            <a:ext cx="1217472" cy="676666"/>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Kerberos AP</a:t>
            </a:r>
          </a:p>
        </p:txBody>
      </p:sp>
      <p:sp>
        <p:nvSpPr>
          <p:cNvPr id="148" name="Rectangle 147"/>
          <p:cNvSpPr/>
          <p:nvPr/>
        </p:nvSpPr>
        <p:spPr bwMode="auto">
          <a:xfrm>
            <a:off x="3493923" y="3708974"/>
            <a:ext cx="1217472" cy="681283"/>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IWA stack</a:t>
            </a:r>
          </a:p>
        </p:txBody>
      </p:sp>
      <p:sp>
        <p:nvSpPr>
          <p:cNvPr id="150" name="Rectangle 149"/>
          <p:cNvSpPr/>
          <p:nvPr/>
        </p:nvSpPr>
        <p:spPr bwMode="auto">
          <a:xfrm>
            <a:off x="4655150" y="4305408"/>
            <a:ext cx="544425" cy="331677"/>
          </a:xfrm>
          <a:prstGeom prst="rect">
            <a:avLst/>
          </a:prstGeom>
          <a:solidFill>
            <a:schemeClr val="accent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784"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TGT</a:t>
            </a:r>
          </a:p>
        </p:txBody>
      </p:sp>
      <p:grpSp>
        <p:nvGrpSpPr>
          <p:cNvPr id="153" name="Group 152"/>
          <p:cNvGrpSpPr/>
          <p:nvPr/>
        </p:nvGrpSpPr>
        <p:grpSpPr>
          <a:xfrm>
            <a:off x="1495906" y="4392897"/>
            <a:ext cx="205041" cy="576793"/>
            <a:chOff x="6734176" y="1646237"/>
            <a:chExt cx="444500" cy="1157289"/>
          </a:xfrm>
          <a:solidFill>
            <a:schemeClr val="tx1"/>
          </a:solidFill>
        </p:grpSpPr>
        <p:sp>
          <p:nvSpPr>
            <p:cNvPr id="154" name="Oval 24"/>
            <p:cNvSpPr>
              <a:spLocks noChangeArrowheads="1"/>
            </p:cNvSpPr>
            <p:nvPr/>
          </p:nvSpPr>
          <p:spPr bwMode="auto">
            <a:xfrm>
              <a:off x="6862763" y="1646237"/>
              <a:ext cx="187325" cy="185738"/>
            </a:xfrm>
            <a:prstGeom prst="ellipse">
              <a:avLst/>
            </a:pr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505050">
                    <a:lumMod val="50000"/>
                  </a:srgbClr>
                </a:solidFill>
                <a:effectLst/>
                <a:uLnTx/>
                <a:uFillTx/>
                <a:latin typeface="Segoe Light" pitchFamily="34" charset="0"/>
                <a:ea typeface="+mn-ea"/>
                <a:cs typeface="+mn-cs"/>
              </a:endParaRPr>
            </a:p>
          </p:txBody>
        </p:sp>
        <p:sp>
          <p:nvSpPr>
            <p:cNvPr id="155" name="Freeform 25"/>
            <p:cNvSpPr>
              <a:spLocks/>
            </p:cNvSpPr>
            <p:nvPr/>
          </p:nvSpPr>
          <p:spPr bwMode="auto">
            <a:xfrm>
              <a:off x="6734176" y="1865313"/>
              <a:ext cx="444500" cy="938213"/>
            </a:xfrm>
            <a:custGeom>
              <a:avLst/>
              <a:gdLst>
                <a:gd name="T0" fmla="*/ 354 w 470"/>
                <a:gd name="T1" fmla="*/ 3 h 994"/>
                <a:gd name="T2" fmla="*/ 322 w 470"/>
                <a:gd name="T3" fmla="*/ 0 h 994"/>
                <a:gd name="T4" fmla="*/ 143 w 470"/>
                <a:gd name="T5" fmla="*/ 0 h 994"/>
                <a:gd name="T6" fmla="*/ 111 w 470"/>
                <a:gd name="T7" fmla="*/ 3 h 994"/>
                <a:gd name="T8" fmla="*/ 0 w 470"/>
                <a:gd name="T9" fmla="*/ 152 h 994"/>
                <a:gd name="T10" fmla="*/ 0 w 470"/>
                <a:gd name="T11" fmla="*/ 428 h 994"/>
                <a:gd name="T12" fmla="*/ 38 w 470"/>
                <a:gd name="T13" fmla="*/ 478 h 994"/>
                <a:gd name="T14" fmla="*/ 78 w 470"/>
                <a:gd name="T15" fmla="*/ 428 h 994"/>
                <a:gd name="T16" fmla="*/ 78 w 470"/>
                <a:gd name="T17" fmla="*/ 152 h 994"/>
                <a:gd name="T18" fmla="*/ 97 w 470"/>
                <a:gd name="T19" fmla="*/ 126 h 994"/>
                <a:gd name="T20" fmla="*/ 111 w 470"/>
                <a:gd name="T21" fmla="*/ 126 h 994"/>
                <a:gd name="T22" fmla="*/ 111 w 470"/>
                <a:gd name="T23" fmla="*/ 153 h 994"/>
                <a:gd name="T24" fmla="*/ 111 w 470"/>
                <a:gd name="T25" fmla="*/ 300 h 994"/>
                <a:gd name="T26" fmla="*/ 111 w 470"/>
                <a:gd name="T27" fmla="*/ 938 h 994"/>
                <a:gd name="T28" fmla="*/ 163 w 470"/>
                <a:gd name="T29" fmla="*/ 994 h 994"/>
                <a:gd name="T30" fmla="*/ 219 w 470"/>
                <a:gd name="T31" fmla="*/ 940 h 994"/>
                <a:gd name="T32" fmla="*/ 219 w 470"/>
                <a:gd name="T33" fmla="*/ 515 h 994"/>
                <a:gd name="T34" fmla="*/ 233 w 470"/>
                <a:gd name="T35" fmla="*/ 495 h 994"/>
                <a:gd name="T36" fmla="*/ 235 w 470"/>
                <a:gd name="T37" fmla="*/ 495 h 994"/>
                <a:gd name="T38" fmla="*/ 237 w 470"/>
                <a:gd name="T39" fmla="*/ 495 h 994"/>
                <a:gd name="T40" fmla="*/ 251 w 470"/>
                <a:gd name="T41" fmla="*/ 515 h 994"/>
                <a:gd name="T42" fmla="*/ 251 w 470"/>
                <a:gd name="T43" fmla="*/ 940 h 994"/>
                <a:gd name="T44" fmla="*/ 307 w 470"/>
                <a:gd name="T45" fmla="*/ 994 h 994"/>
                <a:gd name="T46" fmla="*/ 359 w 470"/>
                <a:gd name="T47" fmla="*/ 938 h 994"/>
                <a:gd name="T48" fmla="*/ 359 w 470"/>
                <a:gd name="T49" fmla="*/ 126 h 994"/>
                <a:gd name="T50" fmla="*/ 373 w 470"/>
                <a:gd name="T51" fmla="*/ 126 h 994"/>
                <a:gd name="T52" fmla="*/ 392 w 470"/>
                <a:gd name="T53" fmla="*/ 152 h 994"/>
                <a:gd name="T54" fmla="*/ 392 w 470"/>
                <a:gd name="T55" fmla="*/ 428 h 994"/>
                <a:gd name="T56" fmla="*/ 432 w 470"/>
                <a:gd name="T57" fmla="*/ 478 h 994"/>
                <a:gd name="T58" fmla="*/ 470 w 470"/>
                <a:gd name="T59" fmla="*/ 428 h 994"/>
                <a:gd name="T60" fmla="*/ 470 w 470"/>
                <a:gd name="T61" fmla="*/ 152 h 994"/>
                <a:gd name="T62" fmla="*/ 354 w 470"/>
                <a:gd name="T63" fmla="*/ 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0" h="994">
                  <a:moveTo>
                    <a:pt x="354" y="3"/>
                  </a:moveTo>
                  <a:cubicBezTo>
                    <a:pt x="344" y="1"/>
                    <a:pt x="333" y="0"/>
                    <a:pt x="322" y="0"/>
                  </a:cubicBezTo>
                  <a:cubicBezTo>
                    <a:pt x="143" y="0"/>
                    <a:pt x="143" y="0"/>
                    <a:pt x="143" y="0"/>
                  </a:cubicBezTo>
                  <a:cubicBezTo>
                    <a:pt x="132" y="0"/>
                    <a:pt x="121" y="1"/>
                    <a:pt x="111" y="3"/>
                  </a:cubicBezTo>
                  <a:cubicBezTo>
                    <a:pt x="41" y="13"/>
                    <a:pt x="0" y="52"/>
                    <a:pt x="0" y="152"/>
                  </a:cubicBezTo>
                  <a:cubicBezTo>
                    <a:pt x="0" y="428"/>
                    <a:pt x="0" y="428"/>
                    <a:pt x="0" y="428"/>
                  </a:cubicBezTo>
                  <a:cubicBezTo>
                    <a:pt x="0" y="468"/>
                    <a:pt x="13" y="478"/>
                    <a:pt x="38" y="478"/>
                  </a:cubicBezTo>
                  <a:cubicBezTo>
                    <a:pt x="61" y="478"/>
                    <a:pt x="78" y="470"/>
                    <a:pt x="78" y="428"/>
                  </a:cubicBezTo>
                  <a:cubicBezTo>
                    <a:pt x="78" y="152"/>
                    <a:pt x="78" y="152"/>
                    <a:pt x="78" y="152"/>
                  </a:cubicBezTo>
                  <a:cubicBezTo>
                    <a:pt x="78" y="129"/>
                    <a:pt x="90" y="126"/>
                    <a:pt x="97" y="126"/>
                  </a:cubicBezTo>
                  <a:cubicBezTo>
                    <a:pt x="111" y="126"/>
                    <a:pt x="111" y="126"/>
                    <a:pt x="111" y="126"/>
                  </a:cubicBezTo>
                  <a:cubicBezTo>
                    <a:pt x="111" y="153"/>
                    <a:pt x="111" y="153"/>
                    <a:pt x="111" y="153"/>
                  </a:cubicBezTo>
                  <a:cubicBezTo>
                    <a:pt x="111" y="161"/>
                    <a:pt x="111" y="219"/>
                    <a:pt x="111" y="300"/>
                  </a:cubicBezTo>
                  <a:cubicBezTo>
                    <a:pt x="111" y="528"/>
                    <a:pt x="111" y="938"/>
                    <a:pt x="111" y="938"/>
                  </a:cubicBezTo>
                  <a:cubicBezTo>
                    <a:pt x="111" y="989"/>
                    <a:pt x="149" y="994"/>
                    <a:pt x="163" y="994"/>
                  </a:cubicBezTo>
                  <a:cubicBezTo>
                    <a:pt x="178" y="994"/>
                    <a:pt x="219" y="989"/>
                    <a:pt x="219" y="940"/>
                  </a:cubicBezTo>
                  <a:cubicBezTo>
                    <a:pt x="219" y="896"/>
                    <a:pt x="219" y="515"/>
                    <a:pt x="219" y="515"/>
                  </a:cubicBezTo>
                  <a:cubicBezTo>
                    <a:pt x="219" y="501"/>
                    <a:pt x="222" y="495"/>
                    <a:pt x="233" y="495"/>
                  </a:cubicBezTo>
                  <a:cubicBezTo>
                    <a:pt x="234" y="495"/>
                    <a:pt x="234" y="495"/>
                    <a:pt x="235" y="495"/>
                  </a:cubicBezTo>
                  <a:cubicBezTo>
                    <a:pt x="236" y="495"/>
                    <a:pt x="236" y="495"/>
                    <a:pt x="237" y="495"/>
                  </a:cubicBezTo>
                  <a:cubicBezTo>
                    <a:pt x="248" y="495"/>
                    <a:pt x="251" y="501"/>
                    <a:pt x="251" y="515"/>
                  </a:cubicBezTo>
                  <a:cubicBezTo>
                    <a:pt x="251" y="515"/>
                    <a:pt x="251" y="896"/>
                    <a:pt x="251" y="940"/>
                  </a:cubicBezTo>
                  <a:cubicBezTo>
                    <a:pt x="251" y="989"/>
                    <a:pt x="292" y="994"/>
                    <a:pt x="307" y="994"/>
                  </a:cubicBezTo>
                  <a:cubicBezTo>
                    <a:pt x="321" y="994"/>
                    <a:pt x="359" y="989"/>
                    <a:pt x="359" y="938"/>
                  </a:cubicBezTo>
                  <a:cubicBezTo>
                    <a:pt x="359" y="938"/>
                    <a:pt x="359" y="353"/>
                    <a:pt x="359" y="126"/>
                  </a:cubicBezTo>
                  <a:cubicBezTo>
                    <a:pt x="373" y="126"/>
                    <a:pt x="373" y="126"/>
                    <a:pt x="373" y="126"/>
                  </a:cubicBezTo>
                  <a:cubicBezTo>
                    <a:pt x="380" y="126"/>
                    <a:pt x="392" y="129"/>
                    <a:pt x="392" y="152"/>
                  </a:cubicBezTo>
                  <a:cubicBezTo>
                    <a:pt x="392" y="428"/>
                    <a:pt x="392" y="428"/>
                    <a:pt x="392" y="428"/>
                  </a:cubicBezTo>
                  <a:cubicBezTo>
                    <a:pt x="392" y="470"/>
                    <a:pt x="409" y="478"/>
                    <a:pt x="432" y="478"/>
                  </a:cubicBezTo>
                  <a:cubicBezTo>
                    <a:pt x="457" y="478"/>
                    <a:pt x="470" y="468"/>
                    <a:pt x="470" y="428"/>
                  </a:cubicBezTo>
                  <a:cubicBezTo>
                    <a:pt x="470" y="152"/>
                    <a:pt x="470" y="152"/>
                    <a:pt x="470" y="152"/>
                  </a:cubicBezTo>
                  <a:cubicBezTo>
                    <a:pt x="470" y="52"/>
                    <a:pt x="425" y="13"/>
                    <a:pt x="354" y="3"/>
                  </a:cubicBezTo>
                  <a:close/>
                </a:path>
              </a:pathLst>
            </a:custGeom>
            <a:solidFill>
              <a:schemeClr val="bg1">
                <a:lumMod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3" tIns="43927" rIns="87853" bIns="43927" numCol="1" rtlCol="0" anchor="ctr" anchorCtr="0" compatLnSpc="1">
              <a:prstTxWarp prst="textNoShape">
                <a:avLst/>
              </a:prstTxWarp>
            </a:bodyPr>
            <a:lstStyle/>
            <a:p>
              <a:pPr marL="0" marR="0" lvl="0" indent="0" algn="l" defTabSz="711697"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118" normalizeH="0" baseline="0" noProof="0">
                <a:ln>
                  <a:noFill/>
                </a:ln>
                <a:solidFill>
                  <a:srgbClr val="505050">
                    <a:lumMod val="50000"/>
                  </a:srgbClr>
                </a:solidFill>
                <a:effectLst/>
                <a:uLnTx/>
                <a:uFillTx/>
                <a:latin typeface="Segoe Light" pitchFamily="34" charset="0"/>
                <a:ea typeface="+mn-ea"/>
                <a:cs typeface="+mn-cs"/>
              </a:endParaRPr>
            </a:p>
          </p:txBody>
        </p:sp>
      </p:grpSp>
      <p:sp>
        <p:nvSpPr>
          <p:cNvPr id="156" name="TextBox 155"/>
          <p:cNvSpPr txBox="1"/>
          <p:nvPr/>
        </p:nvSpPr>
        <p:spPr>
          <a:xfrm>
            <a:off x="90020" y="5980559"/>
            <a:ext cx="2856078"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corp.contoso.com</a:t>
            </a:r>
          </a:p>
        </p:txBody>
      </p:sp>
      <p:sp>
        <p:nvSpPr>
          <p:cNvPr id="157" name="TextBox 156"/>
          <p:cNvSpPr txBox="1"/>
          <p:nvPr/>
        </p:nvSpPr>
        <p:spPr>
          <a:xfrm>
            <a:off x="3197921" y="6025667"/>
            <a:ext cx="1318030"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Device</a:t>
            </a:r>
          </a:p>
        </p:txBody>
      </p:sp>
      <p:sp>
        <p:nvSpPr>
          <p:cNvPr id="158" name="TextBox 157"/>
          <p:cNvSpPr txBox="1"/>
          <p:nvPr/>
        </p:nvSpPr>
        <p:spPr>
          <a:xfrm>
            <a:off x="302797" y="3658289"/>
            <a:ext cx="788165"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AD</a:t>
            </a:r>
          </a:p>
        </p:txBody>
      </p:sp>
      <p:sp>
        <p:nvSpPr>
          <p:cNvPr id="159" name="Rectangle 158"/>
          <p:cNvSpPr/>
          <p:nvPr/>
        </p:nvSpPr>
        <p:spPr bwMode="auto">
          <a:xfrm>
            <a:off x="5050172" y="6141341"/>
            <a:ext cx="906719" cy="286596"/>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Password</a:t>
            </a:r>
          </a:p>
        </p:txBody>
      </p:sp>
      <p:sp>
        <p:nvSpPr>
          <p:cNvPr id="160" name="TextBox 159"/>
          <p:cNvSpPr txBox="1"/>
          <p:nvPr/>
        </p:nvSpPr>
        <p:spPr>
          <a:xfrm>
            <a:off x="1434089" y="5739492"/>
            <a:ext cx="889464" cy="217243"/>
          </a:xfrm>
          <a:prstGeom prst="rect">
            <a:avLst/>
          </a:prstGeom>
          <a:noFill/>
        </p:spPr>
        <p:txBody>
          <a:bodyPr wrap="non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Computer</a:t>
            </a:r>
          </a:p>
        </p:txBody>
      </p:sp>
      <p:sp>
        <p:nvSpPr>
          <p:cNvPr id="161" name="TextBox 160"/>
          <p:cNvSpPr txBox="1"/>
          <p:nvPr/>
        </p:nvSpPr>
        <p:spPr>
          <a:xfrm>
            <a:off x="1398847" y="4980268"/>
            <a:ext cx="399160" cy="217243"/>
          </a:xfrm>
          <a:prstGeom prst="rect">
            <a:avLst/>
          </a:prstGeom>
          <a:noFill/>
        </p:spPr>
        <p:txBody>
          <a:bodyPr wrap="none" lIns="0" tIns="0" rIns="0" bIns="0"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User</a:t>
            </a:r>
          </a:p>
        </p:txBody>
      </p:sp>
      <p:sp>
        <p:nvSpPr>
          <p:cNvPr id="162" name="Left-Right Arrow 113"/>
          <p:cNvSpPr/>
          <p:nvPr/>
        </p:nvSpPr>
        <p:spPr bwMode="auto">
          <a:xfrm rot="10800000">
            <a:off x="2249826" y="4690822"/>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63" name="TextBox 162"/>
          <p:cNvSpPr txBox="1"/>
          <p:nvPr/>
        </p:nvSpPr>
        <p:spPr>
          <a:xfrm>
            <a:off x="2415002" y="4596743"/>
            <a:ext cx="901249" cy="217243"/>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Creds &gt; TGT</a:t>
            </a:r>
          </a:p>
        </p:txBody>
      </p:sp>
      <p:sp>
        <p:nvSpPr>
          <p:cNvPr id="164" name="Right Arrow 112"/>
          <p:cNvSpPr/>
          <p:nvPr/>
        </p:nvSpPr>
        <p:spPr bwMode="auto">
          <a:xfrm rot="10800000">
            <a:off x="4729043" y="4749020"/>
            <a:ext cx="768328" cy="317196"/>
          </a:xfrm>
          <a:prstGeom prs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65" name="TextBox 164"/>
          <p:cNvSpPr txBox="1"/>
          <p:nvPr/>
        </p:nvSpPr>
        <p:spPr>
          <a:xfrm>
            <a:off x="4919051" y="4718084"/>
            <a:ext cx="523188" cy="175737"/>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Creds</a:t>
            </a:r>
          </a:p>
        </p:txBody>
      </p:sp>
      <p:sp>
        <p:nvSpPr>
          <p:cNvPr id="168" name="Left-Right Arrow 113"/>
          <p:cNvSpPr/>
          <p:nvPr/>
        </p:nvSpPr>
        <p:spPr bwMode="auto">
          <a:xfrm rot="10800000">
            <a:off x="2244008" y="4018503"/>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69" name="Left-Right Arrow 150"/>
          <p:cNvSpPr/>
          <p:nvPr/>
        </p:nvSpPr>
        <p:spPr bwMode="auto">
          <a:xfrm rot="5400000">
            <a:off x="3548977" y="2953628"/>
            <a:ext cx="110736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70" name="Rectangle 169"/>
          <p:cNvSpPr/>
          <p:nvPr/>
        </p:nvSpPr>
        <p:spPr bwMode="auto">
          <a:xfrm>
            <a:off x="1551317" y="1312908"/>
            <a:ext cx="1201209"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Web </a:t>
            </a:r>
            <a:br>
              <a:rPr kumimoji="0" lang="en-US" sz="1568" b="0" i="0" u="none" strike="noStrike" kern="0" cap="none" spc="0" normalizeH="0" baseline="0" noProof="0">
                <a:ln>
                  <a:noFill/>
                </a:ln>
                <a:solidFill>
                  <a:prstClr val="white"/>
                </a:solidFill>
                <a:effectLst/>
                <a:uLnTx/>
                <a:uFillTx/>
                <a:latin typeface="Segoe UI"/>
                <a:ea typeface="+mn-ea"/>
                <a:cs typeface="+mn-cs"/>
              </a:rPr>
            </a:br>
            <a:r>
              <a:rPr kumimoji="0" lang="en-US" sz="1568" b="0" i="0" u="none" strike="noStrike" kern="0" cap="none" spc="0" normalizeH="0" baseline="0" noProof="0">
                <a:ln>
                  <a:noFill/>
                </a:ln>
                <a:solidFill>
                  <a:prstClr val="white"/>
                </a:solidFill>
                <a:effectLst/>
                <a:uLnTx/>
                <a:uFillTx/>
                <a:latin typeface="Segoe UI"/>
                <a:ea typeface="+mn-ea"/>
                <a:cs typeface="+mn-cs"/>
              </a:rPr>
              <a:t>servers</a:t>
            </a:r>
          </a:p>
        </p:txBody>
      </p:sp>
      <p:sp>
        <p:nvSpPr>
          <p:cNvPr id="171" name="Rectangle 170"/>
          <p:cNvSpPr/>
          <p:nvPr/>
        </p:nvSpPr>
        <p:spPr bwMode="auto">
          <a:xfrm>
            <a:off x="366045" y="1420301"/>
            <a:ext cx="1192245"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Office workloads</a:t>
            </a:r>
          </a:p>
        </p:txBody>
      </p:sp>
      <p:sp>
        <p:nvSpPr>
          <p:cNvPr id="172" name="Rectangle 171"/>
          <p:cNvSpPr/>
          <p:nvPr/>
        </p:nvSpPr>
        <p:spPr bwMode="auto">
          <a:xfrm>
            <a:off x="1160194" y="1952145"/>
            <a:ext cx="1192245" cy="681283"/>
          </a:xfrm>
          <a:prstGeom prst="rect">
            <a:avLst/>
          </a:prstGeom>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prstClr val="white"/>
                </a:solidFill>
                <a:effectLst/>
                <a:uLnTx/>
                <a:uFillTx/>
                <a:latin typeface="Segoe UI"/>
                <a:ea typeface="+mn-ea"/>
                <a:cs typeface="+mn-cs"/>
              </a:rPr>
              <a:t>File/Print servers</a:t>
            </a:r>
          </a:p>
        </p:txBody>
      </p:sp>
      <p:sp>
        <p:nvSpPr>
          <p:cNvPr id="173" name="Rectangle 172"/>
          <p:cNvSpPr/>
          <p:nvPr/>
        </p:nvSpPr>
        <p:spPr bwMode="auto">
          <a:xfrm>
            <a:off x="5011992" y="1356925"/>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Browser, web apps</a:t>
            </a:r>
          </a:p>
        </p:txBody>
      </p:sp>
      <p:sp>
        <p:nvSpPr>
          <p:cNvPr id="174" name="Rectangle 173"/>
          <p:cNvSpPr/>
          <p:nvPr/>
        </p:nvSpPr>
        <p:spPr bwMode="auto">
          <a:xfrm>
            <a:off x="3881909" y="1229858"/>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Win32 apps</a:t>
            </a:r>
          </a:p>
        </p:txBody>
      </p:sp>
      <p:sp>
        <p:nvSpPr>
          <p:cNvPr id="175" name="Rectangle 174"/>
          <p:cNvSpPr/>
          <p:nvPr/>
        </p:nvSpPr>
        <p:spPr bwMode="auto">
          <a:xfrm>
            <a:off x="4241878" y="1859455"/>
            <a:ext cx="1192245" cy="681283"/>
          </a:xfrm>
          <a:prstGeom prst="rect">
            <a:avLst/>
          </a:prstGeom>
          <a:solidFill>
            <a:srgbClr val="FF8C00"/>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85" tIns="143428" rIns="179285" bIns="143428" numCol="1" rtlCol="0" anchor="ctr" anchorCtr="0" compatLnSpc="1">
            <a:prstTxWarp prst="textNoShape">
              <a:avLst/>
            </a:prstTxWarp>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0" cap="none" spc="0" normalizeH="0" baseline="0" noProof="0">
                <a:ln>
                  <a:noFill/>
                </a:ln>
                <a:gradFill>
                  <a:gsLst>
                    <a:gs pos="1250">
                      <a:srgbClr val="FFFFFF"/>
                    </a:gs>
                    <a:gs pos="100000">
                      <a:srgbClr val="FFFFFF"/>
                    </a:gs>
                  </a:gsLst>
                  <a:lin ang="5400000" scaled="0"/>
                </a:gradFill>
                <a:effectLst/>
                <a:uLnTx/>
                <a:uFillTx/>
                <a:latin typeface="Segoe UI"/>
                <a:ea typeface="+mn-ea"/>
                <a:cs typeface="+mn-cs"/>
              </a:rPr>
              <a:t>Office apps</a:t>
            </a:r>
          </a:p>
        </p:txBody>
      </p:sp>
      <p:sp>
        <p:nvSpPr>
          <p:cNvPr id="176" name="Left-Right Arrow 113"/>
          <p:cNvSpPr/>
          <p:nvPr/>
        </p:nvSpPr>
        <p:spPr bwMode="auto">
          <a:xfrm rot="10800000">
            <a:off x="2623338" y="2169540"/>
            <a:ext cx="1231601" cy="288087"/>
          </a:xfrm>
          <a:prstGeom prst="leftRightArrow">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endParaRPr>
          </a:p>
        </p:txBody>
      </p:sp>
      <p:sp>
        <p:nvSpPr>
          <p:cNvPr id="177" name="TextBox 176"/>
          <p:cNvSpPr txBox="1"/>
          <p:nvPr/>
        </p:nvSpPr>
        <p:spPr>
          <a:xfrm>
            <a:off x="2795108" y="2103008"/>
            <a:ext cx="896425"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Svc ticket</a:t>
            </a:r>
          </a:p>
        </p:txBody>
      </p:sp>
      <p:sp>
        <p:nvSpPr>
          <p:cNvPr id="167" name="TextBox 166"/>
          <p:cNvSpPr txBox="1"/>
          <p:nvPr/>
        </p:nvSpPr>
        <p:spPr>
          <a:xfrm>
            <a:off x="3182619" y="2767728"/>
            <a:ext cx="896425" cy="179285"/>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Svc ticket</a:t>
            </a:r>
          </a:p>
        </p:txBody>
      </p:sp>
      <p:sp>
        <p:nvSpPr>
          <p:cNvPr id="166" name="TextBox 165"/>
          <p:cNvSpPr txBox="1"/>
          <p:nvPr/>
        </p:nvSpPr>
        <p:spPr>
          <a:xfrm>
            <a:off x="2422211" y="3928690"/>
            <a:ext cx="875194" cy="217243"/>
          </a:xfrm>
          <a:prstGeom prst="rect">
            <a:avLst/>
          </a:prstGeom>
          <a:solidFill>
            <a:schemeClr val="accent2">
              <a:lumMod val="20000"/>
              <a:lumOff val="80000"/>
            </a:schemeClr>
          </a:solidFill>
          <a:ln>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ctr" defTabSz="932472" fontAlgn="base">
              <a:spcBef>
                <a:spcPct val="0"/>
              </a:spcBef>
              <a:spcAft>
                <a:spcPct val="0"/>
              </a:spcAft>
              <a:defRPr sz="1400">
                <a:gradFill>
                  <a:gsLst>
                    <a:gs pos="0">
                      <a:srgbClr val="3C3C3C"/>
                    </a:gs>
                    <a:gs pos="100000">
                      <a:srgbClr val="3C3C3C"/>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176" b="0" i="0" u="none" strike="noStrike" kern="0" cap="none" spc="0" normalizeH="0" baseline="0" noProof="0">
                <a:ln>
                  <a:noFill/>
                </a:ln>
                <a:gradFill>
                  <a:gsLst>
                    <a:gs pos="0">
                      <a:srgbClr val="3C3C3C"/>
                    </a:gs>
                    <a:gs pos="100000">
                      <a:srgbClr val="3C3C3C"/>
                    </a:gs>
                  </a:gsLst>
                  <a:lin ang="5400000" scaled="0"/>
                </a:gradFill>
                <a:effectLst/>
                <a:uLnTx/>
                <a:uFillTx/>
                <a:latin typeface="Segoe UI"/>
                <a:ea typeface="+mn-ea"/>
                <a:cs typeface="+mn-cs"/>
              </a:rPr>
              <a:t>TGT &gt; ST</a:t>
            </a:r>
          </a:p>
        </p:txBody>
      </p:sp>
      <p:sp>
        <p:nvSpPr>
          <p:cNvPr id="76" name="TextBox 75">
            <a:extLst>
              <a:ext uri="{FF2B5EF4-FFF2-40B4-BE49-F238E27FC236}">
                <a16:creationId xmlns:a16="http://schemas.microsoft.com/office/drawing/2014/main" id="{BAD53CED-59C6-40C9-8CE4-3B329747CD31}"/>
              </a:ext>
            </a:extLst>
          </p:cNvPr>
          <p:cNvSpPr txBox="1"/>
          <p:nvPr/>
        </p:nvSpPr>
        <p:spPr>
          <a:xfrm>
            <a:off x="3218176" y="5329581"/>
            <a:ext cx="2115086" cy="4835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a:ea typeface="+mn-ea"/>
                <a:cs typeface="+mn-cs"/>
              </a:rPr>
              <a:t>No join required here</a:t>
            </a:r>
          </a:p>
        </p:txBody>
      </p:sp>
      <p:sp>
        <p:nvSpPr>
          <p:cNvPr id="77" name="TextBox 76">
            <a:extLst>
              <a:ext uri="{FF2B5EF4-FFF2-40B4-BE49-F238E27FC236}">
                <a16:creationId xmlns:a16="http://schemas.microsoft.com/office/drawing/2014/main" id="{7D5277AF-7311-4CDA-B9BA-FB4D38B06B4F}"/>
              </a:ext>
            </a:extLst>
          </p:cNvPr>
          <p:cNvSpPr txBox="1"/>
          <p:nvPr/>
        </p:nvSpPr>
        <p:spPr>
          <a:xfrm>
            <a:off x="6947497" y="5327249"/>
            <a:ext cx="2115086" cy="4835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a:ea typeface="+mn-ea"/>
                <a:cs typeface="+mn-cs"/>
              </a:rPr>
              <a:t>Azure AD Join</a:t>
            </a:r>
          </a:p>
        </p:txBody>
      </p:sp>
      <p:sp>
        <p:nvSpPr>
          <p:cNvPr id="79" name="Title 1">
            <a:extLst>
              <a:ext uri="{FF2B5EF4-FFF2-40B4-BE49-F238E27FC236}">
                <a16:creationId xmlns:a16="http://schemas.microsoft.com/office/drawing/2014/main" id="{1F1E91EE-3B85-4B12-AA49-678F6B1D3E05}"/>
              </a:ext>
            </a:extLst>
          </p:cNvPr>
          <p:cNvSpPr>
            <a:spLocks noGrp="1"/>
          </p:cNvSpPr>
          <p:nvPr>
            <p:ph type="title"/>
          </p:nvPr>
        </p:nvSpPr>
        <p:spPr>
          <a:xfrm>
            <a:off x="274639" y="125228"/>
            <a:ext cx="11889564" cy="1107996"/>
          </a:xfrm>
        </p:spPr>
        <p:txBody>
          <a:bodyPr>
            <a:normAutofit fontScale="90000"/>
          </a:bodyPr>
          <a:lstStyle/>
          <a:p>
            <a:r>
              <a:rPr lang="en-US"/>
              <a:t>Seamless, secure and productive experience for users</a:t>
            </a:r>
            <a:br>
              <a:rPr lang="en-US" sz="4800"/>
            </a:br>
            <a:r>
              <a:rPr lang="en-US"/>
              <a:t>How SSO works on Windows 10 device?</a:t>
            </a:r>
          </a:p>
        </p:txBody>
      </p:sp>
    </p:spTree>
    <p:extLst>
      <p:ext uri="{BB962C8B-B14F-4D97-AF65-F5344CB8AC3E}">
        <p14:creationId xmlns:p14="http://schemas.microsoft.com/office/powerpoint/2010/main" val="1807857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fade">
                                      <p:cBhvr>
                                        <p:cTn id="60" dur="500"/>
                                        <p:tgtEl>
                                          <p:spTgt spid="9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0"/>
                                        </p:tgtEl>
                                        <p:attrNameLst>
                                          <p:attrName>style.visibility</p:attrName>
                                        </p:attrNameLst>
                                      </p:cBhvr>
                                      <p:to>
                                        <p:strVal val="visible"/>
                                      </p:to>
                                    </p:set>
                                    <p:animEffect transition="in" filter="fade">
                                      <p:cBhvr>
                                        <p:cTn id="68" dur="500"/>
                                        <p:tgtEl>
                                          <p:spTgt spid="10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fade">
                                      <p:cBhvr>
                                        <p:cTn id="76" dur="500"/>
                                        <p:tgtEl>
                                          <p:spTgt spid="10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fade">
                                      <p:cBhvr>
                                        <p:cTn id="81" dur="500"/>
                                        <p:tgtEl>
                                          <p:spTgt spid="9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fade">
                                      <p:cBhvr>
                                        <p:cTn id="86" dur="500"/>
                                        <p:tgtEl>
                                          <p:spTgt spid="97"/>
                                        </p:tgtEl>
                                      </p:cBhvr>
                                    </p:animEffect>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137"/>
                                        </p:tgtEl>
                                        <p:attrNameLst>
                                          <p:attrName>style.visibility</p:attrName>
                                        </p:attrNameLst>
                                      </p:cBhvr>
                                      <p:to>
                                        <p:strVal val="visible"/>
                                      </p:to>
                                    </p:set>
                                    <p:animEffect transition="in" filter="fade">
                                      <p:cBhvr>
                                        <p:cTn id="90" dur="500"/>
                                        <p:tgtEl>
                                          <p:spTgt spid="137"/>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141"/>
                                        </p:tgtEl>
                                        <p:attrNameLst>
                                          <p:attrName>style.visibility</p:attrName>
                                        </p:attrNameLst>
                                      </p:cBhvr>
                                      <p:to>
                                        <p:strVal val="visible"/>
                                      </p:to>
                                    </p:set>
                                    <p:animEffect transition="in" filter="fade">
                                      <p:cBhvr>
                                        <p:cTn id="94" dur="500"/>
                                        <p:tgtEl>
                                          <p:spTgt spid="14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19"/>
                                        </p:tgtEl>
                                        <p:attrNameLst>
                                          <p:attrName>style.visibility</p:attrName>
                                        </p:attrNameLst>
                                      </p:cBhvr>
                                      <p:to>
                                        <p:strVal val="visible"/>
                                      </p:to>
                                    </p:set>
                                    <p:animEffect transition="in" filter="fade">
                                      <p:cBhvr>
                                        <p:cTn id="99" dur="500"/>
                                        <p:tgtEl>
                                          <p:spTgt spid="11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fade">
                                      <p:cBhvr>
                                        <p:cTn id="104" dur="500"/>
                                        <p:tgtEl>
                                          <p:spTgt spid="9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fade">
                                      <p:cBhvr>
                                        <p:cTn id="109" dur="500"/>
                                        <p:tgtEl>
                                          <p:spTgt spid="10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6"/>
                                        </p:tgtEl>
                                        <p:attrNameLst>
                                          <p:attrName>style.visibility</p:attrName>
                                        </p:attrNameLst>
                                      </p:cBhvr>
                                      <p:to>
                                        <p:strVal val="visible"/>
                                      </p:to>
                                    </p:set>
                                    <p:animEffect transition="in" filter="fade">
                                      <p:cBhvr>
                                        <p:cTn id="112" dur="500"/>
                                        <p:tgtEl>
                                          <p:spTgt spid="10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7"/>
                                        </p:tgtEl>
                                        <p:attrNameLst>
                                          <p:attrName>style.visibility</p:attrName>
                                        </p:attrNameLst>
                                      </p:cBhvr>
                                      <p:to>
                                        <p:strVal val="visible"/>
                                      </p:to>
                                    </p:set>
                                    <p:animEffect transition="in" filter="fade">
                                      <p:cBhvr>
                                        <p:cTn id="115" dur="500"/>
                                        <p:tgtEl>
                                          <p:spTgt spid="1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fade">
                                      <p:cBhvr>
                                        <p:cTn id="125" dur="500"/>
                                        <p:tgtEl>
                                          <p:spTgt spid="12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23"/>
                                        </p:tgtEl>
                                        <p:attrNameLst>
                                          <p:attrName>style.visibility</p:attrName>
                                        </p:attrNameLst>
                                      </p:cBhvr>
                                      <p:to>
                                        <p:strVal val="visible"/>
                                      </p:to>
                                    </p:set>
                                    <p:animEffect transition="in" filter="fade">
                                      <p:cBhvr>
                                        <p:cTn id="128" dur="500"/>
                                        <p:tgtEl>
                                          <p:spTgt spid="12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25"/>
                                        </p:tgtEl>
                                        <p:attrNameLst>
                                          <p:attrName>style.visibility</p:attrName>
                                        </p:attrNameLst>
                                      </p:cBhvr>
                                      <p:to>
                                        <p:strVal val="visible"/>
                                      </p:to>
                                    </p:set>
                                    <p:animEffect transition="in" filter="fade">
                                      <p:cBhvr>
                                        <p:cTn id="131" dur="500"/>
                                        <p:tgtEl>
                                          <p:spTgt spid="12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3"/>
                                        </p:tgtEl>
                                        <p:attrNameLst>
                                          <p:attrName>style.visibility</p:attrName>
                                        </p:attrNameLst>
                                      </p:cBhvr>
                                      <p:to>
                                        <p:strVal val="visible"/>
                                      </p:to>
                                    </p:set>
                                    <p:animEffect transition="in" filter="fade">
                                      <p:cBhvr>
                                        <p:cTn id="136" dur="500"/>
                                        <p:tgtEl>
                                          <p:spTgt spid="13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9"/>
                                        </p:tgtEl>
                                        <p:attrNameLst>
                                          <p:attrName>style.visibility</p:attrName>
                                        </p:attrNameLst>
                                      </p:cBhvr>
                                      <p:to>
                                        <p:strVal val="visible"/>
                                      </p:to>
                                    </p:set>
                                    <p:animEffect transition="in" filter="fade">
                                      <p:cBhvr>
                                        <p:cTn id="139" dur="500"/>
                                        <p:tgtEl>
                                          <p:spTgt spid="129"/>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31"/>
                                        </p:tgtEl>
                                        <p:attrNameLst>
                                          <p:attrName>style.visibility</p:attrName>
                                        </p:attrNameLst>
                                      </p:cBhvr>
                                      <p:to>
                                        <p:strVal val="visible"/>
                                      </p:to>
                                    </p:set>
                                    <p:animEffect transition="in" filter="fade">
                                      <p:cBhvr>
                                        <p:cTn id="144" dur="500"/>
                                        <p:tgtEl>
                                          <p:spTgt spid="13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30"/>
                                        </p:tgtEl>
                                        <p:attrNameLst>
                                          <p:attrName>style.visibility</p:attrName>
                                        </p:attrNameLst>
                                      </p:cBhvr>
                                      <p:to>
                                        <p:strVal val="visible"/>
                                      </p:to>
                                    </p:set>
                                    <p:animEffect transition="in" filter="fade">
                                      <p:cBhvr>
                                        <p:cTn id="147" dur="500"/>
                                        <p:tgtEl>
                                          <p:spTgt spid="13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32"/>
                                        </p:tgtEl>
                                        <p:attrNameLst>
                                          <p:attrName>style.visibility</p:attrName>
                                        </p:attrNameLst>
                                      </p:cBhvr>
                                      <p:to>
                                        <p:strVal val="visible"/>
                                      </p:to>
                                    </p:set>
                                    <p:animEffect transition="in" filter="fade">
                                      <p:cBhvr>
                                        <p:cTn id="152" dur="500"/>
                                        <p:tgtEl>
                                          <p:spTgt spid="13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34"/>
                                        </p:tgtEl>
                                        <p:attrNameLst>
                                          <p:attrName>style.visibility</p:attrName>
                                        </p:attrNameLst>
                                      </p:cBhvr>
                                      <p:to>
                                        <p:strVal val="visible"/>
                                      </p:to>
                                    </p:set>
                                    <p:animEffect transition="in" filter="fade">
                                      <p:cBhvr>
                                        <p:cTn id="155" dur="500"/>
                                        <p:tgtEl>
                                          <p:spTgt spid="13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35"/>
                                        </p:tgtEl>
                                        <p:attrNameLst>
                                          <p:attrName>style.visibility</p:attrName>
                                        </p:attrNameLst>
                                      </p:cBhvr>
                                      <p:to>
                                        <p:strVal val="visible"/>
                                      </p:to>
                                    </p:set>
                                    <p:animEffect transition="in" filter="fade">
                                      <p:cBhvr>
                                        <p:cTn id="160" dur="500"/>
                                        <p:tgtEl>
                                          <p:spTgt spid="13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animEffect transition="in" filter="fade">
                                      <p:cBhvr>
                                        <p:cTn id="163" dur="500"/>
                                        <p:tgtEl>
                                          <p:spTgt spid="13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42"/>
                                        </p:tgtEl>
                                        <p:attrNameLst>
                                          <p:attrName>style.visibility</p:attrName>
                                        </p:attrNameLst>
                                      </p:cBhvr>
                                      <p:to>
                                        <p:strVal val="visible"/>
                                      </p:to>
                                    </p:set>
                                    <p:animEffect transition="in" filter="fade">
                                      <p:cBhvr>
                                        <p:cTn id="168" dur="500"/>
                                        <p:tgtEl>
                                          <p:spTgt spid="1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44"/>
                                        </p:tgtEl>
                                        <p:attrNameLst>
                                          <p:attrName>style.visibility</p:attrName>
                                        </p:attrNameLst>
                                      </p:cBhvr>
                                      <p:to>
                                        <p:strVal val="visible"/>
                                      </p:to>
                                    </p:set>
                                    <p:animEffect transition="in" filter="fade">
                                      <p:cBhvr>
                                        <p:cTn id="171" dur="500"/>
                                        <p:tgtEl>
                                          <p:spTgt spid="144"/>
                                        </p:tgtEl>
                                      </p:cBhvr>
                                    </p:animEffect>
                                  </p:childTnLst>
                                </p:cTn>
                              </p:par>
                              <p:par>
                                <p:cTn id="172" presetID="10" presetClass="entr" presetSubtype="0" fill="hold" nodeType="withEffect">
                                  <p:stCondLst>
                                    <p:cond delay="0"/>
                                  </p:stCondLst>
                                  <p:childTnLst>
                                    <p:set>
                                      <p:cBhvr>
                                        <p:cTn id="173" dur="1" fill="hold">
                                          <p:stCondLst>
                                            <p:cond delay="0"/>
                                          </p:stCondLst>
                                        </p:cTn>
                                        <p:tgtEl>
                                          <p:spTgt spid="145"/>
                                        </p:tgtEl>
                                        <p:attrNameLst>
                                          <p:attrName>style.visibility</p:attrName>
                                        </p:attrNameLst>
                                      </p:cBhvr>
                                      <p:to>
                                        <p:strVal val="visible"/>
                                      </p:to>
                                    </p:set>
                                    <p:animEffect transition="in" filter="fade">
                                      <p:cBhvr>
                                        <p:cTn id="174" dur="500"/>
                                        <p:tgtEl>
                                          <p:spTgt spid="14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47"/>
                                        </p:tgtEl>
                                        <p:attrNameLst>
                                          <p:attrName>style.visibility</p:attrName>
                                        </p:attrNameLst>
                                      </p:cBhvr>
                                      <p:to>
                                        <p:strVal val="visible"/>
                                      </p:to>
                                    </p:set>
                                    <p:animEffect transition="in" filter="fade">
                                      <p:cBhvr>
                                        <p:cTn id="177" dur="500"/>
                                        <p:tgtEl>
                                          <p:spTgt spid="14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48"/>
                                        </p:tgtEl>
                                        <p:attrNameLst>
                                          <p:attrName>style.visibility</p:attrName>
                                        </p:attrNameLst>
                                      </p:cBhvr>
                                      <p:to>
                                        <p:strVal val="visible"/>
                                      </p:to>
                                    </p:set>
                                    <p:animEffect transition="in" filter="fade">
                                      <p:cBhvr>
                                        <p:cTn id="180" dur="500"/>
                                        <p:tgtEl>
                                          <p:spTgt spid="148"/>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50"/>
                                        </p:tgtEl>
                                        <p:attrNameLst>
                                          <p:attrName>style.visibility</p:attrName>
                                        </p:attrNameLst>
                                      </p:cBhvr>
                                      <p:to>
                                        <p:strVal val="visible"/>
                                      </p:to>
                                    </p:set>
                                    <p:animEffect transition="in" filter="fade">
                                      <p:cBhvr>
                                        <p:cTn id="183" dur="500"/>
                                        <p:tgtEl>
                                          <p:spTgt spid="150"/>
                                        </p:tgtEl>
                                      </p:cBhvr>
                                    </p:animEffect>
                                  </p:childTnLst>
                                </p:cTn>
                              </p:par>
                              <p:par>
                                <p:cTn id="184" presetID="10" presetClass="entr" presetSubtype="0" fill="hold" nodeType="withEffect">
                                  <p:stCondLst>
                                    <p:cond delay="0"/>
                                  </p:stCondLst>
                                  <p:childTnLst>
                                    <p:set>
                                      <p:cBhvr>
                                        <p:cTn id="185" dur="1" fill="hold">
                                          <p:stCondLst>
                                            <p:cond delay="0"/>
                                          </p:stCondLst>
                                        </p:cTn>
                                        <p:tgtEl>
                                          <p:spTgt spid="153"/>
                                        </p:tgtEl>
                                        <p:attrNameLst>
                                          <p:attrName>style.visibility</p:attrName>
                                        </p:attrNameLst>
                                      </p:cBhvr>
                                      <p:to>
                                        <p:strVal val="visible"/>
                                      </p:to>
                                    </p:set>
                                    <p:animEffect transition="in" filter="fade">
                                      <p:cBhvr>
                                        <p:cTn id="186" dur="500"/>
                                        <p:tgtEl>
                                          <p:spTgt spid="153"/>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56"/>
                                        </p:tgtEl>
                                        <p:attrNameLst>
                                          <p:attrName>style.visibility</p:attrName>
                                        </p:attrNameLst>
                                      </p:cBhvr>
                                      <p:to>
                                        <p:strVal val="visible"/>
                                      </p:to>
                                    </p:set>
                                    <p:animEffect transition="in" filter="fade">
                                      <p:cBhvr>
                                        <p:cTn id="189" dur="500"/>
                                        <p:tgtEl>
                                          <p:spTgt spid="156"/>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57"/>
                                        </p:tgtEl>
                                        <p:attrNameLst>
                                          <p:attrName>style.visibility</p:attrName>
                                        </p:attrNameLst>
                                      </p:cBhvr>
                                      <p:to>
                                        <p:strVal val="visible"/>
                                      </p:to>
                                    </p:set>
                                    <p:animEffect transition="in" filter="fade">
                                      <p:cBhvr>
                                        <p:cTn id="192" dur="500"/>
                                        <p:tgtEl>
                                          <p:spTgt spid="157"/>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58"/>
                                        </p:tgtEl>
                                        <p:attrNameLst>
                                          <p:attrName>style.visibility</p:attrName>
                                        </p:attrNameLst>
                                      </p:cBhvr>
                                      <p:to>
                                        <p:strVal val="visible"/>
                                      </p:to>
                                    </p:set>
                                    <p:animEffect transition="in" filter="fade">
                                      <p:cBhvr>
                                        <p:cTn id="195" dur="500"/>
                                        <p:tgtEl>
                                          <p:spTgt spid="158"/>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59"/>
                                        </p:tgtEl>
                                        <p:attrNameLst>
                                          <p:attrName>style.visibility</p:attrName>
                                        </p:attrNameLst>
                                      </p:cBhvr>
                                      <p:to>
                                        <p:strVal val="visible"/>
                                      </p:to>
                                    </p:set>
                                    <p:animEffect transition="in" filter="fade">
                                      <p:cBhvr>
                                        <p:cTn id="198" dur="500"/>
                                        <p:tgtEl>
                                          <p:spTgt spid="15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60"/>
                                        </p:tgtEl>
                                        <p:attrNameLst>
                                          <p:attrName>style.visibility</p:attrName>
                                        </p:attrNameLst>
                                      </p:cBhvr>
                                      <p:to>
                                        <p:strVal val="visible"/>
                                      </p:to>
                                    </p:set>
                                    <p:animEffect transition="in" filter="fade">
                                      <p:cBhvr>
                                        <p:cTn id="201" dur="500"/>
                                        <p:tgtEl>
                                          <p:spTgt spid="160"/>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61"/>
                                        </p:tgtEl>
                                        <p:attrNameLst>
                                          <p:attrName>style.visibility</p:attrName>
                                        </p:attrNameLst>
                                      </p:cBhvr>
                                      <p:to>
                                        <p:strVal val="visible"/>
                                      </p:to>
                                    </p:set>
                                    <p:animEffect transition="in" filter="fade">
                                      <p:cBhvr>
                                        <p:cTn id="204" dur="500"/>
                                        <p:tgtEl>
                                          <p:spTgt spid="161"/>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62"/>
                                        </p:tgtEl>
                                        <p:attrNameLst>
                                          <p:attrName>style.visibility</p:attrName>
                                        </p:attrNameLst>
                                      </p:cBhvr>
                                      <p:to>
                                        <p:strVal val="visible"/>
                                      </p:to>
                                    </p:set>
                                    <p:animEffect transition="in" filter="fade">
                                      <p:cBhvr>
                                        <p:cTn id="207" dur="500"/>
                                        <p:tgtEl>
                                          <p:spTgt spid="162"/>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63"/>
                                        </p:tgtEl>
                                        <p:attrNameLst>
                                          <p:attrName>style.visibility</p:attrName>
                                        </p:attrNameLst>
                                      </p:cBhvr>
                                      <p:to>
                                        <p:strVal val="visible"/>
                                      </p:to>
                                    </p:set>
                                    <p:animEffect transition="in" filter="fade">
                                      <p:cBhvr>
                                        <p:cTn id="210" dur="500"/>
                                        <p:tgtEl>
                                          <p:spTgt spid="163"/>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64"/>
                                        </p:tgtEl>
                                        <p:attrNameLst>
                                          <p:attrName>style.visibility</p:attrName>
                                        </p:attrNameLst>
                                      </p:cBhvr>
                                      <p:to>
                                        <p:strVal val="visible"/>
                                      </p:to>
                                    </p:set>
                                    <p:animEffect transition="in" filter="fade">
                                      <p:cBhvr>
                                        <p:cTn id="213" dur="500"/>
                                        <p:tgtEl>
                                          <p:spTgt spid="164"/>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65"/>
                                        </p:tgtEl>
                                        <p:attrNameLst>
                                          <p:attrName>style.visibility</p:attrName>
                                        </p:attrNameLst>
                                      </p:cBhvr>
                                      <p:to>
                                        <p:strVal val="visible"/>
                                      </p:to>
                                    </p:set>
                                    <p:animEffect transition="in" filter="fade">
                                      <p:cBhvr>
                                        <p:cTn id="216" dur="500"/>
                                        <p:tgtEl>
                                          <p:spTgt spid="165"/>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66"/>
                                        </p:tgtEl>
                                        <p:attrNameLst>
                                          <p:attrName>style.visibility</p:attrName>
                                        </p:attrNameLst>
                                      </p:cBhvr>
                                      <p:to>
                                        <p:strVal val="visible"/>
                                      </p:to>
                                    </p:set>
                                    <p:animEffect transition="in" filter="fade">
                                      <p:cBhvr>
                                        <p:cTn id="219" dur="500"/>
                                        <p:tgtEl>
                                          <p:spTgt spid="166"/>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67"/>
                                        </p:tgtEl>
                                        <p:attrNameLst>
                                          <p:attrName>style.visibility</p:attrName>
                                        </p:attrNameLst>
                                      </p:cBhvr>
                                      <p:to>
                                        <p:strVal val="visible"/>
                                      </p:to>
                                    </p:set>
                                    <p:animEffect transition="in" filter="fade">
                                      <p:cBhvr>
                                        <p:cTn id="222" dur="500"/>
                                        <p:tgtEl>
                                          <p:spTgt spid="16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68"/>
                                        </p:tgtEl>
                                        <p:attrNameLst>
                                          <p:attrName>style.visibility</p:attrName>
                                        </p:attrNameLst>
                                      </p:cBhvr>
                                      <p:to>
                                        <p:strVal val="visible"/>
                                      </p:to>
                                    </p:set>
                                    <p:animEffect transition="in" filter="fade">
                                      <p:cBhvr>
                                        <p:cTn id="225" dur="500"/>
                                        <p:tgtEl>
                                          <p:spTgt spid="168"/>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69"/>
                                        </p:tgtEl>
                                        <p:attrNameLst>
                                          <p:attrName>style.visibility</p:attrName>
                                        </p:attrNameLst>
                                      </p:cBhvr>
                                      <p:to>
                                        <p:strVal val="visible"/>
                                      </p:to>
                                    </p:set>
                                    <p:animEffect transition="in" filter="fade">
                                      <p:cBhvr>
                                        <p:cTn id="228" dur="500"/>
                                        <p:tgtEl>
                                          <p:spTgt spid="169"/>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70"/>
                                        </p:tgtEl>
                                        <p:attrNameLst>
                                          <p:attrName>style.visibility</p:attrName>
                                        </p:attrNameLst>
                                      </p:cBhvr>
                                      <p:to>
                                        <p:strVal val="visible"/>
                                      </p:to>
                                    </p:set>
                                    <p:animEffect transition="in" filter="fade">
                                      <p:cBhvr>
                                        <p:cTn id="231" dur="500"/>
                                        <p:tgtEl>
                                          <p:spTgt spid="170"/>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71"/>
                                        </p:tgtEl>
                                        <p:attrNameLst>
                                          <p:attrName>style.visibility</p:attrName>
                                        </p:attrNameLst>
                                      </p:cBhvr>
                                      <p:to>
                                        <p:strVal val="visible"/>
                                      </p:to>
                                    </p:set>
                                    <p:animEffect transition="in" filter="fade">
                                      <p:cBhvr>
                                        <p:cTn id="234" dur="500"/>
                                        <p:tgtEl>
                                          <p:spTgt spid="171"/>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72"/>
                                        </p:tgtEl>
                                        <p:attrNameLst>
                                          <p:attrName>style.visibility</p:attrName>
                                        </p:attrNameLst>
                                      </p:cBhvr>
                                      <p:to>
                                        <p:strVal val="visible"/>
                                      </p:to>
                                    </p:set>
                                    <p:animEffect transition="in" filter="fade">
                                      <p:cBhvr>
                                        <p:cTn id="237" dur="500"/>
                                        <p:tgtEl>
                                          <p:spTgt spid="172"/>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73"/>
                                        </p:tgtEl>
                                        <p:attrNameLst>
                                          <p:attrName>style.visibility</p:attrName>
                                        </p:attrNameLst>
                                      </p:cBhvr>
                                      <p:to>
                                        <p:strVal val="visible"/>
                                      </p:to>
                                    </p:set>
                                    <p:animEffect transition="in" filter="fade">
                                      <p:cBhvr>
                                        <p:cTn id="240" dur="500"/>
                                        <p:tgtEl>
                                          <p:spTgt spid="173"/>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74"/>
                                        </p:tgtEl>
                                        <p:attrNameLst>
                                          <p:attrName>style.visibility</p:attrName>
                                        </p:attrNameLst>
                                      </p:cBhvr>
                                      <p:to>
                                        <p:strVal val="visible"/>
                                      </p:to>
                                    </p:set>
                                    <p:animEffect transition="in" filter="fade">
                                      <p:cBhvr>
                                        <p:cTn id="243" dur="500"/>
                                        <p:tgtEl>
                                          <p:spTgt spid="174"/>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75"/>
                                        </p:tgtEl>
                                        <p:attrNameLst>
                                          <p:attrName>style.visibility</p:attrName>
                                        </p:attrNameLst>
                                      </p:cBhvr>
                                      <p:to>
                                        <p:strVal val="visible"/>
                                      </p:to>
                                    </p:set>
                                    <p:animEffect transition="in" filter="fade">
                                      <p:cBhvr>
                                        <p:cTn id="246" dur="500"/>
                                        <p:tgtEl>
                                          <p:spTgt spid="175"/>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76"/>
                                        </p:tgtEl>
                                        <p:attrNameLst>
                                          <p:attrName>style.visibility</p:attrName>
                                        </p:attrNameLst>
                                      </p:cBhvr>
                                      <p:to>
                                        <p:strVal val="visible"/>
                                      </p:to>
                                    </p:set>
                                    <p:animEffect transition="in" filter="fade">
                                      <p:cBhvr>
                                        <p:cTn id="249" dur="500"/>
                                        <p:tgtEl>
                                          <p:spTgt spid="176"/>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77"/>
                                        </p:tgtEl>
                                        <p:attrNameLst>
                                          <p:attrName>style.visibility</p:attrName>
                                        </p:attrNameLst>
                                      </p:cBhvr>
                                      <p:to>
                                        <p:strVal val="visible"/>
                                      </p:to>
                                    </p:set>
                                    <p:animEffect transition="in" filter="fade">
                                      <p:cBhvr>
                                        <p:cTn id="252" dur="500"/>
                                        <p:tgtEl>
                                          <p:spTgt spid="177"/>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76"/>
                                        </p:tgtEl>
                                        <p:attrNameLst>
                                          <p:attrName>style.visibility</p:attrName>
                                        </p:attrNameLst>
                                      </p:cBhvr>
                                      <p:to>
                                        <p:strVal val="visible"/>
                                      </p:to>
                                    </p:set>
                                    <p:animEffect transition="in" filter="fade">
                                      <p:cBhvr>
                                        <p:cTn id="25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65" grpId="0" animBg="1"/>
      <p:bldP spid="73" grpId="0"/>
      <p:bldP spid="80" grpId="0"/>
      <p:bldP spid="91" grpId="0" animBg="1"/>
      <p:bldP spid="71" grpId="0" animBg="1"/>
      <p:bldP spid="83" grpId="0" animBg="1"/>
      <p:bldP spid="83" grpId="1" animBg="1"/>
      <p:bldP spid="84" grpId="0" animBg="1"/>
      <p:bldP spid="85" grpId="0"/>
      <p:bldP spid="92" grpId="0" animBg="1"/>
      <p:bldP spid="98" grpId="0" animBg="1"/>
      <p:bldP spid="99" grpId="0" animBg="1"/>
      <p:bldP spid="100" grpId="0" animBg="1"/>
      <p:bldP spid="101" grpId="0" animBg="1"/>
      <p:bldP spid="102" grpId="0" animBg="1"/>
      <p:bldP spid="105" grpId="0" animBg="1"/>
      <p:bldP spid="106" grpId="0" animBg="1"/>
      <p:bldP spid="107" grpId="0" animBg="1"/>
      <p:bldP spid="97" grpId="0" animBg="1"/>
      <p:bldP spid="119" grpId="0" animBg="1"/>
      <p:bldP spid="120" grpId="0" animBg="1"/>
      <p:bldP spid="122" grpId="0" animBg="1"/>
      <p:bldP spid="123" grpId="0" animBg="1"/>
      <p:bldP spid="125" grpId="0" animBg="1"/>
      <p:bldP spid="129" grpId="0" animBg="1"/>
      <p:bldP spid="131" grpId="0" animBg="1"/>
      <p:bldP spid="132" grpId="0" animBg="1"/>
      <p:bldP spid="130" grpId="0" animBg="1"/>
      <p:bldP spid="133" grpId="0" animBg="1"/>
      <p:bldP spid="134" grpId="0" animBg="1"/>
      <p:bldP spid="135" grpId="0" animBg="1"/>
      <p:bldP spid="136" grpId="0" animBg="1"/>
      <p:bldP spid="137" grpId="0" animBg="1"/>
      <p:bldP spid="141" grpId="0" animBg="1"/>
      <p:bldP spid="142" grpId="0" animBg="1"/>
      <p:bldP spid="144" grpId="0" animBg="1"/>
      <p:bldP spid="147" grpId="0" animBg="1"/>
      <p:bldP spid="148" grpId="0" animBg="1"/>
      <p:bldP spid="150" grpId="0" animBg="1"/>
      <p:bldP spid="156" grpId="0"/>
      <p:bldP spid="157" grpId="0"/>
      <p:bldP spid="158" grpId="0"/>
      <p:bldP spid="159" grpId="0" animBg="1"/>
      <p:bldP spid="160" grpId="0"/>
      <p:bldP spid="161" grpId="0"/>
      <p:bldP spid="162" grpId="0" animBg="1"/>
      <p:bldP spid="163" grpId="0" animBg="1"/>
      <p:bldP spid="164" grpId="0" animBg="1"/>
      <p:bldP spid="165"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67" grpId="0" animBg="1"/>
      <p:bldP spid="166" grpId="0" animBg="1"/>
      <p:bldP spid="76" grpId="0"/>
      <p:bldP spid="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Azure</a:t>
            </a:r>
            <a:r>
              <a:rPr lang="ja-JP" altLang="en-US" sz="5400" dirty="0"/>
              <a:t> </a:t>
            </a:r>
            <a:r>
              <a:rPr lang="en-US" altLang="ja-JP" sz="5400" dirty="0"/>
              <a:t>AD Join – </a:t>
            </a:r>
            <a:r>
              <a:rPr lang="ja-JP" altLang="en-US" sz="5400" dirty="0"/>
              <a:t>チャレンジ</a:t>
            </a:r>
            <a:endParaRPr lang="en-US" altLang="ja-JP" sz="5400" dirty="0"/>
          </a:p>
        </p:txBody>
      </p:sp>
    </p:spTree>
    <p:extLst>
      <p:ext uri="{BB962C8B-B14F-4D97-AF65-F5344CB8AC3E}">
        <p14:creationId xmlns:p14="http://schemas.microsoft.com/office/powerpoint/2010/main" val="737642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en-US" altLang="ja-JP" dirty="0"/>
              <a:t>Azure AD Join -</a:t>
            </a:r>
            <a:r>
              <a:rPr lang="ja-JP" altLang="en-US" dirty="0"/>
              <a:t>典型的なチャレンジ </a:t>
            </a:r>
            <a:r>
              <a:rPr lang="en-US" altLang="ja-JP" dirty="0"/>
              <a:t>(1/2)</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922761" cy="5112105"/>
          </a:xfrm>
        </p:spPr>
        <p:txBody>
          <a:bodyPr/>
          <a:lstStyle/>
          <a:p>
            <a:r>
              <a:rPr lang="ja-JP" altLang="en-US" dirty="0"/>
              <a:t>従来の </a:t>
            </a:r>
            <a:r>
              <a:rPr lang="en-US" altLang="ja-JP" dirty="0"/>
              <a:t>IT </a:t>
            </a:r>
            <a:r>
              <a:rPr lang="ja-JP" altLang="en-US" dirty="0"/>
              <a:t>による手動のキッティングはやりづらい</a:t>
            </a:r>
            <a:endParaRPr lang="en-US" altLang="ja-JP" dirty="0"/>
          </a:p>
          <a:p>
            <a:pPr lvl="1"/>
            <a:r>
              <a:rPr lang="en-US" altLang="ja-JP" dirty="0"/>
              <a:t>Azure AD Join </a:t>
            </a:r>
            <a:r>
              <a:rPr lang="ja-JP" altLang="en-US" dirty="0"/>
              <a:t>は基本的にエンドユーザーが行う、または </a:t>
            </a:r>
            <a:r>
              <a:rPr lang="en-US" altLang="ja-JP" dirty="0" err="1"/>
              <a:t>AutoPilot</a:t>
            </a:r>
            <a:r>
              <a:rPr lang="en-US" altLang="ja-JP" dirty="0"/>
              <a:t> </a:t>
            </a:r>
            <a:r>
              <a:rPr lang="ja-JP" altLang="en-US" dirty="0"/>
              <a:t>により実施</a:t>
            </a:r>
            <a:endParaRPr lang="en-US" altLang="ja-JP" dirty="0"/>
          </a:p>
          <a:p>
            <a:r>
              <a:rPr lang="ja-JP" altLang="en-US" dirty="0"/>
              <a:t>誰の時間を使うのか</a:t>
            </a:r>
            <a:endParaRPr lang="en-US" altLang="ja-JP" dirty="0"/>
          </a:p>
          <a:p>
            <a:pPr lvl="1"/>
            <a:r>
              <a:rPr lang="en-US" altLang="ja-JP" dirty="0" err="1"/>
              <a:t>AutoPilot</a:t>
            </a:r>
            <a:r>
              <a:rPr lang="ja-JP" altLang="en-US" dirty="0"/>
              <a:t> で </a:t>
            </a:r>
            <a:r>
              <a:rPr lang="en-US" altLang="ja-JP" dirty="0"/>
              <a:t>PC </a:t>
            </a:r>
            <a:r>
              <a:rPr lang="ja-JP" altLang="en-US" dirty="0"/>
              <a:t>キッティング作業が自動化されるが、ユーザーは </a:t>
            </a:r>
            <a:r>
              <a:rPr lang="en-US" altLang="ja-JP" dirty="0"/>
              <a:t>20-30 </a:t>
            </a:r>
            <a:r>
              <a:rPr lang="ja-JP" altLang="en-US" dirty="0"/>
              <a:t>分待つ必要がある</a:t>
            </a:r>
            <a:endParaRPr lang="en-US" altLang="ja-JP" dirty="0"/>
          </a:p>
          <a:p>
            <a:r>
              <a:rPr lang="en-US" altLang="ja-JP" dirty="0"/>
              <a:t>GPO </a:t>
            </a:r>
            <a:r>
              <a:rPr lang="ja-JP" altLang="en-US" dirty="0"/>
              <a:t>からの変更</a:t>
            </a:r>
            <a:endParaRPr lang="en-US" altLang="ja-JP" dirty="0"/>
          </a:p>
          <a:p>
            <a:pPr lvl="1"/>
            <a:r>
              <a:rPr lang="ja-JP" altLang="en-US" dirty="0"/>
              <a:t>すべての既存ポリシーを </a:t>
            </a:r>
            <a:r>
              <a:rPr lang="en-US" altLang="ja-JP" dirty="0"/>
              <a:t>Intune </a:t>
            </a:r>
            <a:r>
              <a:rPr lang="ja-JP" altLang="en-US" dirty="0"/>
              <a:t>ポリシーに移行することができるか</a:t>
            </a:r>
            <a:endParaRPr lang="en-US" altLang="ja-JP" dirty="0"/>
          </a:p>
          <a:p>
            <a:r>
              <a:rPr lang="en-US" altLang="ja-JP" dirty="0"/>
              <a:t>Domain</a:t>
            </a:r>
            <a:r>
              <a:rPr lang="ja-JP" altLang="en-US" dirty="0"/>
              <a:t> </a:t>
            </a:r>
            <a:r>
              <a:rPr lang="en-US" altLang="ja-JP" dirty="0"/>
              <a:t>Join </a:t>
            </a:r>
            <a:r>
              <a:rPr lang="ja-JP" altLang="en-US" dirty="0"/>
              <a:t>からの移行にはハードルがある</a:t>
            </a:r>
            <a:endParaRPr lang="en-US" altLang="ja-JP" dirty="0"/>
          </a:p>
          <a:p>
            <a:pPr lvl="1"/>
            <a:r>
              <a:rPr lang="ja-JP" altLang="en-US" dirty="0"/>
              <a:t>既存の </a:t>
            </a:r>
            <a:r>
              <a:rPr lang="en-US" altLang="ja-JP" dirty="0"/>
              <a:t>PC </a:t>
            </a:r>
            <a:r>
              <a:rPr lang="ja-JP" altLang="en-US" dirty="0"/>
              <a:t>を一度ワークグループに移行する必要がある</a:t>
            </a:r>
            <a:endParaRPr lang="en-US" altLang="ja-JP" dirty="0"/>
          </a:p>
          <a:p>
            <a:r>
              <a:rPr lang="en-US" altLang="ja-JP" dirty="0"/>
              <a:t>User Profile Migration</a:t>
            </a:r>
          </a:p>
          <a:p>
            <a:pPr lvl="1"/>
            <a:r>
              <a:rPr lang="en-US" altLang="ja-JP" dirty="0"/>
              <a:t>Azure</a:t>
            </a:r>
            <a:r>
              <a:rPr lang="ja-JP" altLang="en-US" dirty="0"/>
              <a:t> </a:t>
            </a:r>
            <a:r>
              <a:rPr lang="en-US" altLang="ja-JP" dirty="0"/>
              <a:t>AD Join </a:t>
            </a:r>
            <a:r>
              <a:rPr lang="ja-JP" altLang="en-US" dirty="0"/>
              <a:t>時には新たなユーザープロファイルが作成される。移行は手動</a:t>
            </a:r>
            <a:endParaRPr lang="en-US" altLang="ja-JP" dirty="0"/>
          </a:p>
        </p:txBody>
      </p:sp>
    </p:spTree>
    <p:extLst>
      <p:ext uri="{BB962C8B-B14F-4D97-AF65-F5344CB8AC3E}">
        <p14:creationId xmlns:p14="http://schemas.microsoft.com/office/powerpoint/2010/main" val="35950911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en-US" altLang="ja-JP" dirty="0"/>
              <a:t>Azure AD Join -</a:t>
            </a:r>
            <a:r>
              <a:rPr lang="ja-JP" altLang="en-US" dirty="0"/>
              <a:t>典型的なチャレンジ </a:t>
            </a:r>
            <a:r>
              <a:rPr lang="en-US" altLang="ja-JP" dirty="0"/>
              <a:t>(2/2)</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653523" cy="4112985"/>
          </a:xfrm>
        </p:spPr>
        <p:txBody>
          <a:bodyPr/>
          <a:lstStyle/>
          <a:p>
            <a:r>
              <a:rPr lang="en-US" altLang="ja-JP" dirty="0"/>
              <a:t>Legacy 32bit App</a:t>
            </a:r>
          </a:p>
          <a:p>
            <a:pPr lvl="1"/>
            <a:r>
              <a:rPr lang="en-US" altLang="ja-JP" dirty="0"/>
              <a:t>AD </a:t>
            </a:r>
            <a:r>
              <a:rPr lang="ja-JP" altLang="en-US" dirty="0"/>
              <a:t>のコンピュータアカウントで認証しているアプリケーションは利用できなくなる</a:t>
            </a:r>
            <a:endParaRPr lang="en-US" altLang="ja-JP" dirty="0"/>
          </a:p>
          <a:p>
            <a:r>
              <a:rPr lang="ja-JP" altLang="en-US" dirty="0"/>
              <a:t>プロキシ環境では考慮が必要</a:t>
            </a:r>
            <a:endParaRPr lang="en-US" altLang="ja-JP" dirty="0"/>
          </a:p>
          <a:p>
            <a:pPr lvl="1"/>
            <a:r>
              <a:rPr lang="en-US" altLang="ja-JP" dirty="0"/>
              <a:t>Azure AD Join </a:t>
            </a:r>
            <a:r>
              <a:rPr lang="ja-JP" altLang="en-US" dirty="0"/>
              <a:t>の </a:t>
            </a:r>
            <a:r>
              <a:rPr lang="en-US" altLang="ja-JP" dirty="0"/>
              <a:t>PC </a:t>
            </a:r>
            <a:r>
              <a:rPr lang="ja-JP" altLang="en-US" dirty="0"/>
              <a:t>が初回にログインする際にはログイン時に </a:t>
            </a:r>
            <a:r>
              <a:rPr lang="en-US" altLang="ja-JP" dirty="0"/>
              <a:t>Azure AD </a:t>
            </a:r>
            <a:r>
              <a:rPr lang="ja-JP" altLang="en-US" dirty="0"/>
              <a:t>のエンドポイントへの通信が発生する。プロキシを見つけることができないと </a:t>
            </a:r>
            <a:r>
              <a:rPr lang="en-US" altLang="ja-JP" dirty="0"/>
              <a:t>PC </a:t>
            </a:r>
            <a:r>
              <a:rPr lang="ja-JP" altLang="en-US" dirty="0"/>
              <a:t>ログインが失敗する。</a:t>
            </a:r>
            <a:r>
              <a:rPr lang="en-US" altLang="ja-JP" dirty="0"/>
              <a:t>(2</a:t>
            </a:r>
            <a:r>
              <a:rPr lang="ja-JP" altLang="en-US" dirty="0"/>
              <a:t>回目以降はキャッシュログイン可能</a:t>
            </a:r>
            <a:r>
              <a:rPr lang="en-US" altLang="ja-JP" dirty="0"/>
              <a:t>)</a:t>
            </a:r>
          </a:p>
          <a:p>
            <a:r>
              <a:rPr lang="en-US" altLang="ja-JP" dirty="0"/>
              <a:t>Mysterious PRT</a:t>
            </a:r>
          </a:p>
          <a:p>
            <a:pPr lvl="1"/>
            <a:r>
              <a:rPr lang="en-US" altLang="ja-JP" dirty="0"/>
              <a:t>Azure AD Join </a:t>
            </a:r>
            <a:r>
              <a:rPr lang="ja-JP" altLang="en-US" dirty="0"/>
              <a:t>するとクラウドアプリケーションに対する認証の方式が変わる</a:t>
            </a:r>
            <a:endParaRPr lang="en-US" altLang="ja-JP" dirty="0"/>
          </a:p>
          <a:p>
            <a:pPr lvl="1"/>
            <a:r>
              <a:rPr lang="ja-JP" altLang="en-US" dirty="0"/>
              <a:t>フェデレーションサービスは認証経路に入らなくなる</a:t>
            </a:r>
            <a:endParaRPr lang="en-US" altLang="ja-JP" dirty="0"/>
          </a:p>
        </p:txBody>
      </p:sp>
    </p:spTree>
    <p:extLst>
      <p:ext uri="{BB962C8B-B14F-4D97-AF65-F5344CB8AC3E}">
        <p14:creationId xmlns:p14="http://schemas.microsoft.com/office/powerpoint/2010/main" val="16219926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11F2A7-D962-4117-AE0C-5467969A5C8E}"/>
              </a:ext>
            </a:extLst>
          </p:cNvPr>
          <p:cNvSpPr>
            <a:spLocks noGrp="1"/>
          </p:cNvSpPr>
          <p:nvPr>
            <p:ph type="body" sz="quarter" idx="10"/>
          </p:nvPr>
        </p:nvSpPr>
        <p:spPr>
          <a:xfrm>
            <a:off x="269239" y="1189177"/>
            <a:ext cx="11922761" cy="3617785"/>
          </a:xfrm>
        </p:spPr>
        <p:txBody>
          <a:bodyPr/>
          <a:lstStyle/>
          <a:p>
            <a:r>
              <a:rPr lang="en-US" altLang="ja-JP" dirty="0"/>
              <a:t>Configuration Service Provider </a:t>
            </a:r>
            <a:r>
              <a:rPr lang="ja-JP" altLang="en-US" dirty="0" err="1"/>
              <a:t>への</a:t>
            </a:r>
            <a:r>
              <a:rPr lang="ja-JP" altLang="en-US" dirty="0"/>
              <a:t>移行支援ツール</a:t>
            </a:r>
            <a:endParaRPr lang="en-US" altLang="ja-JP" dirty="0"/>
          </a:p>
          <a:p>
            <a:pPr lvl="1"/>
            <a:r>
              <a:rPr lang="en-US" altLang="ja-JP" dirty="0"/>
              <a:t>MMAT </a:t>
            </a:r>
            <a:r>
              <a:rPr lang="ja-JP" altLang="en-US" dirty="0"/>
              <a:t>ツール</a:t>
            </a:r>
            <a:endParaRPr lang="en-US" altLang="ja-JP" dirty="0"/>
          </a:p>
          <a:p>
            <a:pPr lvl="1"/>
            <a:r>
              <a:rPr lang="en-US" altLang="ja-JP" sz="2400" dirty="0">
                <a:solidFill>
                  <a:srgbClr val="0D0D0D"/>
                </a:solidFill>
                <a:latin typeface="Segoe UI"/>
                <a:hlinkClick r:id="rId2"/>
              </a:rPr>
              <a:t>https://www.microsoft.com/en-us/download/details.aspx?id=45520 </a:t>
            </a:r>
            <a:endParaRPr lang="en-US" altLang="ja-JP" sz="2400" dirty="0">
              <a:solidFill>
                <a:srgbClr val="0D0D0D"/>
              </a:solidFill>
              <a:latin typeface="Segoe UI"/>
            </a:endParaRPr>
          </a:p>
          <a:p>
            <a:pPr lvl="1"/>
            <a:endParaRPr lang="en-US" altLang="ja-JP" dirty="0"/>
          </a:p>
          <a:p>
            <a:r>
              <a:rPr lang="ja-JP" altLang="en-US" dirty="0"/>
              <a:t>ただし、考え方として、既存をそのまま移行という進め方は </a:t>
            </a:r>
            <a:r>
              <a:rPr lang="en-US" altLang="ja-JP" dirty="0"/>
              <a:t>NG</a:t>
            </a:r>
          </a:p>
          <a:p>
            <a:pPr lvl="1"/>
            <a:r>
              <a:rPr lang="en-US" altLang="ja-JP" dirty="0"/>
              <a:t>GPO </a:t>
            </a:r>
            <a:r>
              <a:rPr lang="ja-JP" altLang="en-US" dirty="0"/>
              <a:t>で適用している従来のポリシーをそのまま移行しようとしない</a:t>
            </a:r>
            <a:endParaRPr lang="en-US" altLang="ja-JP" dirty="0"/>
          </a:p>
          <a:p>
            <a:pPr lvl="1"/>
            <a:r>
              <a:rPr lang="ja-JP" altLang="en-US" dirty="0"/>
              <a:t>新しい </a:t>
            </a:r>
            <a:r>
              <a:rPr lang="en-US" altLang="ja-JP" dirty="0"/>
              <a:t>OS </a:t>
            </a:r>
            <a:r>
              <a:rPr lang="ja-JP" altLang="en-US" dirty="0"/>
              <a:t>環境にそもそも必要なポリシーは何なのか、既存ポリシーに見直しの余地がないのかを見極める必要がある</a:t>
            </a:r>
            <a:endParaRPr lang="en-US" altLang="ja-JP" dirty="0"/>
          </a:p>
        </p:txBody>
      </p:sp>
      <p:sp>
        <p:nvSpPr>
          <p:cNvPr id="5" name="Title 1">
            <a:extLst>
              <a:ext uri="{FF2B5EF4-FFF2-40B4-BE49-F238E27FC236}">
                <a16:creationId xmlns:a16="http://schemas.microsoft.com/office/drawing/2014/main" id="{DDDA2DA3-140A-48C2-851B-6C128A9CB1F6}"/>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Yu Gothic UI" panose="020B0500000000000000" pitchFamily="34" charset="-128"/>
                <a:cs typeface="Segoe UI" pitchFamily="34" charset="0"/>
              </a:defRPr>
            </a:lvl1pPr>
          </a:lstStyle>
          <a:p>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GPO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から </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Intune CSP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へ制御を移行</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 </a:t>
            </a:r>
            <a:endParaRPr lang="ja-JP" altLang="en-US" sz="431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981865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ja-JP" altLang="en-US" dirty="0"/>
              <a:t>プロキシ環境での考慮点</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653523" cy="5004640"/>
          </a:xfrm>
        </p:spPr>
        <p:txBody>
          <a:bodyPr/>
          <a:lstStyle/>
          <a:p>
            <a:r>
              <a:rPr lang="en-US" altLang="ja-JP" dirty="0"/>
              <a:t>Azure</a:t>
            </a:r>
            <a:r>
              <a:rPr lang="ja-JP" altLang="en-US" dirty="0"/>
              <a:t> </a:t>
            </a:r>
            <a:r>
              <a:rPr lang="en-US" altLang="ja-JP" dirty="0"/>
              <a:t>AD Join </a:t>
            </a:r>
            <a:r>
              <a:rPr lang="ja-JP" altLang="en-US" dirty="0"/>
              <a:t>および </a:t>
            </a:r>
            <a:r>
              <a:rPr lang="en-US" altLang="ja-JP" dirty="0"/>
              <a:t>Hybrid Azure AD Join </a:t>
            </a:r>
            <a:r>
              <a:rPr lang="ja-JP" altLang="en-US" dirty="0"/>
              <a:t>実施の際に組織でプロキシ環境を利用している場合には考慮が必要</a:t>
            </a:r>
            <a:endParaRPr lang="en-US" altLang="ja-JP" dirty="0"/>
          </a:p>
          <a:p>
            <a:endParaRPr lang="en-US" altLang="ja-JP" dirty="0"/>
          </a:p>
          <a:p>
            <a:r>
              <a:rPr lang="ja-JP" altLang="en-US" dirty="0"/>
              <a:t>プロキシ自動検出 </a:t>
            </a:r>
            <a:r>
              <a:rPr lang="en-US" altLang="ja-JP" dirty="0"/>
              <a:t>(WPAD) </a:t>
            </a:r>
            <a:r>
              <a:rPr lang="ja-JP" altLang="en-US" dirty="0"/>
              <a:t>を利用する</a:t>
            </a:r>
            <a:endParaRPr lang="en-US" altLang="ja-JP" dirty="0"/>
          </a:p>
          <a:p>
            <a:pPr lvl="1"/>
            <a:r>
              <a:rPr lang="en-US" altLang="ja-JP" dirty="0" err="1"/>
              <a:t>WinHttpAutoProxySvc</a:t>
            </a:r>
            <a:r>
              <a:rPr lang="en-US" altLang="ja-JP" dirty="0"/>
              <a:t> </a:t>
            </a:r>
            <a:r>
              <a:rPr lang="ja-JP" altLang="en-US" dirty="0"/>
              <a:t>が自動的に設定を検出</a:t>
            </a:r>
            <a:endParaRPr lang="en-US" altLang="ja-JP" dirty="0"/>
          </a:p>
          <a:p>
            <a:pPr lvl="1"/>
            <a:r>
              <a:rPr lang="en-US" altLang="ja-JP" dirty="0">
                <a:hlinkClick r:id="rId2"/>
              </a:rPr>
              <a:t>https://blogs.technet.microsoft.com/jpieblog/2014/10/22/wpad/</a:t>
            </a:r>
            <a:endParaRPr lang="en-US" altLang="ja-JP" dirty="0"/>
          </a:p>
          <a:p>
            <a:r>
              <a:rPr lang="en-US" altLang="ja-JP" dirty="0"/>
              <a:t>GPO </a:t>
            </a:r>
            <a:r>
              <a:rPr lang="ja-JP" altLang="en-US" dirty="0"/>
              <a:t>を利用する </a:t>
            </a:r>
            <a:r>
              <a:rPr lang="en-US" altLang="ja-JP" dirty="0"/>
              <a:t>(HAADJ </a:t>
            </a:r>
            <a:r>
              <a:rPr lang="ja-JP" altLang="en-US" dirty="0"/>
              <a:t>の場合のみ</a:t>
            </a:r>
            <a:r>
              <a:rPr lang="en-US" altLang="ja-JP" dirty="0"/>
              <a:t>)</a:t>
            </a:r>
          </a:p>
          <a:p>
            <a:pPr lvl="1"/>
            <a:r>
              <a:rPr lang="en-US" altLang="ja-JP" dirty="0"/>
              <a:t>https://blogs.technet.microsoft.com/netgeeks/2018/06/19/winhttp-proxy-settings-deployed-by-gpo/</a:t>
            </a:r>
          </a:p>
          <a:p>
            <a:pPr marL="0" indent="0">
              <a:buNone/>
            </a:pPr>
            <a:r>
              <a:rPr lang="en-US" altLang="ja-JP" sz="2800" dirty="0"/>
              <a:t>※</a:t>
            </a:r>
            <a:r>
              <a:rPr lang="ja-JP" altLang="en-US" sz="2800" dirty="0"/>
              <a:t>いずれのケースについても認証プロキシの </a:t>
            </a:r>
            <a:r>
              <a:rPr lang="en-US" altLang="ja-JP" sz="2800" dirty="0"/>
              <a:t>White Listing </a:t>
            </a:r>
            <a:r>
              <a:rPr lang="ja-JP" altLang="en-US" sz="2800" dirty="0"/>
              <a:t>が必要</a:t>
            </a:r>
            <a:endParaRPr lang="en-US" altLang="ja-JP" sz="2800" dirty="0"/>
          </a:p>
        </p:txBody>
      </p:sp>
      <p:sp>
        <p:nvSpPr>
          <p:cNvPr id="4" name="正方形/長方形 3">
            <a:extLst>
              <a:ext uri="{FF2B5EF4-FFF2-40B4-BE49-F238E27FC236}">
                <a16:creationId xmlns:a16="http://schemas.microsoft.com/office/drawing/2014/main" id="{B1B5ACBD-8FA4-4BA3-A966-BC414D911CD4}"/>
              </a:ext>
            </a:extLst>
          </p:cNvPr>
          <p:cNvSpPr/>
          <p:nvPr/>
        </p:nvSpPr>
        <p:spPr>
          <a:xfrm>
            <a:off x="401782" y="6383822"/>
            <a:ext cx="11790218" cy="338554"/>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https://docs.microsoft.com/en-us/azure/active-directory/devices/hybrid-azuread-join-managed-domains</a:t>
            </a:r>
          </a:p>
        </p:txBody>
      </p:sp>
    </p:spTree>
    <p:extLst>
      <p:ext uri="{BB962C8B-B14F-4D97-AF65-F5344CB8AC3E}">
        <p14:creationId xmlns:p14="http://schemas.microsoft.com/office/powerpoint/2010/main" val="2960171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Hybrid Azure</a:t>
            </a:r>
            <a:r>
              <a:rPr lang="ja-JP" altLang="en-US" sz="5400" dirty="0"/>
              <a:t> </a:t>
            </a:r>
            <a:r>
              <a:rPr lang="en-US" altLang="ja-JP" sz="5400" dirty="0"/>
              <a:t>AD Join – </a:t>
            </a:r>
            <a:r>
              <a:rPr lang="ja-JP" altLang="en-US" sz="5400" dirty="0"/>
              <a:t>メリット</a:t>
            </a:r>
            <a:endParaRPr lang="en-US" altLang="ja-JP" sz="5400" dirty="0"/>
          </a:p>
        </p:txBody>
      </p:sp>
    </p:spTree>
    <p:extLst>
      <p:ext uri="{BB962C8B-B14F-4D97-AF65-F5344CB8AC3E}">
        <p14:creationId xmlns:p14="http://schemas.microsoft.com/office/powerpoint/2010/main" val="432329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en-US" altLang="ja-JP" dirty="0"/>
              <a:t>Hybrid Azure AD Join – </a:t>
            </a:r>
            <a:r>
              <a:rPr lang="ja-JP" altLang="en-US" dirty="0"/>
              <a:t>メリット</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653523" cy="5212453"/>
          </a:xfrm>
        </p:spPr>
        <p:txBody>
          <a:bodyPr/>
          <a:lstStyle/>
          <a:p>
            <a:r>
              <a:rPr lang="ja-JP" altLang="en-US" dirty="0"/>
              <a:t>クラウドリソースとオンプレミスのリソース両方に </a:t>
            </a:r>
            <a:r>
              <a:rPr lang="en-US" altLang="ja-JP" dirty="0"/>
              <a:t>SSO </a:t>
            </a:r>
            <a:r>
              <a:rPr lang="ja-JP" altLang="en-US" dirty="0"/>
              <a:t>できる</a:t>
            </a:r>
            <a:endParaRPr lang="en-US" altLang="ja-JP" dirty="0"/>
          </a:p>
          <a:p>
            <a:pPr lvl="1"/>
            <a:r>
              <a:rPr lang="en-US" altLang="ja-JP" dirty="0"/>
              <a:t>Azure AD Join </a:t>
            </a:r>
            <a:r>
              <a:rPr lang="ja-JP" altLang="en-US" dirty="0"/>
              <a:t>と同様、基本的に </a:t>
            </a:r>
            <a:r>
              <a:rPr lang="en-US" altLang="ja-JP" dirty="0"/>
              <a:t>PC </a:t>
            </a:r>
            <a:r>
              <a:rPr lang="ja-JP" altLang="en-US" dirty="0"/>
              <a:t>ログインとクラウド</a:t>
            </a:r>
            <a:r>
              <a:rPr lang="en-US" altLang="ja-JP" dirty="0"/>
              <a:t>/</a:t>
            </a:r>
            <a:r>
              <a:rPr lang="ja-JP" altLang="en-US" dirty="0"/>
              <a:t>オンプレ両方のアプリに </a:t>
            </a:r>
            <a:r>
              <a:rPr lang="en-US" altLang="ja-JP" dirty="0"/>
              <a:t>SSO</a:t>
            </a:r>
          </a:p>
          <a:p>
            <a:r>
              <a:rPr lang="en-US" altLang="ja-JP" dirty="0"/>
              <a:t>Home</a:t>
            </a:r>
            <a:r>
              <a:rPr lang="ja-JP" altLang="en-US" dirty="0"/>
              <a:t> </a:t>
            </a:r>
            <a:r>
              <a:rPr lang="en-US" altLang="ja-JP" dirty="0"/>
              <a:t>Realm</a:t>
            </a:r>
            <a:r>
              <a:rPr lang="ja-JP" altLang="en-US" dirty="0"/>
              <a:t> </a:t>
            </a:r>
            <a:r>
              <a:rPr lang="en-US" altLang="ja-JP" dirty="0"/>
              <a:t>Discovery </a:t>
            </a:r>
            <a:r>
              <a:rPr lang="ja-JP" altLang="en-US" dirty="0"/>
              <a:t>が不要になる</a:t>
            </a:r>
            <a:endParaRPr lang="en-US" altLang="ja-JP" dirty="0"/>
          </a:p>
          <a:p>
            <a:pPr lvl="1"/>
            <a:r>
              <a:rPr lang="ja-JP" altLang="en-US" dirty="0"/>
              <a:t>クラウドリソースへのアクセス時に </a:t>
            </a:r>
            <a:r>
              <a:rPr lang="en-US" altLang="ja-JP" dirty="0"/>
              <a:t>UPN </a:t>
            </a:r>
            <a:r>
              <a:rPr lang="ja-JP" altLang="en-US" dirty="0"/>
              <a:t>入力が不要になる</a:t>
            </a:r>
            <a:endParaRPr lang="en-US" altLang="ja-JP" dirty="0"/>
          </a:p>
          <a:p>
            <a:r>
              <a:rPr lang="en-US" altLang="ja-JP" dirty="0"/>
              <a:t>Domain Joined </a:t>
            </a:r>
            <a:r>
              <a:rPr lang="ja-JP" altLang="en-US" dirty="0"/>
              <a:t>をベースとしたアクセスコントロールが可能</a:t>
            </a:r>
            <a:endParaRPr lang="en-US" altLang="ja-JP" dirty="0"/>
          </a:p>
          <a:p>
            <a:pPr lvl="1"/>
            <a:r>
              <a:rPr lang="en-US" altLang="ja-JP" dirty="0"/>
              <a:t>Conditional Access – Domain Joined </a:t>
            </a:r>
            <a:r>
              <a:rPr lang="ja-JP" altLang="en-US" dirty="0"/>
              <a:t>条件が使える</a:t>
            </a:r>
            <a:endParaRPr lang="en-US" altLang="ja-JP" dirty="0"/>
          </a:p>
          <a:p>
            <a:r>
              <a:rPr lang="ja-JP" altLang="en-US" dirty="0"/>
              <a:t>セルフサービスパスワードリセットがログイン画面から可能</a:t>
            </a:r>
            <a:endParaRPr lang="en-US" altLang="ja-JP" dirty="0"/>
          </a:p>
          <a:p>
            <a:pPr lvl="1"/>
            <a:r>
              <a:rPr lang="ja-JP" altLang="en-US" dirty="0"/>
              <a:t>パスワードを忘れたけどそもそもパスワードリセットの画面に行くための端末に入れない</a:t>
            </a:r>
            <a:endParaRPr lang="en-US" altLang="ja-JP" dirty="0"/>
          </a:p>
          <a:p>
            <a:r>
              <a:rPr lang="en-US" altLang="ja-JP" dirty="0"/>
              <a:t>Windows Hello for Business </a:t>
            </a:r>
            <a:r>
              <a:rPr lang="ja-JP" altLang="en-US" dirty="0"/>
              <a:t>の </a:t>
            </a:r>
            <a:r>
              <a:rPr lang="en-US" altLang="ja-JP" dirty="0"/>
              <a:t>Hybrid Deployment </a:t>
            </a:r>
            <a:r>
              <a:rPr lang="ja-JP" altLang="en-US" dirty="0"/>
              <a:t>を行う場合には構成が必須</a:t>
            </a:r>
            <a:endParaRPr lang="en-US" altLang="ja-JP" dirty="0"/>
          </a:p>
        </p:txBody>
      </p:sp>
      <p:sp>
        <p:nvSpPr>
          <p:cNvPr id="4" name="正方形/長方形 3">
            <a:extLst>
              <a:ext uri="{FF2B5EF4-FFF2-40B4-BE49-F238E27FC236}">
                <a16:creationId xmlns:a16="http://schemas.microsoft.com/office/drawing/2014/main" id="{45961646-E50B-4352-A172-75591CC9413E}"/>
              </a:ext>
            </a:extLst>
          </p:cNvPr>
          <p:cNvSpPr/>
          <p:nvPr/>
        </p:nvSpPr>
        <p:spPr bwMode="auto">
          <a:xfrm rot="1445083">
            <a:off x="10878431" y="1210142"/>
            <a:ext cx="1111827" cy="41563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latin typeface="Meiryo UI" panose="020B0604030504040204" pitchFamily="34" charset="-128"/>
                <a:ea typeface="Meiryo UI" panose="020B0604030504040204" pitchFamily="34" charset="-128"/>
              </a:rPr>
              <a:t>AADJ</a:t>
            </a:r>
            <a:r>
              <a:rPr kumimoji="1" lang="ja-JP" altLang="en-US" sz="1600" dirty="0">
                <a:latin typeface="Meiryo UI" panose="020B0604030504040204" pitchFamily="34" charset="-128"/>
                <a:ea typeface="Meiryo UI" panose="020B0604030504040204" pitchFamily="34" charset="-128"/>
              </a:rPr>
              <a:t>共通</a:t>
            </a:r>
          </a:p>
        </p:txBody>
      </p:sp>
      <p:sp>
        <p:nvSpPr>
          <p:cNvPr id="5" name="正方形/長方形 4">
            <a:extLst>
              <a:ext uri="{FF2B5EF4-FFF2-40B4-BE49-F238E27FC236}">
                <a16:creationId xmlns:a16="http://schemas.microsoft.com/office/drawing/2014/main" id="{23949A26-1360-47E4-88AA-C96C75787A2B}"/>
              </a:ext>
            </a:extLst>
          </p:cNvPr>
          <p:cNvSpPr/>
          <p:nvPr/>
        </p:nvSpPr>
        <p:spPr bwMode="auto">
          <a:xfrm rot="1445083">
            <a:off x="10448943" y="4242835"/>
            <a:ext cx="1111827" cy="41563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en-US" altLang="ja-JP" sz="1600" dirty="0">
                <a:latin typeface="Meiryo UI" panose="020B0604030504040204" pitchFamily="34" charset="-128"/>
                <a:ea typeface="Meiryo UI" panose="020B0604030504040204" pitchFamily="34" charset="-128"/>
              </a:rPr>
              <a:t>AADJ</a:t>
            </a:r>
            <a:r>
              <a:rPr kumimoji="1" lang="ja-JP" altLang="en-US" sz="1600" dirty="0">
                <a:latin typeface="Meiryo UI" panose="020B0604030504040204" pitchFamily="34" charset="-128"/>
                <a:ea typeface="Meiryo UI" panose="020B0604030504040204" pitchFamily="34" charset="-128"/>
              </a:rPr>
              <a:t>共通</a:t>
            </a:r>
          </a:p>
        </p:txBody>
      </p:sp>
    </p:spTree>
    <p:extLst>
      <p:ext uri="{BB962C8B-B14F-4D97-AF65-F5344CB8AC3E}">
        <p14:creationId xmlns:p14="http://schemas.microsoft.com/office/powerpoint/2010/main" val="17490505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43133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Hybrid Azure</a:t>
            </a:r>
            <a:r>
              <a:rPr lang="ja-JP" altLang="en-US" sz="5400" dirty="0"/>
              <a:t> </a:t>
            </a:r>
            <a:r>
              <a:rPr lang="en-US" altLang="ja-JP" sz="5400" dirty="0"/>
              <a:t>AD Join – </a:t>
            </a:r>
            <a:r>
              <a:rPr lang="ja-JP" altLang="en-US" sz="5400" dirty="0"/>
              <a:t>チャレンジ</a:t>
            </a:r>
            <a:endParaRPr lang="en-US" altLang="ja-JP" sz="5400" dirty="0"/>
          </a:p>
        </p:txBody>
      </p:sp>
    </p:spTree>
    <p:extLst>
      <p:ext uri="{BB962C8B-B14F-4D97-AF65-F5344CB8AC3E}">
        <p14:creationId xmlns:p14="http://schemas.microsoft.com/office/powerpoint/2010/main" val="3899472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en-US" altLang="ja-JP" dirty="0"/>
              <a:t>Hybrid Azure AD Join -</a:t>
            </a:r>
            <a:r>
              <a:rPr lang="ja-JP" altLang="en-US" dirty="0"/>
              <a:t>典型的なチャレンジ</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653523" cy="2813271"/>
          </a:xfrm>
        </p:spPr>
        <p:txBody>
          <a:bodyPr/>
          <a:lstStyle/>
          <a:p>
            <a:r>
              <a:rPr lang="en-US" altLang="ja-JP" dirty="0"/>
              <a:t>Disconnected Forest </a:t>
            </a:r>
            <a:r>
              <a:rPr lang="ja-JP" altLang="en-US" dirty="0"/>
              <a:t>では構成できない</a:t>
            </a:r>
            <a:endParaRPr lang="en-US" altLang="ja-JP" dirty="0"/>
          </a:p>
          <a:p>
            <a:pPr lvl="1"/>
            <a:r>
              <a:rPr lang="ja-JP" altLang="en-US" dirty="0"/>
              <a:t>ユーザーフォレストとコンピュータフォレストが異なる、という構成をとっている組織の場合には構成することができない</a:t>
            </a:r>
            <a:endParaRPr lang="en-US" altLang="ja-JP" dirty="0"/>
          </a:p>
          <a:p>
            <a:pPr lvl="1"/>
            <a:endParaRPr lang="en-US" altLang="ja-JP" dirty="0"/>
          </a:p>
          <a:p>
            <a:r>
              <a:rPr lang="en-US" altLang="ja-JP" u="sng" dirty="0"/>
              <a:t>Azure</a:t>
            </a:r>
            <a:r>
              <a:rPr lang="ja-JP" altLang="en-US" u="sng" dirty="0"/>
              <a:t> </a:t>
            </a:r>
            <a:r>
              <a:rPr lang="en-US" altLang="ja-JP" u="sng" dirty="0"/>
              <a:t>AD Join </a:t>
            </a:r>
            <a:r>
              <a:rPr lang="ja-JP" altLang="en-US" u="sng" dirty="0" err="1"/>
              <a:t>への</a:t>
            </a:r>
            <a:r>
              <a:rPr lang="ja-JP" altLang="en-US" u="sng" dirty="0"/>
              <a:t>スムーズな移行パスは存在しない</a:t>
            </a:r>
            <a:endParaRPr lang="en-US" altLang="ja-JP" u="sng" dirty="0"/>
          </a:p>
          <a:p>
            <a:pPr lvl="1"/>
            <a:r>
              <a:rPr lang="ja-JP" altLang="en-US" dirty="0"/>
              <a:t>現状ドメイン参加解除 </a:t>
            </a:r>
            <a:r>
              <a:rPr lang="en-US" altLang="ja-JP" dirty="0"/>
              <a:t>-&gt; Azure AD Join </a:t>
            </a:r>
            <a:r>
              <a:rPr lang="ja-JP" altLang="en-US" dirty="0"/>
              <a:t>という流れが必要</a:t>
            </a:r>
            <a:endParaRPr lang="en-US" altLang="ja-JP" dirty="0"/>
          </a:p>
        </p:txBody>
      </p:sp>
    </p:spTree>
    <p:extLst>
      <p:ext uri="{BB962C8B-B14F-4D97-AF65-F5344CB8AC3E}">
        <p14:creationId xmlns:p14="http://schemas.microsoft.com/office/powerpoint/2010/main" val="17322475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11F2A7-D962-4117-AE0C-5467969A5C8E}"/>
              </a:ext>
            </a:extLst>
          </p:cNvPr>
          <p:cNvSpPr>
            <a:spLocks noGrp="1"/>
          </p:cNvSpPr>
          <p:nvPr>
            <p:ph type="body" sz="quarter" idx="10"/>
          </p:nvPr>
        </p:nvSpPr>
        <p:spPr>
          <a:xfrm>
            <a:off x="269239" y="1189177"/>
            <a:ext cx="11789411" cy="1469954"/>
          </a:xfrm>
        </p:spPr>
        <p:txBody>
          <a:bodyPr/>
          <a:lstStyle/>
          <a:p>
            <a:r>
              <a:rPr lang="en-US" altLang="ja-JP" dirty="0"/>
              <a:t>Disconnected Forest </a:t>
            </a:r>
            <a:r>
              <a:rPr lang="ja-JP" altLang="en-US" dirty="0"/>
              <a:t>とは？</a:t>
            </a:r>
            <a:r>
              <a:rPr lang="en-US" altLang="ja-JP" sz="2800" dirty="0"/>
              <a:t> </a:t>
            </a:r>
          </a:p>
          <a:p>
            <a:pPr lvl="1"/>
            <a:r>
              <a:rPr lang="en-US" altLang="ja-JP" dirty="0"/>
              <a:t>(</a:t>
            </a:r>
            <a:r>
              <a:rPr lang="ja-JP" altLang="en-US" dirty="0"/>
              <a:t>日本の超あるある構成である</a:t>
            </a:r>
            <a:r>
              <a:rPr lang="en-US" altLang="ja-JP" dirty="0"/>
              <a:t>) O365 </a:t>
            </a:r>
            <a:r>
              <a:rPr lang="ja-JP" altLang="en-US" dirty="0"/>
              <a:t>専用フォレスト構成</a:t>
            </a:r>
            <a:endParaRPr lang="en-US" altLang="ja-JP" dirty="0"/>
          </a:p>
          <a:p>
            <a:pPr lvl="1"/>
            <a:r>
              <a:rPr lang="ja-JP" altLang="en-US" dirty="0"/>
              <a:t>またはグループ会社のユーザーを本社フォレストに作成しているパターン</a:t>
            </a:r>
            <a:endParaRPr lang="en-US" altLang="ja-JP" dirty="0"/>
          </a:p>
        </p:txBody>
      </p:sp>
      <p:sp>
        <p:nvSpPr>
          <p:cNvPr id="6" name="Title 1">
            <a:extLst>
              <a:ext uri="{FF2B5EF4-FFF2-40B4-BE49-F238E27FC236}">
                <a16:creationId xmlns:a16="http://schemas.microsoft.com/office/drawing/2014/main" id="{3C65D735-3EE1-4C90-B8B5-671D34C4340A}"/>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Yu Gothic UI" panose="020B0500000000000000" pitchFamily="34" charset="-128"/>
                <a:cs typeface="Segoe UI" pitchFamily="34" charset="0"/>
              </a:defRPr>
            </a:lvl1pPr>
          </a:lstStyle>
          <a:p>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Disconnected Forest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問題</a:t>
            </a:r>
          </a:p>
        </p:txBody>
      </p:sp>
      <p:sp>
        <p:nvSpPr>
          <p:cNvPr id="3" name="楕円 2">
            <a:extLst>
              <a:ext uri="{FF2B5EF4-FFF2-40B4-BE49-F238E27FC236}">
                <a16:creationId xmlns:a16="http://schemas.microsoft.com/office/drawing/2014/main" id="{436630C6-EE70-4DB4-B909-6DB77EB28370}"/>
              </a:ext>
            </a:extLst>
          </p:cNvPr>
          <p:cNvSpPr/>
          <p:nvPr/>
        </p:nvSpPr>
        <p:spPr bwMode="auto">
          <a:xfrm>
            <a:off x="2448421" y="3021701"/>
            <a:ext cx="1781908" cy="8128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solidFill>
                  <a:sysClr val="windowText" lastClr="000000"/>
                </a:solidFill>
                <a:latin typeface="Meiryo UI" panose="020B0604030504040204" pitchFamily="50" charset="-128"/>
                <a:ea typeface="Meiryo UI" panose="020B0604030504040204" pitchFamily="50" charset="-128"/>
                <a:cs typeface="Segoe UI" pitchFamily="34" charset="0"/>
              </a:rPr>
              <a:t>O365</a:t>
            </a:r>
            <a:endParaRPr kumimoji="1" lang="ja-JP" altLang="en-US" sz="2400" dirty="0" err="1">
              <a:solidFill>
                <a:sysClr val="windowText" lastClr="000000"/>
              </a:solidFill>
              <a:latin typeface="Meiryo UI" panose="020B0604030504040204" pitchFamily="50" charset="-128"/>
              <a:ea typeface="Meiryo UI" panose="020B0604030504040204" pitchFamily="50" charset="-128"/>
              <a:cs typeface="Segoe UI" pitchFamily="34" charset="0"/>
            </a:endParaRPr>
          </a:p>
        </p:txBody>
      </p:sp>
      <p:sp>
        <p:nvSpPr>
          <p:cNvPr id="4" name="二等辺三角形 3">
            <a:extLst>
              <a:ext uri="{FF2B5EF4-FFF2-40B4-BE49-F238E27FC236}">
                <a16:creationId xmlns:a16="http://schemas.microsoft.com/office/drawing/2014/main" id="{1CB5F6E7-F6C2-4451-81E1-2211B856B7EA}"/>
              </a:ext>
            </a:extLst>
          </p:cNvPr>
          <p:cNvSpPr/>
          <p:nvPr/>
        </p:nvSpPr>
        <p:spPr bwMode="auto">
          <a:xfrm>
            <a:off x="1014298" y="5611262"/>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本社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9" name="二等辺三角形 8">
            <a:extLst>
              <a:ext uri="{FF2B5EF4-FFF2-40B4-BE49-F238E27FC236}">
                <a16:creationId xmlns:a16="http://schemas.microsoft.com/office/drawing/2014/main" id="{2325F3F4-555D-4E00-A654-B1D6578B020F}"/>
              </a:ext>
            </a:extLst>
          </p:cNvPr>
          <p:cNvSpPr/>
          <p:nvPr/>
        </p:nvSpPr>
        <p:spPr bwMode="auto">
          <a:xfrm>
            <a:off x="2237406" y="5611261"/>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10" name="二等辺三角形 9">
            <a:extLst>
              <a:ext uri="{FF2B5EF4-FFF2-40B4-BE49-F238E27FC236}">
                <a16:creationId xmlns:a16="http://schemas.microsoft.com/office/drawing/2014/main" id="{033752C2-777F-4415-BF3E-AE14E6BA6DFA}"/>
              </a:ext>
            </a:extLst>
          </p:cNvPr>
          <p:cNvSpPr/>
          <p:nvPr/>
        </p:nvSpPr>
        <p:spPr bwMode="auto">
          <a:xfrm>
            <a:off x="3460149" y="5611260"/>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11" name="二等辺三角形 10">
            <a:extLst>
              <a:ext uri="{FF2B5EF4-FFF2-40B4-BE49-F238E27FC236}">
                <a16:creationId xmlns:a16="http://schemas.microsoft.com/office/drawing/2014/main" id="{B6A475C2-6C36-4405-98F0-C420B650F142}"/>
              </a:ext>
            </a:extLst>
          </p:cNvPr>
          <p:cNvSpPr/>
          <p:nvPr/>
        </p:nvSpPr>
        <p:spPr bwMode="auto">
          <a:xfrm>
            <a:off x="4575978" y="5611259"/>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12" name="二等辺三角形 11">
            <a:extLst>
              <a:ext uri="{FF2B5EF4-FFF2-40B4-BE49-F238E27FC236}">
                <a16:creationId xmlns:a16="http://schemas.microsoft.com/office/drawing/2014/main" id="{9005C0AC-40DE-4041-8245-6EEB3CB0064E}"/>
              </a:ext>
            </a:extLst>
          </p:cNvPr>
          <p:cNvSpPr/>
          <p:nvPr/>
        </p:nvSpPr>
        <p:spPr bwMode="auto">
          <a:xfrm>
            <a:off x="2889990" y="4235753"/>
            <a:ext cx="898770" cy="731977"/>
          </a:xfrm>
          <a:prstGeom prst="triangl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bg1"/>
                </a:solidFill>
                <a:latin typeface="Meiryo UI" panose="020B0604030504040204" pitchFamily="50" charset="-128"/>
                <a:ea typeface="Meiryo UI" panose="020B0604030504040204" pitchFamily="50" charset="-128"/>
                <a:cs typeface="Segoe UI" pitchFamily="34" charset="0"/>
              </a:rPr>
              <a:t>新</a:t>
            </a:r>
            <a:r>
              <a:rPr kumimoji="1" lang="en-US" altLang="ja-JP" sz="1400" dirty="0">
                <a:solidFill>
                  <a:schemeClr val="bg1"/>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bg1"/>
              </a:solidFill>
              <a:latin typeface="Meiryo UI" panose="020B0604030504040204" pitchFamily="50" charset="-128"/>
              <a:ea typeface="Meiryo UI" panose="020B0604030504040204" pitchFamily="50" charset="-128"/>
              <a:cs typeface="Segoe UI" pitchFamily="34" charset="0"/>
            </a:endParaRPr>
          </a:p>
        </p:txBody>
      </p:sp>
      <p:cxnSp>
        <p:nvCxnSpPr>
          <p:cNvPr id="13" name="直線矢印コネクタ 12">
            <a:extLst>
              <a:ext uri="{FF2B5EF4-FFF2-40B4-BE49-F238E27FC236}">
                <a16:creationId xmlns:a16="http://schemas.microsoft.com/office/drawing/2014/main" id="{25164F7D-1278-49ED-9C4F-76D8AD9D4FED}"/>
              </a:ext>
            </a:extLst>
          </p:cNvPr>
          <p:cNvCxnSpPr>
            <a:stCxn id="12" idx="0"/>
            <a:endCxn id="3" idx="4"/>
          </p:cNvCxnSpPr>
          <p:nvPr/>
        </p:nvCxnSpPr>
        <p:spPr>
          <a:xfrm flipV="1">
            <a:off x="3339375" y="3834501"/>
            <a:ext cx="0" cy="4012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EF3D21C-76AF-4C81-801A-0B4908C164B7}"/>
              </a:ext>
            </a:extLst>
          </p:cNvPr>
          <p:cNvCxnSpPr>
            <a:cxnSpLocks/>
            <a:stCxn id="4" idx="0"/>
            <a:endCxn id="12" idx="2"/>
          </p:cNvCxnSpPr>
          <p:nvPr/>
        </p:nvCxnSpPr>
        <p:spPr>
          <a:xfrm flipV="1">
            <a:off x="1463683" y="4967730"/>
            <a:ext cx="1426307" cy="643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FADE5D8-130A-402B-A3C9-9AC39364CFF7}"/>
              </a:ext>
            </a:extLst>
          </p:cNvPr>
          <p:cNvCxnSpPr>
            <a:cxnSpLocks/>
            <a:stCxn id="9" idx="0"/>
          </p:cNvCxnSpPr>
          <p:nvPr/>
        </p:nvCxnSpPr>
        <p:spPr>
          <a:xfrm flipV="1">
            <a:off x="2686791" y="5088153"/>
            <a:ext cx="379932" cy="52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81165BF-4E10-4ED3-93D9-EB7C7A6B12F5}"/>
              </a:ext>
            </a:extLst>
          </p:cNvPr>
          <p:cNvCxnSpPr>
            <a:cxnSpLocks/>
            <a:stCxn id="10" idx="0"/>
          </p:cNvCxnSpPr>
          <p:nvPr/>
        </p:nvCxnSpPr>
        <p:spPr>
          <a:xfrm flipH="1" flipV="1">
            <a:off x="3446656" y="5107428"/>
            <a:ext cx="462878" cy="503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FD232D7-01CA-43F5-BD73-CA234A0995CE}"/>
              </a:ext>
            </a:extLst>
          </p:cNvPr>
          <p:cNvCxnSpPr>
            <a:cxnSpLocks/>
            <a:stCxn id="11" idx="0"/>
          </p:cNvCxnSpPr>
          <p:nvPr/>
        </p:nvCxnSpPr>
        <p:spPr>
          <a:xfrm flipH="1" flipV="1">
            <a:off x="3788761" y="4967731"/>
            <a:ext cx="1236602" cy="6435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3E2BE6F-B9F0-4905-A78C-C264D034AFCE}"/>
              </a:ext>
            </a:extLst>
          </p:cNvPr>
          <p:cNvSpPr/>
          <p:nvPr/>
        </p:nvSpPr>
        <p:spPr>
          <a:xfrm>
            <a:off x="1372143" y="4961421"/>
            <a:ext cx="1917367" cy="338554"/>
          </a:xfrm>
          <a:prstGeom prst="rect">
            <a:avLst/>
          </a:prstGeom>
        </p:spPr>
        <p:txBody>
          <a:bodyPr wrap="square">
            <a:spAutoFit/>
          </a:bodyPr>
          <a:lstStyle/>
          <a:p>
            <a:r>
              <a:rPr lang="en-US" altLang="ja-JP" sz="1600" dirty="0">
                <a:latin typeface="Meiryo UI" panose="020B0604030504040204" pitchFamily="50" charset="-128"/>
                <a:ea typeface="Meiryo UI" panose="020B0604030504040204" pitchFamily="50" charset="-128"/>
              </a:rPr>
              <a:t>User </a:t>
            </a:r>
            <a:r>
              <a:rPr lang="ja-JP" altLang="en-US" sz="1600" dirty="0">
                <a:latin typeface="Meiryo UI" panose="020B0604030504040204" pitchFamily="50" charset="-128"/>
                <a:ea typeface="Meiryo UI" panose="020B0604030504040204" pitchFamily="50" charset="-128"/>
              </a:rPr>
              <a:t>同期</a:t>
            </a:r>
          </a:p>
        </p:txBody>
      </p:sp>
      <p:sp>
        <p:nvSpPr>
          <p:cNvPr id="26" name="正方形/長方形 25">
            <a:extLst>
              <a:ext uri="{FF2B5EF4-FFF2-40B4-BE49-F238E27FC236}">
                <a16:creationId xmlns:a16="http://schemas.microsoft.com/office/drawing/2014/main" id="{135296E8-E148-497A-BAB6-8DB8B4A567C5}"/>
              </a:ext>
            </a:extLst>
          </p:cNvPr>
          <p:cNvSpPr/>
          <p:nvPr/>
        </p:nvSpPr>
        <p:spPr bwMode="auto">
          <a:xfrm>
            <a:off x="713405" y="6401513"/>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27" name="正方形/長方形 26">
            <a:extLst>
              <a:ext uri="{FF2B5EF4-FFF2-40B4-BE49-F238E27FC236}">
                <a16:creationId xmlns:a16="http://schemas.microsoft.com/office/drawing/2014/main" id="{F8E127BF-6CAC-4738-B704-AB89FC6B661F}"/>
              </a:ext>
            </a:extLst>
          </p:cNvPr>
          <p:cNvSpPr/>
          <p:nvPr/>
        </p:nvSpPr>
        <p:spPr bwMode="auto">
          <a:xfrm>
            <a:off x="1372143" y="6401513"/>
            <a:ext cx="601785" cy="22696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PC</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28" name="正方形/長方形 27">
            <a:extLst>
              <a:ext uri="{FF2B5EF4-FFF2-40B4-BE49-F238E27FC236}">
                <a16:creationId xmlns:a16="http://schemas.microsoft.com/office/drawing/2014/main" id="{51CBC24C-A9AA-4898-99D3-FC3FF6CDEB0A}"/>
              </a:ext>
            </a:extLst>
          </p:cNvPr>
          <p:cNvSpPr/>
          <p:nvPr/>
        </p:nvSpPr>
        <p:spPr bwMode="auto">
          <a:xfrm>
            <a:off x="2311287" y="4515267"/>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29" name="正方形/長方形 28">
            <a:extLst>
              <a:ext uri="{FF2B5EF4-FFF2-40B4-BE49-F238E27FC236}">
                <a16:creationId xmlns:a16="http://schemas.microsoft.com/office/drawing/2014/main" id="{BA8A2E4C-1C37-4C41-B0F9-0169D5C52268}"/>
              </a:ext>
            </a:extLst>
          </p:cNvPr>
          <p:cNvSpPr/>
          <p:nvPr/>
        </p:nvSpPr>
        <p:spPr bwMode="auto">
          <a:xfrm>
            <a:off x="2311286" y="3660176"/>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30" name="楕円 29">
            <a:extLst>
              <a:ext uri="{FF2B5EF4-FFF2-40B4-BE49-F238E27FC236}">
                <a16:creationId xmlns:a16="http://schemas.microsoft.com/office/drawing/2014/main" id="{DFCB3D5B-0134-4BFB-ACE5-19A3CC54CCD9}"/>
              </a:ext>
            </a:extLst>
          </p:cNvPr>
          <p:cNvSpPr/>
          <p:nvPr/>
        </p:nvSpPr>
        <p:spPr bwMode="auto">
          <a:xfrm>
            <a:off x="8677285" y="3021701"/>
            <a:ext cx="1781908" cy="8128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solidFill>
                  <a:sysClr val="windowText" lastClr="000000"/>
                </a:solidFill>
                <a:latin typeface="Meiryo UI" panose="020B0604030504040204" pitchFamily="50" charset="-128"/>
                <a:ea typeface="Meiryo UI" panose="020B0604030504040204" pitchFamily="50" charset="-128"/>
                <a:cs typeface="Segoe UI" pitchFamily="34" charset="0"/>
              </a:rPr>
              <a:t>O365</a:t>
            </a:r>
            <a:endParaRPr kumimoji="1" lang="ja-JP" altLang="en-US" sz="2400" dirty="0" err="1">
              <a:solidFill>
                <a:sysClr val="windowText" lastClr="000000"/>
              </a:solidFill>
              <a:latin typeface="Meiryo UI" panose="020B0604030504040204" pitchFamily="50" charset="-128"/>
              <a:ea typeface="Meiryo UI" panose="020B0604030504040204" pitchFamily="50" charset="-128"/>
              <a:cs typeface="Segoe UI" pitchFamily="34" charset="0"/>
            </a:endParaRPr>
          </a:p>
        </p:txBody>
      </p:sp>
      <p:sp>
        <p:nvSpPr>
          <p:cNvPr id="31" name="二等辺三角形 30">
            <a:extLst>
              <a:ext uri="{FF2B5EF4-FFF2-40B4-BE49-F238E27FC236}">
                <a16:creationId xmlns:a16="http://schemas.microsoft.com/office/drawing/2014/main" id="{A08B6A6A-7F4B-4A87-9420-F1A2F32D2D28}"/>
              </a:ext>
            </a:extLst>
          </p:cNvPr>
          <p:cNvSpPr/>
          <p:nvPr/>
        </p:nvSpPr>
        <p:spPr bwMode="auto">
          <a:xfrm>
            <a:off x="7243162" y="5611262"/>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2" name="二等辺三角形 31">
            <a:extLst>
              <a:ext uri="{FF2B5EF4-FFF2-40B4-BE49-F238E27FC236}">
                <a16:creationId xmlns:a16="http://schemas.microsoft.com/office/drawing/2014/main" id="{D37595DA-3526-438E-8200-A95D24D2806D}"/>
              </a:ext>
            </a:extLst>
          </p:cNvPr>
          <p:cNvSpPr/>
          <p:nvPr/>
        </p:nvSpPr>
        <p:spPr bwMode="auto">
          <a:xfrm>
            <a:off x="8466270" y="5611261"/>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3" name="二等辺三角形 32">
            <a:extLst>
              <a:ext uri="{FF2B5EF4-FFF2-40B4-BE49-F238E27FC236}">
                <a16:creationId xmlns:a16="http://schemas.microsoft.com/office/drawing/2014/main" id="{8A2379A7-A986-4425-B9F2-5EA957DDF6EE}"/>
              </a:ext>
            </a:extLst>
          </p:cNvPr>
          <p:cNvSpPr/>
          <p:nvPr/>
        </p:nvSpPr>
        <p:spPr bwMode="auto">
          <a:xfrm>
            <a:off x="9689013" y="5611260"/>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拠点 </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5" name="二等辺三角形 34">
            <a:extLst>
              <a:ext uri="{FF2B5EF4-FFF2-40B4-BE49-F238E27FC236}">
                <a16:creationId xmlns:a16="http://schemas.microsoft.com/office/drawing/2014/main" id="{3E01C904-4E3D-42FC-8137-D1725E06FB86}"/>
              </a:ext>
            </a:extLst>
          </p:cNvPr>
          <p:cNvSpPr/>
          <p:nvPr/>
        </p:nvSpPr>
        <p:spPr bwMode="auto">
          <a:xfrm>
            <a:off x="9118854" y="4235753"/>
            <a:ext cx="898770" cy="731977"/>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本社</a:t>
            </a:r>
            <a:r>
              <a:rPr kumimoji="1" lang="en-US" altLang="ja-JP" sz="1400" dirty="0">
                <a:solidFill>
                  <a:schemeClr val="tx1">
                    <a:lumMod val="75000"/>
                  </a:schemeClr>
                </a:solidFill>
                <a:latin typeface="Meiryo UI" panose="020B0604030504040204" pitchFamily="50" charset="-128"/>
                <a:ea typeface="Meiryo UI" panose="020B0604030504040204" pitchFamily="50" charset="-128"/>
                <a:cs typeface="Segoe UI" pitchFamily="34" charset="0"/>
              </a:rPr>
              <a:t>AD</a:t>
            </a:r>
            <a:endParaRPr kumimoji="1" lang="ja-JP" altLang="en-US" sz="14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cxnSp>
        <p:nvCxnSpPr>
          <p:cNvPr id="36" name="直線矢印コネクタ 35">
            <a:extLst>
              <a:ext uri="{FF2B5EF4-FFF2-40B4-BE49-F238E27FC236}">
                <a16:creationId xmlns:a16="http://schemas.microsoft.com/office/drawing/2014/main" id="{51A568E6-C061-439C-90BB-1FD63BCF0A29}"/>
              </a:ext>
            </a:extLst>
          </p:cNvPr>
          <p:cNvCxnSpPr>
            <a:stCxn id="35" idx="0"/>
            <a:endCxn id="30" idx="4"/>
          </p:cNvCxnSpPr>
          <p:nvPr/>
        </p:nvCxnSpPr>
        <p:spPr>
          <a:xfrm flipV="1">
            <a:off x="9568239" y="3834501"/>
            <a:ext cx="0" cy="4012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21B1AFA8-96CE-4676-8F3C-0BB28203496D}"/>
              </a:ext>
            </a:extLst>
          </p:cNvPr>
          <p:cNvCxnSpPr>
            <a:cxnSpLocks/>
            <a:stCxn id="31" idx="0"/>
            <a:endCxn id="35" idx="2"/>
          </p:cNvCxnSpPr>
          <p:nvPr/>
        </p:nvCxnSpPr>
        <p:spPr>
          <a:xfrm flipV="1">
            <a:off x="7692547" y="4967730"/>
            <a:ext cx="1426307" cy="643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1199FFFB-3B70-4984-92DE-7326FB4426D3}"/>
              </a:ext>
            </a:extLst>
          </p:cNvPr>
          <p:cNvCxnSpPr>
            <a:cxnSpLocks/>
            <a:stCxn id="32" idx="0"/>
          </p:cNvCxnSpPr>
          <p:nvPr/>
        </p:nvCxnSpPr>
        <p:spPr>
          <a:xfrm flipV="1">
            <a:off x="8915655" y="5088153"/>
            <a:ext cx="379932" cy="52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CE809891-64E4-4CC6-9986-1EC31CE26CCD}"/>
              </a:ext>
            </a:extLst>
          </p:cNvPr>
          <p:cNvCxnSpPr>
            <a:cxnSpLocks/>
            <a:stCxn id="33" idx="0"/>
          </p:cNvCxnSpPr>
          <p:nvPr/>
        </p:nvCxnSpPr>
        <p:spPr>
          <a:xfrm flipH="1" flipV="1">
            <a:off x="9675520" y="5107428"/>
            <a:ext cx="462878" cy="503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1408A958-AAC2-4B68-83F3-25B311409CB4}"/>
              </a:ext>
            </a:extLst>
          </p:cNvPr>
          <p:cNvSpPr/>
          <p:nvPr/>
        </p:nvSpPr>
        <p:spPr>
          <a:xfrm>
            <a:off x="7601007" y="4961421"/>
            <a:ext cx="1917367" cy="338554"/>
          </a:xfrm>
          <a:prstGeom prst="rect">
            <a:avLst/>
          </a:prstGeom>
        </p:spPr>
        <p:txBody>
          <a:bodyPr wrap="square">
            <a:spAutoFit/>
          </a:bodyPr>
          <a:lstStyle/>
          <a:p>
            <a:r>
              <a:rPr lang="en-US" altLang="ja-JP" sz="1600" dirty="0">
                <a:latin typeface="Meiryo UI" panose="020B0604030504040204" pitchFamily="50" charset="-128"/>
                <a:ea typeface="Meiryo UI" panose="020B0604030504040204" pitchFamily="50" charset="-128"/>
              </a:rPr>
              <a:t>User </a:t>
            </a:r>
            <a:r>
              <a:rPr lang="ja-JP" altLang="en-US" sz="1600" dirty="0">
                <a:latin typeface="Meiryo UI" panose="020B0604030504040204" pitchFamily="50" charset="-128"/>
                <a:ea typeface="Meiryo UI" panose="020B0604030504040204" pitchFamily="50" charset="-128"/>
              </a:rPr>
              <a:t>同期</a:t>
            </a:r>
          </a:p>
        </p:txBody>
      </p:sp>
      <p:sp>
        <p:nvSpPr>
          <p:cNvPr id="42" name="正方形/長方形 41">
            <a:extLst>
              <a:ext uri="{FF2B5EF4-FFF2-40B4-BE49-F238E27FC236}">
                <a16:creationId xmlns:a16="http://schemas.microsoft.com/office/drawing/2014/main" id="{7F31B693-EE4E-47CA-85DF-0A291FDF9E4E}"/>
              </a:ext>
            </a:extLst>
          </p:cNvPr>
          <p:cNvSpPr/>
          <p:nvPr/>
        </p:nvSpPr>
        <p:spPr bwMode="auto">
          <a:xfrm>
            <a:off x="6942269" y="6401513"/>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3" name="正方形/長方形 42">
            <a:extLst>
              <a:ext uri="{FF2B5EF4-FFF2-40B4-BE49-F238E27FC236}">
                <a16:creationId xmlns:a16="http://schemas.microsoft.com/office/drawing/2014/main" id="{BA4D42F9-FEB8-4725-8746-43E6A9D3CBAE}"/>
              </a:ext>
            </a:extLst>
          </p:cNvPr>
          <p:cNvSpPr/>
          <p:nvPr/>
        </p:nvSpPr>
        <p:spPr bwMode="auto">
          <a:xfrm>
            <a:off x="7601007" y="6401513"/>
            <a:ext cx="601785" cy="226965"/>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PC</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4" name="正方形/長方形 43">
            <a:extLst>
              <a:ext uri="{FF2B5EF4-FFF2-40B4-BE49-F238E27FC236}">
                <a16:creationId xmlns:a16="http://schemas.microsoft.com/office/drawing/2014/main" id="{A99BA9A2-B5BE-461C-914D-B23B6A0AAAAF}"/>
              </a:ext>
            </a:extLst>
          </p:cNvPr>
          <p:cNvSpPr/>
          <p:nvPr/>
        </p:nvSpPr>
        <p:spPr bwMode="auto">
          <a:xfrm>
            <a:off x="8540151" y="4515267"/>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5" name="正方形/長方形 44">
            <a:extLst>
              <a:ext uri="{FF2B5EF4-FFF2-40B4-BE49-F238E27FC236}">
                <a16:creationId xmlns:a16="http://schemas.microsoft.com/office/drawing/2014/main" id="{CC32D286-FFCA-4750-AF9D-DBB55E7B0F70}"/>
              </a:ext>
            </a:extLst>
          </p:cNvPr>
          <p:cNvSpPr/>
          <p:nvPr/>
        </p:nvSpPr>
        <p:spPr bwMode="auto">
          <a:xfrm>
            <a:off x="8540150" y="3660176"/>
            <a:ext cx="601785" cy="22696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6" name="正方形/長方形 45">
            <a:extLst>
              <a:ext uri="{FF2B5EF4-FFF2-40B4-BE49-F238E27FC236}">
                <a16:creationId xmlns:a16="http://schemas.microsoft.com/office/drawing/2014/main" id="{388DEA6B-D82F-491B-9DDA-7B1BCD7EB22F}"/>
              </a:ext>
            </a:extLst>
          </p:cNvPr>
          <p:cNvSpPr/>
          <p:nvPr/>
        </p:nvSpPr>
        <p:spPr bwMode="auto">
          <a:xfrm>
            <a:off x="10284333" y="4660091"/>
            <a:ext cx="601785" cy="2269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PC</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8" name="正方形/長方形 47">
            <a:extLst>
              <a:ext uri="{FF2B5EF4-FFF2-40B4-BE49-F238E27FC236}">
                <a16:creationId xmlns:a16="http://schemas.microsoft.com/office/drawing/2014/main" id="{AFC67F36-B95A-4AC6-8B36-92C2B5BB9CDF}"/>
              </a:ext>
            </a:extLst>
          </p:cNvPr>
          <p:cNvSpPr/>
          <p:nvPr/>
        </p:nvSpPr>
        <p:spPr bwMode="auto">
          <a:xfrm>
            <a:off x="10285713" y="4260483"/>
            <a:ext cx="601785" cy="226965"/>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User</a:t>
            </a:r>
            <a:endParaRPr kumimoji="1" lang="ja-JP" altLang="en-US" sz="1400" dirty="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49" name="四角形: 角を丸くする 48">
            <a:extLst>
              <a:ext uri="{FF2B5EF4-FFF2-40B4-BE49-F238E27FC236}">
                <a16:creationId xmlns:a16="http://schemas.microsoft.com/office/drawing/2014/main" id="{91C06F1A-73D0-4813-9C35-D5B1D6A08F60}"/>
              </a:ext>
            </a:extLst>
          </p:cNvPr>
          <p:cNvSpPr/>
          <p:nvPr/>
        </p:nvSpPr>
        <p:spPr bwMode="auto">
          <a:xfrm>
            <a:off x="10176523" y="4002760"/>
            <a:ext cx="1256637" cy="969376"/>
          </a:xfrm>
          <a:prstGeom prst="roundRect">
            <a:avLst>
              <a:gd name="adj" fmla="val 518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400" dirty="0">
                <a:solidFill>
                  <a:schemeClr val="accent2"/>
                </a:solidFill>
                <a:latin typeface="Meiryo UI" panose="020B0604030504040204" pitchFamily="50" charset="-128"/>
                <a:ea typeface="Meiryo UI" panose="020B0604030504040204" pitchFamily="50" charset="-128"/>
                <a:cs typeface="Segoe UI" pitchFamily="34" charset="0"/>
              </a:rPr>
              <a:t>本社の</a:t>
            </a:r>
          </a:p>
        </p:txBody>
      </p:sp>
    </p:spTree>
    <p:extLst>
      <p:ext uri="{BB962C8B-B14F-4D97-AF65-F5344CB8AC3E}">
        <p14:creationId xmlns:p14="http://schemas.microsoft.com/office/powerpoint/2010/main" val="17409097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11F2A7-D962-4117-AE0C-5467969A5C8E}"/>
              </a:ext>
            </a:extLst>
          </p:cNvPr>
          <p:cNvSpPr>
            <a:spLocks noGrp="1"/>
          </p:cNvSpPr>
          <p:nvPr>
            <p:ph type="body" sz="quarter" idx="10"/>
          </p:nvPr>
        </p:nvSpPr>
        <p:spPr>
          <a:xfrm>
            <a:off x="269239" y="1189177"/>
            <a:ext cx="11789411" cy="5659178"/>
          </a:xfrm>
        </p:spPr>
        <p:txBody>
          <a:bodyPr/>
          <a:lstStyle/>
          <a:p>
            <a:r>
              <a:rPr lang="ja-JP" altLang="en-US" dirty="0"/>
              <a:t>この構成 </a:t>
            </a:r>
            <a:r>
              <a:rPr lang="en-US" altLang="ja-JP" dirty="0"/>
              <a:t>(</a:t>
            </a:r>
            <a:r>
              <a:rPr lang="ja-JP" altLang="en-US" dirty="0"/>
              <a:t>ユーザーとデバイスが別のフォレスト</a:t>
            </a:r>
            <a:r>
              <a:rPr lang="en-US" altLang="ja-JP" dirty="0"/>
              <a:t>) </a:t>
            </a:r>
            <a:r>
              <a:rPr lang="ja-JP" altLang="en-US" dirty="0"/>
              <a:t>だと </a:t>
            </a:r>
            <a:r>
              <a:rPr lang="en-US" altLang="ja-JP" dirty="0"/>
              <a:t>HAADJ </a:t>
            </a:r>
            <a:r>
              <a:rPr lang="ja-JP" altLang="en-US" dirty="0"/>
              <a:t>不可</a:t>
            </a:r>
            <a:endParaRPr lang="en-US" altLang="ja-JP" dirty="0"/>
          </a:p>
          <a:p>
            <a:pPr lvl="1"/>
            <a:r>
              <a:rPr lang="en-US" altLang="ja-JP" dirty="0"/>
              <a:t>Hybrid</a:t>
            </a:r>
            <a:r>
              <a:rPr lang="ja-JP" altLang="en-US" dirty="0"/>
              <a:t> </a:t>
            </a:r>
            <a:r>
              <a:rPr lang="en-US" altLang="ja-JP" dirty="0"/>
              <a:t>Azure AD Join</a:t>
            </a:r>
            <a:r>
              <a:rPr lang="ja-JP" altLang="en-US" dirty="0"/>
              <a:t> ができないことに加え、</a:t>
            </a:r>
            <a:r>
              <a:rPr lang="en-US" altLang="ja-JP" dirty="0"/>
              <a:t>Write Back </a:t>
            </a:r>
            <a:r>
              <a:rPr lang="ja-JP" altLang="en-US" dirty="0"/>
              <a:t>が必要となる機能の利用ができない、そもそもユーザビリティが低いなど様々な問題を引き起こす </a:t>
            </a:r>
            <a:r>
              <a:rPr lang="en-US" altLang="ja-JP" dirty="0"/>
              <a:t>Disconnected Forest </a:t>
            </a:r>
            <a:r>
              <a:rPr lang="ja-JP" altLang="en-US" dirty="0"/>
              <a:t>問題。</a:t>
            </a:r>
            <a:endParaRPr lang="en-US" altLang="ja-JP" dirty="0"/>
          </a:p>
          <a:p>
            <a:endParaRPr lang="en-US" altLang="ja-JP" dirty="0"/>
          </a:p>
          <a:p>
            <a:r>
              <a:rPr lang="en-US" altLang="ja-JP" dirty="0"/>
              <a:t>[</a:t>
            </a:r>
            <a:r>
              <a:rPr lang="ja-JP" altLang="en-US" dirty="0"/>
              <a:t>重要</a:t>
            </a:r>
            <a:r>
              <a:rPr lang="en-US" altLang="ja-JP" dirty="0"/>
              <a:t>] </a:t>
            </a:r>
            <a:r>
              <a:rPr lang="ja-JP" altLang="en-US" dirty="0"/>
              <a:t>この構成は提案しないこと！</a:t>
            </a:r>
            <a:endParaRPr lang="en-US" altLang="ja-JP" dirty="0"/>
          </a:p>
          <a:p>
            <a:pPr lvl="1"/>
            <a:r>
              <a:rPr lang="ja-JP" altLang="en-US" dirty="0"/>
              <a:t>既に出来てしまっている場合</a:t>
            </a:r>
            <a:endParaRPr lang="en-US" altLang="ja-JP" dirty="0"/>
          </a:p>
          <a:p>
            <a:pPr marL="1017441" lvl="2" indent="-457200">
              <a:buFont typeface="+mj-lt"/>
              <a:buAutoNum type="arabicPeriod"/>
            </a:pPr>
            <a:r>
              <a:rPr lang="en-US" altLang="ja-JP" dirty="0"/>
              <a:t>Azure</a:t>
            </a:r>
            <a:r>
              <a:rPr lang="ja-JP" altLang="en-US" dirty="0"/>
              <a:t> </a:t>
            </a:r>
            <a:r>
              <a:rPr lang="en-US" altLang="ja-JP" dirty="0"/>
              <a:t>AD Connect </a:t>
            </a:r>
            <a:r>
              <a:rPr lang="ja-JP" altLang="en-US" dirty="0"/>
              <a:t>の構成を各フォレストから繋ぐように構成しなおすようにする</a:t>
            </a:r>
            <a:br>
              <a:rPr lang="en-US" altLang="ja-JP" dirty="0"/>
            </a:br>
            <a:r>
              <a:rPr lang="ja-JP" altLang="en-US" dirty="0"/>
              <a:t>繋ぎなおし作業には多数の考慮点がある</a:t>
            </a:r>
            <a:endParaRPr lang="en-US" altLang="ja-JP" dirty="0"/>
          </a:p>
          <a:p>
            <a:pPr marL="1017441" lvl="2" indent="-457200">
              <a:buFont typeface="+mj-lt"/>
              <a:buAutoNum type="arabicPeriod"/>
            </a:pPr>
            <a:r>
              <a:rPr lang="ja-JP" altLang="en-US" dirty="0"/>
              <a:t>デバイスをユーザーフォレストに移行する </a:t>
            </a:r>
            <a:r>
              <a:rPr lang="en-US" altLang="ja-JP" dirty="0"/>
              <a:t>(</a:t>
            </a:r>
            <a:r>
              <a:rPr lang="ja-JP" altLang="en-US" dirty="0"/>
              <a:t>フォレスト統合を目指す</a:t>
            </a:r>
            <a:r>
              <a:rPr lang="en-US" altLang="ja-JP" dirty="0"/>
              <a:t>)</a:t>
            </a:r>
            <a:br>
              <a:rPr lang="en-US" altLang="ja-JP" dirty="0"/>
            </a:br>
            <a:r>
              <a:rPr lang="ja-JP" altLang="en-US" dirty="0"/>
              <a:t>新たな問題として、既存フォレストのアプリ移行が発生する</a:t>
            </a:r>
            <a:r>
              <a:rPr lang="en-US" altLang="ja-JP" dirty="0"/>
              <a:t>(</a:t>
            </a:r>
            <a:r>
              <a:rPr lang="ja-JP" altLang="en-US" dirty="0"/>
              <a:t>可能性が極めて高い</a:t>
            </a:r>
            <a:r>
              <a:rPr lang="en-US" altLang="ja-JP" dirty="0"/>
              <a:t>)</a:t>
            </a:r>
            <a:r>
              <a:rPr lang="ja-JP" altLang="en-US" dirty="0"/>
              <a:t>。当初からフォレスト移行を前提としてアーキテクチャ策定していないと厳しい</a:t>
            </a:r>
            <a:endParaRPr lang="en-US" altLang="ja-JP" dirty="0"/>
          </a:p>
          <a:p>
            <a:pPr marL="1017441" lvl="2" indent="-457200">
              <a:buFont typeface="+mj-lt"/>
              <a:buAutoNum type="arabicPeriod"/>
            </a:pPr>
            <a:endParaRPr lang="en-US" altLang="ja-JP" dirty="0"/>
          </a:p>
        </p:txBody>
      </p:sp>
      <p:sp>
        <p:nvSpPr>
          <p:cNvPr id="4" name="Title 1">
            <a:extLst>
              <a:ext uri="{FF2B5EF4-FFF2-40B4-BE49-F238E27FC236}">
                <a16:creationId xmlns:a16="http://schemas.microsoft.com/office/drawing/2014/main" id="{0BAB2A8A-D9A6-4B24-8EA8-B5EF9C1593E9}"/>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Yu Gothic UI" panose="020B0500000000000000" pitchFamily="34" charset="-128"/>
                <a:cs typeface="Segoe UI" pitchFamily="34" charset="0"/>
              </a:defRPr>
            </a:lvl1pPr>
          </a:lstStyle>
          <a:p>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Disconnected Forest </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問題 </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4310" dirty="0">
                <a:solidFill>
                  <a:schemeClr val="tx1">
                    <a:lumMod val="75000"/>
                    <a:lumOff val="25000"/>
                  </a:schemeClr>
                </a:solidFill>
                <a:latin typeface="Meiryo UI" panose="020B0604030504040204" pitchFamily="50" charset="-128"/>
                <a:ea typeface="Meiryo UI" panose="020B0604030504040204" pitchFamily="50" charset="-128"/>
              </a:rPr>
              <a:t>続き</a:t>
            </a:r>
            <a:r>
              <a:rPr lang="en-US" altLang="ja-JP" sz="4310"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sz="431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16501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AADJ vs HAADJ</a:t>
            </a:r>
          </a:p>
        </p:txBody>
      </p:sp>
    </p:spTree>
    <p:extLst>
      <p:ext uri="{BB962C8B-B14F-4D97-AF65-F5344CB8AC3E}">
        <p14:creationId xmlns:p14="http://schemas.microsoft.com/office/powerpoint/2010/main" val="284835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152B772-BBAA-494A-A23E-49E0CC12FAB7}"/>
              </a:ext>
            </a:extLst>
          </p:cNvPr>
          <p:cNvSpPr txBox="1">
            <a:spLocks/>
          </p:cNvSpPr>
          <p:nvPr/>
        </p:nvSpPr>
        <p:spPr>
          <a:xfrm>
            <a:off x="266361" y="239587"/>
            <a:ext cx="11655840" cy="66325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0" b="0" i="0" u="none" strike="noStrike" kern="1200" cap="none" spc="-50" normalizeH="0" baseline="0" noProof="0" dirty="0">
                <a:ln w="3175">
                  <a:noFill/>
                </a:ln>
                <a:solidFill>
                  <a:schemeClr val="tx1">
                    <a:lumMod val="75000"/>
                    <a:lumOff val="25000"/>
                  </a:schemeClr>
                </a:solidFill>
                <a:effectLst/>
                <a:uLnTx/>
                <a:uFillTx/>
                <a:latin typeface="Meiryo UI" panose="020B0604030504040204" pitchFamily="50" charset="-128"/>
                <a:ea typeface="Meiryo UI" panose="020B0604030504040204" pitchFamily="50" charset="-128"/>
              </a:rPr>
              <a:t>Azure AD Join vs Hybrid Azure AD Join</a:t>
            </a:r>
          </a:p>
        </p:txBody>
      </p:sp>
      <p:graphicFrame>
        <p:nvGraphicFramePr>
          <p:cNvPr id="24" name="Table 8">
            <a:extLst>
              <a:ext uri="{FF2B5EF4-FFF2-40B4-BE49-F238E27FC236}">
                <a16:creationId xmlns:a16="http://schemas.microsoft.com/office/drawing/2014/main" id="{1AE25877-ECDC-4C8E-B626-9E10639B29C9}"/>
              </a:ext>
            </a:extLst>
          </p:cNvPr>
          <p:cNvGraphicFramePr>
            <a:graphicFrameLocks noGrp="1"/>
          </p:cNvGraphicFramePr>
          <p:nvPr>
            <p:extLst>
              <p:ext uri="{D42A27DB-BD31-4B8C-83A1-F6EECF244321}">
                <p14:modId xmlns:p14="http://schemas.microsoft.com/office/powerpoint/2010/main" val="743672431"/>
              </p:ext>
            </p:extLst>
          </p:nvPr>
        </p:nvGraphicFramePr>
        <p:xfrm>
          <a:off x="533686" y="1271133"/>
          <a:ext cx="11010614" cy="5087554"/>
        </p:xfrm>
        <a:graphic>
          <a:graphicData uri="http://schemas.openxmlformats.org/drawingml/2006/table">
            <a:tbl>
              <a:tblPr firstRow="1">
                <a:tableStyleId>{5940675A-B579-460E-94D1-54222C63F5DA}</a:tableStyleId>
              </a:tblPr>
              <a:tblGrid>
                <a:gridCol w="2986608">
                  <a:extLst>
                    <a:ext uri="{9D8B030D-6E8A-4147-A177-3AD203B41FA5}">
                      <a16:colId xmlns:a16="http://schemas.microsoft.com/office/drawing/2014/main" val="1838215373"/>
                    </a:ext>
                  </a:extLst>
                </a:gridCol>
                <a:gridCol w="4012003">
                  <a:extLst>
                    <a:ext uri="{9D8B030D-6E8A-4147-A177-3AD203B41FA5}">
                      <a16:colId xmlns:a16="http://schemas.microsoft.com/office/drawing/2014/main" val="4257785235"/>
                    </a:ext>
                  </a:extLst>
                </a:gridCol>
                <a:gridCol w="4012003">
                  <a:extLst>
                    <a:ext uri="{9D8B030D-6E8A-4147-A177-3AD203B41FA5}">
                      <a16:colId xmlns:a16="http://schemas.microsoft.com/office/drawing/2014/main" val="162371409"/>
                    </a:ext>
                  </a:extLst>
                </a:gridCol>
              </a:tblGrid>
              <a:tr h="761746">
                <a:tc>
                  <a:txBody>
                    <a:bodyPr/>
                    <a:lstStyle/>
                    <a:p>
                      <a:pPr algn="ctr"/>
                      <a:r>
                        <a:rPr lang="ja-JP" altLang="en-US" sz="2000" b="1" kern="1200" dirty="0">
                          <a:solidFill>
                            <a:schemeClr val="bg1"/>
                          </a:solidFill>
                          <a:latin typeface="Meiryo UI" panose="020B0604030504040204" pitchFamily="50" charset="-128"/>
                          <a:ea typeface="Meiryo UI" panose="020B0604030504040204" pitchFamily="50" charset="-128"/>
                          <a:cs typeface="+mn-cs"/>
                        </a:rPr>
                        <a:t>項目</a:t>
                      </a:r>
                      <a:endParaRPr lang="en-US" sz="2000" b="1" kern="1200" dirty="0">
                        <a:solidFill>
                          <a:schemeClr val="bg1"/>
                        </a:solidFill>
                        <a:latin typeface="Meiryo UI" panose="020B0604030504040204" pitchFamily="50" charset="-128"/>
                        <a:ea typeface="Meiryo UI" panose="020B0604030504040204" pitchFamily="50" charset="-128"/>
                        <a:cs typeface="+mn-cs"/>
                      </a:endParaRPr>
                    </a:p>
                  </a:txBody>
                  <a:tcPr marL="31304" marR="31304" marT="15652" marB="15652" anchor="ctr">
                    <a:solidFill>
                      <a:schemeClr val="accent1"/>
                    </a:solidFill>
                  </a:tcPr>
                </a:tc>
                <a:tc>
                  <a:txBody>
                    <a:bodyPr/>
                    <a:lstStyle/>
                    <a:p>
                      <a:pPr algn="ctr"/>
                      <a:r>
                        <a:rPr lang="en-US" sz="2000" b="1" dirty="0">
                          <a:solidFill>
                            <a:schemeClr val="bg1"/>
                          </a:solidFill>
                          <a:latin typeface="Meiryo UI" panose="020B0604030504040204" pitchFamily="50" charset="-128"/>
                          <a:ea typeface="Meiryo UI" panose="020B0604030504040204" pitchFamily="50" charset="-128"/>
                        </a:rPr>
                        <a:t>Azure AD Join</a:t>
                      </a:r>
                    </a:p>
                  </a:txBody>
                  <a:tcPr marL="31304" marR="31304" marT="15652" marB="15652" anchor="ctr">
                    <a:solidFill>
                      <a:schemeClr val="accent1"/>
                    </a:solidFill>
                  </a:tcPr>
                </a:tc>
                <a:tc>
                  <a:txBody>
                    <a:bodyPr/>
                    <a:lstStyle/>
                    <a:p>
                      <a:pPr algn="ctr"/>
                      <a:r>
                        <a:rPr lang="en-US" altLang="ja-JP" sz="2000" b="1" dirty="0">
                          <a:solidFill>
                            <a:schemeClr val="bg1"/>
                          </a:solidFill>
                          <a:latin typeface="Meiryo UI" panose="020B0604030504040204" pitchFamily="50" charset="-128"/>
                          <a:ea typeface="Meiryo UI" panose="020B0604030504040204" pitchFamily="50" charset="-128"/>
                        </a:rPr>
                        <a:t>Hybrid Azure AD Join</a:t>
                      </a:r>
                      <a:endParaRPr lang="en-US" sz="2000" b="1" dirty="0">
                        <a:solidFill>
                          <a:schemeClr val="bg1"/>
                        </a:solidFill>
                        <a:latin typeface="Meiryo UI" panose="020B0604030504040204" pitchFamily="50" charset="-128"/>
                        <a:ea typeface="Meiryo UI" panose="020B0604030504040204" pitchFamily="50" charset="-128"/>
                      </a:endParaRPr>
                    </a:p>
                  </a:txBody>
                  <a:tcPr marL="31304" marR="31304" marT="15652" marB="15652" anchor="ctr">
                    <a:solidFill>
                      <a:schemeClr val="accent1"/>
                    </a:solidFill>
                  </a:tcPr>
                </a:tc>
                <a:extLst>
                  <a:ext uri="{0D108BD9-81ED-4DB2-BD59-A6C34878D82A}">
                    <a16:rowId xmlns:a16="http://schemas.microsoft.com/office/drawing/2014/main" val="2928852681"/>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デバイス登録の場所</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5486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Azure 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にのみ登録される</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Azure 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両方に</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登録される</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extLst>
                  <a:ext uri="{0D108BD9-81ED-4DB2-BD59-A6C34878D82A}">
                    <a16:rowId xmlns:a16="http://schemas.microsoft.com/office/drawing/2014/main" val="1862946610"/>
                  </a:ext>
                </a:extLst>
              </a:tr>
              <a:tr h="988820">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シングルサインオン</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5486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オンプレ、クラウド両方のリソースに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SSO</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オンプレリソース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Kerberos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クラウドリソース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PRT</a:t>
                      </a: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オンプレ、クラウド両方のリソースに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SSO</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オンプレリソース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Kerberos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クラウドリソース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PRT</a:t>
                      </a:r>
                    </a:p>
                  </a:txBody>
                  <a:tcPr marL="31304" marR="31304" marT="15652" marB="15652" anchor="ctr"/>
                </a:tc>
                <a:extLst>
                  <a:ext uri="{0D108BD9-81ED-4DB2-BD59-A6C34878D82A}">
                    <a16:rowId xmlns:a16="http://schemas.microsoft.com/office/drawing/2014/main" val="466152787"/>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対応 </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OS</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1" dirty="0">
                          <a:solidFill>
                            <a:srgbClr val="0078D7"/>
                          </a:solidFill>
                          <a:latin typeface="Meiryo UI" panose="020B0604030504040204" pitchFamily="50" charset="-128"/>
                          <a:ea typeface="Meiryo UI" panose="020B0604030504040204" pitchFamily="50" charset="-128"/>
                        </a:rPr>
                        <a:t>Windows 10</a:t>
                      </a:r>
                    </a:p>
                  </a:txBody>
                  <a:tcPr marL="31304" marR="31304" marT="15652" marB="15652" anchor="ctr"/>
                </a:tc>
                <a:tc>
                  <a:txBody>
                    <a:bodyPr/>
                    <a:lstStyle/>
                    <a:p>
                      <a:pPr algn="ctr"/>
                      <a:r>
                        <a:rPr lang="en-US" sz="1800" b="1" dirty="0">
                          <a:solidFill>
                            <a:srgbClr val="0078D7"/>
                          </a:solidFill>
                          <a:latin typeface="Meiryo UI" panose="020B0604030504040204" pitchFamily="50" charset="-128"/>
                          <a:ea typeface="Meiryo UI" panose="020B0604030504040204" pitchFamily="50" charset="-128"/>
                        </a:rPr>
                        <a:t>Windows 7/8.1/10</a:t>
                      </a:r>
                    </a:p>
                  </a:txBody>
                  <a:tcPr marL="31304" marR="31304" marT="15652" marB="15652" anchor="ctr"/>
                </a:tc>
                <a:extLst>
                  <a:ext uri="{0D108BD9-81ED-4DB2-BD59-A6C34878D82A}">
                    <a16:rowId xmlns:a16="http://schemas.microsoft.com/office/drawing/2014/main" val="2090013298"/>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構成方法</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err="1">
                          <a:ln>
                            <a:noFill/>
                          </a:ln>
                          <a:solidFill>
                            <a:srgbClr val="0078D7"/>
                          </a:solidFill>
                          <a:effectLst/>
                          <a:uLnTx/>
                          <a:uFillTx/>
                          <a:latin typeface="Meiryo UI" panose="020B0604030504040204" pitchFamily="50" charset="-128"/>
                          <a:ea typeface="Meiryo UI" panose="020B0604030504040204" pitchFamily="50" charset="-128"/>
                          <a:cs typeface="+mn-cs"/>
                        </a:rPr>
                        <a:t>AutoPilot</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で半自動化は可能だが</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ユーザー操作は伴う</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tc>
                  <a:txBody>
                    <a:bodyPr/>
                    <a:lstStyle/>
                    <a:p>
                      <a:pPr algn="ctr"/>
                      <a:r>
                        <a:rPr lang="ja-JP" altLang="en-US" sz="1800" b="1" dirty="0">
                          <a:solidFill>
                            <a:srgbClr val="0078D7"/>
                          </a:solidFill>
                          <a:latin typeface="Meiryo UI" panose="020B0604030504040204" pitchFamily="50" charset="-128"/>
                          <a:ea typeface="Meiryo UI" panose="020B0604030504040204" pitchFamily="50" charset="-128"/>
                        </a:rPr>
                        <a:t>構成は管理者作業のみ</a:t>
                      </a:r>
                      <a:endParaRPr lang="en-US" altLang="ja-JP" sz="1800" b="1" dirty="0">
                        <a:solidFill>
                          <a:srgbClr val="0078D7"/>
                        </a:solidFill>
                        <a:latin typeface="Meiryo UI" panose="020B0604030504040204" pitchFamily="50" charset="-128"/>
                        <a:ea typeface="Meiryo UI" panose="020B0604030504040204" pitchFamily="50" charset="-128"/>
                      </a:endParaRPr>
                    </a:p>
                    <a:p>
                      <a:pPr algn="ctr"/>
                      <a:r>
                        <a:rPr lang="en-US" sz="18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エンドユーザー作業不要</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endParaRPr lang="en-US" sz="1800" dirty="0">
                        <a:solidFill>
                          <a:schemeClr val="tx1">
                            <a:lumMod val="75000"/>
                            <a:lumOff val="25000"/>
                          </a:schemeClr>
                        </a:solidFill>
                        <a:latin typeface="Meiryo UI" panose="020B0604030504040204" pitchFamily="50" charset="-128"/>
                        <a:ea typeface="Meiryo UI" panose="020B0604030504040204" pitchFamily="50" charset="-128"/>
                      </a:endParaRPr>
                    </a:p>
                  </a:txBody>
                  <a:tcPr marL="31304" marR="31304" marT="15652" marB="15652" anchor="ctr"/>
                </a:tc>
                <a:extLst>
                  <a:ext uri="{0D108BD9-81ED-4DB2-BD59-A6C34878D82A}">
                    <a16:rowId xmlns:a16="http://schemas.microsoft.com/office/drawing/2014/main" val="3476645464"/>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デバイス管理の方式</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algn="ctr"/>
                      <a:r>
                        <a:rPr lang="en-US" altLang="ja-JP" sz="1800" b="1" dirty="0">
                          <a:solidFill>
                            <a:srgbClr val="0078D7"/>
                          </a:solidFill>
                          <a:latin typeface="Meiryo UI" panose="020B0604030504040204" pitchFamily="50" charset="-128"/>
                          <a:ea typeface="Meiryo UI" panose="020B0604030504040204" pitchFamily="50" charset="-128"/>
                        </a:rPr>
                        <a:t>MDM</a:t>
                      </a:r>
                    </a:p>
                    <a:p>
                      <a:pPr algn="ctr"/>
                      <a:r>
                        <a:rPr lang="en-US" sz="1800" dirty="0">
                          <a:solidFill>
                            <a:schemeClr val="tx1">
                              <a:lumMod val="75000"/>
                              <a:lumOff val="25000"/>
                            </a:schemeClr>
                          </a:solidFill>
                          <a:latin typeface="Meiryo UI" panose="020B0604030504040204" pitchFamily="50" charset="-128"/>
                          <a:ea typeface="Meiryo UI" panose="020B0604030504040204" pitchFamily="50" charset="-128"/>
                        </a:rPr>
                        <a:t>(Intune Co-management </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も可</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endParaRPr lang="en-US" sz="1800" dirty="0">
                        <a:solidFill>
                          <a:schemeClr val="tx1">
                            <a:lumMod val="75000"/>
                            <a:lumOff val="25000"/>
                          </a:schemeClr>
                        </a:solidFill>
                        <a:latin typeface="Meiryo UI" panose="020B0604030504040204" pitchFamily="50" charset="-128"/>
                        <a:ea typeface="Meiryo UI" panose="020B0604030504040204" pitchFamily="50" charset="-128"/>
                      </a:endParaRPr>
                    </a:p>
                  </a:txBody>
                  <a:tcPr marL="31304" marR="31304" marT="15652" marB="15652" anchor="ctr"/>
                </a:tc>
                <a:tc>
                  <a:txBody>
                    <a:bodyPr/>
                    <a:lstStyle/>
                    <a:p>
                      <a:pPr algn="ctr"/>
                      <a:r>
                        <a:rPr lang="en-US" altLang="ja-JP" sz="1800" b="1" dirty="0">
                          <a:solidFill>
                            <a:srgbClr val="0078D7"/>
                          </a:solidFill>
                          <a:latin typeface="Meiryo UI" panose="020B0604030504040204" pitchFamily="50" charset="-128"/>
                          <a:ea typeface="Meiryo UI" panose="020B0604030504040204" pitchFamily="50" charset="-128"/>
                        </a:rPr>
                        <a:t>GPO</a:t>
                      </a:r>
                      <a:r>
                        <a:rPr lang="ja-JP" altLang="en-US" sz="1800" b="1" dirty="0" err="1">
                          <a:solidFill>
                            <a:srgbClr val="0078D7"/>
                          </a:solidFill>
                          <a:latin typeface="Meiryo UI" panose="020B0604030504040204" pitchFamily="50" charset="-128"/>
                          <a:ea typeface="Meiryo UI" panose="020B0604030504040204" pitchFamily="50" charset="-128"/>
                        </a:rPr>
                        <a:t>、</a:t>
                      </a:r>
                      <a:r>
                        <a:rPr lang="en-US" altLang="ja-JP" sz="1800" b="1" dirty="0">
                          <a:solidFill>
                            <a:srgbClr val="0078D7"/>
                          </a:solidFill>
                          <a:latin typeface="Meiryo UI" panose="020B0604030504040204" pitchFamily="50" charset="-128"/>
                          <a:ea typeface="Meiryo UI" panose="020B0604030504040204" pitchFamily="50" charset="-128"/>
                        </a:rPr>
                        <a:t>SCCM</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(Intune Co-management </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も可</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p>
                  </a:txBody>
                  <a:tcPr marL="31304" marR="31304" marT="15652" marB="15652" anchor="ctr"/>
                </a:tc>
                <a:extLst>
                  <a:ext uri="{0D108BD9-81ED-4DB2-BD59-A6C34878D82A}">
                    <a16:rowId xmlns:a16="http://schemas.microsoft.com/office/drawing/2014/main" val="709469022"/>
                  </a:ext>
                </a:extLst>
              </a:tr>
            </a:tbl>
          </a:graphicData>
        </a:graphic>
      </p:graphicFrame>
    </p:spTree>
    <p:extLst>
      <p:ext uri="{BB962C8B-B14F-4D97-AF65-F5344CB8AC3E}">
        <p14:creationId xmlns:p14="http://schemas.microsoft.com/office/powerpoint/2010/main" val="153213955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まとめ</a:t>
            </a:r>
            <a:endParaRPr lang="en-US" altLang="ja-JP" dirty="0"/>
          </a:p>
        </p:txBody>
      </p:sp>
    </p:spTree>
    <p:extLst>
      <p:ext uri="{BB962C8B-B14F-4D97-AF65-F5344CB8AC3E}">
        <p14:creationId xmlns:p14="http://schemas.microsoft.com/office/powerpoint/2010/main" val="2415328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152B772-BBAA-494A-A23E-49E0CC12FAB7}"/>
              </a:ext>
            </a:extLst>
          </p:cNvPr>
          <p:cNvSpPr txBox="1">
            <a:spLocks/>
          </p:cNvSpPr>
          <p:nvPr/>
        </p:nvSpPr>
        <p:spPr>
          <a:xfrm>
            <a:off x="453397" y="281151"/>
            <a:ext cx="11655840" cy="66325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altLang="ja-JP" sz="4310" b="0" dirty="0">
                <a:solidFill>
                  <a:srgbClr val="0078D7"/>
                </a:solidFill>
                <a:latin typeface="Meiryo UI" panose="020B0604030504040204" pitchFamily="50" charset="-128"/>
                <a:ea typeface="Meiryo UI" panose="020B0604030504040204" pitchFamily="50" charset="-128"/>
              </a:rPr>
              <a:t>AADJ</a:t>
            </a:r>
            <a:r>
              <a:rPr lang="en-US" altLang="ja-JP" sz="4310" b="0" dirty="0">
                <a:solidFill>
                  <a:schemeClr val="tx1">
                    <a:lumMod val="75000"/>
                    <a:lumOff val="25000"/>
                  </a:schemeClr>
                </a:solidFill>
                <a:latin typeface="Meiryo UI" panose="020B0604030504040204" pitchFamily="50" charset="-128"/>
                <a:ea typeface="Meiryo UI" panose="020B0604030504040204" pitchFamily="50" charset="-128"/>
              </a:rPr>
              <a:t> or </a:t>
            </a:r>
            <a:r>
              <a:rPr lang="en-US" altLang="ja-JP" sz="4310" b="0" dirty="0">
                <a:solidFill>
                  <a:srgbClr val="0078D7"/>
                </a:solidFill>
                <a:latin typeface="Meiryo UI" panose="020B0604030504040204" pitchFamily="50" charset="-128"/>
                <a:ea typeface="Meiryo UI" panose="020B0604030504040204" pitchFamily="50" charset="-128"/>
              </a:rPr>
              <a:t>HAADJ</a:t>
            </a:r>
            <a:r>
              <a:rPr lang="en-US" altLang="ja-JP" sz="4310" b="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4310" b="0" dirty="0">
                <a:solidFill>
                  <a:schemeClr val="tx1">
                    <a:lumMod val="75000"/>
                    <a:lumOff val="25000"/>
                  </a:schemeClr>
                </a:solidFill>
                <a:latin typeface="Meiryo UI" panose="020B0604030504040204" pitchFamily="50" charset="-128"/>
                <a:ea typeface="Meiryo UI" panose="020B0604030504040204" pitchFamily="50" charset="-128"/>
              </a:rPr>
              <a:t>どっちかは必ずやること！</a:t>
            </a:r>
            <a:endParaRPr lang="en-US" dirty="0"/>
          </a:p>
        </p:txBody>
      </p:sp>
      <p:sp>
        <p:nvSpPr>
          <p:cNvPr id="6" name="テキスト プレースホルダー 5">
            <a:extLst>
              <a:ext uri="{FF2B5EF4-FFF2-40B4-BE49-F238E27FC236}">
                <a16:creationId xmlns:a16="http://schemas.microsoft.com/office/drawing/2014/main" id="{D015BC51-7B44-4119-825D-1B4BFDE65FD2}"/>
              </a:ext>
            </a:extLst>
          </p:cNvPr>
          <p:cNvSpPr>
            <a:spLocks noGrp="1"/>
          </p:cNvSpPr>
          <p:nvPr>
            <p:ph type="body" sz="quarter" idx="10"/>
          </p:nvPr>
        </p:nvSpPr>
        <p:spPr>
          <a:xfrm>
            <a:off x="269239" y="1189177"/>
            <a:ext cx="11653523" cy="5546134"/>
          </a:xfrm>
        </p:spPr>
        <p:txBody>
          <a:bodyPr/>
          <a:lstStyle/>
          <a:p>
            <a:r>
              <a:rPr lang="ja-JP" altLang="en-US" sz="3200" dirty="0"/>
              <a:t>アプリ利用のユーザビリティ観点での違いは存在しない</a:t>
            </a:r>
            <a:endParaRPr lang="en-US" altLang="ja-JP" sz="3200" dirty="0"/>
          </a:p>
          <a:p>
            <a:endParaRPr lang="en-US" altLang="ja-JP" sz="3200" dirty="0"/>
          </a:p>
          <a:p>
            <a:r>
              <a:rPr lang="ja-JP" altLang="en-US" sz="3200" dirty="0"/>
              <a:t>構成としては既存ドメイン参加環境からの拡張である </a:t>
            </a:r>
            <a:r>
              <a:rPr lang="en-US" altLang="ja-JP" sz="3200" dirty="0"/>
              <a:t>Hybrid Azure AD Join </a:t>
            </a:r>
            <a:r>
              <a:rPr lang="ja-JP" altLang="en-US" sz="3200" dirty="0"/>
              <a:t>の方がユーザー操作が少ないため、既存 </a:t>
            </a:r>
            <a:r>
              <a:rPr lang="en-US" altLang="ja-JP" sz="3200" dirty="0"/>
              <a:t>Windows PC </a:t>
            </a:r>
            <a:r>
              <a:rPr lang="ja-JP" altLang="en-US" sz="3200" dirty="0" err="1"/>
              <a:t>への</a:t>
            </a:r>
            <a:r>
              <a:rPr lang="ja-JP" altLang="en-US" sz="3200" dirty="0"/>
              <a:t>対応としては現実的</a:t>
            </a:r>
            <a:endParaRPr lang="en-US" altLang="ja-JP" sz="3200" dirty="0"/>
          </a:p>
          <a:p>
            <a:endParaRPr lang="en-US" altLang="ja-JP" sz="3200" dirty="0"/>
          </a:p>
          <a:p>
            <a:r>
              <a:rPr lang="ja-JP" altLang="en-US" sz="3200" dirty="0"/>
              <a:t>将来的なクラウドオンリーの構成をとるための第一歩として、可能な端末 </a:t>
            </a:r>
            <a:r>
              <a:rPr lang="en-US" altLang="ja-JP" sz="3200" dirty="0"/>
              <a:t>(</a:t>
            </a:r>
            <a:r>
              <a:rPr lang="ja-JP" altLang="en-US" sz="3200" dirty="0"/>
              <a:t>新規で購入するもの</a:t>
            </a:r>
            <a:r>
              <a:rPr lang="en-US" altLang="ja-JP" sz="3200" dirty="0"/>
              <a:t>)</a:t>
            </a:r>
            <a:r>
              <a:rPr lang="ja-JP" altLang="en-US" sz="3200" dirty="0"/>
              <a:t> から </a:t>
            </a:r>
            <a:r>
              <a:rPr lang="en-US" altLang="ja-JP" sz="3200" dirty="0"/>
              <a:t>Azure AD Join </a:t>
            </a:r>
            <a:r>
              <a:rPr lang="ja-JP" altLang="en-US" sz="3200" dirty="0"/>
              <a:t>にしていく</a:t>
            </a:r>
            <a:endParaRPr lang="en-US" altLang="ja-JP" sz="3200" dirty="0"/>
          </a:p>
          <a:p>
            <a:endParaRPr lang="en-US" altLang="ja-JP" sz="3200" dirty="0"/>
          </a:p>
          <a:p>
            <a:r>
              <a:rPr lang="en-US" altLang="ja-JP" sz="3200" dirty="0"/>
              <a:t>Azure AD Join </a:t>
            </a:r>
            <a:r>
              <a:rPr lang="ja-JP" altLang="en-US" sz="3200" dirty="0"/>
              <a:t>に向けた端末管理の設計を今から着手！</a:t>
            </a:r>
            <a:endParaRPr lang="en-US" altLang="ja-JP" sz="3200" dirty="0"/>
          </a:p>
          <a:p>
            <a:pPr lvl="1"/>
            <a:endParaRPr lang="ja-JP" altLang="en-US" sz="2000" dirty="0"/>
          </a:p>
        </p:txBody>
      </p:sp>
    </p:spTree>
    <p:extLst>
      <p:ext uri="{BB962C8B-B14F-4D97-AF65-F5344CB8AC3E}">
        <p14:creationId xmlns:p14="http://schemas.microsoft.com/office/powerpoint/2010/main" val="23328154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275092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3C6CA71-13B7-4770-87C1-0C751ABB0FE3}"/>
              </a:ext>
            </a:extLst>
          </p:cNvPr>
          <p:cNvSpPr/>
          <p:nvPr/>
        </p:nvSpPr>
        <p:spPr bwMode="auto">
          <a:xfrm>
            <a:off x="228600" y="990600"/>
            <a:ext cx="11658600" cy="5638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endParaRPr kumimoji="1" lang="ja-JP" altLang="en-US" sz="32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 name="Text Placeholder 2">
            <a:extLst>
              <a:ext uri="{FF2B5EF4-FFF2-40B4-BE49-F238E27FC236}">
                <a16:creationId xmlns:a16="http://schemas.microsoft.com/office/drawing/2014/main" id="{F3D0511B-F4A4-4CFB-9F13-CC4DBEB0E0F2}"/>
              </a:ext>
            </a:extLst>
          </p:cNvPr>
          <p:cNvSpPr>
            <a:spLocks noGrp="1"/>
          </p:cNvSpPr>
          <p:nvPr>
            <p:ph type="body" sz="quarter" idx="10"/>
          </p:nvPr>
        </p:nvSpPr>
        <p:spPr>
          <a:xfrm>
            <a:off x="269238" y="1189177"/>
            <a:ext cx="11653522" cy="5378677"/>
          </a:xfrm>
        </p:spPr>
        <p:txBody>
          <a:bodyPr>
            <a:normAutofit/>
          </a:bodyPr>
          <a:lstStyle/>
          <a:p>
            <a:r>
              <a:rPr lang="ja-JP" altLang="en-US" dirty="0"/>
              <a:t>必ずフォローすべき </a:t>
            </a:r>
            <a:r>
              <a:rPr lang="en-US" altLang="ja-JP" dirty="0"/>
              <a:t>Blog</a:t>
            </a:r>
          </a:p>
          <a:p>
            <a:pPr lvl="1"/>
            <a:r>
              <a:rPr lang="en-US" altLang="ja-JP" dirty="0"/>
              <a:t>EMS Blog: </a:t>
            </a:r>
            <a:r>
              <a:rPr lang="en-US" altLang="ja-JP" dirty="0">
                <a:hlinkClick r:id="rId3"/>
              </a:rPr>
              <a:t>http://aka.ms/emsblog/</a:t>
            </a:r>
            <a:endParaRPr lang="en-US" altLang="ja-JP" dirty="0"/>
          </a:p>
          <a:p>
            <a:pPr marL="547792" lvl="2" indent="0">
              <a:buNone/>
            </a:pPr>
            <a:r>
              <a:rPr lang="en-US" altLang="ja-JP" dirty="0"/>
              <a:t>Azure AD (EMS) </a:t>
            </a:r>
            <a:r>
              <a:rPr lang="ja-JP" altLang="en-US" dirty="0"/>
              <a:t>開発チームメンバーが新機能情報をいち早く公開。また、</a:t>
            </a:r>
            <a:r>
              <a:rPr lang="en-US" altLang="ja-JP" dirty="0"/>
              <a:t>Azure AD </a:t>
            </a:r>
            <a:r>
              <a:rPr lang="ja-JP" altLang="en-US" dirty="0"/>
              <a:t>管理者がおさえておくべきセキュリティホワイトペーパーなどもこちらに投稿される</a:t>
            </a:r>
            <a:endParaRPr lang="en-US" altLang="ja-JP" dirty="0"/>
          </a:p>
          <a:p>
            <a:pPr lvl="1"/>
            <a:r>
              <a:rPr lang="en-US" altLang="ja-JP" dirty="0"/>
              <a:t>Japan Azure Identity Support Blog: </a:t>
            </a:r>
            <a:r>
              <a:rPr lang="en-US" dirty="0">
                <a:hlinkClick r:id="rId4"/>
              </a:rPr>
              <a:t>https://github.com/jpazureid/blog</a:t>
            </a:r>
            <a:endParaRPr lang="en-US" altLang="ja-JP" dirty="0"/>
          </a:p>
          <a:p>
            <a:pPr marL="547792" lvl="2" indent="0">
              <a:buNone/>
            </a:pPr>
            <a:r>
              <a:rPr lang="ja-JP" altLang="en-US" dirty="0"/>
              <a:t>新機能に関しての紹介だけでなく、日本の多くの </a:t>
            </a:r>
            <a:r>
              <a:rPr lang="en-US" altLang="ja-JP" dirty="0"/>
              <a:t>Azure </a:t>
            </a:r>
            <a:r>
              <a:rPr lang="ja-JP" altLang="en-US" dirty="0"/>
              <a:t>利用者からサポート依頼を直接受けている </a:t>
            </a:r>
            <a:r>
              <a:rPr lang="en-US" altLang="ja-JP" dirty="0"/>
              <a:t>Azure Identity </a:t>
            </a:r>
            <a:r>
              <a:rPr lang="ja-JP" altLang="en-US" dirty="0"/>
              <a:t>サポート エンジニアという立場から、時には私どもの視点を交えて、皆様のお役に立つ情報を発信</a:t>
            </a:r>
            <a:endParaRPr lang="en-US" altLang="ja-JP" dirty="0"/>
          </a:p>
          <a:p>
            <a:r>
              <a:rPr lang="en-US" altLang="ja-JP" dirty="0"/>
              <a:t>Azure AD Tips </a:t>
            </a:r>
            <a:r>
              <a:rPr lang="ja-JP" altLang="en-US" dirty="0"/>
              <a:t>集</a:t>
            </a:r>
            <a:endParaRPr lang="en-US" altLang="ja-JP" dirty="0"/>
          </a:p>
          <a:p>
            <a:pPr lvl="1"/>
            <a:r>
              <a:rPr lang="en-US" altLang="ja-JP" dirty="0">
                <a:hlinkClick r:id="rId5"/>
              </a:rPr>
              <a:t>http://aka.ms/aadtips</a:t>
            </a:r>
            <a:endParaRPr lang="en-US" altLang="ja-JP" dirty="0"/>
          </a:p>
          <a:p>
            <a:pPr marL="547792" lvl="2" indent="0">
              <a:buNone/>
            </a:pPr>
            <a:r>
              <a:rPr lang="ja-JP" altLang="en-US" dirty="0"/>
              <a:t>お客様への技術支援の中で、よくあるご質問や、</a:t>
            </a:r>
            <a:r>
              <a:rPr lang="en-US" altLang="ja-JP" dirty="0"/>
              <a:t>Docs </a:t>
            </a:r>
            <a:r>
              <a:rPr lang="ja-JP" altLang="en-US" dirty="0" err="1"/>
              <a:t>で提</a:t>
            </a:r>
            <a:r>
              <a:rPr lang="ja-JP" altLang="en-US" dirty="0"/>
              <a:t>供されているよりも詳しい日本語の解説が必要と感じたトピックを、開発部門の視点で随時アップデート</a:t>
            </a:r>
            <a:endParaRPr lang="en-US" altLang="ja-JP" dirty="0"/>
          </a:p>
        </p:txBody>
      </p:sp>
      <p:sp>
        <p:nvSpPr>
          <p:cNvPr id="6" name="Text Placeholder 5">
            <a:extLst>
              <a:ext uri="{FF2B5EF4-FFF2-40B4-BE49-F238E27FC236}">
                <a16:creationId xmlns:a16="http://schemas.microsoft.com/office/drawing/2014/main" id="{995B62F2-78E8-4A15-96B7-68DA95DE53C4}"/>
              </a:ext>
            </a:extLst>
          </p:cNvPr>
          <p:cNvSpPr>
            <a:spLocks noGrp="1"/>
          </p:cNvSpPr>
          <p:nvPr>
            <p:ph type="body" sz="quarter" idx="11"/>
          </p:nvPr>
        </p:nvSpPr>
        <p:spPr/>
        <p:txBody>
          <a:bodyPr/>
          <a:lstStyle/>
          <a:p>
            <a:r>
              <a:rPr lang="en-US" altLang="ja-JP"/>
              <a:t>Azure AD </a:t>
            </a:r>
            <a:r>
              <a:rPr lang="ja-JP" altLang="en-US"/>
              <a:t>担当者がフォローするべき情報ソース</a:t>
            </a:r>
            <a:endParaRPr lang="en-US" dirty="0"/>
          </a:p>
        </p:txBody>
      </p:sp>
    </p:spTree>
    <p:extLst>
      <p:ext uri="{BB962C8B-B14F-4D97-AF65-F5344CB8AC3E}">
        <p14:creationId xmlns:p14="http://schemas.microsoft.com/office/powerpoint/2010/main" val="102245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3F1084-CF4B-4D0F-A86E-CF7FD32B611A}"/>
              </a:ext>
            </a:extLst>
          </p:cNvPr>
          <p:cNvSpPr>
            <a:spLocks noGrp="1"/>
          </p:cNvSpPr>
          <p:nvPr>
            <p:ph type="body" sz="quarter" idx="10"/>
          </p:nvPr>
        </p:nvSpPr>
        <p:spPr>
          <a:xfrm>
            <a:off x="233198" y="1491918"/>
            <a:ext cx="11734319" cy="3382529"/>
          </a:xfrm>
        </p:spPr>
        <p:txBody>
          <a:bodyPr/>
          <a:lstStyle/>
          <a:p>
            <a:pPr marL="0" indent="0">
              <a:buNone/>
            </a:pPr>
            <a:r>
              <a:rPr lang="en-US" dirty="0"/>
              <a:t>13:30-14:</a:t>
            </a:r>
            <a:r>
              <a:rPr lang="en-US" altLang="ja-JP" dirty="0"/>
              <a:t>20</a:t>
            </a:r>
            <a:r>
              <a:rPr lang="en-US" dirty="0"/>
              <a:t>	</a:t>
            </a:r>
            <a:r>
              <a:rPr lang="ja-JP" altLang="en-US" dirty="0"/>
              <a:t>プレゼンテーション</a:t>
            </a:r>
            <a:endParaRPr lang="en-US" dirty="0"/>
          </a:p>
          <a:p>
            <a:pPr marL="0" indent="0">
              <a:buNone/>
            </a:pPr>
            <a:r>
              <a:rPr lang="en-US" altLang="ja-JP" dirty="0"/>
              <a:t>	</a:t>
            </a:r>
            <a:r>
              <a:rPr lang="ja-JP" altLang="en-US" dirty="0"/>
              <a:t>→ この間に質問を投稿ください</a:t>
            </a:r>
            <a:endParaRPr lang="en-US" altLang="ja-JP" dirty="0"/>
          </a:p>
          <a:p>
            <a:endParaRPr lang="en-US" dirty="0"/>
          </a:p>
          <a:p>
            <a:pPr marL="0" indent="0">
              <a:buNone/>
            </a:pPr>
            <a:r>
              <a:rPr lang="en-US" dirty="0"/>
              <a:t>14:20-14:30	Q&amp;A</a:t>
            </a:r>
          </a:p>
          <a:p>
            <a:pPr marL="0" indent="0">
              <a:buNone/>
            </a:pPr>
            <a:r>
              <a:rPr lang="en-US" altLang="ja-JP" dirty="0"/>
              <a:t>	</a:t>
            </a:r>
            <a:r>
              <a:rPr lang="ja-JP" altLang="en-US" dirty="0"/>
              <a:t>→ 投稿いただいた質問に可能な限りお答えします</a:t>
            </a:r>
            <a:endParaRPr lang="en-US" dirty="0"/>
          </a:p>
        </p:txBody>
      </p:sp>
      <p:sp>
        <p:nvSpPr>
          <p:cNvPr id="5" name="Text Placeholder 4">
            <a:extLst>
              <a:ext uri="{FF2B5EF4-FFF2-40B4-BE49-F238E27FC236}">
                <a16:creationId xmlns:a16="http://schemas.microsoft.com/office/drawing/2014/main" id="{4B96F047-6ABE-4497-83C8-F136EDDD3D13}"/>
              </a:ext>
            </a:extLst>
          </p:cNvPr>
          <p:cNvSpPr>
            <a:spLocks noGrp="1"/>
          </p:cNvSpPr>
          <p:nvPr>
            <p:ph type="body" sz="quarter" idx="11"/>
          </p:nvPr>
        </p:nvSpPr>
        <p:spPr/>
        <p:txBody>
          <a:bodyPr/>
          <a:lstStyle/>
          <a:p>
            <a:r>
              <a:rPr lang="ja-JP" altLang="en-US"/>
              <a:t>時間の使い方</a:t>
            </a:r>
            <a:endParaRPr lang="en-US" dirty="0"/>
          </a:p>
        </p:txBody>
      </p:sp>
      <p:sp>
        <p:nvSpPr>
          <p:cNvPr id="6" name="Rectangle 5">
            <a:extLst>
              <a:ext uri="{FF2B5EF4-FFF2-40B4-BE49-F238E27FC236}">
                <a16:creationId xmlns:a16="http://schemas.microsoft.com/office/drawing/2014/main" id="{0210DC10-8BBA-4A6C-8D56-E76FAEEB0068}"/>
              </a:ext>
            </a:extLst>
          </p:cNvPr>
          <p:cNvSpPr/>
          <p:nvPr/>
        </p:nvSpPr>
        <p:spPr>
          <a:xfrm>
            <a:off x="6386115" y="0"/>
            <a:ext cx="5805885" cy="369332"/>
          </a:xfrm>
          <a:prstGeom prst="rect">
            <a:avLst/>
          </a:prstGeom>
        </p:spPr>
        <p:txBody>
          <a:bodyPr wrap="square">
            <a:spAutoFit/>
          </a:bodyPr>
          <a:lstStyle/>
          <a:p>
            <a:pPr lvl="0" algn="r">
              <a:defRPr/>
            </a:pPr>
            <a:r>
              <a:rPr lang="ja-JP" altLang="en-US" dirty="0">
                <a:solidFill>
                  <a:srgbClr val="FFFFFF"/>
                </a:solidFill>
                <a:latin typeface="Meiryo UI" panose="020B0604030504040204" pitchFamily="50" charset="-128"/>
                <a:ea typeface="Meiryo UI" panose="020B0604030504040204" pitchFamily="50" charset="-128"/>
              </a:rPr>
              <a:t>こちらをブックマーク → </a:t>
            </a:r>
            <a:r>
              <a:rPr lang="en-US" altLang="ja-JP" dirty="0">
                <a:solidFill>
                  <a:srgbClr val="FFFFFF"/>
                </a:solidFill>
                <a:latin typeface="Meiryo UI" panose="020B0604030504040204" pitchFamily="50" charset="-128"/>
                <a:ea typeface="Meiryo UI" panose="020B0604030504040204" pitchFamily="50" charset="-128"/>
              </a:rPr>
              <a:t>http://aka.ms/AzureAdWebinar</a:t>
            </a:r>
          </a:p>
        </p:txBody>
      </p:sp>
      <p:sp>
        <p:nvSpPr>
          <p:cNvPr id="7" name="正方形/長方形 1">
            <a:extLst>
              <a:ext uri="{FF2B5EF4-FFF2-40B4-BE49-F238E27FC236}">
                <a16:creationId xmlns:a16="http://schemas.microsoft.com/office/drawing/2014/main" id="{243DD173-05A8-4A16-A752-E5E13F79421D}"/>
              </a:ext>
            </a:extLst>
          </p:cNvPr>
          <p:cNvSpPr/>
          <p:nvPr/>
        </p:nvSpPr>
        <p:spPr>
          <a:xfrm>
            <a:off x="381000" y="6104407"/>
            <a:ext cx="8925328" cy="523220"/>
          </a:xfrm>
          <a:prstGeom prst="rect">
            <a:avLst/>
          </a:prstGeom>
        </p:spPr>
        <p:txBody>
          <a:bodyPr wrap="none">
            <a:spAutoFit/>
          </a:bodyPr>
          <a:lstStyle/>
          <a:p>
            <a:pPr lvl="0">
              <a:defRPr/>
            </a:pPr>
            <a:r>
              <a:rPr lang="ja-JP" altLang="en-US" sz="2800" dirty="0">
                <a:solidFill>
                  <a:schemeClr val="bg1"/>
                </a:solidFill>
                <a:latin typeface="Meiryo UI" panose="020B0604030504040204" pitchFamily="50" charset="-128"/>
                <a:ea typeface="Meiryo UI" panose="020B0604030504040204" pitchFamily="50" charset="-128"/>
              </a:rPr>
              <a:t>本日の資料 </a:t>
            </a:r>
            <a:r>
              <a:rPr lang="en-US" altLang="ja-JP" sz="2800" dirty="0">
                <a:solidFill>
                  <a:schemeClr val="bg1"/>
                </a:solidFill>
                <a:latin typeface="Meiryo UI" panose="020B0604030504040204" pitchFamily="50" charset="-128"/>
                <a:ea typeface="Meiryo UI" panose="020B0604030504040204" pitchFamily="50" charset="-128"/>
              </a:rPr>
              <a:t>URL : http://aka.ms/</a:t>
            </a:r>
            <a:r>
              <a:rPr lang="en-US" altLang="ja-JP" sz="2800" dirty="0">
                <a:solidFill>
                  <a:srgbClr val="FFFFFF"/>
                </a:solidFill>
                <a:latin typeface="Meiryo UI" panose="020B0604030504040204" pitchFamily="50" charset="-128"/>
                <a:ea typeface="Meiryo UI" panose="020B0604030504040204" pitchFamily="50" charset="-128"/>
              </a:rPr>
              <a:t>AzureAdWebinar</a:t>
            </a:r>
            <a:endParaRPr lang="en-US" altLang="ja-JP" sz="28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149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14" name="Text Placeholder 4"/>
          <p:cNvSpPr txBox="1">
            <a:spLocks/>
          </p:cNvSpPr>
          <p:nvPr/>
        </p:nvSpPr>
        <p:spPr>
          <a:xfrm>
            <a:off x="1295400" y="880404"/>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graphicFrame>
        <p:nvGraphicFramePr>
          <p:cNvPr id="24" name="表 23">
            <a:extLst>
              <a:ext uri="{FF2B5EF4-FFF2-40B4-BE49-F238E27FC236}">
                <a16:creationId xmlns:a16="http://schemas.microsoft.com/office/drawing/2014/main" id="{FBF3C54D-1C6A-4421-9B2D-612D55343AEA}"/>
              </a:ext>
            </a:extLst>
          </p:cNvPr>
          <p:cNvGraphicFramePr>
            <a:graphicFrameLocks noGrp="1"/>
          </p:cNvGraphicFramePr>
          <p:nvPr>
            <p:extLst>
              <p:ext uri="{D42A27DB-BD31-4B8C-83A1-F6EECF244321}">
                <p14:modId xmlns:p14="http://schemas.microsoft.com/office/powerpoint/2010/main" val="4108164658"/>
              </p:ext>
            </p:extLst>
          </p:nvPr>
        </p:nvGraphicFramePr>
        <p:xfrm>
          <a:off x="509676" y="2182277"/>
          <a:ext cx="11335215" cy="4458716"/>
        </p:xfrm>
        <a:graphic>
          <a:graphicData uri="http://schemas.openxmlformats.org/drawingml/2006/table">
            <a:tbl>
              <a:tblPr/>
              <a:tblGrid>
                <a:gridCol w="2224669">
                  <a:extLst>
                    <a:ext uri="{9D8B030D-6E8A-4147-A177-3AD203B41FA5}">
                      <a16:colId xmlns:a16="http://schemas.microsoft.com/office/drawing/2014/main" val="1446205600"/>
                    </a:ext>
                  </a:extLst>
                </a:gridCol>
                <a:gridCol w="9110546">
                  <a:extLst>
                    <a:ext uri="{9D8B030D-6E8A-4147-A177-3AD203B41FA5}">
                      <a16:colId xmlns:a16="http://schemas.microsoft.com/office/drawing/2014/main" val="720247946"/>
                    </a:ext>
                  </a:extLst>
                </a:gridCol>
              </a:tblGrid>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日程 </a:t>
                      </a:r>
                      <a:r>
                        <a:rPr kumimoji="0" lang="en-US" altLang="ja-JP"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r>
                        <a:rPr kumimoji="0" lang="ja-JP" altLang="en-US"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仮</a:t>
                      </a:r>
                      <a:r>
                        <a:rPr kumimoji="0" lang="en-US" altLang="ja-JP"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endParaRPr lang="en-US" sz="20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2000" dirty="0">
                          <a:solidFill>
                            <a:schemeClr val="tx1"/>
                          </a:solidFill>
                          <a:effectLst/>
                          <a:latin typeface="Meiryo UI" panose="020B0604030504040204" pitchFamily="50" charset="-128"/>
                          <a:ea typeface="Meiryo UI" panose="020B0604030504040204" pitchFamily="50" charset="-128"/>
                        </a:rPr>
                        <a:t>トピック</a:t>
                      </a:r>
                      <a:endParaRPr lang="en-US" sz="20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2799725"/>
                  </a:ext>
                </a:extLst>
              </a:tr>
              <a:tr h="0">
                <a:tc>
                  <a:txBody>
                    <a:bodyPr/>
                    <a:lstStyle/>
                    <a:p>
                      <a:pPr marL="0" marR="0" algn="ctr" fontAlgn="t">
                        <a:spcBef>
                          <a:spcPts val="0"/>
                        </a:spcBef>
                        <a:spcAft>
                          <a:spcPts val="0"/>
                        </a:spcAft>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3/7</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モダンアクセスコントロール実現に向けた戦略策定方法</a:t>
                      </a:r>
                      <a:br>
                        <a:rPr lang="ja-JP" altLang="en-US" sz="2000" kern="1200" dirty="0">
                          <a:solidFill>
                            <a:srgbClr val="0078D7"/>
                          </a:solidFill>
                          <a:effectLst/>
                          <a:latin typeface="Meiryo UI" panose="020B0604030504040204" pitchFamily="50" charset="-128"/>
                          <a:ea typeface="Meiryo UI" panose="020B0604030504040204" pitchFamily="50" charset="-128"/>
                          <a:cs typeface="+mn-cs"/>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Enterprise strategy towards modern access control</a:t>
                      </a:r>
                      <a:endParaRPr lang="en-US" altLang="ja-JP" sz="2000" kern="120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4189813"/>
                  </a:ext>
                </a:extLst>
              </a:tr>
              <a:tr h="0">
                <a:tc>
                  <a:txBody>
                    <a:bodyPr/>
                    <a:lstStyle/>
                    <a:p>
                      <a:pPr marL="0" marR="0" algn="ctr" fontAlgn="t">
                        <a:spcBef>
                          <a:spcPts val="0"/>
                        </a:spcBef>
                        <a:spcAft>
                          <a:spcPts val="0"/>
                        </a:spcAft>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3/20</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詳説！</a:t>
                      </a: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20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動作の仕組みを理解する編</a:t>
                      </a:r>
                      <a:br>
                        <a:rPr lang="ja-JP" altLang="en-US" sz="2000" kern="1200" dirty="0">
                          <a:solidFill>
                            <a:srgbClr val="0078D7"/>
                          </a:solidFill>
                          <a:effectLst/>
                          <a:latin typeface="Meiryo UI" panose="020B0604030504040204" pitchFamily="50" charset="-128"/>
                          <a:ea typeface="Meiryo UI" panose="020B0604030504040204" pitchFamily="50" charset="-128"/>
                          <a:cs typeface="+mn-cs"/>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How it works</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76666232"/>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4/4</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6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詳説！</a:t>
                      </a: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20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設計のやり方編</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Design methodology</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59193723"/>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の新しいデバイス管理パターンを理解しよう</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Modern device management with Azure AD</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890136285"/>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60000"/>
                        <a:lumOff val="40000"/>
                      </a:schemeClr>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Intune</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によるモバイルデバイスとアプリのセキュアな管理とは</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Manage and secure mobile devices and apps with Intune</a:t>
                      </a:r>
                      <a:endParaRPr lang="en-US" altLang="ja-JP"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306808934"/>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Hybrid Azure AD Join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動作の仕組みを徹底解説</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Hybrid Azure AD Join deep dive</a:t>
                      </a:r>
                      <a:endParaRPr lang="en-US" altLang="ja-JP"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15923597"/>
                  </a:ext>
                </a:extLst>
              </a:tr>
            </a:tbl>
          </a:graphicData>
        </a:graphic>
      </p:graphicFrame>
      <p:sp>
        <p:nvSpPr>
          <p:cNvPr id="2" name="Text Placeholder 1">
            <a:extLst>
              <a:ext uri="{FF2B5EF4-FFF2-40B4-BE49-F238E27FC236}">
                <a16:creationId xmlns:a16="http://schemas.microsoft.com/office/drawing/2014/main" id="{1E291EB3-E4CE-4070-ADBD-F35D769CF86F}"/>
              </a:ext>
            </a:extLst>
          </p:cNvPr>
          <p:cNvSpPr>
            <a:spLocks noGrp="1"/>
          </p:cNvSpPr>
          <p:nvPr>
            <p:ph type="body" sz="quarter" idx="11"/>
          </p:nvPr>
        </p:nvSpPr>
        <p:spPr/>
        <p:txBody>
          <a:bodyPr/>
          <a:lstStyle/>
          <a:p>
            <a:r>
              <a:rPr lang="ja-JP" altLang="en-US" dirty="0"/>
              <a:t>今後の</a:t>
            </a:r>
            <a:r>
              <a:rPr lang="en-US" altLang="ja-JP" dirty="0"/>
              <a:t>Webinar</a:t>
            </a:r>
            <a:r>
              <a:rPr lang="ja-JP" altLang="en-US" dirty="0"/>
              <a:t>予定</a:t>
            </a:r>
            <a:endParaRPr lang="en-US" dirty="0"/>
          </a:p>
        </p:txBody>
      </p:sp>
      <p:sp>
        <p:nvSpPr>
          <p:cNvPr id="3" name="Rectangle 2">
            <a:extLst>
              <a:ext uri="{FF2B5EF4-FFF2-40B4-BE49-F238E27FC236}">
                <a16:creationId xmlns:a16="http://schemas.microsoft.com/office/drawing/2014/main" id="{01271C5B-7ED2-4731-B7CE-7111FB469D54}"/>
              </a:ext>
            </a:extLst>
          </p:cNvPr>
          <p:cNvSpPr/>
          <p:nvPr/>
        </p:nvSpPr>
        <p:spPr>
          <a:xfrm>
            <a:off x="509676" y="1201958"/>
            <a:ext cx="9693295" cy="830997"/>
          </a:xfrm>
          <a:prstGeom prst="rect">
            <a:avLst/>
          </a:prstGeom>
        </p:spPr>
        <p:txBody>
          <a:bodyPr wrap="none">
            <a:spAutoFit/>
          </a:bodyPr>
          <a:lstStyle/>
          <a:p>
            <a:pPr lvl="0">
              <a:defRPr/>
            </a:pPr>
            <a:r>
              <a:rPr lang="en-US" altLang="ja-JP" sz="4800" dirty="0">
                <a:solidFill>
                  <a:srgbClr val="0078D7"/>
                </a:solidFill>
                <a:latin typeface="Meiryo UI" panose="020B0604030504040204" pitchFamily="50" charset="-128"/>
                <a:ea typeface="Meiryo UI" panose="020B0604030504040204" pitchFamily="50" charset="-128"/>
              </a:rPr>
              <a:t>http://aka.ms/AzureAdWebinar</a:t>
            </a:r>
          </a:p>
        </p:txBody>
      </p:sp>
    </p:spTree>
    <p:extLst>
      <p:ext uri="{BB962C8B-B14F-4D97-AF65-F5344CB8AC3E}">
        <p14:creationId xmlns:p14="http://schemas.microsoft.com/office/powerpoint/2010/main" val="354918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2413252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68D47-6CCC-49FB-8A86-AF252D45C12B}"/>
              </a:ext>
            </a:extLst>
          </p:cNvPr>
          <p:cNvSpPr txBox="1"/>
          <p:nvPr/>
        </p:nvSpPr>
        <p:spPr>
          <a:xfrm>
            <a:off x="267327" y="914400"/>
            <a:ext cx="11092139" cy="1945148"/>
          </a:xfrm>
          <a:prstGeom prst="rect">
            <a:avLst/>
          </a:prstGeom>
          <a:noFill/>
        </p:spPr>
        <p:txBody>
          <a:bodyPr wrap="none" lIns="182880" tIns="146304" rIns="182880" bIns="146304" rtlCol="0">
            <a:spAutoFit/>
          </a:bodyPr>
          <a:lstStyle/>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ご参加ありがとうございました！</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終了後、アンケートへのご回答お願いいたします！</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今後の </a:t>
            </a:r>
            <a:r>
              <a:rPr lang="en-US" altLang="ja-JP" sz="3600" dirty="0">
                <a:solidFill>
                  <a:schemeClr val="bg1">
                    <a:lumMod val="95000"/>
                  </a:schemeClr>
                </a:solidFill>
                <a:latin typeface="Meiryo UI" panose="020B0604030504040204" pitchFamily="34" charset="-128"/>
                <a:ea typeface="Meiryo UI" panose="020B0604030504040204" pitchFamily="34" charset="-128"/>
              </a:rPr>
              <a:t>Webinar </a:t>
            </a:r>
            <a:r>
              <a:rPr lang="ja-JP" altLang="en-US" sz="3600" dirty="0">
                <a:solidFill>
                  <a:schemeClr val="bg1">
                    <a:lumMod val="95000"/>
                  </a:schemeClr>
                </a:solidFill>
                <a:latin typeface="Meiryo UI" panose="020B0604030504040204" pitchFamily="34" charset="-128"/>
                <a:ea typeface="Meiryo UI" panose="020B0604030504040204" pitchFamily="34" charset="-128"/>
              </a:rPr>
              <a:t>でどんな話を聞きたいか、教えてください。</a:t>
            </a:r>
            <a:endParaRPr lang="en-US" sz="3600" dirty="0" err="1">
              <a:solidFill>
                <a:schemeClr val="bg1">
                  <a:lumMod val="9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9586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F737E-A803-430F-AF18-7F36CF22C98B}"/>
              </a:ext>
            </a:extLst>
          </p:cNvPr>
          <p:cNvSpPr>
            <a:spLocks noGrp="1"/>
          </p:cNvSpPr>
          <p:nvPr>
            <p:ph type="title"/>
          </p:nvPr>
        </p:nvSpPr>
        <p:spPr>
          <a:xfrm>
            <a:off x="269238" y="289512"/>
            <a:ext cx="11655078" cy="899665"/>
          </a:xfrm>
        </p:spPr>
        <p:txBody>
          <a:bodyPr>
            <a:normAutofit/>
          </a:bodyPr>
          <a:lstStyle/>
          <a:p>
            <a:r>
              <a:rPr lang="en-US" altLang="ja-JP" dirty="0"/>
              <a:t>Azure</a:t>
            </a:r>
            <a:r>
              <a:rPr lang="ja-JP" altLang="en-US" dirty="0"/>
              <a:t> </a:t>
            </a:r>
            <a:r>
              <a:rPr lang="en-US" altLang="ja-JP" dirty="0"/>
              <a:t>AD </a:t>
            </a:r>
            <a:r>
              <a:rPr lang="ja-JP" altLang="en-US" dirty="0"/>
              <a:t>の新しいデバイス管理パターンを理解</a:t>
            </a:r>
            <a:endParaRPr lang="en-US" dirty="0"/>
          </a:p>
        </p:txBody>
      </p:sp>
      <p:sp>
        <p:nvSpPr>
          <p:cNvPr id="5" name="Text Placeholder 4">
            <a:extLst>
              <a:ext uri="{FF2B5EF4-FFF2-40B4-BE49-F238E27FC236}">
                <a16:creationId xmlns:a16="http://schemas.microsoft.com/office/drawing/2014/main" id="{47156136-F5FD-405D-81C9-72F93E06DFA6}"/>
              </a:ext>
            </a:extLst>
          </p:cNvPr>
          <p:cNvSpPr>
            <a:spLocks noGrp="1"/>
          </p:cNvSpPr>
          <p:nvPr>
            <p:ph type="body" sz="quarter" idx="10"/>
          </p:nvPr>
        </p:nvSpPr>
        <p:spPr>
          <a:xfrm>
            <a:off x="269239" y="1189177"/>
            <a:ext cx="11653523" cy="1169551"/>
          </a:xfrm>
        </p:spPr>
        <p:txBody>
          <a:bodyPr/>
          <a:lstStyle/>
          <a:p>
            <a:r>
              <a:rPr lang="ja-JP" altLang="en-US" sz="3200" dirty="0"/>
              <a:t>条件付きアクセス ポリシー を設計する上での ベストプラクティス</a:t>
            </a:r>
            <a:endParaRPr lang="en-US" altLang="ja-JP" sz="3200" dirty="0"/>
          </a:p>
          <a:p>
            <a:r>
              <a:rPr lang="ja-JP" altLang="en-US" sz="3200" dirty="0"/>
              <a:t>べし・</a:t>
            </a:r>
            <a:r>
              <a:rPr lang="ja-JP" altLang="en-US" sz="3200" dirty="0" err="1"/>
              <a:t>べ</a:t>
            </a:r>
            <a:r>
              <a:rPr lang="ja-JP" altLang="en-US" sz="3200" dirty="0"/>
              <a:t>からず集を共有し、設計のためのヒントを得ていただく</a:t>
            </a:r>
            <a:endParaRPr lang="en-US" sz="3200" dirty="0"/>
          </a:p>
        </p:txBody>
      </p:sp>
      <p:graphicFrame>
        <p:nvGraphicFramePr>
          <p:cNvPr id="6" name="Table 5">
            <a:extLst>
              <a:ext uri="{FF2B5EF4-FFF2-40B4-BE49-F238E27FC236}">
                <a16:creationId xmlns:a16="http://schemas.microsoft.com/office/drawing/2014/main" id="{BB5768F2-358C-4E0A-B5E2-3B94C5E06B56}"/>
              </a:ext>
            </a:extLst>
          </p:cNvPr>
          <p:cNvGraphicFramePr>
            <a:graphicFrameLocks noGrp="1"/>
          </p:cNvGraphicFramePr>
          <p:nvPr>
            <p:extLst>
              <p:ext uri="{D42A27DB-BD31-4B8C-83A1-F6EECF244321}">
                <p14:modId xmlns:p14="http://schemas.microsoft.com/office/powerpoint/2010/main" val="708674189"/>
              </p:ext>
            </p:extLst>
          </p:nvPr>
        </p:nvGraphicFramePr>
        <p:xfrm>
          <a:off x="561374" y="2650153"/>
          <a:ext cx="9564544" cy="3698240"/>
        </p:xfrm>
        <a:graphic>
          <a:graphicData uri="http://schemas.openxmlformats.org/drawingml/2006/table">
            <a:tbl>
              <a:tblPr/>
              <a:tblGrid>
                <a:gridCol w="1877154">
                  <a:extLst>
                    <a:ext uri="{9D8B030D-6E8A-4147-A177-3AD203B41FA5}">
                      <a16:colId xmlns:a16="http://schemas.microsoft.com/office/drawing/2014/main" val="2331106590"/>
                    </a:ext>
                  </a:extLst>
                </a:gridCol>
                <a:gridCol w="7687390">
                  <a:extLst>
                    <a:ext uri="{9D8B030D-6E8A-4147-A177-3AD203B41FA5}">
                      <a16:colId xmlns:a16="http://schemas.microsoft.com/office/drawing/2014/main" val="2213482193"/>
                    </a:ext>
                  </a:extLst>
                </a:gridCol>
              </a:tblGrid>
              <a:tr h="146754">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日程 </a:t>
                      </a:r>
                      <a:r>
                        <a:rPr kumimoji="0" lang="en-US" altLang="ja-JP"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r>
                        <a:rPr kumimoji="0" lang="ja-JP" altLang="en-US"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仮</a:t>
                      </a:r>
                      <a:r>
                        <a:rPr kumimoji="0" lang="en-US" altLang="ja-JP"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endParaRPr lang="en-US" sz="16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1600" dirty="0">
                          <a:solidFill>
                            <a:schemeClr val="tx1"/>
                          </a:solidFill>
                          <a:effectLst/>
                          <a:latin typeface="Meiryo UI" panose="020B0604030504040204" pitchFamily="50" charset="-128"/>
                          <a:ea typeface="Meiryo UI" panose="020B0604030504040204" pitchFamily="50" charset="-128"/>
                        </a:rPr>
                        <a:t>トピック</a:t>
                      </a:r>
                      <a:endParaRPr lang="en-US" sz="16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884572"/>
                  </a:ext>
                </a:extLst>
              </a:tr>
              <a:tr h="237396">
                <a:tc>
                  <a:txBody>
                    <a:bodyPr/>
                    <a:lstStyle/>
                    <a:p>
                      <a:pPr marL="0" marR="0" algn="ctr" fontAlgn="t">
                        <a:spcBef>
                          <a:spcPts val="0"/>
                        </a:spcBef>
                        <a:spcAft>
                          <a:spcPts val="0"/>
                        </a:spcAft>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3/7</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モダンアクセスコントロール実現に向けた戦略策定方法</a:t>
                      </a:r>
                      <a:br>
                        <a:rPr lang="ja-JP" altLang="en-US" sz="1600" kern="1200" dirty="0">
                          <a:solidFill>
                            <a:srgbClr val="0078D7"/>
                          </a:solidFill>
                          <a:effectLst/>
                          <a:latin typeface="Meiryo UI" panose="020B0604030504040204" pitchFamily="50" charset="-128"/>
                          <a:ea typeface="Meiryo UI" panose="020B0604030504040204" pitchFamily="50" charset="-128"/>
                          <a:cs typeface="+mn-cs"/>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Enterprise strategy towards modern access control</a:t>
                      </a:r>
                      <a:endParaRPr lang="en-US" altLang="ja-JP" sz="1600" kern="120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4224872"/>
                  </a:ext>
                </a:extLst>
              </a:tr>
              <a:tr h="0">
                <a:tc>
                  <a:txBody>
                    <a:bodyPr/>
                    <a:lstStyle/>
                    <a:p>
                      <a:pPr marL="0" marR="0" algn="ctr" fontAlgn="t">
                        <a:spcBef>
                          <a:spcPts val="0"/>
                        </a:spcBef>
                        <a:spcAft>
                          <a:spcPts val="0"/>
                        </a:spcAft>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3/20</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詳説！</a:t>
                      </a: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16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動作の仕組みを理解する編</a:t>
                      </a:r>
                      <a:br>
                        <a:rPr lang="ja-JP" altLang="en-US" sz="1600" kern="1200" dirty="0">
                          <a:solidFill>
                            <a:srgbClr val="0078D7"/>
                          </a:solidFill>
                          <a:effectLst/>
                          <a:latin typeface="Meiryo UI" panose="020B0604030504040204" pitchFamily="50" charset="-128"/>
                          <a:ea typeface="Meiryo UI" panose="020B0604030504040204" pitchFamily="50" charset="-128"/>
                          <a:cs typeface="+mn-cs"/>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How it works</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943108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4/4</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2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詳説！</a:t>
                      </a: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16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設計のやり方編</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Design methodology</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10463362"/>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40000"/>
                        <a:lumOff val="60000"/>
                      </a:schemeClr>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の新しいデバイス管理パターンを理解しよう</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Modern device management with Azure AD</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30285877"/>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Intune</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によるモバイルデバイスとアプリのセキュアな管理とは</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Manage and secure mobile devices and apps with Intune</a:t>
                      </a:r>
                      <a:endParaRPr lang="en-US" altLang="ja-JP"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4964473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Hybrid Azure AD Join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動作の仕組みを徹底解説</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Hybrid Azure AD Join deep dive</a:t>
                      </a:r>
                      <a:endParaRPr lang="en-US" altLang="ja-JP"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299974133"/>
                  </a:ext>
                </a:extLst>
              </a:tr>
            </a:tbl>
          </a:graphicData>
        </a:graphic>
      </p:graphicFrame>
      <p:sp>
        <p:nvSpPr>
          <p:cNvPr id="2" name="正方形/長方形 1">
            <a:extLst>
              <a:ext uri="{FF2B5EF4-FFF2-40B4-BE49-F238E27FC236}">
                <a16:creationId xmlns:a16="http://schemas.microsoft.com/office/drawing/2014/main" id="{AE7D9F7A-B7EB-4C54-B70F-099B2C2A55F8}"/>
              </a:ext>
            </a:extLst>
          </p:cNvPr>
          <p:cNvSpPr/>
          <p:nvPr/>
        </p:nvSpPr>
        <p:spPr>
          <a:xfrm>
            <a:off x="6986987" y="6106823"/>
            <a:ext cx="4935775" cy="461665"/>
          </a:xfrm>
          <a:prstGeom prst="rect">
            <a:avLst/>
          </a:prstGeom>
          <a:solidFill>
            <a:schemeClr val="bg1"/>
          </a:solidFill>
          <a:ln>
            <a:solidFill>
              <a:srgbClr val="1C1C1C"/>
            </a:solidFill>
          </a:ln>
          <a:effectLst>
            <a:outerShdw blurRad="50800" dist="38100" dir="2700000" algn="tl" rotWithShape="0">
              <a:prstClr val="black">
                <a:alpha val="40000"/>
              </a:prstClr>
            </a:outerShdw>
          </a:effectLst>
        </p:spPr>
        <p:txBody>
          <a:bodyPr wrap="none">
            <a:spAutoFit/>
          </a:bodyPr>
          <a:lstStyle/>
          <a:p>
            <a:pPr lvl="0">
              <a:defRPr/>
            </a:pPr>
            <a:r>
              <a:rPr lang="en-US" altLang="ja-JP" sz="2400" dirty="0">
                <a:solidFill>
                  <a:srgbClr val="0078D7"/>
                </a:solidFill>
                <a:latin typeface="Meiryo UI" panose="020B0604030504040204" pitchFamily="50" charset="-128"/>
                <a:ea typeface="Meiryo UI" panose="020B0604030504040204" pitchFamily="50" charset="-128"/>
              </a:rPr>
              <a:t>http://aka.ms/AzureAdWebinar</a:t>
            </a:r>
          </a:p>
        </p:txBody>
      </p:sp>
      <p:cxnSp>
        <p:nvCxnSpPr>
          <p:cNvPr id="7" name="コネクタ: カギ線 6">
            <a:extLst>
              <a:ext uri="{FF2B5EF4-FFF2-40B4-BE49-F238E27FC236}">
                <a16:creationId xmlns:a16="http://schemas.microsoft.com/office/drawing/2014/main" id="{505C7A34-80FB-4D78-BC65-859C6A5AAF84}"/>
              </a:ext>
            </a:extLst>
          </p:cNvPr>
          <p:cNvCxnSpPr>
            <a:cxnSpLocks/>
          </p:cNvCxnSpPr>
          <p:nvPr/>
        </p:nvCxnSpPr>
        <p:spPr>
          <a:xfrm>
            <a:off x="10125917" y="3835847"/>
            <a:ext cx="1008000" cy="21960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1F23F7D7-327D-4C03-9357-E5407CAC09E7}"/>
              </a:ext>
            </a:extLst>
          </p:cNvPr>
          <p:cNvSpPr/>
          <p:nvPr/>
        </p:nvSpPr>
        <p:spPr>
          <a:xfrm>
            <a:off x="10125917" y="3105834"/>
            <a:ext cx="2079415" cy="646331"/>
          </a:xfrm>
          <a:prstGeom prst="rect">
            <a:avLst/>
          </a:prstGeom>
        </p:spPr>
        <p:txBody>
          <a:bodyPr wrap="none">
            <a:spAutoFit/>
          </a:bodyPr>
          <a:lstStyle/>
          <a:p>
            <a:r>
              <a:rPr lang="ja-JP" altLang="en-US" dirty="0">
                <a:solidFill>
                  <a:srgbClr val="0078D7"/>
                </a:solidFill>
                <a:latin typeface="Meiryo UI" panose="020B0604030504040204" pitchFamily="50" charset="-128"/>
                <a:ea typeface="Meiryo UI" panose="020B0604030504040204" pitchFamily="50" charset="-128"/>
              </a:rPr>
              <a:t>これまでのセッションも</a:t>
            </a:r>
            <a:endParaRPr lang="en-US" altLang="ja-JP" dirty="0">
              <a:solidFill>
                <a:srgbClr val="0078D7"/>
              </a:solidFill>
              <a:latin typeface="Meiryo UI" panose="020B0604030504040204" pitchFamily="50" charset="-128"/>
              <a:ea typeface="Meiryo UI" panose="020B0604030504040204" pitchFamily="50" charset="-128"/>
            </a:endParaRPr>
          </a:p>
          <a:p>
            <a:r>
              <a:rPr lang="ja-JP" altLang="en-US" dirty="0">
                <a:solidFill>
                  <a:srgbClr val="0078D7"/>
                </a:solidFill>
                <a:latin typeface="Meiryo UI" panose="020B0604030504040204" pitchFamily="50" charset="-128"/>
                <a:ea typeface="Meiryo UI" panose="020B0604030504040204" pitchFamily="50" charset="-128"/>
              </a:rPr>
              <a:t>こちらから！</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0676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en-US" altLang="ja-JP" dirty="0"/>
              <a:t>Windows 10</a:t>
            </a:r>
            <a:r>
              <a:rPr lang="ja-JP" altLang="en-US" dirty="0"/>
              <a:t> デバイスの管理方式にフォーカス</a:t>
            </a:r>
            <a:endParaRPr lang="en-US" altLang="ja-JP" dirty="0"/>
          </a:p>
          <a:p>
            <a:pPr marL="0" indent="0">
              <a:buNone/>
            </a:pPr>
            <a:endParaRPr lang="en-US" altLang="ja-JP" dirty="0"/>
          </a:p>
          <a:p>
            <a:r>
              <a:rPr lang="ja-JP" altLang="en-US" dirty="0"/>
              <a:t>現在取り得るデバイス管理方式の種類と特徴を理解する</a:t>
            </a:r>
            <a:endParaRPr lang="en-US" altLang="ja-JP" dirty="0"/>
          </a:p>
          <a:p>
            <a:pPr lvl="1"/>
            <a:r>
              <a:rPr lang="ja-JP" altLang="en-US" dirty="0"/>
              <a:t>これまでなんとなくドメイン </a:t>
            </a:r>
            <a:r>
              <a:rPr lang="en-US" altLang="ja-JP" dirty="0"/>
              <a:t>Join </a:t>
            </a:r>
            <a:r>
              <a:rPr lang="ja-JP" altLang="en-US" dirty="0"/>
              <a:t>をしていたけれど・・・</a:t>
            </a:r>
            <a:endParaRPr lang="en-US" altLang="ja-JP" dirty="0"/>
          </a:p>
          <a:p>
            <a:pPr lvl="1"/>
            <a:r>
              <a:rPr lang="ja-JP" altLang="en-US" dirty="0"/>
              <a:t>色々あってどれを選んだらいいのかわからない</a:t>
            </a:r>
            <a:endParaRPr lang="en-US" altLang="ja-JP" dirty="0"/>
          </a:p>
          <a:p>
            <a:pPr lvl="1"/>
            <a:r>
              <a:rPr lang="ja-JP" altLang="en-US" dirty="0"/>
              <a:t>それぞれについてはなんとなく知っているけど使い分け方がわからない</a:t>
            </a:r>
            <a:endParaRPr lang="en-US" altLang="ja-JP" dirty="0"/>
          </a:p>
          <a:p>
            <a:endParaRPr lang="en-US" altLang="ja-JP" dirty="0"/>
          </a:p>
          <a:p>
            <a:r>
              <a:rPr lang="ja-JP" altLang="en-US" dirty="0"/>
              <a:t>現在の管理手法からの移行に際しての注意点を理解する</a:t>
            </a:r>
            <a:endParaRPr lang="en-US" altLang="ja-JP" dirty="0"/>
          </a:p>
          <a:p>
            <a:pPr lvl="1"/>
            <a:r>
              <a:rPr lang="ja-JP" altLang="en-US" dirty="0"/>
              <a:t>導入に際し良くぶつかる問題とその解決アプローチを紹介</a:t>
            </a:r>
            <a:endParaRPr lang="en-US" altLang="ja-JP" dirty="0"/>
          </a:p>
          <a:p>
            <a:pPr lvl="1"/>
            <a:r>
              <a:rPr lang="ja-JP" altLang="en-US" dirty="0"/>
              <a:t>現在の環境からの変化する点についても解説</a:t>
            </a:r>
            <a:endParaRPr lang="en-US" altLang="ja-JP" dirty="0"/>
          </a:p>
          <a:p>
            <a:pPr lvl="1"/>
            <a:endParaRPr lang="en-US" altLang="ja-JP"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本日のセッションの内容</a:t>
            </a:r>
            <a:endParaRPr lang="en-US" dirty="0"/>
          </a:p>
        </p:txBody>
      </p:sp>
    </p:spTree>
    <p:extLst>
      <p:ext uri="{BB962C8B-B14F-4D97-AF65-F5344CB8AC3E}">
        <p14:creationId xmlns:p14="http://schemas.microsoft.com/office/powerpoint/2010/main" val="10456014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2558005"/>
            <a:ext cx="11653523" cy="2523041"/>
          </a:xfrm>
        </p:spPr>
        <p:txBody>
          <a:bodyPr>
            <a:normAutofit/>
          </a:bodyPr>
          <a:lstStyle/>
          <a:p>
            <a:pPr marL="0" indent="0" algn="ctr">
              <a:spcBef>
                <a:spcPts val="1800"/>
              </a:spcBef>
              <a:spcAft>
                <a:spcPts val="600"/>
              </a:spcAft>
              <a:buNone/>
            </a:pPr>
            <a:r>
              <a:rPr lang="en-US" altLang="ja-JP" sz="4400" dirty="0">
                <a:solidFill>
                  <a:schemeClr val="tx1">
                    <a:lumMod val="65000"/>
                    <a:lumOff val="35000"/>
                  </a:schemeClr>
                </a:solidFill>
              </a:rPr>
              <a:t>Always consider Azure AD Join first</a:t>
            </a:r>
          </a:p>
          <a:p>
            <a:pPr marL="0" indent="0" algn="ctr">
              <a:spcBef>
                <a:spcPts val="1800"/>
              </a:spcBef>
              <a:spcAft>
                <a:spcPts val="600"/>
              </a:spcAft>
              <a:buNone/>
            </a:pPr>
            <a:r>
              <a:rPr lang="ja-JP" altLang="en-US" sz="4400" dirty="0">
                <a:solidFill>
                  <a:srgbClr val="0078D7"/>
                </a:solidFill>
              </a:rPr>
              <a:t>常に </a:t>
            </a:r>
            <a:r>
              <a:rPr lang="en-US" altLang="ja-JP" sz="4400" dirty="0">
                <a:solidFill>
                  <a:srgbClr val="0078D7"/>
                </a:solidFill>
              </a:rPr>
              <a:t>Azure AD Join </a:t>
            </a:r>
            <a:r>
              <a:rPr lang="ja-JP" altLang="en-US" sz="4400" dirty="0">
                <a:solidFill>
                  <a:srgbClr val="0078D7"/>
                </a:solidFill>
              </a:rPr>
              <a:t>を第一選択とすること</a:t>
            </a:r>
            <a:endParaRPr lang="en-US" altLang="ja-JP" sz="4400" dirty="0">
              <a:solidFill>
                <a:srgbClr val="0078D7"/>
              </a:solidFill>
            </a:endParaRPr>
          </a:p>
        </p:txBody>
      </p:sp>
    </p:spTree>
    <p:extLst>
      <p:ext uri="{BB962C8B-B14F-4D97-AF65-F5344CB8AC3E}">
        <p14:creationId xmlns:p14="http://schemas.microsoft.com/office/powerpoint/2010/main" val="3423558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Azure</a:t>
            </a:r>
            <a:r>
              <a:rPr lang="ja-JP" altLang="en-US" sz="5400" dirty="0"/>
              <a:t> </a:t>
            </a:r>
            <a:r>
              <a:rPr lang="en-US" altLang="ja-JP" sz="5400" dirty="0"/>
              <a:t>AD </a:t>
            </a:r>
            <a:r>
              <a:rPr lang="ja-JP" altLang="en-US" sz="5400" dirty="0"/>
              <a:t>によるデバイス管理方式</a:t>
            </a:r>
            <a:endParaRPr lang="en-US" altLang="ja-JP" sz="5400" dirty="0"/>
          </a:p>
        </p:txBody>
      </p:sp>
    </p:spTree>
    <p:extLst>
      <p:ext uri="{BB962C8B-B14F-4D97-AF65-F5344CB8AC3E}">
        <p14:creationId xmlns:p14="http://schemas.microsoft.com/office/powerpoint/2010/main" val="1516577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FFFF096D-A1AF-4600-BFF3-C182C38AD81B}"/>
              </a:ext>
            </a:extLst>
          </p:cNvPr>
          <p:cNvSpPr>
            <a:spLocks noGrp="1"/>
          </p:cNvSpPr>
          <p:nvPr>
            <p:ph type="title"/>
          </p:nvPr>
        </p:nvSpPr>
        <p:spPr>
          <a:xfrm>
            <a:off x="268080" y="431198"/>
            <a:ext cx="11655840" cy="553998"/>
          </a:xfrm>
        </p:spPr>
        <p:txBody>
          <a:bodyPr>
            <a:noAutofit/>
          </a:bodyPr>
          <a:lstStyle/>
          <a:p>
            <a:r>
              <a:rPr lang="ja-JP" altLang="en-US" dirty="0"/>
              <a:t>最新の </a:t>
            </a:r>
            <a:r>
              <a:rPr lang="en-US" dirty="0"/>
              <a:t>Windows </a:t>
            </a:r>
            <a:r>
              <a:rPr lang="en-US" altLang="ja-JP" dirty="0"/>
              <a:t>PC </a:t>
            </a:r>
            <a:r>
              <a:rPr lang="ja-JP" altLang="en-US" dirty="0"/>
              <a:t>管理の選択肢</a:t>
            </a:r>
            <a:endParaRPr lang="en-US" dirty="0"/>
          </a:p>
        </p:txBody>
      </p:sp>
      <p:grpSp>
        <p:nvGrpSpPr>
          <p:cNvPr id="73" name="Group 14">
            <a:extLst>
              <a:ext uri="{FF2B5EF4-FFF2-40B4-BE49-F238E27FC236}">
                <a16:creationId xmlns:a16="http://schemas.microsoft.com/office/drawing/2014/main" id="{27A44C74-7F04-4D72-BF40-4AAEBFF947E1}"/>
              </a:ext>
            </a:extLst>
          </p:cNvPr>
          <p:cNvGrpSpPr/>
          <p:nvPr/>
        </p:nvGrpSpPr>
        <p:grpSpPr>
          <a:xfrm>
            <a:off x="4563599" y="2658201"/>
            <a:ext cx="3361593" cy="2314478"/>
            <a:chOff x="8510657" y="396509"/>
            <a:chExt cx="3429000" cy="2360888"/>
          </a:xfrm>
        </p:grpSpPr>
        <p:sp>
          <p:nvSpPr>
            <p:cNvPr id="76" name="Cloud 24">
              <a:extLst>
                <a:ext uri="{FF2B5EF4-FFF2-40B4-BE49-F238E27FC236}">
                  <a16:creationId xmlns:a16="http://schemas.microsoft.com/office/drawing/2014/main" id="{D4CBA656-E312-4D6F-B930-D2FA3092F296}"/>
                </a:ext>
              </a:extLst>
            </p:cNvPr>
            <p:cNvSpPr/>
            <p:nvPr/>
          </p:nvSpPr>
          <p:spPr bwMode="auto">
            <a:xfrm>
              <a:off x="8510657" y="396509"/>
              <a:ext cx="2286000" cy="1294088"/>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77" name="Isosceles Triangle 3">
              <a:extLst>
                <a:ext uri="{FF2B5EF4-FFF2-40B4-BE49-F238E27FC236}">
                  <a16:creationId xmlns:a16="http://schemas.microsoft.com/office/drawing/2014/main" id="{58514C03-CDDD-46B3-B592-66FF9FE8E632}"/>
                </a:ext>
              </a:extLst>
            </p:cNvPr>
            <p:cNvSpPr/>
            <p:nvPr/>
          </p:nvSpPr>
          <p:spPr bwMode="auto">
            <a:xfrm>
              <a:off x="8967857" y="625109"/>
              <a:ext cx="1447800" cy="1066800"/>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78" name="Isosceles Triangle 4">
              <a:extLst>
                <a:ext uri="{FF2B5EF4-FFF2-40B4-BE49-F238E27FC236}">
                  <a16:creationId xmlns:a16="http://schemas.microsoft.com/office/drawing/2014/main" id="{E91430E3-66CB-48B0-A4E8-2FFFFD4CBF9F}"/>
                </a:ext>
              </a:extLst>
            </p:cNvPr>
            <p:cNvSpPr/>
            <p:nvPr/>
          </p:nvSpPr>
          <p:spPr bwMode="auto">
            <a:xfrm>
              <a:off x="10491857" y="1690597"/>
              <a:ext cx="1447800" cy="1066800"/>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grpSp>
          <p:nvGrpSpPr>
            <p:cNvPr id="79" name="Group 28">
              <a:extLst>
                <a:ext uri="{FF2B5EF4-FFF2-40B4-BE49-F238E27FC236}">
                  <a16:creationId xmlns:a16="http://schemas.microsoft.com/office/drawing/2014/main" id="{B0FDD198-4DD5-46B6-A4FD-A1959D18A784}"/>
                </a:ext>
              </a:extLst>
            </p:cNvPr>
            <p:cNvGrpSpPr/>
            <p:nvPr/>
          </p:nvGrpSpPr>
          <p:grpSpPr>
            <a:xfrm>
              <a:off x="9056381" y="2212346"/>
              <a:ext cx="762000" cy="533400"/>
              <a:chOff x="655637" y="2887662"/>
              <a:chExt cx="762000" cy="533400"/>
            </a:xfrm>
          </p:grpSpPr>
          <p:sp>
            <p:nvSpPr>
              <p:cNvPr id="87" name="Rectangle 5">
                <a:extLst>
                  <a:ext uri="{FF2B5EF4-FFF2-40B4-BE49-F238E27FC236}">
                    <a16:creationId xmlns:a16="http://schemas.microsoft.com/office/drawing/2014/main" id="{0952900A-CD73-40E2-AC63-356502B0762F}"/>
                  </a:ext>
                </a:extLst>
              </p:cNvPr>
              <p:cNvSpPr/>
              <p:nvPr/>
            </p:nvSpPr>
            <p:spPr bwMode="auto">
              <a:xfrm>
                <a:off x="655637" y="2887662"/>
                <a:ext cx="609600" cy="3810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88" name="Rectangle 6">
                <a:extLst>
                  <a:ext uri="{FF2B5EF4-FFF2-40B4-BE49-F238E27FC236}">
                    <a16:creationId xmlns:a16="http://schemas.microsoft.com/office/drawing/2014/main" id="{A7D96C26-500E-4F6F-A50C-60BC463E0E1A}"/>
                  </a:ext>
                </a:extLst>
              </p:cNvPr>
              <p:cNvSpPr/>
              <p:nvPr/>
            </p:nvSpPr>
            <p:spPr bwMode="auto">
              <a:xfrm>
                <a:off x="731837" y="2963862"/>
                <a:ext cx="457200" cy="2286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20" name="Straight Connector 8">
                <a:extLst>
                  <a:ext uri="{FF2B5EF4-FFF2-40B4-BE49-F238E27FC236}">
                    <a16:creationId xmlns:a16="http://schemas.microsoft.com/office/drawing/2014/main" id="{AF644098-832C-4382-A29D-65B9209B06AD}"/>
                  </a:ext>
                </a:extLst>
              </p:cNvPr>
              <p:cNvCxnSpPr/>
              <p:nvPr/>
            </p:nvCxnSpPr>
            <p:spPr>
              <a:xfrm>
                <a:off x="655637" y="3268662"/>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21" name="Straight Connector 9">
                <a:extLst>
                  <a:ext uri="{FF2B5EF4-FFF2-40B4-BE49-F238E27FC236}">
                    <a16:creationId xmlns:a16="http://schemas.microsoft.com/office/drawing/2014/main" id="{30D85855-3EAA-47F3-A2FF-50FEDB946A8A}"/>
                  </a:ext>
                </a:extLst>
              </p:cNvPr>
              <p:cNvCxnSpPr/>
              <p:nvPr/>
            </p:nvCxnSpPr>
            <p:spPr>
              <a:xfrm>
                <a:off x="1265237" y="3267350"/>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23" name="Straight Connector 10">
                <a:extLst>
                  <a:ext uri="{FF2B5EF4-FFF2-40B4-BE49-F238E27FC236}">
                    <a16:creationId xmlns:a16="http://schemas.microsoft.com/office/drawing/2014/main" id="{C1DDAEAD-5635-4B10-A2D4-4C523974669A}"/>
                  </a:ext>
                </a:extLst>
              </p:cNvPr>
              <p:cNvCxnSpPr/>
              <p:nvPr/>
            </p:nvCxnSpPr>
            <p:spPr>
              <a:xfrm flipH="1">
                <a:off x="808037" y="3419750"/>
                <a:ext cx="609600" cy="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80" name="Straight Connector 12">
              <a:extLst>
                <a:ext uri="{FF2B5EF4-FFF2-40B4-BE49-F238E27FC236}">
                  <a16:creationId xmlns:a16="http://schemas.microsoft.com/office/drawing/2014/main" id="{EAF6859E-3D78-469E-A0D3-78CC3245EB43}"/>
                </a:ext>
              </a:extLst>
            </p:cNvPr>
            <p:cNvCxnSpPr/>
            <p:nvPr/>
          </p:nvCxnSpPr>
          <p:spPr>
            <a:xfrm>
              <a:off x="10277583" y="1478596"/>
              <a:ext cx="795528" cy="440601"/>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1" name="Straight Connector 15">
              <a:extLst>
                <a:ext uri="{FF2B5EF4-FFF2-40B4-BE49-F238E27FC236}">
                  <a16:creationId xmlns:a16="http://schemas.microsoft.com/office/drawing/2014/main" id="{86F9FBA6-490F-4F03-95C4-C7D7319795D1}"/>
                </a:ext>
              </a:extLst>
            </p:cNvPr>
            <p:cNvCxnSpPr>
              <a:endCxn id="87" idx="0"/>
            </p:cNvCxnSpPr>
            <p:nvPr/>
          </p:nvCxnSpPr>
          <p:spPr>
            <a:xfrm>
              <a:off x="9361181" y="1698896"/>
              <a:ext cx="0" cy="513450"/>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2" name="TextBox 71">
              <a:extLst>
                <a:ext uri="{FF2B5EF4-FFF2-40B4-BE49-F238E27FC236}">
                  <a16:creationId xmlns:a16="http://schemas.microsoft.com/office/drawing/2014/main" id="{A25E4A1A-0BE4-41C6-95D0-02590CFCC435}"/>
                </a:ext>
              </a:extLst>
            </p:cNvPr>
            <p:cNvSpPr txBox="1"/>
            <p:nvPr/>
          </p:nvSpPr>
          <p:spPr>
            <a:xfrm>
              <a:off x="9184409" y="894455"/>
              <a:ext cx="1016752" cy="926407"/>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84" name="TextBox 72">
              <a:extLst>
                <a:ext uri="{FF2B5EF4-FFF2-40B4-BE49-F238E27FC236}">
                  <a16:creationId xmlns:a16="http://schemas.microsoft.com/office/drawing/2014/main" id="{73FBDF2A-111F-4600-8E05-777D470FF5FD}"/>
                </a:ext>
              </a:extLst>
            </p:cNvPr>
            <p:cNvSpPr txBox="1"/>
            <p:nvPr/>
          </p:nvSpPr>
          <p:spPr>
            <a:xfrm>
              <a:off x="10841599" y="2086598"/>
              <a:ext cx="713978" cy="572464"/>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endParaRPr kumimoji="0" lang="en-US" sz="1568"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grpSp>
      <p:sp>
        <p:nvSpPr>
          <p:cNvPr id="126" name="TextBox 80">
            <a:extLst>
              <a:ext uri="{FF2B5EF4-FFF2-40B4-BE49-F238E27FC236}">
                <a16:creationId xmlns:a16="http://schemas.microsoft.com/office/drawing/2014/main" id="{CB298228-B1CD-41AD-978B-3813CF8F4375}"/>
              </a:ext>
            </a:extLst>
          </p:cNvPr>
          <p:cNvSpPr txBox="1"/>
          <p:nvPr/>
        </p:nvSpPr>
        <p:spPr>
          <a:xfrm>
            <a:off x="4638320" y="5245374"/>
            <a:ext cx="2915360" cy="1142198"/>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Azure AD joined</a:t>
            </a:r>
          </a:p>
          <a:p>
            <a:pPr marL="0" marR="0" lvl="0" indent="0" algn="ctr" defTabSz="914367" rtl="0" eaLnBrk="1" fontAlgn="auto" latinLnBrk="0" hangingPunct="1">
              <a:lnSpc>
                <a:spcPct val="90000"/>
              </a:lnSpc>
              <a:spcBef>
                <a:spcPts val="0"/>
              </a:spcBef>
              <a:spcAft>
                <a:spcPts val="588"/>
              </a:spcAft>
              <a:buClrTx/>
              <a:buSzTx/>
              <a:buFontTx/>
              <a:buNone/>
              <a:tabLst/>
              <a:defRPr/>
            </a:pPr>
            <a:r>
              <a:rPr lang="en-US" sz="2800" b="1" dirty="0">
                <a:solidFill>
                  <a:srgbClr val="0078D7"/>
                </a:solidFill>
                <a:latin typeface="Segoe UI Light"/>
                <a:cs typeface="Segoe UI" panose="020B0502040204020203" pitchFamily="34" charset="0"/>
              </a:rPr>
              <a:t>(AADJ)</a:t>
            </a:r>
            <a:endPar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endParaRPr>
          </a:p>
        </p:txBody>
      </p:sp>
      <p:grpSp>
        <p:nvGrpSpPr>
          <p:cNvPr id="127" name="Group 1">
            <a:extLst>
              <a:ext uri="{FF2B5EF4-FFF2-40B4-BE49-F238E27FC236}">
                <a16:creationId xmlns:a16="http://schemas.microsoft.com/office/drawing/2014/main" id="{E189BB92-1B74-4F9E-AF24-FAE23C57D8EE}"/>
              </a:ext>
            </a:extLst>
          </p:cNvPr>
          <p:cNvGrpSpPr/>
          <p:nvPr/>
        </p:nvGrpSpPr>
        <p:grpSpPr>
          <a:xfrm>
            <a:off x="510344" y="2710739"/>
            <a:ext cx="3361593" cy="2314478"/>
            <a:chOff x="510344" y="2043334"/>
            <a:chExt cx="3361593" cy="2314478"/>
          </a:xfrm>
        </p:grpSpPr>
        <p:cxnSp>
          <p:nvCxnSpPr>
            <p:cNvPr id="128" name="Straight Connector 17">
              <a:extLst>
                <a:ext uri="{FF2B5EF4-FFF2-40B4-BE49-F238E27FC236}">
                  <a16:creationId xmlns:a16="http://schemas.microsoft.com/office/drawing/2014/main" id="{61D7E14C-FE0F-4A75-927F-257CBB88AEBA}"/>
                </a:ext>
              </a:extLst>
            </p:cNvPr>
            <p:cNvCxnSpPr>
              <a:cxnSpLocks/>
            </p:cNvCxnSpPr>
            <p:nvPr/>
          </p:nvCxnSpPr>
          <p:spPr>
            <a:xfrm>
              <a:off x="1642957" y="4010231"/>
              <a:ext cx="1033746" cy="17953"/>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29" name="Cloud 32">
              <a:extLst>
                <a:ext uri="{FF2B5EF4-FFF2-40B4-BE49-F238E27FC236}">
                  <a16:creationId xmlns:a16="http://schemas.microsoft.com/office/drawing/2014/main" id="{2CC269BE-32EA-4B9C-BE59-985A55D58D1E}"/>
                </a:ext>
              </a:extLst>
            </p:cNvPr>
            <p:cNvSpPr/>
            <p:nvPr/>
          </p:nvSpPr>
          <p:spPr bwMode="auto">
            <a:xfrm>
              <a:off x="510344" y="2043334"/>
              <a:ext cx="2241062" cy="1268649"/>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0" name="Isosceles Triangle 33">
              <a:extLst>
                <a:ext uri="{FF2B5EF4-FFF2-40B4-BE49-F238E27FC236}">
                  <a16:creationId xmlns:a16="http://schemas.microsoft.com/office/drawing/2014/main" id="{B1EF4CA9-0EFD-4680-ACFA-783E35C8557C}"/>
                </a:ext>
              </a:extLst>
            </p:cNvPr>
            <p:cNvSpPr/>
            <p:nvPr/>
          </p:nvSpPr>
          <p:spPr bwMode="auto">
            <a:xfrm>
              <a:off x="958556" y="2267440"/>
              <a:ext cx="1419339" cy="1045829"/>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1" name="Isosceles Triangle 34">
              <a:extLst>
                <a:ext uri="{FF2B5EF4-FFF2-40B4-BE49-F238E27FC236}">
                  <a16:creationId xmlns:a16="http://schemas.microsoft.com/office/drawing/2014/main" id="{20749F29-E071-499E-B8E6-B62D28795005}"/>
                </a:ext>
              </a:extLst>
            </p:cNvPr>
            <p:cNvSpPr/>
            <p:nvPr/>
          </p:nvSpPr>
          <p:spPr bwMode="auto">
            <a:xfrm>
              <a:off x="2452598" y="3311983"/>
              <a:ext cx="1419339" cy="1045829"/>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grpSp>
          <p:nvGrpSpPr>
            <p:cNvPr id="132" name="Group 35">
              <a:extLst>
                <a:ext uri="{FF2B5EF4-FFF2-40B4-BE49-F238E27FC236}">
                  <a16:creationId xmlns:a16="http://schemas.microsoft.com/office/drawing/2014/main" id="{1483212E-2421-41FA-90E2-0DD5158F112E}"/>
                </a:ext>
              </a:extLst>
            </p:cNvPr>
            <p:cNvGrpSpPr/>
            <p:nvPr/>
          </p:nvGrpSpPr>
          <p:grpSpPr>
            <a:xfrm>
              <a:off x="1045340" y="3823476"/>
              <a:ext cx="747021" cy="522914"/>
              <a:chOff x="655637" y="2887662"/>
              <a:chExt cx="762000" cy="533400"/>
            </a:xfrm>
          </p:grpSpPr>
          <p:sp>
            <p:nvSpPr>
              <p:cNvPr id="137" name="Rectangle 36">
                <a:extLst>
                  <a:ext uri="{FF2B5EF4-FFF2-40B4-BE49-F238E27FC236}">
                    <a16:creationId xmlns:a16="http://schemas.microsoft.com/office/drawing/2014/main" id="{2ABBE62F-3BE4-4106-89CD-53069191AA35}"/>
                  </a:ext>
                </a:extLst>
              </p:cNvPr>
              <p:cNvSpPr/>
              <p:nvPr/>
            </p:nvSpPr>
            <p:spPr bwMode="auto">
              <a:xfrm>
                <a:off x="655637" y="2887662"/>
                <a:ext cx="609600" cy="3810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8" name="Rectangle 37">
                <a:extLst>
                  <a:ext uri="{FF2B5EF4-FFF2-40B4-BE49-F238E27FC236}">
                    <a16:creationId xmlns:a16="http://schemas.microsoft.com/office/drawing/2014/main" id="{AD237848-84CF-4132-9F27-AB8EF4FBE945}"/>
                  </a:ext>
                </a:extLst>
              </p:cNvPr>
              <p:cNvSpPr/>
              <p:nvPr/>
            </p:nvSpPr>
            <p:spPr bwMode="auto">
              <a:xfrm>
                <a:off x="731837" y="2963862"/>
                <a:ext cx="457200" cy="2286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39" name="Straight Connector 38">
                <a:extLst>
                  <a:ext uri="{FF2B5EF4-FFF2-40B4-BE49-F238E27FC236}">
                    <a16:creationId xmlns:a16="http://schemas.microsoft.com/office/drawing/2014/main" id="{EB20CF8C-1CA1-42FA-94AC-132B80F95C14}"/>
                  </a:ext>
                </a:extLst>
              </p:cNvPr>
              <p:cNvCxnSpPr/>
              <p:nvPr/>
            </p:nvCxnSpPr>
            <p:spPr>
              <a:xfrm>
                <a:off x="655637" y="3268662"/>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0" name="Straight Connector 39">
                <a:extLst>
                  <a:ext uri="{FF2B5EF4-FFF2-40B4-BE49-F238E27FC236}">
                    <a16:creationId xmlns:a16="http://schemas.microsoft.com/office/drawing/2014/main" id="{9C224E9D-FBE6-4C8E-913C-AAF498469860}"/>
                  </a:ext>
                </a:extLst>
              </p:cNvPr>
              <p:cNvCxnSpPr/>
              <p:nvPr/>
            </p:nvCxnSpPr>
            <p:spPr>
              <a:xfrm>
                <a:off x="1265237" y="3267350"/>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1" name="Straight Connector 40">
                <a:extLst>
                  <a:ext uri="{FF2B5EF4-FFF2-40B4-BE49-F238E27FC236}">
                    <a16:creationId xmlns:a16="http://schemas.microsoft.com/office/drawing/2014/main" id="{D3EA5738-A80F-4EFB-A6CB-3EA2F89B5455}"/>
                  </a:ext>
                </a:extLst>
              </p:cNvPr>
              <p:cNvCxnSpPr/>
              <p:nvPr/>
            </p:nvCxnSpPr>
            <p:spPr>
              <a:xfrm flipH="1">
                <a:off x="808037" y="3419750"/>
                <a:ext cx="609600" cy="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133" name="Straight Connector 41">
              <a:extLst>
                <a:ext uri="{FF2B5EF4-FFF2-40B4-BE49-F238E27FC236}">
                  <a16:creationId xmlns:a16="http://schemas.microsoft.com/office/drawing/2014/main" id="{1981FC64-67D4-4310-8952-AD5A96586598}"/>
                </a:ext>
              </a:extLst>
            </p:cNvPr>
            <p:cNvCxnSpPr/>
            <p:nvPr/>
          </p:nvCxnSpPr>
          <p:spPr>
            <a:xfrm>
              <a:off x="2242536" y="3104149"/>
              <a:ext cx="779890" cy="43194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34" name="Straight Connector 42">
              <a:extLst>
                <a:ext uri="{FF2B5EF4-FFF2-40B4-BE49-F238E27FC236}">
                  <a16:creationId xmlns:a16="http://schemas.microsoft.com/office/drawing/2014/main" id="{78946BC4-8FAB-444E-8040-BFFFED35515F}"/>
                </a:ext>
              </a:extLst>
            </p:cNvPr>
            <p:cNvCxnSpPr>
              <a:cxnSpLocks/>
            </p:cNvCxnSpPr>
            <p:nvPr/>
          </p:nvCxnSpPr>
          <p:spPr>
            <a:xfrm>
              <a:off x="1344148" y="3320119"/>
              <a:ext cx="0" cy="503357"/>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35" name="TextBox 75">
              <a:extLst>
                <a:ext uri="{FF2B5EF4-FFF2-40B4-BE49-F238E27FC236}">
                  <a16:creationId xmlns:a16="http://schemas.microsoft.com/office/drawing/2014/main" id="{7F5ECBDE-0C9E-40BC-8F5A-4D46FC597C51}"/>
                </a:ext>
              </a:extLst>
            </p:cNvPr>
            <p:cNvSpPr txBox="1"/>
            <p:nvPr/>
          </p:nvSpPr>
          <p:spPr>
            <a:xfrm>
              <a:off x="1169843" y="2552250"/>
              <a:ext cx="996766" cy="90819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136" name="TextBox 78">
              <a:extLst>
                <a:ext uri="{FF2B5EF4-FFF2-40B4-BE49-F238E27FC236}">
                  <a16:creationId xmlns:a16="http://schemas.microsoft.com/office/drawing/2014/main" id="{16CD44EC-A766-45B4-9C30-BBF91BF1A6F9}"/>
                </a:ext>
              </a:extLst>
            </p:cNvPr>
            <p:cNvSpPr txBox="1"/>
            <p:nvPr/>
          </p:nvSpPr>
          <p:spPr>
            <a:xfrm>
              <a:off x="2820190" y="3700199"/>
              <a:ext cx="693657" cy="555869"/>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grpSp>
      <p:sp>
        <p:nvSpPr>
          <p:cNvPr id="142" name="TextBox 81">
            <a:extLst>
              <a:ext uri="{FF2B5EF4-FFF2-40B4-BE49-F238E27FC236}">
                <a16:creationId xmlns:a16="http://schemas.microsoft.com/office/drawing/2014/main" id="{5199C79C-CAC0-4362-B309-02E03BCD8FA1}"/>
              </a:ext>
            </a:extLst>
          </p:cNvPr>
          <p:cNvSpPr txBox="1"/>
          <p:nvPr/>
        </p:nvSpPr>
        <p:spPr>
          <a:xfrm>
            <a:off x="153219" y="5245374"/>
            <a:ext cx="4026779" cy="1142198"/>
          </a:xfrm>
          <a:prstGeom prst="rect">
            <a:avLst/>
          </a:prstGeom>
          <a:noFill/>
        </p:spPr>
        <p:txBody>
          <a:bodyPr wrap="square" lIns="179285" tIns="143428" rIns="179285" bIns="143428" rtlCol="0">
            <a:spAutoFit/>
          </a:bodyPr>
          <a:lstStyle>
            <a:defPPr>
              <a:defRPr lang="en-US"/>
            </a:defPPr>
            <a:lvl1pPr algn="ctr" defTabSz="914367">
              <a:lnSpc>
                <a:spcPct val="90000"/>
              </a:lnSpc>
              <a:spcAft>
                <a:spcPts val="588"/>
              </a:spcAft>
              <a:defRPr sz="2402" b="1">
                <a:gradFill>
                  <a:gsLst>
                    <a:gs pos="2917">
                      <a:srgbClr val="353535"/>
                    </a:gs>
                    <a:gs pos="30000">
                      <a:srgbClr val="353535"/>
                    </a:gs>
                  </a:gsLst>
                  <a:lin ang="5400000" scaled="0"/>
                </a:gradFill>
                <a:latin typeface="Segoe UI Light"/>
                <a:cs typeface="Segoe UI" panose="020B0502040204020203" pitchFamily="34" charset="0"/>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Hybrid Azure AD joined</a:t>
            </a:r>
          </a:p>
          <a:p>
            <a:pPr marL="0" marR="0" lvl="0" indent="0" algn="ctr" defTabSz="914367" rtl="0" eaLnBrk="1" fontAlgn="auto" latinLnBrk="0" hangingPunct="1">
              <a:lnSpc>
                <a:spcPct val="90000"/>
              </a:lnSpc>
              <a:spcBef>
                <a:spcPts val="0"/>
              </a:spcBef>
              <a:spcAft>
                <a:spcPts val="588"/>
              </a:spcAft>
              <a:buClrTx/>
              <a:buSzTx/>
              <a:buFontTx/>
              <a:buNone/>
              <a:tabLst/>
              <a:defRPr/>
            </a:pPr>
            <a:r>
              <a:rPr lang="en-US" sz="2800" dirty="0">
                <a:solidFill>
                  <a:srgbClr val="0078D7"/>
                </a:solidFill>
              </a:rPr>
              <a:t>(HAADJ)</a:t>
            </a:r>
            <a:endParaRPr kumimoji="0" lang="en-US" sz="2800"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endParaRPr>
          </a:p>
        </p:txBody>
      </p:sp>
      <p:grpSp>
        <p:nvGrpSpPr>
          <p:cNvPr id="143" name="Group 18">
            <a:extLst>
              <a:ext uri="{FF2B5EF4-FFF2-40B4-BE49-F238E27FC236}">
                <a16:creationId xmlns:a16="http://schemas.microsoft.com/office/drawing/2014/main" id="{45B7F1AE-4B51-4C66-8926-4BDE70695F79}"/>
              </a:ext>
            </a:extLst>
          </p:cNvPr>
          <p:cNvGrpSpPr/>
          <p:nvPr/>
        </p:nvGrpSpPr>
        <p:grpSpPr>
          <a:xfrm>
            <a:off x="8562327" y="2658201"/>
            <a:ext cx="3361593" cy="2314478"/>
            <a:chOff x="4759192" y="3879778"/>
            <a:chExt cx="3429000" cy="2360888"/>
          </a:xfrm>
        </p:grpSpPr>
        <p:sp>
          <p:nvSpPr>
            <p:cNvPr id="144" name="Cloud 58">
              <a:extLst>
                <a:ext uri="{FF2B5EF4-FFF2-40B4-BE49-F238E27FC236}">
                  <a16:creationId xmlns:a16="http://schemas.microsoft.com/office/drawing/2014/main" id="{F1FF6548-96A7-44C5-8E98-14C6A8610729}"/>
                </a:ext>
              </a:extLst>
            </p:cNvPr>
            <p:cNvSpPr/>
            <p:nvPr/>
          </p:nvSpPr>
          <p:spPr bwMode="auto">
            <a:xfrm>
              <a:off x="4759192" y="3879778"/>
              <a:ext cx="2286000" cy="1294088"/>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45" name="Isosceles Triangle 59">
              <a:extLst>
                <a:ext uri="{FF2B5EF4-FFF2-40B4-BE49-F238E27FC236}">
                  <a16:creationId xmlns:a16="http://schemas.microsoft.com/office/drawing/2014/main" id="{D54E1B2D-7B51-40BF-8C1E-CE6E1FE52CDB}"/>
                </a:ext>
              </a:extLst>
            </p:cNvPr>
            <p:cNvSpPr/>
            <p:nvPr/>
          </p:nvSpPr>
          <p:spPr bwMode="auto">
            <a:xfrm>
              <a:off x="5216392" y="4108378"/>
              <a:ext cx="1447800" cy="1066800"/>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46" name="Isosceles Triangle 60">
              <a:extLst>
                <a:ext uri="{FF2B5EF4-FFF2-40B4-BE49-F238E27FC236}">
                  <a16:creationId xmlns:a16="http://schemas.microsoft.com/office/drawing/2014/main" id="{8B1783F5-5D20-435C-A537-4DD53E6AE018}"/>
                </a:ext>
              </a:extLst>
            </p:cNvPr>
            <p:cNvSpPr/>
            <p:nvPr/>
          </p:nvSpPr>
          <p:spPr bwMode="auto">
            <a:xfrm>
              <a:off x="6740392" y="5173866"/>
              <a:ext cx="1447800" cy="1066800"/>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47" name="Straight Connector 67">
              <a:extLst>
                <a:ext uri="{FF2B5EF4-FFF2-40B4-BE49-F238E27FC236}">
                  <a16:creationId xmlns:a16="http://schemas.microsoft.com/office/drawing/2014/main" id="{E9D101BC-705A-4A0A-82C8-482ED7291AB4}"/>
                </a:ext>
              </a:extLst>
            </p:cNvPr>
            <p:cNvCxnSpPr/>
            <p:nvPr/>
          </p:nvCxnSpPr>
          <p:spPr>
            <a:xfrm>
              <a:off x="6526118" y="4961865"/>
              <a:ext cx="795528" cy="440601"/>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8" name="Straight Connector 68">
              <a:extLst>
                <a:ext uri="{FF2B5EF4-FFF2-40B4-BE49-F238E27FC236}">
                  <a16:creationId xmlns:a16="http://schemas.microsoft.com/office/drawing/2014/main" id="{18EE9189-7806-4518-BF8A-1E1B4C5D0F54}"/>
                </a:ext>
              </a:extLst>
            </p:cNvPr>
            <p:cNvCxnSpPr/>
            <p:nvPr/>
          </p:nvCxnSpPr>
          <p:spPr>
            <a:xfrm>
              <a:off x="5609716" y="5182165"/>
              <a:ext cx="0" cy="513450"/>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49" name="Rectangle: Rounded Corners 69">
              <a:extLst>
                <a:ext uri="{FF2B5EF4-FFF2-40B4-BE49-F238E27FC236}">
                  <a16:creationId xmlns:a16="http://schemas.microsoft.com/office/drawing/2014/main" id="{DAEDCB46-580A-4119-804D-468480799B29}"/>
                </a:ext>
              </a:extLst>
            </p:cNvPr>
            <p:cNvSpPr/>
            <p:nvPr/>
          </p:nvSpPr>
          <p:spPr bwMode="auto">
            <a:xfrm>
              <a:off x="5391856" y="5695615"/>
              <a:ext cx="444876" cy="545051"/>
            </a:xfrm>
            <a:prstGeom prst="round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50" name="Rectangle: Rounded Corners 70">
              <a:extLst>
                <a:ext uri="{FF2B5EF4-FFF2-40B4-BE49-F238E27FC236}">
                  <a16:creationId xmlns:a16="http://schemas.microsoft.com/office/drawing/2014/main" id="{645D6D92-C768-4C08-B8CF-19970FD7F08A}"/>
                </a:ext>
              </a:extLst>
            </p:cNvPr>
            <p:cNvSpPr/>
            <p:nvPr/>
          </p:nvSpPr>
          <p:spPr bwMode="auto">
            <a:xfrm>
              <a:off x="5464559" y="5751780"/>
              <a:ext cx="303216" cy="442925"/>
            </a:xfrm>
            <a:prstGeom prst="round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51" name="TextBox 73">
              <a:extLst>
                <a:ext uri="{FF2B5EF4-FFF2-40B4-BE49-F238E27FC236}">
                  <a16:creationId xmlns:a16="http://schemas.microsoft.com/office/drawing/2014/main" id="{9968335A-3C19-46CE-A21C-27C6CB80F509}"/>
                </a:ext>
              </a:extLst>
            </p:cNvPr>
            <p:cNvSpPr txBox="1"/>
            <p:nvPr/>
          </p:nvSpPr>
          <p:spPr>
            <a:xfrm>
              <a:off x="7118044" y="5515598"/>
              <a:ext cx="713978" cy="572464"/>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152" name="TextBox 74">
              <a:extLst>
                <a:ext uri="{FF2B5EF4-FFF2-40B4-BE49-F238E27FC236}">
                  <a16:creationId xmlns:a16="http://schemas.microsoft.com/office/drawing/2014/main" id="{8C5F6522-937A-44E1-AA4A-147F08D516E6}"/>
                </a:ext>
              </a:extLst>
            </p:cNvPr>
            <p:cNvSpPr txBox="1"/>
            <p:nvPr/>
          </p:nvSpPr>
          <p:spPr>
            <a:xfrm>
              <a:off x="5416879" y="4399655"/>
              <a:ext cx="1016753" cy="926407"/>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grpSp>
      <p:sp>
        <p:nvSpPr>
          <p:cNvPr id="153" name="TextBox 82">
            <a:extLst>
              <a:ext uri="{FF2B5EF4-FFF2-40B4-BE49-F238E27FC236}">
                <a16:creationId xmlns:a16="http://schemas.microsoft.com/office/drawing/2014/main" id="{9ECA70C4-1C8B-4D96-B17E-3C597287E549}"/>
              </a:ext>
            </a:extLst>
          </p:cNvPr>
          <p:cNvSpPr txBox="1"/>
          <p:nvPr/>
        </p:nvSpPr>
        <p:spPr>
          <a:xfrm>
            <a:off x="8310402" y="5245374"/>
            <a:ext cx="3487084" cy="6774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Azure AD registered</a:t>
            </a:r>
          </a:p>
        </p:txBody>
      </p:sp>
      <p:sp>
        <p:nvSpPr>
          <p:cNvPr id="154" name="テキスト プレースホルダー 3">
            <a:extLst>
              <a:ext uri="{FF2B5EF4-FFF2-40B4-BE49-F238E27FC236}">
                <a16:creationId xmlns:a16="http://schemas.microsoft.com/office/drawing/2014/main" id="{2CEA00A2-2322-4C55-A148-EBB1B50CD015}"/>
              </a:ext>
            </a:extLst>
          </p:cNvPr>
          <p:cNvSpPr txBox="1">
            <a:spLocks/>
          </p:cNvSpPr>
          <p:nvPr/>
        </p:nvSpPr>
        <p:spPr>
          <a:xfrm>
            <a:off x="353192" y="1373412"/>
            <a:ext cx="11570728" cy="724143"/>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defTabSz="914367">
              <a:spcBef>
                <a:spcPts val="588"/>
              </a:spcBef>
              <a:buNone/>
            </a:pPr>
            <a:r>
              <a:rPr lang="ja-JP" altLang="en-US" sz="3529" dirty="0">
                <a:solidFill>
                  <a:srgbClr val="0070C0"/>
                </a:solidFill>
                <a:latin typeface="Meiryo UI" panose="020B0604030504040204" pitchFamily="50" charset="-128"/>
                <a:ea typeface="Meiryo UI" panose="020B0604030504040204" pitchFamily="50" charset="-128"/>
              </a:rPr>
              <a:t>従来型の </a:t>
            </a:r>
            <a:r>
              <a:rPr lang="en-US" altLang="ja-JP" sz="3529" dirty="0">
                <a:solidFill>
                  <a:srgbClr val="0070C0"/>
                </a:solidFill>
                <a:latin typeface="Meiryo UI" panose="020B0604030504040204" pitchFamily="50" charset="-128"/>
                <a:ea typeface="Meiryo UI" panose="020B0604030504040204" pitchFamily="50" charset="-128"/>
              </a:rPr>
              <a:t>Domain Joined </a:t>
            </a:r>
            <a:r>
              <a:rPr lang="ja-JP" altLang="en-US" sz="3529" dirty="0">
                <a:solidFill>
                  <a:srgbClr val="0070C0"/>
                </a:solidFill>
                <a:latin typeface="Meiryo UI" panose="020B0604030504040204" pitchFamily="50" charset="-128"/>
                <a:ea typeface="Meiryo UI" panose="020B0604030504040204" pitchFamily="50" charset="-128"/>
              </a:rPr>
              <a:t>に加えて、 </a:t>
            </a:r>
            <a:r>
              <a:rPr lang="en-US" altLang="ja-JP" sz="3529" dirty="0">
                <a:solidFill>
                  <a:srgbClr val="0070C0"/>
                </a:solidFill>
                <a:latin typeface="Meiryo UI" panose="020B0604030504040204" pitchFamily="50" charset="-128"/>
                <a:ea typeface="Meiryo UI" panose="020B0604030504040204" pitchFamily="50" charset="-128"/>
              </a:rPr>
              <a:t>3 </a:t>
            </a:r>
            <a:r>
              <a:rPr lang="ja-JP" altLang="en-US" sz="3529" dirty="0" err="1">
                <a:solidFill>
                  <a:srgbClr val="0070C0"/>
                </a:solidFill>
                <a:latin typeface="Meiryo UI" panose="020B0604030504040204" pitchFamily="50" charset="-128"/>
                <a:ea typeface="Meiryo UI" panose="020B0604030504040204" pitchFamily="50" charset="-128"/>
              </a:rPr>
              <a:t>つの</a:t>
            </a:r>
            <a:r>
              <a:rPr lang="ja-JP" altLang="en-US" sz="3529" dirty="0">
                <a:solidFill>
                  <a:srgbClr val="0070C0"/>
                </a:solidFill>
                <a:latin typeface="Meiryo UI" panose="020B0604030504040204" pitchFamily="50" charset="-128"/>
                <a:ea typeface="Meiryo UI" panose="020B0604030504040204" pitchFamily="50" charset="-128"/>
              </a:rPr>
              <a:t>選択肢が登場</a:t>
            </a:r>
          </a:p>
        </p:txBody>
      </p:sp>
    </p:spTree>
    <p:extLst>
      <p:ext uri="{BB962C8B-B14F-4D97-AF65-F5344CB8AC3E}">
        <p14:creationId xmlns:p14="http://schemas.microsoft.com/office/powerpoint/2010/main" val="5931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5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
                                        </p:tgtEl>
                                        <p:attrNameLst>
                                          <p:attrName>style.visibility</p:attrName>
                                        </p:attrNameLst>
                                      </p:cBhvr>
                                      <p:to>
                                        <p:strVal val="visible"/>
                                      </p:to>
                                    </p:set>
                                    <p:animEffect transition="in" filter="fade">
                                      <p:cBhvr>
                                        <p:cTn id="3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42" grpId="0"/>
      <p:bldP spid="153" grpId="0"/>
    </p:bldLst>
  </p:timing>
</p:sld>
</file>

<file path=ppt/theme/theme1.xml><?xml version="1.0" encoding="utf-8"?>
<a:theme xmlns:a="http://schemas.openxmlformats.org/drawingml/2006/main" name="7-30269_Server &amp; Tools Business_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8D7"/>
        </a:solidFill>
        <a:ln>
          <a:noFill/>
          <a:headEnd type="none" w="med" len="med"/>
          <a:tailEnd type="none" w="med" len="med"/>
        </a:ln>
        <a:effectLst/>
      </a:spPr>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defPPr marL="0" marR="0" indent="0" algn="ctr" defTabSz="932293" rtl="0" eaLnBrk="1" fontAlgn="base" latinLnBrk="0" hangingPunct="1">
          <a:lnSpc>
            <a:spcPct val="90000"/>
          </a:lnSpc>
          <a:spcBef>
            <a:spcPct val="0"/>
          </a:spcBef>
          <a:spcAft>
            <a:spcPct val="0"/>
          </a:spcAft>
          <a:buClrTx/>
          <a:buSzTx/>
          <a:buFontTx/>
          <a:buNone/>
          <a:tabLst/>
          <a:defRPr sz="3200" dirty="0" smtClean="0">
            <a:latin typeface="Meiryo UI" panose="020B0604030504040204" pitchFamily="34" charset="-128"/>
            <a:ea typeface="Meiryo UI" panose="020B0604030504040204" pitchFamily="34" charset="-128"/>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146304" tIns="91440" rIns="146304" bIns="91440" rtlCol="0">
        <a:spAutoFit/>
      </a:bodyPr>
      <a:lstStyle>
        <a:def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kumimoji="0" sz="3921"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defRPr>
        </a:defPPr>
      </a:lstStyle>
    </a:txDef>
  </a:objectDefaults>
  <a:extraClrSchemeLst/>
  <a:extLst>
    <a:ext uri="{05A4C25C-085E-4340-85A3-A5531E510DB2}">
      <thm15:themeFamily xmlns:thm15="http://schemas.microsoft.com/office/thememl/2012/main" name="WebinarSlideTemplate" id="{BAD63F44-C7AF-4F17-AF49-372C0C065F15}" vid="{EED778BA-AF41-4A69-A12C-4F5AB8E6BF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486ED508138747B367230FF96B9461" ma:contentTypeVersion="26" ma:contentTypeDescription="Create a new document." ma:contentTypeScope="" ma:versionID="0c6674dc3ebe5e7ed1e87ccc23e36e0a">
  <xsd:schema xmlns:xsd="http://www.w3.org/2001/XMLSchema" xmlns:xs="http://www.w3.org/2001/XMLSchema" xmlns:p="http://schemas.microsoft.com/office/2006/metadata/properties" xmlns:ns1="http://schemas.microsoft.com/sharepoint/v3" xmlns:ns2="bd8fd788-7949-4fe2-a8e6-ad382da07b8b" xmlns:ns3="1419df50-6e3e-45c0-80f1-8cc2849e5a11" xmlns:ns4="230e9df3-be65-4c73-a93b-d1236ebd677e" targetNamespace="http://schemas.microsoft.com/office/2006/metadata/properties" ma:root="true" ma:fieldsID="8f855480c3565d9c358c636535ed725c" ns1:_="" ns2:_="" ns3:_="" ns4:_="">
    <xsd:import namespace="http://schemas.microsoft.com/sharepoint/v3"/>
    <xsd:import namespace="bd8fd788-7949-4fe2-a8e6-ad382da07b8b"/>
    <xsd:import namespace="1419df50-6e3e-45c0-80f1-8cc2849e5a11"/>
    <xsd:import namespace="230e9df3-be65-4c73-a93b-d1236ebd677e"/>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DateTaken" minOccurs="0"/>
                <xsd:element ref="ns3:MediaServiceLocation" minOccurs="0"/>
                <xsd:element ref="ns3:Ajith"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_Flow_SignoffStatus" minOccurs="0"/>
                <xsd:element ref="ns3:MediaLengthInSeconds" minOccurs="0"/>
                <xsd:element ref="ns3:lcf76f155ced4ddcb4097134ff3c332f" minOccurs="0"/>
                <xsd:element ref="ns4:TaxCatchAll" minOccurs="0"/>
                <xsd:element ref="ns3:Owner" minOccurs="0"/>
                <xsd:element ref="ns3:Worksho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fd788-7949-4fe2-a8e6-ad382da07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419df50-6e3e-45c0-80f1-8cc2849e5a1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Ajith" ma:index="20" nillable="true" ma:displayName="Ajith" ma:format="Image" ma:internalName="Ajith">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CR" ma:index="21"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false">
      <xsd:simpleType>
        <xsd:restriction base="dms:Note">
          <xsd:maxLength value="255"/>
        </xsd:restriction>
      </xsd:simpleType>
    </xsd:element>
    <xsd:element name="_Flow_SignoffStatus" ma:index="26" nillable="true" ma:displayName="Sign-off status" ma:internalName="Sign_x002d_off_x0020_status">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wner" ma:index="31"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shop" ma:index="32" nillable="true" ma:displayName="Workshop" ma:format="Dropdown" ma:internalName="Workshop">
      <xsd:simpleType>
        <xsd:union memberTypes="dms:Text">
          <xsd:simpleType>
            <xsd:restriction base="dms:Choice">
              <xsd:enumeration value="Checkpoint"/>
              <xsd:enumeration value="AD2AAD"/>
              <xsd:enumeration value="Stratergy Workshop"/>
              <xsd:enumeration value="GTP Customer Kick Off"/>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c7da89e4-f9ef-4d7c-a962-2e9d2314084f}" ma:internalName="TaxCatchAll" ma:showField="CatchAllData" ma:web="bd8fd788-7949-4fe2-a8e6-ad382da07b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d8fd788-7949-4fe2-a8e6-ad382da07b8b">
      <UserInfo>
        <DisplayName>Katherine Hartley</DisplayName>
        <AccountId>127</AccountId>
        <AccountType/>
      </UserInfo>
    </SharedWithUsers>
    <_ip_UnifiedCompliancePolicyUIAction xmlns="http://schemas.microsoft.com/sharepoint/v3" xsi:nil="true"/>
    <Ajith xmlns="1419df50-6e3e-45c0-80f1-8cc2849e5a11">
      <Url xsi:nil="true"/>
      <Description xsi:nil="true"/>
    </Ajith>
    <MediaServiceKeyPoints xmlns="1419df50-6e3e-45c0-80f1-8cc2849e5a11" xsi:nil="true"/>
    <_ip_UnifiedCompliancePolicyProperties xmlns="http://schemas.microsoft.com/sharepoint/v3" xsi:nil="true"/>
    <_Flow_SignoffStatus xmlns="1419df50-6e3e-45c0-80f1-8cc2849e5a11" xsi:nil="true"/>
    <lcf76f155ced4ddcb4097134ff3c332f xmlns="1419df50-6e3e-45c0-80f1-8cc2849e5a11">
      <Terms xmlns="http://schemas.microsoft.com/office/infopath/2007/PartnerControls"/>
    </lcf76f155ced4ddcb4097134ff3c332f>
    <Owner xmlns="1419df50-6e3e-45c0-80f1-8cc2849e5a11">
      <UserInfo>
        <DisplayName/>
        <AccountId xsi:nil="true"/>
        <AccountType/>
      </UserInfo>
    </Owner>
    <TaxCatchAll xmlns="230e9df3-be65-4c73-a93b-d1236ebd677e" xsi:nil="true"/>
    <Workshop xmlns="1419df50-6e3e-45c0-80f1-8cc2849e5a11" xsi:nil="true"/>
  </documentManagement>
</p:properties>
</file>

<file path=customXml/itemProps1.xml><?xml version="1.0" encoding="utf-8"?>
<ds:datastoreItem xmlns:ds="http://schemas.openxmlformats.org/officeDocument/2006/customXml" ds:itemID="{327EA9FC-7AA7-4680-A795-75587C642BB9}">
  <ds:schemaRefs>
    <ds:schemaRef ds:uri="http://schemas.microsoft.com/sharepoint/v3/contenttype/forms"/>
  </ds:schemaRefs>
</ds:datastoreItem>
</file>

<file path=customXml/itemProps2.xml><?xml version="1.0" encoding="utf-8"?>
<ds:datastoreItem xmlns:ds="http://schemas.openxmlformats.org/officeDocument/2006/customXml" ds:itemID="{F4377D41-E0BD-40F7-B509-75ECB6401692}"/>
</file>

<file path=customXml/itemProps3.xml><?xml version="1.0" encoding="utf-8"?>
<ds:datastoreItem xmlns:ds="http://schemas.openxmlformats.org/officeDocument/2006/customXml" ds:itemID="{B3E518FC-A300-4134-B728-2750DB6FB9BA}">
  <ds:schemaRefs>
    <ds:schemaRef ds:uri="http://purl.org/dc/dcmitype/"/>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metadata/properties"/>
    <ds:schemaRef ds:uri="http://schemas.microsoft.com/office/2006/documentManagement/types"/>
    <ds:schemaRef ds:uri="bd8fd788-7949-4fe2-a8e6-ad382da07b8b"/>
    <ds:schemaRef ds:uri="1419df50-6e3e-45c0-80f1-8cc2849e5a11"/>
    <ds:schemaRef ds:uri="http://schemas.microsoft.com/sharepoint/v3"/>
    <ds:schemaRef ds:uri="http://www.w3.org/XML/1998/namespac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4122</Words>
  <Application>Microsoft Office PowerPoint</Application>
  <PresentationFormat>ワイド画面</PresentationFormat>
  <Paragraphs>524</Paragraphs>
  <Slides>42</Slides>
  <Notes>23</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42</vt:i4>
      </vt:variant>
    </vt:vector>
  </HeadingPairs>
  <TitlesOfParts>
    <vt:vector size="51" baseType="lpstr">
      <vt:lpstr>Meiryo UI</vt:lpstr>
      <vt:lpstr>Segoe Light</vt:lpstr>
      <vt:lpstr>Yu Gothic UI</vt:lpstr>
      <vt:lpstr>Arial</vt:lpstr>
      <vt:lpstr>Calibri</vt:lpstr>
      <vt:lpstr>Segoe UI</vt:lpstr>
      <vt:lpstr>Segoe UI Light</vt:lpstr>
      <vt:lpstr>Wingdings</vt:lpstr>
      <vt:lpstr>7-30269_Server &amp; Tools Business_16x9</vt:lpstr>
      <vt:lpstr>Azure AD Webinar シリーズ Azure AD の新しいデバイス管理パターンを 理解しよう </vt:lpstr>
      <vt:lpstr>PowerPoint プレゼンテーション</vt:lpstr>
      <vt:lpstr>PowerPoint プレゼンテーション</vt:lpstr>
      <vt:lpstr>PowerPoint プレゼンテーション</vt:lpstr>
      <vt:lpstr>Azure AD の新しいデバイス管理パターンを理解</vt:lpstr>
      <vt:lpstr>本日のセッションの内容</vt:lpstr>
      <vt:lpstr>PowerPoint プレゼンテーション</vt:lpstr>
      <vt:lpstr>Azure AD によるデバイス管理方式</vt:lpstr>
      <vt:lpstr>最新の Windows PC 管理の選択肢</vt:lpstr>
      <vt:lpstr>どうしてクラウドベースのデバイス管理なのか？</vt:lpstr>
      <vt:lpstr>PowerPoint プレゼンテーション</vt:lpstr>
      <vt:lpstr>Azure AD Join – 第一選択とするべき構成 </vt:lpstr>
      <vt:lpstr>Hybrid Azure AD Join </vt:lpstr>
      <vt:lpstr>Azure AD Register – BYOD シナリオ限定</vt:lpstr>
      <vt:lpstr>3つの方式をどう使い分けるか</vt:lpstr>
      <vt:lpstr>3つの方式をどう使い分けるか（設計例）</vt:lpstr>
      <vt:lpstr>Azure AD Join – メリット</vt:lpstr>
      <vt:lpstr>Azure AD Join – メリット</vt:lpstr>
      <vt:lpstr>PowerPoint プレゼンテーション</vt:lpstr>
      <vt:lpstr>Azure AD Join 環境におけるオンプレ SSO</vt:lpstr>
      <vt:lpstr>PowerPoint プレゼンテーション</vt:lpstr>
      <vt:lpstr>Seamless, secure and productive experience for users How SSO works on Windows 10 device?</vt:lpstr>
      <vt:lpstr>Azure AD Join – チャレンジ</vt:lpstr>
      <vt:lpstr>Azure AD Join -典型的なチャレンジ (1/2)</vt:lpstr>
      <vt:lpstr>Azure AD Join -典型的なチャレンジ (2/2)</vt:lpstr>
      <vt:lpstr>PowerPoint プレゼンテーション</vt:lpstr>
      <vt:lpstr>プロキシ環境での考慮点</vt:lpstr>
      <vt:lpstr>Hybrid Azure AD Join – メリット</vt:lpstr>
      <vt:lpstr>Hybrid Azure AD Join – メリット</vt:lpstr>
      <vt:lpstr>Hybrid Azure AD Join – チャレンジ</vt:lpstr>
      <vt:lpstr>Hybrid Azure AD Join -典型的なチャレンジ</vt:lpstr>
      <vt:lpstr>PowerPoint プレゼンテーション</vt:lpstr>
      <vt:lpstr>PowerPoint プレゼンテーション</vt:lpstr>
      <vt:lpstr>AADJ vs HAADJ</vt:lpstr>
      <vt:lpstr>PowerPoint プレゼンテーション</vt:lpstr>
      <vt:lpstr>まとめ</vt:lpstr>
      <vt:lpstr>PowerPoint プレゼンテーション</vt:lpstr>
      <vt:lpstr>PowerPoint プレゼンテーション</vt:lpstr>
      <vt:lpstr>PowerPoint プレゼンテーション</vt:lpstr>
      <vt:lpstr>PowerPoint プレゼンテーション</vt:lpstr>
      <vt:lpstr>Q &amp; A</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2021-12-14T14:16:34Z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0x0101007F486ED508138747B367230FF96B9461</vt:lpwstr>
  </property>
  <property fmtid="{D5CDD505-2E9C-101B-9397-08002B2CF9AE}" pid="3" name="AuthorIds_UIVersion_3072">
    <vt:lpwstr>159</vt:lpwstr>
  </property>
  <property fmtid="{D5CDD505-2E9C-101B-9397-08002B2CF9AE}" pid="4" name="AuthorIds_UIVersion_34816">
    <vt:lpwstr>159</vt:lpwstr>
  </property>
  <property fmtid="{D5CDD505-2E9C-101B-9397-08002B2CF9AE}" pid="5" name="AuthorIds_UIVersion_6656">
    <vt:lpwstr>1305</vt:lpwstr>
  </property>
  <property fmtid="{D5CDD505-2E9C-101B-9397-08002B2CF9AE}" pid="6" name="MSIP_Label_f42aa342-8706-4288-bd11-ebb85995028c_Enabled">
    <vt:lpwstr>true</vt:lpwstr>
  </property>
  <property fmtid="{D5CDD505-2E9C-101B-9397-08002B2CF9AE}" pid="7" name="MSIP_Label_f42aa342-8706-4288-bd11-ebb85995028c_SetDate">
    <vt:lpwstr>2020-10-21T10:16:26Z</vt:lpwstr>
  </property>
  <property fmtid="{D5CDD505-2E9C-101B-9397-08002B2CF9AE}" pid="8" name="MSIP_Label_f42aa342-8706-4288-bd11-ebb85995028c_Method">
    <vt:lpwstr>Standard</vt:lpwstr>
  </property>
  <property fmtid="{D5CDD505-2E9C-101B-9397-08002B2CF9AE}" pid="9" name="MSIP_Label_f42aa342-8706-4288-bd11-ebb85995028c_Name">
    <vt:lpwstr>Internal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ActionId">
    <vt:lpwstr>350ddc0e-82f5-4992-ab50-fcf7825b931b</vt:lpwstr>
  </property>
  <property fmtid="{D5CDD505-2E9C-101B-9397-08002B2CF9AE}" pid="12" name="MSIP_Label_f42aa342-8706-4288-bd11-ebb85995028c_ContentBits">
    <vt:lpwstr>0</vt:lpwstr>
  </property>
  <property fmtid="{D5CDD505-2E9C-101B-9397-08002B2CF9AE}" pid="13" name="MediaServiceImageTags">
    <vt:lpwstr/>
  </property>
</Properties>
</file>