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15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15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7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64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22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23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05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2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45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58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8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98139-E773-49F3-9BBF-CFBD3D2F0F55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33E61-A05B-4CB3-997C-8759EC14A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72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基礎　フローチャート課題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氏名　三田　悠輔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606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5089775" y="810546"/>
            <a:ext cx="1593988" cy="39008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start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2386" y="328937"/>
            <a:ext cx="23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2386" y="746112"/>
            <a:ext cx="3986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top</a:t>
            </a:r>
            <a:r>
              <a:rPr lang="ja-JP" altLang="en-US" dirty="0"/>
              <a:t>」と入力されたら</a:t>
            </a:r>
            <a:r>
              <a:rPr lang="en-US" altLang="ja-JP" dirty="0"/>
              <a:t>20</a:t>
            </a:r>
            <a:r>
              <a:rPr lang="ja-JP" altLang="en-US" dirty="0"/>
              <a:t>回「記事</a:t>
            </a:r>
            <a:r>
              <a:rPr lang="en-US" altLang="ja-JP" dirty="0" err="1"/>
              <a:t>No.x</a:t>
            </a:r>
            <a:r>
              <a:rPr lang="ja-JP" altLang="en-US" dirty="0"/>
              <a:t>を表示」と表示。</a:t>
            </a:r>
            <a:r>
              <a:rPr lang="en-US" altLang="ja-JP" dirty="0"/>
              <a:t>x</a:t>
            </a:r>
            <a:r>
              <a:rPr lang="ja-JP" altLang="en-US" dirty="0"/>
              <a:t>は</a:t>
            </a:r>
            <a:r>
              <a:rPr lang="en-US" altLang="ja-JP" dirty="0"/>
              <a:t>1</a:t>
            </a:r>
            <a:r>
              <a:rPr lang="ja-JP" altLang="en-US" dirty="0"/>
              <a:t>から</a:t>
            </a:r>
            <a:r>
              <a:rPr lang="en-US" altLang="ja-JP" dirty="0"/>
              <a:t>1</a:t>
            </a:r>
            <a:r>
              <a:rPr lang="ja-JP" altLang="en-US" dirty="0" err="1"/>
              <a:t>ずつ</a:t>
            </a:r>
            <a:r>
              <a:rPr lang="ja-JP" altLang="en-US" dirty="0"/>
              <a:t>増えていく。</a:t>
            </a:r>
            <a:endParaRPr lang="ja-JP" altLang="en-US" b="0" dirty="0" smtClean="0">
              <a:effectLst/>
            </a:endParaRPr>
          </a:p>
          <a:p>
            <a:r>
              <a:rPr lang="ja-JP" altLang="en-US" dirty="0"/>
              <a:t>そうでないなら「</a:t>
            </a:r>
            <a:r>
              <a:rPr lang="en-US" altLang="ja-JP" dirty="0"/>
              <a:t>Log:</a:t>
            </a:r>
            <a:r>
              <a:rPr lang="ja-JP" altLang="en-US" dirty="0"/>
              <a:t>このページは</a:t>
            </a:r>
            <a:r>
              <a:rPr lang="en-US" altLang="ja-JP" dirty="0"/>
              <a:t>TOP</a:t>
            </a:r>
            <a:r>
              <a:rPr lang="ja-JP" altLang="en-US" dirty="0"/>
              <a:t>ページではありません」を表示</a:t>
            </a:r>
            <a:r>
              <a:rPr lang="ja-JP" altLang="en-US" dirty="0" smtClean="0"/>
              <a:t>。</a:t>
            </a:r>
            <a:endParaRPr lang="ja-JP" altLang="en-US" b="0" dirty="0" smtClean="0">
              <a:effectLst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863804" y="1346276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手操作入力 17"/>
          <p:cNvSpPr/>
          <p:nvPr/>
        </p:nvSpPr>
        <p:spPr>
          <a:xfrm>
            <a:off x="4999278" y="1694347"/>
            <a:ext cx="1774981" cy="45211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Y</a:t>
            </a:r>
            <a:r>
              <a:rPr lang="ja-JP" altLang="en-US" dirty="0" smtClean="0">
                <a:solidFill>
                  <a:schemeClr val="tx1"/>
                </a:solidFill>
              </a:rPr>
              <a:t>に文字を入力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片側の 2 つの角を切り取った四角形 31"/>
          <p:cNvSpPr/>
          <p:nvPr/>
        </p:nvSpPr>
        <p:spPr>
          <a:xfrm>
            <a:off x="9553027" y="2475818"/>
            <a:ext cx="1593988" cy="321438"/>
          </a:xfrm>
          <a:prstGeom prst="snip2SameRect">
            <a:avLst>
              <a:gd name="adj1" fmla="val 37574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が</a:t>
            </a:r>
            <a:r>
              <a:rPr lang="en-US" altLang="ja-JP" dirty="0" smtClean="0">
                <a:solidFill>
                  <a:schemeClr val="tx1"/>
                </a:solidFill>
              </a:rPr>
              <a:t>20</a:t>
            </a:r>
            <a:r>
              <a:rPr lang="ja-JP" altLang="en-US" dirty="0" smtClean="0">
                <a:solidFill>
                  <a:schemeClr val="tx1"/>
                </a:solidFill>
              </a:rPr>
              <a:t>以下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5089775" y="5428833"/>
            <a:ext cx="1593988" cy="39008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end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片側の 2 つの角を切り取った四角形 33"/>
          <p:cNvSpPr/>
          <p:nvPr/>
        </p:nvSpPr>
        <p:spPr>
          <a:xfrm flipV="1">
            <a:off x="9542861" y="4818244"/>
            <a:ext cx="1593988" cy="321438"/>
          </a:xfrm>
          <a:prstGeom prst="snip2SameRect">
            <a:avLst>
              <a:gd name="adj1" fmla="val 37574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9006754" y="3232455"/>
            <a:ext cx="2666202" cy="377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記事</a:t>
            </a:r>
            <a:r>
              <a:rPr lang="en-US" altLang="ja-JP" dirty="0" err="1" smtClean="0">
                <a:solidFill>
                  <a:schemeClr val="tx1"/>
                </a:solidFill>
              </a:rPr>
              <a:t>No.x</a:t>
            </a:r>
            <a:r>
              <a:rPr lang="ja-JP" altLang="en-US" dirty="0" smtClean="0">
                <a:solidFill>
                  <a:schemeClr val="tx1"/>
                </a:solidFill>
              </a:rPr>
              <a:t>を表示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9462530" y="4001114"/>
            <a:ext cx="1811069" cy="377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に</a:t>
            </a:r>
            <a:r>
              <a:rPr lang="en-US" altLang="ja-JP" dirty="0" smtClean="0">
                <a:solidFill>
                  <a:schemeClr val="tx1"/>
                </a:solidFill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</a:rPr>
              <a:t>をプラス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10333086" y="2877007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10333086" y="3660552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10333086" y="4464885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4157134" y="4256577"/>
            <a:ext cx="3441002" cy="633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「</a:t>
            </a:r>
            <a:r>
              <a:rPr lang="en-US" altLang="ja-JP" dirty="0" smtClean="0">
                <a:solidFill>
                  <a:schemeClr val="tx1"/>
                </a:solidFill>
              </a:rPr>
              <a:t>Log:</a:t>
            </a:r>
            <a:r>
              <a:rPr lang="ja-JP" altLang="en-US" dirty="0" smtClean="0">
                <a:solidFill>
                  <a:schemeClr val="tx1"/>
                </a:solidFill>
              </a:rPr>
              <a:t>このページは</a:t>
            </a:r>
            <a:r>
              <a:rPr lang="en-US" altLang="ja-JP" dirty="0" smtClean="0">
                <a:solidFill>
                  <a:schemeClr val="tx1"/>
                </a:solidFill>
              </a:rPr>
              <a:t>TOP</a:t>
            </a:r>
            <a:r>
              <a:rPr lang="ja-JP" altLang="en-US" dirty="0" smtClean="0">
                <a:solidFill>
                  <a:schemeClr val="tx1"/>
                </a:solidFill>
              </a:rPr>
              <a:t>ページではありません」を表示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V="1">
            <a:off x="10333086" y="5235431"/>
            <a:ext cx="0" cy="37771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ローチャート: 判断 67"/>
          <p:cNvSpPr/>
          <p:nvPr/>
        </p:nvSpPr>
        <p:spPr>
          <a:xfrm>
            <a:off x="4519402" y="2697110"/>
            <a:ext cx="2717799" cy="100649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Y</a:t>
            </a:r>
            <a:r>
              <a:rPr lang="ja-JP" altLang="en-US" dirty="0" smtClean="0">
                <a:solidFill>
                  <a:schemeClr val="tx1"/>
                </a:solidFill>
              </a:rPr>
              <a:t>が「</a:t>
            </a:r>
            <a:r>
              <a:rPr lang="en-US" altLang="ja-JP" dirty="0" smtClean="0">
                <a:solidFill>
                  <a:schemeClr val="tx1"/>
                </a:solidFill>
              </a:rPr>
              <a:t>top</a:t>
            </a:r>
            <a:r>
              <a:rPr lang="ja-JP" altLang="en-US" dirty="0" smtClean="0">
                <a:solidFill>
                  <a:schemeClr val="tx1"/>
                </a:solidFill>
              </a:rPr>
              <a:t>」と入力された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5878301" y="2244621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5878303" y="3849246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9523629" y="1610929"/>
            <a:ext cx="1618913" cy="377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x=1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10333086" y="2099850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5878301" y="4944525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10333085" y="1100667"/>
            <a:ext cx="0" cy="354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 flipV="1">
            <a:off x="7886219" y="1100667"/>
            <a:ext cx="0" cy="207474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rot="16200000" flipV="1">
            <a:off x="7643673" y="2926123"/>
            <a:ext cx="0" cy="47830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>
            <a:off x="7882825" y="1090942"/>
            <a:ext cx="2455333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 flipH="1">
            <a:off x="6891403" y="5613149"/>
            <a:ext cx="34501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7059594" y="2642460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6044736" y="3734710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78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4302365" y="406327"/>
            <a:ext cx="1593988" cy="39008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start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2386" y="328937"/>
            <a:ext cx="23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2386" y="746112"/>
            <a:ext cx="3986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から始まる数字が</a:t>
            </a:r>
            <a:r>
              <a:rPr lang="en-US" altLang="ja-JP" dirty="0"/>
              <a:t>1</a:t>
            </a:r>
            <a:r>
              <a:rPr lang="ja-JP" altLang="en-US" dirty="0" smtClean="0"/>
              <a:t>足されてから</a:t>
            </a:r>
            <a:endParaRPr lang="en-US" altLang="ja-JP" dirty="0" smtClean="0"/>
          </a:p>
          <a:p>
            <a:r>
              <a:rPr lang="ja-JP" altLang="en-US" dirty="0" smtClean="0"/>
              <a:t>表示</a:t>
            </a:r>
            <a:r>
              <a:rPr lang="ja-JP" altLang="en-US" dirty="0"/>
              <a:t>される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これ</a:t>
            </a:r>
            <a:r>
              <a:rPr lang="ja-JP" altLang="en-US" dirty="0"/>
              <a:t>を「</a:t>
            </a:r>
            <a:r>
              <a:rPr lang="en-US" altLang="ja-JP" dirty="0"/>
              <a:t>7</a:t>
            </a:r>
            <a:r>
              <a:rPr lang="ja-JP" altLang="en-US" dirty="0"/>
              <a:t>」が表示されるまで繰り返す。また、その数字が偶数</a:t>
            </a:r>
            <a:r>
              <a:rPr lang="ja-JP" altLang="en-US" dirty="0" smtClean="0"/>
              <a:t>なら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dirty="0"/>
              <a:t>この数字は偶数です」奇数</a:t>
            </a:r>
            <a:r>
              <a:rPr lang="ja-JP" altLang="en-US" dirty="0" smtClean="0"/>
              <a:t>なら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dirty="0"/>
              <a:t>この数字は奇数です」と表示される。</a:t>
            </a:r>
            <a:endParaRPr lang="ja-JP" altLang="en-US" b="0" dirty="0" smtClean="0">
              <a:effectLst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076394" y="942057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片側の 2 つの角を切り取った四角形 31"/>
          <p:cNvSpPr/>
          <p:nvPr/>
        </p:nvSpPr>
        <p:spPr>
          <a:xfrm>
            <a:off x="7129032" y="729041"/>
            <a:ext cx="1593988" cy="321438"/>
          </a:xfrm>
          <a:prstGeom prst="snip2SameRect">
            <a:avLst>
              <a:gd name="adj1" fmla="val 37574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が</a:t>
            </a:r>
            <a:r>
              <a:rPr lang="en-US" altLang="ja-JP" dirty="0" smtClean="0">
                <a:solidFill>
                  <a:schemeClr val="tx1"/>
                </a:solidFill>
              </a:rPr>
              <a:t>7</a:t>
            </a:r>
            <a:r>
              <a:rPr lang="ja-JP" altLang="en-US" dirty="0" smtClean="0">
                <a:solidFill>
                  <a:schemeClr val="tx1"/>
                </a:solidFill>
              </a:rPr>
              <a:t>以下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4279400" y="6154458"/>
            <a:ext cx="1593988" cy="39008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end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片側の 2 つの角を切り取った四角形 33"/>
          <p:cNvSpPr/>
          <p:nvPr/>
        </p:nvSpPr>
        <p:spPr>
          <a:xfrm flipV="1">
            <a:off x="7096563" y="5689728"/>
            <a:ext cx="1593988" cy="321438"/>
          </a:xfrm>
          <a:prstGeom prst="snip2SameRect">
            <a:avLst>
              <a:gd name="adj1" fmla="val 37574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7020491" y="1499524"/>
            <a:ext cx="1811069" cy="377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に</a:t>
            </a:r>
            <a:r>
              <a:rPr lang="en-US" altLang="ja-JP" dirty="0" smtClean="0">
                <a:solidFill>
                  <a:schemeClr val="tx1"/>
                </a:solidFill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</a:rPr>
              <a:t>をプラス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7903060" y="1122599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4503201" y="1297800"/>
            <a:ext cx="1146386" cy="390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x=0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フローチャート: 判断 67"/>
          <p:cNvSpPr/>
          <p:nvPr/>
        </p:nvSpPr>
        <p:spPr>
          <a:xfrm>
            <a:off x="6784173" y="3266782"/>
            <a:ext cx="2178859" cy="80690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は偶数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020491" y="2373928"/>
            <a:ext cx="1834000" cy="329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の値を表示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7906071" y="2845191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7873602" y="4166552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6672130" y="4515980"/>
            <a:ext cx="2461860" cy="656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「この</a:t>
            </a:r>
            <a:r>
              <a:rPr lang="ja-JP" altLang="en-US" dirty="0">
                <a:solidFill>
                  <a:schemeClr val="tx1"/>
                </a:solidFill>
              </a:rPr>
              <a:t>数字</a:t>
            </a:r>
            <a:r>
              <a:rPr lang="ja-JP" altLang="en-US" dirty="0" smtClean="0">
                <a:solidFill>
                  <a:schemeClr val="tx1"/>
                </a:solidFill>
              </a:rPr>
              <a:t>は奇数です」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を表示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7873602" y="5302333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7906071" y="1981145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9564952" y="3330195"/>
            <a:ext cx="2441204" cy="656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「この</a:t>
            </a:r>
            <a:r>
              <a:rPr lang="ja-JP" altLang="en-US" dirty="0">
                <a:solidFill>
                  <a:schemeClr val="tx1"/>
                </a:solidFill>
              </a:rPr>
              <a:t>数字</a:t>
            </a:r>
            <a:r>
              <a:rPr lang="ja-JP" altLang="en-US" dirty="0" smtClean="0">
                <a:solidFill>
                  <a:schemeClr val="tx1"/>
                </a:solidFill>
              </a:rPr>
              <a:t>は偶数です」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を表示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rot="5400000" flipV="1">
            <a:off x="9257801" y="3513484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8044186" y="4073836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979239" y="3145529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cxnSp>
        <p:nvCxnSpPr>
          <p:cNvPr id="81" name="直線矢印コネクタ 80"/>
          <p:cNvCxnSpPr/>
          <p:nvPr/>
        </p:nvCxnSpPr>
        <p:spPr>
          <a:xfrm flipH="1">
            <a:off x="8085680" y="5434234"/>
            <a:ext cx="29585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V="1">
            <a:off x="5084860" y="1848224"/>
            <a:ext cx="0" cy="41237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V="1">
            <a:off x="6513789" y="359816"/>
            <a:ext cx="0" cy="190078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5066870" y="2266079"/>
            <a:ext cx="14570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H="1">
            <a:off x="6513789" y="364049"/>
            <a:ext cx="140223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7903060" y="359816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 flipV="1">
            <a:off x="11033068" y="4172903"/>
            <a:ext cx="0" cy="126768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 flipV="1">
            <a:off x="7873602" y="6087083"/>
            <a:ext cx="0" cy="17825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 flipH="1">
            <a:off x="6299200" y="6265333"/>
            <a:ext cx="1594335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V="1">
            <a:off x="6319380" y="5694492"/>
            <a:ext cx="0" cy="57560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>
            <a:off x="4983414" y="5689728"/>
            <a:ext cx="135229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>
            <a:off x="5002004" y="5689728"/>
            <a:ext cx="0" cy="321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3976330" y="353564"/>
            <a:ext cx="954945" cy="27789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start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2386" y="328937"/>
            <a:ext cx="23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2386" y="746112"/>
            <a:ext cx="3986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フローチャートで自動販売機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r>
              <a:rPr lang="ja-JP" altLang="en-US" dirty="0" smtClean="0"/>
              <a:t>システム</a:t>
            </a:r>
            <a:r>
              <a:rPr lang="ja-JP" altLang="en-US" dirty="0"/>
              <a:t>を完成させなさい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どの</a:t>
            </a:r>
            <a:r>
              <a:rPr lang="ja-JP" altLang="en-US" dirty="0"/>
              <a:t>ような処理を</a:t>
            </a:r>
            <a:r>
              <a:rPr lang="ja-JP" altLang="en-US" dirty="0" smtClean="0"/>
              <a:t>盛り込んで</a:t>
            </a:r>
            <a:endParaRPr lang="en-US" altLang="ja-JP" dirty="0" smtClean="0"/>
          </a:p>
          <a:p>
            <a:r>
              <a:rPr lang="ja-JP" altLang="en-US" dirty="0" smtClean="0"/>
              <a:t>完成</a:t>
            </a:r>
            <a:r>
              <a:rPr lang="ja-JP" altLang="en-US" dirty="0"/>
              <a:t>させるかは自由です。</a:t>
            </a:r>
            <a:endParaRPr lang="ja-JP" altLang="en-US" b="0" dirty="0" smtClean="0">
              <a:effectLst/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4453802" y="698269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フローチャート: 手操作入力 85"/>
          <p:cNvSpPr/>
          <p:nvPr/>
        </p:nvSpPr>
        <p:spPr>
          <a:xfrm>
            <a:off x="3774720" y="1029442"/>
            <a:ext cx="1342994" cy="45211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Y</a:t>
            </a:r>
            <a:r>
              <a:rPr lang="ja-JP" altLang="en-US" sz="1400" dirty="0" smtClean="0">
                <a:solidFill>
                  <a:schemeClr val="tx1"/>
                </a:solidFill>
              </a:rPr>
              <a:t>に値を</a:t>
            </a:r>
            <a:r>
              <a:rPr lang="ja-JP" altLang="en-US" sz="1400" dirty="0" smtClean="0">
                <a:solidFill>
                  <a:schemeClr val="tx1"/>
                </a:solidFill>
              </a:rPr>
              <a:t>入力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>
            <a:off x="4464352" y="1589328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フローチャート: 判断 87"/>
          <p:cNvSpPr/>
          <p:nvPr/>
        </p:nvSpPr>
        <p:spPr>
          <a:xfrm>
            <a:off x="3403035" y="1918297"/>
            <a:ext cx="2164363" cy="83839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Y</a:t>
            </a:r>
            <a:r>
              <a:rPr lang="ja-JP" altLang="en-US" sz="1400" dirty="0" smtClean="0">
                <a:solidFill>
                  <a:schemeClr val="tx1"/>
                </a:solidFill>
              </a:rPr>
              <a:t>が</a:t>
            </a:r>
            <a:r>
              <a:rPr lang="ja-JP" altLang="en-US" sz="1400" dirty="0" smtClean="0">
                <a:solidFill>
                  <a:schemeClr val="tx1"/>
                </a:solidFill>
              </a:rPr>
              <a:t>「</a:t>
            </a:r>
            <a:r>
              <a:rPr lang="en-US" altLang="ja-JP" sz="1400" dirty="0" smtClean="0">
                <a:solidFill>
                  <a:schemeClr val="tx1"/>
                </a:solidFill>
              </a:rPr>
              <a:t>stop</a:t>
            </a:r>
            <a:r>
              <a:rPr lang="ja-JP" altLang="en-US" sz="1400" dirty="0" smtClean="0">
                <a:solidFill>
                  <a:schemeClr val="tx1"/>
                </a:solidFill>
              </a:rPr>
              <a:t>」と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入力</a:t>
            </a:r>
            <a:r>
              <a:rPr lang="ja-JP" altLang="en-US" sz="1400" dirty="0" smtClean="0">
                <a:solidFill>
                  <a:schemeClr val="tx1"/>
                </a:solidFill>
              </a:rPr>
              <a:t>された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91" name="直線矢印コネクタ 90"/>
          <p:cNvCxnSpPr/>
          <p:nvPr/>
        </p:nvCxnSpPr>
        <p:spPr>
          <a:xfrm flipV="1">
            <a:off x="6178526" y="1165976"/>
            <a:ext cx="0" cy="117446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flipH="1">
            <a:off x="5780595" y="2337496"/>
            <a:ext cx="397931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5423958" y="1174289"/>
            <a:ext cx="7628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5456333" y="1930259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cxnSp>
        <p:nvCxnSpPr>
          <p:cNvPr id="98" name="直線矢印コネクタ 97"/>
          <p:cNvCxnSpPr/>
          <p:nvPr/>
        </p:nvCxnSpPr>
        <p:spPr>
          <a:xfrm>
            <a:off x="4500973" y="2817693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/>
          <p:cNvSpPr/>
          <p:nvPr/>
        </p:nvSpPr>
        <p:spPr>
          <a:xfrm>
            <a:off x="3610482" y="3214745"/>
            <a:ext cx="1688095" cy="305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「</a:t>
            </a:r>
            <a:r>
              <a:rPr lang="ja-JP" altLang="en-US" sz="1400" dirty="0">
                <a:solidFill>
                  <a:schemeClr val="tx1"/>
                </a:solidFill>
              </a:rPr>
              <a:t>販売中</a:t>
            </a:r>
            <a:r>
              <a:rPr lang="ja-JP" altLang="en-US" sz="1400" dirty="0" smtClean="0">
                <a:solidFill>
                  <a:schemeClr val="tx1"/>
                </a:solidFill>
              </a:rPr>
              <a:t>」</a:t>
            </a:r>
            <a:r>
              <a:rPr lang="ja-JP" altLang="en-US" sz="1400" dirty="0" smtClean="0">
                <a:solidFill>
                  <a:schemeClr val="tx1"/>
                </a:solidFill>
              </a:rPr>
              <a:t>を表示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4619840" y="2747960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101" name="フローチャート: 手操作入力 100"/>
          <p:cNvSpPr/>
          <p:nvPr/>
        </p:nvSpPr>
        <p:spPr>
          <a:xfrm>
            <a:off x="3613482" y="3916556"/>
            <a:ext cx="1774981" cy="45211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現金</a:t>
            </a:r>
            <a:r>
              <a:rPr lang="en-US" altLang="ja-JP" sz="1400" dirty="0" smtClean="0">
                <a:solidFill>
                  <a:schemeClr val="tx1"/>
                </a:solidFill>
              </a:rPr>
              <a:t>X</a:t>
            </a:r>
            <a:r>
              <a:rPr lang="ja-JP" altLang="en-US" sz="1400" dirty="0" smtClean="0">
                <a:solidFill>
                  <a:schemeClr val="tx1"/>
                </a:solidFill>
              </a:rPr>
              <a:t>に値を</a:t>
            </a:r>
            <a:r>
              <a:rPr lang="ja-JP" altLang="en-US" sz="1400" dirty="0" smtClean="0">
                <a:solidFill>
                  <a:schemeClr val="tx1"/>
                </a:solidFill>
              </a:rPr>
              <a:t>入力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直線矢印コネクタ 101"/>
          <p:cNvCxnSpPr/>
          <p:nvPr/>
        </p:nvCxnSpPr>
        <p:spPr>
          <a:xfrm>
            <a:off x="4484038" y="3590255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角丸四角形 104"/>
          <p:cNvSpPr/>
          <p:nvPr/>
        </p:nvSpPr>
        <p:spPr>
          <a:xfrm>
            <a:off x="3976330" y="6293578"/>
            <a:ext cx="954945" cy="27789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end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フローチャート: 判断 106"/>
          <p:cNvSpPr/>
          <p:nvPr/>
        </p:nvSpPr>
        <p:spPr>
          <a:xfrm>
            <a:off x="7025495" y="1029442"/>
            <a:ext cx="2434999" cy="64225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5000&gt;x&gt;=100</a:t>
            </a:r>
          </a:p>
        </p:txBody>
      </p:sp>
      <p:cxnSp>
        <p:nvCxnSpPr>
          <p:cNvPr id="108" name="直線矢印コネクタ 107"/>
          <p:cNvCxnSpPr/>
          <p:nvPr/>
        </p:nvCxnSpPr>
        <p:spPr>
          <a:xfrm flipV="1">
            <a:off x="4484038" y="4449504"/>
            <a:ext cx="0" cy="26381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 flipH="1">
            <a:off x="4464353" y="4713316"/>
            <a:ext cx="239364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V="1">
            <a:off x="6851857" y="698269"/>
            <a:ext cx="0" cy="4031577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8218762" y="692704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H="1">
            <a:off x="6851858" y="692704"/>
            <a:ext cx="138534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9219676" y="857713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116" name="直線矢印コネクタ 115"/>
          <p:cNvCxnSpPr/>
          <p:nvPr/>
        </p:nvCxnSpPr>
        <p:spPr>
          <a:xfrm>
            <a:off x="8234682" y="2530160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8371701" y="1696955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cxnSp>
        <p:nvCxnSpPr>
          <p:cNvPr id="118" name="直線矢印コネクタ 117"/>
          <p:cNvCxnSpPr/>
          <p:nvPr/>
        </p:nvCxnSpPr>
        <p:spPr>
          <a:xfrm flipH="1">
            <a:off x="6583682" y="427442"/>
            <a:ext cx="3295703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/>
          <p:nvPr/>
        </p:nvCxnSpPr>
        <p:spPr>
          <a:xfrm flipV="1">
            <a:off x="6591993" y="427442"/>
            <a:ext cx="0" cy="374429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/>
          <p:nvPr/>
        </p:nvCxnSpPr>
        <p:spPr>
          <a:xfrm flipH="1">
            <a:off x="5534195" y="4148996"/>
            <a:ext cx="1057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/>
          <p:nvPr/>
        </p:nvCxnSpPr>
        <p:spPr>
          <a:xfrm flipV="1">
            <a:off x="9879385" y="427443"/>
            <a:ext cx="0" cy="92319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>
            <a:off x="9586710" y="1346277"/>
            <a:ext cx="30185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フローチャート: 手操作入力 128"/>
          <p:cNvSpPr/>
          <p:nvPr/>
        </p:nvSpPr>
        <p:spPr>
          <a:xfrm>
            <a:off x="7366720" y="2830901"/>
            <a:ext cx="1781224" cy="705071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商品ボタンを押し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商品値</a:t>
            </a:r>
            <a:r>
              <a:rPr lang="en-US" altLang="ja-JP" sz="1400" dirty="0">
                <a:solidFill>
                  <a:schemeClr val="tx1"/>
                </a:solidFill>
              </a:rPr>
              <a:t>Z</a:t>
            </a:r>
            <a:r>
              <a:rPr lang="ja-JP" altLang="en-US" sz="1400" dirty="0">
                <a:solidFill>
                  <a:schemeClr val="tx1"/>
                </a:solidFill>
              </a:rPr>
              <a:t>に値</a:t>
            </a:r>
            <a:r>
              <a:rPr lang="ja-JP" altLang="en-US" sz="1400" dirty="0" smtClean="0">
                <a:solidFill>
                  <a:schemeClr val="tx1"/>
                </a:solidFill>
              </a:rPr>
              <a:t>を入力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直線矢印コネクタ 129"/>
          <p:cNvCxnSpPr/>
          <p:nvPr/>
        </p:nvCxnSpPr>
        <p:spPr>
          <a:xfrm>
            <a:off x="8234682" y="3623937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フローチャート: 判断 130"/>
          <p:cNvSpPr/>
          <p:nvPr/>
        </p:nvSpPr>
        <p:spPr>
          <a:xfrm>
            <a:off x="7111975" y="3988490"/>
            <a:ext cx="2250464" cy="64225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Z=100</a:t>
            </a:r>
          </a:p>
        </p:txBody>
      </p:sp>
      <p:cxnSp>
        <p:nvCxnSpPr>
          <p:cNvPr id="133" name="直線矢印コネクタ 132"/>
          <p:cNvCxnSpPr/>
          <p:nvPr/>
        </p:nvCxnSpPr>
        <p:spPr>
          <a:xfrm>
            <a:off x="8237207" y="4718706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/>
          <p:cNvSpPr txBox="1"/>
          <p:nvPr/>
        </p:nvSpPr>
        <p:spPr>
          <a:xfrm>
            <a:off x="8392695" y="4678811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362439" y="3834856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138" name="正方形/長方形 137"/>
          <p:cNvSpPr/>
          <p:nvPr/>
        </p:nvSpPr>
        <p:spPr>
          <a:xfrm>
            <a:off x="7390634" y="2130439"/>
            <a:ext cx="1688095" cy="305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X</a:t>
            </a:r>
            <a:r>
              <a:rPr lang="ja-JP" altLang="en-US" sz="1400" dirty="0" smtClean="0">
                <a:solidFill>
                  <a:schemeClr val="tx1"/>
                </a:solidFill>
              </a:rPr>
              <a:t>の値を表示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/>
          <p:cNvCxnSpPr/>
          <p:nvPr/>
        </p:nvCxnSpPr>
        <p:spPr>
          <a:xfrm>
            <a:off x="8234682" y="1773525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/>
          <p:cNvCxnSpPr/>
          <p:nvPr/>
        </p:nvCxnSpPr>
        <p:spPr>
          <a:xfrm flipV="1">
            <a:off x="9869377" y="3214745"/>
            <a:ext cx="0" cy="108867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/>
          <p:nvPr/>
        </p:nvCxnSpPr>
        <p:spPr>
          <a:xfrm>
            <a:off x="9577526" y="4295109"/>
            <a:ext cx="30185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 flipH="1">
            <a:off x="9316008" y="3226569"/>
            <a:ext cx="5533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フローチャート: 判断 148"/>
          <p:cNvSpPr/>
          <p:nvPr/>
        </p:nvSpPr>
        <p:spPr>
          <a:xfrm>
            <a:off x="7111975" y="5071274"/>
            <a:ext cx="2250464" cy="64225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x</a:t>
            </a:r>
            <a:r>
              <a:rPr lang="en-US" altLang="ja-JP" sz="1400" dirty="0" smtClean="0">
                <a:solidFill>
                  <a:schemeClr val="tx1"/>
                </a:solidFill>
              </a:rPr>
              <a:t>=100</a:t>
            </a:r>
          </a:p>
        </p:txBody>
      </p:sp>
      <p:sp>
        <p:nvSpPr>
          <p:cNvPr id="150" name="正方形/長方形 149"/>
          <p:cNvSpPr/>
          <p:nvPr/>
        </p:nvSpPr>
        <p:spPr>
          <a:xfrm>
            <a:off x="3656924" y="5651775"/>
            <a:ext cx="1688095" cy="305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商品を出す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51" name="直線矢印コネクタ 150"/>
          <p:cNvCxnSpPr/>
          <p:nvPr/>
        </p:nvCxnSpPr>
        <p:spPr>
          <a:xfrm>
            <a:off x="4453824" y="5989353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>
            <a:off x="4463646" y="5291927"/>
            <a:ext cx="0" cy="28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/>
          <p:cNvCxnSpPr/>
          <p:nvPr/>
        </p:nvCxnSpPr>
        <p:spPr>
          <a:xfrm flipH="1">
            <a:off x="4456040" y="5291927"/>
            <a:ext cx="239364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/>
          <p:cNvCxnSpPr/>
          <p:nvPr/>
        </p:nvCxnSpPr>
        <p:spPr>
          <a:xfrm flipV="1">
            <a:off x="6841374" y="5283616"/>
            <a:ext cx="0" cy="74746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/>
          <p:nvPr/>
        </p:nvCxnSpPr>
        <p:spPr>
          <a:xfrm flipH="1">
            <a:off x="6849688" y="6031084"/>
            <a:ext cx="139330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>
            <a:off x="9468002" y="5398472"/>
            <a:ext cx="4113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 flipV="1">
            <a:off x="8244638" y="5767272"/>
            <a:ext cx="0" cy="26381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7653213" y="5651017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168" name="正方形/長方形 167"/>
          <p:cNvSpPr/>
          <p:nvPr/>
        </p:nvSpPr>
        <p:spPr>
          <a:xfrm>
            <a:off x="10158730" y="5105222"/>
            <a:ext cx="1230653" cy="527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X</a:t>
            </a:r>
            <a:r>
              <a:rPr lang="ja-JP" altLang="en-US" sz="1400" dirty="0" smtClean="0">
                <a:solidFill>
                  <a:schemeClr val="tx1"/>
                </a:solidFill>
              </a:rPr>
              <a:t>と</a:t>
            </a:r>
            <a:r>
              <a:rPr lang="en-US" altLang="ja-JP" sz="1400" dirty="0" smtClean="0">
                <a:solidFill>
                  <a:schemeClr val="tx1"/>
                </a:solidFill>
              </a:rPr>
              <a:t>Z</a:t>
            </a:r>
            <a:r>
              <a:rPr lang="ja-JP" altLang="en-US" sz="1400" dirty="0" smtClean="0">
                <a:solidFill>
                  <a:schemeClr val="tx1"/>
                </a:solidFill>
              </a:rPr>
              <a:t>の差額をおつりで返す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9468247" y="4911710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170" name="直線矢印コネクタ 169"/>
          <p:cNvCxnSpPr/>
          <p:nvPr/>
        </p:nvCxnSpPr>
        <p:spPr>
          <a:xfrm flipH="1">
            <a:off x="6178526" y="6270583"/>
            <a:ext cx="4603844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/>
          <p:cNvCxnSpPr/>
          <p:nvPr/>
        </p:nvCxnSpPr>
        <p:spPr>
          <a:xfrm flipV="1">
            <a:off x="10774056" y="5662877"/>
            <a:ext cx="0" cy="61601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/>
          <p:cNvCxnSpPr/>
          <p:nvPr/>
        </p:nvCxnSpPr>
        <p:spPr>
          <a:xfrm flipV="1">
            <a:off x="6178526" y="5804709"/>
            <a:ext cx="0" cy="45951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/>
          <p:cNvCxnSpPr/>
          <p:nvPr/>
        </p:nvCxnSpPr>
        <p:spPr>
          <a:xfrm flipH="1">
            <a:off x="5423958" y="5804709"/>
            <a:ext cx="7628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4387800" y="1394506"/>
            <a:ext cx="2380077" cy="7778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start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2386" y="328937"/>
            <a:ext cx="23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2386" y="746112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実行すると「こんにちは」と画面に表示する処理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577838" y="2261062"/>
            <a:ext cx="0" cy="631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767740" y="2981551"/>
            <a:ext cx="3620195" cy="1388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文字「こんにちは」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を画面に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表示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87800" y="5259924"/>
            <a:ext cx="2380077" cy="7778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end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5577838" y="4497185"/>
            <a:ext cx="0" cy="631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97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4780843" y="1179820"/>
            <a:ext cx="1593988" cy="5209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start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2386" y="328937"/>
            <a:ext cx="23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課題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2386" y="746112"/>
            <a:ext cx="47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入力された文字に「入力された文字は</a:t>
            </a:r>
            <a:r>
              <a:rPr lang="en-US" altLang="ja-JP" dirty="0"/>
              <a:t>: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lang="ja-JP" altLang="en-US" dirty="0" smtClean="0"/>
              <a:t>と</a:t>
            </a:r>
            <a:r>
              <a:rPr lang="ja-JP" altLang="en-US" dirty="0"/>
              <a:t>いう文字を追加する処理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577836" y="1793086"/>
            <a:ext cx="0" cy="501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347655" y="3698886"/>
            <a:ext cx="2460362" cy="914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「入力された文字は：</a:t>
            </a:r>
            <a:r>
              <a:rPr kumimoji="1" lang="en-US" altLang="ja-JP" dirty="0" smtClean="0">
                <a:solidFill>
                  <a:schemeClr val="tx1"/>
                </a:solidFill>
              </a:rPr>
              <a:t>X</a:t>
            </a:r>
            <a:r>
              <a:rPr kumimoji="1" lang="ja-JP" altLang="en-US" dirty="0" smtClean="0">
                <a:solidFill>
                  <a:schemeClr val="tx1"/>
                </a:solidFill>
              </a:rPr>
              <a:t>」を画面に表示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手操作入力 7"/>
          <p:cNvSpPr/>
          <p:nvPr/>
        </p:nvSpPr>
        <p:spPr>
          <a:xfrm>
            <a:off x="4633518" y="2386801"/>
            <a:ext cx="1888636" cy="64346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に文字を入力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577836" y="3113886"/>
            <a:ext cx="0" cy="501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5577836" y="4773353"/>
            <a:ext cx="0" cy="501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6"/>
          <p:cNvSpPr/>
          <p:nvPr/>
        </p:nvSpPr>
        <p:spPr>
          <a:xfrm>
            <a:off x="4780843" y="5448104"/>
            <a:ext cx="1593988" cy="5209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end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4780843" y="485646"/>
            <a:ext cx="1593988" cy="5209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start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2386" y="328937"/>
            <a:ext cx="23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2386" y="746112"/>
            <a:ext cx="47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入力された数字が</a:t>
            </a:r>
            <a:r>
              <a:rPr lang="en-US" altLang="ja-JP" dirty="0"/>
              <a:t>5</a:t>
            </a:r>
            <a:r>
              <a:rPr lang="ja-JP" altLang="en-US" dirty="0"/>
              <a:t>以上なら「</a:t>
            </a:r>
            <a:r>
              <a:rPr lang="en-US" altLang="ja-JP" dirty="0"/>
              <a:t>true</a:t>
            </a:r>
            <a:r>
              <a:rPr lang="ja-JP" altLang="en-US" dirty="0"/>
              <a:t>」と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r>
              <a:rPr lang="ja-JP" altLang="en-US" dirty="0" smtClean="0"/>
              <a:t>そう</a:t>
            </a:r>
            <a:r>
              <a:rPr lang="ja-JP" altLang="en-US" dirty="0"/>
              <a:t>でないなら「</a:t>
            </a:r>
            <a:r>
              <a:rPr lang="en-US" altLang="ja-JP" dirty="0"/>
              <a:t>false</a:t>
            </a:r>
            <a:r>
              <a:rPr lang="ja-JP" altLang="en-US" dirty="0"/>
              <a:t>」と表示する</a:t>
            </a:r>
            <a:r>
              <a:rPr lang="ja-JP" altLang="en-US" dirty="0" smtClean="0"/>
              <a:t>処理</a:t>
            </a:r>
            <a:endParaRPr lang="ja-JP" altLang="en-US" b="0" dirty="0" smtClean="0">
              <a:effectLst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577836" y="1098912"/>
            <a:ext cx="0" cy="501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: 手操作入力 7"/>
          <p:cNvSpPr/>
          <p:nvPr/>
        </p:nvSpPr>
        <p:spPr>
          <a:xfrm>
            <a:off x="4633518" y="1641825"/>
            <a:ext cx="1888636" cy="64346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に</a:t>
            </a:r>
            <a:r>
              <a:rPr lang="ja-JP" altLang="en-US" dirty="0">
                <a:solidFill>
                  <a:schemeClr val="tx1"/>
                </a:solidFill>
              </a:rPr>
              <a:t>値</a:t>
            </a:r>
            <a:r>
              <a:rPr lang="ja-JP" altLang="en-US" dirty="0" smtClean="0">
                <a:solidFill>
                  <a:schemeClr val="tx1"/>
                </a:solidFill>
              </a:rPr>
              <a:t>を入力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577836" y="2394311"/>
            <a:ext cx="0" cy="501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5569369" y="3909844"/>
            <a:ext cx="0" cy="501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6"/>
          <p:cNvSpPr/>
          <p:nvPr/>
        </p:nvSpPr>
        <p:spPr>
          <a:xfrm>
            <a:off x="4780843" y="5875460"/>
            <a:ext cx="1593988" cy="5209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end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フローチャート: 判断 1"/>
          <p:cNvSpPr/>
          <p:nvPr/>
        </p:nvSpPr>
        <p:spPr>
          <a:xfrm>
            <a:off x="4427636" y="2979311"/>
            <a:ext cx="2303363" cy="85591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が</a:t>
            </a:r>
            <a:r>
              <a:rPr lang="en-US" altLang="ja-JP" dirty="0" smtClean="0">
                <a:solidFill>
                  <a:schemeClr val="tx1"/>
                </a:solidFill>
              </a:rPr>
              <a:t>5</a:t>
            </a:r>
            <a:r>
              <a:rPr lang="ja-JP" altLang="en-US" dirty="0" smtClean="0">
                <a:solidFill>
                  <a:schemeClr val="tx1"/>
                </a:solidFill>
              </a:rPr>
              <a:t>以上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5569369" y="5219227"/>
            <a:ext cx="0" cy="501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8507303" y="3395585"/>
            <a:ext cx="0" cy="1015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6910413" y="3395585"/>
            <a:ext cx="160535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7636647" y="4485846"/>
            <a:ext cx="1741311" cy="617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「</a:t>
            </a:r>
            <a:r>
              <a:rPr lang="en-US" altLang="ja-JP" dirty="0" smtClean="0">
                <a:solidFill>
                  <a:schemeClr val="tx1"/>
                </a:solidFill>
              </a:rPr>
              <a:t>true</a:t>
            </a:r>
            <a:r>
              <a:rPr lang="ja-JP" altLang="en-US" dirty="0" smtClean="0">
                <a:solidFill>
                  <a:schemeClr val="tx1"/>
                </a:solidFill>
              </a:rPr>
              <a:t>」を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画面に表示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89757" y="2979311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717251" y="3919115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4698713" y="4485846"/>
            <a:ext cx="1741311" cy="617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「</a:t>
            </a:r>
            <a:r>
              <a:rPr lang="en-US" altLang="ja-JP" dirty="0" smtClean="0">
                <a:solidFill>
                  <a:schemeClr val="tx1"/>
                </a:solidFill>
              </a:rPr>
              <a:t>false</a:t>
            </a:r>
            <a:r>
              <a:rPr lang="ja-JP" altLang="en-US" dirty="0" smtClean="0">
                <a:solidFill>
                  <a:schemeClr val="tx1"/>
                </a:solidFill>
              </a:rPr>
              <a:t>」を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画面に表示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H="1">
            <a:off x="5939265" y="5488737"/>
            <a:ext cx="2593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8515769" y="5177349"/>
            <a:ext cx="0" cy="31138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8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4780843" y="722716"/>
            <a:ext cx="1593988" cy="5209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start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2386" y="328937"/>
            <a:ext cx="23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課題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2386" y="746112"/>
            <a:ext cx="4738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入力されたパスワードが正解</a:t>
            </a:r>
            <a:r>
              <a:rPr lang="ja-JP" altLang="en-US" dirty="0" smtClean="0"/>
              <a:t>なら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dirty="0"/>
              <a:t>ログイン成功」と、そうでない</a:t>
            </a:r>
            <a:r>
              <a:rPr lang="ja-JP" altLang="en-US" dirty="0" smtClean="0"/>
              <a:t>なら</a:t>
            </a:r>
            <a:endParaRPr lang="en-US" altLang="ja-JP" dirty="0" smtClean="0"/>
          </a:p>
          <a:p>
            <a:r>
              <a:rPr lang="ja-JP" altLang="en-US" dirty="0" smtClean="0"/>
              <a:t>何</a:t>
            </a:r>
            <a:r>
              <a:rPr lang="ja-JP" altLang="en-US" dirty="0"/>
              <a:t>も表示しない</a:t>
            </a:r>
            <a:r>
              <a:rPr lang="ja-JP" altLang="en-US" dirty="0" smtClean="0"/>
              <a:t>処理</a:t>
            </a:r>
            <a:endParaRPr lang="ja-JP" altLang="en-US" b="0" dirty="0" smtClean="0">
              <a:effectLst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577836" y="1335982"/>
            <a:ext cx="0" cy="501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: 手操作入力 7"/>
          <p:cNvSpPr/>
          <p:nvPr/>
        </p:nvSpPr>
        <p:spPr>
          <a:xfrm>
            <a:off x="4351295" y="1878895"/>
            <a:ext cx="2453082" cy="64346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にパスワードを入力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577836" y="2631381"/>
            <a:ext cx="0" cy="501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5569369" y="4146914"/>
            <a:ext cx="0" cy="1017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6"/>
          <p:cNvSpPr/>
          <p:nvPr/>
        </p:nvSpPr>
        <p:spPr>
          <a:xfrm>
            <a:off x="4780843" y="5414419"/>
            <a:ext cx="1593988" cy="5209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end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フローチャート: 判断 1"/>
          <p:cNvSpPr/>
          <p:nvPr/>
        </p:nvSpPr>
        <p:spPr>
          <a:xfrm>
            <a:off x="4210469" y="3201365"/>
            <a:ext cx="2717799" cy="85591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が正解のパスワード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8507303" y="3632655"/>
            <a:ext cx="0" cy="724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6910413" y="3632655"/>
            <a:ext cx="160535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7441914" y="4411580"/>
            <a:ext cx="2133886" cy="617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「ログイン成功」を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画面に表示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89757" y="3216381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58974" y="4356730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/>
          <p:nvPr/>
        </p:nvCxnSpPr>
        <p:spPr>
          <a:xfrm flipH="1">
            <a:off x="6522155" y="5674885"/>
            <a:ext cx="1985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8497139" y="5084731"/>
            <a:ext cx="0" cy="59015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4780843" y="485646"/>
            <a:ext cx="1593988" cy="5209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start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2386" y="328937"/>
            <a:ext cx="23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2386" y="746112"/>
            <a:ext cx="346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初期値を</a:t>
            </a:r>
            <a:r>
              <a:rPr lang="en-US" altLang="ja-JP" dirty="0"/>
              <a:t>1</a:t>
            </a:r>
            <a:r>
              <a:rPr lang="ja-JP" altLang="en-US" dirty="0"/>
              <a:t>とし、</a:t>
            </a:r>
            <a:r>
              <a:rPr lang="en-US" altLang="ja-JP" dirty="0"/>
              <a:t>1,3,5,7,9</a:t>
            </a:r>
            <a:r>
              <a:rPr lang="ja-JP" altLang="en-US" dirty="0" err="1" smtClean="0"/>
              <a:t>まで</a:t>
            </a:r>
            <a:r>
              <a:rPr lang="ja-JP" altLang="en-US" dirty="0" smtClean="0"/>
              <a:t>が</a:t>
            </a:r>
            <a:endParaRPr lang="en-US" altLang="ja-JP" dirty="0" smtClean="0"/>
          </a:p>
          <a:p>
            <a:r>
              <a:rPr lang="ja-JP" altLang="en-US" dirty="0" smtClean="0"/>
              <a:t>表示</a:t>
            </a:r>
            <a:r>
              <a:rPr lang="ja-JP" altLang="en-US" dirty="0"/>
              <a:t>される処理</a:t>
            </a:r>
            <a:endParaRPr lang="ja-JP" altLang="en-US" b="0" dirty="0" smtClean="0">
              <a:effectLst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577836" y="1074855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6"/>
          <p:cNvSpPr/>
          <p:nvPr/>
        </p:nvSpPr>
        <p:spPr>
          <a:xfrm>
            <a:off x="4780843" y="5909820"/>
            <a:ext cx="1593988" cy="5209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end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869947" y="1495970"/>
            <a:ext cx="1398842" cy="369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 = 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片側の 2 つの角を切り取った四角形 9"/>
          <p:cNvSpPr/>
          <p:nvPr/>
        </p:nvSpPr>
        <p:spPr>
          <a:xfrm>
            <a:off x="4787611" y="2387888"/>
            <a:ext cx="1593988" cy="321438"/>
          </a:xfrm>
          <a:prstGeom prst="snip2SameRect">
            <a:avLst>
              <a:gd name="adj1" fmla="val 37574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が</a:t>
            </a:r>
            <a:r>
              <a:rPr lang="en-US" altLang="ja-JP" dirty="0" smtClean="0">
                <a:solidFill>
                  <a:schemeClr val="tx1"/>
                </a:solidFill>
              </a:rPr>
              <a:t>9</a:t>
            </a:r>
            <a:r>
              <a:rPr lang="ja-JP" altLang="en-US" dirty="0" smtClean="0">
                <a:solidFill>
                  <a:schemeClr val="tx1"/>
                </a:solidFill>
              </a:rPr>
              <a:t>以下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577836" y="1949848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5577836" y="2788928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685813" y="3242815"/>
            <a:ext cx="1784045" cy="43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の値を表示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5577836" y="3754129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685813" y="4203910"/>
            <a:ext cx="1784045" cy="398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に</a:t>
            </a:r>
            <a:r>
              <a:rPr lang="en-US" altLang="ja-JP" dirty="0" smtClean="0">
                <a:solidFill>
                  <a:schemeClr val="tx1"/>
                </a:solidFill>
              </a:rPr>
              <a:t>2</a:t>
            </a:r>
            <a:r>
              <a:rPr lang="ja-JP" altLang="en-US" dirty="0" smtClean="0">
                <a:solidFill>
                  <a:schemeClr val="tx1"/>
                </a:solidFill>
              </a:rPr>
              <a:t>をプラス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片側の 2 つの角を切り取った四角形 28"/>
          <p:cNvSpPr/>
          <p:nvPr/>
        </p:nvSpPr>
        <p:spPr>
          <a:xfrm flipV="1">
            <a:off x="4787611" y="5114092"/>
            <a:ext cx="1593988" cy="321438"/>
          </a:xfrm>
          <a:prstGeom prst="snip2SameRect">
            <a:avLst>
              <a:gd name="adj1" fmla="val 37574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5577836" y="4672071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5577836" y="5469398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4780843" y="485646"/>
            <a:ext cx="1593988" cy="5209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start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2386" y="328937"/>
            <a:ext cx="23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2386" y="746112"/>
            <a:ext cx="367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Hello World!</a:t>
            </a:r>
            <a:r>
              <a:rPr lang="ja-JP" altLang="en-US" dirty="0"/>
              <a:t>」と</a:t>
            </a:r>
            <a:r>
              <a:rPr lang="en-US" altLang="ja-JP" dirty="0"/>
              <a:t>3</a:t>
            </a:r>
            <a:r>
              <a:rPr lang="ja-JP" altLang="en-US" dirty="0"/>
              <a:t>回表示させる</a:t>
            </a:r>
            <a:r>
              <a:rPr lang="ja-JP" altLang="en-US" dirty="0" smtClean="0"/>
              <a:t>処理</a:t>
            </a:r>
            <a:endParaRPr lang="ja-JP" altLang="en-US" b="0" dirty="0" smtClean="0">
              <a:effectLst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577836" y="1074855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6"/>
          <p:cNvSpPr/>
          <p:nvPr/>
        </p:nvSpPr>
        <p:spPr>
          <a:xfrm>
            <a:off x="4780843" y="5909820"/>
            <a:ext cx="1593988" cy="5209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end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869947" y="1495970"/>
            <a:ext cx="1398842" cy="369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 = 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片側の 2 つの角を切り取った四角形 9"/>
          <p:cNvSpPr/>
          <p:nvPr/>
        </p:nvSpPr>
        <p:spPr>
          <a:xfrm>
            <a:off x="4787611" y="2387888"/>
            <a:ext cx="1593988" cy="321438"/>
          </a:xfrm>
          <a:prstGeom prst="snip2SameRect">
            <a:avLst>
              <a:gd name="adj1" fmla="val 37574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が</a:t>
            </a:r>
            <a:r>
              <a:rPr lang="en-US" altLang="ja-JP" dirty="0" smtClean="0">
                <a:solidFill>
                  <a:schemeClr val="tx1"/>
                </a:solidFill>
              </a:rPr>
              <a:t>3</a:t>
            </a:r>
            <a:r>
              <a:rPr lang="ja-JP" altLang="en-US" dirty="0" smtClean="0">
                <a:solidFill>
                  <a:schemeClr val="tx1"/>
                </a:solidFill>
              </a:rPr>
              <a:t>以下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577836" y="1949848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5577836" y="2788928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301241" y="3242815"/>
            <a:ext cx="2536254" cy="43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「</a:t>
            </a:r>
            <a:r>
              <a:rPr lang="en-US" altLang="ja-JP" dirty="0" smtClean="0">
                <a:solidFill>
                  <a:schemeClr val="tx1"/>
                </a:solidFill>
              </a:rPr>
              <a:t>Hello World!</a:t>
            </a:r>
            <a:r>
              <a:rPr lang="ja-JP" altLang="en-US" dirty="0" smtClean="0">
                <a:solidFill>
                  <a:schemeClr val="tx1"/>
                </a:solidFill>
              </a:rPr>
              <a:t>」を表示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5577836" y="3754129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685813" y="4203910"/>
            <a:ext cx="1784045" cy="398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に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</a:rPr>
              <a:t>をプラス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片側の 2 つの角を切り取った四角形 28"/>
          <p:cNvSpPr/>
          <p:nvPr/>
        </p:nvSpPr>
        <p:spPr>
          <a:xfrm flipV="1">
            <a:off x="4787611" y="5114092"/>
            <a:ext cx="1593988" cy="321438"/>
          </a:xfrm>
          <a:prstGeom prst="snip2SameRect">
            <a:avLst>
              <a:gd name="adj1" fmla="val 37574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5577836" y="4672071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5577836" y="5469398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8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4780843" y="485646"/>
            <a:ext cx="1593988" cy="5209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start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2386" y="328937"/>
            <a:ext cx="23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課題</a:t>
            </a:r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2386" y="746112"/>
            <a:ext cx="3673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パスワードの入力が正解になるまで入力を求め続ける処理。成功すると「ログインしました」と</a:t>
            </a:r>
            <a:r>
              <a:rPr lang="ja-JP" altLang="en-US" dirty="0" smtClean="0"/>
              <a:t>表示</a:t>
            </a:r>
            <a:endParaRPr lang="ja-JP" altLang="en-US" b="0" dirty="0" smtClean="0">
              <a:effectLst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577836" y="1207777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6"/>
          <p:cNvSpPr/>
          <p:nvPr/>
        </p:nvSpPr>
        <p:spPr>
          <a:xfrm>
            <a:off x="4797777" y="5909820"/>
            <a:ext cx="1593988" cy="5209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end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1300" y="4666176"/>
            <a:ext cx="2655435" cy="441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「ログインしました」を表示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577836" y="2471721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手操作入力 17"/>
          <p:cNvSpPr/>
          <p:nvPr/>
        </p:nvSpPr>
        <p:spPr>
          <a:xfrm>
            <a:off x="4448098" y="1688939"/>
            <a:ext cx="2259476" cy="641583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にパスワードを入力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フローチャート: 判断 19"/>
          <p:cNvSpPr/>
          <p:nvPr/>
        </p:nvSpPr>
        <p:spPr>
          <a:xfrm>
            <a:off x="4218936" y="3012883"/>
            <a:ext cx="2717799" cy="85591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が正解のパスワード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5577836" y="5341920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5577836" y="4063454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7336039" y="2009730"/>
            <a:ext cx="13168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8644466" y="2005053"/>
            <a:ext cx="0" cy="136468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rot="16200000" flipV="1">
            <a:off x="7984511" y="2707786"/>
            <a:ext cx="0" cy="136468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5799624" y="3997960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199606" y="2881079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8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4780843" y="485646"/>
            <a:ext cx="1593988" cy="5209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start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2386" y="328937"/>
            <a:ext cx="23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2386" y="746112"/>
            <a:ext cx="3986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入力された数字が</a:t>
            </a:r>
            <a:r>
              <a:rPr lang="en-US" altLang="ja-JP" dirty="0"/>
              <a:t>1</a:t>
            </a:r>
            <a:r>
              <a:rPr lang="ja-JP" altLang="en-US" dirty="0"/>
              <a:t>以上</a:t>
            </a:r>
            <a:r>
              <a:rPr lang="ja-JP" altLang="en-US" dirty="0" smtClean="0"/>
              <a:t>なら「</a:t>
            </a:r>
            <a:r>
              <a:rPr lang="ja-JP" altLang="en-US" dirty="0"/>
              <a:t>入力された数字は</a:t>
            </a:r>
            <a:r>
              <a:rPr lang="en-US" altLang="ja-JP" dirty="0"/>
              <a:t>1</a:t>
            </a:r>
            <a:r>
              <a:rPr lang="ja-JP" altLang="en-US" dirty="0"/>
              <a:t>以上です」と表示</a:t>
            </a:r>
            <a:endParaRPr lang="ja-JP" altLang="en-US" b="0" dirty="0" smtClean="0">
              <a:effectLst/>
            </a:endParaRPr>
          </a:p>
          <a:p>
            <a:r>
              <a:rPr lang="en-US" altLang="ja-JP" dirty="0"/>
              <a:t>0</a:t>
            </a:r>
            <a:r>
              <a:rPr lang="ja-JP" altLang="en-US" dirty="0"/>
              <a:t>なら「入力された数字は</a:t>
            </a:r>
            <a:r>
              <a:rPr lang="en-US" altLang="ja-JP" dirty="0"/>
              <a:t>0</a:t>
            </a:r>
            <a:r>
              <a:rPr lang="ja-JP" altLang="en-US" dirty="0"/>
              <a:t>です」と表示</a:t>
            </a:r>
            <a:endParaRPr lang="ja-JP" altLang="en-US" b="0" dirty="0" smtClean="0">
              <a:effectLst/>
            </a:endParaRPr>
          </a:p>
          <a:p>
            <a:r>
              <a:rPr lang="en-US" altLang="ja-JP" dirty="0"/>
              <a:t>0</a:t>
            </a:r>
            <a:r>
              <a:rPr lang="ja-JP" altLang="en-US" dirty="0"/>
              <a:t>未満なら「入力された数字</a:t>
            </a:r>
            <a:r>
              <a:rPr lang="ja-JP" altLang="en-US" dirty="0" smtClean="0"/>
              <a:t>は</a:t>
            </a:r>
            <a:r>
              <a:rPr lang="en-US" altLang="ja-JP" dirty="0" smtClean="0"/>
              <a:t>0</a:t>
            </a:r>
            <a:r>
              <a:rPr lang="ja-JP" altLang="en-US" dirty="0"/>
              <a:t>未満です」と</a:t>
            </a:r>
            <a:r>
              <a:rPr lang="ja-JP" altLang="en-US" dirty="0" smtClean="0"/>
              <a:t>表示</a:t>
            </a:r>
            <a:endParaRPr lang="ja-JP" altLang="en-US" b="0" dirty="0" smtClean="0">
              <a:effectLst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577836" y="1080777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6"/>
          <p:cNvSpPr/>
          <p:nvPr/>
        </p:nvSpPr>
        <p:spPr>
          <a:xfrm>
            <a:off x="4797777" y="5995361"/>
            <a:ext cx="1593988" cy="5209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end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885006" y="2561922"/>
            <a:ext cx="3338700" cy="765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「入力された数字は</a:t>
            </a:r>
            <a:r>
              <a:rPr lang="en-US" altLang="ja-JP" dirty="0" smtClean="0">
                <a:solidFill>
                  <a:schemeClr val="tx1"/>
                </a:solidFill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</a:rPr>
              <a:t>以上です」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を表示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577836" y="2036297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手操作入力 17"/>
          <p:cNvSpPr/>
          <p:nvPr/>
        </p:nvSpPr>
        <p:spPr>
          <a:xfrm>
            <a:off x="4448098" y="1475230"/>
            <a:ext cx="2259476" cy="43087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に</a:t>
            </a:r>
            <a:r>
              <a:rPr lang="ja-JP" altLang="en-US" dirty="0">
                <a:solidFill>
                  <a:schemeClr val="tx1"/>
                </a:solidFill>
              </a:rPr>
              <a:t>値</a:t>
            </a:r>
            <a:r>
              <a:rPr lang="ja-JP" altLang="en-US" dirty="0" smtClean="0">
                <a:solidFill>
                  <a:schemeClr val="tx1"/>
                </a:solidFill>
              </a:rPr>
              <a:t>を入力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フローチャート: 判断 19"/>
          <p:cNvSpPr/>
          <p:nvPr/>
        </p:nvSpPr>
        <p:spPr>
          <a:xfrm>
            <a:off x="4227403" y="2463776"/>
            <a:ext cx="2717799" cy="63800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が</a:t>
            </a:r>
            <a:r>
              <a:rPr lang="en-US" altLang="ja-JP" dirty="0" smtClean="0">
                <a:solidFill>
                  <a:schemeClr val="tx1"/>
                </a:solidFill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</a:rPr>
              <a:t>以上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5577836" y="3216787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6200000">
            <a:off x="7415104" y="2590254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860907" y="3216787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178913" y="2279110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28" name="フローチャート: 判断 27"/>
          <p:cNvSpPr/>
          <p:nvPr/>
        </p:nvSpPr>
        <p:spPr>
          <a:xfrm>
            <a:off x="4227403" y="3708173"/>
            <a:ext cx="2717799" cy="63800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が</a:t>
            </a:r>
            <a:r>
              <a:rPr lang="en-US" altLang="ja-JP" dirty="0" smtClean="0">
                <a:solidFill>
                  <a:schemeClr val="tx1"/>
                </a:solidFill>
              </a:rPr>
              <a:t>0</a:t>
            </a:r>
            <a:r>
              <a:rPr lang="ja-JP" altLang="en-US" dirty="0" smtClean="0">
                <a:solidFill>
                  <a:schemeClr val="tx1"/>
                </a:solidFill>
              </a:rPr>
              <a:t>未満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577836" y="4495254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rot="5400000" flipH="1">
            <a:off x="3847919" y="3831895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611713" y="3534372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60907" y="4495254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154917" y="3708173"/>
            <a:ext cx="3338700" cy="688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「入力された数字は</a:t>
            </a:r>
            <a:r>
              <a:rPr lang="en-US" altLang="ja-JP" dirty="0" smtClean="0">
                <a:solidFill>
                  <a:schemeClr val="tx1"/>
                </a:solidFill>
              </a:rPr>
              <a:t>0</a:t>
            </a:r>
            <a:r>
              <a:rPr lang="ja-JP" altLang="en-US" dirty="0" smtClean="0">
                <a:solidFill>
                  <a:schemeClr val="tx1"/>
                </a:solidFill>
              </a:rPr>
              <a:t>未満です」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を表示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611713" y="4998122"/>
            <a:ext cx="3949177" cy="441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「入力された数字は</a:t>
            </a:r>
            <a:r>
              <a:rPr lang="en-US" altLang="ja-JP" dirty="0" smtClean="0">
                <a:solidFill>
                  <a:schemeClr val="tx1"/>
                </a:solidFill>
              </a:rPr>
              <a:t>0</a:t>
            </a:r>
            <a:r>
              <a:rPr lang="ja-JP" altLang="en-US" dirty="0" smtClean="0">
                <a:solidFill>
                  <a:schemeClr val="tx1"/>
                </a:solidFill>
              </a:rPr>
              <a:t>です」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5577836" y="5490634"/>
            <a:ext cx="0" cy="374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H="1">
            <a:off x="6717153" y="6223442"/>
            <a:ext cx="2891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9600379" y="3635815"/>
            <a:ext cx="0" cy="259609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1768713" y="4525373"/>
            <a:ext cx="0" cy="17366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1768713" y="6240376"/>
            <a:ext cx="27095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642</Words>
  <Application>Microsoft Office PowerPoint</Application>
  <PresentationFormat>ワイド画面</PresentationFormat>
  <Paragraphs>145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テーマ</vt:lpstr>
      <vt:lpstr>基礎　フローチャート課題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基礎　フローチャート課題</dc:title>
  <dc:creator>user2</dc:creator>
  <cp:lastModifiedBy>user2</cp:lastModifiedBy>
  <cp:revision>30</cp:revision>
  <dcterms:created xsi:type="dcterms:W3CDTF">2016-10-18T01:25:59Z</dcterms:created>
  <dcterms:modified xsi:type="dcterms:W3CDTF">2016-10-18T06:21:04Z</dcterms:modified>
</cp:coreProperties>
</file>