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56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32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D2B4-89D2-4C21-B4A5-51A62EFBEF1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3829C-5037-4F67-A69B-9086DB948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A12E-CAD8-EBFE-0028-95AEEA4E6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62030-1FC6-5531-8C8A-912AB6D42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B03AA-1E87-E98D-203E-084D81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5F9E5-6EFE-3772-A4E2-5191513F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59411-BCE0-8991-3AB3-88000064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0BD7-8B42-1134-8181-AF252E4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504BC-696F-EF0C-9C5F-2416FDA50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77BE5-D279-FC12-0339-4236C78F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7FC84-141A-0108-3817-6B20DF2D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454A8-6033-8410-BFFB-40D2ACD9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0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A182D1-2E08-2F69-BFC8-3B9EFE91B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405FB-AE9B-1BA9-ADA7-1843E00D8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F351F-7882-6FA4-7BDE-C3ECF70D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00668-C960-A01D-5275-7F110D9F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CB138-350B-2A08-E3E7-9F4BD53C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DC3EC-FE52-C59F-4C5D-3A725F1E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FEE42-B5DF-71E0-253F-5A8602FF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B3237-D3AD-DB90-2E3B-6CB233C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86D76-F73D-1079-70D9-70216599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8A1E5-863A-D811-BC15-A3983902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8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001CF-854E-9313-D0AD-8B3AF161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778FE-B1CE-6423-D152-E008A7785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269AA-20D8-33B6-609B-39C8C388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1C000-FE65-5BD3-82DA-EBDA8AF8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A1B45-2580-52B1-1948-5BC8084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5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6EA44-00C4-300D-7842-B44DEDC2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7E451-0760-0A33-3DB2-91322E121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9BDC0-9031-EAE8-B967-9100546E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550EF-779E-8FFE-44FF-75E301B9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EF779-FFA6-36EA-FAE8-365E5608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BE28E-0344-D146-09A6-F7549B3C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665B-08C4-4380-2D81-9F8CA301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547EF-4C6C-13C0-694A-B87AB192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4D7B7-BBB2-8676-18B9-4EC3E314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1F4C7F-DDB5-1B1F-7C8E-200EBA5FC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92B014-48CA-EEE3-6F0B-BA23F5A0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706AE-970C-4DBC-1DD8-1FE4DD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B7450-A954-61FD-02F5-C7C21F3E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9934A-060C-B26B-D6C4-06F08CEC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9478-10A6-CD5A-C9BC-514D135A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C66F51-330E-BEEB-4A4A-E44AC4B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C40107-75F6-9905-11CE-C8DB5EDB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D1A87E-2564-94EE-AD2A-690E744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80B82B-186A-35C0-D6DB-FF50D8BA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F24543-627A-4422-03B7-B0C90D92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89F90-F33F-93B5-D60E-848BA8F2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3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2D43-B22D-4E18-DAE3-6924C7B1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7486-0D46-5287-C387-2A0CE9FE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2F52-891A-5788-37BF-A563F13B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9263E-FD8A-5DAA-7D08-1A8AFE3A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63C26-8F05-51CE-75DC-4FD6BABB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D047A-229F-6C3E-8189-1F7F0C03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0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38CC-B445-BFCA-EBA6-FB609FCC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1D7AD9-6670-B253-C252-F8A89C77C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40C9B-8543-E891-ED61-8199C856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73D0E-8E50-E9CA-C142-F6B3FBA2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B9CC5-FD91-BD68-7189-64A923E7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21C3D-496F-4DA7-1087-37759B9D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8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431B43-87E5-31DA-5624-AE9B9531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51DBB-A5B6-DC66-8D01-6E256EDD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A18EF-22FD-A495-35FD-42F81148A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3305-28F2-471D-9475-73E8C54C4C8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F3C2A-1B70-C0B6-6486-A60143D8B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FA8FF-D48C-F953-B550-6D9C53BE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3F2A-3CA9-443B-95D4-83B90FF0D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2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39FA4-F454-ED75-5BFA-734C4999D281}"/>
              </a:ext>
            </a:extLst>
          </p:cNvPr>
          <p:cNvSpPr txBox="1"/>
          <p:nvPr/>
        </p:nvSpPr>
        <p:spPr>
          <a:xfrm>
            <a:off x="3474719" y="2905780"/>
            <a:ext cx="5070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모바일 프로그래밍 </a:t>
            </a:r>
            <a:r>
              <a:rPr lang="en-US" altLang="ko-KR" sz="2800" dirty="0">
                <a:latin typeface="+mn-ea"/>
              </a:rPr>
              <a:t>9</a:t>
            </a:r>
            <a:r>
              <a:rPr lang="ko-KR" altLang="en-US" sz="2800" dirty="0">
                <a:latin typeface="+mn-ea"/>
              </a:rPr>
              <a:t>팀 제안서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A5FFD-1FC3-6232-6101-8AB10C1FF8FA}"/>
              </a:ext>
            </a:extLst>
          </p:cNvPr>
          <p:cNvSpPr txBox="1"/>
          <p:nvPr/>
        </p:nvSpPr>
        <p:spPr>
          <a:xfrm>
            <a:off x="9238593" y="5379195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17101963 </a:t>
            </a:r>
            <a:r>
              <a:rPr lang="ko-KR" altLang="en-US" dirty="0"/>
              <a:t>유성현</a:t>
            </a:r>
            <a:endParaRPr lang="en-US" altLang="ko-KR" dirty="0"/>
          </a:p>
          <a:p>
            <a:r>
              <a:rPr lang="en-US" altLang="ko-KR" dirty="0"/>
              <a:t>17102046 </a:t>
            </a:r>
            <a:r>
              <a:rPr lang="ko-KR" altLang="en-US" dirty="0"/>
              <a:t>마형규</a:t>
            </a:r>
          </a:p>
        </p:txBody>
      </p:sp>
    </p:spTree>
    <p:extLst>
      <p:ext uri="{BB962C8B-B14F-4D97-AF65-F5344CB8AC3E}">
        <p14:creationId xmlns:p14="http://schemas.microsoft.com/office/powerpoint/2010/main" val="343653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445531-7282-8FB1-FB43-9E7C4B9DFB1C}"/>
              </a:ext>
            </a:extLst>
          </p:cNvPr>
          <p:cNvSpPr txBox="1"/>
          <p:nvPr/>
        </p:nvSpPr>
        <p:spPr>
          <a:xfrm>
            <a:off x="586479" y="592784"/>
            <a:ext cx="3986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프로그래밍  </a:t>
            </a:r>
            <a:r>
              <a:rPr lang="en-US" altLang="ko-KR" dirty="0"/>
              <a:t>project proposal</a:t>
            </a:r>
          </a:p>
          <a:p>
            <a:endParaRPr lang="en-US" altLang="ko-KR" dirty="0"/>
          </a:p>
          <a:p>
            <a:r>
              <a:rPr lang="en-US" altLang="ko-KR" dirty="0"/>
              <a:t>Application Name &amp; background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1F16E-BEF3-DA5E-AB2D-666A1D0A5EEF}"/>
              </a:ext>
            </a:extLst>
          </p:cNvPr>
          <p:cNvSpPr txBox="1"/>
          <p:nvPr/>
        </p:nvSpPr>
        <p:spPr>
          <a:xfrm>
            <a:off x="383539" y="1803576"/>
            <a:ext cx="114249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 </a:t>
            </a:r>
            <a:r>
              <a:rPr lang="ko-KR" altLang="en-US" dirty="0" err="1"/>
              <a:t>챗</a:t>
            </a:r>
            <a:r>
              <a:rPr lang="ko-KR" altLang="en-US" dirty="0"/>
              <a:t> </a:t>
            </a:r>
            <a:r>
              <a:rPr lang="ko-KR" altLang="en-US" dirty="0" err="1"/>
              <a:t>파파고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 err="1"/>
              <a:t>챗</a:t>
            </a:r>
            <a:r>
              <a:rPr lang="ko-KR" altLang="en-US" dirty="0"/>
              <a:t> </a:t>
            </a:r>
            <a:r>
              <a:rPr lang="en-US" altLang="ko-KR" dirty="0"/>
              <a:t>GPT</a:t>
            </a:r>
            <a:r>
              <a:rPr lang="ko-KR" altLang="en-US" dirty="0"/>
              <a:t>에 물어보고 싶은 것을 입력했을 때 한글로 입력한 경우와 영어로 입력한 경우</a:t>
            </a:r>
            <a:endParaRPr lang="en-US" altLang="ko-KR" dirty="0"/>
          </a:p>
          <a:p>
            <a:r>
              <a:rPr lang="en-US" altLang="ko-KR" dirty="0"/>
              <a:t>GPT</a:t>
            </a:r>
            <a:r>
              <a:rPr lang="ko-KR" altLang="en-US" dirty="0"/>
              <a:t>가 이에 대한 응답을 하는 시간의 차이는 상당히 크다</a:t>
            </a:r>
            <a:r>
              <a:rPr lang="en-US" altLang="ko-KR" dirty="0"/>
              <a:t>. </a:t>
            </a:r>
            <a:r>
              <a:rPr lang="ko-KR" altLang="en-US" dirty="0"/>
              <a:t>다시 말해 영어로 입력할 경우 한글로 입력했을 때</a:t>
            </a:r>
            <a:endParaRPr lang="en-US" altLang="ko-KR" dirty="0"/>
          </a:p>
          <a:p>
            <a:r>
              <a:rPr lang="ko-KR" altLang="en-US" dirty="0"/>
              <a:t>보다 더 빠른 답변을 보여준다</a:t>
            </a:r>
            <a:r>
              <a:rPr lang="en-US" altLang="ko-KR" dirty="0"/>
              <a:t>. </a:t>
            </a:r>
            <a:r>
              <a:rPr lang="ko-KR" altLang="en-US" dirty="0"/>
              <a:t>그에 따라서 많은 사람들이 </a:t>
            </a:r>
            <a:r>
              <a:rPr lang="en-US" altLang="ko-KR" dirty="0"/>
              <a:t>GPT</a:t>
            </a:r>
            <a:r>
              <a:rPr lang="ko-KR" altLang="en-US" dirty="0"/>
              <a:t>에 </a:t>
            </a:r>
            <a:r>
              <a:rPr lang="en-US" altLang="ko-KR" dirty="0"/>
              <a:t>message</a:t>
            </a:r>
            <a:r>
              <a:rPr lang="ko-KR" altLang="en-US" dirty="0"/>
              <a:t>를 보내기 전에 번역기를 돌린 후</a:t>
            </a:r>
            <a:endParaRPr lang="en-US" altLang="ko-KR" dirty="0"/>
          </a:p>
          <a:p>
            <a:r>
              <a:rPr lang="ko-KR" altLang="en-US" dirty="0"/>
              <a:t>번역된 문장을 </a:t>
            </a:r>
            <a:r>
              <a:rPr lang="en-US" altLang="ko-KR" dirty="0"/>
              <a:t>GPT</a:t>
            </a:r>
            <a:r>
              <a:rPr lang="ko-KR" altLang="en-US" dirty="0"/>
              <a:t>에 입력하여 시간을 절약하는 경우가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그에 따라서 우리 팀이 제시하는 어플리케이션은 이 과정을 </a:t>
            </a:r>
            <a:r>
              <a:rPr lang="ko-KR" altLang="en-US" dirty="0" err="1"/>
              <a:t>파파고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GPT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활용하여 자동화하여</a:t>
            </a:r>
            <a:endParaRPr lang="en-US" altLang="ko-KR" dirty="0"/>
          </a:p>
          <a:p>
            <a:r>
              <a:rPr lang="ko-KR" altLang="en-US" dirty="0"/>
              <a:t>메시지를 입력하면 자동으로 이를 영어로 번역 후 </a:t>
            </a:r>
            <a:r>
              <a:rPr lang="en-US" altLang="ko-KR" dirty="0"/>
              <a:t>GPT</a:t>
            </a:r>
            <a:r>
              <a:rPr lang="ko-KR" altLang="en-US" dirty="0"/>
              <a:t>가 답변한 내용을 사용자에게 보여주는 것을 </a:t>
            </a:r>
            <a:endParaRPr lang="en-US" altLang="ko-KR" dirty="0"/>
          </a:p>
          <a:p>
            <a:r>
              <a:rPr lang="ko-KR" altLang="en-US" dirty="0"/>
              <a:t>목적으로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07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445531-7282-8FB1-FB43-9E7C4B9DFB1C}"/>
              </a:ext>
            </a:extLst>
          </p:cNvPr>
          <p:cNvSpPr txBox="1"/>
          <p:nvPr/>
        </p:nvSpPr>
        <p:spPr>
          <a:xfrm>
            <a:off x="586479" y="592784"/>
            <a:ext cx="3986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프로그래밍  </a:t>
            </a:r>
            <a:r>
              <a:rPr lang="en-US" altLang="ko-KR" dirty="0"/>
              <a:t>project proposal</a:t>
            </a:r>
          </a:p>
          <a:p>
            <a:endParaRPr lang="en-US" altLang="ko-KR" dirty="0"/>
          </a:p>
          <a:p>
            <a:r>
              <a:rPr lang="en-US" altLang="ko-KR" dirty="0"/>
              <a:t>Use case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90C72-ADE0-A93D-F311-23C4F690D035}"/>
              </a:ext>
            </a:extLst>
          </p:cNvPr>
          <p:cNvSpPr txBox="1"/>
          <p:nvPr/>
        </p:nvSpPr>
        <p:spPr>
          <a:xfrm>
            <a:off x="971156" y="2245010"/>
            <a:ext cx="651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챗</a:t>
            </a:r>
            <a:r>
              <a:rPr lang="ko-KR" altLang="en-US" dirty="0"/>
              <a:t> </a:t>
            </a:r>
            <a:r>
              <a:rPr lang="en-US" altLang="ko-KR" dirty="0"/>
              <a:t>GPT</a:t>
            </a:r>
            <a:r>
              <a:rPr lang="ko-KR" altLang="en-US" dirty="0"/>
              <a:t>에 입력할 혹은 물어볼 문장을 어플리케이션에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2DA2-827A-2491-C34F-69DEC9CB9562}"/>
              </a:ext>
            </a:extLst>
          </p:cNvPr>
          <p:cNvSpPr txBox="1"/>
          <p:nvPr/>
        </p:nvSpPr>
        <p:spPr>
          <a:xfrm>
            <a:off x="971156" y="2927131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해당 문장을 영어로 번역 </a:t>
            </a:r>
            <a:r>
              <a:rPr lang="en-US" altLang="ko-KR" dirty="0"/>
              <a:t>(</a:t>
            </a:r>
            <a:r>
              <a:rPr lang="ko-KR" altLang="en-US" dirty="0" err="1"/>
              <a:t>파파고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07C62-881A-E93F-A166-F5725B47823A}"/>
              </a:ext>
            </a:extLst>
          </p:cNvPr>
          <p:cNvSpPr txBox="1"/>
          <p:nvPr/>
        </p:nvSpPr>
        <p:spPr>
          <a:xfrm>
            <a:off x="971156" y="3609252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번역된 문장을 </a:t>
            </a:r>
            <a:r>
              <a:rPr lang="ko-KR" altLang="en-US" dirty="0" err="1"/>
              <a:t>챗</a:t>
            </a:r>
            <a:r>
              <a:rPr lang="ko-KR" altLang="en-US" dirty="0"/>
              <a:t> </a:t>
            </a:r>
            <a:r>
              <a:rPr lang="en-US" altLang="ko-KR" dirty="0"/>
              <a:t>GPT</a:t>
            </a:r>
            <a:r>
              <a:rPr lang="ko-KR" altLang="en-US" dirty="0"/>
              <a:t>에 입력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B3A35-DD0E-A305-419F-F0BD80C5759F}"/>
              </a:ext>
            </a:extLst>
          </p:cNvPr>
          <p:cNvSpPr txBox="1"/>
          <p:nvPr/>
        </p:nvSpPr>
        <p:spPr>
          <a:xfrm>
            <a:off x="971156" y="4291373"/>
            <a:ext cx="736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챗</a:t>
            </a:r>
            <a:r>
              <a:rPr lang="ko-KR" altLang="en-US" dirty="0"/>
              <a:t> </a:t>
            </a:r>
            <a:r>
              <a:rPr lang="en-US" altLang="ko-KR" dirty="0"/>
              <a:t>GPT</a:t>
            </a:r>
            <a:r>
              <a:rPr lang="ko-KR" altLang="en-US" dirty="0"/>
              <a:t>가 응답한 문장을 다시 한글로 번역하여 사용자에게 보여줌 </a:t>
            </a:r>
          </a:p>
        </p:txBody>
      </p:sp>
    </p:spTree>
    <p:extLst>
      <p:ext uri="{BB962C8B-B14F-4D97-AF65-F5344CB8AC3E}">
        <p14:creationId xmlns:p14="http://schemas.microsoft.com/office/powerpoint/2010/main" val="8406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DE12E3-52F3-114C-114F-6D8ABF8DC75B}"/>
              </a:ext>
            </a:extLst>
          </p:cNvPr>
          <p:cNvSpPr/>
          <p:nvPr/>
        </p:nvSpPr>
        <p:spPr>
          <a:xfrm>
            <a:off x="6656965" y="1238252"/>
            <a:ext cx="2755814" cy="48117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B925AC-9648-5BCB-06A5-19EE177BBCA8}"/>
              </a:ext>
            </a:extLst>
          </p:cNvPr>
          <p:cNvSpPr/>
          <p:nvPr/>
        </p:nvSpPr>
        <p:spPr>
          <a:xfrm>
            <a:off x="6656964" y="3854674"/>
            <a:ext cx="2748670" cy="16888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84A492-7EF2-DB27-3C65-B4D15B8A3223}"/>
              </a:ext>
            </a:extLst>
          </p:cNvPr>
          <p:cNvSpPr/>
          <p:nvPr/>
        </p:nvSpPr>
        <p:spPr>
          <a:xfrm>
            <a:off x="915095" y="1639611"/>
            <a:ext cx="2755814" cy="41368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5E726-0EE6-D341-9EC3-1B3B1EAD9373}"/>
              </a:ext>
            </a:extLst>
          </p:cNvPr>
          <p:cNvSpPr txBox="1"/>
          <p:nvPr/>
        </p:nvSpPr>
        <p:spPr>
          <a:xfrm>
            <a:off x="586479" y="592784"/>
            <a:ext cx="3986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프로그래밍  </a:t>
            </a:r>
            <a:r>
              <a:rPr lang="en-US" altLang="ko-KR" dirty="0"/>
              <a:t>project proposal</a:t>
            </a:r>
          </a:p>
          <a:p>
            <a:endParaRPr lang="en-US" altLang="ko-KR" dirty="0"/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61005-D65A-8F7E-5321-F452259D4D8D}"/>
              </a:ext>
            </a:extLst>
          </p:cNvPr>
          <p:cNvSpPr txBox="1"/>
          <p:nvPr/>
        </p:nvSpPr>
        <p:spPr>
          <a:xfrm>
            <a:off x="1220857" y="2767455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GPT 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serial number</a:t>
            </a:r>
          </a:p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AE78FF-D218-D6F0-79AB-C279EE8D3CAE}"/>
              </a:ext>
            </a:extLst>
          </p:cNvPr>
          <p:cNvSpPr/>
          <p:nvPr/>
        </p:nvSpPr>
        <p:spPr>
          <a:xfrm>
            <a:off x="1254579" y="3220137"/>
            <a:ext cx="2165131" cy="365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2FD93-18D3-A65E-00FC-0AAFEB4AC71C}"/>
              </a:ext>
            </a:extLst>
          </p:cNvPr>
          <p:cNvSpPr txBox="1"/>
          <p:nvPr/>
        </p:nvSpPr>
        <p:spPr>
          <a:xfrm>
            <a:off x="870950" y="6050016"/>
            <a:ext cx="447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GPT API</a:t>
            </a:r>
            <a:r>
              <a:rPr lang="ko-KR" altLang="en-US" sz="1600" dirty="0"/>
              <a:t>를 사용하기 위해서는</a:t>
            </a:r>
            <a:endParaRPr lang="en-US" altLang="ko-KR" sz="1600" dirty="0"/>
          </a:p>
          <a:p>
            <a:r>
              <a:rPr lang="ko-KR" altLang="en-US" sz="1600" dirty="0"/>
              <a:t>자신의 </a:t>
            </a:r>
            <a:r>
              <a:rPr lang="en-US" altLang="ko-KR" sz="1600" dirty="0"/>
              <a:t>GPT </a:t>
            </a:r>
            <a:r>
              <a:rPr lang="ko-KR" altLang="en-US" sz="1600" dirty="0"/>
              <a:t>계정의 시리얼 넘버의 확인을 요함</a:t>
            </a:r>
            <a:endParaRPr lang="en-US" altLang="ko-KR" sz="16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B1EA43D-553D-F4E8-23A7-0790E165BCD4}"/>
              </a:ext>
            </a:extLst>
          </p:cNvPr>
          <p:cNvSpPr/>
          <p:nvPr/>
        </p:nvSpPr>
        <p:spPr>
          <a:xfrm>
            <a:off x="4431761" y="3308943"/>
            <a:ext cx="1172955" cy="43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420BE5-B3BB-247C-A64A-43182A09BC9A}"/>
              </a:ext>
            </a:extLst>
          </p:cNvPr>
          <p:cNvGrpSpPr/>
          <p:nvPr/>
        </p:nvGrpSpPr>
        <p:grpSpPr>
          <a:xfrm>
            <a:off x="6783664" y="1405757"/>
            <a:ext cx="235144" cy="220714"/>
            <a:chOff x="5528729" y="1418897"/>
            <a:chExt cx="285594" cy="1944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4FC079-A399-BA11-BAD0-10F6F85CF58B}"/>
                </a:ext>
              </a:extLst>
            </p:cNvPr>
            <p:cNvSpPr/>
            <p:nvPr/>
          </p:nvSpPr>
          <p:spPr>
            <a:xfrm>
              <a:off x="5528730" y="1418897"/>
              <a:ext cx="285593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CA94FD-4782-DA63-35CD-200CDE458D2E}"/>
                </a:ext>
              </a:extLst>
            </p:cNvPr>
            <p:cNvSpPr/>
            <p:nvPr/>
          </p:nvSpPr>
          <p:spPr>
            <a:xfrm>
              <a:off x="5528729" y="1493254"/>
              <a:ext cx="285593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FE11E1-C2A7-6E8E-E931-770EDF68AF28}"/>
                </a:ext>
              </a:extLst>
            </p:cNvPr>
            <p:cNvSpPr/>
            <p:nvPr/>
          </p:nvSpPr>
          <p:spPr>
            <a:xfrm>
              <a:off x="5528729" y="1567611"/>
              <a:ext cx="285593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54F5B85-4CB6-DCAB-1045-5E26EE3B494F}"/>
              </a:ext>
            </a:extLst>
          </p:cNvPr>
          <p:cNvSpPr txBox="1"/>
          <p:nvPr/>
        </p:nvSpPr>
        <p:spPr>
          <a:xfrm>
            <a:off x="7645080" y="1378957"/>
            <a:ext cx="95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Chat 1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DBCCFD9-750A-A1A3-E416-55018C7C968D}"/>
              </a:ext>
            </a:extLst>
          </p:cNvPr>
          <p:cNvSpPr/>
          <p:nvPr/>
        </p:nvSpPr>
        <p:spPr>
          <a:xfrm>
            <a:off x="1562388" y="3820482"/>
            <a:ext cx="1461227" cy="378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74A4FA8-2F03-6CB3-A006-C7A1CF8D0D21}"/>
              </a:ext>
            </a:extLst>
          </p:cNvPr>
          <p:cNvSpPr/>
          <p:nvPr/>
        </p:nvSpPr>
        <p:spPr>
          <a:xfrm>
            <a:off x="6649820" y="2135218"/>
            <a:ext cx="2755814" cy="12937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85E76-A445-2AE3-8280-DE770C1EC102}"/>
              </a:ext>
            </a:extLst>
          </p:cNvPr>
          <p:cNvSpPr txBox="1"/>
          <p:nvPr/>
        </p:nvSpPr>
        <p:spPr>
          <a:xfrm>
            <a:off x="6695374" y="2226796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Sending a message…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FE6B9-0996-9FDE-E03A-FF8400FFB542}"/>
              </a:ext>
            </a:extLst>
          </p:cNvPr>
          <p:cNvSpPr txBox="1"/>
          <p:nvPr/>
        </p:nvSpPr>
        <p:spPr>
          <a:xfrm>
            <a:off x="7279872" y="63603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Activity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ECD320F-00DA-4748-1D30-1A43607D490B}"/>
              </a:ext>
            </a:extLst>
          </p:cNvPr>
          <p:cNvSpPr/>
          <p:nvPr/>
        </p:nvSpPr>
        <p:spPr>
          <a:xfrm rot="5400000">
            <a:off x="7816354" y="3584867"/>
            <a:ext cx="153850" cy="100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hatGPT - 위키백과, 우리 모두의 백과사전">
            <a:extLst>
              <a:ext uri="{FF2B5EF4-FFF2-40B4-BE49-F238E27FC236}">
                <a16:creationId xmlns:a16="http://schemas.microsoft.com/office/drawing/2014/main" id="{A57E8BCE-9005-533C-628C-888E5F8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64" y="4009357"/>
            <a:ext cx="235143" cy="2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B9895D-3BE5-11A0-6A66-824326220FE7}"/>
              </a:ext>
            </a:extLst>
          </p:cNvPr>
          <p:cNvCxnSpPr/>
          <p:nvPr/>
        </p:nvCxnSpPr>
        <p:spPr>
          <a:xfrm>
            <a:off x="6656964" y="2661839"/>
            <a:ext cx="27558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E5ACD7-985A-CFE6-AF60-2520055FF03F}"/>
              </a:ext>
            </a:extLst>
          </p:cNvPr>
          <p:cNvGrpSpPr/>
          <p:nvPr/>
        </p:nvGrpSpPr>
        <p:grpSpPr>
          <a:xfrm>
            <a:off x="6695374" y="2794804"/>
            <a:ext cx="287182" cy="287182"/>
            <a:chOff x="4874647" y="2156481"/>
            <a:chExt cx="287182" cy="287182"/>
          </a:xfrm>
        </p:grpSpPr>
        <p:pic>
          <p:nvPicPr>
            <p:cNvPr id="1028" name="Picture 4" descr="파파고">
              <a:extLst>
                <a:ext uri="{FF2B5EF4-FFF2-40B4-BE49-F238E27FC236}">
                  <a16:creationId xmlns:a16="http://schemas.microsoft.com/office/drawing/2014/main" id="{E693002B-BB7C-0BAA-B4A8-38364149C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647" y="2156481"/>
              <a:ext cx="287182" cy="287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A5613EA-0B90-6D8F-7584-E76026786B26}"/>
                </a:ext>
              </a:extLst>
            </p:cNvPr>
            <p:cNvSpPr/>
            <p:nvPr/>
          </p:nvSpPr>
          <p:spPr>
            <a:xfrm>
              <a:off x="4995916" y="2244894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D09CAD3-B30A-26D0-A3E4-2E8BDC68B122}"/>
              </a:ext>
            </a:extLst>
          </p:cNvPr>
          <p:cNvSpPr/>
          <p:nvPr/>
        </p:nvSpPr>
        <p:spPr>
          <a:xfrm rot="16200000">
            <a:off x="8022870" y="3573528"/>
            <a:ext cx="153850" cy="100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F0B79D5-195B-22A4-7BB3-36A283385049}"/>
              </a:ext>
            </a:extLst>
          </p:cNvPr>
          <p:cNvSpPr txBox="1"/>
          <p:nvPr/>
        </p:nvSpPr>
        <p:spPr>
          <a:xfrm>
            <a:off x="6972470" y="393417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F142CE-B7F0-DEF6-2C54-C111D8B705AF}"/>
              </a:ext>
            </a:extLst>
          </p:cNvPr>
          <p:cNvSpPr txBox="1"/>
          <p:nvPr/>
        </p:nvSpPr>
        <p:spPr>
          <a:xfrm>
            <a:off x="6895237" y="272203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475C263F-938E-959D-8CC2-CDDE58C4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07" y="5682662"/>
            <a:ext cx="1682836" cy="234962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20DAC4F1-1C35-7D91-3B36-A8A9BF4B8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386" y="5246648"/>
            <a:ext cx="724768" cy="271137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B830CE-BA51-3EA7-6F51-92BF405857AF}"/>
              </a:ext>
            </a:extLst>
          </p:cNvPr>
          <p:cNvCxnSpPr/>
          <p:nvPr/>
        </p:nvCxnSpPr>
        <p:spPr>
          <a:xfrm>
            <a:off x="6659654" y="5214544"/>
            <a:ext cx="27558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더하기 기호 1031">
            <a:extLst>
              <a:ext uri="{FF2B5EF4-FFF2-40B4-BE49-F238E27FC236}">
                <a16:creationId xmlns:a16="http://schemas.microsoft.com/office/drawing/2014/main" id="{3936F6E8-C8B4-2711-12B1-A21C64338EA4}"/>
              </a:ext>
            </a:extLst>
          </p:cNvPr>
          <p:cNvSpPr/>
          <p:nvPr/>
        </p:nvSpPr>
        <p:spPr>
          <a:xfrm>
            <a:off x="9049794" y="5690176"/>
            <a:ext cx="235373" cy="23537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그림 1033">
            <a:extLst>
              <a:ext uri="{FF2B5EF4-FFF2-40B4-BE49-F238E27FC236}">
                <a16:creationId xmlns:a16="http://schemas.microsoft.com/office/drawing/2014/main" id="{74800538-5638-BAC9-C6BE-BE33DE17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0948" y="2256310"/>
            <a:ext cx="273064" cy="342918"/>
          </a:xfrm>
          <a:prstGeom prst="rect">
            <a:avLst/>
          </a:prstGeom>
        </p:spPr>
      </p:pic>
      <p:pic>
        <p:nvPicPr>
          <p:cNvPr id="1035" name="Picture 6" descr="번역 아이콘 - 4,988종의 무료 아이콘">
            <a:extLst>
              <a:ext uri="{FF2B5EF4-FFF2-40B4-BE49-F238E27FC236}">
                <a16:creationId xmlns:a16="http://schemas.microsoft.com/office/drawing/2014/main" id="{3770E347-A7B0-0170-08AC-BFFCF62F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43" y="5272358"/>
            <a:ext cx="219716" cy="2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67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5BF1ED2A-D517-ED5C-D6F5-8F4E0627B313}"/>
              </a:ext>
            </a:extLst>
          </p:cNvPr>
          <p:cNvGrpSpPr/>
          <p:nvPr/>
        </p:nvGrpSpPr>
        <p:grpSpPr>
          <a:xfrm>
            <a:off x="8648404" y="2180674"/>
            <a:ext cx="2343072" cy="4087662"/>
            <a:chOff x="6657338" y="1183718"/>
            <a:chExt cx="2758130" cy="4811763"/>
          </a:xfrm>
        </p:grpSpPr>
        <p:sp>
          <p:nvSpPr>
            <p:cNvPr id="1090" name="직사각형 1089">
              <a:extLst>
                <a:ext uri="{FF2B5EF4-FFF2-40B4-BE49-F238E27FC236}">
                  <a16:creationId xmlns:a16="http://schemas.microsoft.com/office/drawing/2014/main" id="{C0B5971A-2779-5750-0998-991BA066E413}"/>
                </a:ext>
              </a:extLst>
            </p:cNvPr>
            <p:cNvSpPr/>
            <p:nvPr/>
          </p:nvSpPr>
          <p:spPr>
            <a:xfrm>
              <a:off x="6657338" y="1183718"/>
              <a:ext cx="2755813" cy="481176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8D75EC82-458C-8ED6-0319-5FF00927DA55}"/>
                </a:ext>
              </a:extLst>
            </p:cNvPr>
            <p:cNvGrpSpPr/>
            <p:nvPr/>
          </p:nvGrpSpPr>
          <p:grpSpPr>
            <a:xfrm>
              <a:off x="6783664" y="1405757"/>
              <a:ext cx="235144" cy="220714"/>
              <a:chOff x="5528729" y="1418897"/>
              <a:chExt cx="285594" cy="194433"/>
            </a:xfrm>
          </p:grpSpPr>
          <p:sp>
            <p:nvSpPr>
              <p:cNvPr id="1110" name="직사각형 1109">
                <a:extLst>
                  <a:ext uri="{FF2B5EF4-FFF2-40B4-BE49-F238E27FC236}">
                    <a16:creationId xmlns:a16="http://schemas.microsoft.com/office/drawing/2014/main" id="{A6A15989-30C5-8A4F-0EF8-6597C1CAC1AE}"/>
                  </a:ext>
                </a:extLst>
              </p:cNvPr>
              <p:cNvSpPr/>
              <p:nvPr/>
            </p:nvSpPr>
            <p:spPr>
              <a:xfrm>
                <a:off x="5528730" y="1418897"/>
                <a:ext cx="285593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1" name="직사각형 1110">
                <a:extLst>
                  <a:ext uri="{FF2B5EF4-FFF2-40B4-BE49-F238E27FC236}">
                    <a16:creationId xmlns:a16="http://schemas.microsoft.com/office/drawing/2014/main" id="{B53FE9E2-6F3A-CD3C-508C-AD2CE8998CEB}"/>
                  </a:ext>
                </a:extLst>
              </p:cNvPr>
              <p:cNvSpPr/>
              <p:nvPr/>
            </p:nvSpPr>
            <p:spPr>
              <a:xfrm>
                <a:off x="5528729" y="1493254"/>
                <a:ext cx="285593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2" name="직사각형 1111">
                <a:extLst>
                  <a:ext uri="{FF2B5EF4-FFF2-40B4-BE49-F238E27FC236}">
                    <a16:creationId xmlns:a16="http://schemas.microsoft.com/office/drawing/2014/main" id="{88C7CF89-C5D8-6D64-39E4-710D07211BAB}"/>
                  </a:ext>
                </a:extLst>
              </p:cNvPr>
              <p:cNvSpPr/>
              <p:nvPr/>
            </p:nvSpPr>
            <p:spPr>
              <a:xfrm>
                <a:off x="5528729" y="1567611"/>
                <a:ext cx="285593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6D363D30-EBD4-3F7F-9024-285AB524E1F9}"/>
                </a:ext>
              </a:extLst>
            </p:cNvPr>
            <p:cNvSpPr txBox="1"/>
            <p:nvPr/>
          </p:nvSpPr>
          <p:spPr>
            <a:xfrm>
              <a:off x="7645080" y="1378957"/>
              <a:ext cx="95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Chat 1</a:t>
              </a:r>
              <a:endParaRPr lang="ko-KR" altLang="en-US" sz="1400" dirty="0"/>
            </a:p>
          </p:txBody>
        </p:sp>
        <p:cxnSp>
          <p:nvCxnSpPr>
            <p:cNvPr id="1097" name="직선 연결선 1096">
              <a:extLst>
                <a:ext uri="{FF2B5EF4-FFF2-40B4-BE49-F238E27FC236}">
                  <a16:creationId xmlns:a16="http://schemas.microsoft.com/office/drawing/2014/main" id="{2EFFF6AD-6FA9-8C0F-93F3-986F619A973D}"/>
                </a:ext>
              </a:extLst>
            </p:cNvPr>
            <p:cNvCxnSpPr/>
            <p:nvPr/>
          </p:nvCxnSpPr>
          <p:spPr>
            <a:xfrm>
              <a:off x="6659653" y="2635181"/>
              <a:ext cx="275581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DE12E3-52F3-114C-114F-6D8ABF8DC75B}"/>
              </a:ext>
            </a:extLst>
          </p:cNvPr>
          <p:cNvSpPr/>
          <p:nvPr/>
        </p:nvSpPr>
        <p:spPr>
          <a:xfrm>
            <a:off x="4862848" y="1745458"/>
            <a:ext cx="2755814" cy="48117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B925AC-9648-5BCB-06A5-19EE177BBCA8}"/>
              </a:ext>
            </a:extLst>
          </p:cNvPr>
          <p:cNvSpPr/>
          <p:nvPr/>
        </p:nvSpPr>
        <p:spPr>
          <a:xfrm>
            <a:off x="4855703" y="4361880"/>
            <a:ext cx="2755814" cy="16888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5E726-0EE6-D341-9EC3-1B3B1EAD9373}"/>
              </a:ext>
            </a:extLst>
          </p:cNvPr>
          <p:cNvSpPr txBox="1"/>
          <p:nvPr/>
        </p:nvSpPr>
        <p:spPr>
          <a:xfrm>
            <a:off x="586479" y="592784"/>
            <a:ext cx="3986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프로그래밍  </a:t>
            </a:r>
            <a:r>
              <a:rPr lang="en-US" altLang="ko-KR" dirty="0"/>
              <a:t>project proposal</a:t>
            </a:r>
          </a:p>
          <a:p>
            <a:endParaRPr lang="en-US" altLang="ko-KR" dirty="0"/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420BE5-B3BB-247C-A64A-43182A09BC9A}"/>
              </a:ext>
            </a:extLst>
          </p:cNvPr>
          <p:cNvGrpSpPr/>
          <p:nvPr/>
        </p:nvGrpSpPr>
        <p:grpSpPr>
          <a:xfrm>
            <a:off x="4989547" y="1912963"/>
            <a:ext cx="235144" cy="220714"/>
            <a:chOff x="5528729" y="1418897"/>
            <a:chExt cx="285594" cy="1944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4FC079-A399-BA11-BAD0-10F6F85CF58B}"/>
                </a:ext>
              </a:extLst>
            </p:cNvPr>
            <p:cNvSpPr/>
            <p:nvPr/>
          </p:nvSpPr>
          <p:spPr>
            <a:xfrm>
              <a:off x="5528730" y="1418897"/>
              <a:ext cx="285593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CA94FD-4782-DA63-35CD-200CDE458D2E}"/>
                </a:ext>
              </a:extLst>
            </p:cNvPr>
            <p:cNvSpPr/>
            <p:nvPr/>
          </p:nvSpPr>
          <p:spPr>
            <a:xfrm>
              <a:off x="5528729" y="1493254"/>
              <a:ext cx="285593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FE11E1-C2A7-6E8E-E931-770EDF68AF28}"/>
                </a:ext>
              </a:extLst>
            </p:cNvPr>
            <p:cNvSpPr/>
            <p:nvPr/>
          </p:nvSpPr>
          <p:spPr>
            <a:xfrm>
              <a:off x="5528729" y="1567611"/>
              <a:ext cx="285593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54F5B85-4CB6-DCAB-1045-5E26EE3B494F}"/>
              </a:ext>
            </a:extLst>
          </p:cNvPr>
          <p:cNvSpPr txBox="1"/>
          <p:nvPr/>
        </p:nvSpPr>
        <p:spPr>
          <a:xfrm>
            <a:off x="5850963" y="1886163"/>
            <a:ext cx="95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Chat 1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74A4FA8-2F03-6CB3-A006-C7A1CF8D0D21}"/>
              </a:ext>
            </a:extLst>
          </p:cNvPr>
          <p:cNvSpPr/>
          <p:nvPr/>
        </p:nvSpPr>
        <p:spPr>
          <a:xfrm>
            <a:off x="4855703" y="2642424"/>
            <a:ext cx="2755814" cy="12937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85E76-A445-2AE3-8280-DE770C1EC102}"/>
              </a:ext>
            </a:extLst>
          </p:cNvPr>
          <p:cNvSpPr txBox="1"/>
          <p:nvPr/>
        </p:nvSpPr>
        <p:spPr>
          <a:xfrm>
            <a:off x="4901257" y="273400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Sending a message…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FE6B9-0996-9FDE-E03A-FF8400FFB542}"/>
              </a:ext>
            </a:extLst>
          </p:cNvPr>
          <p:cNvSpPr txBox="1"/>
          <p:nvPr/>
        </p:nvSpPr>
        <p:spPr>
          <a:xfrm>
            <a:off x="5485755" y="1143244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Activity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ECD320F-00DA-4748-1D30-1A43607D490B}"/>
              </a:ext>
            </a:extLst>
          </p:cNvPr>
          <p:cNvSpPr/>
          <p:nvPr/>
        </p:nvSpPr>
        <p:spPr>
          <a:xfrm rot="5400000">
            <a:off x="6022237" y="4092073"/>
            <a:ext cx="153850" cy="100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hatGPT - 위키백과, 우리 모두의 백과사전">
            <a:extLst>
              <a:ext uri="{FF2B5EF4-FFF2-40B4-BE49-F238E27FC236}">
                <a16:creationId xmlns:a16="http://schemas.microsoft.com/office/drawing/2014/main" id="{A57E8BCE-9005-533C-628C-888E5F8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7" y="4516563"/>
            <a:ext cx="235143" cy="2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B9895D-3BE5-11A0-6A66-824326220FE7}"/>
              </a:ext>
            </a:extLst>
          </p:cNvPr>
          <p:cNvCxnSpPr/>
          <p:nvPr/>
        </p:nvCxnSpPr>
        <p:spPr>
          <a:xfrm>
            <a:off x="4862847" y="3169045"/>
            <a:ext cx="27558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E5ACD7-985A-CFE6-AF60-2520055FF03F}"/>
              </a:ext>
            </a:extLst>
          </p:cNvPr>
          <p:cNvGrpSpPr/>
          <p:nvPr/>
        </p:nvGrpSpPr>
        <p:grpSpPr>
          <a:xfrm>
            <a:off x="4901257" y="3316298"/>
            <a:ext cx="287182" cy="287182"/>
            <a:chOff x="4874647" y="2156481"/>
            <a:chExt cx="287182" cy="287182"/>
          </a:xfrm>
        </p:grpSpPr>
        <p:pic>
          <p:nvPicPr>
            <p:cNvPr id="1028" name="Picture 4" descr="파파고">
              <a:extLst>
                <a:ext uri="{FF2B5EF4-FFF2-40B4-BE49-F238E27FC236}">
                  <a16:creationId xmlns:a16="http://schemas.microsoft.com/office/drawing/2014/main" id="{E693002B-BB7C-0BAA-B4A8-38364149C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647" y="2156481"/>
              <a:ext cx="287182" cy="287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A5613EA-0B90-6D8F-7584-E76026786B26}"/>
                </a:ext>
              </a:extLst>
            </p:cNvPr>
            <p:cNvSpPr/>
            <p:nvPr/>
          </p:nvSpPr>
          <p:spPr>
            <a:xfrm>
              <a:off x="4995916" y="2244894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D09CAD3-B30A-26D0-A3E4-2E8BDC68B122}"/>
              </a:ext>
            </a:extLst>
          </p:cNvPr>
          <p:cNvSpPr/>
          <p:nvPr/>
        </p:nvSpPr>
        <p:spPr>
          <a:xfrm rot="16200000">
            <a:off x="6228753" y="4080734"/>
            <a:ext cx="153850" cy="100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F0B79D5-195B-22A4-7BB3-36A283385049}"/>
              </a:ext>
            </a:extLst>
          </p:cNvPr>
          <p:cNvSpPr txBox="1"/>
          <p:nvPr/>
        </p:nvSpPr>
        <p:spPr>
          <a:xfrm>
            <a:off x="5178353" y="444138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F142CE-B7F0-DEF6-2C54-C111D8B705AF}"/>
              </a:ext>
            </a:extLst>
          </p:cNvPr>
          <p:cNvSpPr txBox="1"/>
          <p:nvPr/>
        </p:nvSpPr>
        <p:spPr>
          <a:xfrm>
            <a:off x="5108264" y="323638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475C263F-938E-959D-8CC2-CDDE58C4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390" y="6189868"/>
            <a:ext cx="1682836" cy="234962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20DAC4F1-1C35-7D91-3B36-A8A9BF4B8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269" y="5753854"/>
            <a:ext cx="724768" cy="271137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B830CE-BA51-3EA7-6F51-92BF405857AF}"/>
              </a:ext>
            </a:extLst>
          </p:cNvPr>
          <p:cNvCxnSpPr/>
          <p:nvPr/>
        </p:nvCxnSpPr>
        <p:spPr>
          <a:xfrm>
            <a:off x="4865537" y="5736038"/>
            <a:ext cx="27558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더하기 기호 1031">
            <a:extLst>
              <a:ext uri="{FF2B5EF4-FFF2-40B4-BE49-F238E27FC236}">
                <a16:creationId xmlns:a16="http://schemas.microsoft.com/office/drawing/2014/main" id="{3936F6E8-C8B4-2711-12B1-A21C64338EA4}"/>
              </a:ext>
            </a:extLst>
          </p:cNvPr>
          <p:cNvSpPr/>
          <p:nvPr/>
        </p:nvSpPr>
        <p:spPr>
          <a:xfrm>
            <a:off x="7255677" y="6197382"/>
            <a:ext cx="235373" cy="23537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" descr="번역 아이콘 - 4,988종의 무료 아이콘">
            <a:extLst>
              <a:ext uri="{FF2B5EF4-FFF2-40B4-BE49-F238E27FC236}">
                <a16:creationId xmlns:a16="http://schemas.microsoft.com/office/drawing/2014/main" id="{5543B732-B3CF-8E72-2DC0-DA6C15D8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63" y="5772438"/>
            <a:ext cx="219716" cy="2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0AB5BF-3AEB-E93A-4207-63625D78C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3266" y="2773344"/>
            <a:ext cx="273064" cy="342918"/>
          </a:xfrm>
          <a:prstGeom prst="rect">
            <a:avLst/>
          </a:prstGeom>
        </p:spPr>
      </p:pic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C3550424-BBF2-8D3A-0F75-031EE71F2879}"/>
              </a:ext>
            </a:extLst>
          </p:cNvPr>
          <p:cNvSpPr/>
          <p:nvPr/>
        </p:nvSpPr>
        <p:spPr>
          <a:xfrm>
            <a:off x="4910665" y="1866356"/>
            <a:ext cx="392905" cy="392905"/>
          </a:xfrm>
          <a:prstGeom prst="donut">
            <a:avLst>
              <a:gd name="adj" fmla="val 145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56" name="그룹 1055">
            <a:extLst>
              <a:ext uri="{FF2B5EF4-FFF2-40B4-BE49-F238E27FC236}">
                <a16:creationId xmlns:a16="http://schemas.microsoft.com/office/drawing/2014/main" id="{3D669CC9-40BD-A4EA-30EE-DE1AB697B512}"/>
              </a:ext>
            </a:extLst>
          </p:cNvPr>
          <p:cNvGrpSpPr/>
          <p:nvPr/>
        </p:nvGrpSpPr>
        <p:grpSpPr>
          <a:xfrm>
            <a:off x="1140800" y="2081778"/>
            <a:ext cx="2349459" cy="4087662"/>
            <a:chOff x="6649820" y="1238252"/>
            <a:chExt cx="2765649" cy="481176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7A3FEA7-E902-08A2-89B9-1DD243EADEC4}"/>
                </a:ext>
              </a:extLst>
            </p:cNvPr>
            <p:cNvSpPr/>
            <p:nvPr/>
          </p:nvSpPr>
          <p:spPr>
            <a:xfrm>
              <a:off x="6656965" y="1238252"/>
              <a:ext cx="2755814" cy="481176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7" name="사각형: 둥근 모서리 1026">
              <a:extLst>
                <a:ext uri="{FF2B5EF4-FFF2-40B4-BE49-F238E27FC236}">
                  <a16:creationId xmlns:a16="http://schemas.microsoft.com/office/drawing/2014/main" id="{29C79082-3BCE-45A0-5563-27C00BF8CBDE}"/>
                </a:ext>
              </a:extLst>
            </p:cNvPr>
            <p:cNvSpPr/>
            <p:nvPr/>
          </p:nvSpPr>
          <p:spPr>
            <a:xfrm>
              <a:off x="6649820" y="3854674"/>
              <a:ext cx="2755814" cy="168887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BA2C5B04-B6D3-1865-369A-749166C0C88D}"/>
                </a:ext>
              </a:extLst>
            </p:cNvPr>
            <p:cNvGrpSpPr/>
            <p:nvPr/>
          </p:nvGrpSpPr>
          <p:grpSpPr>
            <a:xfrm>
              <a:off x="6783664" y="1405757"/>
              <a:ext cx="235144" cy="220714"/>
              <a:chOff x="5528729" y="1418897"/>
              <a:chExt cx="285594" cy="194433"/>
            </a:xfrm>
          </p:grpSpPr>
          <p:sp>
            <p:nvSpPr>
              <p:cNvPr id="1033" name="직사각형 1032">
                <a:extLst>
                  <a:ext uri="{FF2B5EF4-FFF2-40B4-BE49-F238E27FC236}">
                    <a16:creationId xmlns:a16="http://schemas.microsoft.com/office/drawing/2014/main" id="{2803B6DB-54AF-703F-57A9-AF36225C37F3}"/>
                  </a:ext>
                </a:extLst>
              </p:cNvPr>
              <p:cNvSpPr/>
              <p:nvPr/>
            </p:nvSpPr>
            <p:spPr>
              <a:xfrm>
                <a:off x="5528730" y="1418897"/>
                <a:ext cx="285593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4" name="직사각형 1033">
                <a:extLst>
                  <a:ext uri="{FF2B5EF4-FFF2-40B4-BE49-F238E27FC236}">
                    <a16:creationId xmlns:a16="http://schemas.microsoft.com/office/drawing/2014/main" id="{1FC31868-BBDC-3FAD-DE29-E3502701304C}"/>
                  </a:ext>
                </a:extLst>
              </p:cNvPr>
              <p:cNvSpPr/>
              <p:nvPr/>
            </p:nvSpPr>
            <p:spPr>
              <a:xfrm>
                <a:off x="5528729" y="1493254"/>
                <a:ext cx="285593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5" name="직사각형 1034">
                <a:extLst>
                  <a:ext uri="{FF2B5EF4-FFF2-40B4-BE49-F238E27FC236}">
                    <a16:creationId xmlns:a16="http://schemas.microsoft.com/office/drawing/2014/main" id="{24594675-83A8-EE76-3CD1-E1CBB9515D6F}"/>
                  </a:ext>
                </a:extLst>
              </p:cNvPr>
              <p:cNvSpPr/>
              <p:nvPr/>
            </p:nvSpPr>
            <p:spPr>
              <a:xfrm>
                <a:off x="5528729" y="1567611"/>
                <a:ext cx="285593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7DA7035-AEC6-BB03-D578-58898B8F66BD}"/>
                </a:ext>
              </a:extLst>
            </p:cNvPr>
            <p:cNvSpPr txBox="1"/>
            <p:nvPr/>
          </p:nvSpPr>
          <p:spPr>
            <a:xfrm>
              <a:off x="7645080" y="1378957"/>
              <a:ext cx="95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Chat 1</a:t>
              </a:r>
              <a:endParaRPr lang="ko-KR" altLang="en-US" sz="1400" dirty="0"/>
            </a:p>
          </p:txBody>
        </p:sp>
        <p:sp>
          <p:nvSpPr>
            <p:cNvPr id="1037" name="사각형: 둥근 모서리 1036">
              <a:extLst>
                <a:ext uri="{FF2B5EF4-FFF2-40B4-BE49-F238E27FC236}">
                  <a16:creationId xmlns:a16="http://schemas.microsoft.com/office/drawing/2014/main" id="{BC94A7B8-DCC4-4D4C-8E3A-8C6AA53A4438}"/>
                </a:ext>
              </a:extLst>
            </p:cNvPr>
            <p:cNvSpPr/>
            <p:nvPr/>
          </p:nvSpPr>
          <p:spPr>
            <a:xfrm>
              <a:off x="6649820" y="2135218"/>
              <a:ext cx="2755814" cy="129378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화살표: 오른쪽 1038">
              <a:extLst>
                <a:ext uri="{FF2B5EF4-FFF2-40B4-BE49-F238E27FC236}">
                  <a16:creationId xmlns:a16="http://schemas.microsoft.com/office/drawing/2014/main" id="{B71184D7-FB90-0429-955D-9CF73DC41D90}"/>
                </a:ext>
              </a:extLst>
            </p:cNvPr>
            <p:cNvSpPr/>
            <p:nvPr/>
          </p:nvSpPr>
          <p:spPr>
            <a:xfrm rot="5400000">
              <a:off x="7816354" y="3584867"/>
              <a:ext cx="153850" cy="10089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0" name="Picture 2" descr="ChatGPT - 위키백과, 우리 모두의 백과사전">
              <a:extLst>
                <a:ext uri="{FF2B5EF4-FFF2-40B4-BE49-F238E27FC236}">
                  <a16:creationId xmlns:a16="http://schemas.microsoft.com/office/drawing/2014/main" id="{5EB3C11E-93E4-F6AA-73B3-3C984B9FD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664" y="4009357"/>
              <a:ext cx="235143" cy="235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1" name="직선 연결선 1040">
              <a:extLst>
                <a:ext uri="{FF2B5EF4-FFF2-40B4-BE49-F238E27FC236}">
                  <a16:creationId xmlns:a16="http://schemas.microsoft.com/office/drawing/2014/main" id="{131484BD-5955-A78C-7D3D-E91317DB5676}"/>
                </a:ext>
              </a:extLst>
            </p:cNvPr>
            <p:cNvCxnSpPr/>
            <p:nvPr/>
          </p:nvCxnSpPr>
          <p:spPr>
            <a:xfrm>
              <a:off x="6656964" y="2661839"/>
              <a:ext cx="275581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40D6BB9A-B81F-67CF-31F6-04FF25F8074A}"/>
                </a:ext>
              </a:extLst>
            </p:cNvPr>
            <p:cNvGrpSpPr/>
            <p:nvPr/>
          </p:nvGrpSpPr>
          <p:grpSpPr>
            <a:xfrm>
              <a:off x="6695374" y="2794804"/>
              <a:ext cx="287182" cy="287182"/>
              <a:chOff x="4874647" y="2156481"/>
              <a:chExt cx="287182" cy="287182"/>
            </a:xfrm>
          </p:grpSpPr>
          <p:pic>
            <p:nvPicPr>
              <p:cNvPr id="1043" name="Picture 4" descr="파파고">
                <a:extLst>
                  <a:ext uri="{FF2B5EF4-FFF2-40B4-BE49-F238E27FC236}">
                    <a16:creationId xmlns:a16="http://schemas.microsoft.com/office/drawing/2014/main" id="{AFB4FA4A-64E9-7C0D-7AFE-7F033309D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4647" y="2156481"/>
                <a:ext cx="287182" cy="287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4" name="타원 1043">
                <a:extLst>
                  <a:ext uri="{FF2B5EF4-FFF2-40B4-BE49-F238E27FC236}">
                    <a16:creationId xmlns:a16="http://schemas.microsoft.com/office/drawing/2014/main" id="{2924BC38-815C-53FF-1234-1961D371910D}"/>
                  </a:ext>
                </a:extLst>
              </p:cNvPr>
              <p:cNvSpPr/>
              <p:nvPr/>
            </p:nvSpPr>
            <p:spPr>
              <a:xfrm>
                <a:off x="4995916" y="2244894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45" name="화살표: 오른쪽 1044">
              <a:extLst>
                <a:ext uri="{FF2B5EF4-FFF2-40B4-BE49-F238E27FC236}">
                  <a16:creationId xmlns:a16="http://schemas.microsoft.com/office/drawing/2014/main" id="{B4D2C910-462D-2D2E-C181-B785A24ED163}"/>
                </a:ext>
              </a:extLst>
            </p:cNvPr>
            <p:cNvSpPr/>
            <p:nvPr/>
          </p:nvSpPr>
          <p:spPr>
            <a:xfrm rot="16200000">
              <a:off x="8022870" y="3573528"/>
              <a:ext cx="153850" cy="10089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E72F6538-5C82-BDBC-B49A-D14EAB1458FE}"/>
                </a:ext>
              </a:extLst>
            </p:cNvPr>
            <p:cNvSpPr txBox="1"/>
            <p:nvPr/>
          </p:nvSpPr>
          <p:spPr>
            <a:xfrm>
              <a:off x="6972470" y="39341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</a:t>
              </a:r>
              <a:endParaRPr lang="ko-KR" altLang="en-US" dirty="0"/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4952257D-23D1-BD70-18B7-65EB2723B1CA}"/>
                </a:ext>
              </a:extLst>
            </p:cNvPr>
            <p:cNvSpPr txBox="1"/>
            <p:nvPr/>
          </p:nvSpPr>
          <p:spPr>
            <a:xfrm>
              <a:off x="6895237" y="2722037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</a:t>
              </a:r>
              <a:endParaRPr lang="ko-KR" altLang="en-US" dirty="0"/>
            </a:p>
          </p:txBody>
        </p:sp>
        <p:pic>
          <p:nvPicPr>
            <p:cNvPr id="1048" name="그림 1047">
              <a:extLst>
                <a:ext uri="{FF2B5EF4-FFF2-40B4-BE49-F238E27FC236}">
                  <a16:creationId xmlns:a16="http://schemas.microsoft.com/office/drawing/2014/main" id="{D7018C1B-3D6D-4F34-DFA9-53B9C9CB3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5507" y="5682662"/>
              <a:ext cx="1682836" cy="234962"/>
            </a:xfrm>
            <a:prstGeom prst="rect">
              <a:avLst/>
            </a:prstGeom>
          </p:spPr>
        </p:pic>
        <p:pic>
          <p:nvPicPr>
            <p:cNvPr id="1049" name="그림 1048">
              <a:extLst>
                <a:ext uri="{FF2B5EF4-FFF2-40B4-BE49-F238E27FC236}">
                  <a16:creationId xmlns:a16="http://schemas.microsoft.com/office/drawing/2014/main" id="{672208A6-017B-CEA8-045F-6690A648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6386" y="5246648"/>
              <a:ext cx="724768" cy="271137"/>
            </a:xfrm>
            <a:prstGeom prst="rect">
              <a:avLst/>
            </a:prstGeom>
          </p:spPr>
        </p:pic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85A831F3-2725-A96C-4F41-11161891A0FC}"/>
                </a:ext>
              </a:extLst>
            </p:cNvPr>
            <p:cNvCxnSpPr/>
            <p:nvPr/>
          </p:nvCxnSpPr>
          <p:spPr>
            <a:xfrm>
              <a:off x="6659654" y="5214544"/>
              <a:ext cx="275581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더하기 기호 1050">
              <a:extLst>
                <a:ext uri="{FF2B5EF4-FFF2-40B4-BE49-F238E27FC236}">
                  <a16:creationId xmlns:a16="http://schemas.microsoft.com/office/drawing/2014/main" id="{CC8D7949-7DE4-1D07-8B25-CAEE3901931E}"/>
                </a:ext>
              </a:extLst>
            </p:cNvPr>
            <p:cNvSpPr/>
            <p:nvPr/>
          </p:nvSpPr>
          <p:spPr>
            <a:xfrm>
              <a:off x="9049794" y="5690176"/>
              <a:ext cx="235373" cy="235373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2" name="그림 1051">
              <a:extLst>
                <a:ext uri="{FF2B5EF4-FFF2-40B4-BE49-F238E27FC236}">
                  <a16:creationId xmlns:a16="http://schemas.microsoft.com/office/drawing/2014/main" id="{CC45EE5D-8E47-B80E-A1DF-6EBA2EA74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30948" y="2256310"/>
              <a:ext cx="273064" cy="342918"/>
            </a:xfrm>
            <a:prstGeom prst="rect">
              <a:avLst/>
            </a:prstGeom>
          </p:spPr>
        </p:pic>
        <p:pic>
          <p:nvPicPr>
            <p:cNvPr id="1053" name="Picture 6" descr="번역 아이콘 - 4,988종의 무료 아이콘">
              <a:extLst>
                <a:ext uri="{FF2B5EF4-FFF2-40B4-BE49-F238E27FC236}">
                  <a16:creationId xmlns:a16="http://schemas.microsoft.com/office/drawing/2014/main" id="{19ED8A81-1F4B-2AD4-0F74-5C148641E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4643" y="5272358"/>
              <a:ext cx="219716" cy="219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DC119B31-B32F-4297-ED09-2520018CFCD2}"/>
              </a:ext>
            </a:extLst>
          </p:cNvPr>
          <p:cNvSpPr/>
          <p:nvPr/>
        </p:nvSpPr>
        <p:spPr>
          <a:xfrm>
            <a:off x="1158067" y="2107727"/>
            <a:ext cx="1865759" cy="4061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FA917213-D104-11C4-8CB8-5C88D1D5781B}"/>
              </a:ext>
            </a:extLst>
          </p:cNvPr>
          <p:cNvSpPr/>
          <p:nvPr/>
        </p:nvSpPr>
        <p:spPr>
          <a:xfrm>
            <a:off x="1172324" y="2097600"/>
            <a:ext cx="1851502" cy="460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2" name="그림 1061">
            <a:extLst>
              <a:ext uri="{FF2B5EF4-FFF2-40B4-BE49-F238E27FC236}">
                <a16:creationId xmlns:a16="http://schemas.microsoft.com/office/drawing/2014/main" id="{5D3C6784-065A-1862-9BE0-9A0FCC3098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2416" y="2183839"/>
            <a:ext cx="292115" cy="273064"/>
          </a:xfrm>
          <a:prstGeom prst="rect">
            <a:avLst/>
          </a:prstGeom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B72570E7-B3C4-C97F-2D23-6B5D2710735B}"/>
              </a:ext>
            </a:extLst>
          </p:cNvPr>
          <p:cNvSpPr txBox="1"/>
          <p:nvPr/>
        </p:nvSpPr>
        <p:spPr>
          <a:xfrm>
            <a:off x="1520178" y="2163399"/>
            <a:ext cx="1392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Hyoung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gyu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65" name="직선 화살표 연결선 1064">
            <a:extLst>
              <a:ext uri="{FF2B5EF4-FFF2-40B4-BE49-F238E27FC236}">
                <a16:creationId xmlns:a16="http://schemas.microsoft.com/office/drawing/2014/main" id="{93DCE446-B15D-E389-618A-A112DB26BD1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05648" y="2062809"/>
            <a:ext cx="1305017" cy="461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7" name="사각형: 둥근 모서리 1066">
            <a:extLst>
              <a:ext uri="{FF2B5EF4-FFF2-40B4-BE49-F238E27FC236}">
                <a16:creationId xmlns:a16="http://schemas.microsoft.com/office/drawing/2014/main" id="{B37EC29E-188E-4AAC-02A7-E97C07C1AE29}"/>
              </a:ext>
            </a:extLst>
          </p:cNvPr>
          <p:cNvSpPr/>
          <p:nvPr/>
        </p:nvSpPr>
        <p:spPr>
          <a:xfrm>
            <a:off x="1185201" y="2733845"/>
            <a:ext cx="1795761" cy="465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8" name="더하기 기호 1067">
            <a:extLst>
              <a:ext uri="{FF2B5EF4-FFF2-40B4-BE49-F238E27FC236}">
                <a16:creationId xmlns:a16="http://schemas.microsoft.com/office/drawing/2014/main" id="{98A6FC01-3E47-9363-D4CE-6E89CA0B8DD2}"/>
              </a:ext>
            </a:extLst>
          </p:cNvPr>
          <p:cNvSpPr/>
          <p:nvPr/>
        </p:nvSpPr>
        <p:spPr>
          <a:xfrm>
            <a:off x="1285214" y="2847223"/>
            <a:ext cx="221390" cy="260882"/>
          </a:xfrm>
          <a:prstGeom prst="mathPlus">
            <a:avLst>
              <a:gd name="adj1" fmla="val 222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644895-7DA3-F444-C924-B8540CF28B35}"/>
              </a:ext>
            </a:extLst>
          </p:cNvPr>
          <p:cNvSpPr txBox="1"/>
          <p:nvPr/>
        </p:nvSpPr>
        <p:spPr>
          <a:xfrm>
            <a:off x="1620801" y="2807663"/>
            <a:ext cx="1031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New</a:t>
            </a:r>
            <a:r>
              <a:rPr lang="en-US" altLang="ko-KR" sz="1400" dirty="0"/>
              <a:t> Chat</a:t>
            </a:r>
            <a:endParaRPr lang="ko-KR" altLang="en-US" sz="1400" dirty="0"/>
          </a:p>
        </p:txBody>
      </p: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6939786F-BB82-3945-1E34-A6E42F72DB4E}"/>
              </a:ext>
            </a:extLst>
          </p:cNvPr>
          <p:cNvGrpSpPr/>
          <p:nvPr/>
        </p:nvGrpSpPr>
        <p:grpSpPr>
          <a:xfrm>
            <a:off x="1158067" y="3442003"/>
            <a:ext cx="1865759" cy="386861"/>
            <a:chOff x="1158067" y="3442003"/>
            <a:chExt cx="1865759" cy="386861"/>
          </a:xfrm>
        </p:grpSpPr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392BD7BB-9A71-51B4-7437-10CC3E413784}"/>
                </a:ext>
              </a:extLst>
            </p:cNvPr>
            <p:cNvSpPr/>
            <p:nvPr/>
          </p:nvSpPr>
          <p:spPr>
            <a:xfrm>
              <a:off x="1158067" y="3442003"/>
              <a:ext cx="1865759" cy="386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말풍선: 사각형 1070">
              <a:extLst>
                <a:ext uri="{FF2B5EF4-FFF2-40B4-BE49-F238E27FC236}">
                  <a16:creationId xmlns:a16="http://schemas.microsoft.com/office/drawing/2014/main" id="{95CC4035-953F-16F0-7444-36FA66718817}"/>
                </a:ext>
              </a:extLst>
            </p:cNvPr>
            <p:cNvSpPr/>
            <p:nvPr/>
          </p:nvSpPr>
          <p:spPr>
            <a:xfrm>
              <a:off x="1237091" y="3573062"/>
              <a:ext cx="177805" cy="138861"/>
            </a:xfrm>
            <a:prstGeom prst="wedgeRectCallout">
              <a:avLst>
                <a:gd name="adj1" fmla="val -27980"/>
                <a:gd name="adj2" fmla="val 74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6" name="그룹 1075">
            <a:extLst>
              <a:ext uri="{FF2B5EF4-FFF2-40B4-BE49-F238E27FC236}">
                <a16:creationId xmlns:a16="http://schemas.microsoft.com/office/drawing/2014/main" id="{728C797E-E6F0-458B-76A6-5B8A93DF41EB}"/>
              </a:ext>
            </a:extLst>
          </p:cNvPr>
          <p:cNvGrpSpPr/>
          <p:nvPr/>
        </p:nvGrpSpPr>
        <p:grpSpPr>
          <a:xfrm>
            <a:off x="1147944" y="3866220"/>
            <a:ext cx="1865759" cy="386861"/>
            <a:chOff x="1158067" y="3442003"/>
            <a:chExt cx="1865759" cy="386861"/>
          </a:xfrm>
        </p:grpSpPr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6F531F53-5347-50C1-C0D3-EA0DBEA0C8BF}"/>
                </a:ext>
              </a:extLst>
            </p:cNvPr>
            <p:cNvSpPr/>
            <p:nvPr/>
          </p:nvSpPr>
          <p:spPr>
            <a:xfrm>
              <a:off x="1158067" y="3442003"/>
              <a:ext cx="1865759" cy="386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말풍선: 사각형 1077">
              <a:extLst>
                <a:ext uri="{FF2B5EF4-FFF2-40B4-BE49-F238E27FC236}">
                  <a16:creationId xmlns:a16="http://schemas.microsoft.com/office/drawing/2014/main" id="{37F5B453-F6EF-79B8-21A0-3832295B101A}"/>
                </a:ext>
              </a:extLst>
            </p:cNvPr>
            <p:cNvSpPr/>
            <p:nvPr/>
          </p:nvSpPr>
          <p:spPr>
            <a:xfrm>
              <a:off x="1237091" y="3573062"/>
              <a:ext cx="177805" cy="138861"/>
            </a:xfrm>
            <a:prstGeom prst="wedgeRectCallout">
              <a:avLst>
                <a:gd name="adj1" fmla="val -27980"/>
                <a:gd name="adj2" fmla="val 74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7891CB9C-EEA1-7842-C655-6339D54E0469}"/>
              </a:ext>
            </a:extLst>
          </p:cNvPr>
          <p:cNvGrpSpPr/>
          <p:nvPr/>
        </p:nvGrpSpPr>
        <p:grpSpPr>
          <a:xfrm>
            <a:off x="1147943" y="4281128"/>
            <a:ext cx="1865759" cy="386861"/>
            <a:chOff x="1158067" y="3442003"/>
            <a:chExt cx="1865759" cy="386861"/>
          </a:xfrm>
        </p:grpSpPr>
        <p:sp>
          <p:nvSpPr>
            <p:cNvPr id="1080" name="직사각형 1079">
              <a:extLst>
                <a:ext uri="{FF2B5EF4-FFF2-40B4-BE49-F238E27FC236}">
                  <a16:creationId xmlns:a16="http://schemas.microsoft.com/office/drawing/2014/main" id="{2AE77748-BB33-BFA9-CD47-2234B1ACD69E}"/>
                </a:ext>
              </a:extLst>
            </p:cNvPr>
            <p:cNvSpPr/>
            <p:nvPr/>
          </p:nvSpPr>
          <p:spPr>
            <a:xfrm>
              <a:off x="1158067" y="3442003"/>
              <a:ext cx="1865759" cy="386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말풍선: 사각형 1080">
              <a:extLst>
                <a:ext uri="{FF2B5EF4-FFF2-40B4-BE49-F238E27FC236}">
                  <a16:creationId xmlns:a16="http://schemas.microsoft.com/office/drawing/2014/main" id="{D3B1BBED-0CFB-2C80-B565-D0714741FC50}"/>
                </a:ext>
              </a:extLst>
            </p:cNvPr>
            <p:cNvSpPr/>
            <p:nvPr/>
          </p:nvSpPr>
          <p:spPr>
            <a:xfrm>
              <a:off x="1237091" y="3573062"/>
              <a:ext cx="177805" cy="138861"/>
            </a:xfrm>
            <a:prstGeom prst="wedgeRectCallout">
              <a:avLst>
                <a:gd name="adj1" fmla="val -27980"/>
                <a:gd name="adj2" fmla="val 74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2" name="TextBox 1081">
            <a:extLst>
              <a:ext uri="{FF2B5EF4-FFF2-40B4-BE49-F238E27FC236}">
                <a16:creationId xmlns:a16="http://schemas.microsoft.com/office/drawing/2014/main" id="{58E32475-79F1-2130-6A42-6773F362E340}"/>
              </a:ext>
            </a:extLst>
          </p:cNvPr>
          <p:cNvSpPr txBox="1"/>
          <p:nvPr/>
        </p:nvSpPr>
        <p:spPr>
          <a:xfrm>
            <a:off x="1623528" y="3475526"/>
            <a:ext cx="95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Chat 1</a:t>
            </a:r>
            <a:endParaRPr lang="ko-KR" altLang="en-US" sz="14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9E7DC41A-34D5-BED5-71C2-A6F8FD7D524D}"/>
              </a:ext>
            </a:extLst>
          </p:cNvPr>
          <p:cNvSpPr txBox="1"/>
          <p:nvPr/>
        </p:nvSpPr>
        <p:spPr>
          <a:xfrm>
            <a:off x="1618010" y="3920244"/>
            <a:ext cx="95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Chat 2</a:t>
            </a:r>
            <a:endParaRPr lang="ko-KR" altLang="en-US" sz="14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53BCF6E-61E9-D930-6D69-C9C08757A746}"/>
              </a:ext>
            </a:extLst>
          </p:cNvPr>
          <p:cNvSpPr txBox="1"/>
          <p:nvPr/>
        </p:nvSpPr>
        <p:spPr>
          <a:xfrm>
            <a:off x="1620057" y="4322891"/>
            <a:ext cx="95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Chat 3</a:t>
            </a:r>
            <a:endParaRPr lang="ko-KR" altLang="en-US" sz="1400" dirty="0"/>
          </a:p>
        </p:txBody>
      </p:sp>
      <p:sp>
        <p:nvSpPr>
          <p:cNvPr id="1085" name="원형: 비어 있음 1084">
            <a:extLst>
              <a:ext uri="{FF2B5EF4-FFF2-40B4-BE49-F238E27FC236}">
                <a16:creationId xmlns:a16="http://schemas.microsoft.com/office/drawing/2014/main" id="{601175DE-2DFC-6A53-51F1-998728147240}"/>
              </a:ext>
            </a:extLst>
          </p:cNvPr>
          <p:cNvSpPr/>
          <p:nvPr/>
        </p:nvSpPr>
        <p:spPr>
          <a:xfrm>
            <a:off x="7184444" y="6094328"/>
            <a:ext cx="392905" cy="392905"/>
          </a:xfrm>
          <a:prstGeom prst="donut">
            <a:avLst>
              <a:gd name="adj" fmla="val 145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6" name="직선 화살표 연결선 1085">
            <a:extLst>
              <a:ext uri="{FF2B5EF4-FFF2-40B4-BE49-F238E27FC236}">
                <a16:creationId xmlns:a16="http://schemas.microsoft.com/office/drawing/2014/main" id="{2321FB21-7B3E-8490-38F8-BA02918554FD}"/>
              </a:ext>
            </a:extLst>
          </p:cNvPr>
          <p:cNvCxnSpPr>
            <a:cxnSpLocks/>
          </p:cNvCxnSpPr>
          <p:nvPr/>
        </p:nvCxnSpPr>
        <p:spPr>
          <a:xfrm flipV="1">
            <a:off x="7555139" y="5421322"/>
            <a:ext cx="965337" cy="822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A21FF33B-323A-4085-6F82-C5B2E35B02CF}"/>
              </a:ext>
            </a:extLst>
          </p:cNvPr>
          <p:cNvSpPr txBox="1"/>
          <p:nvPr/>
        </p:nvSpPr>
        <p:spPr>
          <a:xfrm>
            <a:off x="1978075" y="162069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 1</a:t>
            </a:r>
            <a:endParaRPr lang="ko-KR" altLang="en-US" dirty="0"/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421B07D4-BD82-48E7-6A83-AA1821797071}"/>
              </a:ext>
            </a:extLst>
          </p:cNvPr>
          <p:cNvSpPr txBox="1"/>
          <p:nvPr/>
        </p:nvSpPr>
        <p:spPr>
          <a:xfrm>
            <a:off x="8389251" y="1176214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	Sub 2</a:t>
            </a:r>
          </a:p>
          <a:p>
            <a:r>
              <a:rPr lang="ko-KR" altLang="en-US" dirty="0"/>
              <a:t>기존에 했던 대화를 보여줌</a:t>
            </a:r>
          </a:p>
        </p:txBody>
      </p:sp>
      <p:grpSp>
        <p:nvGrpSpPr>
          <p:cNvPr id="1123" name="그룹 1122">
            <a:extLst>
              <a:ext uri="{FF2B5EF4-FFF2-40B4-BE49-F238E27FC236}">
                <a16:creationId xmlns:a16="http://schemas.microsoft.com/office/drawing/2014/main" id="{8FF893BF-17D5-43A7-FA45-F1BDD21497B2}"/>
              </a:ext>
            </a:extLst>
          </p:cNvPr>
          <p:cNvGrpSpPr/>
          <p:nvPr/>
        </p:nvGrpSpPr>
        <p:grpSpPr>
          <a:xfrm>
            <a:off x="8648087" y="2976940"/>
            <a:ext cx="2316945" cy="1159198"/>
            <a:chOff x="8648087" y="2976940"/>
            <a:chExt cx="2316945" cy="1159198"/>
          </a:xfrm>
        </p:grpSpPr>
        <p:sp>
          <p:nvSpPr>
            <p:cNvPr id="1119" name="직사각형 1118">
              <a:extLst>
                <a:ext uri="{FF2B5EF4-FFF2-40B4-BE49-F238E27FC236}">
                  <a16:creationId xmlns:a16="http://schemas.microsoft.com/office/drawing/2014/main" id="{A0564F4D-E3B1-6F87-28E7-08207E946206}"/>
                </a:ext>
              </a:extLst>
            </p:cNvPr>
            <p:cNvSpPr/>
            <p:nvPr/>
          </p:nvSpPr>
          <p:spPr>
            <a:xfrm>
              <a:off x="8648087" y="2976940"/>
              <a:ext cx="2316945" cy="11591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7" name="그림 1116">
              <a:extLst>
                <a:ext uri="{FF2B5EF4-FFF2-40B4-BE49-F238E27FC236}">
                  <a16:creationId xmlns:a16="http://schemas.microsoft.com/office/drawing/2014/main" id="{4F0C88D4-EDCB-0455-999A-2E324B830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48176" y="3091682"/>
              <a:ext cx="231070" cy="216000"/>
            </a:xfrm>
            <a:prstGeom prst="rect">
              <a:avLst/>
            </a:prstGeom>
          </p:spPr>
        </p:pic>
        <p:pic>
          <p:nvPicPr>
            <p:cNvPr id="1118" name="Picture 2" descr="ChatGPT - 위키백과, 우리 모두의 백과사전">
              <a:extLst>
                <a:ext uri="{FF2B5EF4-FFF2-40B4-BE49-F238E27FC236}">
                  <a16:creationId xmlns:a16="http://schemas.microsoft.com/office/drawing/2014/main" id="{0D4A4589-B177-1055-EA07-4B271D95C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19" y="3530652"/>
              <a:ext cx="199757" cy="19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5" name="직사각형 1124">
            <a:extLst>
              <a:ext uri="{FF2B5EF4-FFF2-40B4-BE49-F238E27FC236}">
                <a16:creationId xmlns:a16="http://schemas.microsoft.com/office/drawing/2014/main" id="{42A457A1-8D76-0D13-EAD9-A3BD73A741BE}"/>
              </a:ext>
            </a:extLst>
          </p:cNvPr>
          <p:cNvSpPr/>
          <p:nvPr/>
        </p:nvSpPr>
        <p:spPr>
          <a:xfrm>
            <a:off x="8650164" y="4292333"/>
            <a:ext cx="2316945" cy="18019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" name="그림 1125">
            <a:extLst>
              <a:ext uri="{FF2B5EF4-FFF2-40B4-BE49-F238E27FC236}">
                <a16:creationId xmlns:a16="http://schemas.microsoft.com/office/drawing/2014/main" id="{34C3A813-7452-2588-577F-635F1C690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0253" y="4407076"/>
            <a:ext cx="231070" cy="216000"/>
          </a:xfrm>
          <a:prstGeom prst="rect">
            <a:avLst/>
          </a:prstGeom>
        </p:spPr>
      </p:pic>
      <p:pic>
        <p:nvPicPr>
          <p:cNvPr id="1127" name="Picture 2" descr="ChatGPT - 위키백과, 우리 모두의 백과사전">
            <a:extLst>
              <a:ext uri="{FF2B5EF4-FFF2-40B4-BE49-F238E27FC236}">
                <a16:creationId xmlns:a16="http://schemas.microsoft.com/office/drawing/2014/main" id="{7575B765-72EB-9053-2000-9DEA554A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796" y="4967493"/>
            <a:ext cx="199757" cy="19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8" name="직선 연결선 1127">
            <a:extLst>
              <a:ext uri="{FF2B5EF4-FFF2-40B4-BE49-F238E27FC236}">
                <a16:creationId xmlns:a16="http://schemas.microsoft.com/office/drawing/2014/main" id="{B8B17293-311E-7A6B-B98B-285B6739C37A}"/>
              </a:ext>
            </a:extLst>
          </p:cNvPr>
          <p:cNvCxnSpPr/>
          <p:nvPr/>
        </p:nvCxnSpPr>
        <p:spPr>
          <a:xfrm>
            <a:off x="8623927" y="4797808"/>
            <a:ext cx="23411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TextBox 1128">
            <a:extLst>
              <a:ext uri="{FF2B5EF4-FFF2-40B4-BE49-F238E27FC236}">
                <a16:creationId xmlns:a16="http://schemas.microsoft.com/office/drawing/2014/main" id="{3C1B78C2-8D72-1A8F-2968-D7D432CDC0D8}"/>
              </a:ext>
            </a:extLst>
          </p:cNvPr>
          <p:cNvSpPr txBox="1"/>
          <p:nvPr/>
        </p:nvSpPr>
        <p:spPr>
          <a:xfrm>
            <a:off x="9065589" y="3041905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안녕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CAC9A972-3966-FC70-5A5B-BCC18D334AEC}"/>
              </a:ext>
            </a:extLst>
          </p:cNvPr>
          <p:cNvSpPr txBox="1"/>
          <p:nvPr/>
        </p:nvSpPr>
        <p:spPr>
          <a:xfrm>
            <a:off x="9049452" y="34625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안녕하세요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6A25B249-BC09-0356-1280-2860EFDFFD78}"/>
              </a:ext>
            </a:extLst>
          </p:cNvPr>
          <p:cNvSpPr txBox="1"/>
          <p:nvPr/>
        </p:nvSpPr>
        <p:spPr>
          <a:xfrm>
            <a:off x="9005800" y="4381861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너 </a:t>
            </a:r>
            <a:r>
              <a:rPr lang="ko-KR" altLang="en-US" sz="1400" dirty="0" err="1"/>
              <a:t>코틀린</a:t>
            </a:r>
            <a:r>
              <a:rPr lang="ko-KR" altLang="en-US" sz="1400" dirty="0"/>
              <a:t> 할 줄 알아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EDB0B21B-0EDB-1E23-A24C-4DCD1BCEDA87}"/>
              </a:ext>
            </a:extLst>
          </p:cNvPr>
          <p:cNvSpPr txBox="1"/>
          <p:nvPr/>
        </p:nvSpPr>
        <p:spPr>
          <a:xfrm>
            <a:off x="8681673" y="4956797"/>
            <a:ext cx="2225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    네 저는 </a:t>
            </a:r>
            <a:r>
              <a:rPr lang="ko-KR" altLang="en-US" sz="1400" dirty="0" err="1"/>
              <a:t>코틀린을</a:t>
            </a:r>
            <a:r>
              <a:rPr lang="ko-KR" altLang="en-US" sz="1400" dirty="0"/>
              <a:t> 포함한 다양한 프로그램 언어를</a:t>
            </a:r>
            <a:r>
              <a:rPr lang="en-US" altLang="ko-KR" sz="1400" dirty="0"/>
              <a:t> </a:t>
            </a:r>
            <a:r>
              <a:rPr lang="ko-KR" altLang="en-US" sz="1400" dirty="0"/>
              <a:t>이해하고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8E1179-E62E-CDBD-D3FA-94B37252E68C}"/>
              </a:ext>
            </a:extLst>
          </p:cNvPr>
          <p:cNvCxnSpPr/>
          <p:nvPr/>
        </p:nvCxnSpPr>
        <p:spPr>
          <a:xfrm>
            <a:off x="4863421" y="3230081"/>
            <a:ext cx="27558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8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DE12E3-52F3-114C-114F-6D8ABF8DC75B}"/>
              </a:ext>
            </a:extLst>
          </p:cNvPr>
          <p:cNvSpPr/>
          <p:nvPr/>
        </p:nvSpPr>
        <p:spPr>
          <a:xfrm>
            <a:off x="4862848" y="1745458"/>
            <a:ext cx="2755814" cy="48117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B925AC-9648-5BCB-06A5-19EE177BBCA8}"/>
              </a:ext>
            </a:extLst>
          </p:cNvPr>
          <p:cNvSpPr/>
          <p:nvPr/>
        </p:nvSpPr>
        <p:spPr>
          <a:xfrm>
            <a:off x="4855703" y="4361880"/>
            <a:ext cx="2755814" cy="16888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5E726-0EE6-D341-9EC3-1B3B1EAD9373}"/>
              </a:ext>
            </a:extLst>
          </p:cNvPr>
          <p:cNvSpPr txBox="1"/>
          <p:nvPr/>
        </p:nvSpPr>
        <p:spPr>
          <a:xfrm>
            <a:off x="586479" y="592784"/>
            <a:ext cx="3986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프로그래밍  </a:t>
            </a:r>
            <a:r>
              <a:rPr lang="en-US" altLang="ko-KR" dirty="0"/>
              <a:t>project proposal</a:t>
            </a:r>
          </a:p>
          <a:p>
            <a:endParaRPr lang="en-US" altLang="ko-KR" dirty="0"/>
          </a:p>
          <a:p>
            <a:r>
              <a:rPr lang="en-US" altLang="ko-KR" dirty="0"/>
              <a:t>Design Example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420BE5-B3BB-247C-A64A-43182A09BC9A}"/>
              </a:ext>
            </a:extLst>
          </p:cNvPr>
          <p:cNvGrpSpPr/>
          <p:nvPr/>
        </p:nvGrpSpPr>
        <p:grpSpPr>
          <a:xfrm>
            <a:off x="4989547" y="1912963"/>
            <a:ext cx="235144" cy="220714"/>
            <a:chOff x="5528729" y="1418897"/>
            <a:chExt cx="285594" cy="1944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4FC079-A399-BA11-BAD0-10F6F85CF58B}"/>
                </a:ext>
              </a:extLst>
            </p:cNvPr>
            <p:cNvSpPr/>
            <p:nvPr/>
          </p:nvSpPr>
          <p:spPr>
            <a:xfrm>
              <a:off x="5528730" y="1418897"/>
              <a:ext cx="285593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CA94FD-4782-DA63-35CD-200CDE458D2E}"/>
                </a:ext>
              </a:extLst>
            </p:cNvPr>
            <p:cNvSpPr/>
            <p:nvPr/>
          </p:nvSpPr>
          <p:spPr>
            <a:xfrm>
              <a:off x="5528729" y="1493254"/>
              <a:ext cx="285593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FE11E1-C2A7-6E8E-E931-770EDF68AF28}"/>
                </a:ext>
              </a:extLst>
            </p:cNvPr>
            <p:cNvSpPr/>
            <p:nvPr/>
          </p:nvSpPr>
          <p:spPr>
            <a:xfrm>
              <a:off x="5528729" y="1567611"/>
              <a:ext cx="285593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54F5B85-4CB6-DCAB-1045-5E26EE3B494F}"/>
              </a:ext>
            </a:extLst>
          </p:cNvPr>
          <p:cNvSpPr txBox="1"/>
          <p:nvPr/>
        </p:nvSpPr>
        <p:spPr>
          <a:xfrm>
            <a:off x="5850963" y="1886163"/>
            <a:ext cx="95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Chat 1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74A4FA8-2F03-6CB3-A006-C7A1CF8D0D21}"/>
              </a:ext>
            </a:extLst>
          </p:cNvPr>
          <p:cNvSpPr/>
          <p:nvPr/>
        </p:nvSpPr>
        <p:spPr>
          <a:xfrm>
            <a:off x="4855703" y="2642424"/>
            <a:ext cx="2755814" cy="12937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85E76-A445-2AE3-8280-DE770C1EC102}"/>
              </a:ext>
            </a:extLst>
          </p:cNvPr>
          <p:cNvSpPr txBox="1"/>
          <p:nvPr/>
        </p:nvSpPr>
        <p:spPr>
          <a:xfrm>
            <a:off x="4901257" y="2734002"/>
            <a:ext cx="208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코틀린에서</a:t>
            </a:r>
            <a:r>
              <a:rPr lang="ko-KR" altLang="en-US" sz="1200" dirty="0"/>
              <a:t> </a:t>
            </a:r>
            <a:r>
              <a:rPr lang="en-US" altLang="ko-KR" sz="1200" dirty="0"/>
              <a:t>“Hello world”</a:t>
            </a:r>
            <a:r>
              <a:rPr lang="ko-KR" altLang="en-US" sz="1200" dirty="0"/>
              <a:t>를</a:t>
            </a:r>
            <a:endParaRPr lang="en-US" altLang="ko-KR" sz="1200" dirty="0"/>
          </a:p>
          <a:p>
            <a:r>
              <a:rPr lang="ko-KR" altLang="en-US" sz="1200" dirty="0"/>
              <a:t>출력해줘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FE6B9-0996-9FDE-E03A-FF8400FFB542}"/>
              </a:ext>
            </a:extLst>
          </p:cNvPr>
          <p:cNvSpPr txBox="1"/>
          <p:nvPr/>
        </p:nvSpPr>
        <p:spPr>
          <a:xfrm>
            <a:off x="5485755" y="1143244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Activity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ECD320F-00DA-4748-1D30-1A43607D490B}"/>
              </a:ext>
            </a:extLst>
          </p:cNvPr>
          <p:cNvSpPr/>
          <p:nvPr/>
        </p:nvSpPr>
        <p:spPr>
          <a:xfrm rot="5400000">
            <a:off x="6022237" y="4092073"/>
            <a:ext cx="153850" cy="100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hatGPT - 위키백과, 우리 모두의 백과사전">
            <a:extLst>
              <a:ext uri="{FF2B5EF4-FFF2-40B4-BE49-F238E27FC236}">
                <a16:creationId xmlns:a16="http://schemas.microsoft.com/office/drawing/2014/main" id="{A57E8BCE-9005-533C-628C-888E5F8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7" y="4516563"/>
            <a:ext cx="235143" cy="2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B9895D-3BE5-11A0-6A66-824326220FE7}"/>
              </a:ext>
            </a:extLst>
          </p:cNvPr>
          <p:cNvCxnSpPr/>
          <p:nvPr/>
        </p:nvCxnSpPr>
        <p:spPr>
          <a:xfrm>
            <a:off x="4855702" y="3265165"/>
            <a:ext cx="27558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E5ACD7-985A-CFE6-AF60-2520055FF03F}"/>
              </a:ext>
            </a:extLst>
          </p:cNvPr>
          <p:cNvGrpSpPr/>
          <p:nvPr/>
        </p:nvGrpSpPr>
        <p:grpSpPr>
          <a:xfrm>
            <a:off x="4886969" y="3409170"/>
            <a:ext cx="287182" cy="287182"/>
            <a:chOff x="4874647" y="2156481"/>
            <a:chExt cx="287182" cy="287182"/>
          </a:xfrm>
        </p:grpSpPr>
        <p:pic>
          <p:nvPicPr>
            <p:cNvPr id="1028" name="Picture 4" descr="파파고">
              <a:extLst>
                <a:ext uri="{FF2B5EF4-FFF2-40B4-BE49-F238E27FC236}">
                  <a16:creationId xmlns:a16="http://schemas.microsoft.com/office/drawing/2014/main" id="{E693002B-BB7C-0BAA-B4A8-38364149C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647" y="2156481"/>
              <a:ext cx="287182" cy="287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A5613EA-0B90-6D8F-7584-E76026786B26}"/>
                </a:ext>
              </a:extLst>
            </p:cNvPr>
            <p:cNvSpPr/>
            <p:nvPr/>
          </p:nvSpPr>
          <p:spPr>
            <a:xfrm>
              <a:off x="4995916" y="2244894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D09CAD3-B30A-26D0-A3E4-2E8BDC68B122}"/>
              </a:ext>
            </a:extLst>
          </p:cNvPr>
          <p:cNvSpPr/>
          <p:nvPr/>
        </p:nvSpPr>
        <p:spPr>
          <a:xfrm rot="16200000">
            <a:off x="6228753" y="4080734"/>
            <a:ext cx="153850" cy="100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F0B79D5-195B-22A4-7BB3-36A283385049}"/>
              </a:ext>
            </a:extLst>
          </p:cNvPr>
          <p:cNvSpPr txBox="1"/>
          <p:nvPr/>
        </p:nvSpPr>
        <p:spPr>
          <a:xfrm>
            <a:off x="5178353" y="444138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F142CE-B7F0-DEF6-2C54-C111D8B705AF}"/>
              </a:ext>
            </a:extLst>
          </p:cNvPr>
          <p:cNvSpPr txBox="1"/>
          <p:nvPr/>
        </p:nvSpPr>
        <p:spPr>
          <a:xfrm>
            <a:off x="5056170" y="335304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475C263F-938E-959D-8CC2-CDDE58C4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390" y="6189868"/>
            <a:ext cx="1682836" cy="234962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20DAC4F1-1C35-7D91-3B36-A8A9BF4B8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269" y="5753854"/>
            <a:ext cx="724768" cy="271137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B830CE-BA51-3EA7-6F51-92BF405857AF}"/>
              </a:ext>
            </a:extLst>
          </p:cNvPr>
          <p:cNvCxnSpPr/>
          <p:nvPr/>
        </p:nvCxnSpPr>
        <p:spPr>
          <a:xfrm>
            <a:off x="4865537" y="5736038"/>
            <a:ext cx="27558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더하기 기호 1031">
            <a:extLst>
              <a:ext uri="{FF2B5EF4-FFF2-40B4-BE49-F238E27FC236}">
                <a16:creationId xmlns:a16="http://schemas.microsoft.com/office/drawing/2014/main" id="{3936F6E8-C8B4-2711-12B1-A21C64338EA4}"/>
              </a:ext>
            </a:extLst>
          </p:cNvPr>
          <p:cNvSpPr/>
          <p:nvPr/>
        </p:nvSpPr>
        <p:spPr>
          <a:xfrm>
            <a:off x="7255677" y="6197382"/>
            <a:ext cx="235373" cy="23537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" descr="번역 아이콘 - 4,988종의 무료 아이콘">
            <a:extLst>
              <a:ext uri="{FF2B5EF4-FFF2-40B4-BE49-F238E27FC236}">
                <a16:creationId xmlns:a16="http://schemas.microsoft.com/office/drawing/2014/main" id="{5543B732-B3CF-8E72-2DC0-DA6C15D8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63" y="5779582"/>
            <a:ext cx="219716" cy="2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CABDD2-A7F4-8C09-AF0E-3275F2DEB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3266" y="2771452"/>
            <a:ext cx="273064" cy="342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8EB40-C782-05ED-FF4F-D408C7D2B59B}"/>
              </a:ext>
            </a:extLst>
          </p:cNvPr>
          <p:cNvSpPr txBox="1"/>
          <p:nvPr/>
        </p:nvSpPr>
        <p:spPr>
          <a:xfrm>
            <a:off x="5147507" y="3438680"/>
            <a:ext cx="2511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Print out “Hello World” on </a:t>
            </a:r>
            <a:r>
              <a:rPr lang="en-US" altLang="ko-KR" sz="1200" dirty="0" err="1"/>
              <a:t>Cotlin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6B5C24-D0FC-5FAD-81B8-D3092944E2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389" y="4457569"/>
            <a:ext cx="2183237" cy="12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284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마형규</dc:creator>
  <cp:lastModifiedBy>마형규</cp:lastModifiedBy>
  <cp:revision>3</cp:revision>
  <dcterms:created xsi:type="dcterms:W3CDTF">2023-04-29T04:14:53Z</dcterms:created>
  <dcterms:modified xsi:type="dcterms:W3CDTF">2023-04-30T05:42:53Z</dcterms:modified>
</cp:coreProperties>
</file>